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429" r:id="rId2"/>
    <p:sldId id="428" r:id="rId3"/>
    <p:sldId id="413" r:id="rId4"/>
    <p:sldId id="374" r:id="rId5"/>
    <p:sldId id="379" r:id="rId6"/>
    <p:sldId id="375" r:id="rId7"/>
    <p:sldId id="378" r:id="rId8"/>
    <p:sldId id="417" r:id="rId9"/>
    <p:sldId id="430" r:id="rId10"/>
    <p:sldId id="421" r:id="rId11"/>
    <p:sldId id="382" r:id="rId12"/>
    <p:sldId id="385" r:id="rId13"/>
    <p:sldId id="431" r:id="rId14"/>
    <p:sldId id="394" r:id="rId15"/>
    <p:sldId id="396" r:id="rId16"/>
    <p:sldId id="395" r:id="rId17"/>
    <p:sldId id="389" r:id="rId18"/>
    <p:sldId id="390" r:id="rId19"/>
    <p:sldId id="432" r:id="rId20"/>
    <p:sldId id="392" r:id="rId21"/>
    <p:sldId id="393" r:id="rId22"/>
    <p:sldId id="397" r:id="rId23"/>
    <p:sldId id="398" r:id="rId24"/>
    <p:sldId id="399" r:id="rId25"/>
    <p:sldId id="436" r:id="rId26"/>
    <p:sldId id="400" r:id="rId27"/>
    <p:sldId id="401" r:id="rId28"/>
    <p:sldId id="403" r:id="rId29"/>
    <p:sldId id="422" r:id="rId30"/>
    <p:sldId id="408" r:id="rId31"/>
    <p:sldId id="434" r:id="rId32"/>
    <p:sldId id="435" r:id="rId33"/>
    <p:sldId id="409" r:id="rId34"/>
    <p:sldId id="424" r:id="rId35"/>
    <p:sldId id="411" r:id="rId36"/>
    <p:sldId id="41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4B81E3"/>
    <a:srgbClr val="472A81"/>
    <a:srgbClr val="FDC339"/>
    <a:srgbClr val="1EDAE4"/>
    <a:srgbClr val="4AD222"/>
    <a:srgbClr val="604A7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3" autoAdjust="0"/>
    <p:restoredTop sz="94671" autoAdjust="0"/>
  </p:normalViewPr>
  <p:slideViewPr>
    <p:cSldViewPr snapToGrid="0" snapToObjects="1">
      <p:cViewPr>
        <p:scale>
          <a:sx n="150" d="100"/>
          <a:sy n="150" d="100"/>
        </p:scale>
        <p:origin x="312" y="-72"/>
      </p:cViewPr>
      <p:guideLst>
        <p:guide orient="horz" pos="2160"/>
        <p:guide pos="2880"/>
      </p:guideLst>
    </p:cSldViewPr>
  </p:slideViewPr>
  <p:outlineViewPr>
    <p:cViewPr>
      <p:scale>
        <a:sx n="33" d="100"/>
        <a:sy n="33" d="100"/>
      </p:scale>
      <p:origin x="0" y="22624"/>
    </p:cViewPr>
  </p:outlineViewPr>
  <p:notesTextViewPr>
    <p:cViewPr>
      <p:scale>
        <a:sx n="100" d="100"/>
        <a:sy n="100" d="100"/>
      </p:scale>
      <p:origin x="0" y="0"/>
    </p:cViewPr>
  </p:notesTextViewPr>
  <p:sorterViewPr>
    <p:cViewPr>
      <p:scale>
        <a:sx n="46" d="100"/>
        <a:sy n="4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BC656C-9724-5D4A-90D8-410B6D5E6058}" type="datetimeFigureOut">
              <a:rPr lang="en-US" smtClean="0"/>
              <a:pPr/>
              <a:t>8/20/2012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BD4A70-5812-DF48-B616-3A47D7F94788}" type="slidenum">
              <a:rPr lang="en-US" smtClean="0"/>
              <a:pPr/>
              <a:t>‹#›</a:t>
            </a:fld>
            <a:endParaRPr lang="en-US"/>
          </a:p>
        </p:txBody>
      </p:sp>
    </p:spTree>
    <p:extLst>
      <p:ext uri="{BB962C8B-B14F-4D97-AF65-F5344CB8AC3E}">
        <p14:creationId xmlns:p14="http://schemas.microsoft.com/office/powerpoint/2010/main" xmlns="" val="16568572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6FD9B-4DFC-6F47-AD97-CC58E8A6AB0F}" type="datetimeFigureOut">
              <a:rPr lang="en-US" smtClean="0"/>
              <a:pPr/>
              <a:t>8/20/2012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3756BA-263B-8F4A-93D2-9083F5DDF13B}" type="slidenum">
              <a:rPr lang="en-US" smtClean="0"/>
              <a:pPr/>
              <a:t>‹#›</a:t>
            </a:fld>
            <a:endParaRPr lang="en-US"/>
          </a:p>
        </p:txBody>
      </p:sp>
    </p:spTree>
    <p:extLst>
      <p:ext uri="{BB962C8B-B14F-4D97-AF65-F5344CB8AC3E}">
        <p14:creationId xmlns:p14="http://schemas.microsoft.com/office/powerpoint/2010/main" xmlns="" val="39079323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756BA-263B-8F4A-93D2-9083F5DDF13B}" type="slidenum">
              <a:rPr lang="en-US" smtClean="0"/>
              <a:pPr/>
              <a:t>5</a:t>
            </a:fld>
            <a:endParaRPr lang="en-US"/>
          </a:p>
        </p:txBody>
      </p:sp>
    </p:spTree>
    <p:extLst>
      <p:ext uri="{BB962C8B-B14F-4D97-AF65-F5344CB8AC3E}">
        <p14:creationId xmlns:p14="http://schemas.microsoft.com/office/powerpoint/2010/main" xmlns="" val="346296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756BA-263B-8F4A-93D2-9083F5DDF13B}" type="slidenum">
              <a:rPr lang="en-US" smtClean="0"/>
              <a:pPr/>
              <a:t>14</a:t>
            </a:fld>
            <a:endParaRPr lang="en-US"/>
          </a:p>
        </p:txBody>
      </p:sp>
    </p:spTree>
    <p:extLst>
      <p:ext uri="{BB962C8B-B14F-4D97-AF65-F5344CB8AC3E}">
        <p14:creationId xmlns:p14="http://schemas.microsoft.com/office/powerpoint/2010/main" xmlns="" val="3693165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756BA-263B-8F4A-93D2-9083F5DDF13B}" type="slidenum">
              <a:rPr lang="en-US" smtClean="0"/>
              <a:pPr/>
              <a:t>16</a:t>
            </a:fld>
            <a:endParaRPr lang="en-US"/>
          </a:p>
        </p:txBody>
      </p:sp>
    </p:spTree>
    <p:extLst>
      <p:ext uri="{BB962C8B-B14F-4D97-AF65-F5344CB8AC3E}">
        <p14:creationId xmlns:p14="http://schemas.microsoft.com/office/powerpoint/2010/main" xmlns="" val="406321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t>Fac</a:t>
            </a:r>
            <a:r>
              <a:rPr lang="en-US" sz="2800" dirty="0" smtClean="0"/>
              <a:t>/Staff COMING ON BOARD</a:t>
            </a:r>
            <a:r>
              <a:rPr lang="en-US" sz="2800" baseline="0" dirty="0" smtClean="0"/>
              <a:t>  </a:t>
            </a:r>
          </a:p>
          <a:p>
            <a:r>
              <a:rPr lang="en-US" sz="2800" baseline="0" dirty="0" smtClean="0"/>
              <a:t>3 Staff </a:t>
            </a:r>
            <a:r>
              <a:rPr lang="en-US" sz="2800" baseline="0" dirty="0" err="1" smtClean="0"/>
              <a:t>mbrs</a:t>
            </a:r>
            <a:r>
              <a:rPr lang="en-US" sz="2800" baseline="0" dirty="0" smtClean="0"/>
              <a:t> by END of Feb 2012</a:t>
            </a:r>
          </a:p>
          <a:p>
            <a:r>
              <a:rPr lang="en-US" sz="2800" baseline="0" dirty="0" smtClean="0"/>
              <a:t>4-6 </a:t>
            </a:r>
            <a:r>
              <a:rPr lang="en-US" sz="2800" baseline="0" dirty="0" err="1" smtClean="0"/>
              <a:t>Fac</a:t>
            </a:r>
            <a:r>
              <a:rPr lang="en-US" sz="2800" baseline="0" dirty="0" smtClean="0"/>
              <a:t> </a:t>
            </a:r>
            <a:r>
              <a:rPr lang="en-US" sz="2800" baseline="0" dirty="0" err="1" smtClean="0"/>
              <a:t>mbrs</a:t>
            </a:r>
            <a:r>
              <a:rPr lang="en-US" sz="2800" baseline="0" dirty="0" smtClean="0"/>
              <a:t> by END of June 2012</a:t>
            </a:r>
            <a:endParaRPr lang="en-US" sz="2800" dirty="0"/>
          </a:p>
        </p:txBody>
      </p:sp>
      <p:sp>
        <p:nvSpPr>
          <p:cNvPr id="4" name="Slide Number Placeholder 3"/>
          <p:cNvSpPr>
            <a:spLocks noGrp="1"/>
          </p:cNvSpPr>
          <p:nvPr>
            <p:ph type="sldNum" sz="quarter" idx="10"/>
          </p:nvPr>
        </p:nvSpPr>
        <p:spPr/>
        <p:txBody>
          <a:bodyPr/>
          <a:lstStyle/>
          <a:p>
            <a:fld id="{B72F9B37-48E6-644C-AB93-5A9E43216184}" type="slidenum">
              <a:rPr lang="en-US" smtClean="0"/>
              <a:pPr/>
              <a:t>19</a:t>
            </a:fld>
            <a:endParaRPr lang="en-US"/>
          </a:p>
        </p:txBody>
      </p:sp>
    </p:spTree>
    <p:extLst>
      <p:ext uri="{BB962C8B-B14F-4D97-AF65-F5344CB8AC3E}">
        <p14:creationId xmlns:p14="http://schemas.microsoft.com/office/powerpoint/2010/main" xmlns="" val="336763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57200"/>
          </a:xfrm>
          <a:prstGeom prst="rect">
            <a:avLst/>
          </a:prstGeom>
          <a:ln/>
        </p:spPr>
        <p:txBody>
          <a:bodyPr/>
          <a:lstStyle>
            <a:lvl1pPr>
              <a:defRPr/>
            </a:lvl1pPr>
          </a:lstStyle>
          <a:p>
            <a:fld id="{B10CD2CD-530A-9343-A048-660EC6A69341}" type="slidenum">
              <a:rPr lang="en-US"/>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91988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Greg Chadwick, DDS, MS</a:t>
            </a:r>
            <a:endParaRPr lang="en-US"/>
          </a:p>
        </p:txBody>
      </p:sp>
      <p:sp>
        <p:nvSpPr>
          <p:cNvPr id="6" name="Footer Placeholder 5"/>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7" name="Slide Number Placeholder 6"/>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Greg Chadwick, DDS, MS</a:t>
            </a:r>
            <a:endParaRPr lang="en-US"/>
          </a:p>
        </p:txBody>
      </p:sp>
      <p:sp>
        <p:nvSpPr>
          <p:cNvPr id="8" name="Footer Placeholder 7"/>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9" name="Slide Number Placeholder 8"/>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Greg Chadwick, DDS, MS</a:t>
            </a:r>
            <a:endParaRPr lang="en-US"/>
          </a:p>
        </p:txBody>
      </p:sp>
      <p:sp>
        <p:nvSpPr>
          <p:cNvPr id="4" name="Footer Placeholder 3"/>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5" name="Slide Number Placeholder 4"/>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Greg Chadwick, DDS, MS</a:t>
            </a:r>
            <a:endParaRPr lang="en-US"/>
          </a:p>
        </p:txBody>
      </p:sp>
      <p:sp>
        <p:nvSpPr>
          <p:cNvPr id="3" name="Footer Placeholder 2"/>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4" name="Slide Number Placeholder 3"/>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Greg Chadwick, DDS, MS</a:t>
            </a:r>
            <a:endParaRPr lang="en-US"/>
          </a:p>
        </p:txBody>
      </p:sp>
      <p:sp>
        <p:nvSpPr>
          <p:cNvPr id="6" name="Footer Placeholder 5"/>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7" name="Slide Number Placeholder 6"/>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Greg Chadwick, DDS, MS</a:t>
            </a:r>
            <a:endParaRPr lang="en-US"/>
          </a:p>
        </p:txBody>
      </p:sp>
      <p:sp>
        <p:nvSpPr>
          <p:cNvPr id="6" name="Footer Placeholder 5"/>
          <p:cNvSpPr>
            <a:spLocks noGrp="1"/>
          </p:cNvSpPr>
          <p:nvPr>
            <p:ph type="ftr" sz="quarter" idx="11"/>
          </p:nvPr>
        </p:nvSpPr>
        <p:spPr>
          <a:xfrm>
            <a:off x="6019800" y="6356350"/>
            <a:ext cx="2895600" cy="365125"/>
          </a:xfrm>
          <a:prstGeom prst="rect">
            <a:avLst/>
          </a:prstGeom>
        </p:spPr>
        <p:txBody>
          <a:bodyPr/>
          <a:lstStyle/>
          <a:p>
            <a:r>
              <a:rPr lang="en-US" smtClean="0"/>
              <a:t>East Carolina University                                  School of Dental Medicine</a:t>
            </a:r>
            <a:endParaRPr lang="en-US"/>
          </a:p>
        </p:txBody>
      </p:sp>
      <p:sp>
        <p:nvSpPr>
          <p:cNvPr id="7" name="Slide Number Placeholder 6"/>
          <p:cNvSpPr>
            <a:spLocks noGrp="1"/>
          </p:cNvSpPr>
          <p:nvPr>
            <p:ph type="sldNum" sz="quarter" idx="12"/>
          </p:nvPr>
        </p:nvSpPr>
        <p:spPr>
          <a:xfrm>
            <a:off x="6553200" y="5991225"/>
            <a:ext cx="2133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DC339"/>
            </a:gs>
            <a:gs pos="60000">
              <a:srgbClr val="472A81">
                <a:alpha val="41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4">
                    <a:lumMod val="75000"/>
                  </a:schemeClr>
                </a:solidFill>
              </a:defRPr>
            </a:lvl1pPr>
          </a:lstStyle>
          <a:p>
            <a:r>
              <a:rPr lang="en-US" smtClean="0"/>
              <a:t>Greg Chadwick, DDS, MS</a:t>
            </a:r>
            <a:endParaRPr lang="en-US" dirty="0"/>
          </a:p>
        </p:txBody>
      </p:sp>
      <p:pic>
        <p:nvPicPr>
          <p:cNvPr id="7" name="Picture 6" descr="Transparent_ECU-SoDm.png"/>
          <p:cNvPicPr>
            <a:picLocks noChangeAspect="1"/>
          </p:cNvPicPr>
          <p:nvPr userDrawn="1"/>
        </p:nvPicPr>
        <p:blipFill>
          <a:blip r:embed="rId14">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914400" indent="-45720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cu.edu/dentistry"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ssHallSoDM_11-16-2010.bmp"/>
          <p:cNvPicPr>
            <a:picLocks noChangeAspect="1"/>
          </p:cNvPicPr>
          <p:nvPr/>
        </p:nvPicPr>
        <p:blipFill>
          <a:blip r:embed="rId2">
            <a:alphaModFix amt="15000"/>
            <a:extLst>
              <a:ext uri="{28A0092B-C50C-407E-A947-70E740481C1C}">
                <a14:useLocalDpi xmlns:a14="http://schemas.microsoft.com/office/drawing/2010/main" xmlns="" val="0"/>
              </a:ext>
            </a:extLst>
          </a:blip>
          <a:stretch>
            <a:fillRect/>
          </a:stretch>
        </p:blipFill>
        <p:spPr>
          <a:xfrm>
            <a:off x="-1318588" y="-129491"/>
            <a:ext cx="11761287" cy="7071772"/>
          </a:xfrm>
          <a:prstGeom prst="rect">
            <a:avLst/>
          </a:prstGeom>
          <a:effectLst/>
        </p:spPr>
      </p:pic>
      <p:sp>
        <p:nvSpPr>
          <p:cNvPr id="15362" name="Title 3"/>
          <p:cNvSpPr>
            <a:spLocks noGrp="1"/>
          </p:cNvSpPr>
          <p:nvPr>
            <p:ph type="ctrTitle"/>
          </p:nvPr>
        </p:nvSpPr>
        <p:spPr>
          <a:xfrm>
            <a:off x="774700" y="872067"/>
            <a:ext cx="7772400" cy="2760133"/>
          </a:xfrm>
        </p:spPr>
        <p:txBody>
          <a:bodyPr>
            <a:noAutofit/>
          </a:bodyPr>
          <a:lstStyle/>
          <a:p>
            <a:r>
              <a:rPr lang="en-US" dirty="0" smtClean="0"/>
              <a:t>East Carolina University</a:t>
            </a:r>
            <a:br>
              <a:rPr lang="en-US" dirty="0" smtClean="0"/>
            </a:br>
            <a:r>
              <a:rPr lang="en-US" dirty="0" smtClean="0"/>
              <a:t>School of Dental Medicine:</a:t>
            </a:r>
            <a:br>
              <a:rPr lang="en-US" dirty="0" smtClean="0"/>
            </a:br>
            <a:r>
              <a:rPr lang="en-US" dirty="0" smtClean="0"/>
              <a:t>From Vision to Reality</a:t>
            </a:r>
            <a:br>
              <a:rPr lang="en-US" dirty="0" smtClean="0"/>
            </a:br>
            <a:endParaRPr lang="en-US" i="1" dirty="0" smtClean="0"/>
          </a:p>
        </p:txBody>
      </p:sp>
      <p:pic>
        <p:nvPicPr>
          <p:cNvPr id="6" name="Picture 5" descr="Transparent_ECU-SoD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
        <p:nvSpPr>
          <p:cNvPr id="7" name="TextBox 6"/>
          <p:cNvSpPr txBox="1"/>
          <p:nvPr/>
        </p:nvSpPr>
        <p:spPr>
          <a:xfrm>
            <a:off x="457200" y="3420932"/>
            <a:ext cx="8259618" cy="849463"/>
          </a:xfrm>
          <a:prstGeom prst="rect">
            <a:avLst/>
          </a:prstGeom>
          <a:noFill/>
        </p:spPr>
        <p:txBody>
          <a:bodyPr wrap="square" rtlCol="0">
            <a:spAutoFit/>
          </a:bodyPr>
          <a:lstStyle/>
          <a:p>
            <a:pPr algn="ctr">
              <a:lnSpc>
                <a:spcPct val="110000"/>
              </a:lnSpc>
            </a:pPr>
            <a:r>
              <a:rPr lang="en-US" sz="3200" i="1" dirty="0" smtClean="0"/>
              <a:t>GRANTMAKERS IN HEALTH WEBINAR</a:t>
            </a:r>
            <a:endParaRPr lang="en-US" sz="3200" i="1" dirty="0"/>
          </a:p>
          <a:p>
            <a:pPr algn="ctr"/>
            <a:r>
              <a:rPr lang="en-US" sz="1400" i="1" dirty="0" smtClean="0"/>
              <a:t>16 AUGUST, 2012</a:t>
            </a:r>
            <a:endParaRPr lang="en-US" sz="1400" i="1" dirty="0"/>
          </a:p>
        </p:txBody>
      </p:sp>
      <p:sp>
        <p:nvSpPr>
          <p:cNvPr id="4" name="TextBox 3"/>
          <p:cNvSpPr txBox="1"/>
          <p:nvPr/>
        </p:nvSpPr>
        <p:spPr>
          <a:xfrm>
            <a:off x="0" y="6114489"/>
            <a:ext cx="2921000" cy="1382430"/>
          </a:xfrm>
          <a:prstGeom prst="rect">
            <a:avLst/>
          </a:prstGeom>
          <a:noFill/>
        </p:spPr>
        <p:txBody>
          <a:bodyPr wrap="square" rtlCol="0">
            <a:spAutoFit/>
          </a:bodyPr>
          <a:lstStyle/>
          <a:p>
            <a:pPr algn="ctr">
              <a:lnSpc>
                <a:spcPct val="150000"/>
              </a:lnSpc>
              <a:spcBef>
                <a:spcPts val="800"/>
              </a:spcBef>
            </a:pPr>
            <a:r>
              <a:rPr lang="en-US" sz="1500" dirty="0" smtClean="0"/>
              <a:t>Michael L. Scholtz, DMD</a:t>
            </a:r>
          </a:p>
          <a:p>
            <a:pPr algn="ctr">
              <a:lnSpc>
                <a:spcPct val="150000"/>
              </a:lnSpc>
              <a:spcBef>
                <a:spcPts val="800"/>
              </a:spcBef>
            </a:pPr>
            <a:endParaRPr lang="en-US" sz="1500" dirty="0"/>
          </a:p>
          <a:p>
            <a:endParaRPr lang="en-US" dirty="0"/>
          </a:p>
        </p:txBody>
      </p:sp>
    </p:spTree>
    <p:extLst>
      <p:ext uri="{BB962C8B-B14F-4D97-AF65-F5344CB8AC3E}">
        <p14:creationId xmlns:p14="http://schemas.microsoft.com/office/powerpoint/2010/main" xmlns="" val="227607534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p:cNvSpPr>
            <a:spLocks/>
          </p:cNvSpPr>
          <p:nvPr/>
        </p:nvSpPr>
        <p:spPr bwMode="auto">
          <a:xfrm>
            <a:off x="3024188" y="3276385"/>
            <a:ext cx="460375" cy="295275"/>
          </a:xfrm>
          <a:custGeom>
            <a:avLst/>
            <a:gdLst>
              <a:gd name="T0" fmla="*/ 0 w 290"/>
              <a:gd name="T1" fmla="*/ 0 h 186"/>
              <a:gd name="T2" fmla="*/ 79 w 290"/>
              <a:gd name="T3" fmla="*/ 106 h 186"/>
              <a:gd name="T4" fmla="*/ 79 w 290"/>
              <a:gd name="T5" fmla="*/ 185 h 186"/>
              <a:gd name="T6" fmla="*/ 263 w 290"/>
              <a:gd name="T7" fmla="*/ 185 h 186"/>
              <a:gd name="T8" fmla="*/ 289 w 290"/>
              <a:gd name="T9" fmla="*/ 0 h 186"/>
              <a:gd name="T10" fmla="*/ 141 w 290"/>
              <a:gd name="T11" fmla="*/ 0 h 186"/>
              <a:gd name="T12" fmla="*/ 70 w 290"/>
              <a:gd name="T13" fmla="*/ 0 h 186"/>
              <a:gd name="T14" fmla="*/ 9 w 290"/>
              <a:gd name="T15" fmla="*/ 0 h 186"/>
              <a:gd name="T16" fmla="*/ 0 w 290"/>
              <a:gd name="T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186">
                <a:moveTo>
                  <a:pt x="0" y="0"/>
                </a:moveTo>
                <a:lnTo>
                  <a:pt x="79" y="106"/>
                </a:lnTo>
                <a:lnTo>
                  <a:pt x="79" y="185"/>
                </a:lnTo>
                <a:lnTo>
                  <a:pt x="263" y="185"/>
                </a:lnTo>
                <a:lnTo>
                  <a:pt x="289" y="0"/>
                </a:lnTo>
                <a:lnTo>
                  <a:pt x="141" y="0"/>
                </a:lnTo>
                <a:lnTo>
                  <a:pt x="70" y="0"/>
                </a:lnTo>
                <a:lnTo>
                  <a:pt x="9"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 name="Rectangle 2" descr="Wide upward diagonal"/>
          <p:cNvSpPr>
            <a:spLocks noChangeArrowheads="1"/>
          </p:cNvSpPr>
          <p:nvPr/>
        </p:nvSpPr>
        <p:spPr bwMode="auto">
          <a:xfrm>
            <a:off x="3043238" y="3254160"/>
            <a:ext cx="493712" cy="195262"/>
          </a:xfrm>
          <a:prstGeom prst="rect">
            <a:avLst/>
          </a:prstGeom>
          <a:noFill/>
          <a:ln>
            <a:noFill/>
          </a:ln>
          <a:effectLst/>
          <a:extLst>
            <a:ext uri="{909E8E84-426E-40dd-AFC4-6F175D3DCCD1}">
              <a14:hiddenFill xmlns:a14="http://schemas.microsoft.com/office/drawing/2010/main" xmlns="">
                <a:pattFill prst="wdUpDiag">
                  <a:fgClr>
                    <a:schemeClr val="accent1"/>
                  </a:fgClr>
                  <a:bgClr>
                    <a:schemeClr val="bg1"/>
                  </a:bgClr>
                </a:patt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1106488"/>
            <a:r>
              <a:rPr lang="en-US" sz="700" b="1">
                <a:latin typeface="Arial Narrow" charset="0"/>
              </a:rPr>
              <a:t>GASTON</a:t>
            </a:r>
          </a:p>
        </p:txBody>
      </p:sp>
      <p:grpSp>
        <p:nvGrpSpPr>
          <p:cNvPr id="10" name="Group 7"/>
          <p:cNvGrpSpPr>
            <a:grpSpLocks/>
          </p:cNvGrpSpPr>
          <p:nvPr/>
        </p:nvGrpSpPr>
        <p:grpSpPr bwMode="auto">
          <a:xfrm>
            <a:off x="7627938" y="1939710"/>
            <a:ext cx="630237" cy="587375"/>
            <a:chOff x="4821" y="1287"/>
            <a:chExt cx="397" cy="370"/>
          </a:xfrm>
        </p:grpSpPr>
        <p:sp>
          <p:nvSpPr>
            <p:cNvPr id="292" name="Freeform 4"/>
            <p:cNvSpPr>
              <a:spLocks/>
            </p:cNvSpPr>
            <p:nvPr/>
          </p:nvSpPr>
          <p:spPr bwMode="auto">
            <a:xfrm>
              <a:off x="4821" y="1392"/>
              <a:ext cx="186" cy="265"/>
            </a:xfrm>
            <a:custGeom>
              <a:avLst/>
              <a:gdLst>
                <a:gd name="T0" fmla="*/ 0 w 186"/>
                <a:gd name="T1" fmla="*/ 26 h 265"/>
                <a:gd name="T2" fmla="*/ 26 w 186"/>
                <a:gd name="T3" fmla="*/ 79 h 265"/>
                <a:gd name="T4" fmla="*/ 26 w 186"/>
                <a:gd name="T5" fmla="*/ 211 h 265"/>
                <a:gd name="T6" fmla="*/ 79 w 186"/>
                <a:gd name="T7" fmla="*/ 264 h 265"/>
                <a:gd name="T8" fmla="*/ 185 w 186"/>
                <a:gd name="T9" fmla="*/ 211 h 265"/>
                <a:gd name="T10" fmla="*/ 79 w 186"/>
                <a:gd name="T11" fmla="*/ 185 h 265"/>
                <a:gd name="T12" fmla="*/ 79 w 186"/>
                <a:gd name="T13" fmla="*/ 0 h 265"/>
                <a:gd name="T14" fmla="*/ 35 w 186"/>
                <a:gd name="T15" fmla="*/ 9 h 265"/>
                <a:gd name="T16" fmla="*/ 18 w 186"/>
                <a:gd name="T17" fmla="*/ 18 h 265"/>
                <a:gd name="T18" fmla="*/ 0 w 186"/>
                <a:gd name="T19" fmla="*/ 18 h 265"/>
                <a:gd name="T20" fmla="*/ 0 w 186"/>
                <a:gd name="T21" fmla="*/ 2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265">
                  <a:moveTo>
                    <a:pt x="0" y="26"/>
                  </a:moveTo>
                  <a:lnTo>
                    <a:pt x="26" y="79"/>
                  </a:lnTo>
                  <a:lnTo>
                    <a:pt x="26" y="211"/>
                  </a:lnTo>
                  <a:lnTo>
                    <a:pt x="79" y="264"/>
                  </a:lnTo>
                  <a:lnTo>
                    <a:pt x="185" y="211"/>
                  </a:lnTo>
                  <a:lnTo>
                    <a:pt x="79" y="185"/>
                  </a:lnTo>
                  <a:lnTo>
                    <a:pt x="79" y="0"/>
                  </a:lnTo>
                  <a:lnTo>
                    <a:pt x="35" y="9"/>
                  </a:lnTo>
                  <a:lnTo>
                    <a:pt x="18" y="18"/>
                  </a:lnTo>
                  <a:lnTo>
                    <a:pt x="0" y="18"/>
                  </a:lnTo>
                  <a:lnTo>
                    <a:pt x="0" y="2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3" name="Freeform 5"/>
            <p:cNvSpPr>
              <a:spLocks/>
            </p:cNvSpPr>
            <p:nvPr/>
          </p:nvSpPr>
          <p:spPr bwMode="auto">
            <a:xfrm>
              <a:off x="4900" y="1366"/>
              <a:ext cx="265" cy="238"/>
            </a:xfrm>
            <a:custGeom>
              <a:avLst/>
              <a:gdLst>
                <a:gd name="T0" fmla="*/ 0 w 265"/>
                <a:gd name="T1" fmla="*/ 25 h 238"/>
                <a:gd name="T2" fmla="*/ 0 w 265"/>
                <a:gd name="T3" fmla="*/ 211 h 238"/>
                <a:gd name="T4" fmla="*/ 106 w 265"/>
                <a:gd name="T5" fmla="*/ 237 h 238"/>
                <a:gd name="T6" fmla="*/ 264 w 265"/>
                <a:gd name="T7" fmla="*/ 184 h 238"/>
                <a:gd name="T8" fmla="*/ 132 w 265"/>
                <a:gd name="T9" fmla="*/ 78 h 238"/>
                <a:gd name="T10" fmla="*/ 79 w 265"/>
                <a:gd name="T11" fmla="*/ 0 h 238"/>
                <a:gd name="T12" fmla="*/ 35 w 265"/>
                <a:gd name="T13" fmla="*/ 8 h 238"/>
                <a:gd name="T14" fmla="*/ 18 w 265"/>
                <a:gd name="T15" fmla="*/ 17 h 238"/>
                <a:gd name="T16" fmla="*/ 0 w 265"/>
                <a:gd name="T17" fmla="*/ 17 h 238"/>
                <a:gd name="T18" fmla="*/ 0 w 265"/>
                <a:gd name="T19" fmla="*/ 2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38">
                  <a:moveTo>
                    <a:pt x="0" y="25"/>
                  </a:moveTo>
                  <a:lnTo>
                    <a:pt x="0" y="211"/>
                  </a:lnTo>
                  <a:lnTo>
                    <a:pt x="106" y="237"/>
                  </a:lnTo>
                  <a:lnTo>
                    <a:pt x="264" y="184"/>
                  </a:lnTo>
                  <a:lnTo>
                    <a:pt x="132" y="78"/>
                  </a:lnTo>
                  <a:lnTo>
                    <a:pt x="79" y="0"/>
                  </a:lnTo>
                  <a:lnTo>
                    <a:pt x="35" y="8"/>
                  </a:lnTo>
                  <a:lnTo>
                    <a:pt x="18" y="17"/>
                  </a:lnTo>
                  <a:lnTo>
                    <a:pt x="0" y="17"/>
                  </a:lnTo>
                  <a:lnTo>
                    <a:pt x="0" y="25"/>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4" name="Freeform 6"/>
            <p:cNvSpPr>
              <a:spLocks/>
            </p:cNvSpPr>
            <p:nvPr/>
          </p:nvSpPr>
          <p:spPr bwMode="auto">
            <a:xfrm>
              <a:off x="4953" y="1287"/>
              <a:ext cx="265" cy="264"/>
            </a:xfrm>
            <a:custGeom>
              <a:avLst/>
              <a:gdLst>
                <a:gd name="T0" fmla="*/ 0 w 265"/>
                <a:gd name="T1" fmla="*/ 0 h 264"/>
                <a:gd name="T2" fmla="*/ 26 w 265"/>
                <a:gd name="T3" fmla="*/ 79 h 264"/>
                <a:gd name="T4" fmla="*/ 79 w 265"/>
                <a:gd name="T5" fmla="*/ 157 h 264"/>
                <a:gd name="T6" fmla="*/ 211 w 265"/>
                <a:gd name="T7" fmla="*/ 263 h 264"/>
                <a:gd name="T8" fmla="*/ 264 w 265"/>
                <a:gd name="T9" fmla="*/ 237 h 264"/>
                <a:gd name="T10" fmla="*/ 211 w 265"/>
                <a:gd name="T11" fmla="*/ 131 h 264"/>
                <a:gd name="T12" fmla="*/ 79 w 265"/>
                <a:gd name="T13" fmla="*/ 53 h 264"/>
                <a:gd name="T14" fmla="*/ 35 w 265"/>
                <a:gd name="T15" fmla="*/ 26 h 264"/>
                <a:gd name="T16" fmla="*/ 18 w 265"/>
                <a:gd name="T17" fmla="*/ 9 h 264"/>
                <a:gd name="T18" fmla="*/ 0 w 265"/>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4">
                  <a:moveTo>
                    <a:pt x="0" y="0"/>
                  </a:moveTo>
                  <a:lnTo>
                    <a:pt x="26" y="79"/>
                  </a:lnTo>
                  <a:lnTo>
                    <a:pt x="79" y="157"/>
                  </a:lnTo>
                  <a:lnTo>
                    <a:pt x="211" y="263"/>
                  </a:lnTo>
                  <a:lnTo>
                    <a:pt x="264" y="237"/>
                  </a:lnTo>
                  <a:lnTo>
                    <a:pt x="211" y="131"/>
                  </a:lnTo>
                  <a:lnTo>
                    <a:pt x="79" y="53"/>
                  </a:lnTo>
                  <a:lnTo>
                    <a:pt x="35" y="26"/>
                  </a:lnTo>
                  <a:lnTo>
                    <a:pt x="18" y="9"/>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Freeform 8"/>
          <p:cNvSpPr>
            <a:spLocks/>
          </p:cNvSpPr>
          <p:nvPr/>
        </p:nvSpPr>
        <p:spPr bwMode="auto">
          <a:xfrm>
            <a:off x="7250113" y="3652622"/>
            <a:ext cx="839787" cy="503238"/>
          </a:xfrm>
          <a:custGeom>
            <a:avLst/>
            <a:gdLst>
              <a:gd name="T0" fmla="*/ 0 w 529"/>
              <a:gd name="T1" fmla="*/ 237 h 317"/>
              <a:gd name="T2" fmla="*/ 26 w 529"/>
              <a:gd name="T3" fmla="*/ 263 h 317"/>
              <a:gd name="T4" fmla="*/ 26 w 529"/>
              <a:gd name="T5" fmla="*/ 316 h 317"/>
              <a:gd name="T6" fmla="*/ 264 w 529"/>
              <a:gd name="T7" fmla="*/ 263 h 317"/>
              <a:gd name="T8" fmla="*/ 396 w 529"/>
              <a:gd name="T9" fmla="*/ 290 h 317"/>
              <a:gd name="T10" fmla="*/ 528 w 529"/>
              <a:gd name="T11" fmla="*/ 105 h 317"/>
              <a:gd name="T12" fmla="*/ 502 w 529"/>
              <a:gd name="T13" fmla="*/ 26 h 317"/>
              <a:gd name="T14" fmla="*/ 422 w 529"/>
              <a:gd name="T15" fmla="*/ 0 h 317"/>
              <a:gd name="T16" fmla="*/ 290 w 529"/>
              <a:gd name="T17" fmla="*/ 78 h 317"/>
              <a:gd name="T18" fmla="*/ 317 w 529"/>
              <a:gd name="T19" fmla="*/ 131 h 317"/>
              <a:gd name="T20" fmla="*/ 264 w 529"/>
              <a:gd name="T21" fmla="*/ 184 h 317"/>
              <a:gd name="T22" fmla="*/ 79 w 529"/>
              <a:gd name="T23" fmla="*/ 184 h 317"/>
              <a:gd name="T24" fmla="*/ 35 w 529"/>
              <a:gd name="T25" fmla="*/ 210 h 317"/>
              <a:gd name="T26" fmla="*/ 18 w 529"/>
              <a:gd name="T27" fmla="*/ 219 h 317"/>
              <a:gd name="T28" fmla="*/ 0 w 529"/>
              <a:gd name="T29" fmla="*/ 228 h 317"/>
              <a:gd name="T30" fmla="*/ 0 w 529"/>
              <a:gd name="T31" fmla="*/ 23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9" h="317">
                <a:moveTo>
                  <a:pt x="0" y="237"/>
                </a:moveTo>
                <a:lnTo>
                  <a:pt x="26" y="263"/>
                </a:lnTo>
                <a:lnTo>
                  <a:pt x="26" y="316"/>
                </a:lnTo>
                <a:lnTo>
                  <a:pt x="264" y="263"/>
                </a:lnTo>
                <a:lnTo>
                  <a:pt x="396" y="290"/>
                </a:lnTo>
                <a:lnTo>
                  <a:pt x="528" y="105"/>
                </a:lnTo>
                <a:lnTo>
                  <a:pt x="502" y="26"/>
                </a:lnTo>
                <a:lnTo>
                  <a:pt x="422" y="0"/>
                </a:lnTo>
                <a:lnTo>
                  <a:pt x="290" y="78"/>
                </a:lnTo>
                <a:lnTo>
                  <a:pt x="317" y="131"/>
                </a:lnTo>
                <a:lnTo>
                  <a:pt x="264" y="184"/>
                </a:lnTo>
                <a:lnTo>
                  <a:pt x="79" y="184"/>
                </a:lnTo>
                <a:lnTo>
                  <a:pt x="35" y="210"/>
                </a:lnTo>
                <a:lnTo>
                  <a:pt x="18" y="219"/>
                </a:lnTo>
                <a:lnTo>
                  <a:pt x="0" y="228"/>
                </a:lnTo>
                <a:lnTo>
                  <a:pt x="0" y="2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2" name="Freeform 9"/>
          <p:cNvSpPr>
            <a:spLocks/>
          </p:cNvSpPr>
          <p:nvPr/>
        </p:nvSpPr>
        <p:spPr bwMode="auto">
          <a:xfrm>
            <a:off x="7921625" y="3611347"/>
            <a:ext cx="419100" cy="544513"/>
          </a:xfrm>
          <a:custGeom>
            <a:avLst/>
            <a:gdLst>
              <a:gd name="T0" fmla="*/ 263 w 264"/>
              <a:gd name="T1" fmla="*/ 0 h 343"/>
              <a:gd name="T2" fmla="*/ 263 w 264"/>
              <a:gd name="T3" fmla="*/ 26 h 343"/>
              <a:gd name="T4" fmla="*/ 26 w 264"/>
              <a:gd name="T5" fmla="*/ 342 h 343"/>
              <a:gd name="T6" fmla="*/ 0 w 264"/>
              <a:gd name="T7" fmla="*/ 342 h 343"/>
              <a:gd name="T8" fmla="*/ 132 w 264"/>
              <a:gd name="T9" fmla="*/ 166 h 343"/>
              <a:gd name="T10" fmla="*/ 194 w 264"/>
              <a:gd name="T11" fmla="*/ 79 h 343"/>
              <a:gd name="T12" fmla="*/ 263 w 264"/>
              <a:gd name="T13" fmla="*/ 0 h 343"/>
            </a:gdLst>
            <a:ahLst/>
            <a:cxnLst>
              <a:cxn ang="0">
                <a:pos x="T0" y="T1"/>
              </a:cxn>
              <a:cxn ang="0">
                <a:pos x="T2" y="T3"/>
              </a:cxn>
              <a:cxn ang="0">
                <a:pos x="T4" y="T5"/>
              </a:cxn>
              <a:cxn ang="0">
                <a:pos x="T6" y="T7"/>
              </a:cxn>
              <a:cxn ang="0">
                <a:pos x="T8" y="T9"/>
              </a:cxn>
              <a:cxn ang="0">
                <a:pos x="T10" y="T11"/>
              </a:cxn>
              <a:cxn ang="0">
                <a:pos x="T12" y="T13"/>
              </a:cxn>
            </a:cxnLst>
            <a:rect l="0" t="0" r="r" b="b"/>
            <a:pathLst>
              <a:path w="264" h="343">
                <a:moveTo>
                  <a:pt x="263" y="0"/>
                </a:moveTo>
                <a:lnTo>
                  <a:pt x="263" y="26"/>
                </a:lnTo>
                <a:lnTo>
                  <a:pt x="26" y="342"/>
                </a:lnTo>
                <a:lnTo>
                  <a:pt x="0" y="342"/>
                </a:lnTo>
                <a:lnTo>
                  <a:pt x="132" y="166"/>
                </a:lnTo>
                <a:lnTo>
                  <a:pt x="194" y="79"/>
                </a:lnTo>
                <a:lnTo>
                  <a:pt x="263"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 name="Freeform 10"/>
          <p:cNvSpPr>
            <a:spLocks/>
          </p:cNvSpPr>
          <p:nvPr/>
        </p:nvSpPr>
        <p:spPr bwMode="auto">
          <a:xfrm>
            <a:off x="177800" y="3317660"/>
            <a:ext cx="628650" cy="336550"/>
          </a:xfrm>
          <a:custGeom>
            <a:avLst/>
            <a:gdLst>
              <a:gd name="T0" fmla="*/ 26 w 396"/>
              <a:gd name="T1" fmla="*/ 26 h 212"/>
              <a:gd name="T2" fmla="*/ 0 w 396"/>
              <a:gd name="T3" fmla="*/ 211 h 212"/>
              <a:gd name="T4" fmla="*/ 211 w 396"/>
              <a:gd name="T5" fmla="*/ 211 h 212"/>
              <a:gd name="T6" fmla="*/ 290 w 396"/>
              <a:gd name="T7" fmla="*/ 106 h 212"/>
              <a:gd name="T8" fmla="*/ 370 w 396"/>
              <a:gd name="T9" fmla="*/ 106 h 212"/>
              <a:gd name="T10" fmla="*/ 395 w 396"/>
              <a:gd name="T11" fmla="*/ 26 h 212"/>
              <a:gd name="T12" fmla="*/ 317 w 396"/>
              <a:gd name="T13" fmla="*/ 26 h 212"/>
              <a:gd name="T14" fmla="*/ 211 w 396"/>
              <a:gd name="T15" fmla="*/ 53 h 212"/>
              <a:gd name="T16" fmla="*/ 185 w 396"/>
              <a:gd name="T17" fmla="*/ 0 h 212"/>
              <a:gd name="T18" fmla="*/ 106 w 396"/>
              <a:gd name="T19" fmla="*/ 9 h 212"/>
              <a:gd name="T20" fmla="*/ 62 w 396"/>
              <a:gd name="T21" fmla="*/ 18 h 212"/>
              <a:gd name="T22" fmla="*/ 26 w 396"/>
              <a:gd name="T23" fmla="*/ 18 h 212"/>
              <a:gd name="T24" fmla="*/ 26 w 396"/>
              <a:gd name="T25" fmla="*/ 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12">
                <a:moveTo>
                  <a:pt x="26" y="26"/>
                </a:moveTo>
                <a:lnTo>
                  <a:pt x="0" y="211"/>
                </a:lnTo>
                <a:lnTo>
                  <a:pt x="211" y="211"/>
                </a:lnTo>
                <a:lnTo>
                  <a:pt x="290" y="106"/>
                </a:lnTo>
                <a:lnTo>
                  <a:pt x="370" y="106"/>
                </a:lnTo>
                <a:lnTo>
                  <a:pt x="395" y="26"/>
                </a:lnTo>
                <a:lnTo>
                  <a:pt x="317" y="26"/>
                </a:lnTo>
                <a:lnTo>
                  <a:pt x="211" y="53"/>
                </a:lnTo>
                <a:lnTo>
                  <a:pt x="185" y="0"/>
                </a:lnTo>
                <a:lnTo>
                  <a:pt x="106" y="9"/>
                </a:lnTo>
                <a:lnTo>
                  <a:pt x="62" y="18"/>
                </a:lnTo>
                <a:lnTo>
                  <a:pt x="26" y="18"/>
                </a:lnTo>
                <a:lnTo>
                  <a:pt x="26" y="2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4" name="Freeform 11"/>
          <p:cNvSpPr>
            <a:spLocks/>
          </p:cNvSpPr>
          <p:nvPr/>
        </p:nvSpPr>
        <p:spPr bwMode="auto">
          <a:xfrm>
            <a:off x="471488" y="3109697"/>
            <a:ext cx="460375" cy="293688"/>
          </a:xfrm>
          <a:custGeom>
            <a:avLst/>
            <a:gdLst>
              <a:gd name="T0" fmla="*/ 26 w 290"/>
              <a:gd name="T1" fmla="*/ 26 h 185"/>
              <a:gd name="T2" fmla="*/ 0 w 290"/>
              <a:gd name="T3" fmla="*/ 131 h 185"/>
              <a:gd name="T4" fmla="*/ 26 w 290"/>
              <a:gd name="T5" fmla="*/ 184 h 185"/>
              <a:gd name="T6" fmla="*/ 132 w 290"/>
              <a:gd name="T7" fmla="*/ 158 h 185"/>
              <a:gd name="T8" fmla="*/ 210 w 290"/>
              <a:gd name="T9" fmla="*/ 158 h 185"/>
              <a:gd name="T10" fmla="*/ 236 w 290"/>
              <a:gd name="T11" fmla="*/ 131 h 185"/>
              <a:gd name="T12" fmla="*/ 236 w 290"/>
              <a:gd name="T13" fmla="*/ 105 h 185"/>
              <a:gd name="T14" fmla="*/ 289 w 290"/>
              <a:gd name="T15" fmla="*/ 78 h 185"/>
              <a:gd name="T16" fmla="*/ 289 w 290"/>
              <a:gd name="T17" fmla="*/ 26 h 185"/>
              <a:gd name="T18" fmla="*/ 53 w 290"/>
              <a:gd name="T19" fmla="*/ 0 h 185"/>
              <a:gd name="T20" fmla="*/ 35 w 290"/>
              <a:gd name="T21" fmla="*/ 9 h 185"/>
              <a:gd name="T22" fmla="*/ 26 w 290"/>
              <a:gd name="T23" fmla="*/ 18 h 185"/>
              <a:gd name="T24" fmla="*/ 26 w 290"/>
              <a:gd name="T25"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185">
                <a:moveTo>
                  <a:pt x="26" y="26"/>
                </a:moveTo>
                <a:lnTo>
                  <a:pt x="0" y="131"/>
                </a:lnTo>
                <a:lnTo>
                  <a:pt x="26" y="184"/>
                </a:lnTo>
                <a:lnTo>
                  <a:pt x="132" y="158"/>
                </a:lnTo>
                <a:lnTo>
                  <a:pt x="210" y="158"/>
                </a:lnTo>
                <a:lnTo>
                  <a:pt x="236" y="131"/>
                </a:lnTo>
                <a:lnTo>
                  <a:pt x="236" y="105"/>
                </a:lnTo>
                <a:lnTo>
                  <a:pt x="289" y="78"/>
                </a:lnTo>
                <a:lnTo>
                  <a:pt x="289" y="26"/>
                </a:lnTo>
                <a:lnTo>
                  <a:pt x="53" y="0"/>
                </a:lnTo>
                <a:lnTo>
                  <a:pt x="35" y="9"/>
                </a:lnTo>
                <a:lnTo>
                  <a:pt x="26" y="18"/>
                </a:lnTo>
                <a:lnTo>
                  <a:pt x="26" y="26"/>
                </a:lnTo>
              </a:path>
            </a:pathLst>
          </a:custGeom>
          <a:solidFill>
            <a:schemeClr val="bg1"/>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5" name="Freeform 12"/>
          <p:cNvSpPr>
            <a:spLocks/>
          </p:cNvSpPr>
          <p:nvPr/>
        </p:nvSpPr>
        <p:spPr bwMode="auto">
          <a:xfrm>
            <a:off x="555625" y="2858872"/>
            <a:ext cx="795338" cy="460375"/>
          </a:xfrm>
          <a:custGeom>
            <a:avLst/>
            <a:gdLst>
              <a:gd name="T0" fmla="*/ 0 w 501"/>
              <a:gd name="T1" fmla="*/ 158 h 290"/>
              <a:gd name="T2" fmla="*/ 236 w 501"/>
              <a:gd name="T3" fmla="*/ 185 h 290"/>
              <a:gd name="T4" fmla="*/ 236 w 501"/>
              <a:gd name="T5" fmla="*/ 236 h 290"/>
              <a:gd name="T6" fmla="*/ 184 w 501"/>
              <a:gd name="T7" fmla="*/ 263 h 290"/>
              <a:gd name="T8" fmla="*/ 184 w 501"/>
              <a:gd name="T9" fmla="*/ 289 h 290"/>
              <a:gd name="T10" fmla="*/ 395 w 501"/>
              <a:gd name="T11" fmla="*/ 263 h 290"/>
              <a:gd name="T12" fmla="*/ 395 w 501"/>
              <a:gd name="T13" fmla="*/ 185 h 290"/>
              <a:gd name="T14" fmla="*/ 500 w 501"/>
              <a:gd name="T15" fmla="*/ 132 h 290"/>
              <a:gd name="T16" fmla="*/ 500 w 501"/>
              <a:gd name="T17" fmla="*/ 26 h 290"/>
              <a:gd name="T18" fmla="*/ 447 w 501"/>
              <a:gd name="T19" fmla="*/ 0 h 290"/>
              <a:gd name="T20" fmla="*/ 289 w 501"/>
              <a:gd name="T21" fmla="*/ 105 h 290"/>
              <a:gd name="T22" fmla="*/ 132 w 501"/>
              <a:gd name="T23" fmla="*/ 79 h 290"/>
              <a:gd name="T24" fmla="*/ 62 w 501"/>
              <a:gd name="T25" fmla="*/ 114 h 290"/>
              <a:gd name="T26" fmla="*/ 26 w 501"/>
              <a:gd name="T27" fmla="*/ 132 h 290"/>
              <a:gd name="T28" fmla="*/ 0 w 501"/>
              <a:gd name="T29" fmla="*/ 15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1" h="290">
                <a:moveTo>
                  <a:pt x="0" y="158"/>
                </a:moveTo>
                <a:lnTo>
                  <a:pt x="236" y="185"/>
                </a:lnTo>
                <a:lnTo>
                  <a:pt x="236" y="236"/>
                </a:lnTo>
                <a:lnTo>
                  <a:pt x="184" y="263"/>
                </a:lnTo>
                <a:lnTo>
                  <a:pt x="184" y="289"/>
                </a:lnTo>
                <a:lnTo>
                  <a:pt x="395" y="263"/>
                </a:lnTo>
                <a:lnTo>
                  <a:pt x="395" y="185"/>
                </a:lnTo>
                <a:lnTo>
                  <a:pt x="500" y="132"/>
                </a:lnTo>
                <a:lnTo>
                  <a:pt x="500" y="26"/>
                </a:lnTo>
                <a:lnTo>
                  <a:pt x="447" y="0"/>
                </a:lnTo>
                <a:lnTo>
                  <a:pt x="289" y="105"/>
                </a:lnTo>
                <a:lnTo>
                  <a:pt x="132" y="79"/>
                </a:lnTo>
                <a:lnTo>
                  <a:pt x="62" y="114"/>
                </a:lnTo>
                <a:lnTo>
                  <a:pt x="26" y="132"/>
                </a:lnTo>
                <a:lnTo>
                  <a:pt x="0" y="15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6" name="Freeform 13"/>
          <p:cNvSpPr>
            <a:spLocks/>
          </p:cNvSpPr>
          <p:nvPr/>
        </p:nvSpPr>
        <p:spPr bwMode="auto">
          <a:xfrm>
            <a:off x="1265238" y="2774735"/>
            <a:ext cx="463550" cy="544512"/>
          </a:xfrm>
          <a:custGeom>
            <a:avLst/>
            <a:gdLst>
              <a:gd name="T0" fmla="*/ 0 w 292"/>
              <a:gd name="T1" fmla="*/ 53 h 343"/>
              <a:gd name="T2" fmla="*/ 53 w 292"/>
              <a:gd name="T3" fmla="*/ 79 h 343"/>
              <a:gd name="T4" fmla="*/ 53 w 292"/>
              <a:gd name="T5" fmla="*/ 185 h 343"/>
              <a:gd name="T6" fmla="*/ 212 w 292"/>
              <a:gd name="T7" fmla="*/ 342 h 343"/>
              <a:gd name="T8" fmla="*/ 291 w 292"/>
              <a:gd name="T9" fmla="*/ 289 h 343"/>
              <a:gd name="T10" fmla="*/ 265 w 292"/>
              <a:gd name="T11" fmla="*/ 238 h 343"/>
              <a:gd name="T12" fmla="*/ 291 w 292"/>
              <a:gd name="T13" fmla="*/ 158 h 343"/>
              <a:gd name="T14" fmla="*/ 238 w 292"/>
              <a:gd name="T15" fmla="*/ 79 h 343"/>
              <a:gd name="T16" fmla="*/ 159 w 292"/>
              <a:gd name="T17" fmla="*/ 0 h 343"/>
              <a:gd name="T18" fmla="*/ 53 w 292"/>
              <a:gd name="T19" fmla="*/ 0 h 343"/>
              <a:gd name="T20" fmla="*/ 26 w 292"/>
              <a:gd name="T21" fmla="*/ 26 h 343"/>
              <a:gd name="T22" fmla="*/ 9 w 292"/>
              <a:gd name="T23" fmla="*/ 35 h 343"/>
              <a:gd name="T24" fmla="*/ 0 w 292"/>
              <a:gd name="T25"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343">
                <a:moveTo>
                  <a:pt x="0" y="53"/>
                </a:moveTo>
                <a:lnTo>
                  <a:pt x="53" y="79"/>
                </a:lnTo>
                <a:lnTo>
                  <a:pt x="53" y="185"/>
                </a:lnTo>
                <a:lnTo>
                  <a:pt x="212" y="342"/>
                </a:lnTo>
                <a:lnTo>
                  <a:pt x="291" y="289"/>
                </a:lnTo>
                <a:lnTo>
                  <a:pt x="265" y="238"/>
                </a:lnTo>
                <a:lnTo>
                  <a:pt x="291" y="158"/>
                </a:lnTo>
                <a:lnTo>
                  <a:pt x="238" y="79"/>
                </a:lnTo>
                <a:lnTo>
                  <a:pt x="159" y="0"/>
                </a:lnTo>
                <a:lnTo>
                  <a:pt x="53" y="0"/>
                </a:lnTo>
                <a:lnTo>
                  <a:pt x="26" y="26"/>
                </a:lnTo>
                <a:lnTo>
                  <a:pt x="9" y="35"/>
                </a:lnTo>
                <a:lnTo>
                  <a:pt x="0" y="5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7" name="Freeform 14"/>
          <p:cNvSpPr>
            <a:spLocks/>
          </p:cNvSpPr>
          <p:nvPr/>
        </p:nvSpPr>
        <p:spPr bwMode="auto">
          <a:xfrm>
            <a:off x="1517650" y="2482635"/>
            <a:ext cx="585788" cy="419100"/>
          </a:xfrm>
          <a:custGeom>
            <a:avLst/>
            <a:gdLst>
              <a:gd name="T0" fmla="*/ 0 w 369"/>
              <a:gd name="T1" fmla="*/ 184 h 264"/>
              <a:gd name="T2" fmla="*/ 79 w 369"/>
              <a:gd name="T3" fmla="*/ 263 h 264"/>
              <a:gd name="T4" fmla="*/ 368 w 369"/>
              <a:gd name="T5" fmla="*/ 184 h 264"/>
              <a:gd name="T6" fmla="*/ 316 w 369"/>
              <a:gd name="T7" fmla="*/ 53 h 264"/>
              <a:gd name="T8" fmla="*/ 264 w 369"/>
              <a:gd name="T9" fmla="*/ 53 h 264"/>
              <a:gd name="T10" fmla="*/ 237 w 369"/>
              <a:gd name="T11" fmla="*/ 0 h 264"/>
              <a:gd name="T12" fmla="*/ 53 w 369"/>
              <a:gd name="T13" fmla="*/ 79 h 264"/>
              <a:gd name="T14" fmla="*/ 26 w 369"/>
              <a:gd name="T15" fmla="*/ 131 h 264"/>
              <a:gd name="T16" fmla="*/ 9 w 369"/>
              <a:gd name="T17" fmla="*/ 157 h 264"/>
              <a:gd name="T18" fmla="*/ 0 w 369"/>
              <a:gd name="T19" fmla="*/ 18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264">
                <a:moveTo>
                  <a:pt x="0" y="184"/>
                </a:moveTo>
                <a:lnTo>
                  <a:pt x="79" y="263"/>
                </a:lnTo>
                <a:lnTo>
                  <a:pt x="368" y="184"/>
                </a:lnTo>
                <a:lnTo>
                  <a:pt x="316" y="53"/>
                </a:lnTo>
                <a:lnTo>
                  <a:pt x="264" y="53"/>
                </a:lnTo>
                <a:lnTo>
                  <a:pt x="237" y="0"/>
                </a:lnTo>
                <a:lnTo>
                  <a:pt x="53" y="79"/>
                </a:lnTo>
                <a:lnTo>
                  <a:pt x="26" y="131"/>
                </a:lnTo>
                <a:lnTo>
                  <a:pt x="9" y="157"/>
                </a:lnTo>
                <a:lnTo>
                  <a:pt x="0" y="184"/>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8" name="Freeform 15"/>
          <p:cNvSpPr>
            <a:spLocks/>
          </p:cNvSpPr>
          <p:nvPr/>
        </p:nvSpPr>
        <p:spPr bwMode="auto">
          <a:xfrm>
            <a:off x="2020888" y="2441360"/>
            <a:ext cx="334962" cy="460375"/>
          </a:xfrm>
          <a:custGeom>
            <a:avLst/>
            <a:gdLst>
              <a:gd name="T0" fmla="*/ 0 w 211"/>
              <a:gd name="T1" fmla="*/ 79 h 290"/>
              <a:gd name="T2" fmla="*/ 52 w 211"/>
              <a:gd name="T3" fmla="*/ 210 h 290"/>
              <a:gd name="T4" fmla="*/ 104 w 211"/>
              <a:gd name="T5" fmla="*/ 210 h 290"/>
              <a:gd name="T6" fmla="*/ 131 w 211"/>
              <a:gd name="T7" fmla="*/ 289 h 290"/>
              <a:gd name="T8" fmla="*/ 210 w 211"/>
              <a:gd name="T9" fmla="*/ 184 h 290"/>
              <a:gd name="T10" fmla="*/ 184 w 211"/>
              <a:gd name="T11" fmla="*/ 53 h 290"/>
              <a:gd name="T12" fmla="*/ 52 w 211"/>
              <a:gd name="T13" fmla="*/ 0 h 290"/>
              <a:gd name="T14" fmla="*/ 25 w 211"/>
              <a:gd name="T15" fmla="*/ 35 h 290"/>
              <a:gd name="T16" fmla="*/ 8 w 211"/>
              <a:gd name="T17" fmla="*/ 53 h 290"/>
              <a:gd name="T18" fmla="*/ 0 w 211"/>
              <a:gd name="T19" fmla="*/ 7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90">
                <a:moveTo>
                  <a:pt x="0" y="79"/>
                </a:moveTo>
                <a:lnTo>
                  <a:pt x="52" y="210"/>
                </a:lnTo>
                <a:lnTo>
                  <a:pt x="104" y="210"/>
                </a:lnTo>
                <a:lnTo>
                  <a:pt x="131" y="289"/>
                </a:lnTo>
                <a:lnTo>
                  <a:pt x="210" y="184"/>
                </a:lnTo>
                <a:lnTo>
                  <a:pt x="184" y="53"/>
                </a:lnTo>
                <a:lnTo>
                  <a:pt x="52" y="0"/>
                </a:lnTo>
                <a:lnTo>
                  <a:pt x="25" y="35"/>
                </a:lnTo>
                <a:lnTo>
                  <a:pt x="8" y="53"/>
                </a:lnTo>
                <a:lnTo>
                  <a:pt x="0" y="7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9" name="Freeform 16"/>
          <p:cNvSpPr>
            <a:spLocks/>
          </p:cNvSpPr>
          <p:nvPr/>
        </p:nvSpPr>
        <p:spPr bwMode="auto">
          <a:xfrm>
            <a:off x="2101850" y="2357222"/>
            <a:ext cx="420688" cy="377825"/>
          </a:xfrm>
          <a:custGeom>
            <a:avLst/>
            <a:gdLst>
              <a:gd name="T0" fmla="*/ 0 w 265"/>
              <a:gd name="T1" fmla="*/ 53 h 238"/>
              <a:gd name="T2" fmla="*/ 132 w 265"/>
              <a:gd name="T3" fmla="*/ 106 h 238"/>
              <a:gd name="T4" fmla="*/ 158 w 265"/>
              <a:gd name="T5" fmla="*/ 237 h 238"/>
              <a:gd name="T6" fmla="*/ 264 w 265"/>
              <a:gd name="T7" fmla="*/ 211 h 238"/>
              <a:gd name="T8" fmla="*/ 185 w 265"/>
              <a:gd name="T9" fmla="*/ 53 h 238"/>
              <a:gd name="T10" fmla="*/ 106 w 265"/>
              <a:gd name="T11" fmla="*/ 0 h 238"/>
              <a:gd name="T12" fmla="*/ 26 w 265"/>
              <a:gd name="T13" fmla="*/ 26 h 238"/>
              <a:gd name="T14" fmla="*/ 9 w 265"/>
              <a:gd name="T15" fmla="*/ 35 h 238"/>
              <a:gd name="T16" fmla="*/ 0 w 265"/>
              <a:gd name="T17" fmla="*/ 44 h 238"/>
              <a:gd name="T18" fmla="*/ 0 w 265"/>
              <a:gd name="T19" fmla="*/ 5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38">
                <a:moveTo>
                  <a:pt x="0" y="53"/>
                </a:moveTo>
                <a:lnTo>
                  <a:pt x="132" y="106"/>
                </a:lnTo>
                <a:lnTo>
                  <a:pt x="158" y="237"/>
                </a:lnTo>
                <a:lnTo>
                  <a:pt x="264" y="211"/>
                </a:lnTo>
                <a:lnTo>
                  <a:pt x="185" y="53"/>
                </a:lnTo>
                <a:lnTo>
                  <a:pt x="106" y="0"/>
                </a:lnTo>
                <a:lnTo>
                  <a:pt x="26" y="26"/>
                </a:lnTo>
                <a:lnTo>
                  <a:pt x="9" y="35"/>
                </a:lnTo>
                <a:lnTo>
                  <a:pt x="0" y="44"/>
                </a:lnTo>
                <a:lnTo>
                  <a:pt x="0" y="5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 name="Freeform 17"/>
          <p:cNvSpPr>
            <a:spLocks/>
          </p:cNvSpPr>
          <p:nvPr/>
        </p:nvSpPr>
        <p:spPr bwMode="auto">
          <a:xfrm>
            <a:off x="2398713" y="2234985"/>
            <a:ext cx="338137" cy="460375"/>
          </a:xfrm>
          <a:custGeom>
            <a:avLst/>
            <a:gdLst>
              <a:gd name="T0" fmla="*/ 0 w 213"/>
              <a:gd name="T1" fmla="*/ 132 h 290"/>
              <a:gd name="T2" fmla="*/ 80 w 213"/>
              <a:gd name="T3" fmla="*/ 289 h 290"/>
              <a:gd name="T4" fmla="*/ 133 w 213"/>
              <a:gd name="T5" fmla="*/ 237 h 290"/>
              <a:gd name="T6" fmla="*/ 186 w 213"/>
              <a:gd name="T7" fmla="*/ 237 h 290"/>
              <a:gd name="T8" fmla="*/ 212 w 213"/>
              <a:gd name="T9" fmla="*/ 158 h 290"/>
              <a:gd name="T10" fmla="*/ 186 w 213"/>
              <a:gd name="T11" fmla="*/ 132 h 290"/>
              <a:gd name="T12" fmla="*/ 133 w 213"/>
              <a:gd name="T13" fmla="*/ 0 h 290"/>
              <a:gd name="T14" fmla="*/ 53 w 213"/>
              <a:gd name="T15" fmla="*/ 105 h 290"/>
              <a:gd name="T16" fmla="*/ 27 w 213"/>
              <a:gd name="T17" fmla="*/ 114 h 290"/>
              <a:gd name="T18" fmla="*/ 9 w 213"/>
              <a:gd name="T19" fmla="*/ 123 h 290"/>
              <a:gd name="T20" fmla="*/ 0 w 213"/>
              <a:gd name="T21" fmla="*/ 13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90">
                <a:moveTo>
                  <a:pt x="0" y="132"/>
                </a:moveTo>
                <a:lnTo>
                  <a:pt x="80" y="289"/>
                </a:lnTo>
                <a:lnTo>
                  <a:pt x="133" y="237"/>
                </a:lnTo>
                <a:lnTo>
                  <a:pt x="186" y="237"/>
                </a:lnTo>
                <a:lnTo>
                  <a:pt x="212" y="158"/>
                </a:lnTo>
                <a:lnTo>
                  <a:pt x="186" y="132"/>
                </a:lnTo>
                <a:lnTo>
                  <a:pt x="133" y="0"/>
                </a:lnTo>
                <a:lnTo>
                  <a:pt x="53" y="105"/>
                </a:lnTo>
                <a:lnTo>
                  <a:pt x="27" y="114"/>
                </a:lnTo>
                <a:lnTo>
                  <a:pt x="9" y="123"/>
                </a:lnTo>
                <a:lnTo>
                  <a:pt x="0" y="13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 name="Freeform 18"/>
          <p:cNvSpPr>
            <a:spLocks/>
          </p:cNvSpPr>
          <p:nvPr/>
        </p:nvSpPr>
        <p:spPr bwMode="auto">
          <a:xfrm>
            <a:off x="2605088" y="2109572"/>
            <a:ext cx="420687" cy="336550"/>
          </a:xfrm>
          <a:custGeom>
            <a:avLst/>
            <a:gdLst>
              <a:gd name="T0" fmla="*/ 0 w 265"/>
              <a:gd name="T1" fmla="*/ 79 h 212"/>
              <a:gd name="T2" fmla="*/ 53 w 265"/>
              <a:gd name="T3" fmla="*/ 211 h 212"/>
              <a:gd name="T4" fmla="*/ 211 w 265"/>
              <a:gd name="T5" fmla="*/ 211 h 212"/>
              <a:gd name="T6" fmla="*/ 264 w 265"/>
              <a:gd name="T7" fmla="*/ 158 h 212"/>
              <a:gd name="T8" fmla="*/ 238 w 265"/>
              <a:gd name="T9" fmla="*/ 106 h 212"/>
              <a:gd name="T10" fmla="*/ 106 w 265"/>
              <a:gd name="T11" fmla="*/ 0 h 212"/>
              <a:gd name="T12" fmla="*/ 53 w 265"/>
              <a:gd name="T13" fmla="*/ 35 h 212"/>
              <a:gd name="T14" fmla="*/ 26 w 265"/>
              <a:gd name="T15" fmla="*/ 53 h 212"/>
              <a:gd name="T16" fmla="*/ 0 w 265"/>
              <a:gd name="T17" fmla="*/ 7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212">
                <a:moveTo>
                  <a:pt x="0" y="79"/>
                </a:moveTo>
                <a:lnTo>
                  <a:pt x="53" y="211"/>
                </a:lnTo>
                <a:lnTo>
                  <a:pt x="211" y="211"/>
                </a:lnTo>
                <a:lnTo>
                  <a:pt x="264" y="158"/>
                </a:lnTo>
                <a:lnTo>
                  <a:pt x="238" y="106"/>
                </a:lnTo>
                <a:lnTo>
                  <a:pt x="106" y="0"/>
                </a:lnTo>
                <a:lnTo>
                  <a:pt x="53" y="35"/>
                </a:lnTo>
                <a:lnTo>
                  <a:pt x="26" y="53"/>
                </a:lnTo>
                <a:lnTo>
                  <a:pt x="0" y="7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 name="Freeform 19"/>
          <p:cNvSpPr>
            <a:spLocks/>
          </p:cNvSpPr>
          <p:nvPr/>
        </p:nvSpPr>
        <p:spPr bwMode="auto">
          <a:xfrm>
            <a:off x="2776538" y="1901610"/>
            <a:ext cx="461962" cy="377825"/>
          </a:xfrm>
          <a:custGeom>
            <a:avLst/>
            <a:gdLst>
              <a:gd name="T0" fmla="*/ 0 w 291"/>
              <a:gd name="T1" fmla="*/ 131 h 238"/>
              <a:gd name="T2" fmla="*/ 132 w 291"/>
              <a:gd name="T3" fmla="*/ 237 h 238"/>
              <a:gd name="T4" fmla="*/ 290 w 291"/>
              <a:gd name="T5" fmla="*/ 131 h 238"/>
              <a:gd name="T6" fmla="*/ 237 w 291"/>
              <a:gd name="T7" fmla="*/ 0 h 238"/>
              <a:gd name="T8" fmla="*/ 53 w 291"/>
              <a:gd name="T9" fmla="*/ 0 h 238"/>
              <a:gd name="T10" fmla="*/ 26 w 291"/>
              <a:gd name="T11" fmla="*/ 62 h 238"/>
              <a:gd name="T12" fmla="*/ 9 w 291"/>
              <a:gd name="T13" fmla="*/ 97 h 238"/>
              <a:gd name="T14" fmla="*/ 0 w 291"/>
              <a:gd name="T15" fmla="*/ 114 h 238"/>
              <a:gd name="T16" fmla="*/ 0 w 291"/>
              <a:gd name="T17" fmla="*/ 13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38">
                <a:moveTo>
                  <a:pt x="0" y="131"/>
                </a:moveTo>
                <a:lnTo>
                  <a:pt x="132" y="237"/>
                </a:lnTo>
                <a:lnTo>
                  <a:pt x="290" y="131"/>
                </a:lnTo>
                <a:lnTo>
                  <a:pt x="237" y="0"/>
                </a:lnTo>
                <a:lnTo>
                  <a:pt x="53" y="0"/>
                </a:lnTo>
                <a:lnTo>
                  <a:pt x="26" y="62"/>
                </a:lnTo>
                <a:lnTo>
                  <a:pt x="9" y="97"/>
                </a:lnTo>
                <a:lnTo>
                  <a:pt x="0" y="114"/>
                </a:lnTo>
                <a:lnTo>
                  <a:pt x="0" y="13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3" name="Freeform 20"/>
          <p:cNvSpPr>
            <a:spLocks/>
          </p:cNvSpPr>
          <p:nvPr/>
        </p:nvSpPr>
        <p:spPr bwMode="auto">
          <a:xfrm>
            <a:off x="3149600" y="1898435"/>
            <a:ext cx="419100" cy="250825"/>
          </a:xfrm>
          <a:custGeom>
            <a:avLst/>
            <a:gdLst>
              <a:gd name="T0" fmla="*/ 0 w 264"/>
              <a:gd name="T1" fmla="*/ 0 h 158"/>
              <a:gd name="T2" fmla="*/ 53 w 264"/>
              <a:gd name="T3" fmla="*/ 131 h 158"/>
              <a:gd name="T4" fmla="*/ 157 w 264"/>
              <a:gd name="T5" fmla="*/ 105 h 158"/>
              <a:gd name="T6" fmla="*/ 210 w 264"/>
              <a:gd name="T7" fmla="*/ 157 h 158"/>
              <a:gd name="T8" fmla="*/ 237 w 264"/>
              <a:gd name="T9" fmla="*/ 131 h 158"/>
              <a:gd name="T10" fmla="*/ 263 w 264"/>
              <a:gd name="T11" fmla="*/ 0 h 158"/>
              <a:gd name="T12" fmla="*/ 131 w 264"/>
              <a:gd name="T13" fmla="*/ 0 h 158"/>
              <a:gd name="T14" fmla="*/ 62 w 264"/>
              <a:gd name="T15" fmla="*/ 0 h 158"/>
              <a:gd name="T16" fmla="*/ 0 w 264"/>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158">
                <a:moveTo>
                  <a:pt x="0" y="0"/>
                </a:moveTo>
                <a:lnTo>
                  <a:pt x="53" y="131"/>
                </a:lnTo>
                <a:lnTo>
                  <a:pt x="157" y="105"/>
                </a:lnTo>
                <a:lnTo>
                  <a:pt x="210" y="157"/>
                </a:lnTo>
                <a:lnTo>
                  <a:pt x="237" y="131"/>
                </a:lnTo>
                <a:lnTo>
                  <a:pt x="263" y="0"/>
                </a:lnTo>
                <a:lnTo>
                  <a:pt x="131" y="0"/>
                </a:lnTo>
                <a:lnTo>
                  <a:pt x="62" y="0"/>
                </a:lnTo>
                <a:lnTo>
                  <a:pt x="0"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4" name="Freeform 21"/>
          <p:cNvSpPr>
            <a:spLocks/>
          </p:cNvSpPr>
          <p:nvPr/>
        </p:nvSpPr>
        <p:spPr bwMode="auto">
          <a:xfrm>
            <a:off x="3525838" y="1898435"/>
            <a:ext cx="504825" cy="419100"/>
          </a:xfrm>
          <a:custGeom>
            <a:avLst/>
            <a:gdLst>
              <a:gd name="T0" fmla="*/ 26 w 318"/>
              <a:gd name="T1" fmla="*/ 0 h 264"/>
              <a:gd name="T2" fmla="*/ 0 w 318"/>
              <a:gd name="T3" fmla="*/ 131 h 264"/>
              <a:gd name="T4" fmla="*/ 53 w 318"/>
              <a:gd name="T5" fmla="*/ 184 h 264"/>
              <a:gd name="T6" fmla="*/ 53 w 318"/>
              <a:gd name="T7" fmla="*/ 263 h 264"/>
              <a:gd name="T8" fmla="*/ 185 w 318"/>
              <a:gd name="T9" fmla="*/ 237 h 264"/>
              <a:gd name="T10" fmla="*/ 317 w 318"/>
              <a:gd name="T11" fmla="*/ 237 h 264"/>
              <a:gd name="T12" fmla="*/ 317 w 318"/>
              <a:gd name="T13" fmla="*/ 26 h 264"/>
              <a:gd name="T14" fmla="*/ 167 w 318"/>
              <a:gd name="T15" fmla="*/ 9 h 264"/>
              <a:gd name="T16" fmla="*/ 97 w 318"/>
              <a:gd name="T17" fmla="*/ 0 h 264"/>
              <a:gd name="T18" fmla="*/ 35 w 318"/>
              <a:gd name="T19" fmla="*/ 0 h 264"/>
              <a:gd name="T20" fmla="*/ 26 w 318"/>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264">
                <a:moveTo>
                  <a:pt x="26" y="0"/>
                </a:moveTo>
                <a:lnTo>
                  <a:pt x="0" y="131"/>
                </a:lnTo>
                <a:lnTo>
                  <a:pt x="53" y="184"/>
                </a:lnTo>
                <a:lnTo>
                  <a:pt x="53" y="263"/>
                </a:lnTo>
                <a:lnTo>
                  <a:pt x="185" y="237"/>
                </a:lnTo>
                <a:lnTo>
                  <a:pt x="317" y="237"/>
                </a:lnTo>
                <a:lnTo>
                  <a:pt x="317" y="26"/>
                </a:lnTo>
                <a:lnTo>
                  <a:pt x="167" y="9"/>
                </a:lnTo>
                <a:lnTo>
                  <a:pt x="97" y="0"/>
                </a:lnTo>
                <a:lnTo>
                  <a:pt x="35" y="0"/>
                </a:lnTo>
                <a:lnTo>
                  <a:pt x="26"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 name="Freeform 22"/>
          <p:cNvSpPr>
            <a:spLocks/>
          </p:cNvSpPr>
          <p:nvPr/>
        </p:nvSpPr>
        <p:spPr bwMode="auto">
          <a:xfrm>
            <a:off x="4029075" y="1939710"/>
            <a:ext cx="377825" cy="334962"/>
          </a:xfrm>
          <a:custGeom>
            <a:avLst/>
            <a:gdLst>
              <a:gd name="T0" fmla="*/ 0 w 238"/>
              <a:gd name="T1" fmla="*/ 0 h 211"/>
              <a:gd name="T2" fmla="*/ 0 w 238"/>
              <a:gd name="T3" fmla="*/ 26 h 211"/>
              <a:gd name="T4" fmla="*/ 0 w 238"/>
              <a:gd name="T5" fmla="*/ 210 h 211"/>
              <a:gd name="T6" fmla="*/ 237 w 238"/>
              <a:gd name="T7" fmla="*/ 210 h 211"/>
              <a:gd name="T8" fmla="*/ 237 w 238"/>
              <a:gd name="T9" fmla="*/ 0 h 211"/>
              <a:gd name="T10" fmla="*/ 114 w 238"/>
              <a:gd name="T11" fmla="*/ 0 h 211"/>
              <a:gd name="T12" fmla="*/ 53 w 238"/>
              <a:gd name="T13" fmla="*/ 0 h 211"/>
              <a:gd name="T14" fmla="*/ 0 w 238"/>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211">
                <a:moveTo>
                  <a:pt x="0" y="0"/>
                </a:moveTo>
                <a:lnTo>
                  <a:pt x="0" y="26"/>
                </a:lnTo>
                <a:lnTo>
                  <a:pt x="0" y="210"/>
                </a:lnTo>
                <a:lnTo>
                  <a:pt x="237" y="210"/>
                </a:lnTo>
                <a:lnTo>
                  <a:pt x="237" y="0"/>
                </a:lnTo>
                <a:lnTo>
                  <a:pt x="114" y="0"/>
                </a:lnTo>
                <a:lnTo>
                  <a:pt x="53" y="0"/>
                </a:lnTo>
                <a:lnTo>
                  <a:pt x="0" y="0"/>
                </a:lnTo>
              </a:path>
            </a:pathLst>
          </a:custGeom>
          <a:solidFill>
            <a:srgbClr val="FF66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6" name="Freeform 23"/>
          <p:cNvSpPr>
            <a:spLocks/>
          </p:cNvSpPr>
          <p:nvPr/>
        </p:nvSpPr>
        <p:spPr bwMode="auto">
          <a:xfrm>
            <a:off x="4405313" y="1939710"/>
            <a:ext cx="503237" cy="377825"/>
          </a:xfrm>
          <a:custGeom>
            <a:avLst/>
            <a:gdLst>
              <a:gd name="T0" fmla="*/ 0 w 317"/>
              <a:gd name="T1" fmla="*/ 0 h 238"/>
              <a:gd name="T2" fmla="*/ 0 w 317"/>
              <a:gd name="T3" fmla="*/ 211 h 238"/>
              <a:gd name="T4" fmla="*/ 316 w 317"/>
              <a:gd name="T5" fmla="*/ 237 h 238"/>
              <a:gd name="T6" fmla="*/ 316 w 317"/>
              <a:gd name="T7" fmla="*/ 0 h 238"/>
              <a:gd name="T8" fmla="*/ 157 w 317"/>
              <a:gd name="T9" fmla="*/ 0 h 238"/>
              <a:gd name="T10" fmla="*/ 78 w 317"/>
              <a:gd name="T11" fmla="*/ 0 h 238"/>
              <a:gd name="T12" fmla="*/ 0 w 317"/>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317" h="238">
                <a:moveTo>
                  <a:pt x="0" y="0"/>
                </a:moveTo>
                <a:lnTo>
                  <a:pt x="0" y="211"/>
                </a:lnTo>
                <a:lnTo>
                  <a:pt x="316" y="237"/>
                </a:lnTo>
                <a:lnTo>
                  <a:pt x="316" y="0"/>
                </a:lnTo>
                <a:lnTo>
                  <a:pt x="157" y="0"/>
                </a:lnTo>
                <a:lnTo>
                  <a:pt x="78"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7" name="Freeform 24"/>
          <p:cNvSpPr>
            <a:spLocks/>
          </p:cNvSpPr>
          <p:nvPr/>
        </p:nvSpPr>
        <p:spPr bwMode="auto">
          <a:xfrm>
            <a:off x="4906963" y="1939710"/>
            <a:ext cx="336550" cy="377825"/>
          </a:xfrm>
          <a:custGeom>
            <a:avLst/>
            <a:gdLst>
              <a:gd name="T0" fmla="*/ 0 w 212"/>
              <a:gd name="T1" fmla="*/ 0 h 238"/>
              <a:gd name="T2" fmla="*/ 0 w 212"/>
              <a:gd name="T3" fmla="*/ 237 h 238"/>
              <a:gd name="T4" fmla="*/ 211 w 212"/>
              <a:gd name="T5" fmla="*/ 237 h 238"/>
              <a:gd name="T6" fmla="*/ 211 w 212"/>
              <a:gd name="T7" fmla="*/ 0 h 238"/>
              <a:gd name="T8" fmla="*/ 106 w 212"/>
              <a:gd name="T9" fmla="*/ 0 h 238"/>
              <a:gd name="T10" fmla="*/ 53 w 212"/>
              <a:gd name="T11" fmla="*/ 0 h 238"/>
              <a:gd name="T12" fmla="*/ 0 w 212"/>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12" h="238">
                <a:moveTo>
                  <a:pt x="0" y="0"/>
                </a:moveTo>
                <a:lnTo>
                  <a:pt x="0" y="237"/>
                </a:lnTo>
                <a:lnTo>
                  <a:pt x="211" y="237"/>
                </a:lnTo>
                <a:lnTo>
                  <a:pt x="211" y="0"/>
                </a:lnTo>
                <a:lnTo>
                  <a:pt x="106" y="0"/>
                </a:lnTo>
                <a:lnTo>
                  <a:pt x="53" y="0"/>
                </a:lnTo>
                <a:lnTo>
                  <a:pt x="0" y="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8" name="Freeform 25"/>
          <p:cNvSpPr>
            <a:spLocks/>
          </p:cNvSpPr>
          <p:nvPr/>
        </p:nvSpPr>
        <p:spPr bwMode="auto">
          <a:xfrm>
            <a:off x="5241925" y="1939710"/>
            <a:ext cx="338138" cy="377825"/>
          </a:xfrm>
          <a:custGeom>
            <a:avLst/>
            <a:gdLst>
              <a:gd name="T0" fmla="*/ 0 w 213"/>
              <a:gd name="T1" fmla="*/ 0 h 238"/>
              <a:gd name="T2" fmla="*/ 0 w 213"/>
              <a:gd name="T3" fmla="*/ 237 h 238"/>
              <a:gd name="T4" fmla="*/ 212 w 213"/>
              <a:gd name="T5" fmla="*/ 237 h 238"/>
              <a:gd name="T6" fmla="*/ 212 w 213"/>
              <a:gd name="T7" fmla="*/ 0 h 238"/>
              <a:gd name="T8" fmla="*/ 106 w 213"/>
              <a:gd name="T9" fmla="*/ 0 h 238"/>
              <a:gd name="T10" fmla="*/ 53 w 213"/>
              <a:gd name="T11" fmla="*/ 0 h 238"/>
              <a:gd name="T12" fmla="*/ 0 w 213"/>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13" h="238">
                <a:moveTo>
                  <a:pt x="0" y="0"/>
                </a:moveTo>
                <a:lnTo>
                  <a:pt x="0" y="237"/>
                </a:lnTo>
                <a:lnTo>
                  <a:pt x="212" y="237"/>
                </a:lnTo>
                <a:lnTo>
                  <a:pt x="212" y="0"/>
                </a:lnTo>
                <a:lnTo>
                  <a:pt x="106" y="0"/>
                </a:lnTo>
                <a:lnTo>
                  <a:pt x="53" y="0"/>
                </a:lnTo>
                <a:lnTo>
                  <a:pt x="0" y="0"/>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9" name="Freeform 26"/>
          <p:cNvSpPr>
            <a:spLocks/>
          </p:cNvSpPr>
          <p:nvPr/>
        </p:nvSpPr>
        <p:spPr bwMode="auto">
          <a:xfrm>
            <a:off x="5578475" y="1939710"/>
            <a:ext cx="334963" cy="628650"/>
          </a:xfrm>
          <a:custGeom>
            <a:avLst/>
            <a:gdLst>
              <a:gd name="T0" fmla="*/ 0 w 211"/>
              <a:gd name="T1" fmla="*/ 0 h 396"/>
              <a:gd name="T2" fmla="*/ 0 w 211"/>
              <a:gd name="T3" fmla="*/ 369 h 396"/>
              <a:gd name="T4" fmla="*/ 79 w 211"/>
              <a:gd name="T5" fmla="*/ 369 h 396"/>
              <a:gd name="T6" fmla="*/ 157 w 211"/>
              <a:gd name="T7" fmla="*/ 395 h 396"/>
              <a:gd name="T8" fmla="*/ 210 w 211"/>
              <a:gd name="T9" fmla="*/ 263 h 396"/>
              <a:gd name="T10" fmla="*/ 184 w 211"/>
              <a:gd name="T11" fmla="*/ 26 h 396"/>
              <a:gd name="T12" fmla="*/ 210 w 211"/>
              <a:gd name="T13" fmla="*/ 0 h 396"/>
              <a:gd name="T14" fmla="*/ 106 w 211"/>
              <a:gd name="T15" fmla="*/ 0 h 396"/>
              <a:gd name="T16" fmla="*/ 53 w 211"/>
              <a:gd name="T17" fmla="*/ 0 h 396"/>
              <a:gd name="T18" fmla="*/ 0 w 211"/>
              <a:gd name="T19"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396">
                <a:moveTo>
                  <a:pt x="0" y="0"/>
                </a:moveTo>
                <a:lnTo>
                  <a:pt x="0" y="369"/>
                </a:lnTo>
                <a:lnTo>
                  <a:pt x="79" y="369"/>
                </a:lnTo>
                <a:lnTo>
                  <a:pt x="157" y="395"/>
                </a:lnTo>
                <a:lnTo>
                  <a:pt x="210" y="263"/>
                </a:lnTo>
                <a:lnTo>
                  <a:pt x="184" y="26"/>
                </a:lnTo>
                <a:lnTo>
                  <a:pt x="210" y="0"/>
                </a:lnTo>
                <a:lnTo>
                  <a:pt x="106" y="0"/>
                </a:lnTo>
                <a:lnTo>
                  <a:pt x="53"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 name="Freeform 27"/>
          <p:cNvSpPr>
            <a:spLocks/>
          </p:cNvSpPr>
          <p:nvPr/>
        </p:nvSpPr>
        <p:spPr bwMode="auto">
          <a:xfrm>
            <a:off x="5868988" y="1939710"/>
            <a:ext cx="254000" cy="461962"/>
          </a:xfrm>
          <a:custGeom>
            <a:avLst/>
            <a:gdLst>
              <a:gd name="T0" fmla="*/ 27 w 160"/>
              <a:gd name="T1" fmla="*/ 0 h 291"/>
              <a:gd name="T2" fmla="*/ 0 w 160"/>
              <a:gd name="T3" fmla="*/ 26 h 291"/>
              <a:gd name="T4" fmla="*/ 27 w 160"/>
              <a:gd name="T5" fmla="*/ 264 h 291"/>
              <a:gd name="T6" fmla="*/ 80 w 160"/>
              <a:gd name="T7" fmla="*/ 290 h 291"/>
              <a:gd name="T8" fmla="*/ 80 w 160"/>
              <a:gd name="T9" fmla="*/ 237 h 291"/>
              <a:gd name="T10" fmla="*/ 159 w 160"/>
              <a:gd name="T11" fmla="*/ 184 h 291"/>
              <a:gd name="T12" fmla="*/ 106 w 160"/>
              <a:gd name="T13" fmla="*/ 0 h 291"/>
              <a:gd name="T14" fmla="*/ 62 w 160"/>
              <a:gd name="T15" fmla="*/ 0 h 291"/>
              <a:gd name="T16" fmla="*/ 44 w 160"/>
              <a:gd name="T17" fmla="*/ 0 h 291"/>
              <a:gd name="T18" fmla="*/ 27 w 160"/>
              <a:gd name="T1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91">
                <a:moveTo>
                  <a:pt x="27" y="0"/>
                </a:moveTo>
                <a:lnTo>
                  <a:pt x="0" y="26"/>
                </a:lnTo>
                <a:lnTo>
                  <a:pt x="27" y="264"/>
                </a:lnTo>
                <a:lnTo>
                  <a:pt x="80" y="290"/>
                </a:lnTo>
                <a:lnTo>
                  <a:pt x="80" y="237"/>
                </a:lnTo>
                <a:lnTo>
                  <a:pt x="159" y="184"/>
                </a:lnTo>
                <a:lnTo>
                  <a:pt x="106" y="0"/>
                </a:lnTo>
                <a:lnTo>
                  <a:pt x="62" y="0"/>
                </a:lnTo>
                <a:lnTo>
                  <a:pt x="44" y="0"/>
                </a:lnTo>
                <a:lnTo>
                  <a:pt x="27" y="0"/>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1" name="Freeform 28"/>
          <p:cNvSpPr>
            <a:spLocks/>
          </p:cNvSpPr>
          <p:nvPr/>
        </p:nvSpPr>
        <p:spPr bwMode="auto">
          <a:xfrm>
            <a:off x="512763" y="3485935"/>
            <a:ext cx="461962" cy="211137"/>
          </a:xfrm>
          <a:custGeom>
            <a:avLst/>
            <a:gdLst>
              <a:gd name="T0" fmla="*/ 159 w 291"/>
              <a:gd name="T1" fmla="*/ 0 h 133"/>
              <a:gd name="T2" fmla="*/ 79 w 291"/>
              <a:gd name="T3" fmla="*/ 0 h 133"/>
              <a:gd name="T4" fmla="*/ 0 w 291"/>
              <a:gd name="T5" fmla="*/ 106 h 133"/>
              <a:gd name="T6" fmla="*/ 290 w 291"/>
              <a:gd name="T7" fmla="*/ 132 h 133"/>
              <a:gd name="T8" fmla="*/ 211 w 291"/>
              <a:gd name="T9" fmla="*/ 0 h 133"/>
              <a:gd name="T10" fmla="*/ 184 w 291"/>
              <a:gd name="T11" fmla="*/ 0 h 133"/>
              <a:gd name="T12" fmla="*/ 167 w 291"/>
              <a:gd name="T13" fmla="*/ 0 h 133"/>
              <a:gd name="T14" fmla="*/ 159 w 291"/>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133">
                <a:moveTo>
                  <a:pt x="159" y="0"/>
                </a:moveTo>
                <a:lnTo>
                  <a:pt x="79" y="0"/>
                </a:lnTo>
                <a:lnTo>
                  <a:pt x="0" y="106"/>
                </a:lnTo>
                <a:lnTo>
                  <a:pt x="290" y="132"/>
                </a:lnTo>
                <a:lnTo>
                  <a:pt x="211" y="0"/>
                </a:lnTo>
                <a:lnTo>
                  <a:pt x="184" y="0"/>
                </a:lnTo>
                <a:lnTo>
                  <a:pt x="167" y="0"/>
                </a:lnTo>
                <a:lnTo>
                  <a:pt x="159"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2" name="Freeform 29"/>
          <p:cNvSpPr>
            <a:spLocks/>
          </p:cNvSpPr>
          <p:nvPr/>
        </p:nvSpPr>
        <p:spPr bwMode="auto">
          <a:xfrm>
            <a:off x="765175" y="3276385"/>
            <a:ext cx="585788" cy="420687"/>
          </a:xfrm>
          <a:custGeom>
            <a:avLst/>
            <a:gdLst>
              <a:gd name="T0" fmla="*/ 52 w 369"/>
              <a:gd name="T1" fmla="*/ 26 h 265"/>
              <a:gd name="T2" fmla="*/ 25 w 369"/>
              <a:gd name="T3" fmla="*/ 53 h 265"/>
              <a:gd name="T4" fmla="*/ 0 w 369"/>
              <a:gd name="T5" fmla="*/ 132 h 265"/>
              <a:gd name="T6" fmla="*/ 52 w 369"/>
              <a:gd name="T7" fmla="*/ 132 h 265"/>
              <a:gd name="T8" fmla="*/ 131 w 369"/>
              <a:gd name="T9" fmla="*/ 264 h 265"/>
              <a:gd name="T10" fmla="*/ 368 w 369"/>
              <a:gd name="T11" fmla="*/ 264 h 265"/>
              <a:gd name="T12" fmla="*/ 315 w 369"/>
              <a:gd name="T13" fmla="*/ 79 h 265"/>
              <a:gd name="T14" fmla="*/ 263 w 369"/>
              <a:gd name="T15" fmla="*/ 0 h 265"/>
              <a:gd name="T16" fmla="*/ 157 w 369"/>
              <a:gd name="T17" fmla="*/ 9 h 265"/>
              <a:gd name="T18" fmla="*/ 104 w 369"/>
              <a:gd name="T19" fmla="*/ 18 h 265"/>
              <a:gd name="T20" fmla="*/ 60 w 369"/>
              <a:gd name="T21" fmla="*/ 18 h 265"/>
              <a:gd name="T22" fmla="*/ 52 w 369"/>
              <a:gd name="T23" fmla="*/ 2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9" h="265">
                <a:moveTo>
                  <a:pt x="52" y="26"/>
                </a:moveTo>
                <a:lnTo>
                  <a:pt x="25" y="53"/>
                </a:lnTo>
                <a:lnTo>
                  <a:pt x="0" y="132"/>
                </a:lnTo>
                <a:lnTo>
                  <a:pt x="52" y="132"/>
                </a:lnTo>
                <a:lnTo>
                  <a:pt x="131" y="264"/>
                </a:lnTo>
                <a:lnTo>
                  <a:pt x="368" y="264"/>
                </a:lnTo>
                <a:lnTo>
                  <a:pt x="315" y="79"/>
                </a:lnTo>
                <a:lnTo>
                  <a:pt x="263" y="0"/>
                </a:lnTo>
                <a:lnTo>
                  <a:pt x="157" y="9"/>
                </a:lnTo>
                <a:lnTo>
                  <a:pt x="104" y="18"/>
                </a:lnTo>
                <a:lnTo>
                  <a:pt x="60" y="18"/>
                </a:lnTo>
                <a:lnTo>
                  <a:pt x="52" y="2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3" name="Freeform 30"/>
          <p:cNvSpPr>
            <a:spLocks/>
          </p:cNvSpPr>
          <p:nvPr/>
        </p:nvSpPr>
        <p:spPr bwMode="auto">
          <a:xfrm>
            <a:off x="1182688" y="3068422"/>
            <a:ext cx="420687" cy="628650"/>
          </a:xfrm>
          <a:custGeom>
            <a:avLst/>
            <a:gdLst>
              <a:gd name="T0" fmla="*/ 0 w 265"/>
              <a:gd name="T1" fmla="*/ 53 h 396"/>
              <a:gd name="T2" fmla="*/ 0 w 265"/>
              <a:gd name="T3" fmla="*/ 131 h 396"/>
              <a:gd name="T4" fmla="*/ 53 w 265"/>
              <a:gd name="T5" fmla="*/ 210 h 396"/>
              <a:gd name="T6" fmla="*/ 106 w 265"/>
              <a:gd name="T7" fmla="*/ 395 h 396"/>
              <a:gd name="T8" fmla="*/ 185 w 265"/>
              <a:gd name="T9" fmla="*/ 369 h 396"/>
              <a:gd name="T10" fmla="*/ 158 w 265"/>
              <a:gd name="T11" fmla="*/ 342 h 396"/>
              <a:gd name="T12" fmla="*/ 264 w 265"/>
              <a:gd name="T13" fmla="*/ 157 h 396"/>
              <a:gd name="T14" fmla="*/ 106 w 265"/>
              <a:gd name="T15" fmla="*/ 0 h 396"/>
              <a:gd name="T16" fmla="*/ 53 w 265"/>
              <a:gd name="T17" fmla="*/ 26 h 396"/>
              <a:gd name="T18" fmla="*/ 26 w 265"/>
              <a:gd name="T19" fmla="*/ 35 h 396"/>
              <a:gd name="T20" fmla="*/ 0 w 265"/>
              <a:gd name="T21" fmla="*/ 5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396">
                <a:moveTo>
                  <a:pt x="0" y="53"/>
                </a:moveTo>
                <a:lnTo>
                  <a:pt x="0" y="131"/>
                </a:lnTo>
                <a:lnTo>
                  <a:pt x="53" y="210"/>
                </a:lnTo>
                <a:lnTo>
                  <a:pt x="106" y="395"/>
                </a:lnTo>
                <a:lnTo>
                  <a:pt x="185" y="369"/>
                </a:lnTo>
                <a:lnTo>
                  <a:pt x="158" y="342"/>
                </a:lnTo>
                <a:lnTo>
                  <a:pt x="264" y="157"/>
                </a:lnTo>
                <a:lnTo>
                  <a:pt x="106" y="0"/>
                </a:lnTo>
                <a:lnTo>
                  <a:pt x="53" y="26"/>
                </a:lnTo>
                <a:lnTo>
                  <a:pt x="26" y="35"/>
                </a:lnTo>
                <a:lnTo>
                  <a:pt x="0" y="5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4" name="Freeform 31"/>
          <p:cNvSpPr>
            <a:spLocks/>
          </p:cNvSpPr>
          <p:nvPr/>
        </p:nvSpPr>
        <p:spPr bwMode="auto">
          <a:xfrm>
            <a:off x="1638300" y="2776322"/>
            <a:ext cx="669925" cy="460375"/>
          </a:xfrm>
          <a:custGeom>
            <a:avLst/>
            <a:gdLst>
              <a:gd name="T0" fmla="*/ 0 w 422"/>
              <a:gd name="T1" fmla="*/ 79 h 290"/>
              <a:gd name="T2" fmla="*/ 53 w 422"/>
              <a:gd name="T3" fmla="*/ 158 h 290"/>
              <a:gd name="T4" fmla="*/ 26 w 422"/>
              <a:gd name="T5" fmla="*/ 237 h 290"/>
              <a:gd name="T6" fmla="*/ 53 w 422"/>
              <a:gd name="T7" fmla="*/ 289 h 290"/>
              <a:gd name="T8" fmla="*/ 106 w 422"/>
              <a:gd name="T9" fmla="*/ 263 h 290"/>
              <a:gd name="T10" fmla="*/ 315 w 422"/>
              <a:gd name="T11" fmla="*/ 237 h 290"/>
              <a:gd name="T12" fmla="*/ 368 w 422"/>
              <a:gd name="T13" fmla="*/ 263 h 290"/>
              <a:gd name="T14" fmla="*/ 421 w 422"/>
              <a:gd name="T15" fmla="*/ 211 h 290"/>
              <a:gd name="T16" fmla="*/ 342 w 422"/>
              <a:gd name="T17" fmla="*/ 158 h 290"/>
              <a:gd name="T18" fmla="*/ 368 w 422"/>
              <a:gd name="T19" fmla="*/ 79 h 290"/>
              <a:gd name="T20" fmla="*/ 342 w 422"/>
              <a:gd name="T21" fmla="*/ 0 h 290"/>
              <a:gd name="T22" fmla="*/ 289 w 422"/>
              <a:gd name="T23" fmla="*/ 0 h 290"/>
              <a:gd name="T24" fmla="*/ 141 w 422"/>
              <a:gd name="T25" fmla="*/ 35 h 290"/>
              <a:gd name="T26" fmla="*/ 70 w 422"/>
              <a:gd name="T27" fmla="*/ 53 h 290"/>
              <a:gd name="T28" fmla="*/ 9 w 422"/>
              <a:gd name="T29" fmla="*/ 70 h 290"/>
              <a:gd name="T30" fmla="*/ 0 w 422"/>
              <a:gd name="T31" fmla="*/ 7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2" h="290">
                <a:moveTo>
                  <a:pt x="0" y="79"/>
                </a:moveTo>
                <a:lnTo>
                  <a:pt x="53" y="158"/>
                </a:lnTo>
                <a:lnTo>
                  <a:pt x="26" y="237"/>
                </a:lnTo>
                <a:lnTo>
                  <a:pt x="53" y="289"/>
                </a:lnTo>
                <a:lnTo>
                  <a:pt x="106" y="263"/>
                </a:lnTo>
                <a:lnTo>
                  <a:pt x="315" y="237"/>
                </a:lnTo>
                <a:lnTo>
                  <a:pt x="368" y="263"/>
                </a:lnTo>
                <a:lnTo>
                  <a:pt x="421" y="211"/>
                </a:lnTo>
                <a:lnTo>
                  <a:pt x="342" y="158"/>
                </a:lnTo>
                <a:lnTo>
                  <a:pt x="368" y="79"/>
                </a:lnTo>
                <a:lnTo>
                  <a:pt x="342" y="0"/>
                </a:lnTo>
                <a:lnTo>
                  <a:pt x="289" y="0"/>
                </a:lnTo>
                <a:lnTo>
                  <a:pt x="141" y="35"/>
                </a:lnTo>
                <a:lnTo>
                  <a:pt x="70" y="53"/>
                </a:lnTo>
                <a:lnTo>
                  <a:pt x="9" y="70"/>
                </a:lnTo>
                <a:lnTo>
                  <a:pt x="0" y="7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5" name="Freeform 32"/>
          <p:cNvSpPr>
            <a:spLocks/>
          </p:cNvSpPr>
          <p:nvPr/>
        </p:nvSpPr>
        <p:spPr bwMode="auto">
          <a:xfrm>
            <a:off x="1433513" y="3233522"/>
            <a:ext cx="461962" cy="420688"/>
          </a:xfrm>
          <a:custGeom>
            <a:avLst/>
            <a:gdLst>
              <a:gd name="T0" fmla="*/ 0 w 291"/>
              <a:gd name="T1" fmla="*/ 238 h 265"/>
              <a:gd name="T2" fmla="*/ 26 w 291"/>
              <a:gd name="T3" fmla="*/ 264 h 265"/>
              <a:gd name="T4" fmla="*/ 290 w 291"/>
              <a:gd name="T5" fmla="*/ 185 h 265"/>
              <a:gd name="T6" fmla="*/ 290 w 291"/>
              <a:gd name="T7" fmla="*/ 79 h 265"/>
              <a:gd name="T8" fmla="*/ 185 w 291"/>
              <a:gd name="T9" fmla="*/ 0 h 265"/>
              <a:gd name="T10" fmla="*/ 105 w 291"/>
              <a:gd name="T11" fmla="*/ 53 h 265"/>
              <a:gd name="T12" fmla="*/ 53 w 291"/>
              <a:gd name="T13" fmla="*/ 141 h 265"/>
              <a:gd name="T14" fmla="*/ 26 w 291"/>
              <a:gd name="T15" fmla="*/ 185 h 265"/>
              <a:gd name="T16" fmla="*/ 0 w 291"/>
              <a:gd name="T17" fmla="*/ 23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65">
                <a:moveTo>
                  <a:pt x="0" y="238"/>
                </a:moveTo>
                <a:lnTo>
                  <a:pt x="26" y="264"/>
                </a:lnTo>
                <a:lnTo>
                  <a:pt x="290" y="185"/>
                </a:lnTo>
                <a:lnTo>
                  <a:pt x="290" y="79"/>
                </a:lnTo>
                <a:lnTo>
                  <a:pt x="185" y="0"/>
                </a:lnTo>
                <a:lnTo>
                  <a:pt x="105" y="53"/>
                </a:lnTo>
                <a:lnTo>
                  <a:pt x="53" y="141"/>
                </a:lnTo>
                <a:lnTo>
                  <a:pt x="26" y="185"/>
                </a:lnTo>
                <a:lnTo>
                  <a:pt x="0" y="23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 name="Freeform 33"/>
          <p:cNvSpPr>
            <a:spLocks/>
          </p:cNvSpPr>
          <p:nvPr/>
        </p:nvSpPr>
        <p:spPr bwMode="auto">
          <a:xfrm>
            <a:off x="1727200" y="3152560"/>
            <a:ext cx="503238" cy="376237"/>
          </a:xfrm>
          <a:custGeom>
            <a:avLst/>
            <a:gdLst>
              <a:gd name="T0" fmla="*/ 0 w 317"/>
              <a:gd name="T1" fmla="*/ 52 h 237"/>
              <a:gd name="T2" fmla="*/ 106 w 317"/>
              <a:gd name="T3" fmla="*/ 131 h 237"/>
              <a:gd name="T4" fmla="*/ 106 w 317"/>
              <a:gd name="T5" fmla="*/ 236 h 237"/>
              <a:gd name="T6" fmla="*/ 263 w 317"/>
              <a:gd name="T7" fmla="*/ 236 h 237"/>
              <a:gd name="T8" fmla="*/ 263 w 317"/>
              <a:gd name="T9" fmla="*/ 157 h 237"/>
              <a:gd name="T10" fmla="*/ 316 w 317"/>
              <a:gd name="T11" fmla="*/ 78 h 237"/>
              <a:gd name="T12" fmla="*/ 316 w 317"/>
              <a:gd name="T13" fmla="*/ 25 h 237"/>
              <a:gd name="T14" fmla="*/ 263 w 317"/>
              <a:gd name="T15" fmla="*/ 0 h 237"/>
              <a:gd name="T16" fmla="*/ 53 w 317"/>
              <a:gd name="T17" fmla="*/ 25 h 237"/>
              <a:gd name="T18" fmla="*/ 26 w 317"/>
              <a:gd name="T19" fmla="*/ 34 h 237"/>
              <a:gd name="T20" fmla="*/ 9 w 317"/>
              <a:gd name="T21" fmla="*/ 43 h 237"/>
              <a:gd name="T22" fmla="*/ 0 w 317"/>
              <a:gd name="T23" fmla="*/ 5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237">
                <a:moveTo>
                  <a:pt x="0" y="52"/>
                </a:moveTo>
                <a:lnTo>
                  <a:pt x="106" y="131"/>
                </a:lnTo>
                <a:lnTo>
                  <a:pt x="106" y="236"/>
                </a:lnTo>
                <a:lnTo>
                  <a:pt x="263" y="236"/>
                </a:lnTo>
                <a:lnTo>
                  <a:pt x="263" y="157"/>
                </a:lnTo>
                <a:lnTo>
                  <a:pt x="316" y="78"/>
                </a:lnTo>
                <a:lnTo>
                  <a:pt x="316" y="25"/>
                </a:lnTo>
                <a:lnTo>
                  <a:pt x="263" y="0"/>
                </a:lnTo>
                <a:lnTo>
                  <a:pt x="53" y="25"/>
                </a:lnTo>
                <a:lnTo>
                  <a:pt x="26" y="34"/>
                </a:lnTo>
                <a:lnTo>
                  <a:pt x="9" y="43"/>
                </a:lnTo>
                <a:lnTo>
                  <a:pt x="0" y="5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7" name="Freeform 34"/>
          <p:cNvSpPr>
            <a:spLocks/>
          </p:cNvSpPr>
          <p:nvPr/>
        </p:nvSpPr>
        <p:spPr bwMode="auto">
          <a:xfrm>
            <a:off x="2228850" y="3025560"/>
            <a:ext cx="546100" cy="503237"/>
          </a:xfrm>
          <a:custGeom>
            <a:avLst/>
            <a:gdLst>
              <a:gd name="T0" fmla="*/ 0 w 344"/>
              <a:gd name="T1" fmla="*/ 105 h 317"/>
              <a:gd name="T2" fmla="*/ 0 w 344"/>
              <a:gd name="T3" fmla="*/ 157 h 317"/>
              <a:gd name="T4" fmla="*/ 79 w 344"/>
              <a:gd name="T5" fmla="*/ 157 h 317"/>
              <a:gd name="T6" fmla="*/ 158 w 344"/>
              <a:gd name="T7" fmla="*/ 263 h 317"/>
              <a:gd name="T8" fmla="*/ 158 w 344"/>
              <a:gd name="T9" fmla="*/ 316 h 317"/>
              <a:gd name="T10" fmla="*/ 290 w 344"/>
              <a:gd name="T11" fmla="*/ 316 h 317"/>
              <a:gd name="T12" fmla="*/ 343 w 344"/>
              <a:gd name="T13" fmla="*/ 184 h 317"/>
              <a:gd name="T14" fmla="*/ 343 w 344"/>
              <a:gd name="T15" fmla="*/ 0 h 317"/>
              <a:gd name="T16" fmla="*/ 264 w 344"/>
              <a:gd name="T17" fmla="*/ 0 h 317"/>
              <a:gd name="T18" fmla="*/ 53 w 344"/>
              <a:gd name="T19" fmla="*/ 53 h 317"/>
              <a:gd name="T20" fmla="*/ 26 w 344"/>
              <a:gd name="T21" fmla="*/ 79 h 317"/>
              <a:gd name="T22" fmla="*/ 9 w 344"/>
              <a:gd name="T23" fmla="*/ 88 h 317"/>
              <a:gd name="T24" fmla="*/ 0 w 344"/>
              <a:gd name="T25" fmla="*/ 10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317">
                <a:moveTo>
                  <a:pt x="0" y="105"/>
                </a:moveTo>
                <a:lnTo>
                  <a:pt x="0" y="157"/>
                </a:lnTo>
                <a:lnTo>
                  <a:pt x="79" y="157"/>
                </a:lnTo>
                <a:lnTo>
                  <a:pt x="158" y="263"/>
                </a:lnTo>
                <a:lnTo>
                  <a:pt x="158" y="316"/>
                </a:lnTo>
                <a:lnTo>
                  <a:pt x="290" y="316"/>
                </a:lnTo>
                <a:lnTo>
                  <a:pt x="343" y="184"/>
                </a:lnTo>
                <a:lnTo>
                  <a:pt x="343" y="0"/>
                </a:lnTo>
                <a:lnTo>
                  <a:pt x="264" y="0"/>
                </a:lnTo>
                <a:lnTo>
                  <a:pt x="53" y="53"/>
                </a:lnTo>
                <a:lnTo>
                  <a:pt x="26" y="79"/>
                </a:lnTo>
                <a:lnTo>
                  <a:pt x="9" y="88"/>
                </a:lnTo>
                <a:lnTo>
                  <a:pt x="0" y="105"/>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8" name="Freeform 35"/>
          <p:cNvSpPr>
            <a:spLocks/>
          </p:cNvSpPr>
          <p:nvPr/>
        </p:nvSpPr>
        <p:spPr bwMode="auto">
          <a:xfrm>
            <a:off x="2144713" y="3276385"/>
            <a:ext cx="336550" cy="252412"/>
          </a:xfrm>
          <a:custGeom>
            <a:avLst/>
            <a:gdLst>
              <a:gd name="T0" fmla="*/ 53 w 212"/>
              <a:gd name="T1" fmla="*/ 0 h 159"/>
              <a:gd name="T2" fmla="*/ 0 w 212"/>
              <a:gd name="T3" fmla="*/ 79 h 159"/>
              <a:gd name="T4" fmla="*/ 0 w 212"/>
              <a:gd name="T5" fmla="*/ 158 h 159"/>
              <a:gd name="T6" fmla="*/ 211 w 212"/>
              <a:gd name="T7" fmla="*/ 158 h 159"/>
              <a:gd name="T8" fmla="*/ 211 w 212"/>
              <a:gd name="T9" fmla="*/ 105 h 159"/>
              <a:gd name="T10" fmla="*/ 132 w 212"/>
              <a:gd name="T11" fmla="*/ 0 h 159"/>
              <a:gd name="T12" fmla="*/ 88 w 212"/>
              <a:gd name="T13" fmla="*/ 0 h 159"/>
              <a:gd name="T14" fmla="*/ 70 w 212"/>
              <a:gd name="T15" fmla="*/ 0 h 159"/>
              <a:gd name="T16" fmla="*/ 53 w 212"/>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59">
                <a:moveTo>
                  <a:pt x="53" y="0"/>
                </a:moveTo>
                <a:lnTo>
                  <a:pt x="0" y="79"/>
                </a:lnTo>
                <a:lnTo>
                  <a:pt x="0" y="158"/>
                </a:lnTo>
                <a:lnTo>
                  <a:pt x="211" y="158"/>
                </a:lnTo>
                <a:lnTo>
                  <a:pt x="211" y="105"/>
                </a:lnTo>
                <a:lnTo>
                  <a:pt x="132" y="0"/>
                </a:lnTo>
                <a:lnTo>
                  <a:pt x="88" y="0"/>
                </a:lnTo>
                <a:lnTo>
                  <a:pt x="70" y="0"/>
                </a:lnTo>
                <a:lnTo>
                  <a:pt x="53"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9" name="Freeform 36"/>
          <p:cNvSpPr>
            <a:spLocks/>
          </p:cNvSpPr>
          <p:nvPr/>
        </p:nvSpPr>
        <p:spPr bwMode="auto">
          <a:xfrm>
            <a:off x="2185988" y="2649322"/>
            <a:ext cx="463550" cy="461963"/>
          </a:xfrm>
          <a:custGeom>
            <a:avLst/>
            <a:gdLst>
              <a:gd name="T0" fmla="*/ 0 w 292"/>
              <a:gd name="T1" fmla="*/ 237 h 291"/>
              <a:gd name="T2" fmla="*/ 79 w 292"/>
              <a:gd name="T3" fmla="*/ 290 h 291"/>
              <a:gd name="T4" fmla="*/ 291 w 292"/>
              <a:gd name="T5" fmla="*/ 237 h 291"/>
              <a:gd name="T6" fmla="*/ 265 w 292"/>
              <a:gd name="T7" fmla="*/ 158 h 291"/>
              <a:gd name="T8" fmla="*/ 185 w 292"/>
              <a:gd name="T9" fmla="*/ 79 h 291"/>
              <a:gd name="T10" fmla="*/ 265 w 292"/>
              <a:gd name="T11" fmla="*/ 53 h 291"/>
              <a:gd name="T12" fmla="*/ 238 w 292"/>
              <a:gd name="T13" fmla="*/ 0 h 291"/>
              <a:gd name="T14" fmla="*/ 212 w 292"/>
              <a:gd name="T15" fmla="*/ 26 h 291"/>
              <a:gd name="T16" fmla="*/ 106 w 292"/>
              <a:gd name="T17" fmla="*/ 53 h 291"/>
              <a:gd name="T18" fmla="*/ 26 w 292"/>
              <a:gd name="T19" fmla="*/ 158 h 291"/>
              <a:gd name="T20" fmla="*/ 9 w 292"/>
              <a:gd name="T21" fmla="*/ 193 h 291"/>
              <a:gd name="T22" fmla="*/ 0 w 292"/>
              <a:gd name="T23" fmla="*/ 211 h 291"/>
              <a:gd name="T24" fmla="*/ 0 w 292"/>
              <a:gd name="T25" fmla="*/ 2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291">
                <a:moveTo>
                  <a:pt x="0" y="237"/>
                </a:moveTo>
                <a:lnTo>
                  <a:pt x="79" y="290"/>
                </a:lnTo>
                <a:lnTo>
                  <a:pt x="291" y="237"/>
                </a:lnTo>
                <a:lnTo>
                  <a:pt x="265" y="158"/>
                </a:lnTo>
                <a:lnTo>
                  <a:pt x="185" y="79"/>
                </a:lnTo>
                <a:lnTo>
                  <a:pt x="265" y="53"/>
                </a:lnTo>
                <a:lnTo>
                  <a:pt x="238" y="0"/>
                </a:lnTo>
                <a:lnTo>
                  <a:pt x="212" y="26"/>
                </a:lnTo>
                <a:lnTo>
                  <a:pt x="106" y="53"/>
                </a:lnTo>
                <a:lnTo>
                  <a:pt x="26" y="158"/>
                </a:lnTo>
                <a:lnTo>
                  <a:pt x="9" y="193"/>
                </a:lnTo>
                <a:lnTo>
                  <a:pt x="0" y="211"/>
                </a:lnTo>
                <a:lnTo>
                  <a:pt x="0" y="237"/>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0" name="Freeform 37"/>
          <p:cNvSpPr>
            <a:spLocks/>
          </p:cNvSpPr>
          <p:nvPr/>
        </p:nvSpPr>
        <p:spPr bwMode="auto">
          <a:xfrm>
            <a:off x="2479675" y="2609635"/>
            <a:ext cx="588963" cy="460375"/>
          </a:xfrm>
          <a:custGeom>
            <a:avLst/>
            <a:gdLst>
              <a:gd name="T0" fmla="*/ 53 w 371"/>
              <a:gd name="T1" fmla="*/ 25 h 290"/>
              <a:gd name="T2" fmla="*/ 79 w 371"/>
              <a:gd name="T3" fmla="*/ 78 h 290"/>
              <a:gd name="T4" fmla="*/ 0 w 371"/>
              <a:gd name="T5" fmla="*/ 104 h 290"/>
              <a:gd name="T6" fmla="*/ 79 w 371"/>
              <a:gd name="T7" fmla="*/ 184 h 290"/>
              <a:gd name="T8" fmla="*/ 106 w 371"/>
              <a:gd name="T9" fmla="*/ 263 h 290"/>
              <a:gd name="T10" fmla="*/ 185 w 371"/>
              <a:gd name="T11" fmla="*/ 263 h 290"/>
              <a:gd name="T12" fmla="*/ 185 w 371"/>
              <a:gd name="T13" fmla="*/ 289 h 290"/>
              <a:gd name="T14" fmla="*/ 291 w 371"/>
              <a:gd name="T15" fmla="*/ 289 h 290"/>
              <a:gd name="T16" fmla="*/ 370 w 371"/>
              <a:gd name="T17" fmla="*/ 157 h 290"/>
              <a:gd name="T18" fmla="*/ 291 w 371"/>
              <a:gd name="T19" fmla="*/ 131 h 290"/>
              <a:gd name="T20" fmla="*/ 132 w 371"/>
              <a:gd name="T21" fmla="*/ 0 h 290"/>
              <a:gd name="T22" fmla="*/ 79 w 371"/>
              <a:gd name="T23" fmla="*/ 0 h 290"/>
              <a:gd name="T24" fmla="*/ 62 w 371"/>
              <a:gd name="T25" fmla="*/ 9 h 290"/>
              <a:gd name="T26" fmla="*/ 53 w 371"/>
              <a:gd name="T27" fmla="*/ 16 h 290"/>
              <a:gd name="T28" fmla="*/ 53 w 371"/>
              <a:gd name="T29" fmla="*/ 2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1" h="290">
                <a:moveTo>
                  <a:pt x="53" y="25"/>
                </a:moveTo>
                <a:lnTo>
                  <a:pt x="79" y="78"/>
                </a:lnTo>
                <a:lnTo>
                  <a:pt x="0" y="104"/>
                </a:lnTo>
                <a:lnTo>
                  <a:pt x="79" y="184"/>
                </a:lnTo>
                <a:lnTo>
                  <a:pt x="106" y="263"/>
                </a:lnTo>
                <a:lnTo>
                  <a:pt x="185" y="263"/>
                </a:lnTo>
                <a:lnTo>
                  <a:pt x="185" y="289"/>
                </a:lnTo>
                <a:lnTo>
                  <a:pt x="291" y="289"/>
                </a:lnTo>
                <a:lnTo>
                  <a:pt x="370" y="157"/>
                </a:lnTo>
                <a:lnTo>
                  <a:pt x="291" y="131"/>
                </a:lnTo>
                <a:lnTo>
                  <a:pt x="132" y="0"/>
                </a:lnTo>
                <a:lnTo>
                  <a:pt x="79" y="0"/>
                </a:lnTo>
                <a:lnTo>
                  <a:pt x="62" y="9"/>
                </a:lnTo>
                <a:lnTo>
                  <a:pt x="53" y="16"/>
                </a:lnTo>
                <a:lnTo>
                  <a:pt x="53" y="25"/>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1" name="Freeform 38"/>
          <p:cNvSpPr>
            <a:spLocks/>
          </p:cNvSpPr>
          <p:nvPr/>
        </p:nvSpPr>
        <p:spPr bwMode="auto">
          <a:xfrm>
            <a:off x="2689225" y="2441360"/>
            <a:ext cx="461963" cy="419100"/>
          </a:xfrm>
          <a:custGeom>
            <a:avLst/>
            <a:gdLst>
              <a:gd name="T0" fmla="*/ 0 w 291"/>
              <a:gd name="T1" fmla="*/ 0 h 264"/>
              <a:gd name="T2" fmla="*/ 26 w 291"/>
              <a:gd name="T3" fmla="*/ 26 h 264"/>
              <a:gd name="T4" fmla="*/ 0 w 291"/>
              <a:gd name="T5" fmla="*/ 106 h 264"/>
              <a:gd name="T6" fmla="*/ 158 w 291"/>
              <a:gd name="T7" fmla="*/ 237 h 264"/>
              <a:gd name="T8" fmla="*/ 237 w 291"/>
              <a:gd name="T9" fmla="*/ 263 h 264"/>
              <a:gd name="T10" fmla="*/ 290 w 291"/>
              <a:gd name="T11" fmla="*/ 237 h 264"/>
              <a:gd name="T12" fmla="*/ 290 w 291"/>
              <a:gd name="T13" fmla="*/ 79 h 264"/>
              <a:gd name="T14" fmla="*/ 158 w 291"/>
              <a:gd name="T15" fmla="*/ 0 h 264"/>
              <a:gd name="T16" fmla="*/ 79 w 291"/>
              <a:gd name="T17" fmla="*/ 0 h 264"/>
              <a:gd name="T18" fmla="*/ 35 w 291"/>
              <a:gd name="T19" fmla="*/ 0 h 264"/>
              <a:gd name="T20" fmla="*/ 0 w 291"/>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 h="264">
                <a:moveTo>
                  <a:pt x="0" y="0"/>
                </a:moveTo>
                <a:lnTo>
                  <a:pt x="26" y="26"/>
                </a:lnTo>
                <a:lnTo>
                  <a:pt x="0" y="106"/>
                </a:lnTo>
                <a:lnTo>
                  <a:pt x="158" y="237"/>
                </a:lnTo>
                <a:lnTo>
                  <a:pt x="237" y="263"/>
                </a:lnTo>
                <a:lnTo>
                  <a:pt x="290" y="237"/>
                </a:lnTo>
                <a:lnTo>
                  <a:pt x="290" y="79"/>
                </a:lnTo>
                <a:lnTo>
                  <a:pt x="158" y="0"/>
                </a:lnTo>
                <a:lnTo>
                  <a:pt x="79" y="0"/>
                </a:lnTo>
                <a:lnTo>
                  <a:pt x="35" y="0"/>
                </a:lnTo>
                <a:lnTo>
                  <a:pt x="0" y="0"/>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2" name="Freeform 39"/>
          <p:cNvSpPr>
            <a:spLocks/>
          </p:cNvSpPr>
          <p:nvPr/>
        </p:nvSpPr>
        <p:spPr bwMode="auto">
          <a:xfrm>
            <a:off x="2940050" y="2069885"/>
            <a:ext cx="671513" cy="501650"/>
          </a:xfrm>
          <a:custGeom>
            <a:avLst/>
            <a:gdLst>
              <a:gd name="T0" fmla="*/ 26 w 423"/>
              <a:gd name="T1" fmla="*/ 131 h 316"/>
              <a:gd name="T2" fmla="*/ 53 w 423"/>
              <a:gd name="T3" fmla="*/ 183 h 316"/>
              <a:gd name="T4" fmla="*/ 0 w 423"/>
              <a:gd name="T5" fmla="*/ 236 h 316"/>
              <a:gd name="T6" fmla="*/ 132 w 423"/>
              <a:gd name="T7" fmla="*/ 315 h 316"/>
              <a:gd name="T8" fmla="*/ 316 w 423"/>
              <a:gd name="T9" fmla="*/ 289 h 316"/>
              <a:gd name="T10" fmla="*/ 422 w 423"/>
              <a:gd name="T11" fmla="*/ 289 h 316"/>
              <a:gd name="T12" fmla="*/ 422 w 423"/>
              <a:gd name="T13" fmla="*/ 78 h 316"/>
              <a:gd name="T14" fmla="*/ 369 w 423"/>
              <a:gd name="T15" fmla="*/ 25 h 316"/>
              <a:gd name="T16" fmla="*/ 343 w 423"/>
              <a:gd name="T17" fmla="*/ 52 h 316"/>
              <a:gd name="T18" fmla="*/ 290 w 423"/>
              <a:gd name="T19" fmla="*/ 0 h 316"/>
              <a:gd name="T20" fmla="*/ 185 w 423"/>
              <a:gd name="T21" fmla="*/ 25 h 316"/>
              <a:gd name="T22" fmla="*/ 106 w 423"/>
              <a:gd name="T23" fmla="*/ 78 h 316"/>
              <a:gd name="T24" fmla="*/ 62 w 423"/>
              <a:gd name="T25" fmla="*/ 104 h 316"/>
              <a:gd name="T26" fmla="*/ 26 w 423"/>
              <a:gd name="T27" fmla="*/ 1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316">
                <a:moveTo>
                  <a:pt x="26" y="131"/>
                </a:moveTo>
                <a:lnTo>
                  <a:pt x="53" y="183"/>
                </a:lnTo>
                <a:lnTo>
                  <a:pt x="0" y="236"/>
                </a:lnTo>
                <a:lnTo>
                  <a:pt x="132" y="315"/>
                </a:lnTo>
                <a:lnTo>
                  <a:pt x="316" y="289"/>
                </a:lnTo>
                <a:lnTo>
                  <a:pt x="422" y="289"/>
                </a:lnTo>
                <a:lnTo>
                  <a:pt x="422" y="78"/>
                </a:lnTo>
                <a:lnTo>
                  <a:pt x="369" y="25"/>
                </a:lnTo>
                <a:lnTo>
                  <a:pt x="343" y="52"/>
                </a:lnTo>
                <a:lnTo>
                  <a:pt x="290" y="0"/>
                </a:lnTo>
                <a:lnTo>
                  <a:pt x="185" y="25"/>
                </a:lnTo>
                <a:lnTo>
                  <a:pt x="106" y="78"/>
                </a:lnTo>
                <a:lnTo>
                  <a:pt x="62" y="104"/>
                </a:lnTo>
                <a:lnTo>
                  <a:pt x="26" y="13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3" name="Freeform 40"/>
          <p:cNvSpPr>
            <a:spLocks/>
          </p:cNvSpPr>
          <p:nvPr/>
        </p:nvSpPr>
        <p:spPr bwMode="auto">
          <a:xfrm>
            <a:off x="3609975" y="2273085"/>
            <a:ext cx="420688" cy="254000"/>
          </a:xfrm>
          <a:custGeom>
            <a:avLst/>
            <a:gdLst>
              <a:gd name="T0" fmla="*/ 0 w 265"/>
              <a:gd name="T1" fmla="*/ 27 h 160"/>
              <a:gd name="T2" fmla="*/ 0 w 265"/>
              <a:gd name="T3" fmla="*/ 159 h 160"/>
              <a:gd name="T4" fmla="*/ 211 w 265"/>
              <a:gd name="T5" fmla="*/ 159 h 160"/>
              <a:gd name="T6" fmla="*/ 211 w 265"/>
              <a:gd name="T7" fmla="*/ 106 h 160"/>
              <a:gd name="T8" fmla="*/ 264 w 265"/>
              <a:gd name="T9" fmla="*/ 106 h 160"/>
              <a:gd name="T10" fmla="*/ 264 w 265"/>
              <a:gd name="T11" fmla="*/ 0 h 160"/>
              <a:gd name="T12" fmla="*/ 132 w 265"/>
              <a:gd name="T13" fmla="*/ 0 h 160"/>
              <a:gd name="T14" fmla="*/ 62 w 265"/>
              <a:gd name="T15" fmla="*/ 9 h 160"/>
              <a:gd name="T16" fmla="*/ 26 w 265"/>
              <a:gd name="T17" fmla="*/ 18 h 160"/>
              <a:gd name="T18" fmla="*/ 0 w 265"/>
              <a:gd name="T19" fmla="*/ 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60">
                <a:moveTo>
                  <a:pt x="0" y="27"/>
                </a:moveTo>
                <a:lnTo>
                  <a:pt x="0" y="159"/>
                </a:lnTo>
                <a:lnTo>
                  <a:pt x="211" y="159"/>
                </a:lnTo>
                <a:lnTo>
                  <a:pt x="211" y="106"/>
                </a:lnTo>
                <a:lnTo>
                  <a:pt x="264" y="106"/>
                </a:lnTo>
                <a:lnTo>
                  <a:pt x="264" y="0"/>
                </a:lnTo>
                <a:lnTo>
                  <a:pt x="132" y="0"/>
                </a:lnTo>
                <a:lnTo>
                  <a:pt x="62" y="9"/>
                </a:lnTo>
                <a:lnTo>
                  <a:pt x="26" y="18"/>
                </a:lnTo>
                <a:lnTo>
                  <a:pt x="0" y="27"/>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 name="Freeform 41"/>
          <p:cNvSpPr>
            <a:spLocks/>
          </p:cNvSpPr>
          <p:nvPr/>
        </p:nvSpPr>
        <p:spPr bwMode="auto">
          <a:xfrm>
            <a:off x="3944938" y="2273085"/>
            <a:ext cx="461962" cy="377825"/>
          </a:xfrm>
          <a:custGeom>
            <a:avLst/>
            <a:gdLst>
              <a:gd name="T0" fmla="*/ 53 w 291"/>
              <a:gd name="T1" fmla="*/ 0 h 238"/>
              <a:gd name="T2" fmla="*/ 53 w 291"/>
              <a:gd name="T3" fmla="*/ 106 h 238"/>
              <a:gd name="T4" fmla="*/ 0 w 291"/>
              <a:gd name="T5" fmla="*/ 106 h 238"/>
              <a:gd name="T6" fmla="*/ 0 w 291"/>
              <a:gd name="T7" fmla="*/ 159 h 238"/>
              <a:gd name="T8" fmla="*/ 79 w 291"/>
              <a:gd name="T9" fmla="*/ 237 h 238"/>
              <a:gd name="T10" fmla="*/ 185 w 291"/>
              <a:gd name="T11" fmla="*/ 212 h 238"/>
              <a:gd name="T12" fmla="*/ 185 w 291"/>
              <a:gd name="T13" fmla="*/ 185 h 238"/>
              <a:gd name="T14" fmla="*/ 290 w 291"/>
              <a:gd name="T15" fmla="*/ 185 h 238"/>
              <a:gd name="T16" fmla="*/ 290 w 291"/>
              <a:gd name="T17" fmla="*/ 0 h 238"/>
              <a:gd name="T18" fmla="*/ 167 w 291"/>
              <a:gd name="T19" fmla="*/ 0 h 238"/>
              <a:gd name="T20" fmla="*/ 105 w 291"/>
              <a:gd name="T21" fmla="*/ 0 h 238"/>
              <a:gd name="T22" fmla="*/ 53 w 291"/>
              <a:gd name="T2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238">
                <a:moveTo>
                  <a:pt x="53" y="0"/>
                </a:moveTo>
                <a:lnTo>
                  <a:pt x="53" y="106"/>
                </a:lnTo>
                <a:lnTo>
                  <a:pt x="0" y="106"/>
                </a:lnTo>
                <a:lnTo>
                  <a:pt x="0" y="159"/>
                </a:lnTo>
                <a:lnTo>
                  <a:pt x="79" y="237"/>
                </a:lnTo>
                <a:lnTo>
                  <a:pt x="185" y="212"/>
                </a:lnTo>
                <a:lnTo>
                  <a:pt x="185" y="185"/>
                </a:lnTo>
                <a:lnTo>
                  <a:pt x="290" y="185"/>
                </a:lnTo>
                <a:lnTo>
                  <a:pt x="290" y="0"/>
                </a:lnTo>
                <a:lnTo>
                  <a:pt x="167" y="0"/>
                </a:lnTo>
                <a:lnTo>
                  <a:pt x="105" y="0"/>
                </a:lnTo>
                <a:lnTo>
                  <a:pt x="53"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5" name="Freeform 42"/>
          <p:cNvSpPr>
            <a:spLocks/>
          </p:cNvSpPr>
          <p:nvPr/>
        </p:nvSpPr>
        <p:spPr bwMode="auto">
          <a:xfrm>
            <a:off x="4405313" y="2273085"/>
            <a:ext cx="503237" cy="461962"/>
          </a:xfrm>
          <a:custGeom>
            <a:avLst/>
            <a:gdLst>
              <a:gd name="T0" fmla="*/ 0 w 317"/>
              <a:gd name="T1" fmla="*/ 0 h 291"/>
              <a:gd name="T2" fmla="*/ 0 w 317"/>
              <a:gd name="T3" fmla="*/ 26 h 291"/>
              <a:gd name="T4" fmla="*/ 0 w 317"/>
              <a:gd name="T5" fmla="*/ 264 h 291"/>
              <a:gd name="T6" fmla="*/ 157 w 317"/>
              <a:gd name="T7" fmla="*/ 290 h 291"/>
              <a:gd name="T8" fmla="*/ 316 w 317"/>
              <a:gd name="T9" fmla="*/ 290 h 291"/>
              <a:gd name="T10" fmla="*/ 316 w 317"/>
              <a:gd name="T11" fmla="*/ 26 h 291"/>
              <a:gd name="T12" fmla="*/ 157 w 317"/>
              <a:gd name="T13" fmla="*/ 9 h 291"/>
              <a:gd name="T14" fmla="*/ 78 w 317"/>
              <a:gd name="T15" fmla="*/ 0 h 291"/>
              <a:gd name="T16" fmla="*/ 0 w 317"/>
              <a:gd name="T17"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291">
                <a:moveTo>
                  <a:pt x="0" y="0"/>
                </a:moveTo>
                <a:lnTo>
                  <a:pt x="0" y="26"/>
                </a:lnTo>
                <a:lnTo>
                  <a:pt x="0" y="264"/>
                </a:lnTo>
                <a:lnTo>
                  <a:pt x="157" y="290"/>
                </a:lnTo>
                <a:lnTo>
                  <a:pt x="316" y="290"/>
                </a:lnTo>
                <a:lnTo>
                  <a:pt x="316" y="26"/>
                </a:lnTo>
                <a:lnTo>
                  <a:pt x="157" y="9"/>
                </a:lnTo>
                <a:lnTo>
                  <a:pt x="78"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6" name="Freeform 43"/>
          <p:cNvSpPr>
            <a:spLocks/>
          </p:cNvSpPr>
          <p:nvPr/>
        </p:nvSpPr>
        <p:spPr bwMode="auto">
          <a:xfrm>
            <a:off x="4906963" y="2315947"/>
            <a:ext cx="295275" cy="501650"/>
          </a:xfrm>
          <a:custGeom>
            <a:avLst/>
            <a:gdLst>
              <a:gd name="T0" fmla="*/ 0 w 186"/>
              <a:gd name="T1" fmla="*/ 0 h 316"/>
              <a:gd name="T2" fmla="*/ 0 w 186"/>
              <a:gd name="T3" fmla="*/ 315 h 316"/>
              <a:gd name="T4" fmla="*/ 185 w 186"/>
              <a:gd name="T5" fmla="*/ 315 h 316"/>
              <a:gd name="T6" fmla="*/ 185 w 186"/>
              <a:gd name="T7" fmla="*/ 289 h 316"/>
              <a:gd name="T8" fmla="*/ 159 w 186"/>
              <a:gd name="T9" fmla="*/ 236 h 316"/>
              <a:gd name="T10" fmla="*/ 159 w 186"/>
              <a:gd name="T11" fmla="*/ 0 h 316"/>
              <a:gd name="T12" fmla="*/ 79 w 186"/>
              <a:gd name="T13" fmla="*/ 0 h 316"/>
              <a:gd name="T14" fmla="*/ 35 w 186"/>
              <a:gd name="T15" fmla="*/ 0 h 316"/>
              <a:gd name="T16" fmla="*/ 0 w 186"/>
              <a:gd name="T1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316">
                <a:moveTo>
                  <a:pt x="0" y="0"/>
                </a:moveTo>
                <a:lnTo>
                  <a:pt x="0" y="315"/>
                </a:lnTo>
                <a:lnTo>
                  <a:pt x="185" y="315"/>
                </a:lnTo>
                <a:lnTo>
                  <a:pt x="185" y="289"/>
                </a:lnTo>
                <a:lnTo>
                  <a:pt x="159" y="236"/>
                </a:lnTo>
                <a:lnTo>
                  <a:pt x="159" y="0"/>
                </a:lnTo>
                <a:lnTo>
                  <a:pt x="79" y="0"/>
                </a:lnTo>
                <a:lnTo>
                  <a:pt x="35"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7" name="Freeform 44"/>
          <p:cNvSpPr>
            <a:spLocks/>
          </p:cNvSpPr>
          <p:nvPr/>
        </p:nvSpPr>
        <p:spPr bwMode="auto">
          <a:xfrm>
            <a:off x="5157788" y="2315947"/>
            <a:ext cx="295275" cy="460375"/>
          </a:xfrm>
          <a:custGeom>
            <a:avLst/>
            <a:gdLst>
              <a:gd name="T0" fmla="*/ 0 w 186"/>
              <a:gd name="T1" fmla="*/ 0 h 290"/>
              <a:gd name="T2" fmla="*/ 0 w 186"/>
              <a:gd name="T3" fmla="*/ 236 h 290"/>
              <a:gd name="T4" fmla="*/ 26 w 186"/>
              <a:gd name="T5" fmla="*/ 289 h 290"/>
              <a:gd name="T6" fmla="*/ 159 w 186"/>
              <a:gd name="T7" fmla="*/ 289 h 290"/>
              <a:gd name="T8" fmla="*/ 185 w 186"/>
              <a:gd name="T9" fmla="*/ 0 h 290"/>
              <a:gd name="T10" fmla="*/ 88 w 186"/>
              <a:gd name="T11" fmla="*/ 0 h 290"/>
              <a:gd name="T12" fmla="*/ 44 w 186"/>
              <a:gd name="T13" fmla="*/ 0 h 290"/>
              <a:gd name="T14" fmla="*/ 9 w 186"/>
              <a:gd name="T15" fmla="*/ 0 h 290"/>
              <a:gd name="T16" fmla="*/ 0 w 186"/>
              <a:gd name="T1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290">
                <a:moveTo>
                  <a:pt x="0" y="0"/>
                </a:moveTo>
                <a:lnTo>
                  <a:pt x="0" y="236"/>
                </a:lnTo>
                <a:lnTo>
                  <a:pt x="26" y="289"/>
                </a:lnTo>
                <a:lnTo>
                  <a:pt x="159" y="289"/>
                </a:lnTo>
                <a:lnTo>
                  <a:pt x="185" y="0"/>
                </a:lnTo>
                <a:lnTo>
                  <a:pt x="88" y="0"/>
                </a:lnTo>
                <a:lnTo>
                  <a:pt x="44" y="0"/>
                </a:lnTo>
                <a:lnTo>
                  <a:pt x="9"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8" name="Freeform 45"/>
          <p:cNvSpPr>
            <a:spLocks/>
          </p:cNvSpPr>
          <p:nvPr/>
        </p:nvSpPr>
        <p:spPr bwMode="auto">
          <a:xfrm>
            <a:off x="5410200" y="2315947"/>
            <a:ext cx="295275" cy="460375"/>
          </a:xfrm>
          <a:custGeom>
            <a:avLst/>
            <a:gdLst>
              <a:gd name="T0" fmla="*/ 26 w 186"/>
              <a:gd name="T1" fmla="*/ 0 h 290"/>
              <a:gd name="T2" fmla="*/ 0 w 186"/>
              <a:gd name="T3" fmla="*/ 289 h 290"/>
              <a:gd name="T4" fmla="*/ 106 w 186"/>
              <a:gd name="T5" fmla="*/ 289 h 290"/>
              <a:gd name="T6" fmla="*/ 185 w 186"/>
              <a:gd name="T7" fmla="*/ 185 h 290"/>
              <a:gd name="T8" fmla="*/ 159 w 186"/>
              <a:gd name="T9" fmla="*/ 132 h 290"/>
              <a:gd name="T10" fmla="*/ 106 w 186"/>
              <a:gd name="T11" fmla="*/ 132 h 290"/>
              <a:gd name="T12" fmla="*/ 106 w 186"/>
              <a:gd name="T13" fmla="*/ 0 h 290"/>
              <a:gd name="T14" fmla="*/ 62 w 186"/>
              <a:gd name="T15" fmla="*/ 0 h 290"/>
              <a:gd name="T16" fmla="*/ 44 w 186"/>
              <a:gd name="T17" fmla="*/ 0 h 290"/>
              <a:gd name="T18" fmla="*/ 26 w 186"/>
              <a:gd name="T1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290">
                <a:moveTo>
                  <a:pt x="26" y="0"/>
                </a:moveTo>
                <a:lnTo>
                  <a:pt x="0" y="289"/>
                </a:lnTo>
                <a:lnTo>
                  <a:pt x="106" y="289"/>
                </a:lnTo>
                <a:lnTo>
                  <a:pt x="185" y="185"/>
                </a:lnTo>
                <a:lnTo>
                  <a:pt x="159" y="132"/>
                </a:lnTo>
                <a:lnTo>
                  <a:pt x="106" y="132"/>
                </a:lnTo>
                <a:lnTo>
                  <a:pt x="106" y="0"/>
                </a:lnTo>
                <a:lnTo>
                  <a:pt x="62" y="0"/>
                </a:lnTo>
                <a:lnTo>
                  <a:pt x="44" y="0"/>
                </a:lnTo>
                <a:lnTo>
                  <a:pt x="26"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9" name="Freeform 46"/>
          <p:cNvSpPr>
            <a:spLocks/>
          </p:cNvSpPr>
          <p:nvPr/>
        </p:nvSpPr>
        <p:spPr bwMode="auto">
          <a:xfrm>
            <a:off x="5405438" y="2525497"/>
            <a:ext cx="773112" cy="628650"/>
          </a:xfrm>
          <a:custGeom>
            <a:avLst/>
            <a:gdLst>
              <a:gd name="T0" fmla="*/ 106 w 475"/>
              <a:gd name="T1" fmla="*/ 157 h 396"/>
              <a:gd name="T2" fmla="*/ 53 w 475"/>
              <a:gd name="T3" fmla="*/ 157 h 396"/>
              <a:gd name="T4" fmla="*/ 0 w 475"/>
              <a:gd name="T5" fmla="*/ 342 h 396"/>
              <a:gd name="T6" fmla="*/ 53 w 475"/>
              <a:gd name="T7" fmla="*/ 369 h 396"/>
              <a:gd name="T8" fmla="*/ 185 w 475"/>
              <a:gd name="T9" fmla="*/ 395 h 396"/>
              <a:gd name="T10" fmla="*/ 342 w 475"/>
              <a:gd name="T11" fmla="*/ 263 h 396"/>
              <a:gd name="T12" fmla="*/ 474 w 475"/>
              <a:gd name="T13" fmla="*/ 184 h 396"/>
              <a:gd name="T14" fmla="*/ 342 w 475"/>
              <a:gd name="T15" fmla="*/ 53 h 396"/>
              <a:gd name="T16" fmla="*/ 263 w 475"/>
              <a:gd name="T17" fmla="*/ 26 h 396"/>
              <a:gd name="T18" fmla="*/ 185 w 475"/>
              <a:gd name="T19" fmla="*/ 0 h 396"/>
              <a:gd name="T20" fmla="*/ 158 w 475"/>
              <a:gd name="T21" fmla="*/ 0 h 396"/>
              <a:gd name="T22" fmla="*/ 185 w 475"/>
              <a:gd name="T23" fmla="*/ 53 h 396"/>
              <a:gd name="T24" fmla="*/ 123 w 475"/>
              <a:gd name="T25" fmla="*/ 131 h 396"/>
              <a:gd name="T26" fmla="*/ 106 w 475"/>
              <a:gd name="T27" fmla="*/ 149 h 396"/>
              <a:gd name="T28" fmla="*/ 106 w 475"/>
              <a:gd name="T29" fmla="*/ 15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5" h="396">
                <a:moveTo>
                  <a:pt x="106" y="157"/>
                </a:moveTo>
                <a:lnTo>
                  <a:pt x="53" y="157"/>
                </a:lnTo>
                <a:lnTo>
                  <a:pt x="0" y="342"/>
                </a:lnTo>
                <a:lnTo>
                  <a:pt x="53" y="369"/>
                </a:lnTo>
                <a:lnTo>
                  <a:pt x="185" y="395"/>
                </a:lnTo>
                <a:lnTo>
                  <a:pt x="342" y="263"/>
                </a:lnTo>
                <a:lnTo>
                  <a:pt x="474" y="184"/>
                </a:lnTo>
                <a:lnTo>
                  <a:pt x="342" y="53"/>
                </a:lnTo>
                <a:lnTo>
                  <a:pt x="263" y="26"/>
                </a:lnTo>
                <a:lnTo>
                  <a:pt x="185" y="0"/>
                </a:lnTo>
                <a:lnTo>
                  <a:pt x="158" y="0"/>
                </a:lnTo>
                <a:lnTo>
                  <a:pt x="185" y="53"/>
                </a:lnTo>
                <a:lnTo>
                  <a:pt x="123" y="131"/>
                </a:lnTo>
                <a:lnTo>
                  <a:pt x="106" y="149"/>
                </a:lnTo>
                <a:lnTo>
                  <a:pt x="106" y="15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0" name="Freeform 47"/>
          <p:cNvSpPr>
            <a:spLocks/>
          </p:cNvSpPr>
          <p:nvPr/>
        </p:nvSpPr>
        <p:spPr bwMode="auto">
          <a:xfrm>
            <a:off x="2689225" y="3068422"/>
            <a:ext cx="461963" cy="503238"/>
          </a:xfrm>
          <a:custGeom>
            <a:avLst/>
            <a:gdLst>
              <a:gd name="T0" fmla="*/ 53 w 291"/>
              <a:gd name="T1" fmla="*/ 0 h 317"/>
              <a:gd name="T2" fmla="*/ 53 w 291"/>
              <a:gd name="T3" fmla="*/ 157 h 317"/>
              <a:gd name="T4" fmla="*/ 0 w 291"/>
              <a:gd name="T5" fmla="*/ 290 h 317"/>
              <a:gd name="T6" fmla="*/ 290 w 291"/>
              <a:gd name="T7" fmla="*/ 316 h 317"/>
              <a:gd name="T8" fmla="*/ 290 w 291"/>
              <a:gd name="T9" fmla="*/ 237 h 317"/>
              <a:gd name="T10" fmla="*/ 211 w 291"/>
              <a:gd name="T11" fmla="*/ 131 h 317"/>
              <a:gd name="T12" fmla="*/ 158 w 291"/>
              <a:gd name="T13" fmla="*/ 0 h 317"/>
              <a:gd name="T14" fmla="*/ 105 w 291"/>
              <a:gd name="T15" fmla="*/ 0 h 317"/>
              <a:gd name="T16" fmla="*/ 79 w 291"/>
              <a:gd name="T17" fmla="*/ 0 h 317"/>
              <a:gd name="T18" fmla="*/ 53 w 291"/>
              <a:gd name="T1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317">
                <a:moveTo>
                  <a:pt x="53" y="0"/>
                </a:moveTo>
                <a:lnTo>
                  <a:pt x="53" y="157"/>
                </a:lnTo>
                <a:lnTo>
                  <a:pt x="0" y="290"/>
                </a:lnTo>
                <a:lnTo>
                  <a:pt x="290" y="316"/>
                </a:lnTo>
                <a:lnTo>
                  <a:pt x="290" y="237"/>
                </a:lnTo>
                <a:lnTo>
                  <a:pt x="211" y="131"/>
                </a:lnTo>
                <a:lnTo>
                  <a:pt x="158" y="0"/>
                </a:lnTo>
                <a:lnTo>
                  <a:pt x="105" y="0"/>
                </a:lnTo>
                <a:lnTo>
                  <a:pt x="79" y="0"/>
                </a:lnTo>
                <a:lnTo>
                  <a:pt x="53"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 name="Freeform 48"/>
          <p:cNvSpPr>
            <a:spLocks/>
          </p:cNvSpPr>
          <p:nvPr/>
        </p:nvSpPr>
        <p:spPr bwMode="auto">
          <a:xfrm>
            <a:off x="2940050" y="2774735"/>
            <a:ext cx="587375" cy="336550"/>
          </a:xfrm>
          <a:custGeom>
            <a:avLst/>
            <a:gdLst>
              <a:gd name="T0" fmla="*/ 79 w 370"/>
              <a:gd name="T1" fmla="*/ 53 h 212"/>
              <a:gd name="T2" fmla="*/ 0 w 370"/>
              <a:gd name="T3" fmla="*/ 185 h 212"/>
              <a:gd name="T4" fmla="*/ 343 w 370"/>
              <a:gd name="T5" fmla="*/ 211 h 212"/>
              <a:gd name="T6" fmla="*/ 369 w 370"/>
              <a:gd name="T7" fmla="*/ 158 h 212"/>
              <a:gd name="T8" fmla="*/ 263 w 370"/>
              <a:gd name="T9" fmla="*/ 26 h 212"/>
              <a:gd name="T10" fmla="*/ 237 w 370"/>
              <a:gd name="T11" fmla="*/ 0 h 212"/>
              <a:gd name="T12" fmla="*/ 132 w 370"/>
              <a:gd name="T13" fmla="*/ 26 h 212"/>
              <a:gd name="T14" fmla="*/ 106 w 370"/>
              <a:gd name="T15" fmla="*/ 35 h 212"/>
              <a:gd name="T16" fmla="*/ 88 w 370"/>
              <a:gd name="T17" fmla="*/ 44 h 212"/>
              <a:gd name="T18" fmla="*/ 79 w 370"/>
              <a:gd name="T19" fmla="*/ 5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12">
                <a:moveTo>
                  <a:pt x="79" y="53"/>
                </a:moveTo>
                <a:lnTo>
                  <a:pt x="0" y="185"/>
                </a:lnTo>
                <a:lnTo>
                  <a:pt x="343" y="211"/>
                </a:lnTo>
                <a:lnTo>
                  <a:pt x="369" y="158"/>
                </a:lnTo>
                <a:lnTo>
                  <a:pt x="263" y="26"/>
                </a:lnTo>
                <a:lnTo>
                  <a:pt x="237" y="0"/>
                </a:lnTo>
                <a:lnTo>
                  <a:pt x="132" y="26"/>
                </a:lnTo>
                <a:lnTo>
                  <a:pt x="106" y="35"/>
                </a:lnTo>
                <a:lnTo>
                  <a:pt x="88" y="44"/>
                </a:lnTo>
                <a:lnTo>
                  <a:pt x="79" y="5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 name="Freeform 49"/>
          <p:cNvSpPr>
            <a:spLocks/>
          </p:cNvSpPr>
          <p:nvPr/>
        </p:nvSpPr>
        <p:spPr bwMode="auto">
          <a:xfrm>
            <a:off x="2940050" y="3068422"/>
            <a:ext cx="544513" cy="209550"/>
          </a:xfrm>
          <a:custGeom>
            <a:avLst/>
            <a:gdLst>
              <a:gd name="T0" fmla="*/ 0 w 343"/>
              <a:gd name="T1" fmla="*/ 0 h 132"/>
              <a:gd name="T2" fmla="*/ 53 w 343"/>
              <a:gd name="T3" fmla="*/ 131 h 132"/>
              <a:gd name="T4" fmla="*/ 342 w 343"/>
              <a:gd name="T5" fmla="*/ 131 h 132"/>
              <a:gd name="T6" fmla="*/ 342 w 343"/>
              <a:gd name="T7" fmla="*/ 26 h 132"/>
              <a:gd name="T8" fmla="*/ 167 w 343"/>
              <a:gd name="T9" fmla="*/ 9 h 132"/>
              <a:gd name="T10" fmla="*/ 79 w 343"/>
              <a:gd name="T11" fmla="*/ 0 h 132"/>
              <a:gd name="T12" fmla="*/ 0 w 343"/>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343" h="132">
                <a:moveTo>
                  <a:pt x="0" y="0"/>
                </a:moveTo>
                <a:lnTo>
                  <a:pt x="53" y="131"/>
                </a:lnTo>
                <a:lnTo>
                  <a:pt x="342" y="131"/>
                </a:lnTo>
                <a:lnTo>
                  <a:pt x="342" y="26"/>
                </a:lnTo>
                <a:lnTo>
                  <a:pt x="167" y="9"/>
                </a:lnTo>
                <a:lnTo>
                  <a:pt x="79"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 name="Freeform 50"/>
          <p:cNvSpPr>
            <a:spLocks/>
          </p:cNvSpPr>
          <p:nvPr/>
        </p:nvSpPr>
        <p:spPr bwMode="auto">
          <a:xfrm rot="180000">
            <a:off x="3152775" y="2523910"/>
            <a:ext cx="300038" cy="292100"/>
          </a:xfrm>
          <a:custGeom>
            <a:avLst/>
            <a:gdLst>
              <a:gd name="T0" fmla="*/ 0 w 185"/>
              <a:gd name="T1" fmla="*/ 26 h 184"/>
              <a:gd name="T2" fmla="*/ 0 w 185"/>
              <a:gd name="T3" fmla="*/ 183 h 184"/>
              <a:gd name="T4" fmla="*/ 105 w 185"/>
              <a:gd name="T5" fmla="*/ 157 h 184"/>
              <a:gd name="T6" fmla="*/ 131 w 185"/>
              <a:gd name="T7" fmla="*/ 183 h 184"/>
              <a:gd name="T8" fmla="*/ 184 w 185"/>
              <a:gd name="T9" fmla="*/ 130 h 184"/>
              <a:gd name="T10" fmla="*/ 184 w 185"/>
              <a:gd name="T11" fmla="*/ 0 h 184"/>
              <a:gd name="T12" fmla="*/ 87 w 185"/>
              <a:gd name="T13" fmla="*/ 9 h 184"/>
              <a:gd name="T14" fmla="*/ 44 w 185"/>
              <a:gd name="T15" fmla="*/ 18 h 184"/>
              <a:gd name="T16" fmla="*/ 9 w 185"/>
              <a:gd name="T17" fmla="*/ 18 h 184"/>
              <a:gd name="T18" fmla="*/ 0 w 185"/>
              <a:gd name="T19" fmla="*/ 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4">
                <a:moveTo>
                  <a:pt x="0" y="26"/>
                </a:moveTo>
                <a:lnTo>
                  <a:pt x="0" y="183"/>
                </a:lnTo>
                <a:lnTo>
                  <a:pt x="105" y="157"/>
                </a:lnTo>
                <a:lnTo>
                  <a:pt x="131" y="183"/>
                </a:lnTo>
                <a:lnTo>
                  <a:pt x="184" y="130"/>
                </a:lnTo>
                <a:lnTo>
                  <a:pt x="184" y="0"/>
                </a:lnTo>
                <a:lnTo>
                  <a:pt x="87" y="9"/>
                </a:lnTo>
                <a:lnTo>
                  <a:pt x="44" y="18"/>
                </a:lnTo>
                <a:lnTo>
                  <a:pt x="9" y="18"/>
                </a:lnTo>
                <a:lnTo>
                  <a:pt x="0" y="26"/>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 name="Freeform 51"/>
          <p:cNvSpPr>
            <a:spLocks/>
          </p:cNvSpPr>
          <p:nvPr/>
        </p:nvSpPr>
        <p:spPr bwMode="auto">
          <a:xfrm>
            <a:off x="3357563" y="2519147"/>
            <a:ext cx="420687" cy="668338"/>
          </a:xfrm>
          <a:custGeom>
            <a:avLst/>
            <a:gdLst>
              <a:gd name="T0" fmla="*/ 53 w 265"/>
              <a:gd name="T1" fmla="*/ 0 h 421"/>
              <a:gd name="T2" fmla="*/ 53 w 265"/>
              <a:gd name="T3" fmla="*/ 131 h 421"/>
              <a:gd name="T4" fmla="*/ 0 w 265"/>
              <a:gd name="T5" fmla="*/ 184 h 421"/>
              <a:gd name="T6" fmla="*/ 106 w 265"/>
              <a:gd name="T7" fmla="*/ 316 h 421"/>
              <a:gd name="T8" fmla="*/ 79 w 265"/>
              <a:gd name="T9" fmla="*/ 368 h 421"/>
              <a:gd name="T10" fmla="*/ 79 w 265"/>
              <a:gd name="T11" fmla="*/ 420 h 421"/>
              <a:gd name="T12" fmla="*/ 238 w 265"/>
              <a:gd name="T13" fmla="*/ 420 h 421"/>
              <a:gd name="T14" fmla="*/ 211 w 265"/>
              <a:gd name="T15" fmla="*/ 289 h 421"/>
              <a:gd name="T16" fmla="*/ 264 w 265"/>
              <a:gd name="T17" fmla="*/ 131 h 421"/>
              <a:gd name="T18" fmla="*/ 238 w 265"/>
              <a:gd name="T19" fmla="*/ 0 h 421"/>
              <a:gd name="T20" fmla="*/ 141 w 265"/>
              <a:gd name="T21" fmla="*/ 0 h 421"/>
              <a:gd name="T22" fmla="*/ 97 w 265"/>
              <a:gd name="T23" fmla="*/ 0 h 421"/>
              <a:gd name="T24" fmla="*/ 62 w 265"/>
              <a:gd name="T25" fmla="*/ 0 h 421"/>
              <a:gd name="T26" fmla="*/ 53 w 265"/>
              <a:gd name="T2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421">
                <a:moveTo>
                  <a:pt x="53" y="0"/>
                </a:moveTo>
                <a:lnTo>
                  <a:pt x="53" y="131"/>
                </a:lnTo>
                <a:lnTo>
                  <a:pt x="0" y="184"/>
                </a:lnTo>
                <a:lnTo>
                  <a:pt x="106" y="316"/>
                </a:lnTo>
                <a:lnTo>
                  <a:pt x="79" y="368"/>
                </a:lnTo>
                <a:lnTo>
                  <a:pt x="79" y="420"/>
                </a:lnTo>
                <a:lnTo>
                  <a:pt x="238" y="420"/>
                </a:lnTo>
                <a:lnTo>
                  <a:pt x="211" y="289"/>
                </a:lnTo>
                <a:lnTo>
                  <a:pt x="264" y="131"/>
                </a:lnTo>
                <a:lnTo>
                  <a:pt x="238" y="0"/>
                </a:lnTo>
                <a:lnTo>
                  <a:pt x="141" y="0"/>
                </a:lnTo>
                <a:lnTo>
                  <a:pt x="97" y="0"/>
                </a:lnTo>
                <a:lnTo>
                  <a:pt x="62" y="0"/>
                </a:lnTo>
                <a:lnTo>
                  <a:pt x="53"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5" name="Freeform 52"/>
          <p:cNvSpPr>
            <a:spLocks/>
          </p:cNvSpPr>
          <p:nvPr/>
        </p:nvSpPr>
        <p:spPr bwMode="auto">
          <a:xfrm>
            <a:off x="3735388" y="2525497"/>
            <a:ext cx="336550" cy="376238"/>
          </a:xfrm>
          <a:custGeom>
            <a:avLst/>
            <a:gdLst>
              <a:gd name="T0" fmla="*/ 0 w 212"/>
              <a:gd name="T1" fmla="*/ 0 h 237"/>
              <a:gd name="T2" fmla="*/ 26 w 212"/>
              <a:gd name="T3" fmla="*/ 131 h 237"/>
              <a:gd name="T4" fmla="*/ 158 w 212"/>
              <a:gd name="T5" fmla="*/ 236 h 237"/>
              <a:gd name="T6" fmla="*/ 211 w 212"/>
              <a:gd name="T7" fmla="*/ 131 h 237"/>
              <a:gd name="T8" fmla="*/ 211 w 212"/>
              <a:gd name="T9" fmla="*/ 78 h 237"/>
              <a:gd name="T10" fmla="*/ 132 w 212"/>
              <a:gd name="T11" fmla="*/ 0 h 237"/>
              <a:gd name="T12" fmla="*/ 62 w 212"/>
              <a:gd name="T13" fmla="*/ 0 h 237"/>
              <a:gd name="T14" fmla="*/ 26 w 212"/>
              <a:gd name="T15" fmla="*/ 0 h 237"/>
              <a:gd name="T16" fmla="*/ 0 w 212"/>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37">
                <a:moveTo>
                  <a:pt x="0" y="0"/>
                </a:moveTo>
                <a:lnTo>
                  <a:pt x="26" y="131"/>
                </a:lnTo>
                <a:lnTo>
                  <a:pt x="158" y="236"/>
                </a:lnTo>
                <a:lnTo>
                  <a:pt x="211" y="131"/>
                </a:lnTo>
                <a:lnTo>
                  <a:pt x="211" y="78"/>
                </a:lnTo>
                <a:lnTo>
                  <a:pt x="132" y="0"/>
                </a:lnTo>
                <a:lnTo>
                  <a:pt x="62" y="0"/>
                </a:lnTo>
                <a:lnTo>
                  <a:pt x="26"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6" name="Freeform 53"/>
          <p:cNvSpPr>
            <a:spLocks/>
          </p:cNvSpPr>
          <p:nvPr/>
        </p:nvSpPr>
        <p:spPr bwMode="auto">
          <a:xfrm>
            <a:off x="3986213" y="2566772"/>
            <a:ext cx="420687" cy="627063"/>
          </a:xfrm>
          <a:custGeom>
            <a:avLst/>
            <a:gdLst>
              <a:gd name="T0" fmla="*/ 158 w 265"/>
              <a:gd name="T1" fmla="*/ 0 h 395"/>
              <a:gd name="T2" fmla="*/ 158 w 265"/>
              <a:gd name="T3" fmla="*/ 26 h 395"/>
              <a:gd name="T4" fmla="*/ 53 w 265"/>
              <a:gd name="T5" fmla="*/ 52 h 395"/>
              <a:gd name="T6" fmla="*/ 53 w 265"/>
              <a:gd name="T7" fmla="*/ 105 h 395"/>
              <a:gd name="T8" fmla="*/ 0 w 265"/>
              <a:gd name="T9" fmla="*/ 210 h 395"/>
              <a:gd name="T10" fmla="*/ 79 w 265"/>
              <a:gd name="T11" fmla="*/ 237 h 395"/>
              <a:gd name="T12" fmla="*/ 158 w 265"/>
              <a:gd name="T13" fmla="*/ 342 h 395"/>
              <a:gd name="T14" fmla="*/ 158 w 265"/>
              <a:gd name="T15" fmla="*/ 394 h 395"/>
              <a:gd name="T16" fmla="*/ 264 w 265"/>
              <a:gd name="T17" fmla="*/ 394 h 395"/>
              <a:gd name="T18" fmla="*/ 264 w 265"/>
              <a:gd name="T19" fmla="*/ 0 h 395"/>
              <a:gd name="T20" fmla="*/ 211 w 265"/>
              <a:gd name="T21" fmla="*/ 0 h 395"/>
              <a:gd name="T22" fmla="*/ 185 w 265"/>
              <a:gd name="T23" fmla="*/ 0 h 395"/>
              <a:gd name="T24" fmla="*/ 158 w 265"/>
              <a:gd name="T2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395">
                <a:moveTo>
                  <a:pt x="158" y="0"/>
                </a:moveTo>
                <a:lnTo>
                  <a:pt x="158" y="26"/>
                </a:lnTo>
                <a:lnTo>
                  <a:pt x="53" y="52"/>
                </a:lnTo>
                <a:lnTo>
                  <a:pt x="53" y="105"/>
                </a:lnTo>
                <a:lnTo>
                  <a:pt x="0" y="210"/>
                </a:lnTo>
                <a:lnTo>
                  <a:pt x="79" y="237"/>
                </a:lnTo>
                <a:lnTo>
                  <a:pt x="158" y="342"/>
                </a:lnTo>
                <a:lnTo>
                  <a:pt x="158" y="394"/>
                </a:lnTo>
                <a:lnTo>
                  <a:pt x="264" y="394"/>
                </a:lnTo>
                <a:lnTo>
                  <a:pt x="264" y="0"/>
                </a:lnTo>
                <a:lnTo>
                  <a:pt x="211" y="0"/>
                </a:lnTo>
                <a:lnTo>
                  <a:pt x="185" y="0"/>
                </a:lnTo>
                <a:lnTo>
                  <a:pt x="158"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 name="Freeform 54"/>
          <p:cNvSpPr>
            <a:spLocks/>
          </p:cNvSpPr>
          <p:nvPr/>
        </p:nvSpPr>
        <p:spPr bwMode="auto">
          <a:xfrm>
            <a:off x="3695700" y="2733460"/>
            <a:ext cx="546100" cy="460375"/>
          </a:xfrm>
          <a:custGeom>
            <a:avLst/>
            <a:gdLst>
              <a:gd name="T0" fmla="*/ 53 w 344"/>
              <a:gd name="T1" fmla="*/ 0 h 290"/>
              <a:gd name="T2" fmla="*/ 0 w 344"/>
              <a:gd name="T3" fmla="*/ 158 h 290"/>
              <a:gd name="T4" fmla="*/ 26 w 344"/>
              <a:gd name="T5" fmla="*/ 289 h 290"/>
              <a:gd name="T6" fmla="*/ 343 w 344"/>
              <a:gd name="T7" fmla="*/ 289 h 290"/>
              <a:gd name="T8" fmla="*/ 343 w 344"/>
              <a:gd name="T9" fmla="*/ 237 h 290"/>
              <a:gd name="T10" fmla="*/ 264 w 344"/>
              <a:gd name="T11" fmla="*/ 132 h 290"/>
              <a:gd name="T12" fmla="*/ 185 w 344"/>
              <a:gd name="T13" fmla="*/ 105 h 290"/>
              <a:gd name="T14" fmla="*/ 114 w 344"/>
              <a:gd name="T15" fmla="*/ 53 h 290"/>
              <a:gd name="T16" fmla="*/ 79 w 344"/>
              <a:gd name="T17" fmla="*/ 26 h 290"/>
              <a:gd name="T18" fmla="*/ 53 w 344"/>
              <a:gd name="T1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290">
                <a:moveTo>
                  <a:pt x="53" y="0"/>
                </a:moveTo>
                <a:lnTo>
                  <a:pt x="0" y="158"/>
                </a:lnTo>
                <a:lnTo>
                  <a:pt x="26" y="289"/>
                </a:lnTo>
                <a:lnTo>
                  <a:pt x="343" y="289"/>
                </a:lnTo>
                <a:lnTo>
                  <a:pt x="343" y="237"/>
                </a:lnTo>
                <a:lnTo>
                  <a:pt x="264" y="132"/>
                </a:lnTo>
                <a:lnTo>
                  <a:pt x="185" y="105"/>
                </a:lnTo>
                <a:lnTo>
                  <a:pt x="114" y="53"/>
                </a:lnTo>
                <a:lnTo>
                  <a:pt x="79" y="26"/>
                </a:lnTo>
                <a:lnTo>
                  <a:pt x="53"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 name="Freeform 55"/>
          <p:cNvSpPr>
            <a:spLocks/>
          </p:cNvSpPr>
          <p:nvPr/>
        </p:nvSpPr>
        <p:spPr bwMode="auto">
          <a:xfrm>
            <a:off x="3357563" y="3192247"/>
            <a:ext cx="547687" cy="585788"/>
          </a:xfrm>
          <a:custGeom>
            <a:avLst/>
            <a:gdLst>
              <a:gd name="T0" fmla="*/ 79 w 345"/>
              <a:gd name="T1" fmla="*/ 0 h 369"/>
              <a:gd name="T2" fmla="*/ 79 w 345"/>
              <a:gd name="T3" fmla="*/ 53 h 369"/>
              <a:gd name="T4" fmla="*/ 53 w 345"/>
              <a:gd name="T5" fmla="*/ 237 h 369"/>
              <a:gd name="T6" fmla="*/ 0 w 345"/>
              <a:gd name="T7" fmla="*/ 237 h 369"/>
              <a:gd name="T8" fmla="*/ 53 w 345"/>
              <a:gd name="T9" fmla="*/ 343 h 369"/>
              <a:gd name="T10" fmla="*/ 106 w 345"/>
              <a:gd name="T11" fmla="*/ 290 h 369"/>
              <a:gd name="T12" fmla="*/ 185 w 345"/>
              <a:gd name="T13" fmla="*/ 368 h 369"/>
              <a:gd name="T14" fmla="*/ 344 w 345"/>
              <a:gd name="T15" fmla="*/ 211 h 369"/>
              <a:gd name="T16" fmla="*/ 265 w 345"/>
              <a:gd name="T17" fmla="*/ 185 h 369"/>
              <a:gd name="T18" fmla="*/ 212 w 345"/>
              <a:gd name="T19" fmla="*/ 53 h 369"/>
              <a:gd name="T20" fmla="*/ 212 w 345"/>
              <a:gd name="T21" fmla="*/ 0 h 369"/>
              <a:gd name="T22" fmla="*/ 141 w 345"/>
              <a:gd name="T23" fmla="*/ 0 h 369"/>
              <a:gd name="T24" fmla="*/ 106 w 345"/>
              <a:gd name="T25" fmla="*/ 0 h 369"/>
              <a:gd name="T26" fmla="*/ 79 w 345"/>
              <a:gd name="T2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69">
                <a:moveTo>
                  <a:pt x="79" y="0"/>
                </a:moveTo>
                <a:lnTo>
                  <a:pt x="79" y="53"/>
                </a:lnTo>
                <a:lnTo>
                  <a:pt x="53" y="237"/>
                </a:lnTo>
                <a:lnTo>
                  <a:pt x="0" y="237"/>
                </a:lnTo>
                <a:lnTo>
                  <a:pt x="53" y="343"/>
                </a:lnTo>
                <a:lnTo>
                  <a:pt x="106" y="290"/>
                </a:lnTo>
                <a:lnTo>
                  <a:pt x="185" y="368"/>
                </a:lnTo>
                <a:lnTo>
                  <a:pt x="344" y="211"/>
                </a:lnTo>
                <a:lnTo>
                  <a:pt x="265" y="185"/>
                </a:lnTo>
                <a:lnTo>
                  <a:pt x="212" y="53"/>
                </a:lnTo>
                <a:lnTo>
                  <a:pt x="212" y="0"/>
                </a:lnTo>
                <a:lnTo>
                  <a:pt x="141" y="0"/>
                </a:lnTo>
                <a:lnTo>
                  <a:pt x="106" y="0"/>
                </a:lnTo>
                <a:lnTo>
                  <a:pt x="79"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 name="Freeform 56"/>
          <p:cNvSpPr>
            <a:spLocks/>
          </p:cNvSpPr>
          <p:nvPr/>
        </p:nvSpPr>
        <p:spPr bwMode="auto">
          <a:xfrm>
            <a:off x="3694113" y="3192247"/>
            <a:ext cx="461962" cy="379413"/>
          </a:xfrm>
          <a:custGeom>
            <a:avLst/>
            <a:gdLst>
              <a:gd name="T0" fmla="*/ 0 w 291"/>
              <a:gd name="T1" fmla="*/ 0 h 239"/>
              <a:gd name="T2" fmla="*/ 0 w 291"/>
              <a:gd name="T3" fmla="*/ 53 h 239"/>
              <a:gd name="T4" fmla="*/ 53 w 291"/>
              <a:gd name="T5" fmla="*/ 185 h 239"/>
              <a:gd name="T6" fmla="*/ 132 w 291"/>
              <a:gd name="T7" fmla="*/ 212 h 239"/>
              <a:gd name="T8" fmla="*/ 158 w 291"/>
              <a:gd name="T9" fmla="*/ 238 h 239"/>
              <a:gd name="T10" fmla="*/ 290 w 291"/>
              <a:gd name="T11" fmla="*/ 0 h 239"/>
              <a:gd name="T12" fmla="*/ 141 w 291"/>
              <a:gd name="T13" fmla="*/ 0 h 239"/>
              <a:gd name="T14" fmla="*/ 70 w 291"/>
              <a:gd name="T15" fmla="*/ 0 h 239"/>
              <a:gd name="T16" fmla="*/ 9 w 291"/>
              <a:gd name="T17" fmla="*/ 0 h 239"/>
              <a:gd name="T18" fmla="*/ 0 w 291"/>
              <a:gd name="T1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239">
                <a:moveTo>
                  <a:pt x="0" y="0"/>
                </a:moveTo>
                <a:lnTo>
                  <a:pt x="0" y="53"/>
                </a:lnTo>
                <a:lnTo>
                  <a:pt x="53" y="185"/>
                </a:lnTo>
                <a:lnTo>
                  <a:pt x="132" y="212"/>
                </a:lnTo>
                <a:lnTo>
                  <a:pt x="158" y="238"/>
                </a:lnTo>
                <a:lnTo>
                  <a:pt x="290" y="0"/>
                </a:lnTo>
                <a:lnTo>
                  <a:pt x="141" y="0"/>
                </a:lnTo>
                <a:lnTo>
                  <a:pt x="70" y="0"/>
                </a:lnTo>
                <a:lnTo>
                  <a:pt x="9"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0" name="Freeform 57"/>
          <p:cNvSpPr>
            <a:spLocks/>
          </p:cNvSpPr>
          <p:nvPr/>
        </p:nvSpPr>
        <p:spPr bwMode="auto">
          <a:xfrm>
            <a:off x="3944938" y="3192247"/>
            <a:ext cx="461962" cy="420688"/>
          </a:xfrm>
          <a:custGeom>
            <a:avLst/>
            <a:gdLst>
              <a:gd name="T0" fmla="*/ 132 w 291"/>
              <a:gd name="T1" fmla="*/ 0 h 265"/>
              <a:gd name="T2" fmla="*/ 0 w 291"/>
              <a:gd name="T3" fmla="*/ 238 h 265"/>
              <a:gd name="T4" fmla="*/ 105 w 291"/>
              <a:gd name="T5" fmla="*/ 238 h 265"/>
              <a:gd name="T6" fmla="*/ 158 w 291"/>
              <a:gd name="T7" fmla="*/ 211 h 265"/>
              <a:gd name="T8" fmla="*/ 185 w 291"/>
              <a:gd name="T9" fmla="*/ 264 h 265"/>
              <a:gd name="T10" fmla="*/ 237 w 291"/>
              <a:gd name="T11" fmla="*/ 211 h 265"/>
              <a:gd name="T12" fmla="*/ 290 w 291"/>
              <a:gd name="T13" fmla="*/ 264 h 265"/>
              <a:gd name="T14" fmla="*/ 290 w 291"/>
              <a:gd name="T15" fmla="*/ 106 h 265"/>
              <a:gd name="T16" fmla="*/ 185 w 291"/>
              <a:gd name="T17" fmla="*/ 0 h 265"/>
              <a:gd name="T18" fmla="*/ 158 w 291"/>
              <a:gd name="T19" fmla="*/ 0 h 265"/>
              <a:gd name="T20" fmla="*/ 141 w 291"/>
              <a:gd name="T21" fmla="*/ 0 h 265"/>
              <a:gd name="T22" fmla="*/ 132 w 291"/>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265">
                <a:moveTo>
                  <a:pt x="132" y="0"/>
                </a:moveTo>
                <a:lnTo>
                  <a:pt x="0" y="238"/>
                </a:lnTo>
                <a:lnTo>
                  <a:pt x="105" y="238"/>
                </a:lnTo>
                <a:lnTo>
                  <a:pt x="158" y="211"/>
                </a:lnTo>
                <a:lnTo>
                  <a:pt x="185" y="264"/>
                </a:lnTo>
                <a:lnTo>
                  <a:pt x="237" y="211"/>
                </a:lnTo>
                <a:lnTo>
                  <a:pt x="290" y="264"/>
                </a:lnTo>
                <a:lnTo>
                  <a:pt x="290" y="106"/>
                </a:lnTo>
                <a:lnTo>
                  <a:pt x="185" y="0"/>
                </a:lnTo>
                <a:lnTo>
                  <a:pt x="158" y="0"/>
                </a:lnTo>
                <a:lnTo>
                  <a:pt x="141" y="0"/>
                </a:lnTo>
                <a:lnTo>
                  <a:pt x="132"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1" name="Freeform 58"/>
          <p:cNvSpPr>
            <a:spLocks/>
          </p:cNvSpPr>
          <p:nvPr/>
        </p:nvSpPr>
        <p:spPr bwMode="auto">
          <a:xfrm>
            <a:off x="3651250" y="3527210"/>
            <a:ext cx="463550" cy="460375"/>
          </a:xfrm>
          <a:custGeom>
            <a:avLst/>
            <a:gdLst>
              <a:gd name="T0" fmla="*/ 185 w 292"/>
              <a:gd name="T1" fmla="*/ 26 h 290"/>
              <a:gd name="T2" fmla="*/ 159 w 292"/>
              <a:gd name="T3" fmla="*/ 0 h 290"/>
              <a:gd name="T4" fmla="*/ 0 w 292"/>
              <a:gd name="T5" fmla="*/ 157 h 290"/>
              <a:gd name="T6" fmla="*/ 26 w 292"/>
              <a:gd name="T7" fmla="*/ 184 h 290"/>
              <a:gd name="T8" fmla="*/ 26 w 292"/>
              <a:gd name="T9" fmla="*/ 289 h 290"/>
              <a:gd name="T10" fmla="*/ 291 w 292"/>
              <a:gd name="T11" fmla="*/ 289 h 290"/>
              <a:gd name="T12" fmla="*/ 291 w 292"/>
              <a:gd name="T13" fmla="*/ 26 h 290"/>
              <a:gd name="T14" fmla="*/ 238 w 292"/>
              <a:gd name="T15" fmla="*/ 26 h 290"/>
              <a:gd name="T16" fmla="*/ 212 w 292"/>
              <a:gd name="T17" fmla="*/ 26 h 290"/>
              <a:gd name="T18" fmla="*/ 185 w 292"/>
              <a:gd name="T19"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 h="290">
                <a:moveTo>
                  <a:pt x="185" y="26"/>
                </a:moveTo>
                <a:lnTo>
                  <a:pt x="159" y="0"/>
                </a:lnTo>
                <a:lnTo>
                  <a:pt x="0" y="157"/>
                </a:lnTo>
                <a:lnTo>
                  <a:pt x="26" y="184"/>
                </a:lnTo>
                <a:lnTo>
                  <a:pt x="26" y="289"/>
                </a:lnTo>
                <a:lnTo>
                  <a:pt x="291" y="289"/>
                </a:lnTo>
                <a:lnTo>
                  <a:pt x="291" y="26"/>
                </a:lnTo>
                <a:lnTo>
                  <a:pt x="238" y="26"/>
                </a:lnTo>
                <a:lnTo>
                  <a:pt x="212" y="26"/>
                </a:lnTo>
                <a:lnTo>
                  <a:pt x="185" y="2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2" name="Freeform 59"/>
          <p:cNvSpPr>
            <a:spLocks/>
          </p:cNvSpPr>
          <p:nvPr/>
        </p:nvSpPr>
        <p:spPr bwMode="auto">
          <a:xfrm>
            <a:off x="4113213" y="3527210"/>
            <a:ext cx="460375" cy="460375"/>
          </a:xfrm>
          <a:custGeom>
            <a:avLst/>
            <a:gdLst>
              <a:gd name="T0" fmla="*/ 0 w 290"/>
              <a:gd name="T1" fmla="*/ 26 h 290"/>
              <a:gd name="T2" fmla="*/ 0 w 290"/>
              <a:gd name="T3" fmla="*/ 289 h 290"/>
              <a:gd name="T4" fmla="*/ 263 w 290"/>
              <a:gd name="T5" fmla="*/ 289 h 290"/>
              <a:gd name="T6" fmla="*/ 289 w 290"/>
              <a:gd name="T7" fmla="*/ 236 h 290"/>
              <a:gd name="T8" fmla="*/ 289 w 290"/>
              <a:gd name="T9" fmla="*/ 132 h 290"/>
              <a:gd name="T10" fmla="*/ 237 w 290"/>
              <a:gd name="T11" fmla="*/ 79 h 290"/>
              <a:gd name="T12" fmla="*/ 211 w 290"/>
              <a:gd name="T13" fmla="*/ 105 h 290"/>
              <a:gd name="T14" fmla="*/ 185 w 290"/>
              <a:gd name="T15" fmla="*/ 53 h 290"/>
              <a:gd name="T16" fmla="*/ 132 w 290"/>
              <a:gd name="T17" fmla="*/ 0 h 290"/>
              <a:gd name="T18" fmla="*/ 79 w 290"/>
              <a:gd name="T19" fmla="*/ 53 h 290"/>
              <a:gd name="T20" fmla="*/ 53 w 290"/>
              <a:gd name="T21" fmla="*/ 0 h 290"/>
              <a:gd name="T22" fmla="*/ 26 w 290"/>
              <a:gd name="T23" fmla="*/ 9 h 290"/>
              <a:gd name="T24" fmla="*/ 9 w 290"/>
              <a:gd name="T25" fmla="*/ 18 h 290"/>
              <a:gd name="T26" fmla="*/ 0 w 290"/>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290">
                <a:moveTo>
                  <a:pt x="0" y="26"/>
                </a:moveTo>
                <a:lnTo>
                  <a:pt x="0" y="289"/>
                </a:lnTo>
                <a:lnTo>
                  <a:pt x="263" y="289"/>
                </a:lnTo>
                <a:lnTo>
                  <a:pt x="289" y="236"/>
                </a:lnTo>
                <a:lnTo>
                  <a:pt x="289" y="132"/>
                </a:lnTo>
                <a:lnTo>
                  <a:pt x="237" y="79"/>
                </a:lnTo>
                <a:lnTo>
                  <a:pt x="211" y="105"/>
                </a:lnTo>
                <a:lnTo>
                  <a:pt x="185" y="53"/>
                </a:lnTo>
                <a:lnTo>
                  <a:pt x="132" y="0"/>
                </a:lnTo>
                <a:lnTo>
                  <a:pt x="79" y="53"/>
                </a:lnTo>
                <a:lnTo>
                  <a:pt x="53" y="0"/>
                </a:lnTo>
                <a:lnTo>
                  <a:pt x="26" y="9"/>
                </a:lnTo>
                <a:lnTo>
                  <a:pt x="9" y="18"/>
                </a:lnTo>
                <a:lnTo>
                  <a:pt x="0" y="26"/>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3" name="Freeform 60"/>
          <p:cNvSpPr>
            <a:spLocks/>
          </p:cNvSpPr>
          <p:nvPr/>
        </p:nvSpPr>
        <p:spPr bwMode="auto">
          <a:xfrm>
            <a:off x="4405313" y="3570072"/>
            <a:ext cx="544512" cy="460375"/>
          </a:xfrm>
          <a:custGeom>
            <a:avLst/>
            <a:gdLst>
              <a:gd name="T0" fmla="*/ 26 w 343"/>
              <a:gd name="T1" fmla="*/ 79 h 290"/>
              <a:gd name="T2" fmla="*/ 53 w 343"/>
              <a:gd name="T3" fmla="*/ 53 h 290"/>
              <a:gd name="T4" fmla="*/ 104 w 343"/>
              <a:gd name="T5" fmla="*/ 105 h 290"/>
              <a:gd name="T6" fmla="*/ 104 w 343"/>
              <a:gd name="T7" fmla="*/ 210 h 290"/>
              <a:gd name="T8" fmla="*/ 78 w 343"/>
              <a:gd name="T9" fmla="*/ 263 h 290"/>
              <a:gd name="T10" fmla="*/ 236 w 343"/>
              <a:gd name="T11" fmla="*/ 289 h 290"/>
              <a:gd name="T12" fmla="*/ 289 w 343"/>
              <a:gd name="T13" fmla="*/ 210 h 290"/>
              <a:gd name="T14" fmla="*/ 289 w 343"/>
              <a:gd name="T15" fmla="*/ 131 h 290"/>
              <a:gd name="T16" fmla="*/ 342 w 343"/>
              <a:gd name="T17" fmla="*/ 105 h 290"/>
              <a:gd name="T18" fmla="*/ 289 w 343"/>
              <a:gd name="T19" fmla="*/ 79 h 290"/>
              <a:gd name="T20" fmla="*/ 263 w 343"/>
              <a:gd name="T21" fmla="*/ 0 h 290"/>
              <a:gd name="T22" fmla="*/ 104 w 343"/>
              <a:gd name="T23" fmla="*/ 0 h 290"/>
              <a:gd name="T24" fmla="*/ 0 w 343"/>
              <a:gd name="T25" fmla="*/ 26 h 290"/>
              <a:gd name="T26" fmla="*/ 9 w 343"/>
              <a:gd name="T27" fmla="*/ 53 h 290"/>
              <a:gd name="T28" fmla="*/ 18 w 343"/>
              <a:gd name="T29" fmla="*/ 62 h 290"/>
              <a:gd name="T30" fmla="*/ 26 w 343"/>
              <a:gd name="T31" fmla="*/ 7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290">
                <a:moveTo>
                  <a:pt x="26" y="79"/>
                </a:moveTo>
                <a:lnTo>
                  <a:pt x="53" y="53"/>
                </a:lnTo>
                <a:lnTo>
                  <a:pt x="104" y="105"/>
                </a:lnTo>
                <a:lnTo>
                  <a:pt x="104" y="210"/>
                </a:lnTo>
                <a:lnTo>
                  <a:pt x="78" y="263"/>
                </a:lnTo>
                <a:lnTo>
                  <a:pt x="236" y="289"/>
                </a:lnTo>
                <a:lnTo>
                  <a:pt x="289" y="210"/>
                </a:lnTo>
                <a:lnTo>
                  <a:pt x="289" y="131"/>
                </a:lnTo>
                <a:lnTo>
                  <a:pt x="342" y="105"/>
                </a:lnTo>
                <a:lnTo>
                  <a:pt x="289" y="79"/>
                </a:lnTo>
                <a:lnTo>
                  <a:pt x="263" y="0"/>
                </a:lnTo>
                <a:lnTo>
                  <a:pt x="104" y="0"/>
                </a:lnTo>
                <a:lnTo>
                  <a:pt x="0" y="26"/>
                </a:lnTo>
                <a:lnTo>
                  <a:pt x="9" y="53"/>
                </a:lnTo>
                <a:lnTo>
                  <a:pt x="18" y="62"/>
                </a:lnTo>
                <a:lnTo>
                  <a:pt x="26" y="79"/>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4" name="Freeform 61"/>
          <p:cNvSpPr>
            <a:spLocks/>
          </p:cNvSpPr>
          <p:nvPr/>
        </p:nvSpPr>
        <p:spPr bwMode="auto">
          <a:xfrm>
            <a:off x="4238625" y="3192247"/>
            <a:ext cx="585788" cy="420688"/>
          </a:xfrm>
          <a:custGeom>
            <a:avLst/>
            <a:gdLst>
              <a:gd name="T0" fmla="*/ 0 w 369"/>
              <a:gd name="T1" fmla="*/ 0 h 265"/>
              <a:gd name="T2" fmla="*/ 105 w 369"/>
              <a:gd name="T3" fmla="*/ 106 h 265"/>
              <a:gd name="T4" fmla="*/ 105 w 369"/>
              <a:gd name="T5" fmla="*/ 264 h 265"/>
              <a:gd name="T6" fmla="*/ 210 w 369"/>
              <a:gd name="T7" fmla="*/ 238 h 265"/>
              <a:gd name="T8" fmla="*/ 368 w 369"/>
              <a:gd name="T9" fmla="*/ 238 h 265"/>
              <a:gd name="T10" fmla="*/ 315 w 369"/>
              <a:gd name="T11" fmla="*/ 158 h 265"/>
              <a:gd name="T12" fmla="*/ 263 w 369"/>
              <a:gd name="T13" fmla="*/ 0 h 265"/>
              <a:gd name="T14" fmla="*/ 132 w 369"/>
              <a:gd name="T15" fmla="*/ 0 h 265"/>
              <a:gd name="T16" fmla="*/ 62 w 369"/>
              <a:gd name="T17" fmla="*/ 0 h 265"/>
              <a:gd name="T18" fmla="*/ 0 w 369"/>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265">
                <a:moveTo>
                  <a:pt x="0" y="0"/>
                </a:moveTo>
                <a:lnTo>
                  <a:pt x="105" y="106"/>
                </a:lnTo>
                <a:lnTo>
                  <a:pt x="105" y="264"/>
                </a:lnTo>
                <a:lnTo>
                  <a:pt x="210" y="238"/>
                </a:lnTo>
                <a:lnTo>
                  <a:pt x="368" y="238"/>
                </a:lnTo>
                <a:lnTo>
                  <a:pt x="315" y="158"/>
                </a:lnTo>
                <a:lnTo>
                  <a:pt x="263" y="0"/>
                </a:lnTo>
                <a:lnTo>
                  <a:pt x="132" y="0"/>
                </a:lnTo>
                <a:lnTo>
                  <a:pt x="62" y="0"/>
                </a:lnTo>
                <a:lnTo>
                  <a:pt x="0"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5" name="Freeform 62"/>
          <p:cNvSpPr>
            <a:spLocks/>
          </p:cNvSpPr>
          <p:nvPr/>
        </p:nvSpPr>
        <p:spPr bwMode="auto">
          <a:xfrm>
            <a:off x="4405313" y="2690597"/>
            <a:ext cx="503237" cy="503238"/>
          </a:xfrm>
          <a:custGeom>
            <a:avLst/>
            <a:gdLst>
              <a:gd name="T0" fmla="*/ 0 w 317"/>
              <a:gd name="T1" fmla="*/ 0 h 317"/>
              <a:gd name="T2" fmla="*/ 0 w 317"/>
              <a:gd name="T3" fmla="*/ 316 h 317"/>
              <a:gd name="T4" fmla="*/ 316 w 317"/>
              <a:gd name="T5" fmla="*/ 316 h 317"/>
              <a:gd name="T6" fmla="*/ 316 w 317"/>
              <a:gd name="T7" fmla="*/ 26 h 317"/>
              <a:gd name="T8" fmla="*/ 157 w 317"/>
              <a:gd name="T9" fmla="*/ 26 h 317"/>
              <a:gd name="T10" fmla="*/ 78 w 317"/>
              <a:gd name="T11" fmla="*/ 9 h 317"/>
              <a:gd name="T12" fmla="*/ 35 w 317"/>
              <a:gd name="T13" fmla="*/ 0 h 317"/>
              <a:gd name="T14" fmla="*/ 0 w 317"/>
              <a:gd name="T15" fmla="*/ 0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317">
                <a:moveTo>
                  <a:pt x="0" y="0"/>
                </a:moveTo>
                <a:lnTo>
                  <a:pt x="0" y="316"/>
                </a:lnTo>
                <a:lnTo>
                  <a:pt x="316" y="316"/>
                </a:lnTo>
                <a:lnTo>
                  <a:pt x="316" y="26"/>
                </a:lnTo>
                <a:lnTo>
                  <a:pt x="157" y="26"/>
                </a:lnTo>
                <a:lnTo>
                  <a:pt x="78" y="9"/>
                </a:lnTo>
                <a:lnTo>
                  <a:pt x="35"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6" name="Freeform 63"/>
          <p:cNvSpPr>
            <a:spLocks/>
          </p:cNvSpPr>
          <p:nvPr/>
        </p:nvSpPr>
        <p:spPr bwMode="auto">
          <a:xfrm>
            <a:off x="4913313" y="2774735"/>
            <a:ext cx="573087" cy="419100"/>
          </a:xfrm>
          <a:custGeom>
            <a:avLst/>
            <a:gdLst>
              <a:gd name="T0" fmla="*/ 185 w 371"/>
              <a:gd name="T1" fmla="*/ 0 h 264"/>
              <a:gd name="T2" fmla="*/ 185 w 371"/>
              <a:gd name="T3" fmla="*/ 26 h 264"/>
              <a:gd name="T4" fmla="*/ 0 w 371"/>
              <a:gd name="T5" fmla="*/ 26 h 264"/>
              <a:gd name="T6" fmla="*/ 0 w 371"/>
              <a:gd name="T7" fmla="*/ 263 h 264"/>
              <a:gd name="T8" fmla="*/ 132 w 371"/>
              <a:gd name="T9" fmla="*/ 263 h 264"/>
              <a:gd name="T10" fmla="*/ 238 w 371"/>
              <a:gd name="T11" fmla="*/ 185 h 264"/>
              <a:gd name="T12" fmla="*/ 344 w 371"/>
              <a:gd name="T13" fmla="*/ 263 h 264"/>
              <a:gd name="T14" fmla="*/ 370 w 371"/>
              <a:gd name="T15" fmla="*/ 211 h 264"/>
              <a:gd name="T16" fmla="*/ 317 w 371"/>
              <a:gd name="T17" fmla="*/ 185 h 264"/>
              <a:gd name="T18" fmla="*/ 370 w 371"/>
              <a:gd name="T19" fmla="*/ 0 h 264"/>
              <a:gd name="T20" fmla="*/ 273 w 371"/>
              <a:gd name="T21" fmla="*/ 0 h 264"/>
              <a:gd name="T22" fmla="*/ 229 w 371"/>
              <a:gd name="T23" fmla="*/ 0 h 264"/>
              <a:gd name="T24" fmla="*/ 194 w 371"/>
              <a:gd name="T25" fmla="*/ 0 h 264"/>
              <a:gd name="T26" fmla="*/ 185 w 371"/>
              <a:gd name="T2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264">
                <a:moveTo>
                  <a:pt x="185" y="0"/>
                </a:moveTo>
                <a:lnTo>
                  <a:pt x="185" y="26"/>
                </a:lnTo>
                <a:lnTo>
                  <a:pt x="0" y="26"/>
                </a:lnTo>
                <a:lnTo>
                  <a:pt x="0" y="263"/>
                </a:lnTo>
                <a:lnTo>
                  <a:pt x="132" y="263"/>
                </a:lnTo>
                <a:lnTo>
                  <a:pt x="238" y="185"/>
                </a:lnTo>
                <a:lnTo>
                  <a:pt x="344" y="263"/>
                </a:lnTo>
                <a:lnTo>
                  <a:pt x="370" y="211"/>
                </a:lnTo>
                <a:lnTo>
                  <a:pt x="317" y="185"/>
                </a:lnTo>
                <a:lnTo>
                  <a:pt x="370" y="0"/>
                </a:lnTo>
                <a:lnTo>
                  <a:pt x="273" y="0"/>
                </a:lnTo>
                <a:lnTo>
                  <a:pt x="229" y="0"/>
                </a:lnTo>
                <a:lnTo>
                  <a:pt x="194" y="0"/>
                </a:lnTo>
                <a:lnTo>
                  <a:pt x="185"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7" name="Freeform 64"/>
          <p:cNvSpPr>
            <a:spLocks/>
          </p:cNvSpPr>
          <p:nvPr/>
        </p:nvSpPr>
        <p:spPr bwMode="auto">
          <a:xfrm>
            <a:off x="4656138" y="3192247"/>
            <a:ext cx="671512" cy="546100"/>
          </a:xfrm>
          <a:custGeom>
            <a:avLst/>
            <a:gdLst>
              <a:gd name="T0" fmla="*/ 0 w 423"/>
              <a:gd name="T1" fmla="*/ 0 h 344"/>
              <a:gd name="T2" fmla="*/ 53 w 423"/>
              <a:gd name="T3" fmla="*/ 158 h 344"/>
              <a:gd name="T4" fmla="*/ 106 w 423"/>
              <a:gd name="T5" fmla="*/ 237 h 344"/>
              <a:gd name="T6" fmla="*/ 132 w 423"/>
              <a:gd name="T7" fmla="*/ 317 h 344"/>
              <a:gd name="T8" fmla="*/ 185 w 423"/>
              <a:gd name="T9" fmla="*/ 343 h 344"/>
              <a:gd name="T10" fmla="*/ 317 w 423"/>
              <a:gd name="T11" fmla="*/ 237 h 344"/>
              <a:gd name="T12" fmla="*/ 422 w 423"/>
              <a:gd name="T13" fmla="*/ 237 h 344"/>
              <a:gd name="T14" fmla="*/ 343 w 423"/>
              <a:gd name="T15" fmla="*/ 185 h 344"/>
              <a:gd name="T16" fmla="*/ 369 w 423"/>
              <a:gd name="T17" fmla="*/ 158 h 344"/>
              <a:gd name="T18" fmla="*/ 290 w 423"/>
              <a:gd name="T19" fmla="*/ 53 h 344"/>
              <a:gd name="T20" fmla="*/ 290 w 423"/>
              <a:gd name="T21" fmla="*/ 0 h 344"/>
              <a:gd name="T22" fmla="*/ 141 w 423"/>
              <a:gd name="T23" fmla="*/ 0 h 344"/>
              <a:gd name="T24" fmla="*/ 70 w 423"/>
              <a:gd name="T25" fmla="*/ 0 h 344"/>
              <a:gd name="T26" fmla="*/ 9 w 423"/>
              <a:gd name="T27" fmla="*/ 0 h 344"/>
              <a:gd name="T28" fmla="*/ 0 w 423"/>
              <a:gd name="T2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3" h="344">
                <a:moveTo>
                  <a:pt x="0" y="0"/>
                </a:moveTo>
                <a:lnTo>
                  <a:pt x="53" y="158"/>
                </a:lnTo>
                <a:lnTo>
                  <a:pt x="106" y="237"/>
                </a:lnTo>
                <a:lnTo>
                  <a:pt x="132" y="317"/>
                </a:lnTo>
                <a:lnTo>
                  <a:pt x="185" y="343"/>
                </a:lnTo>
                <a:lnTo>
                  <a:pt x="317" y="237"/>
                </a:lnTo>
                <a:lnTo>
                  <a:pt x="422" y="237"/>
                </a:lnTo>
                <a:lnTo>
                  <a:pt x="343" y="185"/>
                </a:lnTo>
                <a:lnTo>
                  <a:pt x="369" y="158"/>
                </a:lnTo>
                <a:lnTo>
                  <a:pt x="290" y="53"/>
                </a:lnTo>
                <a:lnTo>
                  <a:pt x="290" y="0"/>
                </a:lnTo>
                <a:lnTo>
                  <a:pt x="141" y="0"/>
                </a:lnTo>
                <a:lnTo>
                  <a:pt x="70" y="0"/>
                </a:lnTo>
                <a:lnTo>
                  <a:pt x="9"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8" name="Freeform 65"/>
          <p:cNvSpPr>
            <a:spLocks/>
          </p:cNvSpPr>
          <p:nvPr/>
        </p:nvSpPr>
        <p:spPr bwMode="auto">
          <a:xfrm>
            <a:off x="5116513" y="3068422"/>
            <a:ext cx="336550" cy="376238"/>
          </a:xfrm>
          <a:custGeom>
            <a:avLst/>
            <a:gdLst>
              <a:gd name="T0" fmla="*/ 0 w 212"/>
              <a:gd name="T1" fmla="*/ 78 h 237"/>
              <a:gd name="T2" fmla="*/ 0 w 212"/>
              <a:gd name="T3" fmla="*/ 131 h 237"/>
              <a:gd name="T4" fmla="*/ 79 w 212"/>
              <a:gd name="T5" fmla="*/ 236 h 237"/>
              <a:gd name="T6" fmla="*/ 211 w 212"/>
              <a:gd name="T7" fmla="*/ 78 h 237"/>
              <a:gd name="T8" fmla="*/ 106 w 212"/>
              <a:gd name="T9" fmla="*/ 0 h 237"/>
              <a:gd name="T10" fmla="*/ 53 w 212"/>
              <a:gd name="T11" fmla="*/ 35 h 237"/>
              <a:gd name="T12" fmla="*/ 26 w 212"/>
              <a:gd name="T13" fmla="*/ 53 h 237"/>
              <a:gd name="T14" fmla="*/ 0 w 212"/>
              <a:gd name="T15" fmla="*/ 78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37">
                <a:moveTo>
                  <a:pt x="0" y="78"/>
                </a:moveTo>
                <a:lnTo>
                  <a:pt x="0" y="131"/>
                </a:lnTo>
                <a:lnTo>
                  <a:pt x="79" y="236"/>
                </a:lnTo>
                <a:lnTo>
                  <a:pt x="211" y="78"/>
                </a:lnTo>
                <a:lnTo>
                  <a:pt x="106" y="0"/>
                </a:lnTo>
                <a:lnTo>
                  <a:pt x="53" y="35"/>
                </a:lnTo>
                <a:lnTo>
                  <a:pt x="26" y="53"/>
                </a:lnTo>
                <a:lnTo>
                  <a:pt x="0" y="7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9" name="Freeform 66"/>
          <p:cNvSpPr>
            <a:spLocks/>
          </p:cNvSpPr>
          <p:nvPr/>
        </p:nvSpPr>
        <p:spPr bwMode="auto">
          <a:xfrm>
            <a:off x="5195888" y="3109697"/>
            <a:ext cx="669925" cy="461963"/>
          </a:xfrm>
          <a:custGeom>
            <a:avLst/>
            <a:gdLst>
              <a:gd name="T0" fmla="*/ 185 w 422"/>
              <a:gd name="T1" fmla="*/ 0 h 291"/>
              <a:gd name="T2" fmla="*/ 158 w 422"/>
              <a:gd name="T3" fmla="*/ 52 h 291"/>
              <a:gd name="T4" fmla="*/ 26 w 422"/>
              <a:gd name="T5" fmla="*/ 211 h 291"/>
              <a:gd name="T6" fmla="*/ 0 w 422"/>
              <a:gd name="T7" fmla="*/ 237 h 291"/>
              <a:gd name="T8" fmla="*/ 79 w 422"/>
              <a:gd name="T9" fmla="*/ 290 h 291"/>
              <a:gd name="T10" fmla="*/ 264 w 422"/>
              <a:gd name="T11" fmla="*/ 237 h 291"/>
              <a:gd name="T12" fmla="*/ 368 w 422"/>
              <a:gd name="T13" fmla="*/ 237 h 291"/>
              <a:gd name="T14" fmla="*/ 421 w 422"/>
              <a:gd name="T15" fmla="*/ 184 h 291"/>
              <a:gd name="T16" fmla="*/ 317 w 422"/>
              <a:gd name="T17" fmla="*/ 26 h 291"/>
              <a:gd name="T18" fmla="*/ 246 w 422"/>
              <a:gd name="T19" fmla="*/ 9 h 291"/>
              <a:gd name="T20" fmla="*/ 211 w 422"/>
              <a:gd name="T21" fmla="*/ 0 h 291"/>
              <a:gd name="T22" fmla="*/ 185 w 422"/>
              <a:gd name="T2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291">
                <a:moveTo>
                  <a:pt x="185" y="0"/>
                </a:moveTo>
                <a:lnTo>
                  <a:pt x="158" y="52"/>
                </a:lnTo>
                <a:lnTo>
                  <a:pt x="26" y="211"/>
                </a:lnTo>
                <a:lnTo>
                  <a:pt x="0" y="237"/>
                </a:lnTo>
                <a:lnTo>
                  <a:pt x="79" y="290"/>
                </a:lnTo>
                <a:lnTo>
                  <a:pt x="264" y="237"/>
                </a:lnTo>
                <a:lnTo>
                  <a:pt x="368" y="237"/>
                </a:lnTo>
                <a:lnTo>
                  <a:pt x="421" y="184"/>
                </a:lnTo>
                <a:lnTo>
                  <a:pt x="317" y="26"/>
                </a:lnTo>
                <a:lnTo>
                  <a:pt x="246" y="9"/>
                </a:lnTo>
                <a:lnTo>
                  <a:pt x="211" y="0"/>
                </a:lnTo>
                <a:lnTo>
                  <a:pt x="185"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0" name="Freeform 67"/>
          <p:cNvSpPr>
            <a:spLocks/>
          </p:cNvSpPr>
          <p:nvPr/>
        </p:nvSpPr>
        <p:spPr bwMode="auto">
          <a:xfrm>
            <a:off x="4781550" y="3736760"/>
            <a:ext cx="295275" cy="503237"/>
          </a:xfrm>
          <a:custGeom>
            <a:avLst/>
            <a:gdLst>
              <a:gd name="T0" fmla="*/ 106 w 186"/>
              <a:gd name="T1" fmla="*/ 0 h 317"/>
              <a:gd name="T2" fmla="*/ 53 w 186"/>
              <a:gd name="T3" fmla="*/ 25 h 317"/>
              <a:gd name="T4" fmla="*/ 53 w 186"/>
              <a:gd name="T5" fmla="*/ 105 h 317"/>
              <a:gd name="T6" fmla="*/ 0 w 186"/>
              <a:gd name="T7" fmla="*/ 184 h 317"/>
              <a:gd name="T8" fmla="*/ 106 w 186"/>
              <a:gd name="T9" fmla="*/ 316 h 317"/>
              <a:gd name="T10" fmla="*/ 185 w 186"/>
              <a:gd name="T11" fmla="*/ 184 h 317"/>
              <a:gd name="T12" fmla="*/ 185 w 186"/>
              <a:gd name="T13" fmla="*/ 78 h 317"/>
              <a:gd name="T14" fmla="*/ 141 w 186"/>
              <a:gd name="T15" fmla="*/ 34 h 317"/>
              <a:gd name="T16" fmla="*/ 123 w 186"/>
              <a:gd name="T17" fmla="*/ 17 h 317"/>
              <a:gd name="T18" fmla="*/ 106 w 186"/>
              <a:gd name="T1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317">
                <a:moveTo>
                  <a:pt x="106" y="0"/>
                </a:moveTo>
                <a:lnTo>
                  <a:pt x="53" y="25"/>
                </a:lnTo>
                <a:lnTo>
                  <a:pt x="53" y="105"/>
                </a:lnTo>
                <a:lnTo>
                  <a:pt x="0" y="184"/>
                </a:lnTo>
                <a:lnTo>
                  <a:pt x="106" y="316"/>
                </a:lnTo>
                <a:lnTo>
                  <a:pt x="185" y="184"/>
                </a:lnTo>
                <a:lnTo>
                  <a:pt x="185" y="78"/>
                </a:lnTo>
                <a:lnTo>
                  <a:pt x="141" y="34"/>
                </a:lnTo>
                <a:lnTo>
                  <a:pt x="123" y="17"/>
                </a:lnTo>
                <a:lnTo>
                  <a:pt x="106"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1" name="Freeform 68"/>
          <p:cNvSpPr>
            <a:spLocks/>
          </p:cNvSpPr>
          <p:nvPr/>
        </p:nvSpPr>
        <p:spPr bwMode="auto">
          <a:xfrm>
            <a:off x="4948238" y="3570072"/>
            <a:ext cx="420687" cy="417513"/>
          </a:xfrm>
          <a:custGeom>
            <a:avLst/>
            <a:gdLst>
              <a:gd name="T0" fmla="*/ 0 w 265"/>
              <a:gd name="T1" fmla="*/ 105 h 263"/>
              <a:gd name="T2" fmla="*/ 79 w 265"/>
              <a:gd name="T3" fmla="*/ 183 h 263"/>
              <a:gd name="T4" fmla="*/ 79 w 265"/>
              <a:gd name="T5" fmla="*/ 262 h 263"/>
              <a:gd name="T6" fmla="*/ 185 w 265"/>
              <a:gd name="T7" fmla="*/ 262 h 263"/>
              <a:gd name="T8" fmla="*/ 264 w 265"/>
              <a:gd name="T9" fmla="*/ 157 h 263"/>
              <a:gd name="T10" fmla="*/ 238 w 265"/>
              <a:gd name="T11" fmla="*/ 79 h 263"/>
              <a:gd name="T12" fmla="*/ 211 w 265"/>
              <a:gd name="T13" fmla="*/ 0 h 263"/>
              <a:gd name="T14" fmla="*/ 132 w 265"/>
              <a:gd name="T15" fmla="*/ 0 h 263"/>
              <a:gd name="T16" fmla="*/ 62 w 265"/>
              <a:gd name="T17" fmla="*/ 53 h 263"/>
              <a:gd name="T18" fmla="*/ 26 w 265"/>
              <a:gd name="T19" fmla="*/ 79 h 263"/>
              <a:gd name="T20" fmla="*/ 0 w 265"/>
              <a:gd name="T21" fmla="*/ 10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263">
                <a:moveTo>
                  <a:pt x="0" y="105"/>
                </a:moveTo>
                <a:lnTo>
                  <a:pt x="79" y="183"/>
                </a:lnTo>
                <a:lnTo>
                  <a:pt x="79" y="262"/>
                </a:lnTo>
                <a:lnTo>
                  <a:pt x="185" y="262"/>
                </a:lnTo>
                <a:lnTo>
                  <a:pt x="264" y="157"/>
                </a:lnTo>
                <a:lnTo>
                  <a:pt x="238" y="79"/>
                </a:lnTo>
                <a:lnTo>
                  <a:pt x="211" y="0"/>
                </a:lnTo>
                <a:lnTo>
                  <a:pt x="132" y="0"/>
                </a:lnTo>
                <a:lnTo>
                  <a:pt x="62" y="53"/>
                </a:lnTo>
                <a:lnTo>
                  <a:pt x="26" y="79"/>
                </a:lnTo>
                <a:lnTo>
                  <a:pt x="0" y="105"/>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 name="Freeform 70"/>
          <p:cNvSpPr>
            <a:spLocks/>
          </p:cNvSpPr>
          <p:nvPr/>
        </p:nvSpPr>
        <p:spPr bwMode="auto">
          <a:xfrm rot="21480000">
            <a:off x="5708650" y="2825535"/>
            <a:ext cx="628650" cy="671512"/>
          </a:xfrm>
          <a:custGeom>
            <a:avLst/>
            <a:gdLst>
              <a:gd name="T0" fmla="*/ 0 w 396"/>
              <a:gd name="T1" fmla="*/ 212 h 423"/>
              <a:gd name="T2" fmla="*/ 105 w 396"/>
              <a:gd name="T3" fmla="*/ 369 h 423"/>
              <a:gd name="T4" fmla="*/ 157 w 396"/>
              <a:gd name="T5" fmla="*/ 422 h 423"/>
              <a:gd name="T6" fmla="*/ 263 w 396"/>
              <a:gd name="T7" fmla="*/ 396 h 423"/>
              <a:gd name="T8" fmla="*/ 342 w 396"/>
              <a:gd name="T9" fmla="*/ 316 h 423"/>
              <a:gd name="T10" fmla="*/ 395 w 396"/>
              <a:gd name="T11" fmla="*/ 159 h 423"/>
              <a:gd name="T12" fmla="*/ 342 w 396"/>
              <a:gd name="T13" fmla="*/ 159 h 423"/>
              <a:gd name="T14" fmla="*/ 316 w 396"/>
              <a:gd name="T15" fmla="*/ 53 h 423"/>
              <a:gd name="T16" fmla="*/ 289 w 396"/>
              <a:gd name="T17" fmla="*/ 0 h 423"/>
              <a:gd name="T18" fmla="*/ 157 w 396"/>
              <a:gd name="T19" fmla="*/ 79 h 423"/>
              <a:gd name="T20" fmla="*/ 78 w 396"/>
              <a:gd name="T21" fmla="*/ 141 h 423"/>
              <a:gd name="T22" fmla="*/ 35 w 396"/>
              <a:gd name="T23" fmla="*/ 176 h 423"/>
              <a:gd name="T24" fmla="*/ 0 w 396"/>
              <a:gd name="T25" fmla="*/ 194 h 423"/>
              <a:gd name="T26" fmla="*/ 0 w 396"/>
              <a:gd name="T27" fmla="*/ 21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423">
                <a:moveTo>
                  <a:pt x="0" y="212"/>
                </a:moveTo>
                <a:lnTo>
                  <a:pt x="105" y="369"/>
                </a:lnTo>
                <a:lnTo>
                  <a:pt x="157" y="422"/>
                </a:lnTo>
                <a:lnTo>
                  <a:pt x="263" y="396"/>
                </a:lnTo>
                <a:lnTo>
                  <a:pt x="342" y="316"/>
                </a:lnTo>
                <a:lnTo>
                  <a:pt x="395" y="159"/>
                </a:lnTo>
                <a:lnTo>
                  <a:pt x="342" y="159"/>
                </a:lnTo>
                <a:lnTo>
                  <a:pt x="316" y="53"/>
                </a:lnTo>
                <a:lnTo>
                  <a:pt x="289" y="0"/>
                </a:lnTo>
                <a:lnTo>
                  <a:pt x="157" y="79"/>
                </a:lnTo>
                <a:lnTo>
                  <a:pt x="78" y="141"/>
                </a:lnTo>
                <a:lnTo>
                  <a:pt x="35" y="176"/>
                </a:lnTo>
                <a:lnTo>
                  <a:pt x="0" y="194"/>
                </a:lnTo>
                <a:lnTo>
                  <a:pt x="0" y="212"/>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3" name="Freeform 71"/>
          <p:cNvSpPr>
            <a:spLocks/>
          </p:cNvSpPr>
          <p:nvPr/>
        </p:nvSpPr>
        <p:spPr bwMode="auto">
          <a:xfrm>
            <a:off x="4948238" y="3819310"/>
            <a:ext cx="673100" cy="795337"/>
          </a:xfrm>
          <a:custGeom>
            <a:avLst/>
            <a:gdLst>
              <a:gd name="T0" fmla="*/ 79 w 424"/>
              <a:gd name="T1" fmla="*/ 105 h 501"/>
              <a:gd name="T2" fmla="*/ 79 w 424"/>
              <a:gd name="T3" fmla="*/ 132 h 501"/>
              <a:gd name="T4" fmla="*/ 0 w 424"/>
              <a:gd name="T5" fmla="*/ 264 h 501"/>
              <a:gd name="T6" fmla="*/ 264 w 424"/>
              <a:gd name="T7" fmla="*/ 500 h 501"/>
              <a:gd name="T8" fmla="*/ 317 w 424"/>
              <a:gd name="T9" fmla="*/ 395 h 501"/>
              <a:gd name="T10" fmla="*/ 397 w 424"/>
              <a:gd name="T11" fmla="*/ 342 h 501"/>
              <a:gd name="T12" fmla="*/ 423 w 424"/>
              <a:gd name="T13" fmla="*/ 211 h 501"/>
              <a:gd name="T14" fmla="*/ 344 w 424"/>
              <a:gd name="T15" fmla="*/ 105 h 501"/>
              <a:gd name="T16" fmla="*/ 344 w 424"/>
              <a:gd name="T17" fmla="*/ 53 h 501"/>
              <a:gd name="T18" fmla="*/ 264 w 424"/>
              <a:gd name="T19" fmla="*/ 0 h 501"/>
              <a:gd name="T20" fmla="*/ 185 w 424"/>
              <a:gd name="T21" fmla="*/ 105 h 501"/>
              <a:gd name="T22" fmla="*/ 132 w 424"/>
              <a:gd name="T23" fmla="*/ 105 h 501"/>
              <a:gd name="T24" fmla="*/ 106 w 424"/>
              <a:gd name="T25" fmla="*/ 105 h 501"/>
              <a:gd name="T26" fmla="*/ 79 w 424"/>
              <a:gd name="T27" fmla="*/ 10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4" h="501">
                <a:moveTo>
                  <a:pt x="79" y="105"/>
                </a:moveTo>
                <a:lnTo>
                  <a:pt x="79" y="132"/>
                </a:lnTo>
                <a:lnTo>
                  <a:pt x="0" y="264"/>
                </a:lnTo>
                <a:lnTo>
                  <a:pt x="264" y="500"/>
                </a:lnTo>
                <a:lnTo>
                  <a:pt x="317" y="395"/>
                </a:lnTo>
                <a:lnTo>
                  <a:pt x="397" y="342"/>
                </a:lnTo>
                <a:lnTo>
                  <a:pt x="423" y="211"/>
                </a:lnTo>
                <a:lnTo>
                  <a:pt x="344" y="105"/>
                </a:lnTo>
                <a:lnTo>
                  <a:pt x="344" y="53"/>
                </a:lnTo>
                <a:lnTo>
                  <a:pt x="264" y="0"/>
                </a:lnTo>
                <a:lnTo>
                  <a:pt x="185" y="105"/>
                </a:lnTo>
                <a:lnTo>
                  <a:pt x="132" y="105"/>
                </a:lnTo>
                <a:lnTo>
                  <a:pt x="106" y="105"/>
                </a:lnTo>
                <a:lnTo>
                  <a:pt x="79" y="105"/>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4" name="Freeform 72"/>
          <p:cNvSpPr>
            <a:spLocks/>
          </p:cNvSpPr>
          <p:nvPr/>
        </p:nvSpPr>
        <p:spPr bwMode="auto">
          <a:xfrm>
            <a:off x="5497513" y="3944722"/>
            <a:ext cx="754062" cy="587375"/>
          </a:xfrm>
          <a:custGeom>
            <a:avLst/>
            <a:gdLst>
              <a:gd name="T0" fmla="*/ 0 w 475"/>
              <a:gd name="T1" fmla="*/ 26 h 370"/>
              <a:gd name="T2" fmla="*/ 79 w 475"/>
              <a:gd name="T3" fmla="*/ 132 h 370"/>
              <a:gd name="T4" fmla="*/ 53 w 475"/>
              <a:gd name="T5" fmla="*/ 263 h 370"/>
              <a:gd name="T6" fmla="*/ 79 w 475"/>
              <a:gd name="T7" fmla="*/ 290 h 370"/>
              <a:gd name="T8" fmla="*/ 210 w 475"/>
              <a:gd name="T9" fmla="*/ 343 h 370"/>
              <a:gd name="T10" fmla="*/ 368 w 475"/>
              <a:gd name="T11" fmla="*/ 369 h 370"/>
              <a:gd name="T12" fmla="*/ 421 w 475"/>
              <a:gd name="T13" fmla="*/ 343 h 370"/>
              <a:gd name="T14" fmla="*/ 474 w 475"/>
              <a:gd name="T15" fmla="*/ 290 h 370"/>
              <a:gd name="T16" fmla="*/ 421 w 475"/>
              <a:gd name="T17" fmla="*/ 237 h 370"/>
              <a:gd name="T18" fmla="*/ 421 w 475"/>
              <a:gd name="T19" fmla="*/ 211 h 370"/>
              <a:gd name="T20" fmla="*/ 263 w 475"/>
              <a:gd name="T21" fmla="*/ 0 h 370"/>
              <a:gd name="T22" fmla="*/ 132 w 475"/>
              <a:gd name="T23" fmla="*/ 9 h 370"/>
              <a:gd name="T24" fmla="*/ 62 w 475"/>
              <a:gd name="T25" fmla="*/ 18 h 370"/>
              <a:gd name="T26" fmla="*/ 9 w 475"/>
              <a:gd name="T27" fmla="*/ 18 h 370"/>
              <a:gd name="T28" fmla="*/ 0 w 475"/>
              <a:gd name="T29" fmla="*/ 2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5" h="370">
                <a:moveTo>
                  <a:pt x="0" y="26"/>
                </a:moveTo>
                <a:lnTo>
                  <a:pt x="79" y="132"/>
                </a:lnTo>
                <a:lnTo>
                  <a:pt x="53" y="263"/>
                </a:lnTo>
                <a:lnTo>
                  <a:pt x="79" y="290"/>
                </a:lnTo>
                <a:lnTo>
                  <a:pt x="210" y="343"/>
                </a:lnTo>
                <a:lnTo>
                  <a:pt x="368" y="369"/>
                </a:lnTo>
                <a:lnTo>
                  <a:pt x="421" y="343"/>
                </a:lnTo>
                <a:lnTo>
                  <a:pt x="474" y="290"/>
                </a:lnTo>
                <a:lnTo>
                  <a:pt x="421" y="237"/>
                </a:lnTo>
                <a:lnTo>
                  <a:pt x="421" y="211"/>
                </a:lnTo>
                <a:lnTo>
                  <a:pt x="263" y="0"/>
                </a:lnTo>
                <a:lnTo>
                  <a:pt x="132" y="9"/>
                </a:lnTo>
                <a:lnTo>
                  <a:pt x="62" y="18"/>
                </a:lnTo>
                <a:lnTo>
                  <a:pt x="9" y="18"/>
                </a:lnTo>
                <a:lnTo>
                  <a:pt x="0" y="26"/>
                </a:lnTo>
              </a:path>
            </a:pathLst>
          </a:custGeom>
          <a:solidFill>
            <a:schemeClr val="bg1"/>
          </a:solidFill>
          <a:ln w="0" cap="rnd" cmpd="sng">
            <a:solidFill>
              <a:srgbClr val="000000"/>
            </a:solidFill>
            <a:prstDash val="solid"/>
            <a:round/>
            <a:headEnd type="none" w="med" len="med"/>
            <a:tailEnd type="none" w="med" len="med"/>
          </a:ln>
          <a:effectLst/>
          <a:extLst/>
        </p:spPr>
        <p:txBody>
          <a:bodyPr/>
          <a:lstStyle/>
          <a:p>
            <a:endParaRPr lang="en-US"/>
          </a:p>
        </p:txBody>
      </p:sp>
      <p:sp>
        <p:nvSpPr>
          <p:cNvPr id="75" name="Freeform 73"/>
          <p:cNvSpPr>
            <a:spLocks/>
          </p:cNvSpPr>
          <p:nvPr/>
        </p:nvSpPr>
        <p:spPr bwMode="auto">
          <a:xfrm>
            <a:off x="5745163" y="3401797"/>
            <a:ext cx="544512" cy="879475"/>
          </a:xfrm>
          <a:custGeom>
            <a:avLst/>
            <a:gdLst>
              <a:gd name="T0" fmla="*/ 78 w 343"/>
              <a:gd name="T1" fmla="*/ 0 h 554"/>
              <a:gd name="T2" fmla="*/ 25 w 343"/>
              <a:gd name="T3" fmla="*/ 53 h 554"/>
              <a:gd name="T4" fmla="*/ 0 w 343"/>
              <a:gd name="T5" fmla="*/ 158 h 554"/>
              <a:gd name="T6" fmla="*/ 0 w 343"/>
              <a:gd name="T7" fmla="*/ 236 h 554"/>
              <a:gd name="T8" fmla="*/ 104 w 343"/>
              <a:gd name="T9" fmla="*/ 342 h 554"/>
              <a:gd name="T10" fmla="*/ 263 w 343"/>
              <a:gd name="T11" fmla="*/ 553 h 554"/>
              <a:gd name="T12" fmla="*/ 342 w 343"/>
              <a:gd name="T13" fmla="*/ 447 h 554"/>
              <a:gd name="T14" fmla="*/ 289 w 343"/>
              <a:gd name="T15" fmla="*/ 421 h 554"/>
              <a:gd name="T16" fmla="*/ 342 w 343"/>
              <a:gd name="T17" fmla="*/ 263 h 554"/>
              <a:gd name="T18" fmla="*/ 316 w 343"/>
              <a:gd name="T19" fmla="*/ 79 h 554"/>
              <a:gd name="T20" fmla="*/ 263 w 343"/>
              <a:gd name="T21" fmla="*/ 79 h 554"/>
              <a:gd name="T22" fmla="*/ 236 w 343"/>
              <a:gd name="T23" fmla="*/ 26 h 554"/>
              <a:gd name="T24" fmla="*/ 131 w 343"/>
              <a:gd name="T25" fmla="*/ 53 h 554"/>
              <a:gd name="T26" fmla="*/ 104 w 343"/>
              <a:gd name="T27" fmla="*/ 26 h 554"/>
              <a:gd name="T28" fmla="*/ 87 w 343"/>
              <a:gd name="T29" fmla="*/ 9 h 554"/>
              <a:gd name="T30" fmla="*/ 78 w 343"/>
              <a:gd name="T31"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554">
                <a:moveTo>
                  <a:pt x="78" y="0"/>
                </a:moveTo>
                <a:lnTo>
                  <a:pt x="25" y="53"/>
                </a:lnTo>
                <a:lnTo>
                  <a:pt x="0" y="158"/>
                </a:lnTo>
                <a:lnTo>
                  <a:pt x="0" y="236"/>
                </a:lnTo>
                <a:lnTo>
                  <a:pt x="104" y="342"/>
                </a:lnTo>
                <a:lnTo>
                  <a:pt x="263" y="553"/>
                </a:lnTo>
                <a:lnTo>
                  <a:pt x="342" y="447"/>
                </a:lnTo>
                <a:lnTo>
                  <a:pt x="289" y="421"/>
                </a:lnTo>
                <a:lnTo>
                  <a:pt x="342" y="263"/>
                </a:lnTo>
                <a:lnTo>
                  <a:pt x="316" y="79"/>
                </a:lnTo>
                <a:lnTo>
                  <a:pt x="263" y="79"/>
                </a:lnTo>
                <a:lnTo>
                  <a:pt x="236" y="26"/>
                </a:lnTo>
                <a:lnTo>
                  <a:pt x="131" y="53"/>
                </a:lnTo>
                <a:lnTo>
                  <a:pt x="104" y="26"/>
                </a:lnTo>
                <a:lnTo>
                  <a:pt x="87" y="9"/>
                </a:lnTo>
                <a:lnTo>
                  <a:pt x="78"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 name="Freeform 74"/>
          <p:cNvSpPr>
            <a:spLocks/>
          </p:cNvSpPr>
          <p:nvPr/>
        </p:nvSpPr>
        <p:spPr bwMode="auto">
          <a:xfrm>
            <a:off x="6121400" y="3068422"/>
            <a:ext cx="461963" cy="503238"/>
          </a:xfrm>
          <a:custGeom>
            <a:avLst/>
            <a:gdLst>
              <a:gd name="T0" fmla="*/ 0 w 291"/>
              <a:gd name="T1" fmla="*/ 237 h 317"/>
              <a:gd name="T2" fmla="*/ 26 w 291"/>
              <a:gd name="T3" fmla="*/ 290 h 317"/>
              <a:gd name="T4" fmla="*/ 79 w 291"/>
              <a:gd name="T5" fmla="*/ 290 h 317"/>
              <a:gd name="T6" fmla="*/ 237 w 291"/>
              <a:gd name="T7" fmla="*/ 316 h 317"/>
              <a:gd name="T8" fmla="*/ 290 w 291"/>
              <a:gd name="T9" fmla="*/ 290 h 317"/>
              <a:gd name="T10" fmla="*/ 290 w 291"/>
              <a:gd name="T11" fmla="*/ 157 h 317"/>
              <a:gd name="T12" fmla="*/ 264 w 291"/>
              <a:gd name="T13" fmla="*/ 0 h 317"/>
              <a:gd name="T14" fmla="*/ 132 w 291"/>
              <a:gd name="T15" fmla="*/ 0 h 317"/>
              <a:gd name="T16" fmla="*/ 79 w 291"/>
              <a:gd name="T17" fmla="*/ 157 h 317"/>
              <a:gd name="T18" fmla="*/ 35 w 291"/>
              <a:gd name="T19" fmla="*/ 193 h 317"/>
              <a:gd name="T20" fmla="*/ 18 w 291"/>
              <a:gd name="T21" fmla="*/ 210 h 317"/>
              <a:gd name="T22" fmla="*/ 0 w 291"/>
              <a:gd name="T23" fmla="*/ 228 h 317"/>
              <a:gd name="T24" fmla="*/ 0 w 291"/>
              <a:gd name="T25" fmla="*/ 23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1" h="317">
                <a:moveTo>
                  <a:pt x="0" y="237"/>
                </a:moveTo>
                <a:lnTo>
                  <a:pt x="26" y="290"/>
                </a:lnTo>
                <a:lnTo>
                  <a:pt x="79" y="290"/>
                </a:lnTo>
                <a:lnTo>
                  <a:pt x="237" y="316"/>
                </a:lnTo>
                <a:lnTo>
                  <a:pt x="290" y="290"/>
                </a:lnTo>
                <a:lnTo>
                  <a:pt x="290" y="157"/>
                </a:lnTo>
                <a:lnTo>
                  <a:pt x="264" y="0"/>
                </a:lnTo>
                <a:lnTo>
                  <a:pt x="132" y="0"/>
                </a:lnTo>
                <a:lnTo>
                  <a:pt x="79" y="157"/>
                </a:lnTo>
                <a:lnTo>
                  <a:pt x="35" y="193"/>
                </a:lnTo>
                <a:lnTo>
                  <a:pt x="18" y="210"/>
                </a:lnTo>
                <a:lnTo>
                  <a:pt x="0" y="228"/>
                </a:lnTo>
                <a:lnTo>
                  <a:pt x="0" y="2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7" name="Freeform 75"/>
          <p:cNvSpPr>
            <a:spLocks/>
          </p:cNvSpPr>
          <p:nvPr/>
        </p:nvSpPr>
        <p:spPr bwMode="auto">
          <a:xfrm>
            <a:off x="6037263" y="1898435"/>
            <a:ext cx="420687" cy="419100"/>
          </a:xfrm>
          <a:custGeom>
            <a:avLst/>
            <a:gdLst>
              <a:gd name="T0" fmla="*/ 0 w 265"/>
              <a:gd name="T1" fmla="*/ 26 h 264"/>
              <a:gd name="T2" fmla="*/ 53 w 265"/>
              <a:gd name="T3" fmla="*/ 210 h 264"/>
              <a:gd name="T4" fmla="*/ 211 w 265"/>
              <a:gd name="T5" fmla="*/ 263 h 264"/>
              <a:gd name="T6" fmla="*/ 264 w 265"/>
              <a:gd name="T7" fmla="*/ 184 h 264"/>
              <a:gd name="T8" fmla="*/ 264 w 265"/>
              <a:gd name="T9" fmla="*/ 0 h 264"/>
              <a:gd name="T10" fmla="*/ 132 w 265"/>
              <a:gd name="T11" fmla="*/ 9 h 264"/>
              <a:gd name="T12" fmla="*/ 62 w 265"/>
              <a:gd name="T13" fmla="*/ 18 h 264"/>
              <a:gd name="T14" fmla="*/ 9 w 265"/>
              <a:gd name="T15" fmla="*/ 18 h 264"/>
              <a:gd name="T16" fmla="*/ 0 w 265"/>
              <a:gd name="T17" fmla="*/ 2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264">
                <a:moveTo>
                  <a:pt x="0" y="26"/>
                </a:moveTo>
                <a:lnTo>
                  <a:pt x="53" y="210"/>
                </a:lnTo>
                <a:lnTo>
                  <a:pt x="211" y="263"/>
                </a:lnTo>
                <a:lnTo>
                  <a:pt x="264" y="184"/>
                </a:lnTo>
                <a:lnTo>
                  <a:pt x="264" y="0"/>
                </a:lnTo>
                <a:lnTo>
                  <a:pt x="132" y="9"/>
                </a:lnTo>
                <a:lnTo>
                  <a:pt x="62" y="18"/>
                </a:lnTo>
                <a:lnTo>
                  <a:pt x="9" y="18"/>
                </a:lnTo>
                <a:lnTo>
                  <a:pt x="0" y="26"/>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8" name="Freeform 76"/>
          <p:cNvSpPr>
            <a:spLocks/>
          </p:cNvSpPr>
          <p:nvPr/>
        </p:nvSpPr>
        <p:spPr bwMode="auto">
          <a:xfrm>
            <a:off x="6372225" y="1939710"/>
            <a:ext cx="754063" cy="628650"/>
          </a:xfrm>
          <a:custGeom>
            <a:avLst/>
            <a:gdLst>
              <a:gd name="T0" fmla="*/ 53 w 475"/>
              <a:gd name="T1" fmla="*/ 0 h 396"/>
              <a:gd name="T2" fmla="*/ 53 w 475"/>
              <a:gd name="T3" fmla="*/ 157 h 396"/>
              <a:gd name="T4" fmla="*/ 0 w 475"/>
              <a:gd name="T5" fmla="*/ 237 h 396"/>
              <a:gd name="T6" fmla="*/ 185 w 475"/>
              <a:gd name="T7" fmla="*/ 289 h 396"/>
              <a:gd name="T8" fmla="*/ 370 w 475"/>
              <a:gd name="T9" fmla="*/ 395 h 396"/>
              <a:gd name="T10" fmla="*/ 421 w 475"/>
              <a:gd name="T11" fmla="*/ 342 h 396"/>
              <a:gd name="T12" fmla="*/ 474 w 475"/>
              <a:gd name="T13" fmla="*/ 316 h 396"/>
              <a:gd name="T14" fmla="*/ 448 w 475"/>
              <a:gd name="T15" fmla="*/ 263 h 396"/>
              <a:gd name="T16" fmla="*/ 343 w 475"/>
              <a:gd name="T17" fmla="*/ 157 h 396"/>
              <a:gd name="T18" fmla="*/ 264 w 475"/>
              <a:gd name="T19" fmla="*/ 131 h 396"/>
              <a:gd name="T20" fmla="*/ 264 w 475"/>
              <a:gd name="T21" fmla="*/ 79 h 396"/>
              <a:gd name="T22" fmla="*/ 158 w 475"/>
              <a:gd name="T23" fmla="*/ 26 h 396"/>
              <a:gd name="T24" fmla="*/ 106 w 475"/>
              <a:gd name="T25" fmla="*/ 9 h 396"/>
              <a:gd name="T26" fmla="*/ 79 w 475"/>
              <a:gd name="T27" fmla="*/ 0 h 396"/>
              <a:gd name="T28" fmla="*/ 53 w 475"/>
              <a:gd name="T29"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5" h="396">
                <a:moveTo>
                  <a:pt x="53" y="0"/>
                </a:moveTo>
                <a:lnTo>
                  <a:pt x="53" y="157"/>
                </a:lnTo>
                <a:lnTo>
                  <a:pt x="0" y="237"/>
                </a:lnTo>
                <a:lnTo>
                  <a:pt x="185" y="289"/>
                </a:lnTo>
                <a:lnTo>
                  <a:pt x="370" y="395"/>
                </a:lnTo>
                <a:lnTo>
                  <a:pt x="421" y="342"/>
                </a:lnTo>
                <a:lnTo>
                  <a:pt x="474" y="316"/>
                </a:lnTo>
                <a:lnTo>
                  <a:pt x="448" y="263"/>
                </a:lnTo>
                <a:lnTo>
                  <a:pt x="343" y="157"/>
                </a:lnTo>
                <a:lnTo>
                  <a:pt x="264" y="131"/>
                </a:lnTo>
                <a:lnTo>
                  <a:pt x="264" y="79"/>
                </a:lnTo>
                <a:lnTo>
                  <a:pt x="158" y="26"/>
                </a:lnTo>
                <a:lnTo>
                  <a:pt x="106" y="9"/>
                </a:lnTo>
                <a:lnTo>
                  <a:pt x="79" y="0"/>
                </a:lnTo>
                <a:lnTo>
                  <a:pt x="53" y="0"/>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9" name="Freeform 77"/>
          <p:cNvSpPr>
            <a:spLocks/>
          </p:cNvSpPr>
          <p:nvPr/>
        </p:nvSpPr>
        <p:spPr bwMode="auto">
          <a:xfrm>
            <a:off x="6461125" y="1903197"/>
            <a:ext cx="838200" cy="460375"/>
          </a:xfrm>
          <a:custGeom>
            <a:avLst/>
            <a:gdLst>
              <a:gd name="T0" fmla="*/ 0 w 528"/>
              <a:gd name="T1" fmla="*/ 0 h 290"/>
              <a:gd name="T2" fmla="*/ 0 w 528"/>
              <a:gd name="T3" fmla="*/ 26 h 290"/>
              <a:gd name="T4" fmla="*/ 106 w 528"/>
              <a:gd name="T5" fmla="*/ 53 h 290"/>
              <a:gd name="T6" fmla="*/ 211 w 528"/>
              <a:gd name="T7" fmla="*/ 105 h 290"/>
              <a:gd name="T8" fmla="*/ 211 w 528"/>
              <a:gd name="T9" fmla="*/ 157 h 290"/>
              <a:gd name="T10" fmla="*/ 290 w 528"/>
              <a:gd name="T11" fmla="*/ 184 h 290"/>
              <a:gd name="T12" fmla="*/ 395 w 528"/>
              <a:gd name="T13" fmla="*/ 289 h 290"/>
              <a:gd name="T14" fmla="*/ 421 w 528"/>
              <a:gd name="T15" fmla="*/ 210 h 290"/>
              <a:gd name="T16" fmla="*/ 474 w 528"/>
              <a:gd name="T17" fmla="*/ 53 h 290"/>
              <a:gd name="T18" fmla="*/ 527 w 528"/>
              <a:gd name="T19" fmla="*/ 26 h 290"/>
              <a:gd name="T20" fmla="*/ 448 w 528"/>
              <a:gd name="T21" fmla="*/ 0 h 290"/>
              <a:gd name="T22" fmla="*/ 220 w 528"/>
              <a:gd name="T23" fmla="*/ 0 h 290"/>
              <a:gd name="T24" fmla="*/ 106 w 528"/>
              <a:gd name="T25" fmla="*/ 0 h 290"/>
              <a:gd name="T26" fmla="*/ 0 w 528"/>
              <a:gd name="T2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8" h="290">
                <a:moveTo>
                  <a:pt x="0" y="0"/>
                </a:moveTo>
                <a:lnTo>
                  <a:pt x="0" y="26"/>
                </a:lnTo>
                <a:lnTo>
                  <a:pt x="106" y="53"/>
                </a:lnTo>
                <a:lnTo>
                  <a:pt x="211" y="105"/>
                </a:lnTo>
                <a:lnTo>
                  <a:pt x="211" y="157"/>
                </a:lnTo>
                <a:lnTo>
                  <a:pt x="290" y="184"/>
                </a:lnTo>
                <a:lnTo>
                  <a:pt x="395" y="289"/>
                </a:lnTo>
                <a:lnTo>
                  <a:pt x="421" y="210"/>
                </a:lnTo>
                <a:lnTo>
                  <a:pt x="474" y="53"/>
                </a:lnTo>
                <a:lnTo>
                  <a:pt x="527" y="26"/>
                </a:lnTo>
                <a:lnTo>
                  <a:pt x="448" y="0"/>
                </a:lnTo>
                <a:lnTo>
                  <a:pt x="220" y="0"/>
                </a:lnTo>
                <a:lnTo>
                  <a:pt x="106" y="0"/>
                </a:lnTo>
                <a:lnTo>
                  <a:pt x="0" y="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0" name="Freeform 78"/>
          <p:cNvSpPr>
            <a:spLocks/>
          </p:cNvSpPr>
          <p:nvPr/>
        </p:nvSpPr>
        <p:spPr bwMode="auto">
          <a:xfrm>
            <a:off x="7124700" y="1898435"/>
            <a:ext cx="504825" cy="334962"/>
          </a:xfrm>
          <a:custGeom>
            <a:avLst/>
            <a:gdLst>
              <a:gd name="T0" fmla="*/ 132 w 318"/>
              <a:gd name="T1" fmla="*/ 0 h 211"/>
              <a:gd name="T2" fmla="*/ 26 w 318"/>
              <a:gd name="T3" fmla="*/ 0 h 211"/>
              <a:gd name="T4" fmla="*/ 106 w 318"/>
              <a:gd name="T5" fmla="*/ 26 h 211"/>
              <a:gd name="T6" fmla="*/ 53 w 318"/>
              <a:gd name="T7" fmla="*/ 53 h 211"/>
              <a:gd name="T8" fmla="*/ 0 w 318"/>
              <a:gd name="T9" fmla="*/ 210 h 211"/>
              <a:gd name="T10" fmla="*/ 317 w 318"/>
              <a:gd name="T11" fmla="*/ 210 h 211"/>
              <a:gd name="T12" fmla="*/ 317 w 318"/>
              <a:gd name="T13" fmla="*/ 157 h 211"/>
              <a:gd name="T14" fmla="*/ 159 w 318"/>
              <a:gd name="T15" fmla="*/ 79 h 211"/>
              <a:gd name="T16" fmla="*/ 185 w 318"/>
              <a:gd name="T17" fmla="*/ 0 h 211"/>
              <a:gd name="T18" fmla="*/ 159 w 318"/>
              <a:gd name="T19" fmla="*/ 0 h 211"/>
              <a:gd name="T20" fmla="*/ 141 w 318"/>
              <a:gd name="T21" fmla="*/ 0 h 211"/>
              <a:gd name="T22" fmla="*/ 132 w 318"/>
              <a:gd name="T23"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211">
                <a:moveTo>
                  <a:pt x="132" y="0"/>
                </a:moveTo>
                <a:lnTo>
                  <a:pt x="26" y="0"/>
                </a:lnTo>
                <a:lnTo>
                  <a:pt x="106" y="26"/>
                </a:lnTo>
                <a:lnTo>
                  <a:pt x="53" y="53"/>
                </a:lnTo>
                <a:lnTo>
                  <a:pt x="0" y="210"/>
                </a:lnTo>
                <a:lnTo>
                  <a:pt x="317" y="210"/>
                </a:lnTo>
                <a:lnTo>
                  <a:pt x="317" y="157"/>
                </a:lnTo>
                <a:lnTo>
                  <a:pt x="159" y="79"/>
                </a:lnTo>
                <a:lnTo>
                  <a:pt x="185" y="0"/>
                </a:lnTo>
                <a:lnTo>
                  <a:pt x="159" y="0"/>
                </a:lnTo>
                <a:lnTo>
                  <a:pt x="141" y="0"/>
                </a:lnTo>
                <a:lnTo>
                  <a:pt x="132" y="0"/>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1" name="Freeform 79"/>
          <p:cNvSpPr>
            <a:spLocks/>
          </p:cNvSpPr>
          <p:nvPr/>
        </p:nvSpPr>
        <p:spPr bwMode="auto">
          <a:xfrm>
            <a:off x="7377113" y="1855572"/>
            <a:ext cx="503237" cy="293688"/>
          </a:xfrm>
          <a:custGeom>
            <a:avLst/>
            <a:gdLst>
              <a:gd name="T0" fmla="*/ 26 w 317"/>
              <a:gd name="T1" fmla="*/ 26 h 185"/>
              <a:gd name="T2" fmla="*/ 0 w 317"/>
              <a:gd name="T3" fmla="*/ 106 h 185"/>
              <a:gd name="T4" fmla="*/ 158 w 317"/>
              <a:gd name="T5" fmla="*/ 184 h 185"/>
              <a:gd name="T6" fmla="*/ 316 w 317"/>
              <a:gd name="T7" fmla="*/ 132 h 185"/>
              <a:gd name="T8" fmla="*/ 290 w 317"/>
              <a:gd name="T9" fmla="*/ 53 h 185"/>
              <a:gd name="T10" fmla="*/ 237 w 317"/>
              <a:gd name="T11" fmla="*/ 0 h 185"/>
              <a:gd name="T12" fmla="*/ 132 w 317"/>
              <a:gd name="T13" fmla="*/ 9 h 185"/>
              <a:gd name="T14" fmla="*/ 79 w 317"/>
              <a:gd name="T15" fmla="*/ 18 h 185"/>
              <a:gd name="T16" fmla="*/ 35 w 317"/>
              <a:gd name="T17" fmla="*/ 18 h 185"/>
              <a:gd name="T18" fmla="*/ 26 w 317"/>
              <a:gd name="T19"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5">
                <a:moveTo>
                  <a:pt x="26" y="26"/>
                </a:moveTo>
                <a:lnTo>
                  <a:pt x="0" y="106"/>
                </a:lnTo>
                <a:lnTo>
                  <a:pt x="158" y="184"/>
                </a:lnTo>
                <a:lnTo>
                  <a:pt x="316" y="132"/>
                </a:lnTo>
                <a:lnTo>
                  <a:pt x="290" y="53"/>
                </a:lnTo>
                <a:lnTo>
                  <a:pt x="237" y="0"/>
                </a:lnTo>
                <a:lnTo>
                  <a:pt x="132" y="9"/>
                </a:lnTo>
                <a:lnTo>
                  <a:pt x="79" y="18"/>
                </a:lnTo>
                <a:lnTo>
                  <a:pt x="35" y="18"/>
                </a:lnTo>
                <a:lnTo>
                  <a:pt x="26" y="26"/>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2" name="Freeform 80"/>
          <p:cNvSpPr>
            <a:spLocks/>
          </p:cNvSpPr>
          <p:nvPr/>
        </p:nvSpPr>
        <p:spPr bwMode="auto">
          <a:xfrm>
            <a:off x="5822950" y="2223872"/>
            <a:ext cx="546100" cy="585788"/>
          </a:xfrm>
          <a:custGeom>
            <a:avLst/>
            <a:gdLst>
              <a:gd name="T0" fmla="*/ 53 w 344"/>
              <a:gd name="T1" fmla="*/ 79 h 369"/>
              <a:gd name="T2" fmla="*/ 0 w 344"/>
              <a:gd name="T3" fmla="*/ 211 h 369"/>
              <a:gd name="T4" fmla="*/ 79 w 344"/>
              <a:gd name="T5" fmla="*/ 237 h 369"/>
              <a:gd name="T6" fmla="*/ 211 w 344"/>
              <a:gd name="T7" fmla="*/ 368 h 369"/>
              <a:gd name="T8" fmla="*/ 343 w 344"/>
              <a:gd name="T9" fmla="*/ 53 h 369"/>
              <a:gd name="T10" fmla="*/ 185 w 344"/>
              <a:gd name="T11" fmla="*/ 0 h 369"/>
              <a:gd name="T12" fmla="*/ 106 w 344"/>
              <a:gd name="T13" fmla="*/ 53 h 369"/>
              <a:gd name="T14" fmla="*/ 106 w 344"/>
              <a:gd name="T15" fmla="*/ 105 h 369"/>
              <a:gd name="T16" fmla="*/ 79 w 344"/>
              <a:gd name="T17" fmla="*/ 88 h 369"/>
              <a:gd name="T18" fmla="*/ 62 w 344"/>
              <a:gd name="T19" fmla="*/ 79 h 369"/>
              <a:gd name="T20" fmla="*/ 53 w 344"/>
              <a:gd name="T21"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4" h="369">
                <a:moveTo>
                  <a:pt x="53" y="79"/>
                </a:moveTo>
                <a:lnTo>
                  <a:pt x="0" y="211"/>
                </a:lnTo>
                <a:lnTo>
                  <a:pt x="79" y="237"/>
                </a:lnTo>
                <a:lnTo>
                  <a:pt x="211" y="368"/>
                </a:lnTo>
                <a:lnTo>
                  <a:pt x="343" y="53"/>
                </a:lnTo>
                <a:lnTo>
                  <a:pt x="185" y="0"/>
                </a:lnTo>
                <a:lnTo>
                  <a:pt x="106" y="53"/>
                </a:lnTo>
                <a:lnTo>
                  <a:pt x="106" y="105"/>
                </a:lnTo>
                <a:lnTo>
                  <a:pt x="79" y="88"/>
                </a:lnTo>
                <a:lnTo>
                  <a:pt x="62" y="79"/>
                </a:lnTo>
                <a:lnTo>
                  <a:pt x="53" y="79"/>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3" name="Freeform 81"/>
          <p:cNvSpPr>
            <a:spLocks/>
          </p:cNvSpPr>
          <p:nvPr/>
        </p:nvSpPr>
        <p:spPr bwMode="auto">
          <a:xfrm>
            <a:off x="6161088" y="2314360"/>
            <a:ext cx="504825" cy="585787"/>
          </a:xfrm>
          <a:custGeom>
            <a:avLst/>
            <a:gdLst>
              <a:gd name="T0" fmla="*/ 132 w 318"/>
              <a:gd name="T1" fmla="*/ 0 h 369"/>
              <a:gd name="T2" fmla="*/ 0 w 318"/>
              <a:gd name="T3" fmla="*/ 315 h 369"/>
              <a:gd name="T4" fmla="*/ 26 w 318"/>
              <a:gd name="T5" fmla="*/ 368 h 369"/>
              <a:gd name="T6" fmla="*/ 238 w 318"/>
              <a:gd name="T7" fmla="*/ 289 h 369"/>
              <a:gd name="T8" fmla="*/ 317 w 318"/>
              <a:gd name="T9" fmla="*/ 53 h 369"/>
              <a:gd name="T10" fmla="*/ 220 w 318"/>
              <a:gd name="T11" fmla="*/ 26 h 369"/>
              <a:gd name="T12" fmla="*/ 176 w 318"/>
              <a:gd name="T13" fmla="*/ 9 h 369"/>
              <a:gd name="T14" fmla="*/ 141 w 318"/>
              <a:gd name="T15" fmla="*/ 0 h 369"/>
              <a:gd name="T16" fmla="*/ 132 w 318"/>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369">
                <a:moveTo>
                  <a:pt x="132" y="0"/>
                </a:moveTo>
                <a:lnTo>
                  <a:pt x="0" y="315"/>
                </a:lnTo>
                <a:lnTo>
                  <a:pt x="26" y="368"/>
                </a:lnTo>
                <a:lnTo>
                  <a:pt x="238" y="289"/>
                </a:lnTo>
                <a:lnTo>
                  <a:pt x="317" y="53"/>
                </a:lnTo>
                <a:lnTo>
                  <a:pt x="220" y="26"/>
                </a:lnTo>
                <a:lnTo>
                  <a:pt x="176" y="9"/>
                </a:lnTo>
                <a:lnTo>
                  <a:pt x="141" y="0"/>
                </a:lnTo>
                <a:lnTo>
                  <a:pt x="132"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4" name="Freeform 82"/>
          <p:cNvSpPr>
            <a:spLocks/>
          </p:cNvSpPr>
          <p:nvPr/>
        </p:nvSpPr>
        <p:spPr bwMode="auto">
          <a:xfrm>
            <a:off x="6540500" y="2400085"/>
            <a:ext cx="461963" cy="544512"/>
          </a:xfrm>
          <a:custGeom>
            <a:avLst/>
            <a:gdLst>
              <a:gd name="T0" fmla="*/ 79 w 291"/>
              <a:gd name="T1" fmla="*/ 0 h 343"/>
              <a:gd name="T2" fmla="*/ 0 w 291"/>
              <a:gd name="T3" fmla="*/ 236 h 343"/>
              <a:gd name="T4" fmla="*/ 53 w 291"/>
              <a:gd name="T5" fmla="*/ 236 h 343"/>
              <a:gd name="T6" fmla="*/ 105 w 291"/>
              <a:gd name="T7" fmla="*/ 342 h 343"/>
              <a:gd name="T8" fmla="*/ 290 w 291"/>
              <a:gd name="T9" fmla="*/ 236 h 343"/>
              <a:gd name="T10" fmla="*/ 290 w 291"/>
              <a:gd name="T11" fmla="*/ 184 h 343"/>
              <a:gd name="T12" fmla="*/ 264 w 291"/>
              <a:gd name="T13" fmla="*/ 106 h 343"/>
              <a:gd name="T14" fmla="*/ 167 w 291"/>
              <a:gd name="T15" fmla="*/ 53 h 343"/>
              <a:gd name="T16" fmla="*/ 123 w 291"/>
              <a:gd name="T17" fmla="*/ 26 h 343"/>
              <a:gd name="T18" fmla="*/ 88 w 291"/>
              <a:gd name="T19" fmla="*/ 0 h 343"/>
              <a:gd name="T20" fmla="*/ 79 w 291"/>
              <a:gd name="T2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 h="343">
                <a:moveTo>
                  <a:pt x="79" y="0"/>
                </a:moveTo>
                <a:lnTo>
                  <a:pt x="0" y="236"/>
                </a:lnTo>
                <a:lnTo>
                  <a:pt x="53" y="236"/>
                </a:lnTo>
                <a:lnTo>
                  <a:pt x="105" y="342"/>
                </a:lnTo>
                <a:lnTo>
                  <a:pt x="290" y="236"/>
                </a:lnTo>
                <a:lnTo>
                  <a:pt x="290" y="184"/>
                </a:lnTo>
                <a:lnTo>
                  <a:pt x="264" y="106"/>
                </a:lnTo>
                <a:lnTo>
                  <a:pt x="167" y="53"/>
                </a:lnTo>
                <a:lnTo>
                  <a:pt x="123" y="26"/>
                </a:lnTo>
                <a:lnTo>
                  <a:pt x="88" y="0"/>
                </a:lnTo>
                <a:lnTo>
                  <a:pt x="79"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5" name="Freeform 83"/>
          <p:cNvSpPr>
            <a:spLocks/>
          </p:cNvSpPr>
          <p:nvPr/>
        </p:nvSpPr>
        <p:spPr bwMode="auto">
          <a:xfrm>
            <a:off x="5367338" y="4362235"/>
            <a:ext cx="881062" cy="669925"/>
          </a:xfrm>
          <a:custGeom>
            <a:avLst/>
            <a:gdLst>
              <a:gd name="T0" fmla="*/ 132 w 555"/>
              <a:gd name="T1" fmla="*/ 0 h 422"/>
              <a:gd name="T2" fmla="*/ 53 w 555"/>
              <a:gd name="T3" fmla="*/ 53 h 422"/>
              <a:gd name="T4" fmla="*/ 0 w 555"/>
              <a:gd name="T5" fmla="*/ 158 h 422"/>
              <a:gd name="T6" fmla="*/ 263 w 555"/>
              <a:gd name="T7" fmla="*/ 421 h 422"/>
              <a:gd name="T8" fmla="*/ 369 w 555"/>
              <a:gd name="T9" fmla="*/ 264 h 422"/>
              <a:gd name="T10" fmla="*/ 422 w 555"/>
              <a:gd name="T11" fmla="*/ 264 h 422"/>
              <a:gd name="T12" fmla="*/ 475 w 555"/>
              <a:gd name="T13" fmla="*/ 237 h 422"/>
              <a:gd name="T14" fmla="*/ 528 w 555"/>
              <a:gd name="T15" fmla="*/ 211 h 422"/>
              <a:gd name="T16" fmla="*/ 554 w 555"/>
              <a:gd name="T17" fmla="*/ 106 h 422"/>
              <a:gd name="T18" fmla="*/ 501 w 555"/>
              <a:gd name="T19" fmla="*/ 79 h 422"/>
              <a:gd name="T20" fmla="*/ 448 w 555"/>
              <a:gd name="T21" fmla="*/ 106 h 422"/>
              <a:gd name="T22" fmla="*/ 290 w 555"/>
              <a:gd name="T23" fmla="*/ 79 h 422"/>
              <a:gd name="T24" fmla="*/ 159 w 555"/>
              <a:gd name="T25" fmla="*/ 26 h 422"/>
              <a:gd name="T26" fmla="*/ 141 w 555"/>
              <a:gd name="T27" fmla="*/ 9 h 422"/>
              <a:gd name="T28" fmla="*/ 132 w 555"/>
              <a:gd name="T2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5" h="422">
                <a:moveTo>
                  <a:pt x="132" y="0"/>
                </a:moveTo>
                <a:lnTo>
                  <a:pt x="53" y="53"/>
                </a:lnTo>
                <a:lnTo>
                  <a:pt x="0" y="158"/>
                </a:lnTo>
                <a:lnTo>
                  <a:pt x="263" y="421"/>
                </a:lnTo>
                <a:lnTo>
                  <a:pt x="369" y="264"/>
                </a:lnTo>
                <a:lnTo>
                  <a:pt x="422" y="264"/>
                </a:lnTo>
                <a:lnTo>
                  <a:pt x="475" y="237"/>
                </a:lnTo>
                <a:lnTo>
                  <a:pt x="528" y="211"/>
                </a:lnTo>
                <a:lnTo>
                  <a:pt x="554" y="106"/>
                </a:lnTo>
                <a:lnTo>
                  <a:pt x="501" y="79"/>
                </a:lnTo>
                <a:lnTo>
                  <a:pt x="448" y="106"/>
                </a:lnTo>
                <a:lnTo>
                  <a:pt x="290" y="79"/>
                </a:lnTo>
                <a:lnTo>
                  <a:pt x="159" y="26"/>
                </a:lnTo>
                <a:lnTo>
                  <a:pt x="141" y="9"/>
                </a:lnTo>
                <a:lnTo>
                  <a:pt x="132"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6" name="Freeform 84"/>
          <p:cNvSpPr>
            <a:spLocks/>
          </p:cNvSpPr>
          <p:nvPr/>
        </p:nvSpPr>
        <p:spPr bwMode="auto">
          <a:xfrm>
            <a:off x="5784850" y="4530510"/>
            <a:ext cx="757238" cy="585787"/>
          </a:xfrm>
          <a:custGeom>
            <a:avLst/>
            <a:gdLst>
              <a:gd name="T0" fmla="*/ 106 w 477"/>
              <a:gd name="T1" fmla="*/ 158 h 369"/>
              <a:gd name="T2" fmla="*/ 0 w 477"/>
              <a:gd name="T3" fmla="*/ 315 h 369"/>
              <a:gd name="T4" fmla="*/ 106 w 477"/>
              <a:gd name="T5" fmla="*/ 368 h 369"/>
              <a:gd name="T6" fmla="*/ 238 w 477"/>
              <a:gd name="T7" fmla="*/ 342 h 369"/>
              <a:gd name="T8" fmla="*/ 450 w 477"/>
              <a:gd name="T9" fmla="*/ 368 h 369"/>
              <a:gd name="T10" fmla="*/ 476 w 477"/>
              <a:gd name="T11" fmla="*/ 315 h 369"/>
              <a:gd name="T12" fmla="*/ 450 w 477"/>
              <a:gd name="T13" fmla="*/ 79 h 369"/>
              <a:gd name="T14" fmla="*/ 397 w 477"/>
              <a:gd name="T15" fmla="*/ 26 h 369"/>
              <a:gd name="T16" fmla="*/ 291 w 477"/>
              <a:gd name="T17" fmla="*/ 0 h 369"/>
              <a:gd name="T18" fmla="*/ 264 w 477"/>
              <a:gd name="T19" fmla="*/ 105 h 369"/>
              <a:gd name="T20" fmla="*/ 159 w 477"/>
              <a:gd name="T21" fmla="*/ 158 h 369"/>
              <a:gd name="T22" fmla="*/ 132 w 477"/>
              <a:gd name="T23" fmla="*/ 158 h 369"/>
              <a:gd name="T24" fmla="*/ 115 w 477"/>
              <a:gd name="T25" fmla="*/ 158 h 369"/>
              <a:gd name="T26" fmla="*/ 106 w 477"/>
              <a:gd name="T27" fmla="*/ 15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7" h="369">
                <a:moveTo>
                  <a:pt x="106" y="158"/>
                </a:moveTo>
                <a:lnTo>
                  <a:pt x="0" y="315"/>
                </a:lnTo>
                <a:lnTo>
                  <a:pt x="106" y="368"/>
                </a:lnTo>
                <a:lnTo>
                  <a:pt x="238" y="342"/>
                </a:lnTo>
                <a:lnTo>
                  <a:pt x="450" y="368"/>
                </a:lnTo>
                <a:lnTo>
                  <a:pt x="476" y="315"/>
                </a:lnTo>
                <a:lnTo>
                  <a:pt x="450" y="79"/>
                </a:lnTo>
                <a:lnTo>
                  <a:pt x="397" y="26"/>
                </a:lnTo>
                <a:lnTo>
                  <a:pt x="291" y="0"/>
                </a:lnTo>
                <a:lnTo>
                  <a:pt x="264" y="105"/>
                </a:lnTo>
                <a:lnTo>
                  <a:pt x="159" y="158"/>
                </a:lnTo>
                <a:lnTo>
                  <a:pt x="132" y="158"/>
                </a:lnTo>
                <a:lnTo>
                  <a:pt x="115" y="158"/>
                </a:lnTo>
                <a:lnTo>
                  <a:pt x="106" y="15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7" name="Freeform 85"/>
          <p:cNvSpPr>
            <a:spLocks/>
          </p:cNvSpPr>
          <p:nvPr/>
        </p:nvSpPr>
        <p:spPr bwMode="auto">
          <a:xfrm>
            <a:off x="6159500" y="4112997"/>
            <a:ext cx="755650" cy="460375"/>
          </a:xfrm>
          <a:custGeom>
            <a:avLst/>
            <a:gdLst>
              <a:gd name="T0" fmla="*/ 0 w 476"/>
              <a:gd name="T1" fmla="*/ 236 h 290"/>
              <a:gd name="T2" fmla="*/ 53 w 476"/>
              <a:gd name="T3" fmla="*/ 263 h 290"/>
              <a:gd name="T4" fmla="*/ 158 w 476"/>
              <a:gd name="T5" fmla="*/ 289 h 290"/>
              <a:gd name="T6" fmla="*/ 185 w 476"/>
              <a:gd name="T7" fmla="*/ 236 h 290"/>
              <a:gd name="T8" fmla="*/ 290 w 476"/>
              <a:gd name="T9" fmla="*/ 236 h 290"/>
              <a:gd name="T10" fmla="*/ 369 w 476"/>
              <a:gd name="T11" fmla="*/ 289 h 290"/>
              <a:gd name="T12" fmla="*/ 475 w 476"/>
              <a:gd name="T13" fmla="*/ 184 h 290"/>
              <a:gd name="T14" fmla="*/ 422 w 476"/>
              <a:gd name="T15" fmla="*/ 157 h 290"/>
              <a:gd name="T16" fmla="*/ 343 w 476"/>
              <a:gd name="T17" fmla="*/ 0 h 290"/>
              <a:gd name="T18" fmla="*/ 79 w 476"/>
              <a:gd name="T19" fmla="*/ 0 h 290"/>
              <a:gd name="T20" fmla="*/ 0 w 476"/>
              <a:gd name="T21" fmla="*/ 105 h 290"/>
              <a:gd name="T22" fmla="*/ 0 w 476"/>
              <a:gd name="T23" fmla="*/ 131 h 290"/>
              <a:gd name="T24" fmla="*/ 53 w 476"/>
              <a:gd name="T25" fmla="*/ 184 h 290"/>
              <a:gd name="T26" fmla="*/ 26 w 476"/>
              <a:gd name="T27" fmla="*/ 210 h 290"/>
              <a:gd name="T28" fmla="*/ 9 w 476"/>
              <a:gd name="T29" fmla="*/ 219 h 290"/>
              <a:gd name="T30" fmla="*/ 0 w 476"/>
              <a:gd name="T31" fmla="*/ 23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6" h="290">
                <a:moveTo>
                  <a:pt x="0" y="236"/>
                </a:moveTo>
                <a:lnTo>
                  <a:pt x="53" y="263"/>
                </a:lnTo>
                <a:lnTo>
                  <a:pt x="158" y="289"/>
                </a:lnTo>
                <a:lnTo>
                  <a:pt x="185" y="236"/>
                </a:lnTo>
                <a:lnTo>
                  <a:pt x="290" y="236"/>
                </a:lnTo>
                <a:lnTo>
                  <a:pt x="369" y="289"/>
                </a:lnTo>
                <a:lnTo>
                  <a:pt x="475" y="184"/>
                </a:lnTo>
                <a:lnTo>
                  <a:pt x="422" y="157"/>
                </a:lnTo>
                <a:lnTo>
                  <a:pt x="343" y="0"/>
                </a:lnTo>
                <a:lnTo>
                  <a:pt x="79" y="0"/>
                </a:lnTo>
                <a:lnTo>
                  <a:pt x="0" y="105"/>
                </a:lnTo>
                <a:lnTo>
                  <a:pt x="0" y="131"/>
                </a:lnTo>
                <a:lnTo>
                  <a:pt x="53" y="184"/>
                </a:lnTo>
                <a:lnTo>
                  <a:pt x="26" y="210"/>
                </a:lnTo>
                <a:lnTo>
                  <a:pt x="9" y="219"/>
                </a:lnTo>
                <a:lnTo>
                  <a:pt x="0" y="23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8" name="Freeform 86"/>
          <p:cNvSpPr>
            <a:spLocks/>
          </p:cNvSpPr>
          <p:nvPr/>
        </p:nvSpPr>
        <p:spPr bwMode="auto">
          <a:xfrm>
            <a:off x="6408738" y="4484472"/>
            <a:ext cx="338137" cy="547688"/>
          </a:xfrm>
          <a:custGeom>
            <a:avLst/>
            <a:gdLst>
              <a:gd name="T0" fmla="*/ 0 w 213"/>
              <a:gd name="T1" fmla="*/ 53 h 343"/>
              <a:gd name="T2" fmla="*/ 53 w 213"/>
              <a:gd name="T3" fmla="*/ 106 h 343"/>
              <a:gd name="T4" fmla="*/ 80 w 213"/>
              <a:gd name="T5" fmla="*/ 342 h 343"/>
              <a:gd name="T6" fmla="*/ 212 w 213"/>
              <a:gd name="T7" fmla="*/ 53 h 343"/>
              <a:gd name="T8" fmla="*/ 133 w 213"/>
              <a:gd name="T9" fmla="*/ 0 h 343"/>
              <a:gd name="T10" fmla="*/ 27 w 213"/>
              <a:gd name="T11" fmla="*/ 0 h 343"/>
              <a:gd name="T12" fmla="*/ 9 w 213"/>
              <a:gd name="T13" fmla="*/ 26 h 343"/>
              <a:gd name="T14" fmla="*/ 0 w 213"/>
              <a:gd name="T15" fmla="*/ 35 h 343"/>
              <a:gd name="T16" fmla="*/ 0 w 213"/>
              <a:gd name="T17"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343">
                <a:moveTo>
                  <a:pt x="0" y="53"/>
                </a:moveTo>
                <a:lnTo>
                  <a:pt x="53" y="106"/>
                </a:lnTo>
                <a:lnTo>
                  <a:pt x="80" y="342"/>
                </a:lnTo>
                <a:lnTo>
                  <a:pt x="212" y="53"/>
                </a:lnTo>
                <a:lnTo>
                  <a:pt x="133" y="0"/>
                </a:lnTo>
                <a:lnTo>
                  <a:pt x="27" y="0"/>
                </a:lnTo>
                <a:lnTo>
                  <a:pt x="9" y="26"/>
                </a:lnTo>
                <a:lnTo>
                  <a:pt x="0" y="35"/>
                </a:lnTo>
                <a:lnTo>
                  <a:pt x="0" y="5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9" name="Freeform 87"/>
          <p:cNvSpPr>
            <a:spLocks/>
          </p:cNvSpPr>
          <p:nvPr/>
        </p:nvSpPr>
        <p:spPr bwMode="auto">
          <a:xfrm>
            <a:off x="6203950" y="3527210"/>
            <a:ext cx="547688" cy="587375"/>
          </a:xfrm>
          <a:custGeom>
            <a:avLst/>
            <a:gdLst>
              <a:gd name="T0" fmla="*/ 26 w 345"/>
              <a:gd name="T1" fmla="*/ 0 h 370"/>
              <a:gd name="T2" fmla="*/ 53 w 345"/>
              <a:gd name="T3" fmla="*/ 184 h 370"/>
              <a:gd name="T4" fmla="*/ 0 w 345"/>
              <a:gd name="T5" fmla="*/ 343 h 370"/>
              <a:gd name="T6" fmla="*/ 53 w 345"/>
              <a:gd name="T7" fmla="*/ 369 h 370"/>
              <a:gd name="T8" fmla="*/ 318 w 345"/>
              <a:gd name="T9" fmla="*/ 369 h 370"/>
              <a:gd name="T10" fmla="*/ 344 w 345"/>
              <a:gd name="T11" fmla="*/ 184 h 370"/>
              <a:gd name="T12" fmla="*/ 291 w 345"/>
              <a:gd name="T13" fmla="*/ 132 h 370"/>
              <a:gd name="T14" fmla="*/ 291 w 345"/>
              <a:gd name="T15" fmla="*/ 53 h 370"/>
              <a:gd name="T16" fmla="*/ 238 w 345"/>
              <a:gd name="T17" fmla="*/ 0 h 370"/>
              <a:gd name="T18" fmla="*/ 185 w 345"/>
              <a:gd name="T19" fmla="*/ 26 h 370"/>
              <a:gd name="T20" fmla="*/ 106 w 345"/>
              <a:gd name="T21" fmla="*/ 9 h 370"/>
              <a:gd name="T22" fmla="*/ 62 w 345"/>
              <a:gd name="T23" fmla="*/ 0 h 370"/>
              <a:gd name="T24" fmla="*/ 26 w 345"/>
              <a:gd name="T2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5" h="370">
                <a:moveTo>
                  <a:pt x="26" y="0"/>
                </a:moveTo>
                <a:lnTo>
                  <a:pt x="53" y="184"/>
                </a:lnTo>
                <a:lnTo>
                  <a:pt x="0" y="343"/>
                </a:lnTo>
                <a:lnTo>
                  <a:pt x="53" y="369"/>
                </a:lnTo>
                <a:lnTo>
                  <a:pt x="318" y="369"/>
                </a:lnTo>
                <a:lnTo>
                  <a:pt x="344" y="184"/>
                </a:lnTo>
                <a:lnTo>
                  <a:pt x="291" y="132"/>
                </a:lnTo>
                <a:lnTo>
                  <a:pt x="291" y="53"/>
                </a:lnTo>
                <a:lnTo>
                  <a:pt x="238" y="0"/>
                </a:lnTo>
                <a:lnTo>
                  <a:pt x="185" y="26"/>
                </a:lnTo>
                <a:lnTo>
                  <a:pt x="106" y="9"/>
                </a:lnTo>
                <a:lnTo>
                  <a:pt x="62" y="0"/>
                </a:lnTo>
                <a:lnTo>
                  <a:pt x="26"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0" name="Freeform 88"/>
          <p:cNvSpPr>
            <a:spLocks/>
          </p:cNvSpPr>
          <p:nvPr/>
        </p:nvSpPr>
        <p:spPr bwMode="auto">
          <a:xfrm>
            <a:off x="6540500" y="2993810"/>
            <a:ext cx="377825" cy="334962"/>
          </a:xfrm>
          <a:custGeom>
            <a:avLst/>
            <a:gdLst>
              <a:gd name="T0" fmla="*/ 0 w 238"/>
              <a:gd name="T1" fmla="*/ 53 h 211"/>
              <a:gd name="T2" fmla="*/ 26 w 238"/>
              <a:gd name="T3" fmla="*/ 210 h 211"/>
              <a:gd name="T4" fmla="*/ 237 w 238"/>
              <a:gd name="T5" fmla="*/ 184 h 211"/>
              <a:gd name="T6" fmla="*/ 211 w 238"/>
              <a:gd name="T7" fmla="*/ 106 h 211"/>
              <a:gd name="T8" fmla="*/ 79 w 238"/>
              <a:gd name="T9" fmla="*/ 0 h 211"/>
              <a:gd name="T10" fmla="*/ 35 w 238"/>
              <a:gd name="T11" fmla="*/ 26 h 211"/>
              <a:gd name="T12" fmla="*/ 18 w 238"/>
              <a:gd name="T13" fmla="*/ 35 h 211"/>
              <a:gd name="T14" fmla="*/ 0 w 238"/>
              <a:gd name="T15" fmla="*/ 44 h 211"/>
              <a:gd name="T16" fmla="*/ 0 w 238"/>
              <a:gd name="T17" fmla="*/ 5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11">
                <a:moveTo>
                  <a:pt x="0" y="53"/>
                </a:moveTo>
                <a:lnTo>
                  <a:pt x="26" y="210"/>
                </a:lnTo>
                <a:lnTo>
                  <a:pt x="237" y="184"/>
                </a:lnTo>
                <a:lnTo>
                  <a:pt x="211" y="106"/>
                </a:lnTo>
                <a:lnTo>
                  <a:pt x="79" y="0"/>
                </a:lnTo>
                <a:lnTo>
                  <a:pt x="35" y="26"/>
                </a:lnTo>
                <a:lnTo>
                  <a:pt x="18" y="35"/>
                </a:lnTo>
                <a:lnTo>
                  <a:pt x="0" y="44"/>
                </a:lnTo>
                <a:lnTo>
                  <a:pt x="0" y="53"/>
                </a:lnTo>
              </a:path>
            </a:pathLst>
          </a:custGeom>
          <a:solidFill>
            <a:srgbClr val="FFFFFF"/>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91" name="Freeform 89"/>
          <p:cNvSpPr>
            <a:spLocks/>
          </p:cNvSpPr>
          <p:nvPr/>
        </p:nvSpPr>
        <p:spPr bwMode="auto">
          <a:xfrm>
            <a:off x="6203950" y="2774735"/>
            <a:ext cx="504825" cy="295275"/>
          </a:xfrm>
          <a:custGeom>
            <a:avLst/>
            <a:gdLst>
              <a:gd name="T0" fmla="*/ 0 w 318"/>
              <a:gd name="T1" fmla="*/ 79 h 186"/>
              <a:gd name="T2" fmla="*/ 26 w 318"/>
              <a:gd name="T3" fmla="*/ 185 h 186"/>
              <a:gd name="T4" fmla="*/ 211 w 318"/>
              <a:gd name="T5" fmla="*/ 185 h 186"/>
              <a:gd name="T6" fmla="*/ 291 w 318"/>
              <a:gd name="T7" fmla="*/ 132 h 186"/>
              <a:gd name="T8" fmla="*/ 317 w 318"/>
              <a:gd name="T9" fmla="*/ 106 h 186"/>
              <a:gd name="T10" fmla="*/ 264 w 318"/>
              <a:gd name="T11" fmla="*/ 0 h 186"/>
              <a:gd name="T12" fmla="*/ 211 w 318"/>
              <a:gd name="T13" fmla="*/ 0 h 186"/>
              <a:gd name="T14" fmla="*/ 106 w 318"/>
              <a:gd name="T15" fmla="*/ 35 h 186"/>
              <a:gd name="T16" fmla="*/ 53 w 318"/>
              <a:gd name="T17" fmla="*/ 53 h 186"/>
              <a:gd name="T18" fmla="*/ 0 w 318"/>
              <a:gd name="T1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6">
                <a:moveTo>
                  <a:pt x="0" y="79"/>
                </a:moveTo>
                <a:lnTo>
                  <a:pt x="26" y="185"/>
                </a:lnTo>
                <a:lnTo>
                  <a:pt x="211" y="185"/>
                </a:lnTo>
                <a:lnTo>
                  <a:pt x="291" y="132"/>
                </a:lnTo>
                <a:lnTo>
                  <a:pt x="317" y="106"/>
                </a:lnTo>
                <a:lnTo>
                  <a:pt x="264" y="0"/>
                </a:lnTo>
                <a:lnTo>
                  <a:pt x="211" y="0"/>
                </a:lnTo>
                <a:lnTo>
                  <a:pt x="106" y="35"/>
                </a:lnTo>
                <a:lnTo>
                  <a:pt x="53" y="53"/>
                </a:lnTo>
                <a:lnTo>
                  <a:pt x="0" y="79"/>
                </a:lnTo>
              </a:path>
            </a:pathLst>
          </a:custGeom>
          <a:solidFill>
            <a:srgbClr val="FFFF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2" name="Freeform 90"/>
          <p:cNvSpPr>
            <a:spLocks/>
          </p:cNvSpPr>
          <p:nvPr/>
        </p:nvSpPr>
        <p:spPr bwMode="auto">
          <a:xfrm rot="21540000">
            <a:off x="6581775" y="3285910"/>
            <a:ext cx="417513" cy="446087"/>
          </a:xfrm>
          <a:custGeom>
            <a:avLst/>
            <a:gdLst>
              <a:gd name="T0" fmla="*/ 0 w 265"/>
              <a:gd name="T1" fmla="*/ 26 h 291"/>
              <a:gd name="T2" fmla="*/ 0 w 265"/>
              <a:gd name="T3" fmla="*/ 158 h 291"/>
              <a:gd name="T4" fmla="*/ 53 w 265"/>
              <a:gd name="T5" fmla="*/ 211 h 291"/>
              <a:gd name="T6" fmla="*/ 53 w 265"/>
              <a:gd name="T7" fmla="*/ 290 h 291"/>
              <a:gd name="T8" fmla="*/ 132 w 265"/>
              <a:gd name="T9" fmla="*/ 264 h 291"/>
              <a:gd name="T10" fmla="*/ 211 w 265"/>
              <a:gd name="T11" fmla="*/ 185 h 291"/>
              <a:gd name="T12" fmla="*/ 185 w 265"/>
              <a:gd name="T13" fmla="*/ 132 h 291"/>
              <a:gd name="T14" fmla="*/ 211 w 265"/>
              <a:gd name="T15" fmla="*/ 132 h 291"/>
              <a:gd name="T16" fmla="*/ 264 w 265"/>
              <a:gd name="T17" fmla="*/ 26 h 291"/>
              <a:gd name="T18" fmla="*/ 211 w 265"/>
              <a:gd name="T19" fmla="*/ 0 h 291"/>
              <a:gd name="T20" fmla="*/ 106 w 265"/>
              <a:gd name="T21" fmla="*/ 9 h 291"/>
              <a:gd name="T22" fmla="*/ 53 w 265"/>
              <a:gd name="T23" fmla="*/ 18 h 291"/>
              <a:gd name="T24" fmla="*/ 9 w 265"/>
              <a:gd name="T25" fmla="*/ 18 h 291"/>
              <a:gd name="T26" fmla="*/ 0 w 265"/>
              <a:gd name="T27" fmla="*/ 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291">
                <a:moveTo>
                  <a:pt x="0" y="26"/>
                </a:moveTo>
                <a:lnTo>
                  <a:pt x="0" y="158"/>
                </a:lnTo>
                <a:lnTo>
                  <a:pt x="53" y="211"/>
                </a:lnTo>
                <a:lnTo>
                  <a:pt x="53" y="290"/>
                </a:lnTo>
                <a:lnTo>
                  <a:pt x="132" y="264"/>
                </a:lnTo>
                <a:lnTo>
                  <a:pt x="211" y="185"/>
                </a:lnTo>
                <a:lnTo>
                  <a:pt x="185" y="132"/>
                </a:lnTo>
                <a:lnTo>
                  <a:pt x="211" y="132"/>
                </a:lnTo>
                <a:lnTo>
                  <a:pt x="264" y="26"/>
                </a:lnTo>
                <a:lnTo>
                  <a:pt x="211" y="0"/>
                </a:lnTo>
                <a:lnTo>
                  <a:pt x="106" y="9"/>
                </a:lnTo>
                <a:lnTo>
                  <a:pt x="53" y="18"/>
                </a:lnTo>
                <a:lnTo>
                  <a:pt x="9" y="18"/>
                </a:lnTo>
                <a:lnTo>
                  <a:pt x="0" y="2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3" name="Freeform 91"/>
          <p:cNvSpPr>
            <a:spLocks/>
          </p:cNvSpPr>
          <p:nvPr/>
        </p:nvSpPr>
        <p:spPr bwMode="auto">
          <a:xfrm>
            <a:off x="7040563" y="2231810"/>
            <a:ext cx="630237" cy="544512"/>
          </a:xfrm>
          <a:custGeom>
            <a:avLst/>
            <a:gdLst>
              <a:gd name="T0" fmla="*/ 53 w 397"/>
              <a:gd name="T1" fmla="*/ 0 h 343"/>
              <a:gd name="T2" fmla="*/ 26 w 397"/>
              <a:gd name="T3" fmla="*/ 79 h 343"/>
              <a:gd name="T4" fmla="*/ 53 w 397"/>
              <a:gd name="T5" fmla="*/ 132 h 343"/>
              <a:gd name="T6" fmla="*/ 0 w 397"/>
              <a:gd name="T7" fmla="*/ 158 h 343"/>
              <a:gd name="T8" fmla="*/ 106 w 397"/>
              <a:gd name="T9" fmla="*/ 263 h 343"/>
              <a:gd name="T10" fmla="*/ 185 w 397"/>
              <a:gd name="T11" fmla="*/ 263 h 343"/>
              <a:gd name="T12" fmla="*/ 211 w 397"/>
              <a:gd name="T13" fmla="*/ 316 h 343"/>
              <a:gd name="T14" fmla="*/ 264 w 397"/>
              <a:gd name="T15" fmla="*/ 263 h 343"/>
              <a:gd name="T16" fmla="*/ 290 w 397"/>
              <a:gd name="T17" fmla="*/ 342 h 343"/>
              <a:gd name="T18" fmla="*/ 343 w 397"/>
              <a:gd name="T19" fmla="*/ 289 h 343"/>
              <a:gd name="T20" fmla="*/ 396 w 397"/>
              <a:gd name="T21" fmla="*/ 211 h 343"/>
              <a:gd name="T22" fmla="*/ 370 w 397"/>
              <a:gd name="T23" fmla="*/ 132 h 343"/>
              <a:gd name="T24" fmla="*/ 370 w 397"/>
              <a:gd name="T25" fmla="*/ 0 h 343"/>
              <a:gd name="T26" fmla="*/ 211 w 397"/>
              <a:gd name="T27" fmla="*/ 0 h 343"/>
              <a:gd name="T28" fmla="*/ 132 w 397"/>
              <a:gd name="T29" fmla="*/ 0 h 343"/>
              <a:gd name="T30" fmla="*/ 53 w 397"/>
              <a:gd name="T3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343">
                <a:moveTo>
                  <a:pt x="53" y="0"/>
                </a:moveTo>
                <a:lnTo>
                  <a:pt x="26" y="79"/>
                </a:lnTo>
                <a:lnTo>
                  <a:pt x="53" y="132"/>
                </a:lnTo>
                <a:lnTo>
                  <a:pt x="0" y="158"/>
                </a:lnTo>
                <a:lnTo>
                  <a:pt x="106" y="263"/>
                </a:lnTo>
                <a:lnTo>
                  <a:pt x="185" y="263"/>
                </a:lnTo>
                <a:lnTo>
                  <a:pt x="211" y="316"/>
                </a:lnTo>
                <a:lnTo>
                  <a:pt x="264" y="263"/>
                </a:lnTo>
                <a:lnTo>
                  <a:pt x="290" y="342"/>
                </a:lnTo>
                <a:lnTo>
                  <a:pt x="343" y="289"/>
                </a:lnTo>
                <a:lnTo>
                  <a:pt x="396" y="211"/>
                </a:lnTo>
                <a:lnTo>
                  <a:pt x="370" y="132"/>
                </a:lnTo>
                <a:lnTo>
                  <a:pt x="370" y="0"/>
                </a:lnTo>
                <a:lnTo>
                  <a:pt x="211" y="0"/>
                </a:lnTo>
                <a:lnTo>
                  <a:pt x="132" y="0"/>
                </a:lnTo>
                <a:lnTo>
                  <a:pt x="53" y="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4" name="Freeform 92"/>
          <p:cNvSpPr>
            <a:spLocks/>
          </p:cNvSpPr>
          <p:nvPr/>
        </p:nvSpPr>
        <p:spPr bwMode="auto">
          <a:xfrm>
            <a:off x="6959600" y="2482635"/>
            <a:ext cx="628650" cy="503237"/>
          </a:xfrm>
          <a:custGeom>
            <a:avLst/>
            <a:gdLst>
              <a:gd name="T0" fmla="*/ 52 w 396"/>
              <a:gd name="T1" fmla="*/ 0 h 317"/>
              <a:gd name="T2" fmla="*/ 0 w 396"/>
              <a:gd name="T3" fmla="*/ 53 h 317"/>
              <a:gd name="T4" fmla="*/ 26 w 396"/>
              <a:gd name="T5" fmla="*/ 131 h 317"/>
              <a:gd name="T6" fmla="*/ 26 w 396"/>
              <a:gd name="T7" fmla="*/ 184 h 317"/>
              <a:gd name="T8" fmla="*/ 157 w 396"/>
              <a:gd name="T9" fmla="*/ 237 h 317"/>
              <a:gd name="T10" fmla="*/ 289 w 396"/>
              <a:gd name="T11" fmla="*/ 316 h 317"/>
              <a:gd name="T12" fmla="*/ 369 w 396"/>
              <a:gd name="T13" fmla="*/ 263 h 317"/>
              <a:gd name="T14" fmla="*/ 395 w 396"/>
              <a:gd name="T15" fmla="*/ 131 h 317"/>
              <a:gd name="T16" fmla="*/ 342 w 396"/>
              <a:gd name="T17" fmla="*/ 184 h 317"/>
              <a:gd name="T18" fmla="*/ 316 w 396"/>
              <a:gd name="T19" fmla="*/ 105 h 317"/>
              <a:gd name="T20" fmla="*/ 263 w 396"/>
              <a:gd name="T21" fmla="*/ 157 h 317"/>
              <a:gd name="T22" fmla="*/ 237 w 396"/>
              <a:gd name="T23" fmla="*/ 105 h 317"/>
              <a:gd name="T24" fmla="*/ 157 w 396"/>
              <a:gd name="T25" fmla="*/ 105 h 317"/>
              <a:gd name="T26" fmla="*/ 105 w 396"/>
              <a:gd name="T27" fmla="*/ 53 h 317"/>
              <a:gd name="T28" fmla="*/ 78 w 396"/>
              <a:gd name="T29" fmla="*/ 26 h 317"/>
              <a:gd name="T30" fmla="*/ 52 w 396"/>
              <a:gd name="T3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6" h="317">
                <a:moveTo>
                  <a:pt x="52" y="0"/>
                </a:moveTo>
                <a:lnTo>
                  <a:pt x="0" y="53"/>
                </a:lnTo>
                <a:lnTo>
                  <a:pt x="26" y="131"/>
                </a:lnTo>
                <a:lnTo>
                  <a:pt x="26" y="184"/>
                </a:lnTo>
                <a:lnTo>
                  <a:pt x="157" y="237"/>
                </a:lnTo>
                <a:lnTo>
                  <a:pt x="289" y="316"/>
                </a:lnTo>
                <a:lnTo>
                  <a:pt x="369" y="263"/>
                </a:lnTo>
                <a:lnTo>
                  <a:pt x="395" y="131"/>
                </a:lnTo>
                <a:lnTo>
                  <a:pt x="342" y="184"/>
                </a:lnTo>
                <a:lnTo>
                  <a:pt x="316" y="105"/>
                </a:lnTo>
                <a:lnTo>
                  <a:pt x="263" y="157"/>
                </a:lnTo>
                <a:lnTo>
                  <a:pt x="237" y="105"/>
                </a:lnTo>
                <a:lnTo>
                  <a:pt x="157" y="105"/>
                </a:lnTo>
                <a:lnTo>
                  <a:pt x="105" y="53"/>
                </a:lnTo>
                <a:lnTo>
                  <a:pt x="78" y="26"/>
                </a:lnTo>
                <a:lnTo>
                  <a:pt x="52" y="0"/>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5" name="Freeform 93"/>
          <p:cNvSpPr>
            <a:spLocks/>
          </p:cNvSpPr>
          <p:nvPr/>
        </p:nvSpPr>
        <p:spPr bwMode="auto">
          <a:xfrm>
            <a:off x="6665913" y="2774735"/>
            <a:ext cx="628650" cy="587375"/>
          </a:xfrm>
          <a:custGeom>
            <a:avLst/>
            <a:gdLst>
              <a:gd name="T0" fmla="*/ 26 w 396"/>
              <a:gd name="T1" fmla="*/ 106 h 370"/>
              <a:gd name="T2" fmla="*/ 0 w 396"/>
              <a:gd name="T3" fmla="*/ 132 h 370"/>
              <a:gd name="T4" fmla="*/ 132 w 396"/>
              <a:gd name="T5" fmla="*/ 238 h 370"/>
              <a:gd name="T6" fmla="*/ 158 w 396"/>
              <a:gd name="T7" fmla="*/ 316 h 370"/>
              <a:gd name="T8" fmla="*/ 211 w 396"/>
              <a:gd name="T9" fmla="*/ 343 h 370"/>
              <a:gd name="T10" fmla="*/ 263 w 396"/>
              <a:gd name="T11" fmla="*/ 369 h 370"/>
              <a:gd name="T12" fmla="*/ 342 w 396"/>
              <a:gd name="T13" fmla="*/ 290 h 370"/>
              <a:gd name="T14" fmla="*/ 342 w 396"/>
              <a:gd name="T15" fmla="*/ 211 h 370"/>
              <a:gd name="T16" fmla="*/ 395 w 396"/>
              <a:gd name="T17" fmla="*/ 185 h 370"/>
              <a:gd name="T18" fmla="*/ 342 w 396"/>
              <a:gd name="T19" fmla="*/ 132 h 370"/>
              <a:gd name="T20" fmla="*/ 342 w 396"/>
              <a:gd name="T21" fmla="*/ 53 h 370"/>
              <a:gd name="T22" fmla="*/ 211 w 396"/>
              <a:gd name="T23" fmla="*/ 0 h 370"/>
              <a:gd name="T24" fmla="*/ 114 w 396"/>
              <a:gd name="T25" fmla="*/ 53 h 370"/>
              <a:gd name="T26" fmla="*/ 70 w 396"/>
              <a:gd name="T27" fmla="*/ 79 h 370"/>
              <a:gd name="T28" fmla="*/ 35 w 396"/>
              <a:gd name="T29" fmla="*/ 97 h 370"/>
              <a:gd name="T30" fmla="*/ 26 w 396"/>
              <a:gd name="T31" fmla="*/ 10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6" h="370">
                <a:moveTo>
                  <a:pt x="26" y="106"/>
                </a:moveTo>
                <a:lnTo>
                  <a:pt x="0" y="132"/>
                </a:lnTo>
                <a:lnTo>
                  <a:pt x="132" y="238"/>
                </a:lnTo>
                <a:lnTo>
                  <a:pt x="158" y="316"/>
                </a:lnTo>
                <a:lnTo>
                  <a:pt x="211" y="343"/>
                </a:lnTo>
                <a:lnTo>
                  <a:pt x="263" y="369"/>
                </a:lnTo>
                <a:lnTo>
                  <a:pt x="342" y="290"/>
                </a:lnTo>
                <a:lnTo>
                  <a:pt x="342" y="211"/>
                </a:lnTo>
                <a:lnTo>
                  <a:pt x="395" y="185"/>
                </a:lnTo>
                <a:lnTo>
                  <a:pt x="342" y="132"/>
                </a:lnTo>
                <a:lnTo>
                  <a:pt x="342" y="53"/>
                </a:lnTo>
                <a:lnTo>
                  <a:pt x="211" y="0"/>
                </a:lnTo>
                <a:lnTo>
                  <a:pt x="114" y="53"/>
                </a:lnTo>
                <a:lnTo>
                  <a:pt x="70" y="79"/>
                </a:lnTo>
                <a:lnTo>
                  <a:pt x="35" y="97"/>
                </a:lnTo>
                <a:lnTo>
                  <a:pt x="26" y="106"/>
                </a:lnTo>
              </a:path>
            </a:pathLst>
          </a:custGeom>
          <a:solidFill>
            <a:srgbClr val="FFFF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6" name="Freeform 94"/>
          <p:cNvSpPr>
            <a:spLocks/>
          </p:cNvSpPr>
          <p:nvPr/>
        </p:nvSpPr>
        <p:spPr bwMode="auto">
          <a:xfrm>
            <a:off x="6664325" y="3484347"/>
            <a:ext cx="712788" cy="544513"/>
          </a:xfrm>
          <a:custGeom>
            <a:avLst/>
            <a:gdLst>
              <a:gd name="T0" fmla="*/ 159 w 449"/>
              <a:gd name="T1" fmla="*/ 0 h 343"/>
              <a:gd name="T2" fmla="*/ 132 w 449"/>
              <a:gd name="T3" fmla="*/ 0 h 343"/>
              <a:gd name="T4" fmla="*/ 159 w 449"/>
              <a:gd name="T5" fmla="*/ 53 h 343"/>
              <a:gd name="T6" fmla="*/ 79 w 449"/>
              <a:gd name="T7" fmla="*/ 132 h 343"/>
              <a:gd name="T8" fmla="*/ 0 w 449"/>
              <a:gd name="T9" fmla="*/ 158 h 343"/>
              <a:gd name="T10" fmla="*/ 53 w 449"/>
              <a:gd name="T11" fmla="*/ 210 h 343"/>
              <a:gd name="T12" fmla="*/ 289 w 449"/>
              <a:gd name="T13" fmla="*/ 210 h 343"/>
              <a:gd name="T14" fmla="*/ 342 w 449"/>
              <a:gd name="T15" fmla="*/ 263 h 343"/>
              <a:gd name="T16" fmla="*/ 369 w 449"/>
              <a:gd name="T17" fmla="*/ 342 h 343"/>
              <a:gd name="T18" fmla="*/ 448 w 449"/>
              <a:gd name="T19" fmla="*/ 289 h 343"/>
              <a:gd name="T20" fmla="*/ 395 w 449"/>
              <a:gd name="T21" fmla="*/ 289 h 343"/>
              <a:gd name="T22" fmla="*/ 395 w 449"/>
              <a:gd name="T23" fmla="*/ 106 h 343"/>
              <a:gd name="T24" fmla="*/ 342 w 449"/>
              <a:gd name="T25" fmla="*/ 106 h 343"/>
              <a:gd name="T26" fmla="*/ 245 w 449"/>
              <a:gd name="T27" fmla="*/ 53 h 343"/>
              <a:gd name="T28" fmla="*/ 203 w 449"/>
              <a:gd name="T29" fmla="*/ 26 h 343"/>
              <a:gd name="T30" fmla="*/ 167 w 449"/>
              <a:gd name="T31" fmla="*/ 0 h 343"/>
              <a:gd name="T32" fmla="*/ 159 w 449"/>
              <a:gd name="T33"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9" h="343">
                <a:moveTo>
                  <a:pt x="159" y="0"/>
                </a:moveTo>
                <a:lnTo>
                  <a:pt x="132" y="0"/>
                </a:lnTo>
                <a:lnTo>
                  <a:pt x="159" y="53"/>
                </a:lnTo>
                <a:lnTo>
                  <a:pt x="79" y="132"/>
                </a:lnTo>
                <a:lnTo>
                  <a:pt x="0" y="158"/>
                </a:lnTo>
                <a:lnTo>
                  <a:pt x="53" y="210"/>
                </a:lnTo>
                <a:lnTo>
                  <a:pt x="289" y="210"/>
                </a:lnTo>
                <a:lnTo>
                  <a:pt x="342" y="263"/>
                </a:lnTo>
                <a:lnTo>
                  <a:pt x="369" y="342"/>
                </a:lnTo>
                <a:lnTo>
                  <a:pt x="448" y="289"/>
                </a:lnTo>
                <a:lnTo>
                  <a:pt x="395" y="289"/>
                </a:lnTo>
                <a:lnTo>
                  <a:pt x="395" y="106"/>
                </a:lnTo>
                <a:lnTo>
                  <a:pt x="342" y="106"/>
                </a:lnTo>
                <a:lnTo>
                  <a:pt x="245" y="53"/>
                </a:lnTo>
                <a:lnTo>
                  <a:pt x="203" y="26"/>
                </a:lnTo>
                <a:lnTo>
                  <a:pt x="167" y="0"/>
                </a:lnTo>
                <a:lnTo>
                  <a:pt x="159" y="0"/>
                </a:lnTo>
              </a:path>
            </a:pathLst>
          </a:custGeom>
          <a:solidFill>
            <a:srgbClr val="FF66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7" name="Freeform 95"/>
          <p:cNvSpPr>
            <a:spLocks/>
          </p:cNvSpPr>
          <p:nvPr/>
        </p:nvSpPr>
        <p:spPr bwMode="auto">
          <a:xfrm>
            <a:off x="6707188" y="3817722"/>
            <a:ext cx="587375" cy="585788"/>
          </a:xfrm>
          <a:custGeom>
            <a:avLst/>
            <a:gdLst>
              <a:gd name="T0" fmla="*/ 26 w 370"/>
              <a:gd name="T1" fmla="*/ 0 h 369"/>
              <a:gd name="T2" fmla="*/ 0 w 370"/>
              <a:gd name="T3" fmla="*/ 185 h 369"/>
              <a:gd name="T4" fmla="*/ 79 w 370"/>
              <a:gd name="T5" fmla="*/ 342 h 369"/>
              <a:gd name="T6" fmla="*/ 132 w 370"/>
              <a:gd name="T7" fmla="*/ 368 h 369"/>
              <a:gd name="T8" fmla="*/ 369 w 370"/>
              <a:gd name="T9" fmla="*/ 211 h 369"/>
              <a:gd name="T10" fmla="*/ 369 w 370"/>
              <a:gd name="T11" fmla="*/ 158 h 369"/>
              <a:gd name="T12" fmla="*/ 343 w 370"/>
              <a:gd name="T13" fmla="*/ 132 h 369"/>
              <a:gd name="T14" fmla="*/ 316 w 370"/>
              <a:gd name="T15" fmla="*/ 53 h 369"/>
              <a:gd name="T16" fmla="*/ 263 w 370"/>
              <a:gd name="T17" fmla="*/ 0 h 369"/>
              <a:gd name="T18" fmla="*/ 141 w 370"/>
              <a:gd name="T19" fmla="*/ 0 h 369"/>
              <a:gd name="T20" fmla="*/ 79 w 370"/>
              <a:gd name="T21" fmla="*/ 0 h 369"/>
              <a:gd name="T22" fmla="*/ 26 w 370"/>
              <a:gd name="T23"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0" h="369">
                <a:moveTo>
                  <a:pt x="26" y="0"/>
                </a:moveTo>
                <a:lnTo>
                  <a:pt x="0" y="185"/>
                </a:lnTo>
                <a:lnTo>
                  <a:pt x="79" y="342"/>
                </a:lnTo>
                <a:lnTo>
                  <a:pt x="132" y="368"/>
                </a:lnTo>
                <a:lnTo>
                  <a:pt x="369" y="211"/>
                </a:lnTo>
                <a:lnTo>
                  <a:pt x="369" y="158"/>
                </a:lnTo>
                <a:lnTo>
                  <a:pt x="343" y="132"/>
                </a:lnTo>
                <a:lnTo>
                  <a:pt x="316" y="53"/>
                </a:lnTo>
                <a:lnTo>
                  <a:pt x="263" y="0"/>
                </a:lnTo>
                <a:lnTo>
                  <a:pt x="141" y="0"/>
                </a:lnTo>
                <a:lnTo>
                  <a:pt x="79" y="0"/>
                </a:lnTo>
                <a:lnTo>
                  <a:pt x="26"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8" name="Freeform 96"/>
          <p:cNvSpPr>
            <a:spLocks/>
          </p:cNvSpPr>
          <p:nvPr/>
        </p:nvSpPr>
        <p:spPr bwMode="auto">
          <a:xfrm>
            <a:off x="6916738" y="3233522"/>
            <a:ext cx="838200" cy="712788"/>
          </a:xfrm>
          <a:custGeom>
            <a:avLst/>
            <a:gdLst>
              <a:gd name="T0" fmla="*/ 0 w 528"/>
              <a:gd name="T1" fmla="*/ 159 h 449"/>
              <a:gd name="T2" fmla="*/ 184 w 528"/>
              <a:gd name="T3" fmla="*/ 264 h 449"/>
              <a:gd name="T4" fmla="*/ 237 w 528"/>
              <a:gd name="T5" fmla="*/ 264 h 449"/>
              <a:gd name="T6" fmla="*/ 237 w 528"/>
              <a:gd name="T7" fmla="*/ 448 h 449"/>
              <a:gd name="T8" fmla="*/ 474 w 528"/>
              <a:gd name="T9" fmla="*/ 448 h 449"/>
              <a:gd name="T10" fmla="*/ 527 w 528"/>
              <a:gd name="T11" fmla="*/ 395 h 449"/>
              <a:gd name="T12" fmla="*/ 501 w 528"/>
              <a:gd name="T13" fmla="*/ 342 h 449"/>
              <a:gd name="T14" fmla="*/ 395 w 528"/>
              <a:gd name="T15" fmla="*/ 369 h 449"/>
              <a:gd name="T16" fmla="*/ 316 w 528"/>
              <a:gd name="T17" fmla="*/ 291 h 449"/>
              <a:gd name="T18" fmla="*/ 342 w 528"/>
              <a:gd name="T19" fmla="*/ 238 h 449"/>
              <a:gd name="T20" fmla="*/ 289 w 528"/>
              <a:gd name="T21" fmla="*/ 211 h 449"/>
              <a:gd name="T22" fmla="*/ 369 w 528"/>
              <a:gd name="T23" fmla="*/ 132 h 449"/>
              <a:gd name="T24" fmla="*/ 184 w 528"/>
              <a:gd name="T25" fmla="*/ 0 h 449"/>
              <a:gd name="T26" fmla="*/ 105 w 528"/>
              <a:gd name="T27" fmla="*/ 79 h 449"/>
              <a:gd name="T28" fmla="*/ 53 w 528"/>
              <a:gd name="T29" fmla="*/ 53 h 449"/>
              <a:gd name="T30" fmla="*/ 26 w 528"/>
              <a:gd name="T31" fmla="*/ 106 h 449"/>
              <a:gd name="T32" fmla="*/ 9 w 528"/>
              <a:gd name="T33" fmla="*/ 132 h 449"/>
              <a:gd name="T34" fmla="*/ 0 w 528"/>
              <a:gd name="T35" fmla="*/ 15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8" h="449">
                <a:moveTo>
                  <a:pt x="0" y="159"/>
                </a:moveTo>
                <a:lnTo>
                  <a:pt x="184" y="264"/>
                </a:lnTo>
                <a:lnTo>
                  <a:pt x="237" y="264"/>
                </a:lnTo>
                <a:lnTo>
                  <a:pt x="237" y="448"/>
                </a:lnTo>
                <a:lnTo>
                  <a:pt x="474" y="448"/>
                </a:lnTo>
                <a:lnTo>
                  <a:pt x="527" y="395"/>
                </a:lnTo>
                <a:lnTo>
                  <a:pt x="501" y="342"/>
                </a:lnTo>
                <a:lnTo>
                  <a:pt x="395" y="369"/>
                </a:lnTo>
                <a:lnTo>
                  <a:pt x="316" y="291"/>
                </a:lnTo>
                <a:lnTo>
                  <a:pt x="342" y="238"/>
                </a:lnTo>
                <a:lnTo>
                  <a:pt x="289" y="211"/>
                </a:lnTo>
                <a:lnTo>
                  <a:pt x="369" y="132"/>
                </a:lnTo>
                <a:lnTo>
                  <a:pt x="184" y="0"/>
                </a:lnTo>
                <a:lnTo>
                  <a:pt x="105" y="79"/>
                </a:lnTo>
                <a:lnTo>
                  <a:pt x="53" y="53"/>
                </a:lnTo>
                <a:lnTo>
                  <a:pt x="26" y="106"/>
                </a:lnTo>
                <a:lnTo>
                  <a:pt x="9" y="132"/>
                </a:lnTo>
                <a:lnTo>
                  <a:pt x="0" y="159"/>
                </a:lnTo>
              </a:path>
            </a:pathLst>
          </a:custGeom>
          <a:solidFill>
            <a:srgbClr val="FFFF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9" name="Freeform 97"/>
          <p:cNvSpPr>
            <a:spLocks/>
          </p:cNvSpPr>
          <p:nvPr/>
        </p:nvSpPr>
        <p:spPr bwMode="auto">
          <a:xfrm>
            <a:off x="7377113" y="3317660"/>
            <a:ext cx="503237" cy="420687"/>
          </a:xfrm>
          <a:custGeom>
            <a:avLst/>
            <a:gdLst>
              <a:gd name="T0" fmla="*/ 79 w 317"/>
              <a:gd name="T1" fmla="*/ 79 h 265"/>
              <a:gd name="T2" fmla="*/ 53 w 317"/>
              <a:gd name="T3" fmla="*/ 106 h 265"/>
              <a:gd name="T4" fmla="*/ 0 w 317"/>
              <a:gd name="T5" fmla="*/ 158 h 265"/>
              <a:gd name="T6" fmla="*/ 53 w 317"/>
              <a:gd name="T7" fmla="*/ 185 h 265"/>
              <a:gd name="T8" fmla="*/ 158 w 317"/>
              <a:gd name="T9" fmla="*/ 264 h 265"/>
              <a:gd name="T10" fmla="*/ 290 w 317"/>
              <a:gd name="T11" fmla="*/ 158 h 265"/>
              <a:gd name="T12" fmla="*/ 316 w 317"/>
              <a:gd name="T13" fmla="*/ 26 h 265"/>
              <a:gd name="T14" fmla="*/ 237 w 317"/>
              <a:gd name="T15" fmla="*/ 0 h 265"/>
              <a:gd name="T16" fmla="*/ 237 w 317"/>
              <a:gd name="T17" fmla="*/ 79 h 265"/>
              <a:gd name="T18" fmla="*/ 105 w 317"/>
              <a:gd name="T19" fmla="*/ 106 h 265"/>
              <a:gd name="T20" fmla="*/ 88 w 317"/>
              <a:gd name="T21" fmla="*/ 88 h 265"/>
              <a:gd name="T22" fmla="*/ 79 w 317"/>
              <a:gd name="T23" fmla="*/ 7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265">
                <a:moveTo>
                  <a:pt x="79" y="79"/>
                </a:moveTo>
                <a:lnTo>
                  <a:pt x="53" y="106"/>
                </a:lnTo>
                <a:lnTo>
                  <a:pt x="0" y="158"/>
                </a:lnTo>
                <a:lnTo>
                  <a:pt x="53" y="185"/>
                </a:lnTo>
                <a:lnTo>
                  <a:pt x="158" y="264"/>
                </a:lnTo>
                <a:lnTo>
                  <a:pt x="290" y="158"/>
                </a:lnTo>
                <a:lnTo>
                  <a:pt x="316" y="26"/>
                </a:lnTo>
                <a:lnTo>
                  <a:pt x="237" y="0"/>
                </a:lnTo>
                <a:lnTo>
                  <a:pt x="237" y="79"/>
                </a:lnTo>
                <a:lnTo>
                  <a:pt x="105" y="106"/>
                </a:lnTo>
                <a:lnTo>
                  <a:pt x="88" y="88"/>
                </a:lnTo>
                <a:lnTo>
                  <a:pt x="79" y="7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0" name="Freeform 98"/>
          <p:cNvSpPr>
            <a:spLocks/>
          </p:cNvSpPr>
          <p:nvPr/>
        </p:nvSpPr>
        <p:spPr bwMode="auto">
          <a:xfrm>
            <a:off x="7208838" y="2858872"/>
            <a:ext cx="671512" cy="628650"/>
          </a:xfrm>
          <a:custGeom>
            <a:avLst/>
            <a:gdLst>
              <a:gd name="T0" fmla="*/ 0 w 423"/>
              <a:gd name="T1" fmla="*/ 0 h 396"/>
              <a:gd name="T2" fmla="*/ 0 w 423"/>
              <a:gd name="T3" fmla="*/ 79 h 396"/>
              <a:gd name="T4" fmla="*/ 53 w 423"/>
              <a:gd name="T5" fmla="*/ 132 h 396"/>
              <a:gd name="T6" fmla="*/ 0 w 423"/>
              <a:gd name="T7" fmla="*/ 158 h 396"/>
              <a:gd name="T8" fmla="*/ 0 w 423"/>
              <a:gd name="T9" fmla="*/ 237 h 396"/>
              <a:gd name="T10" fmla="*/ 185 w 423"/>
              <a:gd name="T11" fmla="*/ 369 h 396"/>
              <a:gd name="T12" fmla="*/ 211 w 423"/>
              <a:gd name="T13" fmla="*/ 395 h 396"/>
              <a:gd name="T14" fmla="*/ 343 w 423"/>
              <a:gd name="T15" fmla="*/ 369 h 396"/>
              <a:gd name="T16" fmla="*/ 343 w 423"/>
              <a:gd name="T17" fmla="*/ 289 h 396"/>
              <a:gd name="T18" fmla="*/ 132 w 423"/>
              <a:gd name="T19" fmla="*/ 210 h 396"/>
              <a:gd name="T20" fmla="*/ 132 w 423"/>
              <a:gd name="T21" fmla="*/ 185 h 396"/>
              <a:gd name="T22" fmla="*/ 369 w 423"/>
              <a:gd name="T23" fmla="*/ 263 h 396"/>
              <a:gd name="T24" fmla="*/ 343 w 423"/>
              <a:gd name="T25" fmla="*/ 158 h 396"/>
              <a:gd name="T26" fmla="*/ 422 w 423"/>
              <a:gd name="T27" fmla="*/ 158 h 396"/>
              <a:gd name="T28" fmla="*/ 422 w 423"/>
              <a:gd name="T29" fmla="*/ 106 h 396"/>
              <a:gd name="T30" fmla="*/ 343 w 423"/>
              <a:gd name="T31" fmla="*/ 79 h 396"/>
              <a:gd name="T32" fmla="*/ 317 w 423"/>
              <a:gd name="T33" fmla="*/ 26 h 396"/>
              <a:gd name="T34" fmla="*/ 211 w 423"/>
              <a:gd name="T35" fmla="*/ 26 h 396"/>
              <a:gd name="T36" fmla="*/ 132 w 423"/>
              <a:gd name="T37" fmla="*/ 79 h 396"/>
              <a:gd name="T38" fmla="*/ 62 w 423"/>
              <a:gd name="T39" fmla="*/ 35 h 396"/>
              <a:gd name="T40" fmla="*/ 26 w 423"/>
              <a:gd name="T41" fmla="*/ 18 h 396"/>
              <a:gd name="T42" fmla="*/ 0 w 423"/>
              <a:gd name="T4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3" h="396">
                <a:moveTo>
                  <a:pt x="0" y="0"/>
                </a:moveTo>
                <a:lnTo>
                  <a:pt x="0" y="79"/>
                </a:lnTo>
                <a:lnTo>
                  <a:pt x="53" y="132"/>
                </a:lnTo>
                <a:lnTo>
                  <a:pt x="0" y="158"/>
                </a:lnTo>
                <a:lnTo>
                  <a:pt x="0" y="237"/>
                </a:lnTo>
                <a:lnTo>
                  <a:pt x="185" y="369"/>
                </a:lnTo>
                <a:lnTo>
                  <a:pt x="211" y="395"/>
                </a:lnTo>
                <a:lnTo>
                  <a:pt x="343" y="369"/>
                </a:lnTo>
                <a:lnTo>
                  <a:pt x="343" y="289"/>
                </a:lnTo>
                <a:lnTo>
                  <a:pt x="132" y="210"/>
                </a:lnTo>
                <a:lnTo>
                  <a:pt x="132" y="185"/>
                </a:lnTo>
                <a:lnTo>
                  <a:pt x="369" y="263"/>
                </a:lnTo>
                <a:lnTo>
                  <a:pt x="343" y="158"/>
                </a:lnTo>
                <a:lnTo>
                  <a:pt x="422" y="158"/>
                </a:lnTo>
                <a:lnTo>
                  <a:pt x="422" y="106"/>
                </a:lnTo>
                <a:lnTo>
                  <a:pt x="343" y="79"/>
                </a:lnTo>
                <a:lnTo>
                  <a:pt x="317" y="26"/>
                </a:lnTo>
                <a:lnTo>
                  <a:pt x="211" y="26"/>
                </a:lnTo>
                <a:lnTo>
                  <a:pt x="132" y="79"/>
                </a:lnTo>
                <a:lnTo>
                  <a:pt x="62" y="35"/>
                </a:lnTo>
                <a:lnTo>
                  <a:pt x="26" y="18"/>
                </a:lnTo>
                <a:lnTo>
                  <a:pt x="0" y="0"/>
                </a:lnTo>
              </a:path>
            </a:pathLst>
          </a:custGeom>
          <a:solidFill>
            <a:srgbClr val="FFFF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1" name="Freeform 99"/>
          <p:cNvSpPr>
            <a:spLocks/>
          </p:cNvSpPr>
          <p:nvPr/>
        </p:nvSpPr>
        <p:spPr bwMode="auto">
          <a:xfrm>
            <a:off x="7543800" y="2566772"/>
            <a:ext cx="463550" cy="334963"/>
          </a:xfrm>
          <a:custGeom>
            <a:avLst/>
            <a:gdLst>
              <a:gd name="T0" fmla="*/ 26 w 292"/>
              <a:gd name="T1" fmla="*/ 78 h 211"/>
              <a:gd name="T2" fmla="*/ 0 w 292"/>
              <a:gd name="T3" fmla="*/ 210 h 211"/>
              <a:gd name="T4" fmla="*/ 265 w 292"/>
              <a:gd name="T5" fmla="*/ 210 h 211"/>
              <a:gd name="T6" fmla="*/ 265 w 292"/>
              <a:gd name="T7" fmla="*/ 131 h 211"/>
              <a:gd name="T8" fmla="*/ 291 w 292"/>
              <a:gd name="T9" fmla="*/ 78 h 211"/>
              <a:gd name="T10" fmla="*/ 265 w 292"/>
              <a:gd name="T11" fmla="*/ 0 h 211"/>
              <a:gd name="T12" fmla="*/ 79 w 292"/>
              <a:gd name="T13" fmla="*/ 0 h 211"/>
              <a:gd name="T14" fmla="*/ 53 w 292"/>
              <a:gd name="T15" fmla="*/ 35 h 211"/>
              <a:gd name="T16" fmla="*/ 35 w 292"/>
              <a:gd name="T17" fmla="*/ 52 h 211"/>
              <a:gd name="T18" fmla="*/ 26 w 292"/>
              <a:gd name="T19" fmla="*/ 7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 h="211">
                <a:moveTo>
                  <a:pt x="26" y="78"/>
                </a:moveTo>
                <a:lnTo>
                  <a:pt x="0" y="210"/>
                </a:lnTo>
                <a:lnTo>
                  <a:pt x="265" y="210"/>
                </a:lnTo>
                <a:lnTo>
                  <a:pt x="265" y="131"/>
                </a:lnTo>
                <a:lnTo>
                  <a:pt x="291" y="78"/>
                </a:lnTo>
                <a:lnTo>
                  <a:pt x="265" y="0"/>
                </a:lnTo>
                <a:lnTo>
                  <a:pt x="79" y="0"/>
                </a:lnTo>
                <a:lnTo>
                  <a:pt x="53" y="35"/>
                </a:lnTo>
                <a:lnTo>
                  <a:pt x="35" y="52"/>
                </a:lnTo>
                <a:lnTo>
                  <a:pt x="26" y="78"/>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2" name="Freeform 100"/>
          <p:cNvSpPr>
            <a:spLocks/>
          </p:cNvSpPr>
          <p:nvPr/>
        </p:nvSpPr>
        <p:spPr bwMode="auto">
          <a:xfrm>
            <a:off x="7962900" y="2525497"/>
            <a:ext cx="334963" cy="460375"/>
          </a:xfrm>
          <a:custGeom>
            <a:avLst/>
            <a:gdLst>
              <a:gd name="T0" fmla="*/ 0 w 211"/>
              <a:gd name="T1" fmla="*/ 26 h 290"/>
              <a:gd name="T2" fmla="*/ 26 w 211"/>
              <a:gd name="T3" fmla="*/ 104 h 290"/>
              <a:gd name="T4" fmla="*/ 0 w 211"/>
              <a:gd name="T5" fmla="*/ 157 h 290"/>
              <a:gd name="T6" fmla="*/ 0 w 211"/>
              <a:gd name="T7" fmla="*/ 236 h 290"/>
              <a:gd name="T8" fmla="*/ 79 w 211"/>
              <a:gd name="T9" fmla="*/ 236 h 290"/>
              <a:gd name="T10" fmla="*/ 53 w 211"/>
              <a:gd name="T11" fmla="*/ 289 h 290"/>
              <a:gd name="T12" fmla="*/ 132 w 211"/>
              <a:gd name="T13" fmla="*/ 289 h 290"/>
              <a:gd name="T14" fmla="*/ 158 w 211"/>
              <a:gd name="T15" fmla="*/ 236 h 290"/>
              <a:gd name="T16" fmla="*/ 210 w 211"/>
              <a:gd name="T17" fmla="*/ 236 h 290"/>
              <a:gd name="T18" fmla="*/ 185 w 211"/>
              <a:gd name="T19" fmla="*/ 104 h 290"/>
              <a:gd name="T20" fmla="*/ 210 w 211"/>
              <a:gd name="T21" fmla="*/ 0 h 290"/>
              <a:gd name="T22" fmla="*/ 132 w 211"/>
              <a:gd name="T23" fmla="*/ 0 h 290"/>
              <a:gd name="T24" fmla="*/ 62 w 211"/>
              <a:gd name="T25" fmla="*/ 9 h 290"/>
              <a:gd name="T26" fmla="*/ 26 w 211"/>
              <a:gd name="T27" fmla="*/ 18 h 290"/>
              <a:gd name="T28" fmla="*/ 0 w 211"/>
              <a:gd name="T29"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290">
                <a:moveTo>
                  <a:pt x="0" y="26"/>
                </a:moveTo>
                <a:lnTo>
                  <a:pt x="26" y="104"/>
                </a:lnTo>
                <a:lnTo>
                  <a:pt x="0" y="157"/>
                </a:lnTo>
                <a:lnTo>
                  <a:pt x="0" y="236"/>
                </a:lnTo>
                <a:lnTo>
                  <a:pt x="79" y="236"/>
                </a:lnTo>
                <a:lnTo>
                  <a:pt x="53" y="289"/>
                </a:lnTo>
                <a:lnTo>
                  <a:pt x="132" y="289"/>
                </a:lnTo>
                <a:lnTo>
                  <a:pt x="158" y="236"/>
                </a:lnTo>
                <a:lnTo>
                  <a:pt x="210" y="236"/>
                </a:lnTo>
                <a:lnTo>
                  <a:pt x="185" y="104"/>
                </a:lnTo>
                <a:lnTo>
                  <a:pt x="210" y="0"/>
                </a:lnTo>
                <a:lnTo>
                  <a:pt x="132" y="0"/>
                </a:lnTo>
                <a:lnTo>
                  <a:pt x="62" y="9"/>
                </a:lnTo>
                <a:lnTo>
                  <a:pt x="26" y="18"/>
                </a:lnTo>
                <a:lnTo>
                  <a:pt x="0" y="26"/>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3" name="Freeform 103"/>
          <p:cNvSpPr>
            <a:spLocks/>
          </p:cNvSpPr>
          <p:nvPr/>
        </p:nvSpPr>
        <p:spPr bwMode="auto">
          <a:xfrm>
            <a:off x="7753350" y="1855572"/>
            <a:ext cx="671513" cy="461963"/>
          </a:xfrm>
          <a:custGeom>
            <a:avLst/>
            <a:gdLst>
              <a:gd name="T0" fmla="*/ 0 w 423"/>
              <a:gd name="T1" fmla="*/ 0 h 291"/>
              <a:gd name="T2" fmla="*/ 53 w 423"/>
              <a:gd name="T3" fmla="*/ 53 h 291"/>
              <a:gd name="T4" fmla="*/ 132 w 423"/>
              <a:gd name="T5" fmla="*/ 106 h 291"/>
              <a:gd name="T6" fmla="*/ 264 w 423"/>
              <a:gd name="T7" fmla="*/ 184 h 291"/>
              <a:gd name="T8" fmla="*/ 369 w 423"/>
              <a:gd name="T9" fmla="*/ 290 h 291"/>
              <a:gd name="T10" fmla="*/ 422 w 423"/>
              <a:gd name="T11" fmla="*/ 264 h 291"/>
              <a:gd name="T12" fmla="*/ 317 w 423"/>
              <a:gd name="T13" fmla="*/ 132 h 291"/>
              <a:gd name="T14" fmla="*/ 264 w 423"/>
              <a:gd name="T15" fmla="*/ 132 h 291"/>
              <a:gd name="T16" fmla="*/ 159 w 423"/>
              <a:gd name="T17" fmla="*/ 0 h 291"/>
              <a:gd name="T18" fmla="*/ 79 w 423"/>
              <a:gd name="T19" fmla="*/ 0 h 291"/>
              <a:gd name="T20" fmla="*/ 35 w 423"/>
              <a:gd name="T21" fmla="*/ 0 h 291"/>
              <a:gd name="T22" fmla="*/ 0 w 423"/>
              <a:gd name="T2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3" h="291">
                <a:moveTo>
                  <a:pt x="0" y="0"/>
                </a:moveTo>
                <a:lnTo>
                  <a:pt x="53" y="53"/>
                </a:lnTo>
                <a:lnTo>
                  <a:pt x="132" y="106"/>
                </a:lnTo>
                <a:lnTo>
                  <a:pt x="264" y="184"/>
                </a:lnTo>
                <a:lnTo>
                  <a:pt x="369" y="290"/>
                </a:lnTo>
                <a:lnTo>
                  <a:pt x="422" y="264"/>
                </a:lnTo>
                <a:lnTo>
                  <a:pt x="317" y="132"/>
                </a:lnTo>
                <a:lnTo>
                  <a:pt x="264" y="132"/>
                </a:lnTo>
                <a:lnTo>
                  <a:pt x="159" y="0"/>
                </a:lnTo>
                <a:lnTo>
                  <a:pt x="79" y="0"/>
                </a:lnTo>
                <a:lnTo>
                  <a:pt x="35" y="0"/>
                </a:lnTo>
                <a:lnTo>
                  <a:pt x="0" y="0"/>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 name="Freeform 105"/>
          <p:cNvSpPr>
            <a:spLocks/>
          </p:cNvSpPr>
          <p:nvPr/>
        </p:nvSpPr>
        <p:spPr bwMode="auto">
          <a:xfrm>
            <a:off x="8005763" y="1814297"/>
            <a:ext cx="585787" cy="587375"/>
          </a:xfrm>
          <a:custGeom>
            <a:avLst/>
            <a:gdLst>
              <a:gd name="T0" fmla="*/ 0 w 369"/>
              <a:gd name="T1" fmla="*/ 26 h 370"/>
              <a:gd name="T2" fmla="*/ 105 w 369"/>
              <a:gd name="T3" fmla="*/ 159 h 370"/>
              <a:gd name="T4" fmla="*/ 158 w 369"/>
              <a:gd name="T5" fmla="*/ 159 h 370"/>
              <a:gd name="T6" fmla="*/ 263 w 369"/>
              <a:gd name="T7" fmla="*/ 290 h 370"/>
              <a:gd name="T8" fmla="*/ 315 w 369"/>
              <a:gd name="T9" fmla="*/ 369 h 370"/>
              <a:gd name="T10" fmla="*/ 368 w 369"/>
              <a:gd name="T11" fmla="*/ 343 h 370"/>
              <a:gd name="T12" fmla="*/ 263 w 369"/>
              <a:gd name="T13" fmla="*/ 0 h 370"/>
              <a:gd name="T14" fmla="*/ 132 w 369"/>
              <a:gd name="T15" fmla="*/ 9 h 370"/>
              <a:gd name="T16" fmla="*/ 62 w 369"/>
              <a:gd name="T17" fmla="*/ 18 h 370"/>
              <a:gd name="T18" fmla="*/ 9 w 369"/>
              <a:gd name="T19" fmla="*/ 18 h 370"/>
              <a:gd name="T20" fmla="*/ 0 w 369"/>
              <a:gd name="T21" fmla="*/ 2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 h="370">
                <a:moveTo>
                  <a:pt x="0" y="26"/>
                </a:moveTo>
                <a:lnTo>
                  <a:pt x="105" y="159"/>
                </a:lnTo>
                <a:lnTo>
                  <a:pt x="158" y="159"/>
                </a:lnTo>
                <a:lnTo>
                  <a:pt x="263" y="290"/>
                </a:lnTo>
                <a:lnTo>
                  <a:pt x="315" y="369"/>
                </a:lnTo>
                <a:lnTo>
                  <a:pt x="368" y="343"/>
                </a:lnTo>
                <a:lnTo>
                  <a:pt x="263" y="0"/>
                </a:lnTo>
                <a:lnTo>
                  <a:pt x="132" y="9"/>
                </a:lnTo>
                <a:lnTo>
                  <a:pt x="62" y="18"/>
                </a:lnTo>
                <a:lnTo>
                  <a:pt x="9" y="18"/>
                </a:lnTo>
                <a:lnTo>
                  <a:pt x="0" y="26"/>
                </a:lnTo>
              </a:path>
            </a:pathLst>
          </a:custGeom>
          <a:solidFill>
            <a:srgbClr val="FF66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5" name="Freeform 106"/>
          <p:cNvSpPr>
            <a:spLocks/>
          </p:cNvSpPr>
          <p:nvPr/>
        </p:nvSpPr>
        <p:spPr bwMode="auto">
          <a:xfrm>
            <a:off x="8296275" y="2525497"/>
            <a:ext cx="338138" cy="460375"/>
          </a:xfrm>
          <a:custGeom>
            <a:avLst/>
            <a:gdLst>
              <a:gd name="T0" fmla="*/ 0 w 213"/>
              <a:gd name="T1" fmla="*/ 236 h 290"/>
              <a:gd name="T2" fmla="*/ 27 w 213"/>
              <a:gd name="T3" fmla="*/ 236 h 290"/>
              <a:gd name="T4" fmla="*/ 106 w 213"/>
              <a:gd name="T5" fmla="*/ 236 h 290"/>
              <a:gd name="T6" fmla="*/ 133 w 213"/>
              <a:gd name="T7" fmla="*/ 289 h 290"/>
              <a:gd name="T8" fmla="*/ 186 w 213"/>
              <a:gd name="T9" fmla="*/ 289 h 290"/>
              <a:gd name="T10" fmla="*/ 212 w 213"/>
              <a:gd name="T11" fmla="*/ 184 h 290"/>
              <a:gd name="T12" fmla="*/ 186 w 213"/>
              <a:gd name="T13" fmla="*/ 131 h 290"/>
              <a:gd name="T14" fmla="*/ 106 w 213"/>
              <a:gd name="T15" fmla="*/ 0 h 290"/>
              <a:gd name="T16" fmla="*/ 27 w 213"/>
              <a:gd name="T17" fmla="*/ 78 h 290"/>
              <a:gd name="T18" fmla="*/ 9 w 213"/>
              <a:gd name="T19" fmla="*/ 157 h 290"/>
              <a:gd name="T20" fmla="*/ 0 w 213"/>
              <a:gd name="T21" fmla="*/ 192 h 290"/>
              <a:gd name="T22" fmla="*/ 0 w 213"/>
              <a:gd name="T23" fmla="*/ 23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90">
                <a:moveTo>
                  <a:pt x="0" y="236"/>
                </a:moveTo>
                <a:lnTo>
                  <a:pt x="27" y="236"/>
                </a:lnTo>
                <a:lnTo>
                  <a:pt x="106" y="236"/>
                </a:lnTo>
                <a:lnTo>
                  <a:pt x="133" y="289"/>
                </a:lnTo>
                <a:lnTo>
                  <a:pt x="186" y="289"/>
                </a:lnTo>
                <a:lnTo>
                  <a:pt x="212" y="184"/>
                </a:lnTo>
                <a:lnTo>
                  <a:pt x="186" y="131"/>
                </a:lnTo>
                <a:lnTo>
                  <a:pt x="106" y="0"/>
                </a:lnTo>
                <a:lnTo>
                  <a:pt x="27" y="78"/>
                </a:lnTo>
                <a:lnTo>
                  <a:pt x="9" y="157"/>
                </a:lnTo>
                <a:lnTo>
                  <a:pt x="0" y="192"/>
                </a:lnTo>
                <a:lnTo>
                  <a:pt x="0" y="23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 name="Freeform 107"/>
          <p:cNvSpPr>
            <a:spLocks/>
          </p:cNvSpPr>
          <p:nvPr/>
        </p:nvSpPr>
        <p:spPr bwMode="auto">
          <a:xfrm>
            <a:off x="8589963" y="2400085"/>
            <a:ext cx="295275" cy="1087437"/>
          </a:xfrm>
          <a:custGeom>
            <a:avLst/>
            <a:gdLst>
              <a:gd name="T0" fmla="*/ 53 w 186"/>
              <a:gd name="T1" fmla="*/ 658 h 685"/>
              <a:gd name="T2" fmla="*/ 132 w 186"/>
              <a:gd name="T3" fmla="*/ 578 h 685"/>
              <a:gd name="T4" fmla="*/ 159 w 186"/>
              <a:gd name="T5" fmla="*/ 342 h 685"/>
              <a:gd name="T6" fmla="*/ 0 w 186"/>
              <a:gd name="T7" fmla="*/ 0 h 685"/>
              <a:gd name="T8" fmla="*/ 26 w 186"/>
              <a:gd name="T9" fmla="*/ 0 h 685"/>
              <a:gd name="T10" fmla="*/ 185 w 186"/>
              <a:gd name="T11" fmla="*/ 342 h 685"/>
              <a:gd name="T12" fmla="*/ 159 w 186"/>
              <a:gd name="T13" fmla="*/ 578 h 685"/>
              <a:gd name="T14" fmla="*/ 53 w 186"/>
              <a:gd name="T15" fmla="*/ 684 h 685"/>
              <a:gd name="T16" fmla="*/ 53 w 186"/>
              <a:gd name="T17" fmla="*/ 666 h 685"/>
              <a:gd name="T18" fmla="*/ 53 w 186"/>
              <a:gd name="T19" fmla="*/ 6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685">
                <a:moveTo>
                  <a:pt x="53" y="658"/>
                </a:moveTo>
                <a:lnTo>
                  <a:pt x="132" y="578"/>
                </a:lnTo>
                <a:lnTo>
                  <a:pt x="159" y="342"/>
                </a:lnTo>
                <a:lnTo>
                  <a:pt x="0" y="0"/>
                </a:lnTo>
                <a:lnTo>
                  <a:pt x="26" y="0"/>
                </a:lnTo>
                <a:lnTo>
                  <a:pt x="185" y="342"/>
                </a:lnTo>
                <a:lnTo>
                  <a:pt x="159" y="578"/>
                </a:lnTo>
                <a:lnTo>
                  <a:pt x="53" y="684"/>
                </a:lnTo>
                <a:lnTo>
                  <a:pt x="53" y="666"/>
                </a:lnTo>
                <a:lnTo>
                  <a:pt x="53" y="65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7" name="Freeform 108"/>
          <p:cNvSpPr>
            <a:spLocks/>
          </p:cNvSpPr>
          <p:nvPr/>
        </p:nvSpPr>
        <p:spPr bwMode="auto">
          <a:xfrm>
            <a:off x="7712075" y="2900147"/>
            <a:ext cx="795338" cy="377825"/>
          </a:xfrm>
          <a:custGeom>
            <a:avLst/>
            <a:gdLst>
              <a:gd name="T0" fmla="*/ 0 w 501"/>
              <a:gd name="T1" fmla="*/ 0 h 238"/>
              <a:gd name="T2" fmla="*/ 26 w 501"/>
              <a:gd name="T3" fmla="*/ 53 h 238"/>
              <a:gd name="T4" fmla="*/ 105 w 501"/>
              <a:gd name="T5" fmla="*/ 79 h 238"/>
              <a:gd name="T6" fmla="*/ 105 w 501"/>
              <a:gd name="T7" fmla="*/ 132 h 238"/>
              <a:gd name="T8" fmla="*/ 53 w 501"/>
              <a:gd name="T9" fmla="*/ 132 h 238"/>
              <a:gd name="T10" fmla="*/ 79 w 501"/>
              <a:gd name="T11" fmla="*/ 237 h 238"/>
              <a:gd name="T12" fmla="*/ 343 w 501"/>
              <a:gd name="T13" fmla="*/ 237 h 238"/>
              <a:gd name="T14" fmla="*/ 500 w 501"/>
              <a:gd name="T15" fmla="*/ 53 h 238"/>
              <a:gd name="T16" fmla="*/ 474 w 501"/>
              <a:gd name="T17" fmla="*/ 0 h 238"/>
              <a:gd name="T18" fmla="*/ 316 w 501"/>
              <a:gd name="T19" fmla="*/ 0 h 238"/>
              <a:gd name="T20" fmla="*/ 290 w 501"/>
              <a:gd name="T21" fmla="*/ 53 h 238"/>
              <a:gd name="T22" fmla="*/ 211 w 501"/>
              <a:gd name="T23" fmla="*/ 53 h 238"/>
              <a:gd name="T24" fmla="*/ 237 w 501"/>
              <a:gd name="T25" fmla="*/ 0 h 238"/>
              <a:gd name="T26" fmla="*/ 114 w 501"/>
              <a:gd name="T27" fmla="*/ 0 h 238"/>
              <a:gd name="T28" fmla="*/ 53 w 501"/>
              <a:gd name="T29" fmla="*/ 0 h 238"/>
              <a:gd name="T30" fmla="*/ 0 w 501"/>
              <a:gd name="T3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1" h="238">
                <a:moveTo>
                  <a:pt x="0" y="0"/>
                </a:moveTo>
                <a:lnTo>
                  <a:pt x="26" y="53"/>
                </a:lnTo>
                <a:lnTo>
                  <a:pt x="105" y="79"/>
                </a:lnTo>
                <a:lnTo>
                  <a:pt x="105" y="132"/>
                </a:lnTo>
                <a:lnTo>
                  <a:pt x="53" y="132"/>
                </a:lnTo>
                <a:lnTo>
                  <a:pt x="79" y="237"/>
                </a:lnTo>
                <a:lnTo>
                  <a:pt x="343" y="237"/>
                </a:lnTo>
                <a:lnTo>
                  <a:pt x="500" y="53"/>
                </a:lnTo>
                <a:lnTo>
                  <a:pt x="474" y="0"/>
                </a:lnTo>
                <a:lnTo>
                  <a:pt x="316" y="0"/>
                </a:lnTo>
                <a:lnTo>
                  <a:pt x="290" y="53"/>
                </a:lnTo>
                <a:lnTo>
                  <a:pt x="211" y="53"/>
                </a:lnTo>
                <a:lnTo>
                  <a:pt x="237" y="0"/>
                </a:lnTo>
                <a:lnTo>
                  <a:pt x="114" y="0"/>
                </a:lnTo>
                <a:lnTo>
                  <a:pt x="53" y="0"/>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 name="Freeform 109"/>
          <p:cNvSpPr>
            <a:spLocks/>
          </p:cNvSpPr>
          <p:nvPr/>
        </p:nvSpPr>
        <p:spPr bwMode="auto">
          <a:xfrm>
            <a:off x="8380413" y="3485935"/>
            <a:ext cx="254000" cy="127000"/>
          </a:xfrm>
          <a:custGeom>
            <a:avLst/>
            <a:gdLst>
              <a:gd name="T0" fmla="*/ 159 w 160"/>
              <a:gd name="T1" fmla="*/ 0 h 80"/>
              <a:gd name="T2" fmla="*/ 159 w 160"/>
              <a:gd name="T3" fmla="*/ 26 h 80"/>
              <a:gd name="T4" fmla="*/ 0 w 160"/>
              <a:gd name="T5" fmla="*/ 79 h 80"/>
              <a:gd name="T6" fmla="*/ 0 w 160"/>
              <a:gd name="T7" fmla="*/ 53 h 80"/>
              <a:gd name="T8" fmla="*/ 80 w 160"/>
              <a:gd name="T9" fmla="*/ 26 h 80"/>
              <a:gd name="T10" fmla="*/ 115 w 160"/>
              <a:gd name="T11" fmla="*/ 9 h 80"/>
              <a:gd name="T12" fmla="*/ 159 w 160"/>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0" h="80">
                <a:moveTo>
                  <a:pt x="159" y="0"/>
                </a:moveTo>
                <a:lnTo>
                  <a:pt x="159" y="26"/>
                </a:lnTo>
                <a:lnTo>
                  <a:pt x="0" y="79"/>
                </a:lnTo>
                <a:lnTo>
                  <a:pt x="0" y="53"/>
                </a:lnTo>
                <a:lnTo>
                  <a:pt x="80" y="26"/>
                </a:lnTo>
                <a:lnTo>
                  <a:pt x="115" y="9"/>
                </a:lnTo>
                <a:lnTo>
                  <a:pt x="159"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9" name="Rectangle 110"/>
          <p:cNvSpPr>
            <a:spLocks noChangeArrowheads="1"/>
          </p:cNvSpPr>
          <p:nvPr/>
        </p:nvSpPr>
        <p:spPr bwMode="auto">
          <a:xfrm>
            <a:off x="114300" y="3354172"/>
            <a:ext cx="617538"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defTabSz="1106488"/>
            <a:r>
              <a:rPr lang="en-US" sz="700" b="1">
                <a:latin typeface="Arial Narrow" charset="0"/>
              </a:rPr>
              <a:t>CHEROKEE</a:t>
            </a:r>
          </a:p>
        </p:txBody>
      </p:sp>
      <p:sp>
        <p:nvSpPr>
          <p:cNvPr id="110" name="Rectangle 111"/>
          <p:cNvSpPr>
            <a:spLocks noChangeArrowheads="1"/>
          </p:cNvSpPr>
          <p:nvPr/>
        </p:nvSpPr>
        <p:spPr bwMode="auto">
          <a:xfrm>
            <a:off x="842963" y="2995397"/>
            <a:ext cx="446087"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defTabSz="1106488"/>
            <a:r>
              <a:rPr lang="en-US" sz="700" b="1">
                <a:latin typeface="Arial Narrow" charset="0"/>
              </a:rPr>
              <a:t>SWAIN</a:t>
            </a:r>
          </a:p>
        </p:txBody>
      </p:sp>
      <p:sp>
        <p:nvSpPr>
          <p:cNvPr id="111" name="Rectangle 112"/>
          <p:cNvSpPr>
            <a:spLocks noChangeArrowheads="1"/>
          </p:cNvSpPr>
          <p:nvPr/>
        </p:nvSpPr>
        <p:spPr bwMode="auto">
          <a:xfrm>
            <a:off x="806450" y="3352585"/>
            <a:ext cx="477838"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defTabSz="1106488"/>
            <a:r>
              <a:rPr lang="en-US" sz="700" b="1">
                <a:latin typeface="Arial Narrow" charset="0"/>
              </a:rPr>
              <a:t>MACON</a:t>
            </a:r>
          </a:p>
        </p:txBody>
      </p:sp>
      <p:sp>
        <p:nvSpPr>
          <p:cNvPr id="112" name="Rectangle 113"/>
          <p:cNvSpPr>
            <a:spLocks noChangeArrowheads="1"/>
          </p:cNvSpPr>
          <p:nvPr/>
        </p:nvSpPr>
        <p:spPr bwMode="auto">
          <a:xfrm>
            <a:off x="407988" y="3143035"/>
            <a:ext cx="530225" cy="207962"/>
          </a:xfrm>
          <a:prstGeom prst="rect">
            <a:avLst/>
          </a:prstGeom>
          <a:noFill/>
          <a:ln>
            <a:noFill/>
          </a:ln>
          <a:effectLst/>
          <a:extLst/>
        </p:spPr>
        <p:txBody>
          <a:bodyPr wrap="none" lIns="101600" tIns="50800" rIns="101600" bIns="50800">
            <a:spAutoFit/>
          </a:bodyPr>
          <a:lstStyle/>
          <a:p>
            <a:pPr defTabSz="1106488"/>
            <a:r>
              <a:rPr lang="en-US" sz="700" b="1" dirty="0">
                <a:latin typeface="Arial Narrow" charset="0"/>
              </a:rPr>
              <a:t>GRAHAM</a:t>
            </a:r>
          </a:p>
        </p:txBody>
      </p:sp>
      <p:sp>
        <p:nvSpPr>
          <p:cNvPr id="113" name="Rectangle 114"/>
          <p:cNvSpPr>
            <a:spLocks noChangeArrowheads="1"/>
          </p:cNvSpPr>
          <p:nvPr/>
        </p:nvSpPr>
        <p:spPr bwMode="auto">
          <a:xfrm>
            <a:off x="547688" y="3495460"/>
            <a:ext cx="401637"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defTabSz="1106488"/>
            <a:r>
              <a:rPr lang="en-US" sz="700" b="1">
                <a:latin typeface="Arial Narrow" charset="0"/>
              </a:rPr>
              <a:t>CLAY</a:t>
            </a:r>
          </a:p>
        </p:txBody>
      </p:sp>
      <p:sp>
        <p:nvSpPr>
          <p:cNvPr id="114" name="Rectangle 115"/>
          <p:cNvSpPr>
            <a:spLocks noChangeArrowheads="1"/>
          </p:cNvSpPr>
          <p:nvPr/>
        </p:nvSpPr>
        <p:spPr bwMode="auto">
          <a:xfrm>
            <a:off x="1181100" y="3181135"/>
            <a:ext cx="42545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defTabSz="1106488"/>
            <a:r>
              <a:rPr lang="en-US" sz="700" b="1">
                <a:latin typeface="Arial Narrow" charset="0"/>
              </a:rPr>
              <a:t>JACK-</a:t>
            </a:r>
          </a:p>
          <a:p>
            <a:pPr defTabSz="1106488"/>
            <a:r>
              <a:rPr lang="en-US" sz="700" b="1">
                <a:latin typeface="Arial Narrow" charset="0"/>
              </a:rPr>
              <a:t>SON</a:t>
            </a:r>
          </a:p>
        </p:txBody>
      </p:sp>
      <p:sp>
        <p:nvSpPr>
          <p:cNvPr id="115" name="Rectangle 116"/>
          <p:cNvSpPr>
            <a:spLocks noChangeArrowheads="1"/>
          </p:cNvSpPr>
          <p:nvPr/>
        </p:nvSpPr>
        <p:spPr bwMode="auto">
          <a:xfrm>
            <a:off x="1309688" y="2846172"/>
            <a:ext cx="43815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defTabSz="1106488"/>
            <a:r>
              <a:rPr lang="en-US" sz="700" b="1">
                <a:latin typeface="Arial Narrow" charset="0"/>
              </a:rPr>
              <a:t>HAY-</a:t>
            </a:r>
          </a:p>
          <a:p>
            <a:pPr defTabSz="1106488"/>
            <a:r>
              <a:rPr lang="en-US" sz="700" b="1">
                <a:latin typeface="Arial Narrow" charset="0"/>
              </a:rPr>
              <a:t>WOOD</a:t>
            </a:r>
          </a:p>
        </p:txBody>
      </p:sp>
      <p:sp>
        <p:nvSpPr>
          <p:cNvPr id="116" name="Rectangle 117"/>
          <p:cNvSpPr>
            <a:spLocks noChangeArrowheads="1"/>
          </p:cNvSpPr>
          <p:nvPr/>
        </p:nvSpPr>
        <p:spPr bwMode="auto">
          <a:xfrm>
            <a:off x="1773238" y="3136685"/>
            <a:ext cx="534987"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HENDER-</a:t>
            </a:r>
          </a:p>
          <a:p>
            <a:pPr algn="ctr" defTabSz="1106488"/>
            <a:r>
              <a:rPr lang="en-US" sz="700" b="1">
                <a:latin typeface="Arial Narrow" charset="0"/>
              </a:rPr>
              <a:t>SON</a:t>
            </a:r>
          </a:p>
        </p:txBody>
      </p:sp>
      <p:sp>
        <p:nvSpPr>
          <p:cNvPr id="117" name="Rectangle 118"/>
          <p:cNvSpPr>
            <a:spLocks noChangeArrowheads="1"/>
          </p:cNvSpPr>
          <p:nvPr/>
        </p:nvSpPr>
        <p:spPr bwMode="auto">
          <a:xfrm>
            <a:off x="1422400" y="3290672"/>
            <a:ext cx="573088"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TRAN-</a:t>
            </a:r>
          </a:p>
          <a:p>
            <a:pPr algn="ctr" defTabSz="1106488"/>
            <a:r>
              <a:rPr lang="en-US" sz="700" b="1" dirty="0">
                <a:latin typeface="Arial Narrow" charset="0"/>
              </a:rPr>
              <a:t>SYLVANIA</a:t>
            </a:r>
          </a:p>
        </p:txBody>
      </p:sp>
      <p:sp>
        <p:nvSpPr>
          <p:cNvPr id="118" name="Rectangle 119"/>
          <p:cNvSpPr>
            <a:spLocks noChangeArrowheads="1"/>
          </p:cNvSpPr>
          <p:nvPr/>
        </p:nvSpPr>
        <p:spPr bwMode="auto">
          <a:xfrm>
            <a:off x="2081213" y="3346235"/>
            <a:ext cx="406400"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POLK</a:t>
            </a:r>
          </a:p>
        </p:txBody>
      </p:sp>
      <p:sp>
        <p:nvSpPr>
          <p:cNvPr id="119" name="Rectangle 120"/>
          <p:cNvSpPr>
            <a:spLocks noChangeArrowheads="1"/>
          </p:cNvSpPr>
          <p:nvPr/>
        </p:nvSpPr>
        <p:spPr bwMode="auto">
          <a:xfrm>
            <a:off x="2301875" y="3068422"/>
            <a:ext cx="530225"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RUTHER-</a:t>
            </a:r>
          </a:p>
          <a:p>
            <a:pPr algn="ctr" defTabSz="1106488"/>
            <a:r>
              <a:rPr lang="en-US" sz="700" b="1" dirty="0">
                <a:latin typeface="Arial Narrow" charset="0"/>
              </a:rPr>
              <a:t>FORD</a:t>
            </a:r>
          </a:p>
        </p:txBody>
      </p:sp>
      <p:sp>
        <p:nvSpPr>
          <p:cNvPr id="120" name="Rectangle 121"/>
          <p:cNvSpPr>
            <a:spLocks noChangeArrowheads="1"/>
          </p:cNvSpPr>
          <p:nvPr/>
        </p:nvSpPr>
        <p:spPr bwMode="auto">
          <a:xfrm>
            <a:off x="1709738" y="2839822"/>
            <a:ext cx="474662"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BUN-</a:t>
            </a:r>
          </a:p>
          <a:p>
            <a:pPr algn="ctr" defTabSz="1106488"/>
            <a:r>
              <a:rPr lang="en-US" sz="700" b="1">
                <a:latin typeface="Arial Narrow" charset="0"/>
              </a:rPr>
              <a:t>COMBE</a:t>
            </a:r>
          </a:p>
        </p:txBody>
      </p:sp>
      <p:sp>
        <p:nvSpPr>
          <p:cNvPr id="121" name="Rectangle 122"/>
          <p:cNvSpPr>
            <a:spLocks noChangeArrowheads="1"/>
          </p:cNvSpPr>
          <p:nvPr/>
        </p:nvSpPr>
        <p:spPr bwMode="auto">
          <a:xfrm>
            <a:off x="2006600" y="2501685"/>
            <a:ext cx="38100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YAN-</a:t>
            </a:r>
          </a:p>
          <a:p>
            <a:pPr algn="ctr" defTabSz="1106488"/>
            <a:r>
              <a:rPr lang="en-US" sz="700" b="1">
                <a:latin typeface="Arial Narrow" charset="0"/>
              </a:rPr>
              <a:t>CEY</a:t>
            </a:r>
          </a:p>
        </p:txBody>
      </p:sp>
      <p:sp>
        <p:nvSpPr>
          <p:cNvPr id="122" name="Rectangle 123"/>
          <p:cNvSpPr>
            <a:spLocks noChangeArrowheads="1"/>
          </p:cNvSpPr>
          <p:nvPr/>
        </p:nvSpPr>
        <p:spPr bwMode="auto">
          <a:xfrm>
            <a:off x="1527175" y="2596935"/>
            <a:ext cx="547688"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MADISON</a:t>
            </a:r>
          </a:p>
        </p:txBody>
      </p:sp>
      <p:sp>
        <p:nvSpPr>
          <p:cNvPr id="123" name="Rectangle 124"/>
          <p:cNvSpPr>
            <a:spLocks noChangeArrowheads="1"/>
          </p:cNvSpPr>
          <p:nvPr/>
        </p:nvSpPr>
        <p:spPr bwMode="auto">
          <a:xfrm>
            <a:off x="2008188" y="2352460"/>
            <a:ext cx="571500"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MITCHELL</a:t>
            </a:r>
          </a:p>
        </p:txBody>
      </p:sp>
      <p:sp>
        <p:nvSpPr>
          <p:cNvPr id="124" name="Rectangle 125" descr="Wide downward diagonal"/>
          <p:cNvSpPr>
            <a:spLocks noChangeArrowheads="1"/>
          </p:cNvSpPr>
          <p:nvPr/>
        </p:nvSpPr>
        <p:spPr bwMode="auto">
          <a:xfrm>
            <a:off x="2357438" y="2427072"/>
            <a:ext cx="455612" cy="207963"/>
          </a:xfrm>
          <a:prstGeom prst="rect">
            <a:avLst/>
          </a:prstGeom>
          <a:noFill/>
          <a:ln>
            <a:noFill/>
          </a:ln>
          <a:effectLst/>
          <a:extLst>
            <a:ext uri="{909E8E84-426E-40dd-AFC4-6F175D3DCCD1}">
              <a14:hiddenFill xmlns:a14="http://schemas.microsoft.com/office/drawing/2010/main" xmlns="">
                <a:pattFill prst="wdDnDiag">
                  <a:fgClr>
                    <a:srgbClr val="FFFF00"/>
                  </a:fgClr>
                  <a:bgClr>
                    <a:schemeClr val="bg1"/>
                  </a:bgClr>
                </a:patt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AVERY</a:t>
            </a:r>
          </a:p>
        </p:txBody>
      </p:sp>
      <p:sp>
        <p:nvSpPr>
          <p:cNvPr id="125" name="Rectangle 126"/>
          <p:cNvSpPr>
            <a:spLocks noChangeArrowheads="1"/>
          </p:cNvSpPr>
          <p:nvPr/>
        </p:nvSpPr>
        <p:spPr bwMode="auto">
          <a:xfrm>
            <a:off x="2686050" y="3249397"/>
            <a:ext cx="471488"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CLEVE-</a:t>
            </a:r>
          </a:p>
          <a:p>
            <a:pPr algn="ctr" defTabSz="1106488"/>
            <a:r>
              <a:rPr lang="en-US" sz="700" b="1">
                <a:latin typeface="Arial Narrow" charset="0"/>
              </a:rPr>
              <a:t>LAND</a:t>
            </a:r>
          </a:p>
        </p:txBody>
      </p:sp>
      <p:sp>
        <p:nvSpPr>
          <p:cNvPr id="126" name="Rectangle 127"/>
          <p:cNvSpPr>
            <a:spLocks noChangeArrowheads="1"/>
          </p:cNvSpPr>
          <p:nvPr/>
        </p:nvSpPr>
        <p:spPr bwMode="auto">
          <a:xfrm>
            <a:off x="2913063" y="3073185"/>
            <a:ext cx="527050"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LINCOLN</a:t>
            </a:r>
          </a:p>
        </p:txBody>
      </p:sp>
      <p:sp>
        <p:nvSpPr>
          <p:cNvPr id="127" name="Rectangle 128"/>
          <p:cNvSpPr>
            <a:spLocks noChangeArrowheads="1"/>
          </p:cNvSpPr>
          <p:nvPr/>
        </p:nvSpPr>
        <p:spPr bwMode="auto">
          <a:xfrm>
            <a:off x="2960688" y="2874747"/>
            <a:ext cx="57785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CATAWBA</a:t>
            </a:r>
          </a:p>
        </p:txBody>
      </p:sp>
      <p:sp>
        <p:nvSpPr>
          <p:cNvPr id="128" name="Rectangle 129"/>
          <p:cNvSpPr>
            <a:spLocks noChangeArrowheads="1"/>
          </p:cNvSpPr>
          <p:nvPr/>
        </p:nvSpPr>
        <p:spPr bwMode="auto">
          <a:xfrm>
            <a:off x="2541588" y="2776322"/>
            <a:ext cx="461962" cy="207963"/>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BURKE</a:t>
            </a:r>
          </a:p>
        </p:txBody>
      </p:sp>
      <p:sp>
        <p:nvSpPr>
          <p:cNvPr id="129" name="Rectangle 130"/>
          <p:cNvSpPr>
            <a:spLocks noChangeArrowheads="1"/>
          </p:cNvSpPr>
          <p:nvPr/>
        </p:nvSpPr>
        <p:spPr bwMode="auto">
          <a:xfrm>
            <a:off x="3341688" y="3430372"/>
            <a:ext cx="587375"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MECKLEN-</a:t>
            </a:r>
          </a:p>
          <a:p>
            <a:pPr algn="ctr" defTabSz="1106488"/>
            <a:r>
              <a:rPr lang="en-US" sz="700" b="1">
                <a:latin typeface="Arial Narrow" charset="0"/>
              </a:rPr>
              <a:t>BURG</a:t>
            </a:r>
          </a:p>
        </p:txBody>
      </p:sp>
      <p:sp>
        <p:nvSpPr>
          <p:cNvPr id="130" name="Rectangle 131"/>
          <p:cNvSpPr>
            <a:spLocks noChangeArrowheads="1"/>
          </p:cNvSpPr>
          <p:nvPr/>
        </p:nvSpPr>
        <p:spPr bwMode="auto">
          <a:xfrm>
            <a:off x="3649663" y="3719297"/>
            <a:ext cx="43815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UNION</a:t>
            </a:r>
          </a:p>
        </p:txBody>
      </p:sp>
      <p:sp>
        <p:nvSpPr>
          <p:cNvPr id="131" name="Rectangle 132"/>
          <p:cNvSpPr>
            <a:spLocks noChangeArrowheads="1"/>
          </p:cNvSpPr>
          <p:nvPr/>
        </p:nvSpPr>
        <p:spPr bwMode="auto">
          <a:xfrm>
            <a:off x="3590925" y="3168435"/>
            <a:ext cx="61912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CABARRUS</a:t>
            </a:r>
          </a:p>
        </p:txBody>
      </p:sp>
      <p:sp>
        <p:nvSpPr>
          <p:cNvPr id="132" name="Rectangle 133" descr="Wide downward diagonal"/>
          <p:cNvSpPr>
            <a:spLocks noChangeArrowheads="1"/>
          </p:cNvSpPr>
          <p:nvPr/>
        </p:nvSpPr>
        <p:spPr bwMode="auto">
          <a:xfrm>
            <a:off x="3695700" y="2968410"/>
            <a:ext cx="485775" cy="207962"/>
          </a:xfrm>
          <a:prstGeom prst="rect">
            <a:avLst/>
          </a:prstGeom>
          <a:noFill/>
          <a:ln>
            <a:noFill/>
          </a:ln>
          <a:effectLst/>
          <a:extLst>
            <a:ext uri="{909E8E84-426E-40dd-AFC4-6F175D3DCCD1}">
              <a14:hiddenFill xmlns:a14="http://schemas.microsoft.com/office/drawing/2010/main" xmlns="">
                <a:pattFill prst="wdDnDiag">
                  <a:fgClr>
                    <a:srgbClr val="00FF00"/>
                  </a:fgClr>
                  <a:bgClr>
                    <a:schemeClr val="bg1"/>
                  </a:bgClr>
                </a:patt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ROWAN</a:t>
            </a:r>
          </a:p>
        </p:txBody>
      </p:sp>
      <p:sp>
        <p:nvSpPr>
          <p:cNvPr id="133" name="Rectangle 134"/>
          <p:cNvSpPr>
            <a:spLocks noChangeArrowheads="1"/>
          </p:cNvSpPr>
          <p:nvPr/>
        </p:nvSpPr>
        <p:spPr bwMode="auto">
          <a:xfrm>
            <a:off x="3313113" y="2701710"/>
            <a:ext cx="515937"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IREDELL</a:t>
            </a:r>
          </a:p>
        </p:txBody>
      </p:sp>
      <p:sp>
        <p:nvSpPr>
          <p:cNvPr id="134" name="Rectangle 135"/>
          <p:cNvSpPr>
            <a:spLocks noChangeArrowheads="1"/>
          </p:cNvSpPr>
          <p:nvPr/>
        </p:nvSpPr>
        <p:spPr bwMode="auto">
          <a:xfrm>
            <a:off x="3962400" y="3322422"/>
            <a:ext cx="49530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STANLY</a:t>
            </a:r>
          </a:p>
        </p:txBody>
      </p:sp>
      <p:sp>
        <p:nvSpPr>
          <p:cNvPr id="135" name="Rectangle 136"/>
          <p:cNvSpPr>
            <a:spLocks noChangeArrowheads="1"/>
          </p:cNvSpPr>
          <p:nvPr/>
        </p:nvSpPr>
        <p:spPr bwMode="auto">
          <a:xfrm>
            <a:off x="4002088" y="2628685"/>
            <a:ext cx="454025"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DAVID-</a:t>
            </a:r>
          </a:p>
          <a:p>
            <a:pPr algn="ctr" defTabSz="1106488"/>
            <a:r>
              <a:rPr lang="en-US" sz="700" b="1" dirty="0">
                <a:latin typeface="Arial Narrow" charset="0"/>
              </a:rPr>
              <a:t>SON</a:t>
            </a:r>
          </a:p>
        </p:txBody>
      </p:sp>
      <p:sp>
        <p:nvSpPr>
          <p:cNvPr id="136" name="Rectangle 137"/>
          <p:cNvSpPr>
            <a:spLocks noChangeArrowheads="1"/>
          </p:cNvSpPr>
          <p:nvPr/>
        </p:nvSpPr>
        <p:spPr bwMode="auto">
          <a:xfrm>
            <a:off x="4313238" y="3276385"/>
            <a:ext cx="528637"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MONT-</a:t>
            </a:r>
          </a:p>
          <a:p>
            <a:pPr algn="ctr" defTabSz="1106488"/>
            <a:r>
              <a:rPr lang="en-US" sz="700" b="1" dirty="0">
                <a:latin typeface="Arial Narrow" charset="0"/>
              </a:rPr>
              <a:t>GOMERY</a:t>
            </a:r>
          </a:p>
        </p:txBody>
      </p:sp>
      <p:sp>
        <p:nvSpPr>
          <p:cNvPr id="137" name="Rectangle 138"/>
          <p:cNvSpPr>
            <a:spLocks noChangeArrowheads="1"/>
          </p:cNvSpPr>
          <p:nvPr/>
        </p:nvSpPr>
        <p:spPr bwMode="auto">
          <a:xfrm>
            <a:off x="4359275" y="2842997"/>
            <a:ext cx="61595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RANDOLPH</a:t>
            </a:r>
          </a:p>
        </p:txBody>
      </p:sp>
      <p:sp>
        <p:nvSpPr>
          <p:cNvPr id="138" name="Rectangle 139"/>
          <p:cNvSpPr>
            <a:spLocks noChangeArrowheads="1"/>
          </p:cNvSpPr>
          <p:nvPr/>
        </p:nvSpPr>
        <p:spPr bwMode="auto">
          <a:xfrm>
            <a:off x="4695825" y="3304960"/>
            <a:ext cx="47942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MOORE</a:t>
            </a:r>
          </a:p>
        </p:txBody>
      </p:sp>
      <p:sp>
        <p:nvSpPr>
          <p:cNvPr id="139" name="Rectangle 140"/>
          <p:cNvSpPr>
            <a:spLocks noChangeArrowheads="1"/>
          </p:cNvSpPr>
          <p:nvPr/>
        </p:nvSpPr>
        <p:spPr bwMode="auto">
          <a:xfrm>
            <a:off x="4105275" y="3725647"/>
            <a:ext cx="466725"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ANSON</a:t>
            </a:r>
          </a:p>
        </p:txBody>
      </p:sp>
      <p:sp>
        <p:nvSpPr>
          <p:cNvPr id="140" name="Rectangle 141"/>
          <p:cNvSpPr>
            <a:spLocks noChangeArrowheads="1"/>
          </p:cNvSpPr>
          <p:nvPr/>
        </p:nvSpPr>
        <p:spPr bwMode="auto">
          <a:xfrm>
            <a:off x="4506913" y="3636747"/>
            <a:ext cx="42545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RICH-</a:t>
            </a:r>
          </a:p>
          <a:p>
            <a:pPr algn="ctr" defTabSz="1106488"/>
            <a:r>
              <a:rPr lang="en-US" sz="700" b="1" dirty="0">
                <a:latin typeface="Arial Narrow" charset="0"/>
              </a:rPr>
              <a:t>MOND</a:t>
            </a:r>
          </a:p>
        </p:txBody>
      </p:sp>
      <p:sp>
        <p:nvSpPr>
          <p:cNvPr id="141" name="Rectangle 142"/>
          <p:cNvSpPr>
            <a:spLocks noChangeArrowheads="1"/>
          </p:cNvSpPr>
          <p:nvPr/>
        </p:nvSpPr>
        <p:spPr bwMode="auto">
          <a:xfrm>
            <a:off x="4976813" y="3668497"/>
            <a:ext cx="414337"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HOKE</a:t>
            </a:r>
          </a:p>
        </p:txBody>
      </p:sp>
      <p:sp>
        <p:nvSpPr>
          <p:cNvPr id="142" name="Rectangle 144"/>
          <p:cNvSpPr>
            <a:spLocks noChangeArrowheads="1"/>
          </p:cNvSpPr>
          <p:nvPr/>
        </p:nvSpPr>
        <p:spPr bwMode="auto">
          <a:xfrm>
            <a:off x="5081588" y="3138272"/>
            <a:ext cx="346075"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LEE</a:t>
            </a:r>
          </a:p>
        </p:txBody>
      </p:sp>
      <p:sp>
        <p:nvSpPr>
          <p:cNvPr id="143" name="Rectangle 145"/>
          <p:cNvSpPr>
            <a:spLocks noChangeArrowheads="1"/>
          </p:cNvSpPr>
          <p:nvPr/>
        </p:nvSpPr>
        <p:spPr bwMode="auto">
          <a:xfrm>
            <a:off x="5278438" y="3282735"/>
            <a:ext cx="550862"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HARNETT</a:t>
            </a:r>
          </a:p>
        </p:txBody>
      </p:sp>
      <p:sp>
        <p:nvSpPr>
          <p:cNvPr id="144" name="Rectangle 147"/>
          <p:cNvSpPr>
            <a:spLocks noChangeArrowheads="1"/>
          </p:cNvSpPr>
          <p:nvPr/>
        </p:nvSpPr>
        <p:spPr bwMode="auto">
          <a:xfrm>
            <a:off x="4999038" y="4095535"/>
            <a:ext cx="573087"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ROBESON</a:t>
            </a:r>
          </a:p>
        </p:txBody>
      </p:sp>
      <p:sp>
        <p:nvSpPr>
          <p:cNvPr id="145" name="Rectangle 148"/>
          <p:cNvSpPr>
            <a:spLocks noChangeArrowheads="1"/>
          </p:cNvSpPr>
          <p:nvPr/>
        </p:nvSpPr>
        <p:spPr bwMode="auto">
          <a:xfrm>
            <a:off x="4751388" y="3835185"/>
            <a:ext cx="430212"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SCOT-</a:t>
            </a:r>
          </a:p>
          <a:p>
            <a:pPr algn="ctr" defTabSz="1106488"/>
            <a:r>
              <a:rPr lang="en-US" sz="700" b="1">
                <a:latin typeface="Arial Narrow" charset="0"/>
              </a:rPr>
              <a:t>LAND</a:t>
            </a:r>
          </a:p>
        </p:txBody>
      </p:sp>
      <p:sp>
        <p:nvSpPr>
          <p:cNvPr id="146" name="Rectangle 149"/>
          <p:cNvSpPr>
            <a:spLocks noChangeArrowheads="1"/>
          </p:cNvSpPr>
          <p:nvPr/>
        </p:nvSpPr>
        <p:spPr bwMode="auto">
          <a:xfrm>
            <a:off x="5576888" y="4139985"/>
            <a:ext cx="506412"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BLADEN</a:t>
            </a:r>
          </a:p>
        </p:txBody>
      </p:sp>
      <p:sp>
        <p:nvSpPr>
          <p:cNvPr id="147" name="Rectangle 150"/>
          <p:cNvSpPr>
            <a:spLocks noChangeArrowheads="1"/>
          </p:cNvSpPr>
          <p:nvPr/>
        </p:nvSpPr>
        <p:spPr bwMode="auto">
          <a:xfrm>
            <a:off x="5729288" y="3620872"/>
            <a:ext cx="573087"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SAMPSON</a:t>
            </a:r>
          </a:p>
        </p:txBody>
      </p:sp>
      <p:sp>
        <p:nvSpPr>
          <p:cNvPr id="148" name="Rectangle 151"/>
          <p:cNvSpPr>
            <a:spLocks noChangeArrowheads="1"/>
          </p:cNvSpPr>
          <p:nvPr/>
        </p:nvSpPr>
        <p:spPr bwMode="auto">
          <a:xfrm>
            <a:off x="5432425" y="4532097"/>
            <a:ext cx="623888"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COLUMBUS</a:t>
            </a:r>
          </a:p>
        </p:txBody>
      </p:sp>
      <p:sp>
        <p:nvSpPr>
          <p:cNvPr id="149" name="Rectangle 152"/>
          <p:cNvSpPr>
            <a:spLocks noChangeArrowheads="1"/>
          </p:cNvSpPr>
          <p:nvPr/>
        </p:nvSpPr>
        <p:spPr bwMode="auto">
          <a:xfrm>
            <a:off x="5892800" y="4832135"/>
            <a:ext cx="655638"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BRUNSWICK</a:t>
            </a:r>
          </a:p>
        </p:txBody>
      </p:sp>
      <p:sp>
        <p:nvSpPr>
          <p:cNvPr id="150" name="Rectangle 153"/>
          <p:cNvSpPr>
            <a:spLocks noChangeArrowheads="1"/>
          </p:cNvSpPr>
          <p:nvPr/>
        </p:nvSpPr>
        <p:spPr bwMode="auto">
          <a:xfrm>
            <a:off x="6329363" y="4484472"/>
            <a:ext cx="568325"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NEW</a:t>
            </a:r>
          </a:p>
          <a:p>
            <a:pPr algn="ctr" defTabSz="1106488"/>
            <a:r>
              <a:rPr lang="en-US" sz="700" b="1">
                <a:latin typeface="Arial Narrow" charset="0"/>
              </a:rPr>
              <a:t>HANOVER</a:t>
            </a:r>
          </a:p>
        </p:txBody>
      </p:sp>
      <p:sp>
        <p:nvSpPr>
          <p:cNvPr id="151" name="Rectangle 154"/>
          <p:cNvSpPr>
            <a:spLocks noChangeArrowheads="1"/>
          </p:cNvSpPr>
          <p:nvPr/>
        </p:nvSpPr>
        <p:spPr bwMode="auto">
          <a:xfrm>
            <a:off x="6223000" y="4205072"/>
            <a:ext cx="508000" cy="207963"/>
          </a:xfrm>
          <a:prstGeom prst="rect">
            <a:avLst/>
          </a:prstGeom>
          <a:noFill/>
          <a:ln>
            <a:noFill/>
          </a:ln>
          <a:effectLst/>
          <a:extLst>
            <a:ext uri="{909E8E84-426E-40dd-AFC4-6F175D3DCCD1}">
              <a14:hiddenFill xmlns:a14="http://schemas.microsoft.com/office/drawing/2010/main" xmlns="">
                <a:solidFill>
                  <a:srgbClr val="9966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PENDER</a:t>
            </a:r>
          </a:p>
        </p:txBody>
      </p:sp>
      <p:sp>
        <p:nvSpPr>
          <p:cNvPr id="152" name="Rectangle 155"/>
          <p:cNvSpPr>
            <a:spLocks noChangeArrowheads="1"/>
          </p:cNvSpPr>
          <p:nvPr/>
        </p:nvSpPr>
        <p:spPr bwMode="auto">
          <a:xfrm>
            <a:off x="4805363" y="2468347"/>
            <a:ext cx="46990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01600" tIns="50800" rIns="101600" bIns="50800">
            <a:spAutoFit/>
          </a:bodyPr>
          <a:lstStyle/>
          <a:p>
            <a:pPr algn="ctr" defTabSz="1106488"/>
            <a:r>
              <a:rPr lang="en-US" sz="700" b="1">
                <a:latin typeface="Arial Narrow" charset="0"/>
              </a:rPr>
              <a:t>ALA-</a:t>
            </a:r>
          </a:p>
          <a:p>
            <a:pPr algn="ctr" defTabSz="1106488"/>
            <a:r>
              <a:rPr lang="en-US" sz="700" b="1">
                <a:latin typeface="Arial Narrow" charset="0"/>
              </a:rPr>
              <a:t>MANCE</a:t>
            </a:r>
          </a:p>
        </p:txBody>
      </p:sp>
      <p:sp>
        <p:nvSpPr>
          <p:cNvPr id="153" name="Rectangle 156"/>
          <p:cNvSpPr>
            <a:spLocks noChangeArrowheads="1"/>
          </p:cNvSpPr>
          <p:nvPr/>
        </p:nvSpPr>
        <p:spPr bwMode="auto">
          <a:xfrm>
            <a:off x="5046663" y="2327060"/>
            <a:ext cx="52387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ORANGE</a:t>
            </a:r>
          </a:p>
        </p:txBody>
      </p:sp>
      <p:sp>
        <p:nvSpPr>
          <p:cNvPr id="154" name="Rectangle 157"/>
          <p:cNvSpPr>
            <a:spLocks noChangeArrowheads="1"/>
          </p:cNvSpPr>
          <p:nvPr/>
        </p:nvSpPr>
        <p:spPr bwMode="auto">
          <a:xfrm>
            <a:off x="5307013" y="2528672"/>
            <a:ext cx="525462"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DURHAM</a:t>
            </a:r>
          </a:p>
        </p:txBody>
      </p:sp>
      <p:sp>
        <p:nvSpPr>
          <p:cNvPr id="155" name="Rectangle 158"/>
          <p:cNvSpPr>
            <a:spLocks noChangeArrowheads="1"/>
          </p:cNvSpPr>
          <p:nvPr/>
        </p:nvSpPr>
        <p:spPr bwMode="auto">
          <a:xfrm>
            <a:off x="4805363" y="2054010"/>
            <a:ext cx="563562"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CASWELL</a:t>
            </a:r>
          </a:p>
        </p:txBody>
      </p:sp>
      <p:sp>
        <p:nvSpPr>
          <p:cNvPr id="156" name="Rectangle 159"/>
          <p:cNvSpPr>
            <a:spLocks noChangeArrowheads="1"/>
          </p:cNvSpPr>
          <p:nvPr/>
        </p:nvSpPr>
        <p:spPr bwMode="auto">
          <a:xfrm>
            <a:off x="5153025" y="2119097"/>
            <a:ext cx="512763"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PERSON</a:t>
            </a:r>
          </a:p>
        </p:txBody>
      </p:sp>
      <p:sp>
        <p:nvSpPr>
          <p:cNvPr id="157" name="Rectangle 160"/>
          <p:cNvSpPr>
            <a:spLocks noChangeArrowheads="1"/>
          </p:cNvSpPr>
          <p:nvPr/>
        </p:nvSpPr>
        <p:spPr bwMode="auto">
          <a:xfrm>
            <a:off x="5497513" y="2015910"/>
            <a:ext cx="441325"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GRAN-</a:t>
            </a:r>
          </a:p>
          <a:p>
            <a:pPr algn="ctr" defTabSz="1106488"/>
            <a:r>
              <a:rPr lang="en-US" sz="700" b="1">
                <a:latin typeface="Arial Narrow" charset="0"/>
              </a:rPr>
              <a:t>VILLE</a:t>
            </a:r>
          </a:p>
        </p:txBody>
      </p:sp>
      <p:sp>
        <p:nvSpPr>
          <p:cNvPr id="158" name="Rectangle 161"/>
          <p:cNvSpPr>
            <a:spLocks noChangeArrowheads="1"/>
          </p:cNvSpPr>
          <p:nvPr/>
        </p:nvSpPr>
        <p:spPr bwMode="auto">
          <a:xfrm>
            <a:off x="5794375" y="2055597"/>
            <a:ext cx="458788"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VANCE</a:t>
            </a:r>
          </a:p>
        </p:txBody>
      </p:sp>
      <p:sp>
        <p:nvSpPr>
          <p:cNvPr id="159" name="Rectangle 162"/>
          <p:cNvSpPr>
            <a:spLocks noChangeArrowheads="1"/>
          </p:cNvSpPr>
          <p:nvPr/>
        </p:nvSpPr>
        <p:spPr bwMode="auto">
          <a:xfrm>
            <a:off x="5999163" y="1907960"/>
            <a:ext cx="53022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WARREN</a:t>
            </a:r>
          </a:p>
        </p:txBody>
      </p:sp>
      <p:sp>
        <p:nvSpPr>
          <p:cNvPr id="160" name="Rectangle 163"/>
          <p:cNvSpPr>
            <a:spLocks noChangeArrowheads="1"/>
          </p:cNvSpPr>
          <p:nvPr/>
        </p:nvSpPr>
        <p:spPr bwMode="auto">
          <a:xfrm>
            <a:off x="5802313" y="2374685"/>
            <a:ext cx="57467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FRANKLIN</a:t>
            </a:r>
          </a:p>
        </p:txBody>
      </p:sp>
      <p:sp>
        <p:nvSpPr>
          <p:cNvPr id="161" name="Rectangle 164"/>
          <p:cNvSpPr>
            <a:spLocks noChangeArrowheads="1"/>
          </p:cNvSpPr>
          <p:nvPr/>
        </p:nvSpPr>
        <p:spPr bwMode="auto">
          <a:xfrm>
            <a:off x="5499100" y="2773147"/>
            <a:ext cx="42545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WAKE</a:t>
            </a:r>
          </a:p>
        </p:txBody>
      </p:sp>
      <p:sp>
        <p:nvSpPr>
          <p:cNvPr id="162" name="Rectangle 165"/>
          <p:cNvSpPr>
            <a:spLocks noChangeArrowheads="1"/>
          </p:cNvSpPr>
          <p:nvPr/>
        </p:nvSpPr>
        <p:spPr bwMode="auto">
          <a:xfrm>
            <a:off x="6213475" y="2539785"/>
            <a:ext cx="40957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NASH</a:t>
            </a:r>
          </a:p>
        </p:txBody>
      </p:sp>
      <p:sp>
        <p:nvSpPr>
          <p:cNvPr id="163" name="Rectangle 166"/>
          <p:cNvSpPr>
            <a:spLocks noChangeArrowheads="1"/>
          </p:cNvSpPr>
          <p:nvPr/>
        </p:nvSpPr>
        <p:spPr bwMode="auto">
          <a:xfrm>
            <a:off x="5716588" y="3038260"/>
            <a:ext cx="609600"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JOHNSTON</a:t>
            </a:r>
          </a:p>
        </p:txBody>
      </p:sp>
      <p:sp>
        <p:nvSpPr>
          <p:cNvPr id="164" name="Rectangle 167"/>
          <p:cNvSpPr>
            <a:spLocks noChangeArrowheads="1"/>
          </p:cNvSpPr>
          <p:nvPr/>
        </p:nvSpPr>
        <p:spPr bwMode="auto">
          <a:xfrm>
            <a:off x="6183313" y="3185897"/>
            <a:ext cx="474662"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WAYNE</a:t>
            </a:r>
          </a:p>
        </p:txBody>
      </p:sp>
      <p:sp>
        <p:nvSpPr>
          <p:cNvPr id="165" name="Rectangle 168"/>
          <p:cNvSpPr>
            <a:spLocks noChangeArrowheads="1"/>
          </p:cNvSpPr>
          <p:nvPr/>
        </p:nvSpPr>
        <p:spPr bwMode="auto">
          <a:xfrm>
            <a:off x="6243638" y="3725647"/>
            <a:ext cx="474662"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DUPLIN</a:t>
            </a:r>
          </a:p>
        </p:txBody>
      </p:sp>
      <p:sp>
        <p:nvSpPr>
          <p:cNvPr id="166" name="Rectangle 169"/>
          <p:cNvSpPr>
            <a:spLocks noChangeArrowheads="1"/>
          </p:cNvSpPr>
          <p:nvPr/>
        </p:nvSpPr>
        <p:spPr bwMode="auto">
          <a:xfrm>
            <a:off x="6465888" y="3084297"/>
            <a:ext cx="512762"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GREENE</a:t>
            </a:r>
          </a:p>
        </p:txBody>
      </p:sp>
      <p:sp>
        <p:nvSpPr>
          <p:cNvPr id="167" name="Rectangle 171"/>
          <p:cNvSpPr>
            <a:spLocks noChangeArrowheads="1"/>
          </p:cNvSpPr>
          <p:nvPr/>
        </p:nvSpPr>
        <p:spPr bwMode="auto">
          <a:xfrm>
            <a:off x="6732588" y="2922372"/>
            <a:ext cx="36195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PITT</a:t>
            </a:r>
          </a:p>
        </p:txBody>
      </p:sp>
      <p:sp>
        <p:nvSpPr>
          <p:cNvPr id="168" name="Rectangle 172"/>
          <p:cNvSpPr>
            <a:spLocks noChangeArrowheads="1"/>
          </p:cNvSpPr>
          <p:nvPr/>
        </p:nvSpPr>
        <p:spPr bwMode="auto">
          <a:xfrm>
            <a:off x="6788150" y="3597060"/>
            <a:ext cx="452438"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JONES</a:t>
            </a:r>
          </a:p>
        </p:txBody>
      </p:sp>
      <p:sp>
        <p:nvSpPr>
          <p:cNvPr id="169" name="Rectangle 173"/>
          <p:cNvSpPr>
            <a:spLocks noChangeArrowheads="1"/>
          </p:cNvSpPr>
          <p:nvPr/>
        </p:nvSpPr>
        <p:spPr bwMode="auto">
          <a:xfrm>
            <a:off x="6751638" y="3922497"/>
            <a:ext cx="531812"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ONSLOW</a:t>
            </a:r>
          </a:p>
        </p:txBody>
      </p:sp>
      <p:sp>
        <p:nvSpPr>
          <p:cNvPr id="170" name="Rectangle 174"/>
          <p:cNvSpPr>
            <a:spLocks noChangeArrowheads="1"/>
          </p:cNvSpPr>
          <p:nvPr/>
        </p:nvSpPr>
        <p:spPr bwMode="auto">
          <a:xfrm>
            <a:off x="7445375" y="3895510"/>
            <a:ext cx="60007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CARTERET</a:t>
            </a:r>
          </a:p>
        </p:txBody>
      </p:sp>
      <p:sp>
        <p:nvSpPr>
          <p:cNvPr id="171" name="Rectangle 175"/>
          <p:cNvSpPr>
            <a:spLocks noChangeArrowheads="1"/>
          </p:cNvSpPr>
          <p:nvPr/>
        </p:nvSpPr>
        <p:spPr bwMode="auto">
          <a:xfrm>
            <a:off x="7446963" y="3425610"/>
            <a:ext cx="388937"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PAM-</a:t>
            </a:r>
          </a:p>
          <a:p>
            <a:pPr algn="ctr" defTabSz="1106488"/>
            <a:r>
              <a:rPr lang="en-US" sz="700" b="1">
                <a:latin typeface="Arial Narrow" charset="0"/>
              </a:rPr>
              <a:t>LICO</a:t>
            </a:r>
          </a:p>
        </p:txBody>
      </p:sp>
      <p:sp>
        <p:nvSpPr>
          <p:cNvPr id="172" name="Rectangle 176"/>
          <p:cNvSpPr>
            <a:spLocks noChangeArrowheads="1"/>
          </p:cNvSpPr>
          <p:nvPr/>
        </p:nvSpPr>
        <p:spPr bwMode="auto">
          <a:xfrm>
            <a:off x="7383463" y="2933485"/>
            <a:ext cx="433387"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BEAU-</a:t>
            </a:r>
          </a:p>
          <a:p>
            <a:pPr algn="ctr" defTabSz="1106488"/>
            <a:r>
              <a:rPr lang="en-US" sz="700" b="1" dirty="0">
                <a:latin typeface="Arial Narrow" charset="0"/>
              </a:rPr>
              <a:t>FORT</a:t>
            </a:r>
          </a:p>
        </p:txBody>
      </p:sp>
      <p:sp>
        <p:nvSpPr>
          <p:cNvPr id="173" name="Rectangle 177"/>
          <p:cNvSpPr>
            <a:spLocks noChangeArrowheads="1"/>
          </p:cNvSpPr>
          <p:nvPr/>
        </p:nvSpPr>
        <p:spPr bwMode="auto">
          <a:xfrm>
            <a:off x="6954838" y="3362110"/>
            <a:ext cx="51117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CRAVEN</a:t>
            </a:r>
          </a:p>
        </p:txBody>
      </p:sp>
      <p:sp>
        <p:nvSpPr>
          <p:cNvPr id="174" name="Rectangle 178"/>
          <p:cNvSpPr>
            <a:spLocks noChangeArrowheads="1"/>
          </p:cNvSpPr>
          <p:nvPr/>
        </p:nvSpPr>
        <p:spPr bwMode="auto">
          <a:xfrm>
            <a:off x="7900988" y="3025560"/>
            <a:ext cx="406400"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HYDE</a:t>
            </a:r>
          </a:p>
        </p:txBody>
      </p:sp>
      <p:sp>
        <p:nvSpPr>
          <p:cNvPr id="175" name="Rectangle 179"/>
          <p:cNvSpPr>
            <a:spLocks noChangeArrowheads="1"/>
          </p:cNvSpPr>
          <p:nvPr/>
        </p:nvSpPr>
        <p:spPr bwMode="auto">
          <a:xfrm>
            <a:off x="8250238" y="2674722"/>
            <a:ext cx="409575"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DARE</a:t>
            </a:r>
          </a:p>
        </p:txBody>
      </p:sp>
      <p:sp>
        <p:nvSpPr>
          <p:cNvPr id="176" name="Rectangle 180"/>
          <p:cNvSpPr>
            <a:spLocks noChangeArrowheads="1"/>
          </p:cNvSpPr>
          <p:nvPr/>
        </p:nvSpPr>
        <p:spPr bwMode="auto">
          <a:xfrm>
            <a:off x="7858125" y="2712822"/>
            <a:ext cx="53975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TYRRELL</a:t>
            </a:r>
          </a:p>
        </p:txBody>
      </p:sp>
      <p:sp>
        <p:nvSpPr>
          <p:cNvPr id="177" name="Rectangle 181"/>
          <p:cNvSpPr>
            <a:spLocks noChangeArrowheads="1"/>
          </p:cNvSpPr>
          <p:nvPr/>
        </p:nvSpPr>
        <p:spPr bwMode="auto">
          <a:xfrm>
            <a:off x="7526338" y="2585822"/>
            <a:ext cx="487362"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WASH-</a:t>
            </a:r>
          </a:p>
          <a:p>
            <a:pPr algn="ctr" defTabSz="1106488"/>
            <a:r>
              <a:rPr lang="en-US" sz="700" b="1">
                <a:latin typeface="Arial Narrow" charset="0"/>
              </a:rPr>
              <a:t>INGTON</a:t>
            </a:r>
          </a:p>
        </p:txBody>
      </p:sp>
      <p:sp>
        <p:nvSpPr>
          <p:cNvPr id="178" name="Rectangle 182"/>
          <p:cNvSpPr>
            <a:spLocks noChangeArrowheads="1"/>
          </p:cNvSpPr>
          <p:nvPr/>
        </p:nvSpPr>
        <p:spPr bwMode="auto">
          <a:xfrm>
            <a:off x="7127875" y="2327060"/>
            <a:ext cx="471488"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BERTIE</a:t>
            </a:r>
          </a:p>
        </p:txBody>
      </p:sp>
      <p:sp>
        <p:nvSpPr>
          <p:cNvPr id="179" name="Rectangle 183"/>
          <p:cNvSpPr>
            <a:spLocks noChangeArrowheads="1"/>
          </p:cNvSpPr>
          <p:nvPr/>
        </p:nvSpPr>
        <p:spPr bwMode="auto">
          <a:xfrm>
            <a:off x="6948488" y="2630272"/>
            <a:ext cx="485775"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MARTIN</a:t>
            </a:r>
          </a:p>
        </p:txBody>
      </p:sp>
      <p:sp>
        <p:nvSpPr>
          <p:cNvPr id="180" name="Rectangle 184"/>
          <p:cNvSpPr>
            <a:spLocks noChangeArrowheads="1"/>
          </p:cNvSpPr>
          <p:nvPr/>
        </p:nvSpPr>
        <p:spPr bwMode="auto">
          <a:xfrm>
            <a:off x="7094538" y="1976222"/>
            <a:ext cx="425450" cy="314325"/>
          </a:xfrm>
          <a:prstGeom prst="rect">
            <a:avLst/>
          </a:prstGeom>
          <a:noFill/>
          <a:ln>
            <a:noFill/>
          </a:ln>
          <a:effectLst/>
          <a:extLst>
            <a:ext uri="{909E8E84-426E-40dd-AFC4-6F175D3DCCD1}">
              <a14:hiddenFill xmlns:a14="http://schemas.microsoft.com/office/drawing/2010/main" xmlns="">
                <a:solidFill>
                  <a:srgbClr val="FFCC99"/>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HERT-</a:t>
            </a:r>
          </a:p>
          <a:p>
            <a:pPr algn="ctr" defTabSz="1106488"/>
            <a:r>
              <a:rPr lang="en-US" sz="700" b="1">
                <a:latin typeface="Arial Narrow" charset="0"/>
              </a:rPr>
              <a:t>FORD</a:t>
            </a:r>
          </a:p>
        </p:txBody>
      </p:sp>
      <p:sp>
        <p:nvSpPr>
          <p:cNvPr id="181" name="Rectangle 185"/>
          <p:cNvSpPr>
            <a:spLocks noChangeArrowheads="1"/>
          </p:cNvSpPr>
          <p:nvPr/>
        </p:nvSpPr>
        <p:spPr bwMode="auto">
          <a:xfrm>
            <a:off x="7869238" y="2044485"/>
            <a:ext cx="522287" cy="30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1106488"/>
            <a:r>
              <a:rPr lang="en-US" sz="700" b="1" dirty="0">
                <a:latin typeface="Arial Narrow" charset="0"/>
              </a:rPr>
              <a:t>PASQUO-</a:t>
            </a:r>
          </a:p>
          <a:p>
            <a:pPr algn="ctr" defTabSz="1106488"/>
            <a:r>
              <a:rPr lang="en-US" sz="700" b="1" dirty="0">
                <a:latin typeface="Arial Narrow" charset="0"/>
              </a:rPr>
              <a:t>  TANK</a:t>
            </a:r>
          </a:p>
        </p:txBody>
      </p:sp>
      <p:sp>
        <p:nvSpPr>
          <p:cNvPr id="182" name="Rectangle 186"/>
          <p:cNvSpPr>
            <a:spLocks noChangeArrowheads="1"/>
          </p:cNvSpPr>
          <p:nvPr/>
        </p:nvSpPr>
        <p:spPr bwMode="auto">
          <a:xfrm>
            <a:off x="7575550" y="2265147"/>
            <a:ext cx="366713" cy="30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1106488"/>
            <a:r>
              <a:rPr lang="en-US" sz="700" b="1">
                <a:latin typeface="Arial Narrow" charset="0"/>
              </a:rPr>
              <a:t>CHO-</a:t>
            </a:r>
          </a:p>
          <a:p>
            <a:pPr algn="ctr" defTabSz="1106488"/>
            <a:r>
              <a:rPr lang="en-US" sz="700" b="1">
                <a:latin typeface="Arial Narrow" charset="0"/>
              </a:rPr>
              <a:t>WAN</a:t>
            </a:r>
          </a:p>
        </p:txBody>
      </p:sp>
      <p:sp>
        <p:nvSpPr>
          <p:cNvPr id="183" name="Rectangle 187"/>
          <p:cNvSpPr>
            <a:spLocks noChangeArrowheads="1"/>
          </p:cNvSpPr>
          <p:nvPr/>
        </p:nvSpPr>
        <p:spPr bwMode="auto">
          <a:xfrm>
            <a:off x="7727950" y="1819060"/>
            <a:ext cx="479425" cy="30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1106488"/>
            <a:r>
              <a:rPr lang="en-US" sz="700" b="1" dirty="0">
                <a:latin typeface="Arial Narrow" charset="0"/>
              </a:rPr>
              <a:t>CAM-</a:t>
            </a:r>
          </a:p>
          <a:p>
            <a:pPr algn="ctr" defTabSz="1106488"/>
            <a:r>
              <a:rPr lang="en-US" sz="700" b="1" dirty="0">
                <a:latin typeface="Arial Narrow" charset="0"/>
              </a:rPr>
              <a:t>       DEN</a:t>
            </a:r>
          </a:p>
        </p:txBody>
      </p:sp>
      <p:sp>
        <p:nvSpPr>
          <p:cNvPr id="184" name="Rectangle 188"/>
          <p:cNvSpPr>
            <a:spLocks noChangeArrowheads="1"/>
          </p:cNvSpPr>
          <p:nvPr/>
        </p:nvSpPr>
        <p:spPr bwMode="auto">
          <a:xfrm>
            <a:off x="7583488" y="2084172"/>
            <a:ext cx="587375" cy="30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1106488"/>
            <a:r>
              <a:rPr lang="en-US" sz="700" b="1" dirty="0">
                <a:latin typeface="Arial Narrow" charset="0"/>
              </a:rPr>
              <a:t>PER-</a:t>
            </a:r>
          </a:p>
          <a:p>
            <a:pPr algn="ctr" defTabSz="1106488"/>
            <a:r>
              <a:rPr lang="en-US" sz="700" b="1" dirty="0">
                <a:latin typeface="Arial Narrow" charset="0"/>
              </a:rPr>
              <a:t>   QUIMANS</a:t>
            </a:r>
          </a:p>
        </p:txBody>
      </p:sp>
      <p:sp>
        <p:nvSpPr>
          <p:cNvPr id="185" name="Rectangle 189"/>
          <p:cNvSpPr>
            <a:spLocks noChangeArrowheads="1"/>
          </p:cNvSpPr>
          <p:nvPr/>
        </p:nvSpPr>
        <p:spPr bwMode="auto">
          <a:xfrm>
            <a:off x="8034338" y="1857160"/>
            <a:ext cx="635000"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CURRITUCK</a:t>
            </a:r>
          </a:p>
        </p:txBody>
      </p:sp>
      <p:sp>
        <p:nvSpPr>
          <p:cNvPr id="186" name="Rectangle 190"/>
          <p:cNvSpPr>
            <a:spLocks noChangeArrowheads="1"/>
          </p:cNvSpPr>
          <p:nvPr/>
        </p:nvSpPr>
        <p:spPr bwMode="auto">
          <a:xfrm>
            <a:off x="6700838" y="1904785"/>
            <a:ext cx="519112"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NORTH-</a:t>
            </a:r>
          </a:p>
          <a:p>
            <a:pPr algn="ctr" defTabSz="1106488"/>
            <a:r>
              <a:rPr lang="en-US" sz="700" b="1">
                <a:latin typeface="Arial Narrow" charset="0"/>
              </a:rPr>
              <a:t>AMPTON</a:t>
            </a:r>
          </a:p>
        </p:txBody>
      </p:sp>
      <p:sp>
        <p:nvSpPr>
          <p:cNvPr id="187" name="Rectangle 191"/>
          <p:cNvSpPr>
            <a:spLocks noChangeArrowheads="1"/>
          </p:cNvSpPr>
          <p:nvPr/>
        </p:nvSpPr>
        <p:spPr bwMode="auto">
          <a:xfrm>
            <a:off x="7400925" y="1893672"/>
            <a:ext cx="433388" cy="195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1106488"/>
            <a:r>
              <a:rPr lang="en-US" sz="700" b="1" dirty="0">
                <a:latin typeface="Arial Narrow" charset="0"/>
              </a:rPr>
              <a:t>GATES</a:t>
            </a:r>
          </a:p>
        </p:txBody>
      </p:sp>
      <p:sp>
        <p:nvSpPr>
          <p:cNvPr id="188" name="Rectangle 192"/>
          <p:cNvSpPr>
            <a:spLocks noChangeArrowheads="1"/>
          </p:cNvSpPr>
          <p:nvPr/>
        </p:nvSpPr>
        <p:spPr bwMode="auto">
          <a:xfrm>
            <a:off x="6421438" y="2142910"/>
            <a:ext cx="519112"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HALIFAX</a:t>
            </a:r>
          </a:p>
        </p:txBody>
      </p:sp>
      <p:sp>
        <p:nvSpPr>
          <p:cNvPr id="189" name="Rectangle 193"/>
          <p:cNvSpPr>
            <a:spLocks noChangeArrowheads="1"/>
          </p:cNvSpPr>
          <p:nvPr/>
        </p:nvSpPr>
        <p:spPr bwMode="auto">
          <a:xfrm>
            <a:off x="6518275" y="2523910"/>
            <a:ext cx="474663"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EDGE-</a:t>
            </a:r>
          </a:p>
          <a:p>
            <a:pPr algn="ctr" defTabSz="1106488"/>
            <a:r>
              <a:rPr lang="en-US" sz="700" b="1" dirty="0">
                <a:latin typeface="Arial Narrow" charset="0"/>
              </a:rPr>
              <a:t>COMBE</a:t>
            </a:r>
          </a:p>
        </p:txBody>
      </p:sp>
      <p:sp>
        <p:nvSpPr>
          <p:cNvPr id="190" name="Rectangle 194"/>
          <p:cNvSpPr>
            <a:spLocks noChangeArrowheads="1"/>
          </p:cNvSpPr>
          <p:nvPr/>
        </p:nvSpPr>
        <p:spPr bwMode="auto">
          <a:xfrm>
            <a:off x="4375150" y="2027022"/>
            <a:ext cx="57150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ROCKING-</a:t>
            </a:r>
          </a:p>
          <a:p>
            <a:pPr algn="ctr" defTabSz="1106488"/>
            <a:r>
              <a:rPr lang="en-US" sz="700" b="1">
                <a:latin typeface="Arial Narrow" charset="0"/>
              </a:rPr>
              <a:t>HAM</a:t>
            </a:r>
          </a:p>
        </p:txBody>
      </p:sp>
      <p:sp>
        <p:nvSpPr>
          <p:cNvPr id="191" name="Rectangle 195"/>
          <p:cNvSpPr>
            <a:spLocks noChangeArrowheads="1"/>
          </p:cNvSpPr>
          <p:nvPr/>
        </p:nvSpPr>
        <p:spPr bwMode="auto">
          <a:xfrm>
            <a:off x="3968750" y="1980985"/>
            <a:ext cx="504825"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STOKES</a:t>
            </a:r>
          </a:p>
        </p:txBody>
      </p:sp>
      <p:sp>
        <p:nvSpPr>
          <p:cNvPr id="192" name="Rectangle 196"/>
          <p:cNvSpPr>
            <a:spLocks noChangeArrowheads="1"/>
          </p:cNvSpPr>
          <p:nvPr/>
        </p:nvSpPr>
        <p:spPr bwMode="auto">
          <a:xfrm>
            <a:off x="3535363" y="1965110"/>
            <a:ext cx="458787"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SURRY</a:t>
            </a:r>
          </a:p>
        </p:txBody>
      </p:sp>
      <p:sp>
        <p:nvSpPr>
          <p:cNvPr id="193" name="Rectangle 197"/>
          <p:cNvSpPr>
            <a:spLocks noChangeArrowheads="1"/>
          </p:cNvSpPr>
          <p:nvPr/>
        </p:nvSpPr>
        <p:spPr bwMode="auto">
          <a:xfrm>
            <a:off x="3935413" y="2336585"/>
            <a:ext cx="552450"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FORSYTH</a:t>
            </a:r>
          </a:p>
        </p:txBody>
      </p:sp>
      <p:sp>
        <p:nvSpPr>
          <p:cNvPr id="194" name="Rectangle 198"/>
          <p:cNvSpPr>
            <a:spLocks noChangeArrowheads="1"/>
          </p:cNvSpPr>
          <p:nvPr/>
        </p:nvSpPr>
        <p:spPr bwMode="auto">
          <a:xfrm>
            <a:off x="4354513" y="2373097"/>
            <a:ext cx="58420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GUILFORD</a:t>
            </a:r>
          </a:p>
        </p:txBody>
      </p:sp>
      <p:sp>
        <p:nvSpPr>
          <p:cNvPr id="195" name="Rectangle 199"/>
          <p:cNvSpPr>
            <a:spLocks noChangeArrowheads="1"/>
          </p:cNvSpPr>
          <p:nvPr/>
        </p:nvSpPr>
        <p:spPr bwMode="auto">
          <a:xfrm>
            <a:off x="3562350" y="2281022"/>
            <a:ext cx="48260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YADKIN</a:t>
            </a:r>
          </a:p>
        </p:txBody>
      </p:sp>
      <p:sp>
        <p:nvSpPr>
          <p:cNvPr id="196" name="Rectangle 200"/>
          <p:cNvSpPr>
            <a:spLocks noChangeArrowheads="1"/>
          </p:cNvSpPr>
          <p:nvPr/>
        </p:nvSpPr>
        <p:spPr bwMode="auto">
          <a:xfrm>
            <a:off x="3689350" y="2574710"/>
            <a:ext cx="427038"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DAVIE</a:t>
            </a:r>
          </a:p>
        </p:txBody>
      </p:sp>
      <p:sp>
        <p:nvSpPr>
          <p:cNvPr id="197" name="Rectangle 201"/>
          <p:cNvSpPr>
            <a:spLocks noChangeArrowheads="1"/>
          </p:cNvSpPr>
          <p:nvPr/>
        </p:nvSpPr>
        <p:spPr bwMode="auto">
          <a:xfrm>
            <a:off x="2778125" y="1888910"/>
            <a:ext cx="406400"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ASHE</a:t>
            </a:r>
          </a:p>
        </p:txBody>
      </p:sp>
      <p:sp>
        <p:nvSpPr>
          <p:cNvPr id="198" name="Rectangle 202"/>
          <p:cNvSpPr>
            <a:spLocks noChangeArrowheads="1"/>
          </p:cNvSpPr>
          <p:nvPr/>
        </p:nvSpPr>
        <p:spPr bwMode="auto">
          <a:xfrm>
            <a:off x="2514600" y="2230222"/>
            <a:ext cx="582613"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WATAUGA</a:t>
            </a:r>
          </a:p>
        </p:txBody>
      </p:sp>
      <p:sp>
        <p:nvSpPr>
          <p:cNvPr id="199" name="Rectangle 203"/>
          <p:cNvSpPr>
            <a:spLocks noChangeArrowheads="1"/>
          </p:cNvSpPr>
          <p:nvPr/>
        </p:nvSpPr>
        <p:spPr bwMode="auto">
          <a:xfrm>
            <a:off x="3059113" y="2233397"/>
            <a:ext cx="487362"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WILKES</a:t>
            </a:r>
          </a:p>
        </p:txBody>
      </p:sp>
      <p:sp>
        <p:nvSpPr>
          <p:cNvPr id="200" name="Rectangle 204"/>
          <p:cNvSpPr>
            <a:spLocks noChangeArrowheads="1"/>
          </p:cNvSpPr>
          <p:nvPr/>
        </p:nvSpPr>
        <p:spPr bwMode="auto">
          <a:xfrm>
            <a:off x="3168650" y="1842872"/>
            <a:ext cx="444500" cy="301625"/>
          </a:xfrm>
          <a:prstGeom prst="rect">
            <a:avLst/>
          </a:prstGeom>
          <a:noFill/>
          <a:ln>
            <a:noFill/>
          </a:ln>
          <a:effectLst/>
          <a:extLst>
            <a:ext uri="{909E8E84-426E-40dd-AFC4-6F175D3DCCD1}">
              <a14:hiddenFill xmlns:a14="http://schemas.microsoft.com/office/drawing/2010/main" xmlns="">
                <a:solidFill>
                  <a:srgbClr val="CCEC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1106488"/>
            <a:r>
              <a:rPr lang="en-US" sz="700" b="1" dirty="0">
                <a:latin typeface="Arial Narrow" charset="0"/>
              </a:rPr>
              <a:t>ALLE-</a:t>
            </a:r>
          </a:p>
          <a:p>
            <a:pPr algn="ctr" defTabSz="1106488"/>
            <a:r>
              <a:rPr lang="en-US" sz="700" b="1" dirty="0">
                <a:latin typeface="Arial Narrow" charset="0"/>
              </a:rPr>
              <a:t>GHANY</a:t>
            </a:r>
          </a:p>
        </p:txBody>
      </p:sp>
      <p:sp>
        <p:nvSpPr>
          <p:cNvPr id="201" name="Rectangle 205"/>
          <p:cNvSpPr>
            <a:spLocks noChangeArrowheads="1"/>
          </p:cNvSpPr>
          <p:nvPr/>
        </p:nvSpPr>
        <p:spPr bwMode="auto">
          <a:xfrm>
            <a:off x="2622550" y="2498510"/>
            <a:ext cx="611188" cy="20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CALDWELL</a:t>
            </a:r>
          </a:p>
        </p:txBody>
      </p:sp>
      <p:sp>
        <p:nvSpPr>
          <p:cNvPr id="202" name="Rectangle 206"/>
          <p:cNvSpPr>
            <a:spLocks noChangeArrowheads="1"/>
          </p:cNvSpPr>
          <p:nvPr/>
        </p:nvSpPr>
        <p:spPr bwMode="auto">
          <a:xfrm>
            <a:off x="3067050" y="2509622"/>
            <a:ext cx="461963"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ALEX-</a:t>
            </a:r>
          </a:p>
          <a:p>
            <a:pPr algn="ctr" defTabSz="1106488"/>
            <a:r>
              <a:rPr lang="en-US" sz="700" b="1" dirty="0">
                <a:latin typeface="Arial Narrow" charset="0"/>
              </a:rPr>
              <a:t>ANDER</a:t>
            </a:r>
          </a:p>
        </p:txBody>
      </p:sp>
      <p:sp>
        <p:nvSpPr>
          <p:cNvPr id="203" name="Rectangle 207"/>
          <p:cNvSpPr>
            <a:spLocks noChangeArrowheads="1"/>
          </p:cNvSpPr>
          <p:nvPr/>
        </p:nvSpPr>
        <p:spPr bwMode="auto">
          <a:xfrm>
            <a:off x="2103438" y="2884272"/>
            <a:ext cx="631825"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dirty="0">
                <a:latin typeface="Arial Narrow" charset="0"/>
              </a:rPr>
              <a:t>MCDOWELL</a:t>
            </a:r>
          </a:p>
        </p:txBody>
      </p:sp>
      <p:sp>
        <p:nvSpPr>
          <p:cNvPr id="204" name="Rectangle 208"/>
          <p:cNvSpPr>
            <a:spLocks noChangeArrowheads="1"/>
          </p:cNvSpPr>
          <p:nvPr/>
        </p:nvSpPr>
        <p:spPr bwMode="auto">
          <a:xfrm>
            <a:off x="6210300" y="2811247"/>
            <a:ext cx="495300" cy="20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WILSON</a:t>
            </a:r>
          </a:p>
        </p:txBody>
      </p:sp>
      <p:sp>
        <p:nvSpPr>
          <p:cNvPr id="205" name="Line 232"/>
          <p:cNvSpPr>
            <a:spLocks noChangeShapeType="1"/>
          </p:cNvSpPr>
          <p:nvPr/>
        </p:nvSpPr>
        <p:spPr bwMode="auto">
          <a:xfrm flipH="1">
            <a:off x="2509838" y="2662022"/>
            <a:ext cx="66675" cy="11113"/>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 name="Line 239"/>
          <p:cNvSpPr>
            <a:spLocks noChangeShapeType="1"/>
          </p:cNvSpPr>
          <p:nvPr/>
        </p:nvSpPr>
        <p:spPr bwMode="auto">
          <a:xfrm>
            <a:off x="3919538" y="3538322"/>
            <a:ext cx="22225" cy="25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 name="Line 242"/>
          <p:cNvSpPr>
            <a:spLocks noChangeShapeType="1"/>
          </p:cNvSpPr>
          <p:nvPr/>
        </p:nvSpPr>
        <p:spPr bwMode="auto">
          <a:xfrm flipV="1">
            <a:off x="4405313" y="2560422"/>
            <a:ext cx="0" cy="63817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8" name="Line 243"/>
          <p:cNvSpPr>
            <a:spLocks noChangeShapeType="1"/>
          </p:cNvSpPr>
          <p:nvPr/>
        </p:nvSpPr>
        <p:spPr bwMode="auto">
          <a:xfrm flipH="1">
            <a:off x="4230688" y="2566772"/>
            <a:ext cx="18097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 name="Line 254"/>
          <p:cNvSpPr>
            <a:spLocks noChangeShapeType="1"/>
          </p:cNvSpPr>
          <p:nvPr/>
        </p:nvSpPr>
        <p:spPr bwMode="auto">
          <a:xfrm>
            <a:off x="2695575" y="2446122"/>
            <a:ext cx="28575" cy="36513"/>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0" name="Line 267"/>
          <p:cNvSpPr>
            <a:spLocks noChangeShapeType="1"/>
          </p:cNvSpPr>
          <p:nvPr/>
        </p:nvSpPr>
        <p:spPr bwMode="auto">
          <a:xfrm flipV="1">
            <a:off x="5202238" y="2768385"/>
            <a:ext cx="7937" cy="58737"/>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1" name="Line 328"/>
          <p:cNvSpPr>
            <a:spLocks noChangeShapeType="1"/>
          </p:cNvSpPr>
          <p:nvPr/>
        </p:nvSpPr>
        <p:spPr bwMode="auto">
          <a:xfrm>
            <a:off x="7011988" y="2777910"/>
            <a:ext cx="195262" cy="7937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2" name="Line 329"/>
          <p:cNvSpPr>
            <a:spLocks noChangeShapeType="1"/>
          </p:cNvSpPr>
          <p:nvPr/>
        </p:nvSpPr>
        <p:spPr bwMode="auto">
          <a:xfrm>
            <a:off x="7213600" y="2869985"/>
            <a:ext cx="0" cy="128587"/>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 name="Line 331"/>
          <p:cNvSpPr>
            <a:spLocks noChangeShapeType="1"/>
          </p:cNvSpPr>
          <p:nvPr/>
        </p:nvSpPr>
        <p:spPr bwMode="auto">
          <a:xfrm flipH="1">
            <a:off x="7212013" y="3068422"/>
            <a:ext cx="84137" cy="476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4" name="Line 343"/>
          <p:cNvSpPr>
            <a:spLocks noChangeShapeType="1"/>
          </p:cNvSpPr>
          <p:nvPr/>
        </p:nvSpPr>
        <p:spPr bwMode="auto">
          <a:xfrm>
            <a:off x="7210425" y="3123985"/>
            <a:ext cx="1588" cy="889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5" name="Text Box 410" descr="Wide upward diagonal"/>
          <p:cNvSpPr txBox="1">
            <a:spLocks noChangeArrowheads="1"/>
          </p:cNvSpPr>
          <p:nvPr/>
        </p:nvSpPr>
        <p:spPr bwMode="auto">
          <a:xfrm>
            <a:off x="114300" y="330706"/>
            <a:ext cx="8887460" cy="1077218"/>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smtClean="0">
                <a:latin typeface="Arial"/>
                <a:cs typeface="Arial"/>
              </a:rPr>
              <a:t> NC Counties with </a:t>
            </a:r>
            <a:r>
              <a:rPr lang="en-US" sz="3200" u="sng" dirty="0" smtClean="0">
                <a:latin typeface="Arial"/>
                <a:cs typeface="Arial"/>
              </a:rPr>
              <a:t>&lt;</a:t>
            </a:r>
            <a:r>
              <a:rPr lang="en-US" sz="3200" dirty="0" smtClean="0">
                <a:latin typeface="Arial"/>
                <a:cs typeface="Arial"/>
              </a:rPr>
              <a:t> 2 </a:t>
            </a:r>
          </a:p>
          <a:p>
            <a:pPr algn="ctr"/>
            <a:r>
              <a:rPr lang="en-US" sz="3200" dirty="0" smtClean="0">
                <a:latin typeface="Arial"/>
                <a:cs typeface="Arial"/>
              </a:rPr>
              <a:t>Dentists/10K Population, 2010</a:t>
            </a:r>
            <a:endParaRPr lang="en-US" sz="3200" dirty="0">
              <a:latin typeface="Arial"/>
              <a:cs typeface="Arial"/>
            </a:endParaRPr>
          </a:p>
        </p:txBody>
      </p:sp>
      <p:sp>
        <p:nvSpPr>
          <p:cNvPr id="259" name="Line 433"/>
          <p:cNvSpPr>
            <a:spLocks noChangeShapeType="1"/>
          </p:cNvSpPr>
          <p:nvPr/>
        </p:nvSpPr>
        <p:spPr bwMode="auto">
          <a:xfrm>
            <a:off x="2689225" y="2436597"/>
            <a:ext cx="255588"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0" name="Line 464"/>
          <p:cNvSpPr>
            <a:spLocks noChangeShapeType="1"/>
          </p:cNvSpPr>
          <p:nvPr/>
        </p:nvSpPr>
        <p:spPr bwMode="auto">
          <a:xfrm>
            <a:off x="5918200" y="3477997"/>
            <a:ext cx="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3" name="Text Box 514"/>
          <p:cNvSpPr txBox="1">
            <a:spLocks noChangeArrowheads="1"/>
          </p:cNvSpPr>
          <p:nvPr/>
        </p:nvSpPr>
        <p:spPr bwMode="auto">
          <a:xfrm>
            <a:off x="6527800" y="3304960"/>
            <a:ext cx="460375" cy="198437"/>
          </a:xfrm>
          <a:prstGeom prst="rect">
            <a:avLst/>
          </a:prstGeom>
          <a:noFill/>
          <a:ln>
            <a:noFill/>
          </a:ln>
          <a:effectLst/>
          <a:extLst>
            <a:ext uri="{909E8E84-426E-40dd-AFC4-6F175D3DCCD1}">
              <a14:hiddenFill xmlns:a14="http://schemas.microsoft.com/office/drawing/2010/main" xmlns="">
                <a:solidFill>
                  <a:srgbClr val="FFCC99"/>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700" b="1">
                <a:latin typeface="Arial Narrow" charset="0"/>
              </a:rPr>
              <a:t>LENOIR</a:t>
            </a:r>
          </a:p>
        </p:txBody>
      </p:sp>
      <p:sp>
        <p:nvSpPr>
          <p:cNvPr id="264" name="Rectangle 517" descr="Wide upward diagonal"/>
          <p:cNvSpPr>
            <a:spLocks noChangeArrowheads="1"/>
          </p:cNvSpPr>
          <p:nvPr/>
        </p:nvSpPr>
        <p:spPr bwMode="auto">
          <a:xfrm>
            <a:off x="4956175" y="2912847"/>
            <a:ext cx="457200" cy="76200"/>
          </a:xfrm>
          <a:prstGeom prst="rect">
            <a:avLst/>
          </a:prstGeom>
          <a:noFill/>
          <a:ln>
            <a:noFill/>
          </a:ln>
          <a:effectLst/>
          <a:extLst>
            <a:ext uri="{909E8E84-426E-40dd-AFC4-6F175D3DCCD1}">
              <a14:hiddenFill xmlns:a14="http://schemas.microsoft.com/office/drawing/2010/main" xmlns="">
                <a:solidFill>
                  <a:srgbClr val="FFCC99"/>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700" b="1">
                <a:latin typeface="Arial Narrow" charset="0"/>
              </a:rPr>
              <a:t>CHATHAM</a:t>
            </a:r>
          </a:p>
        </p:txBody>
      </p:sp>
      <p:sp>
        <p:nvSpPr>
          <p:cNvPr id="265" name="Rectangle 520" descr="Wide upward diagonal"/>
          <p:cNvSpPr>
            <a:spLocks noChangeArrowheads="1"/>
          </p:cNvSpPr>
          <p:nvPr/>
        </p:nvSpPr>
        <p:spPr bwMode="auto">
          <a:xfrm>
            <a:off x="833438" y="6244362"/>
            <a:ext cx="2203450" cy="246221"/>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dirty="0">
                <a:latin typeface="Times New Roman" charset="0"/>
              </a:rPr>
              <a:t>Source: </a:t>
            </a:r>
            <a:r>
              <a:rPr lang="en-US" sz="1000" dirty="0" smtClean="0">
                <a:latin typeface="Times New Roman" charset="0"/>
              </a:rPr>
              <a:t>UNC </a:t>
            </a:r>
            <a:r>
              <a:rPr lang="en-US" sz="1000" dirty="0" err="1" smtClean="0">
                <a:latin typeface="Times New Roman" charset="0"/>
              </a:rPr>
              <a:t>Sheps</a:t>
            </a:r>
            <a:r>
              <a:rPr lang="en-US" sz="1000" dirty="0" smtClean="0">
                <a:latin typeface="Times New Roman" charset="0"/>
              </a:rPr>
              <a:t> Center; 2010</a:t>
            </a:r>
            <a:endParaRPr lang="en-US" sz="1000" dirty="0">
              <a:latin typeface="Times New Roman" charset="0"/>
            </a:endParaRPr>
          </a:p>
        </p:txBody>
      </p:sp>
      <p:grpSp>
        <p:nvGrpSpPr>
          <p:cNvPr id="266" name="Group 545"/>
          <p:cNvGrpSpPr>
            <a:grpSpLocks/>
          </p:cNvGrpSpPr>
          <p:nvPr/>
        </p:nvGrpSpPr>
        <p:grpSpPr bwMode="auto">
          <a:xfrm>
            <a:off x="825500" y="4190785"/>
            <a:ext cx="3889375" cy="274637"/>
            <a:chOff x="688" y="2885"/>
            <a:chExt cx="2450" cy="173"/>
          </a:xfrm>
        </p:grpSpPr>
        <p:sp>
          <p:nvSpPr>
            <p:cNvPr id="290" name="Rectangle 521"/>
            <p:cNvSpPr>
              <a:spLocks noChangeArrowheads="1"/>
            </p:cNvSpPr>
            <p:nvPr/>
          </p:nvSpPr>
          <p:spPr bwMode="auto">
            <a:xfrm>
              <a:off x="688" y="2933"/>
              <a:ext cx="144" cy="96"/>
            </a:xfrm>
            <a:prstGeom prst="rect">
              <a:avLst/>
            </a:prstGeom>
            <a:solidFill>
              <a:srgbClr val="8000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1" name="Text Box 523" descr="Wide upward diagonal"/>
            <p:cNvSpPr txBox="1">
              <a:spLocks noChangeArrowheads="1"/>
            </p:cNvSpPr>
            <p:nvPr/>
          </p:nvSpPr>
          <p:spPr bwMode="auto">
            <a:xfrm>
              <a:off x="968" y="2885"/>
              <a:ext cx="2170" cy="173"/>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dirty="0">
                  <a:latin typeface="Garamond" charset="0"/>
                </a:rPr>
                <a:t>Counties </a:t>
              </a:r>
              <a:r>
                <a:rPr lang="en-US" sz="1200" dirty="0" smtClean="0">
                  <a:latin typeface="Garamond" charset="0"/>
                </a:rPr>
                <a:t>with NO dentists (4)</a:t>
              </a:r>
              <a:endParaRPr lang="en-US" sz="1200" dirty="0">
                <a:latin typeface="Garamond" charset="0"/>
              </a:endParaRPr>
            </a:p>
          </p:txBody>
        </p:sp>
      </p:grpSp>
      <p:grpSp>
        <p:nvGrpSpPr>
          <p:cNvPr id="270" name="Group 544"/>
          <p:cNvGrpSpPr>
            <a:grpSpLocks/>
          </p:cNvGrpSpPr>
          <p:nvPr/>
        </p:nvGrpSpPr>
        <p:grpSpPr bwMode="auto">
          <a:xfrm>
            <a:off x="825500" y="4465431"/>
            <a:ext cx="3019435" cy="276226"/>
            <a:chOff x="688" y="3110"/>
            <a:chExt cx="1902" cy="174"/>
          </a:xfrm>
        </p:grpSpPr>
        <p:sp>
          <p:nvSpPr>
            <p:cNvPr id="282" name="Rectangle 515"/>
            <p:cNvSpPr>
              <a:spLocks noChangeArrowheads="1"/>
            </p:cNvSpPr>
            <p:nvPr/>
          </p:nvSpPr>
          <p:spPr bwMode="auto">
            <a:xfrm>
              <a:off x="688" y="3148"/>
              <a:ext cx="144" cy="96"/>
            </a:xfrm>
            <a:prstGeom prst="rect">
              <a:avLst/>
            </a:prstGeom>
            <a:solidFill>
              <a:srgbClr val="FF00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3" name="Text Box 527" descr="Wide upward diagonal"/>
            <p:cNvSpPr txBox="1">
              <a:spLocks noChangeArrowheads="1"/>
            </p:cNvSpPr>
            <p:nvPr/>
          </p:nvSpPr>
          <p:spPr bwMode="auto">
            <a:xfrm>
              <a:off x="968" y="3110"/>
              <a:ext cx="1622" cy="174"/>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200" dirty="0">
                  <a:latin typeface="Garamond" charset="0"/>
                </a:rPr>
                <a:t>Counties with </a:t>
              </a:r>
              <a:r>
                <a:rPr lang="en-US" sz="1200" dirty="0" smtClean="0">
                  <a:latin typeface="Garamond" charset="0"/>
                </a:rPr>
                <a:t>1 or less dentists/10K (3)</a:t>
              </a:r>
              <a:endParaRPr lang="en-US" sz="1200" dirty="0">
                <a:latin typeface="Garamond" charset="0"/>
              </a:endParaRPr>
            </a:p>
          </p:txBody>
        </p:sp>
      </p:grpSp>
      <p:grpSp>
        <p:nvGrpSpPr>
          <p:cNvPr id="271" name="Group 543"/>
          <p:cNvGrpSpPr>
            <a:grpSpLocks/>
          </p:cNvGrpSpPr>
          <p:nvPr/>
        </p:nvGrpSpPr>
        <p:grpSpPr bwMode="auto">
          <a:xfrm>
            <a:off x="831850" y="4767056"/>
            <a:ext cx="3090872" cy="276226"/>
            <a:chOff x="688" y="3320"/>
            <a:chExt cx="1947" cy="174"/>
          </a:xfrm>
        </p:grpSpPr>
        <p:sp>
          <p:nvSpPr>
            <p:cNvPr id="280" name="Rectangle 516"/>
            <p:cNvSpPr>
              <a:spLocks noChangeArrowheads="1"/>
            </p:cNvSpPr>
            <p:nvPr/>
          </p:nvSpPr>
          <p:spPr bwMode="auto">
            <a:xfrm>
              <a:off x="688" y="3358"/>
              <a:ext cx="144" cy="96"/>
            </a:xfrm>
            <a:prstGeom prst="rect">
              <a:avLst/>
            </a:prstGeom>
            <a:solidFill>
              <a:srgbClr val="FF66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1" name="Text Box 528" descr="Wide upward diagonal"/>
            <p:cNvSpPr txBox="1">
              <a:spLocks noChangeArrowheads="1"/>
            </p:cNvSpPr>
            <p:nvPr/>
          </p:nvSpPr>
          <p:spPr bwMode="auto">
            <a:xfrm>
              <a:off x="968" y="3320"/>
              <a:ext cx="1667" cy="174"/>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dirty="0">
                  <a:latin typeface="Garamond" charset="0"/>
                </a:rPr>
                <a:t>Counties with </a:t>
              </a:r>
              <a:r>
                <a:rPr lang="en-US" sz="1200" dirty="0" smtClean="0">
                  <a:latin typeface="Garamond" charset="0"/>
                </a:rPr>
                <a:t>2 or less dentists/10K (21)</a:t>
              </a:r>
              <a:endParaRPr lang="en-US" sz="1200" dirty="0">
                <a:latin typeface="Garamond" charset="0"/>
              </a:endParaRPr>
            </a:p>
          </p:txBody>
        </p:sp>
      </p:grpSp>
      <p:sp>
        <p:nvSpPr>
          <p:cNvPr id="272" name="Freeform 69"/>
          <p:cNvSpPr>
            <a:spLocks/>
          </p:cNvSpPr>
          <p:nvPr/>
        </p:nvSpPr>
        <p:spPr bwMode="auto">
          <a:xfrm>
            <a:off x="5281613" y="3476410"/>
            <a:ext cx="628650" cy="501650"/>
          </a:xfrm>
          <a:custGeom>
            <a:avLst/>
            <a:gdLst>
              <a:gd name="T0" fmla="*/ 0 w 396"/>
              <a:gd name="T1" fmla="*/ 53 h 316"/>
              <a:gd name="T2" fmla="*/ 53 w 396"/>
              <a:gd name="T3" fmla="*/ 210 h 316"/>
              <a:gd name="T4" fmla="*/ 132 w 396"/>
              <a:gd name="T5" fmla="*/ 262 h 316"/>
              <a:gd name="T6" fmla="*/ 132 w 396"/>
              <a:gd name="T7" fmla="*/ 315 h 316"/>
              <a:gd name="T8" fmla="*/ 395 w 396"/>
              <a:gd name="T9" fmla="*/ 289 h 316"/>
              <a:gd name="T10" fmla="*/ 290 w 396"/>
              <a:gd name="T11" fmla="*/ 183 h 316"/>
              <a:gd name="T12" fmla="*/ 290 w 396"/>
              <a:gd name="T13" fmla="*/ 105 h 316"/>
              <a:gd name="T14" fmla="*/ 316 w 396"/>
              <a:gd name="T15" fmla="*/ 0 h 316"/>
              <a:gd name="T16" fmla="*/ 211 w 396"/>
              <a:gd name="T17" fmla="*/ 0 h 316"/>
              <a:gd name="T18" fmla="*/ 26 w 396"/>
              <a:gd name="T19" fmla="*/ 53 h 316"/>
              <a:gd name="T20" fmla="*/ 9 w 396"/>
              <a:gd name="T21" fmla="*/ 53 h 316"/>
              <a:gd name="T22" fmla="*/ 0 w 396"/>
              <a:gd name="T23" fmla="*/ 5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316">
                <a:moveTo>
                  <a:pt x="0" y="53"/>
                </a:moveTo>
                <a:lnTo>
                  <a:pt x="53" y="210"/>
                </a:lnTo>
                <a:lnTo>
                  <a:pt x="132" y="262"/>
                </a:lnTo>
                <a:lnTo>
                  <a:pt x="132" y="315"/>
                </a:lnTo>
                <a:lnTo>
                  <a:pt x="395" y="289"/>
                </a:lnTo>
                <a:lnTo>
                  <a:pt x="290" y="183"/>
                </a:lnTo>
                <a:lnTo>
                  <a:pt x="290" y="105"/>
                </a:lnTo>
                <a:lnTo>
                  <a:pt x="316" y="0"/>
                </a:lnTo>
                <a:lnTo>
                  <a:pt x="211" y="0"/>
                </a:lnTo>
                <a:lnTo>
                  <a:pt x="26" y="53"/>
                </a:lnTo>
                <a:lnTo>
                  <a:pt x="9" y="53"/>
                </a:lnTo>
                <a:lnTo>
                  <a:pt x="0" y="53"/>
                </a:lnTo>
              </a:path>
            </a:pathLst>
          </a:custGeom>
          <a:solidFill>
            <a:srgbClr val="EAEAE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73" name="Rectangle 146"/>
          <p:cNvSpPr>
            <a:spLocks noChangeArrowheads="1"/>
          </p:cNvSpPr>
          <p:nvPr/>
        </p:nvSpPr>
        <p:spPr bwMode="auto">
          <a:xfrm>
            <a:off x="5276850" y="3558960"/>
            <a:ext cx="54610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700" b="1">
                <a:latin typeface="Arial Narrow" charset="0"/>
              </a:rPr>
              <a:t>CUMBER-</a:t>
            </a:r>
          </a:p>
          <a:p>
            <a:pPr algn="ctr" defTabSz="1106488"/>
            <a:r>
              <a:rPr lang="en-US" sz="700" b="1">
                <a:latin typeface="Arial Narrow" charset="0"/>
              </a:rPr>
              <a:t>LAND</a:t>
            </a:r>
          </a:p>
        </p:txBody>
      </p:sp>
    </p:spTree>
    <p:extLst>
      <p:ext uri="{BB962C8B-B14F-4D97-AF65-F5344CB8AC3E}">
        <p14:creationId xmlns:p14="http://schemas.microsoft.com/office/powerpoint/2010/main" xmlns="" val="341187365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36538" y="457200"/>
            <a:ext cx="8628062" cy="1371600"/>
          </a:xfrm>
        </p:spPr>
        <p:txBody>
          <a:bodyPr>
            <a:normAutofit fontScale="90000"/>
          </a:bodyPr>
          <a:lstStyle/>
          <a:p>
            <a:pPr algn="ctr" eaLnBrk="1" hangingPunct="1"/>
            <a:r>
              <a:rPr lang="en-US" dirty="0" smtClean="0">
                <a:latin typeface="Arial" charset="0"/>
              </a:rPr>
              <a:t>Dental </a:t>
            </a:r>
            <a:r>
              <a:rPr lang="en-US" dirty="0">
                <a:latin typeface="Arial" charset="0"/>
              </a:rPr>
              <a:t>Workforce</a:t>
            </a:r>
            <a:br>
              <a:rPr lang="en-US" dirty="0">
                <a:latin typeface="Arial" charset="0"/>
              </a:rPr>
            </a:br>
            <a:r>
              <a:rPr lang="en-US" dirty="0">
                <a:latin typeface="Arial" charset="0"/>
              </a:rPr>
              <a:t>is </a:t>
            </a:r>
            <a:r>
              <a:rPr lang="en-US" dirty="0" smtClean="0">
                <a:latin typeface="Arial" charset="0"/>
              </a:rPr>
              <a:t>“Graying”</a:t>
            </a:r>
            <a:endParaRPr lang="en-US" dirty="0">
              <a:latin typeface="Arial" charset="0"/>
            </a:endParaRPr>
          </a:p>
        </p:txBody>
      </p:sp>
      <p:sp>
        <p:nvSpPr>
          <p:cNvPr id="25603" name="Text Box 3"/>
          <p:cNvSpPr>
            <a:spLocks noGrp="1" noChangeArrowheads="1" noChangeShapeType="1"/>
          </p:cNvSpPr>
          <p:nvPr>
            <p:ph type="body" sz="half" idx="1"/>
          </p:nvPr>
        </p:nvSpPr>
        <p:spPr>
          <a:xfrm>
            <a:off x="457200" y="2019300"/>
            <a:ext cx="8126413" cy="4030518"/>
          </a:xfrm>
          <a:noFill/>
        </p:spPr>
        <p:txBody>
          <a:bodyPr>
            <a:noAutofit/>
          </a:bodyPr>
          <a:lstStyle/>
          <a:p>
            <a:pPr marL="342900" indent="-342900" eaLnBrk="1" hangingPunct="1">
              <a:buFont typeface="Wingdings" charset="2"/>
              <a:buChar char="§"/>
            </a:pPr>
            <a:r>
              <a:rPr lang="en-US" sz="2200" dirty="0">
                <a:latin typeface="Arial" charset="0"/>
              </a:rPr>
              <a:t>Over 42% of NC dentists are 50 or older</a:t>
            </a:r>
          </a:p>
          <a:p>
            <a:pPr lvl="1" eaLnBrk="1" hangingPunct="1">
              <a:buFont typeface="Wingdings" charset="2"/>
              <a:buChar char="q"/>
            </a:pPr>
            <a:r>
              <a:rPr lang="en-US" sz="2200" dirty="0">
                <a:latin typeface="Arial" charset="0"/>
              </a:rPr>
              <a:t>31% are 55 or older</a:t>
            </a:r>
          </a:p>
          <a:p>
            <a:pPr marL="342900" indent="-342900" eaLnBrk="1" hangingPunct="1">
              <a:spcBef>
                <a:spcPct val="65000"/>
              </a:spcBef>
              <a:buFont typeface="Wingdings" charset="2"/>
              <a:buChar char="§"/>
            </a:pPr>
            <a:r>
              <a:rPr lang="en-US" sz="2200" dirty="0">
                <a:latin typeface="Arial" charset="0"/>
              </a:rPr>
              <a:t>The average age of all NC dentists is 47.4 years.</a:t>
            </a:r>
          </a:p>
          <a:p>
            <a:pPr lvl="1" eaLnBrk="1" hangingPunct="1">
              <a:buFont typeface="Wingdings" charset="2"/>
              <a:buChar char="q"/>
            </a:pPr>
            <a:r>
              <a:rPr lang="en-US" sz="2200" dirty="0">
                <a:latin typeface="Arial" charset="0"/>
              </a:rPr>
              <a:t>Average age in metropolitan counties is 46.7 years</a:t>
            </a:r>
          </a:p>
          <a:p>
            <a:pPr lvl="1" eaLnBrk="1" hangingPunct="1">
              <a:buFont typeface="Wingdings" charset="2"/>
              <a:buChar char="q"/>
            </a:pPr>
            <a:r>
              <a:rPr lang="en-US" sz="2200" dirty="0">
                <a:latin typeface="Arial" charset="0"/>
              </a:rPr>
              <a:t>Average age in non-metropolitan counties is 49.9 years</a:t>
            </a:r>
          </a:p>
          <a:p>
            <a:pPr marL="342900" indent="-342900" eaLnBrk="1" hangingPunct="1">
              <a:spcBef>
                <a:spcPct val="70000"/>
              </a:spcBef>
              <a:buFont typeface="Wingdings" charset="2"/>
              <a:buChar char="§"/>
            </a:pPr>
            <a:r>
              <a:rPr lang="en-US" sz="2200" dirty="0" smtClean="0">
                <a:latin typeface="Arial" charset="0"/>
              </a:rPr>
              <a:t>Female </a:t>
            </a:r>
            <a:r>
              <a:rPr lang="en-US" sz="2200" dirty="0">
                <a:latin typeface="Arial" charset="0"/>
              </a:rPr>
              <a:t>dentists in </a:t>
            </a:r>
            <a:r>
              <a:rPr lang="en-US" sz="2200" dirty="0" smtClean="0">
                <a:latin typeface="Arial" charset="0"/>
              </a:rPr>
              <a:t>NC (22%) </a:t>
            </a:r>
            <a:r>
              <a:rPr lang="en-US" sz="2200" dirty="0">
                <a:latin typeface="Arial" charset="0"/>
              </a:rPr>
              <a:t>are 10.5 years younger than male dentists, on average</a:t>
            </a:r>
            <a:r>
              <a:rPr lang="en-US" sz="2200" dirty="0" smtClean="0">
                <a:latin typeface="Arial" charset="0"/>
              </a:rPr>
              <a:t>.</a:t>
            </a:r>
          </a:p>
        </p:txBody>
      </p:sp>
      <p:sp>
        <p:nvSpPr>
          <p:cNvPr id="2" name="TextBox 1"/>
          <p:cNvSpPr txBox="1"/>
          <p:nvPr/>
        </p:nvSpPr>
        <p:spPr>
          <a:xfrm>
            <a:off x="236538" y="6049818"/>
            <a:ext cx="3941762" cy="400110"/>
          </a:xfrm>
          <a:prstGeom prst="rect">
            <a:avLst/>
          </a:prstGeom>
          <a:noFill/>
        </p:spPr>
        <p:txBody>
          <a:bodyPr wrap="square" rtlCol="0">
            <a:spAutoFit/>
          </a:bodyPr>
          <a:lstStyle/>
          <a:p>
            <a:r>
              <a:rPr lang="en-US" sz="1000" dirty="0" smtClean="0"/>
              <a:t>The Dentist Workforce in North Carolina; UNC The Cecil G. </a:t>
            </a:r>
            <a:r>
              <a:rPr lang="en-US" sz="1000" dirty="0" err="1" smtClean="0"/>
              <a:t>Sheps</a:t>
            </a:r>
            <a:r>
              <a:rPr lang="en-US" sz="1000" dirty="0" smtClean="0"/>
              <a:t> Center for Health Service Research; January 2009</a:t>
            </a:r>
            <a:endParaRPr lang="en-US" sz="1000" dirty="0"/>
          </a:p>
        </p:txBody>
      </p:sp>
    </p:spTree>
    <p:extLst>
      <p:ext uri="{BB962C8B-B14F-4D97-AF65-F5344CB8AC3E}">
        <p14:creationId xmlns:p14="http://schemas.microsoft.com/office/powerpoint/2010/main" xmlns="" val="3355843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266"/>
            <a:ext cx="8229600" cy="977371"/>
          </a:xfrm>
        </p:spPr>
        <p:txBody>
          <a:bodyPr>
            <a:normAutofit fontScale="90000"/>
          </a:bodyPr>
          <a:lstStyle/>
          <a:p>
            <a:r>
              <a:rPr lang="en-US" dirty="0" smtClean="0"/>
              <a:t>Workforce – Racial Diversity</a:t>
            </a:r>
            <a:br>
              <a:rPr lang="en-US" dirty="0" smtClean="0"/>
            </a:br>
            <a:endParaRPr lang="en-US" dirty="0"/>
          </a:p>
        </p:txBody>
      </p:sp>
      <p:graphicFrame>
        <p:nvGraphicFramePr>
          <p:cNvPr id="6" name="Group 178"/>
          <p:cNvGraphicFramePr>
            <a:graphicFrameLocks/>
          </p:cNvGraphicFramePr>
          <p:nvPr>
            <p:extLst>
              <p:ext uri="{D42A27DB-BD31-4B8C-83A1-F6EECF244321}">
                <p14:modId xmlns:p14="http://schemas.microsoft.com/office/powerpoint/2010/main" xmlns="" val="181746717"/>
              </p:ext>
            </p:extLst>
          </p:nvPr>
        </p:nvGraphicFramePr>
        <p:xfrm>
          <a:off x="558797" y="1264323"/>
          <a:ext cx="8178800" cy="3969248"/>
        </p:xfrm>
        <a:graphic>
          <a:graphicData uri="http://schemas.openxmlformats.org/drawingml/2006/table">
            <a:tbl>
              <a:tblPr/>
              <a:tblGrid>
                <a:gridCol w="2751667"/>
                <a:gridCol w="2513020"/>
                <a:gridCol w="2914113"/>
              </a:tblGrid>
              <a:tr h="547544">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Race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defRPr/>
                      </a:pPr>
                      <a:r>
                        <a:rPr kumimoji="0" lang="en-US" sz="2400" b="1" i="0" u="none" strike="noStrike" cap="none" normalizeH="0" baseline="0" dirty="0" smtClean="0">
                          <a:ln>
                            <a:noFill/>
                          </a:ln>
                          <a:solidFill>
                            <a:schemeClr val="tx1"/>
                          </a:solidFill>
                          <a:effectLst/>
                          <a:latin typeface="Arial" charset="0"/>
                        </a:rPr>
                        <a:t>NC Population*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NC Dentists^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r>
              <a:tr h="529757">
                <a:tc>
                  <a:txBody>
                    <a:bodyPr/>
                    <a:lstStyle/>
                    <a:p>
                      <a:pPr marL="0" marR="0" lvl="0" indent="0" algn="l"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Caucasian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68.5%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84.2%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r>
              <a:tr h="610811">
                <a:tc>
                  <a:txBody>
                    <a:bodyPr/>
                    <a:lstStyle/>
                    <a:p>
                      <a:pPr marL="0" marR="0" lvl="0" indent="0" algn="l"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African American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8.2%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r>
              <a:tr h="529757">
                <a:tc>
                  <a:txBody>
                    <a:bodyPr/>
                    <a:lstStyle/>
                    <a:p>
                      <a:pPr marL="0" marR="0" lvl="0" indent="0" algn="l"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Hispanic</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8.4%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r>
              <a:tr h="529757">
                <a:tc>
                  <a:txBody>
                    <a:bodyPr/>
                    <a:lstStyle/>
                    <a:p>
                      <a:pPr marL="0" marR="0" lvl="0" indent="0" algn="l"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Asian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r>
              <a:tr h="610811">
                <a:tc>
                  <a:txBody>
                    <a:bodyPr/>
                    <a:lstStyle/>
                    <a:p>
                      <a:pPr marL="0" marR="0" lvl="0" indent="0" algn="l"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American Indian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C595"/>
                    </a:solidFill>
                  </a:tcPr>
                </a:tc>
              </a:tr>
              <a:tr h="610811">
                <a:tc>
                  <a:txBody>
                    <a:bodyPr/>
                    <a:lstStyle/>
                    <a:p>
                      <a:pPr marL="0" marR="0" lvl="0" indent="0" algn="l"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Other/Unknown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C595"/>
                    </a:solidFill>
                  </a:tcPr>
                </a:tc>
                <a:tc>
                  <a:txBody>
                    <a:bodyPr/>
                    <a:lstStyle/>
                    <a:p>
                      <a:pPr marL="0" marR="0" lvl="0" indent="0" algn="ctr" defTabSz="914400" rtl="0" eaLnBrk="1" fontAlgn="base" latinLnBrk="0" hangingPunct="1">
                        <a:lnSpc>
                          <a:spcPct val="100000"/>
                        </a:lnSpc>
                        <a:spcBef>
                          <a:spcPct val="20000"/>
                        </a:spcBef>
                        <a:spcAft>
                          <a:spcPct val="0"/>
                        </a:spcAft>
                        <a:buClr>
                          <a:srgbClr val="005000"/>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BC595"/>
                    </a:solidFill>
                  </a:tcPr>
                </a:tc>
              </a:tr>
            </a:tbl>
          </a:graphicData>
        </a:graphic>
      </p:graphicFrame>
      <p:sp>
        <p:nvSpPr>
          <p:cNvPr id="8" name="Rectangle 520" descr="Wide upward diagonal"/>
          <p:cNvSpPr>
            <a:spLocks noChangeArrowheads="1"/>
          </p:cNvSpPr>
          <p:nvPr/>
        </p:nvSpPr>
        <p:spPr bwMode="auto">
          <a:xfrm>
            <a:off x="558796" y="5877119"/>
            <a:ext cx="2667003" cy="261610"/>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100" dirty="0" smtClean="0">
                <a:latin typeface="Times New Roman" charset="0"/>
              </a:rPr>
              <a:t>*Source</a:t>
            </a:r>
            <a:r>
              <a:rPr lang="en-US" sz="1100" dirty="0">
                <a:latin typeface="Times New Roman" charset="0"/>
              </a:rPr>
              <a:t>: </a:t>
            </a:r>
            <a:r>
              <a:rPr lang="en-US" sz="1100" dirty="0" smtClean="0">
                <a:latin typeface="Times New Roman" charset="0"/>
              </a:rPr>
              <a:t>US Census Bureau, 2010 Data</a:t>
            </a:r>
            <a:endParaRPr lang="en-US" sz="1100" dirty="0">
              <a:latin typeface="Times New Roman" charset="0"/>
            </a:endParaRPr>
          </a:p>
        </p:txBody>
      </p:sp>
      <p:sp>
        <p:nvSpPr>
          <p:cNvPr id="9" name="Rectangle 520" descr="Wide upward diagonal"/>
          <p:cNvSpPr>
            <a:spLocks noChangeArrowheads="1"/>
          </p:cNvSpPr>
          <p:nvPr/>
        </p:nvSpPr>
        <p:spPr bwMode="auto">
          <a:xfrm>
            <a:off x="558797" y="6052920"/>
            <a:ext cx="2785536" cy="261610"/>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100" dirty="0" smtClean="0">
                <a:latin typeface="Times New Roman" charset="0"/>
              </a:rPr>
              <a:t>^Source</a:t>
            </a:r>
            <a:r>
              <a:rPr lang="en-US" sz="1100" dirty="0">
                <a:latin typeface="Times New Roman" charset="0"/>
              </a:rPr>
              <a:t>: </a:t>
            </a:r>
            <a:r>
              <a:rPr lang="en-US" sz="1100" dirty="0" smtClean="0">
                <a:latin typeface="Times New Roman" charset="0"/>
              </a:rPr>
              <a:t>UNC </a:t>
            </a:r>
            <a:r>
              <a:rPr lang="en-US" sz="1100" dirty="0" err="1" smtClean="0">
                <a:latin typeface="Times New Roman" charset="0"/>
              </a:rPr>
              <a:t>Sheps</a:t>
            </a:r>
            <a:r>
              <a:rPr lang="en-US" sz="1100" dirty="0" smtClean="0">
                <a:latin typeface="Times New Roman" charset="0"/>
              </a:rPr>
              <a:t> Center; 2010 Data</a:t>
            </a:r>
            <a:endParaRPr lang="en-US" sz="1100" dirty="0">
              <a:latin typeface="Times New Roman" charset="0"/>
            </a:endParaRPr>
          </a:p>
        </p:txBody>
      </p:sp>
    </p:spTree>
    <p:extLst>
      <p:ext uri="{BB962C8B-B14F-4D97-AF65-F5344CB8AC3E}">
        <p14:creationId xmlns:p14="http://schemas.microsoft.com/office/powerpoint/2010/main" xmlns="" val="93695652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Greg Chadwick, DDS, MS</a:t>
            </a:r>
            <a:endParaRPr lang="en-US"/>
          </a:p>
        </p:txBody>
      </p:sp>
      <p:pic>
        <p:nvPicPr>
          <p:cNvPr id="5" name="Picture 4" descr="Projections DDS by 2010.png"/>
          <p:cNvPicPr>
            <a:picLocks noChangeAspect="1"/>
          </p:cNvPicPr>
          <p:nvPr/>
        </p:nvPicPr>
        <p:blipFill rotWithShape="1">
          <a:blip r:embed="rId2">
            <a:extLst>
              <a:ext uri="{28A0092B-C50C-407E-A947-70E740481C1C}">
                <a14:useLocalDpi xmlns:a14="http://schemas.microsoft.com/office/drawing/2010/main" xmlns="" val="0"/>
              </a:ext>
            </a:extLst>
          </a:blip>
          <a:srcRect t="22367"/>
          <a:stretch/>
        </p:blipFill>
        <p:spPr>
          <a:xfrm>
            <a:off x="457200" y="1595120"/>
            <a:ext cx="8308463" cy="4549078"/>
          </a:xfrm>
          <a:prstGeom prst="rect">
            <a:avLst/>
          </a:prstGeom>
        </p:spPr>
      </p:pic>
      <p:sp>
        <p:nvSpPr>
          <p:cNvPr id="7" name="Title 1"/>
          <p:cNvSpPr>
            <a:spLocks noGrp="1"/>
          </p:cNvSpPr>
          <p:nvPr>
            <p:ph type="title"/>
          </p:nvPr>
        </p:nvSpPr>
        <p:spPr>
          <a:xfrm>
            <a:off x="457200" y="197801"/>
            <a:ext cx="8229600" cy="1194119"/>
          </a:xfrm>
        </p:spPr>
        <p:txBody>
          <a:bodyPr>
            <a:normAutofit fontScale="90000"/>
          </a:bodyPr>
          <a:lstStyle/>
          <a:p>
            <a:r>
              <a:rPr lang="en-US" b="1" dirty="0" smtClean="0"/>
              <a:t>Projections Show Decline in</a:t>
            </a:r>
            <a:br>
              <a:rPr lang="en-US" b="1" dirty="0" smtClean="0"/>
            </a:br>
            <a:r>
              <a:rPr lang="en-US" b="1" dirty="0" smtClean="0"/>
              <a:t>Dentists per Population by 2010</a:t>
            </a:r>
            <a:endParaRPr lang="en-US" b="1" dirty="0"/>
          </a:p>
        </p:txBody>
      </p:sp>
    </p:spTree>
    <p:extLst>
      <p:ext uri="{BB962C8B-B14F-4D97-AF65-F5344CB8AC3E}">
        <p14:creationId xmlns:p14="http://schemas.microsoft.com/office/powerpoint/2010/main" xmlns="" val="3012282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684071"/>
            <a:ext cx="8229600" cy="1143000"/>
          </a:xfrm>
        </p:spPr>
        <p:txBody>
          <a:bodyPr>
            <a:normAutofit/>
          </a:bodyPr>
          <a:lstStyle/>
          <a:p>
            <a:r>
              <a:rPr lang="en-US" dirty="0" smtClean="0"/>
              <a:t>North Carolina’s Dental Workforce</a:t>
            </a:r>
            <a:endParaRPr lang="en-US" sz="4000" dirty="0"/>
          </a:p>
        </p:txBody>
      </p:sp>
      <p:sp>
        <p:nvSpPr>
          <p:cNvPr id="8" name="TextBox 7"/>
          <p:cNvSpPr txBox="1"/>
          <p:nvPr/>
        </p:nvSpPr>
        <p:spPr>
          <a:xfrm>
            <a:off x="130176" y="2861730"/>
            <a:ext cx="8828487" cy="1323439"/>
          </a:xfrm>
          <a:prstGeom prst="rect">
            <a:avLst/>
          </a:prstGeom>
          <a:noFill/>
        </p:spPr>
        <p:txBody>
          <a:bodyPr wrap="square" rtlCol="0">
            <a:spAutoFit/>
          </a:bodyPr>
          <a:lstStyle/>
          <a:p>
            <a:pPr algn="ctr"/>
            <a:r>
              <a:rPr lang="en-US" sz="4000" b="1" i="1" dirty="0" smtClean="0"/>
              <a:t>Bottom Line:  </a:t>
            </a:r>
          </a:p>
          <a:p>
            <a:pPr algn="ctr"/>
            <a:r>
              <a:rPr lang="en-US" sz="4000" b="1" i="1" dirty="0" smtClean="0"/>
              <a:t>Shortage and </a:t>
            </a:r>
            <a:r>
              <a:rPr lang="en-US" sz="4000" b="1" i="1" dirty="0" err="1" smtClean="0"/>
              <a:t>Maldistribution</a:t>
            </a:r>
            <a:endParaRPr lang="en-US" sz="4000" b="1" i="1" dirty="0"/>
          </a:p>
        </p:txBody>
      </p:sp>
      <p:pic>
        <p:nvPicPr>
          <p:cNvPr id="9" name="Picture 8" descr="Transparent_ECU-SoD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41933453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1143000"/>
          </a:xfrm>
        </p:spPr>
        <p:txBody>
          <a:bodyPr>
            <a:normAutofit fontScale="90000"/>
          </a:bodyPr>
          <a:lstStyle/>
          <a:p>
            <a:r>
              <a:rPr lang="en-US" dirty="0"/>
              <a:t>East Carolina University </a:t>
            </a:r>
            <a:br>
              <a:rPr lang="en-US" dirty="0"/>
            </a:br>
            <a:r>
              <a:rPr lang="en-US" dirty="0" smtClean="0"/>
              <a:t>School of Dental Medicine</a:t>
            </a:r>
            <a:endParaRPr lang="en-US" dirty="0"/>
          </a:p>
        </p:txBody>
      </p:sp>
      <p:sp>
        <p:nvSpPr>
          <p:cNvPr id="3" name="Content Placeholder 2"/>
          <p:cNvSpPr>
            <a:spLocks noGrp="1"/>
          </p:cNvSpPr>
          <p:nvPr>
            <p:ph idx="1"/>
          </p:nvPr>
        </p:nvSpPr>
        <p:spPr>
          <a:xfrm>
            <a:off x="457200" y="2242443"/>
            <a:ext cx="8229600" cy="3076779"/>
          </a:xfrm>
        </p:spPr>
        <p:txBody>
          <a:bodyPr/>
          <a:lstStyle/>
          <a:p>
            <a:pPr marL="0" indent="0">
              <a:buNone/>
            </a:pPr>
            <a:r>
              <a:rPr lang="en-US" sz="3600" dirty="0" smtClean="0"/>
              <a:t>Our Vision:</a:t>
            </a:r>
          </a:p>
          <a:p>
            <a:pPr lvl="1"/>
            <a:r>
              <a:rPr lang="en-US" sz="3000" dirty="0" smtClean="0"/>
              <a:t>Improving the health and quality of life of all North Carolinians by creating leaders with a passion to care for the underserved and by leading the nation in community-based, service learning oral health education.</a:t>
            </a:r>
            <a:endParaRPr lang="en-US" sz="3000" dirty="0"/>
          </a:p>
        </p:txBody>
      </p:sp>
      <p:pic>
        <p:nvPicPr>
          <p:cNvPr id="6" name="Picture 5" descr="Transparent_ECU-SoD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111298603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Mission</a:t>
            </a:r>
            <a:endParaRPr lang="en-US" dirty="0"/>
          </a:p>
        </p:txBody>
      </p:sp>
      <p:sp>
        <p:nvSpPr>
          <p:cNvPr id="3" name="Content Placeholder 2"/>
          <p:cNvSpPr>
            <a:spLocks noGrp="1"/>
          </p:cNvSpPr>
          <p:nvPr>
            <p:ph idx="1"/>
          </p:nvPr>
        </p:nvSpPr>
        <p:spPr>
          <a:xfrm>
            <a:off x="457200" y="1288473"/>
            <a:ext cx="8229600" cy="4899891"/>
          </a:xfrm>
        </p:spPr>
        <p:txBody>
          <a:bodyPr>
            <a:normAutofit fontScale="77500" lnSpcReduction="20000"/>
          </a:bodyPr>
          <a:lstStyle/>
          <a:p>
            <a:pPr marL="457200" indent="-457200">
              <a:lnSpc>
                <a:spcPct val="110000"/>
              </a:lnSpc>
              <a:buFont typeface="Arial"/>
              <a:buChar char="•"/>
            </a:pPr>
            <a:r>
              <a:rPr lang="en-US" dirty="0" smtClean="0"/>
              <a:t>Prepare </a:t>
            </a:r>
            <a:r>
              <a:rPr lang="en-US" b="1" u="sng" dirty="0" smtClean="0"/>
              <a:t>leaders</a:t>
            </a:r>
            <a:r>
              <a:rPr lang="en-US" dirty="0" smtClean="0"/>
              <a:t> with outstanding clinical skills, an ethical bearing, sound judgment and a passion to serve;</a:t>
            </a:r>
          </a:p>
          <a:p>
            <a:pPr marL="457200" indent="-457200">
              <a:lnSpc>
                <a:spcPct val="110000"/>
              </a:lnSpc>
              <a:buFont typeface="Arial"/>
              <a:buChar char="•"/>
            </a:pPr>
            <a:r>
              <a:rPr lang="en-US" dirty="0" smtClean="0"/>
              <a:t>Provide educational </a:t>
            </a:r>
            <a:r>
              <a:rPr lang="en-US" b="1" u="sng" dirty="0" smtClean="0"/>
              <a:t>opportunities</a:t>
            </a:r>
            <a:r>
              <a:rPr lang="en-US" dirty="0" smtClean="0"/>
              <a:t> for individuals from historically underrepresented groups, disadvantaged backgrounds and underserved areas;</a:t>
            </a:r>
          </a:p>
          <a:p>
            <a:pPr marL="457200" indent="-457200">
              <a:lnSpc>
                <a:spcPct val="110000"/>
              </a:lnSpc>
              <a:buFont typeface="Arial"/>
              <a:buChar char="•"/>
            </a:pPr>
            <a:r>
              <a:rPr lang="en-US" dirty="0" smtClean="0"/>
              <a:t>Provide and enhance oral health </a:t>
            </a:r>
            <a:r>
              <a:rPr lang="en-US" b="1" u="sng" dirty="0" smtClean="0"/>
              <a:t>services</a:t>
            </a:r>
            <a:r>
              <a:rPr lang="en-US" dirty="0" smtClean="0"/>
              <a:t> for underserved North Carolinians through implementation of community-oriented service learning and </a:t>
            </a:r>
            <a:r>
              <a:rPr lang="en-US" dirty="0" err="1" smtClean="0"/>
              <a:t>interprofessional</a:t>
            </a:r>
            <a:r>
              <a:rPr lang="en-US" dirty="0" smtClean="0"/>
              <a:t> collaborations; </a:t>
            </a:r>
          </a:p>
          <a:p>
            <a:pPr marL="457200" indent="-457200">
              <a:lnSpc>
                <a:spcPct val="110000"/>
              </a:lnSpc>
              <a:buFont typeface="Arial"/>
              <a:buChar char="•"/>
            </a:pPr>
            <a:r>
              <a:rPr lang="en-US" dirty="0" smtClean="0"/>
              <a:t>Foster an </a:t>
            </a:r>
            <a:r>
              <a:rPr lang="en-US" b="1" u="sng" dirty="0" smtClean="0"/>
              <a:t>environment</a:t>
            </a:r>
            <a:r>
              <a:rPr lang="en-US" dirty="0" smtClean="0"/>
              <a:t> where creativity, collaboration and diversity are embraced; </a:t>
            </a:r>
          </a:p>
          <a:p>
            <a:pPr marL="457200" indent="-457200">
              <a:lnSpc>
                <a:spcPct val="110000"/>
              </a:lnSpc>
              <a:buFont typeface="Arial"/>
              <a:buChar char="•"/>
            </a:pPr>
            <a:r>
              <a:rPr lang="en-US" dirty="0" smtClean="0"/>
              <a:t>Guide future clinical practice and dental education through </a:t>
            </a:r>
            <a:r>
              <a:rPr lang="en-US" b="1" u="sng" dirty="0" smtClean="0"/>
              <a:t>innovation</a:t>
            </a:r>
            <a:r>
              <a:rPr lang="en-US" dirty="0" smtClean="0"/>
              <a:t> and discovery.</a:t>
            </a:r>
            <a:endParaRPr lang="en-US" dirty="0"/>
          </a:p>
        </p:txBody>
      </p:sp>
    </p:spTree>
    <p:extLst>
      <p:ext uri="{BB962C8B-B14F-4D97-AF65-F5344CB8AC3E}">
        <p14:creationId xmlns:p14="http://schemas.microsoft.com/office/powerpoint/2010/main" xmlns="" val="52052771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en-US" sz="4000" dirty="0" smtClean="0"/>
              <a:t>“The ECU Model”</a:t>
            </a:r>
          </a:p>
        </p:txBody>
      </p:sp>
      <p:sp>
        <p:nvSpPr>
          <p:cNvPr id="3" name="Content Placeholder 2"/>
          <p:cNvSpPr>
            <a:spLocks noGrp="1"/>
          </p:cNvSpPr>
          <p:nvPr>
            <p:ph idx="1"/>
          </p:nvPr>
        </p:nvSpPr>
        <p:spPr>
          <a:xfrm>
            <a:off x="747376" y="1417638"/>
            <a:ext cx="7772400" cy="4712998"/>
          </a:xfrm>
        </p:spPr>
        <p:txBody>
          <a:bodyPr>
            <a:normAutofit fontScale="85000" lnSpcReduction="10000"/>
          </a:bodyPr>
          <a:lstStyle/>
          <a:p>
            <a:pPr marL="457200" indent="-457200">
              <a:buFont typeface="Arial"/>
              <a:buChar char="•"/>
            </a:pPr>
            <a:r>
              <a:rPr lang="en-US" dirty="0" smtClean="0"/>
              <a:t>Primary Care</a:t>
            </a:r>
          </a:p>
          <a:p>
            <a:pPr marL="457200" indent="-457200">
              <a:buFont typeface="Arial"/>
              <a:buChar char="•"/>
            </a:pPr>
            <a:r>
              <a:rPr lang="en-US" dirty="0" smtClean="0"/>
              <a:t>Increasing Access: educating/providing care</a:t>
            </a:r>
          </a:p>
          <a:p>
            <a:pPr marL="457200" indent="-457200">
              <a:buFont typeface="Arial"/>
              <a:buChar char="•"/>
            </a:pPr>
            <a:r>
              <a:rPr lang="en-US" dirty="0" smtClean="0"/>
              <a:t>Traditional Values: education/service/research</a:t>
            </a:r>
          </a:p>
          <a:p>
            <a:pPr marL="457200" indent="-457200">
              <a:buFont typeface="Arial"/>
              <a:buChar char="•"/>
            </a:pPr>
            <a:r>
              <a:rPr lang="en-US" dirty="0" smtClean="0"/>
              <a:t>Facilities:</a:t>
            </a:r>
          </a:p>
          <a:p>
            <a:pPr lvl="1">
              <a:buFont typeface="Lucida Grande"/>
              <a:buChar char="-"/>
            </a:pPr>
            <a:r>
              <a:rPr lang="en-US" dirty="0" smtClean="0"/>
              <a:t>Greenville</a:t>
            </a:r>
          </a:p>
          <a:p>
            <a:pPr lvl="2">
              <a:buFont typeface="Wingdings" charset="2"/>
              <a:buChar char="Ø"/>
            </a:pPr>
            <a:r>
              <a:rPr lang="en-US" dirty="0"/>
              <a:t>Approximately </a:t>
            </a:r>
            <a:r>
              <a:rPr lang="en-US" dirty="0" smtClean="0"/>
              <a:t>188K </a:t>
            </a:r>
            <a:r>
              <a:rPr lang="en-US" dirty="0"/>
              <a:t>sq. ft. - three floors initially outfitted (fourth floor </a:t>
            </a:r>
            <a:r>
              <a:rPr lang="en-US" dirty="0" smtClean="0"/>
              <a:t>– shelled-in </a:t>
            </a:r>
            <a:r>
              <a:rPr lang="en-US" dirty="0"/>
              <a:t>space</a:t>
            </a:r>
            <a:r>
              <a:rPr lang="en-US" dirty="0" smtClean="0"/>
              <a:t>)</a:t>
            </a:r>
          </a:p>
          <a:p>
            <a:pPr lvl="1">
              <a:buFont typeface="Lucida Grande"/>
              <a:buChar char="-"/>
            </a:pPr>
            <a:r>
              <a:rPr lang="en-US" dirty="0" smtClean="0"/>
              <a:t>Community Service Learning Centers (10)</a:t>
            </a:r>
          </a:p>
          <a:p>
            <a:pPr lvl="2">
              <a:buFont typeface="Wingdings" charset="2"/>
              <a:buChar char="Ø"/>
            </a:pPr>
            <a:r>
              <a:rPr lang="en-US" dirty="0"/>
              <a:t>Across the state in </a:t>
            </a:r>
            <a:r>
              <a:rPr lang="en-US" dirty="0" smtClean="0"/>
              <a:t>rural/underserved </a:t>
            </a:r>
            <a:r>
              <a:rPr lang="en-US" dirty="0"/>
              <a:t>communities</a:t>
            </a:r>
          </a:p>
          <a:p>
            <a:pPr marL="457200" indent="-457200">
              <a:buFont typeface="Arial"/>
              <a:buChar char="•"/>
            </a:pPr>
            <a:r>
              <a:rPr lang="en-US" dirty="0" smtClean="0"/>
              <a:t>Curriculum/Use of technology</a:t>
            </a:r>
          </a:p>
          <a:p>
            <a:pPr marL="457200" indent="-457200">
              <a:buFont typeface="Arial"/>
              <a:buChar char="•"/>
            </a:pPr>
            <a:r>
              <a:rPr lang="en-US" dirty="0" smtClean="0"/>
              <a:t>All students from NC</a:t>
            </a:r>
            <a:endParaRPr lang="en-US" dirty="0"/>
          </a:p>
          <a:p>
            <a:pPr lvl="2"/>
            <a:endParaRPr lang="en-US" dirty="0" smtClean="0"/>
          </a:p>
        </p:txBody>
      </p:sp>
      <p:pic>
        <p:nvPicPr>
          <p:cNvPr id="6" name="Picture 5" descr="Transparent_ECU-SoD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321457045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454100"/>
            <a:ext cx="7772400" cy="1143000"/>
          </a:xfrm>
        </p:spPr>
        <p:txBody>
          <a:bodyPr>
            <a:normAutofit/>
          </a:bodyPr>
          <a:lstStyle/>
          <a:p>
            <a:pPr eaLnBrk="1" hangingPunct="1"/>
            <a:r>
              <a:rPr lang="en-US" sz="4000" dirty="0" smtClean="0"/>
              <a:t>Educational Priorities</a:t>
            </a:r>
          </a:p>
        </p:txBody>
      </p:sp>
      <p:sp>
        <p:nvSpPr>
          <p:cNvPr id="43011" name="Rectangle 3"/>
          <p:cNvSpPr>
            <a:spLocks noGrp="1" noChangeArrowheads="1"/>
          </p:cNvSpPr>
          <p:nvPr>
            <p:ph type="body" idx="1"/>
          </p:nvPr>
        </p:nvSpPr>
        <p:spPr>
          <a:xfrm>
            <a:off x="762000" y="1835706"/>
            <a:ext cx="7772400" cy="3999742"/>
          </a:xfrm>
        </p:spPr>
        <p:txBody>
          <a:bodyPr>
            <a:normAutofit/>
          </a:bodyPr>
          <a:lstStyle/>
          <a:p>
            <a:pPr lvl="1" eaLnBrk="1" hangingPunct="1">
              <a:spcAft>
                <a:spcPts val="600"/>
              </a:spcAft>
            </a:pPr>
            <a:r>
              <a:rPr lang="en-US" dirty="0" smtClean="0"/>
              <a:t>50 pre-doctoral dental </a:t>
            </a:r>
            <a:r>
              <a:rPr lang="en-US" dirty="0"/>
              <a:t>students per year</a:t>
            </a:r>
          </a:p>
          <a:p>
            <a:pPr lvl="1" eaLnBrk="1" hangingPunct="1">
              <a:spcAft>
                <a:spcPts val="600"/>
              </a:spcAft>
            </a:pPr>
            <a:r>
              <a:rPr lang="en-US" dirty="0"/>
              <a:t>4</a:t>
            </a:r>
            <a:r>
              <a:rPr lang="en-US" dirty="0" smtClean="0"/>
              <a:t>-5 </a:t>
            </a:r>
            <a:r>
              <a:rPr lang="en-US" dirty="0"/>
              <a:t>General Practice </a:t>
            </a:r>
            <a:r>
              <a:rPr lang="en-US" dirty="0" smtClean="0"/>
              <a:t>Residents </a:t>
            </a:r>
            <a:r>
              <a:rPr lang="en-US" dirty="0"/>
              <a:t>per year</a:t>
            </a:r>
          </a:p>
          <a:p>
            <a:pPr lvl="1" eaLnBrk="1" hangingPunct="1">
              <a:spcAft>
                <a:spcPts val="600"/>
              </a:spcAft>
            </a:pPr>
            <a:r>
              <a:rPr lang="en-US" dirty="0"/>
              <a:t>Up to </a:t>
            </a:r>
            <a:r>
              <a:rPr lang="en-US" dirty="0" smtClean="0"/>
              <a:t>22 </a:t>
            </a:r>
            <a:r>
              <a:rPr lang="en-US" dirty="0"/>
              <a:t>Advanced Education in General</a:t>
            </a:r>
            <a:r>
              <a:rPr lang="en-US" dirty="0" smtClean="0"/>
              <a:t> Dentistry (AEGD) residents </a:t>
            </a:r>
            <a:r>
              <a:rPr lang="en-US" dirty="0"/>
              <a:t>per year</a:t>
            </a:r>
          </a:p>
          <a:p>
            <a:pPr lvl="1" eaLnBrk="1" hangingPunct="1">
              <a:spcAft>
                <a:spcPts val="600"/>
              </a:spcAft>
            </a:pPr>
            <a:r>
              <a:rPr lang="en-US" dirty="0" smtClean="0"/>
              <a:t>3-4 </a:t>
            </a:r>
            <a:r>
              <a:rPr lang="en-US" dirty="0"/>
              <a:t>Pediatric Dental </a:t>
            </a:r>
            <a:r>
              <a:rPr lang="en-US" dirty="0" smtClean="0"/>
              <a:t>Residents </a:t>
            </a:r>
            <a:r>
              <a:rPr lang="en-US" dirty="0"/>
              <a:t>per year</a:t>
            </a:r>
          </a:p>
          <a:p>
            <a:pPr lvl="1" eaLnBrk="1" hangingPunct="1">
              <a:spcAft>
                <a:spcPts val="600"/>
              </a:spcAft>
            </a:pPr>
            <a:r>
              <a:rPr lang="en-US" dirty="0"/>
              <a:t>Continuing education for dental</a:t>
            </a:r>
            <a:r>
              <a:rPr lang="en-US" dirty="0" smtClean="0"/>
              <a:t> professionals</a:t>
            </a:r>
          </a:p>
          <a:p>
            <a:pPr lvl="1" eaLnBrk="1" hangingPunct="1">
              <a:spcAft>
                <a:spcPts val="600"/>
              </a:spcAft>
            </a:pPr>
            <a:r>
              <a:rPr lang="en-US" dirty="0" smtClean="0"/>
              <a:t>Oral health promotion - general public</a:t>
            </a:r>
            <a:endParaRPr lang="en-US" dirty="0"/>
          </a:p>
        </p:txBody>
      </p:sp>
      <p:pic>
        <p:nvPicPr>
          <p:cNvPr id="6" name="Picture 5" descr="Transparent_ECU-SoD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7243921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96985"/>
            <a:ext cx="8229600" cy="1143000"/>
          </a:xfrm>
        </p:spPr>
        <p:txBody>
          <a:bodyPr>
            <a:normAutofit fontScale="90000"/>
          </a:bodyPr>
          <a:lstStyle/>
          <a:p>
            <a:r>
              <a:rPr lang="en-US" dirty="0" smtClean="0"/>
              <a:t>Our Current Status?</a:t>
            </a:r>
            <a:br>
              <a:rPr lang="en-US" dirty="0" smtClean="0"/>
            </a:br>
            <a:r>
              <a:rPr lang="en-US" sz="2700" dirty="0" smtClean="0"/>
              <a:t>(as of AUG 2012)</a:t>
            </a:r>
          </a:p>
        </p:txBody>
      </p:sp>
      <p:sp>
        <p:nvSpPr>
          <p:cNvPr id="3" name="Content Placeholder 2"/>
          <p:cNvSpPr>
            <a:spLocks noGrp="1"/>
          </p:cNvSpPr>
          <p:nvPr>
            <p:ph idx="1"/>
          </p:nvPr>
        </p:nvSpPr>
        <p:spPr>
          <a:xfrm>
            <a:off x="341750" y="1298766"/>
            <a:ext cx="8502073" cy="5338330"/>
          </a:xfrm>
        </p:spPr>
        <p:txBody>
          <a:bodyPr>
            <a:noAutofit/>
          </a:bodyPr>
          <a:lstStyle/>
          <a:p>
            <a:pPr marL="342900" indent="-342900">
              <a:buFont typeface="Arial"/>
              <a:buChar char="•"/>
            </a:pPr>
            <a:r>
              <a:rPr lang="en-US" sz="2600" dirty="0" smtClean="0"/>
              <a:t>32 Faculty/Senior Administration &amp; 42 Staff </a:t>
            </a:r>
          </a:p>
          <a:p>
            <a:pPr marL="342900" indent="-342900">
              <a:buFont typeface="Arial"/>
              <a:buChar char="•"/>
            </a:pPr>
            <a:r>
              <a:rPr lang="en-US" sz="2600" dirty="0" smtClean="0"/>
              <a:t>52 Students – Class of 2015 (2</a:t>
            </a:r>
            <a:r>
              <a:rPr lang="en-US" sz="2600" baseline="30000" dirty="0" smtClean="0"/>
              <a:t>ND</a:t>
            </a:r>
            <a:r>
              <a:rPr lang="en-US" sz="2600" dirty="0" smtClean="0"/>
              <a:t> Year Students)</a:t>
            </a:r>
          </a:p>
          <a:p>
            <a:pPr marL="342900" indent="-342900">
              <a:buFont typeface="Arial"/>
              <a:buChar char="•"/>
            </a:pPr>
            <a:r>
              <a:rPr lang="en-US" sz="2600" dirty="0" smtClean="0"/>
              <a:t>52 Students – Class of 2016 (1</a:t>
            </a:r>
            <a:r>
              <a:rPr lang="en-US" sz="2600" baseline="30000" dirty="0" smtClean="0"/>
              <a:t>st</a:t>
            </a:r>
            <a:r>
              <a:rPr lang="en-US" sz="2600" dirty="0" smtClean="0"/>
              <a:t> Year Students)</a:t>
            </a:r>
          </a:p>
          <a:p>
            <a:pPr marL="521208" lvl="1" indent="0">
              <a:buNone/>
            </a:pPr>
            <a:endParaRPr lang="en-US" sz="2000" dirty="0" smtClean="0"/>
          </a:p>
          <a:p>
            <a:pPr marL="342900" indent="-342900">
              <a:buFont typeface="Arial"/>
              <a:buChar char="•"/>
            </a:pPr>
            <a:r>
              <a:rPr lang="en-US" sz="2600" dirty="0" smtClean="0"/>
              <a:t>Facilities </a:t>
            </a:r>
          </a:p>
          <a:p>
            <a:pPr marL="800100" lvl="1">
              <a:buFont typeface="Lucida Grande"/>
              <a:buChar char="-"/>
            </a:pPr>
            <a:r>
              <a:rPr lang="en-US" sz="2000" dirty="0" smtClean="0"/>
              <a:t>Offices in 3 modular units on the health sciences campus</a:t>
            </a:r>
          </a:p>
          <a:p>
            <a:pPr marL="800100" lvl="1">
              <a:buFont typeface="Lucida Grande"/>
              <a:buChar char="-"/>
            </a:pPr>
            <a:r>
              <a:rPr lang="en-US" sz="2000" dirty="0" smtClean="0"/>
              <a:t>Temporary teaching facilities in Brody School of Medicine</a:t>
            </a:r>
          </a:p>
          <a:p>
            <a:pPr marL="800100" lvl="1">
              <a:buFont typeface="Lucida Grande"/>
              <a:buChar char="-"/>
            </a:pPr>
            <a:r>
              <a:rPr lang="en-US" sz="2000" dirty="0" smtClean="0"/>
              <a:t>Ross Hall under construction, completion planned late Summer of 2012</a:t>
            </a:r>
          </a:p>
          <a:p>
            <a:pPr marL="800100" lvl="1">
              <a:buFont typeface="Lucida Grande"/>
              <a:buChar char="-"/>
            </a:pPr>
            <a:r>
              <a:rPr lang="en-US" sz="2000" dirty="0" smtClean="0"/>
              <a:t>CSLC </a:t>
            </a:r>
            <a:r>
              <a:rPr lang="en-US" sz="2000" dirty="0"/>
              <a:t>#1 opens June 2012; #2 opens in November/December </a:t>
            </a:r>
            <a:r>
              <a:rPr lang="en-US" sz="2000" dirty="0" smtClean="0"/>
              <a:t>2012</a:t>
            </a:r>
          </a:p>
          <a:p>
            <a:pPr marL="342900" indent="-342900">
              <a:buFont typeface="Arial"/>
              <a:buChar char="•"/>
            </a:pPr>
            <a:r>
              <a:rPr lang="en-US" sz="2600" dirty="0" smtClean="0"/>
              <a:t>Faculty and staff recruiting continues</a:t>
            </a:r>
          </a:p>
          <a:p>
            <a:pPr marL="342900" indent="-342900">
              <a:buFont typeface="Arial"/>
              <a:buChar char="•"/>
            </a:pPr>
            <a:r>
              <a:rPr lang="en-US" sz="2600" dirty="0" smtClean="0"/>
              <a:t>Innovative curriculum, classrooms and simulation labs</a:t>
            </a:r>
          </a:p>
          <a:p>
            <a:pPr marL="342900" indent="-342900">
              <a:buFont typeface="Arial"/>
              <a:buChar char="•"/>
            </a:pPr>
            <a:r>
              <a:rPr lang="en-US" sz="2600" dirty="0" smtClean="0"/>
              <a:t>CODA Accreditation (DMD, GPR &amp; AEGD)</a:t>
            </a:r>
          </a:p>
          <a:p>
            <a:pPr>
              <a:buNone/>
            </a:pPr>
            <a:endParaRPr lang="en-US" sz="2600" dirty="0" smtClean="0"/>
          </a:p>
        </p:txBody>
      </p:sp>
      <p:pic>
        <p:nvPicPr>
          <p:cNvPr id="6" name="Picture 5" descr="Transparent_ECU-SoD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12181731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09825"/>
            <a:ext cx="8229600" cy="3241675"/>
          </a:xfrm>
        </p:spPr>
        <p:txBody>
          <a:bodyPr/>
          <a:lstStyle/>
          <a:p>
            <a:r>
              <a:rPr lang="en-US" i="1" dirty="0" smtClean="0"/>
              <a:t>“ You are not healthy</a:t>
            </a:r>
          </a:p>
          <a:p>
            <a:r>
              <a:rPr lang="en-US" i="1" dirty="0"/>
              <a:t> </a:t>
            </a:r>
            <a:r>
              <a:rPr lang="en-US" i="1" dirty="0" smtClean="0"/>
              <a:t>            ……… unless you have good oral health” </a:t>
            </a:r>
          </a:p>
          <a:p>
            <a:r>
              <a:rPr lang="en-US" i="1" dirty="0"/>
              <a:t> </a:t>
            </a:r>
            <a:r>
              <a:rPr lang="en-US" i="1" dirty="0" smtClean="0"/>
              <a:t> </a:t>
            </a:r>
          </a:p>
          <a:p>
            <a:r>
              <a:rPr lang="en-US" i="1" dirty="0"/>
              <a:t> </a:t>
            </a:r>
            <a:r>
              <a:rPr lang="en-US" i="1" dirty="0" smtClean="0"/>
              <a:t>                                            </a:t>
            </a:r>
            <a:r>
              <a:rPr lang="en-US" sz="2800" dirty="0" smtClean="0"/>
              <a:t>C. Everett Koop</a:t>
            </a:r>
          </a:p>
          <a:p>
            <a:r>
              <a:rPr lang="en-US" dirty="0"/>
              <a:t> </a:t>
            </a:r>
            <a:r>
              <a:rPr lang="en-US" dirty="0" smtClean="0"/>
              <a:t>                                            </a:t>
            </a:r>
            <a:r>
              <a:rPr lang="en-US" sz="2800" dirty="0" smtClean="0"/>
              <a:t> Former U.S. Surgeon </a:t>
            </a:r>
          </a:p>
        </p:txBody>
      </p:sp>
    </p:spTree>
    <p:extLst>
      <p:ext uri="{BB962C8B-B14F-4D97-AF65-F5344CB8AC3E}">
        <p14:creationId xmlns:p14="http://schemas.microsoft.com/office/powerpoint/2010/main" xmlns="" val="80176094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idx="1"/>
          </p:nvPr>
        </p:nvSpPr>
        <p:spPr>
          <a:xfrm>
            <a:off x="457199" y="1417638"/>
            <a:ext cx="5684983" cy="4525963"/>
          </a:xfrm>
        </p:spPr>
        <p:txBody>
          <a:bodyPr>
            <a:normAutofit fontScale="85000" lnSpcReduction="20000"/>
          </a:bodyPr>
          <a:lstStyle/>
          <a:p>
            <a:pPr marL="457200" indent="-457200">
              <a:buFont typeface="Arial"/>
              <a:buChar char="•"/>
            </a:pPr>
            <a:r>
              <a:rPr lang="en-US" dirty="0" smtClean="0"/>
              <a:t>“Innovation With a Purpose”</a:t>
            </a:r>
          </a:p>
          <a:p>
            <a:pPr marL="457200" indent="-457200">
              <a:buFont typeface="Arial"/>
              <a:buChar char="•"/>
            </a:pPr>
            <a:r>
              <a:rPr lang="en-US" dirty="0" smtClean="0"/>
              <a:t>Use is NOT an option</a:t>
            </a:r>
          </a:p>
          <a:p>
            <a:pPr marL="457200" indent="-457200">
              <a:buFont typeface="Arial"/>
              <a:buChar char="•"/>
            </a:pPr>
            <a:r>
              <a:rPr lang="en-US" dirty="0" smtClean="0"/>
              <a:t>All Apple (MacBook, </a:t>
            </a:r>
            <a:r>
              <a:rPr lang="en-US" dirty="0" err="1" smtClean="0"/>
              <a:t>iPad</a:t>
            </a:r>
            <a:r>
              <a:rPr lang="en-US" dirty="0" smtClean="0"/>
              <a:t>, iPhone)</a:t>
            </a:r>
          </a:p>
          <a:p>
            <a:pPr marL="457200" indent="-457200">
              <a:buFont typeface="Arial"/>
              <a:buChar char="•"/>
            </a:pPr>
            <a:r>
              <a:rPr lang="en-US" dirty="0" smtClean="0"/>
              <a:t>State-of-the-Art Clinical Technology</a:t>
            </a:r>
          </a:p>
          <a:p>
            <a:pPr marL="457200" indent="-457200">
              <a:buFont typeface="Arial"/>
              <a:buChar char="•"/>
            </a:pPr>
            <a:r>
              <a:rPr lang="en-US" dirty="0" smtClean="0"/>
              <a:t>7 iBook Platforms (facilitate problem-solving in class, </a:t>
            </a:r>
            <a:r>
              <a:rPr lang="en-US" dirty="0" err="1" smtClean="0"/>
              <a:t>chairside</a:t>
            </a:r>
            <a:r>
              <a:rPr lang="en-US" dirty="0" smtClean="0"/>
              <a:t> and at home)</a:t>
            </a:r>
          </a:p>
          <a:p>
            <a:pPr marL="457200" indent="-457200">
              <a:buFont typeface="Arial"/>
              <a:buChar char="•"/>
            </a:pPr>
            <a:r>
              <a:rPr lang="en-US" dirty="0" smtClean="0"/>
              <a:t>Yammer</a:t>
            </a:r>
          </a:p>
          <a:p>
            <a:pPr marL="457200" indent="-457200">
              <a:buFont typeface="Arial"/>
              <a:buChar char="•"/>
            </a:pPr>
            <a:r>
              <a:rPr lang="en-US" dirty="0" smtClean="0"/>
              <a:t>New Learning Management System (LMS)</a:t>
            </a:r>
          </a:p>
          <a:p>
            <a:pPr marL="457200" indent="-457200">
              <a:buFont typeface="Arial"/>
              <a:buChar char="•"/>
            </a:pPr>
            <a:r>
              <a:rPr lang="en-US" dirty="0" smtClean="0"/>
              <a:t>Robust connectivity to CSLCs</a:t>
            </a:r>
          </a:p>
        </p:txBody>
      </p:sp>
      <p:pic>
        <p:nvPicPr>
          <p:cNvPr id="11" name="Picture 10" descr="APPLE_Tech3.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00855" y="1881905"/>
            <a:ext cx="3231600" cy="2744211"/>
          </a:xfrm>
          <a:prstGeom prst="rect">
            <a:avLst/>
          </a:prstGeom>
        </p:spPr>
      </p:pic>
    </p:spTree>
    <p:extLst>
      <p:ext uri="{BB962C8B-B14F-4D97-AF65-F5344CB8AC3E}">
        <p14:creationId xmlns:p14="http://schemas.microsoft.com/office/powerpoint/2010/main" xmlns="" val="74547115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118534"/>
            <a:ext cx="4301068" cy="646331"/>
          </a:xfrm>
          <a:prstGeom prst="rect">
            <a:avLst/>
          </a:prstGeom>
          <a:noFill/>
        </p:spPr>
        <p:txBody>
          <a:bodyPr wrap="square" rtlCol="0">
            <a:spAutoFit/>
          </a:bodyPr>
          <a:lstStyle/>
          <a:p>
            <a:pPr algn="ctr"/>
            <a:r>
              <a:rPr lang="en-US" sz="3600" dirty="0" smtClean="0"/>
              <a:t>Temporary Classroom</a:t>
            </a:r>
          </a:p>
        </p:txBody>
      </p:sp>
      <p:pic>
        <p:nvPicPr>
          <p:cNvPr id="8" name="Picture 7" descr="DSC_002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7952" y="959598"/>
            <a:ext cx="7748784" cy="518720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4114593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173789"/>
            <a:ext cx="4301068" cy="646331"/>
          </a:xfrm>
          <a:prstGeom prst="rect">
            <a:avLst/>
          </a:prstGeom>
          <a:noFill/>
        </p:spPr>
        <p:txBody>
          <a:bodyPr wrap="square" rtlCol="0">
            <a:spAutoFit/>
          </a:bodyPr>
          <a:lstStyle/>
          <a:p>
            <a:pPr algn="ctr"/>
            <a:r>
              <a:rPr lang="en-US" sz="3600" dirty="0" smtClean="0"/>
              <a:t>Simulation Lab</a:t>
            </a:r>
          </a:p>
        </p:txBody>
      </p:sp>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68745" y="913416"/>
            <a:ext cx="8220728" cy="518720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1887238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ssHallSoDM_11-16-2010.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89911"/>
            <a:ext cx="8229600" cy="1143000"/>
          </a:xfrm>
        </p:spPr>
        <p:txBody>
          <a:bodyPr/>
          <a:lstStyle/>
          <a:p>
            <a:r>
              <a:rPr lang="en-US" dirty="0"/>
              <a:t>Ledyard </a:t>
            </a:r>
            <a:r>
              <a:rPr lang="en-US" dirty="0" smtClean="0"/>
              <a:t>E. Ross Hall</a:t>
            </a:r>
            <a:endParaRPr lang="en-US" dirty="0"/>
          </a:p>
        </p:txBody>
      </p:sp>
    </p:spTree>
    <p:extLst>
      <p:ext uri="{BB962C8B-B14F-4D97-AF65-F5344CB8AC3E}">
        <p14:creationId xmlns:p14="http://schemas.microsoft.com/office/powerpoint/2010/main" xmlns="" val="294900833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549" y="1151335"/>
            <a:ext cx="8704663" cy="5262739"/>
          </a:xfrm>
        </p:spPr>
        <p:txBody>
          <a:bodyPr>
            <a:noAutofit/>
          </a:bodyPr>
          <a:lstStyle/>
          <a:p>
            <a:pPr lvl="1">
              <a:lnSpc>
                <a:spcPct val="90000"/>
              </a:lnSpc>
              <a:spcAft>
                <a:spcPts val="600"/>
              </a:spcAft>
            </a:pPr>
            <a:r>
              <a:rPr lang="en-US" dirty="0" smtClean="0"/>
              <a:t>Two lecture halls plus small group seminar rooms</a:t>
            </a:r>
          </a:p>
          <a:p>
            <a:pPr lvl="1">
              <a:lnSpc>
                <a:spcPct val="90000"/>
              </a:lnSpc>
              <a:spcAft>
                <a:spcPts val="600"/>
              </a:spcAft>
            </a:pPr>
            <a:r>
              <a:rPr lang="en-US" dirty="0" smtClean="0"/>
              <a:t>State-of-the-art preclinical simulation labs</a:t>
            </a:r>
          </a:p>
          <a:p>
            <a:pPr lvl="1">
              <a:lnSpc>
                <a:spcPct val="90000"/>
              </a:lnSpc>
              <a:spcAft>
                <a:spcPts val="600"/>
              </a:spcAft>
            </a:pPr>
            <a:r>
              <a:rPr lang="en-US" dirty="0" smtClean="0"/>
              <a:t>Clinical space for about 50 dental students per year, 6-8 Pediatric dentistry residents, 2-4 GP residents and faculty/staff</a:t>
            </a:r>
          </a:p>
          <a:p>
            <a:pPr lvl="1">
              <a:lnSpc>
                <a:spcPct val="90000"/>
              </a:lnSpc>
              <a:spcAft>
                <a:spcPts val="600"/>
              </a:spcAft>
            </a:pPr>
            <a:r>
              <a:rPr lang="en-US" dirty="0" smtClean="0"/>
              <a:t>Clinical and educational support areas</a:t>
            </a:r>
          </a:p>
          <a:p>
            <a:pPr lvl="1">
              <a:lnSpc>
                <a:spcPct val="90000"/>
              </a:lnSpc>
              <a:spcAft>
                <a:spcPts val="600"/>
              </a:spcAft>
            </a:pPr>
            <a:r>
              <a:rPr lang="en-US" dirty="0" smtClean="0"/>
              <a:t>Offices and conference/seminar rooms</a:t>
            </a:r>
          </a:p>
          <a:p>
            <a:pPr lvl="1">
              <a:lnSpc>
                <a:spcPct val="90000"/>
              </a:lnSpc>
              <a:spcAft>
                <a:spcPts val="600"/>
              </a:spcAft>
            </a:pPr>
            <a:r>
              <a:rPr lang="en-US" dirty="0" smtClean="0"/>
              <a:t>Special needs and clinical research suite</a:t>
            </a:r>
          </a:p>
          <a:p>
            <a:pPr lvl="1">
              <a:lnSpc>
                <a:spcPct val="90000"/>
              </a:lnSpc>
              <a:spcAft>
                <a:spcPts val="600"/>
              </a:spcAft>
            </a:pPr>
            <a:r>
              <a:rPr lang="en-US" dirty="0" smtClean="0"/>
              <a:t>Shelled-in space – room for expansion, research and/or more faculty offices</a:t>
            </a:r>
          </a:p>
        </p:txBody>
      </p:sp>
      <p:pic>
        <p:nvPicPr>
          <p:cNvPr id="6" name="Picture 5" descr="Transparent_ECU-SoD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
        <p:nvSpPr>
          <p:cNvPr id="7" name="Title 1"/>
          <p:cNvSpPr txBox="1">
            <a:spLocks/>
          </p:cNvSpPr>
          <p:nvPr/>
        </p:nvSpPr>
        <p:spPr>
          <a:xfrm>
            <a:off x="457200" y="8991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Ross Hall</a:t>
            </a:r>
            <a:endParaRPr lang="en-US" dirty="0"/>
          </a:p>
        </p:txBody>
      </p:sp>
    </p:spTree>
    <p:extLst>
      <p:ext uri="{BB962C8B-B14F-4D97-AF65-F5344CB8AC3E}">
        <p14:creationId xmlns:p14="http://schemas.microsoft.com/office/powerpoint/2010/main" xmlns="" val="86699961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October 2011</a:t>
            </a:r>
            <a:endParaRPr lang="en-US"/>
          </a:p>
        </p:txBody>
      </p:sp>
      <p:pic>
        <p:nvPicPr>
          <p:cNvPr id="54274" name="Picture 2" descr="IMG_3113.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582287"/>
            <a:ext cx="8229600" cy="1143000"/>
          </a:xfrm>
        </p:spPr>
        <p:txBody>
          <a:bodyPr>
            <a:normAutofit fontScale="90000"/>
          </a:bodyPr>
          <a:lstStyle/>
          <a:p>
            <a:r>
              <a:rPr lang="en-US" dirty="0" smtClean="0"/>
              <a:t>Community Service Learning Centers:</a:t>
            </a:r>
            <a:br>
              <a:rPr lang="en-US" dirty="0" smtClean="0"/>
            </a:br>
            <a:r>
              <a:rPr lang="en-US" dirty="0" smtClean="0"/>
              <a:t>“The ECU Model”</a:t>
            </a:r>
            <a:endParaRPr lang="en-US" dirty="0"/>
          </a:p>
        </p:txBody>
      </p:sp>
      <p:sp>
        <p:nvSpPr>
          <p:cNvPr id="7" name="Content Placeholder 2"/>
          <p:cNvSpPr>
            <a:spLocks noGrp="1"/>
          </p:cNvSpPr>
          <p:nvPr>
            <p:ph idx="1"/>
          </p:nvPr>
        </p:nvSpPr>
        <p:spPr>
          <a:xfrm>
            <a:off x="762000" y="2256220"/>
            <a:ext cx="7658485" cy="3109190"/>
          </a:xfrm>
        </p:spPr>
        <p:txBody>
          <a:bodyPr>
            <a:normAutofit fontScale="85000" lnSpcReduction="20000"/>
          </a:bodyPr>
          <a:lstStyle/>
          <a:p>
            <a:pPr marL="0" indent="0">
              <a:lnSpc>
                <a:spcPct val="120000"/>
              </a:lnSpc>
              <a:buNone/>
            </a:pPr>
            <a:r>
              <a:rPr lang="en-US" dirty="0" smtClean="0"/>
              <a:t>Community-based, economically sustainable dental practices of the School of Dental Medicine where students will advance their skills and knowledge under the supervision of dental faculty while living in rural areas across North Carolina.</a:t>
            </a:r>
          </a:p>
          <a:p>
            <a:pPr marL="0" indent="0">
              <a:buNone/>
            </a:pPr>
            <a:endParaRPr lang="en-US" dirty="0"/>
          </a:p>
          <a:p>
            <a:pPr marL="0" indent="0" algn="ctr">
              <a:buNone/>
            </a:pPr>
            <a:r>
              <a:rPr lang="en-US" sz="3800" b="1" dirty="0" smtClean="0"/>
              <a:t>Education   </a:t>
            </a:r>
            <a:r>
              <a:rPr lang="en-US" sz="3800" b="1" dirty="0" smtClean="0">
                <a:latin typeface="Wingdings"/>
                <a:ea typeface="Wingdings"/>
                <a:cs typeface="Wingdings"/>
                <a:sym typeface="Wingdings"/>
              </a:rPr>
              <a:t></a:t>
            </a:r>
            <a:r>
              <a:rPr lang="en-US" sz="3800" b="1" dirty="0" smtClean="0">
                <a:ea typeface="Wingdings"/>
                <a:cs typeface="Wingdings"/>
                <a:sym typeface="Wingdings"/>
              </a:rPr>
              <a:t>  Access  </a:t>
            </a:r>
            <a:r>
              <a:rPr lang="en-US" sz="3800" b="1" dirty="0" smtClean="0">
                <a:latin typeface="Wingdings"/>
                <a:ea typeface="Wingdings"/>
                <a:cs typeface="Wingdings"/>
                <a:sym typeface="Wingdings"/>
              </a:rPr>
              <a:t></a:t>
            </a:r>
            <a:r>
              <a:rPr lang="en-US" sz="3800" b="1" dirty="0" smtClean="0">
                <a:sym typeface="Wingdings"/>
              </a:rPr>
              <a:t>  Sustainable</a:t>
            </a:r>
            <a:endParaRPr lang="en-US" sz="3800" b="1" dirty="0"/>
          </a:p>
        </p:txBody>
      </p:sp>
      <p:pic>
        <p:nvPicPr>
          <p:cNvPr id="8" name="Picture 7" descr="Transparent_ECU-SoD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9167984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538"/>
            <a:ext cx="8229600" cy="1143000"/>
          </a:xfrm>
        </p:spPr>
        <p:txBody>
          <a:bodyPr>
            <a:normAutofit fontScale="90000"/>
          </a:bodyPr>
          <a:lstStyle/>
          <a:p>
            <a:r>
              <a:rPr lang="en-US" dirty="0" smtClean="0"/>
              <a:t>Community Service Learning Centers</a:t>
            </a:r>
            <a:r>
              <a:rPr lang="en-US" dirty="0"/>
              <a:t/>
            </a:r>
            <a:br>
              <a:rPr lang="en-US" dirty="0"/>
            </a:br>
            <a:r>
              <a:rPr lang="en-US" sz="3600" dirty="0" smtClean="0"/>
              <a:t>(</a:t>
            </a:r>
            <a:r>
              <a:rPr lang="en-US" sz="3600" b="1" dirty="0"/>
              <a:t>Education   </a:t>
            </a:r>
            <a:r>
              <a:rPr lang="en-US" sz="3600" b="1" dirty="0">
                <a:latin typeface="Wingdings"/>
                <a:ea typeface="Wingdings"/>
                <a:cs typeface="Wingdings"/>
                <a:sym typeface="Wingdings"/>
              </a:rPr>
              <a:t></a:t>
            </a:r>
            <a:r>
              <a:rPr lang="en-US" sz="3600" b="1" dirty="0">
                <a:ea typeface="Wingdings"/>
                <a:cs typeface="Wingdings"/>
                <a:sym typeface="Wingdings"/>
              </a:rPr>
              <a:t>  Access  </a:t>
            </a:r>
            <a:r>
              <a:rPr lang="en-US" sz="3600" b="1" dirty="0">
                <a:latin typeface="Wingdings"/>
                <a:ea typeface="Wingdings"/>
                <a:cs typeface="Wingdings"/>
                <a:sym typeface="Wingdings"/>
              </a:rPr>
              <a:t></a:t>
            </a:r>
            <a:r>
              <a:rPr lang="en-US" sz="3600" b="1" dirty="0">
                <a:sym typeface="Wingdings"/>
              </a:rPr>
              <a:t>  </a:t>
            </a:r>
            <a:r>
              <a:rPr lang="en-US" sz="3600" b="1" dirty="0" smtClean="0">
                <a:sym typeface="Wingdings"/>
              </a:rPr>
              <a:t>Sustainable)</a:t>
            </a:r>
            <a:endParaRPr lang="en-US" sz="3600" dirty="0"/>
          </a:p>
        </p:txBody>
      </p:sp>
      <p:sp>
        <p:nvSpPr>
          <p:cNvPr id="3" name="Content Placeholder 2"/>
          <p:cNvSpPr>
            <a:spLocks noGrp="1"/>
          </p:cNvSpPr>
          <p:nvPr>
            <p:ph idx="1"/>
          </p:nvPr>
        </p:nvSpPr>
        <p:spPr>
          <a:xfrm>
            <a:off x="1054100" y="1887682"/>
            <a:ext cx="7477990" cy="3895436"/>
          </a:xfrm>
        </p:spPr>
        <p:txBody>
          <a:bodyPr>
            <a:noAutofit/>
          </a:bodyPr>
          <a:lstStyle/>
          <a:p>
            <a:pPr marL="571500" indent="-571500">
              <a:lnSpc>
                <a:spcPct val="130000"/>
              </a:lnSpc>
              <a:buFont typeface="Arial"/>
              <a:buChar char="•"/>
            </a:pPr>
            <a:r>
              <a:rPr lang="en-US" sz="3600" dirty="0"/>
              <a:t>4</a:t>
            </a:r>
            <a:r>
              <a:rPr lang="en-US" sz="3600" baseline="30000" dirty="0"/>
              <a:t>th</a:t>
            </a:r>
            <a:r>
              <a:rPr lang="en-US" sz="3600" dirty="0"/>
              <a:t> Floor </a:t>
            </a:r>
            <a:r>
              <a:rPr lang="en-US" sz="3600" dirty="0" smtClean="0"/>
              <a:t>Concept</a:t>
            </a:r>
          </a:p>
          <a:p>
            <a:pPr marL="457200" indent="-457200">
              <a:lnSpc>
                <a:spcPct val="130000"/>
              </a:lnSpc>
              <a:buFont typeface="Arial"/>
              <a:buChar char="•"/>
            </a:pPr>
            <a:r>
              <a:rPr lang="en-US" sz="3600" dirty="0" smtClean="0"/>
              <a:t>Traditional vs. Medical Education</a:t>
            </a:r>
          </a:p>
          <a:p>
            <a:pPr marL="457200" indent="-457200">
              <a:lnSpc>
                <a:spcPct val="130000"/>
              </a:lnSpc>
              <a:buFont typeface="Arial"/>
              <a:buChar char="•"/>
            </a:pPr>
            <a:r>
              <a:rPr lang="en-US" sz="3600" dirty="0" smtClean="0"/>
              <a:t>Partnership/Collaboration</a:t>
            </a:r>
          </a:p>
          <a:p>
            <a:pPr marL="457200" indent="-457200">
              <a:lnSpc>
                <a:spcPct val="130000"/>
              </a:lnSpc>
              <a:buFont typeface="Arial"/>
              <a:buChar char="•"/>
            </a:pPr>
            <a:r>
              <a:rPr lang="en-US" sz="3600" dirty="0" smtClean="0"/>
              <a:t>Regional Approach</a:t>
            </a:r>
          </a:p>
          <a:p>
            <a:pPr marL="457200" indent="-457200">
              <a:lnSpc>
                <a:spcPct val="130000"/>
              </a:lnSpc>
              <a:buFont typeface="Arial"/>
              <a:buChar char="•"/>
            </a:pPr>
            <a:r>
              <a:rPr lang="en-US" sz="3600" dirty="0" smtClean="0"/>
              <a:t>Safety Net Provider</a:t>
            </a:r>
            <a:endParaRPr lang="en-US" sz="3600" dirty="0"/>
          </a:p>
        </p:txBody>
      </p:sp>
    </p:spTree>
    <p:extLst>
      <p:ext uri="{BB962C8B-B14F-4D97-AF65-F5344CB8AC3E}">
        <p14:creationId xmlns:p14="http://schemas.microsoft.com/office/powerpoint/2010/main" xmlns="" val="177192833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10685"/>
            <a:ext cx="7772400" cy="1143000"/>
          </a:xfrm>
        </p:spPr>
        <p:txBody>
          <a:bodyPr>
            <a:normAutofit fontScale="90000"/>
          </a:bodyPr>
          <a:lstStyle/>
          <a:p>
            <a:r>
              <a:rPr lang="en-US" dirty="0" smtClean="0"/>
              <a:t>Community Service Learning Centers</a:t>
            </a:r>
            <a:br>
              <a:rPr lang="en-US" dirty="0" smtClean="0"/>
            </a:br>
            <a:r>
              <a:rPr lang="en-US" sz="2400" dirty="0" smtClean="0"/>
              <a:t>(10 Sites Across North Carolina)</a:t>
            </a:r>
            <a:endParaRPr lang="en-US" dirty="0" smtClean="0"/>
          </a:p>
        </p:txBody>
      </p:sp>
      <p:sp>
        <p:nvSpPr>
          <p:cNvPr id="3" name="Content Placeholder 2"/>
          <p:cNvSpPr>
            <a:spLocks noGrp="1"/>
          </p:cNvSpPr>
          <p:nvPr>
            <p:ph idx="1"/>
          </p:nvPr>
        </p:nvSpPr>
        <p:spPr>
          <a:xfrm>
            <a:off x="905933" y="1286933"/>
            <a:ext cx="7332134" cy="5086350"/>
          </a:xfrm>
        </p:spPr>
        <p:txBody>
          <a:bodyPr>
            <a:noAutofit/>
          </a:bodyPr>
          <a:lstStyle/>
          <a:p>
            <a:pPr>
              <a:spcBef>
                <a:spcPts val="0"/>
              </a:spcBef>
            </a:pPr>
            <a:r>
              <a:rPr lang="en-US" sz="2800" dirty="0" smtClean="0"/>
              <a:t>Faculty</a:t>
            </a:r>
          </a:p>
          <a:p>
            <a:pPr lvl="1">
              <a:spcBef>
                <a:spcPts val="0"/>
              </a:spcBef>
            </a:pPr>
            <a:r>
              <a:rPr lang="en-US" sz="2500" dirty="0" smtClean="0"/>
              <a:t>1.5 FTE (practicing general dentist)</a:t>
            </a:r>
          </a:p>
          <a:p>
            <a:pPr lvl="1">
              <a:spcBef>
                <a:spcPts val="0"/>
              </a:spcBef>
            </a:pPr>
            <a:r>
              <a:rPr lang="en-US" sz="2500" dirty="0" smtClean="0"/>
              <a:t>Community dentists</a:t>
            </a:r>
          </a:p>
          <a:p>
            <a:pPr>
              <a:spcBef>
                <a:spcPts val="0"/>
              </a:spcBef>
            </a:pPr>
            <a:r>
              <a:rPr lang="en-US" sz="2800" dirty="0" smtClean="0"/>
              <a:t>Residents</a:t>
            </a:r>
          </a:p>
          <a:p>
            <a:pPr lvl="1">
              <a:spcBef>
                <a:spcPts val="0"/>
              </a:spcBef>
            </a:pPr>
            <a:r>
              <a:rPr lang="en-US" sz="2500" dirty="0" smtClean="0"/>
              <a:t>2 AEGD residents</a:t>
            </a:r>
          </a:p>
          <a:p>
            <a:pPr>
              <a:spcBef>
                <a:spcPts val="0"/>
              </a:spcBef>
            </a:pPr>
            <a:r>
              <a:rPr lang="en-US" sz="2800" dirty="0" smtClean="0"/>
              <a:t>Students (4</a:t>
            </a:r>
            <a:r>
              <a:rPr lang="en-US" sz="2800" baseline="30000" dirty="0" smtClean="0"/>
              <a:t>th</a:t>
            </a:r>
            <a:r>
              <a:rPr lang="en-US" sz="2800" dirty="0" smtClean="0"/>
              <a:t> Year)</a:t>
            </a:r>
          </a:p>
          <a:p>
            <a:pPr lvl="1">
              <a:spcBef>
                <a:spcPts val="0"/>
              </a:spcBef>
            </a:pPr>
            <a:r>
              <a:rPr lang="en-US" sz="2500" dirty="0" smtClean="0"/>
              <a:t>4-5 per site, each student rotates to three sites</a:t>
            </a:r>
          </a:p>
          <a:p>
            <a:pPr>
              <a:spcBef>
                <a:spcPts val="0"/>
              </a:spcBef>
            </a:pPr>
            <a:r>
              <a:rPr lang="en-US" sz="2800" dirty="0" smtClean="0"/>
              <a:t>Staff</a:t>
            </a:r>
          </a:p>
          <a:p>
            <a:pPr lvl="1">
              <a:spcBef>
                <a:spcPts val="0"/>
              </a:spcBef>
            </a:pPr>
            <a:r>
              <a:rPr lang="en-US" sz="2500" dirty="0" smtClean="0"/>
              <a:t>Business manager and staff</a:t>
            </a:r>
          </a:p>
          <a:p>
            <a:pPr lvl="1">
              <a:spcBef>
                <a:spcPts val="0"/>
              </a:spcBef>
            </a:pPr>
            <a:r>
              <a:rPr lang="en-US" sz="2500" dirty="0" smtClean="0"/>
              <a:t>Dental assistants</a:t>
            </a:r>
          </a:p>
          <a:p>
            <a:pPr lvl="1">
              <a:spcBef>
                <a:spcPts val="0"/>
              </a:spcBef>
            </a:pPr>
            <a:r>
              <a:rPr lang="en-US" sz="2500" dirty="0" smtClean="0"/>
              <a:t>Hygienists</a:t>
            </a:r>
          </a:p>
          <a:p>
            <a:pPr lvl="1">
              <a:spcBef>
                <a:spcPts val="0"/>
              </a:spcBef>
            </a:pPr>
            <a:r>
              <a:rPr lang="en-US" sz="2500" dirty="0" smtClean="0"/>
              <a:t>Patient coordinator/dental social worker</a:t>
            </a:r>
          </a:p>
        </p:txBody>
      </p:sp>
      <p:pic>
        <p:nvPicPr>
          <p:cNvPr id="6" name="Picture 5" descr="Transparent_ECU-SoD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386024680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876963" y="2628849"/>
            <a:ext cx="1304637" cy="1016000"/>
          </a:xfrm>
          <a:prstGeom prst="ellipse">
            <a:avLst/>
          </a:prstGeom>
          <a:solidFill>
            <a:srgbClr val="FDC339"/>
          </a:solidFill>
          <a:ln w="63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rot="7705850" flipH="1" flipV="1">
            <a:off x="5049143" y="1864082"/>
            <a:ext cx="2453969" cy="91079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7705850" flipH="1" flipV="1">
            <a:off x="6278940" y="2246166"/>
            <a:ext cx="259388" cy="81357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459655" y="1632655"/>
            <a:ext cx="198351" cy="56901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7705850" flipH="1" flipV="1">
            <a:off x="7119911" y="1692408"/>
            <a:ext cx="323273" cy="6720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673600" y="2050346"/>
            <a:ext cx="226124" cy="61923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876963" y="2856028"/>
            <a:ext cx="1330162" cy="584776"/>
          </a:xfrm>
          <a:prstGeom prst="rect">
            <a:avLst/>
          </a:prstGeom>
          <a:noFill/>
          <a:ln w="6350" cmpd="sng">
            <a:noFill/>
          </a:ln>
        </p:spPr>
        <p:txBody>
          <a:bodyPr wrap="none" rtlCol="0">
            <a:spAutoFit/>
          </a:bodyPr>
          <a:lstStyle/>
          <a:p>
            <a:pPr algn="ctr"/>
            <a:r>
              <a:rPr lang="en-US" dirty="0" smtClean="0"/>
              <a:t>CSLCs.. </a:t>
            </a:r>
          </a:p>
          <a:p>
            <a:pPr algn="ctr"/>
            <a:r>
              <a:rPr lang="en-US" sz="1400" i="1" dirty="0" smtClean="0"/>
              <a:t>The Hypothesis</a:t>
            </a:r>
            <a:endParaRPr lang="en-US" sz="1400" i="1" dirty="0"/>
          </a:p>
        </p:txBody>
      </p:sp>
      <p:cxnSp>
        <p:nvCxnSpPr>
          <p:cNvPr id="36" name="Straight Connector 35"/>
          <p:cNvCxnSpPr/>
          <p:nvPr/>
        </p:nvCxnSpPr>
        <p:spPr>
          <a:xfrm rot="19451830" flipH="1" flipV="1">
            <a:off x="1405224" y="3218266"/>
            <a:ext cx="2453969" cy="91079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9451830" flipH="1" flipV="1">
            <a:off x="2465602" y="2909945"/>
            <a:ext cx="259388" cy="81357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9451830" flipH="1">
            <a:off x="1647670" y="3987800"/>
            <a:ext cx="935182" cy="24245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9451830" flipH="1" flipV="1">
            <a:off x="1423902" y="3344505"/>
            <a:ext cx="323273" cy="6720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9451830" flipH="1">
            <a:off x="2670057" y="3706255"/>
            <a:ext cx="794329" cy="280821"/>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1671083" y="1737666"/>
            <a:ext cx="2241537" cy="123097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flipV="1">
            <a:off x="2664882" y="1623545"/>
            <a:ext cx="55700" cy="694446"/>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1886372" y="1352253"/>
            <a:ext cx="323273" cy="6720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1675467" y="2226609"/>
            <a:ext cx="881465" cy="16399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081198" y="3433883"/>
            <a:ext cx="3133907" cy="91990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369215" y="3522801"/>
            <a:ext cx="162519" cy="60469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658006" y="3591765"/>
            <a:ext cx="856512" cy="326208"/>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238823" y="3788799"/>
            <a:ext cx="271067" cy="6947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5792124" y="3368753"/>
            <a:ext cx="589626" cy="258403"/>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6575072" flipH="1" flipV="1">
            <a:off x="2548001" y="4341807"/>
            <a:ext cx="2453969" cy="91079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575072" flipH="1" flipV="1">
            <a:off x="3227246" y="4502342"/>
            <a:ext cx="259388" cy="81357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682393" y="4994653"/>
            <a:ext cx="281814" cy="381486"/>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575072" flipH="1" flipV="1">
            <a:off x="2917372" y="5242937"/>
            <a:ext cx="323273" cy="6720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16575072" flipH="1">
            <a:off x="3942716" y="4137838"/>
            <a:ext cx="794329" cy="280821"/>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7244627" y="1189189"/>
            <a:ext cx="1457505" cy="558800"/>
          </a:xfrm>
          <a:prstGeom prst="ellipse">
            <a:avLst/>
          </a:prstGeom>
          <a:solidFill>
            <a:srgbClr val="604A7B"/>
          </a:solidFill>
          <a:ln w="63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Patient Care Experience</a:t>
            </a:r>
            <a:endParaRPr lang="en-US" sz="1100" dirty="0"/>
          </a:p>
        </p:txBody>
      </p:sp>
      <p:sp>
        <p:nvSpPr>
          <p:cNvPr id="68" name="Oval 67"/>
          <p:cNvSpPr/>
          <p:nvPr/>
        </p:nvSpPr>
        <p:spPr>
          <a:xfrm>
            <a:off x="7563455" y="4104865"/>
            <a:ext cx="1457505" cy="558800"/>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Actual Practice</a:t>
            </a:r>
          </a:p>
          <a:p>
            <a:pPr algn="ctr"/>
            <a:r>
              <a:rPr lang="en-US" sz="1100" dirty="0" smtClean="0"/>
              <a:t>Experience</a:t>
            </a:r>
            <a:endParaRPr lang="en-US" sz="1100" dirty="0"/>
          </a:p>
        </p:txBody>
      </p:sp>
      <p:sp>
        <p:nvSpPr>
          <p:cNvPr id="69" name="Oval 68"/>
          <p:cNvSpPr/>
          <p:nvPr/>
        </p:nvSpPr>
        <p:spPr>
          <a:xfrm>
            <a:off x="2337993" y="5950675"/>
            <a:ext cx="1457505" cy="558800"/>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Access to Care</a:t>
            </a:r>
            <a:endParaRPr lang="en-US" sz="1100" dirty="0"/>
          </a:p>
        </p:txBody>
      </p:sp>
      <p:cxnSp>
        <p:nvCxnSpPr>
          <p:cNvPr id="71" name="Straight Connector 70"/>
          <p:cNvCxnSpPr/>
          <p:nvPr/>
        </p:nvCxnSpPr>
        <p:spPr>
          <a:xfrm>
            <a:off x="4837709" y="3584409"/>
            <a:ext cx="418407" cy="2673657"/>
          </a:xfrm>
          <a:prstGeom prst="line">
            <a:avLst/>
          </a:prstGeom>
          <a:ln w="9525">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034574" y="4731249"/>
            <a:ext cx="497160" cy="37128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4361277" y="6164929"/>
            <a:ext cx="1789678" cy="558800"/>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Cost of</a:t>
            </a:r>
          </a:p>
          <a:p>
            <a:pPr algn="ctr"/>
            <a:r>
              <a:rPr lang="en-US" sz="1100" dirty="0" smtClean="0"/>
              <a:t>Dental Education</a:t>
            </a:r>
            <a:endParaRPr lang="en-US" sz="1100" dirty="0"/>
          </a:p>
        </p:txBody>
      </p:sp>
      <p:sp>
        <p:nvSpPr>
          <p:cNvPr id="77" name="Oval 76"/>
          <p:cNvSpPr/>
          <p:nvPr/>
        </p:nvSpPr>
        <p:spPr>
          <a:xfrm>
            <a:off x="2947350" y="371938"/>
            <a:ext cx="1457505" cy="558800"/>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Support </a:t>
            </a:r>
          </a:p>
          <a:p>
            <a:pPr algn="ctr"/>
            <a:r>
              <a:rPr lang="en-US" sz="1100" dirty="0" smtClean="0"/>
              <a:t>Practitioners</a:t>
            </a:r>
            <a:endParaRPr lang="en-US" sz="1100" dirty="0"/>
          </a:p>
        </p:txBody>
      </p:sp>
      <p:sp>
        <p:nvSpPr>
          <p:cNvPr id="78" name="Oval 77"/>
          <p:cNvSpPr/>
          <p:nvPr/>
        </p:nvSpPr>
        <p:spPr>
          <a:xfrm>
            <a:off x="289781" y="1458266"/>
            <a:ext cx="1457505" cy="558800"/>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Return to Rural Area</a:t>
            </a:r>
            <a:endParaRPr lang="en-US" sz="1100" dirty="0"/>
          </a:p>
        </p:txBody>
      </p:sp>
      <p:sp>
        <p:nvSpPr>
          <p:cNvPr id="83" name="Oval 82"/>
          <p:cNvSpPr/>
          <p:nvPr/>
        </p:nvSpPr>
        <p:spPr>
          <a:xfrm>
            <a:off x="102291" y="3662865"/>
            <a:ext cx="1457505" cy="558800"/>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Community</a:t>
            </a:r>
          </a:p>
          <a:p>
            <a:pPr algn="ctr"/>
            <a:r>
              <a:rPr lang="en-US" sz="1100" dirty="0" smtClean="0"/>
              <a:t>Experiences</a:t>
            </a:r>
            <a:endParaRPr lang="en-US" sz="1100" dirty="0"/>
          </a:p>
        </p:txBody>
      </p:sp>
      <p:sp>
        <p:nvSpPr>
          <p:cNvPr id="85" name="TextBox 84"/>
          <p:cNvSpPr txBox="1"/>
          <p:nvPr/>
        </p:nvSpPr>
        <p:spPr>
          <a:xfrm>
            <a:off x="2679806" y="1075247"/>
            <a:ext cx="1050514" cy="246221"/>
          </a:xfrm>
          <a:prstGeom prst="rect">
            <a:avLst/>
          </a:prstGeom>
          <a:noFill/>
          <a:ln w="6350" cmpd="sng">
            <a:noFill/>
          </a:ln>
        </p:spPr>
        <p:txBody>
          <a:bodyPr wrap="square" rtlCol="0">
            <a:spAutoFit/>
          </a:bodyPr>
          <a:lstStyle/>
          <a:p>
            <a:r>
              <a:rPr lang="en-US" sz="1000" dirty="0" smtClean="0"/>
              <a:t>Tele-dentistry</a:t>
            </a:r>
            <a:endParaRPr lang="en-US" sz="1000" dirty="0"/>
          </a:p>
        </p:txBody>
      </p:sp>
      <p:grpSp>
        <p:nvGrpSpPr>
          <p:cNvPr id="2" name="Group 1"/>
          <p:cNvGrpSpPr/>
          <p:nvPr/>
        </p:nvGrpSpPr>
        <p:grpSpPr>
          <a:xfrm rot="20332098">
            <a:off x="3423087" y="872033"/>
            <a:ext cx="1132545" cy="1843682"/>
            <a:chOff x="3937611" y="762000"/>
            <a:chExt cx="1132545" cy="1843682"/>
          </a:xfrm>
        </p:grpSpPr>
        <p:cxnSp>
          <p:nvCxnSpPr>
            <p:cNvPr id="42" name="Straight Connector 41"/>
            <p:cNvCxnSpPr/>
            <p:nvPr/>
          </p:nvCxnSpPr>
          <p:spPr>
            <a:xfrm flipH="1" flipV="1">
              <a:off x="4582461" y="762000"/>
              <a:ext cx="6862" cy="184368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597789" y="1318385"/>
              <a:ext cx="472367" cy="51829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4129168" y="963005"/>
              <a:ext cx="450727" cy="42697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3937611" y="1737666"/>
              <a:ext cx="645608" cy="511998"/>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86" name="TextBox 85"/>
          <p:cNvSpPr txBox="1"/>
          <p:nvPr/>
        </p:nvSpPr>
        <p:spPr>
          <a:xfrm>
            <a:off x="4068838" y="875189"/>
            <a:ext cx="706576" cy="400110"/>
          </a:xfrm>
          <a:prstGeom prst="rect">
            <a:avLst/>
          </a:prstGeom>
          <a:noFill/>
          <a:ln w="6350" cmpd="sng">
            <a:noFill/>
          </a:ln>
        </p:spPr>
        <p:txBody>
          <a:bodyPr wrap="square" rtlCol="0">
            <a:spAutoFit/>
          </a:bodyPr>
          <a:lstStyle/>
          <a:p>
            <a:r>
              <a:rPr lang="en-US" sz="1000" dirty="0" smtClean="0"/>
              <a:t>Referral </a:t>
            </a:r>
          </a:p>
          <a:p>
            <a:r>
              <a:rPr lang="en-US" sz="1000" dirty="0" smtClean="0"/>
              <a:t>Resource</a:t>
            </a:r>
            <a:endParaRPr lang="en-US" sz="1000" dirty="0"/>
          </a:p>
        </p:txBody>
      </p:sp>
      <p:sp>
        <p:nvSpPr>
          <p:cNvPr id="87" name="TextBox 86"/>
          <p:cNvSpPr txBox="1"/>
          <p:nvPr/>
        </p:nvSpPr>
        <p:spPr>
          <a:xfrm>
            <a:off x="3040476" y="1697074"/>
            <a:ext cx="867623" cy="400110"/>
          </a:xfrm>
          <a:prstGeom prst="rect">
            <a:avLst/>
          </a:prstGeom>
          <a:noFill/>
          <a:ln w="6350" cmpd="sng">
            <a:noFill/>
          </a:ln>
        </p:spPr>
        <p:txBody>
          <a:bodyPr wrap="square" rtlCol="0">
            <a:spAutoFit/>
          </a:bodyPr>
          <a:lstStyle/>
          <a:p>
            <a:r>
              <a:rPr lang="en-US" sz="1000" dirty="0" smtClean="0"/>
              <a:t>Continuing </a:t>
            </a:r>
          </a:p>
          <a:p>
            <a:r>
              <a:rPr lang="en-US" sz="1000" dirty="0" smtClean="0"/>
              <a:t>Education</a:t>
            </a:r>
            <a:endParaRPr lang="en-US" sz="1000" dirty="0"/>
          </a:p>
        </p:txBody>
      </p:sp>
      <p:sp>
        <p:nvSpPr>
          <p:cNvPr id="88" name="TextBox 87"/>
          <p:cNvSpPr txBox="1"/>
          <p:nvPr/>
        </p:nvSpPr>
        <p:spPr>
          <a:xfrm>
            <a:off x="6422221" y="1253066"/>
            <a:ext cx="844811" cy="400110"/>
          </a:xfrm>
          <a:prstGeom prst="rect">
            <a:avLst/>
          </a:prstGeom>
          <a:noFill/>
          <a:ln w="6350" cmpd="sng">
            <a:noFill/>
          </a:ln>
        </p:spPr>
        <p:txBody>
          <a:bodyPr wrap="square" rtlCol="0">
            <a:spAutoFit/>
          </a:bodyPr>
          <a:lstStyle/>
          <a:p>
            <a:r>
              <a:rPr lang="en-US" sz="1000" dirty="0" smtClean="0"/>
              <a:t>Work with</a:t>
            </a:r>
          </a:p>
          <a:p>
            <a:r>
              <a:rPr lang="en-US" sz="1000" dirty="0" smtClean="0"/>
              <a:t> Auxiliaries</a:t>
            </a:r>
            <a:endParaRPr lang="en-US" sz="1000" dirty="0"/>
          </a:p>
        </p:txBody>
      </p:sp>
      <p:sp>
        <p:nvSpPr>
          <p:cNvPr id="89" name="TextBox 88"/>
          <p:cNvSpPr txBox="1"/>
          <p:nvPr/>
        </p:nvSpPr>
        <p:spPr>
          <a:xfrm>
            <a:off x="6741659" y="2568533"/>
            <a:ext cx="751599" cy="400110"/>
          </a:xfrm>
          <a:prstGeom prst="rect">
            <a:avLst/>
          </a:prstGeom>
          <a:noFill/>
        </p:spPr>
        <p:txBody>
          <a:bodyPr wrap="square" rtlCol="0">
            <a:spAutoFit/>
          </a:bodyPr>
          <a:lstStyle/>
          <a:p>
            <a:r>
              <a:rPr lang="en-US" sz="1000" dirty="0" smtClean="0"/>
              <a:t>More </a:t>
            </a:r>
          </a:p>
          <a:p>
            <a:r>
              <a:rPr lang="en-US" sz="1000" dirty="0" smtClean="0"/>
              <a:t>Diagnostic</a:t>
            </a:r>
            <a:endParaRPr lang="en-US" sz="1000" dirty="0"/>
          </a:p>
        </p:txBody>
      </p:sp>
      <p:sp>
        <p:nvSpPr>
          <p:cNvPr id="90" name="TextBox 89"/>
          <p:cNvSpPr txBox="1"/>
          <p:nvPr/>
        </p:nvSpPr>
        <p:spPr>
          <a:xfrm>
            <a:off x="7570994" y="1917506"/>
            <a:ext cx="1429828" cy="400110"/>
          </a:xfrm>
          <a:prstGeom prst="rect">
            <a:avLst/>
          </a:prstGeom>
          <a:noFill/>
          <a:ln w="6350" cmpd="sng">
            <a:noFill/>
          </a:ln>
        </p:spPr>
        <p:txBody>
          <a:bodyPr wrap="square" rtlCol="0">
            <a:spAutoFit/>
          </a:bodyPr>
          <a:lstStyle/>
          <a:p>
            <a:r>
              <a:rPr lang="en-US" sz="1000" dirty="0" smtClean="0"/>
              <a:t>Relate directly with Rural Patient Needs</a:t>
            </a:r>
            <a:endParaRPr lang="en-US" sz="1000" dirty="0"/>
          </a:p>
        </p:txBody>
      </p:sp>
      <p:sp>
        <p:nvSpPr>
          <p:cNvPr id="91" name="TextBox 90"/>
          <p:cNvSpPr txBox="1"/>
          <p:nvPr/>
        </p:nvSpPr>
        <p:spPr>
          <a:xfrm>
            <a:off x="5634667" y="1820965"/>
            <a:ext cx="917977" cy="246221"/>
          </a:xfrm>
          <a:prstGeom prst="rect">
            <a:avLst/>
          </a:prstGeom>
          <a:noFill/>
          <a:ln w="6350" cmpd="sng">
            <a:noFill/>
          </a:ln>
        </p:spPr>
        <p:txBody>
          <a:bodyPr wrap="square" rtlCol="0">
            <a:spAutoFit/>
          </a:bodyPr>
          <a:lstStyle/>
          <a:p>
            <a:r>
              <a:rPr lang="en-US" sz="1000" dirty="0" smtClean="0"/>
              <a:t>More Clinical</a:t>
            </a:r>
            <a:endParaRPr lang="en-US" sz="1000" dirty="0"/>
          </a:p>
        </p:txBody>
      </p:sp>
      <p:sp>
        <p:nvSpPr>
          <p:cNvPr id="98" name="TextBox 97"/>
          <p:cNvSpPr txBox="1"/>
          <p:nvPr/>
        </p:nvSpPr>
        <p:spPr>
          <a:xfrm>
            <a:off x="6314571" y="4444161"/>
            <a:ext cx="662916" cy="400110"/>
          </a:xfrm>
          <a:prstGeom prst="rect">
            <a:avLst/>
          </a:prstGeom>
          <a:noFill/>
          <a:ln w="6350" cmpd="sng">
            <a:noFill/>
          </a:ln>
        </p:spPr>
        <p:txBody>
          <a:bodyPr wrap="square" rtlCol="0">
            <a:spAutoFit/>
          </a:bodyPr>
          <a:lstStyle/>
          <a:p>
            <a:r>
              <a:rPr lang="en-US" sz="1000" dirty="0" smtClean="0"/>
              <a:t>Business </a:t>
            </a:r>
          </a:p>
          <a:p>
            <a:r>
              <a:rPr lang="en-US" sz="1000" dirty="0" smtClean="0"/>
              <a:t>Office</a:t>
            </a:r>
            <a:endParaRPr lang="en-US" sz="1000" dirty="0"/>
          </a:p>
        </p:txBody>
      </p:sp>
      <p:sp>
        <p:nvSpPr>
          <p:cNvPr id="99" name="TextBox 98"/>
          <p:cNvSpPr txBox="1"/>
          <p:nvPr/>
        </p:nvSpPr>
        <p:spPr>
          <a:xfrm>
            <a:off x="6072861" y="3016754"/>
            <a:ext cx="1429828" cy="400110"/>
          </a:xfrm>
          <a:prstGeom prst="rect">
            <a:avLst/>
          </a:prstGeom>
          <a:noFill/>
          <a:ln w="6350" cmpd="sng">
            <a:noFill/>
          </a:ln>
        </p:spPr>
        <p:txBody>
          <a:bodyPr wrap="square" rtlCol="0">
            <a:spAutoFit/>
          </a:bodyPr>
          <a:lstStyle/>
          <a:p>
            <a:r>
              <a:rPr lang="en-US" sz="1000" dirty="0" smtClean="0"/>
              <a:t>Hands on Practice Management</a:t>
            </a:r>
            <a:endParaRPr lang="en-US" sz="1000" dirty="0"/>
          </a:p>
        </p:txBody>
      </p:sp>
      <p:sp>
        <p:nvSpPr>
          <p:cNvPr id="100" name="TextBox 99"/>
          <p:cNvSpPr txBox="1"/>
          <p:nvPr/>
        </p:nvSpPr>
        <p:spPr>
          <a:xfrm>
            <a:off x="7448808" y="3273959"/>
            <a:ext cx="1429828" cy="400110"/>
          </a:xfrm>
          <a:prstGeom prst="rect">
            <a:avLst/>
          </a:prstGeom>
          <a:noFill/>
          <a:ln w="6350" cmpd="sng">
            <a:noFill/>
          </a:ln>
        </p:spPr>
        <p:txBody>
          <a:bodyPr wrap="square" rtlCol="0">
            <a:spAutoFit/>
          </a:bodyPr>
          <a:lstStyle/>
          <a:p>
            <a:r>
              <a:rPr lang="en-US" sz="1000" dirty="0" smtClean="0"/>
              <a:t>Interdisciplinary with </a:t>
            </a:r>
          </a:p>
          <a:p>
            <a:r>
              <a:rPr lang="en-US" sz="1000" dirty="0" smtClean="0"/>
              <a:t>Primary Care Partners</a:t>
            </a:r>
            <a:endParaRPr lang="en-US" sz="1000" dirty="0"/>
          </a:p>
        </p:txBody>
      </p:sp>
      <p:sp>
        <p:nvSpPr>
          <p:cNvPr id="101" name="TextBox 100"/>
          <p:cNvSpPr txBox="1"/>
          <p:nvPr/>
        </p:nvSpPr>
        <p:spPr>
          <a:xfrm>
            <a:off x="5125601" y="4128330"/>
            <a:ext cx="1095998" cy="400110"/>
          </a:xfrm>
          <a:prstGeom prst="rect">
            <a:avLst/>
          </a:prstGeom>
          <a:noFill/>
          <a:ln w="6350" cmpd="sng">
            <a:noFill/>
          </a:ln>
        </p:spPr>
        <p:txBody>
          <a:bodyPr wrap="square" rtlCol="0">
            <a:spAutoFit/>
          </a:bodyPr>
          <a:lstStyle/>
          <a:p>
            <a:r>
              <a:rPr lang="en-US" sz="1000" dirty="0" smtClean="0"/>
              <a:t>See Faculty </a:t>
            </a:r>
          </a:p>
          <a:p>
            <a:r>
              <a:rPr lang="en-US" sz="1000" dirty="0" smtClean="0"/>
              <a:t>Actually Practice </a:t>
            </a:r>
            <a:endParaRPr lang="en-US" sz="1000" dirty="0"/>
          </a:p>
        </p:txBody>
      </p:sp>
      <p:cxnSp>
        <p:nvCxnSpPr>
          <p:cNvPr id="102" name="Straight Connector 101"/>
          <p:cNvCxnSpPr/>
          <p:nvPr/>
        </p:nvCxnSpPr>
        <p:spPr>
          <a:xfrm flipH="1" flipV="1">
            <a:off x="7131050" y="4047651"/>
            <a:ext cx="209550" cy="713135"/>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6977487" y="4722551"/>
            <a:ext cx="906073" cy="246221"/>
          </a:xfrm>
          <a:prstGeom prst="rect">
            <a:avLst/>
          </a:prstGeom>
          <a:noFill/>
        </p:spPr>
        <p:txBody>
          <a:bodyPr wrap="square" rtlCol="0">
            <a:spAutoFit/>
          </a:bodyPr>
          <a:lstStyle/>
          <a:p>
            <a:r>
              <a:rPr lang="en-US" sz="1000" dirty="0" smtClean="0"/>
              <a:t>Assist Faculty</a:t>
            </a:r>
            <a:endParaRPr lang="en-US" sz="1000" dirty="0"/>
          </a:p>
        </p:txBody>
      </p:sp>
      <p:sp>
        <p:nvSpPr>
          <p:cNvPr id="104" name="TextBox 103"/>
          <p:cNvSpPr txBox="1"/>
          <p:nvPr/>
        </p:nvSpPr>
        <p:spPr>
          <a:xfrm>
            <a:off x="5228178" y="5076083"/>
            <a:ext cx="1429828" cy="400110"/>
          </a:xfrm>
          <a:prstGeom prst="rect">
            <a:avLst/>
          </a:prstGeom>
          <a:noFill/>
          <a:ln w="6350" cmpd="sng">
            <a:noFill/>
          </a:ln>
        </p:spPr>
        <p:txBody>
          <a:bodyPr wrap="square" rtlCol="0">
            <a:spAutoFit/>
          </a:bodyPr>
          <a:lstStyle/>
          <a:p>
            <a:r>
              <a:rPr lang="en-US" sz="1000" dirty="0" smtClean="0"/>
              <a:t>Remove Part of </a:t>
            </a:r>
          </a:p>
          <a:p>
            <a:r>
              <a:rPr lang="en-US" sz="1000" dirty="0" smtClean="0"/>
              <a:t>4</a:t>
            </a:r>
            <a:r>
              <a:rPr lang="en-US" sz="1000" baseline="30000" dirty="0" smtClean="0"/>
              <a:t>th</a:t>
            </a:r>
            <a:r>
              <a:rPr lang="en-US" sz="1000" dirty="0" smtClean="0"/>
              <a:t> Year Expense</a:t>
            </a:r>
            <a:endParaRPr lang="en-US" sz="1000" dirty="0"/>
          </a:p>
        </p:txBody>
      </p:sp>
      <p:cxnSp>
        <p:nvCxnSpPr>
          <p:cNvPr id="105" name="Straight Connector 104"/>
          <p:cNvCxnSpPr/>
          <p:nvPr/>
        </p:nvCxnSpPr>
        <p:spPr>
          <a:xfrm flipH="1">
            <a:off x="4456425" y="5102530"/>
            <a:ext cx="620730" cy="74354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4064609" y="5781376"/>
            <a:ext cx="1116991" cy="400110"/>
          </a:xfrm>
          <a:prstGeom prst="rect">
            <a:avLst/>
          </a:prstGeom>
          <a:noFill/>
        </p:spPr>
        <p:txBody>
          <a:bodyPr wrap="square" rtlCol="0">
            <a:spAutoFit/>
          </a:bodyPr>
          <a:lstStyle/>
          <a:p>
            <a:r>
              <a:rPr lang="en-US" sz="1000" dirty="0" smtClean="0"/>
              <a:t>Faculty Produce</a:t>
            </a:r>
          </a:p>
          <a:p>
            <a:r>
              <a:rPr lang="en-US" sz="1000" dirty="0" smtClean="0"/>
              <a:t>Income</a:t>
            </a:r>
            <a:endParaRPr lang="en-US" sz="1000" dirty="0"/>
          </a:p>
        </p:txBody>
      </p:sp>
      <p:sp>
        <p:nvSpPr>
          <p:cNvPr id="109" name="TextBox 108"/>
          <p:cNvSpPr txBox="1"/>
          <p:nvPr/>
        </p:nvSpPr>
        <p:spPr>
          <a:xfrm>
            <a:off x="2056030" y="4830140"/>
            <a:ext cx="1116991" cy="400110"/>
          </a:xfrm>
          <a:prstGeom prst="rect">
            <a:avLst/>
          </a:prstGeom>
          <a:noFill/>
          <a:ln w="6350" cmpd="sng">
            <a:noFill/>
          </a:ln>
        </p:spPr>
        <p:txBody>
          <a:bodyPr wrap="square" rtlCol="0">
            <a:spAutoFit/>
          </a:bodyPr>
          <a:lstStyle/>
          <a:p>
            <a:r>
              <a:rPr lang="en-US" sz="1000" dirty="0" smtClean="0"/>
              <a:t>Dental Student</a:t>
            </a:r>
          </a:p>
          <a:p>
            <a:r>
              <a:rPr lang="en-US" sz="1000" dirty="0" smtClean="0"/>
              <a:t>Patients</a:t>
            </a:r>
            <a:endParaRPr lang="en-US" sz="1000" dirty="0"/>
          </a:p>
        </p:txBody>
      </p:sp>
      <p:sp>
        <p:nvSpPr>
          <p:cNvPr id="110" name="TextBox 109"/>
          <p:cNvSpPr txBox="1"/>
          <p:nvPr/>
        </p:nvSpPr>
        <p:spPr>
          <a:xfrm>
            <a:off x="3964207" y="4688341"/>
            <a:ext cx="1116991" cy="246221"/>
          </a:xfrm>
          <a:prstGeom prst="rect">
            <a:avLst/>
          </a:prstGeom>
          <a:noFill/>
          <a:ln w="6350" cmpd="sng">
            <a:noFill/>
          </a:ln>
        </p:spPr>
        <p:txBody>
          <a:bodyPr wrap="square" rtlCol="0">
            <a:spAutoFit/>
          </a:bodyPr>
          <a:lstStyle/>
          <a:p>
            <a:r>
              <a:rPr lang="en-US" sz="1000" dirty="0" smtClean="0"/>
              <a:t>Safety Net</a:t>
            </a:r>
            <a:endParaRPr lang="en-US" sz="1000" dirty="0"/>
          </a:p>
        </p:txBody>
      </p:sp>
      <p:sp>
        <p:nvSpPr>
          <p:cNvPr id="111" name="TextBox 110"/>
          <p:cNvSpPr txBox="1"/>
          <p:nvPr/>
        </p:nvSpPr>
        <p:spPr>
          <a:xfrm>
            <a:off x="1804338" y="5533631"/>
            <a:ext cx="1116991" cy="400110"/>
          </a:xfrm>
          <a:prstGeom prst="rect">
            <a:avLst/>
          </a:prstGeom>
          <a:noFill/>
          <a:ln w="6350" cmpd="sng">
            <a:noFill/>
          </a:ln>
        </p:spPr>
        <p:txBody>
          <a:bodyPr wrap="square" rtlCol="0">
            <a:spAutoFit/>
          </a:bodyPr>
          <a:lstStyle/>
          <a:p>
            <a:r>
              <a:rPr lang="en-US" sz="1000" dirty="0" smtClean="0"/>
              <a:t>Comprehensive </a:t>
            </a:r>
          </a:p>
          <a:p>
            <a:r>
              <a:rPr lang="en-US" sz="1000" dirty="0" smtClean="0"/>
              <a:t>Care</a:t>
            </a:r>
            <a:endParaRPr lang="en-US" sz="1000" dirty="0"/>
          </a:p>
        </p:txBody>
      </p:sp>
      <p:cxnSp>
        <p:nvCxnSpPr>
          <p:cNvPr id="122" name="Straight Connector 121"/>
          <p:cNvCxnSpPr/>
          <p:nvPr/>
        </p:nvCxnSpPr>
        <p:spPr>
          <a:xfrm flipV="1">
            <a:off x="3598562" y="4054940"/>
            <a:ext cx="558496" cy="166725"/>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3598562" y="5300449"/>
            <a:ext cx="1218816" cy="246221"/>
          </a:xfrm>
          <a:prstGeom prst="rect">
            <a:avLst/>
          </a:prstGeom>
          <a:noFill/>
          <a:ln w="6350" cmpd="sng">
            <a:noFill/>
          </a:ln>
        </p:spPr>
        <p:txBody>
          <a:bodyPr wrap="square" rtlCol="0">
            <a:spAutoFit/>
          </a:bodyPr>
          <a:lstStyle/>
          <a:p>
            <a:r>
              <a:rPr lang="en-US" sz="1000" dirty="0" smtClean="0"/>
              <a:t>Multiple Locations</a:t>
            </a:r>
            <a:endParaRPr lang="en-US" sz="1000" dirty="0"/>
          </a:p>
        </p:txBody>
      </p:sp>
      <p:sp>
        <p:nvSpPr>
          <p:cNvPr id="127" name="TextBox 126"/>
          <p:cNvSpPr txBox="1"/>
          <p:nvPr/>
        </p:nvSpPr>
        <p:spPr>
          <a:xfrm>
            <a:off x="3128889" y="4212295"/>
            <a:ext cx="1116991" cy="246221"/>
          </a:xfrm>
          <a:prstGeom prst="rect">
            <a:avLst/>
          </a:prstGeom>
          <a:noFill/>
          <a:ln w="6350" cmpd="sng">
            <a:noFill/>
          </a:ln>
        </p:spPr>
        <p:txBody>
          <a:bodyPr wrap="square" rtlCol="0">
            <a:spAutoFit/>
          </a:bodyPr>
          <a:lstStyle/>
          <a:p>
            <a:r>
              <a:rPr lang="en-US" sz="1000" dirty="0" smtClean="0"/>
              <a:t>Medicaid</a:t>
            </a:r>
            <a:endParaRPr lang="en-US" sz="1000" dirty="0"/>
          </a:p>
        </p:txBody>
      </p:sp>
      <p:sp>
        <p:nvSpPr>
          <p:cNvPr id="129" name="TextBox 128"/>
          <p:cNvSpPr txBox="1"/>
          <p:nvPr/>
        </p:nvSpPr>
        <p:spPr>
          <a:xfrm>
            <a:off x="1644422" y="2702420"/>
            <a:ext cx="1116991" cy="400110"/>
          </a:xfrm>
          <a:prstGeom prst="rect">
            <a:avLst/>
          </a:prstGeom>
          <a:noFill/>
          <a:ln w="6350" cmpd="sng">
            <a:noFill/>
          </a:ln>
        </p:spPr>
        <p:txBody>
          <a:bodyPr wrap="square" rtlCol="0">
            <a:spAutoFit/>
          </a:bodyPr>
          <a:lstStyle/>
          <a:p>
            <a:r>
              <a:rPr lang="en-US" sz="1000" dirty="0" smtClean="0"/>
              <a:t>Observe County</a:t>
            </a:r>
          </a:p>
          <a:p>
            <a:r>
              <a:rPr lang="en-US" sz="1000" dirty="0" smtClean="0"/>
              <a:t>Board of Health</a:t>
            </a:r>
            <a:endParaRPr lang="en-US" sz="1000" dirty="0"/>
          </a:p>
        </p:txBody>
      </p:sp>
      <p:sp>
        <p:nvSpPr>
          <p:cNvPr id="130" name="TextBox 129"/>
          <p:cNvSpPr txBox="1"/>
          <p:nvPr/>
        </p:nvSpPr>
        <p:spPr>
          <a:xfrm>
            <a:off x="2308323" y="1416483"/>
            <a:ext cx="742113" cy="246221"/>
          </a:xfrm>
          <a:prstGeom prst="rect">
            <a:avLst/>
          </a:prstGeom>
          <a:noFill/>
          <a:ln w="6350" cmpd="sng">
            <a:noFill/>
          </a:ln>
        </p:spPr>
        <p:txBody>
          <a:bodyPr wrap="square" rtlCol="0">
            <a:spAutoFit/>
          </a:bodyPr>
          <a:lstStyle/>
          <a:p>
            <a:r>
              <a:rPr lang="en-US" sz="1000" dirty="0" smtClean="0"/>
              <a:t>Support</a:t>
            </a:r>
            <a:endParaRPr lang="en-US" sz="1000" dirty="0"/>
          </a:p>
        </p:txBody>
      </p:sp>
      <p:sp>
        <p:nvSpPr>
          <p:cNvPr id="131" name="TextBox 130"/>
          <p:cNvSpPr txBox="1"/>
          <p:nvPr/>
        </p:nvSpPr>
        <p:spPr>
          <a:xfrm>
            <a:off x="1001300" y="4419114"/>
            <a:ext cx="1661667" cy="246221"/>
          </a:xfrm>
          <a:prstGeom prst="rect">
            <a:avLst/>
          </a:prstGeom>
          <a:noFill/>
          <a:ln w="6350" cmpd="sng">
            <a:noFill/>
          </a:ln>
        </p:spPr>
        <p:txBody>
          <a:bodyPr wrap="square" rtlCol="0">
            <a:spAutoFit/>
          </a:bodyPr>
          <a:lstStyle/>
          <a:p>
            <a:r>
              <a:rPr lang="en-US" sz="1000" dirty="0" smtClean="0"/>
              <a:t>Pipeline Development</a:t>
            </a:r>
            <a:endParaRPr lang="en-US" sz="1000" dirty="0"/>
          </a:p>
        </p:txBody>
      </p:sp>
      <p:sp>
        <p:nvSpPr>
          <p:cNvPr id="132" name="TextBox 131"/>
          <p:cNvSpPr txBox="1"/>
          <p:nvPr/>
        </p:nvSpPr>
        <p:spPr>
          <a:xfrm>
            <a:off x="2386535" y="4018230"/>
            <a:ext cx="1116991" cy="400110"/>
          </a:xfrm>
          <a:prstGeom prst="rect">
            <a:avLst/>
          </a:prstGeom>
          <a:noFill/>
          <a:ln w="6350" cmpd="sng">
            <a:noFill/>
          </a:ln>
        </p:spPr>
        <p:txBody>
          <a:bodyPr wrap="square" rtlCol="0">
            <a:spAutoFit/>
          </a:bodyPr>
          <a:lstStyle/>
          <a:p>
            <a:r>
              <a:rPr lang="en-US" sz="1000" dirty="0" smtClean="0"/>
              <a:t>Live in </a:t>
            </a:r>
          </a:p>
          <a:p>
            <a:r>
              <a:rPr lang="en-US" sz="1000" dirty="0" smtClean="0"/>
              <a:t>Rural Areas</a:t>
            </a:r>
            <a:endParaRPr lang="en-US" sz="1000" dirty="0"/>
          </a:p>
        </p:txBody>
      </p:sp>
      <p:sp>
        <p:nvSpPr>
          <p:cNvPr id="133" name="TextBox 132"/>
          <p:cNvSpPr txBox="1"/>
          <p:nvPr/>
        </p:nvSpPr>
        <p:spPr>
          <a:xfrm>
            <a:off x="1026700" y="2235742"/>
            <a:ext cx="952516" cy="246221"/>
          </a:xfrm>
          <a:prstGeom prst="rect">
            <a:avLst/>
          </a:prstGeom>
          <a:noFill/>
          <a:ln w="6350" cmpd="sng">
            <a:noFill/>
          </a:ln>
        </p:spPr>
        <p:txBody>
          <a:bodyPr wrap="square" rtlCol="0">
            <a:spAutoFit/>
          </a:bodyPr>
          <a:lstStyle/>
          <a:p>
            <a:r>
              <a:rPr lang="en-US" sz="1000" dirty="0" smtClean="0"/>
              <a:t>Mentoring</a:t>
            </a:r>
            <a:endParaRPr lang="en-US" sz="1000" dirty="0"/>
          </a:p>
        </p:txBody>
      </p:sp>
      <p:sp>
        <p:nvSpPr>
          <p:cNvPr id="134" name="TextBox 133"/>
          <p:cNvSpPr txBox="1"/>
          <p:nvPr/>
        </p:nvSpPr>
        <p:spPr>
          <a:xfrm>
            <a:off x="1500325" y="1134200"/>
            <a:ext cx="747333" cy="246221"/>
          </a:xfrm>
          <a:prstGeom prst="rect">
            <a:avLst/>
          </a:prstGeom>
          <a:noFill/>
          <a:ln w="6350" cmpd="sng">
            <a:noFill/>
          </a:ln>
        </p:spPr>
        <p:txBody>
          <a:bodyPr wrap="square" rtlCol="0">
            <a:spAutoFit/>
          </a:bodyPr>
          <a:lstStyle/>
          <a:p>
            <a:r>
              <a:rPr lang="en-US" sz="1000" dirty="0" smtClean="0"/>
              <a:t>Selection</a:t>
            </a:r>
            <a:endParaRPr lang="en-US" sz="1000" dirty="0"/>
          </a:p>
        </p:txBody>
      </p:sp>
      <p:sp>
        <p:nvSpPr>
          <p:cNvPr id="135" name="TextBox 134"/>
          <p:cNvSpPr txBox="1"/>
          <p:nvPr/>
        </p:nvSpPr>
        <p:spPr>
          <a:xfrm>
            <a:off x="604587" y="3288760"/>
            <a:ext cx="1596591" cy="246221"/>
          </a:xfrm>
          <a:prstGeom prst="rect">
            <a:avLst/>
          </a:prstGeom>
          <a:noFill/>
        </p:spPr>
        <p:txBody>
          <a:bodyPr wrap="square" rtlCol="0">
            <a:spAutoFit/>
          </a:bodyPr>
          <a:lstStyle/>
          <a:p>
            <a:r>
              <a:rPr lang="en-US" sz="1000" dirty="0" smtClean="0"/>
              <a:t>Community Outreach</a:t>
            </a:r>
            <a:endParaRPr lang="en-US" sz="1000" dirty="0"/>
          </a:p>
        </p:txBody>
      </p:sp>
      <p:sp>
        <p:nvSpPr>
          <p:cNvPr id="84" name="Oval 83"/>
          <p:cNvSpPr/>
          <p:nvPr/>
        </p:nvSpPr>
        <p:spPr>
          <a:xfrm>
            <a:off x="5188524" y="293791"/>
            <a:ext cx="1457505" cy="558800"/>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Resource to State</a:t>
            </a:r>
            <a:endParaRPr lang="en-US" sz="1100" dirty="0"/>
          </a:p>
        </p:txBody>
      </p:sp>
      <p:cxnSp>
        <p:nvCxnSpPr>
          <p:cNvPr id="92" name="Straight Connector 91"/>
          <p:cNvCxnSpPr/>
          <p:nvPr/>
        </p:nvCxnSpPr>
        <p:spPr>
          <a:xfrm flipH="1">
            <a:off x="4842598" y="852591"/>
            <a:ext cx="831002" cy="1844957"/>
          </a:xfrm>
          <a:prstGeom prst="line">
            <a:avLst/>
          </a:prstGeom>
          <a:ln w="9525">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4862917" y="1632655"/>
            <a:ext cx="230872" cy="48739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flipV="1">
            <a:off x="5024658" y="796430"/>
            <a:ext cx="402850" cy="5450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5348895" y="1571695"/>
            <a:ext cx="509805" cy="12537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5467503" y="1008739"/>
            <a:ext cx="771320" cy="189115"/>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66093" y="797744"/>
            <a:ext cx="1547040" cy="400110"/>
          </a:xfrm>
          <a:prstGeom prst="rect">
            <a:avLst/>
          </a:prstGeom>
          <a:noFill/>
        </p:spPr>
        <p:txBody>
          <a:bodyPr wrap="square" rtlCol="0">
            <a:spAutoFit/>
          </a:bodyPr>
          <a:lstStyle/>
          <a:p>
            <a:r>
              <a:rPr lang="en-US" sz="1000" dirty="0" smtClean="0"/>
              <a:t>Increase Healthcare Infrastructure</a:t>
            </a:r>
            <a:endParaRPr lang="en-US" sz="1000" dirty="0"/>
          </a:p>
        </p:txBody>
      </p:sp>
      <p:sp>
        <p:nvSpPr>
          <p:cNvPr id="106" name="TextBox 105"/>
          <p:cNvSpPr txBox="1"/>
          <p:nvPr/>
        </p:nvSpPr>
        <p:spPr>
          <a:xfrm>
            <a:off x="4538993" y="452481"/>
            <a:ext cx="683461" cy="400110"/>
          </a:xfrm>
          <a:prstGeom prst="rect">
            <a:avLst/>
          </a:prstGeom>
          <a:noFill/>
        </p:spPr>
        <p:txBody>
          <a:bodyPr wrap="square" rtlCol="0">
            <a:spAutoFit/>
          </a:bodyPr>
          <a:lstStyle/>
          <a:p>
            <a:r>
              <a:rPr lang="en-US" sz="1000" dirty="0" smtClean="0"/>
              <a:t>Economic Impact</a:t>
            </a:r>
            <a:endParaRPr lang="en-US" sz="1000" dirty="0"/>
          </a:p>
        </p:txBody>
      </p:sp>
      <p:sp>
        <p:nvSpPr>
          <p:cNvPr id="108" name="TextBox 107"/>
          <p:cNvSpPr txBox="1"/>
          <p:nvPr/>
        </p:nvSpPr>
        <p:spPr>
          <a:xfrm>
            <a:off x="4411246" y="1253066"/>
            <a:ext cx="749405" cy="400110"/>
          </a:xfrm>
          <a:prstGeom prst="rect">
            <a:avLst/>
          </a:prstGeom>
          <a:noFill/>
        </p:spPr>
        <p:txBody>
          <a:bodyPr wrap="square" rtlCol="0">
            <a:spAutoFit/>
          </a:bodyPr>
          <a:lstStyle/>
          <a:p>
            <a:r>
              <a:rPr lang="en-US" sz="1000" dirty="0" smtClean="0"/>
              <a:t>University Presence</a:t>
            </a:r>
            <a:endParaRPr lang="en-US" sz="1000" dirty="0"/>
          </a:p>
        </p:txBody>
      </p:sp>
      <p:sp>
        <p:nvSpPr>
          <p:cNvPr id="112" name="TextBox 111"/>
          <p:cNvSpPr txBox="1"/>
          <p:nvPr/>
        </p:nvSpPr>
        <p:spPr>
          <a:xfrm>
            <a:off x="5761644" y="1335554"/>
            <a:ext cx="683461" cy="400110"/>
          </a:xfrm>
          <a:prstGeom prst="rect">
            <a:avLst/>
          </a:prstGeom>
          <a:noFill/>
        </p:spPr>
        <p:txBody>
          <a:bodyPr wrap="square" rtlCol="0">
            <a:spAutoFit/>
          </a:bodyPr>
          <a:lstStyle/>
          <a:p>
            <a:r>
              <a:rPr lang="en-US" sz="1000" dirty="0" smtClean="0"/>
              <a:t>Create Jobs</a:t>
            </a:r>
            <a:endParaRPr lang="en-US" sz="1000" dirty="0"/>
          </a:p>
        </p:txBody>
      </p:sp>
    </p:spTree>
    <p:extLst>
      <p:ext uri="{BB962C8B-B14F-4D97-AF65-F5344CB8AC3E}">
        <p14:creationId xmlns:p14="http://schemas.microsoft.com/office/powerpoint/2010/main" xmlns="" val="149441687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p:txBody>
          <a:bodyPr>
            <a:normAutofit lnSpcReduction="10000"/>
          </a:bodyPr>
          <a:lstStyle/>
          <a:p>
            <a:pPr marL="457200" lvl="0" indent="-457200">
              <a:buFont typeface="Arial"/>
              <a:buChar char="•"/>
            </a:pPr>
            <a:r>
              <a:rPr lang="en-US" dirty="0"/>
              <a:t>Dental caries </a:t>
            </a:r>
            <a:r>
              <a:rPr lang="en-US" dirty="0" smtClean="0"/>
              <a:t>remains the </a:t>
            </a:r>
            <a:r>
              <a:rPr lang="en-US" dirty="0"/>
              <a:t>most common chronic disease of childhood</a:t>
            </a:r>
          </a:p>
          <a:p>
            <a:pPr marL="457200" lvl="0" indent="-457200">
              <a:buFont typeface="Arial"/>
              <a:buChar char="•"/>
            </a:pPr>
            <a:r>
              <a:rPr lang="en-US" dirty="0" smtClean="0"/>
              <a:t>Almost 40% </a:t>
            </a:r>
            <a:r>
              <a:rPr lang="en-US" dirty="0"/>
              <a:t>of children in NC </a:t>
            </a:r>
            <a:r>
              <a:rPr lang="en-US" dirty="0" smtClean="0"/>
              <a:t>have already had </a:t>
            </a:r>
            <a:r>
              <a:rPr lang="en-US" dirty="0"/>
              <a:t>decay </a:t>
            </a:r>
            <a:r>
              <a:rPr lang="en-US" dirty="0" smtClean="0"/>
              <a:t>in primary teeth when </a:t>
            </a:r>
            <a:r>
              <a:rPr lang="en-US" dirty="0"/>
              <a:t>they start </a:t>
            </a:r>
            <a:r>
              <a:rPr lang="en-US" dirty="0" smtClean="0"/>
              <a:t>school</a:t>
            </a:r>
            <a:endParaRPr lang="en-US" dirty="0"/>
          </a:p>
          <a:p>
            <a:pPr marL="457200" lvl="0" indent="-457200">
              <a:buFont typeface="Arial"/>
              <a:buChar char="•"/>
            </a:pPr>
            <a:r>
              <a:rPr lang="en-US" dirty="0" smtClean="0"/>
              <a:t>Individuals with lower income and fewer years of education are more likely to have had teeth removed because of tooth decay or gum disease</a:t>
            </a:r>
            <a:endParaRPr lang="en-US" dirty="0"/>
          </a:p>
          <a:p>
            <a:endParaRPr lang="en-US" dirty="0"/>
          </a:p>
        </p:txBody>
      </p:sp>
    </p:spTree>
    <p:extLst>
      <p:ext uri="{BB962C8B-B14F-4D97-AF65-F5344CB8AC3E}">
        <p14:creationId xmlns:p14="http://schemas.microsoft.com/office/powerpoint/2010/main" xmlns="" val="172014628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rmAutofit fontScale="90000"/>
          </a:bodyPr>
          <a:lstStyle/>
          <a:p>
            <a:r>
              <a:rPr lang="en-US" dirty="0" smtClean="0"/>
              <a:t>Impact on the Oral Health Workforce</a:t>
            </a:r>
            <a:endParaRPr lang="en-US" dirty="0"/>
          </a:p>
        </p:txBody>
      </p:sp>
      <p:sp>
        <p:nvSpPr>
          <p:cNvPr id="7" name="Content Placeholder 2"/>
          <p:cNvSpPr>
            <a:spLocks noGrp="1"/>
          </p:cNvSpPr>
          <p:nvPr>
            <p:ph idx="1"/>
          </p:nvPr>
        </p:nvSpPr>
        <p:spPr>
          <a:xfrm>
            <a:off x="457200" y="1600200"/>
            <a:ext cx="8229600" cy="4525963"/>
          </a:xfrm>
        </p:spPr>
        <p:txBody>
          <a:bodyPr/>
          <a:lstStyle/>
          <a:p>
            <a:pPr marL="457200" indent="-457200">
              <a:buFont typeface="Arial"/>
              <a:buChar char="•"/>
            </a:pPr>
            <a:r>
              <a:rPr lang="en-US" dirty="0" smtClean="0"/>
              <a:t>Educational opportunities – student selection</a:t>
            </a:r>
          </a:p>
          <a:p>
            <a:pPr marL="457200" indent="-457200">
              <a:buFont typeface="Arial"/>
              <a:buChar char="•"/>
            </a:pPr>
            <a:r>
              <a:rPr lang="en-US" dirty="0" smtClean="0"/>
              <a:t>Educating more primary care dentists (pre-doctoral and post-doctoral programs)</a:t>
            </a:r>
          </a:p>
          <a:p>
            <a:pPr marL="457200" indent="-457200">
              <a:buFont typeface="Arial"/>
              <a:buChar char="•"/>
            </a:pPr>
            <a:r>
              <a:rPr lang="en-US" dirty="0" smtClean="0"/>
              <a:t>Educational experiences in rural/underserved areas</a:t>
            </a:r>
          </a:p>
          <a:p>
            <a:pPr marL="457200" indent="-457200">
              <a:buFont typeface="Arial"/>
              <a:buChar char="•"/>
            </a:pPr>
            <a:r>
              <a:rPr lang="en-US" dirty="0" smtClean="0"/>
              <a:t>Delivering primary care in rural/underserved areas</a:t>
            </a:r>
          </a:p>
          <a:p>
            <a:pPr marL="457200" indent="-457200">
              <a:buFont typeface="Arial"/>
              <a:buChar char="•"/>
            </a:pPr>
            <a:r>
              <a:rPr lang="en-US" dirty="0" smtClean="0"/>
              <a:t>Recruit applicants to return to areas of need</a:t>
            </a:r>
            <a:endParaRPr lang="en-US" dirty="0"/>
          </a:p>
        </p:txBody>
      </p:sp>
      <p:pic>
        <p:nvPicPr>
          <p:cNvPr id="8" name="Picture 7" descr="Transparent_ECU-SoD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363338200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Access to Care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Patient Population</a:t>
            </a:r>
          </a:p>
          <a:p>
            <a:pPr marL="457200" indent="-457200">
              <a:buFont typeface="Arial"/>
              <a:buChar char="•"/>
            </a:pPr>
            <a:r>
              <a:rPr lang="en-US" sz="2400" dirty="0" smtClean="0"/>
              <a:t>Indigent/Medicaid</a:t>
            </a:r>
          </a:p>
          <a:p>
            <a:pPr marL="457200" indent="-457200">
              <a:buFont typeface="Arial"/>
              <a:buChar char="•"/>
            </a:pPr>
            <a:r>
              <a:rPr lang="en-US" sz="2400" dirty="0" smtClean="0"/>
              <a:t>Sliding Scale (From RCCHC forming a “Medical Home”)</a:t>
            </a:r>
          </a:p>
          <a:p>
            <a:pPr marL="457200" indent="-457200">
              <a:buFont typeface="Arial"/>
              <a:buChar char="•"/>
            </a:pPr>
            <a:r>
              <a:rPr lang="en-US" sz="2400" dirty="0" smtClean="0"/>
              <a:t>Full Pay/Insurance </a:t>
            </a:r>
          </a:p>
          <a:p>
            <a:r>
              <a:rPr lang="en-US" sz="2800" dirty="0" smtClean="0"/>
              <a:t>Regional Approach to Delivering Care</a:t>
            </a:r>
          </a:p>
          <a:p>
            <a:pPr marL="342900" indent="-342900">
              <a:buFont typeface="Arial"/>
              <a:buChar char="•"/>
            </a:pPr>
            <a:r>
              <a:rPr lang="en-US" sz="2400" dirty="0" smtClean="0"/>
              <a:t>Full General Dentistry Services Including Implants</a:t>
            </a:r>
          </a:p>
          <a:p>
            <a:pPr marL="342900" indent="-342900">
              <a:buFont typeface="Arial"/>
              <a:buChar char="•"/>
            </a:pPr>
            <a:r>
              <a:rPr lang="en-US" sz="2400" dirty="0" smtClean="0"/>
              <a:t>3 D Technology/</a:t>
            </a:r>
            <a:r>
              <a:rPr lang="en-US" sz="2400" dirty="0" err="1" smtClean="0"/>
              <a:t>Extraoral</a:t>
            </a:r>
            <a:r>
              <a:rPr lang="en-US" sz="2400" dirty="0" smtClean="0"/>
              <a:t> Imaging/</a:t>
            </a:r>
          </a:p>
          <a:p>
            <a:pPr marL="342900" indent="-342900">
              <a:buFont typeface="Arial"/>
              <a:buChar char="•"/>
            </a:pPr>
            <a:r>
              <a:rPr lang="en-US" sz="2400" dirty="0" smtClean="0"/>
              <a:t>Endodontic Microscopes</a:t>
            </a:r>
          </a:p>
          <a:p>
            <a:r>
              <a:rPr lang="en-US" sz="2800" dirty="0" smtClean="0"/>
              <a:t>Advisory Board at Each Site</a:t>
            </a:r>
          </a:p>
          <a:p>
            <a:pPr marL="342900" indent="-342900">
              <a:buFont typeface="Arial"/>
              <a:buChar char="•"/>
            </a:pPr>
            <a:r>
              <a:rPr lang="en-US" sz="2400" dirty="0" smtClean="0"/>
              <a:t>Members From Various Walks of Life</a:t>
            </a:r>
          </a:p>
          <a:p>
            <a:pPr marL="342900" indent="-342900">
              <a:buFont typeface="Arial"/>
              <a:buChar char="•"/>
            </a:pPr>
            <a:r>
              <a:rPr lang="en-US" sz="2400" dirty="0" smtClean="0"/>
              <a:t>Facilitate Community Service</a:t>
            </a:r>
          </a:p>
          <a:p>
            <a:endParaRPr lang="en-US" sz="2800" dirty="0" smtClean="0"/>
          </a:p>
          <a:p>
            <a:pPr marL="457200" indent="-457200">
              <a:buFont typeface="Arial"/>
              <a:buChar char="•"/>
            </a:pPr>
            <a:endParaRPr lang="en-US" sz="2800" dirty="0"/>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xmlns="" val="363432001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ECU School of Dental Medicine</a:t>
            </a:r>
            <a:br>
              <a:rPr lang="en-US" sz="2800" b="1" dirty="0" smtClean="0"/>
            </a:br>
            <a:r>
              <a:rPr lang="en-US" sz="2800" b="1" dirty="0" smtClean="0"/>
              <a:t>Community Service Learning Centers Locations</a:t>
            </a:r>
            <a:endParaRPr lang="en-US" sz="2800" b="1" dirty="0"/>
          </a:p>
        </p:txBody>
      </p:sp>
      <p:sp>
        <p:nvSpPr>
          <p:cNvPr id="4" name="Freeform 3"/>
          <p:cNvSpPr>
            <a:spLocks/>
          </p:cNvSpPr>
          <p:nvPr/>
        </p:nvSpPr>
        <p:spPr bwMode="auto">
          <a:xfrm>
            <a:off x="3049588" y="3370263"/>
            <a:ext cx="460375" cy="295275"/>
          </a:xfrm>
          <a:custGeom>
            <a:avLst/>
            <a:gdLst>
              <a:gd name="T0" fmla="*/ 0 w 290"/>
              <a:gd name="T1" fmla="*/ 0 h 186"/>
              <a:gd name="T2" fmla="*/ 79 w 290"/>
              <a:gd name="T3" fmla="*/ 106 h 186"/>
              <a:gd name="T4" fmla="*/ 79 w 290"/>
              <a:gd name="T5" fmla="*/ 185 h 186"/>
              <a:gd name="T6" fmla="*/ 263 w 290"/>
              <a:gd name="T7" fmla="*/ 185 h 186"/>
              <a:gd name="T8" fmla="*/ 289 w 290"/>
              <a:gd name="T9" fmla="*/ 0 h 186"/>
              <a:gd name="T10" fmla="*/ 141 w 290"/>
              <a:gd name="T11" fmla="*/ 0 h 186"/>
              <a:gd name="T12" fmla="*/ 70 w 290"/>
              <a:gd name="T13" fmla="*/ 0 h 186"/>
              <a:gd name="T14" fmla="*/ 9 w 290"/>
              <a:gd name="T15" fmla="*/ 0 h 186"/>
              <a:gd name="T16" fmla="*/ 0 w 290"/>
              <a:gd name="T1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186">
                <a:moveTo>
                  <a:pt x="0" y="0"/>
                </a:moveTo>
                <a:lnTo>
                  <a:pt x="79" y="106"/>
                </a:lnTo>
                <a:lnTo>
                  <a:pt x="79" y="185"/>
                </a:lnTo>
                <a:lnTo>
                  <a:pt x="263" y="185"/>
                </a:lnTo>
                <a:lnTo>
                  <a:pt x="289" y="0"/>
                </a:lnTo>
                <a:lnTo>
                  <a:pt x="141" y="0"/>
                </a:lnTo>
                <a:lnTo>
                  <a:pt x="70" y="0"/>
                </a:lnTo>
                <a:lnTo>
                  <a:pt x="9"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grpSp>
        <p:nvGrpSpPr>
          <p:cNvPr id="6" name="Group 7"/>
          <p:cNvGrpSpPr>
            <a:grpSpLocks/>
          </p:cNvGrpSpPr>
          <p:nvPr/>
        </p:nvGrpSpPr>
        <p:grpSpPr bwMode="auto">
          <a:xfrm>
            <a:off x="7653338" y="2043113"/>
            <a:ext cx="630237" cy="587375"/>
            <a:chOff x="4821" y="1287"/>
            <a:chExt cx="397" cy="370"/>
          </a:xfrm>
          <a:solidFill>
            <a:srgbClr val="E6E8AB"/>
          </a:solidFill>
        </p:grpSpPr>
        <p:sp>
          <p:nvSpPr>
            <p:cNvPr id="7" name="Freeform 4"/>
            <p:cNvSpPr>
              <a:spLocks/>
            </p:cNvSpPr>
            <p:nvPr/>
          </p:nvSpPr>
          <p:spPr bwMode="auto">
            <a:xfrm>
              <a:off x="4821" y="1392"/>
              <a:ext cx="186" cy="265"/>
            </a:xfrm>
            <a:custGeom>
              <a:avLst/>
              <a:gdLst>
                <a:gd name="T0" fmla="*/ 0 w 186"/>
                <a:gd name="T1" fmla="*/ 26 h 265"/>
                <a:gd name="T2" fmla="*/ 26 w 186"/>
                <a:gd name="T3" fmla="*/ 79 h 265"/>
                <a:gd name="T4" fmla="*/ 26 w 186"/>
                <a:gd name="T5" fmla="*/ 211 h 265"/>
                <a:gd name="T6" fmla="*/ 79 w 186"/>
                <a:gd name="T7" fmla="*/ 264 h 265"/>
                <a:gd name="T8" fmla="*/ 185 w 186"/>
                <a:gd name="T9" fmla="*/ 211 h 265"/>
                <a:gd name="T10" fmla="*/ 79 w 186"/>
                <a:gd name="T11" fmla="*/ 185 h 265"/>
                <a:gd name="T12" fmla="*/ 79 w 186"/>
                <a:gd name="T13" fmla="*/ 0 h 265"/>
                <a:gd name="T14" fmla="*/ 35 w 186"/>
                <a:gd name="T15" fmla="*/ 9 h 265"/>
                <a:gd name="T16" fmla="*/ 18 w 186"/>
                <a:gd name="T17" fmla="*/ 18 h 265"/>
                <a:gd name="T18" fmla="*/ 0 w 186"/>
                <a:gd name="T19" fmla="*/ 18 h 265"/>
                <a:gd name="T20" fmla="*/ 0 w 186"/>
                <a:gd name="T21" fmla="*/ 2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265">
                  <a:moveTo>
                    <a:pt x="0" y="26"/>
                  </a:moveTo>
                  <a:lnTo>
                    <a:pt x="26" y="79"/>
                  </a:lnTo>
                  <a:lnTo>
                    <a:pt x="26" y="211"/>
                  </a:lnTo>
                  <a:lnTo>
                    <a:pt x="79" y="264"/>
                  </a:lnTo>
                  <a:lnTo>
                    <a:pt x="185" y="211"/>
                  </a:lnTo>
                  <a:lnTo>
                    <a:pt x="79" y="185"/>
                  </a:lnTo>
                  <a:lnTo>
                    <a:pt x="79" y="0"/>
                  </a:lnTo>
                  <a:lnTo>
                    <a:pt x="35" y="9"/>
                  </a:lnTo>
                  <a:lnTo>
                    <a:pt x="18" y="18"/>
                  </a:lnTo>
                  <a:lnTo>
                    <a:pt x="0" y="18"/>
                  </a:lnTo>
                  <a:lnTo>
                    <a:pt x="0" y="26"/>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 name="Freeform 5"/>
            <p:cNvSpPr>
              <a:spLocks/>
            </p:cNvSpPr>
            <p:nvPr/>
          </p:nvSpPr>
          <p:spPr bwMode="auto">
            <a:xfrm>
              <a:off x="4900" y="1366"/>
              <a:ext cx="265" cy="238"/>
            </a:xfrm>
            <a:custGeom>
              <a:avLst/>
              <a:gdLst>
                <a:gd name="T0" fmla="*/ 0 w 265"/>
                <a:gd name="T1" fmla="*/ 25 h 238"/>
                <a:gd name="T2" fmla="*/ 0 w 265"/>
                <a:gd name="T3" fmla="*/ 211 h 238"/>
                <a:gd name="T4" fmla="*/ 106 w 265"/>
                <a:gd name="T5" fmla="*/ 237 h 238"/>
                <a:gd name="T6" fmla="*/ 264 w 265"/>
                <a:gd name="T7" fmla="*/ 184 h 238"/>
                <a:gd name="T8" fmla="*/ 132 w 265"/>
                <a:gd name="T9" fmla="*/ 78 h 238"/>
                <a:gd name="T10" fmla="*/ 79 w 265"/>
                <a:gd name="T11" fmla="*/ 0 h 238"/>
                <a:gd name="T12" fmla="*/ 35 w 265"/>
                <a:gd name="T13" fmla="*/ 8 h 238"/>
                <a:gd name="T14" fmla="*/ 18 w 265"/>
                <a:gd name="T15" fmla="*/ 17 h 238"/>
                <a:gd name="T16" fmla="*/ 0 w 265"/>
                <a:gd name="T17" fmla="*/ 17 h 238"/>
                <a:gd name="T18" fmla="*/ 0 w 265"/>
                <a:gd name="T19" fmla="*/ 2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38">
                  <a:moveTo>
                    <a:pt x="0" y="25"/>
                  </a:moveTo>
                  <a:lnTo>
                    <a:pt x="0" y="211"/>
                  </a:lnTo>
                  <a:lnTo>
                    <a:pt x="106" y="237"/>
                  </a:lnTo>
                  <a:lnTo>
                    <a:pt x="264" y="184"/>
                  </a:lnTo>
                  <a:lnTo>
                    <a:pt x="132" y="78"/>
                  </a:lnTo>
                  <a:lnTo>
                    <a:pt x="79" y="0"/>
                  </a:lnTo>
                  <a:lnTo>
                    <a:pt x="35" y="8"/>
                  </a:lnTo>
                  <a:lnTo>
                    <a:pt x="18" y="17"/>
                  </a:lnTo>
                  <a:lnTo>
                    <a:pt x="0" y="17"/>
                  </a:lnTo>
                  <a:lnTo>
                    <a:pt x="0" y="25"/>
                  </a:lnTo>
                </a:path>
              </a:pathLst>
            </a:custGeom>
            <a:gr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 name="Freeform 6"/>
            <p:cNvSpPr>
              <a:spLocks/>
            </p:cNvSpPr>
            <p:nvPr/>
          </p:nvSpPr>
          <p:spPr bwMode="auto">
            <a:xfrm>
              <a:off x="4953" y="1287"/>
              <a:ext cx="265" cy="264"/>
            </a:xfrm>
            <a:custGeom>
              <a:avLst/>
              <a:gdLst>
                <a:gd name="T0" fmla="*/ 0 w 265"/>
                <a:gd name="T1" fmla="*/ 0 h 264"/>
                <a:gd name="T2" fmla="*/ 26 w 265"/>
                <a:gd name="T3" fmla="*/ 79 h 264"/>
                <a:gd name="T4" fmla="*/ 79 w 265"/>
                <a:gd name="T5" fmla="*/ 157 h 264"/>
                <a:gd name="T6" fmla="*/ 211 w 265"/>
                <a:gd name="T7" fmla="*/ 263 h 264"/>
                <a:gd name="T8" fmla="*/ 264 w 265"/>
                <a:gd name="T9" fmla="*/ 237 h 264"/>
                <a:gd name="T10" fmla="*/ 211 w 265"/>
                <a:gd name="T11" fmla="*/ 131 h 264"/>
                <a:gd name="T12" fmla="*/ 79 w 265"/>
                <a:gd name="T13" fmla="*/ 53 h 264"/>
                <a:gd name="T14" fmla="*/ 35 w 265"/>
                <a:gd name="T15" fmla="*/ 26 h 264"/>
                <a:gd name="T16" fmla="*/ 18 w 265"/>
                <a:gd name="T17" fmla="*/ 9 h 264"/>
                <a:gd name="T18" fmla="*/ 0 w 265"/>
                <a:gd name="T1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64">
                  <a:moveTo>
                    <a:pt x="0" y="0"/>
                  </a:moveTo>
                  <a:lnTo>
                    <a:pt x="26" y="79"/>
                  </a:lnTo>
                  <a:lnTo>
                    <a:pt x="79" y="157"/>
                  </a:lnTo>
                  <a:lnTo>
                    <a:pt x="211" y="263"/>
                  </a:lnTo>
                  <a:lnTo>
                    <a:pt x="264" y="237"/>
                  </a:lnTo>
                  <a:lnTo>
                    <a:pt x="211" y="131"/>
                  </a:lnTo>
                  <a:lnTo>
                    <a:pt x="79" y="53"/>
                  </a:lnTo>
                  <a:lnTo>
                    <a:pt x="35" y="26"/>
                  </a:lnTo>
                  <a:lnTo>
                    <a:pt x="18" y="9"/>
                  </a:lnTo>
                  <a:lnTo>
                    <a:pt x="0" y="0"/>
                  </a:lnTo>
                </a:path>
              </a:pathLst>
            </a:custGeom>
            <a:solidFill>
              <a:srgbClr val="660066"/>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10" name="Freeform 8"/>
          <p:cNvSpPr>
            <a:spLocks/>
          </p:cNvSpPr>
          <p:nvPr/>
        </p:nvSpPr>
        <p:spPr bwMode="auto">
          <a:xfrm>
            <a:off x="7275513" y="3756025"/>
            <a:ext cx="839787" cy="503238"/>
          </a:xfrm>
          <a:custGeom>
            <a:avLst/>
            <a:gdLst>
              <a:gd name="T0" fmla="*/ 0 w 529"/>
              <a:gd name="T1" fmla="*/ 237 h 317"/>
              <a:gd name="T2" fmla="*/ 26 w 529"/>
              <a:gd name="T3" fmla="*/ 263 h 317"/>
              <a:gd name="T4" fmla="*/ 26 w 529"/>
              <a:gd name="T5" fmla="*/ 316 h 317"/>
              <a:gd name="T6" fmla="*/ 264 w 529"/>
              <a:gd name="T7" fmla="*/ 263 h 317"/>
              <a:gd name="T8" fmla="*/ 396 w 529"/>
              <a:gd name="T9" fmla="*/ 290 h 317"/>
              <a:gd name="T10" fmla="*/ 528 w 529"/>
              <a:gd name="T11" fmla="*/ 105 h 317"/>
              <a:gd name="T12" fmla="*/ 502 w 529"/>
              <a:gd name="T13" fmla="*/ 26 h 317"/>
              <a:gd name="T14" fmla="*/ 422 w 529"/>
              <a:gd name="T15" fmla="*/ 0 h 317"/>
              <a:gd name="T16" fmla="*/ 290 w 529"/>
              <a:gd name="T17" fmla="*/ 78 h 317"/>
              <a:gd name="T18" fmla="*/ 317 w 529"/>
              <a:gd name="T19" fmla="*/ 131 h 317"/>
              <a:gd name="T20" fmla="*/ 264 w 529"/>
              <a:gd name="T21" fmla="*/ 184 h 317"/>
              <a:gd name="T22" fmla="*/ 79 w 529"/>
              <a:gd name="T23" fmla="*/ 184 h 317"/>
              <a:gd name="T24" fmla="*/ 35 w 529"/>
              <a:gd name="T25" fmla="*/ 210 h 317"/>
              <a:gd name="T26" fmla="*/ 18 w 529"/>
              <a:gd name="T27" fmla="*/ 219 h 317"/>
              <a:gd name="T28" fmla="*/ 0 w 529"/>
              <a:gd name="T29" fmla="*/ 228 h 317"/>
              <a:gd name="T30" fmla="*/ 0 w 529"/>
              <a:gd name="T31" fmla="*/ 23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9" h="317">
                <a:moveTo>
                  <a:pt x="0" y="237"/>
                </a:moveTo>
                <a:lnTo>
                  <a:pt x="26" y="263"/>
                </a:lnTo>
                <a:lnTo>
                  <a:pt x="26" y="316"/>
                </a:lnTo>
                <a:lnTo>
                  <a:pt x="264" y="263"/>
                </a:lnTo>
                <a:lnTo>
                  <a:pt x="396" y="290"/>
                </a:lnTo>
                <a:lnTo>
                  <a:pt x="528" y="105"/>
                </a:lnTo>
                <a:lnTo>
                  <a:pt x="502" y="26"/>
                </a:lnTo>
                <a:lnTo>
                  <a:pt x="422" y="0"/>
                </a:lnTo>
                <a:lnTo>
                  <a:pt x="290" y="78"/>
                </a:lnTo>
                <a:lnTo>
                  <a:pt x="317" y="131"/>
                </a:lnTo>
                <a:lnTo>
                  <a:pt x="264" y="184"/>
                </a:lnTo>
                <a:lnTo>
                  <a:pt x="79" y="184"/>
                </a:lnTo>
                <a:lnTo>
                  <a:pt x="35" y="210"/>
                </a:lnTo>
                <a:lnTo>
                  <a:pt x="18" y="219"/>
                </a:lnTo>
                <a:lnTo>
                  <a:pt x="0" y="228"/>
                </a:lnTo>
                <a:lnTo>
                  <a:pt x="0" y="237"/>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1" name="Freeform 9"/>
          <p:cNvSpPr>
            <a:spLocks/>
          </p:cNvSpPr>
          <p:nvPr/>
        </p:nvSpPr>
        <p:spPr bwMode="auto">
          <a:xfrm>
            <a:off x="7947025" y="3714750"/>
            <a:ext cx="419100" cy="544513"/>
          </a:xfrm>
          <a:custGeom>
            <a:avLst/>
            <a:gdLst>
              <a:gd name="T0" fmla="*/ 263 w 264"/>
              <a:gd name="T1" fmla="*/ 0 h 343"/>
              <a:gd name="T2" fmla="*/ 263 w 264"/>
              <a:gd name="T3" fmla="*/ 26 h 343"/>
              <a:gd name="T4" fmla="*/ 26 w 264"/>
              <a:gd name="T5" fmla="*/ 342 h 343"/>
              <a:gd name="T6" fmla="*/ 0 w 264"/>
              <a:gd name="T7" fmla="*/ 342 h 343"/>
              <a:gd name="T8" fmla="*/ 132 w 264"/>
              <a:gd name="T9" fmla="*/ 166 h 343"/>
              <a:gd name="T10" fmla="*/ 194 w 264"/>
              <a:gd name="T11" fmla="*/ 79 h 343"/>
              <a:gd name="T12" fmla="*/ 263 w 264"/>
              <a:gd name="T13" fmla="*/ 0 h 343"/>
            </a:gdLst>
            <a:ahLst/>
            <a:cxnLst>
              <a:cxn ang="0">
                <a:pos x="T0" y="T1"/>
              </a:cxn>
              <a:cxn ang="0">
                <a:pos x="T2" y="T3"/>
              </a:cxn>
              <a:cxn ang="0">
                <a:pos x="T4" y="T5"/>
              </a:cxn>
              <a:cxn ang="0">
                <a:pos x="T6" y="T7"/>
              </a:cxn>
              <a:cxn ang="0">
                <a:pos x="T8" y="T9"/>
              </a:cxn>
              <a:cxn ang="0">
                <a:pos x="T10" y="T11"/>
              </a:cxn>
              <a:cxn ang="0">
                <a:pos x="T12" y="T13"/>
              </a:cxn>
            </a:cxnLst>
            <a:rect l="0" t="0" r="r" b="b"/>
            <a:pathLst>
              <a:path w="264" h="343">
                <a:moveTo>
                  <a:pt x="263" y="0"/>
                </a:moveTo>
                <a:lnTo>
                  <a:pt x="263" y="26"/>
                </a:lnTo>
                <a:lnTo>
                  <a:pt x="26" y="342"/>
                </a:lnTo>
                <a:lnTo>
                  <a:pt x="0" y="342"/>
                </a:lnTo>
                <a:lnTo>
                  <a:pt x="132" y="166"/>
                </a:lnTo>
                <a:lnTo>
                  <a:pt x="194" y="79"/>
                </a:lnTo>
                <a:lnTo>
                  <a:pt x="263"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2" name="Freeform 10"/>
          <p:cNvSpPr>
            <a:spLocks/>
          </p:cNvSpPr>
          <p:nvPr/>
        </p:nvSpPr>
        <p:spPr bwMode="auto">
          <a:xfrm>
            <a:off x="203200" y="3421063"/>
            <a:ext cx="628650" cy="336550"/>
          </a:xfrm>
          <a:custGeom>
            <a:avLst/>
            <a:gdLst>
              <a:gd name="T0" fmla="*/ 26 w 396"/>
              <a:gd name="T1" fmla="*/ 26 h 212"/>
              <a:gd name="T2" fmla="*/ 0 w 396"/>
              <a:gd name="T3" fmla="*/ 211 h 212"/>
              <a:gd name="T4" fmla="*/ 211 w 396"/>
              <a:gd name="T5" fmla="*/ 211 h 212"/>
              <a:gd name="T6" fmla="*/ 290 w 396"/>
              <a:gd name="T7" fmla="*/ 106 h 212"/>
              <a:gd name="T8" fmla="*/ 370 w 396"/>
              <a:gd name="T9" fmla="*/ 106 h 212"/>
              <a:gd name="T10" fmla="*/ 395 w 396"/>
              <a:gd name="T11" fmla="*/ 26 h 212"/>
              <a:gd name="T12" fmla="*/ 317 w 396"/>
              <a:gd name="T13" fmla="*/ 26 h 212"/>
              <a:gd name="T14" fmla="*/ 211 w 396"/>
              <a:gd name="T15" fmla="*/ 53 h 212"/>
              <a:gd name="T16" fmla="*/ 185 w 396"/>
              <a:gd name="T17" fmla="*/ 0 h 212"/>
              <a:gd name="T18" fmla="*/ 106 w 396"/>
              <a:gd name="T19" fmla="*/ 9 h 212"/>
              <a:gd name="T20" fmla="*/ 62 w 396"/>
              <a:gd name="T21" fmla="*/ 18 h 212"/>
              <a:gd name="T22" fmla="*/ 26 w 396"/>
              <a:gd name="T23" fmla="*/ 18 h 212"/>
              <a:gd name="T24" fmla="*/ 26 w 396"/>
              <a:gd name="T25" fmla="*/ 2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12">
                <a:moveTo>
                  <a:pt x="26" y="26"/>
                </a:moveTo>
                <a:lnTo>
                  <a:pt x="0" y="211"/>
                </a:lnTo>
                <a:lnTo>
                  <a:pt x="211" y="211"/>
                </a:lnTo>
                <a:lnTo>
                  <a:pt x="290" y="106"/>
                </a:lnTo>
                <a:lnTo>
                  <a:pt x="370" y="106"/>
                </a:lnTo>
                <a:lnTo>
                  <a:pt x="395" y="26"/>
                </a:lnTo>
                <a:lnTo>
                  <a:pt x="317" y="26"/>
                </a:lnTo>
                <a:lnTo>
                  <a:pt x="211" y="53"/>
                </a:lnTo>
                <a:lnTo>
                  <a:pt x="185" y="0"/>
                </a:lnTo>
                <a:lnTo>
                  <a:pt x="106" y="9"/>
                </a:lnTo>
                <a:lnTo>
                  <a:pt x="62" y="18"/>
                </a:lnTo>
                <a:lnTo>
                  <a:pt x="26" y="18"/>
                </a:lnTo>
                <a:lnTo>
                  <a:pt x="26"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3" name="Freeform 11"/>
          <p:cNvSpPr>
            <a:spLocks/>
          </p:cNvSpPr>
          <p:nvPr/>
        </p:nvSpPr>
        <p:spPr bwMode="auto">
          <a:xfrm>
            <a:off x="496888" y="3213100"/>
            <a:ext cx="460375" cy="293688"/>
          </a:xfrm>
          <a:custGeom>
            <a:avLst/>
            <a:gdLst>
              <a:gd name="T0" fmla="*/ 26 w 290"/>
              <a:gd name="T1" fmla="*/ 26 h 185"/>
              <a:gd name="T2" fmla="*/ 0 w 290"/>
              <a:gd name="T3" fmla="*/ 131 h 185"/>
              <a:gd name="T4" fmla="*/ 26 w 290"/>
              <a:gd name="T5" fmla="*/ 184 h 185"/>
              <a:gd name="T6" fmla="*/ 132 w 290"/>
              <a:gd name="T7" fmla="*/ 158 h 185"/>
              <a:gd name="T8" fmla="*/ 210 w 290"/>
              <a:gd name="T9" fmla="*/ 158 h 185"/>
              <a:gd name="T10" fmla="*/ 236 w 290"/>
              <a:gd name="T11" fmla="*/ 131 h 185"/>
              <a:gd name="T12" fmla="*/ 236 w 290"/>
              <a:gd name="T13" fmla="*/ 105 h 185"/>
              <a:gd name="T14" fmla="*/ 289 w 290"/>
              <a:gd name="T15" fmla="*/ 78 h 185"/>
              <a:gd name="T16" fmla="*/ 289 w 290"/>
              <a:gd name="T17" fmla="*/ 26 h 185"/>
              <a:gd name="T18" fmla="*/ 53 w 290"/>
              <a:gd name="T19" fmla="*/ 0 h 185"/>
              <a:gd name="T20" fmla="*/ 35 w 290"/>
              <a:gd name="T21" fmla="*/ 9 h 185"/>
              <a:gd name="T22" fmla="*/ 26 w 290"/>
              <a:gd name="T23" fmla="*/ 18 h 185"/>
              <a:gd name="T24" fmla="*/ 26 w 290"/>
              <a:gd name="T25"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185">
                <a:moveTo>
                  <a:pt x="26" y="26"/>
                </a:moveTo>
                <a:lnTo>
                  <a:pt x="0" y="131"/>
                </a:lnTo>
                <a:lnTo>
                  <a:pt x="26" y="184"/>
                </a:lnTo>
                <a:lnTo>
                  <a:pt x="132" y="158"/>
                </a:lnTo>
                <a:lnTo>
                  <a:pt x="210" y="158"/>
                </a:lnTo>
                <a:lnTo>
                  <a:pt x="236" y="131"/>
                </a:lnTo>
                <a:lnTo>
                  <a:pt x="236" y="105"/>
                </a:lnTo>
                <a:lnTo>
                  <a:pt x="289" y="78"/>
                </a:lnTo>
                <a:lnTo>
                  <a:pt x="289" y="26"/>
                </a:lnTo>
                <a:lnTo>
                  <a:pt x="53" y="0"/>
                </a:lnTo>
                <a:lnTo>
                  <a:pt x="35" y="9"/>
                </a:lnTo>
                <a:lnTo>
                  <a:pt x="26" y="18"/>
                </a:lnTo>
                <a:lnTo>
                  <a:pt x="26"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4" name="Freeform 12"/>
          <p:cNvSpPr>
            <a:spLocks/>
          </p:cNvSpPr>
          <p:nvPr/>
        </p:nvSpPr>
        <p:spPr bwMode="auto">
          <a:xfrm>
            <a:off x="581025" y="2962275"/>
            <a:ext cx="795338" cy="460375"/>
          </a:xfrm>
          <a:custGeom>
            <a:avLst/>
            <a:gdLst>
              <a:gd name="T0" fmla="*/ 0 w 501"/>
              <a:gd name="T1" fmla="*/ 158 h 290"/>
              <a:gd name="T2" fmla="*/ 236 w 501"/>
              <a:gd name="T3" fmla="*/ 185 h 290"/>
              <a:gd name="T4" fmla="*/ 236 w 501"/>
              <a:gd name="T5" fmla="*/ 236 h 290"/>
              <a:gd name="T6" fmla="*/ 184 w 501"/>
              <a:gd name="T7" fmla="*/ 263 h 290"/>
              <a:gd name="T8" fmla="*/ 184 w 501"/>
              <a:gd name="T9" fmla="*/ 289 h 290"/>
              <a:gd name="T10" fmla="*/ 395 w 501"/>
              <a:gd name="T11" fmla="*/ 263 h 290"/>
              <a:gd name="T12" fmla="*/ 395 w 501"/>
              <a:gd name="T13" fmla="*/ 185 h 290"/>
              <a:gd name="T14" fmla="*/ 500 w 501"/>
              <a:gd name="T15" fmla="*/ 132 h 290"/>
              <a:gd name="T16" fmla="*/ 500 w 501"/>
              <a:gd name="T17" fmla="*/ 26 h 290"/>
              <a:gd name="T18" fmla="*/ 447 w 501"/>
              <a:gd name="T19" fmla="*/ 0 h 290"/>
              <a:gd name="T20" fmla="*/ 289 w 501"/>
              <a:gd name="T21" fmla="*/ 105 h 290"/>
              <a:gd name="T22" fmla="*/ 132 w 501"/>
              <a:gd name="T23" fmla="*/ 79 h 290"/>
              <a:gd name="T24" fmla="*/ 62 w 501"/>
              <a:gd name="T25" fmla="*/ 114 h 290"/>
              <a:gd name="T26" fmla="*/ 26 w 501"/>
              <a:gd name="T27" fmla="*/ 132 h 290"/>
              <a:gd name="T28" fmla="*/ 0 w 501"/>
              <a:gd name="T29" fmla="*/ 15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1" h="290">
                <a:moveTo>
                  <a:pt x="0" y="158"/>
                </a:moveTo>
                <a:lnTo>
                  <a:pt x="236" y="185"/>
                </a:lnTo>
                <a:lnTo>
                  <a:pt x="236" y="236"/>
                </a:lnTo>
                <a:lnTo>
                  <a:pt x="184" y="263"/>
                </a:lnTo>
                <a:lnTo>
                  <a:pt x="184" y="289"/>
                </a:lnTo>
                <a:lnTo>
                  <a:pt x="395" y="263"/>
                </a:lnTo>
                <a:lnTo>
                  <a:pt x="395" y="185"/>
                </a:lnTo>
                <a:lnTo>
                  <a:pt x="500" y="132"/>
                </a:lnTo>
                <a:lnTo>
                  <a:pt x="500" y="26"/>
                </a:lnTo>
                <a:lnTo>
                  <a:pt x="447" y="0"/>
                </a:lnTo>
                <a:lnTo>
                  <a:pt x="289" y="105"/>
                </a:lnTo>
                <a:lnTo>
                  <a:pt x="132" y="79"/>
                </a:lnTo>
                <a:lnTo>
                  <a:pt x="62" y="114"/>
                </a:lnTo>
                <a:lnTo>
                  <a:pt x="26" y="132"/>
                </a:lnTo>
                <a:lnTo>
                  <a:pt x="0" y="158"/>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5" name="Freeform 13"/>
          <p:cNvSpPr>
            <a:spLocks/>
          </p:cNvSpPr>
          <p:nvPr/>
        </p:nvSpPr>
        <p:spPr bwMode="auto">
          <a:xfrm>
            <a:off x="1290638" y="2878138"/>
            <a:ext cx="463550" cy="544512"/>
          </a:xfrm>
          <a:custGeom>
            <a:avLst/>
            <a:gdLst>
              <a:gd name="T0" fmla="*/ 0 w 292"/>
              <a:gd name="T1" fmla="*/ 53 h 343"/>
              <a:gd name="T2" fmla="*/ 53 w 292"/>
              <a:gd name="T3" fmla="*/ 79 h 343"/>
              <a:gd name="T4" fmla="*/ 53 w 292"/>
              <a:gd name="T5" fmla="*/ 185 h 343"/>
              <a:gd name="T6" fmla="*/ 212 w 292"/>
              <a:gd name="T7" fmla="*/ 342 h 343"/>
              <a:gd name="T8" fmla="*/ 291 w 292"/>
              <a:gd name="T9" fmla="*/ 289 h 343"/>
              <a:gd name="T10" fmla="*/ 265 w 292"/>
              <a:gd name="T11" fmla="*/ 238 h 343"/>
              <a:gd name="T12" fmla="*/ 291 w 292"/>
              <a:gd name="T13" fmla="*/ 158 h 343"/>
              <a:gd name="T14" fmla="*/ 238 w 292"/>
              <a:gd name="T15" fmla="*/ 79 h 343"/>
              <a:gd name="T16" fmla="*/ 159 w 292"/>
              <a:gd name="T17" fmla="*/ 0 h 343"/>
              <a:gd name="T18" fmla="*/ 53 w 292"/>
              <a:gd name="T19" fmla="*/ 0 h 343"/>
              <a:gd name="T20" fmla="*/ 26 w 292"/>
              <a:gd name="T21" fmla="*/ 26 h 343"/>
              <a:gd name="T22" fmla="*/ 9 w 292"/>
              <a:gd name="T23" fmla="*/ 35 h 343"/>
              <a:gd name="T24" fmla="*/ 0 w 292"/>
              <a:gd name="T25"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343">
                <a:moveTo>
                  <a:pt x="0" y="53"/>
                </a:moveTo>
                <a:lnTo>
                  <a:pt x="53" y="79"/>
                </a:lnTo>
                <a:lnTo>
                  <a:pt x="53" y="185"/>
                </a:lnTo>
                <a:lnTo>
                  <a:pt x="212" y="342"/>
                </a:lnTo>
                <a:lnTo>
                  <a:pt x="291" y="289"/>
                </a:lnTo>
                <a:lnTo>
                  <a:pt x="265" y="238"/>
                </a:lnTo>
                <a:lnTo>
                  <a:pt x="291" y="158"/>
                </a:lnTo>
                <a:lnTo>
                  <a:pt x="238" y="79"/>
                </a:lnTo>
                <a:lnTo>
                  <a:pt x="159" y="0"/>
                </a:lnTo>
                <a:lnTo>
                  <a:pt x="53" y="0"/>
                </a:lnTo>
                <a:lnTo>
                  <a:pt x="26" y="26"/>
                </a:lnTo>
                <a:lnTo>
                  <a:pt x="9" y="35"/>
                </a:lnTo>
                <a:lnTo>
                  <a:pt x="0" y="53"/>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6" name="Freeform 14"/>
          <p:cNvSpPr>
            <a:spLocks/>
          </p:cNvSpPr>
          <p:nvPr/>
        </p:nvSpPr>
        <p:spPr bwMode="auto">
          <a:xfrm>
            <a:off x="1543050" y="2576513"/>
            <a:ext cx="585788" cy="419100"/>
          </a:xfrm>
          <a:custGeom>
            <a:avLst/>
            <a:gdLst>
              <a:gd name="T0" fmla="*/ 0 w 369"/>
              <a:gd name="T1" fmla="*/ 184 h 264"/>
              <a:gd name="T2" fmla="*/ 79 w 369"/>
              <a:gd name="T3" fmla="*/ 263 h 264"/>
              <a:gd name="T4" fmla="*/ 368 w 369"/>
              <a:gd name="T5" fmla="*/ 184 h 264"/>
              <a:gd name="T6" fmla="*/ 316 w 369"/>
              <a:gd name="T7" fmla="*/ 53 h 264"/>
              <a:gd name="T8" fmla="*/ 264 w 369"/>
              <a:gd name="T9" fmla="*/ 53 h 264"/>
              <a:gd name="T10" fmla="*/ 237 w 369"/>
              <a:gd name="T11" fmla="*/ 0 h 264"/>
              <a:gd name="T12" fmla="*/ 53 w 369"/>
              <a:gd name="T13" fmla="*/ 79 h 264"/>
              <a:gd name="T14" fmla="*/ 26 w 369"/>
              <a:gd name="T15" fmla="*/ 131 h 264"/>
              <a:gd name="T16" fmla="*/ 9 w 369"/>
              <a:gd name="T17" fmla="*/ 157 h 264"/>
              <a:gd name="T18" fmla="*/ 0 w 369"/>
              <a:gd name="T19" fmla="*/ 18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264">
                <a:moveTo>
                  <a:pt x="0" y="184"/>
                </a:moveTo>
                <a:lnTo>
                  <a:pt x="79" y="263"/>
                </a:lnTo>
                <a:lnTo>
                  <a:pt x="368" y="184"/>
                </a:lnTo>
                <a:lnTo>
                  <a:pt x="316" y="53"/>
                </a:lnTo>
                <a:lnTo>
                  <a:pt x="264" y="53"/>
                </a:lnTo>
                <a:lnTo>
                  <a:pt x="237" y="0"/>
                </a:lnTo>
                <a:lnTo>
                  <a:pt x="53" y="79"/>
                </a:lnTo>
                <a:lnTo>
                  <a:pt x="26" y="131"/>
                </a:lnTo>
                <a:lnTo>
                  <a:pt x="9" y="157"/>
                </a:lnTo>
                <a:lnTo>
                  <a:pt x="0" y="184"/>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7" name="Freeform 15"/>
          <p:cNvSpPr>
            <a:spLocks/>
          </p:cNvSpPr>
          <p:nvPr/>
        </p:nvSpPr>
        <p:spPr bwMode="auto">
          <a:xfrm>
            <a:off x="2046288" y="2535238"/>
            <a:ext cx="334962" cy="460375"/>
          </a:xfrm>
          <a:custGeom>
            <a:avLst/>
            <a:gdLst>
              <a:gd name="T0" fmla="*/ 0 w 211"/>
              <a:gd name="T1" fmla="*/ 79 h 290"/>
              <a:gd name="T2" fmla="*/ 52 w 211"/>
              <a:gd name="T3" fmla="*/ 210 h 290"/>
              <a:gd name="T4" fmla="*/ 104 w 211"/>
              <a:gd name="T5" fmla="*/ 210 h 290"/>
              <a:gd name="T6" fmla="*/ 131 w 211"/>
              <a:gd name="T7" fmla="*/ 289 h 290"/>
              <a:gd name="T8" fmla="*/ 210 w 211"/>
              <a:gd name="T9" fmla="*/ 184 h 290"/>
              <a:gd name="T10" fmla="*/ 184 w 211"/>
              <a:gd name="T11" fmla="*/ 53 h 290"/>
              <a:gd name="T12" fmla="*/ 52 w 211"/>
              <a:gd name="T13" fmla="*/ 0 h 290"/>
              <a:gd name="T14" fmla="*/ 25 w 211"/>
              <a:gd name="T15" fmla="*/ 35 h 290"/>
              <a:gd name="T16" fmla="*/ 8 w 211"/>
              <a:gd name="T17" fmla="*/ 53 h 290"/>
              <a:gd name="T18" fmla="*/ 0 w 211"/>
              <a:gd name="T19" fmla="*/ 7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90">
                <a:moveTo>
                  <a:pt x="0" y="79"/>
                </a:moveTo>
                <a:lnTo>
                  <a:pt x="52" y="210"/>
                </a:lnTo>
                <a:lnTo>
                  <a:pt x="104" y="210"/>
                </a:lnTo>
                <a:lnTo>
                  <a:pt x="131" y="289"/>
                </a:lnTo>
                <a:lnTo>
                  <a:pt x="210" y="184"/>
                </a:lnTo>
                <a:lnTo>
                  <a:pt x="184" y="53"/>
                </a:lnTo>
                <a:lnTo>
                  <a:pt x="52" y="0"/>
                </a:lnTo>
                <a:lnTo>
                  <a:pt x="25" y="35"/>
                </a:lnTo>
                <a:lnTo>
                  <a:pt x="8" y="53"/>
                </a:lnTo>
                <a:lnTo>
                  <a:pt x="0" y="79"/>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8" name="Freeform 16"/>
          <p:cNvSpPr>
            <a:spLocks/>
          </p:cNvSpPr>
          <p:nvPr/>
        </p:nvSpPr>
        <p:spPr bwMode="auto">
          <a:xfrm>
            <a:off x="2127250" y="2460625"/>
            <a:ext cx="420688" cy="377825"/>
          </a:xfrm>
          <a:custGeom>
            <a:avLst/>
            <a:gdLst>
              <a:gd name="T0" fmla="*/ 0 w 265"/>
              <a:gd name="T1" fmla="*/ 53 h 238"/>
              <a:gd name="T2" fmla="*/ 132 w 265"/>
              <a:gd name="T3" fmla="*/ 106 h 238"/>
              <a:gd name="T4" fmla="*/ 158 w 265"/>
              <a:gd name="T5" fmla="*/ 237 h 238"/>
              <a:gd name="T6" fmla="*/ 264 w 265"/>
              <a:gd name="T7" fmla="*/ 211 h 238"/>
              <a:gd name="T8" fmla="*/ 185 w 265"/>
              <a:gd name="T9" fmla="*/ 53 h 238"/>
              <a:gd name="T10" fmla="*/ 106 w 265"/>
              <a:gd name="T11" fmla="*/ 0 h 238"/>
              <a:gd name="T12" fmla="*/ 26 w 265"/>
              <a:gd name="T13" fmla="*/ 26 h 238"/>
              <a:gd name="T14" fmla="*/ 9 w 265"/>
              <a:gd name="T15" fmla="*/ 35 h 238"/>
              <a:gd name="T16" fmla="*/ 0 w 265"/>
              <a:gd name="T17" fmla="*/ 44 h 238"/>
              <a:gd name="T18" fmla="*/ 0 w 265"/>
              <a:gd name="T19" fmla="*/ 5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38">
                <a:moveTo>
                  <a:pt x="0" y="53"/>
                </a:moveTo>
                <a:lnTo>
                  <a:pt x="132" y="106"/>
                </a:lnTo>
                <a:lnTo>
                  <a:pt x="158" y="237"/>
                </a:lnTo>
                <a:lnTo>
                  <a:pt x="264" y="211"/>
                </a:lnTo>
                <a:lnTo>
                  <a:pt x="185" y="53"/>
                </a:lnTo>
                <a:lnTo>
                  <a:pt x="106" y="0"/>
                </a:lnTo>
                <a:lnTo>
                  <a:pt x="26" y="26"/>
                </a:lnTo>
                <a:lnTo>
                  <a:pt x="9" y="35"/>
                </a:lnTo>
                <a:lnTo>
                  <a:pt x="0" y="44"/>
                </a:lnTo>
                <a:lnTo>
                  <a:pt x="0" y="53"/>
                </a:lnTo>
              </a:path>
            </a:pathLst>
          </a:custGeom>
          <a:solidFill>
            <a:srgbClr val="660066"/>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9" name="Freeform 17"/>
          <p:cNvSpPr>
            <a:spLocks/>
          </p:cNvSpPr>
          <p:nvPr/>
        </p:nvSpPr>
        <p:spPr bwMode="auto">
          <a:xfrm>
            <a:off x="2424113" y="2328863"/>
            <a:ext cx="338137" cy="460375"/>
          </a:xfrm>
          <a:custGeom>
            <a:avLst/>
            <a:gdLst>
              <a:gd name="T0" fmla="*/ 0 w 213"/>
              <a:gd name="T1" fmla="*/ 132 h 290"/>
              <a:gd name="T2" fmla="*/ 80 w 213"/>
              <a:gd name="T3" fmla="*/ 289 h 290"/>
              <a:gd name="T4" fmla="*/ 133 w 213"/>
              <a:gd name="T5" fmla="*/ 237 h 290"/>
              <a:gd name="T6" fmla="*/ 186 w 213"/>
              <a:gd name="T7" fmla="*/ 237 h 290"/>
              <a:gd name="T8" fmla="*/ 212 w 213"/>
              <a:gd name="T9" fmla="*/ 158 h 290"/>
              <a:gd name="T10" fmla="*/ 186 w 213"/>
              <a:gd name="T11" fmla="*/ 132 h 290"/>
              <a:gd name="T12" fmla="*/ 133 w 213"/>
              <a:gd name="T13" fmla="*/ 0 h 290"/>
              <a:gd name="T14" fmla="*/ 53 w 213"/>
              <a:gd name="T15" fmla="*/ 105 h 290"/>
              <a:gd name="T16" fmla="*/ 27 w 213"/>
              <a:gd name="T17" fmla="*/ 114 h 290"/>
              <a:gd name="T18" fmla="*/ 9 w 213"/>
              <a:gd name="T19" fmla="*/ 123 h 290"/>
              <a:gd name="T20" fmla="*/ 0 w 213"/>
              <a:gd name="T21" fmla="*/ 13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90">
                <a:moveTo>
                  <a:pt x="0" y="132"/>
                </a:moveTo>
                <a:lnTo>
                  <a:pt x="80" y="289"/>
                </a:lnTo>
                <a:lnTo>
                  <a:pt x="133" y="237"/>
                </a:lnTo>
                <a:lnTo>
                  <a:pt x="186" y="237"/>
                </a:lnTo>
                <a:lnTo>
                  <a:pt x="212" y="158"/>
                </a:lnTo>
                <a:lnTo>
                  <a:pt x="186" y="132"/>
                </a:lnTo>
                <a:lnTo>
                  <a:pt x="133" y="0"/>
                </a:lnTo>
                <a:lnTo>
                  <a:pt x="53" y="105"/>
                </a:lnTo>
                <a:lnTo>
                  <a:pt x="27" y="114"/>
                </a:lnTo>
                <a:lnTo>
                  <a:pt x="9" y="123"/>
                </a:lnTo>
                <a:lnTo>
                  <a:pt x="0" y="132"/>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0" name="Freeform 18"/>
          <p:cNvSpPr>
            <a:spLocks/>
          </p:cNvSpPr>
          <p:nvPr/>
        </p:nvSpPr>
        <p:spPr bwMode="auto">
          <a:xfrm>
            <a:off x="2630488" y="2212975"/>
            <a:ext cx="420687" cy="336550"/>
          </a:xfrm>
          <a:custGeom>
            <a:avLst/>
            <a:gdLst>
              <a:gd name="T0" fmla="*/ 0 w 265"/>
              <a:gd name="T1" fmla="*/ 79 h 212"/>
              <a:gd name="T2" fmla="*/ 53 w 265"/>
              <a:gd name="T3" fmla="*/ 211 h 212"/>
              <a:gd name="T4" fmla="*/ 211 w 265"/>
              <a:gd name="T5" fmla="*/ 211 h 212"/>
              <a:gd name="T6" fmla="*/ 264 w 265"/>
              <a:gd name="T7" fmla="*/ 158 h 212"/>
              <a:gd name="T8" fmla="*/ 238 w 265"/>
              <a:gd name="T9" fmla="*/ 106 h 212"/>
              <a:gd name="T10" fmla="*/ 106 w 265"/>
              <a:gd name="T11" fmla="*/ 0 h 212"/>
              <a:gd name="T12" fmla="*/ 53 w 265"/>
              <a:gd name="T13" fmla="*/ 35 h 212"/>
              <a:gd name="T14" fmla="*/ 26 w 265"/>
              <a:gd name="T15" fmla="*/ 53 h 212"/>
              <a:gd name="T16" fmla="*/ 0 w 265"/>
              <a:gd name="T17" fmla="*/ 7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212">
                <a:moveTo>
                  <a:pt x="0" y="79"/>
                </a:moveTo>
                <a:lnTo>
                  <a:pt x="53" y="211"/>
                </a:lnTo>
                <a:lnTo>
                  <a:pt x="211" y="211"/>
                </a:lnTo>
                <a:lnTo>
                  <a:pt x="264" y="158"/>
                </a:lnTo>
                <a:lnTo>
                  <a:pt x="238" y="106"/>
                </a:lnTo>
                <a:lnTo>
                  <a:pt x="106" y="0"/>
                </a:lnTo>
                <a:lnTo>
                  <a:pt x="53" y="35"/>
                </a:lnTo>
                <a:lnTo>
                  <a:pt x="26" y="53"/>
                </a:lnTo>
                <a:lnTo>
                  <a:pt x="0" y="79"/>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1" name="Freeform 19"/>
          <p:cNvSpPr>
            <a:spLocks/>
          </p:cNvSpPr>
          <p:nvPr/>
        </p:nvSpPr>
        <p:spPr bwMode="auto">
          <a:xfrm>
            <a:off x="2801938" y="1995488"/>
            <a:ext cx="461962" cy="377825"/>
          </a:xfrm>
          <a:custGeom>
            <a:avLst/>
            <a:gdLst>
              <a:gd name="T0" fmla="*/ 0 w 291"/>
              <a:gd name="T1" fmla="*/ 131 h 238"/>
              <a:gd name="T2" fmla="*/ 132 w 291"/>
              <a:gd name="T3" fmla="*/ 237 h 238"/>
              <a:gd name="T4" fmla="*/ 290 w 291"/>
              <a:gd name="T5" fmla="*/ 131 h 238"/>
              <a:gd name="T6" fmla="*/ 237 w 291"/>
              <a:gd name="T7" fmla="*/ 0 h 238"/>
              <a:gd name="T8" fmla="*/ 53 w 291"/>
              <a:gd name="T9" fmla="*/ 0 h 238"/>
              <a:gd name="T10" fmla="*/ 26 w 291"/>
              <a:gd name="T11" fmla="*/ 62 h 238"/>
              <a:gd name="T12" fmla="*/ 9 w 291"/>
              <a:gd name="T13" fmla="*/ 97 h 238"/>
              <a:gd name="T14" fmla="*/ 0 w 291"/>
              <a:gd name="T15" fmla="*/ 114 h 238"/>
              <a:gd name="T16" fmla="*/ 0 w 291"/>
              <a:gd name="T17" fmla="*/ 13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38">
                <a:moveTo>
                  <a:pt x="0" y="131"/>
                </a:moveTo>
                <a:lnTo>
                  <a:pt x="132" y="237"/>
                </a:lnTo>
                <a:lnTo>
                  <a:pt x="290" y="131"/>
                </a:lnTo>
                <a:lnTo>
                  <a:pt x="237" y="0"/>
                </a:lnTo>
                <a:lnTo>
                  <a:pt x="53" y="0"/>
                </a:lnTo>
                <a:lnTo>
                  <a:pt x="26" y="62"/>
                </a:lnTo>
                <a:lnTo>
                  <a:pt x="9" y="97"/>
                </a:lnTo>
                <a:lnTo>
                  <a:pt x="0" y="114"/>
                </a:lnTo>
                <a:lnTo>
                  <a:pt x="0" y="131"/>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2" name="Freeform 20"/>
          <p:cNvSpPr>
            <a:spLocks/>
          </p:cNvSpPr>
          <p:nvPr/>
        </p:nvSpPr>
        <p:spPr bwMode="auto">
          <a:xfrm>
            <a:off x="3175000" y="1992313"/>
            <a:ext cx="419100" cy="250825"/>
          </a:xfrm>
          <a:custGeom>
            <a:avLst/>
            <a:gdLst>
              <a:gd name="T0" fmla="*/ 0 w 264"/>
              <a:gd name="T1" fmla="*/ 0 h 158"/>
              <a:gd name="T2" fmla="*/ 53 w 264"/>
              <a:gd name="T3" fmla="*/ 131 h 158"/>
              <a:gd name="T4" fmla="*/ 157 w 264"/>
              <a:gd name="T5" fmla="*/ 105 h 158"/>
              <a:gd name="T6" fmla="*/ 210 w 264"/>
              <a:gd name="T7" fmla="*/ 157 h 158"/>
              <a:gd name="T8" fmla="*/ 237 w 264"/>
              <a:gd name="T9" fmla="*/ 131 h 158"/>
              <a:gd name="T10" fmla="*/ 263 w 264"/>
              <a:gd name="T11" fmla="*/ 0 h 158"/>
              <a:gd name="T12" fmla="*/ 131 w 264"/>
              <a:gd name="T13" fmla="*/ 0 h 158"/>
              <a:gd name="T14" fmla="*/ 62 w 264"/>
              <a:gd name="T15" fmla="*/ 0 h 158"/>
              <a:gd name="T16" fmla="*/ 0 w 264"/>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158">
                <a:moveTo>
                  <a:pt x="0" y="0"/>
                </a:moveTo>
                <a:lnTo>
                  <a:pt x="53" y="131"/>
                </a:lnTo>
                <a:lnTo>
                  <a:pt x="157" y="105"/>
                </a:lnTo>
                <a:lnTo>
                  <a:pt x="210" y="157"/>
                </a:lnTo>
                <a:lnTo>
                  <a:pt x="237" y="131"/>
                </a:lnTo>
                <a:lnTo>
                  <a:pt x="263" y="0"/>
                </a:lnTo>
                <a:lnTo>
                  <a:pt x="131" y="0"/>
                </a:lnTo>
                <a:lnTo>
                  <a:pt x="62"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3" name="Freeform 21"/>
          <p:cNvSpPr>
            <a:spLocks/>
          </p:cNvSpPr>
          <p:nvPr/>
        </p:nvSpPr>
        <p:spPr bwMode="auto">
          <a:xfrm>
            <a:off x="3551238" y="1992313"/>
            <a:ext cx="504825" cy="419100"/>
          </a:xfrm>
          <a:custGeom>
            <a:avLst/>
            <a:gdLst>
              <a:gd name="T0" fmla="*/ 26 w 318"/>
              <a:gd name="T1" fmla="*/ 0 h 264"/>
              <a:gd name="T2" fmla="*/ 0 w 318"/>
              <a:gd name="T3" fmla="*/ 131 h 264"/>
              <a:gd name="T4" fmla="*/ 53 w 318"/>
              <a:gd name="T5" fmla="*/ 184 h 264"/>
              <a:gd name="T6" fmla="*/ 53 w 318"/>
              <a:gd name="T7" fmla="*/ 263 h 264"/>
              <a:gd name="T8" fmla="*/ 185 w 318"/>
              <a:gd name="T9" fmla="*/ 237 h 264"/>
              <a:gd name="T10" fmla="*/ 317 w 318"/>
              <a:gd name="T11" fmla="*/ 237 h 264"/>
              <a:gd name="T12" fmla="*/ 317 w 318"/>
              <a:gd name="T13" fmla="*/ 26 h 264"/>
              <a:gd name="T14" fmla="*/ 167 w 318"/>
              <a:gd name="T15" fmla="*/ 9 h 264"/>
              <a:gd name="T16" fmla="*/ 97 w 318"/>
              <a:gd name="T17" fmla="*/ 0 h 264"/>
              <a:gd name="T18" fmla="*/ 35 w 318"/>
              <a:gd name="T19" fmla="*/ 0 h 264"/>
              <a:gd name="T20" fmla="*/ 26 w 318"/>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264">
                <a:moveTo>
                  <a:pt x="26" y="0"/>
                </a:moveTo>
                <a:lnTo>
                  <a:pt x="0" y="131"/>
                </a:lnTo>
                <a:lnTo>
                  <a:pt x="53" y="184"/>
                </a:lnTo>
                <a:lnTo>
                  <a:pt x="53" y="263"/>
                </a:lnTo>
                <a:lnTo>
                  <a:pt x="185" y="237"/>
                </a:lnTo>
                <a:lnTo>
                  <a:pt x="317" y="237"/>
                </a:lnTo>
                <a:lnTo>
                  <a:pt x="317" y="26"/>
                </a:lnTo>
                <a:lnTo>
                  <a:pt x="167" y="9"/>
                </a:lnTo>
                <a:lnTo>
                  <a:pt x="97" y="0"/>
                </a:lnTo>
                <a:lnTo>
                  <a:pt x="35" y="0"/>
                </a:lnTo>
                <a:lnTo>
                  <a:pt x="26"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4" name="Freeform 22"/>
          <p:cNvSpPr>
            <a:spLocks/>
          </p:cNvSpPr>
          <p:nvPr/>
        </p:nvSpPr>
        <p:spPr bwMode="auto">
          <a:xfrm>
            <a:off x="4054475" y="2033588"/>
            <a:ext cx="377825" cy="334962"/>
          </a:xfrm>
          <a:custGeom>
            <a:avLst/>
            <a:gdLst>
              <a:gd name="T0" fmla="*/ 0 w 238"/>
              <a:gd name="T1" fmla="*/ 0 h 211"/>
              <a:gd name="T2" fmla="*/ 0 w 238"/>
              <a:gd name="T3" fmla="*/ 26 h 211"/>
              <a:gd name="T4" fmla="*/ 0 w 238"/>
              <a:gd name="T5" fmla="*/ 210 h 211"/>
              <a:gd name="T6" fmla="*/ 237 w 238"/>
              <a:gd name="T7" fmla="*/ 210 h 211"/>
              <a:gd name="T8" fmla="*/ 237 w 238"/>
              <a:gd name="T9" fmla="*/ 0 h 211"/>
              <a:gd name="T10" fmla="*/ 114 w 238"/>
              <a:gd name="T11" fmla="*/ 0 h 211"/>
              <a:gd name="T12" fmla="*/ 53 w 238"/>
              <a:gd name="T13" fmla="*/ 0 h 211"/>
              <a:gd name="T14" fmla="*/ 0 w 238"/>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211">
                <a:moveTo>
                  <a:pt x="0" y="0"/>
                </a:moveTo>
                <a:lnTo>
                  <a:pt x="0" y="26"/>
                </a:lnTo>
                <a:lnTo>
                  <a:pt x="0" y="210"/>
                </a:lnTo>
                <a:lnTo>
                  <a:pt x="237" y="210"/>
                </a:lnTo>
                <a:lnTo>
                  <a:pt x="237" y="0"/>
                </a:lnTo>
                <a:lnTo>
                  <a:pt x="114" y="0"/>
                </a:lnTo>
                <a:lnTo>
                  <a:pt x="53" y="0"/>
                </a:lnTo>
                <a:lnTo>
                  <a:pt x="0" y="0"/>
                </a:lnTo>
              </a:path>
            </a:pathLst>
          </a:custGeom>
          <a:solidFill>
            <a:srgbClr val="E6E8AB"/>
          </a:solidFill>
          <a:ln w="12700" cap="rnd" cmpd="sng">
            <a:solidFill>
              <a:schemeClr val="tx1"/>
            </a:solidFill>
            <a:prstDash val="solid"/>
            <a:round/>
            <a:headEnd type="none" w="med" len="med"/>
            <a:tailEnd type="none" w="med" len="med"/>
          </a:ln>
          <a:effectLst/>
          <a:extLst/>
        </p:spPr>
        <p:txBody>
          <a:bodyPr/>
          <a:lstStyle/>
          <a:p>
            <a:endParaRPr lang="en-US"/>
          </a:p>
        </p:txBody>
      </p:sp>
      <p:sp>
        <p:nvSpPr>
          <p:cNvPr id="25" name="Freeform 23"/>
          <p:cNvSpPr>
            <a:spLocks/>
          </p:cNvSpPr>
          <p:nvPr/>
        </p:nvSpPr>
        <p:spPr bwMode="auto">
          <a:xfrm>
            <a:off x="4430713" y="2033588"/>
            <a:ext cx="503237" cy="377825"/>
          </a:xfrm>
          <a:custGeom>
            <a:avLst/>
            <a:gdLst>
              <a:gd name="T0" fmla="*/ 0 w 317"/>
              <a:gd name="T1" fmla="*/ 0 h 238"/>
              <a:gd name="T2" fmla="*/ 0 w 317"/>
              <a:gd name="T3" fmla="*/ 211 h 238"/>
              <a:gd name="T4" fmla="*/ 316 w 317"/>
              <a:gd name="T5" fmla="*/ 237 h 238"/>
              <a:gd name="T6" fmla="*/ 316 w 317"/>
              <a:gd name="T7" fmla="*/ 0 h 238"/>
              <a:gd name="T8" fmla="*/ 157 w 317"/>
              <a:gd name="T9" fmla="*/ 0 h 238"/>
              <a:gd name="T10" fmla="*/ 78 w 317"/>
              <a:gd name="T11" fmla="*/ 0 h 238"/>
              <a:gd name="T12" fmla="*/ 0 w 317"/>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317" h="238">
                <a:moveTo>
                  <a:pt x="0" y="0"/>
                </a:moveTo>
                <a:lnTo>
                  <a:pt x="0" y="211"/>
                </a:lnTo>
                <a:lnTo>
                  <a:pt x="316" y="237"/>
                </a:lnTo>
                <a:lnTo>
                  <a:pt x="316" y="0"/>
                </a:lnTo>
                <a:lnTo>
                  <a:pt x="157" y="0"/>
                </a:lnTo>
                <a:lnTo>
                  <a:pt x="78"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6" name="Freeform 24"/>
          <p:cNvSpPr>
            <a:spLocks/>
          </p:cNvSpPr>
          <p:nvPr/>
        </p:nvSpPr>
        <p:spPr bwMode="auto">
          <a:xfrm>
            <a:off x="4932363" y="2033588"/>
            <a:ext cx="336550" cy="377825"/>
          </a:xfrm>
          <a:custGeom>
            <a:avLst/>
            <a:gdLst>
              <a:gd name="T0" fmla="*/ 0 w 212"/>
              <a:gd name="T1" fmla="*/ 0 h 238"/>
              <a:gd name="T2" fmla="*/ 0 w 212"/>
              <a:gd name="T3" fmla="*/ 237 h 238"/>
              <a:gd name="T4" fmla="*/ 211 w 212"/>
              <a:gd name="T5" fmla="*/ 237 h 238"/>
              <a:gd name="T6" fmla="*/ 211 w 212"/>
              <a:gd name="T7" fmla="*/ 0 h 238"/>
              <a:gd name="T8" fmla="*/ 106 w 212"/>
              <a:gd name="T9" fmla="*/ 0 h 238"/>
              <a:gd name="T10" fmla="*/ 53 w 212"/>
              <a:gd name="T11" fmla="*/ 0 h 238"/>
              <a:gd name="T12" fmla="*/ 0 w 212"/>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12" h="238">
                <a:moveTo>
                  <a:pt x="0" y="0"/>
                </a:moveTo>
                <a:lnTo>
                  <a:pt x="0" y="237"/>
                </a:lnTo>
                <a:lnTo>
                  <a:pt x="211" y="237"/>
                </a:lnTo>
                <a:lnTo>
                  <a:pt x="211" y="0"/>
                </a:lnTo>
                <a:lnTo>
                  <a:pt x="106" y="0"/>
                </a:lnTo>
                <a:lnTo>
                  <a:pt x="53"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7" name="Freeform 25"/>
          <p:cNvSpPr>
            <a:spLocks/>
          </p:cNvSpPr>
          <p:nvPr/>
        </p:nvSpPr>
        <p:spPr bwMode="auto">
          <a:xfrm>
            <a:off x="5267325" y="2033588"/>
            <a:ext cx="338138" cy="377825"/>
          </a:xfrm>
          <a:custGeom>
            <a:avLst/>
            <a:gdLst>
              <a:gd name="T0" fmla="*/ 0 w 213"/>
              <a:gd name="T1" fmla="*/ 0 h 238"/>
              <a:gd name="T2" fmla="*/ 0 w 213"/>
              <a:gd name="T3" fmla="*/ 237 h 238"/>
              <a:gd name="T4" fmla="*/ 212 w 213"/>
              <a:gd name="T5" fmla="*/ 237 h 238"/>
              <a:gd name="T6" fmla="*/ 212 w 213"/>
              <a:gd name="T7" fmla="*/ 0 h 238"/>
              <a:gd name="T8" fmla="*/ 106 w 213"/>
              <a:gd name="T9" fmla="*/ 0 h 238"/>
              <a:gd name="T10" fmla="*/ 53 w 213"/>
              <a:gd name="T11" fmla="*/ 0 h 238"/>
              <a:gd name="T12" fmla="*/ 0 w 213"/>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13" h="238">
                <a:moveTo>
                  <a:pt x="0" y="0"/>
                </a:moveTo>
                <a:lnTo>
                  <a:pt x="0" y="237"/>
                </a:lnTo>
                <a:lnTo>
                  <a:pt x="212" y="237"/>
                </a:lnTo>
                <a:lnTo>
                  <a:pt x="212" y="0"/>
                </a:lnTo>
                <a:lnTo>
                  <a:pt x="106" y="0"/>
                </a:lnTo>
                <a:lnTo>
                  <a:pt x="53"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8" name="Freeform 26"/>
          <p:cNvSpPr>
            <a:spLocks/>
          </p:cNvSpPr>
          <p:nvPr/>
        </p:nvSpPr>
        <p:spPr bwMode="auto">
          <a:xfrm>
            <a:off x="5603875" y="2043113"/>
            <a:ext cx="334963" cy="628650"/>
          </a:xfrm>
          <a:custGeom>
            <a:avLst/>
            <a:gdLst>
              <a:gd name="T0" fmla="*/ 0 w 211"/>
              <a:gd name="T1" fmla="*/ 0 h 396"/>
              <a:gd name="T2" fmla="*/ 0 w 211"/>
              <a:gd name="T3" fmla="*/ 369 h 396"/>
              <a:gd name="T4" fmla="*/ 79 w 211"/>
              <a:gd name="T5" fmla="*/ 369 h 396"/>
              <a:gd name="T6" fmla="*/ 157 w 211"/>
              <a:gd name="T7" fmla="*/ 395 h 396"/>
              <a:gd name="T8" fmla="*/ 210 w 211"/>
              <a:gd name="T9" fmla="*/ 263 h 396"/>
              <a:gd name="T10" fmla="*/ 184 w 211"/>
              <a:gd name="T11" fmla="*/ 26 h 396"/>
              <a:gd name="T12" fmla="*/ 210 w 211"/>
              <a:gd name="T13" fmla="*/ 0 h 396"/>
              <a:gd name="T14" fmla="*/ 106 w 211"/>
              <a:gd name="T15" fmla="*/ 0 h 396"/>
              <a:gd name="T16" fmla="*/ 53 w 211"/>
              <a:gd name="T17" fmla="*/ 0 h 396"/>
              <a:gd name="T18" fmla="*/ 0 w 211"/>
              <a:gd name="T19"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396">
                <a:moveTo>
                  <a:pt x="0" y="0"/>
                </a:moveTo>
                <a:lnTo>
                  <a:pt x="0" y="369"/>
                </a:lnTo>
                <a:lnTo>
                  <a:pt x="79" y="369"/>
                </a:lnTo>
                <a:lnTo>
                  <a:pt x="157" y="395"/>
                </a:lnTo>
                <a:lnTo>
                  <a:pt x="210" y="263"/>
                </a:lnTo>
                <a:lnTo>
                  <a:pt x="184" y="26"/>
                </a:lnTo>
                <a:lnTo>
                  <a:pt x="210" y="0"/>
                </a:lnTo>
                <a:lnTo>
                  <a:pt x="106" y="0"/>
                </a:lnTo>
                <a:lnTo>
                  <a:pt x="53"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9" name="Freeform 27"/>
          <p:cNvSpPr>
            <a:spLocks/>
          </p:cNvSpPr>
          <p:nvPr/>
        </p:nvSpPr>
        <p:spPr bwMode="auto">
          <a:xfrm>
            <a:off x="5894388" y="2043113"/>
            <a:ext cx="254000" cy="461962"/>
          </a:xfrm>
          <a:custGeom>
            <a:avLst/>
            <a:gdLst>
              <a:gd name="T0" fmla="*/ 27 w 160"/>
              <a:gd name="T1" fmla="*/ 0 h 291"/>
              <a:gd name="T2" fmla="*/ 0 w 160"/>
              <a:gd name="T3" fmla="*/ 26 h 291"/>
              <a:gd name="T4" fmla="*/ 27 w 160"/>
              <a:gd name="T5" fmla="*/ 264 h 291"/>
              <a:gd name="T6" fmla="*/ 80 w 160"/>
              <a:gd name="T7" fmla="*/ 290 h 291"/>
              <a:gd name="T8" fmla="*/ 80 w 160"/>
              <a:gd name="T9" fmla="*/ 237 h 291"/>
              <a:gd name="T10" fmla="*/ 159 w 160"/>
              <a:gd name="T11" fmla="*/ 184 h 291"/>
              <a:gd name="T12" fmla="*/ 106 w 160"/>
              <a:gd name="T13" fmla="*/ 0 h 291"/>
              <a:gd name="T14" fmla="*/ 62 w 160"/>
              <a:gd name="T15" fmla="*/ 0 h 291"/>
              <a:gd name="T16" fmla="*/ 44 w 160"/>
              <a:gd name="T17" fmla="*/ 0 h 291"/>
              <a:gd name="T18" fmla="*/ 27 w 160"/>
              <a:gd name="T1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91">
                <a:moveTo>
                  <a:pt x="27" y="0"/>
                </a:moveTo>
                <a:lnTo>
                  <a:pt x="0" y="26"/>
                </a:lnTo>
                <a:lnTo>
                  <a:pt x="27" y="264"/>
                </a:lnTo>
                <a:lnTo>
                  <a:pt x="80" y="290"/>
                </a:lnTo>
                <a:lnTo>
                  <a:pt x="80" y="237"/>
                </a:lnTo>
                <a:lnTo>
                  <a:pt x="159" y="184"/>
                </a:lnTo>
                <a:lnTo>
                  <a:pt x="106" y="0"/>
                </a:lnTo>
                <a:lnTo>
                  <a:pt x="62" y="0"/>
                </a:lnTo>
                <a:lnTo>
                  <a:pt x="44" y="0"/>
                </a:lnTo>
                <a:lnTo>
                  <a:pt x="27"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0" name="Freeform 28"/>
          <p:cNvSpPr>
            <a:spLocks/>
          </p:cNvSpPr>
          <p:nvPr/>
        </p:nvSpPr>
        <p:spPr bwMode="auto">
          <a:xfrm>
            <a:off x="538163" y="3589338"/>
            <a:ext cx="461962" cy="211137"/>
          </a:xfrm>
          <a:custGeom>
            <a:avLst/>
            <a:gdLst>
              <a:gd name="T0" fmla="*/ 159 w 291"/>
              <a:gd name="T1" fmla="*/ 0 h 133"/>
              <a:gd name="T2" fmla="*/ 79 w 291"/>
              <a:gd name="T3" fmla="*/ 0 h 133"/>
              <a:gd name="T4" fmla="*/ 0 w 291"/>
              <a:gd name="T5" fmla="*/ 106 h 133"/>
              <a:gd name="T6" fmla="*/ 290 w 291"/>
              <a:gd name="T7" fmla="*/ 132 h 133"/>
              <a:gd name="T8" fmla="*/ 211 w 291"/>
              <a:gd name="T9" fmla="*/ 0 h 133"/>
              <a:gd name="T10" fmla="*/ 184 w 291"/>
              <a:gd name="T11" fmla="*/ 0 h 133"/>
              <a:gd name="T12" fmla="*/ 167 w 291"/>
              <a:gd name="T13" fmla="*/ 0 h 133"/>
              <a:gd name="T14" fmla="*/ 159 w 291"/>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133">
                <a:moveTo>
                  <a:pt x="159" y="0"/>
                </a:moveTo>
                <a:lnTo>
                  <a:pt x="79" y="0"/>
                </a:lnTo>
                <a:lnTo>
                  <a:pt x="0" y="106"/>
                </a:lnTo>
                <a:lnTo>
                  <a:pt x="290" y="132"/>
                </a:lnTo>
                <a:lnTo>
                  <a:pt x="211" y="0"/>
                </a:lnTo>
                <a:lnTo>
                  <a:pt x="184" y="0"/>
                </a:lnTo>
                <a:lnTo>
                  <a:pt x="167" y="0"/>
                </a:lnTo>
                <a:lnTo>
                  <a:pt x="159"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1" name="Freeform 29"/>
          <p:cNvSpPr>
            <a:spLocks/>
          </p:cNvSpPr>
          <p:nvPr/>
        </p:nvSpPr>
        <p:spPr bwMode="auto">
          <a:xfrm>
            <a:off x="790575" y="3379788"/>
            <a:ext cx="585788" cy="420687"/>
          </a:xfrm>
          <a:custGeom>
            <a:avLst/>
            <a:gdLst>
              <a:gd name="T0" fmla="*/ 52 w 369"/>
              <a:gd name="T1" fmla="*/ 26 h 265"/>
              <a:gd name="T2" fmla="*/ 25 w 369"/>
              <a:gd name="T3" fmla="*/ 53 h 265"/>
              <a:gd name="T4" fmla="*/ 0 w 369"/>
              <a:gd name="T5" fmla="*/ 132 h 265"/>
              <a:gd name="T6" fmla="*/ 52 w 369"/>
              <a:gd name="T7" fmla="*/ 132 h 265"/>
              <a:gd name="T8" fmla="*/ 131 w 369"/>
              <a:gd name="T9" fmla="*/ 264 h 265"/>
              <a:gd name="T10" fmla="*/ 368 w 369"/>
              <a:gd name="T11" fmla="*/ 264 h 265"/>
              <a:gd name="T12" fmla="*/ 315 w 369"/>
              <a:gd name="T13" fmla="*/ 79 h 265"/>
              <a:gd name="T14" fmla="*/ 263 w 369"/>
              <a:gd name="T15" fmla="*/ 0 h 265"/>
              <a:gd name="T16" fmla="*/ 157 w 369"/>
              <a:gd name="T17" fmla="*/ 9 h 265"/>
              <a:gd name="T18" fmla="*/ 104 w 369"/>
              <a:gd name="T19" fmla="*/ 18 h 265"/>
              <a:gd name="T20" fmla="*/ 60 w 369"/>
              <a:gd name="T21" fmla="*/ 18 h 265"/>
              <a:gd name="T22" fmla="*/ 52 w 369"/>
              <a:gd name="T23" fmla="*/ 2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9" h="265">
                <a:moveTo>
                  <a:pt x="52" y="26"/>
                </a:moveTo>
                <a:lnTo>
                  <a:pt x="25" y="53"/>
                </a:lnTo>
                <a:lnTo>
                  <a:pt x="0" y="132"/>
                </a:lnTo>
                <a:lnTo>
                  <a:pt x="52" y="132"/>
                </a:lnTo>
                <a:lnTo>
                  <a:pt x="131" y="264"/>
                </a:lnTo>
                <a:lnTo>
                  <a:pt x="368" y="264"/>
                </a:lnTo>
                <a:lnTo>
                  <a:pt x="315" y="79"/>
                </a:lnTo>
                <a:lnTo>
                  <a:pt x="263" y="0"/>
                </a:lnTo>
                <a:lnTo>
                  <a:pt x="157" y="9"/>
                </a:lnTo>
                <a:lnTo>
                  <a:pt x="104" y="18"/>
                </a:lnTo>
                <a:lnTo>
                  <a:pt x="60" y="18"/>
                </a:lnTo>
                <a:lnTo>
                  <a:pt x="52"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2" name="Freeform 30"/>
          <p:cNvSpPr>
            <a:spLocks/>
          </p:cNvSpPr>
          <p:nvPr/>
        </p:nvSpPr>
        <p:spPr bwMode="auto">
          <a:xfrm>
            <a:off x="1208088" y="3171825"/>
            <a:ext cx="420687" cy="628650"/>
          </a:xfrm>
          <a:custGeom>
            <a:avLst/>
            <a:gdLst>
              <a:gd name="T0" fmla="*/ 0 w 265"/>
              <a:gd name="T1" fmla="*/ 53 h 396"/>
              <a:gd name="T2" fmla="*/ 0 w 265"/>
              <a:gd name="T3" fmla="*/ 131 h 396"/>
              <a:gd name="T4" fmla="*/ 53 w 265"/>
              <a:gd name="T5" fmla="*/ 210 h 396"/>
              <a:gd name="T6" fmla="*/ 106 w 265"/>
              <a:gd name="T7" fmla="*/ 395 h 396"/>
              <a:gd name="T8" fmla="*/ 185 w 265"/>
              <a:gd name="T9" fmla="*/ 369 h 396"/>
              <a:gd name="T10" fmla="*/ 158 w 265"/>
              <a:gd name="T11" fmla="*/ 342 h 396"/>
              <a:gd name="T12" fmla="*/ 264 w 265"/>
              <a:gd name="T13" fmla="*/ 157 h 396"/>
              <a:gd name="T14" fmla="*/ 106 w 265"/>
              <a:gd name="T15" fmla="*/ 0 h 396"/>
              <a:gd name="T16" fmla="*/ 53 w 265"/>
              <a:gd name="T17" fmla="*/ 26 h 396"/>
              <a:gd name="T18" fmla="*/ 26 w 265"/>
              <a:gd name="T19" fmla="*/ 35 h 396"/>
              <a:gd name="T20" fmla="*/ 0 w 265"/>
              <a:gd name="T21" fmla="*/ 5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396">
                <a:moveTo>
                  <a:pt x="0" y="53"/>
                </a:moveTo>
                <a:lnTo>
                  <a:pt x="0" y="131"/>
                </a:lnTo>
                <a:lnTo>
                  <a:pt x="53" y="210"/>
                </a:lnTo>
                <a:lnTo>
                  <a:pt x="106" y="395"/>
                </a:lnTo>
                <a:lnTo>
                  <a:pt x="185" y="369"/>
                </a:lnTo>
                <a:lnTo>
                  <a:pt x="158" y="342"/>
                </a:lnTo>
                <a:lnTo>
                  <a:pt x="264" y="157"/>
                </a:lnTo>
                <a:lnTo>
                  <a:pt x="106" y="0"/>
                </a:lnTo>
                <a:lnTo>
                  <a:pt x="53" y="26"/>
                </a:lnTo>
                <a:lnTo>
                  <a:pt x="26" y="35"/>
                </a:lnTo>
                <a:lnTo>
                  <a:pt x="0" y="53"/>
                </a:lnTo>
              </a:path>
            </a:pathLst>
          </a:custGeom>
          <a:solidFill>
            <a:srgbClr val="660066"/>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3" name="Freeform 31"/>
          <p:cNvSpPr>
            <a:spLocks/>
          </p:cNvSpPr>
          <p:nvPr/>
        </p:nvSpPr>
        <p:spPr bwMode="auto">
          <a:xfrm>
            <a:off x="1663700" y="2870200"/>
            <a:ext cx="669925" cy="460375"/>
          </a:xfrm>
          <a:custGeom>
            <a:avLst/>
            <a:gdLst>
              <a:gd name="T0" fmla="*/ 0 w 422"/>
              <a:gd name="T1" fmla="*/ 79 h 290"/>
              <a:gd name="T2" fmla="*/ 53 w 422"/>
              <a:gd name="T3" fmla="*/ 158 h 290"/>
              <a:gd name="T4" fmla="*/ 26 w 422"/>
              <a:gd name="T5" fmla="*/ 237 h 290"/>
              <a:gd name="T6" fmla="*/ 53 w 422"/>
              <a:gd name="T7" fmla="*/ 289 h 290"/>
              <a:gd name="T8" fmla="*/ 106 w 422"/>
              <a:gd name="T9" fmla="*/ 263 h 290"/>
              <a:gd name="T10" fmla="*/ 315 w 422"/>
              <a:gd name="T11" fmla="*/ 237 h 290"/>
              <a:gd name="T12" fmla="*/ 368 w 422"/>
              <a:gd name="T13" fmla="*/ 263 h 290"/>
              <a:gd name="T14" fmla="*/ 421 w 422"/>
              <a:gd name="T15" fmla="*/ 211 h 290"/>
              <a:gd name="T16" fmla="*/ 342 w 422"/>
              <a:gd name="T17" fmla="*/ 158 h 290"/>
              <a:gd name="T18" fmla="*/ 368 w 422"/>
              <a:gd name="T19" fmla="*/ 79 h 290"/>
              <a:gd name="T20" fmla="*/ 342 w 422"/>
              <a:gd name="T21" fmla="*/ 0 h 290"/>
              <a:gd name="T22" fmla="*/ 289 w 422"/>
              <a:gd name="T23" fmla="*/ 0 h 290"/>
              <a:gd name="T24" fmla="*/ 141 w 422"/>
              <a:gd name="T25" fmla="*/ 35 h 290"/>
              <a:gd name="T26" fmla="*/ 70 w 422"/>
              <a:gd name="T27" fmla="*/ 53 h 290"/>
              <a:gd name="T28" fmla="*/ 9 w 422"/>
              <a:gd name="T29" fmla="*/ 70 h 290"/>
              <a:gd name="T30" fmla="*/ 0 w 422"/>
              <a:gd name="T31" fmla="*/ 7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2" h="290">
                <a:moveTo>
                  <a:pt x="0" y="79"/>
                </a:moveTo>
                <a:lnTo>
                  <a:pt x="53" y="158"/>
                </a:lnTo>
                <a:lnTo>
                  <a:pt x="26" y="237"/>
                </a:lnTo>
                <a:lnTo>
                  <a:pt x="53" y="289"/>
                </a:lnTo>
                <a:lnTo>
                  <a:pt x="106" y="263"/>
                </a:lnTo>
                <a:lnTo>
                  <a:pt x="315" y="237"/>
                </a:lnTo>
                <a:lnTo>
                  <a:pt x="368" y="263"/>
                </a:lnTo>
                <a:lnTo>
                  <a:pt x="421" y="211"/>
                </a:lnTo>
                <a:lnTo>
                  <a:pt x="342" y="158"/>
                </a:lnTo>
                <a:lnTo>
                  <a:pt x="368" y="79"/>
                </a:lnTo>
                <a:lnTo>
                  <a:pt x="342" y="0"/>
                </a:lnTo>
                <a:lnTo>
                  <a:pt x="289" y="0"/>
                </a:lnTo>
                <a:lnTo>
                  <a:pt x="141" y="35"/>
                </a:lnTo>
                <a:lnTo>
                  <a:pt x="70" y="53"/>
                </a:lnTo>
                <a:lnTo>
                  <a:pt x="9" y="70"/>
                </a:lnTo>
                <a:lnTo>
                  <a:pt x="0" y="79"/>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4" name="Freeform 32"/>
          <p:cNvSpPr>
            <a:spLocks/>
          </p:cNvSpPr>
          <p:nvPr/>
        </p:nvSpPr>
        <p:spPr bwMode="auto">
          <a:xfrm>
            <a:off x="1458913" y="3336925"/>
            <a:ext cx="461962" cy="420688"/>
          </a:xfrm>
          <a:custGeom>
            <a:avLst/>
            <a:gdLst>
              <a:gd name="T0" fmla="*/ 0 w 291"/>
              <a:gd name="T1" fmla="*/ 238 h 265"/>
              <a:gd name="T2" fmla="*/ 26 w 291"/>
              <a:gd name="T3" fmla="*/ 264 h 265"/>
              <a:gd name="T4" fmla="*/ 290 w 291"/>
              <a:gd name="T5" fmla="*/ 185 h 265"/>
              <a:gd name="T6" fmla="*/ 290 w 291"/>
              <a:gd name="T7" fmla="*/ 79 h 265"/>
              <a:gd name="T8" fmla="*/ 185 w 291"/>
              <a:gd name="T9" fmla="*/ 0 h 265"/>
              <a:gd name="T10" fmla="*/ 105 w 291"/>
              <a:gd name="T11" fmla="*/ 53 h 265"/>
              <a:gd name="T12" fmla="*/ 53 w 291"/>
              <a:gd name="T13" fmla="*/ 141 h 265"/>
              <a:gd name="T14" fmla="*/ 26 w 291"/>
              <a:gd name="T15" fmla="*/ 185 h 265"/>
              <a:gd name="T16" fmla="*/ 0 w 291"/>
              <a:gd name="T17" fmla="*/ 23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65">
                <a:moveTo>
                  <a:pt x="0" y="238"/>
                </a:moveTo>
                <a:lnTo>
                  <a:pt x="26" y="264"/>
                </a:lnTo>
                <a:lnTo>
                  <a:pt x="290" y="185"/>
                </a:lnTo>
                <a:lnTo>
                  <a:pt x="290" y="79"/>
                </a:lnTo>
                <a:lnTo>
                  <a:pt x="185" y="0"/>
                </a:lnTo>
                <a:lnTo>
                  <a:pt x="105" y="53"/>
                </a:lnTo>
                <a:lnTo>
                  <a:pt x="53" y="141"/>
                </a:lnTo>
                <a:lnTo>
                  <a:pt x="26" y="185"/>
                </a:lnTo>
                <a:lnTo>
                  <a:pt x="0" y="238"/>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5" name="Freeform 33"/>
          <p:cNvSpPr>
            <a:spLocks/>
          </p:cNvSpPr>
          <p:nvPr/>
        </p:nvSpPr>
        <p:spPr bwMode="auto">
          <a:xfrm>
            <a:off x="1752600" y="3246438"/>
            <a:ext cx="503238" cy="376237"/>
          </a:xfrm>
          <a:custGeom>
            <a:avLst/>
            <a:gdLst>
              <a:gd name="T0" fmla="*/ 0 w 317"/>
              <a:gd name="T1" fmla="*/ 52 h 237"/>
              <a:gd name="T2" fmla="*/ 106 w 317"/>
              <a:gd name="T3" fmla="*/ 131 h 237"/>
              <a:gd name="T4" fmla="*/ 106 w 317"/>
              <a:gd name="T5" fmla="*/ 236 h 237"/>
              <a:gd name="T6" fmla="*/ 263 w 317"/>
              <a:gd name="T7" fmla="*/ 236 h 237"/>
              <a:gd name="T8" fmla="*/ 263 w 317"/>
              <a:gd name="T9" fmla="*/ 157 h 237"/>
              <a:gd name="T10" fmla="*/ 316 w 317"/>
              <a:gd name="T11" fmla="*/ 78 h 237"/>
              <a:gd name="T12" fmla="*/ 316 w 317"/>
              <a:gd name="T13" fmla="*/ 25 h 237"/>
              <a:gd name="T14" fmla="*/ 263 w 317"/>
              <a:gd name="T15" fmla="*/ 0 h 237"/>
              <a:gd name="T16" fmla="*/ 53 w 317"/>
              <a:gd name="T17" fmla="*/ 25 h 237"/>
              <a:gd name="T18" fmla="*/ 26 w 317"/>
              <a:gd name="T19" fmla="*/ 34 h 237"/>
              <a:gd name="T20" fmla="*/ 9 w 317"/>
              <a:gd name="T21" fmla="*/ 43 h 237"/>
              <a:gd name="T22" fmla="*/ 0 w 317"/>
              <a:gd name="T23" fmla="*/ 5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237">
                <a:moveTo>
                  <a:pt x="0" y="52"/>
                </a:moveTo>
                <a:lnTo>
                  <a:pt x="106" y="131"/>
                </a:lnTo>
                <a:lnTo>
                  <a:pt x="106" y="236"/>
                </a:lnTo>
                <a:lnTo>
                  <a:pt x="263" y="236"/>
                </a:lnTo>
                <a:lnTo>
                  <a:pt x="263" y="157"/>
                </a:lnTo>
                <a:lnTo>
                  <a:pt x="316" y="78"/>
                </a:lnTo>
                <a:lnTo>
                  <a:pt x="316" y="25"/>
                </a:lnTo>
                <a:lnTo>
                  <a:pt x="263" y="0"/>
                </a:lnTo>
                <a:lnTo>
                  <a:pt x="53" y="25"/>
                </a:lnTo>
                <a:lnTo>
                  <a:pt x="26" y="34"/>
                </a:lnTo>
                <a:lnTo>
                  <a:pt x="9" y="43"/>
                </a:lnTo>
                <a:lnTo>
                  <a:pt x="0" y="52"/>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6" name="Freeform 34"/>
          <p:cNvSpPr>
            <a:spLocks/>
          </p:cNvSpPr>
          <p:nvPr/>
        </p:nvSpPr>
        <p:spPr bwMode="auto">
          <a:xfrm>
            <a:off x="2254250" y="3119438"/>
            <a:ext cx="546100" cy="503237"/>
          </a:xfrm>
          <a:custGeom>
            <a:avLst/>
            <a:gdLst>
              <a:gd name="T0" fmla="*/ 0 w 344"/>
              <a:gd name="T1" fmla="*/ 105 h 317"/>
              <a:gd name="T2" fmla="*/ 0 w 344"/>
              <a:gd name="T3" fmla="*/ 157 h 317"/>
              <a:gd name="T4" fmla="*/ 79 w 344"/>
              <a:gd name="T5" fmla="*/ 157 h 317"/>
              <a:gd name="T6" fmla="*/ 158 w 344"/>
              <a:gd name="T7" fmla="*/ 263 h 317"/>
              <a:gd name="T8" fmla="*/ 158 w 344"/>
              <a:gd name="T9" fmla="*/ 316 h 317"/>
              <a:gd name="T10" fmla="*/ 290 w 344"/>
              <a:gd name="T11" fmla="*/ 316 h 317"/>
              <a:gd name="T12" fmla="*/ 343 w 344"/>
              <a:gd name="T13" fmla="*/ 184 h 317"/>
              <a:gd name="T14" fmla="*/ 343 w 344"/>
              <a:gd name="T15" fmla="*/ 0 h 317"/>
              <a:gd name="T16" fmla="*/ 264 w 344"/>
              <a:gd name="T17" fmla="*/ 0 h 317"/>
              <a:gd name="T18" fmla="*/ 53 w 344"/>
              <a:gd name="T19" fmla="*/ 53 h 317"/>
              <a:gd name="T20" fmla="*/ 26 w 344"/>
              <a:gd name="T21" fmla="*/ 79 h 317"/>
              <a:gd name="T22" fmla="*/ 9 w 344"/>
              <a:gd name="T23" fmla="*/ 88 h 317"/>
              <a:gd name="T24" fmla="*/ 0 w 344"/>
              <a:gd name="T25" fmla="*/ 10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317">
                <a:moveTo>
                  <a:pt x="0" y="105"/>
                </a:moveTo>
                <a:lnTo>
                  <a:pt x="0" y="157"/>
                </a:lnTo>
                <a:lnTo>
                  <a:pt x="79" y="157"/>
                </a:lnTo>
                <a:lnTo>
                  <a:pt x="158" y="263"/>
                </a:lnTo>
                <a:lnTo>
                  <a:pt x="158" y="316"/>
                </a:lnTo>
                <a:lnTo>
                  <a:pt x="290" y="316"/>
                </a:lnTo>
                <a:lnTo>
                  <a:pt x="343" y="184"/>
                </a:lnTo>
                <a:lnTo>
                  <a:pt x="343" y="0"/>
                </a:lnTo>
                <a:lnTo>
                  <a:pt x="264" y="0"/>
                </a:lnTo>
                <a:lnTo>
                  <a:pt x="53" y="53"/>
                </a:lnTo>
                <a:lnTo>
                  <a:pt x="26" y="79"/>
                </a:lnTo>
                <a:lnTo>
                  <a:pt x="9" y="88"/>
                </a:lnTo>
                <a:lnTo>
                  <a:pt x="0" y="105"/>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7" name="Freeform 35"/>
          <p:cNvSpPr>
            <a:spLocks/>
          </p:cNvSpPr>
          <p:nvPr/>
        </p:nvSpPr>
        <p:spPr bwMode="auto">
          <a:xfrm>
            <a:off x="2170113" y="3370263"/>
            <a:ext cx="336550" cy="252412"/>
          </a:xfrm>
          <a:custGeom>
            <a:avLst/>
            <a:gdLst>
              <a:gd name="T0" fmla="*/ 53 w 212"/>
              <a:gd name="T1" fmla="*/ 0 h 159"/>
              <a:gd name="T2" fmla="*/ 0 w 212"/>
              <a:gd name="T3" fmla="*/ 79 h 159"/>
              <a:gd name="T4" fmla="*/ 0 w 212"/>
              <a:gd name="T5" fmla="*/ 158 h 159"/>
              <a:gd name="T6" fmla="*/ 211 w 212"/>
              <a:gd name="T7" fmla="*/ 158 h 159"/>
              <a:gd name="T8" fmla="*/ 211 w 212"/>
              <a:gd name="T9" fmla="*/ 105 h 159"/>
              <a:gd name="T10" fmla="*/ 132 w 212"/>
              <a:gd name="T11" fmla="*/ 0 h 159"/>
              <a:gd name="T12" fmla="*/ 88 w 212"/>
              <a:gd name="T13" fmla="*/ 0 h 159"/>
              <a:gd name="T14" fmla="*/ 70 w 212"/>
              <a:gd name="T15" fmla="*/ 0 h 159"/>
              <a:gd name="T16" fmla="*/ 53 w 212"/>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59">
                <a:moveTo>
                  <a:pt x="53" y="0"/>
                </a:moveTo>
                <a:lnTo>
                  <a:pt x="0" y="79"/>
                </a:lnTo>
                <a:lnTo>
                  <a:pt x="0" y="158"/>
                </a:lnTo>
                <a:lnTo>
                  <a:pt x="211" y="158"/>
                </a:lnTo>
                <a:lnTo>
                  <a:pt x="211" y="105"/>
                </a:lnTo>
                <a:lnTo>
                  <a:pt x="132" y="0"/>
                </a:lnTo>
                <a:lnTo>
                  <a:pt x="88" y="0"/>
                </a:lnTo>
                <a:lnTo>
                  <a:pt x="70" y="0"/>
                </a:lnTo>
                <a:lnTo>
                  <a:pt x="53"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8" name="Freeform 36"/>
          <p:cNvSpPr>
            <a:spLocks/>
          </p:cNvSpPr>
          <p:nvPr/>
        </p:nvSpPr>
        <p:spPr bwMode="auto">
          <a:xfrm>
            <a:off x="2211388" y="2743200"/>
            <a:ext cx="463550" cy="461963"/>
          </a:xfrm>
          <a:custGeom>
            <a:avLst/>
            <a:gdLst>
              <a:gd name="T0" fmla="*/ 0 w 292"/>
              <a:gd name="T1" fmla="*/ 237 h 291"/>
              <a:gd name="T2" fmla="*/ 79 w 292"/>
              <a:gd name="T3" fmla="*/ 290 h 291"/>
              <a:gd name="T4" fmla="*/ 291 w 292"/>
              <a:gd name="T5" fmla="*/ 237 h 291"/>
              <a:gd name="T6" fmla="*/ 265 w 292"/>
              <a:gd name="T7" fmla="*/ 158 h 291"/>
              <a:gd name="T8" fmla="*/ 185 w 292"/>
              <a:gd name="T9" fmla="*/ 79 h 291"/>
              <a:gd name="T10" fmla="*/ 265 w 292"/>
              <a:gd name="T11" fmla="*/ 53 h 291"/>
              <a:gd name="T12" fmla="*/ 238 w 292"/>
              <a:gd name="T13" fmla="*/ 0 h 291"/>
              <a:gd name="T14" fmla="*/ 212 w 292"/>
              <a:gd name="T15" fmla="*/ 26 h 291"/>
              <a:gd name="T16" fmla="*/ 106 w 292"/>
              <a:gd name="T17" fmla="*/ 53 h 291"/>
              <a:gd name="T18" fmla="*/ 26 w 292"/>
              <a:gd name="T19" fmla="*/ 158 h 291"/>
              <a:gd name="T20" fmla="*/ 9 w 292"/>
              <a:gd name="T21" fmla="*/ 193 h 291"/>
              <a:gd name="T22" fmla="*/ 0 w 292"/>
              <a:gd name="T23" fmla="*/ 211 h 291"/>
              <a:gd name="T24" fmla="*/ 0 w 292"/>
              <a:gd name="T25" fmla="*/ 23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2" h="291">
                <a:moveTo>
                  <a:pt x="0" y="237"/>
                </a:moveTo>
                <a:lnTo>
                  <a:pt x="79" y="290"/>
                </a:lnTo>
                <a:lnTo>
                  <a:pt x="291" y="237"/>
                </a:lnTo>
                <a:lnTo>
                  <a:pt x="265" y="158"/>
                </a:lnTo>
                <a:lnTo>
                  <a:pt x="185" y="79"/>
                </a:lnTo>
                <a:lnTo>
                  <a:pt x="265" y="53"/>
                </a:lnTo>
                <a:lnTo>
                  <a:pt x="238" y="0"/>
                </a:lnTo>
                <a:lnTo>
                  <a:pt x="212" y="26"/>
                </a:lnTo>
                <a:lnTo>
                  <a:pt x="106" y="53"/>
                </a:lnTo>
                <a:lnTo>
                  <a:pt x="26" y="158"/>
                </a:lnTo>
                <a:lnTo>
                  <a:pt x="9" y="193"/>
                </a:lnTo>
                <a:lnTo>
                  <a:pt x="0" y="211"/>
                </a:lnTo>
                <a:lnTo>
                  <a:pt x="0" y="237"/>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39" name="Freeform 37"/>
          <p:cNvSpPr>
            <a:spLocks/>
          </p:cNvSpPr>
          <p:nvPr/>
        </p:nvSpPr>
        <p:spPr bwMode="auto">
          <a:xfrm>
            <a:off x="2505075" y="2703513"/>
            <a:ext cx="588963" cy="460375"/>
          </a:xfrm>
          <a:custGeom>
            <a:avLst/>
            <a:gdLst>
              <a:gd name="T0" fmla="*/ 53 w 371"/>
              <a:gd name="T1" fmla="*/ 25 h 290"/>
              <a:gd name="T2" fmla="*/ 79 w 371"/>
              <a:gd name="T3" fmla="*/ 78 h 290"/>
              <a:gd name="T4" fmla="*/ 0 w 371"/>
              <a:gd name="T5" fmla="*/ 104 h 290"/>
              <a:gd name="T6" fmla="*/ 79 w 371"/>
              <a:gd name="T7" fmla="*/ 184 h 290"/>
              <a:gd name="T8" fmla="*/ 106 w 371"/>
              <a:gd name="T9" fmla="*/ 263 h 290"/>
              <a:gd name="T10" fmla="*/ 185 w 371"/>
              <a:gd name="T11" fmla="*/ 263 h 290"/>
              <a:gd name="T12" fmla="*/ 185 w 371"/>
              <a:gd name="T13" fmla="*/ 289 h 290"/>
              <a:gd name="T14" fmla="*/ 291 w 371"/>
              <a:gd name="T15" fmla="*/ 289 h 290"/>
              <a:gd name="T16" fmla="*/ 370 w 371"/>
              <a:gd name="T17" fmla="*/ 157 h 290"/>
              <a:gd name="T18" fmla="*/ 291 w 371"/>
              <a:gd name="T19" fmla="*/ 131 h 290"/>
              <a:gd name="T20" fmla="*/ 132 w 371"/>
              <a:gd name="T21" fmla="*/ 0 h 290"/>
              <a:gd name="T22" fmla="*/ 79 w 371"/>
              <a:gd name="T23" fmla="*/ 0 h 290"/>
              <a:gd name="T24" fmla="*/ 62 w 371"/>
              <a:gd name="T25" fmla="*/ 9 h 290"/>
              <a:gd name="T26" fmla="*/ 53 w 371"/>
              <a:gd name="T27" fmla="*/ 16 h 290"/>
              <a:gd name="T28" fmla="*/ 53 w 371"/>
              <a:gd name="T29" fmla="*/ 2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1" h="290">
                <a:moveTo>
                  <a:pt x="53" y="25"/>
                </a:moveTo>
                <a:lnTo>
                  <a:pt x="79" y="78"/>
                </a:lnTo>
                <a:lnTo>
                  <a:pt x="0" y="104"/>
                </a:lnTo>
                <a:lnTo>
                  <a:pt x="79" y="184"/>
                </a:lnTo>
                <a:lnTo>
                  <a:pt x="106" y="263"/>
                </a:lnTo>
                <a:lnTo>
                  <a:pt x="185" y="263"/>
                </a:lnTo>
                <a:lnTo>
                  <a:pt x="185" y="289"/>
                </a:lnTo>
                <a:lnTo>
                  <a:pt x="291" y="289"/>
                </a:lnTo>
                <a:lnTo>
                  <a:pt x="370" y="157"/>
                </a:lnTo>
                <a:lnTo>
                  <a:pt x="291" y="131"/>
                </a:lnTo>
                <a:lnTo>
                  <a:pt x="132" y="0"/>
                </a:lnTo>
                <a:lnTo>
                  <a:pt x="79" y="0"/>
                </a:lnTo>
                <a:lnTo>
                  <a:pt x="62" y="9"/>
                </a:lnTo>
                <a:lnTo>
                  <a:pt x="53" y="16"/>
                </a:lnTo>
                <a:lnTo>
                  <a:pt x="53" y="25"/>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0" name="Freeform 38"/>
          <p:cNvSpPr>
            <a:spLocks/>
          </p:cNvSpPr>
          <p:nvPr/>
        </p:nvSpPr>
        <p:spPr bwMode="auto">
          <a:xfrm>
            <a:off x="2714625" y="2535238"/>
            <a:ext cx="461963" cy="419100"/>
          </a:xfrm>
          <a:custGeom>
            <a:avLst/>
            <a:gdLst>
              <a:gd name="T0" fmla="*/ 0 w 291"/>
              <a:gd name="T1" fmla="*/ 0 h 264"/>
              <a:gd name="T2" fmla="*/ 26 w 291"/>
              <a:gd name="T3" fmla="*/ 26 h 264"/>
              <a:gd name="T4" fmla="*/ 0 w 291"/>
              <a:gd name="T5" fmla="*/ 106 h 264"/>
              <a:gd name="T6" fmla="*/ 158 w 291"/>
              <a:gd name="T7" fmla="*/ 237 h 264"/>
              <a:gd name="T8" fmla="*/ 237 w 291"/>
              <a:gd name="T9" fmla="*/ 263 h 264"/>
              <a:gd name="T10" fmla="*/ 290 w 291"/>
              <a:gd name="T11" fmla="*/ 237 h 264"/>
              <a:gd name="T12" fmla="*/ 290 w 291"/>
              <a:gd name="T13" fmla="*/ 79 h 264"/>
              <a:gd name="T14" fmla="*/ 158 w 291"/>
              <a:gd name="T15" fmla="*/ 0 h 264"/>
              <a:gd name="T16" fmla="*/ 79 w 291"/>
              <a:gd name="T17" fmla="*/ 0 h 264"/>
              <a:gd name="T18" fmla="*/ 35 w 291"/>
              <a:gd name="T19" fmla="*/ 0 h 264"/>
              <a:gd name="T20" fmla="*/ 0 w 291"/>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 h="264">
                <a:moveTo>
                  <a:pt x="0" y="0"/>
                </a:moveTo>
                <a:lnTo>
                  <a:pt x="26" y="26"/>
                </a:lnTo>
                <a:lnTo>
                  <a:pt x="0" y="106"/>
                </a:lnTo>
                <a:lnTo>
                  <a:pt x="158" y="237"/>
                </a:lnTo>
                <a:lnTo>
                  <a:pt x="237" y="263"/>
                </a:lnTo>
                <a:lnTo>
                  <a:pt x="290" y="237"/>
                </a:lnTo>
                <a:lnTo>
                  <a:pt x="290" y="79"/>
                </a:lnTo>
                <a:lnTo>
                  <a:pt x="158" y="0"/>
                </a:lnTo>
                <a:lnTo>
                  <a:pt x="79" y="0"/>
                </a:lnTo>
                <a:lnTo>
                  <a:pt x="35"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1" name="Freeform 39"/>
          <p:cNvSpPr>
            <a:spLocks/>
          </p:cNvSpPr>
          <p:nvPr/>
        </p:nvSpPr>
        <p:spPr bwMode="auto">
          <a:xfrm>
            <a:off x="2965450" y="2163763"/>
            <a:ext cx="671513" cy="501650"/>
          </a:xfrm>
          <a:custGeom>
            <a:avLst/>
            <a:gdLst>
              <a:gd name="T0" fmla="*/ 26 w 423"/>
              <a:gd name="T1" fmla="*/ 131 h 316"/>
              <a:gd name="T2" fmla="*/ 53 w 423"/>
              <a:gd name="T3" fmla="*/ 183 h 316"/>
              <a:gd name="T4" fmla="*/ 0 w 423"/>
              <a:gd name="T5" fmla="*/ 236 h 316"/>
              <a:gd name="T6" fmla="*/ 132 w 423"/>
              <a:gd name="T7" fmla="*/ 315 h 316"/>
              <a:gd name="T8" fmla="*/ 316 w 423"/>
              <a:gd name="T9" fmla="*/ 289 h 316"/>
              <a:gd name="T10" fmla="*/ 422 w 423"/>
              <a:gd name="T11" fmla="*/ 289 h 316"/>
              <a:gd name="T12" fmla="*/ 422 w 423"/>
              <a:gd name="T13" fmla="*/ 78 h 316"/>
              <a:gd name="T14" fmla="*/ 369 w 423"/>
              <a:gd name="T15" fmla="*/ 25 h 316"/>
              <a:gd name="T16" fmla="*/ 343 w 423"/>
              <a:gd name="T17" fmla="*/ 52 h 316"/>
              <a:gd name="T18" fmla="*/ 290 w 423"/>
              <a:gd name="T19" fmla="*/ 0 h 316"/>
              <a:gd name="T20" fmla="*/ 185 w 423"/>
              <a:gd name="T21" fmla="*/ 25 h 316"/>
              <a:gd name="T22" fmla="*/ 106 w 423"/>
              <a:gd name="T23" fmla="*/ 78 h 316"/>
              <a:gd name="T24" fmla="*/ 62 w 423"/>
              <a:gd name="T25" fmla="*/ 104 h 316"/>
              <a:gd name="T26" fmla="*/ 26 w 423"/>
              <a:gd name="T27" fmla="*/ 13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316">
                <a:moveTo>
                  <a:pt x="26" y="131"/>
                </a:moveTo>
                <a:lnTo>
                  <a:pt x="53" y="183"/>
                </a:lnTo>
                <a:lnTo>
                  <a:pt x="0" y="236"/>
                </a:lnTo>
                <a:lnTo>
                  <a:pt x="132" y="315"/>
                </a:lnTo>
                <a:lnTo>
                  <a:pt x="316" y="289"/>
                </a:lnTo>
                <a:lnTo>
                  <a:pt x="422" y="289"/>
                </a:lnTo>
                <a:lnTo>
                  <a:pt x="422" y="78"/>
                </a:lnTo>
                <a:lnTo>
                  <a:pt x="369" y="25"/>
                </a:lnTo>
                <a:lnTo>
                  <a:pt x="343" y="52"/>
                </a:lnTo>
                <a:lnTo>
                  <a:pt x="290" y="0"/>
                </a:lnTo>
                <a:lnTo>
                  <a:pt x="185" y="25"/>
                </a:lnTo>
                <a:lnTo>
                  <a:pt x="106" y="78"/>
                </a:lnTo>
                <a:lnTo>
                  <a:pt x="62" y="104"/>
                </a:lnTo>
                <a:lnTo>
                  <a:pt x="26" y="131"/>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2" name="Freeform 40"/>
          <p:cNvSpPr>
            <a:spLocks/>
          </p:cNvSpPr>
          <p:nvPr/>
        </p:nvSpPr>
        <p:spPr bwMode="auto">
          <a:xfrm>
            <a:off x="3635375" y="2376488"/>
            <a:ext cx="420688" cy="254000"/>
          </a:xfrm>
          <a:custGeom>
            <a:avLst/>
            <a:gdLst>
              <a:gd name="T0" fmla="*/ 0 w 265"/>
              <a:gd name="T1" fmla="*/ 27 h 160"/>
              <a:gd name="T2" fmla="*/ 0 w 265"/>
              <a:gd name="T3" fmla="*/ 159 h 160"/>
              <a:gd name="T4" fmla="*/ 211 w 265"/>
              <a:gd name="T5" fmla="*/ 159 h 160"/>
              <a:gd name="T6" fmla="*/ 211 w 265"/>
              <a:gd name="T7" fmla="*/ 106 h 160"/>
              <a:gd name="T8" fmla="*/ 264 w 265"/>
              <a:gd name="T9" fmla="*/ 106 h 160"/>
              <a:gd name="T10" fmla="*/ 264 w 265"/>
              <a:gd name="T11" fmla="*/ 0 h 160"/>
              <a:gd name="T12" fmla="*/ 132 w 265"/>
              <a:gd name="T13" fmla="*/ 0 h 160"/>
              <a:gd name="T14" fmla="*/ 62 w 265"/>
              <a:gd name="T15" fmla="*/ 9 h 160"/>
              <a:gd name="T16" fmla="*/ 26 w 265"/>
              <a:gd name="T17" fmla="*/ 18 h 160"/>
              <a:gd name="T18" fmla="*/ 0 w 265"/>
              <a:gd name="T19" fmla="*/ 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60">
                <a:moveTo>
                  <a:pt x="0" y="27"/>
                </a:moveTo>
                <a:lnTo>
                  <a:pt x="0" y="159"/>
                </a:lnTo>
                <a:lnTo>
                  <a:pt x="211" y="159"/>
                </a:lnTo>
                <a:lnTo>
                  <a:pt x="211" y="106"/>
                </a:lnTo>
                <a:lnTo>
                  <a:pt x="264" y="106"/>
                </a:lnTo>
                <a:lnTo>
                  <a:pt x="264" y="0"/>
                </a:lnTo>
                <a:lnTo>
                  <a:pt x="132" y="0"/>
                </a:lnTo>
                <a:lnTo>
                  <a:pt x="62" y="9"/>
                </a:lnTo>
                <a:lnTo>
                  <a:pt x="26" y="18"/>
                </a:lnTo>
                <a:lnTo>
                  <a:pt x="0" y="27"/>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3" name="Freeform 41"/>
          <p:cNvSpPr>
            <a:spLocks/>
          </p:cNvSpPr>
          <p:nvPr/>
        </p:nvSpPr>
        <p:spPr bwMode="auto">
          <a:xfrm>
            <a:off x="3970338" y="2366963"/>
            <a:ext cx="461962" cy="377825"/>
          </a:xfrm>
          <a:custGeom>
            <a:avLst/>
            <a:gdLst>
              <a:gd name="T0" fmla="*/ 53 w 291"/>
              <a:gd name="T1" fmla="*/ 0 h 238"/>
              <a:gd name="T2" fmla="*/ 53 w 291"/>
              <a:gd name="T3" fmla="*/ 106 h 238"/>
              <a:gd name="T4" fmla="*/ 0 w 291"/>
              <a:gd name="T5" fmla="*/ 106 h 238"/>
              <a:gd name="T6" fmla="*/ 0 w 291"/>
              <a:gd name="T7" fmla="*/ 159 h 238"/>
              <a:gd name="T8" fmla="*/ 79 w 291"/>
              <a:gd name="T9" fmla="*/ 237 h 238"/>
              <a:gd name="T10" fmla="*/ 185 w 291"/>
              <a:gd name="T11" fmla="*/ 212 h 238"/>
              <a:gd name="T12" fmla="*/ 185 w 291"/>
              <a:gd name="T13" fmla="*/ 185 h 238"/>
              <a:gd name="T14" fmla="*/ 290 w 291"/>
              <a:gd name="T15" fmla="*/ 185 h 238"/>
              <a:gd name="T16" fmla="*/ 290 w 291"/>
              <a:gd name="T17" fmla="*/ 0 h 238"/>
              <a:gd name="T18" fmla="*/ 167 w 291"/>
              <a:gd name="T19" fmla="*/ 0 h 238"/>
              <a:gd name="T20" fmla="*/ 105 w 291"/>
              <a:gd name="T21" fmla="*/ 0 h 238"/>
              <a:gd name="T22" fmla="*/ 53 w 291"/>
              <a:gd name="T2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238">
                <a:moveTo>
                  <a:pt x="53" y="0"/>
                </a:moveTo>
                <a:lnTo>
                  <a:pt x="53" y="106"/>
                </a:lnTo>
                <a:lnTo>
                  <a:pt x="0" y="106"/>
                </a:lnTo>
                <a:lnTo>
                  <a:pt x="0" y="159"/>
                </a:lnTo>
                <a:lnTo>
                  <a:pt x="79" y="237"/>
                </a:lnTo>
                <a:lnTo>
                  <a:pt x="185" y="212"/>
                </a:lnTo>
                <a:lnTo>
                  <a:pt x="185" y="185"/>
                </a:lnTo>
                <a:lnTo>
                  <a:pt x="290" y="185"/>
                </a:lnTo>
                <a:lnTo>
                  <a:pt x="290" y="0"/>
                </a:lnTo>
                <a:lnTo>
                  <a:pt x="167" y="0"/>
                </a:lnTo>
                <a:lnTo>
                  <a:pt x="105" y="0"/>
                </a:lnTo>
                <a:lnTo>
                  <a:pt x="53"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4" name="Freeform 42"/>
          <p:cNvSpPr>
            <a:spLocks/>
          </p:cNvSpPr>
          <p:nvPr/>
        </p:nvSpPr>
        <p:spPr bwMode="auto">
          <a:xfrm>
            <a:off x="4430713" y="2366963"/>
            <a:ext cx="503237" cy="461962"/>
          </a:xfrm>
          <a:custGeom>
            <a:avLst/>
            <a:gdLst>
              <a:gd name="T0" fmla="*/ 0 w 317"/>
              <a:gd name="T1" fmla="*/ 0 h 291"/>
              <a:gd name="T2" fmla="*/ 0 w 317"/>
              <a:gd name="T3" fmla="*/ 26 h 291"/>
              <a:gd name="T4" fmla="*/ 0 w 317"/>
              <a:gd name="T5" fmla="*/ 264 h 291"/>
              <a:gd name="T6" fmla="*/ 157 w 317"/>
              <a:gd name="T7" fmla="*/ 290 h 291"/>
              <a:gd name="T8" fmla="*/ 316 w 317"/>
              <a:gd name="T9" fmla="*/ 290 h 291"/>
              <a:gd name="T10" fmla="*/ 316 w 317"/>
              <a:gd name="T11" fmla="*/ 26 h 291"/>
              <a:gd name="T12" fmla="*/ 157 w 317"/>
              <a:gd name="T13" fmla="*/ 9 h 291"/>
              <a:gd name="T14" fmla="*/ 78 w 317"/>
              <a:gd name="T15" fmla="*/ 0 h 291"/>
              <a:gd name="T16" fmla="*/ 0 w 317"/>
              <a:gd name="T17"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291">
                <a:moveTo>
                  <a:pt x="0" y="0"/>
                </a:moveTo>
                <a:lnTo>
                  <a:pt x="0" y="26"/>
                </a:lnTo>
                <a:lnTo>
                  <a:pt x="0" y="264"/>
                </a:lnTo>
                <a:lnTo>
                  <a:pt x="157" y="290"/>
                </a:lnTo>
                <a:lnTo>
                  <a:pt x="316" y="290"/>
                </a:lnTo>
                <a:lnTo>
                  <a:pt x="316" y="26"/>
                </a:lnTo>
                <a:lnTo>
                  <a:pt x="157" y="9"/>
                </a:lnTo>
                <a:lnTo>
                  <a:pt x="78"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5" name="Freeform 43"/>
          <p:cNvSpPr>
            <a:spLocks/>
          </p:cNvSpPr>
          <p:nvPr/>
        </p:nvSpPr>
        <p:spPr bwMode="auto">
          <a:xfrm>
            <a:off x="4932363" y="2419350"/>
            <a:ext cx="295275" cy="501650"/>
          </a:xfrm>
          <a:custGeom>
            <a:avLst/>
            <a:gdLst>
              <a:gd name="T0" fmla="*/ 0 w 186"/>
              <a:gd name="T1" fmla="*/ 0 h 316"/>
              <a:gd name="T2" fmla="*/ 0 w 186"/>
              <a:gd name="T3" fmla="*/ 315 h 316"/>
              <a:gd name="T4" fmla="*/ 185 w 186"/>
              <a:gd name="T5" fmla="*/ 315 h 316"/>
              <a:gd name="T6" fmla="*/ 185 w 186"/>
              <a:gd name="T7" fmla="*/ 289 h 316"/>
              <a:gd name="T8" fmla="*/ 159 w 186"/>
              <a:gd name="T9" fmla="*/ 236 h 316"/>
              <a:gd name="T10" fmla="*/ 159 w 186"/>
              <a:gd name="T11" fmla="*/ 0 h 316"/>
              <a:gd name="T12" fmla="*/ 79 w 186"/>
              <a:gd name="T13" fmla="*/ 0 h 316"/>
              <a:gd name="T14" fmla="*/ 35 w 186"/>
              <a:gd name="T15" fmla="*/ 0 h 316"/>
              <a:gd name="T16" fmla="*/ 0 w 186"/>
              <a:gd name="T1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316">
                <a:moveTo>
                  <a:pt x="0" y="0"/>
                </a:moveTo>
                <a:lnTo>
                  <a:pt x="0" y="315"/>
                </a:lnTo>
                <a:lnTo>
                  <a:pt x="185" y="315"/>
                </a:lnTo>
                <a:lnTo>
                  <a:pt x="185" y="289"/>
                </a:lnTo>
                <a:lnTo>
                  <a:pt x="159" y="236"/>
                </a:lnTo>
                <a:lnTo>
                  <a:pt x="159" y="0"/>
                </a:lnTo>
                <a:lnTo>
                  <a:pt x="79" y="0"/>
                </a:lnTo>
                <a:lnTo>
                  <a:pt x="35"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6" name="Freeform 44"/>
          <p:cNvSpPr>
            <a:spLocks/>
          </p:cNvSpPr>
          <p:nvPr/>
        </p:nvSpPr>
        <p:spPr bwMode="auto">
          <a:xfrm>
            <a:off x="5183188" y="2419350"/>
            <a:ext cx="295275" cy="460375"/>
          </a:xfrm>
          <a:custGeom>
            <a:avLst/>
            <a:gdLst>
              <a:gd name="T0" fmla="*/ 0 w 186"/>
              <a:gd name="T1" fmla="*/ 0 h 290"/>
              <a:gd name="T2" fmla="*/ 0 w 186"/>
              <a:gd name="T3" fmla="*/ 236 h 290"/>
              <a:gd name="T4" fmla="*/ 26 w 186"/>
              <a:gd name="T5" fmla="*/ 289 h 290"/>
              <a:gd name="T6" fmla="*/ 159 w 186"/>
              <a:gd name="T7" fmla="*/ 289 h 290"/>
              <a:gd name="T8" fmla="*/ 185 w 186"/>
              <a:gd name="T9" fmla="*/ 0 h 290"/>
              <a:gd name="T10" fmla="*/ 88 w 186"/>
              <a:gd name="T11" fmla="*/ 0 h 290"/>
              <a:gd name="T12" fmla="*/ 44 w 186"/>
              <a:gd name="T13" fmla="*/ 0 h 290"/>
              <a:gd name="T14" fmla="*/ 9 w 186"/>
              <a:gd name="T15" fmla="*/ 0 h 290"/>
              <a:gd name="T16" fmla="*/ 0 w 186"/>
              <a:gd name="T1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290">
                <a:moveTo>
                  <a:pt x="0" y="0"/>
                </a:moveTo>
                <a:lnTo>
                  <a:pt x="0" y="236"/>
                </a:lnTo>
                <a:lnTo>
                  <a:pt x="26" y="289"/>
                </a:lnTo>
                <a:lnTo>
                  <a:pt x="159" y="289"/>
                </a:lnTo>
                <a:lnTo>
                  <a:pt x="185" y="0"/>
                </a:lnTo>
                <a:lnTo>
                  <a:pt x="88" y="0"/>
                </a:lnTo>
                <a:lnTo>
                  <a:pt x="44" y="0"/>
                </a:lnTo>
                <a:lnTo>
                  <a:pt x="9"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7" name="Freeform 45"/>
          <p:cNvSpPr>
            <a:spLocks/>
          </p:cNvSpPr>
          <p:nvPr/>
        </p:nvSpPr>
        <p:spPr bwMode="auto">
          <a:xfrm>
            <a:off x="5435600" y="2419350"/>
            <a:ext cx="295275" cy="460375"/>
          </a:xfrm>
          <a:custGeom>
            <a:avLst/>
            <a:gdLst>
              <a:gd name="T0" fmla="*/ 26 w 186"/>
              <a:gd name="T1" fmla="*/ 0 h 290"/>
              <a:gd name="T2" fmla="*/ 0 w 186"/>
              <a:gd name="T3" fmla="*/ 289 h 290"/>
              <a:gd name="T4" fmla="*/ 106 w 186"/>
              <a:gd name="T5" fmla="*/ 289 h 290"/>
              <a:gd name="T6" fmla="*/ 185 w 186"/>
              <a:gd name="T7" fmla="*/ 185 h 290"/>
              <a:gd name="T8" fmla="*/ 159 w 186"/>
              <a:gd name="T9" fmla="*/ 132 h 290"/>
              <a:gd name="T10" fmla="*/ 106 w 186"/>
              <a:gd name="T11" fmla="*/ 132 h 290"/>
              <a:gd name="T12" fmla="*/ 106 w 186"/>
              <a:gd name="T13" fmla="*/ 0 h 290"/>
              <a:gd name="T14" fmla="*/ 62 w 186"/>
              <a:gd name="T15" fmla="*/ 0 h 290"/>
              <a:gd name="T16" fmla="*/ 44 w 186"/>
              <a:gd name="T17" fmla="*/ 0 h 290"/>
              <a:gd name="T18" fmla="*/ 26 w 186"/>
              <a:gd name="T1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290">
                <a:moveTo>
                  <a:pt x="26" y="0"/>
                </a:moveTo>
                <a:lnTo>
                  <a:pt x="0" y="289"/>
                </a:lnTo>
                <a:lnTo>
                  <a:pt x="106" y="289"/>
                </a:lnTo>
                <a:lnTo>
                  <a:pt x="185" y="185"/>
                </a:lnTo>
                <a:lnTo>
                  <a:pt x="159" y="132"/>
                </a:lnTo>
                <a:lnTo>
                  <a:pt x="106" y="132"/>
                </a:lnTo>
                <a:lnTo>
                  <a:pt x="106" y="0"/>
                </a:lnTo>
                <a:lnTo>
                  <a:pt x="62" y="0"/>
                </a:lnTo>
                <a:lnTo>
                  <a:pt x="44" y="0"/>
                </a:lnTo>
                <a:lnTo>
                  <a:pt x="26"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8" name="Freeform 46"/>
          <p:cNvSpPr>
            <a:spLocks/>
          </p:cNvSpPr>
          <p:nvPr/>
        </p:nvSpPr>
        <p:spPr bwMode="auto">
          <a:xfrm>
            <a:off x="5430838" y="2628900"/>
            <a:ext cx="773112" cy="628650"/>
          </a:xfrm>
          <a:custGeom>
            <a:avLst/>
            <a:gdLst>
              <a:gd name="T0" fmla="*/ 106 w 475"/>
              <a:gd name="T1" fmla="*/ 157 h 396"/>
              <a:gd name="T2" fmla="*/ 53 w 475"/>
              <a:gd name="T3" fmla="*/ 157 h 396"/>
              <a:gd name="T4" fmla="*/ 0 w 475"/>
              <a:gd name="T5" fmla="*/ 342 h 396"/>
              <a:gd name="T6" fmla="*/ 53 w 475"/>
              <a:gd name="T7" fmla="*/ 369 h 396"/>
              <a:gd name="T8" fmla="*/ 185 w 475"/>
              <a:gd name="T9" fmla="*/ 395 h 396"/>
              <a:gd name="T10" fmla="*/ 342 w 475"/>
              <a:gd name="T11" fmla="*/ 263 h 396"/>
              <a:gd name="T12" fmla="*/ 474 w 475"/>
              <a:gd name="T13" fmla="*/ 184 h 396"/>
              <a:gd name="T14" fmla="*/ 342 w 475"/>
              <a:gd name="T15" fmla="*/ 53 h 396"/>
              <a:gd name="T16" fmla="*/ 263 w 475"/>
              <a:gd name="T17" fmla="*/ 26 h 396"/>
              <a:gd name="T18" fmla="*/ 185 w 475"/>
              <a:gd name="T19" fmla="*/ 0 h 396"/>
              <a:gd name="T20" fmla="*/ 158 w 475"/>
              <a:gd name="T21" fmla="*/ 0 h 396"/>
              <a:gd name="T22" fmla="*/ 185 w 475"/>
              <a:gd name="T23" fmla="*/ 53 h 396"/>
              <a:gd name="T24" fmla="*/ 123 w 475"/>
              <a:gd name="T25" fmla="*/ 131 h 396"/>
              <a:gd name="T26" fmla="*/ 106 w 475"/>
              <a:gd name="T27" fmla="*/ 149 h 396"/>
              <a:gd name="T28" fmla="*/ 106 w 475"/>
              <a:gd name="T29" fmla="*/ 15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5" h="396">
                <a:moveTo>
                  <a:pt x="106" y="157"/>
                </a:moveTo>
                <a:lnTo>
                  <a:pt x="53" y="157"/>
                </a:lnTo>
                <a:lnTo>
                  <a:pt x="0" y="342"/>
                </a:lnTo>
                <a:lnTo>
                  <a:pt x="53" y="369"/>
                </a:lnTo>
                <a:lnTo>
                  <a:pt x="185" y="395"/>
                </a:lnTo>
                <a:lnTo>
                  <a:pt x="342" y="263"/>
                </a:lnTo>
                <a:lnTo>
                  <a:pt x="474" y="184"/>
                </a:lnTo>
                <a:lnTo>
                  <a:pt x="342" y="53"/>
                </a:lnTo>
                <a:lnTo>
                  <a:pt x="263" y="26"/>
                </a:lnTo>
                <a:lnTo>
                  <a:pt x="185" y="0"/>
                </a:lnTo>
                <a:lnTo>
                  <a:pt x="158" y="0"/>
                </a:lnTo>
                <a:lnTo>
                  <a:pt x="185" y="53"/>
                </a:lnTo>
                <a:lnTo>
                  <a:pt x="123" y="131"/>
                </a:lnTo>
                <a:lnTo>
                  <a:pt x="106" y="149"/>
                </a:lnTo>
                <a:lnTo>
                  <a:pt x="106" y="157"/>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49" name="Freeform 47"/>
          <p:cNvSpPr>
            <a:spLocks/>
          </p:cNvSpPr>
          <p:nvPr/>
        </p:nvSpPr>
        <p:spPr bwMode="auto">
          <a:xfrm>
            <a:off x="2714625" y="3162300"/>
            <a:ext cx="461963" cy="503238"/>
          </a:xfrm>
          <a:custGeom>
            <a:avLst/>
            <a:gdLst>
              <a:gd name="T0" fmla="*/ 53 w 291"/>
              <a:gd name="T1" fmla="*/ 0 h 317"/>
              <a:gd name="T2" fmla="*/ 53 w 291"/>
              <a:gd name="T3" fmla="*/ 157 h 317"/>
              <a:gd name="T4" fmla="*/ 0 w 291"/>
              <a:gd name="T5" fmla="*/ 290 h 317"/>
              <a:gd name="T6" fmla="*/ 290 w 291"/>
              <a:gd name="T7" fmla="*/ 316 h 317"/>
              <a:gd name="T8" fmla="*/ 290 w 291"/>
              <a:gd name="T9" fmla="*/ 237 h 317"/>
              <a:gd name="T10" fmla="*/ 211 w 291"/>
              <a:gd name="T11" fmla="*/ 131 h 317"/>
              <a:gd name="T12" fmla="*/ 158 w 291"/>
              <a:gd name="T13" fmla="*/ 0 h 317"/>
              <a:gd name="T14" fmla="*/ 105 w 291"/>
              <a:gd name="T15" fmla="*/ 0 h 317"/>
              <a:gd name="T16" fmla="*/ 79 w 291"/>
              <a:gd name="T17" fmla="*/ 0 h 317"/>
              <a:gd name="T18" fmla="*/ 53 w 291"/>
              <a:gd name="T1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317">
                <a:moveTo>
                  <a:pt x="53" y="0"/>
                </a:moveTo>
                <a:lnTo>
                  <a:pt x="53" y="157"/>
                </a:lnTo>
                <a:lnTo>
                  <a:pt x="0" y="290"/>
                </a:lnTo>
                <a:lnTo>
                  <a:pt x="290" y="316"/>
                </a:lnTo>
                <a:lnTo>
                  <a:pt x="290" y="237"/>
                </a:lnTo>
                <a:lnTo>
                  <a:pt x="211" y="131"/>
                </a:lnTo>
                <a:lnTo>
                  <a:pt x="158" y="0"/>
                </a:lnTo>
                <a:lnTo>
                  <a:pt x="105" y="0"/>
                </a:lnTo>
                <a:lnTo>
                  <a:pt x="79" y="0"/>
                </a:lnTo>
                <a:lnTo>
                  <a:pt x="53"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0" name="Freeform 48"/>
          <p:cNvSpPr>
            <a:spLocks/>
          </p:cNvSpPr>
          <p:nvPr/>
        </p:nvSpPr>
        <p:spPr bwMode="auto">
          <a:xfrm>
            <a:off x="2965450" y="2868613"/>
            <a:ext cx="587375" cy="336550"/>
          </a:xfrm>
          <a:custGeom>
            <a:avLst/>
            <a:gdLst>
              <a:gd name="T0" fmla="*/ 79 w 370"/>
              <a:gd name="T1" fmla="*/ 53 h 212"/>
              <a:gd name="T2" fmla="*/ 0 w 370"/>
              <a:gd name="T3" fmla="*/ 185 h 212"/>
              <a:gd name="T4" fmla="*/ 343 w 370"/>
              <a:gd name="T5" fmla="*/ 211 h 212"/>
              <a:gd name="T6" fmla="*/ 369 w 370"/>
              <a:gd name="T7" fmla="*/ 158 h 212"/>
              <a:gd name="T8" fmla="*/ 263 w 370"/>
              <a:gd name="T9" fmla="*/ 26 h 212"/>
              <a:gd name="T10" fmla="*/ 237 w 370"/>
              <a:gd name="T11" fmla="*/ 0 h 212"/>
              <a:gd name="T12" fmla="*/ 132 w 370"/>
              <a:gd name="T13" fmla="*/ 26 h 212"/>
              <a:gd name="T14" fmla="*/ 106 w 370"/>
              <a:gd name="T15" fmla="*/ 35 h 212"/>
              <a:gd name="T16" fmla="*/ 88 w 370"/>
              <a:gd name="T17" fmla="*/ 44 h 212"/>
              <a:gd name="T18" fmla="*/ 79 w 370"/>
              <a:gd name="T19" fmla="*/ 5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12">
                <a:moveTo>
                  <a:pt x="79" y="53"/>
                </a:moveTo>
                <a:lnTo>
                  <a:pt x="0" y="185"/>
                </a:lnTo>
                <a:lnTo>
                  <a:pt x="343" y="211"/>
                </a:lnTo>
                <a:lnTo>
                  <a:pt x="369" y="158"/>
                </a:lnTo>
                <a:lnTo>
                  <a:pt x="263" y="26"/>
                </a:lnTo>
                <a:lnTo>
                  <a:pt x="237" y="0"/>
                </a:lnTo>
                <a:lnTo>
                  <a:pt x="132" y="26"/>
                </a:lnTo>
                <a:lnTo>
                  <a:pt x="106" y="35"/>
                </a:lnTo>
                <a:lnTo>
                  <a:pt x="88" y="44"/>
                </a:lnTo>
                <a:lnTo>
                  <a:pt x="79" y="53"/>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1" name="Freeform 49"/>
          <p:cNvSpPr>
            <a:spLocks/>
          </p:cNvSpPr>
          <p:nvPr/>
        </p:nvSpPr>
        <p:spPr bwMode="auto">
          <a:xfrm>
            <a:off x="2965450" y="3162300"/>
            <a:ext cx="544513" cy="209550"/>
          </a:xfrm>
          <a:custGeom>
            <a:avLst/>
            <a:gdLst>
              <a:gd name="T0" fmla="*/ 0 w 343"/>
              <a:gd name="T1" fmla="*/ 0 h 132"/>
              <a:gd name="T2" fmla="*/ 53 w 343"/>
              <a:gd name="T3" fmla="*/ 131 h 132"/>
              <a:gd name="T4" fmla="*/ 342 w 343"/>
              <a:gd name="T5" fmla="*/ 131 h 132"/>
              <a:gd name="T6" fmla="*/ 342 w 343"/>
              <a:gd name="T7" fmla="*/ 26 h 132"/>
              <a:gd name="T8" fmla="*/ 167 w 343"/>
              <a:gd name="T9" fmla="*/ 9 h 132"/>
              <a:gd name="T10" fmla="*/ 79 w 343"/>
              <a:gd name="T11" fmla="*/ 0 h 132"/>
              <a:gd name="T12" fmla="*/ 0 w 343"/>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343" h="132">
                <a:moveTo>
                  <a:pt x="0" y="0"/>
                </a:moveTo>
                <a:lnTo>
                  <a:pt x="53" y="131"/>
                </a:lnTo>
                <a:lnTo>
                  <a:pt x="342" y="131"/>
                </a:lnTo>
                <a:lnTo>
                  <a:pt x="342" y="26"/>
                </a:lnTo>
                <a:lnTo>
                  <a:pt x="167" y="9"/>
                </a:lnTo>
                <a:lnTo>
                  <a:pt x="79"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2" name="Freeform 50"/>
          <p:cNvSpPr>
            <a:spLocks/>
          </p:cNvSpPr>
          <p:nvPr/>
        </p:nvSpPr>
        <p:spPr bwMode="auto">
          <a:xfrm rot="180000">
            <a:off x="3178175" y="2617788"/>
            <a:ext cx="300038" cy="292100"/>
          </a:xfrm>
          <a:custGeom>
            <a:avLst/>
            <a:gdLst>
              <a:gd name="T0" fmla="*/ 0 w 185"/>
              <a:gd name="T1" fmla="*/ 26 h 184"/>
              <a:gd name="T2" fmla="*/ 0 w 185"/>
              <a:gd name="T3" fmla="*/ 183 h 184"/>
              <a:gd name="T4" fmla="*/ 105 w 185"/>
              <a:gd name="T5" fmla="*/ 157 h 184"/>
              <a:gd name="T6" fmla="*/ 131 w 185"/>
              <a:gd name="T7" fmla="*/ 183 h 184"/>
              <a:gd name="T8" fmla="*/ 184 w 185"/>
              <a:gd name="T9" fmla="*/ 130 h 184"/>
              <a:gd name="T10" fmla="*/ 184 w 185"/>
              <a:gd name="T11" fmla="*/ 0 h 184"/>
              <a:gd name="T12" fmla="*/ 87 w 185"/>
              <a:gd name="T13" fmla="*/ 9 h 184"/>
              <a:gd name="T14" fmla="*/ 44 w 185"/>
              <a:gd name="T15" fmla="*/ 18 h 184"/>
              <a:gd name="T16" fmla="*/ 9 w 185"/>
              <a:gd name="T17" fmla="*/ 18 h 184"/>
              <a:gd name="T18" fmla="*/ 0 w 185"/>
              <a:gd name="T19" fmla="*/ 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4">
                <a:moveTo>
                  <a:pt x="0" y="26"/>
                </a:moveTo>
                <a:lnTo>
                  <a:pt x="0" y="183"/>
                </a:lnTo>
                <a:lnTo>
                  <a:pt x="105" y="157"/>
                </a:lnTo>
                <a:lnTo>
                  <a:pt x="131" y="183"/>
                </a:lnTo>
                <a:lnTo>
                  <a:pt x="184" y="130"/>
                </a:lnTo>
                <a:lnTo>
                  <a:pt x="184" y="0"/>
                </a:lnTo>
                <a:lnTo>
                  <a:pt x="87" y="9"/>
                </a:lnTo>
                <a:lnTo>
                  <a:pt x="44" y="18"/>
                </a:lnTo>
                <a:lnTo>
                  <a:pt x="9" y="18"/>
                </a:lnTo>
                <a:lnTo>
                  <a:pt x="0"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3" name="Freeform 51"/>
          <p:cNvSpPr>
            <a:spLocks/>
          </p:cNvSpPr>
          <p:nvPr/>
        </p:nvSpPr>
        <p:spPr bwMode="auto">
          <a:xfrm>
            <a:off x="3382963" y="2613025"/>
            <a:ext cx="420687" cy="668338"/>
          </a:xfrm>
          <a:custGeom>
            <a:avLst/>
            <a:gdLst>
              <a:gd name="T0" fmla="*/ 53 w 265"/>
              <a:gd name="T1" fmla="*/ 0 h 421"/>
              <a:gd name="T2" fmla="*/ 53 w 265"/>
              <a:gd name="T3" fmla="*/ 131 h 421"/>
              <a:gd name="T4" fmla="*/ 0 w 265"/>
              <a:gd name="T5" fmla="*/ 184 h 421"/>
              <a:gd name="T6" fmla="*/ 106 w 265"/>
              <a:gd name="T7" fmla="*/ 316 h 421"/>
              <a:gd name="T8" fmla="*/ 79 w 265"/>
              <a:gd name="T9" fmla="*/ 368 h 421"/>
              <a:gd name="T10" fmla="*/ 79 w 265"/>
              <a:gd name="T11" fmla="*/ 420 h 421"/>
              <a:gd name="T12" fmla="*/ 238 w 265"/>
              <a:gd name="T13" fmla="*/ 420 h 421"/>
              <a:gd name="T14" fmla="*/ 211 w 265"/>
              <a:gd name="T15" fmla="*/ 289 h 421"/>
              <a:gd name="T16" fmla="*/ 264 w 265"/>
              <a:gd name="T17" fmla="*/ 131 h 421"/>
              <a:gd name="T18" fmla="*/ 238 w 265"/>
              <a:gd name="T19" fmla="*/ 0 h 421"/>
              <a:gd name="T20" fmla="*/ 141 w 265"/>
              <a:gd name="T21" fmla="*/ 0 h 421"/>
              <a:gd name="T22" fmla="*/ 97 w 265"/>
              <a:gd name="T23" fmla="*/ 0 h 421"/>
              <a:gd name="T24" fmla="*/ 62 w 265"/>
              <a:gd name="T25" fmla="*/ 0 h 421"/>
              <a:gd name="T26" fmla="*/ 53 w 265"/>
              <a:gd name="T2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421">
                <a:moveTo>
                  <a:pt x="53" y="0"/>
                </a:moveTo>
                <a:lnTo>
                  <a:pt x="53" y="131"/>
                </a:lnTo>
                <a:lnTo>
                  <a:pt x="0" y="184"/>
                </a:lnTo>
                <a:lnTo>
                  <a:pt x="106" y="316"/>
                </a:lnTo>
                <a:lnTo>
                  <a:pt x="79" y="368"/>
                </a:lnTo>
                <a:lnTo>
                  <a:pt x="79" y="420"/>
                </a:lnTo>
                <a:lnTo>
                  <a:pt x="238" y="420"/>
                </a:lnTo>
                <a:lnTo>
                  <a:pt x="211" y="289"/>
                </a:lnTo>
                <a:lnTo>
                  <a:pt x="264" y="131"/>
                </a:lnTo>
                <a:lnTo>
                  <a:pt x="238" y="0"/>
                </a:lnTo>
                <a:lnTo>
                  <a:pt x="141" y="0"/>
                </a:lnTo>
                <a:lnTo>
                  <a:pt x="97" y="0"/>
                </a:lnTo>
                <a:lnTo>
                  <a:pt x="62" y="0"/>
                </a:lnTo>
                <a:lnTo>
                  <a:pt x="53"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4" name="Freeform 52"/>
          <p:cNvSpPr>
            <a:spLocks/>
          </p:cNvSpPr>
          <p:nvPr/>
        </p:nvSpPr>
        <p:spPr bwMode="auto">
          <a:xfrm>
            <a:off x="3760788" y="2619375"/>
            <a:ext cx="336550" cy="376238"/>
          </a:xfrm>
          <a:custGeom>
            <a:avLst/>
            <a:gdLst>
              <a:gd name="T0" fmla="*/ 0 w 212"/>
              <a:gd name="T1" fmla="*/ 0 h 237"/>
              <a:gd name="T2" fmla="*/ 26 w 212"/>
              <a:gd name="T3" fmla="*/ 131 h 237"/>
              <a:gd name="T4" fmla="*/ 158 w 212"/>
              <a:gd name="T5" fmla="*/ 236 h 237"/>
              <a:gd name="T6" fmla="*/ 211 w 212"/>
              <a:gd name="T7" fmla="*/ 131 h 237"/>
              <a:gd name="T8" fmla="*/ 211 w 212"/>
              <a:gd name="T9" fmla="*/ 78 h 237"/>
              <a:gd name="T10" fmla="*/ 132 w 212"/>
              <a:gd name="T11" fmla="*/ 0 h 237"/>
              <a:gd name="T12" fmla="*/ 62 w 212"/>
              <a:gd name="T13" fmla="*/ 0 h 237"/>
              <a:gd name="T14" fmla="*/ 26 w 212"/>
              <a:gd name="T15" fmla="*/ 0 h 237"/>
              <a:gd name="T16" fmla="*/ 0 w 212"/>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37">
                <a:moveTo>
                  <a:pt x="0" y="0"/>
                </a:moveTo>
                <a:lnTo>
                  <a:pt x="26" y="131"/>
                </a:lnTo>
                <a:lnTo>
                  <a:pt x="158" y="236"/>
                </a:lnTo>
                <a:lnTo>
                  <a:pt x="211" y="131"/>
                </a:lnTo>
                <a:lnTo>
                  <a:pt x="211" y="78"/>
                </a:lnTo>
                <a:lnTo>
                  <a:pt x="132" y="0"/>
                </a:lnTo>
                <a:lnTo>
                  <a:pt x="62" y="0"/>
                </a:lnTo>
                <a:lnTo>
                  <a:pt x="26"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5" name="Freeform 53"/>
          <p:cNvSpPr>
            <a:spLocks/>
          </p:cNvSpPr>
          <p:nvPr/>
        </p:nvSpPr>
        <p:spPr bwMode="auto">
          <a:xfrm>
            <a:off x="4011613" y="2660650"/>
            <a:ext cx="420687" cy="627063"/>
          </a:xfrm>
          <a:custGeom>
            <a:avLst/>
            <a:gdLst>
              <a:gd name="T0" fmla="*/ 158 w 265"/>
              <a:gd name="T1" fmla="*/ 0 h 395"/>
              <a:gd name="T2" fmla="*/ 158 w 265"/>
              <a:gd name="T3" fmla="*/ 26 h 395"/>
              <a:gd name="T4" fmla="*/ 53 w 265"/>
              <a:gd name="T5" fmla="*/ 52 h 395"/>
              <a:gd name="T6" fmla="*/ 53 w 265"/>
              <a:gd name="T7" fmla="*/ 105 h 395"/>
              <a:gd name="T8" fmla="*/ 0 w 265"/>
              <a:gd name="T9" fmla="*/ 210 h 395"/>
              <a:gd name="T10" fmla="*/ 79 w 265"/>
              <a:gd name="T11" fmla="*/ 237 h 395"/>
              <a:gd name="T12" fmla="*/ 158 w 265"/>
              <a:gd name="T13" fmla="*/ 342 h 395"/>
              <a:gd name="T14" fmla="*/ 158 w 265"/>
              <a:gd name="T15" fmla="*/ 394 h 395"/>
              <a:gd name="T16" fmla="*/ 264 w 265"/>
              <a:gd name="T17" fmla="*/ 394 h 395"/>
              <a:gd name="T18" fmla="*/ 264 w 265"/>
              <a:gd name="T19" fmla="*/ 0 h 395"/>
              <a:gd name="T20" fmla="*/ 211 w 265"/>
              <a:gd name="T21" fmla="*/ 0 h 395"/>
              <a:gd name="T22" fmla="*/ 185 w 265"/>
              <a:gd name="T23" fmla="*/ 0 h 395"/>
              <a:gd name="T24" fmla="*/ 158 w 265"/>
              <a:gd name="T2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395">
                <a:moveTo>
                  <a:pt x="158" y="0"/>
                </a:moveTo>
                <a:lnTo>
                  <a:pt x="158" y="26"/>
                </a:lnTo>
                <a:lnTo>
                  <a:pt x="53" y="52"/>
                </a:lnTo>
                <a:lnTo>
                  <a:pt x="53" y="105"/>
                </a:lnTo>
                <a:lnTo>
                  <a:pt x="0" y="210"/>
                </a:lnTo>
                <a:lnTo>
                  <a:pt x="79" y="237"/>
                </a:lnTo>
                <a:lnTo>
                  <a:pt x="158" y="342"/>
                </a:lnTo>
                <a:lnTo>
                  <a:pt x="158" y="394"/>
                </a:lnTo>
                <a:lnTo>
                  <a:pt x="264" y="394"/>
                </a:lnTo>
                <a:lnTo>
                  <a:pt x="264" y="0"/>
                </a:lnTo>
                <a:lnTo>
                  <a:pt x="211" y="0"/>
                </a:lnTo>
                <a:lnTo>
                  <a:pt x="185" y="0"/>
                </a:lnTo>
                <a:lnTo>
                  <a:pt x="158" y="0"/>
                </a:lnTo>
              </a:path>
            </a:pathLst>
          </a:custGeom>
          <a:solidFill>
            <a:srgbClr val="660066"/>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6" name="Freeform 54"/>
          <p:cNvSpPr>
            <a:spLocks/>
          </p:cNvSpPr>
          <p:nvPr/>
        </p:nvSpPr>
        <p:spPr bwMode="auto">
          <a:xfrm>
            <a:off x="3719513" y="2836863"/>
            <a:ext cx="546100" cy="460375"/>
          </a:xfrm>
          <a:custGeom>
            <a:avLst/>
            <a:gdLst>
              <a:gd name="T0" fmla="*/ 53 w 344"/>
              <a:gd name="T1" fmla="*/ 0 h 290"/>
              <a:gd name="T2" fmla="*/ 0 w 344"/>
              <a:gd name="T3" fmla="*/ 158 h 290"/>
              <a:gd name="T4" fmla="*/ 26 w 344"/>
              <a:gd name="T5" fmla="*/ 289 h 290"/>
              <a:gd name="T6" fmla="*/ 343 w 344"/>
              <a:gd name="T7" fmla="*/ 289 h 290"/>
              <a:gd name="T8" fmla="*/ 343 w 344"/>
              <a:gd name="T9" fmla="*/ 237 h 290"/>
              <a:gd name="T10" fmla="*/ 264 w 344"/>
              <a:gd name="T11" fmla="*/ 132 h 290"/>
              <a:gd name="T12" fmla="*/ 185 w 344"/>
              <a:gd name="T13" fmla="*/ 105 h 290"/>
              <a:gd name="T14" fmla="*/ 114 w 344"/>
              <a:gd name="T15" fmla="*/ 53 h 290"/>
              <a:gd name="T16" fmla="*/ 79 w 344"/>
              <a:gd name="T17" fmla="*/ 26 h 290"/>
              <a:gd name="T18" fmla="*/ 53 w 344"/>
              <a:gd name="T19"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4" h="290">
                <a:moveTo>
                  <a:pt x="53" y="0"/>
                </a:moveTo>
                <a:lnTo>
                  <a:pt x="0" y="158"/>
                </a:lnTo>
                <a:lnTo>
                  <a:pt x="26" y="289"/>
                </a:lnTo>
                <a:lnTo>
                  <a:pt x="343" y="289"/>
                </a:lnTo>
                <a:lnTo>
                  <a:pt x="343" y="237"/>
                </a:lnTo>
                <a:lnTo>
                  <a:pt x="264" y="132"/>
                </a:lnTo>
                <a:lnTo>
                  <a:pt x="185" y="105"/>
                </a:lnTo>
                <a:lnTo>
                  <a:pt x="114" y="53"/>
                </a:lnTo>
                <a:lnTo>
                  <a:pt x="79" y="26"/>
                </a:lnTo>
                <a:lnTo>
                  <a:pt x="53"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7" name="Freeform 55"/>
          <p:cNvSpPr>
            <a:spLocks/>
          </p:cNvSpPr>
          <p:nvPr/>
        </p:nvSpPr>
        <p:spPr bwMode="auto">
          <a:xfrm>
            <a:off x="3382963" y="3286125"/>
            <a:ext cx="547687" cy="585788"/>
          </a:xfrm>
          <a:custGeom>
            <a:avLst/>
            <a:gdLst>
              <a:gd name="T0" fmla="*/ 79 w 345"/>
              <a:gd name="T1" fmla="*/ 0 h 369"/>
              <a:gd name="T2" fmla="*/ 79 w 345"/>
              <a:gd name="T3" fmla="*/ 53 h 369"/>
              <a:gd name="T4" fmla="*/ 53 w 345"/>
              <a:gd name="T5" fmla="*/ 237 h 369"/>
              <a:gd name="T6" fmla="*/ 0 w 345"/>
              <a:gd name="T7" fmla="*/ 237 h 369"/>
              <a:gd name="T8" fmla="*/ 53 w 345"/>
              <a:gd name="T9" fmla="*/ 343 h 369"/>
              <a:gd name="T10" fmla="*/ 106 w 345"/>
              <a:gd name="T11" fmla="*/ 290 h 369"/>
              <a:gd name="T12" fmla="*/ 185 w 345"/>
              <a:gd name="T13" fmla="*/ 368 h 369"/>
              <a:gd name="T14" fmla="*/ 344 w 345"/>
              <a:gd name="T15" fmla="*/ 211 h 369"/>
              <a:gd name="T16" fmla="*/ 265 w 345"/>
              <a:gd name="T17" fmla="*/ 185 h 369"/>
              <a:gd name="T18" fmla="*/ 212 w 345"/>
              <a:gd name="T19" fmla="*/ 53 h 369"/>
              <a:gd name="T20" fmla="*/ 212 w 345"/>
              <a:gd name="T21" fmla="*/ 0 h 369"/>
              <a:gd name="T22" fmla="*/ 141 w 345"/>
              <a:gd name="T23" fmla="*/ 0 h 369"/>
              <a:gd name="T24" fmla="*/ 106 w 345"/>
              <a:gd name="T25" fmla="*/ 0 h 369"/>
              <a:gd name="T26" fmla="*/ 79 w 345"/>
              <a:gd name="T2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69">
                <a:moveTo>
                  <a:pt x="79" y="0"/>
                </a:moveTo>
                <a:lnTo>
                  <a:pt x="79" y="53"/>
                </a:lnTo>
                <a:lnTo>
                  <a:pt x="53" y="237"/>
                </a:lnTo>
                <a:lnTo>
                  <a:pt x="0" y="237"/>
                </a:lnTo>
                <a:lnTo>
                  <a:pt x="53" y="343"/>
                </a:lnTo>
                <a:lnTo>
                  <a:pt x="106" y="290"/>
                </a:lnTo>
                <a:lnTo>
                  <a:pt x="185" y="368"/>
                </a:lnTo>
                <a:lnTo>
                  <a:pt x="344" y="211"/>
                </a:lnTo>
                <a:lnTo>
                  <a:pt x="265" y="185"/>
                </a:lnTo>
                <a:lnTo>
                  <a:pt x="212" y="53"/>
                </a:lnTo>
                <a:lnTo>
                  <a:pt x="212" y="0"/>
                </a:lnTo>
                <a:lnTo>
                  <a:pt x="141" y="0"/>
                </a:lnTo>
                <a:lnTo>
                  <a:pt x="106" y="0"/>
                </a:lnTo>
                <a:lnTo>
                  <a:pt x="79"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8" name="Freeform 56"/>
          <p:cNvSpPr>
            <a:spLocks/>
          </p:cNvSpPr>
          <p:nvPr/>
        </p:nvSpPr>
        <p:spPr bwMode="auto">
          <a:xfrm>
            <a:off x="3719513" y="3295650"/>
            <a:ext cx="461962" cy="379413"/>
          </a:xfrm>
          <a:custGeom>
            <a:avLst/>
            <a:gdLst>
              <a:gd name="T0" fmla="*/ 0 w 291"/>
              <a:gd name="T1" fmla="*/ 0 h 239"/>
              <a:gd name="T2" fmla="*/ 0 w 291"/>
              <a:gd name="T3" fmla="*/ 53 h 239"/>
              <a:gd name="T4" fmla="*/ 53 w 291"/>
              <a:gd name="T5" fmla="*/ 185 h 239"/>
              <a:gd name="T6" fmla="*/ 132 w 291"/>
              <a:gd name="T7" fmla="*/ 212 h 239"/>
              <a:gd name="T8" fmla="*/ 158 w 291"/>
              <a:gd name="T9" fmla="*/ 238 h 239"/>
              <a:gd name="T10" fmla="*/ 290 w 291"/>
              <a:gd name="T11" fmla="*/ 0 h 239"/>
              <a:gd name="T12" fmla="*/ 141 w 291"/>
              <a:gd name="T13" fmla="*/ 0 h 239"/>
              <a:gd name="T14" fmla="*/ 70 w 291"/>
              <a:gd name="T15" fmla="*/ 0 h 239"/>
              <a:gd name="T16" fmla="*/ 9 w 291"/>
              <a:gd name="T17" fmla="*/ 0 h 239"/>
              <a:gd name="T18" fmla="*/ 0 w 291"/>
              <a:gd name="T1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239">
                <a:moveTo>
                  <a:pt x="0" y="0"/>
                </a:moveTo>
                <a:lnTo>
                  <a:pt x="0" y="53"/>
                </a:lnTo>
                <a:lnTo>
                  <a:pt x="53" y="185"/>
                </a:lnTo>
                <a:lnTo>
                  <a:pt x="132" y="212"/>
                </a:lnTo>
                <a:lnTo>
                  <a:pt x="158" y="238"/>
                </a:lnTo>
                <a:lnTo>
                  <a:pt x="290" y="0"/>
                </a:lnTo>
                <a:lnTo>
                  <a:pt x="141" y="0"/>
                </a:lnTo>
                <a:lnTo>
                  <a:pt x="70" y="0"/>
                </a:lnTo>
                <a:lnTo>
                  <a:pt x="9"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59" name="Freeform 57"/>
          <p:cNvSpPr>
            <a:spLocks/>
          </p:cNvSpPr>
          <p:nvPr/>
        </p:nvSpPr>
        <p:spPr bwMode="auto">
          <a:xfrm>
            <a:off x="3970338" y="3295650"/>
            <a:ext cx="461962" cy="420688"/>
          </a:xfrm>
          <a:custGeom>
            <a:avLst/>
            <a:gdLst>
              <a:gd name="T0" fmla="*/ 132 w 291"/>
              <a:gd name="T1" fmla="*/ 0 h 265"/>
              <a:gd name="T2" fmla="*/ 0 w 291"/>
              <a:gd name="T3" fmla="*/ 238 h 265"/>
              <a:gd name="T4" fmla="*/ 105 w 291"/>
              <a:gd name="T5" fmla="*/ 238 h 265"/>
              <a:gd name="T6" fmla="*/ 158 w 291"/>
              <a:gd name="T7" fmla="*/ 211 h 265"/>
              <a:gd name="T8" fmla="*/ 185 w 291"/>
              <a:gd name="T9" fmla="*/ 264 h 265"/>
              <a:gd name="T10" fmla="*/ 237 w 291"/>
              <a:gd name="T11" fmla="*/ 211 h 265"/>
              <a:gd name="T12" fmla="*/ 290 w 291"/>
              <a:gd name="T13" fmla="*/ 264 h 265"/>
              <a:gd name="T14" fmla="*/ 290 w 291"/>
              <a:gd name="T15" fmla="*/ 106 h 265"/>
              <a:gd name="T16" fmla="*/ 185 w 291"/>
              <a:gd name="T17" fmla="*/ 0 h 265"/>
              <a:gd name="T18" fmla="*/ 158 w 291"/>
              <a:gd name="T19" fmla="*/ 0 h 265"/>
              <a:gd name="T20" fmla="*/ 141 w 291"/>
              <a:gd name="T21" fmla="*/ 0 h 265"/>
              <a:gd name="T22" fmla="*/ 132 w 291"/>
              <a:gd name="T2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265">
                <a:moveTo>
                  <a:pt x="132" y="0"/>
                </a:moveTo>
                <a:lnTo>
                  <a:pt x="0" y="238"/>
                </a:lnTo>
                <a:lnTo>
                  <a:pt x="105" y="238"/>
                </a:lnTo>
                <a:lnTo>
                  <a:pt x="158" y="211"/>
                </a:lnTo>
                <a:lnTo>
                  <a:pt x="185" y="264"/>
                </a:lnTo>
                <a:lnTo>
                  <a:pt x="237" y="211"/>
                </a:lnTo>
                <a:lnTo>
                  <a:pt x="290" y="264"/>
                </a:lnTo>
                <a:lnTo>
                  <a:pt x="290" y="106"/>
                </a:lnTo>
                <a:lnTo>
                  <a:pt x="185" y="0"/>
                </a:lnTo>
                <a:lnTo>
                  <a:pt x="158" y="0"/>
                </a:lnTo>
                <a:lnTo>
                  <a:pt x="141" y="0"/>
                </a:lnTo>
                <a:lnTo>
                  <a:pt x="132"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0" name="Freeform 58"/>
          <p:cNvSpPr>
            <a:spLocks/>
          </p:cNvSpPr>
          <p:nvPr/>
        </p:nvSpPr>
        <p:spPr bwMode="auto">
          <a:xfrm>
            <a:off x="3676650" y="3621088"/>
            <a:ext cx="463550" cy="460375"/>
          </a:xfrm>
          <a:custGeom>
            <a:avLst/>
            <a:gdLst>
              <a:gd name="T0" fmla="*/ 185 w 292"/>
              <a:gd name="T1" fmla="*/ 26 h 290"/>
              <a:gd name="T2" fmla="*/ 159 w 292"/>
              <a:gd name="T3" fmla="*/ 0 h 290"/>
              <a:gd name="T4" fmla="*/ 0 w 292"/>
              <a:gd name="T5" fmla="*/ 157 h 290"/>
              <a:gd name="T6" fmla="*/ 26 w 292"/>
              <a:gd name="T7" fmla="*/ 184 h 290"/>
              <a:gd name="T8" fmla="*/ 26 w 292"/>
              <a:gd name="T9" fmla="*/ 289 h 290"/>
              <a:gd name="T10" fmla="*/ 291 w 292"/>
              <a:gd name="T11" fmla="*/ 289 h 290"/>
              <a:gd name="T12" fmla="*/ 291 w 292"/>
              <a:gd name="T13" fmla="*/ 26 h 290"/>
              <a:gd name="T14" fmla="*/ 238 w 292"/>
              <a:gd name="T15" fmla="*/ 26 h 290"/>
              <a:gd name="T16" fmla="*/ 212 w 292"/>
              <a:gd name="T17" fmla="*/ 26 h 290"/>
              <a:gd name="T18" fmla="*/ 185 w 292"/>
              <a:gd name="T19"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 h="290">
                <a:moveTo>
                  <a:pt x="185" y="26"/>
                </a:moveTo>
                <a:lnTo>
                  <a:pt x="159" y="0"/>
                </a:lnTo>
                <a:lnTo>
                  <a:pt x="0" y="157"/>
                </a:lnTo>
                <a:lnTo>
                  <a:pt x="26" y="184"/>
                </a:lnTo>
                <a:lnTo>
                  <a:pt x="26" y="289"/>
                </a:lnTo>
                <a:lnTo>
                  <a:pt x="291" y="289"/>
                </a:lnTo>
                <a:lnTo>
                  <a:pt x="291" y="26"/>
                </a:lnTo>
                <a:lnTo>
                  <a:pt x="238" y="26"/>
                </a:lnTo>
                <a:lnTo>
                  <a:pt x="212" y="26"/>
                </a:lnTo>
                <a:lnTo>
                  <a:pt x="185"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1" name="Freeform 59"/>
          <p:cNvSpPr>
            <a:spLocks/>
          </p:cNvSpPr>
          <p:nvPr/>
        </p:nvSpPr>
        <p:spPr bwMode="auto">
          <a:xfrm>
            <a:off x="4138613" y="3621088"/>
            <a:ext cx="460375" cy="460375"/>
          </a:xfrm>
          <a:custGeom>
            <a:avLst/>
            <a:gdLst>
              <a:gd name="T0" fmla="*/ 0 w 290"/>
              <a:gd name="T1" fmla="*/ 26 h 290"/>
              <a:gd name="T2" fmla="*/ 0 w 290"/>
              <a:gd name="T3" fmla="*/ 289 h 290"/>
              <a:gd name="T4" fmla="*/ 263 w 290"/>
              <a:gd name="T5" fmla="*/ 289 h 290"/>
              <a:gd name="T6" fmla="*/ 289 w 290"/>
              <a:gd name="T7" fmla="*/ 236 h 290"/>
              <a:gd name="T8" fmla="*/ 289 w 290"/>
              <a:gd name="T9" fmla="*/ 132 h 290"/>
              <a:gd name="T10" fmla="*/ 237 w 290"/>
              <a:gd name="T11" fmla="*/ 79 h 290"/>
              <a:gd name="T12" fmla="*/ 211 w 290"/>
              <a:gd name="T13" fmla="*/ 105 h 290"/>
              <a:gd name="T14" fmla="*/ 185 w 290"/>
              <a:gd name="T15" fmla="*/ 53 h 290"/>
              <a:gd name="T16" fmla="*/ 132 w 290"/>
              <a:gd name="T17" fmla="*/ 0 h 290"/>
              <a:gd name="T18" fmla="*/ 79 w 290"/>
              <a:gd name="T19" fmla="*/ 53 h 290"/>
              <a:gd name="T20" fmla="*/ 53 w 290"/>
              <a:gd name="T21" fmla="*/ 0 h 290"/>
              <a:gd name="T22" fmla="*/ 26 w 290"/>
              <a:gd name="T23" fmla="*/ 9 h 290"/>
              <a:gd name="T24" fmla="*/ 9 w 290"/>
              <a:gd name="T25" fmla="*/ 18 h 290"/>
              <a:gd name="T26" fmla="*/ 0 w 290"/>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290">
                <a:moveTo>
                  <a:pt x="0" y="26"/>
                </a:moveTo>
                <a:lnTo>
                  <a:pt x="0" y="289"/>
                </a:lnTo>
                <a:lnTo>
                  <a:pt x="263" y="289"/>
                </a:lnTo>
                <a:lnTo>
                  <a:pt x="289" y="236"/>
                </a:lnTo>
                <a:lnTo>
                  <a:pt x="289" y="132"/>
                </a:lnTo>
                <a:lnTo>
                  <a:pt x="237" y="79"/>
                </a:lnTo>
                <a:lnTo>
                  <a:pt x="211" y="105"/>
                </a:lnTo>
                <a:lnTo>
                  <a:pt x="185" y="53"/>
                </a:lnTo>
                <a:lnTo>
                  <a:pt x="132" y="0"/>
                </a:lnTo>
                <a:lnTo>
                  <a:pt x="79" y="53"/>
                </a:lnTo>
                <a:lnTo>
                  <a:pt x="53" y="0"/>
                </a:lnTo>
                <a:lnTo>
                  <a:pt x="26" y="9"/>
                </a:lnTo>
                <a:lnTo>
                  <a:pt x="9" y="18"/>
                </a:lnTo>
                <a:lnTo>
                  <a:pt x="0"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2" name="Freeform 60"/>
          <p:cNvSpPr>
            <a:spLocks/>
          </p:cNvSpPr>
          <p:nvPr/>
        </p:nvSpPr>
        <p:spPr bwMode="auto">
          <a:xfrm>
            <a:off x="4430713" y="3673475"/>
            <a:ext cx="544512" cy="460375"/>
          </a:xfrm>
          <a:custGeom>
            <a:avLst/>
            <a:gdLst>
              <a:gd name="T0" fmla="*/ 26 w 343"/>
              <a:gd name="T1" fmla="*/ 79 h 290"/>
              <a:gd name="T2" fmla="*/ 53 w 343"/>
              <a:gd name="T3" fmla="*/ 53 h 290"/>
              <a:gd name="T4" fmla="*/ 104 w 343"/>
              <a:gd name="T5" fmla="*/ 105 h 290"/>
              <a:gd name="T6" fmla="*/ 104 w 343"/>
              <a:gd name="T7" fmla="*/ 210 h 290"/>
              <a:gd name="T8" fmla="*/ 78 w 343"/>
              <a:gd name="T9" fmla="*/ 263 h 290"/>
              <a:gd name="T10" fmla="*/ 236 w 343"/>
              <a:gd name="T11" fmla="*/ 289 h 290"/>
              <a:gd name="T12" fmla="*/ 289 w 343"/>
              <a:gd name="T13" fmla="*/ 210 h 290"/>
              <a:gd name="T14" fmla="*/ 289 w 343"/>
              <a:gd name="T15" fmla="*/ 131 h 290"/>
              <a:gd name="T16" fmla="*/ 342 w 343"/>
              <a:gd name="T17" fmla="*/ 105 h 290"/>
              <a:gd name="T18" fmla="*/ 289 w 343"/>
              <a:gd name="T19" fmla="*/ 79 h 290"/>
              <a:gd name="T20" fmla="*/ 263 w 343"/>
              <a:gd name="T21" fmla="*/ 0 h 290"/>
              <a:gd name="T22" fmla="*/ 104 w 343"/>
              <a:gd name="T23" fmla="*/ 0 h 290"/>
              <a:gd name="T24" fmla="*/ 0 w 343"/>
              <a:gd name="T25" fmla="*/ 26 h 290"/>
              <a:gd name="T26" fmla="*/ 9 w 343"/>
              <a:gd name="T27" fmla="*/ 53 h 290"/>
              <a:gd name="T28" fmla="*/ 18 w 343"/>
              <a:gd name="T29" fmla="*/ 62 h 290"/>
              <a:gd name="T30" fmla="*/ 26 w 343"/>
              <a:gd name="T31" fmla="*/ 7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290">
                <a:moveTo>
                  <a:pt x="26" y="79"/>
                </a:moveTo>
                <a:lnTo>
                  <a:pt x="53" y="53"/>
                </a:lnTo>
                <a:lnTo>
                  <a:pt x="104" y="105"/>
                </a:lnTo>
                <a:lnTo>
                  <a:pt x="104" y="210"/>
                </a:lnTo>
                <a:lnTo>
                  <a:pt x="78" y="263"/>
                </a:lnTo>
                <a:lnTo>
                  <a:pt x="236" y="289"/>
                </a:lnTo>
                <a:lnTo>
                  <a:pt x="289" y="210"/>
                </a:lnTo>
                <a:lnTo>
                  <a:pt x="289" y="131"/>
                </a:lnTo>
                <a:lnTo>
                  <a:pt x="342" y="105"/>
                </a:lnTo>
                <a:lnTo>
                  <a:pt x="289" y="79"/>
                </a:lnTo>
                <a:lnTo>
                  <a:pt x="263" y="0"/>
                </a:lnTo>
                <a:lnTo>
                  <a:pt x="104" y="0"/>
                </a:lnTo>
                <a:lnTo>
                  <a:pt x="0" y="26"/>
                </a:lnTo>
                <a:lnTo>
                  <a:pt x="9" y="53"/>
                </a:lnTo>
                <a:lnTo>
                  <a:pt x="18" y="62"/>
                </a:lnTo>
                <a:lnTo>
                  <a:pt x="26" y="79"/>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3" name="Freeform 61"/>
          <p:cNvSpPr>
            <a:spLocks/>
          </p:cNvSpPr>
          <p:nvPr/>
        </p:nvSpPr>
        <p:spPr bwMode="auto">
          <a:xfrm>
            <a:off x="4264025" y="3286125"/>
            <a:ext cx="585788" cy="420688"/>
          </a:xfrm>
          <a:custGeom>
            <a:avLst/>
            <a:gdLst>
              <a:gd name="T0" fmla="*/ 0 w 369"/>
              <a:gd name="T1" fmla="*/ 0 h 265"/>
              <a:gd name="T2" fmla="*/ 105 w 369"/>
              <a:gd name="T3" fmla="*/ 106 h 265"/>
              <a:gd name="T4" fmla="*/ 105 w 369"/>
              <a:gd name="T5" fmla="*/ 264 h 265"/>
              <a:gd name="T6" fmla="*/ 210 w 369"/>
              <a:gd name="T7" fmla="*/ 238 h 265"/>
              <a:gd name="T8" fmla="*/ 368 w 369"/>
              <a:gd name="T9" fmla="*/ 238 h 265"/>
              <a:gd name="T10" fmla="*/ 315 w 369"/>
              <a:gd name="T11" fmla="*/ 158 h 265"/>
              <a:gd name="T12" fmla="*/ 263 w 369"/>
              <a:gd name="T13" fmla="*/ 0 h 265"/>
              <a:gd name="T14" fmla="*/ 132 w 369"/>
              <a:gd name="T15" fmla="*/ 0 h 265"/>
              <a:gd name="T16" fmla="*/ 62 w 369"/>
              <a:gd name="T17" fmla="*/ 0 h 265"/>
              <a:gd name="T18" fmla="*/ 0 w 369"/>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265">
                <a:moveTo>
                  <a:pt x="0" y="0"/>
                </a:moveTo>
                <a:lnTo>
                  <a:pt x="105" y="106"/>
                </a:lnTo>
                <a:lnTo>
                  <a:pt x="105" y="264"/>
                </a:lnTo>
                <a:lnTo>
                  <a:pt x="210" y="238"/>
                </a:lnTo>
                <a:lnTo>
                  <a:pt x="368" y="238"/>
                </a:lnTo>
                <a:lnTo>
                  <a:pt x="315" y="158"/>
                </a:lnTo>
                <a:lnTo>
                  <a:pt x="263" y="0"/>
                </a:lnTo>
                <a:lnTo>
                  <a:pt x="132" y="0"/>
                </a:lnTo>
                <a:lnTo>
                  <a:pt x="62"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4" name="Freeform 62"/>
          <p:cNvSpPr>
            <a:spLocks/>
          </p:cNvSpPr>
          <p:nvPr/>
        </p:nvSpPr>
        <p:spPr bwMode="auto">
          <a:xfrm>
            <a:off x="4430713" y="2784475"/>
            <a:ext cx="503237" cy="503238"/>
          </a:xfrm>
          <a:custGeom>
            <a:avLst/>
            <a:gdLst>
              <a:gd name="T0" fmla="*/ 0 w 317"/>
              <a:gd name="T1" fmla="*/ 0 h 317"/>
              <a:gd name="T2" fmla="*/ 0 w 317"/>
              <a:gd name="T3" fmla="*/ 316 h 317"/>
              <a:gd name="T4" fmla="*/ 316 w 317"/>
              <a:gd name="T5" fmla="*/ 316 h 317"/>
              <a:gd name="T6" fmla="*/ 316 w 317"/>
              <a:gd name="T7" fmla="*/ 26 h 317"/>
              <a:gd name="T8" fmla="*/ 157 w 317"/>
              <a:gd name="T9" fmla="*/ 26 h 317"/>
              <a:gd name="T10" fmla="*/ 78 w 317"/>
              <a:gd name="T11" fmla="*/ 9 h 317"/>
              <a:gd name="T12" fmla="*/ 35 w 317"/>
              <a:gd name="T13" fmla="*/ 0 h 317"/>
              <a:gd name="T14" fmla="*/ 0 w 317"/>
              <a:gd name="T15" fmla="*/ 0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 h="317">
                <a:moveTo>
                  <a:pt x="0" y="0"/>
                </a:moveTo>
                <a:lnTo>
                  <a:pt x="0" y="316"/>
                </a:lnTo>
                <a:lnTo>
                  <a:pt x="316" y="316"/>
                </a:lnTo>
                <a:lnTo>
                  <a:pt x="316" y="26"/>
                </a:lnTo>
                <a:lnTo>
                  <a:pt x="157" y="26"/>
                </a:lnTo>
                <a:lnTo>
                  <a:pt x="78" y="9"/>
                </a:lnTo>
                <a:lnTo>
                  <a:pt x="35"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5" name="Freeform 63"/>
          <p:cNvSpPr>
            <a:spLocks/>
          </p:cNvSpPr>
          <p:nvPr/>
        </p:nvSpPr>
        <p:spPr bwMode="auto">
          <a:xfrm>
            <a:off x="4938713" y="2868613"/>
            <a:ext cx="573087" cy="419100"/>
          </a:xfrm>
          <a:custGeom>
            <a:avLst/>
            <a:gdLst>
              <a:gd name="T0" fmla="*/ 185 w 371"/>
              <a:gd name="T1" fmla="*/ 0 h 264"/>
              <a:gd name="T2" fmla="*/ 185 w 371"/>
              <a:gd name="T3" fmla="*/ 26 h 264"/>
              <a:gd name="T4" fmla="*/ 0 w 371"/>
              <a:gd name="T5" fmla="*/ 26 h 264"/>
              <a:gd name="T6" fmla="*/ 0 w 371"/>
              <a:gd name="T7" fmla="*/ 263 h 264"/>
              <a:gd name="T8" fmla="*/ 132 w 371"/>
              <a:gd name="T9" fmla="*/ 263 h 264"/>
              <a:gd name="T10" fmla="*/ 238 w 371"/>
              <a:gd name="T11" fmla="*/ 185 h 264"/>
              <a:gd name="T12" fmla="*/ 344 w 371"/>
              <a:gd name="T13" fmla="*/ 263 h 264"/>
              <a:gd name="T14" fmla="*/ 370 w 371"/>
              <a:gd name="T15" fmla="*/ 211 h 264"/>
              <a:gd name="T16" fmla="*/ 317 w 371"/>
              <a:gd name="T17" fmla="*/ 185 h 264"/>
              <a:gd name="T18" fmla="*/ 370 w 371"/>
              <a:gd name="T19" fmla="*/ 0 h 264"/>
              <a:gd name="T20" fmla="*/ 273 w 371"/>
              <a:gd name="T21" fmla="*/ 0 h 264"/>
              <a:gd name="T22" fmla="*/ 229 w 371"/>
              <a:gd name="T23" fmla="*/ 0 h 264"/>
              <a:gd name="T24" fmla="*/ 194 w 371"/>
              <a:gd name="T25" fmla="*/ 0 h 264"/>
              <a:gd name="T26" fmla="*/ 185 w 371"/>
              <a:gd name="T2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264">
                <a:moveTo>
                  <a:pt x="185" y="0"/>
                </a:moveTo>
                <a:lnTo>
                  <a:pt x="185" y="26"/>
                </a:lnTo>
                <a:lnTo>
                  <a:pt x="0" y="26"/>
                </a:lnTo>
                <a:lnTo>
                  <a:pt x="0" y="263"/>
                </a:lnTo>
                <a:lnTo>
                  <a:pt x="132" y="263"/>
                </a:lnTo>
                <a:lnTo>
                  <a:pt x="238" y="185"/>
                </a:lnTo>
                <a:lnTo>
                  <a:pt x="344" y="263"/>
                </a:lnTo>
                <a:lnTo>
                  <a:pt x="370" y="211"/>
                </a:lnTo>
                <a:lnTo>
                  <a:pt x="317" y="185"/>
                </a:lnTo>
                <a:lnTo>
                  <a:pt x="370" y="0"/>
                </a:lnTo>
                <a:lnTo>
                  <a:pt x="273" y="0"/>
                </a:lnTo>
                <a:lnTo>
                  <a:pt x="229" y="0"/>
                </a:lnTo>
                <a:lnTo>
                  <a:pt x="194" y="0"/>
                </a:lnTo>
                <a:lnTo>
                  <a:pt x="185"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6" name="Freeform 64"/>
          <p:cNvSpPr>
            <a:spLocks/>
          </p:cNvSpPr>
          <p:nvPr/>
        </p:nvSpPr>
        <p:spPr bwMode="auto">
          <a:xfrm>
            <a:off x="4681538" y="3286125"/>
            <a:ext cx="671512" cy="546100"/>
          </a:xfrm>
          <a:custGeom>
            <a:avLst/>
            <a:gdLst>
              <a:gd name="T0" fmla="*/ 0 w 423"/>
              <a:gd name="T1" fmla="*/ 0 h 344"/>
              <a:gd name="T2" fmla="*/ 53 w 423"/>
              <a:gd name="T3" fmla="*/ 158 h 344"/>
              <a:gd name="T4" fmla="*/ 106 w 423"/>
              <a:gd name="T5" fmla="*/ 237 h 344"/>
              <a:gd name="T6" fmla="*/ 132 w 423"/>
              <a:gd name="T7" fmla="*/ 317 h 344"/>
              <a:gd name="T8" fmla="*/ 185 w 423"/>
              <a:gd name="T9" fmla="*/ 343 h 344"/>
              <a:gd name="T10" fmla="*/ 317 w 423"/>
              <a:gd name="T11" fmla="*/ 237 h 344"/>
              <a:gd name="T12" fmla="*/ 422 w 423"/>
              <a:gd name="T13" fmla="*/ 237 h 344"/>
              <a:gd name="T14" fmla="*/ 343 w 423"/>
              <a:gd name="T15" fmla="*/ 185 h 344"/>
              <a:gd name="T16" fmla="*/ 369 w 423"/>
              <a:gd name="T17" fmla="*/ 158 h 344"/>
              <a:gd name="T18" fmla="*/ 290 w 423"/>
              <a:gd name="T19" fmla="*/ 53 h 344"/>
              <a:gd name="T20" fmla="*/ 290 w 423"/>
              <a:gd name="T21" fmla="*/ 0 h 344"/>
              <a:gd name="T22" fmla="*/ 141 w 423"/>
              <a:gd name="T23" fmla="*/ 0 h 344"/>
              <a:gd name="T24" fmla="*/ 70 w 423"/>
              <a:gd name="T25" fmla="*/ 0 h 344"/>
              <a:gd name="T26" fmla="*/ 9 w 423"/>
              <a:gd name="T27" fmla="*/ 0 h 344"/>
              <a:gd name="T28" fmla="*/ 0 w 423"/>
              <a:gd name="T2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3" h="344">
                <a:moveTo>
                  <a:pt x="0" y="0"/>
                </a:moveTo>
                <a:lnTo>
                  <a:pt x="53" y="158"/>
                </a:lnTo>
                <a:lnTo>
                  <a:pt x="106" y="237"/>
                </a:lnTo>
                <a:lnTo>
                  <a:pt x="132" y="317"/>
                </a:lnTo>
                <a:lnTo>
                  <a:pt x="185" y="343"/>
                </a:lnTo>
                <a:lnTo>
                  <a:pt x="317" y="237"/>
                </a:lnTo>
                <a:lnTo>
                  <a:pt x="422" y="237"/>
                </a:lnTo>
                <a:lnTo>
                  <a:pt x="343" y="185"/>
                </a:lnTo>
                <a:lnTo>
                  <a:pt x="369" y="158"/>
                </a:lnTo>
                <a:lnTo>
                  <a:pt x="290" y="53"/>
                </a:lnTo>
                <a:lnTo>
                  <a:pt x="290" y="0"/>
                </a:lnTo>
                <a:lnTo>
                  <a:pt x="141" y="0"/>
                </a:lnTo>
                <a:lnTo>
                  <a:pt x="70" y="0"/>
                </a:lnTo>
                <a:lnTo>
                  <a:pt x="9"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7" name="Freeform 65"/>
          <p:cNvSpPr>
            <a:spLocks/>
          </p:cNvSpPr>
          <p:nvPr/>
        </p:nvSpPr>
        <p:spPr bwMode="auto">
          <a:xfrm>
            <a:off x="5141913" y="3162300"/>
            <a:ext cx="336550" cy="376238"/>
          </a:xfrm>
          <a:custGeom>
            <a:avLst/>
            <a:gdLst>
              <a:gd name="T0" fmla="*/ 0 w 212"/>
              <a:gd name="T1" fmla="*/ 78 h 237"/>
              <a:gd name="T2" fmla="*/ 0 w 212"/>
              <a:gd name="T3" fmla="*/ 131 h 237"/>
              <a:gd name="T4" fmla="*/ 79 w 212"/>
              <a:gd name="T5" fmla="*/ 236 h 237"/>
              <a:gd name="T6" fmla="*/ 211 w 212"/>
              <a:gd name="T7" fmla="*/ 78 h 237"/>
              <a:gd name="T8" fmla="*/ 106 w 212"/>
              <a:gd name="T9" fmla="*/ 0 h 237"/>
              <a:gd name="T10" fmla="*/ 53 w 212"/>
              <a:gd name="T11" fmla="*/ 35 h 237"/>
              <a:gd name="T12" fmla="*/ 26 w 212"/>
              <a:gd name="T13" fmla="*/ 53 h 237"/>
              <a:gd name="T14" fmla="*/ 0 w 212"/>
              <a:gd name="T15" fmla="*/ 78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37">
                <a:moveTo>
                  <a:pt x="0" y="78"/>
                </a:moveTo>
                <a:lnTo>
                  <a:pt x="0" y="131"/>
                </a:lnTo>
                <a:lnTo>
                  <a:pt x="79" y="236"/>
                </a:lnTo>
                <a:lnTo>
                  <a:pt x="211" y="78"/>
                </a:lnTo>
                <a:lnTo>
                  <a:pt x="106" y="0"/>
                </a:lnTo>
                <a:lnTo>
                  <a:pt x="53" y="35"/>
                </a:lnTo>
                <a:lnTo>
                  <a:pt x="26" y="53"/>
                </a:lnTo>
                <a:lnTo>
                  <a:pt x="0" y="78"/>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8" name="Freeform 66"/>
          <p:cNvSpPr>
            <a:spLocks/>
          </p:cNvSpPr>
          <p:nvPr/>
        </p:nvSpPr>
        <p:spPr bwMode="auto">
          <a:xfrm>
            <a:off x="5221288" y="3213100"/>
            <a:ext cx="669925" cy="461963"/>
          </a:xfrm>
          <a:custGeom>
            <a:avLst/>
            <a:gdLst>
              <a:gd name="T0" fmla="*/ 185 w 422"/>
              <a:gd name="T1" fmla="*/ 0 h 291"/>
              <a:gd name="T2" fmla="*/ 158 w 422"/>
              <a:gd name="T3" fmla="*/ 52 h 291"/>
              <a:gd name="T4" fmla="*/ 26 w 422"/>
              <a:gd name="T5" fmla="*/ 211 h 291"/>
              <a:gd name="T6" fmla="*/ 0 w 422"/>
              <a:gd name="T7" fmla="*/ 237 h 291"/>
              <a:gd name="T8" fmla="*/ 79 w 422"/>
              <a:gd name="T9" fmla="*/ 290 h 291"/>
              <a:gd name="T10" fmla="*/ 264 w 422"/>
              <a:gd name="T11" fmla="*/ 237 h 291"/>
              <a:gd name="T12" fmla="*/ 368 w 422"/>
              <a:gd name="T13" fmla="*/ 237 h 291"/>
              <a:gd name="T14" fmla="*/ 421 w 422"/>
              <a:gd name="T15" fmla="*/ 184 h 291"/>
              <a:gd name="T16" fmla="*/ 317 w 422"/>
              <a:gd name="T17" fmla="*/ 26 h 291"/>
              <a:gd name="T18" fmla="*/ 246 w 422"/>
              <a:gd name="T19" fmla="*/ 9 h 291"/>
              <a:gd name="T20" fmla="*/ 211 w 422"/>
              <a:gd name="T21" fmla="*/ 0 h 291"/>
              <a:gd name="T22" fmla="*/ 185 w 422"/>
              <a:gd name="T2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291">
                <a:moveTo>
                  <a:pt x="185" y="0"/>
                </a:moveTo>
                <a:lnTo>
                  <a:pt x="158" y="52"/>
                </a:lnTo>
                <a:lnTo>
                  <a:pt x="26" y="211"/>
                </a:lnTo>
                <a:lnTo>
                  <a:pt x="0" y="237"/>
                </a:lnTo>
                <a:lnTo>
                  <a:pt x="79" y="290"/>
                </a:lnTo>
                <a:lnTo>
                  <a:pt x="264" y="237"/>
                </a:lnTo>
                <a:lnTo>
                  <a:pt x="368" y="237"/>
                </a:lnTo>
                <a:lnTo>
                  <a:pt x="421" y="184"/>
                </a:lnTo>
                <a:lnTo>
                  <a:pt x="317" y="26"/>
                </a:lnTo>
                <a:lnTo>
                  <a:pt x="246" y="9"/>
                </a:lnTo>
                <a:lnTo>
                  <a:pt x="211" y="0"/>
                </a:lnTo>
                <a:lnTo>
                  <a:pt x="185" y="0"/>
                </a:lnTo>
              </a:path>
            </a:pathLst>
          </a:custGeom>
          <a:solidFill>
            <a:srgbClr val="660066"/>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69" name="Freeform 67"/>
          <p:cNvSpPr>
            <a:spLocks/>
          </p:cNvSpPr>
          <p:nvPr/>
        </p:nvSpPr>
        <p:spPr bwMode="auto">
          <a:xfrm>
            <a:off x="4806950" y="3840163"/>
            <a:ext cx="295275" cy="503237"/>
          </a:xfrm>
          <a:custGeom>
            <a:avLst/>
            <a:gdLst>
              <a:gd name="T0" fmla="*/ 106 w 186"/>
              <a:gd name="T1" fmla="*/ 0 h 317"/>
              <a:gd name="T2" fmla="*/ 53 w 186"/>
              <a:gd name="T3" fmla="*/ 25 h 317"/>
              <a:gd name="T4" fmla="*/ 53 w 186"/>
              <a:gd name="T5" fmla="*/ 105 h 317"/>
              <a:gd name="T6" fmla="*/ 0 w 186"/>
              <a:gd name="T7" fmla="*/ 184 h 317"/>
              <a:gd name="T8" fmla="*/ 106 w 186"/>
              <a:gd name="T9" fmla="*/ 316 h 317"/>
              <a:gd name="T10" fmla="*/ 185 w 186"/>
              <a:gd name="T11" fmla="*/ 184 h 317"/>
              <a:gd name="T12" fmla="*/ 185 w 186"/>
              <a:gd name="T13" fmla="*/ 78 h 317"/>
              <a:gd name="T14" fmla="*/ 141 w 186"/>
              <a:gd name="T15" fmla="*/ 34 h 317"/>
              <a:gd name="T16" fmla="*/ 123 w 186"/>
              <a:gd name="T17" fmla="*/ 17 h 317"/>
              <a:gd name="T18" fmla="*/ 106 w 186"/>
              <a:gd name="T1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317">
                <a:moveTo>
                  <a:pt x="106" y="0"/>
                </a:moveTo>
                <a:lnTo>
                  <a:pt x="53" y="25"/>
                </a:lnTo>
                <a:lnTo>
                  <a:pt x="53" y="105"/>
                </a:lnTo>
                <a:lnTo>
                  <a:pt x="0" y="184"/>
                </a:lnTo>
                <a:lnTo>
                  <a:pt x="106" y="316"/>
                </a:lnTo>
                <a:lnTo>
                  <a:pt x="185" y="184"/>
                </a:lnTo>
                <a:lnTo>
                  <a:pt x="185" y="78"/>
                </a:lnTo>
                <a:lnTo>
                  <a:pt x="141" y="34"/>
                </a:lnTo>
                <a:lnTo>
                  <a:pt x="123" y="17"/>
                </a:lnTo>
                <a:lnTo>
                  <a:pt x="106"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0" name="Freeform 68"/>
          <p:cNvSpPr>
            <a:spLocks/>
          </p:cNvSpPr>
          <p:nvPr/>
        </p:nvSpPr>
        <p:spPr bwMode="auto">
          <a:xfrm>
            <a:off x="4973638" y="3673475"/>
            <a:ext cx="420687" cy="417513"/>
          </a:xfrm>
          <a:custGeom>
            <a:avLst/>
            <a:gdLst>
              <a:gd name="T0" fmla="*/ 0 w 265"/>
              <a:gd name="T1" fmla="*/ 105 h 263"/>
              <a:gd name="T2" fmla="*/ 79 w 265"/>
              <a:gd name="T3" fmla="*/ 183 h 263"/>
              <a:gd name="T4" fmla="*/ 79 w 265"/>
              <a:gd name="T5" fmla="*/ 262 h 263"/>
              <a:gd name="T6" fmla="*/ 185 w 265"/>
              <a:gd name="T7" fmla="*/ 262 h 263"/>
              <a:gd name="T8" fmla="*/ 264 w 265"/>
              <a:gd name="T9" fmla="*/ 157 h 263"/>
              <a:gd name="T10" fmla="*/ 238 w 265"/>
              <a:gd name="T11" fmla="*/ 79 h 263"/>
              <a:gd name="T12" fmla="*/ 211 w 265"/>
              <a:gd name="T13" fmla="*/ 0 h 263"/>
              <a:gd name="T14" fmla="*/ 132 w 265"/>
              <a:gd name="T15" fmla="*/ 0 h 263"/>
              <a:gd name="T16" fmla="*/ 62 w 265"/>
              <a:gd name="T17" fmla="*/ 53 h 263"/>
              <a:gd name="T18" fmla="*/ 26 w 265"/>
              <a:gd name="T19" fmla="*/ 79 h 263"/>
              <a:gd name="T20" fmla="*/ 0 w 265"/>
              <a:gd name="T21" fmla="*/ 10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263">
                <a:moveTo>
                  <a:pt x="0" y="105"/>
                </a:moveTo>
                <a:lnTo>
                  <a:pt x="79" y="183"/>
                </a:lnTo>
                <a:lnTo>
                  <a:pt x="79" y="262"/>
                </a:lnTo>
                <a:lnTo>
                  <a:pt x="185" y="262"/>
                </a:lnTo>
                <a:lnTo>
                  <a:pt x="264" y="157"/>
                </a:lnTo>
                <a:lnTo>
                  <a:pt x="238" y="79"/>
                </a:lnTo>
                <a:lnTo>
                  <a:pt x="211" y="0"/>
                </a:lnTo>
                <a:lnTo>
                  <a:pt x="132" y="0"/>
                </a:lnTo>
                <a:lnTo>
                  <a:pt x="62" y="53"/>
                </a:lnTo>
                <a:lnTo>
                  <a:pt x="26" y="79"/>
                </a:lnTo>
                <a:lnTo>
                  <a:pt x="0" y="105"/>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1" name="Freeform 70"/>
          <p:cNvSpPr>
            <a:spLocks/>
          </p:cNvSpPr>
          <p:nvPr/>
        </p:nvSpPr>
        <p:spPr bwMode="auto">
          <a:xfrm rot="21480000">
            <a:off x="5734050" y="2928938"/>
            <a:ext cx="628650" cy="671512"/>
          </a:xfrm>
          <a:custGeom>
            <a:avLst/>
            <a:gdLst>
              <a:gd name="T0" fmla="*/ 0 w 396"/>
              <a:gd name="T1" fmla="*/ 212 h 423"/>
              <a:gd name="T2" fmla="*/ 105 w 396"/>
              <a:gd name="T3" fmla="*/ 369 h 423"/>
              <a:gd name="T4" fmla="*/ 157 w 396"/>
              <a:gd name="T5" fmla="*/ 422 h 423"/>
              <a:gd name="T6" fmla="*/ 263 w 396"/>
              <a:gd name="T7" fmla="*/ 396 h 423"/>
              <a:gd name="T8" fmla="*/ 342 w 396"/>
              <a:gd name="T9" fmla="*/ 316 h 423"/>
              <a:gd name="T10" fmla="*/ 395 w 396"/>
              <a:gd name="T11" fmla="*/ 159 h 423"/>
              <a:gd name="T12" fmla="*/ 342 w 396"/>
              <a:gd name="T13" fmla="*/ 159 h 423"/>
              <a:gd name="T14" fmla="*/ 316 w 396"/>
              <a:gd name="T15" fmla="*/ 53 h 423"/>
              <a:gd name="T16" fmla="*/ 289 w 396"/>
              <a:gd name="T17" fmla="*/ 0 h 423"/>
              <a:gd name="T18" fmla="*/ 157 w 396"/>
              <a:gd name="T19" fmla="*/ 79 h 423"/>
              <a:gd name="T20" fmla="*/ 78 w 396"/>
              <a:gd name="T21" fmla="*/ 141 h 423"/>
              <a:gd name="T22" fmla="*/ 35 w 396"/>
              <a:gd name="T23" fmla="*/ 176 h 423"/>
              <a:gd name="T24" fmla="*/ 0 w 396"/>
              <a:gd name="T25" fmla="*/ 194 h 423"/>
              <a:gd name="T26" fmla="*/ 0 w 396"/>
              <a:gd name="T27" fmla="*/ 21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423">
                <a:moveTo>
                  <a:pt x="0" y="212"/>
                </a:moveTo>
                <a:lnTo>
                  <a:pt x="105" y="369"/>
                </a:lnTo>
                <a:lnTo>
                  <a:pt x="157" y="422"/>
                </a:lnTo>
                <a:lnTo>
                  <a:pt x="263" y="396"/>
                </a:lnTo>
                <a:lnTo>
                  <a:pt x="342" y="316"/>
                </a:lnTo>
                <a:lnTo>
                  <a:pt x="395" y="159"/>
                </a:lnTo>
                <a:lnTo>
                  <a:pt x="342" y="159"/>
                </a:lnTo>
                <a:lnTo>
                  <a:pt x="316" y="53"/>
                </a:lnTo>
                <a:lnTo>
                  <a:pt x="289" y="0"/>
                </a:lnTo>
                <a:lnTo>
                  <a:pt x="157" y="79"/>
                </a:lnTo>
                <a:lnTo>
                  <a:pt x="78" y="141"/>
                </a:lnTo>
                <a:lnTo>
                  <a:pt x="35" y="176"/>
                </a:lnTo>
                <a:lnTo>
                  <a:pt x="0" y="194"/>
                </a:lnTo>
                <a:lnTo>
                  <a:pt x="0" y="212"/>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2" name="Freeform 71"/>
          <p:cNvSpPr>
            <a:spLocks/>
          </p:cNvSpPr>
          <p:nvPr/>
        </p:nvSpPr>
        <p:spPr bwMode="auto">
          <a:xfrm>
            <a:off x="4973638" y="3922713"/>
            <a:ext cx="673100" cy="795337"/>
          </a:xfrm>
          <a:custGeom>
            <a:avLst/>
            <a:gdLst>
              <a:gd name="T0" fmla="*/ 79 w 424"/>
              <a:gd name="T1" fmla="*/ 105 h 501"/>
              <a:gd name="T2" fmla="*/ 79 w 424"/>
              <a:gd name="T3" fmla="*/ 132 h 501"/>
              <a:gd name="T4" fmla="*/ 0 w 424"/>
              <a:gd name="T5" fmla="*/ 264 h 501"/>
              <a:gd name="T6" fmla="*/ 264 w 424"/>
              <a:gd name="T7" fmla="*/ 500 h 501"/>
              <a:gd name="T8" fmla="*/ 317 w 424"/>
              <a:gd name="T9" fmla="*/ 395 h 501"/>
              <a:gd name="T10" fmla="*/ 397 w 424"/>
              <a:gd name="T11" fmla="*/ 342 h 501"/>
              <a:gd name="T12" fmla="*/ 423 w 424"/>
              <a:gd name="T13" fmla="*/ 211 h 501"/>
              <a:gd name="T14" fmla="*/ 344 w 424"/>
              <a:gd name="T15" fmla="*/ 105 h 501"/>
              <a:gd name="T16" fmla="*/ 344 w 424"/>
              <a:gd name="T17" fmla="*/ 53 h 501"/>
              <a:gd name="T18" fmla="*/ 264 w 424"/>
              <a:gd name="T19" fmla="*/ 0 h 501"/>
              <a:gd name="T20" fmla="*/ 185 w 424"/>
              <a:gd name="T21" fmla="*/ 105 h 501"/>
              <a:gd name="T22" fmla="*/ 132 w 424"/>
              <a:gd name="T23" fmla="*/ 105 h 501"/>
              <a:gd name="T24" fmla="*/ 106 w 424"/>
              <a:gd name="T25" fmla="*/ 105 h 501"/>
              <a:gd name="T26" fmla="*/ 79 w 424"/>
              <a:gd name="T27" fmla="*/ 10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4" h="501">
                <a:moveTo>
                  <a:pt x="79" y="105"/>
                </a:moveTo>
                <a:lnTo>
                  <a:pt x="79" y="132"/>
                </a:lnTo>
                <a:lnTo>
                  <a:pt x="0" y="264"/>
                </a:lnTo>
                <a:lnTo>
                  <a:pt x="264" y="500"/>
                </a:lnTo>
                <a:lnTo>
                  <a:pt x="317" y="395"/>
                </a:lnTo>
                <a:lnTo>
                  <a:pt x="397" y="342"/>
                </a:lnTo>
                <a:lnTo>
                  <a:pt x="423" y="211"/>
                </a:lnTo>
                <a:lnTo>
                  <a:pt x="344" y="105"/>
                </a:lnTo>
                <a:lnTo>
                  <a:pt x="344" y="53"/>
                </a:lnTo>
                <a:lnTo>
                  <a:pt x="264" y="0"/>
                </a:lnTo>
                <a:lnTo>
                  <a:pt x="185" y="105"/>
                </a:lnTo>
                <a:lnTo>
                  <a:pt x="132" y="105"/>
                </a:lnTo>
                <a:lnTo>
                  <a:pt x="106" y="105"/>
                </a:lnTo>
                <a:lnTo>
                  <a:pt x="79" y="105"/>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3" name="Freeform 72"/>
          <p:cNvSpPr>
            <a:spLocks/>
          </p:cNvSpPr>
          <p:nvPr/>
        </p:nvSpPr>
        <p:spPr bwMode="auto">
          <a:xfrm>
            <a:off x="5522913" y="4048125"/>
            <a:ext cx="754062" cy="587375"/>
          </a:xfrm>
          <a:custGeom>
            <a:avLst/>
            <a:gdLst>
              <a:gd name="T0" fmla="*/ 0 w 475"/>
              <a:gd name="T1" fmla="*/ 26 h 370"/>
              <a:gd name="T2" fmla="*/ 79 w 475"/>
              <a:gd name="T3" fmla="*/ 132 h 370"/>
              <a:gd name="T4" fmla="*/ 53 w 475"/>
              <a:gd name="T5" fmla="*/ 263 h 370"/>
              <a:gd name="T6" fmla="*/ 79 w 475"/>
              <a:gd name="T7" fmla="*/ 290 h 370"/>
              <a:gd name="T8" fmla="*/ 210 w 475"/>
              <a:gd name="T9" fmla="*/ 343 h 370"/>
              <a:gd name="T10" fmla="*/ 368 w 475"/>
              <a:gd name="T11" fmla="*/ 369 h 370"/>
              <a:gd name="T12" fmla="*/ 421 w 475"/>
              <a:gd name="T13" fmla="*/ 343 h 370"/>
              <a:gd name="T14" fmla="*/ 474 w 475"/>
              <a:gd name="T15" fmla="*/ 290 h 370"/>
              <a:gd name="T16" fmla="*/ 421 w 475"/>
              <a:gd name="T17" fmla="*/ 237 h 370"/>
              <a:gd name="T18" fmla="*/ 421 w 475"/>
              <a:gd name="T19" fmla="*/ 211 h 370"/>
              <a:gd name="T20" fmla="*/ 263 w 475"/>
              <a:gd name="T21" fmla="*/ 0 h 370"/>
              <a:gd name="T22" fmla="*/ 132 w 475"/>
              <a:gd name="T23" fmla="*/ 9 h 370"/>
              <a:gd name="T24" fmla="*/ 62 w 475"/>
              <a:gd name="T25" fmla="*/ 18 h 370"/>
              <a:gd name="T26" fmla="*/ 9 w 475"/>
              <a:gd name="T27" fmla="*/ 18 h 370"/>
              <a:gd name="T28" fmla="*/ 0 w 475"/>
              <a:gd name="T29" fmla="*/ 2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5" h="370">
                <a:moveTo>
                  <a:pt x="0" y="26"/>
                </a:moveTo>
                <a:lnTo>
                  <a:pt x="79" y="132"/>
                </a:lnTo>
                <a:lnTo>
                  <a:pt x="53" y="263"/>
                </a:lnTo>
                <a:lnTo>
                  <a:pt x="79" y="290"/>
                </a:lnTo>
                <a:lnTo>
                  <a:pt x="210" y="343"/>
                </a:lnTo>
                <a:lnTo>
                  <a:pt x="368" y="369"/>
                </a:lnTo>
                <a:lnTo>
                  <a:pt x="421" y="343"/>
                </a:lnTo>
                <a:lnTo>
                  <a:pt x="474" y="290"/>
                </a:lnTo>
                <a:lnTo>
                  <a:pt x="421" y="237"/>
                </a:lnTo>
                <a:lnTo>
                  <a:pt x="421" y="211"/>
                </a:lnTo>
                <a:lnTo>
                  <a:pt x="263" y="0"/>
                </a:lnTo>
                <a:lnTo>
                  <a:pt x="132" y="9"/>
                </a:lnTo>
                <a:lnTo>
                  <a:pt x="62" y="18"/>
                </a:lnTo>
                <a:lnTo>
                  <a:pt x="9" y="18"/>
                </a:lnTo>
                <a:lnTo>
                  <a:pt x="0" y="26"/>
                </a:lnTo>
              </a:path>
            </a:pathLst>
          </a:custGeom>
          <a:solidFill>
            <a:srgbClr val="E6E8AB"/>
          </a:solidFill>
          <a:ln w="0" cap="rnd" cmpd="sng">
            <a:solidFill>
              <a:srgbClr val="000000"/>
            </a:solidFill>
            <a:prstDash val="solid"/>
            <a:round/>
            <a:headEnd type="none" w="med" len="med"/>
            <a:tailEnd type="none" w="med" len="med"/>
          </a:ln>
          <a:effectLst/>
          <a:extLst/>
        </p:spPr>
        <p:txBody>
          <a:bodyPr/>
          <a:lstStyle/>
          <a:p>
            <a:endParaRPr lang="en-US"/>
          </a:p>
        </p:txBody>
      </p:sp>
      <p:sp>
        <p:nvSpPr>
          <p:cNvPr id="74" name="Freeform 73"/>
          <p:cNvSpPr>
            <a:spLocks/>
          </p:cNvSpPr>
          <p:nvPr/>
        </p:nvSpPr>
        <p:spPr bwMode="auto">
          <a:xfrm>
            <a:off x="5770563" y="3505200"/>
            <a:ext cx="544512" cy="879475"/>
          </a:xfrm>
          <a:custGeom>
            <a:avLst/>
            <a:gdLst>
              <a:gd name="T0" fmla="*/ 78 w 343"/>
              <a:gd name="T1" fmla="*/ 0 h 554"/>
              <a:gd name="T2" fmla="*/ 25 w 343"/>
              <a:gd name="T3" fmla="*/ 53 h 554"/>
              <a:gd name="T4" fmla="*/ 0 w 343"/>
              <a:gd name="T5" fmla="*/ 158 h 554"/>
              <a:gd name="T6" fmla="*/ 0 w 343"/>
              <a:gd name="T7" fmla="*/ 236 h 554"/>
              <a:gd name="T8" fmla="*/ 104 w 343"/>
              <a:gd name="T9" fmla="*/ 342 h 554"/>
              <a:gd name="T10" fmla="*/ 263 w 343"/>
              <a:gd name="T11" fmla="*/ 553 h 554"/>
              <a:gd name="T12" fmla="*/ 342 w 343"/>
              <a:gd name="T13" fmla="*/ 447 h 554"/>
              <a:gd name="T14" fmla="*/ 289 w 343"/>
              <a:gd name="T15" fmla="*/ 421 h 554"/>
              <a:gd name="T16" fmla="*/ 342 w 343"/>
              <a:gd name="T17" fmla="*/ 263 h 554"/>
              <a:gd name="T18" fmla="*/ 316 w 343"/>
              <a:gd name="T19" fmla="*/ 79 h 554"/>
              <a:gd name="T20" fmla="*/ 263 w 343"/>
              <a:gd name="T21" fmla="*/ 79 h 554"/>
              <a:gd name="T22" fmla="*/ 236 w 343"/>
              <a:gd name="T23" fmla="*/ 26 h 554"/>
              <a:gd name="T24" fmla="*/ 131 w 343"/>
              <a:gd name="T25" fmla="*/ 53 h 554"/>
              <a:gd name="T26" fmla="*/ 104 w 343"/>
              <a:gd name="T27" fmla="*/ 26 h 554"/>
              <a:gd name="T28" fmla="*/ 87 w 343"/>
              <a:gd name="T29" fmla="*/ 9 h 554"/>
              <a:gd name="T30" fmla="*/ 78 w 343"/>
              <a:gd name="T31"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554">
                <a:moveTo>
                  <a:pt x="78" y="0"/>
                </a:moveTo>
                <a:lnTo>
                  <a:pt x="25" y="53"/>
                </a:lnTo>
                <a:lnTo>
                  <a:pt x="0" y="158"/>
                </a:lnTo>
                <a:lnTo>
                  <a:pt x="0" y="236"/>
                </a:lnTo>
                <a:lnTo>
                  <a:pt x="104" y="342"/>
                </a:lnTo>
                <a:lnTo>
                  <a:pt x="263" y="553"/>
                </a:lnTo>
                <a:lnTo>
                  <a:pt x="342" y="447"/>
                </a:lnTo>
                <a:lnTo>
                  <a:pt x="289" y="421"/>
                </a:lnTo>
                <a:lnTo>
                  <a:pt x="342" y="263"/>
                </a:lnTo>
                <a:lnTo>
                  <a:pt x="316" y="79"/>
                </a:lnTo>
                <a:lnTo>
                  <a:pt x="263" y="79"/>
                </a:lnTo>
                <a:lnTo>
                  <a:pt x="236" y="26"/>
                </a:lnTo>
                <a:lnTo>
                  <a:pt x="131" y="53"/>
                </a:lnTo>
                <a:lnTo>
                  <a:pt x="104" y="26"/>
                </a:lnTo>
                <a:lnTo>
                  <a:pt x="87" y="9"/>
                </a:lnTo>
                <a:lnTo>
                  <a:pt x="78"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5" name="Freeform 74"/>
          <p:cNvSpPr>
            <a:spLocks/>
          </p:cNvSpPr>
          <p:nvPr/>
        </p:nvSpPr>
        <p:spPr bwMode="auto">
          <a:xfrm>
            <a:off x="6146800" y="3171825"/>
            <a:ext cx="461963" cy="503238"/>
          </a:xfrm>
          <a:custGeom>
            <a:avLst/>
            <a:gdLst>
              <a:gd name="T0" fmla="*/ 0 w 291"/>
              <a:gd name="T1" fmla="*/ 237 h 317"/>
              <a:gd name="T2" fmla="*/ 26 w 291"/>
              <a:gd name="T3" fmla="*/ 290 h 317"/>
              <a:gd name="T4" fmla="*/ 79 w 291"/>
              <a:gd name="T5" fmla="*/ 290 h 317"/>
              <a:gd name="T6" fmla="*/ 237 w 291"/>
              <a:gd name="T7" fmla="*/ 316 h 317"/>
              <a:gd name="T8" fmla="*/ 290 w 291"/>
              <a:gd name="T9" fmla="*/ 290 h 317"/>
              <a:gd name="T10" fmla="*/ 290 w 291"/>
              <a:gd name="T11" fmla="*/ 157 h 317"/>
              <a:gd name="T12" fmla="*/ 264 w 291"/>
              <a:gd name="T13" fmla="*/ 0 h 317"/>
              <a:gd name="T14" fmla="*/ 132 w 291"/>
              <a:gd name="T15" fmla="*/ 0 h 317"/>
              <a:gd name="T16" fmla="*/ 79 w 291"/>
              <a:gd name="T17" fmla="*/ 157 h 317"/>
              <a:gd name="T18" fmla="*/ 35 w 291"/>
              <a:gd name="T19" fmla="*/ 193 h 317"/>
              <a:gd name="T20" fmla="*/ 18 w 291"/>
              <a:gd name="T21" fmla="*/ 210 h 317"/>
              <a:gd name="T22" fmla="*/ 0 w 291"/>
              <a:gd name="T23" fmla="*/ 228 h 317"/>
              <a:gd name="T24" fmla="*/ 0 w 291"/>
              <a:gd name="T25" fmla="*/ 23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1" h="317">
                <a:moveTo>
                  <a:pt x="0" y="237"/>
                </a:moveTo>
                <a:lnTo>
                  <a:pt x="26" y="290"/>
                </a:lnTo>
                <a:lnTo>
                  <a:pt x="79" y="290"/>
                </a:lnTo>
                <a:lnTo>
                  <a:pt x="237" y="316"/>
                </a:lnTo>
                <a:lnTo>
                  <a:pt x="290" y="290"/>
                </a:lnTo>
                <a:lnTo>
                  <a:pt x="290" y="157"/>
                </a:lnTo>
                <a:lnTo>
                  <a:pt x="264" y="0"/>
                </a:lnTo>
                <a:lnTo>
                  <a:pt x="132" y="0"/>
                </a:lnTo>
                <a:lnTo>
                  <a:pt x="79" y="157"/>
                </a:lnTo>
                <a:lnTo>
                  <a:pt x="35" y="193"/>
                </a:lnTo>
                <a:lnTo>
                  <a:pt x="18" y="210"/>
                </a:lnTo>
                <a:lnTo>
                  <a:pt x="0" y="228"/>
                </a:lnTo>
                <a:lnTo>
                  <a:pt x="0" y="237"/>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6" name="Freeform 75"/>
          <p:cNvSpPr>
            <a:spLocks/>
          </p:cNvSpPr>
          <p:nvPr/>
        </p:nvSpPr>
        <p:spPr bwMode="auto">
          <a:xfrm>
            <a:off x="6062663" y="2001838"/>
            <a:ext cx="420687" cy="419100"/>
          </a:xfrm>
          <a:custGeom>
            <a:avLst/>
            <a:gdLst>
              <a:gd name="T0" fmla="*/ 0 w 265"/>
              <a:gd name="T1" fmla="*/ 26 h 264"/>
              <a:gd name="T2" fmla="*/ 53 w 265"/>
              <a:gd name="T3" fmla="*/ 210 h 264"/>
              <a:gd name="T4" fmla="*/ 211 w 265"/>
              <a:gd name="T5" fmla="*/ 263 h 264"/>
              <a:gd name="T6" fmla="*/ 264 w 265"/>
              <a:gd name="T7" fmla="*/ 184 h 264"/>
              <a:gd name="T8" fmla="*/ 264 w 265"/>
              <a:gd name="T9" fmla="*/ 0 h 264"/>
              <a:gd name="T10" fmla="*/ 132 w 265"/>
              <a:gd name="T11" fmla="*/ 9 h 264"/>
              <a:gd name="T12" fmla="*/ 62 w 265"/>
              <a:gd name="T13" fmla="*/ 18 h 264"/>
              <a:gd name="T14" fmla="*/ 9 w 265"/>
              <a:gd name="T15" fmla="*/ 18 h 264"/>
              <a:gd name="T16" fmla="*/ 0 w 265"/>
              <a:gd name="T17" fmla="*/ 2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264">
                <a:moveTo>
                  <a:pt x="0" y="26"/>
                </a:moveTo>
                <a:lnTo>
                  <a:pt x="53" y="210"/>
                </a:lnTo>
                <a:lnTo>
                  <a:pt x="211" y="263"/>
                </a:lnTo>
                <a:lnTo>
                  <a:pt x="264" y="184"/>
                </a:lnTo>
                <a:lnTo>
                  <a:pt x="264" y="0"/>
                </a:lnTo>
                <a:lnTo>
                  <a:pt x="132" y="9"/>
                </a:lnTo>
                <a:lnTo>
                  <a:pt x="62" y="18"/>
                </a:lnTo>
                <a:lnTo>
                  <a:pt x="9" y="18"/>
                </a:lnTo>
                <a:lnTo>
                  <a:pt x="0"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7" name="Freeform 76"/>
          <p:cNvSpPr>
            <a:spLocks/>
          </p:cNvSpPr>
          <p:nvPr/>
        </p:nvSpPr>
        <p:spPr bwMode="auto">
          <a:xfrm>
            <a:off x="6397625" y="2043113"/>
            <a:ext cx="754063" cy="628650"/>
          </a:xfrm>
          <a:custGeom>
            <a:avLst/>
            <a:gdLst>
              <a:gd name="T0" fmla="*/ 53 w 475"/>
              <a:gd name="T1" fmla="*/ 0 h 396"/>
              <a:gd name="T2" fmla="*/ 53 w 475"/>
              <a:gd name="T3" fmla="*/ 157 h 396"/>
              <a:gd name="T4" fmla="*/ 0 w 475"/>
              <a:gd name="T5" fmla="*/ 237 h 396"/>
              <a:gd name="T6" fmla="*/ 185 w 475"/>
              <a:gd name="T7" fmla="*/ 289 h 396"/>
              <a:gd name="T8" fmla="*/ 370 w 475"/>
              <a:gd name="T9" fmla="*/ 395 h 396"/>
              <a:gd name="T10" fmla="*/ 421 w 475"/>
              <a:gd name="T11" fmla="*/ 342 h 396"/>
              <a:gd name="T12" fmla="*/ 474 w 475"/>
              <a:gd name="T13" fmla="*/ 316 h 396"/>
              <a:gd name="T14" fmla="*/ 448 w 475"/>
              <a:gd name="T15" fmla="*/ 263 h 396"/>
              <a:gd name="T16" fmla="*/ 343 w 475"/>
              <a:gd name="T17" fmla="*/ 157 h 396"/>
              <a:gd name="T18" fmla="*/ 264 w 475"/>
              <a:gd name="T19" fmla="*/ 131 h 396"/>
              <a:gd name="T20" fmla="*/ 264 w 475"/>
              <a:gd name="T21" fmla="*/ 79 h 396"/>
              <a:gd name="T22" fmla="*/ 158 w 475"/>
              <a:gd name="T23" fmla="*/ 26 h 396"/>
              <a:gd name="T24" fmla="*/ 106 w 475"/>
              <a:gd name="T25" fmla="*/ 9 h 396"/>
              <a:gd name="T26" fmla="*/ 79 w 475"/>
              <a:gd name="T27" fmla="*/ 0 h 396"/>
              <a:gd name="T28" fmla="*/ 53 w 475"/>
              <a:gd name="T29"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5" h="396">
                <a:moveTo>
                  <a:pt x="53" y="0"/>
                </a:moveTo>
                <a:lnTo>
                  <a:pt x="53" y="157"/>
                </a:lnTo>
                <a:lnTo>
                  <a:pt x="0" y="237"/>
                </a:lnTo>
                <a:lnTo>
                  <a:pt x="185" y="289"/>
                </a:lnTo>
                <a:lnTo>
                  <a:pt x="370" y="395"/>
                </a:lnTo>
                <a:lnTo>
                  <a:pt x="421" y="342"/>
                </a:lnTo>
                <a:lnTo>
                  <a:pt x="474" y="316"/>
                </a:lnTo>
                <a:lnTo>
                  <a:pt x="448" y="263"/>
                </a:lnTo>
                <a:lnTo>
                  <a:pt x="343" y="157"/>
                </a:lnTo>
                <a:lnTo>
                  <a:pt x="264" y="131"/>
                </a:lnTo>
                <a:lnTo>
                  <a:pt x="264" y="79"/>
                </a:lnTo>
                <a:lnTo>
                  <a:pt x="158" y="26"/>
                </a:lnTo>
                <a:lnTo>
                  <a:pt x="106" y="9"/>
                </a:lnTo>
                <a:lnTo>
                  <a:pt x="79" y="0"/>
                </a:lnTo>
                <a:lnTo>
                  <a:pt x="53"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8" name="Freeform 77"/>
          <p:cNvSpPr>
            <a:spLocks/>
          </p:cNvSpPr>
          <p:nvPr/>
        </p:nvSpPr>
        <p:spPr bwMode="auto">
          <a:xfrm>
            <a:off x="6486525" y="2006600"/>
            <a:ext cx="838200" cy="460375"/>
          </a:xfrm>
          <a:custGeom>
            <a:avLst/>
            <a:gdLst>
              <a:gd name="T0" fmla="*/ 0 w 528"/>
              <a:gd name="T1" fmla="*/ 0 h 290"/>
              <a:gd name="T2" fmla="*/ 0 w 528"/>
              <a:gd name="T3" fmla="*/ 26 h 290"/>
              <a:gd name="T4" fmla="*/ 106 w 528"/>
              <a:gd name="T5" fmla="*/ 53 h 290"/>
              <a:gd name="T6" fmla="*/ 211 w 528"/>
              <a:gd name="T7" fmla="*/ 105 h 290"/>
              <a:gd name="T8" fmla="*/ 211 w 528"/>
              <a:gd name="T9" fmla="*/ 157 h 290"/>
              <a:gd name="T10" fmla="*/ 290 w 528"/>
              <a:gd name="T11" fmla="*/ 184 h 290"/>
              <a:gd name="T12" fmla="*/ 395 w 528"/>
              <a:gd name="T13" fmla="*/ 289 h 290"/>
              <a:gd name="T14" fmla="*/ 421 w 528"/>
              <a:gd name="T15" fmla="*/ 210 h 290"/>
              <a:gd name="T16" fmla="*/ 474 w 528"/>
              <a:gd name="T17" fmla="*/ 53 h 290"/>
              <a:gd name="T18" fmla="*/ 527 w 528"/>
              <a:gd name="T19" fmla="*/ 26 h 290"/>
              <a:gd name="T20" fmla="*/ 448 w 528"/>
              <a:gd name="T21" fmla="*/ 0 h 290"/>
              <a:gd name="T22" fmla="*/ 220 w 528"/>
              <a:gd name="T23" fmla="*/ 0 h 290"/>
              <a:gd name="T24" fmla="*/ 106 w 528"/>
              <a:gd name="T25" fmla="*/ 0 h 290"/>
              <a:gd name="T26" fmla="*/ 0 w 528"/>
              <a:gd name="T2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8" h="290">
                <a:moveTo>
                  <a:pt x="0" y="0"/>
                </a:moveTo>
                <a:lnTo>
                  <a:pt x="0" y="26"/>
                </a:lnTo>
                <a:lnTo>
                  <a:pt x="106" y="53"/>
                </a:lnTo>
                <a:lnTo>
                  <a:pt x="211" y="105"/>
                </a:lnTo>
                <a:lnTo>
                  <a:pt x="211" y="157"/>
                </a:lnTo>
                <a:lnTo>
                  <a:pt x="290" y="184"/>
                </a:lnTo>
                <a:lnTo>
                  <a:pt x="395" y="289"/>
                </a:lnTo>
                <a:lnTo>
                  <a:pt x="421" y="210"/>
                </a:lnTo>
                <a:lnTo>
                  <a:pt x="474" y="53"/>
                </a:lnTo>
                <a:lnTo>
                  <a:pt x="527" y="26"/>
                </a:lnTo>
                <a:lnTo>
                  <a:pt x="448" y="0"/>
                </a:lnTo>
                <a:lnTo>
                  <a:pt x="220" y="0"/>
                </a:lnTo>
                <a:lnTo>
                  <a:pt x="106"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79" name="Freeform 78"/>
          <p:cNvSpPr>
            <a:spLocks/>
          </p:cNvSpPr>
          <p:nvPr/>
        </p:nvSpPr>
        <p:spPr bwMode="auto">
          <a:xfrm>
            <a:off x="7150100" y="2001838"/>
            <a:ext cx="504825" cy="334962"/>
          </a:xfrm>
          <a:custGeom>
            <a:avLst/>
            <a:gdLst>
              <a:gd name="T0" fmla="*/ 132 w 318"/>
              <a:gd name="T1" fmla="*/ 0 h 211"/>
              <a:gd name="T2" fmla="*/ 26 w 318"/>
              <a:gd name="T3" fmla="*/ 0 h 211"/>
              <a:gd name="T4" fmla="*/ 106 w 318"/>
              <a:gd name="T5" fmla="*/ 26 h 211"/>
              <a:gd name="T6" fmla="*/ 53 w 318"/>
              <a:gd name="T7" fmla="*/ 53 h 211"/>
              <a:gd name="T8" fmla="*/ 0 w 318"/>
              <a:gd name="T9" fmla="*/ 210 h 211"/>
              <a:gd name="T10" fmla="*/ 317 w 318"/>
              <a:gd name="T11" fmla="*/ 210 h 211"/>
              <a:gd name="T12" fmla="*/ 317 w 318"/>
              <a:gd name="T13" fmla="*/ 157 h 211"/>
              <a:gd name="T14" fmla="*/ 159 w 318"/>
              <a:gd name="T15" fmla="*/ 79 h 211"/>
              <a:gd name="T16" fmla="*/ 185 w 318"/>
              <a:gd name="T17" fmla="*/ 0 h 211"/>
              <a:gd name="T18" fmla="*/ 159 w 318"/>
              <a:gd name="T19" fmla="*/ 0 h 211"/>
              <a:gd name="T20" fmla="*/ 141 w 318"/>
              <a:gd name="T21" fmla="*/ 0 h 211"/>
              <a:gd name="T22" fmla="*/ 132 w 318"/>
              <a:gd name="T23"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211">
                <a:moveTo>
                  <a:pt x="132" y="0"/>
                </a:moveTo>
                <a:lnTo>
                  <a:pt x="26" y="0"/>
                </a:lnTo>
                <a:lnTo>
                  <a:pt x="106" y="26"/>
                </a:lnTo>
                <a:lnTo>
                  <a:pt x="53" y="53"/>
                </a:lnTo>
                <a:lnTo>
                  <a:pt x="0" y="210"/>
                </a:lnTo>
                <a:lnTo>
                  <a:pt x="317" y="210"/>
                </a:lnTo>
                <a:lnTo>
                  <a:pt x="317" y="157"/>
                </a:lnTo>
                <a:lnTo>
                  <a:pt x="159" y="79"/>
                </a:lnTo>
                <a:lnTo>
                  <a:pt x="185" y="0"/>
                </a:lnTo>
                <a:lnTo>
                  <a:pt x="159" y="0"/>
                </a:lnTo>
                <a:lnTo>
                  <a:pt x="141" y="0"/>
                </a:lnTo>
                <a:lnTo>
                  <a:pt x="132" y="0"/>
                </a:lnTo>
              </a:path>
            </a:pathLst>
          </a:custGeom>
          <a:solidFill>
            <a:srgbClr val="660066"/>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0" name="Freeform 79"/>
          <p:cNvSpPr>
            <a:spLocks/>
          </p:cNvSpPr>
          <p:nvPr/>
        </p:nvSpPr>
        <p:spPr bwMode="auto">
          <a:xfrm>
            <a:off x="7402513" y="1958975"/>
            <a:ext cx="503237" cy="293688"/>
          </a:xfrm>
          <a:custGeom>
            <a:avLst/>
            <a:gdLst>
              <a:gd name="T0" fmla="*/ 26 w 317"/>
              <a:gd name="T1" fmla="*/ 26 h 185"/>
              <a:gd name="T2" fmla="*/ 0 w 317"/>
              <a:gd name="T3" fmla="*/ 106 h 185"/>
              <a:gd name="T4" fmla="*/ 158 w 317"/>
              <a:gd name="T5" fmla="*/ 184 h 185"/>
              <a:gd name="T6" fmla="*/ 316 w 317"/>
              <a:gd name="T7" fmla="*/ 132 h 185"/>
              <a:gd name="T8" fmla="*/ 290 w 317"/>
              <a:gd name="T9" fmla="*/ 53 h 185"/>
              <a:gd name="T10" fmla="*/ 237 w 317"/>
              <a:gd name="T11" fmla="*/ 0 h 185"/>
              <a:gd name="T12" fmla="*/ 132 w 317"/>
              <a:gd name="T13" fmla="*/ 9 h 185"/>
              <a:gd name="T14" fmla="*/ 79 w 317"/>
              <a:gd name="T15" fmla="*/ 18 h 185"/>
              <a:gd name="T16" fmla="*/ 35 w 317"/>
              <a:gd name="T17" fmla="*/ 18 h 185"/>
              <a:gd name="T18" fmla="*/ 26 w 317"/>
              <a:gd name="T19"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5">
                <a:moveTo>
                  <a:pt x="26" y="26"/>
                </a:moveTo>
                <a:lnTo>
                  <a:pt x="0" y="106"/>
                </a:lnTo>
                <a:lnTo>
                  <a:pt x="158" y="184"/>
                </a:lnTo>
                <a:lnTo>
                  <a:pt x="316" y="132"/>
                </a:lnTo>
                <a:lnTo>
                  <a:pt x="290" y="53"/>
                </a:lnTo>
                <a:lnTo>
                  <a:pt x="237" y="0"/>
                </a:lnTo>
                <a:lnTo>
                  <a:pt x="132" y="9"/>
                </a:lnTo>
                <a:lnTo>
                  <a:pt x="79" y="18"/>
                </a:lnTo>
                <a:lnTo>
                  <a:pt x="35" y="18"/>
                </a:lnTo>
                <a:lnTo>
                  <a:pt x="26"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1" name="Freeform 80"/>
          <p:cNvSpPr>
            <a:spLocks/>
          </p:cNvSpPr>
          <p:nvPr/>
        </p:nvSpPr>
        <p:spPr bwMode="auto">
          <a:xfrm>
            <a:off x="5848350" y="2327275"/>
            <a:ext cx="546100" cy="585788"/>
          </a:xfrm>
          <a:custGeom>
            <a:avLst/>
            <a:gdLst>
              <a:gd name="T0" fmla="*/ 53 w 344"/>
              <a:gd name="T1" fmla="*/ 79 h 369"/>
              <a:gd name="T2" fmla="*/ 0 w 344"/>
              <a:gd name="T3" fmla="*/ 211 h 369"/>
              <a:gd name="T4" fmla="*/ 79 w 344"/>
              <a:gd name="T5" fmla="*/ 237 h 369"/>
              <a:gd name="T6" fmla="*/ 211 w 344"/>
              <a:gd name="T7" fmla="*/ 368 h 369"/>
              <a:gd name="T8" fmla="*/ 343 w 344"/>
              <a:gd name="T9" fmla="*/ 53 h 369"/>
              <a:gd name="T10" fmla="*/ 185 w 344"/>
              <a:gd name="T11" fmla="*/ 0 h 369"/>
              <a:gd name="T12" fmla="*/ 106 w 344"/>
              <a:gd name="T13" fmla="*/ 53 h 369"/>
              <a:gd name="T14" fmla="*/ 106 w 344"/>
              <a:gd name="T15" fmla="*/ 105 h 369"/>
              <a:gd name="T16" fmla="*/ 79 w 344"/>
              <a:gd name="T17" fmla="*/ 88 h 369"/>
              <a:gd name="T18" fmla="*/ 62 w 344"/>
              <a:gd name="T19" fmla="*/ 79 h 369"/>
              <a:gd name="T20" fmla="*/ 53 w 344"/>
              <a:gd name="T21"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4" h="369">
                <a:moveTo>
                  <a:pt x="53" y="79"/>
                </a:moveTo>
                <a:lnTo>
                  <a:pt x="0" y="211"/>
                </a:lnTo>
                <a:lnTo>
                  <a:pt x="79" y="237"/>
                </a:lnTo>
                <a:lnTo>
                  <a:pt x="211" y="368"/>
                </a:lnTo>
                <a:lnTo>
                  <a:pt x="343" y="53"/>
                </a:lnTo>
                <a:lnTo>
                  <a:pt x="185" y="0"/>
                </a:lnTo>
                <a:lnTo>
                  <a:pt x="106" y="53"/>
                </a:lnTo>
                <a:lnTo>
                  <a:pt x="106" y="105"/>
                </a:lnTo>
                <a:lnTo>
                  <a:pt x="79" y="88"/>
                </a:lnTo>
                <a:lnTo>
                  <a:pt x="62" y="79"/>
                </a:lnTo>
                <a:lnTo>
                  <a:pt x="53" y="79"/>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2" name="Freeform 81"/>
          <p:cNvSpPr>
            <a:spLocks/>
          </p:cNvSpPr>
          <p:nvPr/>
        </p:nvSpPr>
        <p:spPr bwMode="auto">
          <a:xfrm>
            <a:off x="6186488" y="2417763"/>
            <a:ext cx="504825" cy="585787"/>
          </a:xfrm>
          <a:custGeom>
            <a:avLst/>
            <a:gdLst>
              <a:gd name="T0" fmla="*/ 132 w 318"/>
              <a:gd name="T1" fmla="*/ 0 h 369"/>
              <a:gd name="T2" fmla="*/ 0 w 318"/>
              <a:gd name="T3" fmla="*/ 315 h 369"/>
              <a:gd name="T4" fmla="*/ 26 w 318"/>
              <a:gd name="T5" fmla="*/ 368 h 369"/>
              <a:gd name="T6" fmla="*/ 238 w 318"/>
              <a:gd name="T7" fmla="*/ 289 h 369"/>
              <a:gd name="T8" fmla="*/ 317 w 318"/>
              <a:gd name="T9" fmla="*/ 53 h 369"/>
              <a:gd name="T10" fmla="*/ 220 w 318"/>
              <a:gd name="T11" fmla="*/ 26 h 369"/>
              <a:gd name="T12" fmla="*/ 176 w 318"/>
              <a:gd name="T13" fmla="*/ 9 h 369"/>
              <a:gd name="T14" fmla="*/ 141 w 318"/>
              <a:gd name="T15" fmla="*/ 0 h 369"/>
              <a:gd name="T16" fmla="*/ 132 w 318"/>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8" h="369">
                <a:moveTo>
                  <a:pt x="132" y="0"/>
                </a:moveTo>
                <a:lnTo>
                  <a:pt x="0" y="315"/>
                </a:lnTo>
                <a:lnTo>
                  <a:pt x="26" y="368"/>
                </a:lnTo>
                <a:lnTo>
                  <a:pt x="238" y="289"/>
                </a:lnTo>
                <a:lnTo>
                  <a:pt x="317" y="53"/>
                </a:lnTo>
                <a:lnTo>
                  <a:pt x="220" y="26"/>
                </a:lnTo>
                <a:lnTo>
                  <a:pt x="176" y="9"/>
                </a:lnTo>
                <a:lnTo>
                  <a:pt x="141" y="0"/>
                </a:lnTo>
                <a:lnTo>
                  <a:pt x="132"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3" name="Freeform 82"/>
          <p:cNvSpPr>
            <a:spLocks/>
          </p:cNvSpPr>
          <p:nvPr/>
        </p:nvSpPr>
        <p:spPr bwMode="auto">
          <a:xfrm>
            <a:off x="6565900" y="2503488"/>
            <a:ext cx="461963" cy="544512"/>
          </a:xfrm>
          <a:custGeom>
            <a:avLst/>
            <a:gdLst>
              <a:gd name="T0" fmla="*/ 79 w 291"/>
              <a:gd name="T1" fmla="*/ 0 h 343"/>
              <a:gd name="T2" fmla="*/ 0 w 291"/>
              <a:gd name="T3" fmla="*/ 236 h 343"/>
              <a:gd name="T4" fmla="*/ 53 w 291"/>
              <a:gd name="T5" fmla="*/ 236 h 343"/>
              <a:gd name="T6" fmla="*/ 105 w 291"/>
              <a:gd name="T7" fmla="*/ 342 h 343"/>
              <a:gd name="T8" fmla="*/ 290 w 291"/>
              <a:gd name="T9" fmla="*/ 236 h 343"/>
              <a:gd name="T10" fmla="*/ 290 w 291"/>
              <a:gd name="T11" fmla="*/ 184 h 343"/>
              <a:gd name="T12" fmla="*/ 264 w 291"/>
              <a:gd name="T13" fmla="*/ 106 h 343"/>
              <a:gd name="T14" fmla="*/ 167 w 291"/>
              <a:gd name="T15" fmla="*/ 53 h 343"/>
              <a:gd name="T16" fmla="*/ 123 w 291"/>
              <a:gd name="T17" fmla="*/ 26 h 343"/>
              <a:gd name="T18" fmla="*/ 88 w 291"/>
              <a:gd name="T19" fmla="*/ 0 h 343"/>
              <a:gd name="T20" fmla="*/ 79 w 291"/>
              <a:gd name="T2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 h="343">
                <a:moveTo>
                  <a:pt x="79" y="0"/>
                </a:moveTo>
                <a:lnTo>
                  <a:pt x="0" y="236"/>
                </a:lnTo>
                <a:lnTo>
                  <a:pt x="53" y="236"/>
                </a:lnTo>
                <a:lnTo>
                  <a:pt x="105" y="342"/>
                </a:lnTo>
                <a:lnTo>
                  <a:pt x="290" y="236"/>
                </a:lnTo>
                <a:lnTo>
                  <a:pt x="290" y="184"/>
                </a:lnTo>
                <a:lnTo>
                  <a:pt x="264" y="106"/>
                </a:lnTo>
                <a:lnTo>
                  <a:pt x="167" y="53"/>
                </a:lnTo>
                <a:lnTo>
                  <a:pt x="123" y="26"/>
                </a:lnTo>
                <a:lnTo>
                  <a:pt x="88" y="0"/>
                </a:lnTo>
                <a:lnTo>
                  <a:pt x="79"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4" name="Freeform 83"/>
          <p:cNvSpPr>
            <a:spLocks/>
          </p:cNvSpPr>
          <p:nvPr/>
        </p:nvSpPr>
        <p:spPr bwMode="auto">
          <a:xfrm>
            <a:off x="5392738" y="4465638"/>
            <a:ext cx="881062" cy="669925"/>
          </a:xfrm>
          <a:custGeom>
            <a:avLst/>
            <a:gdLst>
              <a:gd name="T0" fmla="*/ 132 w 555"/>
              <a:gd name="T1" fmla="*/ 0 h 422"/>
              <a:gd name="T2" fmla="*/ 53 w 555"/>
              <a:gd name="T3" fmla="*/ 53 h 422"/>
              <a:gd name="T4" fmla="*/ 0 w 555"/>
              <a:gd name="T5" fmla="*/ 158 h 422"/>
              <a:gd name="T6" fmla="*/ 263 w 555"/>
              <a:gd name="T7" fmla="*/ 421 h 422"/>
              <a:gd name="T8" fmla="*/ 369 w 555"/>
              <a:gd name="T9" fmla="*/ 264 h 422"/>
              <a:gd name="T10" fmla="*/ 422 w 555"/>
              <a:gd name="T11" fmla="*/ 264 h 422"/>
              <a:gd name="T12" fmla="*/ 475 w 555"/>
              <a:gd name="T13" fmla="*/ 237 h 422"/>
              <a:gd name="T14" fmla="*/ 528 w 555"/>
              <a:gd name="T15" fmla="*/ 211 h 422"/>
              <a:gd name="T16" fmla="*/ 554 w 555"/>
              <a:gd name="T17" fmla="*/ 106 h 422"/>
              <a:gd name="T18" fmla="*/ 501 w 555"/>
              <a:gd name="T19" fmla="*/ 79 h 422"/>
              <a:gd name="T20" fmla="*/ 448 w 555"/>
              <a:gd name="T21" fmla="*/ 106 h 422"/>
              <a:gd name="T22" fmla="*/ 290 w 555"/>
              <a:gd name="T23" fmla="*/ 79 h 422"/>
              <a:gd name="T24" fmla="*/ 159 w 555"/>
              <a:gd name="T25" fmla="*/ 26 h 422"/>
              <a:gd name="T26" fmla="*/ 141 w 555"/>
              <a:gd name="T27" fmla="*/ 9 h 422"/>
              <a:gd name="T28" fmla="*/ 132 w 555"/>
              <a:gd name="T2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5" h="422">
                <a:moveTo>
                  <a:pt x="132" y="0"/>
                </a:moveTo>
                <a:lnTo>
                  <a:pt x="53" y="53"/>
                </a:lnTo>
                <a:lnTo>
                  <a:pt x="0" y="158"/>
                </a:lnTo>
                <a:lnTo>
                  <a:pt x="263" y="421"/>
                </a:lnTo>
                <a:lnTo>
                  <a:pt x="369" y="264"/>
                </a:lnTo>
                <a:lnTo>
                  <a:pt x="422" y="264"/>
                </a:lnTo>
                <a:lnTo>
                  <a:pt x="475" y="237"/>
                </a:lnTo>
                <a:lnTo>
                  <a:pt x="528" y="211"/>
                </a:lnTo>
                <a:lnTo>
                  <a:pt x="554" y="106"/>
                </a:lnTo>
                <a:lnTo>
                  <a:pt x="501" y="79"/>
                </a:lnTo>
                <a:lnTo>
                  <a:pt x="448" y="106"/>
                </a:lnTo>
                <a:lnTo>
                  <a:pt x="290" y="79"/>
                </a:lnTo>
                <a:lnTo>
                  <a:pt x="159" y="26"/>
                </a:lnTo>
                <a:lnTo>
                  <a:pt x="141" y="9"/>
                </a:lnTo>
                <a:lnTo>
                  <a:pt x="132"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5" name="Freeform 84"/>
          <p:cNvSpPr>
            <a:spLocks/>
          </p:cNvSpPr>
          <p:nvPr/>
        </p:nvSpPr>
        <p:spPr bwMode="auto">
          <a:xfrm>
            <a:off x="5810250" y="4633913"/>
            <a:ext cx="757238" cy="585787"/>
          </a:xfrm>
          <a:custGeom>
            <a:avLst/>
            <a:gdLst>
              <a:gd name="T0" fmla="*/ 106 w 477"/>
              <a:gd name="T1" fmla="*/ 158 h 369"/>
              <a:gd name="T2" fmla="*/ 0 w 477"/>
              <a:gd name="T3" fmla="*/ 315 h 369"/>
              <a:gd name="T4" fmla="*/ 106 w 477"/>
              <a:gd name="T5" fmla="*/ 368 h 369"/>
              <a:gd name="T6" fmla="*/ 238 w 477"/>
              <a:gd name="T7" fmla="*/ 342 h 369"/>
              <a:gd name="T8" fmla="*/ 450 w 477"/>
              <a:gd name="T9" fmla="*/ 368 h 369"/>
              <a:gd name="T10" fmla="*/ 476 w 477"/>
              <a:gd name="T11" fmla="*/ 315 h 369"/>
              <a:gd name="T12" fmla="*/ 450 w 477"/>
              <a:gd name="T13" fmla="*/ 79 h 369"/>
              <a:gd name="T14" fmla="*/ 397 w 477"/>
              <a:gd name="T15" fmla="*/ 26 h 369"/>
              <a:gd name="T16" fmla="*/ 291 w 477"/>
              <a:gd name="T17" fmla="*/ 0 h 369"/>
              <a:gd name="T18" fmla="*/ 264 w 477"/>
              <a:gd name="T19" fmla="*/ 105 h 369"/>
              <a:gd name="T20" fmla="*/ 159 w 477"/>
              <a:gd name="T21" fmla="*/ 158 h 369"/>
              <a:gd name="T22" fmla="*/ 132 w 477"/>
              <a:gd name="T23" fmla="*/ 158 h 369"/>
              <a:gd name="T24" fmla="*/ 115 w 477"/>
              <a:gd name="T25" fmla="*/ 158 h 369"/>
              <a:gd name="T26" fmla="*/ 106 w 477"/>
              <a:gd name="T27" fmla="*/ 15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7" h="369">
                <a:moveTo>
                  <a:pt x="106" y="158"/>
                </a:moveTo>
                <a:lnTo>
                  <a:pt x="0" y="315"/>
                </a:lnTo>
                <a:lnTo>
                  <a:pt x="106" y="368"/>
                </a:lnTo>
                <a:lnTo>
                  <a:pt x="238" y="342"/>
                </a:lnTo>
                <a:lnTo>
                  <a:pt x="450" y="368"/>
                </a:lnTo>
                <a:lnTo>
                  <a:pt x="476" y="315"/>
                </a:lnTo>
                <a:lnTo>
                  <a:pt x="450" y="79"/>
                </a:lnTo>
                <a:lnTo>
                  <a:pt x="397" y="26"/>
                </a:lnTo>
                <a:lnTo>
                  <a:pt x="291" y="0"/>
                </a:lnTo>
                <a:lnTo>
                  <a:pt x="264" y="105"/>
                </a:lnTo>
                <a:lnTo>
                  <a:pt x="159" y="158"/>
                </a:lnTo>
                <a:lnTo>
                  <a:pt x="132" y="158"/>
                </a:lnTo>
                <a:lnTo>
                  <a:pt x="115" y="158"/>
                </a:lnTo>
                <a:lnTo>
                  <a:pt x="106" y="158"/>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6" name="Freeform 85"/>
          <p:cNvSpPr>
            <a:spLocks/>
          </p:cNvSpPr>
          <p:nvPr/>
        </p:nvSpPr>
        <p:spPr bwMode="auto">
          <a:xfrm>
            <a:off x="6184900" y="4216400"/>
            <a:ext cx="755650" cy="460375"/>
          </a:xfrm>
          <a:custGeom>
            <a:avLst/>
            <a:gdLst>
              <a:gd name="T0" fmla="*/ 0 w 476"/>
              <a:gd name="T1" fmla="*/ 236 h 290"/>
              <a:gd name="T2" fmla="*/ 53 w 476"/>
              <a:gd name="T3" fmla="*/ 263 h 290"/>
              <a:gd name="T4" fmla="*/ 158 w 476"/>
              <a:gd name="T5" fmla="*/ 289 h 290"/>
              <a:gd name="T6" fmla="*/ 185 w 476"/>
              <a:gd name="T7" fmla="*/ 236 h 290"/>
              <a:gd name="T8" fmla="*/ 290 w 476"/>
              <a:gd name="T9" fmla="*/ 236 h 290"/>
              <a:gd name="T10" fmla="*/ 369 w 476"/>
              <a:gd name="T11" fmla="*/ 289 h 290"/>
              <a:gd name="T12" fmla="*/ 475 w 476"/>
              <a:gd name="T13" fmla="*/ 184 h 290"/>
              <a:gd name="T14" fmla="*/ 422 w 476"/>
              <a:gd name="T15" fmla="*/ 157 h 290"/>
              <a:gd name="T16" fmla="*/ 343 w 476"/>
              <a:gd name="T17" fmla="*/ 0 h 290"/>
              <a:gd name="T18" fmla="*/ 79 w 476"/>
              <a:gd name="T19" fmla="*/ 0 h 290"/>
              <a:gd name="T20" fmla="*/ 0 w 476"/>
              <a:gd name="T21" fmla="*/ 105 h 290"/>
              <a:gd name="T22" fmla="*/ 0 w 476"/>
              <a:gd name="T23" fmla="*/ 131 h 290"/>
              <a:gd name="T24" fmla="*/ 53 w 476"/>
              <a:gd name="T25" fmla="*/ 184 h 290"/>
              <a:gd name="T26" fmla="*/ 26 w 476"/>
              <a:gd name="T27" fmla="*/ 210 h 290"/>
              <a:gd name="T28" fmla="*/ 9 w 476"/>
              <a:gd name="T29" fmla="*/ 219 h 290"/>
              <a:gd name="T30" fmla="*/ 0 w 476"/>
              <a:gd name="T31" fmla="*/ 23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6" h="290">
                <a:moveTo>
                  <a:pt x="0" y="236"/>
                </a:moveTo>
                <a:lnTo>
                  <a:pt x="53" y="263"/>
                </a:lnTo>
                <a:lnTo>
                  <a:pt x="158" y="289"/>
                </a:lnTo>
                <a:lnTo>
                  <a:pt x="185" y="236"/>
                </a:lnTo>
                <a:lnTo>
                  <a:pt x="290" y="236"/>
                </a:lnTo>
                <a:lnTo>
                  <a:pt x="369" y="289"/>
                </a:lnTo>
                <a:lnTo>
                  <a:pt x="475" y="184"/>
                </a:lnTo>
                <a:lnTo>
                  <a:pt x="422" y="157"/>
                </a:lnTo>
                <a:lnTo>
                  <a:pt x="343" y="0"/>
                </a:lnTo>
                <a:lnTo>
                  <a:pt x="79" y="0"/>
                </a:lnTo>
                <a:lnTo>
                  <a:pt x="0" y="105"/>
                </a:lnTo>
                <a:lnTo>
                  <a:pt x="0" y="131"/>
                </a:lnTo>
                <a:lnTo>
                  <a:pt x="53" y="184"/>
                </a:lnTo>
                <a:lnTo>
                  <a:pt x="26" y="210"/>
                </a:lnTo>
                <a:lnTo>
                  <a:pt x="9" y="219"/>
                </a:lnTo>
                <a:lnTo>
                  <a:pt x="0" y="23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7" name="Freeform 86"/>
          <p:cNvSpPr>
            <a:spLocks/>
          </p:cNvSpPr>
          <p:nvPr/>
        </p:nvSpPr>
        <p:spPr bwMode="auto">
          <a:xfrm>
            <a:off x="6434138" y="4587875"/>
            <a:ext cx="338137" cy="547688"/>
          </a:xfrm>
          <a:custGeom>
            <a:avLst/>
            <a:gdLst>
              <a:gd name="T0" fmla="*/ 0 w 213"/>
              <a:gd name="T1" fmla="*/ 53 h 343"/>
              <a:gd name="T2" fmla="*/ 53 w 213"/>
              <a:gd name="T3" fmla="*/ 106 h 343"/>
              <a:gd name="T4" fmla="*/ 80 w 213"/>
              <a:gd name="T5" fmla="*/ 342 h 343"/>
              <a:gd name="T6" fmla="*/ 212 w 213"/>
              <a:gd name="T7" fmla="*/ 53 h 343"/>
              <a:gd name="T8" fmla="*/ 133 w 213"/>
              <a:gd name="T9" fmla="*/ 0 h 343"/>
              <a:gd name="T10" fmla="*/ 27 w 213"/>
              <a:gd name="T11" fmla="*/ 0 h 343"/>
              <a:gd name="T12" fmla="*/ 9 w 213"/>
              <a:gd name="T13" fmla="*/ 26 h 343"/>
              <a:gd name="T14" fmla="*/ 0 w 213"/>
              <a:gd name="T15" fmla="*/ 35 h 343"/>
              <a:gd name="T16" fmla="*/ 0 w 213"/>
              <a:gd name="T17"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343">
                <a:moveTo>
                  <a:pt x="0" y="53"/>
                </a:moveTo>
                <a:lnTo>
                  <a:pt x="53" y="106"/>
                </a:lnTo>
                <a:lnTo>
                  <a:pt x="80" y="342"/>
                </a:lnTo>
                <a:lnTo>
                  <a:pt x="212" y="53"/>
                </a:lnTo>
                <a:lnTo>
                  <a:pt x="133" y="0"/>
                </a:lnTo>
                <a:lnTo>
                  <a:pt x="27" y="0"/>
                </a:lnTo>
                <a:lnTo>
                  <a:pt x="9" y="26"/>
                </a:lnTo>
                <a:lnTo>
                  <a:pt x="0" y="35"/>
                </a:lnTo>
                <a:lnTo>
                  <a:pt x="0" y="53"/>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8" name="Freeform 87"/>
          <p:cNvSpPr>
            <a:spLocks/>
          </p:cNvSpPr>
          <p:nvPr/>
        </p:nvSpPr>
        <p:spPr bwMode="auto">
          <a:xfrm>
            <a:off x="6229350" y="3630613"/>
            <a:ext cx="547688" cy="587375"/>
          </a:xfrm>
          <a:custGeom>
            <a:avLst/>
            <a:gdLst>
              <a:gd name="T0" fmla="*/ 26 w 345"/>
              <a:gd name="T1" fmla="*/ 0 h 370"/>
              <a:gd name="T2" fmla="*/ 53 w 345"/>
              <a:gd name="T3" fmla="*/ 184 h 370"/>
              <a:gd name="T4" fmla="*/ 0 w 345"/>
              <a:gd name="T5" fmla="*/ 343 h 370"/>
              <a:gd name="T6" fmla="*/ 53 w 345"/>
              <a:gd name="T7" fmla="*/ 369 h 370"/>
              <a:gd name="T8" fmla="*/ 318 w 345"/>
              <a:gd name="T9" fmla="*/ 369 h 370"/>
              <a:gd name="T10" fmla="*/ 344 w 345"/>
              <a:gd name="T11" fmla="*/ 184 h 370"/>
              <a:gd name="T12" fmla="*/ 291 w 345"/>
              <a:gd name="T13" fmla="*/ 132 h 370"/>
              <a:gd name="T14" fmla="*/ 291 w 345"/>
              <a:gd name="T15" fmla="*/ 53 h 370"/>
              <a:gd name="T16" fmla="*/ 238 w 345"/>
              <a:gd name="T17" fmla="*/ 0 h 370"/>
              <a:gd name="T18" fmla="*/ 185 w 345"/>
              <a:gd name="T19" fmla="*/ 26 h 370"/>
              <a:gd name="T20" fmla="*/ 106 w 345"/>
              <a:gd name="T21" fmla="*/ 9 h 370"/>
              <a:gd name="T22" fmla="*/ 62 w 345"/>
              <a:gd name="T23" fmla="*/ 0 h 370"/>
              <a:gd name="T24" fmla="*/ 26 w 345"/>
              <a:gd name="T2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5" h="370">
                <a:moveTo>
                  <a:pt x="26" y="0"/>
                </a:moveTo>
                <a:lnTo>
                  <a:pt x="53" y="184"/>
                </a:lnTo>
                <a:lnTo>
                  <a:pt x="0" y="343"/>
                </a:lnTo>
                <a:lnTo>
                  <a:pt x="53" y="369"/>
                </a:lnTo>
                <a:lnTo>
                  <a:pt x="318" y="369"/>
                </a:lnTo>
                <a:lnTo>
                  <a:pt x="344" y="184"/>
                </a:lnTo>
                <a:lnTo>
                  <a:pt x="291" y="132"/>
                </a:lnTo>
                <a:lnTo>
                  <a:pt x="291" y="53"/>
                </a:lnTo>
                <a:lnTo>
                  <a:pt x="238" y="0"/>
                </a:lnTo>
                <a:lnTo>
                  <a:pt x="185" y="26"/>
                </a:lnTo>
                <a:lnTo>
                  <a:pt x="106" y="9"/>
                </a:lnTo>
                <a:lnTo>
                  <a:pt x="62" y="0"/>
                </a:lnTo>
                <a:lnTo>
                  <a:pt x="26"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89" name="Freeform 88"/>
          <p:cNvSpPr>
            <a:spLocks/>
          </p:cNvSpPr>
          <p:nvPr/>
        </p:nvSpPr>
        <p:spPr bwMode="auto">
          <a:xfrm>
            <a:off x="6565900" y="3097213"/>
            <a:ext cx="377825" cy="334962"/>
          </a:xfrm>
          <a:custGeom>
            <a:avLst/>
            <a:gdLst>
              <a:gd name="T0" fmla="*/ 0 w 238"/>
              <a:gd name="T1" fmla="*/ 53 h 211"/>
              <a:gd name="T2" fmla="*/ 26 w 238"/>
              <a:gd name="T3" fmla="*/ 210 h 211"/>
              <a:gd name="T4" fmla="*/ 237 w 238"/>
              <a:gd name="T5" fmla="*/ 184 h 211"/>
              <a:gd name="T6" fmla="*/ 211 w 238"/>
              <a:gd name="T7" fmla="*/ 106 h 211"/>
              <a:gd name="T8" fmla="*/ 79 w 238"/>
              <a:gd name="T9" fmla="*/ 0 h 211"/>
              <a:gd name="T10" fmla="*/ 35 w 238"/>
              <a:gd name="T11" fmla="*/ 26 h 211"/>
              <a:gd name="T12" fmla="*/ 18 w 238"/>
              <a:gd name="T13" fmla="*/ 35 h 211"/>
              <a:gd name="T14" fmla="*/ 0 w 238"/>
              <a:gd name="T15" fmla="*/ 44 h 211"/>
              <a:gd name="T16" fmla="*/ 0 w 238"/>
              <a:gd name="T17" fmla="*/ 5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11">
                <a:moveTo>
                  <a:pt x="0" y="53"/>
                </a:moveTo>
                <a:lnTo>
                  <a:pt x="26" y="210"/>
                </a:lnTo>
                <a:lnTo>
                  <a:pt x="237" y="184"/>
                </a:lnTo>
                <a:lnTo>
                  <a:pt x="211" y="106"/>
                </a:lnTo>
                <a:lnTo>
                  <a:pt x="79" y="0"/>
                </a:lnTo>
                <a:lnTo>
                  <a:pt x="35" y="26"/>
                </a:lnTo>
                <a:lnTo>
                  <a:pt x="18" y="35"/>
                </a:lnTo>
                <a:lnTo>
                  <a:pt x="0" y="44"/>
                </a:lnTo>
                <a:lnTo>
                  <a:pt x="0" y="53"/>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90" name="Freeform 89"/>
          <p:cNvSpPr>
            <a:spLocks/>
          </p:cNvSpPr>
          <p:nvPr/>
        </p:nvSpPr>
        <p:spPr bwMode="auto">
          <a:xfrm>
            <a:off x="6229350" y="2878138"/>
            <a:ext cx="504825" cy="295275"/>
          </a:xfrm>
          <a:custGeom>
            <a:avLst/>
            <a:gdLst>
              <a:gd name="T0" fmla="*/ 0 w 318"/>
              <a:gd name="T1" fmla="*/ 79 h 186"/>
              <a:gd name="T2" fmla="*/ 26 w 318"/>
              <a:gd name="T3" fmla="*/ 185 h 186"/>
              <a:gd name="T4" fmla="*/ 211 w 318"/>
              <a:gd name="T5" fmla="*/ 185 h 186"/>
              <a:gd name="T6" fmla="*/ 291 w 318"/>
              <a:gd name="T7" fmla="*/ 132 h 186"/>
              <a:gd name="T8" fmla="*/ 317 w 318"/>
              <a:gd name="T9" fmla="*/ 106 h 186"/>
              <a:gd name="T10" fmla="*/ 264 w 318"/>
              <a:gd name="T11" fmla="*/ 0 h 186"/>
              <a:gd name="T12" fmla="*/ 211 w 318"/>
              <a:gd name="T13" fmla="*/ 0 h 186"/>
              <a:gd name="T14" fmla="*/ 106 w 318"/>
              <a:gd name="T15" fmla="*/ 35 h 186"/>
              <a:gd name="T16" fmla="*/ 53 w 318"/>
              <a:gd name="T17" fmla="*/ 53 h 186"/>
              <a:gd name="T18" fmla="*/ 0 w 318"/>
              <a:gd name="T1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6">
                <a:moveTo>
                  <a:pt x="0" y="79"/>
                </a:moveTo>
                <a:lnTo>
                  <a:pt x="26" y="185"/>
                </a:lnTo>
                <a:lnTo>
                  <a:pt x="211" y="185"/>
                </a:lnTo>
                <a:lnTo>
                  <a:pt x="291" y="132"/>
                </a:lnTo>
                <a:lnTo>
                  <a:pt x="317" y="106"/>
                </a:lnTo>
                <a:lnTo>
                  <a:pt x="264" y="0"/>
                </a:lnTo>
                <a:lnTo>
                  <a:pt x="211" y="0"/>
                </a:lnTo>
                <a:lnTo>
                  <a:pt x="106" y="35"/>
                </a:lnTo>
                <a:lnTo>
                  <a:pt x="53" y="53"/>
                </a:lnTo>
                <a:lnTo>
                  <a:pt x="0" y="79"/>
                </a:lnTo>
              </a:path>
            </a:pathLst>
          </a:custGeom>
          <a:solidFill>
            <a:srgbClr val="E6E8AB"/>
          </a:solidFill>
          <a:ln w="12700" cap="rnd" cmpd="sng">
            <a:solidFill>
              <a:schemeClr val="tx1"/>
            </a:solidFill>
            <a:prstDash val="solid"/>
            <a:round/>
            <a:headEnd type="none" w="med" len="med"/>
            <a:tailEnd type="none" w="med" len="med"/>
          </a:ln>
          <a:effectLst/>
          <a:extLst/>
        </p:spPr>
        <p:txBody>
          <a:bodyPr/>
          <a:lstStyle/>
          <a:p>
            <a:endParaRPr lang="en-US"/>
          </a:p>
        </p:txBody>
      </p:sp>
      <p:sp>
        <p:nvSpPr>
          <p:cNvPr id="91" name="Freeform 90"/>
          <p:cNvSpPr>
            <a:spLocks/>
          </p:cNvSpPr>
          <p:nvPr/>
        </p:nvSpPr>
        <p:spPr bwMode="auto">
          <a:xfrm rot="21540000">
            <a:off x="6607175" y="3389313"/>
            <a:ext cx="417513" cy="446087"/>
          </a:xfrm>
          <a:custGeom>
            <a:avLst/>
            <a:gdLst>
              <a:gd name="T0" fmla="*/ 0 w 265"/>
              <a:gd name="T1" fmla="*/ 26 h 291"/>
              <a:gd name="T2" fmla="*/ 0 w 265"/>
              <a:gd name="T3" fmla="*/ 158 h 291"/>
              <a:gd name="T4" fmla="*/ 53 w 265"/>
              <a:gd name="T5" fmla="*/ 211 h 291"/>
              <a:gd name="T6" fmla="*/ 53 w 265"/>
              <a:gd name="T7" fmla="*/ 290 h 291"/>
              <a:gd name="T8" fmla="*/ 132 w 265"/>
              <a:gd name="T9" fmla="*/ 264 h 291"/>
              <a:gd name="T10" fmla="*/ 211 w 265"/>
              <a:gd name="T11" fmla="*/ 185 h 291"/>
              <a:gd name="T12" fmla="*/ 185 w 265"/>
              <a:gd name="T13" fmla="*/ 132 h 291"/>
              <a:gd name="T14" fmla="*/ 211 w 265"/>
              <a:gd name="T15" fmla="*/ 132 h 291"/>
              <a:gd name="T16" fmla="*/ 264 w 265"/>
              <a:gd name="T17" fmla="*/ 26 h 291"/>
              <a:gd name="T18" fmla="*/ 211 w 265"/>
              <a:gd name="T19" fmla="*/ 0 h 291"/>
              <a:gd name="T20" fmla="*/ 106 w 265"/>
              <a:gd name="T21" fmla="*/ 9 h 291"/>
              <a:gd name="T22" fmla="*/ 53 w 265"/>
              <a:gd name="T23" fmla="*/ 18 h 291"/>
              <a:gd name="T24" fmla="*/ 9 w 265"/>
              <a:gd name="T25" fmla="*/ 18 h 291"/>
              <a:gd name="T26" fmla="*/ 0 w 265"/>
              <a:gd name="T27" fmla="*/ 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5" h="291">
                <a:moveTo>
                  <a:pt x="0" y="26"/>
                </a:moveTo>
                <a:lnTo>
                  <a:pt x="0" y="158"/>
                </a:lnTo>
                <a:lnTo>
                  <a:pt x="53" y="211"/>
                </a:lnTo>
                <a:lnTo>
                  <a:pt x="53" y="290"/>
                </a:lnTo>
                <a:lnTo>
                  <a:pt x="132" y="264"/>
                </a:lnTo>
                <a:lnTo>
                  <a:pt x="211" y="185"/>
                </a:lnTo>
                <a:lnTo>
                  <a:pt x="185" y="132"/>
                </a:lnTo>
                <a:lnTo>
                  <a:pt x="211" y="132"/>
                </a:lnTo>
                <a:lnTo>
                  <a:pt x="264" y="26"/>
                </a:lnTo>
                <a:lnTo>
                  <a:pt x="211" y="0"/>
                </a:lnTo>
                <a:lnTo>
                  <a:pt x="106" y="9"/>
                </a:lnTo>
                <a:lnTo>
                  <a:pt x="53" y="18"/>
                </a:lnTo>
                <a:lnTo>
                  <a:pt x="9" y="18"/>
                </a:lnTo>
                <a:lnTo>
                  <a:pt x="0"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92" name="Freeform 91"/>
          <p:cNvSpPr>
            <a:spLocks/>
          </p:cNvSpPr>
          <p:nvPr/>
        </p:nvSpPr>
        <p:spPr bwMode="auto">
          <a:xfrm>
            <a:off x="7065963" y="2335213"/>
            <a:ext cx="630237" cy="544512"/>
          </a:xfrm>
          <a:custGeom>
            <a:avLst/>
            <a:gdLst>
              <a:gd name="T0" fmla="*/ 53 w 397"/>
              <a:gd name="T1" fmla="*/ 0 h 343"/>
              <a:gd name="T2" fmla="*/ 26 w 397"/>
              <a:gd name="T3" fmla="*/ 79 h 343"/>
              <a:gd name="T4" fmla="*/ 53 w 397"/>
              <a:gd name="T5" fmla="*/ 132 h 343"/>
              <a:gd name="T6" fmla="*/ 0 w 397"/>
              <a:gd name="T7" fmla="*/ 158 h 343"/>
              <a:gd name="T8" fmla="*/ 106 w 397"/>
              <a:gd name="T9" fmla="*/ 263 h 343"/>
              <a:gd name="T10" fmla="*/ 185 w 397"/>
              <a:gd name="T11" fmla="*/ 263 h 343"/>
              <a:gd name="T12" fmla="*/ 211 w 397"/>
              <a:gd name="T13" fmla="*/ 316 h 343"/>
              <a:gd name="T14" fmla="*/ 264 w 397"/>
              <a:gd name="T15" fmla="*/ 263 h 343"/>
              <a:gd name="T16" fmla="*/ 290 w 397"/>
              <a:gd name="T17" fmla="*/ 342 h 343"/>
              <a:gd name="T18" fmla="*/ 343 w 397"/>
              <a:gd name="T19" fmla="*/ 289 h 343"/>
              <a:gd name="T20" fmla="*/ 396 w 397"/>
              <a:gd name="T21" fmla="*/ 211 h 343"/>
              <a:gd name="T22" fmla="*/ 370 w 397"/>
              <a:gd name="T23" fmla="*/ 132 h 343"/>
              <a:gd name="T24" fmla="*/ 370 w 397"/>
              <a:gd name="T25" fmla="*/ 0 h 343"/>
              <a:gd name="T26" fmla="*/ 211 w 397"/>
              <a:gd name="T27" fmla="*/ 0 h 343"/>
              <a:gd name="T28" fmla="*/ 132 w 397"/>
              <a:gd name="T29" fmla="*/ 0 h 343"/>
              <a:gd name="T30" fmla="*/ 53 w 397"/>
              <a:gd name="T3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343">
                <a:moveTo>
                  <a:pt x="53" y="0"/>
                </a:moveTo>
                <a:lnTo>
                  <a:pt x="26" y="79"/>
                </a:lnTo>
                <a:lnTo>
                  <a:pt x="53" y="132"/>
                </a:lnTo>
                <a:lnTo>
                  <a:pt x="0" y="158"/>
                </a:lnTo>
                <a:lnTo>
                  <a:pt x="106" y="263"/>
                </a:lnTo>
                <a:lnTo>
                  <a:pt x="185" y="263"/>
                </a:lnTo>
                <a:lnTo>
                  <a:pt x="211" y="316"/>
                </a:lnTo>
                <a:lnTo>
                  <a:pt x="264" y="263"/>
                </a:lnTo>
                <a:lnTo>
                  <a:pt x="290" y="342"/>
                </a:lnTo>
                <a:lnTo>
                  <a:pt x="343" y="289"/>
                </a:lnTo>
                <a:lnTo>
                  <a:pt x="396" y="211"/>
                </a:lnTo>
                <a:lnTo>
                  <a:pt x="370" y="132"/>
                </a:lnTo>
                <a:lnTo>
                  <a:pt x="370" y="0"/>
                </a:lnTo>
                <a:lnTo>
                  <a:pt x="211" y="0"/>
                </a:lnTo>
                <a:lnTo>
                  <a:pt x="132" y="0"/>
                </a:lnTo>
                <a:lnTo>
                  <a:pt x="53"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93" name="Freeform 92"/>
          <p:cNvSpPr>
            <a:spLocks/>
          </p:cNvSpPr>
          <p:nvPr/>
        </p:nvSpPr>
        <p:spPr bwMode="auto">
          <a:xfrm>
            <a:off x="6985000" y="2586038"/>
            <a:ext cx="628650" cy="503237"/>
          </a:xfrm>
          <a:custGeom>
            <a:avLst/>
            <a:gdLst>
              <a:gd name="T0" fmla="*/ 52 w 396"/>
              <a:gd name="T1" fmla="*/ 0 h 317"/>
              <a:gd name="T2" fmla="*/ 0 w 396"/>
              <a:gd name="T3" fmla="*/ 53 h 317"/>
              <a:gd name="T4" fmla="*/ 26 w 396"/>
              <a:gd name="T5" fmla="*/ 131 h 317"/>
              <a:gd name="T6" fmla="*/ 26 w 396"/>
              <a:gd name="T7" fmla="*/ 184 h 317"/>
              <a:gd name="T8" fmla="*/ 157 w 396"/>
              <a:gd name="T9" fmla="*/ 237 h 317"/>
              <a:gd name="T10" fmla="*/ 289 w 396"/>
              <a:gd name="T11" fmla="*/ 316 h 317"/>
              <a:gd name="T12" fmla="*/ 369 w 396"/>
              <a:gd name="T13" fmla="*/ 263 h 317"/>
              <a:gd name="T14" fmla="*/ 395 w 396"/>
              <a:gd name="T15" fmla="*/ 131 h 317"/>
              <a:gd name="T16" fmla="*/ 342 w 396"/>
              <a:gd name="T17" fmla="*/ 184 h 317"/>
              <a:gd name="T18" fmla="*/ 316 w 396"/>
              <a:gd name="T19" fmla="*/ 105 h 317"/>
              <a:gd name="T20" fmla="*/ 263 w 396"/>
              <a:gd name="T21" fmla="*/ 157 h 317"/>
              <a:gd name="T22" fmla="*/ 237 w 396"/>
              <a:gd name="T23" fmla="*/ 105 h 317"/>
              <a:gd name="T24" fmla="*/ 157 w 396"/>
              <a:gd name="T25" fmla="*/ 105 h 317"/>
              <a:gd name="T26" fmla="*/ 105 w 396"/>
              <a:gd name="T27" fmla="*/ 53 h 317"/>
              <a:gd name="T28" fmla="*/ 78 w 396"/>
              <a:gd name="T29" fmla="*/ 26 h 317"/>
              <a:gd name="T30" fmla="*/ 52 w 396"/>
              <a:gd name="T3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6" h="317">
                <a:moveTo>
                  <a:pt x="52" y="0"/>
                </a:moveTo>
                <a:lnTo>
                  <a:pt x="0" y="53"/>
                </a:lnTo>
                <a:lnTo>
                  <a:pt x="26" y="131"/>
                </a:lnTo>
                <a:lnTo>
                  <a:pt x="26" y="184"/>
                </a:lnTo>
                <a:lnTo>
                  <a:pt x="157" y="237"/>
                </a:lnTo>
                <a:lnTo>
                  <a:pt x="289" y="316"/>
                </a:lnTo>
                <a:lnTo>
                  <a:pt x="369" y="263"/>
                </a:lnTo>
                <a:lnTo>
                  <a:pt x="395" y="131"/>
                </a:lnTo>
                <a:lnTo>
                  <a:pt x="342" y="184"/>
                </a:lnTo>
                <a:lnTo>
                  <a:pt x="316" y="105"/>
                </a:lnTo>
                <a:lnTo>
                  <a:pt x="263" y="157"/>
                </a:lnTo>
                <a:lnTo>
                  <a:pt x="237" y="105"/>
                </a:lnTo>
                <a:lnTo>
                  <a:pt x="157" y="105"/>
                </a:lnTo>
                <a:lnTo>
                  <a:pt x="105" y="53"/>
                </a:lnTo>
                <a:lnTo>
                  <a:pt x="78" y="26"/>
                </a:lnTo>
                <a:lnTo>
                  <a:pt x="52"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94" name="Freeform 93"/>
          <p:cNvSpPr>
            <a:spLocks/>
          </p:cNvSpPr>
          <p:nvPr/>
        </p:nvSpPr>
        <p:spPr bwMode="auto">
          <a:xfrm>
            <a:off x="6691313" y="2878138"/>
            <a:ext cx="628650" cy="587375"/>
          </a:xfrm>
          <a:custGeom>
            <a:avLst/>
            <a:gdLst>
              <a:gd name="T0" fmla="*/ 26 w 396"/>
              <a:gd name="T1" fmla="*/ 106 h 370"/>
              <a:gd name="T2" fmla="*/ 0 w 396"/>
              <a:gd name="T3" fmla="*/ 132 h 370"/>
              <a:gd name="T4" fmla="*/ 132 w 396"/>
              <a:gd name="T5" fmla="*/ 238 h 370"/>
              <a:gd name="T6" fmla="*/ 158 w 396"/>
              <a:gd name="T7" fmla="*/ 316 h 370"/>
              <a:gd name="T8" fmla="*/ 211 w 396"/>
              <a:gd name="T9" fmla="*/ 343 h 370"/>
              <a:gd name="T10" fmla="*/ 263 w 396"/>
              <a:gd name="T11" fmla="*/ 369 h 370"/>
              <a:gd name="T12" fmla="*/ 342 w 396"/>
              <a:gd name="T13" fmla="*/ 290 h 370"/>
              <a:gd name="T14" fmla="*/ 342 w 396"/>
              <a:gd name="T15" fmla="*/ 211 h 370"/>
              <a:gd name="T16" fmla="*/ 395 w 396"/>
              <a:gd name="T17" fmla="*/ 185 h 370"/>
              <a:gd name="T18" fmla="*/ 342 w 396"/>
              <a:gd name="T19" fmla="*/ 132 h 370"/>
              <a:gd name="T20" fmla="*/ 342 w 396"/>
              <a:gd name="T21" fmla="*/ 53 h 370"/>
              <a:gd name="T22" fmla="*/ 211 w 396"/>
              <a:gd name="T23" fmla="*/ 0 h 370"/>
              <a:gd name="T24" fmla="*/ 114 w 396"/>
              <a:gd name="T25" fmla="*/ 53 h 370"/>
              <a:gd name="T26" fmla="*/ 70 w 396"/>
              <a:gd name="T27" fmla="*/ 79 h 370"/>
              <a:gd name="T28" fmla="*/ 35 w 396"/>
              <a:gd name="T29" fmla="*/ 97 h 370"/>
              <a:gd name="T30" fmla="*/ 26 w 396"/>
              <a:gd name="T31" fmla="*/ 10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6" h="370">
                <a:moveTo>
                  <a:pt x="26" y="106"/>
                </a:moveTo>
                <a:lnTo>
                  <a:pt x="0" y="132"/>
                </a:lnTo>
                <a:lnTo>
                  <a:pt x="132" y="238"/>
                </a:lnTo>
                <a:lnTo>
                  <a:pt x="158" y="316"/>
                </a:lnTo>
                <a:lnTo>
                  <a:pt x="211" y="343"/>
                </a:lnTo>
                <a:lnTo>
                  <a:pt x="263" y="369"/>
                </a:lnTo>
                <a:lnTo>
                  <a:pt x="342" y="290"/>
                </a:lnTo>
                <a:lnTo>
                  <a:pt x="342" y="211"/>
                </a:lnTo>
                <a:lnTo>
                  <a:pt x="395" y="185"/>
                </a:lnTo>
                <a:lnTo>
                  <a:pt x="342" y="132"/>
                </a:lnTo>
                <a:lnTo>
                  <a:pt x="342" y="53"/>
                </a:lnTo>
                <a:lnTo>
                  <a:pt x="211" y="0"/>
                </a:lnTo>
                <a:lnTo>
                  <a:pt x="114" y="53"/>
                </a:lnTo>
                <a:lnTo>
                  <a:pt x="70" y="79"/>
                </a:lnTo>
                <a:lnTo>
                  <a:pt x="35" y="97"/>
                </a:lnTo>
                <a:lnTo>
                  <a:pt x="26" y="106"/>
                </a:lnTo>
              </a:path>
            </a:pathLst>
          </a:custGeom>
          <a:solidFill>
            <a:schemeClr val="bg1">
              <a:lumMod val="65000"/>
            </a:schemeClr>
          </a:solidFill>
          <a:ln w="12700" cap="rnd" cmpd="sng">
            <a:solidFill>
              <a:schemeClr val="tx1"/>
            </a:solidFill>
            <a:prstDash val="solid"/>
            <a:round/>
            <a:headEnd type="none" w="med" len="med"/>
            <a:tailEnd type="none" w="med" len="med"/>
          </a:ln>
          <a:effectLst/>
          <a:extLst/>
        </p:spPr>
        <p:txBody>
          <a:bodyPr/>
          <a:lstStyle/>
          <a:p>
            <a:endParaRPr lang="en-US">
              <a:solidFill>
                <a:srgbClr val="A6A6A6"/>
              </a:solidFill>
            </a:endParaRPr>
          </a:p>
        </p:txBody>
      </p:sp>
      <p:sp>
        <p:nvSpPr>
          <p:cNvPr id="95" name="Freeform 94"/>
          <p:cNvSpPr>
            <a:spLocks/>
          </p:cNvSpPr>
          <p:nvPr/>
        </p:nvSpPr>
        <p:spPr bwMode="auto">
          <a:xfrm>
            <a:off x="6689725" y="3587750"/>
            <a:ext cx="712788" cy="544513"/>
          </a:xfrm>
          <a:custGeom>
            <a:avLst/>
            <a:gdLst>
              <a:gd name="T0" fmla="*/ 159 w 449"/>
              <a:gd name="T1" fmla="*/ 0 h 343"/>
              <a:gd name="T2" fmla="*/ 132 w 449"/>
              <a:gd name="T3" fmla="*/ 0 h 343"/>
              <a:gd name="T4" fmla="*/ 159 w 449"/>
              <a:gd name="T5" fmla="*/ 53 h 343"/>
              <a:gd name="T6" fmla="*/ 79 w 449"/>
              <a:gd name="T7" fmla="*/ 132 h 343"/>
              <a:gd name="T8" fmla="*/ 0 w 449"/>
              <a:gd name="T9" fmla="*/ 158 h 343"/>
              <a:gd name="T10" fmla="*/ 53 w 449"/>
              <a:gd name="T11" fmla="*/ 210 h 343"/>
              <a:gd name="T12" fmla="*/ 289 w 449"/>
              <a:gd name="T13" fmla="*/ 210 h 343"/>
              <a:gd name="T14" fmla="*/ 342 w 449"/>
              <a:gd name="T15" fmla="*/ 263 h 343"/>
              <a:gd name="T16" fmla="*/ 369 w 449"/>
              <a:gd name="T17" fmla="*/ 342 h 343"/>
              <a:gd name="T18" fmla="*/ 448 w 449"/>
              <a:gd name="T19" fmla="*/ 289 h 343"/>
              <a:gd name="T20" fmla="*/ 395 w 449"/>
              <a:gd name="T21" fmla="*/ 289 h 343"/>
              <a:gd name="T22" fmla="*/ 395 w 449"/>
              <a:gd name="T23" fmla="*/ 106 h 343"/>
              <a:gd name="T24" fmla="*/ 342 w 449"/>
              <a:gd name="T25" fmla="*/ 106 h 343"/>
              <a:gd name="T26" fmla="*/ 245 w 449"/>
              <a:gd name="T27" fmla="*/ 53 h 343"/>
              <a:gd name="T28" fmla="*/ 203 w 449"/>
              <a:gd name="T29" fmla="*/ 26 h 343"/>
              <a:gd name="T30" fmla="*/ 167 w 449"/>
              <a:gd name="T31" fmla="*/ 0 h 343"/>
              <a:gd name="T32" fmla="*/ 159 w 449"/>
              <a:gd name="T33"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9" h="343">
                <a:moveTo>
                  <a:pt x="159" y="0"/>
                </a:moveTo>
                <a:lnTo>
                  <a:pt x="132" y="0"/>
                </a:lnTo>
                <a:lnTo>
                  <a:pt x="159" y="53"/>
                </a:lnTo>
                <a:lnTo>
                  <a:pt x="79" y="132"/>
                </a:lnTo>
                <a:lnTo>
                  <a:pt x="0" y="158"/>
                </a:lnTo>
                <a:lnTo>
                  <a:pt x="53" y="210"/>
                </a:lnTo>
                <a:lnTo>
                  <a:pt x="289" y="210"/>
                </a:lnTo>
                <a:lnTo>
                  <a:pt x="342" y="263"/>
                </a:lnTo>
                <a:lnTo>
                  <a:pt x="369" y="342"/>
                </a:lnTo>
                <a:lnTo>
                  <a:pt x="448" y="289"/>
                </a:lnTo>
                <a:lnTo>
                  <a:pt x="395" y="289"/>
                </a:lnTo>
                <a:lnTo>
                  <a:pt x="395" y="106"/>
                </a:lnTo>
                <a:lnTo>
                  <a:pt x="342" y="106"/>
                </a:lnTo>
                <a:lnTo>
                  <a:pt x="245" y="53"/>
                </a:lnTo>
                <a:lnTo>
                  <a:pt x="203" y="26"/>
                </a:lnTo>
                <a:lnTo>
                  <a:pt x="167" y="0"/>
                </a:lnTo>
                <a:lnTo>
                  <a:pt x="159" y="0"/>
                </a:lnTo>
              </a:path>
            </a:pathLst>
          </a:custGeom>
          <a:solidFill>
            <a:srgbClr val="E6E8AB"/>
          </a:solidFill>
          <a:ln w="12700" cap="rnd" cmpd="sng">
            <a:solidFill>
              <a:schemeClr val="tx1"/>
            </a:solidFill>
            <a:prstDash val="solid"/>
            <a:round/>
            <a:headEnd type="none" w="med" len="med"/>
            <a:tailEnd type="none" w="med" len="med"/>
          </a:ln>
          <a:effectLst/>
          <a:extLst/>
        </p:spPr>
        <p:txBody>
          <a:bodyPr/>
          <a:lstStyle/>
          <a:p>
            <a:endParaRPr lang="en-US" dirty="0"/>
          </a:p>
        </p:txBody>
      </p:sp>
      <p:sp>
        <p:nvSpPr>
          <p:cNvPr id="96" name="Freeform 95"/>
          <p:cNvSpPr>
            <a:spLocks/>
          </p:cNvSpPr>
          <p:nvPr/>
        </p:nvSpPr>
        <p:spPr bwMode="auto">
          <a:xfrm>
            <a:off x="6732588" y="3921125"/>
            <a:ext cx="587375" cy="585788"/>
          </a:xfrm>
          <a:custGeom>
            <a:avLst/>
            <a:gdLst>
              <a:gd name="T0" fmla="*/ 26 w 370"/>
              <a:gd name="T1" fmla="*/ 0 h 369"/>
              <a:gd name="T2" fmla="*/ 0 w 370"/>
              <a:gd name="T3" fmla="*/ 185 h 369"/>
              <a:gd name="T4" fmla="*/ 79 w 370"/>
              <a:gd name="T5" fmla="*/ 342 h 369"/>
              <a:gd name="T6" fmla="*/ 132 w 370"/>
              <a:gd name="T7" fmla="*/ 368 h 369"/>
              <a:gd name="T8" fmla="*/ 369 w 370"/>
              <a:gd name="T9" fmla="*/ 211 h 369"/>
              <a:gd name="T10" fmla="*/ 369 w 370"/>
              <a:gd name="T11" fmla="*/ 158 h 369"/>
              <a:gd name="T12" fmla="*/ 343 w 370"/>
              <a:gd name="T13" fmla="*/ 132 h 369"/>
              <a:gd name="T14" fmla="*/ 316 w 370"/>
              <a:gd name="T15" fmla="*/ 53 h 369"/>
              <a:gd name="T16" fmla="*/ 263 w 370"/>
              <a:gd name="T17" fmla="*/ 0 h 369"/>
              <a:gd name="T18" fmla="*/ 141 w 370"/>
              <a:gd name="T19" fmla="*/ 0 h 369"/>
              <a:gd name="T20" fmla="*/ 79 w 370"/>
              <a:gd name="T21" fmla="*/ 0 h 369"/>
              <a:gd name="T22" fmla="*/ 26 w 370"/>
              <a:gd name="T23"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0" h="369">
                <a:moveTo>
                  <a:pt x="26" y="0"/>
                </a:moveTo>
                <a:lnTo>
                  <a:pt x="0" y="185"/>
                </a:lnTo>
                <a:lnTo>
                  <a:pt x="79" y="342"/>
                </a:lnTo>
                <a:lnTo>
                  <a:pt x="132" y="368"/>
                </a:lnTo>
                <a:lnTo>
                  <a:pt x="369" y="211"/>
                </a:lnTo>
                <a:lnTo>
                  <a:pt x="369" y="158"/>
                </a:lnTo>
                <a:lnTo>
                  <a:pt x="343" y="132"/>
                </a:lnTo>
                <a:lnTo>
                  <a:pt x="316" y="53"/>
                </a:lnTo>
                <a:lnTo>
                  <a:pt x="263" y="0"/>
                </a:lnTo>
                <a:lnTo>
                  <a:pt x="141" y="0"/>
                </a:lnTo>
                <a:lnTo>
                  <a:pt x="79" y="0"/>
                </a:lnTo>
                <a:lnTo>
                  <a:pt x="26"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97" name="Freeform 96"/>
          <p:cNvSpPr>
            <a:spLocks/>
          </p:cNvSpPr>
          <p:nvPr/>
        </p:nvSpPr>
        <p:spPr bwMode="auto">
          <a:xfrm>
            <a:off x="6942138" y="3336925"/>
            <a:ext cx="838200" cy="712788"/>
          </a:xfrm>
          <a:custGeom>
            <a:avLst/>
            <a:gdLst>
              <a:gd name="T0" fmla="*/ 0 w 528"/>
              <a:gd name="T1" fmla="*/ 159 h 449"/>
              <a:gd name="T2" fmla="*/ 184 w 528"/>
              <a:gd name="T3" fmla="*/ 264 h 449"/>
              <a:gd name="T4" fmla="*/ 237 w 528"/>
              <a:gd name="T5" fmla="*/ 264 h 449"/>
              <a:gd name="T6" fmla="*/ 237 w 528"/>
              <a:gd name="T7" fmla="*/ 448 h 449"/>
              <a:gd name="T8" fmla="*/ 474 w 528"/>
              <a:gd name="T9" fmla="*/ 448 h 449"/>
              <a:gd name="T10" fmla="*/ 527 w 528"/>
              <a:gd name="T11" fmla="*/ 395 h 449"/>
              <a:gd name="T12" fmla="*/ 501 w 528"/>
              <a:gd name="T13" fmla="*/ 342 h 449"/>
              <a:gd name="T14" fmla="*/ 395 w 528"/>
              <a:gd name="T15" fmla="*/ 369 h 449"/>
              <a:gd name="T16" fmla="*/ 316 w 528"/>
              <a:gd name="T17" fmla="*/ 291 h 449"/>
              <a:gd name="T18" fmla="*/ 342 w 528"/>
              <a:gd name="T19" fmla="*/ 238 h 449"/>
              <a:gd name="T20" fmla="*/ 289 w 528"/>
              <a:gd name="T21" fmla="*/ 211 h 449"/>
              <a:gd name="T22" fmla="*/ 369 w 528"/>
              <a:gd name="T23" fmla="*/ 132 h 449"/>
              <a:gd name="T24" fmla="*/ 184 w 528"/>
              <a:gd name="T25" fmla="*/ 0 h 449"/>
              <a:gd name="T26" fmla="*/ 105 w 528"/>
              <a:gd name="T27" fmla="*/ 79 h 449"/>
              <a:gd name="T28" fmla="*/ 53 w 528"/>
              <a:gd name="T29" fmla="*/ 53 h 449"/>
              <a:gd name="T30" fmla="*/ 26 w 528"/>
              <a:gd name="T31" fmla="*/ 106 h 449"/>
              <a:gd name="T32" fmla="*/ 9 w 528"/>
              <a:gd name="T33" fmla="*/ 132 h 449"/>
              <a:gd name="T34" fmla="*/ 0 w 528"/>
              <a:gd name="T35" fmla="*/ 15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8" h="449">
                <a:moveTo>
                  <a:pt x="0" y="159"/>
                </a:moveTo>
                <a:lnTo>
                  <a:pt x="184" y="264"/>
                </a:lnTo>
                <a:lnTo>
                  <a:pt x="237" y="264"/>
                </a:lnTo>
                <a:lnTo>
                  <a:pt x="237" y="448"/>
                </a:lnTo>
                <a:lnTo>
                  <a:pt x="474" y="448"/>
                </a:lnTo>
                <a:lnTo>
                  <a:pt x="527" y="395"/>
                </a:lnTo>
                <a:lnTo>
                  <a:pt x="501" y="342"/>
                </a:lnTo>
                <a:lnTo>
                  <a:pt x="395" y="369"/>
                </a:lnTo>
                <a:lnTo>
                  <a:pt x="316" y="291"/>
                </a:lnTo>
                <a:lnTo>
                  <a:pt x="342" y="238"/>
                </a:lnTo>
                <a:lnTo>
                  <a:pt x="289" y="211"/>
                </a:lnTo>
                <a:lnTo>
                  <a:pt x="369" y="132"/>
                </a:lnTo>
                <a:lnTo>
                  <a:pt x="184" y="0"/>
                </a:lnTo>
                <a:lnTo>
                  <a:pt x="105" y="79"/>
                </a:lnTo>
                <a:lnTo>
                  <a:pt x="53" y="53"/>
                </a:lnTo>
                <a:lnTo>
                  <a:pt x="26" y="106"/>
                </a:lnTo>
                <a:lnTo>
                  <a:pt x="9" y="132"/>
                </a:lnTo>
                <a:lnTo>
                  <a:pt x="0" y="159"/>
                </a:lnTo>
              </a:path>
            </a:pathLst>
          </a:custGeom>
          <a:solidFill>
            <a:srgbClr val="E6E8AB"/>
          </a:solidFill>
          <a:ln w="12700" cap="rnd" cmpd="sng">
            <a:solidFill>
              <a:schemeClr val="tx1"/>
            </a:solidFill>
            <a:prstDash val="solid"/>
            <a:round/>
            <a:headEnd type="none" w="med" len="med"/>
            <a:tailEnd type="none" w="med" len="med"/>
          </a:ln>
          <a:effectLst/>
          <a:extLst/>
        </p:spPr>
        <p:txBody>
          <a:bodyPr/>
          <a:lstStyle/>
          <a:p>
            <a:endParaRPr lang="en-US"/>
          </a:p>
        </p:txBody>
      </p:sp>
      <p:sp>
        <p:nvSpPr>
          <p:cNvPr id="98" name="Freeform 97"/>
          <p:cNvSpPr>
            <a:spLocks/>
          </p:cNvSpPr>
          <p:nvPr/>
        </p:nvSpPr>
        <p:spPr bwMode="auto">
          <a:xfrm>
            <a:off x="7402513" y="3421063"/>
            <a:ext cx="503237" cy="420687"/>
          </a:xfrm>
          <a:custGeom>
            <a:avLst/>
            <a:gdLst>
              <a:gd name="T0" fmla="*/ 79 w 317"/>
              <a:gd name="T1" fmla="*/ 79 h 265"/>
              <a:gd name="T2" fmla="*/ 53 w 317"/>
              <a:gd name="T3" fmla="*/ 106 h 265"/>
              <a:gd name="T4" fmla="*/ 0 w 317"/>
              <a:gd name="T5" fmla="*/ 158 h 265"/>
              <a:gd name="T6" fmla="*/ 53 w 317"/>
              <a:gd name="T7" fmla="*/ 185 h 265"/>
              <a:gd name="T8" fmla="*/ 158 w 317"/>
              <a:gd name="T9" fmla="*/ 264 h 265"/>
              <a:gd name="T10" fmla="*/ 290 w 317"/>
              <a:gd name="T11" fmla="*/ 158 h 265"/>
              <a:gd name="T12" fmla="*/ 316 w 317"/>
              <a:gd name="T13" fmla="*/ 26 h 265"/>
              <a:gd name="T14" fmla="*/ 237 w 317"/>
              <a:gd name="T15" fmla="*/ 0 h 265"/>
              <a:gd name="T16" fmla="*/ 237 w 317"/>
              <a:gd name="T17" fmla="*/ 79 h 265"/>
              <a:gd name="T18" fmla="*/ 105 w 317"/>
              <a:gd name="T19" fmla="*/ 106 h 265"/>
              <a:gd name="T20" fmla="*/ 88 w 317"/>
              <a:gd name="T21" fmla="*/ 88 h 265"/>
              <a:gd name="T22" fmla="*/ 79 w 317"/>
              <a:gd name="T23" fmla="*/ 7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265">
                <a:moveTo>
                  <a:pt x="79" y="79"/>
                </a:moveTo>
                <a:lnTo>
                  <a:pt x="53" y="106"/>
                </a:lnTo>
                <a:lnTo>
                  <a:pt x="0" y="158"/>
                </a:lnTo>
                <a:lnTo>
                  <a:pt x="53" y="185"/>
                </a:lnTo>
                <a:lnTo>
                  <a:pt x="158" y="264"/>
                </a:lnTo>
                <a:lnTo>
                  <a:pt x="290" y="158"/>
                </a:lnTo>
                <a:lnTo>
                  <a:pt x="316" y="26"/>
                </a:lnTo>
                <a:lnTo>
                  <a:pt x="237" y="0"/>
                </a:lnTo>
                <a:lnTo>
                  <a:pt x="237" y="79"/>
                </a:lnTo>
                <a:lnTo>
                  <a:pt x="105" y="106"/>
                </a:lnTo>
                <a:lnTo>
                  <a:pt x="88" y="88"/>
                </a:lnTo>
                <a:lnTo>
                  <a:pt x="79" y="79"/>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99" name="Freeform 98"/>
          <p:cNvSpPr>
            <a:spLocks/>
          </p:cNvSpPr>
          <p:nvPr/>
        </p:nvSpPr>
        <p:spPr bwMode="auto">
          <a:xfrm>
            <a:off x="7234238" y="2962275"/>
            <a:ext cx="671512" cy="628650"/>
          </a:xfrm>
          <a:custGeom>
            <a:avLst/>
            <a:gdLst>
              <a:gd name="T0" fmla="*/ 0 w 423"/>
              <a:gd name="T1" fmla="*/ 0 h 396"/>
              <a:gd name="T2" fmla="*/ 0 w 423"/>
              <a:gd name="T3" fmla="*/ 79 h 396"/>
              <a:gd name="T4" fmla="*/ 53 w 423"/>
              <a:gd name="T5" fmla="*/ 132 h 396"/>
              <a:gd name="T6" fmla="*/ 0 w 423"/>
              <a:gd name="T7" fmla="*/ 158 h 396"/>
              <a:gd name="T8" fmla="*/ 0 w 423"/>
              <a:gd name="T9" fmla="*/ 237 h 396"/>
              <a:gd name="T10" fmla="*/ 185 w 423"/>
              <a:gd name="T11" fmla="*/ 369 h 396"/>
              <a:gd name="T12" fmla="*/ 211 w 423"/>
              <a:gd name="T13" fmla="*/ 395 h 396"/>
              <a:gd name="T14" fmla="*/ 343 w 423"/>
              <a:gd name="T15" fmla="*/ 369 h 396"/>
              <a:gd name="T16" fmla="*/ 343 w 423"/>
              <a:gd name="T17" fmla="*/ 289 h 396"/>
              <a:gd name="T18" fmla="*/ 132 w 423"/>
              <a:gd name="T19" fmla="*/ 210 h 396"/>
              <a:gd name="T20" fmla="*/ 132 w 423"/>
              <a:gd name="T21" fmla="*/ 185 h 396"/>
              <a:gd name="T22" fmla="*/ 369 w 423"/>
              <a:gd name="T23" fmla="*/ 263 h 396"/>
              <a:gd name="T24" fmla="*/ 343 w 423"/>
              <a:gd name="T25" fmla="*/ 158 h 396"/>
              <a:gd name="T26" fmla="*/ 422 w 423"/>
              <a:gd name="T27" fmla="*/ 158 h 396"/>
              <a:gd name="T28" fmla="*/ 422 w 423"/>
              <a:gd name="T29" fmla="*/ 106 h 396"/>
              <a:gd name="T30" fmla="*/ 343 w 423"/>
              <a:gd name="T31" fmla="*/ 79 h 396"/>
              <a:gd name="T32" fmla="*/ 317 w 423"/>
              <a:gd name="T33" fmla="*/ 26 h 396"/>
              <a:gd name="T34" fmla="*/ 211 w 423"/>
              <a:gd name="T35" fmla="*/ 26 h 396"/>
              <a:gd name="T36" fmla="*/ 132 w 423"/>
              <a:gd name="T37" fmla="*/ 79 h 396"/>
              <a:gd name="T38" fmla="*/ 62 w 423"/>
              <a:gd name="T39" fmla="*/ 35 h 396"/>
              <a:gd name="T40" fmla="*/ 26 w 423"/>
              <a:gd name="T41" fmla="*/ 18 h 396"/>
              <a:gd name="T42" fmla="*/ 0 w 423"/>
              <a:gd name="T4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3" h="396">
                <a:moveTo>
                  <a:pt x="0" y="0"/>
                </a:moveTo>
                <a:lnTo>
                  <a:pt x="0" y="79"/>
                </a:lnTo>
                <a:lnTo>
                  <a:pt x="53" y="132"/>
                </a:lnTo>
                <a:lnTo>
                  <a:pt x="0" y="158"/>
                </a:lnTo>
                <a:lnTo>
                  <a:pt x="0" y="237"/>
                </a:lnTo>
                <a:lnTo>
                  <a:pt x="185" y="369"/>
                </a:lnTo>
                <a:lnTo>
                  <a:pt x="211" y="395"/>
                </a:lnTo>
                <a:lnTo>
                  <a:pt x="343" y="369"/>
                </a:lnTo>
                <a:lnTo>
                  <a:pt x="343" y="289"/>
                </a:lnTo>
                <a:lnTo>
                  <a:pt x="132" y="210"/>
                </a:lnTo>
                <a:lnTo>
                  <a:pt x="132" y="185"/>
                </a:lnTo>
                <a:lnTo>
                  <a:pt x="369" y="263"/>
                </a:lnTo>
                <a:lnTo>
                  <a:pt x="343" y="158"/>
                </a:lnTo>
                <a:lnTo>
                  <a:pt x="422" y="158"/>
                </a:lnTo>
                <a:lnTo>
                  <a:pt x="422" y="106"/>
                </a:lnTo>
                <a:lnTo>
                  <a:pt x="343" y="79"/>
                </a:lnTo>
                <a:lnTo>
                  <a:pt x="317" y="26"/>
                </a:lnTo>
                <a:lnTo>
                  <a:pt x="211" y="26"/>
                </a:lnTo>
                <a:lnTo>
                  <a:pt x="132" y="79"/>
                </a:lnTo>
                <a:lnTo>
                  <a:pt x="62" y="35"/>
                </a:lnTo>
                <a:lnTo>
                  <a:pt x="26" y="18"/>
                </a:lnTo>
                <a:lnTo>
                  <a:pt x="0" y="0"/>
                </a:lnTo>
              </a:path>
            </a:pathLst>
          </a:custGeom>
          <a:solidFill>
            <a:srgbClr val="E6E8AB"/>
          </a:solidFill>
          <a:ln w="12700" cap="rnd" cmpd="sng">
            <a:solidFill>
              <a:schemeClr val="tx1"/>
            </a:solidFill>
            <a:prstDash val="solid"/>
            <a:round/>
            <a:headEnd type="none" w="med" len="med"/>
            <a:tailEnd type="none" w="med" len="med"/>
          </a:ln>
          <a:effectLst/>
          <a:extLst/>
        </p:spPr>
        <p:txBody>
          <a:bodyPr/>
          <a:lstStyle/>
          <a:p>
            <a:endParaRPr lang="en-US"/>
          </a:p>
        </p:txBody>
      </p:sp>
      <p:sp>
        <p:nvSpPr>
          <p:cNvPr id="100" name="Freeform 99"/>
          <p:cNvSpPr>
            <a:spLocks/>
          </p:cNvSpPr>
          <p:nvPr/>
        </p:nvSpPr>
        <p:spPr bwMode="auto">
          <a:xfrm>
            <a:off x="7569200" y="2670175"/>
            <a:ext cx="463550" cy="334963"/>
          </a:xfrm>
          <a:custGeom>
            <a:avLst/>
            <a:gdLst>
              <a:gd name="T0" fmla="*/ 26 w 292"/>
              <a:gd name="T1" fmla="*/ 78 h 211"/>
              <a:gd name="T2" fmla="*/ 0 w 292"/>
              <a:gd name="T3" fmla="*/ 210 h 211"/>
              <a:gd name="T4" fmla="*/ 265 w 292"/>
              <a:gd name="T5" fmla="*/ 210 h 211"/>
              <a:gd name="T6" fmla="*/ 265 w 292"/>
              <a:gd name="T7" fmla="*/ 131 h 211"/>
              <a:gd name="T8" fmla="*/ 291 w 292"/>
              <a:gd name="T9" fmla="*/ 78 h 211"/>
              <a:gd name="T10" fmla="*/ 265 w 292"/>
              <a:gd name="T11" fmla="*/ 0 h 211"/>
              <a:gd name="T12" fmla="*/ 79 w 292"/>
              <a:gd name="T13" fmla="*/ 0 h 211"/>
              <a:gd name="T14" fmla="*/ 53 w 292"/>
              <a:gd name="T15" fmla="*/ 35 h 211"/>
              <a:gd name="T16" fmla="*/ 35 w 292"/>
              <a:gd name="T17" fmla="*/ 52 h 211"/>
              <a:gd name="T18" fmla="*/ 26 w 292"/>
              <a:gd name="T19" fmla="*/ 7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 h="211">
                <a:moveTo>
                  <a:pt x="26" y="78"/>
                </a:moveTo>
                <a:lnTo>
                  <a:pt x="0" y="210"/>
                </a:lnTo>
                <a:lnTo>
                  <a:pt x="265" y="210"/>
                </a:lnTo>
                <a:lnTo>
                  <a:pt x="265" y="131"/>
                </a:lnTo>
                <a:lnTo>
                  <a:pt x="291" y="78"/>
                </a:lnTo>
                <a:lnTo>
                  <a:pt x="265" y="0"/>
                </a:lnTo>
                <a:lnTo>
                  <a:pt x="79" y="0"/>
                </a:lnTo>
                <a:lnTo>
                  <a:pt x="53" y="35"/>
                </a:lnTo>
                <a:lnTo>
                  <a:pt x="35" y="52"/>
                </a:lnTo>
                <a:lnTo>
                  <a:pt x="26" y="78"/>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01" name="Freeform 100"/>
          <p:cNvSpPr>
            <a:spLocks/>
          </p:cNvSpPr>
          <p:nvPr/>
        </p:nvSpPr>
        <p:spPr bwMode="auto">
          <a:xfrm>
            <a:off x="7988300" y="2628900"/>
            <a:ext cx="334963" cy="460375"/>
          </a:xfrm>
          <a:custGeom>
            <a:avLst/>
            <a:gdLst>
              <a:gd name="T0" fmla="*/ 0 w 211"/>
              <a:gd name="T1" fmla="*/ 26 h 290"/>
              <a:gd name="T2" fmla="*/ 26 w 211"/>
              <a:gd name="T3" fmla="*/ 104 h 290"/>
              <a:gd name="T4" fmla="*/ 0 w 211"/>
              <a:gd name="T5" fmla="*/ 157 h 290"/>
              <a:gd name="T6" fmla="*/ 0 w 211"/>
              <a:gd name="T7" fmla="*/ 236 h 290"/>
              <a:gd name="T8" fmla="*/ 79 w 211"/>
              <a:gd name="T9" fmla="*/ 236 h 290"/>
              <a:gd name="T10" fmla="*/ 53 w 211"/>
              <a:gd name="T11" fmla="*/ 289 h 290"/>
              <a:gd name="T12" fmla="*/ 132 w 211"/>
              <a:gd name="T13" fmla="*/ 289 h 290"/>
              <a:gd name="T14" fmla="*/ 158 w 211"/>
              <a:gd name="T15" fmla="*/ 236 h 290"/>
              <a:gd name="T16" fmla="*/ 210 w 211"/>
              <a:gd name="T17" fmla="*/ 236 h 290"/>
              <a:gd name="T18" fmla="*/ 185 w 211"/>
              <a:gd name="T19" fmla="*/ 104 h 290"/>
              <a:gd name="T20" fmla="*/ 210 w 211"/>
              <a:gd name="T21" fmla="*/ 0 h 290"/>
              <a:gd name="T22" fmla="*/ 132 w 211"/>
              <a:gd name="T23" fmla="*/ 0 h 290"/>
              <a:gd name="T24" fmla="*/ 62 w 211"/>
              <a:gd name="T25" fmla="*/ 9 h 290"/>
              <a:gd name="T26" fmla="*/ 26 w 211"/>
              <a:gd name="T27" fmla="*/ 18 h 290"/>
              <a:gd name="T28" fmla="*/ 0 w 211"/>
              <a:gd name="T29"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290">
                <a:moveTo>
                  <a:pt x="0" y="26"/>
                </a:moveTo>
                <a:lnTo>
                  <a:pt x="26" y="104"/>
                </a:lnTo>
                <a:lnTo>
                  <a:pt x="0" y="157"/>
                </a:lnTo>
                <a:lnTo>
                  <a:pt x="0" y="236"/>
                </a:lnTo>
                <a:lnTo>
                  <a:pt x="79" y="236"/>
                </a:lnTo>
                <a:lnTo>
                  <a:pt x="53" y="289"/>
                </a:lnTo>
                <a:lnTo>
                  <a:pt x="132" y="289"/>
                </a:lnTo>
                <a:lnTo>
                  <a:pt x="158" y="236"/>
                </a:lnTo>
                <a:lnTo>
                  <a:pt x="210" y="236"/>
                </a:lnTo>
                <a:lnTo>
                  <a:pt x="185" y="104"/>
                </a:lnTo>
                <a:lnTo>
                  <a:pt x="210" y="0"/>
                </a:lnTo>
                <a:lnTo>
                  <a:pt x="132" y="0"/>
                </a:lnTo>
                <a:lnTo>
                  <a:pt x="62" y="9"/>
                </a:lnTo>
                <a:lnTo>
                  <a:pt x="26" y="18"/>
                </a:lnTo>
                <a:lnTo>
                  <a:pt x="0"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02" name="Freeform 103"/>
          <p:cNvSpPr>
            <a:spLocks/>
          </p:cNvSpPr>
          <p:nvPr/>
        </p:nvSpPr>
        <p:spPr bwMode="auto">
          <a:xfrm>
            <a:off x="7778750" y="1958975"/>
            <a:ext cx="671513" cy="461963"/>
          </a:xfrm>
          <a:custGeom>
            <a:avLst/>
            <a:gdLst>
              <a:gd name="T0" fmla="*/ 0 w 423"/>
              <a:gd name="T1" fmla="*/ 0 h 291"/>
              <a:gd name="T2" fmla="*/ 53 w 423"/>
              <a:gd name="T3" fmla="*/ 53 h 291"/>
              <a:gd name="T4" fmla="*/ 132 w 423"/>
              <a:gd name="T5" fmla="*/ 106 h 291"/>
              <a:gd name="T6" fmla="*/ 264 w 423"/>
              <a:gd name="T7" fmla="*/ 184 h 291"/>
              <a:gd name="T8" fmla="*/ 369 w 423"/>
              <a:gd name="T9" fmla="*/ 290 h 291"/>
              <a:gd name="T10" fmla="*/ 422 w 423"/>
              <a:gd name="T11" fmla="*/ 264 h 291"/>
              <a:gd name="T12" fmla="*/ 317 w 423"/>
              <a:gd name="T13" fmla="*/ 132 h 291"/>
              <a:gd name="T14" fmla="*/ 264 w 423"/>
              <a:gd name="T15" fmla="*/ 132 h 291"/>
              <a:gd name="T16" fmla="*/ 159 w 423"/>
              <a:gd name="T17" fmla="*/ 0 h 291"/>
              <a:gd name="T18" fmla="*/ 79 w 423"/>
              <a:gd name="T19" fmla="*/ 0 h 291"/>
              <a:gd name="T20" fmla="*/ 35 w 423"/>
              <a:gd name="T21" fmla="*/ 0 h 291"/>
              <a:gd name="T22" fmla="*/ 0 w 423"/>
              <a:gd name="T2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3" h="291">
                <a:moveTo>
                  <a:pt x="0" y="0"/>
                </a:moveTo>
                <a:lnTo>
                  <a:pt x="53" y="53"/>
                </a:lnTo>
                <a:lnTo>
                  <a:pt x="132" y="106"/>
                </a:lnTo>
                <a:lnTo>
                  <a:pt x="264" y="184"/>
                </a:lnTo>
                <a:lnTo>
                  <a:pt x="369" y="290"/>
                </a:lnTo>
                <a:lnTo>
                  <a:pt x="422" y="264"/>
                </a:lnTo>
                <a:lnTo>
                  <a:pt x="317" y="132"/>
                </a:lnTo>
                <a:lnTo>
                  <a:pt x="264" y="132"/>
                </a:lnTo>
                <a:lnTo>
                  <a:pt x="159" y="0"/>
                </a:lnTo>
                <a:lnTo>
                  <a:pt x="79" y="0"/>
                </a:lnTo>
                <a:lnTo>
                  <a:pt x="35" y="0"/>
                </a:lnTo>
                <a:lnTo>
                  <a:pt x="0" y="0"/>
                </a:lnTo>
              </a:path>
            </a:pathLst>
          </a:custGeom>
          <a:solidFill>
            <a:srgbClr val="E6E8AB"/>
          </a:solidFill>
          <a:ln w="12700" cap="rnd" cmpd="sng">
            <a:solidFill>
              <a:schemeClr val="tx1"/>
            </a:solidFill>
            <a:prstDash val="solid"/>
            <a:round/>
            <a:headEnd type="none" w="med" len="med"/>
            <a:tailEnd type="none" w="med" len="med"/>
          </a:ln>
          <a:effectLst/>
          <a:extLst/>
        </p:spPr>
        <p:txBody>
          <a:bodyPr/>
          <a:lstStyle/>
          <a:p>
            <a:endParaRPr lang="en-US"/>
          </a:p>
        </p:txBody>
      </p:sp>
      <p:sp>
        <p:nvSpPr>
          <p:cNvPr id="103" name="Freeform 105"/>
          <p:cNvSpPr>
            <a:spLocks/>
          </p:cNvSpPr>
          <p:nvPr/>
        </p:nvSpPr>
        <p:spPr bwMode="auto">
          <a:xfrm>
            <a:off x="8031163" y="1917700"/>
            <a:ext cx="585787" cy="587375"/>
          </a:xfrm>
          <a:custGeom>
            <a:avLst/>
            <a:gdLst>
              <a:gd name="T0" fmla="*/ 0 w 369"/>
              <a:gd name="T1" fmla="*/ 26 h 370"/>
              <a:gd name="T2" fmla="*/ 105 w 369"/>
              <a:gd name="T3" fmla="*/ 159 h 370"/>
              <a:gd name="T4" fmla="*/ 158 w 369"/>
              <a:gd name="T5" fmla="*/ 159 h 370"/>
              <a:gd name="T6" fmla="*/ 263 w 369"/>
              <a:gd name="T7" fmla="*/ 290 h 370"/>
              <a:gd name="T8" fmla="*/ 315 w 369"/>
              <a:gd name="T9" fmla="*/ 369 h 370"/>
              <a:gd name="T10" fmla="*/ 368 w 369"/>
              <a:gd name="T11" fmla="*/ 343 h 370"/>
              <a:gd name="T12" fmla="*/ 263 w 369"/>
              <a:gd name="T13" fmla="*/ 0 h 370"/>
              <a:gd name="T14" fmla="*/ 132 w 369"/>
              <a:gd name="T15" fmla="*/ 9 h 370"/>
              <a:gd name="T16" fmla="*/ 62 w 369"/>
              <a:gd name="T17" fmla="*/ 18 h 370"/>
              <a:gd name="T18" fmla="*/ 9 w 369"/>
              <a:gd name="T19" fmla="*/ 18 h 370"/>
              <a:gd name="T20" fmla="*/ 0 w 369"/>
              <a:gd name="T21" fmla="*/ 2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9" h="370">
                <a:moveTo>
                  <a:pt x="0" y="26"/>
                </a:moveTo>
                <a:lnTo>
                  <a:pt x="105" y="159"/>
                </a:lnTo>
                <a:lnTo>
                  <a:pt x="158" y="159"/>
                </a:lnTo>
                <a:lnTo>
                  <a:pt x="263" y="290"/>
                </a:lnTo>
                <a:lnTo>
                  <a:pt x="315" y="369"/>
                </a:lnTo>
                <a:lnTo>
                  <a:pt x="368" y="343"/>
                </a:lnTo>
                <a:lnTo>
                  <a:pt x="263" y="0"/>
                </a:lnTo>
                <a:lnTo>
                  <a:pt x="132" y="9"/>
                </a:lnTo>
                <a:lnTo>
                  <a:pt x="62" y="18"/>
                </a:lnTo>
                <a:lnTo>
                  <a:pt x="9" y="18"/>
                </a:lnTo>
                <a:lnTo>
                  <a:pt x="0" y="2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04" name="Freeform 106"/>
          <p:cNvSpPr>
            <a:spLocks/>
          </p:cNvSpPr>
          <p:nvPr/>
        </p:nvSpPr>
        <p:spPr bwMode="auto">
          <a:xfrm>
            <a:off x="8321675" y="2628900"/>
            <a:ext cx="338138" cy="460375"/>
          </a:xfrm>
          <a:custGeom>
            <a:avLst/>
            <a:gdLst>
              <a:gd name="T0" fmla="*/ 0 w 213"/>
              <a:gd name="T1" fmla="*/ 236 h 290"/>
              <a:gd name="T2" fmla="*/ 27 w 213"/>
              <a:gd name="T3" fmla="*/ 236 h 290"/>
              <a:gd name="T4" fmla="*/ 106 w 213"/>
              <a:gd name="T5" fmla="*/ 236 h 290"/>
              <a:gd name="T6" fmla="*/ 133 w 213"/>
              <a:gd name="T7" fmla="*/ 289 h 290"/>
              <a:gd name="T8" fmla="*/ 186 w 213"/>
              <a:gd name="T9" fmla="*/ 289 h 290"/>
              <a:gd name="T10" fmla="*/ 212 w 213"/>
              <a:gd name="T11" fmla="*/ 184 h 290"/>
              <a:gd name="T12" fmla="*/ 186 w 213"/>
              <a:gd name="T13" fmla="*/ 131 h 290"/>
              <a:gd name="T14" fmla="*/ 106 w 213"/>
              <a:gd name="T15" fmla="*/ 0 h 290"/>
              <a:gd name="T16" fmla="*/ 27 w 213"/>
              <a:gd name="T17" fmla="*/ 78 h 290"/>
              <a:gd name="T18" fmla="*/ 9 w 213"/>
              <a:gd name="T19" fmla="*/ 157 h 290"/>
              <a:gd name="T20" fmla="*/ 0 w 213"/>
              <a:gd name="T21" fmla="*/ 192 h 290"/>
              <a:gd name="T22" fmla="*/ 0 w 213"/>
              <a:gd name="T23" fmla="*/ 23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90">
                <a:moveTo>
                  <a:pt x="0" y="236"/>
                </a:moveTo>
                <a:lnTo>
                  <a:pt x="27" y="236"/>
                </a:lnTo>
                <a:lnTo>
                  <a:pt x="106" y="236"/>
                </a:lnTo>
                <a:lnTo>
                  <a:pt x="133" y="289"/>
                </a:lnTo>
                <a:lnTo>
                  <a:pt x="186" y="289"/>
                </a:lnTo>
                <a:lnTo>
                  <a:pt x="212" y="184"/>
                </a:lnTo>
                <a:lnTo>
                  <a:pt x="186" y="131"/>
                </a:lnTo>
                <a:lnTo>
                  <a:pt x="106" y="0"/>
                </a:lnTo>
                <a:lnTo>
                  <a:pt x="27" y="78"/>
                </a:lnTo>
                <a:lnTo>
                  <a:pt x="9" y="157"/>
                </a:lnTo>
                <a:lnTo>
                  <a:pt x="0" y="192"/>
                </a:lnTo>
                <a:lnTo>
                  <a:pt x="0" y="236"/>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05" name="Freeform 107"/>
          <p:cNvSpPr>
            <a:spLocks/>
          </p:cNvSpPr>
          <p:nvPr/>
        </p:nvSpPr>
        <p:spPr bwMode="auto">
          <a:xfrm>
            <a:off x="8615363" y="2503488"/>
            <a:ext cx="295275" cy="1087437"/>
          </a:xfrm>
          <a:custGeom>
            <a:avLst/>
            <a:gdLst>
              <a:gd name="T0" fmla="*/ 53 w 186"/>
              <a:gd name="T1" fmla="*/ 658 h 685"/>
              <a:gd name="T2" fmla="*/ 132 w 186"/>
              <a:gd name="T3" fmla="*/ 578 h 685"/>
              <a:gd name="T4" fmla="*/ 159 w 186"/>
              <a:gd name="T5" fmla="*/ 342 h 685"/>
              <a:gd name="T6" fmla="*/ 0 w 186"/>
              <a:gd name="T7" fmla="*/ 0 h 685"/>
              <a:gd name="T8" fmla="*/ 26 w 186"/>
              <a:gd name="T9" fmla="*/ 0 h 685"/>
              <a:gd name="T10" fmla="*/ 185 w 186"/>
              <a:gd name="T11" fmla="*/ 342 h 685"/>
              <a:gd name="T12" fmla="*/ 159 w 186"/>
              <a:gd name="T13" fmla="*/ 578 h 685"/>
              <a:gd name="T14" fmla="*/ 53 w 186"/>
              <a:gd name="T15" fmla="*/ 684 h 685"/>
              <a:gd name="T16" fmla="*/ 53 w 186"/>
              <a:gd name="T17" fmla="*/ 666 h 685"/>
              <a:gd name="T18" fmla="*/ 53 w 186"/>
              <a:gd name="T19" fmla="*/ 6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685">
                <a:moveTo>
                  <a:pt x="53" y="658"/>
                </a:moveTo>
                <a:lnTo>
                  <a:pt x="132" y="578"/>
                </a:lnTo>
                <a:lnTo>
                  <a:pt x="159" y="342"/>
                </a:lnTo>
                <a:lnTo>
                  <a:pt x="0" y="0"/>
                </a:lnTo>
                <a:lnTo>
                  <a:pt x="26" y="0"/>
                </a:lnTo>
                <a:lnTo>
                  <a:pt x="185" y="342"/>
                </a:lnTo>
                <a:lnTo>
                  <a:pt x="159" y="578"/>
                </a:lnTo>
                <a:lnTo>
                  <a:pt x="53" y="684"/>
                </a:lnTo>
                <a:lnTo>
                  <a:pt x="53" y="666"/>
                </a:lnTo>
                <a:lnTo>
                  <a:pt x="53" y="658"/>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06" name="Freeform 108"/>
          <p:cNvSpPr>
            <a:spLocks/>
          </p:cNvSpPr>
          <p:nvPr/>
        </p:nvSpPr>
        <p:spPr bwMode="auto">
          <a:xfrm>
            <a:off x="7737475" y="3003550"/>
            <a:ext cx="795338" cy="377825"/>
          </a:xfrm>
          <a:custGeom>
            <a:avLst/>
            <a:gdLst>
              <a:gd name="T0" fmla="*/ 0 w 501"/>
              <a:gd name="T1" fmla="*/ 0 h 238"/>
              <a:gd name="T2" fmla="*/ 26 w 501"/>
              <a:gd name="T3" fmla="*/ 53 h 238"/>
              <a:gd name="T4" fmla="*/ 105 w 501"/>
              <a:gd name="T5" fmla="*/ 79 h 238"/>
              <a:gd name="T6" fmla="*/ 105 w 501"/>
              <a:gd name="T7" fmla="*/ 132 h 238"/>
              <a:gd name="T8" fmla="*/ 53 w 501"/>
              <a:gd name="T9" fmla="*/ 132 h 238"/>
              <a:gd name="T10" fmla="*/ 79 w 501"/>
              <a:gd name="T11" fmla="*/ 237 h 238"/>
              <a:gd name="T12" fmla="*/ 343 w 501"/>
              <a:gd name="T13" fmla="*/ 237 h 238"/>
              <a:gd name="T14" fmla="*/ 500 w 501"/>
              <a:gd name="T15" fmla="*/ 53 h 238"/>
              <a:gd name="T16" fmla="*/ 474 w 501"/>
              <a:gd name="T17" fmla="*/ 0 h 238"/>
              <a:gd name="T18" fmla="*/ 316 w 501"/>
              <a:gd name="T19" fmla="*/ 0 h 238"/>
              <a:gd name="T20" fmla="*/ 290 w 501"/>
              <a:gd name="T21" fmla="*/ 53 h 238"/>
              <a:gd name="T22" fmla="*/ 211 w 501"/>
              <a:gd name="T23" fmla="*/ 53 h 238"/>
              <a:gd name="T24" fmla="*/ 237 w 501"/>
              <a:gd name="T25" fmla="*/ 0 h 238"/>
              <a:gd name="T26" fmla="*/ 114 w 501"/>
              <a:gd name="T27" fmla="*/ 0 h 238"/>
              <a:gd name="T28" fmla="*/ 53 w 501"/>
              <a:gd name="T29" fmla="*/ 0 h 238"/>
              <a:gd name="T30" fmla="*/ 0 w 501"/>
              <a:gd name="T3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1" h="238">
                <a:moveTo>
                  <a:pt x="0" y="0"/>
                </a:moveTo>
                <a:lnTo>
                  <a:pt x="26" y="53"/>
                </a:lnTo>
                <a:lnTo>
                  <a:pt x="105" y="79"/>
                </a:lnTo>
                <a:lnTo>
                  <a:pt x="105" y="132"/>
                </a:lnTo>
                <a:lnTo>
                  <a:pt x="53" y="132"/>
                </a:lnTo>
                <a:lnTo>
                  <a:pt x="79" y="237"/>
                </a:lnTo>
                <a:lnTo>
                  <a:pt x="343" y="237"/>
                </a:lnTo>
                <a:lnTo>
                  <a:pt x="500" y="53"/>
                </a:lnTo>
                <a:lnTo>
                  <a:pt x="474" y="0"/>
                </a:lnTo>
                <a:lnTo>
                  <a:pt x="316" y="0"/>
                </a:lnTo>
                <a:lnTo>
                  <a:pt x="290" y="53"/>
                </a:lnTo>
                <a:lnTo>
                  <a:pt x="211" y="53"/>
                </a:lnTo>
                <a:lnTo>
                  <a:pt x="237" y="0"/>
                </a:lnTo>
                <a:lnTo>
                  <a:pt x="114" y="0"/>
                </a:lnTo>
                <a:lnTo>
                  <a:pt x="53" y="0"/>
                </a:lnTo>
                <a:lnTo>
                  <a:pt x="0"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07" name="Freeform 109"/>
          <p:cNvSpPr>
            <a:spLocks/>
          </p:cNvSpPr>
          <p:nvPr/>
        </p:nvSpPr>
        <p:spPr bwMode="auto">
          <a:xfrm>
            <a:off x="8405813" y="3589338"/>
            <a:ext cx="254000" cy="127000"/>
          </a:xfrm>
          <a:custGeom>
            <a:avLst/>
            <a:gdLst>
              <a:gd name="T0" fmla="*/ 159 w 160"/>
              <a:gd name="T1" fmla="*/ 0 h 80"/>
              <a:gd name="T2" fmla="*/ 159 w 160"/>
              <a:gd name="T3" fmla="*/ 26 h 80"/>
              <a:gd name="T4" fmla="*/ 0 w 160"/>
              <a:gd name="T5" fmla="*/ 79 h 80"/>
              <a:gd name="T6" fmla="*/ 0 w 160"/>
              <a:gd name="T7" fmla="*/ 53 h 80"/>
              <a:gd name="T8" fmla="*/ 80 w 160"/>
              <a:gd name="T9" fmla="*/ 26 h 80"/>
              <a:gd name="T10" fmla="*/ 115 w 160"/>
              <a:gd name="T11" fmla="*/ 9 h 80"/>
              <a:gd name="T12" fmla="*/ 159 w 160"/>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160" h="80">
                <a:moveTo>
                  <a:pt x="159" y="0"/>
                </a:moveTo>
                <a:lnTo>
                  <a:pt x="159" y="26"/>
                </a:lnTo>
                <a:lnTo>
                  <a:pt x="0" y="79"/>
                </a:lnTo>
                <a:lnTo>
                  <a:pt x="0" y="53"/>
                </a:lnTo>
                <a:lnTo>
                  <a:pt x="80" y="26"/>
                </a:lnTo>
                <a:lnTo>
                  <a:pt x="115" y="9"/>
                </a:lnTo>
                <a:lnTo>
                  <a:pt x="159" y="0"/>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125" name="Rectangle 127"/>
          <p:cNvSpPr>
            <a:spLocks noChangeArrowheads="1"/>
          </p:cNvSpPr>
          <p:nvPr/>
        </p:nvSpPr>
        <p:spPr bwMode="auto">
          <a:xfrm>
            <a:off x="718297" y="2857348"/>
            <a:ext cx="540312" cy="256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1000" b="1" dirty="0" smtClean="0">
                <a:latin typeface="Arial"/>
                <a:cs typeface="Arial"/>
              </a:rPr>
              <a:t>Sylva</a:t>
            </a:r>
            <a:endParaRPr lang="en-US" sz="1000" b="1" dirty="0">
              <a:latin typeface="Arial"/>
              <a:cs typeface="Arial"/>
            </a:endParaRPr>
          </a:p>
        </p:txBody>
      </p:sp>
      <p:sp>
        <p:nvSpPr>
          <p:cNvPr id="178" name="Rectangle 183"/>
          <p:cNvSpPr>
            <a:spLocks noChangeArrowheads="1"/>
          </p:cNvSpPr>
          <p:nvPr/>
        </p:nvSpPr>
        <p:spPr bwMode="auto">
          <a:xfrm>
            <a:off x="8428638" y="2000077"/>
            <a:ext cx="768114" cy="410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1000" b="1" dirty="0" smtClean="0">
                <a:latin typeface="Arial"/>
                <a:cs typeface="Arial"/>
              </a:rPr>
              <a:t>Elizabeth</a:t>
            </a:r>
          </a:p>
          <a:p>
            <a:pPr algn="ctr" defTabSz="1106488"/>
            <a:r>
              <a:rPr lang="en-US" sz="1000" b="1" dirty="0" smtClean="0">
                <a:latin typeface="Arial"/>
                <a:cs typeface="Arial"/>
              </a:rPr>
              <a:t>City</a:t>
            </a:r>
            <a:endParaRPr lang="en-US" sz="1000" b="1" dirty="0">
              <a:latin typeface="Arial"/>
              <a:cs typeface="Arial"/>
            </a:endParaRPr>
          </a:p>
        </p:txBody>
      </p:sp>
      <p:sp>
        <p:nvSpPr>
          <p:cNvPr id="179" name="Rectangle 184"/>
          <p:cNvSpPr>
            <a:spLocks noChangeArrowheads="1"/>
          </p:cNvSpPr>
          <p:nvPr/>
        </p:nvSpPr>
        <p:spPr bwMode="auto">
          <a:xfrm>
            <a:off x="7052542" y="2351564"/>
            <a:ext cx="704056" cy="256480"/>
          </a:xfrm>
          <a:prstGeom prst="rect">
            <a:avLst/>
          </a:prstGeom>
          <a:noFill/>
          <a:ln>
            <a:noFill/>
          </a:ln>
          <a:effectLst/>
          <a:extLst/>
        </p:spPr>
        <p:txBody>
          <a:bodyPr wrap="none" lIns="101600" tIns="50800" rIns="101600" bIns="50800">
            <a:spAutoFit/>
          </a:bodyPr>
          <a:lstStyle/>
          <a:p>
            <a:pPr algn="ctr" defTabSz="1106488"/>
            <a:r>
              <a:rPr lang="en-US" sz="1000" b="1" dirty="0" smtClean="0">
                <a:latin typeface="Arial"/>
                <a:cs typeface="Arial"/>
              </a:rPr>
              <a:t>Ahoskie</a:t>
            </a:r>
            <a:endParaRPr lang="en-US" sz="1000" b="1" dirty="0">
              <a:latin typeface="Arial"/>
              <a:cs typeface="Arial"/>
            </a:endParaRPr>
          </a:p>
        </p:txBody>
      </p:sp>
      <p:sp>
        <p:nvSpPr>
          <p:cNvPr id="204" name="Line 232"/>
          <p:cNvSpPr>
            <a:spLocks noChangeShapeType="1"/>
          </p:cNvSpPr>
          <p:nvPr/>
        </p:nvSpPr>
        <p:spPr bwMode="auto">
          <a:xfrm flipH="1">
            <a:off x="2535238" y="2765425"/>
            <a:ext cx="66675" cy="11113"/>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 name="Line 239"/>
          <p:cNvSpPr>
            <a:spLocks noChangeShapeType="1"/>
          </p:cNvSpPr>
          <p:nvPr/>
        </p:nvSpPr>
        <p:spPr bwMode="auto">
          <a:xfrm>
            <a:off x="3944938" y="3641725"/>
            <a:ext cx="22225" cy="25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6" name="Line 242"/>
          <p:cNvSpPr>
            <a:spLocks noChangeShapeType="1"/>
          </p:cNvSpPr>
          <p:nvPr/>
        </p:nvSpPr>
        <p:spPr bwMode="auto">
          <a:xfrm flipV="1">
            <a:off x="4430713" y="2663825"/>
            <a:ext cx="0" cy="63817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7" name="Line 243"/>
          <p:cNvSpPr>
            <a:spLocks noChangeShapeType="1"/>
          </p:cNvSpPr>
          <p:nvPr/>
        </p:nvSpPr>
        <p:spPr bwMode="auto">
          <a:xfrm flipH="1">
            <a:off x="4256088" y="2670175"/>
            <a:ext cx="18097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8" name="Line 254"/>
          <p:cNvSpPr>
            <a:spLocks noChangeShapeType="1"/>
          </p:cNvSpPr>
          <p:nvPr/>
        </p:nvSpPr>
        <p:spPr bwMode="auto">
          <a:xfrm>
            <a:off x="2720975" y="2549525"/>
            <a:ext cx="28575" cy="36513"/>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 name="Line 267"/>
          <p:cNvSpPr>
            <a:spLocks noChangeShapeType="1"/>
          </p:cNvSpPr>
          <p:nvPr/>
        </p:nvSpPr>
        <p:spPr bwMode="auto">
          <a:xfrm flipV="1">
            <a:off x="5227638" y="2871788"/>
            <a:ext cx="7937" cy="58737"/>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0" name="Line 328"/>
          <p:cNvSpPr>
            <a:spLocks noChangeShapeType="1"/>
          </p:cNvSpPr>
          <p:nvPr/>
        </p:nvSpPr>
        <p:spPr bwMode="auto">
          <a:xfrm>
            <a:off x="7037388" y="2881313"/>
            <a:ext cx="195262" cy="7937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1" name="Line 329"/>
          <p:cNvSpPr>
            <a:spLocks noChangeShapeType="1"/>
          </p:cNvSpPr>
          <p:nvPr/>
        </p:nvSpPr>
        <p:spPr bwMode="auto">
          <a:xfrm>
            <a:off x="7239000" y="2973388"/>
            <a:ext cx="0" cy="128587"/>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2" name="Line 331"/>
          <p:cNvSpPr>
            <a:spLocks noChangeShapeType="1"/>
          </p:cNvSpPr>
          <p:nvPr/>
        </p:nvSpPr>
        <p:spPr bwMode="auto">
          <a:xfrm flipH="1">
            <a:off x="7237413" y="3171825"/>
            <a:ext cx="84137" cy="47625"/>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3" name="Line 343"/>
          <p:cNvSpPr>
            <a:spLocks noChangeShapeType="1"/>
          </p:cNvSpPr>
          <p:nvPr/>
        </p:nvSpPr>
        <p:spPr bwMode="auto">
          <a:xfrm>
            <a:off x="7235825" y="3227388"/>
            <a:ext cx="1588" cy="889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7" name="Line 433"/>
          <p:cNvSpPr>
            <a:spLocks noChangeShapeType="1"/>
          </p:cNvSpPr>
          <p:nvPr/>
        </p:nvSpPr>
        <p:spPr bwMode="auto">
          <a:xfrm>
            <a:off x="2714625" y="2540000"/>
            <a:ext cx="255588"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8" name="Line 464"/>
          <p:cNvSpPr>
            <a:spLocks noChangeShapeType="1"/>
          </p:cNvSpPr>
          <p:nvPr/>
        </p:nvSpPr>
        <p:spPr bwMode="auto">
          <a:xfrm>
            <a:off x="5943600" y="3581400"/>
            <a:ext cx="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69" name="Group 544"/>
          <p:cNvGrpSpPr>
            <a:grpSpLocks/>
          </p:cNvGrpSpPr>
          <p:nvPr/>
        </p:nvGrpSpPr>
        <p:grpSpPr bwMode="auto">
          <a:xfrm>
            <a:off x="850902" y="4664944"/>
            <a:ext cx="3609985" cy="276226"/>
            <a:chOff x="688" y="3110"/>
            <a:chExt cx="2274" cy="174"/>
          </a:xfrm>
        </p:grpSpPr>
        <p:sp>
          <p:nvSpPr>
            <p:cNvPr id="270" name="Rectangle 515"/>
            <p:cNvSpPr>
              <a:spLocks noChangeArrowheads="1"/>
            </p:cNvSpPr>
            <p:nvPr/>
          </p:nvSpPr>
          <p:spPr bwMode="auto">
            <a:xfrm>
              <a:off x="688" y="3148"/>
              <a:ext cx="144" cy="96"/>
            </a:xfrm>
            <a:prstGeom prst="rect">
              <a:avLst/>
            </a:prstGeom>
            <a:solidFill>
              <a:srgbClr val="660066"/>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660066"/>
                </a:solidFill>
              </a:endParaRPr>
            </a:p>
          </p:txBody>
        </p:sp>
        <p:sp>
          <p:nvSpPr>
            <p:cNvPr id="271" name="Text Box 527" descr="Wide upward diagonal"/>
            <p:cNvSpPr txBox="1">
              <a:spLocks noChangeArrowheads="1"/>
            </p:cNvSpPr>
            <p:nvPr/>
          </p:nvSpPr>
          <p:spPr bwMode="auto">
            <a:xfrm>
              <a:off x="968" y="3110"/>
              <a:ext cx="1994" cy="174"/>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sz="1200" dirty="0" smtClean="0">
                  <a:latin typeface="Garamond" charset="0"/>
                </a:rPr>
                <a:t>Announced Community Service Learning Centers</a:t>
              </a:r>
              <a:endParaRPr lang="en-US" sz="1200" dirty="0">
                <a:latin typeface="Garamond" charset="0"/>
              </a:endParaRPr>
            </a:p>
          </p:txBody>
        </p:sp>
      </p:grpSp>
      <p:grpSp>
        <p:nvGrpSpPr>
          <p:cNvPr id="272" name="Group 543"/>
          <p:cNvGrpSpPr>
            <a:grpSpLocks/>
          </p:cNvGrpSpPr>
          <p:nvPr/>
        </p:nvGrpSpPr>
        <p:grpSpPr bwMode="auto">
          <a:xfrm>
            <a:off x="857252" y="4937991"/>
            <a:ext cx="2595570" cy="276226"/>
            <a:chOff x="688" y="3302"/>
            <a:chExt cx="1635" cy="174"/>
          </a:xfrm>
        </p:grpSpPr>
        <p:sp>
          <p:nvSpPr>
            <p:cNvPr id="273" name="Rectangle 516"/>
            <p:cNvSpPr>
              <a:spLocks noChangeArrowheads="1"/>
            </p:cNvSpPr>
            <p:nvPr/>
          </p:nvSpPr>
          <p:spPr bwMode="auto">
            <a:xfrm>
              <a:off x="688" y="3340"/>
              <a:ext cx="144" cy="96"/>
            </a:xfrm>
            <a:prstGeom prst="rect">
              <a:avLst/>
            </a:prstGeom>
            <a:solidFill>
              <a:srgbClr val="A6A6A6"/>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4" name="Text Box 528" descr="Wide upward diagonal"/>
            <p:cNvSpPr txBox="1">
              <a:spLocks noChangeArrowheads="1"/>
            </p:cNvSpPr>
            <p:nvPr/>
          </p:nvSpPr>
          <p:spPr bwMode="auto">
            <a:xfrm>
              <a:off x="968" y="3302"/>
              <a:ext cx="1355" cy="174"/>
            </a:xfrm>
            <a:prstGeom prst="rect">
              <a:avLst/>
            </a:prstGeom>
            <a:noFill/>
            <a:ln>
              <a:noFill/>
            </a:ln>
            <a:effectLst/>
            <a:extLst>
              <a:ext uri="{909E8E84-426E-40dd-AFC4-6F175D3DCCD1}">
                <a14:hiddenFill xmlns:a14="http://schemas.microsoft.com/office/drawing/2010/main" xmlns="">
                  <a:pattFill prst="wdUpDiag">
                    <a:fgClr>
                      <a:srgbClr val="FFCC99"/>
                    </a:fgClr>
                    <a:bgClr>
                      <a:srgbClr val="FFFFFF"/>
                    </a:bgClr>
                  </a:patt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dirty="0" smtClean="0">
                  <a:latin typeface="Garamond" charset="0"/>
                </a:rPr>
                <a:t>ECU School of Dental Medicine</a:t>
              </a:r>
              <a:endParaRPr lang="en-US" sz="1200" dirty="0">
                <a:latin typeface="Garamond" charset="0"/>
              </a:endParaRPr>
            </a:p>
          </p:txBody>
        </p:sp>
      </p:grpSp>
      <p:sp>
        <p:nvSpPr>
          <p:cNvPr id="275" name="Freeform 69"/>
          <p:cNvSpPr>
            <a:spLocks/>
          </p:cNvSpPr>
          <p:nvPr/>
        </p:nvSpPr>
        <p:spPr bwMode="auto">
          <a:xfrm>
            <a:off x="5307013" y="3579813"/>
            <a:ext cx="628650" cy="501650"/>
          </a:xfrm>
          <a:custGeom>
            <a:avLst/>
            <a:gdLst>
              <a:gd name="T0" fmla="*/ 0 w 396"/>
              <a:gd name="T1" fmla="*/ 53 h 316"/>
              <a:gd name="T2" fmla="*/ 53 w 396"/>
              <a:gd name="T3" fmla="*/ 210 h 316"/>
              <a:gd name="T4" fmla="*/ 132 w 396"/>
              <a:gd name="T5" fmla="*/ 262 h 316"/>
              <a:gd name="T6" fmla="*/ 132 w 396"/>
              <a:gd name="T7" fmla="*/ 315 h 316"/>
              <a:gd name="T8" fmla="*/ 395 w 396"/>
              <a:gd name="T9" fmla="*/ 289 h 316"/>
              <a:gd name="T10" fmla="*/ 290 w 396"/>
              <a:gd name="T11" fmla="*/ 183 h 316"/>
              <a:gd name="T12" fmla="*/ 290 w 396"/>
              <a:gd name="T13" fmla="*/ 105 h 316"/>
              <a:gd name="T14" fmla="*/ 316 w 396"/>
              <a:gd name="T15" fmla="*/ 0 h 316"/>
              <a:gd name="T16" fmla="*/ 211 w 396"/>
              <a:gd name="T17" fmla="*/ 0 h 316"/>
              <a:gd name="T18" fmla="*/ 26 w 396"/>
              <a:gd name="T19" fmla="*/ 53 h 316"/>
              <a:gd name="T20" fmla="*/ 9 w 396"/>
              <a:gd name="T21" fmla="*/ 53 h 316"/>
              <a:gd name="T22" fmla="*/ 0 w 396"/>
              <a:gd name="T23" fmla="*/ 5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316">
                <a:moveTo>
                  <a:pt x="0" y="53"/>
                </a:moveTo>
                <a:lnTo>
                  <a:pt x="53" y="210"/>
                </a:lnTo>
                <a:lnTo>
                  <a:pt x="132" y="262"/>
                </a:lnTo>
                <a:lnTo>
                  <a:pt x="132" y="315"/>
                </a:lnTo>
                <a:lnTo>
                  <a:pt x="395" y="289"/>
                </a:lnTo>
                <a:lnTo>
                  <a:pt x="290" y="183"/>
                </a:lnTo>
                <a:lnTo>
                  <a:pt x="290" y="105"/>
                </a:lnTo>
                <a:lnTo>
                  <a:pt x="316" y="0"/>
                </a:lnTo>
                <a:lnTo>
                  <a:pt x="211" y="0"/>
                </a:lnTo>
                <a:lnTo>
                  <a:pt x="26" y="53"/>
                </a:lnTo>
                <a:lnTo>
                  <a:pt x="9" y="53"/>
                </a:lnTo>
                <a:lnTo>
                  <a:pt x="0" y="53"/>
                </a:lnTo>
              </a:path>
            </a:pathLst>
          </a:custGeom>
          <a:solidFill>
            <a:srgbClr val="E6E8AB"/>
          </a:solidFill>
          <a:ln w="12700" cap="rnd" cmpd="sng">
            <a:solidFill>
              <a:srgbClr val="000000"/>
            </a:solidFill>
            <a:prstDash val="solid"/>
            <a:round/>
            <a:headEnd type="none" w="med" len="med"/>
            <a:tailEnd type="none" w="med" len="med"/>
          </a:ln>
          <a:effectLst/>
          <a:extLst/>
        </p:spPr>
        <p:txBody>
          <a:bodyPr/>
          <a:lstStyle/>
          <a:p>
            <a:endParaRPr lang="en-US"/>
          </a:p>
        </p:txBody>
      </p:sp>
      <p:sp>
        <p:nvSpPr>
          <p:cNvPr id="278" name="Rectangle 127"/>
          <p:cNvSpPr>
            <a:spLocks noChangeArrowheads="1"/>
          </p:cNvSpPr>
          <p:nvPr/>
        </p:nvSpPr>
        <p:spPr bwMode="auto">
          <a:xfrm>
            <a:off x="1538521" y="2213022"/>
            <a:ext cx="1017706" cy="256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1000" b="1" dirty="0" smtClean="0">
                <a:latin typeface="Arial"/>
                <a:cs typeface="Arial"/>
              </a:rPr>
              <a:t>Spruce Pines</a:t>
            </a:r>
            <a:endParaRPr lang="en-US" sz="1000" b="1" dirty="0">
              <a:latin typeface="Arial"/>
              <a:cs typeface="Arial"/>
            </a:endParaRPr>
          </a:p>
        </p:txBody>
      </p:sp>
      <p:sp>
        <p:nvSpPr>
          <p:cNvPr id="279" name="Rectangle 127"/>
          <p:cNvSpPr>
            <a:spLocks noChangeArrowheads="1"/>
          </p:cNvSpPr>
          <p:nvPr/>
        </p:nvSpPr>
        <p:spPr bwMode="auto">
          <a:xfrm>
            <a:off x="5730628" y="3180339"/>
            <a:ext cx="782078" cy="256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1000" b="1" dirty="0" smtClean="0">
                <a:latin typeface="Arial"/>
                <a:cs typeface="Arial"/>
              </a:rPr>
              <a:t>Lillington</a:t>
            </a:r>
            <a:endParaRPr lang="en-US" sz="1000" b="1" dirty="0">
              <a:latin typeface="Arial"/>
              <a:cs typeface="Arial"/>
            </a:endParaRPr>
          </a:p>
        </p:txBody>
      </p:sp>
      <p:cxnSp>
        <p:nvCxnSpPr>
          <p:cNvPr id="246" name="Straight Connector 245"/>
          <p:cNvCxnSpPr/>
          <p:nvPr/>
        </p:nvCxnSpPr>
        <p:spPr>
          <a:xfrm>
            <a:off x="1000125" y="3063875"/>
            <a:ext cx="363538" cy="299815"/>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5" name="AutoShape 376"/>
          <p:cNvSpPr>
            <a:spLocks noChangeAspect="1" noChangeArrowheads="1"/>
          </p:cNvSpPr>
          <p:nvPr/>
        </p:nvSpPr>
        <p:spPr bwMode="auto">
          <a:xfrm>
            <a:off x="1290638" y="3295650"/>
            <a:ext cx="146050" cy="139700"/>
          </a:xfrm>
          <a:prstGeom prst="star5">
            <a:avLst/>
          </a:prstGeom>
          <a:solidFill>
            <a:srgbClr val="FF99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288" name="Straight Connector 287"/>
          <p:cNvCxnSpPr/>
          <p:nvPr/>
        </p:nvCxnSpPr>
        <p:spPr>
          <a:xfrm>
            <a:off x="2081893" y="2410446"/>
            <a:ext cx="354617" cy="312121"/>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4" name="AutoShape 376"/>
          <p:cNvSpPr>
            <a:spLocks noChangeAspect="1" noChangeArrowheads="1"/>
          </p:cNvSpPr>
          <p:nvPr/>
        </p:nvSpPr>
        <p:spPr bwMode="auto">
          <a:xfrm>
            <a:off x="2368021" y="2659063"/>
            <a:ext cx="146050" cy="139700"/>
          </a:xfrm>
          <a:prstGeom prst="star5">
            <a:avLst/>
          </a:prstGeom>
          <a:solidFill>
            <a:srgbClr val="FF99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289" name="Straight Connector 288"/>
          <p:cNvCxnSpPr/>
          <p:nvPr/>
        </p:nvCxnSpPr>
        <p:spPr>
          <a:xfrm flipV="1">
            <a:off x="8141758" y="2293850"/>
            <a:ext cx="518055" cy="187"/>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77" name="AutoShape 370"/>
          <p:cNvSpPr>
            <a:spLocks noChangeAspect="1" noChangeArrowheads="1"/>
          </p:cNvSpPr>
          <p:nvPr/>
        </p:nvSpPr>
        <p:spPr bwMode="auto">
          <a:xfrm>
            <a:off x="8065492" y="2214430"/>
            <a:ext cx="158750" cy="152400"/>
          </a:xfrm>
          <a:prstGeom prst="star5">
            <a:avLst/>
          </a:prstGeom>
          <a:solidFill>
            <a:srgbClr val="FF99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20" name="Picture 119" descr="ECU_Logo_Bug_300x300.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34612" y="2976273"/>
            <a:ext cx="189593" cy="189593"/>
          </a:xfrm>
          <a:prstGeom prst="rect">
            <a:avLst/>
          </a:prstGeom>
        </p:spPr>
      </p:pic>
      <p:pic>
        <p:nvPicPr>
          <p:cNvPr id="290" name="Picture 289" descr="ECU_Logo_Bug_300x300.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5255" y="5012195"/>
            <a:ext cx="123970" cy="123970"/>
          </a:xfrm>
          <a:prstGeom prst="rect">
            <a:avLst/>
          </a:prstGeom>
        </p:spPr>
      </p:pic>
      <p:sp>
        <p:nvSpPr>
          <p:cNvPr id="291" name="Rectangle 184"/>
          <p:cNvSpPr>
            <a:spLocks noChangeArrowheads="1"/>
          </p:cNvSpPr>
          <p:nvPr/>
        </p:nvSpPr>
        <p:spPr bwMode="auto">
          <a:xfrm>
            <a:off x="6816134" y="3110732"/>
            <a:ext cx="448866" cy="241092"/>
          </a:xfrm>
          <a:prstGeom prst="rect">
            <a:avLst/>
          </a:prstGeom>
          <a:noFill/>
          <a:ln>
            <a:noFill/>
          </a:ln>
          <a:effectLst/>
          <a:extLst/>
        </p:spPr>
        <p:txBody>
          <a:bodyPr wrap="none" lIns="101600" tIns="50800" rIns="101600" bIns="50800">
            <a:spAutoFit/>
          </a:bodyPr>
          <a:lstStyle/>
          <a:p>
            <a:pPr algn="ctr" defTabSz="1106488"/>
            <a:r>
              <a:rPr lang="en-US" sz="900" b="1" dirty="0" smtClean="0">
                <a:latin typeface="Arial"/>
                <a:cs typeface="Arial"/>
              </a:rPr>
              <a:t>ECU</a:t>
            </a:r>
          </a:p>
        </p:txBody>
      </p:sp>
      <p:cxnSp>
        <p:nvCxnSpPr>
          <p:cNvPr id="292" name="Straight Connector 291"/>
          <p:cNvCxnSpPr/>
          <p:nvPr/>
        </p:nvCxnSpPr>
        <p:spPr>
          <a:xfrm flipV="1">
            <a:off x="5558216" y="3330575"/>
            <a:ext cx="252034" cy="91356"/>
          </a:xfrm>
          <a:prstGeom prst="line">
            <a:avLst/>
          </a:prstGeom>
          <a:ln w="1905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30" name="AutoShape 376"/>
          <p:cNvSpPr>
            <a:spLocks noChangeAspect="1" noChangeArrowheads="1"/>
          </p:cNvSpPr>
          <p:nvPr/>
        </p:nvSpPr>
        <p:spPr bwMode="auto">
          <a:xfrm>
            <a:off x="5478463" y="3367088"/>
            <a:ext cx="146050" cy="139700"/>
          </a:xfrm>
          <a:prstGeom prst="star5">
            <a:avLst/>
          </a:prstGeom>
          <a:solidFill>
            <a:srgbClr val="FF99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295" name="Straight Connector 294"/>
          <p:cNvCxnSpPr/>
          <p:nvPr/>
        </p:nvCxnSpPr>
        <p:spPr>
          <a:xfrm>
            <a:off x="7366226" y="2249722"/>
            <a:ext cx="20200" cy="174418"/>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25" name="AutoShape 370"/>
          <p:cNvSpPr>
            <a:spLocks noChangeAspect="1" noChangeArrowheads="1"/>
          </p:cNvSpPr>
          <p:nvPr/>
        </p:nvSpPr>
        <p:spPr bwMode="auto">
          <a:xfrm>
            <a:off x="7285568" y="2161646"/>
            <a:ext cx="158750" cy="152400"/>
          </a:xfrm>
          <a:prstGeom prst="star5">
            <a:avLst/>
          </a:prstGeom>
          <a:solidFill>
            <a:srgbClr val="FF99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147" name="Straight Connector 146"/>
          <p:cNvCxnSpPr/>
          <p:nvPr/>
        </p:nvCxnSpPr>
        <p:spPr>
          <a:xfrm flipV="1">
            <a:off x="4409601" y="2722567"/>
            <a:ext cx="189387" cy="12920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49" name="AutoShape 376"/>
          <p:cNvSpPr>
            <a:spLocks noChangeAspect="1" noChangeArrowheads="1"/>
          </p:cNvSpPr>
          <p:nvPr/>
        </p:nvSpPr>
        <p:spPr bwMode="auto">
          <a:xfrm>
            <a:off x="4281371" y="2784561"/>
            <a:ext cx="146050" cy="139700"/>
          </a:xfrm>
          <a:prstGeom prst="star5">
            <a:avLst/>
          </a:prstGeom>
          <a:solidFill>
            <a:srgbClr val="FF9900"/>
          </a:solid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 name="Rectangle 127"/>
          <p:cNvSpPr>
            <a:spLocks noChangeArrowheads="1"/>
          </p:cNvSpPr>
          <p:nvPr/>
        </p:nvSpPr>
        <p:spPr bwMode="auto">
          <a:xfrm>
            <a:off x="4489941" y="2543523"/>
            <a:ext cx="782391" cy="256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01600" tIns="50800" rIns="101600" bIns="50800">
            <a:spAutoFit/>
          </a:bodyPr>
          <a:lstStyle/>
          <a:p>
            <a:pPr algn="ctr" defTabSz="1106488"/>
            <a:r>
              <a:rPr lang="en-US" sz="1000" b="1" dirty="0" smtClean="0">
                <a:latin typeface="Arial"/>
                <a:cs typeface="Arial"/>
              </a:rPr>
              <a:t>Davidson</a:t>
            </a:r>
            <a:endParaRPr lang="en-US" sz="1000" b="1" dirty="0">
              <a:latin typeface="Arial"/>
              <a:cs typeface="Arial"/>
            </a:endParaRPr>
          </a:p>
        </p:txBody>
      </p:sp>
    </p:spTree>
    <p:extLst>
      <p:ext uri="{BB962C8B-B14F-4D97-AF65-F5344CB8AC3E}">
        <p14:creationId xmlns:p14="http://schemas.microsoft.com/office/powerpoint/2010/main" xmlns="" val="115411870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Architectural Rendering of</a:t>
            </a:r>
            <a:br>
              <a:rPr lang="en-US" dirty="0" smtClean="0"/>
            </a:br>
            <a:r>
              <a:rPr lang="en-US" dirty="0" smtClean="0"/>
              <a:t>Community Service Learning Center</a:t>
            </a:r>
            <a:endParaRPr lang="en-US" dirty="0"/>
          </a:p>
        </p:txBody>
      </p:sp>
      <p:pic>
        <p:nvPicPr>
          <p:cNvPr id="5" name="Picture 4" descr="Rendering_CSLC_CROPPE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5194" y="1463819"/>
            <a:ext cx="8907743" cy="4689906"/>
          </a:xfrm>
          <a:prstGeom prst="rect">
            <a:avLst/>
          </a:prstGeom>
        </p:spPr>
      </p:pic>
    </p:spTree>
    <p:extLst>
      <p:ext uri="{BB962C8B-B14F-4D97-AF65-F5344CB8AC3E}">
        <p14:creationId xmlns:p14="http://schemas.microsoft.com/office/powerpoint/2010/main" xmlns="" val="248144275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xmlns="" val="0"/>
              </a:ext>
            </a:extLst>
          </a:blip>
          <a:srcRect l="3834" t="24542" r="3138" b="34461"/>
          <a:stretch/>
        </p:blipFill>
        <p:spPr>
          <a:xfrm>
            <a:off x="182880" y="2179319"/>
            <a:ext cx="8827701" cy="2905761"/>
          </a:xfrm>
          <a:prstGeom prst="rect">
            <a:avLst/>
          </a:prstGeom>
        </p:spPr>
      </p:pic>
      <p:sp>
        <p:nvSpPr>
          <p:cNvPr id="7" name="TextBox 6"/>
          <p:cNvSpPr txBox="1"/>
          <p:nvPr/>
        </p:nvSpPr>
        <p:spPr>
          <a:xfrm>
            <a:off x="361836" y="664705"/>
            <a:ext cx="8486185" cy="1200329"/>
          </a:xfrm>
          <a:prstGeom prst="rect">
            <a:avLst/>
          </a:prstGeom>
          <a:noFill/>
        </p:spPr>
        <p:txBody>
          <a:bodyPr wrap="square" rtlCol="0">
            <a:spAutoFit/>
          </a:bodyPr>
          <a:lstStyle/>
          <a:p>
            <a:pPr algn="ctr"/>
            <a:r>
              <a:rPr lang="en-US" sz="3600" dirty="0" smtClean="0">
                <a:solidFill>
                  <a:srgbClr val="000000"/>
                </a:solidFill>
              </a:rPr>
              <a:t>Ahoskie Community Service Learning Center</a:t>
            </a:r>
          </a:p>
          <a:p>
            <a:pPr algn="ctr"/>
            <a:r>
              <a:rPr lang="en-US" sz="3600" dirty="0" smtClean="0">
                <a:solidFill>
                  <a:srgbClr val="000000"/>
                </a:solidFill>
              </a:rPr>
              <a:t>  </a:t>
            </a:r>
            <a:r>
              <a:rPr lang="en-US" sz="2500" dirty="0" smtClean="0">
                <a:solidFill>
                  <a:srgbClr val="000000"/>
                </a:solidFill>
              </a:rPr>
              <a:t>April 2012</a:t>
            </a:r>
            <a:endParaRPr lang="en-US" sz="2500" dirty="0">
              <a:solidFill>
                <a:srgbClr val="000000"/>
              </a:solidFill>
            </a:endParaRPr>
          </a:p>
        </p:txBody>
      </p:sp>
    </p:spTree>
    <p:extLst>
      <p:ext uri="{BB962C8B-B14F-4D97-AF65-F5344CB8AC3E}">
        <p14:creationId xmlns:p14="http://schemas.microsoft.com/office/powerpoint/2010/main" xmlns="" val="428553567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CCH Rendering.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089253"/>
            <a:ext cx="9144000" cy="3877099"/>
          </a:xfrm>
          <a:prstGeom prst="rect">
            <a:avLst/>
          </a:prstGeom>
        </p:spPr>
      </p:pic>
      <p:sp>
        <p:nvSpPr>
          <p:cNvPr id="6" name="Rectangle 5"/>
          <p:cNvSpPr/>
          <p:nvPr/>
        </p:nvSpPr>
        <p:spPr>
          <a:xfrm>
            <a:off x="288636" y="207926"/>
            <a:ext cx="8520546" cy="1754327"/>
          </a:xfrm>
          <a:prstGeom prst="rect">
            <a:avLst/>
          </a:prstGeom>
        </p:spPr>
        <p:txBody>
          <a:bodyPr wrap="square">
            <a:spAutoFit/>
          </a:bodyPr>
          <a:lstStyle/>
          <a:p>
            <a:pPr algn="ctr"/>
            <a:r>
              <a:rPr lang="en-US" sz="3600" dirty="0"/>
              <a:t>Architectural Rendering of</a:t>
            </a:r>
            <a:br>
              <a:rPr lang="en-US" sz="3600" dirty="0"/>
            </a:br>
            <a:r>
              <a:rPr lang="en-US" sz="3600" dirty="0" smtClean="0"/>
              <a:t>Roanoke-Chowan Community Health Center</a:t>
            </a:r>
            <a:endParaRPr lang="en-US" sz="3600" dirty="0"/>
          </a:p>
          <a:p>
            <a:pPr algn="ctr"/>
            <a:r>
              <a:rPr lang="en-US" sz="3600" dirty="0" smtClean="0"/>
              <a:t>&amp; ECU </a:t>
            </a:r>
            <a:r>
              <a:rPr lang="en-US" sz="3600" dirty="0"/>
              <a:t>Community Service Learning </a:t>
            </a:r>
            <a:r>
              <a:rPr lang="en-US" sz="3600" dirty="0" smtClean="0"/>
              <a:t>Center</a:t>
            </a:r>
            <a:endParaRPr lang="en-US" sz="3600" dirty="0"/>
          </a:p>
        </p:txBody>
      </p:sp>
    </p:spTree>
    <p:extLst>
      <p:ext uri="{BB962C8B-B14F-4D97-AF65-F5344CB8AC3E}">
        <p14:creationId xmlns:p14="http://schemas.microsoft.com/office/powerpoint/2010/main" xmlns="" val="39026314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ssHallSoDM_11-16-2010.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8209" y="21015"/>
            <a:ext cx="9144000" cy="6858000"/>
          </a:xfrm>
          <a:prstGeom prst="rect">
            <a:avLst/>
          </a:prstGeom>
        </p:spPr>
      </p:pic>
      <p:sp>
        <p:nvSpPr>
          <p:cNvPr id="11" name="TextBox 10"/>
          <p:cNvSpPr txBox="1"/>
          <p:nvPr/>
        </p:nvSpPr>
        <p:spPr>
          <a:xfrm>
            <a:off x="3385896" y="6028978"/>
            <a:ext cx="5123104" cy="923330"/>
          </a:xfrm>
          <a:prstGeom prst="rect">
            <a:avLst/>
          </a:prstGeom>
          <a:noFill/>
        </p:spPr>
        <p:txBody>
          <a:bodyPr wrap="square" rtlCol="0">
            <a:spAutoFit/>
          </a:bodyPr>
          <a:lstStyle/>
          <a:p>
            <a:r>
              <a:rPr lang="en-US" sz="3600" b="1" dirty="0" smtClean="0">
                <a:solidFill>
                  <a:srgbClr val="FFFFFF"/>
                </a:solidFill>
                <a:hlinkClick r:id="rId3"/>
              </a:rPr>
              <a:t>www.ecu.edu/dentistry</a:t>
            </a:r>
            <a:endParaRPr lang="en-US" sz="3600" b="1" dirty="0" smtClean="0">
              <a:solidFill>
                <a:srgbClr val="FFFFFF"/>
              </a:solidFill>
            </a:endParaRPr>
          </a:p>
          <a:p>
            <a:endParaRPr lang="en-US" dirty="0"/>
          </a:p>
        </p:txBody>
      </p:sp>
      <p:pic>
        <p:nvPicPr>
          <p:cNvPr id="4" name="Picture 3" descr="SoDM Web Site Screen shot 2011-10-20 at 3.38.35 P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21015"/>
            <a:ext cx="9144000" cy="1135607"/>
          </a:xfrm>
          <a:prstGeom prst="rect">
            <a:avLst/>
          </a:prstGeom>
        </p:spPr>
      </p:pic>
      <p:pic>
        <p:nvPicPr>
          <p:cNvPr id="5" name="Picture 4" descr="SoDM-WebSite2.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1156622"/>
            <a:ext cx="2819400" cy="4800600"/>
          </a:xfrm>
          <a:prstGeom prst="rect">
            <a:avLst/>
          </a:prstGeom>
        </p:spPr>
      </p:pic>
    </p:spTree>
    <p:extLst>
      <p:ext uri="{BB962C8B-B14F-4D97-AF65-F5344CB8AC3E}">
        <p14:creationId xmlns:p14="http://schemas.microsoft.com/office/powerpoint/2010/main" xmlns="" val="335601637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NC Demographics</a:t>
            </a:r>
            <a:br>
              <a:rPr lang="en-US" dirty="0"/>
            </a:br>
            <a:endParaRPr lang="en-US" dirty="0"/>
          </a:p>
        </p:txBody>
      </p:sp>
      <p:sp>
        <p:nvSpPr>
          <p:cNvPr id="3" name="Content Placeholder 2"/>
          <p:cNvSpPr>
            <a:spLocks noGrp="1"/>
          </p:cNvSpPr>
          <p:nvPr>
            <p:ph idx="1"/>
          </p:nvPr>
        </p:nvSpPr>
        <p:spPr>
          <a:xfrm>
            <a:off x="457200" y="1473200"/>
            <a:ext cx="8229600" cy="4345709"/>
          </a:xfrm>
        </p:spPr>
        <p:txBody>
          <a:bodyPr>
            <a:normAutofit/>
          </a:bodyPr>
          <a:lstStyle/>
          <a:p>
            <a:pPr marL="457200" indent="-457200">
              <a:lnSpc>
                <a:spcPct val="150000"/>
              </a:lnSpc>
              <a:spcBef>
                <a:spcPts val="0"/>
              </a:spcBef>
              <a:buFont typeface="Arial"/>
              <a:buChar char="•"/>
            </a:pPr>
            <a:r>
              <a:rPr lang="en-US" dirty="0" smtClean="0"/>
              <a:t>NC is the 10</a:t>
            </a:r>
            <a:r>
              <a:rPr lang="en-US" baseline="30000" dirty="0" smtClean="0"/>
              <a:t>th</a:t>
            </a:r>
            <a:r>
              <a:rPr lang="en-US" dirty="0" smtClean="0"/>
              <a:t> largest state (about 9.5M)</a:t>
            </a:r>
          </a:p>
          <a:p>
            <a:pPr marL="457200" indent="-457200">
              <a:lnSpc>
                <a:spcPct val="150000"/>
              </a:lnSpc>
              <a:spcBef>
                <a:spcPts val="0"/>
              </a:spcBef>
              <a:buFont typeface="Arial"/>
              <a:buChar char="•"/>
            </a:pPr>
            <a:r>
              <a:rPr lang="en-US" dirty="0" smtClean="0"/>
              <a:t>NC is the 5</a:t>
            </a:r>
            <a:r>
              <a:rPr lang="en-US" baseline="30000" dirty="0" smtClean="0"/>
              <a:t>th</a:t>
            </a:r>
            <a:r>
              <a:rPr lang="en-US" dirty="0" smtClean="0"/>
              <a:t> fastest growing state</a:t>
            </a:r>
          </a:p>
          <a:p>
            <a:pPr marL="457200" indent="-457200">
              <a:lnSpc>
                <a:spcPct val="150000"/>
              </a:lnSpc>
              <a:spcBef>
                <a:spcPts val="0"/>
              </a:spcBef>
              <a:buFont typeface="Arial"/>
              <a:buChar char="•"/>
            </a:pPr>
            <a:r>
              <a:rPr lang="en-US" dirty="0" smtClean="0"/>
              <a:t>NC will be the 7</a:t>
            </a:r>
            <a:r>
              <a:rPr lang="en-US" baseline="30000" dirty="0" smtClean="0"/>
              <a:t>th</a:t>
            </a:r>
            <a:r>
              <a:rPr lang="en-US" dirty="0" smtClean="0"/>
              <a:t> largest state by 2030</a:t>
            </a:r>
          </a:p>
          <a:p>
            <a:pPr>
              <a:spcBef>
                <a:spcPts val="24"/>
              </a:spcBef>
            </a:pPr>
            <a:r>
              <a:rPr lang="en-US" sz="2800" dirty="0" smtClean="0"/>
              <a:t>	  - </a:t>
            </a:r>
            <a:r>
              <a:rPr lang="en-US" sz="2800" dirty="0"/>
              <a:t>Population will be 12.4M – a growth rate of 52</a:t>
            </a:r>
            <a:r>
              <a:rPr lang="en-US" sz="2800" dirty="0" smtClean="0"/>
              <a:t>%</a:t>
            </a:r>
          </a:p>
          <a:p>
            <a:pPr indent="-457200">
              <a:lnSpc>
                <a:spcPct val="130000"/>
              </a:lnSpc>
              <a:buFont typeface="Arial"/>
              <a:buChar char="•"/>
            </a:pPr>
            <a:r>
              <a:rPr lang="en-US" dirty="0" smtClean="0"/>
              <a:t>Population: 50/50 Rural-Urban split</a:t>
            </a:r>
          </a:p>
        </p:txBody>
      </p:sp>
    </p:spTree>
    <p:extLst>
      <p:ext uri="{BB962C8B-B14F-4D97-AF65-F5344CB8AC3E}">
        <p14:creationId xmlns:p14="http://schemas.microsoft.com/office/powerpoint/2010/main" xmlns="" val="311063369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idx="4294967295"/>
          </p:nvPr>
        </p:nvSpPr>
        <p:spPr>
          <a:xfrm>
            <a:off x="0" y="285750"/>
            <a:ext cx="9144000" cy="1306513"/>
          </a:xfrm>
        </p:spPr>
        <p:txBody>
          <a:bodyPr/>
          <a:lstStyle/>
          <a:p>
            <a:pPr eaLnBrk="1" hangingPunct="1"/>
            <a:r>
              <a:rPr lang="en-US" sz="3200" b="1" dirty="0">
                <a:latin typeface="Calibri" charset="0"/>
              </a:rPr>
              <a:t>RURAL AND URBAN COUNTIES</a:t>
            </a:r>
            <a:br>
              <a:rPr lang="en-US" sz="3200" b="1" dirty="0">
                <a:latin typeface="Calibri" charset="0"/>
              </a:rPr>
            </a:br>
            <a:r>
              <a:rPr lang="en-US" sz="2400" b="1" dirty="0">
                <a:latin typeface="Calibri" charset="0"/>
              </a:rPr>
              <a:t>North Carolina</a:t>
            </a:r>
          </a:p>
        </p:txBody>
      </p:sp>
      <p:sp>
        <p:nvSpPr>
          <p:cNvPr id="20483" name="Text Box 9"/>
          <p:cNvSpPr txBox="1">
            <a:spLocks noChangeArrowheads="1"/>
          </p:cNvSpPr>
          <p:nvPr/>
        </p:nvSpPr>
        <p:spPr bwMode="auto">
          <a:xfrm>
            <a:off x="215900" y="6203157"/>
            <a:ext cx="4356100" cy="309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60000"/>
              </a:lnSpc>
              <a:spcBef>
                <a:spcPct val="50000"/>
              </a:spcBef>
            </a:pPr>
            <a:r>
              <a:rPr lang="en-US" sz="800" dirty="0" smtClean="0">
                <a:latin typeface="Calibri" charset="0"/>
              </a:rPr>
              <a:t>North </a:t>
            </a:r>
            <a:r>
              <a:rPr lang="en-US" sz="800" dirty="0">
                <a:latin typeface="Calibri" charset="0"/>
              </a:rPr>
              <a:t>Carolina Rural Economic Development Center, Inc.</a:t>
            </a:r>
          </a:p>
          <a:p>
            <a:pPr>
              <a:lnSpc>
                <a:spcPct val="60000"/>
              </a:lnSpc>
              <a:spcBef>
                <a:spcPct val="50000"/>
              </a:spcBef>
            </a:pPr>
            <a:r>
              <a:rPr lang="en-US" sz="800" dirty="0">
                <a:latin typeface="Calibri" charset="0"/>
              </a:rPr>
              <a:t>ArcGIS 9 ESRI Data &amp; Maps</a:t>
            </a:r>
          </a:p>
        </p:txBody>
      </p:sp>
      <p:pic>
        <p:nvPicPr>
          <p:cNvPr id="2" name="Picture 1" descr="RuralUrbanMAP06-03-10.jpg"/>
          <p:cNvPicPr>
            <a:picLocks noChangeAspect="1"/>
          </p:cNvPicPr>
          <p:nvPr/>
        </p:nvPicPr>
        <p:blipFill>
          <a:blip r:embed="rId3">
            <a:extLst>
              <a:ext uri="{BEBA8EAE-BF5A-486C-A8C5-ECC9F3942E4B}">
                <a14:imgProps xmlns:a14="http://schemas.microsoft.com/office/drawing/2010/main" xmlns="">
                  <a14:imgLayer r:embed="rId4">
                    <a14:imgEffect>
                      <a14:backgroundRemoval t="216" b="100000" l="92" r="100000">
                        <a14:foregroundMark x1="6545" y1="10237" x2="6545" y2="10237"/>
                        <a14:foregroundMark x1="33684" y1="62716" x2="33684" y2="62716"/>
                      </a14:backgroundRemoval>
                    </a14:imgEffect>
                  </a14:imgLayer>
                </a14:imgProps>
              </a:ext>
              <a:ext uri="{28A0092B-C50C-407E-A947-70E740481C1C}">
                <a14:useLocalDpi xmlns:a14="http://schemas.microsoft.com/office/drawing/2010/main" xmlns="" val="0"/>
              </a:ext>
            </a:extLst>
          </a:blip>
          <a:stretch>
            <a:fillRect/>
          </a:stretch>
        </p:blipFill>
        <p:spPr>
          <a:xfrm>
            <a:off x="280358" y="1642521"/>
            <a:ext cx="8609632" cy="3656631"/>
          </a:xfrm>
          <a:prstGeom prst="rect">
            <a:avLst/>
          </a:prstGeom>
        </p:spPr>
      </p:pic>
      <p:pic>
        <p:nvPicPr>
          <p:cNvPr id="3" name="Picture 2" descr="RuralUrbanLEGEND_06-03-1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756833" y="4019977"/>
            <a:ext cx="685800" cy="458044"/>
          </a:xfrm>
          <a:prstGeom prst="rect">
            <a:avLst/>
          </a:prstGeom>
        </p:spPr>
      </p:pic>
    </p:spTree>
    <p:extLst>
      <p:ext uri="{BB962C8B-B14F-4D97-AF65-F5344CB8AC3E}">
        <p14:creationId xmlns:p14="http://schemas.microsoft.com/office/powerpoint/2010/main" xmlns="" val="105089978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Dental Workforce</a:t>
            </a:r>
            <a:endParaRPr lang="en-US" dirty="0"/>
          </a:p>
        </p:txBody>
      </p:sp>
      <p:sp>
        <p:nvSpPr>
          <p:cNvPr id="3" name="Content Placeholder 2"/>
          <p:cNvSpPr>
            <a:spLocks noGrp="1"/>
          </p:cNvSpPr>
          <p:nvPr>
            <p:ph idx="1"/>
          </p:nvPr>
        </p:nvSpPr>
        <p:spPr>
          <a:xfrm>
            <a:off x="457200" y="1600201"/>
            <a:ext cx="8229600" cy="4022435"/>
          </a:xfrm>
        </p:spPr>
        <p:txBody>
          <a:bodyPr>
            <a:normAutofit fontScale="92500" lnSpcReduction="20000"/>
          </a:bodyPr>
          <a:lstStyle/>
          <a:p>
            <a:pPr marL="457200" indent="-457200">
              <a:buFont typeface="Arial"/>
              <a:buChar char="•"/>
            </a:pPr>
            <a:r>
              <a:rPr lang="en-US" dirty="0" smtClean="0"/>
              <a:t>In 2010 there were 4,178 dentists</a:t>
            </a:r>
          </a:p>
          <a:p>
            <a:pPr marL="457200" indent="-457200">
              <a:buFont typeface="Arial"/>
              <a:buChar char="•"/>
            </a:pPr>
            <a:r>
              <a:rPr lang="en-US" dirty="0" smtClean="0"/>
              <a:t>NC ranks 47</a:t>
            </a:r>
            <a:r>
              <a:rPr lang="en-US" baseline="30000" dirty="0" smtClean="0"/>
              <a:t>th</a:t>
            </a:r>
            <a:r>
              <a:rPr lang="en-US" dirty="0" smtClean="0"/>
              <a:t> in the number of dentists to 10K population</a:t>
            </a:r>
          </a:p>
          <a:p>
            <a:pPr marL="457200" indent="-457200">
              <a:buFont typeface="Arial"/>
              <a:buChar char="•"/>
            </a:pPr>
            <a:r>
              <a:rPr lang="en-US" dirty="0" smtClean="0"/>
              <a:t>28 Counties where 2 or fewer dentists serve as many as 10,000 population……..  including 4 counties, all in eastern NC, that have no dentist</a:t>
            </a:r>
          </a:p>
          <a:p>
            <a:pPr marL="457200" indent="-457200">
              <a:buFont typeface="Arial"/>
              <a:buChar char="•"/>
            </a:pPr>
            <a:r>
              <a:rPr lang="en-US" dirty="0" smtClean="0"/>
              <a:t>About 1/3 of the dentists practicing today are 55 years of age and older</a:t>
            </a:r>
          </a:p>
          <a:p>
            <a:pPr marL="457200" indent="-457200">
              <a:buFont typeface="Arial"/>
              <a:buChar char="•"/>
            </a:pPr>
            <a:r>
              <a:rPr lang="en-US" dirty="0" smtClean="0"/>
              <a:t>Does not reflect the diversity of the State</a:t>
            </a:r>
            <a:endParaRPr lang="en-US" dirty="0"/>
          </a:p>
        </p:txBody>
      </p:sp>
      <p:sp>
        <p:nvSpPr>
          <p:cNvPr id="5" name="TextBox 4"/>
          <p:cNvSpPr txBox="1"/>
          <p:nvPr/>
        </p:nvSpPr>
        <p:spPr>
          <a:xfrm>
            <a:off x="383309" y="5818909"/>
            <a:ext cx="8363527" cy="553998"/>
          </a:xfrm>
          <a:prstGeom prst="rect">
            <a:avLst/>
          </a:prstGeom>
          <a:noFill/>
        </p:spPr>
        <p:txBody>
          <a:bodyPr wrap="square" rtlCol="0">
            <a:spAutoFit/>
          </a:bodyPr>
          <a:lstStyle/>
          <a:p>
            <a:r>
              <a:rPr lang="en-US" sz="1000" dirty="0" smtClean="0"/>
              <a:t>*Source</a:t>
            </a:r>
            <a:r>
              <a:rPr lang="en-US" sz="1000" dirty="0"/>
              <a:t>: North Carolina Health Professions Data System, Cecil G. </a:t>
            </a:r>
            <a:r>
              <a:rPr lang="en-US" sz="1000" dirty="0" err="1"/>
              <a:t>Sheps</a:t>
            </a:r>
            <a:r>
              <a:rPr lang="en-US" sz="1000" dirty="0"/>
              <a:t> Center for Health Services Research, University of North Carolina at Chapel Hill</a:t>
            </a:r>
            <a:r>
              <a:rPr lang="en-US" sz="1000" dirty="0" smtClean="0"/>
              <a:t>, with </a:t>
            </a:r>
            <a:r>
              <a:rPr lang="en-US" sz="1000" dirty="0"/>
              <a:t>data derived from the respective licensing board, 2010</a:t>
            </a:r>
            <a:r>
              <a:rPr lang="en-US" sz="1000" dirty="0" smtClean="0"/>
              <a:t>.</a:t>
            </a:r>
            <a:r>
              <a:rPr lang="en-US" sz="1000" dirty="0"/>
              <a:t> </a:t>
            </a:r>
            <a:r>
              <a:rPr lang="en-US" sz="1000" dirty="0" smtClean="0"/>
              <a:t>(Includes </a:t>
            </a:r>
            <a:r>
              <a:rPr lang="en-US" sz="1000" dirty="0"/>
              <a:t>those who are licensed and active within the profession as well as those with unknown activity status; </a:t>
            </a:r>
            <a:r>
              <a:rPr lang="en-US" sz="1000" dirty="0" smtClean="0"/>
              <a:t>inactive </a:t>
            </a:r>
            <a:r>
              <a:rPr lang="en-US" sz="1000" dirty="0"/>
              <a:t>are excluded</a:t>
            </a:r>
            <a:r>
              <a:rPr lang="en-US" sz="1000" dirty="0" smtClean="0"/>
              <a:t>.)</a:t>
            </a:r>
            <a:endParaRPr lang="en-US" sz="1000" dirty="0"/>
          </a:p>
        </p:txBody>
      </p:sp>
    </p:spTree>
    <p:extLst>
      <p:ext uri="{BB962C8B-B14F-4D97-AF65-F5344CB8AC3E}">
        <p14:creationId xmlns:p14="http://schemas.microsoft.com/office/powerpoint/2010/main" xmlns="" val="264270228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p:txBody>
          <a:bodyPr>
            <a:noAutofit/>
          </a:bodyPr>
          <a:lstStyle/>
          <a:p>
            <a:pPr algn="ctr" eaLnBrk="1" hangingPunct="1"/>
            <a:r>
              <a:rPr lang="en-US" sz="3600" dirty="0">
                <a:latin typeface="Arial" charset="0"/>
              </a:rPr>
              <a:t>Dentists per 10,000 Population</a:t>
            </a:r>
            <a:br>
              <a:rPr lang="en-US" sz="3600" dirty="0">
                <a:latin typeface="Arial" charset="0"/>
              </a:rPr>
            </a:br>
            <a:r>
              <a:rPr lang="en-US" sz="3600" dirty="0">
                <a:latin typeface="Arial" charset="0"/>
              </a:rPr>
              <a:t>US and NC, 1979-</a:t>
            </a:r>
            <a:r>
              <a:rPr lang="en-US" sz="3600" dirty="0" smtClean="0">
                <a:latin typeface="Arial" charset="0"/>
              </a:rPr>
              <a:t>2009</a:t>
            </a:r>
            <a:endParaRPr lang="en-US" sz="3600" dirty="0">
              <a:latin typeface="Arial" charset="0"/>
            </a:endParaRPr>
          </a:p>
        </p:txBody>
      </p:sp>
      <p:graphicFrame>
        <p:nvGraphicFramePr>
          <p:cNvPr id="1026" name="Object 5"/>
          <p:cNvGraphicFramePr>
            <a:graphicFrameLocks noGrp="1" noChangeAspect="1"/>
          </p:cNvGraphicFramePr>
          <p:nvPr>
            <p:ph idx="1"/>
            <p:extLst>
              <p:ext uri="{D42A27DB-BD31-4B8C-83A1-F6EECF244321}">
                <p14:modId xmlns:p14="http://schemas.microsoft.com/office/powerpoint/2010/main" xmlns="" val="202686675"/>
              </p:ext>
            </p:extLst>
          </p:nvPr>
        </p:nvGraphicFramePr>
        <p:xfrm>
          <a:off x="1612900" y="1557338"/>
          <a:ext cx="5969000" cy="4741862"/>
        </p:xfrm>
        <a:graphic>
          <a:graphicData uri="http://schemas.openxmlformats.org/presentationml/2006/ole">
            <p:oleObj spid="_x0000_s2150" name="Worksheet" r:id="rId3" imgW="9069480" imgH="7204320" progId="Excel.Sheet.8">
              <p:embed/>
            </p:oleObj>
          </a:graphicData>
        </a:graphic>
      </p:graphicFrame>
      <p:sp>
        <p:nvSpPr>
          <p:cNvPr id="1028" name="Text Box 3"/>
          <p:cNvSpPr txBox="1">
            <a:spLocks noChangeArrowheads="1"/>
          </p:cNvSpPr>
          <p:nvPr/>
        </p:nvSpPr>
        <p:spPr bwMode="auto">
          <a:xfrm>
            <a:off x="0" y="6296025"/>
            <a:ext cx="8702675"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800" dirty="0"/>
              <a:t>Sources:  North Carolina Health Professions Data System, 1979 to </a:t>
            </a:r>
            <a:r>
              <a:rPr lang="en-US" sz="800" dirty="0" smtClean="0"/>
              <a:t>2009 with </a:t>
            </a:r>
            <a:r>
              <a:rPr lang="en-US" sz="800" dirty="0"/>
              <a:t>data derived from the North Carolina State Board </a:t>
            </a:r>
          </a:p>
          <a:p>
            <a:r>
              <a:rPr lang="en-US" sz="800" dirty="0"/>
              <a:t>of Dental Examiners;  HRSA, Bureau of Health Professions;  US Bureau of the Census;  North Carolina Office of State Planning.</a:t>
            </a:r>
          </a:p>
          <a:p>
            <a:r>
              <a:rPr lang="en-US" sz="800" dirty="0"/>
              <a:t>Figures include all licensed active dental hygienists. North Carolina population data are smoothed figures based on 1980, 1990 and 2000 Censuses.</a:t>
            </a:r>
          </a:p>
          <a:p>
            <a:r>
              <a:rPr lang="en-US" sz="800" dirty="0"/>
              <a:t>*Note: US population data for 2001-2002 are slightly different than previous years and may partially account for the slight drop in dentists per 10,000 population at the national level.</a:t>
            </a:r>
          </a:p>
        </p:txBody>
      </p:sp>
      <p:sp>
        <p:nvSpPr>
          <p:cNvPr id="2" name="TextBox 1"/>
          <p:cNvSpPr txBox="1"/>
          <p:nvPr/>
        </p:nvSpPr>
        <p:spPr>
          <a:xfrm>
            <a:off x="6972300" y="3221995"/>
            <a:ext cx="508000" cy="261610"/>
          </a:xfrm>
          <a:prstGeom prst="rect">
            <a:avLst/>
          </a:prstGeom>
          <a:noFill/>
          <a:ln>
            <a:noFill/>
          </a:ln>
        </p:spPr>
        <p:txBody>
          <a:bodyPr wrap="square" rtlCol="0">
            <a:spAutoFit/>
          </a:bodyPr>
          <a:lstStyle/>
          <a:p>
            <a:r>
              <a:rPr lang="en-US" sz="1100" b="1" dirty="0" smtClean="0">
                <a:solidFill>
                  <a:schemeClr val="tx2"/>
                </a:solidFill>
                <a:latin typeface="Arial"/>
                <a:cs typeface="Arial"/>
              </a:rPr>
              <a:t>4.4</a:t>
            </a:r>
            <a:endParaRPr lang="en-US" sz="1100" b="1" dirty="0">
              <a:solidFill>
                <a:schemeClr val="tx2"/>
              </a:solidFill>
              <a:latin typeface="Arial"/>
              <a:cs typeface="Arial"/>
            </a:endParaRPr>
          </a:p>
        </p:txBody>
      </p:sp>
    </p:spTree>
    <p:extLst>
      <p:ext uri="{BB962C8B-B14F-4D97-AF65-F5344CB8AC3E}">
        <p14:creationId xmlns:p14="http://schemas.microsoft.com/office/powerpoint/2010/main" xmlns="" val="49602066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
          <p:cNvGraphicFramePr>
            <a:graphicFrameLocks noChangeAspect="1"/>
          </p:cNvGraphicFramePr>
          <p:nvPr>
            <p:extLst>
              <p:ext uri="{D42A27DB-BD31-4B8C-83A1-F6EECF244321}">
                <p14:modId xmlns:p14="http://schemas.microsoft.com/office/powerpoint/2010/main" xmlns="" val="3578184816"/>
              </p:ext>
            </p:extLst>
          </p:nvPr>
        </p:nvGraphicFramePr>
        <p:xfrm>
          <a:off x="287338" y="373063"/>
          <a:ext cx="8483600" cy="6199187"/>
        </p:xfrm>
        <a:graphic>
          <a:graphicData uri="http://schemas.openxmlformats.org/presentationml/2006/ole">
            <p:oleObj spid="_x0000_s1104" name="Worksheet" r:id="rId3" imgW="9069480" imgH="6829560" progId="Excel.Sheet.8">
              <p:embed/>
            </p:oleObj>
          </a:graphicData>
        </a:graphic>
      </p:graphicFrame>
      <p:sp>
        <p:nvSpPr>
          <p:cNvPr id="158724" name="Rectangle 4"/>
          <p:cNvSpPr>
            <a:spLocks noChangeArrowheads="1"/>
          </p:cNvSpPr>
          <p:nvPr/>
        </p:nvSpPr>
        <p:spPr bwMode="auto">
          <a:xfrm>
            <a:off x="85725" y="6472238"/>
            <a:ext cx="6537325" cy="292100"/>
          </a:xfrm>
          <a:prstGeom prst="rect">
            <a:avLst/>
          </a:prstGeom>
          <a:noFill/>
          <a:ln w="9525">
            <a:noFill/>
            <a:miter lim="800000"/>
            <a:headEnd/>
            <a:tailEnd/>
          </a:ln>
        </p:spPr>
        <p:txBody>
          <a:bodyPr wrap="none" lIns="0" tIns="0" rIns="0" bIns="0">
            <a:spAutoFit/>
          </a:bodyPr>
          <a:lstStyle/>
          <a:p>
            <a:pPr>
              <a:defRPr/>
            </a:pPr>
            <a:r>
              <a:rPr lang="en-US" sz="950" dirty="0">
                <a:solidFill>
                  <a:srgbClr val="000000"/>
                </a:solidFill>
                <a:ea typeface="+mn-ea"/>
              </a:rPr>
              <a:t>Sources:  North Carolina Health Professions Data System, 1979 to 2007 with data derived from the North Carolina State </a:t>
            </a:r>
          </a:p>
          <a:p>
            <a:pPr>
              <a:defRPr/>
            </a:pPr>
            <a:r>
              <a:rPr lang="en-US" sz="950" dirty="0">
                <a:solidFill>
                  <a:srgbClr val="000000"/>
                </a:solidFill>
                <a:ea typeface="+mn-ea"/>
              </a:rPr>
              <a:t>Board of Dental Examiners;  North Carolina Office of State Planning.  Figures include all licensed active, in-state, dentists.</a:t>
            </a:r>
            <a:endParaRPr lang="en-US" sz="950" dirty="0">
              <a:ea typeface="+mn-ea"/>
            </a:endParaRPr>
          </a:p>
        </p:txBody>
      </p:sp>
      <p:sp>
        <p:nvSpPr>
          <p:cNvPr id="158725" name="Rectangle 5"/>
          <p:cNvSpPr>
            <a:spLocks noChangeArrowheads="1"/>
          </p:cNvSpPr>
          <p:nvPr/>
        </p:nvSpPr>
        <p:spPr bwMode="auto">
          <a:xfrm>
            <a:off x="85725" y="6319838"/>
            <a:ext cx="5027613" cy="146050"/>
          </a:xfrm>
          <a:prstGeom prst="rect">
            <a:avLst/>
          </a:prstGeom>
          <a:noFill/>
          <a:ln w="9525">
            <a:noFill/>
            <a:miter lim="800000"/>
            <a:headEnd/>
            <a:tailEnd/>
          </a:ln>
        </p:spPr>
        <p:txBody>
          <a:bodyPr wrap="none" lIns="0" tIns="0" rIns="0" bIns="0">
            <a:spAutoFit/>
          </a:bodyPr>
          <a:lstStyle/>
          <a:p>
            <a:pPr>
              <a:defRPr/>
            </a:pPr>
            <a:r>
              <a:rPr lang="en-US" sz="950" dirty="0">
                <a:solidFill>
                  <a:srgbClr val="000000"/>
                </a:solidFill>
                <a:ea typeface="+mn-ea"/>
              </a:rPr>
              <a:t>Source for Metropolitan-Nonmetropolitan definition: Office of Management and Budget, 1999. </a:t>
            </a:r>
            <a:endParaRPr lang="en-US" sz="950" dirty="0">
              <a:ea typeface="+mn-ea"/>
            </a:endParaRPr>
          </a:p>
        </p:txBody>
      </p:sp>
      <p:sp>
        <p:nvSpPr>
          <p:cNvPr id="2054" name="Rectangle 6"/>
          <p:cNvSpPr>
            <a:spLocks noChangeArrowheads="1"/>
          </p:cNvSpPr>
          <p:nvPr/>
        </p:nvSpPr>
        <p:spPr bwMode="auto">
          <a:xfrm>
            <a:off x="1016000" y="142347"/>
            <a:ext cx="7594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dirty="0" smtClean="0"/>
              <a:t>NC Dentists </a:t>
            </a:r>
            <a:r>
              <a:rPr lang="en-US" sz="2400" dirty="0"/>
              <a:t>per 10,000 Population by </a:t>
            </a:r>
            <a:r>
              <a:rPr lang="en-US" sz="2400" dirty="0" smtClean="0"/>
              <a:t>Metropolitan </a:t>
            </a:r>
            <a:r>
              <a:rPr lang="en-US" sz="2400" dirty="0"/>
              <a:t>and </a:t>
            </a:r>
            <a:endParaRPr lang="en-US" sz="2400" dirty="0" smtClean="0"/>
          </a:p>
          <a:p>
            <a:pPr algn="ctr"/>
            <a:r>
              <a:rPr lang="en-US" sz="2400" dirty="0" smtClean="0"/>
              <a:t>Non-Metropolitan Counties</a:t>
            </a:r>
            <a:r>
              <a:rPr lang="en-US" sz="2400" dirty="0"/>
              <a:t>, </a:t>
            </a:r>
            <a:r>
              <a:rPr lang="en-US" sz="2400" dirty="0" smtClean="0"/>
              <a:t>1979 </a:t>
            </a:r>
            <a:r>
              <a:rPr lang="en-US" sz="2400" dirty="0"/>
              <a:t>to </a:t>
            </a:r>
            <a:r>
              <a:rPr lang="en-US" sz="2400" dirty="0" smtClean="0"/>
              <a:t>2007</a:t>
            </a:r>
            <a:endParaRPr lang="en-US" sz="2400" dirty="0"/>
          </a:p>
        </p:txBody>
      </p:sp>
      <p:cxnSp>
        <p:nvCxnSpPr>
          <p:cNvPr id="3" name="Straight Connector 2"/>
          <p:cNvCxnSpPr/>
          <p:nvPr/>
        </p:nvCxnSpPr>
        <p:spPr>
          <a:xfrm flipV="1">
            <a:off x="2298700" y="2218267"/>
            <a:ext cx="482600" cy="677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18229902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2661" y="2097089"/>
            <a:ext cx="6019800" cy="3770311"/>
            <a:chOff x="1371600" y="2097089"/>
            <a:chExt cx="6019800" cy="3770311"/>
          </a:xfrm>
        </p:grpSpPr>
        <p:sp>
          <p:nvSpPr>
            <p:cNvPr id="7" name="TextBox 2"/>
            <p:cNvSpPr txBox="1">
              <a:spLocks noChangeArrowheads="1"/>
            </p:cNvSpPr>
            <p:nvPr/>
          </p:nvSpPr>
          <p:spPr bwMode="auto">
            <a:xfrm>
              <a:off x="3200400" y="2097089"/>
              <a:ext cx="2514600" cy="1200328"/>
            </a:xfrm>
            <a:prstGeom prst="rect">
              <a:avLst/>
            </a:prstGeom>
            <a:noFill/>
            <a:ln w="9525">
              <a:noFill/>
              <a:miter lim="800000"/>
              <a:headEnd/>
              <a:tailEnd/>
            </a:ln>
          </p:spPr>
          <p:txBody>
            <a:bodyPr>
              <a:prstTxWarp prst="textNoShape">
                <a:avLst/>
              </a:prstTxWarp>
              <a:spAutoFit/>
            </a:bodyPr>
            <a:lstStyle/>
            <a:p>
              <a:r>
                <a:rPr lang="en-US" sz="2400" dirty="0">
                  <a:solidFill>
                    <a:srgbClr val="000000"/>
                  </a:solidFill>
                  <a:latin typeface="Calibri" charset="0"/>
                </a:rPr>
                <a:t>US Average</a:t>
              </a:r>
              <a:r>
                <a:rPr lang="en-US" sz="2400" dirty="0">
                  <a:latin typeface="Calibri" charset="0"/>
                </a:rPr>
                <a:t>	</a:t>
              </a:r>
              <a:r>
                <a:rPr lang="en-US" sz="2400" dirty="0" smtClean="0">
                  <a:solidFill>
                    <a:srgbClr val="FF0000"/>
                  </a:solidFill>
                  <a:latin typeface="Calibri" charset="0"/>
                </a:rPr>
                <a:t>6.0</a:t>
              </a:r>
            </a:p>
            <a:p>
              <a:endParaRPr lang="en-US" sz="2400" dirty="0" smtClean="0">
                <a:solidFill>
                  <a:srgbClr val="000000"/>
                </a:solidFill>
                <a:latin typeface="Calibri" charset="0"/>
              </a:endParaRPr>
            </a:p>
            <a:p>
              <a:r>
                <a:rPr lang="en-US" sz="2400" dirty="0">
                  <a:solidFill>
                    <a:srgbClr val="000000"/>
                  </a:solidFill>
                  <a:latin typeface="Calibri" charset="0"/>
                </a:rPr>
                <a:t>NC Average</a:t>
              </a:r>
              <a:r>
                <a:rPr lang="en-US" sz="2400" dirty="0">
                  <a:latin typeface="Calibri" charset="0"/>
                </a:rPr>
                <a:t>	</a:t>
              </a:r>
              <a:r>
                <a:rPr lang="en-US" sz="2400" dirty="0">
                  <a:solidFill>
                    <a:srgbClr val="FF0000"/>
                  </a:solidFill>
                  <a:latin typeface="Calibri" charset="0"/>
                </a:rPr>
                <a:t>4.4</a:t>
              </a:r>
            </a:p>
          </p:txBody>
        </p:sp>
        <p:cxnSp>
          <p:nvCxnSpPr>
            <p:cNvPr id="8" name="Straight Connector 7"/>
            <p:cNvCxnSpPr/>
            <p:nvPr/>
          </p:nvCxnSpPr>
          <p:spPr bwMode="auto">
            <a:xfrm rot="5400000">
              <a:off x="2552700" y="3582988"/>
              <a:ext cx="1600200" cy="12192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rot="16200000" flipH="1">
              <a:off x="4495800" y="3621088"/>
              <a:ext cx="1600200" cy="1143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7"/>
            <p:cNvSpPr txBox="1">
              <a:spLocks noChangeArrowheads="1"/>
            </p:cNvSpPr>
            <p:nvPr/>
          </p:nvSpPr>
          <p:spPr bwMode="auto">
            <a:xfrm>
              <a:off x="1371600" y="5036403"/>
              <a:ext cx="2286000" cy="830997"/>
            </a:xfrm>
            <a:prstGeom prst="rect">
              <a:avLst/>
            </a:prstGeom>
            <a:noFill/>
            <a:ln w="9525">
              <a:noFill/>
              <a:miter lim="800000"/>
              <a:headEnd/>
              <a:tailEnd/>
            </a:ln>
          </p:spPr>
          <p:txBody>
            <a:bodyPr wrap="square" anchor="ctr">
              <a:prstTxWarp prst="textNoShape">
                <a:avLst/>
              </a:prstTxWarp>
              <a:spAutoFit/>
            </a:bodyPr>
            <a:lstStyle/>
            <a:p>
              <a:pPr algn="ctr"/>
              <a:r>
                <a:rPr lang="en-US" sz="2400" dirty="0">
                  <a:solidFill>
                    <a:srgbClr val="FF0000"/>
                  </a:solidFill>
                  <a:latin typeface="Calibri" charset="0"/>
                </a:rPr>
                <a:t>4.9</a:t>
              </a:r>
            </a:p>
            <a:p>
              <a:pPr algn="ctr"/>
              <a:r>
                <a:rPr lang="en-US" sz="2400" dirty="0" smtClean="0">
                  <a:solidFill>
                    <a:srgbClr val="000000"/>
                  </a:solidFill>
                  <a:latin typeface="Calibri" charset="0"/>
                </a:rPr>
                <a:t>Metropolitan</a:t>
              </a:r>
              <a:endParaRPr lang="en-US" sz="2400" dirty="0">
                <a:solidFill>
                  <a:srgbClr val="000000"/>
                </a:solidFill>
                <a:latin typeface="Calibri" charset="0"/>
              </a:endParaRPr>
            </a:p>
          </p:txBody>
        </p:sp>
        <p:sp>
          <p:nvSpPr>
            <p:cNvPr id="11" name="TextBox 8"/>
            <p:cNvSpPr txBox="1">
              <a:spLocks noChangeArrowheads="1"/>
            </p:cNvSpPr>
            <p:nvPr/>
          </p:nvSpPr>
          <p:spPr bwMode="auto">
            <a:xfrm>
              <a:off x="4572000" y="5036403"/>
              <a:ext cx="2819400" cy="830997"/>
            </a:xfrm>
            <a:prstGeom prst="rect">
              <a:avLst/>
            </a:prstGeom>
            <a:noFill/>
            <a:ln w="9525">
              <a:noFill/>
              <a:miter lim="800000"/>
              <a:headEnd/>
              <a:tailEnd/>
            </a:ln>
          </p:spPr>
          <p:txBody>
            <a:bodyPr wrap="square" anchor="ctr">
              <a:prstTxWarp prst="textNoShape">
                <a:avLst/>
              </a:prstTxWarp>
              <a:spAutoFit/>
            </a:bodyPr>
            <a:lstStyle/>
            <a:p>
              <a:pPr algn="ctr"/>
              <a:r>
                <a:rPr lang="en-US" sz="2400" dirty="0">
                  <a:solidFill>
                    <a:srgbClr val="FF0000"/>
                  </a:solidFill>
                  <a:latin typeface="Calibri" charset="0"/>
                </a:rPr>
                <a:t>3.1</a:t>
              </a:r>
            </a:p>
            <a:p>
              <a:pPr algn="ctr"/>
              <a:r>
                <a:rPr lang="en-US" sz="2400" dirty="0" smtClean="0">
                  <a:solidFill>
                    <a:srgbClr val="000000"/>
                  </a:solidFill>
                  <a:latin typeface="Calibri" charset="0"/>
                </a:rPr>
                <a:t>Non-Metropolitan</a:t>
              </a:r>
              <a:endParaRPr lang="en-US" sz="2400" dirty="0">
                <a:solidFill>
                  <a:srgbClr val="000000"/>
                </a:solidFill>
                <a:latin typeface="Calibri" charset="0"/>
              </a:endParaRPr>
            </a:p>
          </p:txBody>
        </p:sp>
      </p:grpSp>
      <p:sp>
        <p:nvSpPr>
          <p:cNvPr id="12" name="Title 1"/>
          <p:cNvSpPr>
            <a:spLocks noGrp="1"/>
          </p:cNvSpPr>
          <p:nvPr>
            <p:ph type="title"/>
          </p:nvPr>
        </p:nvSpPr>
        <p:spPr>
          <a:xfrm>
            <a:off x="417761" y="331315"/>
            <a:ext cx="8229600" cy="794452"/>
          </a:xfrm>
        </p:spPr>
        <p:txBody>
          <a:bodyPr/>
          <a:lstStyle/>
          <a:p>
            <a:r>
              <a:rPr lang="en-US" dirty="0" smtClean="0"/>
              <a:t>Dental Demographics</a:t>
            </a:r>
          </a:p>
        </p:txBody>
      </p:sp>
      <p:sp>
        <p:nvSpPr>
          <p:cNvPr id="13" name="Title 1"/>
          <p:cNvSpPr txBox="1">
            <a:spLocks/>
          </p:cNvSpPr>
          <p:nvPr/>
        </p:nvSpPr>
        <p:spPr>
          <a:xfrm>
            <a:off x="417761" y="1325250"/>
            <a:ext cx="8229600" cy="51411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000000"/>
                </a:solidFill>
              </a:rPr>
              <a:t>Dentists per 10,000 Population</a:t>
            </a:r>
            <a:endParaRPr lang="en-US" sz="3600" dirty="0">
              <a:solidFill>
                <a:srgbClr val="000000"/>
              </a:solidFill>
            </a:endParaRPr>
          </a:p>
        </p:txBody>
      </p:sp>
      <p:pic>
        <p:nvPicPr>
          <p:cNvPr id="14" name="Picture 13" descr="Transparent_ECU-SoD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434666" y="6241489"/>
            <a:ext cx="2523997" cy="482925"/>
          </a:xfrm>
          <a:prstGeom prst="rect">
            <a:avLst/>
          </a:prstGeom>
        </p:spPr>
      </p:pic>
    </p:spTree>
    <p:extLst>
      <p:ext uri="{BB962C8B-B14F-4D97-AF65-F5344CB8AC3E}">
        <p14:creationId xmlns:p14="http://schemas.microsoft.com/office/powerpoint/2010/main" xmlns="" val="25012101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13082</TotalTime>
  <Words>1617</Words>
  <Application>Microsoft Office PowerPoint</Application>
  <PresentationFormat>On-screen Show (4:3)</PresentationFormat>
  <Paragraphs>405</Paragraphs>
  <Slides>36</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Worksheet</vt:lpstr>
      <vt:lpstr>East Carolina University School of Dental Medicine: From Vision to Reality </vt:lpstr>
      <vt:lpstr>Slide 2</vt:lpstr>
      <vt:lpstr>The Challenge</vt:lpstr>
      <vt:lpstr>NC Demographics </vt:lpstr>
      <vt:lpstr>RURAL AND URBAN COUNTIES North Carolina</vt:lpstr>
      <vt:lpstr>Dental Workforce</vt:lpstr>
      <vt:lpstr>Dentists per 10,000 Population US and NC, 1979-2009</vt:lpstr>
      <vt:lpstr>Slide 8</vt:lpstr>
      <vt:lpstr>Dental Demographics</vt:lpstr>
      <vt:lpstr>Slide 10</vt:lpstr>
      <vt:lpstr>Dental Workforce is “Graying”</vt:lpstr>
      <vt:lpstr>Workforce – Racial Diversity </vt:lpstr>
      <vt:lpstr>Projections Show Decline in Dentists per Population by 2010</vt:lpstr>
      <vt:lpstr>North Carolina’s Dental Workforce</vt:lpstr>
      <vt:lpstr>East Carolina University  School of Dental Medicine</vt:lpstr>
      <vt:lpstr>Our Mission</vt:lpstr>
      <vt:lpstr>“The ECU Model”</vt:lpstr>
      <vt:lpstr>Educational Priorities</vt:lpstr>
      <vt:lpstr>Our Current Status? (as of AUG 2012)</vt:lpstr>
      <vt:lpstr>Technology</vt:lpstr>
      <vt:lpstr>Slide 21</vt:lpstr>
      <vt:lpstr>Slide 22</vt:lpstr>
      <vt:lpstr>Ledyard E. Ross Hall</vt:lpstr>
      <vt:lpstr>Slide 24</vt:lpstr>
      <vt:lpstr>Slide 25</vt:lpstr>
      <vt:lpstr>Community Service Learning Centers: “The ECU Model”</vt:lpstr>
      <vt:lpstr>Community Service Learning Centers (Education     Access    Sustainable)</vt:lpstr>
      <vt:lpstr>Community Service Learning Centers (10 Sites Across North Carolina)</vt:lpstr>
      <vt:lpstr>Slide 29</vt:lpstr>
      <vt:lpstr>Impact on the Oral Health Workforce</vt:lpstr>
      <vt:lpstr>Impact On Access to Care</vt:lpstr>
      <vt:lpstr>ECU School of Dental Medicine Community Service Learning Centers Locations</vt:lpstr>
      <vt:lpstr>Architectural Rendering of Community Service Learning Center</vt:lpstr>
      <vt:lpstr>Slide 34</vt:lpstr>
      <vt:lpstr>Slide 35</vt:lpstr>
      <vt:lpstr>Slide 36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School of Dental Medicine at East Carolina University</dc:title>
  <dc:creator>East Carolina University</dc:creator>
  <cp:lastModifiedBy>Joe</cp:lastModifiedBy>
  <cp:revision>262</cp:revision>
  <cp:lastPrinted>2012-05-10T14:41:11Z</cp:lastPrinted>
  <dcterms:created xsi:type="dcterms:W3CDTF">2011-09-01T20:42:14Z</dcterms:created>
  <dcterms:modified xsi:type="dcterms:W3CDTF">2012-08-20T16:05:35Z</dcterms:modified>
</cp:coreProperties>
</file>