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90099"/>
    <a:srgbClr val="FF0066"/>
    <a:srgbClr val="FFBCA7"/>
    <a:srgbClr val="CC3300"/>
    <a:srgbClr val="666699"/>
    <a:srgbClr val="FFE1EB"/>
    <a:srgbClr val="EAEAEA"/>
    <a:srgbClr val="FFFF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08AED0-C5A9-4713-A815-D3A86B668C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BC69441-0DF7-4345-AE64-B5FC2CA4B5D2}" type="datetime1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C7E4DF-9731-4021-B2A3-D4383A2E9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B61CF-E768-4571-B649-CFBF2116950B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CE18-8061-4CA6-BE0A-C68A81A79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452B5E7-A55A-4DAB-9EBD-20F6B4552FB5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7030057-460E-40D4-937B-672E88458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2C23-BEB6-4DD3-A8A3-72D911C142A9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2AB552-CED5-4041-96A6-6E90E0E07F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46F2-E621-4C48-BFA7-B9E57DB70E67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D00975C-B39F-4575-AEBE-7D164564C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00FF64-78AF-4110-9640-C342EF827846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DFB6CB4-A076-4069-9952-C269078696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45A138-EC99-44FA-B167-833A32B2F18C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F252DFE-537A-448F-97A0-5736B4E8D3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E72E7-F8F7-4D58-A6D8-5E37451D2B28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C91987-F2A1-442E-A645-86DBF47B93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5415-DEBF-4A0B-92F6-B384A7E3E7C7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1F90E4-27C8-4C80-9B0B-0FE387424B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1CE5-6466-4B57-A763-3BBD36DA70C6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12959F-A6A0-4924-8F61-A76F66851C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6DF0B8-2B1D-4E50-85D0-EBA784BE4F24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806B26-E291-4044-8227-E2C544FFE3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DD50DB6-9CE6-421A-B4F9-E3A7043193A8}" type="datetime1">
              <a:rPr lang="en-US" smtClean="0"/>
              <a:pPr/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421973-D592-4E60-9BFB-E8D45B615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kmed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dakmed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4648200"/>
            <a:ext cx="5257800" cy="533400"/>
          </a:xfrm>
        </p:spPr>
        <p:txBody>
          <a:bodyPr>
            <a:normAutofit fontScale="90000"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800" dirty="0" smtClean="0">
                <a:latin typeface="Candara" pitchFamily="34" charset="0"/>
              </a:rPr>
              <a:t>8/16/2012</a:t>
            </a:r>
            <a:endParaRPr lang="en-US" sz="1800" dirty="0">
              <a:latin typeface="Candara" pitchFamily="34" charset="0"/>
            </a:endParaRPr>
          </a:p>
        </p:txBody>
      </p:sp>
      <p:pic>
        <p:nvPicPr>
          <p:cNvPr id="1026" name="Picture 2" descr="DMF New Blue Logo-7-7-0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292" y="0"/>
            <a:ext cx="9122708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6248401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ndara" pitchFamily="34" charset="0"/>
                <a:hlinkClick r:id="rId3"/>
              </a:rPr>
              <a:t>www.dakmed.org</a:t>
            </a:r>
            <a:endParaRPr lang="en-US" b="1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Outcomes – North Dakota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838200" y="3048000"/>
            <a:ext cx="2133600" cy="914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andara" pitchFamily="34" charset="0"/>
              </a:rPr>
              <a:t>LPNs:  3,434</a:t>
            </a:r>
          </a:p>
          <a:p>
            <a:r>
              <a:rPr lang="en-US" sz="2400" dirty="0" smtClean="0">
                <a:latin typeface="Candara" pitchFamily="34" charset="0"/>
              </a:rPr>
              <a:t>RNs:  8,618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3505200" y="3048000"/>
            <a:ext cx="23622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ndara" pitchFamily="34" charset="0"/>
              </a:rPr>
              <a:t>LPNs:  3,634</a:t>
            </a:r>
          </a:p>
          <a:p>
            <a:r>
              <a:rPr lang="en-US" sz="2400" dirty="0" smtClean="0">
                <a:latin typeface="Candara" pitchFamily="34" charset="0"/>
              </a:rPr>
              <a:t>RNs:  9,634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AF252DFE-537A-448F-97A0-5736B4E8D3D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"/>
          </p:nvPr>
        </p:nvSpPr>
        <p:spPr>
          <a:xfrm>
            <a:off x="838200" y="2209800"/>
            <a:ext cx="1752600" cy="64008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Candara" pitchFamily="34" charset="0"/>
              </a:rPr>
              <a:t>2004:</a:t>
            </a:r>
            <a:endParaRPr lang="en-US" sz="2800" dirty="0">
              <a:latin typeface="Candara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3505200" y="2209800"/>
            <a:ext cx="1676400" cy="640080"/>
          </a:xfrm>
          <a:solidFill>
            <a:schemeClr val="accent3"/>
          </a:solidFill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Candara" pitchFamily="34" charset="0"/>
              </a:rPr>
              <a:t>2007: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9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Placeholder 7"/>
          <p:cNvSpPr txBox="1">
            <a:spLocks/>
          </p:cNvSpPr>
          <p:nvPr/>
        </p:nvSpPr>
        <p:spPr>
          <a:xfrm>
            <a:off x="6096000" y="2237232"/>
            <a:ext cx="1676400" cy="609600"/>
          </a:xfrm>
          <a:prstGeom prst="rect">
            <a:avLst/>
          </a:prstGeom>
          <a:solidFill>
            <a:schemeClr val="accent1"/>
          </a:solidFill>
        </p:spPr>
        <p:txBody>
          <a:bodyPr vert="horz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ndara" pitchFamily="34" charset="0"/>
              </a:rPr>
              <a:t>2011: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0" y="3012346"/>
            <a:ext cx="2286000" cy="9207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20040" lvl="0" indent="-320040" fontAlgn="auto">
              <a:spcBef>
                <a:spcPts val="700"/>
              </a:spcBef>
              <a:spcAft>
                <a:spcPts val="0"/>
              </a:spcAft>
              <a:buClr>
                <a:srgbClr val="9F2936"/>
              </a:buClr>
              <a:buSzPct val="60000"/>
              <a:buFont typeface="Wingdings"/>
              <a:buChar char=""/>
            </a:pPr>
            <a:r>
              <a:rPr lang="en-US" sz="2400" dirty="0" smtClean="0">
                <a:solidFill>
                  <a:prstClr val="black"/>
                </a:solidFill>
                <a:latin typeface="Candara" pitchFamily="34" charset="0"/>
              </a:rPr>
              <a:t>LPNs:   3,667</a:t>
            </a:r>
          </a:p>
          <a:p>
            <a:pPr marL="320040" lvl="0" indent="-320040" fontAlgn="auto">
              <a:spcBef>
                <a:spcPts val="700"/>
              </a:spcBef>
              <a:spcAft>
                <a:spcPts val="0"/>
              </a:spcAft>
              <a:buClr>
                <a:srgbClr val="9F2936"/>
              </a:buClr>
              <a:buSzPct val="60000"/>
              <a:buFont typeface="Wingdings"/>
              <a:buChar char=""/>
            </a:pPr>
            <a:r>
              <a:rPr lang="en-US" sz="2400" dirty="0" smtClean="0">
                <a:solidFill>
                  <a:prstClr val="black"/>
                </a:solidFill>
                <a:latin typeface="Candara" pitchFamily="34" charset="0"/>
              </a:rPr>
              <a:t>RNs:  12,219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92875"/>
            <a:ext cx="2667000" cy="365125"/>
          </a:xfrm>
          <a:prstGeom prst="rect">
            <a:avLst/>
          </a:prstGeom>
        </p:spPr>
        <p:txBody>
          <a:bodyPr/>
          <a:lstStyle/>
          <a:p>
            <a:r>
              <a:rPr lang="en-US" sz="1400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sz="1400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252DFE-537A-448F-97A0-5736B4E8D3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12648" y="2057400"/>
            <a:ext cx="8153400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3100" dirty="0" smtClean="0">
                <a:latin typeface="Candara" pitchFamily="34" charset="0"/>
              </a:rPr>
              <a:t>18 BSN nurses obtained Master’s Degrees and are serving as nurse faculty</a:t>
            </a:r>
          </a:p>
          <a:p>
            <a:r>
              <a:rPr lang="en-US" sz="3100" dirty="0" smtClean="0">
                <a:latin typeface="Candara" pitchFamily="34" charset="0"/>
              </a:rPr>
              <a:t>80 </a:t>
            </a:r>
            <a:r>
              <a:rPr lang="en-US" sz="3100" dirty="0" smtClean="0">
                <a:latin typeface="Candara" pitchFamily="34" charset="0"/>
              </a:rPr>
              <a:t>new </a:t>
            </a:r>
            <a:r>
              <a:rPr lang="en-US" sz="3100" dirty="0" smtClean="0">
                <a:latin typeface="Candara" pitchFamily="34" charset="0"/>
              </a:rPr>
              <a:t>nursing education slots</a:t>
            </a:r>
          </a:p>
          <a:p>
            <a:r>
              <a:rPr lang="en-US" sz="3100" dirty="0" smtClean="0">
                <a:latin typeface="Candara" pitchFamily="34" charset="0"/>
              </a:rPr>
              <a:t>50 new CNAs trained</a:t>
            </a:r>
          </a:p>
          <a:p>
            <a:r>
              <a:rPr lang="en-US" sz="3100" dirty="0" smtClean="0">
                <a:latin typeface="Candara" pitchFamily="34" charset="0"/>
              </a:rPr>
              <a:t>14 LPNs trained through distance education</a:t>
            </a:r>
          </a:p>
          <a:p>
            <a:r>
              <a:rPr lang="en-US" sz="3100" dirty="0" smtClean="0">
                <a:latin typeface="Candara" pitchFamily="34" charset="0"/>
              </a:rPr>
              <a:t>600 health careers scholarships</a:t>
            </a:r>
          </a:p>
          <a:p>
            <a:endParaRPr lang="en-US" dirty="0"/>
          </a:p>
        </p:txBody>
      </p:sp>
      <p:pic>
        <p:nvPicPr>
          <p:cNvPr id="13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Lessons Learned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153400" cy="1752600"/>
          </a:xfrm>
        </p:spPr>
        <p:txBody>
          <a:bodyPr/>
          <a:lstStyle/>
          <a:p>
            <a:r>
              <a:rPr lang="en-US" dirty="0" smtClean="0">
                <a:latin typeface="Candara" pitchFamily="34" charset="0"/>
              </a:rPr>
              <a:t>Know the landscape</a:t>
            </a:r>
          </a:p>
          <a:p>
            <a:r>
              <a:rPr lang="en-US" dirty="0" smtClean="0">
                <a:latin typeface="Candara" pitchFamily="34" charset="0"/>
              </a:rPr>
              <a:t>Program sustainability</a:t>
            </a:r>
          </a:p>
          <a:p>
            <a:endParaRPr lang="en-US" dirty="0"/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4648200"/>
            <a:ext cx="5257800" cy="533400"/>
          </a:xfrm>
        </p:spPr>
        <p:txBody>
          <a:bodyPr>
            <a:normAutofit fontScale="90000"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andara" pitchFamily="34" charset="0"/>
                <a:hlinkClick r:id="rId2"/>
              </a:rPr>
              <a:t>www.dakmed.org</a:t>
            </a:r>
            <a:r>
              <a:rPr lang="en-US" sz="2800" dirty="0" smtClean="0">
                <a:latin typeface="Candara" pitchFamily="34" charset="0"/>
              </a:rPr>
              <a:t>                         701-271-0263</a:t>
            </a:r>
            <a:endParaRPr lang="en-US" sz="2800" dirty="0">
              <a:latin typeface="Candara" pitchFamily="34" charset="0"/>
            </a:endParaRPr>
          </a:p>
        </p:txBody>
      </p:sp>
      <p:pic>
        <p:nvPicPr>
          <p:cNvPr id="1026" name="Picture 2" descr="DMF New Blue Logo-7-7-0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1292" y="0"/>
            <a:ext cx="9122708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ndara" pitchFamily="34" charset="0"/>
              </a:rPr>
              <a:t>Dakota Medical Foundation</a:t>
            </a:r>
            <a:br>
              <a:rPr lang="en-US" dirty="0" smtClean="0">
                <a:solidFill>
                  <a:schemeClr val="tx1"/>
                </a:solidFill>
                <a:latin typeface="Candara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Candara" pitchFamily="34" charset="0"/>
              </a:rPr>
              <a:t>Fargo, ND</a:t>
            </a:r>
            <a:endParaRPr lang="en-US" sz="36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29FEB19-6383-47B4-B188-96105F33815E}" type="slidenum">
              <a:rPr lang="en-US"/>
              <a:pPr/>
              <a:t>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57400" y="2286000"/>
            <a:ext cx="6324600" cy="3048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ndara" pitchFamily="34" charset="0"/>
              </a:rPr>
              <a:t>Health conversion foundation – 1996</a:t>
            </a:r>
          </a:p>
          <a:p>
            <a:r>
              <a:rPr lang="en-US" dirty="0" smtClean="0">
                <a:latin typeface="Candara" pitchFamily="34" charset="0"/>
              </a:rPr>
              <a:t>$90 million – assets</a:t>
            </a:r>
          </a:p>
          <a:p>
            <a:r>
              <a:rPr lang="en-US" dirty="0" smtClean="0">
                <a:latin typeface="Candara" pitchFamily="34" charset="0"/>
              </a:rPr>
              <a:t>Annual grants:  $3 – $4 million</a:t>
            </a:r>
          </a:p>
          <a:p>
            <a:r>
              <a:rPr lang="en-US" dirty="0" smtClean="0">
                <a:latin typeface="Candara" pitchFamily="34" charset="0"/>
              </a:rPr>
              <a:t>$48 million to nearly 400 nonprofits</a:t>
            </a:r>
          </a:p>
          <a:p>
            <a:r>
              <a:rPr lang="en-US" dirty="0" smtClean="0">
                <a:latin typeface="Candara" pitchFamily="34" charset="0"/>
              </a:rPr>
              <a:t>11 staff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2050" name="Picture 1" descr="D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76400"/>
            <a:ext cx="9906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15112" y="32004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ndara" pitchFamily="34" charset="0"/>
              </a:rPr>
              <a:t>Deb Watne</a:t>
            </a:r>
          </a:p>
          <a:p>
            <a:r>
              <a:rPr lang="en-US" sz="1200" b="1" dirty="0" smtClean="0">
                <a:latin typeface="Candara" pitchFamily="34" charset="0"/>
              </a:rPr>
              <a:t>Grants Director</a:t>
            </a:r>
            <a:endParaRPr lang="en-US" sz="1200" b="1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Service area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Content Placeholder 5" descr="nd service area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85800" y="1981200"/>
            <a:ext cx="3755554" cy="2767013"/>
          </a:xfrm>
        </p:spPr>
      </p:pic>
      <p:pic>
        <p:nvPicPr>
          <p:cNvPr id="7" name="Picture 6" descr="mn service ar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48530" y="1981200"/>
            <a:ext cx="3785870" cy="4498064"/>
          </a:xfrm>
          <a:prstGeom prst="rect">
            <a:avLst/>
          </a:prstGeom>
        </p:spPr>
      </p:pic>
      <p:pic>
        <p:nvPicPr>
          <p:cNvPr id="8" name="Picture 2" descr="DMF New Blue Logo-7-7-0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Healthcare Workforce Initiative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2133600"/>
            <a:ext cx="8153400" cy="3352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ndara" pitchFamily="34" charset="0"/>
              </a:rPr>
              <a:t>$4.2 million invested since 2001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22% of ND and 5.3% of MN designated as a health professional shortage area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26 of 53 ND counties designated as nurse shortage areas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Aging population; aging workforce; rural recruitment</a:t>
            </a:r>
          </a:p>
          <a:p>
            <a:endParaRPr lang="en-US" dirty="0"/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Service area issues – Nursing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2286000"/>
            <a:ext cx="8153400" cy="3810000"/>
          </a:xfrm>
        </p:spPr>
        <p:txBody>
          <a:bodyPr/>
          <a:lstStyle/>
          <a:p>
            <a:r>
              <a:rPr lang="en-US" dirty="0" smtClean="0">
                <a:latin typeface="Candara" pitchFamily="34" charset="0"/>
              </a:rPr>
              <a:t>Education program waiting lists</a:t>
            </a:r>
          </a:p>
          <a:p>
            <a:r>
              <a:rPr lang="en-US" dirty="0" smtClean="0">
                <a:latin typeface="Candara" pitchFamily="34" charset="0"/>
              </a:rPr>
              <a:t>Nurse faculty</a:t>
            </a:r>
          </a:p>
          <a:p>
            <a:r>
              <a:rPr lang="en-US" dirty="0" smtClean="0">
                <a:latin typeface="Candara" pitchFamily="34" charset="0"/>
              </a:rPr>
              <a:t>Limited clinical sites</a:t>
            </a:r>
          </a:p>
          <a:p>
            <a:r>
              <a:rPr lang="en-US" dirty="0" smtClean="0">
                <a:latin typeface="Candara" pitchFamily="34" charset="0"/>
              </a:rPr>
              <a:t>Rural recruitment</a:t>
            </a:r>
            <a:endParaRPr lang="en-US" dirty="0"/>
          </a:p>
        </p:txBody>
      </p:sp>
      <p:pic>
        <p:nvPicPr>
          <p:cNvPr id="7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Strategy:</a:t>
            </a:r>
            <a:b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Nursing Education Access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114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ndara" pitchFamily="34" charset="0"/>
              </a:rPr>
              <a:t>Increase number of nursing education slots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Build nurse faculty workforce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Simulation equipment – clinical demand</a:t>
            </a:r>
          </a:p>
          <a:p>
            <a:r>
              <a:rPr lang="en-US" dirty="0" smtClean="0">
                <a:latin typeface="Candara" pitchFamily="34" charset="0"/>
              </a:rPr>
              <a:t>Education access – rural areas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“Grow Your Own” – distance education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Scholarships targeting rural students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CNA training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Health careers programs </a:t>
            </a:r>
          </a:p>
          <a:p>
            <a:pPr>
              <a:buNone/>
            </a:pPr>
            <a:endParaRPr lang="en-US" dirty="0" smtClean="0">
              <a:latin typeface="Candara" pitchFamily="34" charset="0"/>
            </a:endParaRPr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Nursing Education Expansion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458200" cy="47244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ndara" pitchFamily="34" charset="0"/>
              </a:rPr>
              <a:t>Tri-College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sz="1800" dirty="0" smtClean="0">
                <a:latin typeface="Candara" pitchFamily="34" charset="0"/>
              </a:rPr>
              <a:t>(two Moorhead, MN colleges, one Fargo, ND college)</a:t>
            </a:r>
          </a:p>
          <a:p>
            <a:pPr lvl="1"/>
            <a:r>
              <a:rPr lang="en-US" sz="2800" dirty="0" smtClean="0">
                <a:latin typeface="Candara" pitchFamily="34" charset="0"/>
              </a:rPr>
              <a:t>$376,556/3yrs </a:t>
            </a:r>
            <a:r>
              <a:rPr lang="en-US" sz="1800" dirty="0" smtClean="0">
                <a:latin typeface="Candara" pitchFamily="34" charset="0"/>
              </a:rPr>
              <a:t>(start up costs, faculty salary, simulation equipment)</a:t>
            </a:r>
          </a:p>
          <a:p>
            <a:pPr lvl="2"/>
            <a:r>
              <a:rPr lang="en-US" sz="2800" dirty="0" smtClean="0">
                <a:latin typeface="Candara" pitchFamily="34" charset="0"/>
              </a:rPr>
              <a:t>54 new slots by end of 3 yrs</a:t>
            </a:r>
          </a:p>
          <a:p>
            <a:pPr lvl="2"/>
            <a:r>
              <a:rPr lang="en-US" sz="2800" dirty="0" smtClean="0">
                <a:latin typeface="Candara" pitchFamily="34" charset="0"/>
              </a:rPr>
              <a:t>New freshman track that starts nursing curriculum in freshman year</a:t>
            </a:r>
          </a:p>
          <a:p>
            <a:pPr lvl="2"/>
            <a:r>
              <a:rPr lang="en-US" sz="2800" dirty="0" smtClean="0">
                <a:latin typeface="Candara" pitchFamily="34" charset="0"/>
              </a:rPr>
              <a:t>LPN to BSN program </a:t>
            </a:r>
            <a:r>
              <a:rPr lang="en-US" sz="1800" dirty="0" smtClean="0">
                <a:latin typeface="Candara" pitchFamily="34" charset="0"/>
              </a:rPr>
              <a:t>(6 semesters including summers)</a:t>
            </a:r>
          </a:p>
          <a:p>
            <a:pPr lvl="2"/>
            <a:r>
              <a:rPr lang="en-US" sz="2800" dirty="0" smtClean="0">
                <a:latin typeface="Candara" pitchFamily="34" charset="0"/>
              </a:rPr>
              <a:t>Second degree program for those with existing degrees </a:t>
            </a:r>
            <a:r>
              <a:rPr lang="en-US" sz="1800" dirty="0" smtClean="0">
                <a:latin typeface="Candara" pitchFamily="34" charset="0"/>
              </a:rPr>
              <a:t>(12 month program)</a:t>
            </a:r>
          </a:p>
          <a:p>
            <a:r>
              <a:rPr lang="en-US" sz="2800" dirty="0" smtClean="0">
                <a:latin typeface="Candara" pitchFamily="34" charset="0"/>
              </a:rPr>
              <a:t>Jamestown College – $96,000, 12 new nursing education slots</a:t>
            </a:r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“Grow Your Own” Programs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905000"/>
            <a:ext cx="8077200" cy="4343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>
                <a:latin typeface="Candara" pitchFamily="34" charset="0"/>
              </a:rPr>
              <a:t>Lake Region State College, Devils Lake, ND</a:t>
            </a:r>
          </a:p>
          <a:p>
            <a:pPr lvl="1"/>
            <a:r>
              <a:rPr lang="en-US" sz="9600" dirty="0" smtClean="0">
                <a:latin typeface="Candara" pitchFamily="34" charset="0"/>
              </a:rPr>
              <a:t>CNA to LPN rural distance education programs</a:t>
            </a:r>
          </a:p>
          <a:p>
            <a:pPr lvl="1"/>
            <a:endParaRPr lang="en-US" sz="4000" dirty="0" smtClean="0">
              <a:latin typeface="Candara" pitchFamily="34" charset="0"/>
            </a:endParaRPr>
          </a:p>
          <a:p>
            <a:r>
              <a:rPr lang="en-US" sz="9600" dirty="0" smtClean="0">
                <a:latin typeface="Candara" pitchFamily="34" charset="0"/>
              </a:rPr>
              <a:t>Valley City State College, Valley City, ND</a:t>
            </a:r>
          </a:p>
          <a:p>
            <a:pPr lvl="1"/>
            <a:r>
              <a:rPr lang="en-US" sz="9600" dirty="0" smtClean="0">
                <a:latin typeface="Candara" pitchFamily="34" charset="0"/>
              </a:rPr>
              <a:t>New LPN/RN program in partnership with long term care facility</a:t>
            </a:r>
          </a:p>
          <a:p>
            <a:pPr lvl="1"/>
            <a:endParaRPr lang="en-US" sz="4000" dirty="0" smtClean="0">
              <a:latin typeface="Candara" pitchFamily="34" charset="0"/>
            </a:endParaRPr>
          </a:p>
          <a:p>
            <a:r>
              <a:rPr lang="en-US" sz="9600" dirty="0" smtClean="0">
                <a:latin typeface="Candara" pitchFamily="34" charset="0"/>
              </a:rPr>
              <a:t>Northland Community College, Thief River Falls, MN</a:t>
            </a:r>
          </a:p>
          <a:p>
            <a:pPr lvl="1"/>
            <a:r>
              <a:rPr lang="en-US" sz="9600" dirty="0" smtClean="0">
                <a:latin typeface="Candara" pitchFamily="34" charset="0"/>
              </a:rPr>
              <a:t>Partnership with White Earth Tribal and Community College </a:t>
            </a:r>
            <a:r>
              <a:rPr lang="en-US" sz="7200" dirty="0" smtClean="0">
                <a:latin typeface="Candara" pitchFamily="34" charset="0"/>
              </a:rPr>
              <a:t>(CNA, LPN, RN)</a:t>
            </a:r>
          </a:p>
          <a:p>
            <a:pPr lvl="1"/>
            <a:endParaRPr lang="en-US" sz="4000" dirty="0" smtClean="0">
              <a:latin typeface="Candara" pitchFamily="34" charset="0"/>
            </a:endParaRPr>
          </a:p>
          <a:p>
            <a:r>
              <a:rPr lang="en-US" sz="9600" dirty="0" smtClean="0">
                <a:latin typeface="Candara" pitchFamily="34" charset="0"/>
              </a:rPr>
              <a:t>Mayville State University, Mayville, ND</a:t>
            </a:r>
          </a:p>
          <a:p>
            <a:pPr lvl="1"/>
            <a:r>
              <a:rPr lang="en-US" sz="9600" dirty="0" smtClean="0">
                <a:latin typeface="Candara" pitchFamily="34" charset="0"/>
              </a:rPr>
              <a:t>Pre-Nursing Program-LPN, Assoc. Degree Nurse </a:t>
            </a:r>
            <a:r>
              <a:rPr lang="en-US" sz="7200" dirty="0" smtClean="0">
                <a:latin typeface="Candara" pitchFamily="34" charset="0"/>
              </a:rPr>
              <a:t>(in partnership with Lake Region State College)</a:t>
            </a:r>
          </a:p>
          <a:p>
            <a:endParaRPr lang="en-US" dirty="0"/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andara" pitchFamily="34" charset="0"/>
              </a:rPr>
              <a:t>Nurse Faculty Initiative</a:t>
            </a:r>
            <a:endParaRPr lang="en-US" sz="4000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A2AB552-CED5-4041-96A6-6E90E0E07FB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2438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ndara" pitchFamily="34" charset="0"/>
              </a:rPr>
              <a:t>Non-Master’s clinical supervisors – LPN programs</a:t>
            </a:r>
          </a:p>
          <a:p>
            <a:r>
              <a:rPr lang="en-US" dirty="0" smtClean="0">
                <a:latin typeface="Candara" pitchFamily="34" charset="0"/>
              </a:rPr>
              <a:t>BSN nurses</a:t>
            </a:r>
          </a:p>
          <a:p>
            <a:pPr lvl="1"/>
            <a:r>
              <a:rPr lang="en-US" sz="2900" dirty="0" smtClean="0">
                <a:latin typeface="Candara" pitchFamily="34" charset="0"/>
              </a:rPr>
              <a:t>Tuition assistance – Master’s education to become nurse faculty</a:t>
            </a:r>
          </a:p>
        </p:txBody>
      </p:sp>
      <p:pic>
        <p:nvPicPr>
          <p:cNvPr id="6" name="Picture 2" descr="DMF New Blue Logo-7-7-0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7772400" y="0"/>
            <a:ext cx="1371600" cy="80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6670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Candara" pitchFamily="34" charset="0"/>
              </a:rPr>
              <a:t>www.dakmed.org</a:t>
            </a:r>
            <a:endParaRPr lang="en-US" b="1" dirty="0">
              <a:solidFill>
                <a:schemeClr val="accent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1">
      <a:dk1>
        <a:sysClr val="windowText" lastClr="000000"/>
      </a:dk1>
      <a:lt1>
        <a:sysClr val="window" lastClr="FFFFFF"/>
      </a:lt1>
      <a:dk2>
        <a:srgbClr val="E3DED1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2060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331</TotalTime>
  <Words>417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Slide 1</vt:lpstr>
      <vt:lpstr>Dakota Medical Foundation Fargo, ND</vt:lpstr>
      <vt:lpstr>Service area</vt:lpstr>
      <vt:lpstr>Healthcare Workforce Initiative</vt:lpstr>
      <vt:lpstr>Service area issues – Nursing</vt:lpstr>
      <vt:lpstr>Strategy: Nursing Education Access</vt:lpstr>
      <vt:lpstr>Nursing Education Expansion</vt:lpstr>
      <vt:lpstr>“Grow Your Own” Programs</vt:lpstr>
      <vt:lpstr>Nurse Faculty Initiative</vt:lpstr>
      <vt:lpstr>Outcomes – North Dakota</vt:lpstr>
      <vt:lpstr>Slide 11</vt:lpstr>
      <vt:lpstr>Lessons Learned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</dc:title>
  <dc:creator> </dc:creator>
  <cp:lastModifiedBy> </cp:lastModifiedBy>
  <cp:revision>38</cp:revision>
  <dcterms:created xsi:type="dcterms:W3CDTF">2012-08-08T15:15:09Z</dcterms:created>
  <dcterms:modified xsi:type="dcterms:W3CDTF">2012-08-14T17:52:57Z</dcterms:modified>
</cp:coreProperties>
</file>