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262" r:id="rId2"/>
    <p:sldId id="264" r:id="rId3"/>
    <p:sldId id="265" r:id="rId4"/>
    <p:sldId id="266" r:id="rId5"/>
    <p:sldId id="267" r:id="rId6"/>
    <p:sldId id="298" r:id="rId7"/>
    <p:sldId id="268" r:id="rId8"/>
    <p:sldId id="269" r:id="rId9"/>
    <p:sldId id="270" r:id="rId10"/>
    <p:sldId id="271" r:id="rId11"/>
    <p:sldId id="279" r:id="rId12"/>
    <p:sldId id="280" r:id="rId13"/>
    <p:sldId id="299" r:id="rId14"/>
    <p:sldId id="272" r:id="rId15"/>
    <p:sldId id="273" r:id="rId16"/>
    <p:sldId id="274" r:id="rId17"/>
    <p:sldId id="275" r:id="rId18"/>
    <p:sldId id="276" r:id="rId19"/>
    <p:sldId id="277" r:id="rId20"/>
    <p:sldId id="278" r:id="rId21"/>
    <p:sldId id="281" r:id="rId22"/>
    <p:sldId id="282" r:id="rId23"/>
    <p:sldId id="283" r:id="rId24"/>
    <p:sldId id="284" r:id="rId25"/>
    <p:sldId id="285" r:id="rId26"/>
    <p:sldId id="286" r:id="rId27"/>
    <p:sldId id="287" r:id="rId28"/>
    <p:sldId id="288" r:id="rId29"/>
    <p:sldId id="289" r:id="rId30"/>
    <p:sldId id="291" r:id="rId31"/>
    <p:sldId id="292" r:id="rId32"/>
    <p:sldId id="293" r:id="rId33"/>
    <p:sldId id="294" r:id="rId34"/>
    <p:sldId id="295" r:id="rId35"/>
    <p:sldId id="296" r:id="rId36"/>
    <p:sldId id="297"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C1C1"/>
    <a:srgbClr val="FFFFCC"/>
    <a:srgbClr val="FEF1D7"/>
    <a:srgbClr val="0000FF"/>
    <a:srgbClr val="FFBE00"/>
    <a:srgbClr val="182458"/>
    <a:srgbClr val="C66C30"/>
    <a:srgbClr val="321B0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32" autoAdjust="0"/>
  </p:normalViewPr>
  <p:slideViewPr>
    <p:cSldViewPr snapToGrid="0" snapToObjects="1">
      <p:cViewPr varScale="1">
        <p:scale>
          <a:sx n="74" d="100"/>
          <a:sy n="74" d="100"/>
        </p:scale>
        <p:origin x="-102"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7C285C-0BCD-A249-AE2C-C6C0D673534A}" type="datetimeFigureOut">
              <a:rPr lang="en-US" smtClean="0"/>
              <a:pPr/>
              <a:t>3/19/2012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049B80-8945-A045-BCCB-6300D68E5CF8}" type="slidenum">
              <a:rPr lang="en-US" smtClean="0"/>
              <a:pPr/>
              <a:t>‹#›</a:t>
            </a:fld>
            <a:endParaRPr lang="en-US"/>
          </a:p>
        </p:txBody>
      </p:sp>
    </p:spTree>
    <p:extLst>
      <p:ext uri="{BB962C8B-B14F-4D97-AF65-F5344CB8AC3E}">
        <p14:creationId xmlns="" xmlns:p14="http://schemas.microsoft.com/office/powerpoint/2010/main" val="1946672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EB52F9-D057-41BB-B64B-7C08173E5ED5}" type="datetimeFigureOut">
              <a:rPr lang="en-US" smtClean="0"/>
              <a:pPr/>
              <a:t>3/19/2012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42EF2A-4EAD-42C2-8408-EB165E944282}" type="slidenum">
              <a:rPr lang="en-US" smtClean="0"/>
              <a:pPr/>
              <a:t>‹#›</a:t>
            </a:fld>
            <a:endParaRPr lang="en-US"/>
          </a:p>
        </p:txBody>
      </p:sp>
    </p:spTree>
    <p:extLst>
      <p:ext uri="{BB962C8B-B14F-4D97-AF65-F5344CB8AC3E}">
        <p14:creationId xmlns="" xmlns:p14="http://schemas.microsoft.com/office/powerpoint/2010/main" val="3780649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B08862-F3B1-4790-A8E8-C1C9F46DD19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baseline="0" dirty="0" smtClean="0">
                <a:solidFill>
                  <a:schemeClr val="tx1"/>
                </a:solidFill>
                <a:latin typeface="+mn-lt"/>
                <a:ea typeface="+mn-ea"/>
                <a:cs typeface="+mn-cs"/>
              </a:rPr>
              <a:t>Using data from the Project on Human Development in Chicago Neighborhoods, this study identifies the effect of living in a neighborhood of concentrated disadvantage, by comparing the outcomes of children who stay in such neighborhoods over time to those of other children who move from very disadvantaged to less advantaged neighborhoods, and vice versa.  </a:t>
            </a:r>
          </a:p>
        </p:txBody>
      </p:sp>
      <p:sp>
        <p:nvSpPr>
          <p:cNvPr id="4" name="Slide Number Placeholder 3"/>
          <p:cNvSpPr>
            <a:spLocks noGrp="1"/>
          </p:cNvSpPr>
          <p:nvPr>
            <p:ph type="sldNum" sz="quarter" idx="10"/>
          </p:nvPr>
        </p:nvSpPr>
        <p:spPr/>
        <p:txBody>
          <a:bodyPr/>
          <a:lstStyle/>
          <a:p>
            <a:fld id="{62B08862-F3B1-4790-A8E8-C1C9F46DD19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0" i="0" kern="1200" baseline="0" dirty="0" smtClean="0">
                <a:solidFill>
                  <a:schemeClr val="tx1"/>
                </a:solidFill>
                <a:latin typeface="+mn-lt"/>
                <a:ea typeface="+mn-ea"/>
                <a:cs typeface="+mn-cs"/>
              </a:rPr>
              <a:t>It won’t be surprising to most of you I’m sure to hear that neighborhoods of increasing poverty are also increasingly dangerous places.  But they give rise to profound disparities in violence victimization among children and young men.  Specifically, as we can see here (read slide)…</a:t>
            </a:r>
            <a:endParaRPr lang="en-US"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latin typeface="+mn-lt"/>
                <a:ea typeface="+mn-ea"/>
                <a:cs typeface="+mn-cs"/>
              </a:rPr>
              <a:t>Data Source: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Using the National Longitudinal Study of Adolescent Health</a:t>
            </a:r>
            <a:r>
              <a:rPr lang="en-US" sz="1200" kern="1200" baseline="0" dirty="0" smtClean="0">
                <a:solidFill>
                  <a:schemeClr val="tx1"/>
                </a:solidFill>
                <a:latin typeface="+mn-lt"/>
                <a:ea typeface="+mn-ea"/>
                <a:cs typeface="+mn-cs"/>
              </a:rPr>
              <a:t> (Add Health) which uses a nationally representative sample of adolescents in grades 7-12 in the United States during the 1994-1995 school year.  The Add Health cohort has been followed into young adulthood with three in-home interviews, the most recent in 2001-2002 when the sample was aged 18-26.  </a:t>
            </a:r>
          </a:p>
          <a:p>
            <a:endParaRPr lang="en-US" sz="1200" kern="1200" baseline="0" dirty="0" smtClean="0">
              <a:solidFill>
                <a:schemeClr val="tx1"/>
              </a:solidFill>
              <a:latin typeface="+mn-lt"/>
              <a:ea typeface="+mn-ea"/>
              <a:cs typeface="+mn-cs"/>
            </a:endParaRPr>
          </a:p>
          <a:p>
            <a:r>
              <a:rPr lang="en-US" dirty="0" smtClean="0"/>
              <a:t>Add Health combines longitudinal survey data on respondents' social, economic, psychological and physical well-being with contextual data on the family, neighborhood, community, school, friendships, peer groups, and romantic relationships, providing unique opportunities to study how social environments and behaviors in adolescence are linked to health and achievement outcomes in young adulthood.</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0" kern="1200" dirty="0" smtClean="0">
                <a:solidFill>
                  <a:schemeClr val="tx1"/>
                </a:solidFill>
                <a:latin typeface="+mn-lt"/>
                <a:ea typeface="+mn-ea"/>
                <a:cs typeface="+mn-cs"/>
              </a:rPr>
              <a:t>A consequence of having high levels of violence in poorer neighborhoods of course</a:t>
            </a:r>
            <a:r>
              <a:rPr lang="en-US" sz="1200" b="0" kern="1200" baseline="0" dirty="0" smtClean="0">
                <a:solidFill>
                  <a:schemeClr val="tx1"/>
                </a:solidFill>
                <a:latin typeface="+mn-lt"/>
                <a:ea typeface="+mn-ea"/>
                <a:cs typeface="+mn-cs"/>
              </a:rPr>
              <a:t> is trauma.  And a rapidly evolving body of research demonstrates its consequences for children growing up in neighborhoods that induce toxic levels of stress.  </a:t>
            </a:r>
            <a:endParaRPr lang="en-US" sz="1200" b="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baseline="0" dirty="0" smtClean="0">
                <a:solidFill>
                  <a:schemeClr val="tx1"/>
                </a:solidFill>
                <a:latin typeface="+mn-lt"/>
                <a:ea typeface="+mn-ea"/>
                <a:cs typeface="+mn-cs"/>
              </a:rPr>
              <a:t>Brain Development and Trauma</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What Is Trauma?</a:t>
            </a:r>
          </a:p>
          <a:p>
            <a:r>
              <a:rPr lang="en-US" sz="1200" i="1" kern="1200" baseline="0" dirty="0" smtClean="0">
                <a:solidFill>
                  <a:schemeClr val="tx1"/>
                </a:solidFill>
                <a:latin typeface="+mn-lt"/>
                <a:ea typeface="+mn-ea"/>
                <a:cs typeface="+mn-cs"/>
              </a:rPr>
              <a:t>• experiences or situations that are emotionally painful and distressing, and that overwhelm an individual’s ability to cope</a:t>
            </a:r>
          </a:p>
          <a:p>
            <a:r>
              <a:rPr lang="en-US" sz="1200" i="1" kern="1200" baseline="0" dirty="0" smtClean="0">
                <a:solidFill>
                  <a:schemeClr val="tx1"/>
                </a:solidFill>
                <a:latin typeface="+mn-lt"/>
                <a:ea typeface="+mn-ea"/>
                <a:cs typeface="+mn-cs"/>
              </a:rPr>
              <a:t>• chronic adversity (e.g., discrimination, racism, oppression, poverty)</a:t>
            </a:r>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now have a wide body of research indicating that the brains of children who are exposed to chronic trauma and stress and wired differently than children whose experiences have been more secure (National Scientific Council on the Developing Child 2007). Two key developmental processes are adversely affected by exposure to trauma—neurodevelopment (the physical and biological growth of the brain) and psychosocial development (personality development, capacity for relationships, development of moral values and social conduct).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When experiencing stress or threat, the brain’s “fight or flight” response is activated through increased production of the hormone </a:t>
            </a:r>
            <a:r>
              <a:rPr lang="en-US" sz="1200" kern="1200" baseline="0" dirty="0" err="1" smtClean="0">
                <a:solidFill>
                  <a:schemeClr val="tx1"/>
                </a:solidFill>
                <a:latin typeface="+mn-lt"/>
                <a:ea typeface="+mn-ea"/>
                <a:cs typeface="+mn-cs"/>
              </a:rPr>
              <a:t>cortisol</a:t>
            </a:r>
            <a:r>
              <a:rPr lang="en-US" sz="1200" kern="1200" baseline="0" dirty="0" smtClean="0">
                <a:solidFill>
                  <a:schemeClr val="tx1"/>
                </a:solidFill>
                <a:latin typeface="+mn-lt"/>
                <a:ea typeface="+mn-ea"/>
                <a:cs typeface="+mn-cs"/>
              </a:rPr>
              <a:t>. While </a:t>
            </a:r>
            <a:r>
              <a:rPr lang="en-US" sz="1200" kern="1200" baseline="0" dirty="0" err="1" smtClean="0">
                <a:solidFill>
                  <a:schemeClr val="tx1"/>
                </a:solidFill>
                <a:latin typeface="+mn-lt"/>
                <a:ea typeface="+mn-ea"/>
                <a:cs typeface="+mn-cs"/>
              </a:rPr>
              <a:t>cortisol</a:t>
            </a:r>
            <a:r>
              <a:rPr lang="en-US" sz="1200" kern="1200" baseline="0" dirty="0" smtClean="0">
                <a:solidFill>
                  <a:schemeClr val="tx1"/>
                </a:solidFill>
                <a:latin typeface="+mn-lt"/>
                <a:ea typeface="+mn-ea"/>
                <a:cs typeface="+mn-cs"/>
              </a:rPr>
              <a:t> production can be protective in emergencies, in situations of chronic stress its level is toxic and can damage or kill neurons in critical regions of the brain. Especially damaging is the experience of stressors that occur in an unpredictable fashion (e.g., community violence, domestic violence). In extreme cases, chronic exposure to trauma causes a state of </a:t>
            </a:r>
            <a:r>
              <a:rPr lang="en-US" sz="1200" kern="1200" baseline="0" dirty="0" err="1" smtClean="0">
                <a:solidFill>
                  <a:schemeClr val="tx1"/>
                </a:solidFill>
                <a:latin typeface="+mn-lt"/>
                <a:ea typeface="+mn-ea"/>
                <a:cs typeface="+mn-cs"/>
              </a:rPr>
              <a:t>hyperarousal</a:t>
            </a:r>
            <a:r>
              <a:rPr lang="en-US" sz="1200" kern="1200" baseline="0" dirty="0" smtClean="0">
                <a:solidFill>
                  <a:schemeClr val="tx1"/>
                </a:solidFill>
                <a:latin typeface="+mn-lt"/>
                <a:ea typeface="+mn-ea"/>
                <a:cs typeface="+mn-cs"/>
              </a:rPr>
              <a:t> or dissociation. </a:t>
            </a:r>
            <a:r>
              <a:rPr lang="en-US" sz="1200" kern="1200" baseline="0" dirty="0" err="1" smtClean="0">
                <a:solidFill>
                  <a:schemeClr val="tx1"/>
                </a:solidFill>
                <a:latin typeface="+mn-lt"/>
                <a:ea typeface="+mn-ea"/>
                <a:cs typeface="+mn-cs"/>
              </a:rPr>
              <a:t>Hyperarousal</a:t>
            </a:r>
            <a:r>
              <a:rPr lang="en-US" sz="1200" kern="1200" baseline="0" dirty="0" smtClean="0">
                <a:solidFill>
                  <a:schemeClr val="tx1"/>
                </a:solidFill>
                <a:latin typeface="+mn-lt"/>
                <a:ea typeface="+mn-ea"/>
                <a:cs typeface="+mn-cs"/>
              </a:rPr>
              <a:t> is characterized by an elevated heart rate, slightly elevated body temperature, and constant anxiety. Dissociation involves an internalized response in which the child shuts down, detaches, or “freezes” as a maladaptive way of managing overwhelming emotions and/or situations. The younger the child is, the more likely he or she will respond with dissociation. Children are more susceptible to post-traumatic stress because in most situations they are helpless and incapable of either “fight or flight.” Through the repeated experience of overwhelming stress, children may abandon the notion</a:t>
            </a:r>
          </a:p>
          <a:p>
            <a:r>
              <a:rPr lang="en-US" sz="1200" kern="1200" baseline="0" dirty="0" smtClean="0">
                <a:solidFill>
                  <a:schemeClr val="tx1"/>
                </a:solidFill>
                <a:latin typeface="+mn-lt"/>
                <a:ea typeface="+mn-ea"/>
                <a:cs typeface="+mn-cs"/>
              </a:rPr>
              <a:t>that they can impact the course of their lives in a positive way. The result is a state of learned helplessness. When trauma or neglect happens early in life and is left untreated, the injuries sustained reverberate to all ensuing developmental stages </a:t>
            </a:r>
            <a:r>
              <a:rPr lang="da-DK" sz="1200" kern="1200" baseline="0" dirty="0" smtClean="0">
                <a:solidFill>
                  <a:schemeClr val="tx1"/>
                </a:solidFill>
                <a:latin typeface="+mn-lt"/>
                <a:ea typeface="+mn-ea"/>
                <a:cs typeface="+mn-cs"/>
              </a:rPr>
              <a:t>(Bremner 2002; Van der Kolk1996; McEwen and Magarinos 1997).</a:t>
            </a:r>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baseline="0" dirty="0" smtClean="0">
                <a:solidFill>
                  <a:schemeClr val="tx1"/>
                </a:solidFill>
                <a:latin typeface="+mn-lt"/>
                <a:ea typeface="+mn-ea"/>
                <a:cs typeface="+mn-cs"/>
              </a:rPr>
              <a:t>Brain Development and Trauma</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What Is Trauma?</a:t>
            </a:r>
          </a:p>
          <a:p>
            <a:r>
              <a:rPr lang="en-US" sz="1200" i="1" kern="1200" baseline="0" dirty="0" smtClean="0">
                <a:solidFill>
                  <a:schemeClr val="tx1"/>
                </a:solidFill>
                <a:latin typeface="+mn-lt"/>
                <a:ea typeface="+mn-ea"/>
                <a:cs typeface="+mn-cs"/>
              </a:rPr>
              <a:t>• experiences or situations that are emotionally painful and distressing, and that overwhelm an individual’s ability to cope</a:t>
            </a:r>
          </a:p>
          <a:p>
            <a:r>
              <a:rPr lang="en-US" sz="1200" i="1" kern="1200" baseline="0" dirty="0" smtClean="0">
                <a:solidFill>
                  <a:schemeClr val="tx1"/>
                </a:solidFill>
                <a:latin typeface="+mn-lt"/>
                <a:ea typeface="+mn-ea"/>
                <a:cs typeface="+mn-cs"/>
              </a:rPr>
              <a:t>• chronic adversity (e.g., discrimination, racism, oppression, poverty)</a:t>
            </a:r>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now have a wide body of research indicating that the brains of children who are exposed to chronic trauma and stress and wired differently than children whose experiences have been more secure (National Scientific Council on the Developing Child 2007). Two key developmental processes are adversely affected by exposure to trauma—neurodevelopment (the physical and biological growth of the brain) and psychosocial development (personality development, capacity for relationships, development of moral values and social conduct).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When experiencing stress or threat, the brain’s “fight or flight” response is activated through increased production of the hormone </a:t>
            </a:r>
            <a:r>
              <a:rPr lang="en-US" sz="1200" kern="1200" baseline="0" dirty="0" err="1" smtClean="0">
                <a:solidFill>
                  <a:schemeClr val="tx1"/>
                </a:solidFill>
                <a:latin typeface="+mn-lt"/>
                <a:ea typeface="+mn-ea"/>
                <a:cs typeface="+mn-cs"/>
              </a:rPr>
              <a:t>cortisol</a:t>
            </a:r>
            <a:r>
              <a:rPr lang="en-US" sz="1200" kern="1200" baseline="0" dirty="0" smtClean="0">
                <a:solidFill>
                  <a:schemeClr val="tx1"/>
                </a:solidFill>
                <a:latin typeface="+mn-lt"/>
                <a:ea typeface="+mn-ea"/>
                <a:cs typeface="+mn-cs"/>
              </a:rPr>
              <a:t>. While </a:t>
            </a:r>
            <a:r>
              <a:rPr lang="en-US" sz="1200" kern="1200" baseline="0" dirty="0" err="1" smtClean="0">
                <a:solidFill>
                  <a:schemeClr val="tx1"/>
                </a:solidFill>
                <a:latin typeface="+mn-lt"/>
                <a:ea typeface="+mn-ea"/>
                <a:cs typeface="+mn-cs"/>
              </a:rPr>
              <a:t>cortisol</a:t>
            </a:r>
            <a:r>
              <a:rPr lang="en-US" sz="1200" kern="1200" baseline="0" dirty="0" smtClean="0">
                <a:solidFill>
                  <a:schemeClr val="tx1"/>
                </a:solidFill>
                <a:latin typeface="+mn-lt"/>
                <a:ea typeface="+mn-ea"/>
                <a:cs typeface="+mn-cs"/>
              </a:rPr>
              <a:t> production can be protective in emergencies, in situations of chronic stress its level is toxic and can damage or kill neurons in critical regions of the brain. Especially damaging is the experience of stressors that occur in an unpredictable fashion (e.g., community violence, domestic violence). In extreme cases, chronic exposure to trauma causes a state of </a:t>
            </a:r>
            <a:r>
              <a:rPr lang="en-US" sz="1200" kern="1200" baseline="0" dirty="0" err="1" smtClean="0">
                <a:solidFill>
                  <a:schemeClr val="tx1"/>
                </a:solidFill>
                <a:latin typeface="+mn-lt"/>
                <a:ea typeface="+mn-ea"/>
                <a:cs typeface="+mn-cs"/>
              </a:rPr>
              <a:t>hyperarousal</a:t>
            </a:r>
            <a:r>
              <a:rPr lang="en-US" sz="1200" kern="1200" baseline="0" dirty="0" smtClean="0">
                <a:solidFill>
                  <a:schemeClr val="tx1"/>
                </a:solidFill>
                <a:latin typeface="+mn-lt"/>
                <a:ea typeface="+mn-ea"/>
                <a:cs typeface="+mn-cs"/>
              </a:rPr>
              <a:t> or dissociation. </a:t>
            </a:r>
            <a:r>
              <a:rPr lang="en-US" sz="1200" kern="1200" baseline="0" dirty="0" err="1" smtClean="0">
                <a:solidFill>
                  <a:schemeClr val="tx1"/>
                </a:solidFill>
                <a:latin typeface="+mn-lt"/>
                <a:ea typeface="+mn-ea"/>
                <a:cs typeface="+mn-cs"/>
              </a:rPr>
              <a:t>Hyperarousal</a:t>
            </a:r>
            <a:r>
              <a:rPr lang="en-US" sz="1200" kern="1200" baseline="0" dirty="0" smtClean="0">
                <a:solidFill>
                  <a:schemeClr val="tx1"/>
                </a:solidFill>
                <a:latin typeface="+mn-lt"/>
                <a:ea typeface="+mn-ea"/>
                <a:cs typeface="+mn-cs"/>
              </a:rPr>
              <a:t> is characterized by an elevated heart rate, slightly elevated body temperature, and constant anxiety. Dissociation involves an internalized response in which the child shuts down, detaches, or “freezes” as a maladaptive way of managing overwhelming emotions and/or situations. The younger the child is, the more likely he or she will respond with dissociation. Children are more susceptible to post-traumatic stress because in most situations they are helpless and incapable of either “fight or flight.” Through the repeated experience of overwhelming stress, children may abandon the notion</a:t>
            </a:r>
          </a:p>
          <a:p>
            <a:r>
              <a:rPr lang="en-US" sz="1200" kern="1200" baseline="0" dirty="0" smtClean="0">
                <a:solidFill>
                  <a:schemeClr val="tx1"/>
                </a:solidFill>
                <a:latin typeface="+mn-lt"/>
                <a:ea typeface="+mn-ea"/>
                <a:cs typeface="+mn-cs"/>
              </a:rPr>
              <a:t>that they can impact the course of their lives in a positive way. The result is a state of learned helplessness. When trauma or neglect happens early in life and is left untreated, the injuries sustained reverberate to all ensuing developmental stages </a:t>
            </a:r>
            <a:r>
              <a:rPr lang="da-DK" sz="1200" kern="1200" baseline="0" dirty="0" smtClean="0">
                <a:solidFill>
                  <a:schemeClr val="tx1"/>
                </a:solidFill>
                <a:latin typeface="+mn-lt"/>
                <a:ea typeface="+mn-ea"/>
                <a:cs typeface="+mn-cs"/>
              </a:rPr>
              <a:t>(Bremner 2002; Van der Kolk1996; McEwen and Magarinos 1997).</a:t>
            </a:r>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latin typeface="+mn-lt"/>
                <a:ea typeface="+mn-ea"/>
                <a:cs typeface="+mn-cs"/>
              </a:rPr>
              <a:t>Data Source:</a:t>
            </a:r>
          </a:p>
          <a:p>
            <a:endParaRPr lang="en-US" sz="1200" b="1" kern="120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Data are from a sample of children age 5–17 years in the Project on Human Development in Chicago Neighborhoods.</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the PHDCN, exposure to a homicide within the block group that occurs within a week before the WISC-R vocabulary assessment reduces scores by roughly 0.5 SD, and exposure to a homicide within the block group that occurs</a:t>
            </a:r>
          </a:p>
          <a:p>
            <a:r>
              <a:rPr lang="en-US" sz="1200" kern="1200" baseline="0" dirty="0" smtClean="0">
                <a:solidFill>
                  <a:schemeClr val="tx1"/>
                </a:solidFill>
                <a:latin typeface="+mn-lt"/>
                <a:ea typeface="+mn-ea"/>
                <a:cs typeface="+mn-cs"/>
              </a:rPr>
              <a:t>within 4 d before the assessment reduces WRAT3 reading scores by 0.66 SD. In the Three City Study Chicago sample, exposure to a homicide within the census tract that occurs within a week before the assessment reduces Woodcock-Johnson letter-word scores and applied problems scores by 0.66 to 1 SD, although these estimates have wide confidence intervals.</a:t>
            </a:r>
            <a:endParaRPr lang="en-US" sz="1200" b="1" kern="1200" baseline="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pattern of findings is consistent with the literature on acute stress disorder, which is defined as a response to a threatening event that induces fear, helplessness, or horror. Among other symptoms are reduced awareness and difficulties with concentration for a period lasting at least 2 d and up to 1 mo after the stressor (30–34).</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Thus, although the analysis is limited to the identification of acute effects, these calculations indicate that in the most violent communities youth frequently may navigate daily life within the school or home environment while functioning at less-than optimal levels. An additional implication of the results is that the impact of violence is not limited to those victimized or those who directly witness an act of violence but is felt by children across a community who live in close proximity to extreme violent events.</a:t>
            </a:r>
            <a:endParaRPr lang="en-US" sz="1200" b="1"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2400" b="1" dirty="0" smtClean="0"/>
              <a:t>The Acute Effect of Local Homicides on Children’s Cognitive Performance (Sharkey, 2010)</a:t>
            </a:r>
            <a:endParaRPr lang="en-US" sz="2400" dirty="0" smtClean="0"/>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Sharkey’s (2009) analysis of data from the PHDCN provides some confirming support for the violence-achievement link using variation over time across Chicago neighborhoods. He compares the outcomes of children in the PHDCN within the same neighborhood who were interviewed and tested at different points in time, and finds that African American children interviewed within a week of a homicide occurring in their neighborhood had achievement test scores around one-half standard deviations lower than other children, suggesting a large acute effect of violence on achievement scores. Because these analyses come from comparing outcomes for children living in the same neighborhood (that is, from models that control for neighborhood fixed effects), the results are not simply picking up the fact that test scores are generally lower in some neighborhoods than others within the city of Chicago.</a:t>
            </a:r>
          </a:p>
          <a:p>
            <a:endParaRPr lang="en-US" sz="1200" kern="1200" baseline="0" dirty="0" smtClean="0">
              <a:solidFill>
                <a:schemeClr val="tx1"/>
              </a:solidFill>
              <a:latin typeface="+mn-lt"/>
              <a:ea typeface="+mn-ea"/>
              <a:cs typeface="+mn-cs"/>
            </a:endParaRPr>
          </a:p>
          <a:p>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latin typeface="+mn-lt"/>
                <a:ea typeface="+mn-ea"/>
                <a:cs typeface="+mn-cs"/>
              </a:rPr>
              <a:t>Data Source:</a:t>
            </a:r>
          </a:p>
          <a:p>
            <a:endParaRPr lang="en-US" sz="1200" b="1" kern="120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Data are from a sample of children age 5–17 years in the Project on Human Development in Chicago Neighborhoods.</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the PHDCN, exposure to a homicide within the block group that occurs within a week before the WISC-R vocabulary assessment reduces scores by roughly 0.5 SD, and exposure to a homicide within the block group that occurs</a:t>
            </a:r>
          </a:p>
          <a:p>
            <a:r>
              <a:rPr lang="en-US" sz="1200" kern="1200" baseline="0" dirty="0" smtClean="0">
                <a:solidFill>
                  <a:schemeClr val="tx1"/>
                </a:solidFill>
                <a:latin typeface="+mn-lt"/>
                <a:ea typeface="+mn-ea"/>
                <a:cs typeface="+mn-cs"/>
              </a:rPr>
              <a:t>within 4 d before the assessment reduces WRAT3 reading scores by 0.66 SD. In the Three City Study Chicago sample, exposure to a homicide within the census tract that occurs within a week before the assessment reduces Woodcock-Johnson letter-word scores and applied problems scores by 0.66 to 1 SD, although these estimates have wide confidence intervals.</a:t>
            </a:r>
            <a:endParaRPr lang="en-US" sz="1200" b="1" kern="1200" baseline="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pattern of findings is consistent with the literature on acute stress disorder, which is defined as a response to a threatening event that induces fear, helplessness, or horror. Among other symptoms are reduced awareness and difficulties with concentration for a period lasting at least 2 d and up to 1 mo after the stressor (30–34).</a:t>
            </a:r>
          </a:p>
          <a:p>
            <a:endParaRPr lang="en-US" sz="1200" b="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Thus, although the analysis is limited to the identification of acute effects, these calculations indicate that in the most violent communities youth frequently may navigate daily life within the school or home environment while functioning at less-than optimal levels. An additional implication of the results is that the impact of violence is not limited to those victimized or those who directly witness an act of violence but is felt by children across a community who live in close proximity to extreme violent events.</a:t>
            </a:r>
            <a:endParaRPr lang="en-US" sz="1200" b="1"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2400" b="1" dirty="0" smtClean="0"/>
              <a:t>The Acute Effect of Local Homicides on Children’s Cognitive Performance (Sharkey, 2010)</a:t>
            </a:r>
            <a:endParaRPr lang="en-US" sz="2400" dirty="0" smtClean="0"/>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Sharkey’s (2009) analysis of data from the PHDCN provides some confirming support for the violence-achievement link using variation over time across Chicago neighborhoods. He compares the outcomes of children in the PHDCN within the same neighborhood who were interviewed and tested at different points in time, and finds that African American children interviewed within a week of a homicide occurring in their neighborhood had achievement test scores around one-half standard deviations lower than other children, suggesting a large acute effect of violence on achievement scores. Because these analyses come from comparing outcomes for children living in the same neighborhood (that is, from models that control for neighborhood fixed effects), the results are not simply picking up the fact that test scores are generally lower in some neighborhoods than others within the city of Chicago.</a:t>
            </a:r>
          </a:p>
          <a:p>
            <a:endParaRPr lang="en-US" sz="1200" kern="1200" baseline="0" dirty="0" smtClean="0">
              <a:solidFill>
                <a:schemeClr val="tx1"/>
              </a:solidFill>
              <a:latin typeface="+mn-lt"/>
              <a:ea typeface="+mn-ea"/>
              <a:cs typeface="+mn-cs"/>
            </a:endParaRPr>
          </a:p>
          <a:p>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I’ll be surveying some key</a:t>
            </a:r>
            <a:r>
              <a:rPr lang="en-US" baseline="0" dirty="0" smtClean="0"/>
              <a:t> research related to: 1) Causal factors shaping the health and economic opportunity for boys and young men of color as well as; 2) Program and policy responses to some of these factors that can help improve the lives of BMOC</a:t>
            </a:r>
          </a:p>
          <a:p>
            <a:endParaRPr lang="en-US" baseline="0" dirty="0" smtClean="0"/>
          </a:p>
          <a:p>
            <a:r>
              <a:rPr lang="en-US" baseline="0" dirty="0" smtClean="0"/>
              <a:t>Specifically, we’ll review research on the intersection of race and place and look at what the latest evidence says about the starkly different geography of child opportunity faced by children of color versus their white counterparts.</a:t>
            </a:r>
          </a:p>
          <a:p>
            <a:endParaRPr lang="en-US" baseline="0" dirty="0" smtClean="0"/>
          </a:p>
          <a:p>
            <a:r>
              <a:rPr lang="en-US" baseline="0" dirty="0" smtClean="0"/>
              <a:t>We then look at why this difference is so consequential. </a:t>
            </a:r>
          </a:p>
          <a:p>
            <a:endParaRPr lang="en-US" baseline="0" dirty="0" smtClean="0"/>
          </a:p>
          <a:p>
            <a:r>
              <a:rPr lang="en-US" baseline="0" dirty="0" smtClean="0"/>
              <a:t>We’ll look at recent research that shows how neighborhoods demonstrably shape the health of boys and young men of color as well as their economic opportunities into young adulthood and over the life course.</a:t>
            </a:r>
          </a:p>
          <a:p>
            <a:endParaRPr lang="en-US" baseline="0" dirty="0" smtClean="0"/>
          </a:p>
          <a:p>
            <a:r>
              <a:rPr lang="en-US" baseline="0" dirty="0" smtClean="0"/>
              <a:t>We’ll then look at a handful of policy or program interventions that have worked, some of which are described in Changing Places which I’ll talk briefly about at the end.</a:t>
            </a:r>
          </a:p>
          <a:p>
            <a:endParaRPr lang="en-US" baseline="0" dirty="0" smtClean="0"/>
          </a:p>
          <a:p>
            <a:r>
              <a:rPr lang="en-US" baseline="0" dirty="0" smtClean="0"/>
              <a:t>For sake of brevity, I’ll be using the term BMOC throughout today’s presentation, which means simply Boys and Men of Color, but I’m generally talking about children and to some degree young men of color up to their late 20s. </a:t>
            </a:r>
          </a:p>
          <a:p>
            <a:endParaRPr lang="en-US" baseline="0" dirty="0" smtClean="0"/>
          </a:p>
          <a:p>
            <a:r>
              <a:rPr lang="en-US" baseline="0" dirty="0" smtClean="0"/>
              <a:t>Much of the data and research I’ll be presenting today, however, will focus on Black and Latino boys.</a:t>
            </a:r>
          </a:p>
          <a:p>
            <a:endParaRPr lang="en-US" baseline="0" dirty="0" smtClean="0"/>
          </a:p>
          <a:p>
            <a:r>
              <a:rPr lang="en-US" b="1" baseline="0" dirty="0" smtClean="0"/>
              <a:t>I’ll preface by presentation today by noting that sometimes research can seem like the scenic route to common sense.  </a:t>
            </a:r>
            <a:r>
              <a:rPr lang="en-US" baseline="0" dirty="0" smtClean="0"/>
              <a:t>Just take what we already generally know and make it a lot more complicated.  However, what I hope to do today is survey some key areas of research that reveals things you may not have known, or at least provided you with some evidence from elsewhere to back up your own observations.</a:t>
            </a:r>
          </a:p>
        </p:txBody>
      </p:sp>
      <p:sp>
        <p:nvSpPr>
          <p:cNvPr id="4" name="Slide Number Placeholder 3"/>
          <p:cNvSpPr>
            <a:spLocks noGrp="1"/>
          </p:cNvSpPr>
          <p:nvPr>
            <p:ph type="sldNum" sz="quarter" idx="10"/>
          </p:nvPr>
        </p:nvSpPr>
        <p:spPr/>
        <p:txBody>
          <a:bodyPr/>
          <a:lstStyle/>
          <a:p>
            <a:fld id="{62B08862-F3B1-4790-A8E8-C1C9F46DD19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200" kern="1200" baseline="0" dirty="0" smtClean="0">
              <a:solidFill>
                <a:schemeClr val="tx1"/>
              </a:solidFill>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62B08862-F3B1-4790-A8E8-C1C9F46DD198}"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200" kern="1200" baseline="0" dirty="0" smtClean="0">
              <a:solidFill>
                <a:schemeClr val="tx1"/>
              </a:solidFill>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62B08862-F3B1-4790-A8E8-C1C9F46DD198}"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200" kern="1200" baseline="0" dirty="0" smtClean="0">
              <a:solidFill>
                <a:schemeClr val="tx1"/>
              </a:solidFill>
              <a:latin typeface="+mn-lt"/>
              <a:ea typeface="+mn-ea"/>
              <a:cs typeface="+mn-cs"/>
            </a:endParaRPr>
          </a:p>
          <a:p>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200" kern="1200" baseline="0" dirty="0" smtClean="0">
              <a:solidFill>
                <a:schemeClr val="tx1"/>
              </a:solidFill>
              <a:latin typeface="+mn-lt"/>
              <a:ea typeface="+mn-ea"/>
              <a:cs typeface="+mn-cs"/>
            </a:endParaRPr>
          </a:p>
          <a:p>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p:txBody>
      </p:sp>
      <p:sp>
        <p:nvSpPr>
          <p:cNvPr id="4" name="Slide Number Placeholder 3"/>
          <p:cNvSpPr>
            <a:spLocks noGrp="1"/>
          </p:cNvSpPr>
          <p:nvPr>
            <p:ph type="sldNum" sz="quarter" idx="10"/>
          </p:nvPr>
        </p:nvSpPr>
        <p:spPr/>
        <p:txBody>
          <a:bodyPr/>
          <a:lstStyle/>
          <a:p>
            <a:fld id="{62B08862-F3B1-4790-A8E8-C1C9F46DD198}"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0"/>
            <a:r>
              <a:rPr lang="en-US" sz="1200" b="1" kern="1200" dirty="0" smtClean="0">
                <a:solidFill>
                  <a:schemeClr val="tx1"/>
                </a:solidFill>
                <a:latin typeface="+mn-lt"/>
                <a:ea typeface="+mn-ea"/>
                <a:cs typeface="+mn-cs"/>
              </a:rPr>
              <a:t>Early and sustained intervention to keep boys and young men of color on the pathway to success from early childhood through high school and beyond</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Rather than pursuing interventions in isolation or focusing on a single stage of child and youth development, programs and policies should administer services as a linked progression of age-appropriate strategies from early childhood through high school and beyond.</a:t>
            </a:r>
          </a:p>
          <a:p>
            <a:endParaRPr lang="en-US" sz="1200" kern="1200" dirty="0" smtClean="0">
              <a:solidFill>
                <a:schemeClr val="tx1"/>
              </a:solidFill>
              <a:latin typeface="+mn-lt"/>
              <a:ea typeface="+mn-ea"/>
              <a:cs typeface="+mn-cs"/>
            </a:endParaRPr>
          </a:p>
          <a:p>
            <a:endParaRPr lang="en-US" sz="1600" b="1" dirty="0" smtClean="0"/>
          </a:p>
          <a:p>
            <a:pPr>
              <a:buFont typeface="Arial" pitchFamily="34" charset="0"/>
              <a:buChar char="•"/>
            </a:pPr>
            <a:r>
              <a:rPr lang="en-US" sz="1200" dirty="0" smtClean="0"/>
              <a:t>In existence in the Chicago school system since 1967 and has enrolled tens of thousand</a:t>
            </a:r>
            <a:r>
              <a:rPr lang="en-US" sz="1200" baseline="0" dirty="0" smtClean="0"/>
              <a:t> of black students</a:t>
            </a:r>
            <a:endParaRPr lang="en-US" sz="1200" dirty="0" smtClean="0"/>
          </a:p>
          <a:p>
            <a:pPr>
              <a:buFont typeface="Arial" pitchFamily="34" charset="0"/>
              <a:buChar char="•"/>
            </a:pPr>
            <a:r>
              <a:rPr lang="en-US" sz="1200" dirty="0" smtClean="0"/>
              <a:t>Engages parents as learners and collaborators</a:t>
            </a:r>
          </a:p>
          <a:p>
            <a:pPr>
              <a:buFont typeface="Arial" pitchFamily="34" charset="0"/>
              <a:buChar char="•"/>
            </a:pPr>
            <a:r>
              <a:rPr lang="en-US" sz="1200" b="1" dirty="0" smtClean="0">
                <a:solidFill>
                  <a:srgbClr val="0000FF"/>
                </a:solidFill>
              </a:rPr>
              <a:t>High school graduation rates were 32% higher </a:t>
            </a:r>
            <a:r>
              <a:rPr lang="en-US" sz="1200" dirty="0" smtClean="0"/>
              <a:t>for male program participants over non-participants</a:t>
            </a:r>
          </a:p>
          <a:p>
            <a:pPr>
              <a:buFont typeface="Arial" pitchFamily="34" charset="0"/>
              <a:buChar char="•"/>
            </a:pPr>
            <a:r>
              <a:rPr lang="en-US" sz="1200" b="1" dirty="0" smtClean="0">
                <a:solidFill>
                  <a:srgbClr val="0000FF"/>
                </a:solidFill>
              </a:rPr>
              <a:t>Incarceration rates were 27% lower </a:t>
            </a:r>
            <a:r>
              <a:rPr lang="en-US" sz="1200" dirty="0" smtClean="0"/>
              <a:t>than for non-participants</a:t>
            </a:r>
          </a:p>
          <a:p>
            <a:pPr>
              <a:buFont typeface="Arial" pitchFamily="34" charset="0"/>
              <a:buChar char="•"/>
            </a:pPr>
            <a:r>
              <a:rPr lang="en-US" sz="1200" b="1" dirty="0" smtClean="0">
                <a:solidFill>
                  <a:srgbClr val="0000FF"/>
                </a:solidFill>
              </a:rPr>
              <a:t>Depressive symptoms were 57% lowe</a:t>
            </a:r>
            <a:r>
              <a:rPr lang="en-US" sz="1200" dirty="0" smtClean="0"/>
              <a:t>r than for non-participants</a:t>
            </a: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1" dirty="0" smtClean="0"/>
              <a:t>Baltimore City Public Schools</a:t>
            </a:r>
          </a:p>
          <a:p>
            <a:endParaRPr lang="en-US" dirty="0" smtClean="0"/>
          </a:p>
          <a:p>
            <a:r>
              <a:rPr lang="en-US" sz="1200" dirty="0" smtClean="0"/>
              <a:t>Reduced dropouts by 57 % over 3 years (2007-2010)</a:t>
            </a:r>
          </a:p>
          <a:p>
            <a:r>
              <a:rPr lang="en-US" sz="1200" dirty="0" smtClean="0"/>
              <a:t>Black males account for 62% of increased high school graduates over the last 3 years</a:t>
            </a:r>
          </a:p>
          <a:p>
            <a:r>
              <a:rPr lang="en-US" sz="1200" dirty="0" smtClean="0"/>
              <a:t>Knocked on the doors of students who dropped out and encouraged them to return</a:t>
            </a:r>
          </a:p>
          <a:p>
            <a:r>
              <a:rPr lang="en-US" sz="1200" dirty="0" smtClean="0"/>
              <a:t>Expanded middle and high school options so that more students have an easier middle-to-high school transition</a:t>
            </a:r>
          </a:p>
          <a:p>
            <a:r>
              <a:rPr lang="en-US" sz="1200" dirty="0" smtClean="0"/>
              <a:t>Increased access to  advanced academic, alternative and accelerator programs</a:t>
            </a:r>
          </a:p>
          <a:p>
            <a:pPr lvl="0"/>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 </a:t>
            </a:r>
            <a:r>
              <a:rPr lang="en-US" sz="1400" b="1" dirty="0" smtClean="0"/>
              <a:t>Cognitive Behavioral Intervention for Trauma in Schools (CBITS) </a:t>
            </a:r>
            <a:r>
              <a:rPr lang="en-US" dirty="0" smtClean="0"/>
              <a:t>(Ngo et al, 2008)</a:t>
            </a:r>
          </a:p>
          <a:p>
            <a:endParaRPr lang="en-US" dirty="0" smtClean="0"/>
          </a:p>
          <a:p>
            <a:r>
              <a:rPr lang="en-US" sz="1200" dirty="0" smtClean="0"/>
              <a:t>A skill-based intervention that was initially developed for ethnic minority and immigrant low-income youth in Los Angeles.</a:t>
            </a:r>
          </a:p>
          <a:p>
            <a:endParaRPr lang="en-US" sz="1200" dirty="0" smtClean="0"/>
          </a:p>
          <a:p>
            <a:r>
              <a:rPr lang="en-US" sz="1200" dirty="0" smtClean="0"/>
              <a:t>In individual and group settings, children learn skills in relaxation, challenging  upsetting thoughts, social problem solving, and processing traumatic memories and grief</a:t>
            </a:r>
          </a:p>
          <a:p>
            <a:endParaRPr lang="en-US" sz="1200" dirty="0" smtClean="0"/>
          </a:p>
          <a:p>
            <a:r>
              <a:rPr lang="en-US" sz="1200" b="1" dirty="0" smtClean="0"/>
              <a:t>Randomized control trials have demonstrated that youth who participate in CBITS show a significant reduction in post-traumatic stress </a:t>
            </a:r>
            <a:r>
              <a:rPr lang="en-US" sz="1200" dirty="0" smtClean="0"/>
              <a:t>(PTSD) and symptoms of depression in comparison to youth assigned to a control condition.</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B08862-F3B1-4790-A8E8-C1C9F46DD198}"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Violence Intervention Program (VIP), University of Maryland</a:t>
            </a:r>
          </a:p>
          <a:p>
            <a:endParaRPr lang="en-US" sz="1200" dirty="0" smtClean="0"/>
          </a:p>
          <a:p>
            <a:r>
              <a:rPr lang="en-US" sz="1200" dirty="0" smtClean="0"/>
              <a:t>Victims  who were admitted to the  Baltimore Shock Trauma Center with violent injuries and were also on probation or parole, were randomly assigned social workers or a control group</a:t>
            </a:r>
          </a:p>
          <a:p>
            <a:r>
              <a:rPr lang="en-US" sz="1200" dirty="0" smtClean="0"/>
              <a:t>Jointly devised service plan s involving patients and social workers included: substance abuse rehabilitation, employment training, educational services, conflict resolution, and family development.</a:t>
            </a:r>
          </a:p>
          <a:p>
            <a:r>
              <a:rPr lang="en-US" sz="1200" dirty="0" smtClean="0"/>
              <a:t>Follow-up visits and check-ins ensued after discharge</a:t>
            </a:r>
          </a:p>
          <a:p>
            <a:r>
              <a:rPr lang="en-US" sz="1200" dirty="0" smtClean="0"/>
              <a:t>Compared to randomized control group, </a:t>
            </a:r>
            <a:r>
              <a:rPr lang="en-US" sz="1200" b="1" dirty="0" smtClean="0">
                <a:solidFill>
                  <a:srgbClr val="0000FF"/>
                </a:solidFill>
              </a:rPr>
              <a:t>participants in the program were 3 times less likely to be arrested for a violent crime </a:t>
            </a:r>
            <a:r>
              <a:rPr lang="en-US" sz="1200" dirty="0" smtClean="0"/>
              <a:t>and </a:t>
            </a:r>
            <a:r>
              <a:rPr lang="en-US" sz="1200" b="1" dirty="0" smtClean="0">
                <a:solidFill>
                  <a:srgbClr val="0000FF"/>
                </a:solidFill>
              </a:rPr>
              <a:t>4 times less likely to be convicted for a violent crime following participation</a:t>
            </a:r>
            <a:endParaRPr lang="en-US" sz="1200" b="1" dirty="0">
              <a:solidFill>
                <a:srgbClr val="0000FF"/>
              </a:solidFill>
            </a:endParaRPr>
          </a:p>
        </p:txBody>
      </p:sp>
      <p:sp>
        <p:nvSpPr>
          <p:cNvPr id="4" name="Slide Number Placeholder 3"/>
          <p:cNvSpPr>
            <a:spLocks noGrp="1"/>
          </p:cNvSpPr>
          <p:nvPr>
            <p:ph type="sldNum" sz="quarter" idx="10"/>
          </p:nvPr>
        </p:nvSpPr>
        <p:spPr/>
        <p:txBody>
          <a:bodyPr/>
          <a:lstStyle/>
          <a:p>
            <a:fld id="{62B08862-F3B1-4790-A8E8-C1C9F46DD198}"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600" b="1" dirty="0" smtClean="0"/>
              <a:t>The Center for Employment Opportunities Program, New York City 				</a:t>
            </a:r>
            <a:r>
              <a:rPr lang="en-US" sz="1200" dirty="0" smtClean="0"/>
              <a:t>(Zweig et al, 2010)</a:t>
            </a:r>
          </a:p>
          <a:p>
            <a:endParaRPr lang="en-US" dirty="0" smtClean="0"/>
          </a:p>
          <a:p>
            <a:r>
              <a:rPr lang="en-US" sz="1200" dirty="0" smtClean="0"/>
              <a:t>Transitional jobs program designed to help former prisoners increase longer-term employment and reduce recidivism</a:t>
            </a:r>
          </a:p>
          <a:p>
            <a:endParaRPr lang="en-US" sz="1200" dirty="0" smtClean="0"/>
          </a:p>
          <a:p>
            <a:r>
              <a:rPr lang="en-US" sz="1200" dirty="0" smtClean="0"/>
              <a:t>A random-assignment impact evaluation conducted by MDRC found that the program significantly reduced re-arrest and re-conviction for participants two years after assignment</a:t>
            </a:r>
          </a:p>
          <a:p>
            <a:endParaRPr lang="en-US" sz="1200" dirty="0" smtClean="0"/>
          </a:p>
          <a:p>
            <a:r>
              <a:rPr lang="en-US" sz="1200" dirty="0" smtClean="0"/>
              <a:t>The strongest reduction in recidivism were for former prisoner who were at highest statistical risk of recidivism (“the frequent fliers”)</a:t>
            </a:r>
          </a:p>
        </p:txBody>
      </p:sp>
      <p:sp>
        <p:nvSpPr>
          <p:cNvPr id="4" name="Slide Number Placeholder 3"/>
          <p:cNvSpPr>
            <a:spLocks noGrp="1"/>
          </p:cNvSpPr>
          <p:nvPr>
            <p:ph type="sldNum" sz="quarter" idx="10"/>
          </p:nvPr>
        </p:nvSpPr>
        <p:spPr/>
        <p:txBody>
          <a:bodyPr/>
          <a:lstStyle/>
          <a:p>
            <a:fld id="{62B08862-F3B1-4790-A8E8-C1C9F46DD198}"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Data Source: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This study uses data from the 2000 Census for the 100 largest metropolitan areas in the United States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Main Conclusion</a:t>
            </a:r>
            <a:r>
              <a:rPr lang="en-US" sz="1200" b="0" dirty="0" smtClean="0"/>
              <a:t>: Black and Latino children live in very different neighborhoods from White children.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More Specifically</a:t>
            </a:r>
            <a:r>
              <a:rPr lang="en-US" sz="1200" b="0" dirty="0" smtClean="0"/>
              <a:t>: What</a:t>
            </a:r>
            <a:r>
              <a:rPr lang="en-US" sz="1200" b="0" baseline="0" dirty="0" smtClean="0"/>
              <a:t> this means is that when we talk about neighborhoods that present challenges to child development, we are not just talking about poor children. We’re talking about the majority of kids of color, poor or not.</a:t>
            </a: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62B08862-F3B1-4790-A8E8-C1C9F46DD198}"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Data Source:</a:t>
            </a:r>
          </a:p>
          <a:p>
            <a:endParaRPr lang="en-US" dirty="0" smtClean="0"/>
          </a:p>
          <a:p>
            <a:r>
              <a:rPr lang="en-US" dirty="0" smtClean="0"/>
              <a:t>Using data from the 2000 Census and the 2005-2009 American Community Survey, this study released</a:t>
            </a:r>
            <a:r>
              <a:rPr lang="en-US" baseline="0" dirty="0" smtClean="0"/>
              <a:t> in 2011 reported (read slide)….</a:t>
            </a:r>
            <a:endParaRPr lang="en-US" dirty="0" smtClean="0"/>
          </a:p>
        </p:txBody>
      </p:sp>
      <p:sp>
        <p:nvSpPr>
          <p:cNvPr id="4" name="Slide Number Placeholder 3"/>
          <p:cNvSpPr>
            <a:spLocks noGrp="1"/>
          </p:cNvSpPr>
          <p:nvPr>
            <p:ph type="sldNum" sz="quarter" idx="10"/>
          </p:nvPr>
        </p:nvSpPr>
        <p:spPr/>
        <p:txBody>
          <a:bodyPr/>
          <a:lstStyle/>
          <a:p>
            <a:fld id="{62B08862-F3B1-4790-A8E8-C1C9F46DD198}"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Data Source:</a:t>
            </a:r>
          </a:p>
          <a:p>
            <a:endParaRPr lang="en-US" dirty="0" smtClean="0"/>
          </a:p>
          <a:p>
            <a:r>
              <a:rPr lang="en-US" dirty="0" smtClean="0"/>
              <a:t>Panel</a:t>
            </a:r>
            <a:r>
              <a:rPr lang="en-US" baseline="0" dirty="0" smtClean="0"/>
              <a:t> Study on Income Dynamics, nationally representative longitudinal study </a:t>
            </a:r>
            <a:r>
              <a:rPr lang="en-US" sz="1200" kern="1200" baseline="0" dirty="0" smtClean="0">
                <a:solidFill>
                  <a:schemeClr val="tx1"/>
                </a:solidFill>
                <a:latin typeface="+mn-lt"/>
                <a:ea typeface="+mn-ea"/>
                <a:cs typeface="+mn-cs"/>
              </a:rPr>
              <a:t>that  is unique because it has followed families since 1968, allowing researchers to track the economic status of children during their childhood and into adulthood.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2B08862-F3B1-4790-A8E8-C1C9F46DD19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Together these data paint a striking picture</a:t>
            </a:r>
            <a:r>
              <a:rPr lang="en-US" baseline="0" dirty="0" smtClean="0"/>
              <a:t>.  Most Black and Latino children grow up in very different child developmental contexts with respect to their exposure to neighborhood poverty.   This data shows that regardless of income, most children of color simply experience different neighborhood opportunities.  Next we’ll look at why this is so important.</a:t>
            </a:r>
            <a:endParaRPr lang="en-US" dirty="0"/>
          </a:p>
        </p:txBody>
      </p:sp>
      <p:sp>
        <p:nvSpPr>
          <p:cNvPr id="4" name="Slide Number Placeholder 3"/>
          <p:cNvSpPr>
            <a:spLocks noGrp="1"/>
          </p:cNvSpPr>
          <p:nvPr>
            <p:ph type="sldNum" sz="quarter" idx="10"/>
          </p:nvPr>
        </p:nvSpPr>
        <p:spPr/>
        <p:txBody>
          <a:bodyPr/>
          <a:lstStyle/>
          <a:p>
            <a:fld id="{62B08862-F3B1-4790-A8E8-C1C9F46DD19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established that Black and Latino children grow up in very different neighborhoods from White children overall, now</a:t>
            </a:r>
            <a:r>
              <a:rPr lang="en-US" baseline="0" dirty="0" smtClean="0"/>
              <a:t> we’ll look at how neighborhoods of higher poverty impact the health of Black and Latino children, particularly boys and young men.</a:t>
            </a:r>
            <a:endParaRPr lang="en-US" dirty="0"/>
          </a:p>
        </p:txBody>
      </p:sp>
      <p:sp>
        <p:nvSpPr>
          <p:cNvPr id="4" name="Slide Number Placeholder 3"/>
          <p:cNvSpPr>
            <a:spLocks noGrp="1"/>
          </p:cNvSpPr>
          <p:nvPr>
            <p:ph type="sldNum" sz="quarter" idx="10"/>
          </p:nvPr>
        </p:nvSpPr>
        <p:spPr/>
        <p:txBody>
          <a:bodyPr/>
          <a:lstStyle/>
          <a:p>
            <a:fld id="{62B08862-F3B1-4790-A8E8-C1C9F46DD19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14350" indent="-514350">
              <a:buFont typeface="Arial" pitchFamily="34" charset="0"/>
              <a:buNone/>
            </a:pPr>
            <a:r>
              <a:rPr lang="en-US" sz="2400" b="1" dirty="0" smtClean="0"/>
              <a:t>Other research has pointed to a number of factors that impact the residents and thus BMOC in neighborhoods of concentrated</a:t>
            </a:r>
            <a:r>
              <a:rPr lang="en-US" sz="2400" b="1" baseline="0" dirty="0" smtClean="0"/>
              <a:t> </a:t>
            </a:r>
            <a:r>
              <a:rPr lang="en-US" sz="2400" b="1" dirty="0" smtClean="0"/>
              <a:t>disadvantage</a:t>
            </a:r>
          </a:p>
          <a:p>
            <a:pPr marL="971550" lvl="1" indent="-514350">
              <a:buFont typeface="Courier New" pitchFamily="49" charset="0"/>
              <a:buChar char="o"/>
            </a:pPr>
            <a:r>
              <a:rPr lang="en-US" sz="2400" b="1" dirty="0" smtClean="0"/>
              <a:t>Availability of healthy food</a:t>
            </a:r>
          </a:p>
          <a:p>
            <a:pPr marL="971550" lvl="1" indent="-514350">
              <a:buFont typeface="Courier New" pitchFamily="49" charset="0"/>
              <a:buChar char="o"/>
            </a:pPr>
            <a:r>
              <a:rPr lang="en-US" sz="2400" b="1" dirty="0" smtClean="0"/>
              <a:t>Exposure to toxic soil and air-borne pollutants</a:t>
            </a:r>
          </a:p>
          <a:p>
            <a:pPr marL="971550" lvl="1" indent="-514350">
              <a:buFont typeface="Courier New" pitchFamily="49" charset="0"/>
              <a:buChar char="o"/>
            </a:pPr>
            <a:r>
              <a:rPr lang="en-US" sz="2400" b="1" dirty="0" smtClean="0"/>
              <a:t>Access to health care providers</a:t>
            </a:r>
          </a:p>
          <a:p>
            <a:endParaRPr lang="en-US" dirty="0" smtClean="0"/>
          </a:p>
          <a:p>
            <a:r>
              <a:rPr lang="en-US" dirty="0" smtClean="0"/>
              <a:t>All of which are important for health and development.  </a:t>
            </a:r>
          </a:p>
          <a:p>
            <a:endParaRPr lang="en-US" dirty="0" smtClean="0"/>
          </a:p>
          <a:p>
            <a:r>
              <a:rPr lang="en-US" dirty="0" smtClean="0"/>
              <a:t>However, we’ll be focusing on two particularly consequential areas of child health and development that have dramatic consequences for the entire life course of people of color in the United States.</a:t>
            </a:r>
          </a:p>
          <a:p>
            <a:endParaRPr lang="en-US" dirty="0" smtClean="0"/>
          </a:p>
          <a:p>
            <a:r>
              <a:rPr lang="en-US" dirty="0" smtClean="0"/>
              <a:t>Specifically, we’ll be looking at how</a:t>
            </a:r>
            <a:r>
              <a:rPr lang="en-US" baseline="0" dirty="0" smtClean="0"/>
              <a:t> neighborhoods impact cognitive development and the exposure of neighborhood children to violence, trauma and chronic stress.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2B08862-F3B1-4790-A8E8-C1C9F46DD19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245516"/>
            <a:ext cx="9144000" cy="1612484"/>
          </a:xfrm>
          <a:prstGeom prst="rect">
            <a:avLst/>
          </a:prstGeom>
          <a:solidFill>
            <a:srgbClr val="1824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ewi-header.jp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0"/>
            <a:ext cx="9144000" cy="902994"/>
          </a:xfrm>
          <a:prstGeom prst="rect">
            <a:avLst/>
          </a:prstGeom>
        </p:spPr>
      </p:pic>
      <p:pic>
        <p:nvPicPr>
          <p:cNvPr id="9" name="Picture 8" descr="berkeley_warren_cmyk_ko.png"/>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3815273" y="5689601"/>
            <a:ext cx="5016998" cy="731106"/>
          </a:xfrm>
          <a:prstGeom prst="rect">
            <a:avLst/>
          </a:prstGeom>
        </p:spPr>
      </p:pic>
      <p:sp>
        <p:nvSpPr>
          <p:cNvPr id="10" name="Rectangle 9"/>
          <p:cNvSpPr/>
          <p:nvPr userDrawn="1"/>
        </p:nvSpPr>
        <p:spPr>
          <a:xfrm>
            <a:off x="0" y="902994"/>
            <a:ext cx="9144000" cy="219364"/>
          </a:xfrm>
          <a:prstGeom prst="rect">
            <a:avLst/>
          </a:prstGeom>
          <a:solidFill>
            <a:srgbClr val="FFBE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0" y="1122358"/>
            <a:ext cx="9144000" cy="4123158"/>
          </a:xfrm>
          <a:prstGeom prst="rect">
            <a:avLst/>
          </a:prstGeom>
          <a:solidFill>
            <a:srgbClr val="FEF1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842818" y="1655029"/>
            <a:ext cx="7772400" cy="1470025"/>
          </a:xfrm>
        </p:spPr>
        <p:txBody>
          <a:bodyPr anchor="b" anchorCtr="0">
            <a:normAutofit/>
          </a:bodyPr>
          <a:lstStyle>
            <a:lvl1pPr algn="l">
              <a:defRPr sz="3600" b="1" i="0" cap="all" baseline="0">
                <a:solidFill>
                  <a:srgbClr val="182458"/>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842818" y="3125054"/>
            <a:ext cx="7772400" cy="1620128"/>
          </a:xfrm>
        </p:spPr>
        <p:txBody>
          <a:bodyPr>
            <a:normAutofit/>
          </a:bodyPr>
          <a:lstStyle>
            <a:lvl1pPr marL="0" indent="0" algn="l">
              <a:buNone/>
              <a:defRPr sz="2200" b="1" i="0" baseline="0">
                <a:solidFill>
                  <a:srgbClr val="18245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 xmlns:p14="http://schemas.microsoft.com/office/powerpoint/2010/main" val="471474078"/>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C1C02-E6C9-F146-B067-676C696F1E9C}"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F1F07-DAF3-D849-9705-5FE64C5457BF}" type="slidenum">
              <a:rPr lang="en-US" smtClean="0"/>
              <a:pPr/>
              <a:t>‹#›</a:t>
            </a:fld>
            <a:endParaRPr lang="en-US"/>
          </a:p>
        </p:txBody>
      </p:sp>
    </p:spTree>
    <p:extLst>
      <p:ext uri="{BB962C8B-B14F-4D97-AF65-F5344CB8AC3E}">
        <p14:creationId xmlns="" xmlns:p14="http://schemas.microsoft.com/office/powerpoint/2010/main" val="1618910991"/>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C1C02-E6C9-F146-B067-676C696F1E9C}"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F1F07-DAF3-D849-9705-5FE64C5457BF}" type="slidenum">
              <a:rPr lang="en-US" smtClean="0"/>
              <a:pPr/>
              <a:t>‹#›</a:t>
            </a:fld>
            <a:endParaRPr lang="en-US"/>
          </a:p>
        </p:txBody>
      </p:sp>
    </p:spTree>
    <p:extLst>
      <p:ext uri="{BB962C8B-B14F-4D97-AF65-F5344CB8AC3E}">
        <p14:creationId xmlns="" xmlns:p14="http://schemas.microsoft.com/office/powerpoint/2010/main" val="1418144517"/>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C1C02-E6C9-F146-B067-676C696F1E9C}"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F1F07-DAF3-D849-9705-5FE64C5457BF}" type="slidenum">
              <a:rPr lang="en-US" smtClean="0"/>
              <a:pPr/>
              <a:t>‹#›</a:t>
            </a:fld>
            <a:endParaRPr lang="en-US"/>
          </a:p>
        </p:txBody>
      </p:sp>
    </p:spTree>
    <p:extLst>
      <p:ext uri="{BB962C8B-B14F-4D97-AF65-F5344CB8AC3E}">
        <p14:creationId xmlns="" xmlns:p14="http://schemas.microsoft.com/office/powerpoint/2010/main" val="567839280"/>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6246091"/>
            <a:ext cx="9144000" cy="611909"/>
          </a:xfrm>
          <a:prstGeom prst="rect">
            <a:avLst/>
          </a:prstGeom>
          <a:solidFill>
            <a:srgbClr val="1824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6130637"/>
            <a:ext cx="9144000" cy="115454"/>
          </a:xfrm>
          <a:prstGeom prst="rect">
            <a:avLst/>
          </a:prstGeom>
          <a:solidFill>
            <a:srgbClr val="FFBE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berkeley_warren_cmyk_ko.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6306124" y="6370783"/>
            <a:ext cx="2537691" cy="369807"/>
          </a:xfrm>
          <a:prstGeom prst="rect">
            <a:avLst/>
          </a:prstGeom>
        </p:spPr>
      </p:pic>
      <p:sp>
        <p:nvSpPr>
          <p:cNvPr id="10" name="Rectangle 9"/>
          <p:cNvSpPr/>
          <p:nvPr userDrawn="1"/>
        </p:nvSpPr>
        <p:spPr>
          <a:xfrm>
            <a:off x="0" y="0"/>
            <a:ext cx="9144000" cy="858438"/>
          </a:xfrm>
          <a:prstGeom prst="rect">
            <a:avLst/>
          </a:prstGeom>
          <a:solidFill>
            <a:srgbClr val="FEF1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277091" y="0"/>
            <a:ext cx="8566723" cy="803831"/>
          </a:xfrm>
        </p:spPr>
        <p:txBody>
          <a:bodyPr lIns="0" tIns="0" rIns="0" bIns="0" anchor="b">
            <a:normAutofit/>
          </a:bodyPr>
          <a:lstStyle>
            <a:lvl1pPr algn="l">
              <a:defRPr sz="2400" b="1">
                <a:solidFill>
                  <a:srgbClr val="182458"/>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77092" y="1080655"/>
            <a:ext cx="8409708" cy="4525963"/>
          </a:xfrm>
        </p:spPr>
        <p:txBody>
          <a:bodyPr lIns="0" tIns="0" rIns="0" bIns="0"/>
          <a:lstStyle>
            <a:lvl1pPr marL="230188" indent="-230188">
              <a:defRPr sz="2400"/>
            </a:lvl1pPr>
            <a:lvl2pPr marL="577850" indent="-234950">
              <a:defRPr sz="2200"/>
            </a:lvl2pPr>
            <a:lvl3pPr marL="796925" indent="-114300">
              <a:defRPr sz="1800"/>
            </a:lvl3pPr>
            <a:lvl4pPr marL="1143000" indent="-176213">
              <a:defRPr sz="1600"/>
            </a:lvl4pPr>
            <a:lvl5pPr marL="1431925" indent="-168275">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277092" y="6356350"/>
            <a:ext cx="4849090" cy="365125"/>
          </a:xfrm>
        </p:spPr>
        <p:txBody>
          <a:bodyPr lIns="0" tIns="0" rIns="0" bIns="0" anchor="t"/>
          <a:lstStyle>
            <a:lvl1pPr algn="l">
              <a:defRPr sz="800">
                <a:solidFill>
                  <a:schemeClr val="bg1">
                    <a:lumMod val="85000"/>
                  </a:schemeClr>
                </a:solidFill>
              </a:defRPr>
            </a:lvl1pPr>
          </a:lstStyle>
          <a:p>
            <a:endParaRPr lang="en-US" dirty="0"/>
          </a:p>
        </p:txBody>
      </p:sp>
      <p:sp>
        <p:nvSpPr>
          <p:cNvPr id="13" name="Slide Number Placeholder 5"/>
          <p:cNvSpPr txBox="1">
            <a:spLocks/>
          </p:cNvSpPr>
          <p:nvPr userDrawn="1"/>
        </p:nvSpPr>
        <p:spPr>
          <a:xfrm>
            <a:off x="6779484" y="582528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9F1F07-DAF3-D849-9705-5FE64C5457BF}" type="slidenum">
              <a:rPr lang="en-US" sz="1000" smtClean="0"/>
              <a:pPr/>
              <a:t>‹#›</a:t>
            </a:fld>
            <a:endParaRPr lang="en-US" sz="1000" dirty="0"/>
          </a:p>
        </p:txBody>
      </p:sp>
    </p:spTree>
    <p:extLst>
      <p:ext uri="{BB962C8B-B14F-4D97-AF65-F5344CB8AC3E}">
        <p14:creationId xmlns="" xmlns:p14="http://schemas.microsoft.com/office/powerpoint/2010/main" val="429312568"/>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Rectangle 10"/>
          <p:cNvSpPr/>
          <p:nvPr userDrawn="1"/>
        </p:nvSpPr>
        <p:spPr>
          <a:xfrm>
            <a:off x="0" y="882074"/>
            <a:ext cx="9144000" cy="5248563"/>
          </a:xfrm>
          <a:prstGeom prst="rect">
            <a:avLst/>
          </a:prstGeom>
          <a:solidFill>
            <a:srgbClr val="FEF1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0" y="6246091"/>
            <a:ext cx="9144000" cy="611909"/>
          </a:xfrm>
          <a:prstGeom prst="rect">
            <a:avLst/>
          </a:prstGeom>
          <a:solidFill>
            <a:srgbClr val="1824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0" y="6130637"/>
            <a:ext cx="9144000" cy="115454"/>
          </a:xfrm>
          <a:prstGeom prst="rect">
            <a:avLst/>
          </a:prstGeom>
          <a:solidFill>
            <a:srgbClr val="FFBE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descr="berkeley_warren_cmyk_ko.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6306124" y="6370783"/>
            <a:ext cx="2537691" cy="369807"/>
          </a:xfrm>
          <a:prstGeom prst="rect">
            <a:avLst/>
          </a:prstGeom>
        </p:spPr>
      </p:pic>
      <p:pic>
        <p:nvPicPr>
          <p:cNvPr id="8" name="Picture 7" descr="ewi-header.jpg"/>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0" y="0"/>
            <a:ext cx="9144000" cy="902994"/>
          </a:xfrm>
          <a:prstGeom prst="rect">
            <a:avLst/>
          </a:prstGeom>
        </p:spPr>
      </p:pic>
      <p:sp>
        <p:nvSpPr>
          <p:cNvPr id="12" name="Title 1"/>
          <p:cNvSpPr>
            <a:spLocks noGrp="1"/>
          </p:cNvSpPr>
          <p:nvPr>
            <p:ph type="ctrTitle" hasCustomPrompt="1"/>
          </p:nvPr>
        </p:nvSpPr>
        <p:spPr>
          <a:xfrm>
            <a:off x="842818" y="1655029"/>
            <a:ext cx="7772400" cy="1470025"/>
          </a:xfrm>
        </p:spPr>
        <p:txBody>
          <a:bodyPr anchor="b" anchorCtr="0">
            <a:normAutofit/>
          </a:bodyPr>
          <a:lstStyle>
            <a:lvl1pPr algn="l">
              <a:defRPr sz="3600" b="1" i="0" cap="all" baseline="0">
                <a:solidFill>
                  <a:srgbClr val="182458"/>
                </a:solidFill>
              </a:defRPr>
            </a:lvl1pPr>
          </a:lstStyle>
          <a:p>
            <a:r>
              <a:rPr lang="en-US" dirty="0" smtClean="0"/>
              <a:t>Click to edit </a:t>
            </a:r>
            <a:br>
              <a:rPr lang="en-US" dirty="0" smtClean="0"/>
            </a:br>
            <a:r>
              <a:rPr lang="en-US" dirty="0" smtClean="0"/>
              <a:t>Master title style</a:t>
            </a:r>
            <a:endParaRPr lang="en-US" dirty="0"/>
          </a:p>
        </p:txBody>
      </p:sp>
      <p:sp>
        <p:nvSpPr>
          <p:cNvPr id="13" name="Subtitle 2"/>
          <p:cNvSpPr>
            <a:spLocks noGrp="1"/>
          </p:cNvSpPr>
          <p:nvPr>
            <p:ph type="subTitle" idx="1"/>
          </p:nvPr>
        </p:nvSpPr>
        <p:spPr>
          <a:xfrm>
            <a:off x="842818" y="3125054"/>
            <a:ext cx="7772400" cy="1620128"/>
          </a:xfrm>
        </p:spPr>
        <p:txBody>
          <a:bodyPr>
            <a:normAutofit/>
          </a:bodyPr>
          <a:lstStyle>
            <a:lvl1pPr marL="0" indent="0" algn="l">
              <a:buNone/>
              <a:defRPr sz="2200" b="1" i="0" baseline="0">
                <a:solidFill>
                  <a:srgbClr val="18245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9" name="Footer Placeholder 4"/>
          <p:cNvSpPr>
            <a:spLocks noGrp="1"/>
          </p:cNvSpPr>
          <p:nvPr>
            <p:ph type="ftr" sz="quarter" idx="11"/>
          </p:nvPr>
        </p:nvSpPr>
        <p:spPr>
          <a:xfrm>
            <a:off x="277092" y="6356350"/>
            <a:ext cx="4849090" cy="365125"/>
          </a:xfrm>
        </p:spPr>
        <p:txBody>
          <a:bodyPr lIns="0" tIns="0" rIns="0" bIns="0" anchor="t"/>
          <a:lstStyle>
            <a:lvl1pPr algn="l">
              <a:defRPr sz="800">
                <a:solidFill>
                  <a:schemeClr val="bg1">
                    <a:lumMod val="85000"/>
                  </a:schemeClr>
                </a:solidFill>
              </a:defRPr>
            </a:lvl1pPr>
          </a:lstStyle>
          <a:p>
            <a:endParaRPr lang="en-US" dirty="0"/>
          </a:p>
        </p:txBody>
      </p:sp>
      <p:sp>
        <p:nvSpPr>
          <p:cNvPr id="20" name="Rectangle 19"/>
          <p:cNvSpPr/>
          <p:nvPr userDrawn="1"/>
        </p:nvSpPr>
        <p:spPr>
          <a:xfrm>
            <a:off x="0" y="882074"/>
            <a:ext cx="9144000" cy="51444"/>
          </a:xfrm>
          <a:prstGeom prst="rect">
            <a:avLst/>
          </a:prstGeom>
          <a:solidFill>
            <a:srgbClr val="FFBE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Slide Number Placeholder 5"/>
          <p:cNvSpPr txBox="1">
            <a:spLocks/>
          </p:cNvSpPr>
          <p:nvPr userDrawn="1"/>
        </p:nvSpPr>
        <p:spPr>
          <a:xfrm>
            <a:off x="6779484" y="582528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9F1F07-DAF3-D849-9705-5FE64C5457BF}" type="slidenum">
              <a:rPr lang="en-US" sz="1000" smtClean="0"/>
              <a:pPr/>
              <a:t>‹#›</a:t>
            </a:fld>
            <a:endParaRPr lang="en-US" sz="1000" dirty="0"/>
          </a:p>
        </p:txBody>
      </p:sp>
    </p:spTree>
    <p:extLst>
      <p:ext uri="{BB962C8B-B14F-4D97-AF65-F5344CB8AC3E}">
        <p14:creationId xmlns="" xmlns:p14="http://schemas.microsoft.com/office/powerpoint/2010/main" val="249092492"/>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Rectangle 8"/>
          <p:cNvSpPr/>
          <p:nvPr userDrawn="1"/>
        </p:nvSpPr>
        <p:spPr>
          <a:xfrm>
            <a:off x="0" y="0"/>
            <a:ext cx="9144000" cy="858438"/>
          </a:xfrm>
          <a:prstGeom prst="rect">
            <a:avLst/>
          </a:prstGeom>
          <a:solidFill>
            <a:srgbClr val="FEF1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277091" y="0"/>
            <a:ext cx="8566723" cy="803831"/>
          </a:xfrm>
        </p:spPr>
        <p:txBody>
          <a:bodyPr lIns="0" tIns="0" rIns="0" bIns="0" anchor="b">
            <a:normAutofit/>
          </a:bodyPr>
          <a:lstStyle>
            <a:lvl1pPr algn="l">
              <a:defRPr sz="2400" b="1">
                <a:solidFill>
                  <a:srgbClr val="182458"/>
                </a:solidFill>
              </a:defRPr>
            </a:lvl1pPr>
          </a:lstStyle>
          <a:p>
            <a:r>
              <a:rPr lang="en-US" dirty="0" smtClean="0"/>
              <a:t>CLICK TO EDIT MASTER TITLE STYLE</a:t>
            </a:r>
            <a:endParaRPr lang="en-US" dirty="0"/>
          </a:p>
        </p:txBody>
      </p:sp>
      <p:sp>
        <p:nvSpPr>
          <p:cNvPr id="11" name="Content Placeholder 2"/>
          <p:cNvSpPr>
            <a:spLocks noGrp="1"/>
          </p:cNvSpPr>
          <p:nvPr>
            <p:ph idx="1"/>
          </p:nvPr>
        </p:nvSpPr>
        <p:spPr>
          <a:xfrm>
            <a:off x="277092" y="1080655"/>
            <a:ext cx="8409708" cy="4525963"/>
          </a:xfrm>
        </p:spPr>
        <p:txBody>
          <a:bodyPr lIns="0" tIns="0" rIns="0" bIns="0"/>
          <a:lstStyle>
            <a:lvl1pPr marL="230188" indent="-230188">
              <a:defRPr sz="2400"/>
            </a:lvl1pPr>
            <a:lvl2pPr marL="577850" indent="-234950">
              <a:defRPr sz="2200"/>
            </a:lvl2pPr>
            <a:lvl3pPr marL="796925" indent="-114300">
              <a:defRPr sz="1800"/>
            </a:lvl3pPr>
            <a:lvl4pPr marL="1143000" indent="-176213">
              <a:defRPr sz="1600"/>
            </a:lvl4pPr>
            <a:lvl5pPr marL="1431925" indent="-168275">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Footer Placeholder 4"/>
          <p:cNvSpPr>
            <a:spLocks noGrp="1"/>
          </p:cNvSpPr>
          <p:nvPr>
            <p:ph type="ftr" sz="quarter" idx="11"/>
          </p:nvPr>
        </p:nvSpPr>
        <p:spPr>
          <a:xfrm>
            <a:off x="277092" y="6356350"/>
            <a:ext cx="4849090" cy="365125"/>
          </a:xfrm>
        </p:spPr>
        <p:txBody>
          <a:bodyPr lIns="0" tIns="0" rIns="0" bIns="0" anchor="t"/>
          <a:lstStyle>
            <a:lvl1pPr algn="l">
              <a:defRPr sz="800">
                <a:solidFill>
                  <a:schemeClr val="bg1">
                    <a:lumMod val="85000"/>
                  </a:schemeClr>
                </a:solidFill>
              </a:defRPr>
            </a:lvl1pPr>
          </a:lstStyle>
          <a:p>
            <a:endParaRPr lang="en-US" dirty="0"/>
          </a:p>
        </p:txBody>
      </p:sp>
      <p:pic>
        <p:nvPicPr>
          <p:cNvPr id="14" name="Picture 13" descr="berkeley_warren_cmyk.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6301782" y="6356350"/>
            <a:ext cx="2542032" cy="370015"/>
          </a:xfrm>
          <a:prstGeom prst="rect">
            <a:avLst/>
          </a:prstGeom>
        </p:spPr>
      </p:pic>
      <p:sp>
        <p:nvSpPr>
          <p:cNvPr id="17" name="Slide Number Placeholder 5"/>
          <p:cNvSpPr txBox="1">
            <a:spLocks/>
          </p:cNvSpPr>
          <p:nvPr userDrawn="1"/>
        </p:nvSpPr>
        <p:spPr>
          <a:xfrm>
            <a:off x="6779484" y="582528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9F1F07-DAF3-D849-9705-5FE64C5457BF}" type="slidenum">
              <a:rPr lang="en-US" sz="1000" smtClean="0"/>
              <a:pPr/>
              <a:t>‹#›</a:t>
            </a:fld>
            <a:endParaRPr lang="en-US" sz="1000" dirty="0"/>
          </a:p>
        </p:txBody>
      </p:sp>
    </p:spTree>
    <p:extLst>
      <p:ext uri="{BB962C8B-B14F-4D97-AF65-F5344CB8AC3E}">
        <p14:creationId xmlns="" xmlns:p14="http://schemas.microsoft.com/office/powerpoint/2010/main" val="1988785722"/>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1C1C02-E6C9-F146-B067-676C696F1E9C}"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F1F07-DAF3-D849-9705-5FE64C5457BF}" type="slidenum">
              <a:rPr lang="en-US" smtClean="0"/>
              <a:pPr/>
              <a:t>‹#›</a:t>
            </a:fld>
            <a:endParaRPr lang="en-US"/>
          </a:p>
        </p:txBody>
      </p:sp>
    </p:spTree>
    <p:extLst>
      <p:ext uri="{BB962C8B-B14F-4D97-AF65-F5344CB8AC3E}">
        <p14:creationId xmlns="" xmlns:p14="http://schemas.microsoft.com/office/powerpoint/2010/main" val="3546023582"/>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1C1C02-E6C9-F146-B067-676C696F1E9C}" type="datetimeFigureOut">
              <a:rPr lang="en-US" smtClean="0"/>
              <a:pPr/>
              <a:t>3/19/2012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9F1F07-DAF3-D849-9705-5FE64C5457BF}" type="slidenum">
              <a:rPr lang="en-US" smtClean="0"/>
              <a:pPr/>
              <a:t>‹#›</a:t>
            </a:fld>
            <a:endParaRPr lang="en-US"/>
          </a:p>
        </p:txBody>
      </p:sp>
    </p:spTree>
    <p:extLst>
      <p:ext uri="{BB962C8B-B14F-4D97-AF65-F5344CB8AC3E}">
        <p14:creationId xmlns="" xmlns:p14="http://schemas.microsoft.com/office/powerpoint/2010/main" val="3613925402"/>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1C1C02-E6C9-F146-B067-676C696F1E9C}" type="datetimeFigureOut">
              <a:rPr lang="en-US" smtClean="0"/>
              <a:pPr/>
              <a:t>3/19/2012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9F1F07-DAF3-D849-9705-5FE64C5457BF}" type="slidenum">
              <a:rPr lang="en-US" smtClean="0"/>
              <a:pPr/>
              <a:t>‹#›</a:t>
            </a:fld>
            <a:endParaRPr lang="en-US"/>
          </a:p>
        </p:txBody>
      </p:sp>
    </p:spTree>
    <p:extLst>
      <p:ext uri="{BB962C8B-B14F-4D97-AF65-F5344CB8AC3E}">
        <p14:creationId xmlns="" xmlns:p14="http://schemas.microsoft.com/office/powerpoint/2010/main" val="1717872444"/>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C1C02-E6C9-F146-B067-676C696F1E9C}" type="datetimeFigureOut">
              <a:rPr lang="en-US" smtClean="0"/>
              <a:pPr/>
              <a:t>3/19/2012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9F1F07-DAF3-D849-9705-5FE64C5457BF}" type="slidenum">
              <a:rPr lang="en-US" smtClean="0"/>
              <a:pPr/>
              <a:t>‹#›</a:t>
            </a:fld>
            <a:endParaRPr lang="en-US"/>
          </a:p>
        </p:txBody>
      </p:sp>
    </p:spTree>
    <p:extLst>
      <p:ext uri="{BB962C8B-B14F-4D97-AF65-F5344CB8AC3E}">
        <p14:creationId xmlns="" xmlns:p14="http://schemas.microsoft.com/office/powerpoint/2010/main" val="2965871462"/>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C1C02-E6C9-F146-B067-676C696F1E9C}"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F1F07-DAF3-D849-9705-5FE64C5457BF}" type="slidenum">
              <a:rPr lang="en-US" smtClean="0"/>
              <a:pPr/>
              <a:t>‹#›</a:t>
            </a:fld>
            <a:endParaRPr lang="en-US"/>
          </a:p>
        </p:txBody>
      </p:sp>
    </p:spTree>
    <p:extLst>
      <p:ext uri="{BB962C8B-B14F-4D97-AF65-F5344CB8AC3E}">
        <p14:creationId xmlns="" xmlns:p14="http://schemas.microsoft.com/office/powerpoint/2010/main" val="180507663"/>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C1C02-E6C9-F146-B067-676C696F1E9C}" type="datetimeFigureOut">
              <a:rPr lang="en-US" smtClean="0"/>
              <a:pPr/>
              <a:t>3/19/2012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F1F07-DAF3-D849-9705-5FE64C5457BF}" type="slidenum">
              <a:rPr lang="en-US" smtClean="0"/>
              <a:pPr/>
              <a:t>‹#›</a:t>
            </a:fld>
            <a:endParaRPr lang="en-US"/>
          </a:p>
        </p:txBody>
      </p:sp>
    </p:spTree>
    <p:extLst>
      <p:ext uri="{BB962C8B-B14F-4D97-AF65-F5344CB8AC3E}">
        <p14:creationId xmlns="" xmlns:p14="http://schemas.microsoft.com/office/powerpoint/2010/main" val="350132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cu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3513"/>
            <a:ext cx="8077200" cy="1673352"/>
          </a:xfrm>
        </p:spPr>
        <p:txBody>
          <a:bodyPr>
            <a:normAutofit fontScale="90000"/>
          </a:bodyPr>
          <a:lstStyle/>
          <a:p>
            <a:r>
              <a:rPr lang="en-US" dirty="0" smtClean="0"/>
              <a:t>How Neighborhoods Influence the Health and Success of Boys and Young Men of Color</a:t>
            </a:r>
            <a:endParaRPr lang="en-US" sz="2700" dirty="0">
              <a:solidFill>
                <a:schemeClr val="bg1"/>
              </a:solidFill>
            </a:endParaRPr>
          </a:p>
        </p:txBody>
      </p:sp>
      <p:sp>
        <p:nvSpPr>
          <p:cNvPr id="5" name="Slide Number Placeholder 4"/>
          <p:cNvSpPr>
            <a:spLocks noGrp="1"/>
          </p:cNvSpPr>
          <p:nvPr>
            <p:ph type="sldNum" sz="quarter" idx="4294967295"/>
          </p:nvPr>
        </p:nvSpPr>
        <p:spPr>
          <a:xfrm>
            <a:off x="8410575" y="6477000"/>
            <a:ext cx="733425" cy="274638"/>
          </a:xfrm>
          <a:prstGeom prst="rect">
            <a:avLst/>
          </a:prstGeom>
        </p:spPr>
        <p:txBody>
          <a:bodyPr/>
          <a:lstStyle/>
          <a:p>
            <a:fld id="{9E4443CE-0302-4EE0-BA07-31ECE713CAC4}" type="slidenum">
              <a:rPr lang="en-US" smtClean="0"/>
              <a:pPr/>
              <a:t>1</a:t>
            </a:fld>
            <a:endParaRPr lang="en-US"/>
          </a:p>
        </p:txBody>
      </p:sp>
      <p:sp>
        <p:nvSpPr>
          <p:cNvPr id="7" name="Rectangle 6"/>
          <p:cNvSpPr/>
          <p:nvPr/>
        </p:nvSpPr>
        <p:spPr>
          <a:xfrm>
            <a:off x="533400" y="3856383"/>
            <a:ext cx="6553200" cy="769441"/>
          </a:xfrm>
          <a:prstGeom prst="rect">
            <a:avLst/>
          </a:prstGeom>
        </p:spPr>
        <p:txBody>
          <a:bodyPr wrap="square">
            <a:spAutoFit/>
          </a:bodyPr>
          <a:lstStyle/>
          <a:p>
            <a:r>
              <a:rPr lang="en-US" sz="2200" b="1" dirty="0" smtClean="0"/>
              <a:t>Arnold Chandler, Senior Policy Associate</a:t>
            </a:r>
            <a:br>
              <a:rPr lang="en-US" sz="2200" b="1" dirty="0" smtClean="0"/>
            </a:br>
            <a:r>
              <a:rPr lang="en-US" sz="2200" b="1" dirty="0" smtClean="0"/>
              <a:t>Warren Institute on Law and Social Policy</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Neighborhoods Influence the Health of BMOC</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10</a:t>
            </a:fld>
            <a:endParaRPr lang="en-US"/>
          </a:p>
        </p:txBody>
      </p:sp>
      <p:sp>
        <p:nvSpPr>
          <p:cNvPr id="3" name="TextBox 2"/>
          <p:cNvSpPr txBox="1"/>
          <p:nvPr/>
        </p:nvSpPr>
        <p:spPr>
          <a:xfrm>
            <a:off x="838200" y="2706454"/>
            <a:ext cx="7467600" cy="1569660"/>
          </a:xfrm>
          <a:prstGeom prst="rect">
            <a:avLst/>
          </a:prstGeom>
          <a:noFill/>
        </p:spPr>
        <p:txBody>
          <a:bodyPr wrap="square" rtlCol="0">
            <a:spAutoFit/>
          </a:bodyPr>
          <a:lstStyle/>
          <a:p>
            <a:pPr marL="514350" indent="-514350">
              <a:buFont typeface="+mj-lt"/>
              <a:buAutoNum type="arabicPeriod"/>
            </a:pPr>
            <a:r>
              <a:rPr lang="en-US" sz="2400" b="1" dirty="0" smtClean="0"/>
              <a:t>Cognitive development</a:t>
            </a:r>
          </a:p>
          <a:p>
            <a:pPr marL="514350" indent="-514350">
              <a:buFont typeface="+mj-lt"/>
              <a:buAutoNum type="arabicPeriod"/>
            </a:pPr>
            <a:endParaRPr lang="en-US" sz="2400" b="1" dirty="0" smtClean="0"/>
          </a:p>
          <a:p>
            <a:pPr marL="514350" indent="-514350">
              <a:buFont typeface="+mj-lt"/>
              <a:buAutoNum type="arabicPeriod"/>
            </a:pPr>
            <a:r>
              <a:rPr lang="en-US" sz="2400" b="1" dirty="0" smtClean="0"/>
              <a:t>Exposure to violence, trauma and chronic stress</a:t>
            </a:r>
          </a:p>
        </p:txBody>
      </p:sp>
      <p:sp>
        <p:nvSpPr>
          <p:cNvPr id="5" name="TextBox 4"/>
          <p:cNvSpPr txBox="1"/>
          <p:nvPr/>
        </p:nvSpPr>
        <p:spPr>
          <a:xfrm>
            <a:off x="228600" y="1290191"/>
            <a:ext cx="8077200" cy="892552"/>
          </a:xfrm>
          <a:prstGeom prst="rect">
            <a:avLst/>
          </a:prstGeom>
          <a:noFill/>
        </p:spPr>
        <p:txBody>
          <a:bodyPr wrap="square" rtlCol="0">
            <a:spAutoFit/>
          </a:bodyPr>
          <a:lstStyle/>
          <a:p>
            <a:r>
              <a:rPr lang="en-US" sz="2400" b="1" dirty="0" smtClean="0"/>
              <a:t>We’ll delve into </a:t>
            </a:r>
            <a:r>
              <a:rPr lang="en-US" sz="2400" b="1" dirty="0" smtClean="0">
                <a:solidFill>
                  <a:srgbClr val="0000FF"/>
                </a:solidFill>
              </a:rPr>
              <a:t>2 key areas </a:t>
            </a:r>
            <a:r>
              <a:rPr lang="en-US" sz="2400" b="1" dirty="0" smtClean="0"/>
              <a:t>where neighborhoods are shown to negatively impact health in profound ways</a:t>
            </a:r>
            <a:r>
              <a:rPr lang="en-US" sz="2800" b="1" dirty="0" smtClean="0"/>
              <a:t>:</a:t>
            </a:r>
          </a:p>
        </p:txBody>
      </p:sp>
      <p:sp>
        <p:nvSpPr>
          <p:cNvPr id="8" name="TextBox 7"/>
          <p:cNvSpPr txBox="1"/>
          <p:nvPr/>
        </p:nvSpPr>
        <p:spPr>
          <a:xfrm>
            <a:off x="511628" y="4276114"/>
            <a:ext cx="7233063" cy="400110"/>
          </a:xfrm>
          <a:prstGeom prst="rect">
            <a:avLst/>
          </a:prstGeom>
          <a:noFill/>
        </p:spPr>
        <p:txBody>
          <a:bodyPr wrap="square" rtlCol="0">
            <a:spAutoFit/>
          </a:bodyPr>
          <a:lstStyle/>
          <a:p>
            <a:pPr marL="514350" indent="-514350"/>
            <a:r>
              <a:rPr lang="en-US" sz="2000" i="1" dirty="0" smtClean="0"/>
              <a:t>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Concentrated Disadvantage and Cognitive Development</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11</a:t>
            </a:fld>
            <a:endParaRPr lang="en-US"/>
          </a:p>
        </p:txBody>
      </p:sp>
      <p:sp>
        <p:nvSpPr>
          <p:cNvPr id="3" name="TextBox 2"/>
          <p:cNvSpPr txBox="1"/>
          <p:nvPr/>
        </p:nvSpPr>
        <p:spPr>
          <a:xfrm>
            <a:off x="228600" y="2893493"/>
            <a:ext cx="8686800" cy="3600986"/>
          </a:xfrm>
          <a:prstGeom prst="rect">
            <a:avLst/>
          </a:prstGeom>
          <a:noFill/>
        </p:spPr>
        <p:txBody>
          <a:bodyPr wrap="square" rtlCol="0">
            <a:spAutoFit/>
          </a:bodyPr>
          <a:lstStyle/>
          <a:p>
            <a:pPr marL="514350" indent="-514350"/>
            <a:r>
              <a:rPr lang="en-US" sz="2400" b="1" dirty="0" smtClean="0"/>
              <a:t>STUDY DESIGN:</a:t>
            </a:r>
          </a:p>
          <a:p>
            <a:pPr marL="514350" indent="-514350"/>
            <a:endParaRPr lang="en-US" sz="2400" dirty="0" smtClean="0"/>
          </a:p>
          <a:p>
            <a:pPr marL="514350" indent="-514350">
              <a:buFont typeface="Arial" pitchFamily="34" charset="0"/>
              <a:buChar char="•"/>
            </a:pPr>
            <a:r>
              <a:rPr lang="en-US" sz="2000" dirty="0" smtClean="0"/>
              <a:t>Disparities in “verbal ability” are a  major predictor of later life outcomes.</a:t>
            </a:r>
          </a:p>
          <a:p>
            <a:pPr marL="514350" indent="-514350">
              <a:buFont typeface="Arial" pitchFamily="34" charset="0"/>
              <a:buChar char="•"/>
            </a:pPr>
            <a:endParaRPr lang="en-US" sz="2000" dirty="0" smtClean="0"/>
          </a:p>
          <a:p>
            <a:pPr marL="514350" indent="-514350">
              <a:buFont typeface="Arial" pitchFamily="34" charset="0"/>
              <a:buChar char="•"/>
            </a:pPr>
            <a:r>
              <a:rPr lang="en-US" sz="2000" dirty="0" smtClean="0"/>
              <a:t>The researchers wanted to see the effect of living in a neighborhood of concentrated poverty on the development of verbal ability in children.</a:t>
            </a:r>
          </a:p>
          <a:p>
            <a:pPr marL="514350" indent="-514350">
              <a:buFont typeface="Arial" pitchFamily="34" charset="0"/>
              <a:buChar char="•"/>
            </a:pPr>
            <a:endParaRPr lang="en-US" sz="2000" dirty="0" smtClean="0"/>
          </a:p>
          <a:p>
            <a:pPr marL="514350" indent="-514350">
              <a:buFont typeface="Arial" pitchFamily="34" charset="0"/>
              <a:buChar char="•"/>
            </a:pPr>
            <a:r>
              <a:rPr lang="en-US" sz="2000" dirty="0" smtClean="0"/>
              <a:t>They looked at a data set containing over 2,000 children ages 6-12 living in Chicago and followed them wherever they moved in North America for up to 7 years.</a:t>
            </a:r>
          </a:p>
        </p:txBody>
      </p:sp>
      <p:sp>
        <p:nvSpPr>
          <p:cNvPr id="5" name="TextBox 4"/>
          <p:cNvSpPr txBox="1"/>
          <p:nvPr/>
        </p:nvSpPr>
        <p:spPr>
          <a:xfrm>
            <a:off x="277091" y="1119116"/>
            <a:ext cx="8458200" cy="1569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b="1" dirty="0" smtClean="0"/>
              <a:t>Durable Effects of Concentrated Disadvantage on 	Verbal Ability among African-American Children, </a:t>
            </a:r>
            <a:r>
              <a:rPr lang="en-US" sz="2400" b="1" i="1" dirty="0" smtClean="0">
                <a:solidFill>
                  <a:srgbClr val="C1C1C1"/>
                </a:solidFill>
              </a:rPr>
              <a:t>Proceedings of the National Academy of Sciences</a:t>
            </a:r>
            <a:r>
              <a:rPr lang="en-US" sz="2400" b="1" dirty="0" smtClean="0">
                <a:solidFill>
                  <a:srgbClr val="C1C1C1"/>
                </a:solidFill>
              </a:rPr>
              <a:t>,  Robert J. Sampson et al (2007)</a:t>
            </a:r>
            <a:endParaRPr lang="en-US" sz="2400" b="1" dirty="0">
              <a:solidFill>
                <a:srgbClr val="C1C1C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Concentrated Disadvantage and Cognitive Development</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12</a:t>
            </a:fld>
            <a:endParaRPr lang="en-US"/>
          </a:p>
        </p:txBody>
      </p:sp>
      <p:sp>
        <p:nvSpPr>
          <p:cNvPr id="3" name="TextBox 2"/>
          <p:cNvSpPr txBox="1"/>
          <p:nvPr/>
        </p:nvSpPr>
        <p:spPr>
          <a:xfrm>
            <a:off x="228600" y="1152938"/>
            <a:ext cx="8686800" cy="5203411"/>
          </a:xfrm>
          <a:prstGeom prst="rect">
            <a:avLst/>
          </a:prstGeom>
          <a:noFill/>
        </p:spPr>
        <p:txBody>
          <a:bodyPr wrap="square" rtlCol="0">
            <a:spAutoFit/>
          </a:bodyPr>
          <a:lstStyle/>
          <a:p>
            <a:pPr marL="514350" indent="-514350">
              <a:buFont typeface="Arial" pitchFamily="34" charset="0"/>
              <a:buChar char="•"/>
            </a:pPr>
            <a:r>
              <a:rPr lang="en-US" sz="2000" dirty="0" smtClean="0"/>
              <a:t>The  quasi-experimental study compared the experiences of children moving into neighborhood of concentrated disadvantage, out of neighborhoods of concentrated disadvantage,  and those who remained in such neighborhoods over time.</a:t>
            </a:r>
          </a:p>
          <a:p>
            <a:pPr marL="514350" indent="-514350">
              <a:buFont typeface="Arial" pitchFamily="34" charset="0"/>
              <a:buChar char="•"/>
            </a:pPr>
            <a:endParaRPr lang="en-US" sz="2000" dirty="0" smtClean="0"/>
          </a:p>
          <a:p>
            <a:pPr marL="514350" indent="-514350"/>
            <a:r>
              <a:rPr lang="en-US" sz="2400" b="1" dirty="0" smtClean="0"/>
              <a:t>FINDINGS:</a:t>
            </a:r>
          </a:p>
          <a:p>
            <a:pPr marL="514350" indent="-514350"/>
            <a:endParaRPr lang="en-US" sz="2100" dirty="0" smtClean="0"/>
          </a:p>
          <a:p>
            <a:pPr marL="514350" indent="-514350">
              <a:buFont typeface="Arial" pitchFamily="34" charset="0"/>
              <a:buChar char="•"/>
            </a:pPr>
            <a:r>
              <a:rPr lang="en-US" sz="2100" dirty="0" smtClean="0"/>
              <a:t>They found that </a:t>
            </a:r>
            <a:r>
              <a:rPr lang="en-US" sz="2100" b="1" dirty="0" smtClean="0">
                <a:solidFill>
                  <a:srgbClr val="0000FF"/>
                </a:solidFill>
              </a:rPr>
              <a:t>living in a neighborhood of concentrated disadvantage has the same effect on the development of a child’s verbal cognitive ability as missing one or two entire years of school</a:t>
            </a:r>
            <a:r>
              <a:rPr lang="en-US" sz="2100" dirty="0" smtClean="0"/>
              <a:t>.</a:t>
            </a:r>
          </a:p>
          <a:p>
            <a:pPr marL="514350" indent="-514350">
              <a:buFont typeface="Arial" pitchFamily="34" charset="0"/>
              <a:buChar char="•"/>
            </a:pPr>
            <a:endParaRPr lang="en-US" sz="2100" dirty="0" smtClean="0"/>
          </a:p>
          <a:p>
            <a:pPr marL="514350" indent="-514350">
              <a:buFont typeface="Arial" pitchFamily="34" charset="0"/>
              <a:buChar char="•"/>
            </a:pPr>
            <a:r>
              <a:rPr lang="en-US" sz="2100" dirty="0" smtClean="0"/>
              <a:t>They further found that </a:t>
            </a:r>
            <a:r>
              <a:rPr lang="en-US" sz="2100" b="1" dirty="0" smtClean="0">
                <a:solidFill>
                  <a:srgbClr val="0000FF"/>
                </a:solidFill>
              </a:rPr>
              <a:t>the strongest effects of living in concentrated disadvantage appear several years after children live in these areas</a:t>
            </a:r>
            <a:r>
              <a:rPr lang="en-US" sz="2100" dirty="0" smtClean="0"/>
              <a:t>.  The effects linger on even if a child leaves a severely disadvantaged neighborhood.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Concentrated Disadvantage and Cognitive Development</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13</a:t>
            </a:fld>
            <a:endParaRPr lang="en-US"/>
          </a:p>
        </p:txBody>
      </p:sp>
      <p:sp>
        <p:nvSpPr>
          <p:cNvPr id="3" name="TextBox 2"/>
          <p:cNvSpPr txBox="1"/>
          <p:nvPr/>
        </p:nvSpPr>
        <p:spPr>
          <a:xfrm>
            <a:off x="228600" y="2447588"/>
            <a:ext cx="8686800" cy="3600986"/>
          </a:xfrm>
          <a:prstGeom prst="rect">
            <a:avLst/>
          </a:prstGeom>
          <a:noFill/>
        </p:spPr>
        <p:txBody>
          <a:bodyPr wrap="square" rtlCol="0">
            <a:spAutoFit/>
          </a:bodyPr>
          <a:lstStyle/>
          <a:p>
            <a:pPr marL="514350" indent="-514350"/>
            <a:r>
              <a:rPr lang="en-US" sz="2400" b="1" dirty="0" smtClean="0"/>
              <a:t>STUDY DESIGN:</a:t>
            </a:r>
          </a:p>
          <a:p>
            <a:pPr marL="514350" indent="-514350"/>
            <a:endParaRPr lang="en-US" sz="2400" dirty="0" smtClean="0"/>
          </a:p>
          <a:p>
            <a:pPr marL="514350" indent="-514350">
              <a:buFont typeface="Arial" pitchFamily="34" charset="0"/>
              <a:buChar char="•"/>
            </a:pPr>
            <a:r>
              <a:rPr lang="en-US" sz="2000" dirty="0" smtClean="0"/>
              <a:t>Using data from the Panel Study on Income Dynamics (PSID), this study joins a growing body of evidence showing that the effect of concentrated poverty on cognitive ability</a:t>
            </a:r>
          </a:p>
          <a:p>
            <a:pPr marL="514350" indent="-514350"/>
            <a:endParaRPr lang="en-US" sz="2000" dirty="0" smtClean="0"/>
          </a:p>
          <a:p>
            <a:pPr marL="514350" indent="-514350"/>
            <a:r>
              <a:rPr lang="en-US" sz="2000" b="1" dirty="0" smtClean="0"/>
              <a:t>FINDINGS</a:t>
            </a:r>
            <a:r>
              <a:rPr lang="en-US" sz="2000" dirty="0" smtClean="0"/>
              <a:t>: </a:t>
            </a:r>
          </a:p>
          <a:p>
            <a:pPr marL="514350" indent="-514350"/>
            <a:endParaRPr lang="en-US" sz="2000" dirty="0" smtClean="0"/>
          </a:p>
          <a:p>
            <a:pPr marL="514350" indent="-514350">
              <a:buFont typeface="Arial" pitchFamily="34" charset="0"/>
              <a:buChar char="•"/>
            </a:pPr>
            <a:r>
              <a:rPr lang="en-US" sz="2000" dirty="0" smtClean="0"/>
              <a:t>A family’s exposure to high neighborhood poverty (&gt;20%) </a:t>
            </a:r>
            <a:r>
              <a:rPr lang="en-US" sz="2000" b="1" dirty="0" smtClean="0"/>
              <a:t>over two consecutive generations</a:t>
            </a:r>
            <a:r>
              <a:rPr lang="en-US" sz="2000" dirty="0" smtClean="0"/>
              <a:t> is found to reduce the average child’s cognitive ability by </a:t>
            </a:r>
            <a:r>
              <a:rPr lang="en-US" sz="2000" b="1" dirty="0" smtClean="0">
                <a:solidFill>
                  <a:srgbClr val="0000FF"/>
                </a:solidFill>
              </a:rPr>
              <a:t>more than half a standard deviation</a:t>
            </a:r>
            <a:r>
              <a:rPr lang="en-US" sz="2000" dirty="0" smtClean="0"/>
              <a:t>. </a:t>
            </a:r>
          </a:p>
        </p:txBody>
      </p:sp>
      <p:sp>
        <p:nvSpPr>
          <p:cNvPr id="5" name="TextBox 4"/>
          <p:cNvSpPr txBox="1"/>
          <p:nvPr/>
        </p:nvSpPr>
        <p:spPr>
          <a:xfrm>
            <a:off x="277091" y="1045029"/>
            <a:ext cx="84582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b="1" dirty="0" smtClean="0"/>
              <a:t>Title: “The Legacy of Disadvantage: Multigenerational Neighborhood Effects on Cognitive Ability”, Sharkey and </a:t>
            </a:r>
            <a:r>
              <a:rPr lang="en-US" sz="2400" b="1" dirty="0" err="1" smtClean="0"/>
              <a:t>Elwert</a:t>
            </a:r>
            <a:r>
              <a:rPr lang="en-US" sz="2400" b="1" dirty="0" smtClean="0"/>
              <a:t>,  </a:t>
            </a:r>
            <a:r>
              <a:rPr lang="en-US" sz="2400" b="1" i="1" dirty="0" smtClean="0"/>
              <a:t>American Journal of Sociology </a:t>
            </a:r>
            <a:r>
              <a:rPr lang="en-US" sz="2400" b="1" dirty="0" smtClean="0"/>
              <a:t>(2011)</a:t>
            </a:r>
            <a:endParaRPr lang="en-US" sz="2400" b="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Exposure to Violence, Trauma, Chronic Stress</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14</a:t>
            </a:fld>
            <a:endParaRPr lang="en-US"/>
          </a:p>
        </p:txBody>
      </p:sp>
      <p:sp>
        <p:nvSpPr>
          <p:cNvPr id="6" name="TextBox 5"/>
          <p:cNvSpPr txBox="1"/>
          <p:nvPr/>
        </p:nvSpPr>
        <p:spPr>
          <a:xfrm>
            <a:off x="233214" y="1310185"/>
            <a:ext cx="8610600" cy="3754874"/>
          </a:xfrm>
          <a:prstGeom prst="rect">
            <a:avLst/>
          </a:prstGeom>
          <a:noFill/>
        </p:spPr>
        <p:txBody>
          <a:bodyPr wrap="square" rtlCol="0">
            <a:spAutoFit/>
          </a:bodyPr>
          <a:lstStyle/>
          <a:p>
            <a:r>
              <a:rPr lang="en-US" sz="2200" b="1" dirty="0" smtClean="0"/>
              <a:t>Homicide Victimization (Center for Disease Control)</a:t>
            </a:r>
          </a:p>
          <a:p>
            <a:endParaRPr lang="en-US" dirty="0" smtClean="0"/>
          </a:p>
          <a:p>
            <a:pPr marL="514350" indent="-514350">
              <a:buFont typeface="Arial" pitchFamily="34" charset="0"/>
              <a:buChar char="•"/>
            </a:pPr>
            <a:r>
              <a:rPr lang="en-US" dirty="0" smtClean="0"/>
              <a:t>For 10-24 year-old males, homicide is the </a:t>
            </a:r>
            <a:r>
              <a:rPr lang="en-US" b="1" u="sng" dirty="0" smtClean="0"/>
              <a:t>leading cause of death for Blacks</a:t>
            </a:r>
            <a:r>
              <a:rPr lang="en-US" dirty="0" smtClean="0"/>
              <a:t>, and the </a:t>
            </a:r>
            <a:r>
              <a:rPr lang="en-US" u="sng" dirty="0" smtClean="0"/>
              <a:t>second-leading cause of death for Latinos</a:t>
            </a:r>
            <a:r>
              <a:rPr lang="en-US" dirty="0" smtClean="0"/>
              <a:t>. </a:t>
            </a:r>
          </a:p>
          <a:p>
            <a:pPr marL="514350" indent="-514350"/>
            <a:endParaRPr lang="en-US" dirty="0" smtClean="0"/>
          </a:p>
          <a:p>
            <a:pPr marL="514350" indent="-514350">
              <a:buFont typeface="Arial" pitchFamily="34" charset="0"/>
              <a:buChar char="•"/>
            </a:pPr>
            <a:r>
              <a:rPr lang="en-US" dirty="0" smtClean="0"/>
              <a:t>The murder victimization </a:t>
            </a:r>
            <a:r>
              <a:rPr lang="en-US" b="1" dirty="0" smtClean="0"/>
              <a:t>rate for Black males is almost 19 times that for White males</a:t>
            </a:r>
            <a:r>
              <a:rPr lang="en-US" dirty="0" smtClean="0"/>
              <a:t>, while the rate for Latino males is 6 times the rate for their White peers. (CDC 2010)</a:t>
            </a:r>
          </a:p>
          <a:p>
            <a:pPr marL="514350" lvl="0" indent="-514350"/>
            <a:endParaRPr lang="en-US" dirty="0" smtClean="0"/>
          </a:p>
          <a:p>
            <a:pPr marL="514350" lvl="0" indent="-514350">
              <a:buFont typeface="Arial" pitchFamily="34" charset="0"/>
              <a:buChar char="•"/>
            </a:pPr>
            <a:r>
              <a:rPr lang="en-US" dirty="0" smtClean="0"/>
              <a:t>Among boys ages 1-14, </a:t>
            </a:r>
            <a:r>
              <a:rPr lang="en-US" b="1" dirty="0" smtClean="0"/>
              <a:t>homicide is the second leading cause of death for Black boys</a:t>
            </a:r>
            <a:r>
              <a:rPr lang="en-US" dirty="0" smtClean="0"/>
              <a:t>, while for Latino and white boys, it is cancer. (CDC 2008). </a:t>
            </a:r>
          </a:p>
          <a:p>
            <a:pPr marL="514350" lvl="0" indent="-514350"/>
            <a:endParaRPr lang="en-US" dirty="0" smtClean="0"/>
          </a:p>
          <a:p>
            <a:pPr marL="514350" lvl="0" indent="-514350"/>
            <a:endParaRPr lang="en-US" dirty="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Explaining Racial Disparities</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15</a:t>
            </a:fld>
            <a:endParaRPr lang="en-US"/>
          </a:p>
        </p:txBody>
      </p:sp>
      <p:sp>
        <p:nvSpPr>
          <p:cNvPr id="3" name="TextBox 2"/>
          <p:cNvSpPr txBox="1"/>
          <p:nvPr/>
        </p:nvSpPr>
        <p:spPr>
          <a:xfrm>
            <a:off x="228600" y="2623930"/>
            <a:ext cx="8686800" cy="2523768"/>
          </a:xfrm>
          <a:prstGeom prst="rect">
            <a:avLst/>
          </a:prstGeom>
          <a:noFill/>
        </p:spPr>
        <p:txBody>
          <a:bodyPr wrap="square" rtlCol="0">
            <a:spAutoFit/>
          </a:bodyPr>
          <a:lstStyle/>
          <a:p>
            <a:pPr marL="514350" indent="-514350"/>
            <a:r>
              <a:rPr lang="en-US" sz="2400" b="1" dirty="0" smtClean="0"/>
              <a:t>FINDINGS:</a:t>
            </a:r>
          </a:p>
          <a:p>
            <a:pPr marL="514350" indent="-514350"/>
            <a:endParaRPr lang="en-US" sz="2400" dirty="0" smtClean="0"/>
          </a:p>
          <a:p>
            <a:pPr marL="514350" indent="-514350">
              <a:buFont typeface="Arial" pitchFamily="34" charset="0"/>
              <a:buChar char="•"/>
            </a:pPr>
            <a:r>
              <a:rPr lang="en-US" sz="2200" dirty="0" smtClean="0"/>
              <a:t>Neighborhood context , socioeconomic status and social psychological processes (</a:t>
            </a:r>
            <a:r>
              <a:rPr lang="en-US" sz="2200" u="sng" dirty="0" smtClean="0"/>
              <a:t>specifically witnessing or being victimized by violence</a:t>
            </a:r>
            <a:r>
              <a:rPr lang="en-US" sz="2200" dirty="0" smtClean="0"/>
              <a:t>) </a:t>
            </a:r>
            <a:r>
              <a:rPr lang="en-US" sz="2200" b="1" dirty="0" smtClean="0"/>
              <a:t>explains most of the relationship between race/ethnicity and violence.</a:t>
            </a:r>
          </a:p>
          <a:p>
            <a:pPr marL="514350" indent="-514350">
              <a:buFont typeface="Arial" pitchFamily="34" charset="0"/>
              <a:buChar char="•"/>
            </a:pPr>
            <a:endParaRPr lang="en-US" sz="2200" b="1" dirty="0" smtClean="0"/>
          </a:p>
        </p:txBody>
      </p:sp>
      <p:sp>
        <p:nvSpPr>
          <p:cNvPr id="5" name="TextBox 4"/>
          <p:cNvSpPr txBox="1"/>
          <p:nvPr/>
        </p:nvSpPr>
        <p:spPr>
          <a:xfrm>
            <a:off x="304800" y="1152435"/>
            <a:ext cx="8458200" cy="110799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200" b="1" dirty="0" smtClean="0"/>
              <a:t>	“Explaining the Race/Ethnicity-Violence Relationship: 	Neighborhood Context and Social Psychological 	Processes”, </a:t>
            </a:r>
            <a:r>
              <a:rPr lang="en-US" sz="2200" dirty="0" smtClean="0">
                <a:solidFill>
                  <a:srgbClr val="C1C1C1"/>
                </a:solidFill>
              </a:rPr>
              <a:t>Joanne Kaufman, </a:t>
            </a:r>
            <a:r>
              <a:rPr lang="en-US" sz="2200" i="1" dirty="0" smtClean="0">
                <a:solidFill>
                  <a:srgbClr val="C1C1C1"/>
                </a:solidFill>
              </a:rPr>
              <a:t>Justice Quarterly </a:t>
            </a:r>
            <a:r>
              <a:rPr lang="en-US" sz="2200" dirty="0" smtClean="0">
                <a:solidFill>
                  <a:srgbClr val="C1C1C1"/>
                </a:solidFill>
              </a:rPr>
              <a:t>(2005</a:t>
            </a:r>
            <a:r>
              <a:rPr lang="en-US" sz="2200" b="1" dirty="0" smtClean="0">
                <a:solidFill>
                  <a:srgbClr val="C1C1C1"/>
                </a:solidFill>
              </a:rPr>
              <a:t>)</a:t>
            </a:r>
            <a:endParaRPr lang="en-US" sz="2200" b="1" dirty="0">
              <a:solidFill>
                <a:srgbClr val="C1C1C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Trauma and Cognitive Development</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16</a:t>
            </a:fld>
            <a:endParaRPr lang="en-US"/>
          </a:p>
        </p:txBody>
      </p:sp>
      <p:sp>
        <p:nvSpPr>
          <p:cNvPr id="3" name="TextBox 2"/>
          <p:cNvSpPr txBox="1"/>
          <p:nvPr/>
        </p:nvSpPr>
        <p:spPr>
          <a:xfrm>
            <a:off x="277091" y="3154017"/>
            <a:ext cx="8686800" cy="2523768"/>
          </a:xfrm>
          <a:prstGeom prst="rect">
            <a:avLst/>
          </a:prstGeom>
          <a:noFill/>
        </p:spPr>
        <p:txBody>
          <a:bodyPr wrap="square" rtlCol="0">
            <a:spAutoFit/>
          </a:bodyPr>
          <a:lstStyle/>
          <a:p>
            <a:pPr marL="514350" indent="-514350"/>
            <a:r>
              <a:rPr lang="en-US" sz="2400" b="1" dirty="0" smtClean="0"/>
              <a:t>FINDINGS:</a:t>
            </a:r>
          </a:p>
          <a:p>
            <a:pPr marL="514350" indent="-514350"/>
            <a:endParaRPr lang="en-US" sz="2400" dirty="0" smtClean="0"/>
          </a:p>
          <a:p>
            <a:pPr marL="514350" indent="-514350">
              <a:buFont typeface="Arial" pitchFamily="34" charset="0"/>
              <a:buChar char="•"/>
            </a:pPr>
            <a:r>
              <a:rPr lang="en-US" sz="2200" b="1" dirty="0" smtClean="0"/>
              <a:t>What is Trauma?</a:t>
            </a:r>
            <a:r>
              <a:rPr lang="en-US" sz="2200" dirty="0" smtClean="0"/>
              <a:t>: Experiences or situations that are emotionally painful and distressing and that overwhelm an individual’s ability to cope.  This also includes chronic adversity such as racism, discrimination, oppression and poverty. </a:t>
            </a:r>
          </a:p>
          <a:p>
            <a:pPr marL="514350" indent="-514350"/>
            <a:endParaRPr lang="en-US" sz="2200" b="1" dirty="0" smtClean="0"/>
          </a:p>
        </p:txBody>
      </p:sp>
      <p:sp>
        <p:nvSpPr>
          <p:cNvPr id="5" name="TextBox 4"/>
          <p:cNvSpPr txBox="1"/>
          <p:nvPr/>
        </p:nvSpPr>
        <p:spPr>
          <a:xfrm>
            <a:off x="277091" y="1285461"/>
            <a:ext cx="8458200" cy="1569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a:t>
            </a:r>
            <a:r>
              <a:rPr lang="en-US" sz="2400" b="1" i="1" dirty="0" smtClean="0"/>
              <a:t>Healing the Hurt: Trauma-Informed Approaches to 		the Health of Boys and Young Men of Color</a:t>
            </a:r>
            <a:r>
              <a:rPr lang="en-US" sz="2400" b="1" dirty="0" smtClean="0"/>
              <a:t>, </a:t>
            </a:r>
            <a:r>
              <a:rPr lang="en-US" sz="2400" b="1" dirty="0" smtClean="0">
                <a:solidFill>
                  <a:srgbClr val="C1C1C1"/>
                </a:solidFill>
              </a:rPr>
              <a:t>John 			Rich et al, Drexel University School of Public 				Health (2009)</a:t>
            </a:r>
            <a:endParaRPr lang="en-US" sz="2400" b="1" dirty="0">
              <a:solidFill>
                <a:srgbClr val="C1C1C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Trauma and Cognitive Development</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17</a:t>
            </a:fld>
            <a:endParaRPr lang="en-US"/>
          </a:p>
        </p:txBody>
      </p:sp>
      <p:sp>
        <p:nvSpPr>
          <p:cNvPr id="3" name="TextBox 2"/>
          <p:cNvSpPr txBox="1"/>
          <p:nvPr/>
        </p:nvSpPr>
        <p:spPr>
          <a:xfrm>
            <a:off x="0" y="1037230"/>
            <a:ext cx="8915400" cy="5047536"/>
          </a:xfrm>
          <a:prstGeom prst="rect">
            <a:avLst/>
          </a:prstGeom>
          <a:noFill/>
        </p:spPr>
        <p:txBody>
          <a:bodyPr wrap="square" rtlCol="0">
            <a:spAutoFit/>
          </a:bodyPr>
          <a:lstStyle/>
          <a:p>
            <a:pPr marL="514350" indent="-514350">
              <a:buFont typeface="Arial" pitchFamily="34" charset="0"/>
              <a:buChar char="•"/>
            </a:pPr>
            <a:r>
              <a:rPr lang="en-US" sz="2300" b="1" dirty="0" smtClean="0"/>
              <a:t>Trauma and Chronic Stress Physically Re-wire the Brain</a:t>
            </a:r>
            <a:r>
              <a:rPr lang="en-US" sz="2300" dirty="0" smtClean="0"/>
              <a:t>: We now have a wide body of research indicating that the brains of children who are exposed to chronic trauma and stress are wired differently than children whose experiences have been more secure. (</a:t>
            </a:r>
            <a:r>
              <a:rPr lang="en-US" sz="2300" b="1" dirty="0" smtClean="0"/>
              <a:t>National Scientific Council on the Developing Child 2007</a:t>
            </a:r>
            <a:r>
              <a:rPr lang="en-US" sz="2300" dirty="0" smtClean="0"/>
              <a:t>)</a:t>
            </a:r>
          </a:p>
          <a:p>
            <a:pPr marL="514350" indent="-514350"/>
            <a:endParaRPr lang="en-US" sz="2300" dirty="0" smtClean="0"/>
          </a:p>
          <a:p>
            <a:pPr marL="971550" lvl="1" indent="-514350">
              <a:buFont typeface="Wingdings" pitchFamily="2" charset="2"/>
              <a:buChar char="ü"/>
            </a:pPr>
            <a:r>
              <a:rPr lang="en-US" sz="2300" u="sng" dirty="0" smtClean="0"/>
              <a:t>Repeated stress or threat leads to an over-production of </a:t>
            </a:r>
            <a:r>
              <a:rPr lang="en-US" sz="2300" u="sng" dirty="0" err="1" smtClean="0"/>
              <a:t>cortisol</a:t>
            </a:r>
            <a:r>
              <a:rPr lang="en-US" sz="2300" dirty="0" smtClean="0"/>
              <a:t> in the brain which in situations of chronic stress can occur at a toxic level that actually damages or kills neurons in critical regions of the brain</a:t>
            </a:r>
          </a:p>
          <a:p>
            <a:pPr marL="514350" indent="-514350">
              <a:buFont typeface="Arial" pitchFamily="34" charset="0"/>
              <a:buChar char="•"/>
            </a:pPr>
            <a:endParaRPr lang="en-US" sz="2300" dirty="0" smtClean="0"/>
          </a:p>
          <a:p>
            <a:pPr marL="971550" lvl="1" indent="-514350">
              <a:buFont typeface="Wingdings" pitchFamily="2" charset="2"/>
              <a:buChar char="ü"/>
            </a:pPr>
            <a:r>
              <a:rPr lang="en-US" sz="2300" u="sng" dirty="0" err="1" smtClean="0"/>
              <a:t>Cortisol</a:t>
            </a:r>
            <a:r>
              <a:rPr lang="en-US" sz="2300" u="sng" dirty="0" smtClean="0"/>
              <a:t> over-production </a:t>
            </a:r>
            <a:r>
              <a:rPr lang="en-US" sz="2300" dirty="0" smtClean="0"/>
              <a:t>can lead to </a:t>
            </a:r>
            <a:r>
              <a:rPr lang="en-US" sz="2300" b="1" dirty="0" err="1" smtClean="0"/>
              <a:t>Hyperarousal</a:t>
            </a:r>
            <a:r>
              <a:rPr lang="en-US" sz="2300" dirty="0" smtClean="0"/>
              <a:t> (an elevated heart rate and constant anxiety) and </a:t>
            </a:r>
            <a:r>
              <a:rPr lang="en-US" sz="2300" b="1" dirty="0" smtClean="0"/>
              <a:t>Dissociation</a:t>
            </a:r>
            <a:r>
              <a:rPr lang="en-US" sz="2300" dirty="0" smtClean="0"/>
              <a:t> (“shutting down” and detachment).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slide(fromBottom)">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lide(fromBottom)">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Trauma and Cognitive Development</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18</a:t>
            </a:fld>
            <a:endParaRPr lang="en-US"/>
          </a:p>
        </p:txBody>
      </p:sp>
      <p:sp>
        <p:nvSpPr>
          <p:cNvPr id="3" name="TextBox 2"/>
          <p:cNvSpPr txBox="1"/>
          <p:nvPr/>
        </p:nvSpPr>
        <p:spPr>
          <a:xfrm>
            <a:off x="228600" y="1392072"/>
            <a:ext cx="8686800" cy="2308324"/>
          </a:xfrm>
          <a:prstGeom prst="rect">
            <a:avLst/>
          </a:prstGeom>
          <a:noFill/>
        </p:spPr>
        <p:txBody>
          <a:bodyPr wrap="square" rtlCol="0">
            <a:spAutoFit/>
          </a:bodyPr>
          <a:lstStyle/>
          <a:p>
            <a:pPr marL="514350" indent="-514350"/>
            <a:endParaRPr lang="en-US" sz="2400" dirty="0" smtClean="0"/>
          </a:p>
          <a:p>
            <a:pPr marL="1428750" lvl="2" indent="-514350">
              <a:buFont typeface="Wingdings" pitchFamily="2" charset="2"/>
              <a:buChar char="ü"/>
            </a:pPr>
            <a:r>
              <a:rPr lang="en-US" sz="2400" dirty="0" smtClean="0"/>
              <a:t>When trauma or neglect happen early in life and is left untreated, </a:t>
            </a:r>
            <a:r>
              <a:rPr lang="en-US" sz="2400" b="1" dirty="0" smtClean="0"/>
              <a:t>the injuries sustained reverberate throughout the lifespan</a:t>
            </a:r>
            <a:r>
              <a:rPr lang="en-US" sz="2400" dirty="0" smtClean="0"/>
              <a:t>.</a:t>
            </a:r>
          </a:p>
          <a:p>
            <a:pPr marL="514350" indent="-514350">
              <a:buFont typeface="Arial" pitchFamily="34" charset="0"/>
              <a:buChar char="•"/>
            </a:pPr>
            <a:endParaRPr lang="en-US" sz="2400" dirty="0" smtClean="0"/>
          </a:p>
          <a:p>
            <a:pPr marL="514350" indent="-514350">
              <a:buFont typeface="Arial" pitchFamily="34" charset="0"/>
              <a:buChar char="•"/>
            </a:pPr>
            <a:endParaRPr lang="en-US" sz="2400" dirty="0" smtClean="0"/>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Trauma and Cognitive Development</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19</a:t>
            </a:fld>
            <a:endParaRPr lang="en-US"/>
          </a:p>
        </p:txBody>
      </p:sp>
      <p:sp>
        <p:nvSpPr>
          <p:cNvPr id="3" name="TextBox 2"/>
          <p:cNvSpPr txBox="1"/>
          <p:nvPr/>
        </p:nvSpPr>
        <p:spPr>
          <a:xfrm>
            <a:off x="157014" y="2570698"/>
            <a:ext cx="8686800" cy="3477875"/>
          </a:xfrm>
          <a:prstGeom prst="rect">
            <a:avLst/>
          </a:prstGeom>
          <a:noFill/>
        </p:spPr>
        <p:txBody>
          <a:bodyPr wrap="square" rtlCol="0">
            <a:spAutoFit/>
          </a:bodyPr>
          <a:lstStyle/>
          <a:p>
            <a:pPr marL="514350" indent="-514350"/>
            <a:r>
              <a:rPr lang="en-US" sz="2200" b="1" dirty="0" smtClean="0"/>
              <a:t>FINDINGS:</a:t>
            </a:r>
          </a:p>
          <a:p>
            <a:pPr marL="514350" indent="-514350"/>
            <a:endParaRPr lang="en-US" sz="2200" dirty="0" smtClean="0"/>
          </a:p>
          <a:p>
            <a:pPr marL="514350" indent="-514350">
              <a:buFont typeface="Arial" pitchFamily="34" charset="0"/>
              <a:buChar char="•"/>
            </a:pPr>
            <a:r>
              <a:rPr lang="en-US" sz="2200" dirty="0" smtClean="0"/>
              <a:t>Using two separate longitudinal samples, the study shows an acute effect of violence on achievement scores.  </a:t>
            </a:r>
            <a:r>
              <a:rPr lang="en-US" sz="2200" b="1" dirty="0" smtClean="0"/>
              <a:t>The study showed that Black children taking assessment tests within a weak of a homicide occurring within their neighborhood had achievement scores around one-half standard deviation lower than other children</a:t>
            </a:r>
            <a:r>
              <a:rPr lang="en-US" sz="2200" dirty="0" smtClean="0"/>
              <a:t>.  Importantly, the study compared children from the same neighborhoods of concentrated disadvantage.</a:t>
            </a:r>
            <a:endParaRPr lang="en-US" sz="2200" b="1" dirty="0" smtClean="0"/>
          </a:p>
        </p:txBody>
      </p:sp>
      <p:sp>
        <p:nvSpPr>
          <p:cNvPr id="5" name="TextBox 4"/>
          <p:cNvSpPr txBox="1"/>
          <p:nvPr/>
        </p:nvSpPr>
        <p:spPr>
          <a:xfrm>
            <a:off x="304800" y="1161143"/>
            <a:ext cx="84582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“The Acute Effect of Homicides on Children’s Cognitive Performance”, </a:t>
            </a:r>
            <a:r>
              <a:rPr lang="en-US" sz="2400" b="1" i="1" dirty="0" smtClean="0">
                <a:solidFill>
                  <a:srgbClr val="C1C1C1"/>
                </a:solidFill>
              </a:rPr>
              <a:t>Proceedings of the National Academy of Sciences</a:t>
            </a:r>
            <a:r>
              <a:rPr lang="en-US" sz="2400" b="1" dirty="0" smtClean="0">
                <a:solidFill>
                  <a:srgbClr val="C1C1C1"/>
                </a:solidFill>
              </a:rPr>
              <a:t>, Patrick Sharkey, 2010 </a:t>
            </a:r>
            <a:endParaRPr lang="en-US" sz="2400" b="1" dirty="0">
              <a:solidFill>
                <a:srgbClr val="C1C1C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2</a:t>
            </a:fld>
            <a:endParaRPr lang="en-US"/>
          </a:p>
        </p:txBody>
      </p:sp>
      <p:sp>
        <p:nvSpPr>
          <p:cNvPr id="3" name="TextBox 2"/>
          <p:cNvSpPr txBox="1"/>
          <p:nvPr/>
        </p:nvSpPr>
        <p:spPr>
          <a:xfrm>
            <a:off x="533400" y="1473958"/>
            <a:ext cx="7924800" cy="4493538"/>
          </a:xfrm>
          <a:prstGeom prst="rect">
            <a:avLst/>
          </a:prstGeom>
          <a:noFill/>
        </p:spPr>
        <p:txBody>
          <a:bodyPr wrap="square" rtlCol="0">
            <a:spAutoFit/>
          </a:bodyPr>
          <a:lstStyle/>
          <a:p>
            <a:pPr marL="514350" indent="-514350">
              <a:buFont typeface="+mj-lt"/>
              <a:buAutoNum type="arabicPeriod"/>
            </a:pPr>
            <a:r>
              <a:rPr lang="en-US" sz="2600" b="1" dirty="0" smtClean="0"/>
              <a:t>Race and Place: examining the unequal geography of child opportunity</a:t>
            </a:r>
          </a:p>
          <a:p>
            <a:pPr marL="514350" indent="-514350">
              <a:buFont typeface="+mj-lt"/>
              <a:buAutoNum type="arabicPeriod"/>
            </a:pPr>
            <a:endParaRPr lang="en-US" sz="2600" dirty="0"/>
          </a:p>
          <a:p>
            <a:pPr marL="514350" indent="-514350">
              <a:buFont typeface="+mj-lt"/>
              <a:buAutoNum type="arabicPeriod"/>
            </a:pPr>
            <a:r>
              <a:rPr lang="en-US" sz="2600" b="1" dirty="0" smtClean="0"/>
              <a:t>How neighborhoods demonstrably shape the:</a:t>
            </a:r>
          </a:p>
          <a:p>
            <a:pPr marL="514350" indent="-514350">
              <a:buFont typeface="+mj-lt"/>
              <a:buAutoNum type="arabicPeriod"/>
            </a:pPr>
            <a:endParaRPr lang="en-US" sz="2600" b="1" dirty="0" smtClean="0"/>
          </a:p>
          <a:p>
            <a:pPr marL="1428750" lvl="2" indent="-514350">
              <a:buFont typeface="+mj-lt"/>
              <a:buAutoNum type="alphaLcParenR"/>
            </a:pPr>
            <a:r>
              <a:rPr lang="en-US" sz="2600" b="1" dirty="0" smtClean="0"/>
              <a:t>Health of boys and young men of color</a:t>
            </a:r>
          </a:p>
          <a:p>
            <a:pPr marL="1428750" lvl="2" indent="-514350">
              <a:buFont typeface="+mj-lt"/>
              <a:buAutoNum type="alphaLcParenR"/>
            </a:pPr>
            <a:r>
              <a:rPr lang="en-US" sz="2600" b="1" dirty="0" smtClean="0"/>
              <a:t>Economic Opportunity of boys and young men of color</a:t>
            </a:r>
          </a:p>
          <a:p>
            <a:pPr marL="514350" indent="-514350"/>
            <a:endParaRPr lang="en-US" sz="2600" b="1" dirty="0" smtClean="0"/>
          </a:p>
          <a:p>
            <a:pPr marL="514350" indent="-514350">
              <a:buFont typeface="+mj-lt"/>
              <a:buAutoNum type="arabicPeriod" startAt="3"/>
            </a:pPr>
            <a:r>
              <a:rPr lang="en-US" sz="2600" b="1" dirty="0" smtClean="0"/>
              <a:t>Policy and Program Strategies and a Look at </a:t>
            </a:r>
            <a:r>
              <a:rPr lang="en-US" sz="2600" b="1" i="1" dirty="0" smtClean="0"/>
              <a:t>Changing Places</a:t>
            </a:r>
            <a:endParaRPr lang="en-US" sz="2600" b="1" i="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Trauma and Cognitive Development</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20</a:t>
            </a:fld>
            <a:endParaRPr lang="en-US"/>
          </a:p>
        </p:txBody>
      </p:sp>
      <p:sp>
        <p:nvSpPr>
          <p:cNvPr id="3" name="TextBox 2"/>
          <p:cNvSpPr txBox="1"/>
          <p:nvPr/>
        </p:nvSpPr>
        <p:spPr>
          <a:xfrm>
            <a:off x="228600" y="1255594"/>
            <a:ext cx="8686800" cy="2308324"/>
          </a:xfrm>
          <a:prstGeom prst="rect">
            <a:avLst/>
          </a:prstGeom>
          <a:noFill/>
        </p:spPr>
        <p:txBody>
          <a:bodyPr wrap="square" rtlCol="0">
            <a:spAutoFit/>
          </a:bodyPr>
          <a:lstStyle/>
          <a:p>
            <a:pPr marL="514350" indent="-514350"/>
            <a:endParaRPr lang="en-US" sz="2400" dirty="0" smtClean="0"/>
          </a:p>
          <a:p>
            <a:pPr marL="514350" indent="-514350">
              <a:buFont typeface="Arial" pitchFamily="34" charset="0"/>
              <a:buChar char="•"/>
            </a:pPr>
            <a:r>
              <a:rPr lang="en-US" sz="2400" dirty="0" smtClean="0"/>
              <a:t>Another important finding in this study is that impact of cognitive performance of children is </a:t>
            </a:r>
            <a:r>
              <a:rPr lang="en-US" sz="2400" b="1" dirty="0" smtClean="0"/>
              <a:t>not is not limited to those victimized or those who directly witness an act of violence </a:t>
            </a:r>
            <a:r>
              <a:rPr lang="en-US" sz="2400" dirty="0" smtClean="0"/>
              <a:t>but is felt by children across a community who live in close proximity to extreme violent events.</a:t>
            </a:r>
            <a:endParaRPr lang="en-US" sz="2200" b="1" dirty="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034748"/>
            <a:ext cx="8107218" cy="1470025"/>
          </a:xfrm>
        </p:spPr>
        <p:txBody>
          <a:bodyPr>
            <a:noAutofit/>
          </a:bodyPr>
          <a:lstStyle/>
          <a:p>
            <a:pPr algn="ctr"/>
            <a:r>
              <a:rPr lang="en-US" sz="4800" dirty="0" smtClean="0">
                <a:solidFill>
                  <a:schemeClr val="tx1"/>
                </a:solidFill>
              </a:rPr>
              <a:t>HOW NEIGHBORHOODS INFLUENCE ECONOMIC OPPORTUNITY FOR BMOC</a:t>
            </a:r>
            <a:endParaRPr lang="en-US" sz="4800" dirty="0">
              <a:solidFill>
                <a:schemeClr val="tx1"/>
              </a:solidFill>
            </a:endParaRPr>
          </a:p>
        </p:txBody>
      </p:sp>
      <p:sp>
        <p:nvSpPr>
          <p:cNvPr id="3" name="Slide Number Placeholder 2"/>
          <p:cNvSpPr>
            <a:spLocks noGrp="1"/>
          </p:cNvSpPr>
          <p:nvPr>
            <p:ph type="sldNum" sz="quarter" idx="4294967295"/>
          </p:nvPr>
        </p:nvSpPr>
        <p:spPr>
          <a:xfrm>
            <a:off x="7010400" y="6356350"/>
            <a:ext cx="2133600" cy="365125"/>
          </a:xfrm>
        </p:spPr>
        <p:txBody>
          <a:bodyPr/>
          <a:lstStyle/>
          <a:p>
            <a:fld id="{9E4443CE-0302-4EE0-BA07-31ECE713CAC4}" type="slidenum">
              <a:rPr lang="en-US" smtClean="0"/>
              <a:pPr/>
              <a:t>21</a:t>
            </a:fld>
            <a:endParaRPr lang="en-US"/>
          </a:p>
        </p:txBody>
      </p:sp>
      <p:pic>
        <p:nvPicPr>
          <p:cNvPr id="4" name="Picture 3" descr="Warren Institue Logo.jpg"/>
          <p:cNvPicPr>
            <a:picLocks noChangeAspect="1"/>
          </p:cNvPicPr>
          <p:nvPr/>
        </p:nvPicPr>
        <p:blipFill>
          <a:blip r:embed="rId2" cstate="print"/>
          <a:stretch>
            <a:fillRect/>
          </a:stretch>
        </p:blipFill>
        <p:spPr>
          <a:xfrm>
            <a:off x="8001000" y="5715000"/>
            <a:ext cx="914400" cy="773723"/>
          </a:xfrm>
          <a:prstGeom prst="rect">
            <a:avLst/>
          </a:prstGeom>
        </p:spPr>
      </p:pic>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Few Sobering Statistics…</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22</a:t>
            </a:fld>
            <a:endParaRPr lang="en-US"/>
          </a:p>
        </p:txBody>
      </p:sp>
      <p:sp>
        <p:nvSpPr>
          <p:cNvPr id="3" name="TextBox 2"/>
          <p:cNvSpPr txBox="1"/>
          <p:nvPr/>
        </p:nvSpPr>
        <p:spPr>
          <a:xfrm>
            <a:off x="277091" y="1351722"/>
            <a:ext cx="8153400" cy="4524315"/>
          </a:xfrm>
          <a:prstGeom prst="rect">
            <a:avLst/>
          </a:prstGeom>
          <a:noFill/>
        </p:spPr>
        <p:txBody>
          <a:bodyPr wrap="square" rtlCol="0">
            <a:spAutoFit/>
          </a:bodyPr>
          <a:lstStyle/>
          <a:p>
            <a:pPr marL="514350" indent="-514350">
              <a:buFont typeface="Arial" pitchFamily="34" charset="0"/>
              <a:buChar char="•"/>
            </a:pPr>
            <a:r>
              <a:rPr lang="en-US" sz="2400" dirty="0" smtClean="0"/>
              <a:t>According to the Bureau of Labor Statistics, in January 2010 only </a:t>
            </a:r>
            <a:r>
              <a:rPr lang="en-US" sz="2400" b="1" dirty="0" smtClean="0"/>
              <a:t>28 percent of black men </a:t>
            </a:r>
            <a:r>
              <a:rPr lang="en-US" sz="2400" dirty="0" smtClean="0"/>
              <a:t>between the ages of </a:t>
            </a:r>
            <a:r>
              <a:rPr lang="en-US" sz="2400" b="1" dirty="0" smtClean="0"/>
              <a:t>16 and 24 </a:t>
            </a:r>
            <a:r>
              <a:rPr lang="en-US" sz="2400" dirty="0" smtClean="0"/>
              <a:t>were working, compared with </a:t>
            </a:r>
            <a:r>
              <a:rPr lang="en-US" sz="2400" b="1" dirty="0" smtClean="0"/>
              <a:t>43 percent of Hispanic men</a:t>
            </a:r>
            <a:r>
              <a:rPr lang="en-US" sz="2400" dirty="0" smtClean="0"/>
              <a:t> and </a:t>
            </a:r>
            <a:r>
              <a:rPr lang="en-US" sz="2400" b="1" dirty="0" smtClean="0"/>
              <a:t>44 percent of white men </a:t>
            </a:r>
            <a:r>
              <a:rPr lang="en-US" sz="2400" dirty="0" smtClean="0"/>
              <a:t>in the same age category.</a:t>
            </a:r>
          </a:p>
          <a:p>
            <a:pPr marL="514350" indent="-514350"/>
            <a:endParaRPr lang="en-US" sz="2400" dirty="0" smtClean="0"/>
          </a:p>
          <a:p>
            <a:pPr marL="514350" lvl="0" indent="-514350">
              <a:buFont typeface="Arial" pitchFamily="34" charset="0"/>
              <a:buChar char="•"/>
            </a:pPr>
            <a:r>
              <a:rPr lang="en-US" sz="2400" dirty="0" smtClean="0"/>
              <a:t>In 2007, 1 in every 8 black males in their twenties was in prison or jail as compared to 1 in 26 Latino males and 1 in 59 white males.</a:t>
            </a:r>
          </a:p>
          <a:p>
            <a:pPr marL="514350" indent="-514350">
              <a:buFont typeface="Arial" pitchFamily="34" charset="0"/>
              <a:buChar char="•"/>
            </a:pPr>
            <a:endParaRPr lang="en-US" sz="2400" dirty="0" smtClean="0"/>
          </a:p>
          <a:p>
            <a:pPr marL="514350" indent="-514350">
              <a:buFont typeface="Arial" pitchFamily="34" charset="0"/>
              <a:buChar char="•"/>
            </a:pPr>
            <a:r>
              <a:rPr lang="en-US" sz="2400" dirty="0" smtClean="0"/>
              <a:t>Today, more black men receive their GED in prison than graduate from college.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…and the most sobering!</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23</a:t>
            </a:fld>
            <a:endParaRPr lang="en-US"/>
          </a:p>
        </p:txBody>
      </p:sp>
      <p:sp>
        <p:nvSpPr>
          <p:cNvPr id="3" name="TextBox 2"/>
          <p:cNvSpPr txBox="1"/>
          <p:nvPr/>
        </p:nvSpPr>
        <p:spPr>
          <a:xfrm>
            <a:off x="752060" y="1161143"/>
            <a:ext cx="7543800" cy="4893647"/>
          </a:xfrm>
          <a:prstGeom prst="rect">
            <a:avLst/>
          </a:prstGeom>
          <a:noFill/>
        </p:spPr>
        <p:txBody>
          <a:bodyPr wrap="square" rtlCol="0">
            <a:spAutoFit/>
          </a:bodyPr>
          <a:lstStyle/>
          <a:p>
            <a:r>
              <a:rPr lang="en-US" sz="3600" b="1" dirty="0" smtClean="0">
                <a:solidFill>
                  <a:srgbClr val="0000FF"/>
                </a:solidFill>
              </a:rPr>
              <a:t>More than 70 percent of African-American children who grow up in the poorest quarter of American neighborhoods remain in the poorest quarter of Americans neighborhoods as adults</a:t>
            </a:r>
            <a:r>
              <a:rPr lang="en-US" sz="3600" dirty="0" smtClean="0"/>
              <a:t>. </a:t>
            </a:r>
          </a:p>
          <a:p>
            <a:endParaRPr lang="en-US" sz="2000" dirty="0" smtClean="0"/>
          </a:p>
          <a:p>
            <a:r>
              <a:rPr lang="en-US" sz="2000" dirty="0" smtClean="0"/>
              <a:t>Patrick Sharkey. 2008. "The Intergenerational Transmission of Context." </a:t>
            </a:r>
            <a:r>
              <a:rPr lang="en-US" sz="2000" i="1" dirty="0" smtClean="0"/>
              <a:t>American Journal of Sociology</a:t>
            </a:r>
            <a:r>
              <a:rPr lang="en-US" sz="2000" dirty="0" smtClean="0"/>
              <a:t> 113: 931-969.</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7014" y="2816920"/>
            <a:ext cx="8686800" cy="3539430"/>
          </a:xfrm>
          <a:prstGeom prst="rect">
            <a:avLst/>
          </a:prstGeom>
          <a:noFill/>
        </p:spPr>
        <p:txBody>
          <a:bodyPr wrap="square" rtlCol="0">
            <a:spAutoFit/>
          </a:bodyPr>
          <a:lstStyle/>
          <a:p>
            <a:pPr marL="514350" indent="-514350"/>
            <a:r>
              <a:rPr lang="en-US" sz="2800" b="1" dirty="0" smtClean="0"/>
              <a:t>FINDINGS:          		</a:t>
            </a:r>
            <a:r>
              <a:rPr lang="en-US" sz="2000" b="1" dirty="0" smtClean="0"/>
              <a:t>(</a:t>
            </a:r>
            <a:r>
              <a:rPr lang="en-US" sz="2000" dirty="0" smtClean="0"/>
              <a:t>high poverty = 20% or higher)</a:t>
            </a:r>
          </a:p>
          <a:p>
            <a:pPr marL="514350" indent="-514350"/>
            <a:endParaRPr lang="en-US" sz="2000" dirty="0" smtClean="0"/>
          </a:p>
          <a:p>
            <a:pPr marL="514350" indent="-514350">
              <a:buFont typeface="Arial" pitchFamily="34" charset="0"/>
              <a:buChar char="•"/>
            </a:pPr>
            <a:r>
              <a:rPr lang="en-US" sz="2200" dirty="0" smtClean="0"/>
              <a:t>For children with middle class family incomes, spending their childhood in a high-poverty neighborhood raises the chances of their moving </a:t>
            </a:r>
            <a:r>
              <a:rPr lang="en-US" sz="2200" b="1" i="1" dirty="0" smtClean="0"/>
              <a:t>down </a:t>
            </a:r>
            <a:r>
              <a:rPr lang="en-US" sz="2200" dirty="0" smtClean="0"/>
              <a:t> the income ladder (i.e. being poorer than their parents) by </a:t>
            </a:r>
            <a:r>
              <a:rPr lang="en-US" sz="2200" b="1" dirty="0" smtClean="0">
                <a:solidFill>
                  <a:srgbClr val="0000FF"/>
                </a:solidFill>
              </a:rPr>
              <a:t>52 percent</a:t>
            </a:r>
            <a:r>
              <a:rPr lang="en-US" sz="2200" dirty="0" smtClean="0"/>
              <a:t>.</a:t>
            </a:r>
          </a:p>
          <a:p>
            <a:pPr marL="514350" indent="-514350"/>
            <a:endParaRPr lang="en-US" sz="2200" dirty="0" smtClean="0"/>
          </a:p>
          <a:p>
            <a:pPr marL="514350" indent="-514350">
              <a:buFont typeface="Arial" pitchFamily="34" charset="0"/>
              <a:buChar char="•"/>
            </a:pPr>
            <a:r>
              <a:rPr lang="en-US" sz="2200" dirty="0" smtClean="0"/>
              <a:t>In other words, </a:t>
            </a:r>
            <a:r>
              <a:rPr lang="en-US" sz="2200" b="1" dirty="0" smtClean="0"/>
              <a:t>1 out of 2 children with middle-class family incomes, but who live in poor neighborhoods as children, will be poorer than their parents as adults</a:t>
            </a:r>
          </a:p>
        </p:txBody>
      </p:sp>
      <p:sp>
        <p:nvSpPr>
          <p:cNvPr id="8" name="Title 1"/>
          <p:cNvSpPr>
            <a:spLocks noGrp="1"/>
          </p:cNvSpPr>
          <p:nvPr>
            <p:ph type="title"/>
          </p:nvPr>
        </p:nvSpPr>
        <p:spPr/>
        <p:txBody>
          <a:bodyPr>
            <a:normAutofit/>
          </a:bodyPr>
          <a:lstStyle/>
          <a:p>
            <a:r>
              <a:rPr lang="en-US" dirty="0" smtClean="0"/>
              <a:t>How Neighborhoods Impact the Economic Opportunity of BMOC</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24</a:t>
            </a:fld>
            <a:endParaRPr lang="en-US"/>
          </a:p>
        </p:txBody>
      </p:sp>
      <p:sp>
        <p:nvSpPr>
          <p:cNvPr id="5" name="TextBox 4"/>
          <p:cNvSpPr txBox="1"/>
          <p:nvPr/>
        </p:nvSpPr>
        <p:spPr>
          <a:xfrm>
            <a:off x="304800" y="1337101"/>
            <a:ext cx="84582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a:t>
            </a:r>
            <a:r>
              <a:rPr lang="en-US" sz="2400" b="1" i="1" dirty="0" smtClean="0"/>
              <a:t>Neighborhoods and the Black-White Mobility Gap</a:t>
            </a:r>
            <a:r>
              <a:rPr lang="en-US" sz="2400" b="1" dirty="0" smtClean="0"/>
              <a:t>, 	</a:t>
            </a:r>
            <a:r>
              <a:rPr lang="en-US" sz="2400" b="1" dirty="0" smtClean="0">
                <a:solidFill>
                  <a:srgbClr val="C1C1C1"/>
                </a:solidFill>
              </a:rPr>
              <a:t>Pew, Patrick Sharkey (2009)</a:t>
            </a:r>
            <a:endParaRPr lang="en-US" sz="2400" b="1" dirty="0">
              <a:solidFill>
                <a:srgbClr val="C1C1C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417983"/>
            <a:ext cx="8686800" cy="4801314"/>
          </a:xfrm>
          <a:prstGeom prst="rect">
            <a:avLst/>
          </a:prstGeom>
          <a:noFill/>
        </p:spPr>
        <p:txBody>
          <a:bodyPr wrap="square" rtlCol="0">
            <a:spAutoFit/>
          </a:bodyPr>
          <a:lstStyle/>
          <a:p>
            <a:pPr marL="514350" indent="-514350"/>
            <a:endParaRPr lang="en-US" sz="2000" dirty="0" smtClean="0"/>
          </a:p>
          <a:p>
            <a:pPr marL="514350" indent="-514350">
              <a:buFont typeface="Arial" pitchFamily="34" charset="0"/>
              <a:buChar char="•"/>
            </a:pPr>
            <a:r>
              <a:rPr lang="en-US" sz="2400" b="1" dirty="0" smtClean="0">
                <a:solidFill>
                  <a:srgbClr val="0000FF"/>
                </a:solidFill>
              </a:rPr>
              <a:t>Neighborhood poverty alone accounts for a greater portion of the black-white downward mobility gap than the effects of parental education, occupation, labor force participation, and a range of other family characteristics combined.</a:t>
            </a:r>
          </a:p>
          <a:p>
            <a:pPr marL="514350" indent="-514350">
              <a:buFont typeface="Arial" pitchFamily="34" charset="0"/>
              <a:buChar char="•"/>
            </a:pPr>
            <a:endParaRPr lang="en-US" sz="2400" dirty="0" smtClean="0"/>
          </a:p>
          <a:p>
            <a:pPr marL="514350" indent="-514350">
              <a:buFont typeface="Arial" pitchFamily="34" charset="0"/>
              <a:buChar char="•"/>
            </a:pPr>
            <a:r>
              <a:rPr lang="en-US" sz="2400" dirty="0" smtClean="0"/>
              <a:t>Black children who lived in neighborhoods that saw a decline in poverty of 10 percentage points in the 1980s had annual adult incomes almost $7,000 greater than those who grew up in neighborhoods where the poverty rate remained stable during that decade.</a:t>
            </a:r>
          </a:p>
          <a:p>
            <a:pPr marL="514350" indent="-514350"/>
            <a:endParaRPr lang="en-US" sz="2200" b="1" dirty="0" smtClean="0"/>
          </a:p>
        </p:txBody>
      </p:sp>
      <p:sp>
        <p:nvSpPr>
          <p:cNvPr id="8" name="Title 1"/>
          <p:cNvSpPr>
            <a:spLocks noGrp="1"/>
          </p:cNvSpPr>
          <p:nvPr>
            <p:ph type="title"/>
          </p:nvPr>
        </p:nvSpPr>
        <p:spPr/>
        <p:txBody>
          <a:bodyPr>
            <a:normAutofit/>
          </a:bodyPr>
          <a:lstStyle/>
          <a:p>
            <a:r>
              <a:rPr lang="en-US" dirty="0" smtClean="0"/>
              <a:t>How Neighborhoods Impact the Economic Opportunity of BMOC</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25</a:t>
            </a:fld>
            <a:endParaRPr 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752600"/>
            <a:ext cx="8686800" cy="4062651"/>
          </a:xfrm>
          <a:prstGeom prst="rect">
            <a:avLst/>
          </a:prstGeom>
          <a:noFill/>
        </p:spPr>
        <p:txBody>
          <a:bodyPr wrap="square" rtlCol="0">
            <a:spAutoFit/>
          </a:bodyPr>
          <a:lstStyle/>
          <a:p>
            <a:pPr marL="514350" indent="-514350"/>
            <a:endParaRPr lang="en-US" sz="2000" dirty="0" smtClean="0"/>
          </a:p>
          <a:p>
            <a:pPr marL="514350" lvl="0" indent="-514350">
              <a:buFont typeface="Arial" pitchFamily="34" charset="0"/>
              <a:buChar char="•"/>
            </a:pPr>
            <a:r>
              <a:rPr lang="en-US" sz="2400" dirty="0" smtClean="0"/>
              <a:t>Black males have a one-in-three chance of serving time in prison during their lifetime, and Latinos one in five, as compared with one in seventeen for white males (Pew Center on the States, 2008)</a:t>
            </a:r>
          </a:p>
          <a:p>
            <a:pPr marL="514350" lvl="0" indent="-514350"/>
            <a:endParaRPr lang="en-US" sz="2400" dirty="0" smtClean="0"/>
          </a:p>
          <a:p>
            <a:pPr marL="514350" lvl="0" indent="-514350">
              <a:buFont typeface="Arial" pitchFamily="34" charset="0"/>
              <a:buChar char="•"/>
            </a:pPr>
            <a:r>
              <a:rPr lang="en-US" sz="2400" dirty="0" smtClean="0"/>
              <a:t>One in 87 working-aged white men is in prison or jail, compared with 1 in 36 Hispanic men and 1 in 12 African American men.</a:t>
            </a:r>
          </a:p>
          <a:p>
            <a:pPr marL="514350" lvl="0" indent="-514350">
              <a:buFont typeface="Arial" pitchFamily="34" charset="0"/>
              <a:buChar char="•"/>
            </a:pPr>
            <a:endParaRPr lang="en-US" sz="2400" dirty="0" smtClean="0"/>
          </a:p>
          <a:p>
            <a:pPr marL="514350" lvl="0" indent="-514350">
              <a:buFont typeface="Arial" pitchFamily="34" charset="0"/>
              <a:buChar char="•"/>
            </a:pPr>
            <a:endParaRPr lang="en-US" sz="2400" dirty="0" smtClean="0"/>
          </a:p>
          <a:p>
            <a:pPr marL="514350" indent="-514350"/>
            <a:endParaRPr lang="en-US" sz="2200" b="1" dirty="0" smtClean="0"/>
          </a:p>
        </p:txBody>
      </p:sp>
      <p:sp>
        <p:nvSpPr>
          <p:cNvPr id="8" name="Title 1"/>
          <p:cNvSpPr>
            <a:spLocks noGrp="1"/>
          </p:cNvSpPr>
          <p:nvPr>
            <p:ph type="title"/>
          </p:nvPr>
        </p:nvSpPr>
        <p:spPr/>
        <p:txBody>
          <a:bodyPr>
            <a:normAutofit/>
          </a:bodyPr>
          <a:lstStyle/>
          <a:p>
            <a:r>
              <a:rPr lang="en-US" dirty="0" smtClean="0"/>
              <a:t>Incarceration Among Males of Color</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26</a:t>
            </a:fld>
            <a:endParaRPr lang="en-US"/>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955235"/>
            <a:ext cx="8686800" cy="3046988"/>
          </a:xfrm>
          <a:prstGeom prst="rect">
            <a:avLst/>
          </a:prstGeom>
          <a:noFill/>
        </p:spPr>
        <p:txBody>
          <a:bodyPr wrap="square" rtlCol="0">
            <a:spAutoFit/>
          </a:bodyPr>
          <a:lstStyle/>
          <a:p>
            <a:pPr marL="514350" indent="-514350"/>
            <a:r>
              <a:rPr lang="en-US" sz="2800" b="1" dirty="0" smtClean="0"/>
              <a:t>FINDINGS:          		</a:t>
            </a:r>
            <a:endParaRPr lang="en-US" sz="2000" dirty="0" smtClean="0"/>
          </a:p>
          <a:p>
            <a:pPr marL="514350" indent="-514350"/>
            <a:endParaRPr lang="en-US" sz="2000" dirty="0" smtClean="0"/>
          </a:p>
          <a:p>
            <a:pPr marL="514350" indent="-514350">
              <a:buFont typeface="Arial" pitchFamily="34" charset="0"/>
              <a:buChar char="•"/>
            </a:pPr>
            <a:r>
              <a:rPr lang="en-US" sz="2400" dirty="0" smtClean="0"/>
              <a:t>By age 48, the typical former inmate will have earned $179,000 less than if he had never been incarcerated.</a:t>
            </a:r>
          </a:p>
          <a:p>
            <a:pPr marL="514350" indent="-514350"/>
            <a:endParaRPr lang="en-US" sz="2400" dirty="0" smtClean="0"/>
          </a:p>
          <a:p>
            <a:pPr marL="514350" indent="-514350">
              <a:buFont typeface="Arial" pitchFamily="34" charset="0"/>
              <a:buChar char="•"/>
            </a:pPr>
            <a:r>
              <a:rPr lang="en-US" sz="2400" dirty="0" smtClean="0"/>
              <a:t>Serving time reduces hourly wages for men by approximately 11 percent, annual employment by 9 weeks and annual earnings by 40 percent.</a:t>
            </a:r>
          </a:p>
        </p:txBody>
      </p:sp>
      <p:sp>
        <p:nvSpPr>
          <p:cNvPr id="8" name="Title 1"/>
          <p:cNvSpPr>
            <a:spLocks noGrp="1"/>
          </p:cNvSpPr>
          <p:nvPr>
            <p:ph type="title"/>
          </p:nvPr>
        </p:nvSpPr>
        <p:spPr/>
        <p:txBody>
          <a:bodyPr>
            <a:normAutofit/>
          </a:bodyPr>
          <a:lstStyle/>
          <a:p>
            <a:r>
              <a:rPr lang="en-US" dirty="0" smtClean="0"/>
              <a:t>The Economic Consequences of Incarceration for Males of Color</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27</a:t>
            </a:fld>
            <a:endParaRPr lang="en-US"/>
          </a:p>
        </p:txBody>
      </p:sp>
      <p:sp>
        <p:nvSpPr>
          <p:cNvPr id="5" name="TextBox 4"/>
          <p:cNvSpPr txBox="1"/>
          <p:nvPr/>
        </p:nvSpPr>
        <p:spPr>
          <a:xfrm>
            <a:off x="304800" y="1416976"/>
            <a:ext cx="84582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a:t>
            </a:r>
            <a:r>
              <a:rPr lang="en-US" sz="2400" b="1" i="1" dirty="0" smtClean="0"/>
              <a:t>Collateral Costs: Incarceration’s Effect on 		Economic Mobility, </a:t>
            </a:r>
            <a:r>
              <a:rPr lang="en-US" sz="2400" b="1" dirty="0" smtClean="0">
                <a:solidFill>
                  <a:srgbClr val="C1C1C1"/>
                </a:solidFill>
              </a:rPr>
              <a:t>Pew, Bruce Western (2010)</a:t>
            </a:r>
          </a:p>
          <a:p>
            <a:endParaRPr lang="en-US" sz="2400" b="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818" y="2491409"/>
            <a:ext cx="7772400" cy="1006199"/>
          </a:xfrm>
        </p:spPr>
        <p:txBody>
          <a:bodyPr>
            <a:noAutofit/>
          </a:bodyPr>
          <a:lstStyle/>
          <a:p>
            <a:pPr algn="ctr"/>
            <a:r>
              <a:rPr lang="en-US" sz="4800" dirty="0" smtClean="0">
                <a:solidFill>
                  <a:schemeClr val="tx1"/>
                </a:solidFill>
              </a:rPr>
              <a:t>BIG Conclusions</a:t>
            </a:r>
            <a:endParaRPr lang="en-US" sz="4800" dirty="0">
              <a:solidFill>
                <a:schemeClr val="tx1"/>
              </a:solidFill>
            </a:endParaRPr>
          </a:p>
        </p:txBody>
      </p:sp>
      <p:sp>
        <p:nvSpPr>
          <p:cNvPr id="3" name="Slide Number Placeholder 2"/>
          <p:cNvSpPr>
            <a:spLocks noGrp="1"/>
          </p:cNvSpPr>
          <p:nvPr>
            <p:ph type="sldNum" sz="quarter" idx="4294967295"/>
          </p:nvPr>
        </p:nvSpPr>
        <p:spPr>
          <a:xfrm>
            <a:off x="7010400" y="6356350"/>
            <a:ext cx="2133600" cy="365125"/>
          </a:xfrm>
        </p:spPr>
        <p:txBody>
          <a:bodyPr/>
          <a:lstStyle/>
          <a:p>
            <a:fld id="{9E4443CE-0302-4EE0-BA07-31ECE713CAC4}" type="slidenum">
              <a:rPr lang="en-US" smtClean="0"/>
              <a:pPr/>
              <a:t>28</a:t>
            </a:fld>
            <a:endParaRPr lang="en-US"/>
          </a:p>
        </p:txBody>
      </p:sp>
      <p:pic>
        <p:nvPicPr>
          <p:cNvPr id="4" name="Picture 3" descr="Warren Institue Logo.jpg"/>
          <p:cNvPicPr>
            <a:picLocks noChangeAspect="1"/>
          </p:cNvPicPr>
          <p:nvPr/>
        </p:nvPicPr>
        <p:blipFill>
          <a:blip r:embed="rId2" cstate="print"/>
          <a:stretch>
            <a:fillRect/>
          </a:stretch>
        </p:blipFill>
        <p:spPr>
          <a:xfrm>
            <a:off x="8001000" y="5715000"/>
            <a:ext cx="914400" cy="773723"/>
          </a:xfrm>
          <a:prstGeom prst="rect">
            <a:avLst/>
          </a:prstGeom>
        </p:spPr>
      </p:pic>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Big Conclusions</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29</a:t>
            </a:fld>
            <a:endParaRPr lang="en-US" dirty="0"/>
          </a:p>
        </p:txBody>
      </p:sp>
      <p:sp>
        <p:nvSpPr>
          <p:cNvPr id="3" name="TextBox 2"/>
          <p:cNvSpPr txBox="1"/>
          <p:nvPr/>
        </p:nvSpPr>
        <p:spPr>
          <a:xfrm>
            <a:off x="233214" y="1046922"/>
            <a:ext cx="8610600" cy="5262979"/>
          </a:xfrm>
          <a:prstGeom prst="rect">
            <a:avLst/>
          </a:prstGeom>
          <a:noFill/>
        </p:spPr>
        <p:txBody>
          <a:bodyPr wrap="square" rtlCol="0">
            <a:spAutoFit/>
          </a:bodyPr>
          <a:lstStyle/>
          <a:p>
            <a:pPr marL="514350" indent="-514350">
              <a:buFont typeface="Arial" pitchFamily="34" charset="0"/>
              <a:buChar char="•"/>
            </a:pPr>
            <a:r>
              <a:rPr lang="en-US" sz="2400" b="1" dirty="0" smtClean="0"/>
              <a:t>Children of color are highly exposed to neighborhoods of high poverty </a:t>
            </a:r>
            <a:r>
              <a:rPr lang="en-US" sz="2400" dirty="0" smtClean="0"/>
              <a:t>and disadvantage compared to white children, </a:t>
            </a:r>
            <a:r>
              <a:rPr lang="en-US" sz="2400" b="1" dirty="0" smtClean="0">
                <a:solidFill>
                  <a:srgbClr val="0000FF"/>
                </a:solidFill>
              </a:rPr>
              <a:t>even if they have higher incomes</a:t>
            </a:r>
            <a:r>
              <a:rPr lang="en-US" sz="2400" dirty="0" smtClean="0"/>
              <a:t>.</a:t>
            </a:r>
          </a:p>
          <a:p>
            <a:pPr marL="514350" indent="-514350">
              <a:buFont typeface="Arial" pitchFamily="34" charset="0"/>
              <a:buChar char="•"/>
            </a:pPr>
            <a:endParaRPr lang="en-US" sz="2400" dirty="0" smtClean="0"/>
          </a:p>
          <a:p>
            <a:pPr marL="514350" indent="-514350">
              <a:buFont typeface="Arial" pitchFamily="34" charset="0"/>
              <a:buChar char="•"/>
            </a:pPr>
            <a:r>
              <a:rPr lang="en-US" sz="2400" dirty="0" smtClean="0"/>
              <a:t>Neighborhoods demonstrably </a:t>
            </a:r>
            <a:r>
              <a:rPr lang="en-US" sz="2400" b="1" dirty="0" smtClean="0">
                <a:solidFill>
                  <a:srgbClr val="0000FF"/>
                </a:solidFill>
              </a:rPr>
              <a:t>impair child cognitive development</a:t>
            </a:r>
            <a:r>
              <a:rPr lang="en-US" sz="2400" dirty="0" smtClean="0"/>
              <a:t>, the </a:t>
            </a:r>
            <a:r>
              <a:rPr lang="en-US" sz="2400" b="1" dirty="0" smtClean="0">
                <a:solidFill>
                  <a:srgbClr val="0000FF"/>
                </a:solidFill>
              </a:rPr>
              <a:t>effect is multi-generational </a:t>
            </a:r>
            <a:r>
              <a:rPr lang="en-US" sz="2400" dirty="0" smtClean="0"/>
              <a:t>and is </a:t>
            </a:r>
            <a:r>
              <a:rPr lang="en-US" sz="2400" b="1" dirty="0" smtClean="0">
                <a:solidFill>
                  <a:srgbClr val="0000FF"/>
                </a:solidFill>
              </a:rPr>
              <a:t>related to trauma and chronically high stress levels</a:t>
            </a:r>
            <a:r>
              <a:rPr lang="en-US" sz="2400" dirty="0" smtClean="0"/>
              <a:t>.</a:t>
            </a:r>
          </a:p>
          <a:p>
            <a:pPr marL="514350" indent="-514350">
              <a:buFont typeface="Arial" pitchFamily="34" charset="0"/>
              <a:buChar char="•"/>
            </a:pPr>
            <a:endParaRPr lang="en-US" sz="2400" dirty="0" smtClean="0"/>
          </a:p>
          <a:p>
            <a:pPr marL="514350" indent="-514350">
              <a:buFont typeface="Arial" pitchFamily="34" charset="0"/>
              <a:buChar char="•"/>
            </a:pPr>
            <a:r>
              <a:rPr lang="en-US" sz="2400" b="1" dirty="0" smtClean="0">
                <a:solidFill>
                  <a:srgbClr val="0000FF"/>
                </a:solidFill>
              </a:rPr>
              <a:t>Poor Neighborhoods are Mobility Traps</a:t>
            </a:r>
            <a:r>
              <a:rPr lang="en-US" sz="2400" dirty="0" smtClean="0"/>
              <a:t>: Even with a middle-class family income as a child, growing up in a poor neighborhood significantly increases the likelihood that an individual will be poorer than their parents as an adult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792" y="2133600"/>
            <a:ext cx="7772400" cy="2365095"/>
          </a:xfrm>
        </p:spPr>
        <p:txBody>
          <a:bodyPr>
            <a:noAutofit/>
          </a:bodyPr>
          <a:lstStyle/>
          <a:p>
            <a:pPr algn="ctr"/>
            <a:r>
              <a:rPr lang="en-US" sz="4800" dirty="0" smtClean="0">
                <a:solidFill>
                  <a:schemeClr val="tx1"/>
                </a:solidFill>
              </a:rPr>
              <a:t>Race and place: THE unequal GEOGRAPHY OF CHILD OPPORTUNITY</a:t>
            </a:r>
            <a:endParaRPr lang="en-US" sz="4800" dirty="0">
              <a:solidFill>
                <a:schemeClr val="tx1"/>
              </a:solidFill>
            </a:endParaRPr>
          </a:p>
        </p:txBody>
      </p:sp>
      <p:sp>
        <p:nvSpPr>
          <p:cNvPr id="3" name="Slide Number Placeholder 2"/>
          <p:cNvSpPr>
            <a:spLocks noGrp="1"/>
          </p:cNvSpPr>
          <p:nvPr>
            <p:ph type="sldNum" sz="quarter" idx="4294967295"/>
          </p:nvPr>
        </p:nvSpPr>
        <p:spPr>
          <a:xfrm>
            <a:off x="7010400" y="6356350"/>
            <a:ext cx="2133600" cy="365125"/>
          </a:xfrm>
        </p:spPr>
        <p:txBody>
          <a:bodyPr/>
          <a:lstStyle/>
          <a:p>
            <a:fld id="{9E4443CE-0302-4EE0-BA07-31ECE713CAC4}" type="slidenum">
              <a:rPr lang="en-US" smtClean="0"/>
              <a:pPr/>
              <a:t>3</a:t>
            </a:fld>
            <a:endParaRPr lang="en-US"/>
          </a:p>
        </p:txBody>
      </p:sp>
      <p:pic>
        <p:nvPicPr>
          <p:cNvPr id="5" name="Picture 4" descr="Warren Institue Logo.jpg"/>
          <p:cNvPicPr>
            <a:picLocks noChangeAspect="1"/>
          </p:cNvPicPr>
          <p:nvPr/>
        </p:nvPicPr>
        <p:blipFill>
          <a:blip r:embed="rId2" cstate="print"/>
          <a:stretch>
            <a:fillRect/>
          </a:stretch>
        </p:blipFill>
        <p:spPr>
          <a:xfrm>
            <a:off x="8001000" y="5715000"/>
            <a:ext cx="914400" cy="773723"/>
          </a:xfrm>
          <a:prstGeom prst="rect">
            <a:avLst/>
          </a:prstGeom>
        </p:spPr>
      </p:pic>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818" y="2120348"/>
            <a:ext cx="7772400" cy="2278407"/>
          </a:xfrm>
        </p:spPr>
        <p:txBody>
          <a:bodyPr>
            <a:noAutofit/>
          </a:bodyPr>
          <a:lstStyle/>
          <a:p>
            <a:pPr algn="ctr"/>
            <a:r>
              <a:rPr lang="en-US" sz="4800" dirty="0" smtClean="0">
                <a:solidFill>
                  <a:schemeClr val="tx1"/>
                </a:solidFill>
              </a:rPr>
              <a:t>POLICY AND PROGRAM STRATEGIES: What Works?</a:t>
            </a:r>
            <a:endParaRPr lang="en-US" sz="4800" dirty="0">
              <a:solidFill>
                <a:schemeClr val="tx1"/>
              </a:solidFill>
            </a:endParaRPr>
          </a:p>
        </p:txBody>
      </p:sp>
      <p:sp>
        <p:nvSpPr>
          <p:cNvPr id="3" name="Slide Number Placeholder 2"/>
          <p:cNvSpPr>
            <a:spLocks noGrp="1"/>
          </p:cNvSpPr>
          <p:nvPr>
            <p:ph type="sldNum" sz="quarter" idx="4294967295"/>
          </p:nvPr>
        </p:nvSpPr>
        <p:spPr>
          <a:xfrm>
            <a:off x="7010400" y="6356350"/>
            <a:ext cx="2133600" cy="365125"/>
          </a:xfrm>
        </p:spPr>
        <p:txBody>
          <a:bodyPr/>
          <a:lstStyle/>
          <a:p>
            <a:fld id="{9E4443CE-0302-4EE0-BA07-31ECE713CAC4}" type="slidenum">
              <a:rPr lang="en-US" smtClean="0"/>
              <a:pPr/>
              <a:t>30</a:t>
            </a:fld>
            <a:endParaRPr lang="en-US"/>
          </a:p>
        </p:txBody>
      </p:sp>
      <p:pic>
        <p:nvPicPr>
          <p:cNvPr id="4" name="Picture 3" descr="Warren Institue Logo.jpg"/>
          <p:cNvPicPr>
            <a:picLocks noChangeAspect="1"/>
          </p:cNvPicPr>
          <p:nvPr/>
        </p:nvPicPr>
        <p:blipFill>
          <a:blip r:embed="rId2" cstate="print"/>
          <a:stretch>
            <a:fillRect/>
          </a:stretch>
        </p:blipFill>
        <p:spPr>
          <a:xfrm>
            <a:off x="8001000" y="5715000"/>
            <a:ext cx="914400" cy="773723"/>
          </a:xfrm>
          <a:prstGeom prst="rect">
            <a:avLst/>
          </a:prstGeom>
        </p:spPr>
      </p:pic>
    </p:spTree>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 and Program Strategies</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31</a:t>
            </a:fld>
            <a:endParaRPr lang="en-US"/>
          </a:p>
        </p:txBody>
      </p:sp>
      <p:sp>
        <p:nvSpPr>
          <p:cNvPr id="3" name="TextBox 2"/>
          <p:cNvSpPr txBox="1"/>
          <p:nvPr/>
        </p:nvSpPr>
        <p:spPr>
          <a:xfrm>
            <a:off x="304800" y="1384012"/>
            <a:ext cx="8153400"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514350" indent="-514350"/>
            <a:r>
              <a:rPr lang="en-US" sz="3200" b="1" dirty="0" smtClean="0"/>
              <a:t>	Improve Early childhood Development </a:t>
            </a:r>
          </a:p>
        </p:txBody>
      </p:sp>
      <p:sp>
        <p:nvSpPr>
          <p:cNvPr id="7" name="TextBox 6"/>
          <p:cNvSpPr txBox="1"/>
          <p:nvPr/>
        </p:nvSpPr>
        <p:spPr>
          <a:xfrm>
            <a:off x="277091" y="2226365"/>
            <a:ext cx="8686800" cy="4462760"/>
          </a:xfrm>
          <a:prstGeom prst="rect">
            <a:avLst/>
          </a:prstGeom>
          <a:noFill/>
        </p:spPr>
        <p:txBody>
          <a:bodyPr wrap="square" rtlCol="0">
            <a:spAutoFit/>
          </a:bodyPr>
          <a:lstStyle/>
          <a:p>
            <a:pPr marL="514350" indent="-514350"/>
            <a:r>
              <a:rPr lang="en-US" sz="2800" b="1" dirty="0" smtClean="0"/>
              <a:t>	Chicago Child Parent Centers </a:t>
            </a:r>
          </a:p>
          <a:p>
            <a:pPr marL="971550" lvl="1" indent="-514350"/>
            <a:r>
              <a:rPr lang="en-US" sz="2000" dirty="0" smtClean="0"/>
              <a:t>(source: Reynolds et al, 2007)</a:t>
            </a:r>
          </a:p>
          <a:p>
            <a:pPr marL="514350" indent="-514350"/>
            <a:endParaRPr lang="en-US" sz="2000" dirty="0" smtClean="0"/>
          </a:p>
          <a:p>
            <a:pPr marL="514350" indent="-514350">
              <a:buFont typeface="Arial" pitchFamily="34" charset="0"/>
              <a:buChar char="•"/>
            </a:pPr>
            <a:r>
              <a:rPr lang="en-US" sz="2400" dirty="0" smtClean="0"/>
              <a:t>In existence in the Chicago public school system since 1967 ; has enrolled tens of thousand of black children</a:t>
            </a:r>
          </a:p>
          <a:p>
            <a:pPr marL="514350" indent="-514350">
              <a:buFont typeface="Arial" pitchFamily="34" charset="0"/>
              <a:buChar char="•"/>
            </a:pPr>
            <a:r>
              <a:rPr lang="en-US" sz="2400" dirty="0" smtClean="0"/>
              <a:t>Engages parents as learners and collaborators</a:t>
            </a:r>
          </a:p>
          <a:p>
            <a:pPr marL="514350" indent="-514350">
              <a:buFont typeface="Arial" pitchFamily="34" charset="0"/>
              <a:buChar char="•"/>
            </a:pPr>
            <a:r>
              <a:rPr lang="en-US" sz="2400" b="1" dirty="0" smtClean="0">
                <a:solidFill>
                  <a:srgbClr val="0000FF"/>
                </a:solidFill>
              </a:rPr>
              <a:t>High school graduation rates were 32% higher </a:t>
            </a:r>
            <a:r>
              <a:rPr lang="en-US" sz="2400" dirty="0" smtClean="0"/>
              <a:t>for male program participants over control group</a:t>
            </a:r>
          </a:p>
          <a:p>
            <a:pPr marL="514350" indent="-514350">
              <a:buFont typeface="Arial" pitchFamily="34" charset="0"/>
              <a:buChar char="•"/>
            </a:pPr>
            <a:r>
              <a:rPr lang="en-US" sz="2400" b="1" dirty="0" smtClean="0">
                <a:solidFill>
                  <a:srgbClr val="0000FF"/>
                </a:solidFill>
              </a:rPr>
              <a:t>Incarceration rates were 27% lower </a:t>
            </a:r>
            <a:r>
              <a:rPr lang="en-US" sz="2400" dirty="0" smtClean="0"/>
              <a:t>than for control group</a:t>
            </a:r>
          </a:p>
          <a:p>
            <a:pPr marL="514350" indent="-514350">
              <a:buFont typeface="Arial" pitchFamily="34" charset="0"/>
              <a:buChar char="•"/>
            </a:pPr>
            <a:r>
              <a:rPr lang="en-US" sz="2400" b="1" dirty="0" smtClean="0">
                <a:solidFill>
                  <a:srgbClr val="0000FF"/>
                </a:solidFill>
              </a:rPr>
              <a:t>Depressive symptoms were 57% lowe</a:t>
            </a:r>
            <a:r>
              <a:rPr lang="en-US" sz="2400" dirty="0" smtClean="0"/>
              <a:t>r than for control group</a:t>
            </a:r>
            <a:endParaRPr lang="en-US" sz="2400" b="1" dirty="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 and Program Strategies</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32</a:t>
            </a:fld>
            <a:endParaRPr lang="en-US"/>
          </a:p>
        </p:txBody>
      </p:sp>
      <p:sp>
        <p:nvSpPr>
          <p:cNvPr id="3" name="TextBox 2"/>
          <p:cNvSpPr txBox="1"/>
          <p:nvPr/>
        </p:nvSpPr>
        <p:spPr>
          <a:xfrm>
            <a:off x="277091" y="1113183"/>
            <a:ext cx="8458200"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514350" indent="-514350"/>
            <a:r>
              <a:rPr lang="en-US" sz="3200" b="1" dirty="0" smtClean="0"/>
              <a:t>	Reduce High School Dropouts for Boys of Color</a:t>
            </a:r>
          </a:p>
        </p:txBody>
      </p:sp>
      <p:sp>
        <p:nvSpPr>
          <p:cNvPr id="7" name="TextBox 6"/>
          <p:cNvSpPr txBox="1"/>
          <p:nvPr/>
        </p:nvSpPr>
        <p:spPr>
          <a:xfrm>
            <a:off x="228600" y="2438400"/>
            <a:ext cx="8915400" cy="4154984"/>
          </a:xfrm>
          <a:prstGeom prst="rect">
            <a:avLst/>
          </a:prstGeom>
          <a:noFill/>
        </p:spPr>
        <p:txBody>
          <a:bodyPr wrap="square" rtlCol="0">
            <a:spAutoFit/>
          </a:bodyPr>
          <a:lstStyle/>
          <a:p>
            <a:pPr marL="514350" indent="-514350"/>
            <a:r>
              <a:rPr lang="en-US" sz="2800" b="1" dirty="0" smtClean="0"/>
              <a:t>Baltimore City Public Schools</a:t>
            </a:r>
          </a:p>
          <a:p>
            <a:pPr marL="514350" indent="-514350"/>
            <a:endParaRPr lang="en-US" sz="2000" dirty="0" smtClean="0"/>
          </a:p>
          <a:p>
            <a:pPr marL="514350" indent="-514350">
              <a:buFont typeface="Arial" pitchFamily="34" charset="0"/>
              <a:buChar char="•"/>
            </a:pPr>
            <a:r>
              <a:rPr lang="en-US" sz="2400" dirty="0" smtClean="0"/>
              <a:t>Knocked on the doors of students who dropped out and encouraged them to return</a:t>
            </a:r>
          </a:p>
          <a:p>
            <a:pPr marL="514350" indent="-514350">
              <a:buFont typeface="Arial" pitchFamily="34" charset="0"/>
              <a:buChar char="•"/>
            </a:pPr>
            <a:r>
              <a:rPr lang="en-US" sz="2400" dirty="0" smtClean="0"/>
              <a:t>Expanded middle and high school options so that more students have an easier middle-to-high school transition</a:t>
            </a:r>
          </a:p>
          <a:p>
            <a:pPr marL="514350" indent="-514350">
              <a:buFont typeface="Arial" pitchFamily="34" charset="0"/>
              <a:buChar char="•"/>
            </a:pPr>
            <a:r>
              <a:rPr lang="en-US" sz="2400" dirty="0" smtClean="0"/>
              <a:t>Increased access to  advanced academic, alternative and accelerator programs</a:t>
            </a:r>
          </a:p>
          <a:p>
            <a:pPr marL="514350" indent="-514350">
              <a:buFont typeface="Arial" pitchFamily="34" charset="0"/>
              <a:buChar char="•"/>
            </a:pPr>
            <a:r>
              <a:rPr lang="en-US" sz="2400" dirty="0" smtClean="0"/>
              <a:t>Reduced dropouts by </a:t>
            </a:r>
            <a:r>
              <a:rPr lang="en-US" sz="2400" b="1" dirty="0" smtClean="0">
                <a:solidFill>
                  <a:srgbClr val="0000FF"/>
                </a:solidFill>
              </a:rPr>
              <a:t>57 % over 3 years (2007-2010</a:t>
            </a:r>
            <a:r>
              <a:rPr lang="en-US" sz="2400" dirty="0" smtClean="0"/>
              <a:t>)</a:t>
            </a:r>
          </a:p>
          <a:p>
            <a:pPr marL="514350" indent="-514350">
              <a:buFont typeface="Arial" pitchFamily="34" charset="0"/>
              <a:buChar char="•"/>
            </a:pPr>
            <a:r>
              <a:rPr lang="en-US" sz="2400" dirty="0" smtClean="0"/>
              <a:t>Black males account for </a:t>
            </a:r>
            <a:r>
              <a:rPr lang="en-US" sz="2400" b="1" dirty="0" smtClean="0">
                <a:solidFill>
                  <a:srgbClr val="0000FF"/>
                </a:solidFill>
              </a:rPr>
              <a:t>62% of the increase </a:t>
            </a:r>
            <a:r>
              <a:rPr lang="en-US" sz="2400" dirty="0" smtClean="0"/>
              <a:t>in high school graduates over the last 3 years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 and Program Strategies</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33</a:t>
            </a:fld>
            <a:endParaRPr lang="en-US"/>
          </a:p>
        </p:txBody>
      </p:sp>
      <p:sp>
        <p:nvSpPr>
          <p:cNvPr id="3" name="TextBox 2"/>
          <p:cNvSpPr txBox="1"/>
          <p:nvPr/>
        </p:nvSpPr>
        <p:spPr>
          <a:xfrm>
            <a:off x="228600" y="1061590"/>
            <a:ext cx="8199783" cy="1628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514350" indent="-514350"/>
            <a:r>
              <a:rPr lang="en-US" sz="3200" b="1" dirty="0" smtClean="0"/>
              <a:t>	Eliminate “Zero Tolerance” in favor of  Trauma-Informed School-Based Approaches</a:t>
            </a:r>
          </a:p>
        </p:txBody>
      </p:sp>
      <p:sp>
        <p:nvSpPr>
          <p:cNvPr id="7" name="TextBox 6"/>
          <p:cNvSpPr txBox="1"/>
          <p:nvPr/>
        </p:nvSpPr>
        <p:spPr>
          <a:xfrm>
            <a:off x="0" y="2689602"/>
            <a:ext cx="8915400" cy="4031873"/>
          </a:xfrm>
          <a:prstGeom prst="rect">
            <a:avLst/>
          </a:prstGeom>
          <a:noFill/>
        </p:spPr>
        <p:txBody>
          <a:bodyPr wrap="square" rtlCol="0">
            <a:spAutoFit/>
          </a:bodyPr>
          <a:lstStyle/>
          <a:p>
            <a:pPr marL="514350" indent="-514350"/>
            <a:r>
              <a:rPr lang="en-US" sz="2800" b="1" dirty="0" smtClean="0"/>
              <a:t> 	Cognitive Behavioral Intervention for Trauma in Schools (CBITS) 			</a:t>
            </a:r>
            <a:r>
              <a:rPr lang="en-US" sz="2000" dirty="0" smtClean="0"/>
              <a:t>(Source: Ngo et al, 2008)</a:t>
            </a:r>
          </a:p>
          <a:p>
            <a:pPr marL="514350" indent="-514350"/>
            <a:endParaRPr lang="en-US" sz="2000" dirty="0" smtClean="0"/>
          </a:p>
          <a:p>
            <a:pPr marL="514350" indent="-514350">
              <a:buFont typeface="Arial" pitchFamily="34" charset="0"/>
              <a:buChar char="•"/>
            </a:pPr>
            <a:r>
              <a:rPr lang="en-US" sz="2000" dirty="0" smtClean="0"/>
              <a:t>A skill-based intervention that was initially developed for ethnic minority and immigrant low-income youth in Los Angeles.</a:t>
            </a:r>
          </a:p>
          <a:p>
            <a:pPr marL="514350" indent="-514350">
              <a:buFont typeface="Arial" pitchFamily="34" charset="0"/>
              <a:buChar char="•"/>
            </a:pPr>
            <a:r>
              <a:rPr lang="en-US" sz="2000" dirty="0" smtClean="0"/>
              <a:t>In individual and group settings, children learn skills in relaxation, challenging  upsetting thoughts, social problem solving, and processing traumatic memories and grief</a:t>
            </a:r>
          </a:p>
          <a:p>
            <a:pPr marL="514350" indent="-514350">
              <a:buFont typeface="Arial" pitchFamily="34" charset="0"/>
              <a:buChar char="•"/>
            </a:pPr>
            <a:r>
              <a:rPr lang="en-US" sz="2000" dirty="0" smtClean="0"/>
              <a:t>Randomized control trials have demonstrated that </a:t>
            </a:r>
            <a:r>
              <a:rPr lang="en-US" sz="2000" b="1" dirty="0" smtClean="0">
                <a:solidFill>
                  <a:srgbClr val="0000FF"/>
                </a:solidFill>
              </a:rPr>
              <a:t>youth who participate in CBITS show a significant reduction in post-traumatic stress (PTSD) and symptoms of depression </a:t>
            </a:r>
            <a:r>
              <a:rPr lang="en-US" sz="2000" dirty="0" smtClean="0"/>
              <a:t>in comparison to youth assigned to a control condition.</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 and Program Strategies</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34</a:t>
            </a:fld>
            <a:endParaRPr lang="en-US"/>
          </a:p>
        </p:txBody>
      </p:sp>
      <p:sp>
        <p:nvSpPr>
          <p:cNvPr id="3" name="TextBox 2"/>
          <p:cNvSpPr txBox="1"/>
          <p:nvPr/>
        </p:nvSpPr>
        <p:spPr>
          <a:xfrm>
            <a:off x="228600" y="1015425"/>
            <a:ext cx="8534400"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514350" indent="-514350"/>
            <a:r>
              <a:rPr lang="en-US" sz="3200" b="1" dirty="0" smtClean="0"/>
              <a:t>	Trauma-Informed Emergency Medical Care</a:t>
            </a:r>
          </a:p>
        </p:txBody>
      </p:sp>
      <p:sp>
        <p:nvSpPr>
          <p:cNvPr id="7" name="TextBox 6"/>
          <p:cNvSpPr txBox="1"/>
          <p:nvPr/>
        </p:nvSpPr>
        <p:spPr>
          <a:xfrm>
            <a:off x="228600" y="2210574"/>
            <a:ext cx="8915400" cy="4647426"/>
          </a:xfrm>
          <a:prstGeom prst="rect">
            <a:avLst/>
          </a:prstGeom>
          <a:noFill/>
        </p:spPr>
        <p:txBody>
          <a:bodyPr wrap="square" rtlCol="0">
            <a:spAutoFit/>
          </a:bodyPr>
          <a:lstStyle/>
          <a:p>
            <a:pPr marL="514350" indent="-514350"/>
            <a:r>
              <a:rPr lang="en-US" sz="2800" b="1" dirty="0" smtClean="0"/>
              <a:t> 	Violence Intervention Program (VIP), University of Maryland				</a:t>
            </a:r>
            <a:r>
              <a:rPr lang="en-US" sz="2000" dirty="0" smtClean="0"/>
              <a:t>(Source: Cooper et al, 2008)</a:t>
            </a:r>
          </a:p>
          <a:p>
            <a:pPr marL="514350" indent="-514350"/>
            <a:endParaRPr lang="en-US" sz="2000" dirty="0" smtClean="0"/>
          </a:p>
          <a:p>
            <a:pPr marL="514350" indent="-514350">
              <a:buFont typeface="Arial" pitchFamily="34" charset="0"/>
              <a:buChar char="•"/>
            </a:pPr>
            <a:r>
              <a:rPr lang="en-US" sz="2000" dirty="0" smtClean="0"/>
              <a:t>Victims  who were admitted to the  Baltimore Shock Trauma Center with violent injuries and were also on probation or parole, were randomly assigned social workers or a control group</a:t>
            </a:r>
          </a:p>
          <a:p>
            <a:pPr marL="514350" indent="-514350">
              <a:buFont typeface="Arial" pitchFamily="34" charset="0"/>
              <a:buChar char="•"/>
            </a:pPr>
            <a:r>
              <a:rPr lang="en-US" sz="2000" dirty="0" smtClean="0"/>
              <a:t>Jointly devised service plan s involving patients and social workers included: substance abuse rehabilitation, employment training, educational services, conflict resolution, and family development </a:t>
            </a:r>
          </a:p>
          <a:p>
            <a:pPr marL="514350" indent="-514350">
              <a:buFont typeface="Arial" pitchFamily="34" charset="0"/>
              <a:buChar char="•"/>
            </a:pPr>
            <a:r>
              <a:rPr lang="en-US" sz="2000" dirty="0" smtClean="0"/>
              <a:t>Follow-up visits and check-ins after discharge</a:t>
            </a:r>
          </a:p>
          <a:p>
            <a:pPr marL="514350" indent="-514350">
              <a:buFont typeface="Arial" pitchFamily="34" charset="0"/>
              <a:buChar char="•"/>
            </a:pPr>
            <a:r>
              <a:rPr lang="en-US" sz="2000" dirty="0" smtClean="0"/>
              <a:t>Compared to randomized control group, </a:t>
            </a:r>
            <a:r>
              <a:rPr lang="en-US" sz="2000" b="1" dirty="0" smtClean="0">
                <a:solidFill>
                  <a:srgbClr val="0000FF"/>
                </a:solidFill>
              </a:rPr>
              <a:t>participants in the program were 3 times less likely to be arrested for a violent crime </a:t>
            </a:r>
            <a:r>
              <a:rPr lang="en-US" sz="2000" dirty="0" smtClean="0"/>
              <a:t>and </a:t>
            </a:r>
            <a:r>
              <a:rPr lang="en-US" sz="2000" b="1" dirty="0" smtClean="0">
                <a:solidFill>
                  <a:srgbClr val="0000FF"/>
                </a:solidFill>
              </a:rPr>
              <a:t>4 times less likely to be convicted for a violent crime following participation</a:t>
            </a:r>
            <a:endParaRPr lang="en-US" sz="2000" b="1" dirty="0">
              <a:solidFill>
                <a:srgbClr val="0000FF"/>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 and Program Strategies</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35</a:t>
            </a:fld>
            <a:endParaRPr lang="en-US"/>
          </a:p>
        </p:txBody>
      </p:sp>
      <p:sp>
        <p:nvSpPr>
          <p:cNvPr id="3" name="TextBox 2"/>
          <p:cNvSpPr txBox="1"/>
          <p:nvPr/>
        </p:nvSpPr>
        <p:spPr>
          <a:xfrm>
            <a:off x="533400" y="990600"/>
            <a:ext cx="8153400"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514350" indent="-514350" algn="ctr"/>
            <a:r>
              <a:rPr lang="en-US" sz="3200" b="1" dirty="0" smtClean="0"/>
              <a:t>Getting Ex-Offenders Employed</a:t>
            </a:r>
          </a:p>
        </p:txBody>
      </p:sp>
      <p:sp>
        <p:nvSpPr>
          <p:cNvPr id="6" name="TextBox 5"/>
          <p:cNvSpPr txBox="1"/>
          <p:nvPr/>
        </p:nvSpPr>
        <p:spPr>
          <a:xfrm>
            <a:off x="381000" y="2514600"/>
            <a:ext cx="8229600" cy="646331"/>
          </a:xfrm>
          <a:prstGeom prst="rect">
            <a:avLst/>
          </a:prstGeom>
          <a:noFill/>
        </p:spPr>
        <p:txBody>
          <a:bodyPr wrap="square" rtlCol="0">
            <a:spAutoFit/>
          </a:bodyPr>
          <a:lstStyle/>
          <a:p>
            <a:endParaRPr lang="en-US" dirty="0" smtClean="0"/>
          </a:p>
          <a:p>
            <a:endParaRPr lang="en-US" dirty="0"/>
          </a:p>
        </p:txBody>
      </p:sp>
      <p:sp>
        <p:nvSpPr>
          <p:cNvPr id="7" name="TextBox 6"/>
          <p:cNvSpPr txBox="1"/>
          <p:nvPr/>
        </p:nvSpPr>
        <p:spPr>
          <a:xfrm>
            <a:off x="228600" y="2047478"/>
            <a:ext cx="8686800" cy="4462760"/>
          </a:xfrm>
          <a:prstGeom prst="rect">
            <a:avLst/>
          </a:prstGeom>
          <a:noFill/>
        </p:spPr>
        <p:txBody>
          <a:bodyPr wrap="square" rtlCol="0">
            <a:spAutoFit/>
          </a:bodyPr>
          <a:lstStyle/>
          <a:p>
            <a:pPr marL="514350" indent="-514350"/>
            <a:r>
              <a:rPr lang="en-US" sz="2800" b="1" dirty="0" smtClean="0"/>
              <a:t>	</a:t>
            </a:r>
            <a:r>
              <a:rPr lang="en-US" sz="2000" b="1" dirty="0" smtClean="0"/>
              <a:t>The Center for Employment Opportunities Program, New York City 												</a:t>
            </a:r>
          </a:p>
          <a:p>
            <a:pPr marL="514350" indent="-514350"/>
            <a:r>
              <a:rPr lang="en-US" sz="1600" b="1" i="1" dirty="0" smtClean="0"/>
              <a:t>												</a:t>
            </a:r>
            <a:r>
              <a:rPr lang="en-US" sz="1600" i="1" dirty="0" smtClean="0"/>
              <a:t>(Source: Zweig et al, 2010)</a:t>
            </a:r>
          </a:p>
          <a:p>
            <a:pPr marL="514350" indent="-514350"/>
            <a:endParaRPr lang="en-US" sz="2000" dirty="0" smtClean="0"/>
          </a:p>
          <a:p>
            <a:pPr marL="514350" indent="-514350">
              <a:buFont typeface="Arial" pitchFamily="34" charset="0"/>
              <a:buChar char="•"/>
            </a:pPr>
            <a:r>
              <a:rPr lang="en-US" sz="2000" dirty="0" smtClean="0"/>
              <a:t>Transitional jobs program designed to help former prisoners increase longer-term employment and reduce recidivism</a:t>
            </a:r>
          </a:p>
          <a:p>
            <a:pPr marL="514350" indent="-514350">
              <a:buFont typeface="Arial" pitchFamily="34" charset="0"/>
              <a:buChar char="•"/>
            </a:pPr>
            <a:endParaRPr lang="en-US" sz="2000" dirty="0" smtClean="0"/>
          </a:p>
          <a:p>
            <a:pPr marL="514350" indent="-514350">
              <a:buFont typeface="Arial" pitchFamily="34" charset="0"/>
              <a:buChar char="•"/>
            </a:pPr>
            <a:r>
              <a:rPr lang="en-US" sz="2000" dirty="0" smtClean="0"/>
              <a:t>A random-assignment impact evaluation conducted by MDRC found that the program significantly reduced re-arrest and re-conviction for participants two years after assignment</a:t>
            </a:r>
          </a:p>
          <a:p>
            <a:pPr marL="514350" indent="-514350">
              <a:buFont typeface="Arial" pitchFamily="34" charset="0"/>
              <a:buChar char="•"/>
            </a:pPr>
            <a:endParaRPr lang="en-US" sz="2000" dirty="0" smtClean="0"/>
          </a:p>
          <a:p>
            <a:pPr marL="514350" indent="-514350">
              <a:buFont typeface="Arial" pitchFamily="34" charset="0"/>
              <a:buChar char="•"/>
            </a:pPr>
            <a:r>
              <a:rPr lang="en-US" sz="2000" b="1" dirty="0" smtClean="0">
                <a:solidFill>
                  <a:srgbClr val="0000FF"/>
                </a:solidFill>
              </a:rPr>
              <a:t>The strongest reduction in recidivism were for former prisoner who were at highest statistical risk of recidivism </a:t>
            </a:r>
            <a:r>
              <a:rPr lang="en-US" sz="2000" dirty="0" smtClean="0"/>
              <a:t>(“the frequent fliers”)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Changing Places: How Communities Will Improve the Health of BMOC</a:t>
            </a:r>
            <a:endParaRPr lang="en-US" dirty="0"/>
          </a:p>
        </p:txBody>
      </p:sp>
      <p:sp>
        <p:nvSpPr>
          <p:cNvPr id="5" name="Slide Number Placeholder 4"/>
          <p:cNvSpPr>
            <a:spLocks noGrp="1"/>
          </p:cNvSpPr>
          <p:nvPr>
            <p:ph type="sldNum" sz="quarter" idx="4294967295"/>
          </p:nvPr>
        </p:nvSpPr>
        <p:spPr>
          <a:xfrm>
            <a:off x="7010400" y="6356350"/>
            <a:ext cx="2133600" cy="365125"/>
          </a:xfrm>
        </p:spPr>
        <p:txBody>
          <a:bodyPr/>
          <a:lstStyle/>
          <a:p>
            <a:fld id="{9E4443CE-0302-4EE0-BA07-31ECE713CAC4}" type="slidenum">
              <a:rPr lang="en-US" smtClean="0"/>
              <a:pPr/>
              <a:t>36</a:t>
            </a:fld>
            <a:endParaRPr lang="en-US"/>
          </a:p>
        </p:txBody>
      </p:sp>
      <p:pic>
        <p:nvPicPr>
          <p:cNvPr id="3" name="Picture 2" descr="Changing Places Cover.jpg"/>
          <p:cNvPicPr>
            <a:picLocks noChangeAspect="1"/>
          </p:cNvPicPr>
          <p:nvPr/>
        </p:nvPicPr>
        <p:blipFill>
          <a:blip r:embed="rId2" cstate="print"/>
          <a:stretch>
            <a:fillRect/>
          </a:stretch>
        </p:blipFill>
        <p:spPr>
          <a:xfrm>
            <a:off x="609600" y="1205948"/>
            <a:ext cx="3124200" cy="4683958"/>
          </a:xfrm>
          <a:prstGeom prst="rect">
            <a:avLst/>
          </a:prstGeom>
        </p:spPr>
      </p:pic>
      <p:sp>
        <p:nvSpPr>
          <p:cNvPr id="4" name="TextBox 3"/>
          <p:cNvSpPr txBox="1"/>
          <p:nvPr/>
        </p:nvSpPr>
        <p:spPr>
          <a:xfrm>
            <a:off x="4267200" y="1205948"/>
            <a:ext cx="4572000" cy="4524315"/>
          </a:xfrm>
          <a:prstGeom prst="rect">
            <a:avLst/>
          </a:prstGeom>
          <a:noFill/>
        </p:spPr>
        <p:txBody>
          <a:bodyPr wrap="square" rtlCol="0">
            <a:spAutoFit/>
          </a:bodyPr>
          <a:lstStyle/>
          <a:p>
            <a:r>
              <a:rPr lang="en-US" sz="2400" b="1" dirty="0" smtClean="0"/>
              <a:t>Published by the Warren Institute and the California Endowment</a:t>
            </a:r>
          </a:p>
          <a:p>
            <a:endParaRPr lang="en-US" sz="2400" b="1" dirty="0"/>
          </a:p>
          <a:p>
            <a:r>
              <a:rPr lang="en-US" sz="2400" b="1" dirty="0" smtClean="0"/>
              <a:t>Features 19 chapters with research and analysis on program/policy strategies for improving the lives of BMOC</a:t>
            </a:r>
          </a:p>
          <a:p>
            <a:endParaRPr lang="en-US" sz="2400" b="1" dirty="0"/>
          </a:p>
          <a:p>
            <a:r>
              <a:rPr lang="en-US" sz="2400" b="1" dirty="0" smtClean="0"/>
              <a:t>Available for free download at:</a:t>
            </a:r>
          </a:p>
          <a:p>
            <a:endParaRPr lang="en-US" sz="2400" b="1" dirty="0" smtClean="0"/>
          </a:p>
          <a:p>
            <a:r>
              <a:rPr lang="en-US" sz="2400" b="1" dirty="0" smtClean="0">
                <a:solidFill>
                  <a:srgbClr val="0000FF"/>
                </a:solidFill>
              </a:rPr>
              <a:t>www.boysandmenofcolor.org</a:t>
            </a:r>
            <a:endParaRPr lang="en-US" sz="2400" b="1" dirty="0">
              <a:solidFill>
                <a:srgbClr val="0000FF"/>
              </a:solidFill>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77" y="276824"/>
            <a:ext cx="8566723" cy="531559"/>
          </a:xfrm>
        </p:spPr>
        <p:txBody>
          <a:bodyPr>
            <a:noAutofit/>
          </a:bodyPr>
          <a:lstStyle/>
          <a:p>
            <a:r>
              <a:rPr lang="en-US" dirty="0" smtClean="0"/>
              <a:t>Neighborhoods are Powerful Child Development Contexts</a:t>
            </a:r>
            <a:endParaRPr lang="en-US" dirty="0"/>
          </a:p>
        </p:txBody>
      </p:sp>
      <p:sp>
        <p:nvSpPr>
          <p:cNvPr id="5" name="Slide Number Placeholder 4"/>
          <p:cNvSpPr>
            <a:spLocks noGrp="1"/>
          </p:cNvSpPr>
          <p:nvPr>
            <p:ph type="sldNum" sz="quarter" idx="4294967295"/>
          </p:nvPr>
        </p:nvSpPr>
        <p:spPr>
          <a:xfrm>
            <a:off x="7010400" y="6356350"/>
            <a:ext cx="2133600" cy="365125"/>
          </a:xfrm>
        </p:spPr>
        <p:txBody>
          <a:bodyPr/>
          <a:lstStyle/>
          <a:p>
            <a:fld id="{9E4443CE-0302-4EE0-BA07-31ECE713CAC4}" type="slidenum">
              <a:rPr lang="en-US" smtClean="0"/>
              <a:pPr/>
              <a:t>4</a:t>
            </a:fld>
            <a:endParaRPr lang="en-US"/>
          </a:p>
        </p:txBody>
      </p:sp>
      <p:sp>
        <p:nvSpPr>
          <p:cNvPr id="3" name="TextBox 2"/>
          <p:cNvSpPr txBox="1"/>
          <p:nvPr/>
        </p:nvSpPr>
        <p:spPr>
          <a:xfrm>
            <a:off x="228600" y="1074057"/>
            <a:ext cx="8458200" cy="4832092"/>
          </a:xfrm>
          <a:prstGeom prst="rect">
            <a:avLst/>
          </a:prstGeom>
          <a:noFill/>
        </p:spPr>
        <p:txBody>
          <a:bodyPr wrap="square" rtlCol="0">
            <a:spAutoFit/>
          </a:bodyPr>
          <a:lstStyle/>
          <a:p>
            <a:pPr marL="514350" indent="-514350">
              <a:buFont typeface="Arial" pitchFamily="34" charset="0"/>
              <a:buChar char="•"/>
            </a:pPr>
            <a:r>
              <a:rPr lang="en-US" sz="2200" b="1" dirty="0" smtClean="0"/>
              <a:t>Neighborhoods shape opportunities for healthy child  and young adult development</a:t>
            </a:r>
            <a:r>
              <a:rPr lang="en-US" sz="2200" dirty="0" smtClean="0"/>
              <a:t>.  They include:</a:t>
            </a:r>
          </a:p>
          <a:p>
            <a:pPr marL="514350" indent="-514350">
              <a:buFont typeface="Arial" pitchFamily="34" charset="0"/>
              <a:buChar char="•"/>
            </a:pPr>
            <a:endParaRPr lang="en-US" sz="2200" dirty="0" smtClean="0"/>
          </a:p>
          <a:p>
            <a:pPr marL="1428750" lvl="2" indent="-514350">
              <a:buFont typeface="Arial" pitchFamily="34" charset="0"/>
              <a:buChar char="•"/>
            </a:pPr>
            <a:r>
              <a:rPr lang="en-US" sz="2200" b="1" dirty="0" smtClean="0">
                <a:solidFill>
                  <a:srgbClr val="0000FF"/>
                </a:solidFill>
              </a:rPr>
              <a:t>Cognitive development</a:t>
            </a:r>
            <a:r>
              <a:rPr lang="en-US" sz="2200" b="1" dirty="0" smtClean="0"/>
              <a:t> </a:t>
            </a:r>
            <a:r>
              <a:rPr lang="en-US" sz="2200" dirty="0" smtClean="0"/>
              <a:t>tied to school outcomes</a:t>
            </a:r>
          </a:p>
          <a:p>
            <a:pPr marL="1428750" lvl="2" indent="-514350">
              <a:buFont typeface="Arial" pitchFamily="34" charset="0"/>
              <a:buChar char="•"/>
            </a:pPr>
            <a:endParaRPr lang="en-US" sz="2200" dirty="0" smtClean="0"/>
          </a:p>
          <a:p>
            <a:pPr marL="1428750" lvl="2" indent="-514350">
              <a:buFont typeface="Arial" pitchFamily="34" charset="0"/>
              <a:buChar char="•"/>
            </a:pPr>
            <a:r>
              <a:rPr lang="en-US" sz="2200" b="1" dirty="0" smtClean="0">
                <a:solidFill>
                  <a:srgbClr val="0000FF"/>
                </a:solidFill>
              </a:rPr>
              <a:t>Safe physical environments</a:t>
            </a:r>
            <a:r>
              <a:rPr lang="en-US" sz="2200" dirty="0" smtClean="0">
                <a:solidFill>
                  <a:srgbClr val="0000FF"/>
                </a:solidFill>
              </a:rPr>
              <a:t> </a:t>
            </a:r>
            <a:r>
              <a:rPr lang="en-US" sz="2200" dirty="0" smtClean="0"/>
              <a:t>that shape exposure to trauma and chronic stress</a:t>
            </a:r>
          </a:p>
          <a:p>
            <a:pPr marL="1428750" lvl="2" indent="-514350">
              <a:buFont typeface="Arial" pitchFamily="34" charset="0"/>
              <a:buChar char="•"/>
            </a:pPr>
            <a:endParaRPr lang="en-US" sz="2200" dirty="0" smtClean="0">
              <a:solidFill>
                <a:srgbClr val="0000FF"/>
              </a:solidFill>
            </a:endParaRPr>
          </a:p>
          <a:p>
            <a:pPr marL="1428750" lvl="2" indent="-514350">
              <a:buFont typeface="Arial" pitchFamily="34" charset="0"/>
              <a:buChar char="•"/>
            </a:pPr>
            <a:r>
              <a:rPr lang="en-US" sz="2200" b="1" dirty="0" smtClean="0">
                <a:solidFill>
                  <a:srgbClr val="0000FF"/>
                </a:solidFill>
              </a:rPr>
              <a:t>Opportunities for economic mobility</a:t>
            </a:r>
            <a:r>
              <a:rPr lang="en-US" sz="2200" dirty="0" smtClean="0">
                <a:solidFill>
                  <a:srgbClr val="0000FF"/>
                </a:solidFill>
              </a:rPr>
              <a:t> </a:t>
            </a:r>
            <a:r>
              <a:rPr lang="en-US" sz="2200" dirty="0" smtClean="0"/>
              <a:t>(moving up the income ladder)</a:t>
            </a:r>
          </a:p>
          <a:p>
            <a:pPr marL="514350" indent="-514350">
              <a:buFont typeface="Arial" pitchFamily="34" charset="0"/>
              <a:buChar char="•"/>
            </a:pPr>
            <a:endParaRPr lang="en-US" sz="2200" dirty="0" smtClean="0"/>
          </a:p>
          <a:p>
            <a:pPr marL="514350" indent="-514350">
              <a:buFont typeface="Arial" pitchFamily="34" charset="0"/>
              <a:buChar char="•"/>
            </a:pPr>
            <a:r>
              <a:rPr lang="en-US" sz="2200" b="1" dirty="0" smtClean="0"/>
              <a:t>The type of housing one can afford is a powerful impediment to or the vehicle for accessing neighborhood developmental opportunities</a:t>
            </a:r>
            <a:endParaRPr lang="en-US" sz="2200" b="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slide(fromBottom)">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lide(fromBottom)">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slide(fromBottom)">
                                      <p:cBhvr>
                                        <p:cTn id="21" dur="500"/>
                                        <p:tgtEl>
                                          <p:spTgt spid="3">
                                            <p:txEl>
                                              <p:pRg st="6" end="6"/>
                                            </p:txEl>
                                          </p:spTgt>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dissolv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BMOC Face an Unequal Geography of Child Opportunity</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5</a:t>
            </a:fld>
            <a:endParaRPr lang="en-US"/>
          </a:p>
        </p:txBody>
      </p:sp>
      <p:sp>
        <p:nvSpPr>
          <p:cNvPr id="3" name="TextBox 2"/>
          <p:cNvSpPr txBox="1"/>
          <p:nvPr/>
        </p:nvSpPr>
        <p:spPr>
          <a:xfrm>
            <a:off x="228600" y="2716696"/>
            <a:ext cx="8686800" cy="3262432"/>
          </a:xfrm>
          <a:prstGeom prst="rect">
            <a:avLst/>
          </a:prstGeom>
          <a:noFill/>
        </p:spPr>
        <p:txBody>
          <a:bodyPr wrap="square" rtlCol="0">
            <a:spAutoFit/>
          </a:bodyPr>
          <a:lstStyle/>
          <a:p>
            <a:pPr marL="514350" indent="-514350"/>
            <a:r>
              <a:rPr lang="en-US" sz="2400" b="1" dirty="0" smtClean="0"/>
              <a:t>FINDINGS: </a:t>
            </a:r>
          </a:p>
          <a:p>
            <a:pPr marL="514350" indent="-514350"/>
            <a:endParaRPr lang="en-US" sz="2400" b="1" dirty="0" smtClean="0"/>
          </a:p>
          <a:p>
            <a:pPr marL="514350" indent="-514350">
              <a:buFont typeface="Arial" pitchFamily="34" charset="0"/>
              <a:buChar char="•"/>
            </a:pPr>
            <a:r>
              <a:rPr lang="en-US" sz="2200" dirty="0" smtClean="0"/>
              <a:t>If you looked at the range of neighborhoods that White children live in in the 100 largest metro areas in 2000, and you compared them to those of Black and Latino children, you’d find that…</a:t>
            </a:r>
          </a:p>
          <a:p>
            <a:pPr marL="514350" lvl="0" indent="-514350"/>
            <a:endParaRPr lang="en-US" sz="2200" dirty="0" smtClean="0"/>
          </a:p>
          <a:p>
            <a:pPr marL="514350" lvl="0" indent="-514350">
              <a:buFont typeface="Arial" pitchFamily="34" charset="0"/>
              <a:buChar char="•"/>
            </a:pPr>
            <a:r>
              <a:rPr lang="en-US" sz="2200" b="1" dirty="0" smtClean="0"/>
              <a:t>76 percent of Black and 69 percent of Latino children lived in poorer neighborhoods than the neighborhoods of the 25 percent worst-off White children.</a:t>
            </a:r>
            <a:endParaRPr lang="en-US" sz="2000" dirty="0" smtClean="0"/>
          </a:p>
        </p:txBody>
      </p:sp>
      <p:sp>
        <p:nvSpPr>
          <p:cNvPr id="5" name="TextBox 4"/>
          <p:cNvSpPr txBox="1"/>
          <p:nvPr/>
        </p:nvSpPr>
        <p:spPr>
          <a:xfrm>
            <a:off x="233214" y="1139687"/>
            <a:ext cx="8610600" cy="1138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solidFill>
                  <a:schemeClr val="bg1"/>
                </a:solidFill>
              </a:rPr>
              <a:t>“The Geography of Opportunity: A Framework for Child 	 	Development”, </a:t>
            </a:r>
            <a:r>
              <a:rPr lang="en-US" sz="2400" b="1" dirty="0" smtClean="0">
                <a:solidFill>
                  <a:srgbClr val="C1C1C1"/>
                </a:solidFill>
              </a:rPr>
              <a:t>in </a:t>
            </a:r>
            <a:r>
              <a:rPr lang="en-US" sz="2400" b="1" i="1" dirty="0" smtClean="0">
                <a:solidFill>
                  <a:srgbClr val="C1C1C1"/>
                </a:solidFill>
              </a:rPr>
              <a:t>Changing Places</a:t>
            </a:r>
            <a:r>
              <a:rPr lang="en-US" sz="2400" b="1" dirty="0" smtClean="0">
                <a:solidFill>
                  <a:srgbClr val="C1C1C1"/>
                </a:solidFill>
              </a:rPr>
              <a:t>, U.C. Press (2010)</a:t>
            </a:r>
          </a:p>
          <a:p>
            <a:endParaRPr lang="en-US" sz="2000" b="1" dirty="0">
              <a:solidFill>
                <a:srgbClr val="C1C1C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Unequal Geography of Child Opportunity</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6</a:t>
            </a:fld>
            <a:endParaRPr lang="en-US"/>
          </a:p>
        </p:txBody>
      </p:sp>
      <p:sp>
        <p:nvSpPr>
          <p:cNvPr id="3" name="TextBox 2"/>
          <p:cNvSpPr txBox="1"/>
          <p:nvPr/>
        </p:nvSpPr>
        <p:spPr>
          <a:xfrm>
            <a:off x="277091" y="2477346"/>
            <a:ext cx="8566723" cy="2985433"/>
          </a:xfrm>
          <a:prstGeom prst="rect">
            <a:avLst/>
          </a:prstGeom>
          <a:noFill/>
        </p:spPr>
        <p:txBody>
          <a:bodyPr wrap="square" rtlCol="0">
            <a:spAutoFit/>
          </a:bodyPr>
          <a:lstStyle/>
          <a:p>
            <a:pPr marL="514350" indent="-514350"/>
            <a:r>
              <a:rPr lang="en-US" sz="2400" b="1" dirty="0" smtClean="0"/>
              <a:t>FINDINGS:          		</a:t>
            </a:r>
            <a:endParaRPr lang="en-US" sz="2000" dirty="0" smtClean="0"/>
          </a:p>
          <a:p>
            <a:pPr marL="514350" indent="-514350"/>
            <a:endParaRPr lang="en-US" sz="2400" dirty="0" smtClean="0"/>
          </a:p>
          <a:p>
            <a:pPr marL="514350" indent="-514350"/>
            <a:r>
              <a:rPr lang="en-US" sz="2000" dirty="0" smtClean="0"/>
              <a:t>Using data for 2000 to 2009 for all metro areas in the U.S.</a:t>
            </a:r>
            <a:r>
              <a:rPr lang="en-US" sz="2000" b="1" dirty="0" smtClean="0"/>
              <a:t>: </a:t>
            </a:r>
          </a:p>
          <a:p>
            <a:pPr marL="514350" lvl="0" indent="-514350">
              <a:buFont typeface="Arial" pitchFamily="34" charset="0"/>
              <a:buChar char="•"/>
            </a:pPr>
            <a:endParaRPr lang="en-US" sz="2000" b="1" dirty="0" smtClean="0"/>
          </a:p>
          <a:p>
            <a:pPr marL="514350" lvl="0" indent="-514350">
              <a:buFont typeface="Arial" pitchFamily="34" charset="0"/>
              <a:buChar char="•"/>
            </a:pPr>
            <a:r>
              <a:rPr lang="en-US" sz="2000" dirty="0" smtClean="0"/>
              <a:t>The </a:t>
            </a:r>
            <a:r>
              <a:rPr lang="en-US" sz="2000" b="1" dirty="0" smtClean="0"/>
              <a:t>average African American and Latino family</a:t>
            </a:r>
            <a:r>
              <a:rPr lang="en-US" sz="2000" dirty="0" smtClean="0"/>
              <a:t> earning more than </a:t>
            </a:r>
            <a:r>
              <a:rPr lang="en-US" sz="2000" b="1" dirty="0" smtClean="0"/>
              <a:t>$75,000 a year </a:t>
            </a:r>
            <a:r>
              <a:rPr lang="en-US" sz="2000" dirty="0" smtClean="0"/>
              <a:t>lived in a neighborhood with a </a:t>
            </a:r>
            <a:r>
              <a:rPr lang="en-US" sz="2000" b="1" u="sng" dirty="0" smtClean="0"/>
              <a:t>higher poverty level </a:t>
            </a:r>
            <a:r>
              <a:rPr lang="en-US" sz="2000" dirty="0" smtClean="0"/>
              <a:t>than the </a:t>
            </a:r>
            <a:r>
              <a:rPr lang="en-US" sz="2000" b="1" dirty="0" smtClean="0"/>
              <a:t>average White family</a:t>
            </a:r>
            <a:r>
              <a:rPr lang="en-US" sz="2000" dirty="0" smtClean="0"/>
              <a:t> earning less than </a:t>
            </a:r>
            <a:r>
              <a:rPr lang="en-US" sz="2000" b="1" dirty="0" smtClean="0"/>
              <a:t>$40,000 a year</a:t>
            </a:r>
          </a:p>
          <a:p>
            <a:pPr marL="514350" lvl="0" indent="-514350"/>
            <a:endParaRPr lang="en-US" sz="2000" dirty="0" smtClean="0"/>
          </a:p>
        </p:txBody>
      </p:sp>
      <p:sp>
        <p:nvSpPr>
          <p:cNvPr id="7" name="TextBox 6"/>
          <p:cNvSpPr txBox="1"/>
          <p:nvPr/>
        </p:nvSpPr>
        <p:spPr>
          <a:xfrm>
            <a:off x="304799" y="1126996"/>
            <a:ext cx="8176591" cy="1107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514350" indent="-514350"/>
            <a:r>
              <a:rPr lang="en-US" sz="2200" b="1" i="1" dirty="0" smtClean="0"/>
              <a:t>	</a:t>
            </a:r>
            <a:r>
              <a:rPr lang="en-US" sz="2200" b="1" i="1" dirty="0" smtClean="0">
                <a:solidFill>
                  <a:schemeClr val="bg1"/>
                </a:solidFill>
              </a:rPr>
              <a:t>Separate and Unequal: The Neighborhood Gap for Blacks, Hispanics and Asians in Metropolitan America, </a:t>
            </a:r>
            <a:r>
              <a:rPr lang="en-US" sz="2200" b="1" i="1" dirty="0" smtClean="0">
                <a:solidFill>
                  <a:srgbClr val="C1C1C1"/>
                </a:solidFill>
              </a:rPr>
              <a:t>US 2010 Project, John R. Logan (2011)</a:t>
            </a:r>
            <a:endParaRPr lang="en-US" sz="2200" b="1" dirty="0" smtClean="0">
              <a:solidFill>
                <a:srgbClr val="C1C1C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Unequal Geography of Child Opportunity</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7</a:t>
            </a:fld>
            <a:endParaRPr lang="en-US"/>
          </a:p>
        </p:txBody>
      </p:sp>
      <p:sp>
        <p:nvSpPr>
          <p:cNvPr id="3" name="TextBox 2"/>
          <p:cNvSpPr txBox="1"/>
          <p:nvPr/>
        </p:nvSpPr>
        <p:spPr>
          <a:xfrm>
            <a:off x="277091" y="2201366"/>
            <a:ext cx="8534400" cy="3539430"/>
          </a:xfrm>
          <a:prstGeom prst="rect">
            <a:avLst/>
          </a:prstGeom>
          <a:noFill/>
        </p:spPr>
        <p:txBody>
          <a:bodyPr wrap="square" rtlCol="0">
            <a:spAutoFit/>
          </a:bodyPr>
          <a:lstStyle/>
          <a:p>
            <a:pPr marL="514350" indent="-514350"/>
            <a:r>
              <a:rPr lang="en-US" sz="2400" b="1" dirty="0" smtClean="0"/>
              <a:t>FINDINGS:          		</a:t>
            </a:r>
            <a:r>
              <a:rPr lang="en-US" sz="2000" b="1" dirty="0" smtClean="0"/>
              <a:t>(</a:t>
            </a:r>
            <a:r>
              <a:rPr lang="en-US" sz="2000" dirty="0" smtClean="0"/>
              <a:t>high poverty = 20% or higher)</a:t>
            </a:r>
          </a:p>
          <a:p>
            <a:pPr marL="514350" indent="-514350"/>
            <a:endParaRPr lang="en-US" sz="2400" dirty="0" smtClean="0"/>
          </a:p>
          <a:p>
            <a:pPr marL="514350" lvl="0" indent="-514350"/>
            <a:r>
              <a:rPr lang="en-US" sz="2200" b="1" dirty="0" smtClean="0"/>
              <a:t>For children born 1955-1970: </a:t>
            </a:r>
          </a:p>
          <a:p>
            <a:pPr marL="514350" lvl="0" indent="-514350">
              <a:buFont typeface="Arial" pitchFamily="34" charset="0"/>
              <a:buChar char="•"/>
            </a:pPr>
            <a:endParaRPr lang="en-US" sz="2200" b="1" dirty="0" smtClean="0"/>
          </a:p>
          <a:p>
            <a:pPr marL="514350" lvl="0" indent="-514350">
              <a:buFont typeface="Arial" pitchFamily="34" charset="0"/>
              <a:buChar char="•"/>
            </a:pPr>
            <a:r>
              <a:rPr lang="en-US" sz="2200" b="1" dirty="0" smtClean="0"/>
              <a:t>62 percent </a:t>
            </a:r>
            <a:r>
              <a:rPr lang="en-US" sz="2200" dirty="0" smtClean="0"/>
              <a:t>of Black children, compared to  </a:t>
            </a:r>
            <a:r>
              <a:rPr lang="en-US" sz="2200" b="1" dirty="0" smtClean="0"/>
              <a:t>4 percent </a:t>
            </a:r>
            <a:r>
              <a:rPr lang="en-US" sz="2200" dirty="0" smtClean="0"/>
              <a:t>for White children grew up in high poverty neighborhoods.</a:t>
            </a:r>
          </a:p>
          <a:p>
            <a:pPr marL="514350" lvl="0" indent="-514350"/>
            <a:endParaRPr lang="en-US" sz="2200" dirty="0" smtClean="0"/>
          </a:p>
          <a:p>
            <a:pPr marL="514350" lvl="0" indent="-514350">
              <a:buFont typeface="Arial" pitchFamily="34" charset="0"/>
              <a:buChar char="•"/>
            </a:pPr>
            <a:r>
              <a:rPr lang="en-US" sz="2200" b="1" dirty="0" smtClean="0"/>
              <a:t>49 percent </a:t>
            </a:r>
            <a:r>
              <a:rPr lang="en-US" sz="2200" dirty="0" smtClean="0"/>
              <a:t>of Black children from </a:t>
            </a:r>
            <a:r>
              <a:rPr lang="en-US" sz="2200" b="1" u="sng" dirty="0" smtClean="0"/>
              <a:t>middle class families </a:t>
            </a:r>
            <a:r>
              <a:rPr lang="en-US" sz="2200" dirty="0" smtClean="0"/>
              <a:t>compared to </a:t>
            </a:r>
            <a:r>
              <a:rPr lang="en-US" sz="2200" b="1" dirty="0" smtClean="0"/>
              <a:t>less than 1 percent </a:t>
            </a:r>
            <a:r>
              <a:rPr lang="en-US" sz="2200" dirty="0" smtClean="0"/>
              <a:t>of middle class White children grew up in high poverty neighborhoods</a:t>
            </a:r>
          </a:p>
        </p:txBody>
      </p:sp>
      <p:sp>
        <p:nvSpPr>
          <p:cNvPr id="7" name="TextBox 6"/>
          <p:cNvSpPr txBox="1"/>
          <p:nvPr/>
        </p:nvSpPr>
        <p:spPr>
          <a:xfrm>
            <a:off x="304799" y="1126996"/>
            <a:ext cx="8176591" cy="769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514350" indent="-514350"/>
            <a:r>
              <a:rPr lang="en-US" sz="2200" b="1" i="1" dirty="0" smtClean="0"/>
              <a:t>	</a:t>
            </a:r>
            <a:r>
              <a:rPr lang="en-US" sz="2200" b="1" i="1" dirty="0" smtClean="0">
                <a:solidFill>
                  <a:schemeClr val="bg1"/>
                </a:solidFill>
              </a:rPr>
              <a:t>Neighborhoods and the Black-White Mobility Gap</a:t>
            </a:r>
            <a:r>
              <a:rPr lang="en-US" sz="2200" b="1" dirty="0" smtClean="0"/>
              <a:t>, </a:t>
            </a:r>
            <a:r>
              <a:rPr lang="en-US" sz="2200" b="1" dirty="0" smtClean="0">
                <a:solidFill>
                  <a:schemeClr val="bg1">
                    <a:lumMod val="85000"/>
                  </a:schemeClr>
                </a:solidFill>
              </a:rPr>
              <a:t>PEW,  Patrick Sharkey (2009)</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 Unequal Geography of Child Opportunity</a:t>
            </a:r>
            <a:endParaRPr lang="en-US" dirty="0"/>
          </a:p>
        </p:txBody>
      </p:sp>
      <p:sp>
        <p:nvSpPr>
          <p:cNvPr id="4" name="Slide Number Placeholder 3"/>
          <p:cNvSpPr>
            <a:spLocks noGrp="1"/>
          </p:cNvSpPr>
          <p:nvPr>
            <p:ph type="sldNum" sz="quarter" idx="4294967295"/>
          </p:nvPr>
        </p:nvSpPr>
        <p:spPr>
          <a:xfrm>
            <a:off x="7010400" y="6356350"/>
            <a:ext cx="2133600" cy="365125"/>
          </a:xfrm>
        </p:spPr>
        <p:txBody>
          <a:bodyPr/>
          <a:lstStyle/>
          <a:p>
            <a:fld id="{9E4443CE-0302-4EE0-BA07-31ECE713CAC4}" type="slidenum">
              <a:rPr lang="en-US" smtClean="0"/>
              <a:pPr/>
              <a:t>8</a:t>
            </a:fld>
            <a:endParaRPr lang="en-US"/>
          </a:p>
        </p:txBody>
      </p:sp>
      <p:sp>
        <p:nvSpPr>
          <p:cNvPr id="3" name="TextBox 2"/>
          <p:cNvSpPr txBox="1"/>
          <p:nvPr/>
        </p:nvSpPr>
        <p:spPr>
          <a:xfrm>
            <a:off x="277091" y="1272209"/>
            <a:ext cx="8458200" cy="2123658"/>
          </a:xfrm>
          <a:prstGeom prst="rect">
            <a:avLst/>
          </a:prstGeom>
          <a:noFill/>
        </p:spPr>
        <p:txBody>
          <a:bodyPr wrap="square" rtlCol="0">
            <a:spAutoFit/>
          </a:bodyPr>
          <a:lstStyle/>
          <a:p>
            <a:pPr marL="514350" indent="-514350"/>
            <a:r>
              <a:rPr lang="en-US" sz="2200" b="1" dirty="0" smtClean="0"/>
              <a:t>	</a:t>
            </a:r>
            <a:endParaRPr lang="en-US" sz="2200" dirty="0" smtClean="0"/>
          </a:p>
          <a:p>
            <a:pPr marL="514350" lvl="0" indent="-514350"/>
            <a:r>
              <a:rPr lang="en-US" sz="2200" b="1" dirty="0" smtClean="0"/>
              <a:t>For children born 1985-2000</a:t>
            </a:r>
            <a:r>
              <a:rPr lang="en-US" sz="2200" dirty="0" smtClean="0"/>
              <a:t>: </a:t>
            </a:r>
          </a:p>
          <a:p>
            <a:pPr marL="514350" lvl="0" indent="-514350"/>
            <a:endParaRPr lang="en-US" sz="2200" dirty="0" smtClean="0"/>
          </a:p>
          <a:p>
            <a:pPr marL="514350" lvl="0" indent="-514350">
              <a:buFont typeface="Arial" pitchFamily="34" charset="0"/>
              <a:buChar char="•"/>
            </a:pPr>
            <a:r>
              <a:rPr lang="en-US" sz="2200" b="1" dirty="0" smtClean="0"/>
              <a:t>66 percent </a:t>
            </a:r>
            <a:r>
              <a:rPr lang="en-US" sz="2200" dirty="0" smtClean="0"/>
              <a:t>of Black children compared to </a:t>
            </a:r>
            <a:r>
              <a:rPr lang="en-US" sz="2200" b="1" dirty="0" smtClean="0"/>
              <a:t>6 percent </a:t>
            </a:r>
            <a:r>
              <a:rPr lang="en-US" sz="2200" dirty="0" smtClean="0"/>
              <a:t>of White children grew up in a high poverty neighborhood. </a:t>
            </a:r>
          </a:p>
          <a:p>
            <a:pPr marL="514350" lvl="0" indent="-514350"/>
            <a:endParaRPr lang="en-US" sz="2200" dirty="0" smtClean="0"/>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818" y="2849217"/>
            <a:ext cx="7772400" cy="1470025"/>
          </a:xfrm>
        </p:spPr>
        <p:txBody>
          <a:bodyPr>
            <a:noAutofit/>
          </a:bodyPr>
          <a:lstStyle/>
          <a:p>
            <a:pPr algn="ctr"/>
            <a:r>
              <a:rPr lang="en-US" sz="4800" dirty="0" smtClean="0">
                <a:solidFill>
                  <a:schemeClr val="tx1"/>
                </a:solidFill>
              </a:rPr>
              <a:t>HOW NEIGHBORHOODS INFLUENCE HEALTH FOR BMOC</a:t>
            </a:r>
            <a:endParaRPr lang="en-US" sz="4800" dirty="0">
              <a:solidFill>
                <a:schemeClr val="tx1"/>
              </a:solidFill>
            </a:endParaRPr>
          </a:p>
        </p:txBody>
      </p:sp>
      <p:sp>
        <p:nvSpPr>
          <p:cNvPr id="3" name="Slide Number Placeholder 2"/>
          <p:cNvSpPr>
            <a:spLocks noGrp="1"/>
          </p:cNvSpPr>
          <p:nvPr>
            <p:ph type="sldNum" sz="quarter" idx="4294967295"/>
          </p:nvPr>
        </p:nvSpPr>
        <p:spPr>
          <a:xfrm>
            <a:off x="7010400" y="6356350"/>
            <a:ext cx="2133600" cy="365125"/>
          </a:xfrm>
        </p:spPr>
        <p:txBody>
          <a:bodyPr/>
          <a:lstStyle/>
          <a:p>
            <a:fld id="{9E4443CE-0302-4EE0-BA07-31ECE713CAC4}" type="slidenum">
              <a:rPr lang="en-US" smtClean="0"/>
              <a:pPr/>
              <a:t>9</a:t>
            </a:fld>
            <a:endParaRPr lang="en-US"/>
          </a:p>
        </p:txBody>
      </p:sp>
      <p:pic>
        <p:nvPicPr>
          <p:cNvPr id="4" name="Picture 3" descr="Warren Institue Logo.jpg"/>
          <p:cNvPicPr>
            <a:picLocks noChangeAspect="1"/>
          </p:cNvPicPr>
          <p:nvPr/>
        </p:nvPicPr>
        <p:blipFill>
          <a:blip r:embed="rId3" cstate="print"/>
          <a:stretch>
            <a:fillRect/>
          </a:stretch>
        </p:blipFill>
        <p:spPr>
          <a:xfrm>
            <a:off x="8001000" y="5715000"/>
            <a:ext cx="914400" cy="773723"/>
          </a:xfrm>
          <a:prstGeom prst="rect">
            <a:avLst/>
          </a:prstGeom>
        </p:spPr>
      </p:pic>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1411</TotalTime>
  <Words>4450</Words>
  <Application>Microsoft Office PowerPoint</Application>
  <PresentationFormat>On-screen Show (4:3)</PresentationFormat>
  <Paragraphs>421</Paragraphs>
  <Slides>36</Slides>
  <Notes>31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How Neighborhoods Influence the Health and Success of Boys and Young Men of Color</vt:lpstr>
      <vt:lpstr>Overview</vt:lpstr>
      <vt:lpstr>Race and place: THE unequal GEOGRAPHY OF CHILD OPPORTUNITY</vt:lpstr>
      <vt:lpstr>Neighborhoods are Powerful Child Development Contexts</vt:lpstr>
      <vt:lpstr>BMOC Face an Unequal Geography of Child Opportunity</vt:lpstr>
      <vt:lpstr>An Unequal Geography of Child Opportunity</vt:lpstr>
      <vt:lpstr>An Unequal Geography of Child Opportunity</vt:lpstr>
      <vt:lpstr>An Unequal Geography of Child Opportunity</vt:lpstr>
      <vt:lpstr>HOW NEIGHBORHOODS INFLUENCE HEALTH FOR BMOC</vt:lpstr>
      <vt:lpstr>How Neighborhoods Influence the Health of BMOC</vt:lpstr>
      <vt:lpstr>Concentrated Disadvantage and Cognitive Development</vt:lpstr>
      <vt:lpstr>Concentrated Disadvantage and Cognitive Development</vt:lpstr>
      <vt:lpstr>Concentrated Disadvantage and Cognitive Development</vt:lpstr>
      <vt:lpstr>Exposure to Violence, Trauma, Chronic Stress</vt:lpstr>
      <vt:lpstr>Explaining Racial Disparities</vt:lpstr>
      <vt:lpstr>Trauma and Cognitive Development</vt:lpstr>
      <vt:lpstr>Trauma and Cognitive Development</vt:lpstr>
      <vt:lpstr>Trauma and Cognitive Development</vt:lpstr>
      <vt:lpstr>Trauma and Cognitive Development</vt:lpstr>
      <vt:lpstr>Trauma and Cognitive Development</vt:lpstr>
      <vt:lpstr>HOW NEIGHBORHOODS INFLUENCE ECONOMIC OPPORTUNITY FOR BMOC</vt:lpstr>
      <vt:lpstr>A Few Sobering Statistics…</vt:lpstr>
      <vt:lpstr>…and the most sobering!</vt:lpstr>
      <vt:lpstr>How Neighborhoods Impact the Economic Opportunity of BMOC</vt:lpstr>
      <vt:lpstr>How Neighborhoods Impact the Economic Opportunity of BMOC</vt:lpstr>
      <vt:lpstr>Incarceration Among Males of Color</vt:lpstr>
      <vt:lpstr>The Economic Consequences of Incarceration for Males of Color</vt:lpstr>
      <vt:lpstr>BIG Conclusions</vt:lpstr>
      <vt:lpstr>Big Conclusions</vt:lpstr>
      <vt:lpstr>POLICY AND PROGRAM STRATEGIES: What Works?</vt:lpstr>
      <vt:lpstr>Policy and Program Strategies</vt:lpstr>
      <vt:lpstr>Policy and Program Strategies</vt:lpstr>
      <vt:lpstr>Policy and Program Strategies</vt:lpstr>
      <vt:lpstr>Policy and Program Strategies</vt:lpstr>
      <vt:lpstr>Policy and Program Strategies</vt:lpstr>
      <vt:lpstr>Changing Places: How Communities Will Improve the Health of BMOC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Sarah Tulley</cp:lastModifiedBy>
  <cp:revision>151</cp:revision>
  <dcterms:created xsi:type="dcterms:W3CDTF">2011-09-23T00:34:33Z</dcterms:created>
  <dcterms:modified xsi:type="dcterms:W3CDTF">2012-03-19T16:48:22Z</dcterms:modified>
</cp:coreProperties>
</file>