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ls" ContentType="application/vnd.ms-exce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35"/>
  </p:notesMasterIdLst>
  <p:handoutMasterIdLst>
    <p:handoutMasterId r:id="rId36"/>
  </p:handoutMasterIdLst>
  <p:sldIdLst>
    <p:sldId id="427" r:id="rId2"/>
    <p:sldId id="1034" r:id="rId3"/>
    <p:sldId id="1001" r:id="rId4"/>
    <p:sldId id="1033" r:id="rId5"/>
    <p:sldId id="1004" r:id="rId6"/>
    <p:sldId id="1005" r:id="rId7"/>
    <p:sldId id="1006" r:id="rId8"/>
    <p:sldId id="1007" r:id="rId9"/>
    <p:sldId id="1019" r:id="rId10"/>
    <p:sldId id="1020" r:id="rId11"/>
    <p:sldId id="1021" r:id="rId12"/>
    <p:sldId id="1022" r:id="rId13"/>
    <p:sldId id="1024" r:id="rId14"/>
    <p:sldId id="1030" r:id="rId15"/>
    <p:sldId id="974" r:id="rId16"/>
    <p:sldId id="975" r:id="rId17"/>
    <p:sldId id="976" r:id="rId18"/>
    <p:sldId id="977" r:id="rId19"/>
    <p:sldId id="979" r:id="rId20"/>
    <p:sldId id="981" r:id="rId21"/>
    <p:sldId id="982" r:id="rId22"/>
    <p:sldId id="989" r:id="rId23"/>
    <p:sldId id="990" r:id="rId24"/>
    <p:sldId id="991" r:id="rId25"/>
    <p:sldId id="796" r:id="rId26"/>
    <p:sldId id="1018" r:id="rId27"/>
    <p:sldId id="1012" r:id="rId28"/>
    <p:sldId id="1016" r:id="rId29"/>
    <p:sldId id="1032" r:id="rId30"/>
    <p:sldId id="1026" r:id="rId31"/>
    <p:sldId id="1027" r:id="rId32"/>
    <p:sldId id="1031" r:id="rId33"/>
    <p:sldId id="815" r:id="rId34"/>
  </p:sldIdLst>
  <p:sldSz cx="9144000" cy="6858000" type="screen4x3"/>
  <p:notesSz cx="6881813" cy="9296400"/>
  <p:defaultTextStyle>
    <a:defPPr>
      <a:defRPr lang="en-US"/>
    </a:defPPr>
    <a:lvl1pPr algn="r" rtl="0" fontAlgn="base">
      <a:spcBef>
        <a:spcPct val="0"/>
      </a:spcBef>
      <a:spcAft>
        <a:spcPct val="0"/>
      </a:spcAft>
      <a:defRPr sz="1200" kern="1200">
        <a:solidFill>
          <a:schemeClr val="tx1"/>
        </a:solidFill>
        <a:latin typeface="Calibri" charset="0"/>
        <a:ea typeface="Times New Roman" charset="0"/>
        <a:cs typeface="Times New Roman" charset="0"/>
      </a:defRPr>
    </a:lvl1pPr>
    <a:lvl2pPr marL="457200" algn="r" rtl="0" fontAlgn="base">
      <a:spcBef>
        <a:spcPct val="0"/>
      </a:spcBef>
      <a:spcAft>
        <a:spcPct val="0"/>
      </a:spcAft>
      <a:defRPr sz="1200" kern="1200">
        <a:solidFill>
          <a:schemeClr val="tx1"/>
        </a:solidFill>
        <a:latin typeface="Calibri" charset="0"/>
        <a:ea typeface="Times New Roman" charset="0"/>
        <a:cs typeface="Times New Roman" charset="0"/>
      </a:defRPr>
    </a:lvl2pPr>
    <a:lvl3pPr marL="914400" algn="r" rtl="0" fontAlgn="base">
      <a:spcBef>
        <a:spcPct val="0"/>
      </a:spcBef>
      <a:spcAft>
        <a:spcPct val="0"/>
      </a:spcAft>
      <a:defRPr sz="1200" kern="1200">
        <a:solidFill>
          <a:schemeClr val="tx1"/>
        </a:solidFill>
        <a:latin typeface="Calibri" charset="0"/>
        <a:ea typeface="Times New Roman" charset="0"/>
        <a:cs typeface="Times New Roman" charset="0"/>
      </a:defRPr>
    </a:lvl3pPr>
    <a:lvl4pPr marL="1371600" algn="r" rtl="0" fontAlgn="base">
      <a:spcBef>
        <a:spcPct val="0"/>
      </a:spcBef>
      <a:spcAft>
        <a:spcPct val="0"/>
      </a:spcAft>
      <a:defRPr sz="1200" kern="1200">
        <a:solidFill>
          <a:schemeClr val="tx1"/>
        </a:solidFill>
        <a:latin typeface="Calibri" charset="0"/>
        <a:ea typeface="Times New Roman" charset="0"/>
        <a:cs typeface="Times New Roman" charset="0"/>
      </a:defRPr>
    </a:lvl4pPr>
    <a:lvl5pPr marL="1828800" algn="r" rtl="0" fontAlgn="base">
      <a:spcBef>
        <a:spcPct val="0"/>
      </a:spcBef>
      <a:spcAft>
        <a:spcPct val="0"/>
      </a:spcAft>
      <a:defRPr sz="1200" kern="1200">
        <a:solidFill>
          <a:schemeClr val="tx1"/>
        </a:solidFill>
        <a:latin typeface="Calibri" charset="0"/>
        <a:ea typeface="Times New Roman" charset="0"/>
        <a:cs typeface="Times New Roman" charset="0"/>
      </a:defRPr>
    </a:lvl5pPr>
    <a:lvl6pPr marL="2286000" algn="l" defTabSz="457200" rtl="0" eaLnBrk="1" latinLnBrk="0" hangingPunct="1">
      <a:defRPr sz="1200" kern="1200">
        <a:solidFill>
          <a:schemeClr val="tx1"/>
        </a:solidFill>
        <a:latin typeface="Calibri" charset="0"/>
        <a:ea typeface="Times New Roman" charset="0"/>
        <a:cs typeface="Times New Roman" charset="0"/>
      </a:defRPr>
    </a:lvl6pPr>
    <a:lvl7pPr marL="2743200" algn="l" defTabSz="457200" rtl="0" eaLnBrk="1" latinLnBrk="0" hangingPunct="1">
      <a:defRPr sz="1200" kern="1200">
        <a:solidFill>
          <a:schemeClr val="tx1"/>
        </a:solidFill>
        <a:latin typeface="Calibri" charset="0"/>
        <a:ea typeface="Times New Roman" charset="0"/>
        <a:cs typeface="Times New Roman" charset="0"/>
      </a:defRPr>
    </a:lvl7pPr>
    <a:lvl8pPr marL="3200400" algn="l" defTabSz="457200" rtl="0" eaLnBrk="1" latinLnBrk="0" hangingPunct="1">
      <a:defRPr sz="1200" kern="1200">
        <a:solidFill>
          <a:schemeClr val="tx1"/>
        </a:solidFill>
        <a:latin typeface="Calibri" charset="0"/>
        <a:ea typeface="Times New Roman" charset="0"/>
        <a:cs typeface="Times New Roman" charset="0"/>
      </a:defRPr>
    </a:lvl8pPr>
    <a:lvl9pPr marL="3657600" algn="l" defTabSz="457200" rtl="0" eaLnBrk="1" latinLnBrk="0" hangingPunct="1">
      <a:defRPr sz="1200" kern="1200">
        <a:solidFill>
          <a:schemeClr val="tx1"/>
        </a:solidFill>
        <a:latin typeface="Calibri" charset="0"/>
        <a:ea typeface="Times New Roman" charset="0"/>
        <a:cs typeface="Times New Roman"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AA2D"/>
    <a:srgbClr val="E28700"/>
    <a:srgbClr val="FFC775"/>
    <a:srgbClr val="FFB64B"/>
    <a:srgbClr val="FFD28F"/>
    <a:srgbClr val="EAEAEA"/>
    <a:srgbClr val="777777"/>
    <a:srgbClr val="FFFFFF"/>
    <a:srgbClr val="F8F8F8"/>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6220" autoAdjust="0"/>
    <p:restoredTop sz="99880" autoAdjust="0"/>
  </p:normalViewPr>
  <p:slideViewPr>
    <p:cSldViewPr snapToGrid="0">
      <p:cViewPr varScale="1">
        <p:scale>
          <a:sx n="89" d="100"/>
          <a:sy n="89" d="100"/>
        </p:scale>
        <p:origin x="-114" y="-462"/>
      </p:cViewPr>
      <p:guideLst>
        <p:guide orient="horz" pos="199"/>
        <p:guide pos="402"/>
        <p:guide pos="5355"/>
        <p:guide pos="2879"/>
      </p:guideLst>
    </p:cSldViewPr>
  </p:slideViewPr>
  <p:notesTextViewPr>
    <p:cViewPr>
      <p:scale>
        <a:sx n="100" d="100"/>
        <a:sy n="100" d="100"/>
      </p:scale>
      <p:origin x="0" y="0"/>
    </p:cViewPr>
  </p:notesTextViewPr>
  <p:sorterViewPr>
    <p:cViewPr>
      <p:scale>
        <a:sx n="100" d="100"/>
        <a:sy n="100" d="100"/>
      </p:scale>
      <p:origin x="0" y="0"/>
    </p:cViewPr>
  </p:sorterViewPr>
  <p:gridSpacing cx="468172800" cy="468172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0050" name="Rectangle 2"/>
          <p:cNvSpPr>
            <a:spLocks noGrp="1" noChangeArrowheads="1"/>
          </p:cNvSpPr>
          <p:nvPr>
            <p:ph type="hdr" sz="quarter"/>
          </p:nvPr>
        </p:nvSpPr>
        <p:spPr bwMode="auto">
          <a:xfrm>
            <a:off x="0" y="0"/>
            <a:ext cx="2979738" cy="4651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2579" tIns="46288" rIns="92579" bIns="46288" numCol="1" anchor="t" anchorCtr="0" compatLnSpc="1">
            <a:prstTxWarp prst="textNoShape">
              <a:avLst/>
            </a:prstTxWarp>
          </a:bodyPr>
          <a:lstStyle>
            <a:lvl1pPr algn="l" defTabSz="923957">
              <a:defRPr sz="1300">
                <a:latin typeface="Times New Roman" pitchFamily="18" charset="0"/>
                <a:ea typeface="+mn-ea"/>
                <a:cs typeface="Times New Roman" pitchFamily="18" charset="0"/>
              </a:defRPr>
            </a:lvl1pPr>
          </a:lstStyle>
          <a:p>
            <a:pPr>
              <a:defRPr/>
            </a:pPr>
            <a:endParaRPr lang="en-US"/>
          </a:p>
        </p:txBody>
      </p:sp>
      <p:sp>
        <p:nvSpPr>
          <p:cNvPr id="130051" name="Rectangle 3"/>
          <p:cNvSpPr>
            <a:spLocks noGrp="1" noChangeArrowheads="1"/>
          </p:cNvSpPr>
          <p:nvPr>
            <p:ph type="dt" sz="quarter" idx="1"/>
          </p:nvPr>
        </p:nvSpPr>
        <p:spPr bwMode="auto">
          <a:xfrm>
            <a:off x="3902075" y="0"/>
            <a:ext cx="2979738" cy="4651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2579" tIns="46288" rIns="92579" bIns="46288" numCol="1" anchor="t" anchorCtr="0" compatLnSpc="1">
            <a:prstTxWarp prst="textNoShape">
              <a:avLst/>
            </a:prstTxWarp>
          </a:bodyPr>
          <a:lstStyle>
            <a:lvl1pPr defTabSz="923957">
              <a:defRPr sz="1300">
                <a:latin typeface="Times New Roman" pitchFamily="18" charset="0"/>
                <a:ea typeface="+mn-ea"/>
                <a:cs typeface="Times New Roman" pitchFamily="18" charset="0"/>
              </a:defRPr>
            </a:lvl1pPr>
          </a:lstStyle>
          <a:p>
            <a:pPr>
              <a:defRPr/>
            </a:pPr>
            <a:endParaRPr lang="en-US"/>
          </a:p>
        </p:txBody>
      </p:sp>
      <p:sp>
        <p:nvSpPr>
          <p:cNvPr id="130052" name="Rectangle 4"/>
          <p:cNvSpPr>
            <a:spLocks noGrp="1" noChangeArrowheads="1"/>
          </p:cNvSpPr>
          <p:nvPr>
            <p:ph type="ftr" sz="quarter" idx="2"/>
          </p:nvPr>
        </p:nvSpPr>
        <p:spPr bwMode="auto">
          <a:xfrm>
            <a:off x="0" y="8831263"/>
            <a:ext cx="2979738" cy="4651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2579" tIns="46288" rIns="92579" bIns="46288" numCol="1" anchor="b" anchorCtr="0" compatLnSpc="1">
            <a:prstTxWarp prst="textNoShape">
              <a:avLst/>
            </a:prstTxWarp>
          </a:bodyPr>
          <a:lstStyle>
            <a:lvl1pPr algn="l" defTabSz="923957">
              <a:defRPr sz="1300">
                <a:latin typeface="Times New Roman" pitchFamily="18" charset="0"/>
                <a:ea typeface="+mn-ea"/>
                <a:cs typeface="Times New Roman" pitchFamily="18" charset="0"/>
              </a:defRPr>
            </a:lvl1pPr>
          </a:lstStyle>
          <a:p>
            <a:pPr>
              <a:defRPr/>
            </a:pPr>
            <a:endParaRPr lang="en-US"/>
          </a:p>
        </p:txBody>
      </p:sp>
      <p:sp>
        <p:nvSpPr>
          <p:cNvPr id="130053" name="Rectangle 5"/>
          <p:cNvSpPr>
            <a:spLocks noGrp="1" noChangeArrowheads="1"/>
          </p:cNvSpPr>
          <p:nvPr>
            <p:ph type="sldNum" sz="quarter" idx="3"/>
          </p:nvPr>
        </p:nvSpPr>
        <p:spPr bwMode="auto">
          <a:xfrm>
            <a:off x="3902075" y="8831263"/>
            <a:ext cx="2979738" cy="4651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2579" tIns="46288" rIns="92579" bIns="46288" numCol="1" anchor="b" anchorCtr="0" compatLnSpc="1">
            <a:prstTxWarp prst="textNoShape">
              <a:avLst/>
            </a:prstTxWarp>
          </a:bodyPr>
          <a:lstStyle>
            <a:lvl1pPr defTabSz="923925">
              <a:defRPr sz="1300">
                <a:latin typeface="Times New Roman" charset="0"/>
              </a:defRPr>
            </a:lvl1pPr>
          </a:lstStyle>
          <a:p>
            <a:fld id="{681A7CF5-82A3-0047-A047-F347E0DCF7A3}" type="slidenum">
              <a:rPr lang="en-US"/>
              <a:pPr/>
              <a:t>‹#›</a:t>
            </a:fld>
            <a:endParaRPr lang="en-US"/>
          </a:p>
        </p:txBody>
      </p:sp>
    </p:spTree>
    <p:extLst>
      <p:ext uri="{BB962C8B-B14F-4D97-AF65-F5344CB8AC3E}">
        <p14:creationId xmlns="" xmlns:p14="http://schemas.microsoft.com/office/powerpoint/2010/main" val="28884011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9738" cy="4651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2579" tIns="46288" rIns="92579" bIns="46288" numCol="1" anchor="t" anchorCtr="0" compatLnSpc="1">
            <a:prstTxWarp prst="textNoShape">
              <a:avLst/>
            </a:prstTxWarp>
          </a:bodyPr>
          <a:lstStyle>
            <a:lvl1pPr algn="l" defTabSz="923957">
              <a:defRPr sz="1300">
                <a:latin typeface="Times New Roman" pitchFamily="18" charset="0"/>
                <a:ea typeface="+mn-ea"/>
                <a:cs typeface="Times New Roman" pitchFamily="18" charset="0"/>
              </a:defRPr>
            </a:lvl1pPr>
          </a:lstStyle>
          <a:p>
            <a:pPr>
              <a:defRPr/>
            </a:pPr>
            <a:endParaRPr lang="en-US"/>
          </a:p>
        </p:txBody>
      </p:sp>
      <p:sp>
        <p:nvSpPr>
          <p:cNvPr id="3075" name="Rectangle 3"/>
          <p:cNvSpPr>
            <a:spLocks noGrp="1" noChangeArrowheads="1"/>
          </p:cNvSpPr>
          <p:nvPr>
            <p:ph type="dt" idx="1"/>
          </p:nvPr>
        </p:nvSpPr>
        <p:spPr bwMode="auto">
          <a:xfrm>
            <a:off x="3902075" y="0"/>
            <a:ext cx="2979738" cy="4651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2579" tIns="46288" rIns="92579" bIns="46288" numCol="1" anchor="t" anchorCtr="0" compatLnSpc="1">
            <a:prstTxWarp prst="textNoShape">
              <a:avLst/>
            </a:prstTxWarp>
          </a:bodyPr>
          <a:lstStyle>
            <a:lvl1pPr defTabSz="923957">
              <a:defRPr sz="1300">
                <a:latin typeface="Times New Roman" pitchFamily="18" charset="0"/>
                <a:ea typeface="+mn-ea"/>
                <a:cs typeface="Times New Roman" pitchFamily="18" charset="0"/>
              </a:defRPr>
            </a:lvl1pPr>
          </a:lstStyle>
          <a:p>
            <a:pPr>
              <a:defRPr/>
            </a:pPr>
            <a:endParaRPr lang="en-US"/>
          </a:p>
        </p:txBody>
      </p:sp>
      <p:sp>
        <p:nvSpPr>
          <p:cNvPr id="56324" name="Rectangle 4"/>
          <p:cNvSpPr>
            <a:spLocks noGrp="1" noRot="1" noChangeAspect="1" noChangeArrowheads="1" noTextEdit="1"/>
          </p:cNvSpPr>
          <p:nvPr>
            <p:ph type="sldImg" idx="2"/>
          </p:nvPr>
        </p:nvSpPr>
        <p:spPr bwMode="auto">
          <a:xfrm>
            <a:off x="1119188" y="696913"/>
            <a:ext cx="4648200" cy="348615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915988" y="4416425"/>
            <a:ext cx="5049837" cy="41830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2579" tIns="46288" rIns="92579" bIns="4628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831263"/>
            <a:ext cx="2979738" cy="4651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2579" tIns="46288" rIns="92579" bIns="46288" numCol="1" anchor="b" anchorCtr="0" compatLnSpc="1">
            <a:prstTxWarp prst="textNoShape">
              <a:avLst/>
            </a:prstTxWarp>
          </a:bodyPr>
          <a:lstStyle>
            <a:lvl1pPr algn="l" defTabSz="923957">
              <a:defRPr sz="1300">
                <a:latin typeface="Times New Roman" pitchFamily="18" charset="0"/>
                <a:ea typeface="+mn-ea"/>
                <a:cs typeface="Times New Roman" pitchFamily="18" charset="0"/>
              </a:defRPr>
            </a:lvl1pPr>
          </a:lstStyle>
          <a:p>
            <a:pPr>
              <a:defRPr/>
            </a:pPr>
            <a:endParaRPr lang="en-US"/>
          </a:p>
        </p:txBody>
      </p:sp>
      <p:sp>
        <p:nvSpPr>
          <p:cNvPr id="3079" name="Rectangle 7"/>
          <p:cNvSpPr>
            <a:spLocks noGrp="1" noChangeArrowheads="1"/>
          </p:cNvSpPr>
          <p:nvPr>
            <p:ph type="sldNum" sz="quarter" idx="5"/>
          </p:nvPr>
        </p:nvSpPr>
        <p:spPr bwMode="auto">
          <a:xfrm>
            <a:off x="3902075" y="8831263"/>
            <a:ext cx="2979738" cy="4651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2579" tIns="46288" rIns="92579" bIns="46288" numCol="1" anchor="b" anchorCtr="0" compatLnSpc="1">
            <a:prstTxWarp prst="textNoShape">
              <a:avLst/>
            </a:prstTxWarp>
          </a:bodyPr>
          <a:lstStyle>
            <a:lvl1pPr defTabSz="923925">
              <a:defRPr sz="1300">
                <a:latin typeface="Times New Roman" charset="0"/>
              </a:defRPr>
            </a:lvl1pPr>
          </a:lstStyle>
          <a:p>
            <a:fld id="{3C68CE08-5923-BE4C-905C-5250C85F1973}" type="slidenum">
              <a:rPr lang="en-US"/>
              <a:pPr/>
              <a:t>‹#›</a:t>
            </a:fld>
            <a:endParaRPr lang="en-US"/>
          </a:p>
        </p:txBody>
      </p:sp>
    </p:spTree>
    <p:extLst>
      <p:ext uri="{BB962C8B-B14F-4D97-AF65-F5344CB8AC3E}">
        <p14:creationId xmlns="" xmlns:p14="http://schemas.microsoft.com/office/powerpoint/2010/main" val="35805223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miter lim="800000"/>
            <a:headEnd/>
            <a:tailEnd/>
          </a:ln>
        </p:spPr>
        <p:txBody>
          <a:bodyPr/>
          <a:lstStyle/>
          <a:p>
            <a:fld id="{D8B6BD1D-00C7-A243-810E-CC571F72C65E}" type="slidenum">
              <a:rPr lang="en-US"/>
              <a:pPr/>
              <a:t>1</a:t>
            </a:fld>
            <a:endParaRPr lang="en-US"/>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p:spPr>
        <p:txBody>
          <a:bodyPr/>
          <a:lstStyle/>
          <a:p>
            <a:pPr eaLnBrk="1" hangingPunct="1"/>
            <a:endParaRPr lang="en-US">
              <a:latin typeface="Times New Roman"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a:ln>
            <a:miter lim="800000"/>
            <a:headEnd/>
            <a:tailEnd/>
          </a:ln>
        </p:spPr>
        <p:txBody>
          <a:bodyPr/>
          <a:lstStyle/>
          <a:p>
            <a:fld id="{F382DE96-82A3-2B4C-95A4-40899C1819F6}" type="slidenum">
              <a:rPr lang="en-US"/>
              <a:pPr/>
              <a:t>33</a:t>
            </a:fld>
            <a:endParaRPr lang="en-US"/>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xfrm>
            <a:off x="914400" y="4416425"/>
            <a:ext cx="5053013" cy="4183063"/>
          </a:xfrm>
          <a:noFill/>
        </p:spPr>
        <p:txBody>
          <a:bodyPr/>
          <a:lstStyle/>
          <a:p>
            <a:pPr eaLnBrk="1" hangingPunct="1"/>
            <a:endParaRPr lang="en-US">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miter lim="800000"/>
            <a:headEnd/>
            <a:tailEnd/>
          </a:ln>
        </p:spPr>
        <p:txBody>
          <a:bodyPr/>
          <a:lstStyle/>
          <a:p>
            <a:fld id="{88096463-8D6A-C843-A797-AFD990B05644}" type="slidenum">
              <a:rPr lang="en-US"/>
              <a:pPr/>
              <a:t>10</a:t>
            </a:fld>
            <a:endParaRPr lang="en-US"/>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p:spPr>
        <p:txBody>
          <a:bodyPr/>
          <a:lstStyle/>
          <a:p>
            <a:pPr eaLnBrk="1" hangingPunct="1"/>
            <a:endParaRPr lang="en-US">
              <a:latin typeface="Times New Roman"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miter lim="800000"/>
            <a:headEnd/>
            <a:tailEnd/>
          </a:ln>
        </p:spPr>
        <p:txBody>
          <a:bodyPr/>
          <a:lstStyle/>
          <a:p>
            <a:fld id="{88096463-8D6A-C843-A797-AFD990B05644}" type="slidenum">
              <a:rPr lang="en-US"/>
              <a:pPr/>
              <a:t>11</a:t>
            </a:fld>
            <a:endParaRPr lang="en-US"/>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p:spPr>
        <p:txBody>
          <a:bodyPr/>
          <a:lstStyle/>
          <a:p>
            <a:pPr eaLnBrk="1" hangingPunct="1"/>
            <a:endParaRPr lang="en-US">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miter lim="800000"/>
            <a:headEnd/>
            <a:tailEnd/>
          </a:ln>
        </p:spPr>
        <p:txBody>
          <a:bodyPr/>
          <a:lstStyle/>
          <a:p>
            <a:fld id="{88096463-8D6A-C843-A797-AFD990B05644}" type="slidenum">
              <a:rPr lang="en-US"/>
              <a:pPr/>
              <a:t>12</a:t>
            </a:fld>
            <a:endParaRPr lang="en-US"/>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p:spPr>
        <p:txBody>
          <a:bodyPr/>
          <a:lstStyle/>
          <a:p>
            <a:pPr eaLnBrk="1" hangingPunct="1"/>
            <a:endParaRPr lang="en-US">
              <a:latin typeface="Times New Roman"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miter lim="800000"/>
            <a:headEnd/>
            <a:tailEnd/>
          </a:ln>
        </p:spPr>
        <p:txBody>
          <a:bodyPr/>
          <a:lstStyle/>
          <a:p>
            <a:fld id="{391FDD34-504C-234E-8452-A1F52D0856E9}" type="slidenum">
              <a:rPr lang="en-US"/>
              <a:pPr/>
              <a:t>13</a:t>
            </a:fld>
            <a:endParaRPr lang="en-US"/>
          </a:p>
        </p:txBody>
      </p:sp>
      <p:sp>
        <p:nvSpPr>
          <p:cNvPr id="63491" name="Rectangle 2"/>
          <p:cNvSpPr>
            <a:spLocks noGrp="1" noRot="1" noChangeAspect="1" noChangeArrowheads="1" noTextEdit="1"/>
          </p:cNvSpPr>
          <p:nvPr>
            <p:ph type="sldImg"/>
          </p:nvPr>
        </p:nvSpPr>
        <p:spPr>
          <a:xfrm>
            <a:off x="1120775" y="698500"/>
            <a:ext cx="4645025" cy="3484563"/>
          </a:xfrm>
          <a:ln/>
        </p:spPr>
      </p:sp>
      <p:sp>
        <p:nvSpPr>
          <p:cNvPr id="63492" name="Rectangle 3"/>
          <p:cNvSpPr>
            <a:spLocks noGrp="1" noChangeArrowheads="1"/>
          </p:cNvSpPr>
          <p:nvPr>
            <p:ph type="body" idx="1"/>
          </p:nvPr>
        </p:nvSpPr>
        <p:spPr>
          <a:xfrm>
            <a:off x="914400" y="4416425"/>
            <a:ext cx="5053013" cy="4181475"/>
          </a:xfrm>
          <a:noFill/>
        </p:spPr>
        <p:txBody>
          <a:bodyPr/>
          <a:lstStyle/>
          <a:p>
            <a:pPr eaLnBrk="1" hangingPunct="1"/>
            <a:endParaRPr lang="en-US">
              <a:latin typeface="Times New Roman"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miter lim="800000"/>
            <a:headEnd/>
            <a:tailEnd/>
          </a:ln>
        </p:spPr>
        <p:txBody>
          <a:bodyPr/>
          <a:lstStyle/>
          <a:p>
            <a:fld id="{391FDD34-504C-234E-8452-A1F52D0856E9}" type="slidenum">
              <a:rPr lang="en-US"/>
              <a:pPr/>
              <a:t>25</a:t>
            </a:fld>
            <a:endParaRPr lang="en-US"/>
          </a:p>
        </p:txBody>
      </p:sp>
      <p:sp>
        <p:nvSpPr>
          <p:cNvPr id="63491" name="Rectangle 2"/>
          <p:cNvSpPr>
            <a:spLocks noGrp="1" noRot="1" noChangeAspect="1" noChangeArrowheads="1" noTextEdit="1"/>
          </p:cNvSpPr>
          <p:nvPr>
            <p:ph type="sldImg"/>
          </p:nvPr>
        </p:nvSpPr>
        <p:spPr>
          <a:xfrm>
            <a:off x="1120775" y="698500"/>
            <a:ext cx="4645025" cy="3484563"/>
          </a:xfrm>
          <a:ln/>
        </p:spPr>
      </p:sp>
      <p:sp>
        <p:nvSpPr>
          <p:cNvPr id="63492" name="Rectangle 3"/>
          <p:cNvSpPr>
            <a:spLocks noGrp="1" noChangeArrowheads="1"/>
          </p:cNvSpPr>
          <p:nvPr>
            <p:ph type="body" idx="1"/>
          </p:nvPr>
        </p:nvSpPr>
        <p:spPr>
          <a:xfrm>
            <a:off x="914400" y="4416425"/>
            <a:ext cx="5053013" cy="4181475"/>
          </a:xfrm>
          <a:noFill/>
        </p:spPr>
        <p:txBody>
          <a:bodyPr/>
          <a:lstStyle/>
          <a:p>
            <a:pPr eaLnBrk="1" hangingPunct="1"/>
            <a:endParaRPr lang="en-US">
              <a:latin typeface="Times New Roman"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miter lim="800000"/>
            <a:headEnd/>
            <a:tailEnd/>
          </a:ln>
        </p:spPr>
        <p:txBody>
          <a:bodyPr/>
          <a:lstStyle/>
          <a:p>
            <a:fld id="{391FDD34-504C-234E-8452-A1F52D0856E9}" type="slidenum">
              <a:rPr lang="en-US"/>
              <a:pPr/>
              <a:t>26</a:t>
            </a:fld>
            <a:endParaRPr lang="en-US"/>
          </a:p>
        </p:txBody>
      </p:sp>
      <p:sp>
        <p:nvSpPr>
          <p:cNvPr id="63491" name="Rectangle 2"/>
          <p:cNvSpPr>
            <a:spLocks noGrp="1" noRot="1" noChangeAspect="1" noChangeArrowheads="1" noTextEdit="1"/>
          </p:cNvSpPr>
          <p:nvPr>
            <p:ph type="sldImg"/>
          </p:nvPr>
        </p:nvSpPr>
        <p:spPr>
          <a:xfrm>
            <a:off x="1120775" y="698500"/>
            <a:ext cx="4645025" cy="3484563"/>
          </a:xfrm>
          <a:ln/>
        </p:spPr>
      </p:sp>
      <p:sp>
        <p:nvSpPr>
          <p:cNvPr id="63492" name="Rectangle 3"/>
          <p:cNvSpPr>
            <a:spLocks noGrp="1" noChangeArrowheads="1"/>
          </p:cNvSpPr>
          <p:nvPr>
            <p:ph type="body" idx="1"/>
          </p:nvPr>
        </p:nvSpPr>
        <p:spPr>
          <a:xfrm>
            <a:off x="914400" y="4416425"/>
            <a:ext cx="5053013" cy="4181475"/>
          </a:xfrm>
          <a:noFill/>
        </p:spPr>
        <p:txBody>
          <a:bodyPr/>
          <a:lstStyle/>
          <a:p>
            <a:pPr eaLnBrk="1" hangingPunct="1"/>
            <a:endParaRPr lang="en-US">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miter lim="800000"/>
            <a:headEnd/>
            <a:tailEnd/>
          </a:ln>
        </p:spPr>
        <p:txBody>
          <a:bodyPr/>
          <a:lstStyle/>
          <a:p>
            <a:fld id="{391FDD34-504C-234E-8452-A1F52D0856E9}" type="slidenum">
              <a:rPr lang="en-US"/>
              <a:pPr/>
              <a:t>27</a:t>
            </a:fld>
            <a:endParaRPr lang="en-US"/>
          </a:p>
        </p:txBody>
      </p:sp>
      <p:sp>
        <p:nvSpPr>
          <p:cNvPr id="63491" name="Rectangle 2"/>
          <p:cNvSpPr>
            <a:spLocks noGrp="1" noRot="1" noChangeAspect="1" noChangeArrowheads="1" noTextEdit="1"/>
          </p:cNvSpPr>
          <p:nvPr>
            <p:ph type="sldImg"/>
          </p:nvPr>
        </p:nvSpPr>
        <p:spPr>
          <a:xfrm>
            <a:off x="1120775" y="698500"/>
            <a:ext cx="4645025" cy="3484563"/>
          </a:xfrm>
          <a:ln/>
        </p:spPr>
      </p:sp>
      <p:sp>
        <p:nvSpPr>
          <p:cNvPr id="63492" name="Rectangle 3"/>
          <p:cNvSpPr>
            <a:spLocks noGrp="1" noChangeArrowheads="1"/>
          </p:cNvSpPr>
          <p:nvPr>
            <p:ph type="body" idx="1"/>
          </p:nvPr>
        </p:nvSpPr>
        <p:spPr>
          <a:xfrm>
            <a:off x="914400" y="4416425"/>
            <a:ext cx="5053013" cy="4181475"/>
          </a:xfrm>
          <a:noFill/>
        </p:spPr>
        <p:txBody>
          <a:bodyPr/>
          <a:lstStyle/>
          <a:p>
            <a:pPr eaLnBrk="1" hangingPunct="1"/>
            <a:endParaRPr lang="en-US">
              <a:latin typeface="Times New Roman"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miter lim="800000"/>
            <a:headEnd/>
            <a:tailEnd/>
          </a:ln>
        </p:spPr>
        <p:txBody>
          <a:bodyPr/>
          <a:lstStyle/>
          <a:p>
            <a:fld id="{391FDD34-504C-234E-8452-A1F52D0856E9}" type="slidenum">
              <a:rPr lang="en-US"/>
              <a:pPr/>
              <a:t>28</a:t>
            </a:fld>
            <a:endParaRPr lang="en-US"/>
          </a:p>
        </p:txBody>
      </p:sp>
      <p:sp>
        <p:nvSpPr>
          <p:cNvPr id="63491" name="Rectangle 2"/>
          <p:cNvSpPr>
            <a:spLocks noGrp="1" noRot="1" noChangeAspect="1" noChangeArrowheads="1" noTextEdit="1"/>
          </p:cNvSpPr>
          <p:nvPr>
            <p:ph type="sldImg"/>
          </p:nvPr>
        </p:nvSpPr>
        <p:spPr>
          <a:xfrm>
            <a:off x="1120775" y="698500"/>
            <a:ext cx="4645025" cy="3484563"/>
          </a:xfrm>
          <a:ln/>
        </p:spPr>
      </p:sp>
      <p:sp>
        <p:nvSpPr>
          <p:cNvPr id="63492" name="Rectangle 3"/>
          <p:cNvSpPr>
            <a:spLocks noGrp="1" noChangeArrowheads="1"/>
          </p:cNvSpPr>
          <p:nvPr>
            <p:ph type="body" idx="1"/>
          </p:nvPr>
        </p:nvSpPr>
        <p:spPr>
          <a:xfrm>
            <a:off x="914400" y="4416425"/>
            <a:ext cx="5053013" cy="4181475"/>
          </a:xfrm>
          <a:noFill/>
        </p:spPr>
        <p:txBody>
          <a:bodyPr/>
          <a:lstStyle/>
          <a:p>
            <a:pPr eaLnBrk="1" hangingPunct="1"/>
            <a:endParaRPr lang="en-US">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big-puzzle3"/>
          <p:cNvPicPr>
            <a:picLocks noChangeAspect="1" noChangeArrowheads="1"/>
          </p:cNvPicPr>
          <p:nvPr userDrawn="1"/>
        </p:nvPicPr>
        <p:blipFill>
          <a:blip r:embed="rId2" cstate="print"/>
          <a:srcRect r="1144"/>
          <a:stretch>
            <a:fillRect/>
          </a:stretch>
        </p:blipFill>
        <p:spPr bwMode="auto">
          <a:xfrm>
            <a:off x="14288" y="-9525"/>
            <a:ext cx="9158287" cy="6867525"/>
          </a:xfrm>
          <a:prstGeom prst="rect">
            <a:avLst/>
          </a:prstGeom>
          <a:noFill/>
          <a:ln w="9525">
            <a:noFill/>
            <a:miter lim="800000"/>
            <a:headEnd/>
            <a:tailEnd/>
          </a:ln>
        </p:spPr>
      </p:pic>
      <p:pic>
        <p:nvPicPr>
          <p:cNvPr id="5" name="Picture 3"/>
          <p:cNvPicPr>
            <a:picLocks noChangeAspect="1" noChangeArrowheads="1"/>
          </p:cNvPicPr>
          <p:nvPr userDrawn="1"/>
        </p:nvPicPr>
        <p:blipFill>
          <a:blip r:embed="rId3" cstate="print"/>
          <a:srcRect/>
          <a:stretch>
            <a:fillRect/>
          </a:stretch>
        </p:blipFill>
        <p:spPr bwMode="auto">
          <a:xfrm>
            <a:off x="457200" y="5932488"/>
            <a:ext cx="1524000" cy="647700"/>
          </a:xfrm>
          <a:prstGeom prst="rect">
            <a:avLst/>
          </a:prstGeom>
          <a:noFill/>
          <a:ln w="9525">
            <a:noFill/>
            <a:miter lim="800000"/>
            <a:headEnd/>
            <a:tailEnd/>
          </a:ln>
          <a:effectLst/>
        </p:spPr>
      </p:pic>
      <p:sp>
        <p:nvSpPr>
          <p:cNvPr id="518152" name="Rectangle 8"/>
          <p:cNvSpPr>
            <a:spLocks noGrp="1" noChangeArrowheads="1"/>
          </p:cNvSpPr>
          <p:nvPr>
            <p:ph type="ctrTitle" sz="quarter"/>
          </p:nvPr>
        </p:nvSpPr>
        <p:spPr>
          <a:xfrm>
            <a:off x="685800" y="2130425"/>
            <a:ext cx="7772400" cy="733425"/>
          </a:xfrm>
        </p:spPr>
        <p:txBody>
          <a:bodyPr/>
          <a:lstStyle>
            <a:lvl1pPr>
              <a:defRPr sz="3600" baseline="-10000"/>
            </a:lvl1pPr>
          </a:lstStyle>
          <a:p>
            <a:pPr lvl="0"/>
            <a:r>
              <a:rPr lang="en-US" noProof="0" smtClean="0"/>
              <a:t>Click to edit Master title style</a:t>
            </a:r>
          </a:p>
        </p:txBody>
      </p:sp>
      <p:sp>
        <p:nvSpPr>
          <p:cNvPr id="518153" name="Rectangle 9"/>
          <p:cNvSpPr>
            <a:spLocks noGrp="1" noChangeArrowheads="1"/>
          </p:cNvSpPr>
          <p:nvPr>
            <p:ph type="subTitle" idx="1"/>
          </p:nvPr>
        </p:nvSpPr>
        <p:spPr>
          <a:xfrm>
            <a:off x="1371600" y="3632200"/>
            <a:ext cx="6400800" cy="762000"/>
          </a:xfrm>
        </p:spPr>
        <p:txBody>
          <a:bodyPr/>
          <a:lstStyle>
            <a:lvl1pPr marL="0" indent="0">
              <a:buFontTx/>
              <a:buNone/>
              <a:defRPr/>
            </a:lvl1pPr>
          </a:lstStyle>
          <a:p>
            <a:pPr lvl="0"/>
            <a:r>
              <a:rPr lang="en-US" noProof="0" smtClean="0"/>
              <a:t>October 25-31, 2007</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fld id="{80A2ACCE-79E5-6745-943F-EF5B8F124055}"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9863" y="228600"/>
            <a:ext cx="1946275" cy="60801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77863" y="228600"/>
            <a:ext cx="5689600"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fld id="{1031DD5F-4C7C-8F48-B853-A70771F04B2A}"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77863" y="228600"/>
            <a:ext cx="7788275" cy="1058863"/>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574800"/>
            <a:ext cx="7772400" cy="4733925"/>
          </a:xfrm>
        </p:spPr>
        <p:txBody>
          <a:bodyPr/>
          <a:lstStyle/>
          <a:p>
            <a:pPr lvl="0"/>
            <a:endParaRPr lang="en-US" noProof="0" smtClean="0"/>
          </a:p>
        </p:txBody>
      </p:sp>
      <p:sp>
        <p:nvSpPr>
          <p:cNvPr id="4" name="Rectangle 4"/>
          <p:cNvSpPr>
            <a:spLocks noGrp="1" noChangeArrowheads="1"/>
          </p:cNvSpPr>
          <p:nvPr>
            <p:ph type="ftr" sz="quarter" idx="10"/>
          </p:nvPr>
        </p:nvSpPr>
        <p:spPr>
          <a:ln/>
        </p:spPr>
        <p:txBody>
          <a:bodyPr/>
          <a:lstStyle>
            <a:lvl1pPr>
              <a:defRPr/>
            </a:lvl1pPr>
          </a:lstStyle>
          <a:p>
            <a:fld id="{BDCB40E9-D4FE-664F-AB36-3F2C4F3EE094}"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fld id="{6D51C6C7-618C-6A42-A8FD-1C438C33BAD6}"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fld id="{748BB7D9-053C-A140-B885-24C7C9D91E29}"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574800"/>
            <a:ext cx="3810000" cy="4733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574800"/>
            <a:ext cx="3810000" cy="4733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fld id="{ED2972E3-B622-FC4C-A141-9B8BC0ACE088}"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fld id="{152E2536-F262-A849-82EE-5A3F93D359F6}"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fld id="{1D8551E8-1DF5-6649-9804-2F70121103AD}"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fld id="{86BC6123-3B02-8141-8E30-29F4CE5587B0}"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fld id="{3F41DCBD-835A-8046-BC2F-7BE2F1CF19FF}"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fld id="{7F8ADE60-B150-9649-A775-7D55C0880CC0}"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77863" y="228600"/>
            <a:ext cx="7788275" cy="10588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Title: </a:t>
            </a:r>
          </a:p>
        </p:txBody>
      </p:sp>
      <p:sp>
        <p:nvSpPr>
          <p:cNvPr id="1027" name="Rectangle 3"/>
          <p:cNvSpPr>
            <a:spLocks noGrp="1" noChangeArrowheads="1"/>
          </p:cNvSpPr>
          <p:nvPr>
            <p:ph type="body" idx="1"/>
          </p:nvPr>
        </p:nvSpPr>
        <p:spPr bwMode="auto">
          <a:xfrm>
            <a:off x="685800" y="1574800"/>
            <a:ext cx="7772400" cy="4733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17124" name="Rectangle 4"/>
          <p:cNvSpPr>
            <a:spLocks noGrp="1" noChangeArrowheads="1"/>
          </p:cNvSpPr>
          <p:nvPr>
            <p:ph type="ftr" sz="quarter" idx="3"/>
          </p:nvPr>
        </p:nvSpPr>
        <p:spPr bwMode="auto">
          <a:xfrm>
            <a:off x="8458200" y="6170613"/>
            <a:ext cx="685800" cy="30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900"/>
            </a:lvl1pPr>
          </a:lstStyle>
          <a:p>
            <a:fld id="{72ADC529-52EE-2B4C-A8EC-C55197AD74B8}" type="slidenum">
              <a:rPr lang="en-US"/>
              <a:pPr/>
              <a:t>‹#›</a:t>
            </a:fld>
            <a:endParaRPr lang="en-US"/>
          </a:p>
        </p:txBody>
      </p:sp>
      <p:pic>
        <p:nvPicPr>
          <p:cNvPr id="1029" name="Picture 13"/>
          <p:cNvPicPr>
            <a:picLocks noChangeAspect="1" noChangeArrowheads="1"/>
          </p:cNvPicPr>
          <p:nvPr userDrawn="1"/>
        </p:nvPicPr>
        <p:blipFill>
          <a:blip r:embed="rId14" cstate="print"/>
          <a:srcRect/>
          <a:stretch>
            <a:fillRect/>
          </a:stretch>
        </p:blipFill>
        <p:spPr bwMode="auto">
          <a:xfrm>
            <a:off x="7924800" y="6380163"/>
            <a:ext cx="1066800" cy="454025"/>
          </a:xfrm>
          <a:prstGeom prst="rect">
            <a:avLst/>
          </a:prstGeom>
          <a:noFill/>
          <a:ln w="9525">
            <a:noFill/>
            <a:miter lim="800000"/>
            <a:headEnd/>
            <a:tailEnd/>
          </a:ln>
          <a:effectLst/>
        </p:spPr>
      </p:pic>
    </p:spTree>
  </p:cSld>
  <p:clrMap bg1="lt1" tx1="dk1" bg2="lt2" tx2="dk2" accent1="accent1" accent2="accent2" accent3="accent3" accent4="accent4" accent5="accent5" accent6="accent6" hlink="hlink" folHlink="folHlink"/>
  <p:sldLayoutIdLst>
    <p:sldLayoutId id="2147483810" r:id="rId1"/>
    <p:sldLayoutId id="2147483799" r:id="rId2"/>
    <p:sldLayoutId id="2147483800" r:id="rId3"/>
    <p:sldLayoutId id="2147483801" r:id="rId4"/>
    <p:sldLayoutId id="2147483802" r:id="rId5"/>
    <p:sldLayoutId id="2147483803" r:id="rId6"/>
    <p:sldLayoutId id="2147483804" r:id="rId7"/>
    <p:sldLayoutId id="2147483805" r:id="rId8"/>
    <p:sldLayoutId id="2147483806" r:id="rId9"/>
    <p:sldLayoutId id="2147483807" r:id="rId10"/>
    <p:sldLayoutId id="2147483808" r:id="rId11"/>
    <p:sldLayoutId id="2147483809" r:id="rId12"/>
  </p:sldLayoutIdLst>
  <p:hf sldNum="0" hdr="0" dt="0"/>
  <p:txStyles>
    <p:titleStyle>
      <a:lvl1pPr algn="l" rtl="0" eaLnBrk="0" fontAlgn="base" hangingPunct="0">
        <a:spcBef>
          <a:spcPct val="0"/>
        </a:spcBef>
        <a:spcAft>
          <a:spcPct val="0"/>
        </a:spcAft>
        <a:defRPr sz="2800">
          <a:solidFill>
            <a:srgbClr val="0085B4"/>
          </a:solidFill>
          <a:latin typeface="+mj-lt"/>
          <a:ea typeface="+mj-ea"/>
          <a:cs typeface="+mj-cs"/>
        </a:defRPr>
      </a:lvl1pPr>
      <a:lvl2pPr algn="l" rtl="0" eaLnBrk="0" fontAlgn="base" hangingPunct="0">
        <a:spcBef>
          <a:spcPct val="0"/>
        </a:spcBef>
        <a:spcAft>
          <a:spcPct val="0"/>
        </a:spcAft>
        <a:defRPr sz="2800">
          <a:solidFill>
            <a:srgbClr val="0085B4"/>
          </a:solidFill>
          <a:latin typeface="Calibri" pitchFamily="34" charset="0"/>
        </a:defRPr>
      </a:lvl2pPr>
      <a:lvl3pPr algn="l" rtl="0" eaLnBrk="0" fontAlgn="base" hangingPunct="0">
        <a:spcBef>
          <a:spcPct val="0"/>
        </a:spcBef>
        <a:spcAft>
          <a:spcPct val="0"/>
        </a:spcAft>
        <a:defRPr sz="2800">
          <a:solidFill>
            <a:srgbClr val="0085B4"/>
          </a:solidFill>
          <a:latin typeface="Calibri" pitchFamily="34" charset="0"/>
        </a:defRPr>
      </a:lvl3pPr>
      <a:lvl4pPr algn="l" rtl="0" eaLnBrk="0" fontAlgn="base" hangingPunct="0">
        <a:spcBef>
          <a:spcPct val="0"/>
        </a:spcBef>
        <a:spcAft>
          <a:spcPct val="0"/>
        </a:spcAft>
        <a:defRPr sz="2800">
          <a:solidFill>
            <a:srgbClr val="0085B4"/>
          </a:solidFill>
          <a:latin typeface="Calibri" pitchFamily="34" charset="0"/>
        </a:defRPr>
      </a:lvl4pPr>
      <a:lvl5pPr algn="l" rtl="0" eaLnBrk="0" fontAlgn="base" hangingPunct="0">
        <a:spcBef>
          <a:spcPct val="0"/>
        </a:spcBef>
        <a:spcAft>
          <a:spcPct val="0"/>
        </a:spcAft>
        <a:defRPr sz="2800">
          <a:solidFill>
            <a:srgbClr val="0085B4"/>
          </a:solidFill>
          <a:latin typeface="Calibri" pitchFamily="34" charset="0"/>
        </a:defRPr>
      </a:lvl5pPr>
      <a:lvl6pPr marL="457200" algn="l" rtl="0" fontAlgn="base">
        <a:spcBef>
          <a:spcPct val="0"/>
        </a:spcBef>
        <a:spcAft>
          <a:spcPct val="0"/>
        </a:spcAft>
        <a:defRPr sz="2800">
          <a:solidFill>
            <a:srgbClr val="0085B4"/>
          </a:solidFill>
          <a:latin typeface="Calibri" pitchFamily="34" charset="0"/>
        </a:defRPr>
      </a:lvl6pPr>
      <a:lvl7pPr marL="914400" algn="l" rtl="0" fontAlgn="base">
        <a:spcBef>
          <a:spcPct val="0"/>
        </a:spcBef>
        <a:spcAft>
          <a:spcPct val="0"/>
        </a:spcAft>
        <a:defRPr sz="2800">
          <a:solidFill>
            <a:srgbClr val="0085B4"/>
          </a:solidFill>
          <a:latin typeface="Calibri" pitchFamily="34" charset="0"/>
        </a:defRPr>
      </a:lvl7pPr>
      <a:lvl8pPr marL="1371600" algn="l" rtl="0" fontAlgn="base">
        <a:spcBef>
          <a:spcPct val="0"/>
        </a:spcBef>
        <a:spcAft>
          <a:spcPct val="0"/>
        </a:spcAft>
        <a:defRPr sz="2800">
          <a:solidFill>
            <a:srgbClr val="0085B4"/>
          </a:solidFill>
          <a:latin typeface="Calibri" pitchFamily="34" charset="0"/>
        </a:defRPr>
      </a:lvl8pPr>
      <a:lvl9pPr marL="1828800" algn="l" rtl="0" fontAlgn="base">
        <a:spcBef>
          <a:spcPct val="0"/>
        </a:spcBef>
        <a:spcAft>
          <a:spcPct val="0"/>
        </a:spcAft>
        <a:defRPr sz="2800">
          <a:solidFill>
            <a:srgbClr val="0085B4"/>
          </a:solidFill>
          <a:latin typeface="Calibri" pitchFamily="34" charset="0"/>
        </a:defRPr>
      </a:lvl9pPr>
    </p:titleStyle>
    <p:body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Font typeface="Times New Roman" charset="0"/>
        <a:buChar char="–"/>
        <a:defRPr sz="2000">
          <a:solidFill>
            <a:schemeClr val="tx1"/>
          </a:solidFill>
          <a:latin typeface="+mn-lt"/>
          <a:ea typeface="ＭＳ Ｐゴシック" charset="-128"/>
        </a:defRPr>
      </a:lvl2pPr>
      <a:lvl3pPr marL="1143000" indent="-228600" algn="l" rtl="0" eaLnBrk="0" fontAlgn="base" hangingPunct="0">
        <a:spcBef>
          <a:spcPct val="20000"/>
        </a:spcBef>
        <a:spcAft>
          <a:spcPct val="0"/>
        </a:spcAft>
        <a:buClr>
          <a:schemeClr val="tx2"/>
        </a:buClr>
        <a:buChar char="•"/>
        <a:defRPr>
          <a:solidFill>
            <a:schemeClr val="tx1"/>
          </a:solidFill>
          <a:latin typeface="+mn-lt"/>
          <a:ea typeface="ＭＳ Ｐゴシック" charset="-128"/>
        </a:defRPr>
      </a:lvl3pPr>
      <a:lvl4pPr marL="1600200" indent="-228600" algn="l" rtl="0" eaLnBrk="0" fontAlgn="base" hangingPunct="0">
        <a:spcBef>
          <a:spcPct val="20000"/>
        </a:spcBef>
        <a:spcAft>
          <a:spcPct val="0"/>
        </a:spcAft>
        <a:buClr>
          <a:schemeClr val="tx2"/>
        </a:buClr>
        <a:buChar char="–"/>
        <a:defRPr sz="1600">
          <a:solidFill>
            <a:schemeClr val="tx1"/>
          </a:solidFill>
          <a:latin typeface="+mn-lt"/>
          <a:ea typeface="ＭＳ Ｐゴシック" charset="-128"/>
        </a:defRPr>
      </a:lvl4pPr>
      <a:lvl5pPr marL="2057400" indent="-228600" algn="l" rtl="0" eaLnBrk="0" fontAlgn="base" hangingPunct="0">
        <a:spcBef>
          <a:spcPct val="20000"/>
        </a:spcBef>
        <a:spcAft>
          <a:spcPct val="0"/>
        </a:spcAft>
        <a:buClr>
          <a:schemeClr val="tx2"/>
        </a:buClr>
        <a:buChar char="»"/>
        <a:defRPr sz="1600">
          <a:solidFill>
            <a:schemeClr val="tx1"/>
          </a:solidFill>
          <a:latin typeface="+mn-lt"/>
          <a:ea typeface="ＭＳ Ｐゴシック" charset="-128"/>
        </a:defRPr>
      </a:lvl5pPr>
      <a:lvl6pPr marL="2514600" indent="-228600" algn="l" rtl="0" fontAlgn="base">
        <a:spcBef>
          <a:spcPct val="20000"/>
        </a:spcBef>
        <a:spcAft>
          <a:spcPct val="0"/>
        </a:spcAft>
        <a:buClr>
          <a:schemeClr val="tx2"/>
        </a:buClr>
        <a:buChar char="»"/>
        <a:defRPr sz="1600">
          <a:solidFill>
            <a:schemeClr val="tx1"/>
          </a:solidFill>
          <a:latin typeface="+mn-lt"/>
        </a:defRPr>
      </a:lvl6pPr>
      <a:lvl7pPr marL="2971800" indent="-228600" algn="l" rtl="0" fontAlgn="base">
        <a:spcBef>
          <a:spcPct val="20000"/>
        </a:spcBef>
        <a:spcAft>
          <a:spcPct val="0"/>
        </a:spcAft>
        <a:buClr>
          <a:schemeClr val="tx2"/>
        </a:buClr>
        <a:buChar char="»"/>
        <a:defRPr sz="1600">
          <a:solidFill>
            <a:schemeClr val="tx1"/>
          </a:solidFill>
          <a:latin typeface="+mn-lt"/>
        </a:defRPr>
      </a:lvl7pPr>
      <a:lvl8pPr marL="3429000" indent="-228600" algn="l" rtl="0" fontAlgn="base">
        <a:spcBef>
          <a:spcPct val="20000"/>
        </a:spcBef>
        <a:spcAft>
          <a:spcPct val="0"/>
        </a:spcAft>
        <a:buClr>
          <a:schemeClr val="tx2"/>
        </a:buClr>
        <a:buChar char="»"/>
        <a:defRPr sz="1600">
          <a:solidFill>
            <a:schemeClr val="tx1"/>
          </a:solidFill>
          <a:latin typeface="+mn-lt"/>
        </a:defRPr>
      </a:lvl8pPr>
      <a:lvl9pPr marL="3886200" indent="-228600" algn="l" rtl="0" fontAlgn="base">
        <a:spcBef>
          <a:spcPct val="20000"/>
        </a:spcBef>
        <a:spcAft>
          <a:spcPct val="0"/>
        </a:spcAft>
        <a:buClr>
          <a:schemeClr val="tx2"/>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lakeresearch.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oleObject" Target="../embeddings/Microsoft_Office_Excel_97-2003_Worksheet1.xls"/></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6.xml"/><Relationship Id="rId1" Type="http://schemas.openxmlformats.org/officeDocument/2006/relationships/vmlDrawing" Target="../drawings/vmlDrawing2.vml"/><Relationship Id="rId4" Type="http://schemas.openxmlformats.org/officeDocument/2006/relationships/oleObject" Target="../embeddings/Microsoft_Office_Excel_97-2003_Worksheet2.xls"/></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6.xml"/><Relationship Id="rId1" Type="http://schemas.openxmlformats.org/officeDocument/2006/relationships/vmlDrawing" Target="../drawings/vmlDrawing3.vml"/><Relationship Id="rId4" Type="http://schemas.openxmlformats.org/officeDocument/2006/relationships/oleObject" Target="../embeddings/Microsoft_Office_Excel_97-2003_Worksheet3.xls"/></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hyperlink" Target="http://www.lakeresearch.com/" TargetMode="External"/><Relationship Id="rId5" Type="http://schemas.openxmlformats.org/officeDocument/2006/relationships/hyperlink" Target="mailto:clake@lakeresearch.com" TargetMode="External"/><Relationship Id="rId4" Type="http://schemas.openxmlformats.org/officeDocument/2006/relationships/image" Target="../media/image18.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32"/>
          <p:cNvSpPr>
            <a:spLocks noChangeArrowheads="1"/>
          </p:cNvSpPr>
          <p:nvPr/>
        </p:nvSpPr>
        <p:spPr bwMode="auto">
          <a:xfrm>
            <a:off x="4721225" y="4298950"/>
            <a:ext cx="4002088" cy="2352675"/>
          </a:xfrm>
          <a:prstGeom prst="rect">
            <a:avLst/>
          </a:prstGeom>
          <a:noFill/>
          <a:ln w="9525">
            <a:noFill/>
            <a:miter lim="800000"/>
            <a:headEnd/>
            <a:tailEnd/>
          </a:ln>
          <a:effectLst/>
        </p:spPr>
        <p:txBody>
          <a:bodyPr>
            <a:prstTxWarp prst="textNoShape">
              <a:avLst/>
            </a:prstTxWarp>
          </a:bodyPr>
          <a:lstStyle/>
          <a:p>
            <a:pPr algn="l">
              <a:lnSpc>
                <a:spcPct val="80000"/>
              </a:lnSpc>
              <a:spcBef>
                <a:spcPct val="20000"/>
              </a:spcBef>
              <a:buClr>
                <a:schemeClr val="tx2"/>
              </a:buClr>
            </a:pPr>
            <a:r>
              <a:rPr lang="en-US" sz="1600" dirty="0"/>
              <a:t>Celinda </a:t>
            </a:r>
            <a:r>
              <a:rPr lang="en-US" sz="1600" dirty="0" smtClean="0"/>
              <a:t>Lake</a:t>
            </a:r>
            <a:endParaRPr lang="en-US" sz="1600" dirty="0"/>
          </a:p>
          <a:p>
            <a:pPr algn="l">
              <a:lnSpc>
                <a:spcPct val="80000"/>
              </a:lnSpc>
              <a:spcBef>
                <a:spcPct val="20000"/>
              </a:spcBef>
              <a:buClr>
                <a:schemeClr val="tx2"/>
              </a:buClr>
            </a:pPr>
            <a:r>
              <a:rPr lang="en-US" sz="1600" dirty="0"/>
              <a:t>Lake Research Partners</a:t>
            </a:r>
          </a:p>
          <a:p>
            <a:pPr algn="l">
              <a:lnSpc>
                <a:spcPct val="80000"/>
              </a:lnSpc>
              <a:spcBef>
                <a:spcPct val="20000"/>
              </a:spcBef>
              <a:buClr>
                <a:schemeClr val="tx2"/>
              </a:buClr>
            </a:pPr>
            <a:r>
              <a:rPr lang="en-US" dirty="0"/>
              <a:t>Washington, DC | Berkeley, CA | New York, NY</a:t>
            </a:r>
          </a:p>
          <a:p>
            <a:pPr algn="l">
              <a:lnSpc>
                <a:spcPct val="80000"/>
              </a:lnSpc>
              <a:spcBef>
                <a:spcPct val="20000"/>
              </a:spcBef>
              <a:buClr>
                <a:schemeClr val="tx2"/>
              </a:buClr>
            </a:pPr>
            <a:r>
              <a:rPr lang="en-US" dirty="0">
                <a:hlinkClick r:id="rId3"/>
              </a:rPr>
              <a:t>LakeResearch.com</a:t>
            </a:r>
            <a:endParaRPr lang="en-US" dirty="0"/>
          </a:p>
          <a:p>
            <a:pPr algn="l">
              <a:lnSpc>
                <a:spcPct val="80000"/>
              </a:lnSpc>
              <a:spcBef>
                <a:spcPct val="20000"/>
              </a:spcBef>
              <a:buClr>
                <a:schemeClr val="tx2"/>
              </a:buClr>
            </a:pPr>
            <a:r>
              <a:rPr lang="en-US" dirty="0"/>
              <a:t>202.776.9066</a:t>
            </a:r>
          </a:p>
          <a:p>
            <a:pPr algn="l">
              <a:lnSpc>
                <a:spcPct val="80000"/>
              </a:lnSpc>
              <a:spcBef>
                <a:spcPct val="20000"/>
              </a:spcBef>
              <a:buClr>
                <a:schemeClr val="tx2"/>
              </a:buClr>
            </a:pPr>
            <a:endParaRPr lang="en-US" dirty="0"/>
          </a:p>
        </p:txBody>
      </p:sp>
      <p:sp>
        <p:nvSpPr>
          <p:cNvPr id="3077" name="Rectangle 33"/>
          <p:cNvSpPr>
            <a:spLocks noChangeArrowheads="1"/>
          </p:cNvSpPr>
          <p:nvPr/>
        </p:nvSpPr>
        <p:spPr bwMode="auto">
          <a:xfrm>
            <a:off x="4727575" y="2309813"/>
            <a:ext cx="4340225" cy="892552"/>
          </a:xfrm>
          <a:prstGeom prst="rect">
            <a:avLst/>
          </a:prstGeom>
          <a:noFill/>
          <a:ln w="9525">
            <a:noFill/>
            <a:miter lim="800000"/>
            <a:headEnd/>
            <a:tailEnd/>
          </a:ln>
          <a:effectLst/>
        </p:spPr>
        <p:txBody>
          <a:bodyPr>
            <a:prstTxWarp prst="textNoShape">
              <a:avLst/>
            </a:prstTxWarp>
            <a:spAutoFit/>
          </a:bodyPr>
          <a:lstStyle/>
          <a:p>
            <a:pPr algn="l"/>
            <a:r>
              <a:rPr lang="en-US" sz="2600" dirty="0" smtClean="0">
                <a:solidFill>
                  <a:srgbClr val="0085B4"/>
                </a:solidFill>
              </a:rPr>
              <a:t>Messaging on the Affordable Care Act </a:t>
            </a:r>
            <a:endParaRPr lang="en-US" sz="2600" dirty="0">
              <a:solidFill>
                <a:srgbClr val="0085B4"/>
              </a:solidFill>
            </a:endParaRPr>
          </a:p>
        </p:txBody>
      </p:sp>
      <p:pic>
        <p:nvPicPr>
          <p:cNvPr id="40962" name="Picture 2"/>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1068999" y="2222695"/>
            <a:ext cx="2237254" cy="175538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oter Placeholder 2"/>
          <p:cNvSpPr>
            <a:spLocks noGrp="1"/>
          </p:cNvSpPr>
          <p:nvPr>
            <p:ph type="ftr" sz="quarter" idx="10"/>
          </p:nvPr>
        </p:nvSpPr>
        <p:spPr>
          <a:noFill/>
          <a:ln>
            <a:miter lim="800000"/>
            <a:headEnd/>
            <a:tailEnd/>
          </a:ln>
        </p:spPr>
        <p:txBody>
          <a:bodyPr/>
          <a:lstStyle/>
          <a:p>
            <a:fld id="{2A1F18EF-B517-004A-BEE7-EB926F7762D2}" type="slidenum">
              <a:rPr lang="en-US"/>
              <a:pPr/>
              <a:t>10</a:t>
            </a:fld>
            <a:endParaRPr lang="en-US"/>
          </a:p>
        </p:txBody>
      </p:sp>
      <p:sp>
        <p:nvSpPr>
          <p:cNvPr id="25603" name="Rectangle 2"/>
          <p:cNvSpPr>
            <a:spLocks noChangeArrowheads="1"/>
          </p:cNvSpPr>
          <p:nvPr/>
        </p:nvSpPr>
        <p:spPr bwMode="auto">
          <a:xfrm>
            <a:off x="8158163" y="1503363"/>
            <a:ext cx="671512" cy="4359275"/>
          </a:xfrm>
          <a:prstGeom prst="rect">
            <a:avLst/>
          </a:prstGeom>
          <a:solidFill>
            <a:srgbClr val="EAEAEA"/>
          </a:solidFill>
          <a:ln w="38100">
            <a:noFill/>
            <a:miter lim="800000"/>
            <a:headEnd/>
            <a:tailEnd/>
          </a:ln>
          <a:effectLst/>
        </p:spPr>
        <p:txBody>
          <a:bodyPr wrap="none" anchor="ctr">
            <a:prstTxWarp prst="textNoShape">
              <a:avLst/>
            </a:prstTxWarp>
          </a:bodyPr>
          <a:lstStyle/>
          <a:p>
            <a:endParaRPr lang="en-US"/>
          </a:p>
        </p:txBody>
      </p:sp>
      <p:graphicFrame>
        <p:nvGraphicFramePr>
          <p:cNvPr id="25604" name="Object 3"/>
          <p:cNvGraphicFramePr>
            <a:graphicFrameLocks noChangeAspect="1"/>
          </p:cNvGraphicFramePr>
          <p:nvPr>
            <p:extLst>
              <p:ext uri="{D42A27DB-BD31-4B8C-83A1-F6EECF244321}">
                <p14:modId xmlns="" xmlns:p14="http://schemas.microsoft.com/office/powerpoint/2010/main" val="1987421596"/>
              </p:ext>
            </p:extLst>
          </p:nvPr>
        </p:nvGraphicFramePr>
        <p:xfrm>
          <a:off x="688975" y="1350963"/>
          <a:ext cx="6505575" cy="4706937"/>
        </p:xfrm>
        <a:graphic>
          <a:graphicData uri="http://schemas.openxmlformats.org/presentationml/2006/ole">
            <p:oleObj spid="_x0000_s41999" name="Worksheet" r:id="rId4" imgW="6505384" imgH="4705350" progId="Excel.Sheet.8">
              <p:embed/>
            </p:oleObj>
          </a:graphicData>
        </a:graphic>
      </p:graphicFrame>
      <p:sp>
        <p:nvSpPr>
          <p:cNvPr id="25605" name="Rectangle 4"/>
          <p:cNvSpPr>
            <a:spLocks noGrp="1" noChangeArrowheads="1"/>
          </p:cNvSpPr>
          <p:nvPr>
            <p:ph type="title"/>
          </p:nvPr>
        </p:nvSpPr>
        <p:spPr>
          <a:xfrm>
            <a:off x="677863" y="177800"/>
            <a:ext cx="7788275" cy="1058863"/>
          </a:xfrm>
        </p:spPr>
        <p:txBody>
          <a:bodyPr/>
          <a:lstStyle/>
          <a:p>
            <a:pPr eaLnBrk="1" hangingPunct="1"/>
            <a:r>
              <a:rPr lang="en-US" sz="1800" dirty="0"/>
              <a:t>The most popular services covered under the ACA – among those tested </a:t>
            </a:r>
            <a:r>
              <a:rPr lang="en-US" sz="1800" dirty="0" smtClean="0"/>
              <a:t>for men – </a:t>
            </a:r>
            <a:r>
              <a:rPr lang="en-US" sz="1800" dirty="0"/>
              <a:t>include no denial of coverage for pre-existing conditions for children or in general, cannot charge women more than men for coverage, mammograms and cancer screenings with no co-pay, and no denial of coverage for pre-existing conditions including pregnancy, rape, cancer, and domestic violence.</a:t>
            </a:r>
          </a:p>
        </p:txBody>
      </p:sp>
      <p:sp>
        <p:nvSpPr>
          <p:cNvPr id="25606" name="Text Box 5"/>
          <p:cNvSpPr txBox="1">
            <a:spLocks noChangeArrowheads="1"/>
          </p:cNvSpPr>
          <p:nvPr/>
        </p:nvSpPr>
        <p:spPr bwMode="auto">
          <a:xfrm>
            <a:off x="0" y="6171644"/>
            <a:ext cx="7067550" cy="646331"/>
          </a:xfrm>
          <a:prstGeom prst="rect">
            <a:avLst/>
          </a:prstGeom>
          <a:noFill/>
          <a:ln w="9525">
            <a:noFill/>
            <a:miter lim="800000"/>
            <a:headEnd/>
            <a:tailEnd/>
          </a:ln>
          <a:effectLst/>
        </p:spPr>
        <p:txBody>
          <a:bodyPr>
            <a:prstTxWarp prst="textNoShape">
              <a:avLst/>
            </a:prstTxWarp>
            <a:spAutoFit/>
          </a:bodyPr>
          <a:lstStyle/>
          <a:p>
            <a:pPr algn="l" eaLnBrk="1" hangingPunct="1">
              <a:lnSpc>
                <a:spcPct val="90000"/>
              </a:lnSpc>
            </a:pPr>
            <a:r>
              <a:rPr lang="en-US" sz="1000" dirty="0"/>
              <a:t>Lake Research </a:t>
            </a:r>
            <a:r>
              <a:rPr lang="en-US" sz="1000" dirty="0" smtClean="0"/>
              <a:t>survey of </a:t>
            </a:r>
            <a:r>
              <a:rPr lang="en-US" sz="1000" dirty="0"/>
              <a:t>1,000 likely voters </a:t>
            </a:r>
            <a:r>
              <a:rPr lang="en-US" sz="1000" dirty="0" smtClean="0"/>
              <a:t>nationwide using RDD.  </a:t>
            </a:r>
            <a:r>
              <a:rPr lang="en-US" sz="1000" dirty="0"/>
              <a:t>The survey was comprised of a base sample of 800 likely voters (400 men and 400 women) with an oversample of 200 female voters nationwide.  In the combined totals, respondents in the female oversample were weighted down to reflect their actual proportion among the population.  The survey was conducted August 4 through 10, </a:t>
            </a:r>
            <a:r>
              <a:rPr lang="en-US" sz="1000" dirty="0" smtClean="0"/>
              <a:t>2011. The </a:t>
            </a:r>
            <a:r>
              <a:rPr lang="en-US" sz="1000" dirty="0"/>
              <a:t>margin of error for the overall survey is +/- 3.1%. </a:t>
            </a:r>
          </a:p>
        </p:txBody>
      </p:sp>
      <p:sp>
        <p:nvSpPr>
          <p:cNvPr id="25607" name="Text Box 6"/>
          <p:cNvSpPr txBox="1">
            <a:spLocks noChangeArrowheads="1"/>
          </p:cNvSpPr>
          <p:nvPr/>
        </p:nvSpPr>
        <p:spPr bwMode="auto">
          <a:xfrm>
            <a:off x="8170863" y="1481138"/>
            <a:ext cx="673100" cy="336550"/>
          </a:xfrm>
          <a:prstGeom prst="rect">
            <a:avLst/>
          </a:prstGeom>
          <a:noFill/>
          <a:ln w="9525">
            <a:noFill/>
            <a:miter lim="800000"/>
            <a:headEnd/>
            <a:tailEnd/>
          </a:ln>
          <a:effectLst/>
        </p:spPr>
        <p:txBody>
          <a:bodyPr wrap="none">
            <a:prstTxWarp prst="textNoShape">
              <a:avLst/>
            </a:prstTxWarp>
            <a:spAutoFit/>
          </a:bodyPr>
          <a:lstStyle/>
          <a:p>
            <a:pPr algn="ctr"/>
            <a:r>
              <a:rPr lang="en-US" sz="1600" b="1"/>
              <a:t>Mean</a:t>
            </a:r>
          </a:p>
        </p:txBody>
      </p:sp>
      <p:sp>
        <p:nvSpPr>
          <p:cNvPr id="25608" name="Text Box 7"/>
          <p:cNvSpPr txBox="1">
            <a:spLocks noChangeArrowheads="1"/>
          </p:cNvSpPr>
          <p:nvPr/>
        </p:nvSpPr>
        <p:spPr bwMode="auto">
          <a:xfrm>
            <a:off x="8288410" y="1866900"/>
            <a:ext cx="444353" cy="338554"/>
          </a:xfrm>
          <a:prstGeom prst="rect">
            <a:avLst/>
          </a:prstGeom>
          <a:noFill/>
          <a:ln w="9525">
            <a:noFill/>
            <a:miter lim="800000"/>
            <a:headEnd/>
            <a:tailEnd/>
          </a:ln>
          <a:effectLst/>
        </p:spPr>
        <p:txBody>
          <a:bodyPr wrap="none">
            <a:prstTxWarp prst="textNoShape">
              <a:avLst/>
            </a:prstTxWarp>
            <a:spAutoFit/>
          </a:bodyPr>
          <a:lstStyle/>
          <a:p>
            <a:pPr algn="ctr"/>
            <a:r>
              <a:rPr lang="en-US" sz="1600" dirty="0" smtClean="0"/>
              <a:t>7.8</a:t>
            </a:r>
            <a:endParaRPr lang="en-US" sz="1600" dirty="0"/>
          </a:p>
        </p:txBody>
      </p:sp>
      <p:sp>
        <p:nvSpPr>
          <p:cNvPr id="25609" name="Text Box 8"/>
          <p:cNvSpPr txBox="1">
            <a:spLocks noChangeArrowheads="1"/>
          </p:cNvSpPr>
          <p:nvPr/>
        </p:nvSpPr>
        <p:spPr bwMode="auto">
          <a:xfrm>
            <a:off x="8288411" y="2232025"/>
            <a:ext cx="444353" cy="338554"/>
          </a:xfrm>
          <a:prstGeom prst="rect">
            <a:avLst/>
          </a:prstGeom>
          <a:noFill/>
          <a:ln w="9525">
            <a:noFill/>
            <a:miter lim="800000"/>
            <a:headEnd/>
            <a:tailEnd/>
          </a:ln>
          <a:effectLst/>
        </p:spPr>
        <p:txBody>
          <a:bodyPr wrap="none">
            <a:prstTxWarp prst="textNoShape">
              <a:avLst/>
            </a:prstTxWarp>
            <a:spAutoFit/>
          </a:bodyPr>
          <a:lstStyle/>
          <a:p>
            <a:pPr algn="ctr"/>
            <a:r>
              <a:rPr lang="en-US" sz="1600" dirty="0" smtClean="0"/>
              <a:t>7.3</a:t>
            </a:r>
            <a:endParaRPr lang="en-US" sz="1600" dirty="0"/>
          </a:p>
        </p:txBody>
      </p:sp>
      <p:sp>
        <p:nvSpPr>
          <p:cNvPr id="25610" name="Text Box 10"/>
          <p:cNvSpPr txBox="1">
            <a:spLocks noChangeArrowheads="1"/>
          </p:cNvSpPr>
          <p:nvPr/>
        </p:nvSpPr>
        <p:spPr bwMode="auto">
          <a:xfrm>
            <a:off x="8291586" y="2679700"/>
            <a:ext cx="444353" cy="338554"/>
          </a:xfrm>
          <a:prstGeom prst="rect">
            <a:avLst/>
          </a:prstGeom>
          <a:noFill/>
          <a:ln w="9525">
            <a:noFill/>
            <a:miter lim="800000"/>
            <a:headEnd/>
            <a:tailEnd/>
          </a:ln>
          <a:effectLst/>
        </p:spPr>
        <p:txBody>
          <a:bodyPr wrap="none">
            <a:prstTxWarp prst="textNoShape">
              <a:avLst/>
            </a:prstTxWarp>
            <a:spAutoFit/>
          </a:bodyPr>
          <a:lstStyle/>
          <a:p>
            <a:pPr algn="ctr"/>
            <a:r>
              <a:rPr lang="en-US" sz="1600" dirty="0" smtClean="0"/>
              <a:t>7.0</a:t>
            </a:r>
            <a:endParaRPr lang="en-US" sz="1600" dirty="0"/>
          </a:p>
        </p:txBody>
      </p:sp>
      <p:sp>
        <p:nvSpPr>
          <p:cNvPr id="25611" name="Text Box 11"/>
          <p:cNvSpPr txBox="1">
            <a:spLocks noChangeArrowheads="1"/>
          </p:cNvSpPr>
          <p:nvPr/>
        </p:nvSpPr>
        <p:spPr bwMode="auto">
          <a:xfrm>
            <a:off x="8294760" y="3070225"/>
            <a:ext cx="444353" cy="338554"/>
          </a:xfrm>
          <a:prstGeom prst="rect">
            <a:avLst/>
          </a:prstGeom>
          <a:noFill/>
          <a:ln w="9525">
            <a:noFill/>
            <a:miter lim="800000"/>
            <a:headEnd/>
            <a:tailEnd/>
          </a:ln>
          <a:effectLst/>
        </p:spPr>
        <p:txBody>
          <a:bodyPr wrap="none">
            <a:prstTxWarp prst="textNoShape">
              <a:avLst/>
            </a:prstTxWarp>
            <a:spAutoFit/>
          </a:bodyPr>
          <a:lstStyle/>
          <a:p>
            <a:pPr algn="ctr"/>
            <a:r>
              <a:rPr lang="en-US" sz="1600" dirty="0" smtClean="0"/>
              <a:t>6.9</a:t>
            </a:r>
            <a:endParaRPr lang="en-US" sz="1600" dirty="0"/>
          </a:p>
        </p:txBody>
      </p:sp>
      <p:sp>
        <p:nvSpPr>
          <p:cNvPr id="25612" name="Text Box 12"/>
          <p:cNvSpPr txBox="1">
            <a:spLocks noChangeArrowheads="1"/>
          </p:cNvSpPr>
          <p:nvPr/>
        </p:nvSpPr>
        <p:spPr bwMode="auto">
          <a:xfrm>
            <a:off x="8291586" y="3513138"/>
            <a:ext cx="444353" cy="338554"/>
          </a:xfrm>
          <a:prstGeom prst="rect">
            <a:avLst/>
          </a:prstGeom>
          <a:noFill/>
          <a:ln w="9525">
            <a:noFill/>
            <a:miter lim="800000"/>
            <a:headEnd/>
            <a:tailEnd/>
          </a:ln>
          <a:effectLst/>
        </p:spPr>
        <p:txBody>
          <a:bodyPr wrap="none">
            <a:prstTxWarp prst="textNoShape">
              <a:avLst/>
            </a:prstTxWarp>
            <a:spAutoFit/>
          </a:bodyPr>
          <a:lstStyle/>
          <a:p>
            <a:pPr algn="ctr"/>
            <a:r>
              <a:rPr lang="en-US" sz="1600" dirty="0" smtClean="0"/>
              <a:t>7.1</a:t>
            </a:r>
            <a:endParaRPr lang="en-US" sz="1600" dirty="0"/>
          </a:p>
        </p:txBody>
      </p:sp>
      <p:sp>
        <p:nvSpPr>
          <p:cNvPr id="25613" name="Text Box 13"/>
          <p:cNvSpPr txBox="1">
            <a:spLocks noChangeArrowheads="1"/>
          </p:cNvSpPr>
          <p:nvPr/>
        </p:nvSpPr>
        <p:spPr bwMode="auto">
          <a:xfrm>
            <a:off x="8294761" y="3968750"/>
            <a:ext cx="444353" cy="338554"/>
          </a:xfrm>
          <a:prstGeom prst="rect">
            <a:avLst/>
          </a:prstGeom>
          <a:noFill/>
          <a:ln w="9525">
            <a:noFill/>
            <a:miter lim="800000"/>
            <a:headEnd/>
            <a:tailEnd/>
          </a:ln>
          <a:effectLst/>
        </p:spPr>
        <p:txBody>
          <a:bodyPr wrap="none">
            <a:prstTxWarp prst="textNoShape">
              <a:avLst/>
            </a:prstTxWarp>
            <a:spAutoFit/>
          </a:bodyPr>
          <a:lstStyle/>
          <a:p>
            <a:pPr algn="ctr"/>
            <a:r>
              <a:rPr lang="en-US" sz="1600" dirty="0" smtClean="0"/>
              <a:t>7.1</a:t>
            </a:r>
            <a:endParaRPr lang="en-US" sz="1600" dirty="0"/>
          </a:p>
        </p:txBody>
      </p:sp>
      <p:sp>
        <p:nvSpPr>
          <p:cNvPr id="25614" name="Text Box 14"/>
          <p:cNvSpPr txBox="1">
            <a:spLocks noChangeArrowheads="1"/>
          </p:cNvSpPr>
          <p:nvPr/>
        </p:nvSpPr>
        <p:spPr bwMode="auto">
          <a:xfrm>
            <a:off x="8299523" y="4429125"/>
            <a:ext cx="444353" cy="338554"/>
          </a:xfrm>
          <a:prstGeom prst="rect">
            <a:avLst/>
          </a:prstGeom>
          <a:noFill/>
          <a:ln w="9525">
            <a:noFill/>
            <a:miter lim="800000"/>
            <a:headEnd/>
            <a:tailEnd/>
          </a:ln>
          <a:effectLst/>
        </p:spPr>
        <p:txBody>
          <a:bodyPr wrap="none">
            <a:prstTxWarp prst="textNoShape">
              <a:avLst/>
            </a:prstTxWarp>
            <a:spAutoFit/>
          </a:bodyPr>
          <a:lstStyle/>
          <a:p>
            <a:pPr algn="ctr"/>
            <a:r>
              <a:rPr lang="en-US" sz="1600" dirty="0" smtClean="0"/>
              <a:t>6.6</a:t>
            </a:r>
            <a:endParaRPr lang="en-US" sz="1600" dirty="0"/>
          </a:p>
        </p:txBody>
      </p:sp>
      <p:sp>
        <p:nvSpPr>
          <p:cNvPr id="25615" name="Text Box 19"/>
          <p:cNvSpPr txBox="1">
            <a:spLocks noChangeArrowheads="1"/>
          </p:cNvSpPr>
          <p:nvPr/>
        </p:nvSpPr>
        <p:spPr bwMode="auto">
          <a:xfrm>
            <a:off x="0" y="5691188"/>
            <a:ext cx="6584950" cy="274637"/>
          </a:xfrm>
          <a:prstGeom prst="rect">
            <a:avLst/>
          </a:prstGeom>
          <a:noFill/>
          <a:ln w="9525">
            <a:noFill/>
            <a:miter lim="800000"/>
            <a:headEnd/>
            <a:tailEnd/>
          </a:ln>
          <a:effectLst/>
        </p:spPr>
        <p:txBody>
          <a:bodyPr>
            <a:prstTxWarp prst="textNoShape">
              <a:avLst/>
            </a:prstTxWarp>
            <a:spAutoFit/>
          </a:bodyPr>
          <a:lstStyle/>
          <a:p>
            <a:pPr algn="l"/>
            <a:r>
              <a:rPr lang="en-US"/>
              <a:t>*Split sampled questions</a:t>
            </a:r>
          </a:p>
        </p:txBody>
      </p:sp>
      <p:sp>
        <p:nvSpPr>
          <p:cNvPr id="25616" name="Text Box 20"/>
          <p:cNvSpPr txBox="1">
            <a:spLocks noChangeArrowheads="1"/>
          </p:cNvSpPr>
          <p:nvPr/>
        </p:nvSpPr>
        <p:spPr bwMode="auto">
          <a:xfrm>
            <a:off x="8312223" y="4886325"/>
            <a:ext cx="444353" cy="338554"/>
          </a:xfrm>
          <a:prstGeom prst="rect">
            <a:avLst/>
          </a:prstGeom>
          <a:noFill/>
          <a:ln w="9525">
            <a:noFill/>
            <a:miter lim="800000"/>
            <a:headEnd/>
            <a:tailEnd/>
          </a:ln>
          <a:effectLst/>
        </p:spPr>
        <p:txBody>
          <a:bodyPr wrap="none">
            <a:prstTxWarp prst="textNoShape">
              <a:avLst/>
            </a:prstTxWarp>
            <a:spAutoFit/>
          </a:bodyPr>
          <a:lstStyle/>
          <a:p>
            <a:pPr algn="ctr"/>
            <a:r>
              <a:rPr lang="en-US" sz="1600" dirty="0" smtClean="0"/>
              <a:t>6.6</a:t>
            </a:r>
            <a:endParaRPr lang="en-US" sz="1600" dirty="0"/>
          </a:p>
        </p:txBody>
      </p:sp>
      <p:sp>
        <p:nvSpPr>
          <p:cNvPr id="25617" name="Text Box 21"/>
          <p:cNvSpPr txBox="1">
            <a:spLocks noChangeArrowheads="1"/>
          </p:cNvSpPr>
          <p:nvPr/>
        </p:nvSpPr>
        <p:spPr bwMode="auto">
          <a:xfrm>
            <a:off x="8312223" y="5343525"/>
            <a:ext cx="444353" cy="338554"/>
          </a:xfrm>
          <a:prstGeom prst="rect">
            <a:avLst/>
          </a:prstGeom>
          <a:noFill/>
          <a:ln w="9525">
            <a:noFill/>
            <a:miter lim="800000"/>
            <a:headEnd/>
            <a:tailEnd/>
          </a:ln>
          <a:effectLst/>
        </p:spPr>
        <p:txBody>
          <a:bodyPr wrap="none">
            <a:prstTxWarp prst="textNoShape">
              <a:avLst/>
            </a:prstTxWarp>
            <a:spAutoFit/>
          </a:bodyPr>
          <a:lstStyle/>
          <a:p>
            <a:pPr algn="ctr"/>
            <a:r>
              <a:rPr lang="en-US" sz="1600" dirty="0" smtClean="0"/>
              <a:t>6.7</a:t>
            </a:r>
            <a:endParaRPr lang="en-US" sz="1600" dirty="0"/>
          </a:p>
        </p:txBody>
      </p:sp>
    </p:spTree>
    <p:extLst>
      <p:ext uri="{BB962C8B-B14F-4D97-AF65-F5344CB8AC3E}">
        <p14:creationId xmlns="" xmlns:p14="http://schemas.microsoft.com/office/powerpoint/2010/main" val="23403332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oter Placeholder 2"/>
          <p:cNvSpPr>
            <a:spLocks noGrp="1"/>
          </p:cNvSpPr>
          <p:nvPr>
            <p:ph type="ftr" sz="quarter" idx="10"/>
          </p:nvPr>
        </p:nvSpPr>
        <p:spPr>
          <a:noFill/>
          <a:ln>
            <a:miter lim="800000"/>
            <a:headEnd/>
            <a:tailEnd/>
          </a:ln>
        </p:spPr>
        <p:txBody>
          <a:bodyPr/>
          <a:lstStyle/>
          <a:p>
            <a:fld id="{2A1F18EF-B517-004A-BEE7-EB926F7762D2}" type="slidenum">
              <a:rPr lang="en-US"/>
              <a:pPr/>
              <a:t>11</a:t>
            </a:fld>
            <a:endParaRPr lang="en-US"/>
          </a:p>
        </p:txBody>
      </p:sp>
      <p:sp>
        <p:nvSpPr>
          <p:cNvPr id="25603" name="Rectangle 2"/>
          <p:cNvSpPr>
            <a:spLocks noChangeArrowheads="1"/>
          </p:cNvSpPr>
          <p:nvPr/>
        </p:nvSpPr>
        <p:spPr bwMode="auto">
          <a:xfrm>
            <a:off x="8158163" y="1503363"/>
            <a:ext cx="671512" cy="4359275"/>
          </a:xfrm>
          <a:prstGeom prst="rect">
            <a:avLst/>
          </a:prstGeom>
          <a:solidFill>
            <a:srgbClr val="EAEAEA"/>
          </a:solidFill>
          <a:ln w="38100">
            <a:noFill/>
            <a:miter lim="800000"/>
            <a:headEnd/>
            <a:tailEnd/>
          </a:ln>
          <a:effectLst/>
        </p:spPr>
        <p:txBody>
          <a:bodyPr wrap="none" anchor="ctr">
            <a:prstTxWarp prst="textNoShape">
              <a:avLst/>
            </a:prstTxWarp>
          </a:bodyPr>
          <a:lstStyle/>
          <a:p>
            <a:endParaRPr lang="en-US"/>
          </a:p>
        </p:txBody>
      </p:sp>
      <p:graphicFrame>
        <p:nvGraphicFramePr>
          <p:cNvPr id="25604" name="Object 3"/>
          <p:cNvGraphicFramePr>
            <a:graphicFrameLocks noChangeAspect="1"/>
          </p:cNvGraphicFramePr>
          <p:nvPr>
            <p:extLst>
              <p:ext uri="{D42A27DB-BD31-4B8C-83A1-F6EECF244321}">
                <p14:modId xmlns="" xmlns:p14="http://schemas.microsoft.com/office/powerpoint/2010/main" val="2415410867"/>
              </p:ext>
            </p:extLst>
          </p:nvPr>
        </p:nvGraphicFramePr>
        <p:xfrm>
          <a:off x="688975" y="1350963"/>
          <a:ext cx="6505575" cy="4706937"/>
        </p:xfrm>
        <a:graphic>
          <a:graphicData uri="http://schemas.openxmlformats.org/presentationml/2006/ole">
            <p:oleObj spid="_x0000_s43023" name="Worksheet" r:id="rId4" imgW="6505384" imgH="4705350" progId="Excel.Sheet.8">
              <p:embed/>
            </p:oleObj>
          </a:graphicData>
        </a:graphic>
      </p:graphicFrame>
      <p:sp>
        <p:nvSpPr>
          <p:cNvPr id="25605" name="Rectangle 4"/>
          <p:cNvSpPr>
            <a:spLocks noGrp="1" noChangeArrowheads="1"/>
          </p:cNvSpPr>
          <p:nvPr>
            <p:ph type="title"/>
          </p:nvPr>
        </p:nvSpPr>
        <p:spPr>
          <a:xfrm>
            <a:off x="677863" y="177800"/>
            <a:ext cx="7788275" cy="1058863"/>
          </a:xfrm>
        </p:spPr>
        <p:txBody>
          <a:bodyPr/>
          <a:lstStyle/>
          <a:p>
            <a:pPr eaLnBrk="1" hangingPunct="1"/>
            <a:r>
              <a:rPr lang="en-US" sz="1800" dirty="0" smtClean="0"/>
              <a:t>For women, they respond even more intensely to the same services than men. Additionally, they strongly support coverage of annual well-woman preventive exams. </a:t>
            </a:r>
            <a:endParaRPr lang="en-US" sz="1800" dirty="0"/>
          </a:p>
        </p:txBody>
      </p:sp>
      <p:sp>
        <p:nvSpPr>
          <p:cNvPr id="25607" name="Text Box 6"/>
          <p:cNvSpPr txBox="1">
            <a:spLocks noChangeArrowheads="1"/>
          </p:cNvSpPr>
          <p:nvPr/>
        </p:nvSpPr>
        <p:spPr bwMode="auto">
          <a:xfrm>
            <a:off x="8170863" y="1481138"/>
            <a:ext cx="673100" cy="336550"/>
          </a:xfrm>
          <a:prstGeom prst="rect">
            <a:avLst/>
          </a:prstGeom>
          <a:noFill/>
          <a:ln w="9525">
            <a:noFill/>
            <a:miter lim="800000"/>
            <a:headEnd/>
            <a:tailEnd/>
          </a:ln>
          <a:effectLst/>
        </p:spPr>
        <p:txBody>
          <a:bodyPr wrap="none">
            <a:prstTxWarp prst="textNoShape">
              <a:avLst/>
            </a:prstTxWarp>
            <a:spAutoFit/>
          </a:bodyPr>
          <a:lstStyle/>
          <a:p>
            <a:pPr algn="ctr"/>
            <a:r>
              <a:rPr lang="en-US" sz="1600" b="1"/>
              <a:t>Mean</a:t>
            </a:r>
          </a:p>
        </p:txBody>
      </p:sp>
      <p:sp>
        <p:nvSpPr>
          <p:cNvPr id="25608" name="Text Box 7"/>
          <p:cNvSpPr txBox="1">
            <a:spLocks noChangeArrowheads="1"/>
          </p:cNvSpPr>
          <p:nvPr/>
        </p:nvSpPr>
        <p:spPr bwMode="auto">
          <a:xfrm>
            <a:off x="8288410" y="1866900"/>
            <a:ext cx="444353" cy="338554"/>
          </a:xfrm>
          <a:prstGeom prst="rect">
            <a:avLst/>
          </a:prstGeom>
          <a:noFill/>
          <a:ln w="9525">
            <a:noFill/>
            <a:miter lim="800000"/>
            <a:headEnd/>
            <a:tailEnd/>
          </a:ln>
          <a:effectLst/>
        </p:spPr>
        <p:txBody>
          <a:bodyPr wrap="none">
            <a:prstTxWarp prst="textNoShape">
              <a:avLst/>
            </a:prstTxWarp>
            <a:spAutoFit/>
          </a:bodyPr>
          <a:lstStyle/>
          <a:p>
            <a:pPr algn="ctr"/>
            <a:r>
              <a:rPr lang="en-US" sz="1600" dirty="0" smtClean="0"/>
              <a:t>8.7</a:t>
            </a:r>
            <a:endParaRPr lang="en-US" sz="1600" dirty="0"/>
          </a:p>
        </p:txBody>
      </p:sp>
      <p:sp>
        <p:nvSpPr>
          <p:cNvPr id="25609" name="Text Box 8"/>
          <p:cNvSpPr txBox="1">
            <a:spLocks noChangeArrowheads="1"/>
          </p:cNvSpPr>
          <p:nvPr/>
        </p:nvSpPr>
        <p:spPr bwMode="auto">
          <a:xfrm>
            <a:off x="8288411" y="2232025"/>
            <a:ext cx="444353" cy="338554"/>
          </a:xfrm>
          <a:prstGeom prst="rect">
            <a:avLst/>
          </a:prstGeom>
          <a:noFill/>
          <a:ln w="9525">
            <a:noFill/>
            <a:miter lim="800000"/>
            <a:headEnd/>
            <a:tailEnd/>
          </a:ln>
          <a:effectLst/>
        </p:spPr>
        <p:txBody>
          <a:bodyPr wrap="none">
            <a:prstTxWarp prst="textNoShape">
              <a:avLst/>
            </a:prstTxWarp>
            <a:spAutoFit/>
          </a:bodyPr>
          <a:lstStyle/>
          <a:p>
            <a:pPr algn="ctr"/>
            <a:r>
              <a:rPr lang="en-US" sz="1600" dirty="0" smtClean="0"/>
              <a:t>8.5</a:t>
            </a:r>
            <a:endParaRPr lang="en-US" sz="1600" dirty="0"/>
          </a:p>
        </p:txBody>
      </p:sp>
      <p:sp>
        <p:nvSpPr>
          <p:cNvPr id="25610" name="Text Box 10"/>
          <p:cNvSpPr txBox="1">
            <a:spLocks noChangeArrowheads="1"/>
          </p:cNvSpPr>
          <p:nvPr/>
        </p:nvSpPr>
        <p:spPr bwMode="auto">
          <a:xfrm>
            <a:off x="8291586" y="2679700"/>
            <a:ext cx="444353" cy="338554"/>
          </a:xfrm>
          <a:prstGeom prst="rect">
            <a:avLst/>
          </a:prstGeom>
          <a:noFill/>
          <a:ln w="9525">
            <a:noFill/>
            <a:miter lim="800000"/>
            <a:headEnd/>
            <a:tailEnd/>
          </a:ln>
          <a:effectLst/>
        </p:spPr>
        <p:txBody>
          <a:bodyPr wrap="none">
            <a:prstTxWarp prst="textNoShape">
              <a:avLst/>
            </a:prstTxWarp>
            <a:spAutoFit/>
          </a:bodyPr>
          <a:lstStyle/>
          <a:p>
            <a:pPr algn="ctr"/>
            <a:r>
              <a:rPr lang="en-US" sz="1600" dirty="0" smtClean="0"/>
              <a:t>8.4</a:t>
            </a:r>
            <a:endParaRPr lang="en-US" sz="1600" dirty="0"/>
          </a:p>
        </p:txBody>
      </p:sp>
      <p:sp>
        <p:nvSpPr>
          <p:cNvPr id="25611" name="Text Box 11"/>
          <p:cNvSpPr txBox="1">
            <a:spLocks noChangeArrowheads="1"/>
          </p:cNvSpPr>
          <p:nvPr/>
        </p:nvSpPr>
        <p:spPr bwMode="auto">
          <a:xfrm>
            <a:off x="8294759" y="3070225"/>
            <a:ext cx="444353" cy="338554"/>
          </a:xfrm>
          <a:prstGeom prst="rect">
            <a:avLst/>
          </a:prstGeom>
          <a:noFill/>
          <a:ln w="9525">
            <a:noFill/>
            <a:miter lim="800000"/>
            <a:headEnd/>
            <a:tailEnd/>
          </a:ln>
          <a:effectLst/>
        </p:spPr>
        <p:txBody>
          <a:bodyPr wrap="none">
            <a:prstTxWarp prst="textNoShape">
              <a:avLst/>
            </a:prstTxWarp>
            <a:spAutoFit/>
          </a:bodyPr>
          <a:lstStyle/>
          <a:p>
            <a:pPr algn="ctr"/>
            <a:r>
              <a:rPr lang="en-US" sz="1600" dirty="0" smtClean="0"/>
              <a:t>8.3</a:t>
            </a:r>
            <a:endParaRPr lang="en-US" sz="1600" dirty="0"/>
          </a:p>
        </p:txBody>
      </p:sp>
      <p:sp>
        <p:nvSpPr>
          <p:cNvPr id="25612" name="Text Box 12"/>
          <p:cNvSpPr txBox="1">
            <a:spLocks noChangeArrowheads="1"/>
          </p:cNvSpPr>
          <p:nvPr/>
        </p:nvSpPr>
        <p:spPr bwMode="auto">
          <a:xfrm>
            <a:off x="8291586" y="3513138"/>
            <a:ext cx="444353" cy="338554"/>
          </a:xfrm>
          <a:prstGeom prst="rect">
            <a:avLst/>
          </a:prstGeom>
          <a:noFill/>
          <a:ln w="9525">
            <a:noFill/>
            <a:miter lim="800000"/>
            <a:headEnd/>
            <a:tailEnd/>
          </a:ln>
          <a:effectLst/>
        </p:spPr>
        <p:txBody>
          <a:bodyPr wrap="none">
            <a:prstTxWarp prst="textNoShape">
              <a:avLst/>
            </a:prstTxWarp>
            <a:spAutoFit/>
          </a:bodyPr>
          <a:lstStyle/>
          <a:p>
            <a:pPr algn="ctr"/>
            <a:r>
              <a:rPr lang="en-US" sz="1600" dirty="0" smtClean="0"/>
              <a:t>8.2</a:t>
            </a:r>
            <a:endParaRPr lang="en-US" sz="1600" dirty="0"/>
          </a:p>
        </p:txBody>
      </p:sp>
      <p:sp>
        <p:nvSpPr>
          <p:cNvPr id="25613" name="Text Box 13"/>
          <p:cNvSpPr txBox="1">
            <a:spLocks noChangeArrowheads="1"/>
          </p:cNvSpPr>
          <p:nvPr/>
        </p:nvSpPr>
        <p:spPr bwMode="auto">
          <a:xfrm>
            <a:off x="8294761" y="3968750"/>
            <a:ext cx="444353" cy="338554"/>
          </a:xfrm>
          <a:prstGeom prst="rect">
            <a:avLst/>
          </a:prstGeom>
          <a:noFill/>
          <a:ln w="9525">
            <a:noFill/>
            <a:miter lim="800000"/>
            <a:headEnd/>
            <a:tailEnd/>
          </a:ln>
          <a:effectLst/>
        </p:spPr>
        <p:txBody>
          <a:bodyPr wrap="none">
            <a:prstTxWarp prst="textNoShape">
              <a:avLst/>
            </a:prstTxWarp>
            <a:spAutoFit/>
          </a:bodyPr>
          <a:lstStyle/>
          <a:p>
            <a:pPr algn="ctr"/>
            <a:r>
              <a:rPr lang="en-US" sz="1600" dirty="0" smtClean="0"/>
              <a:t>8.2</a:t>
            </a:r>
            <a:endParaRPr lang="en-US" sz="1600" dirty="0"/>
          </a:p>
        </p:txBody>
      </p:sp>
      <p:sp>
        <p:nvSpPr>
          <p:cNvPr id="25614" name="Text Box 14"/>
          <p:cNvSpPr txBox="1">
            <a:spLocks noChangeArrowheads="1"/>
          </p:cNvSpPr>
          <p:nvPr/>
        </p:nvSpPr>
        <p:spPr bwMode="auto">
          <a:xfrm>
            <a:off x="8299523" y="4429125"/>
            <a:ext cx="444353" cy="338554"/>
          </a:xfrm>
          <a:prstGeom prst="rect">
            <a:avLst/>
          </a:prstGeom>
          <a:noFill/>
          <a:ln w="9525">
            <a:noFill/>
            <a:miter lim="800000"/>
            <a:headEnd/>
            <a:tailEnd/>
          </a:ln>
          <a:effectLst/>
        </p:spPr>
        <p:txBody>
          <a:bodyPr wrap="none">
            <a:prstTxWarp prst="textNoShape">
              <a:avLst/>
            </a:prstTxWarp>
            <a:spAutoFit/>
          </a:bodyPr>
          <a:lstStyle/>
          <a:p>
            <a:pPr algn="ctr"/>
            <a:r>
              <a:rPr lang="en-US" sz="1600" dirty="0" smtClean="0"/>
              <a:t>8.0</a:t>
            </a:r>
            <a:endParaRPr lang="en-US" sz="1600" dirty="0"/>
          </a:p>
        </p:txBody>
      </p:sp>
      <p:sp>
        <p:nvSpPr>
          <p:cNvPr id="25615" name="Text Box 19"/>
          <p:cNvSpPr txBox="1">
            <a:spLocks noChangeArrowheads="1"/>
          </p:cNvSpPr>
          <p:nvPr/>
        </p:nvSpPr>
        <p:spPr bwMode="auto">
          <a:xfrm>
            <a:off x="0" y="5691188"/>
            <a:ext cx="6584950" cy="274637"/>
          </a:xfrm>
          <a:prstGeom prst="rect">
            <a:avLst/>
          </a:prstGeom>
          <a:noFill/>
          <a:ln w="9525">
            <a:noFill/>
            <a:miter lim="800000"/>
            <a:headEnd/>
            <a:tailEnd/>
          </a:ln>
          <a:effectLst/>
        </p:spPr>
        <p:txBody>
          <a:bodyPr>
            <a:prstTxWarp prst="textNoShape">
              <a:avLst/>
            </a:prstTxWarp>
            <a:spAutoFit/>
          </a:bodyPr>
          <a:lstStyle/>
          <a:p>
            <a:pPr algn="l"/>
            <a:r>
              <a:rPr lang="en-US"/>
              <a:t>*Split sampled questions</a:t>
            </a:r>
          </a:p>
        </p:txBody>
      </p:sp>
      <p:sp>
        <p:nvSpPr>
          <p:cNvPr id="25616" name="Text Box 20"/>
          <p:cNvSpPr txBox="1">
            <a:spLocks noChangeArrowheads="1"/>
          </p:cNvSpPr>
          <p:nvPr/>
        </p:nvSpPr>
        <p:spPr bwMode="auto">
          <a:xfrm>
            <a:off x="8312222" y="4886325"/>
            <a:ext cx="444353" cy="338554"/>
          </a:xfrm>
          <a:prstGeom prst="rect">
            <a:avLst/>
          </a:prstGeom>
          <a:noFill/>
          <a:ln w="9525">
            <a:noFill/>
            <a:miter lim="800000"/>
            <a:headEnd/>
            <a:tailEnd/>
          </a:ln>
          <a:effectLst/>
        </p:spPr>
        <p:txBody>
          <a:bodyPr wrap="none">
            <a:prstTxWarp prst="textNoShape">
              <a:avLst/>
            </a:prstTxWarp>
            <a:spAutoFit/>
          </a:bodyPr>
          <a:lstStyle/>
          <a:p>
            <a:pPr algn="ctr"/>
            <a:r>
              <a:rPr lang="en-US" sz="1600" dirty="0" smtClean="0"/>
              <a:t>7.9</a:t>
            </a:r>
            <a:endParaRPr lang="en-US" sz="1600" dirty="0"/>
          </a:p>
        </p:txBody>
      </p:sp>
      <p:sp>
        <p:nvSpPr>
          <p:cNvPr id="25617" name="Text Box 21"/>
          <p:cNvSpPr txBox="1">
            <a:spLocks noChangeArrowheads="1"/>
          </p:cNvSpPr>
          <p:nvPr/>
        </p:nvSpPr>
        <p:spPr bwMode="auto">
          <a:xfrm>
            <a:off x="8312223" y="5343525"/>
            <a:ext cx="444353" cy="338554"/>
          </a:xfrm>
          <a:prstGeom prst="rect">
            <a:avLst/>
          </a:prstGeom>
          <a:noFill/>
          <a:ln w="9525">
            <a:noFill/>
            <a:miter lim="800000"/>
            <a:headEnd/>
            <a:tailEnd/>
          </a:ln>
          <a:effectLst/>
        </p:spPr>
        <p:txBody>
          <a:bodyPr wrap="none">
            <a:prstTxWarp prst="textNoShape">
              <a:avLst/>
            </a:prstTxWarp>
            <a:spAutoFit/>
          </a:bodyPr>
          <a:lstStyle/>
          <a:p>
            <a:pPr algn="ctr"/>
            <a:r>
              <a:rPr lang="en-US" sz="1600" dirty="0" smtClean="0"/>
              <a:t>7.6</a:t>
            </a:r>
            <a:endParaRPr lang="en-US" sz="1600" dirty="0"/>
          </a:p>
        </p:txBody>
      </p:sp>
      <p:sp>
        <p:nvSpPr>
          <p:cNvPr id="18" name="Text Box 5"/>
          <p:cNvSpPr txBox="1">
            <a:spLocks noChangeArrowheads="1"/>
          </p:cNvSpPr>
          <p:nvPr/>
        </p:nvSpPr>
        <p:spPr bwMode="auto">
          <a:xfrm>
            <a:off x="0" y="6171644"/>
            <a:ext cx="7067550" cy="646331"/>
          </a:xfrm>
          <a:prstGeom prst="rect">
            <a:avLst/>
          </a:prstGeom>
          <a:noFill/>
          <a:ln w="9525">
            <a:noFill/>
            <a:miter lim="800000"/>
            <a:headEnd/>
            <a:tailEnd/>
          </a:ln>
          <a:effectLst/>
        </p:spPr>
        <p:txBody>
          <a:bodyPr>
            <a:prstTxWarp prst="textNoShape">
              <a:avLst/>
            </a:prstTxWarp>
            <a:spAutoFit/>
          </a:bodyPr>
          <a:lstStyle/>
          <a:p>
            <a:pPr algn="l" eaLnBrk="1" hangingPunct="1">
              <a:lnSpc>
                <a:spcPct val="90000"/>
              </a:lnSpc>
            </a:pPr>
            <a:r>
              <a:rPr lang="en-US" sz="1000" dirty="0"/>
              <a:t>Lake Research </a:t>
            </a:r>
            <a:r>
              <a:rPr lang="en-US" sz="1000" dirty="0" smtClean="0"/>
              <a:t>survey of </a:t>
            </a:r>
            <a:r>
              <a:rPr lang="en-US" sz="1000" dirty="0"/>
              <a:t>1,000 likely voters </a:t>
            </a:r>
            <a:r>
              <a:rPr lang="en-US" sz="1000" dirty="0" smtClean="0"/>
              <a:t>nationwide using RDD.  </a:t>
            </a:r>
            <a:r>
              <a:rPr lang="en-US" sz="1000" dirty="0"/>
              <a:t>The survey was comprised of a base sample of 800 likely voters (400 men and 400 women) with an oversample of 200 female voters nationwide.  In the combined totals, respondents in the female oversample were weighted down to reflect their actual proportion among the population.  The survey was conducted August 4 through 10, </a:t>
            </a:r>
            <a:r>
              <a:rPr lang="en-US" sz="1000" dirty="0" smtClean="0"/>
              <a:t>2011. The </a:t>
            </a:r>
            <a:r>
              <a:rPr lang="en-US" sz="1000" dirty="0"/>
              <a:t>margin of error for the overall survey is +/- 3.1%. </a:t>
            </a:r>
          </a:p>
        </p:txBody>
      </p:sp>
    </p:spTree>
    <p:extLst>
      <p:ext uri="{BB962C8B-B14F-4D97-AF65-F5344CB8AC3E}">
        <p14:creationId xmlns="" xmlns:p14="http://schemas.microsoft.com/office/powerpoint/2010/main" val="10811288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oter Placeholder 2"/>
          <p:cNvSpPr>
            <a:spLocks noGrp="1"/>
          </p:cNvSpPr>
          <p:nvPr>
            <p:ph type="ftr" sz="quarter" idx="10"/>
          </p:nvPr>
        </p:nvSpPr>
        <p:spPr>
          <a:noFill/>
          <a:ln>
            <a:miter lim="800000"/>
            <a:headEnd/>
            <a:tailEnd/>
          </a:ln>
        </p:spPr>
        <p:txBody>
          <a:bodyPr/>
          <a:lstStyle/>
          <a:p>
            <a:fld id="{2A1F18EF-B517-004A-BEE7-EB926F7762D2}" type="slidenum">
              <a:rPr lang="en-US"/>
              <a:pPr/>
              <a:t>12</a:t>
            </a:fld>
            <a:endParaRPr lang="en-US"/>
          </a:p>
        </p:txBody>
      </p:sp>
      <p:graphicFrame>
        <p:nvGraphicFramePr>
          <p:cNvPr id="25604" name="Object 3"/>
          <p:cNvGraphicFramePr>
            <a:graphicFrameLocks noChangeAspect="1"/>
          </p:cNvGraphicFramePr>
          <p:nvPr>
            <p:extLst>
              <p:ext uri="{D42A27DB-BD31-4B8C-83A1-F6EECF244321}">
                <p14:modId xmlns="" xmlns:p14="http://schemas.microsoft.com/office/powerpoint/2010/main" val="3830007611"/>
              </p:ext>
            </p:extLst>
          </p:nvPr>
        </p:nvGraphicFramePr>
        <p:xfrm>
          <a:off x="688975" y="1350963"/>
          <a:ext cx="6381750" cy="4745037"/>
        </p:xfrm>
        <a:graphic>
          <a:graphicData uri="http://schemas.openxmlformats.org/presentationml/2006/ole">
            <p:oleObj spid="_x0000_s44047" name="Worksheet" r:id="rId4" imgW="6381940" imgH="4743450" progId="Excel.Sheet.8">
              <p:embed/>
            </p:oleObj>
          </a:graphicData>
        </a:graphic>
      </p:graphicFrame>
      <p:sp>
        <p:nvSpPr>
          <p:cNvPr id="25605" name="Rectangle 4"/>
          <p:cNvSpPr>
            <a:spLocks noGrp="1" noChangeArrowheads="1"/>
          </p:cNvSpPr>
          <p:nvPr>
            <p:ph type="title"/>
          </p:nvPr>
        </p:nvSpPr>
        <p:spPr>
          <a:xfrm>
            <a:off x="576776" y="248138"/>
            <a:ext cx="8203456" cy="1058863"/>
          </a:xfrm>
        </p:spPr>
        <p:txBody>
          <a:bodyPr/>
          <a:lstStyle/>
          <a:p>
            <a:pPr eaLnBrk="1" hangingPunct="1"/>
            <a:r>
              <a:rPr lang="en-US" sz="1800" dirty="0"/>
              <a:t>After hearing about the provisions, support among Hispanics for the health care law rose 16 points. Just by informing them of the provisions of the law, we can elevate their support. </a:t>
            </a:r>
            <a:r>
              <a:rPr lang="en-US" sz="1800" dirty="0" smtClean="0"/>
              <a:t>Top provisions include increasing funding for health centers, cracking down on waste, and making preventive care free. </a:t>
            </a:r>
            <a:endParaRPr lang="en-US" sz="1800" dirty="0"/>
          </a:p>
        </p:txBody>
      </p:sp>
      <p:sp>
        <p:nvSpPr>
          <p:cNvPr id="16" name="Text Box 5"/>
          <p:cNvSpPr txBox="1">
            <a:spLocks noChangeArrowheads="1"/>
          </p:cNvSpPr>
          <p:nvPr/>
        </p:nvSpPr>
        <p:spPr bwMode="auto">
          <a:xfrm>
            <a:off x="0" y="6171644"/>
            <a:ext cx="7067550" cy="369332"/>
          </a:xfrm>
          <a:prstGeom prst="rect">
            <a:avLst/>
          </a:prstGeom>
          <a:noFill/>
          <a:ln w="9525">
            <a:noFill/>
            <a:miter lim="800000"/>
            <a:headEnd/>
            <a:tailEnd/>
          </a:ln>
          <a:effectLst/>
        </p:spPr>
        <p:txBody>
          <a:bodyPr>
            <a:prstTxWarp prst="textNoShape">
              <a:avLst/>
            </a:prstTxWarp>
            <a:spAutoFit/>
          </a:bodyPr>
          <a:lstStyle/>
          <a:p>
            <a:pPr algn="l" eaLnBrk="1" hangingPunct="1">
              <a:lnSpc>
                <a:spcPct val="90000"/>
              </a:lnSpc>
            </a:pPr>
            <a:r>
              <a:rPr lang="en-US" sz="1000" dirty="0" err="1" smtClean="0"/>
              <a:t>Anzalone</a:t>
            </a:r>
            <a:r>
              <a:rPr lang="en-US" sz="1000" dirty="0" smtClean="0"/>
              <a:t> Liszt survey of 600 </a:t>
            </a:r>
            <a:r>
              <a:rPr lang="en-US" sz="1000" dirty="0"/>
              <a:t>likely </a:t>
            </a:r>
            <a:r>
              <a:rPr lang="en-US" sz="1000" dirty="0" smtClean="0"/>
              <a:t>Hispanic voters nationwide, 480 contacted by land line and 120 by cell phone. The </a:t>
            </a:r>
            <a:r>
              <a:rPr lang="en-US" sz="1000" dirty="0"/>
              <a:t>survey was conducted </a:t>
            </a:r>
            <a:r>
              <a:rPr lang="en-US" sz="1000" dirty="0" smtClean="0"/>
              <a:t>November 29-December 5, 2011. The </a:t>
            </a:r>
            <a:r>
              <a:rPr lang="en-US" sz="1000" dirty="0"/>
              <a:t>margin of error for the overall survey is +/- </a:t>
            </a:r>
            <a:r>
              <a:rPr lang="en-US" sz="1000" dirty="0" smtClean="0"/>
              <a:t>4.0%. </a:t>
            </a:r>
            <a:endParaRPr lang="en-US" sz="1000" dirty="0"/>
          </a:p>
        </p:txBody>
      </p:sp>
    </p:spTree>
    <p:extLst>
      <p:ext uri="{BB962C8B-B14F-4D97-AF65-F5344CB8AC3E}">
        <p14:creationId xmlns="" xmlns:p14="http://schemas.microsoft.com/office/powerpoint/2010/main" val="30948238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oter Placeholder 3"/>
          <p:cNvSpPr>
            <a:spLocks noGrp="1"/>
          </p:cNvSpPr>
          <p:nvPr>
            <p:ph type="ftr" sz="quarter" idx="10"/>
          </p:nvPr>
        </p:nvSpPr>
        <p:spPr>
          <a:noFill/>
          <a:ln>
            <a:miter lim="800000"/>
            <a:headEnd/>
            <a:tailEnd/>
          </a:ln>
        </p:spPr>
        <p:txBody>
          <a:bodyPr/>
          <a:lstStyle/>
          <a:p>
            <a:fld id="{866B7D25-FA22-744A-B5FA-5E23D91E0D65}" type="slidenum">
              <a:rPr lang="en-US"/>
              <a:pPr/>
              <a:t>13</a:t>
            </a:fld>
            <a:endParaRPr lang="en-US"/>
          </a:p>
        </p:txBody>
      </p:sp>
      <p:sp>
        <p:nvSpPr>
          <p:cNvPr id="32771" name="Rectangle 2"/>
          <p:cNvSpPr>
            <a:spLocks noGrp="1" noChangeArrowheads="1"/>
          </p:cNvSpPr>
          <p:nvPr>
            <p:ph type="title"/>
          </p:nvPr>
        </p:nvSpPr>
        <p:spPr>
          <a:xfrm>
            <a:off x="684952" y="375684"/>
            <a:ext cx="7788275" cy="1046458"/>
          </a:xfrm>
        </p:spPr>
        <p:txBody>
          <a:bodyPr/>
          <a:lstStyle/>
          <a:p>
            <a:pPr eaLnBrk="1" hangingPunct="1"/>
            <a:r>
              <a:rPr lang="en-US" sz="2400" dirty="0" smtClean="0"/>
              <a:t>For seniors, making it illegal for insurance companies to drop people who get sick, requiring members of Congress get their coverage from the same plans as Americans, and cutting waste in Medicare and closing the donut hole are strong reasons to support the law.  </a:t>
            </a:r>
            <a:endParaRPr lang="en-US" sz="2400" dirty="0"/>
          </a:p>
        </p:txBody>
      </p:sp>
      <p:graphicFrame>
        <p:nvGraphicFramePr>
          <p:cNvPr id="1865766" name="Group 38"/>
          <p:cNvGraphicFramePr>
            <a:graphicFrameLocks noGrp="1"/>
          </p:cNvGraphicFramePr>
          <p:nvPr>
            <p:extLst>
              <p:ext uri="{D42A27DB-BD31-4B8C-83A1-F6EECF244321}">
                <p14:modId xmlns="" xmlns:p14="http://schemas.microsoft.com/office/powerpoint/2010/main" val="1643154307"/>
              </p:ext>
            </p:extLst>
          </p:nvPr>
        </p:nvGraphicFramePr>
        <p:xfrm>
          <a:off x="573384" y="1942213"/>
          <a:ext cx="7883044" cy="4055828"/>
        </p:xfrm>
        <a:graphic>
          <a:graphicData uri="http://schemas.openxmlformats.org/drawingml/2006/table">
            <a:tbl>
              <a:tblPr/>
              <a:tblGrid>
                <a:gridCol w="6419339"/>
                <a:gridCol w="1463705"/>
              </a:tblGrid>
              <a:tr h="790783">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en-US" sz="2000" b="0" i="0" u="none" strike="noStrike" cap="none" normalizeH="0" baseline="0" dirty="0" smtClean="0">
                          <a:ln>
                            <a:noFill/>
                          </a:ln>
                          <a:solidFill>
                            <a:schemeClr val="bg1"/>
                          </a:solidFill>
                          <a:effectLst/>
                          <a:latin typeface="Calibri" charset="0"/>
                          <a:ea typeface="Times New Roman" charset="0"/>
                          <a:cs typeface="Times New Roman" charset="0"/>
                        </a:rPr>
                        <a:t>Top Benefits: % Much More Likely to Support</a:t>
                      </a:r>
                      <a:endParaRPr kumimoji="0" lang="en-US" sz="2000" b="0" i="0" u="none" strike="noStrike" cap="none" normalizeH="0" baseline="0" dirty="0">
                        <a:ln>
                          <a:noFill/>
                        </a:ln>
                        <a:solidFill>
                          <a:schemeClr val="bg1"/>
                        </a:solidFill>
                        <a:effectLst/>
                        <a:latin typeface="Calibri" charset="0"/>
                        <a:ea typeface="Times New Roman" charset="0"/>
                        <a:cs typeface="Times New Roman" charset="0"/>
                      </a:endParaRPr>
                    </a:p>
                  </a:txBody>
                  <a:tcPr marT="45723" marB="45723" anchor="ctr" horzOverflow="overflow">
                    <a:lnL>
                      <a:noFill/>
                    </a:lnL>
                    <a:lnR>
                      <a:noFill/>
                    </a:lnR>
                    <a:lnT>
                      <a:noFill/>
                    </a:lnT>
                    <a:lnB w="1905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800" b="0" i="0" u="none" strike="noStrike" cap="none" normalizeH="0" baseline="0" dirty="0" smtClean="0">
                          <a:ln>
                            <a:noFill/>
                          </a:ln>
                          <a:solidFill>
                            <a:schemeClr val="bg1"/>
                          </a:solidFill>
                          <a:effectLst/>
                          <a:latin typeface="Calibri" charset="0"/>
                          <a:ea typeface="Times New Roman" charset="0"/>
                          <a:cs typeface="Times New Roman" charset="0"/>
                        </a:rPr>
                        <a:t>White Seniors</a:t>
                      </a:r>
                    </a:p>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800" b="0" i="0" u="none" strike="noStrike" cap="none" normalizeH="0" baseline="0" dirty="0" smtClean="0">
                          <a:ln>
                            <a:noFill/>
                          </a:ln>
                          <a:solidFill>
                            <a:schemeClr val="bg1"/>
                          </a:solidFill>
                          <a:effectLst/>
                          <a:latin typeface="Calibri" charset="0"/>
                          <a:ea typeface="Times New Roman" charset="0"/>
                          <a:cs typeface="Times New Roman" charset="0"/>
                        </a:rPr>
                        <a:t>(23%)</a:t>
                      </a:r>
                      <a:endParaRPr kumimoji="0" lang="en-US" sz="1800" b="0" i="0" u="none" strike="noStrike" cap="none" normalizeH="0" baseline="0" dirty="0">
                        <a:ln>
                          <a:noFill/>
                        </a:ln>
                        <a:solidFill>
                          <a:schemeClr val="bg1"/>
                        </a:solidFill>
                        <a:effectLst/>
                        <a:latin typeface="Calibri" charset="0"/>
                        <a:ea typeface="Times New Roman" charset="0"/>
                        <a:cs typeface="Times New Roman" charset="0"/>
                      </a:endParaRPr>
                    </a:p>
                  </a:txBody>
                  <a:tcPr marT="45723" marB="45723" anchor="ctr" horzOverflow="overflow">
                    <a:lnL>
                      <a:noFill/>
                    </a:lnL>
                    <a:lnR>
                      <a:noFill/>
                    </a:lnR>
                    <a:lnT>
                      <a:noFill/>
                    </a:lnT>
                    <a:lnB w="19050" cap="flat" cmpd="sng" algn="ctr">
                      <a:solidFill>
                        <a:schemeClr val="bg1"/>
                      </a:solidFill>
                      <a:prstDash val="solid"/>
                      <a:round/>
                      <a:headEnd type="none" w="med" len="med"/>
                      <a:tailEnd type="none" w="med" len="med"/>
                    </a:lnB>
                    <a:lnTlToBr>
                      <a:noFill/>
                    </a:lnTlToBr>
                    <a:lnBlToTr>
                      <a:noFill/>
                    </a:lnBlToTr>
                    <a:solidFill>
                      <a:schemeClr val="tx2"/>
                    </a:solidFill>
                  </a:tcPr>
                </a:tc>
              </a:tr>
              <a:tr h="584494">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en-US" sz="1400" b="0" i="0" u="none" strike="noStrike" cap="none" normalizeH="0" baseline="0" dirty="0" smtClean="0">
                          <a:ln>
                            <a:noFill/>
                          </a:ln>
                          <a:solidFill>
                            <a:srgbClr val="000000"/>
                          </a:solidFill>
                          <a:effectLst/>
                          <a:latin typeface="Calibri" charset="0"/>
                          <a:ea typeface="Times New Roman" charset="0"/>
                          <a:cs typeface="Arial" charset="0"/>
                        </a:rPr>
                        <a:t>Makes it illegal for insurance companies to drop coverage for people who get sick</a:t>
                      </a:r>
                      <a:endParaRPr kumimoji="0" lang="en-US" sz="1400" b="0" i="0" u="none" strike="noStrike" cap="none" normalizeH="0" baseline="0" dirty="0">
                        <a:ln>
                          <a:noFill/>
                        </a:ln>
                        <a:solidFill>
                          <a:srgbClr val="000000"/>
                        </a:solidFill>
                        <a:effectLst/>
                        <a:latin typeface="Calibri" charset="0"/>
                        <a:ea typeface="Times New Roman" charset="0"/>
                        <a:cs typeface="Arial" charset="0"/>
                      </a:endParaRPr>
                    </a:p>
                  </a:txBody>
                  <a:tcPr marT="45723" marB="45723" horzOverflow="overflow">
                    <a:lnL>
                      <a:noFill/>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600" b="0" i="0" u="none" strike="noStrike" cap="none" normalizeH="0" baseline="0" dirty="0" smtClean="0">
                          <a:ln>
                            <a:noFill/>
                          </a:ln>
                          <a:solidFill>
                            <a:schemeClr val="tx1"/>
                          </a:solidFill>
                          <a:effectLst/>
                          <a:latin typeface="Calibri" charset="0"/>
                          <a:ea typeface="Times New Roman" charset="0"/>
                          <a:cs typeface="Times New Roman" charset="0"/>
                        </a:rPr>
                        <a:t>47</a:t>
                      </a:r>
                      <a:endParaRPr kumimoji="0" lang="en-US" sz="1600" b="0" i="0" u="none" strike="noStrike" cap="none" normalizeH="0" baseline="0" dirty="0">
                        <a:ln>
                          <a:noFill/>
                        </a:ln>
                        <a:solidFill>
                          <a:schemeClr val="tx1"/>
                        </a:solidFill>
                        <a:effectLst/>
                        <a:latin typeface="Calibri" charset="0"/>
                        <a:ea typeface="Times New Roman" charset="0"/>
                        <a:cs typeface="Times New Roman" charset="0"/>
                      </a:endParaRPr>
                    </a:p>
                  </a:txBody>
                  <a:tcPr marT="45723" marB="45723" anchor="ct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AEAEA"/>
                    </a:solidFill>
                  </a:tcPr>
                </a:tc>
              </a:tr>
              <a:tr h="825165">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en-US" sz="1400" b="0" i="0" u="none" strike="noStrike" cap="none" normalizeH="0" baseline="0" dirty="0" smtClean="0">
                          <a:ln>
                            <a:noFill/>
                          </a:ln>
                          <a:solidFill>
                            <a:srgbClr val="000000"/>
                          </a:solidFill>
                          <a:effectLst/>
                          <a:latin typeface="Calibri" charset="0"/>
                          <a:ea typeface="Times New Roman" charset="0"/>
                          <a:cs typeface="Arial" charset="0"/>
                        </a:rPr>
                        <a:t>Requires that members of Congress get their healthcare coverage from the same plans that tens of millions of Americans would get their healthcare coverage from</a:t>
                      </a:r>
                      <a:endParaRPr kumimoji="0" lang="en-US" sz="1400" b="0" i="0" u="none" strike="noStrike" cap="none" normalizeH="0" baseline="0" dirty="0">
                        <a:ln>
                          <a:noFill/>
                        </a:ln>
                        <a:solidFill>
                          <a:srgbClr val="000000"/>
                        </a:solidFill>
                        <a:effectLst/>
                        <a:latin typeface="Calibri" charset="0"/>
                        <a:ea typeface="Times New Roman" charset="0"/>
                        <a:cs typeface="Arial" charset="0"/>
                      </a:endParaRPr>
                    </a:p>
                  </a:txBody>
                  <a:tcPr marT="45723" marB="45723" horzOverflow="overflow">
                    <a:lnL>
                      <a:noFill/>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600" b="0" i="0" u="none" strike="noStrike" cap="none" normalizeH="0" baseline="0" dirty="0" smtClean="0">
                          <a:ln>
                            <a:noFill/>
                          </a:ln>
                          <a:solidFill>
                            <a:schemeClr val="tx1"/>
                          </a:solidFill>
                          <a:effectLst/>
                          <a:latin typeface="Calibri" charset="0"/>
                          <a:ea typeface="Times New Roman" charset="0"/>
                          <a:cs typeface="Times New Roman" charset="0"/>
                        </a:rPr>
                        <a:t>47</a:t>
                      </a:r>
                      <a:endParaRPr kumimoji="0" lang="en-US" sz="1600" b="0" i="0" u="none" strike="noStrike" cap="none" normalizeH="0" baseline="0" dirty="0">
                        <a:ln>
                          <a:noFill/>
                        </a:ln>
                        <a:solidFill>
                          <a:schemeClr val="tx1"/>
                        </a:solidFill>
                        <a:effectLst/>
                        <a:latin typeface="Calibri" charset="0"/>
                        <a:ea typeface="Times New Roman" charset="0"/>
                        <a:cs typeface="Times New Roman" charset="0"/>
                      </a:endParaRPr>
                    </a:p>
                  </a:txBody>
                  <a:tcPr marT="45723" marB="45723" anchor="ct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AEAEA"/>
                    </a:solidFill>
                  </a:tcPr>
                </a:tc>
              </a:tr>
              <a:tr h="584494">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en-US" sz="1400" b="0" i="0" u="none" strike="noStrike" cap="none" normalizeH="0" baseline="0" dirty="0" smtClean="0">
                          <a:ln>
                            <a:noFill/>
                          </a:ln>
                          <a:solidFill>
                            <a:srgbClr val="000000"/>
                          </a:solidFill>
                          <a:effectLst/>
                          <a:latin typeface="Calibri" charset="0"/>
                          <a:ea typeface="Times New Roman" charset="0"/>
                          <a:cs typeface="Arial" charset="0"/>
                        </a:rPr>
                        <a:t>Cuts waste in Medicare and Medicaid and lowers prescription drug costs for seniors by closing the current gap in Medicare, sometimes referred to as the “donut hole”</a:t>
                      </a:r>
                      <a:endParaRPr kumimoji="0" lang="en-US" sz="1400" b="0" i="0" u="none" strike="noStrike" cap="none" normalizeH="0" baseline="0" dirty="0">
                        <a:ln>
                          <a:noFill/>
                        </a:ln>
                        <a:solidFill>
                          <a:srgbClr val="000000"/>
                        </a:solidFill>
                        <a:effectLst/>
                        <a:latin typeface="Calibri" charset="0"/>
                        <a:ea typeface="Times New Roman" charset="0"/>
                        <a:cs typeface="Arial" charset="0"/>
                      </a:endParaRPr>
                    </a:p>
                  </a:txBody>
                  <a:tcPr horzOverflow="overflow">
                    <a:lnL>
                      <a:noFill/>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600" b="0" i="0" u="none" strike="noStrike" cap="none" normalizeH="0" baseline="0" dirty="0" smtClean="0">
                          <a:ln>
                            <a:noFill/>
                          </a:ln>
                          <a:solidFill>
                            <a:schemeClr val="tx1"/>
                          </a:solidFill>
                          <a:effectLst/>
                          <a:latin typeface="Calibri" charset="0"/>
                          <a:ea typeface="Times New Roman" charset="0"/>
                          <a:cs typeface="Times New Roman" charset="0"/>
                        </a:rPr>
                        <a:t>46</a:t>
                      </a:r>
                      <a:endParaRPr kumimoji="0" lang="en-US" sz="1600" b="0" i="0" u="none" strike="noStrike" cap="none" normalizeH="0" baseline="0" dirty="0">
                        <a:ln>
                          <a:noFill/>
                        </a:ln>
                        <a:solidFill>
                          <a:schemeClr val="tx1"/>
                        </a:solidFill>
                        <a:effectLst/>
                        <a:latin typeface="Calibri" charset="0"/>
                        <a:ea typeface="Times New Roman" charset="0"/>
                        <a:cs typeface="Times New Roman" charset="0"/>
                      </a:endParaRPr>
                    </a:p>
                  </a:txBody>
                  <a:tcPr anchor="ct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AEAEA"/>
                    </a:solidFill>
                  </a:tcPr>
                </a:tc>
              </a:tr>
              <a:tr h="487739">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en-US" sz="1400" b="0" i="0" u="none" strike="noStrike" cap="none" normalizeH="0" baseline="0" dirty="0" smtClean="0">
                          <a:ln>
                            <a:noFill/>
                          </a:ln>
                          <a:solidFill>
                            <a:srgbClr val="000000"/>
                          </a:solidFill>
                          <a:effectLst/>
                          <a:latin typeface="Calibri" charset="0"/>
                          <a:ea typeface="Times New Roman" charset="0"/>
                          <a:cs typeface="Arial" charset="0"/>
                        </a:rPr>
                        <a:t>Requires insurance companies to cover people with pre-existing conditions</a:t>
                      </a:r>
                      <a:endParaRPr kumimoji="0" lang="en-US" sz="1400" b="0" i="0" u="none" strike="noStrike" cap="none" normalizeH="0" baseline="0" dirty="0">
                        <a:ln>
                          <a:noFill/>
                        </a:ln>
                        <a:solidFill>
                          <a:srgbClr val="000000"/>
                        </a:solidFill>
                        <a:effectLst/>
                        <a:latin typeface="Calibri" charset="0"/>
                        <a:ea typeface="Times New Roman" charset="0"/>
                        <a:cs typeface="Arial" charset="0"/>
                      </a:endParaRPr>
                    </a:p>
                  </a:txBody>
                  <a:tcPr horzOverflow="overflow">
                    <a:lnL>
                      <a:noFill/>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600" b="0" i="0" u="none" strike="noStrike" cap="none" normalizeH="0" baseline="0" dirty="0" smtClean="0">
                          <a:ln>
                            <a:noFill/>
                          </a:ln>
                          <a:solidFill>
                            <a:schemeClr val="tx1"/>
                          </a:solidFill>
                          <a:effectLst/>
                          <a:latin typeface="Calibri" charset="0"/>
                          <a:ea typeface="Times New Roman" charset="0"/>
                          <a:cs typeface="Times New Roman" charset="0"/>
                        </a:rPr>
                        <a:t>44</a:t>
                      </a:r>
                      <a:endParaRPr kumimoji="0" lang="en-US" sz="1600" b="0" i="0" u="none" strike="noStrike" cap="none" normalizeH="0" baseline="0" dirty="0">
                        <a:ln>
                          <a:noFill/>
                        </a:ln>
                        <a:solidFill>
                          <a:schemeClr val="tx1"/>
                        </a:solidFill>
                        <a:effectLst/>
                        <a:latin typeface="Calibri" charset="0"/>
                        <a:ea typeface="Times New Roman" charset="0"/>
                        <a:cs typeface="Times New Roman" charset="0"/>
                      </a:endParaRPr>
                    </a:p>
                  </a:txBody>
                  <a:tcPr anchor="ct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AEAEA"/>
                    </a:solidFill>
                  </a:tcPr>
                </a:tc>
              </a:tr>
              <a:tr h="604666">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en-US" sz="1400" b="0" i="0" u="none" strike="noStrike" cap="none" normalizeH="0" baseline="0" dirty="0" smtClean="0">
                          <a:ln>
                            <a:noFill/>
                          </a:ln>
                          <a:solidFill>
                            <a:srgbClr val="000000"/>
                          </a:solidFill>
                          <a:effectLst/>
                          <a:latin typeface="Calibri" charset="0"/>
                          <a:ea typeface="Times New Roman" charset="0"/>
                          <a:cs typeface="Arial" charset="0"/>
                        </a:rPr>
                        <a:t>Creates new competitive insurance markets that will increase competition among insurance companies to help lower healthcare costs.</a:t>
                      </a:r>
                      <a:endParaRPr kumimoji="0" lang="en-US" sz="1400" b="0" i="0" u="none" strike="noStrike" cap="none" normalizeH="0" baseline="0" dirty="0">
                        <a:ln>
                          <a:noFill/>
                        </a:ln>
                        <a:solidFill>
                          <a:srgbClr val="000000"/>
                        </a:solidFill>
                        <a:effectLst/>
                        <a:latin typeface="Calibri" charset="0"/>
                        <a:ea typeface="Times New Roman" charset="0"/>
                        <a:cs typeface="Arial" charset="0"/>
                      </a:endParaRPr>
                    </a:p>
                  </a:txBody>
                  <a:tcPr horzOverflow="overflow">
                    <a:lnL>
                      <a:noFill/>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600" b="0" i="0" u="none" strike="noStrike" cap="none" normalizeH="0" baseline="0" dirty="0" smtClean="0">
                          <a:ln>
                            <a:noFill/>
                          </a:ln>
                          <a:solidFill>
                            <a:schemeClr val="tx1"/>
                          </a:solidFill>
                          <a:effectLst/>
                          <a:latin typeface="Calibri" charset="0"/>
                          <a:ea typeface="Times New Roman" charset="0"/>
                          <a:cs typeface="Times New Roman" charset="0"/>
                        </a:rPr>
                        <a:t>41</a:t>
                      </a:r>
                      <a:endParaRPr kumimoji="0" lang="en-US" sz="1600" b="0" i="0" u="none" strike="noStrike" cap="none" normalizeH="0" baseline="0" dirty="0">
                        <a:ln>
                          <a:noFill/>
                        </a:ln>
                        <a:solidFill>
                          <a:schemeClr val="tx1"/>
                        </a:solidFill>
                        <a:effectLst/>
                        <a:latin typeface="Calibri" charset="0"/>
                        <a:ea typeface="Times New Roman" charset="0"/>
                        <a:cs typeface="Times New Roman" charset="0"/>
                      </a:endParaRPr>
                    </a:p>
                  </a:txBody>
                  <a:tcPr anchor="ct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AEAEA"/>
                    </a:solidFill>
                  </a:tcPr>
                </a:tc>
              </a:tr>
            </a:tbl>
          </a:graphicData>
        </a:graphic>
      </p:graphicFrame>
      <p:sp>
        <p:nvSpPr>
          <p:cNvPr id="5" name="Text Box 5"/>
          <p:cNvSpPr txBox="1">
            <a:spLocks noChangeArrowheads="1"/>
          </p:cNvSpPr>
          <p:nvPr/>
        </p:nvSpPr>
        <p:spPr bwMode="auto">
          <a:xfrm>
            <a:off x="0" y="6171644"/>
            <a:ext cx="7067550" cy="369332"/>
          </a:xfrm>
          <a:prstGeom prst="rect">
            <a:avLst/>
          </a:prstGeom>
          <a:noFill/>
          <a:ln w="9525">
            <a:noFill/>
            <a:miter lim="800000"/>
            <a:headEnd/>
            <a:tailEnd/>
          </a:ln>
          <a:effectLst/>
        </p:spPr>
        <p:txBody>
          <a:bodyPr>
            <a:prstTxWarp prst="textNoShape">
              <a:avLst/>
            </a:prstTxWarp>
            <a:spAutoFit/>
          </a:bodyPr>
          <a:lstStyle/>
          <a:p>
            <a:pPr algn="l" eaLnBrk="1" hangingPunct="1">
              <a:lnSpc>
                <a:spcPct val="90000"/>
              </a:lnSpc>
            </a:pPr>
            <a:r>
              <a:rPr lang="en-US" sz="1000" dirty="0" err="1" smtClean="0"/>
              <a:t>Anzalone</a:t>
            </a:r>
            <a:r>
              <a:rPr lang="en-US" sz="1000" dirty="0" smtClean="0"/>
              <a:t> Liszt survey of 1,000 </a:t>
            </a:r>
            <a:r>
              <a:rPr lang="en-US" sz="1000" dirty="0"/>
              <a:t>likely </a:t>
            </a:r>
            <a:r>
              <a:rPr lang="en-US" sz="1000" dirty="0" smtClean="0"/>
              <a:t>general election voters nationwide. The </a:t>
            </a:r>
            <a:r>
              <a:rPr lang="en-US" sz="1000" dirty="0"/>
              <a:t>survey was conducted </a:t>
            </a:r>
            <a:r>
              <a:rPr lang="en-US" sz="1000" dirty="0" smtClean="0"/>
              <a:t>April 19-25, 2010. The </a:t>
            </a:r>
            <a:r>
              <a:rPr lang="en-US" sz="1000" dirty="0"/>
              <a:t>margin of error for the overall survey is +/- </a:t>
            </a:r>
            <a:r>
              <a:rPr lang="en-US" sz="1000" dirty="0" smtClean="0"/>
              <a:t>3.1%. </a:t>
            </a:r>
            <a:endParaRPr lang="en-US" sz="1000" dirty="0"/>
          </a:p>
        </p:txBody>
      </p:sp>
    </p:spTree>
    <p:extLst>
      <p:ext uri="{BB962C8B-B14F-4D97-AF65-F5344CB8AC3E}">
        <p14:creationId xmlns="" xmlns:p14="http://schemas.microsoft.com/office/powerpoint/2010/main" val="20735513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ctrTitle"/>
          </p:nvPr>
        </p:nvSpPr>
        <p:spPr/>
        <p:txBody>
          <a:bodyPr/>
          <a:lstStyle/>
          <a:p>
            <a:pPr eaLnBrk="1" hangingPunct="1"/>
            <a:r>
              <a:rPr lang="en-US"/>
              <a:t>Messaging in Support of the Affordable Care Act</a:t>
            </a:r>
          </a:p>
        </p:txBody>
      </p:sp>
      <p:sp>
        <p:nvSpPr>
          <p:cNvPr id="31747" name="Rectangle 3"/>
          <p:cNvSpPr>
            <a:spLocks noGrp="1" noChangeArrowheads="1"/>
          </p:cNvSpPr>
          <p:nvPr>
            <p:ph type="subTitle" idx="1"/>
          </p:nvPr>
        </p:nvSpPr>
        <p:spPr>
          <a:xfrm>
            <a:off x="1371600" y="3632200"/>
            <a:ext cx="6400800" cy="1250950"/>
          </a:xfrm>
          <a:noFill/>
        </p:spPr>
        <p:txBody>
          <a:bodyPr/>
          <a:lstStyle/>
          <a:p>
            <a:pPr eaLnBrk="1" hangingPunct="1"/>
            <a:r>
              <a:rPr lang="en-US" sz="1600" dirty="0"/>
              <a:t>The best messages in support of the new health care reform law focus on prevention and making health care more secure for families.  These messages are strong among voters who shift toward supporting the ACA. </a:t>
            </a:r>
            <a:r>
              <a:rPr lang="en-US" sz="1600" dirty="0" smtClean="0"/>
              <a:t>These </a:t>
            </a:r>
            <a:r>
              <a:rPr lang="en-US" sz="1600" dirty="0"/>
              <a:t>top messages tap into core values of prevention and wellness, security, and protection.  </a:t>
            </a:r>
            <a:r>
              <a:rPr lang="en-US" sz="1600" dirty="0" smtClean="0"/>
              <a:t>Additionally, communicating through personal stories is a very effective vehicle for advocates. </a:t>
            </a:r>
            <a:endParaRPr lang="en-US" sz="1600" dirty="0"/>
          </a:p>
        </p:txBody>
      </p:sp>
    </p:spTree>
    <p:extLst>
      <p:ext uri="{BB962C8B-B14F-4D97-AF65-F5344CB8AC3E}">
        <p14:creationId xmlns="" xmlns:p14="http://schemas.microsoft.com/office/powerpoint/2010/main" val="24720203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a:xfrm>
            <a:off x="990600" y="0"/>
            <a:ext cx="8077200" cy="13716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sz="2800" dirty="0" smtClean="0"/>
              <a:t>Use personal stories coupled with clear, simple descriptions of how the law works</a:t>
            </a:r>
            <a:r>
              <a:rPr lang="en-US" dirty="0" smtClean="0">
                <a:effectLst/>
              </a:rPr>
              <a:t> </a:t>
            </a:r>
          </a:p>
        </p:txBody>
      </p:sp>
      <p:sp>
        <p:nvSpPr>
          <p:cNvPr id="111619" name="Rectangle 3"/>
          <p:cNvSpPr>
            <a:spLocks noGrp="1" noChangeArrowheads="1"/>
          </p:cNvSpPr>
          <p:nvPr>
            <p:ph type="body" idx="1"/>
          </p:nvPr>
        </p:nvSpPr>
        <p:spPr>
          <a:xfrm>
            <a:off x="685800" y="1219200"/>
            <a:ext cx="7772400" cy="5105400"/>
          </a:xfrm>
        </p:spPr>
        <p:txBody>
          <a:bodyPr/>
          <a:lstStyle/>
          <a:p>
            <a:pPr>
              <a:lnSpc>
                <a:spcPct val="80000"/>
              </a:lnSpc>
            </a:pPr>
            <a:r>
              <a:rPr lang="en-US" sz="1800" b="1" smtClean="0"/>
              <a:t>A compelling personal story helps tremendously to:</a:t>
            </a:r>
          </a:p>
          <a:p>
            <a:pPr lvl="1">
              <a:lnSpc>
                <a:spcPct val="80000"/>
              </a:lnSpc>
            </a:pPr>
            <a:r>
              <a:rPr lang="en-US" sz="1600" b="1" smtClean="0"/>
              <a:t>Make the health care reform law real, </a:t>
            </a:r>
          </a:p>
          <a:p>
            <a:pPr lvl="1">
              <a:lnSpc>
                <a:spcPct val="80000"/>
              </a:lnSpc>
            </a:pPr>
            <a:r>
              <a:rPr lang="en-US" sz="1600" b="1" smtClean="0"/>
              <a:t>Break down resistance, </a:t>
            </a:r>
          </a:p>
          <a:p>
            <a:pPr lvl="1">
              <a:lnSpc>
                <a:spcPct val="80000"/>
              </a:lnSpc>
            </a:pPr>
            <a:r>
              <a:rPr lang="en-US" sz="1600" b="1" smtClean="0"/>
              <a:t>Tap into anger about how things were under the old system, </a:t>
            </a:r>
          </a:p>
          <a:p>
            <a:pPr lvl="1">
              <a:lnSpc>
                <a:spcPct val="80000"/>
              </a:lnSpc>
            </a:pPr>
            <a:r>
              <a:rPr lang="en-US" sz="1600" b="1" smtClean="0"/>
              <a:t>Provide hope for how health care reform can make it better, and </a:t>
            </a:r>
          </a:p>
          <a:p>
            <a:pPr lvl="1">
              <a:lnSpc>
                <a:spcPct val="80000"/>
              </a:lnSpc>
            </a:pPr>
            <a:r>
              <a:rPr lang="en-US" sz="1600" b="1" smtClean="0"/>
              <a:t>Help voters retain knowledge of key provisions.  </a:t>
            </a:r>
          </a:p>
          <a:p>
            <a:pPr lvl="1">
              <a:lnSpc>
                <a:spcPct val="80000"/>
              </a:lnSpc>
              <a:buFontTx/>
              <a:buNone/>
            </a:pPr>
            <a:endParaRPr lang="en-US" sz="1600" b="1" smtClean="0"/>
          </a:p>
          <a:p>
            <a:pPr>
              <a:lnSpc>
                <a:spcPct val="80000"/>
              </a:lnSpc>
            </a:pPr>
            <a:r>
              <a:rPr lang="en-US" sz="1800" b="1" smtClean="0"/>
              <a:t>Given the lack of information about how health reform works, it is essential to include with the story a short description of two or three key benefits of the law illustrated by the story to help make the benefits crystal clear and reinforce them.</a:t>
            </a:r>
          </a:p>
          <a:p>
            <a:pPr>
              <a:lnSpc>
                <a:spcPct val="80000"/>
              </a:lnSpc>
            </a:pPr>
            <a:endParaRPr lang="en-US" sz="1800" b="1" smtClean="0"/>
          </a:p>
          <a:p>
            <a:pPr>
              <a:lnSpc>
                <a:spcPct val="80000"/>
              </a:lnSpc>
              <a:buFontTx/>
              <a:buNone/>
            </a:pPr>
            <a:r>
              <a:rPr lang="en-US" sz="1800" b="1" smtClean="0">
                <a:solidFill>
                  <a:schemeClr val="accent1"/>
                </a:solidFill>
              </a:rPr>
              <a:t>“I like a plan if it helps a man like that.” [Senior man, Philadelphia]</a:t>
            </a:r>
          </a:p>
          <a:p>
            <a:pPr>
              <a:lnSpc>
                <a:spcPct val="80000"/>
              </a:lnSpc>
              <a:buFontTx/>
              <a:buNone/>
            </a:pPr>
            <a:endParaRPr lang="en-US" sz="1800" b="1" smtClean="0">
              <a:solidFill>
                <a:schemeClr val="accent1"/>
              </a:solidFill>
            </a:endParaRPr>
          </a:p>
          <a:p>
            <a:pPr>
              <a:lnSpc>
                <a:spcPct val="80000"/>
              </a:lnSpc>
              <a:buFontTx/>
              <a:buNone/>
            </a:pPr>
            <a:r>
              <a:rPr lang="en-US" sz="1800" b="1" smtClean="0">
                <a:solidFill>
                  <a:schemeClr val="accent1"/>
                </a:solidFill>
              </a:rPr>
              <a:t>“This [story] is why I believe in giving reform a try.” [Senior woman, Charlotte]</a:t>
            </a:r>
          </a:p>
          <a:p>
            <a:pPr>
              <a:lnSpc>
                <a:spcPct val="80000"/>
              </a:lnSpc>
              <a:buFontTx/>
              <a:buNone/>
            </a:pPr>
            <a:endParaRPr lang="en-US" sz="1800" b="1" smtClean="0">
              <a:solidFill>
                <a:schemeClr val="accent1"/>
              </a:solidFill>
            </a:endParaRPr>
          </a:p>
          <a:p>
            <a:pPr>
              <a:lnSpc>
                <a:spcPct val="80000"/>
              </a:lnSpc>
              <a:buFontTx/>
              <a:buNone/>
            </a:pPr>
            <a:r>
              <a:rPr lang="en-US" sz="1800" b="1" smtClean="0">
                <a:solidFill>
                  <a:schemeClr val="accent1"/>
                </a:solidFill>
              </a:rPr>
              <a:t>“If I saw Lindsay here actually telling the story, like wow, we did the right thing.” [Younger male, Charlotte]</a:t>
            </a:r>
          </a:p>
        </p:txBody>
      </p:sp>
      <p:sp>
        <p:nvSpPr>
          <p:cNvPr id="4" name="TextBox 3"/>
          <p:cNvSpPr txBox="1"/>
          <p:nvPr/>
        </p:nvSpPr>
        <p:spPr>
          <a:xfrm>
            <a:off x="316523" y="6154621"/>
            <a:ext cx="7118252" cy="464743"/>
          </a:xfrm>
          <a:prstGeom prst="rect">
            <a:avLst/>
          </a:prstGeom>
          <a:noFill/>
        </p:spPr>
        <p:txBody>
          <a:bodyPr wrap="square" rtlCol="0">
            <a:spAutoFit/>
          </a:bodyPr>
          <a:lstStyle/>
          <a:p>
            <a:pPr algn="l" eaLnBrk="1" hangingPunct="1">
              <a:lnSpc>
                <a:spcPct val="80000"/>
              </a:lnSpc>
            </a:pPr>
            <a:r>
              <a:rPr lang="en-US" sz="1000" dirty="0"/>
              <a:t>Lake Research Partners conducted eight focus groups in four cities (Las Vegas, NV; Charlotte, NC; Philadelphia, PA; and St. Louis, MO) between July 8-19, 2010.  </a:t>
            </a:r>
            <a:r>
              <a:rPr lang="en-US" sz="1000" dirty="0" smtClean="0"/>
              <a:t>The </a:t>
            </a:r>
            <a:r>
              <a:rPr lang="en-US" sz="1000" dirty="0"/>
              <a:t>groups were composed of seniors, blue collar women, voters under 40, Latinos, and rural and suburban St. Louis women. </a:t>
            </a:r>
          </a:p>
        </p:txBody>
      </p:sp>
    </p:spTree>
    <p:extLst>
      <p:ext uri="{BB962C8B-B14F-4D97-AF65-F5344CB8AC3E}">
        <p14:creationId xmlns="" xmlns:p14="http://schemas.microsoft.com/office/powerpoint/2010/main" val="6055358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1066800" y="0"/>
            <a:ext cx="8001000" cy="13716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sz="2400" dirty="0" smtClean="0"/>
              <a:t>Tell how the law works, focus on the core provisions that voters value, and keep it simple</a:t>
            </a:r>
            <a:r>
              <a:rPr lang="en-US" dirty="0" smtClean="0">
                <a:effectLst/>
              </a:rPr>
              <a:t> </a:t>
            </a:r>
          </a:p>
        </p:txBody>
      </p:sp>
      <p:sp>
        <p:nvSpPr>
          <p:cNvPr id="75779" name="Rectangle 3"/>
          <p:cNvSpPr>
            <a:spLocks noGrp="1" noChangeArrowheads="1"/>
          </p:cNvSpPr>
          <p:nvPr>
            <p:ph type="body" idx="1"/>
          </p:nvPr>
        </p:nvSpPr>
        <p:spPr>
          <a:xfrm>
            <a:off x="685800" y="1524000"/>
            <a:ext cx="7772400" cy="4572000"/>
          </a:xfrm>
        </p:spPr>
        <p:txBody>
          <a:bodyPr/>
          <a:lstStyle/>
          <a:p>
            <a:pPr>
              <a:lnSpc>
                <a:spcPct val="80000"/>
              </a:lnSpc>
            </a:pPr>
            <a:r>
              <a:rPr lang="en-US" sz="2000" b="1" smtClean="0"/>
              <a:t>Focus on how the law will:</a:t>
            </a:r>
          </a:p>
          <a:p>
            <a:pPr lvl="1">
              <a:lnSpc>
                <a:spcPct val="80000"/>
              </a:lnSpc>
            </a:pPr>
            <a:r>
              <a:rPr lang="en-US" sz="1800" b="1" smtClean="0"/>
              <a:t>End pre-existing condition exclusions for adults and children, </a:t>
            </a:r>
          </a:p>
          <a:p>
            <a:pPr lvl="1">
              <a:lnSpc>
                <a:spcPct val="80000"/>
              </a:lnSpc>
            </a:pPr>
            <a:r>
              <a:rPr lang="en-US" sz="1800" b="1" smtClean="0"/>
              <a:t>Provide small business tax credits to help them provide coverage for their employees, and </a:t>
            </a:r>
          </a:p>
          <a:p>
            <a:pPr lvl="1">
              <a:lnSpc>
                <a:spcPct val="80000"/>
              </a:lnSpc>
            </a:pPr>
            <a:r>
              <a:rPr lang="en-US" sz="1800" b="1" smtClean="0"/>
              <a:t>Require insurers to provide no-cost coverage of preventive care.</a:t>
            </a:r>
          </a:p>
          <a:p>
            <a:pPr lvl="1">
              <a:lnSpc>
                <a:spcPct val="80000"/>
              </a:lnSpc>
              <a:buFontTx/>
              <a:buNone/>
            </a:pPr>
            <a:r>
              <a:rPr lang="en-US" sz="1800" b="1" smtClean="0"/>
              <a:t>   </a:t>
            </a:r>
          </a:p>
          <a:p>
            <a:pPr lvl="1">
              <a:lnSpc>
                <a:spcPct val="80000"/>
              </a:lnSpc>
              <a:buFontTx/>
              <a:buNone/>
            </a:pPr>
            <a:r>
              <a:rPr lang="en-US" sz="1800" b="1" smtClean="0"/>
              <a:t>    </a:t>
            </a:r>
            <a:r>
              <a:rPr lang="en-US" sz="1800" b="1" smtClean="0">
                <a:solidFill>
                  <a:schemeClr val="accent1"/>
                </a:solidFill>
              </a:rPr>
              <a:t>“I just think they need to do away with pre-existing conditions, if that is something that was passed.” [Blue collar woman, Philadelphia]</a:t>
            </a:r>
          </a:p>
          <a:p>
            <a:pPr lvl="1">
              <a:lnSpc>
                <a:spcPct val="80000"/>
              </a:lnSpc>
              <a:buFontTx/>
              <a:buNone/>
            </a:pPr>
            <a:endParaRPr lang="en-US" sz="1800" b="1" smtClean="0">
              <a:solidFill>
                <a:schemeClr val="accent1"/>
              </a:solidFill>
            </a:endParaRPr>
          </a:p>
          <a:p>
            <a:pPr lvl="1">
              <a:lnSpc>
                <a:spcPct val="80000"/>
              </a:lnSpc>
              <a:buFontTx/>
              <a:buNone/>
            </a:pPr>
            <a:r>
              <a:rPr lang="en-US" sz="1800" b="1" smtClean="0">
                <a:solidFill>
                  <a:schemeClr val="accent1"/>
                </a:solidFill>
              </a:rPr>
              <a:t>    “I think that it helps small businesses is really important.” [Blue collar woman, Las Vegas]</a:t>
            </a:r>
            <a:r>
              <a:rPr lang="en-US" sz="1800" smtClean="0">
                <a:solidFill>
                  <a:schemeClr val="accent1"/>
                </a:solidFill>
              </a:rPr>
              <a:t> </a:t>
            </a:r>
          </a:p>
          <a:p>
            <a:pPr lvl="1">
              <a:lnSpc>
                <a:spcPct val="80000"/>
              </a:lnSpc>
              <a:buFontTx/>
              <a:buNone/>
            </a:pPr>
            <a:r>
              <a:rPr lang="en-US" sz="1800" b="1" smtClean="0">
                <a:solidFill>
                  <a:schemeClr val="accent1"/>
                </a:solidFill>
              </a:rPr>
              <a:t>    </a:t>
            </a:r>
          </a:p>
          <a:p>
            <a:pPr lvl="1">
              <a:lnSpc>
                <a:spcPct val="80000"/>
              </a:lnSpc>
              <a:buFontTx/>
              <a:buNone/>
            </a:pPr>
            <a:r>
              <a:rPr lang="en-US" sz="1800" b="1" smtClean="0">
                <a:solidFill>
                  <a:schemeClr val="accent1"/>
                </a:solidFill>
              </a:rPr>
              <a:t>    “What is going to happen is preventive care like mammograms and things like that, there is not going to be a co-pay.” [Senior Woman, Charlotte]</a:t>
            </a:r>
          </a:p>
        </p:txBody>
      </p:sp>
      <p:sp>
        <p:nvSpPr>
          <p:cNvPr id="4" name="TextBox 3"/>
          <p:cNvSpPr txBox="1"/>
          <p:nvPr/>
        </p:nvSpPr>
        <p:spPr>
          <a:xfrm>
            <a:off x="316523" y="6154621"/>
            <a:ext cx="7118252" cy="464743"/>
          </a:xfrm>
          <a:prstGeom prst="rect">
            <a:avLst/>
          </a:prstGeom>
          <a:noFill/>
        </p:spPr>
        <p:txBody>
          <a:bodyPr wrap="square" rtlCol="0">
            <a:spAutoFit/>
          </a:bodyPr>
          <a:lstStyle/>
          <a:p>
            <a:pPr algn="l" eaLnBrk="1" hangingPunct="1">
              <a:lnSpc>
                <a:spcPct val="80000"/>
              </a:lnSpc>
            </a:pPr>
            <a:r>
              <a:rPr lang="en-US" sz="1000" dirty="0"/>
              <a:t>Lake Research Partners conducted eight focus groups in four cities (Las Vegas, NV; Charlotte, NC; Philadelphia, PA; and St. Louis, MO) between July 8-19, 2010.  </a:t>
            </a:r>
            <a:r>
              <a:rPr lang="en-US" sz="1000" dirty="0" smtClean="0"/>
              <a:t>The </a:t>
            </a:r>
            <a:r>
              <a:rPr lang="en-US" sz="1000" dirty="0"/>
              <a:t>groups were composed of seniors, blue collar women, voters under 40, Latinos, and rural and suburban St. Louis women. </a:t>
            </a:r>
          </a:p>
        </p:txBody>
      </p:sp>
    </p:spTree>
    <p:extLst>
      <p:ext uri="{BB962C8B-B14F-4D97-AF65-F5344CB8AC3E}">
        <p14:creationId xmlns="" xmlns:p14="http://schemas.microsoft.com/office/powerpoint/2010/main" val="11565113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990600" y="0"/>
            <a:ext cx="8077200" cy="13716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sz="2400" smtClean="0"/>
              <a:t>Use “transition” or “bridge” language to meet voters where they are and relax their defenses</a:t>
            </a:r>
            <a:r>
              <a:rPr lang="en-US" smtClean="0">
                <a:effectLst/>
              </a:rPr>
              <a:t> </a:t>
            </a:r>
          </a:p>
        </p:txBody>
      </p:sp>
      <p:sp>
        <p:nvSpPr>
          <p:cNvPr id="76803" name="Rectangle 3"/>
          <p:cNvSpPr>
            <a:spLocks noGrp="1" noChangeArrowheads="1"/>
          </p:cNvSpPr>
          <p:nvPr>
            <p:ph type="body" idx="1"/>
          </p:nvPr>
        </p:nvSpPr>
        <p:spPr>
          <a:xfrm>
            <a:off x="685800" y="1524000"/>
            <a:ext cx="7772400" cy="4953000"/>
          </a:xfrm>
        </p:spPr>
        <p:txBody>
          <a:bodyPr/>
          <a:lstStyle/>
          <a:p>
            <a:pPr>
              <a:lnSpc>
                <a:spcPct val="80000"/>
              </a:lnSpc>
            </a:pPr>
            <a:r>
              <a:rPr lang="en-US" sz="1800" b="1" smtClean="0"/>
              <a:t>Even low information voters have been exposed to a lot of negative messages about health care reform, and they generally start from a position of apprehensiveness, fear, and doubt.  </a:t>
            </a:r>
          </a:p>
          <a:p>
            <a:pPr>
              <a:lnSpc>
                <a:spcPct val="80000"/>
              </a:lnSpc>
            </a:pPr>
            <a:endParaRPr lang="en-US" sz="1800" b="1" smtClean="0"/>
          </a:p>
          <a:p>
            <a:pPr>
              <a:lnSpc>
                <a:spcPct val="80000"/>
              </a:lnSpc>
            </a:pPr>
            <a:r>
              <a:rPr lang="en-US" sz="1800" b="1" smtClean="0"/>
              <a:t>Advocates should not be afraid to concede that the law is not perfect, or “not the law any of us would have written.” </a:t>
            </a:r>
          </a:p>
          <a:p>
            <a:pPr>
              <a:lnSpc>
                <a:spcPct val="80000"/>
              </a:lnSpc>
              <a:buFontTx/>
              <a:buNone/>
            </a:pPr>
            <a:r>
              <a:rPr lang="en-US" sz="1800" b="1" smtClean="0"/>
              <a:t> </a:t>
            </a:r>
          </a:p>
          <a:p>
            <a:pPr>
              <a:lnSpc>
                <a:spcPct val="80000"/>
              </a:lnSpc>
            </a:pPr>
            <a:r>
              <a:rPr lang="en-US" sz="1800" b="1" smtClean="0"/>
              <a:t>This helps make any message to follow more relatable and credible.  </a:t>
            </a:r>
          </a:p>
          <a:p>
            <a:pPr>
              <a:lnSpc>
                <a:spcPct val="80000"/>
              </a:lnSpc>
            </a:pPr>
            <a:endParaRPr lang="en-US" sz="1800" b="1" smtClean="0"/>
          </a:p>
          <a:p>
            <a:pPr>
              <a:lnSpc>
                <a:spcPct val="80000"/>
              </a:lnSpc>
            </a:pPr>
            <a:r>
              <a:rPr lang="en-US" sz="1800" b="1" smtClean="0"/>
              <a:t>Follow-up with a positive statement like “but it does some good things…” and briefly describe the key provisions described earlier. </a:t>
            </a:r>
          </a:p>
          <a:p>
            <a:pPr>
              <a:lnSpc>
                <a:spcPct val="80000"/>
              </a:lnSpc>
            </a:pPr>
            <a:endParaRPr lang="en-US" sz="1800" b="1" smtClean="0"/>
          </a:p>
          <a:p>
            <a:pPr>
              <a:lnSpc>
                <a:spcPct val="80000"/>
              </a:lnSpc>
            </a:pPr>
            <a:r>
              <a:rPr lang="en-US" sz="1800" b="1" smtClean="0"/>
              <a:t>It is strong to talk about “improving” the health care law.</a:t>
            </a:r>
          </a:p>
          <a:p>
            <a:pPr>
              <a:lnSpc>
                <a:spcPct val="80000"/>
              </a:lnSpc>
            </a:pPr>
            <a:endParaRPr lang="en-US" sz="1800" b="1" smtClean="0">
              <a:solidFill>
                <a:schemeClr val="accent1"/>
              </a:solidFill>
            </a:endParaRPr>
          </a:p>
          <a:p>
            <a:pPr>
              <a:lnSpc>
                <a:spcPct val="80000"/>
              </a:lnSpc>
              <a:buFontTx/>
              <a:buNone/>
            </a:pPr>
            <a:r>
              <a:rPr lang="en-US" sz="1800" b="1" smtClean="0">
                <a:solidFill>
                  <a:schemeClr val="accent1"/>
                </a:solidFill>
              </a:rPr>
              <a:t>    “I agree we need to give it a chance because not everything new is always perfect.” [Blue collar woman, Philadelphia]</a:t>
            </a:r>
          </a:p>
          <a:p>
            <a:pPr>
              <a:lnSpc>
                <a:spcPct val="80000"/>
              </a:lnSpc>
            </a:pPr>
            <a:endParaRPr lang="en-US" sz="1800" b="1" smtClean="0">
              <a:solidFill>
                <a:schemeClr val="accent1"/>
              </a:solidFill>
            </a:endParaRPr>
          </a:p>
        </p:txBody>
      </p:sp>
      <p:sp>
        <p:nvSpPr>
          <p:cNvPr id="4" name="TextBox 3"/>
          <p:cNvSpPr txBox="1"/>
          <p:nvPr/>
        </p:nvSpPr>
        <p:spPr>
          <a:xfrm>
            <a:off x="316523" y="6154621"/>
            <a:ext cx="7118252" cy="464743"/>
          </a:xfrm>
          <a:prstGeom prst="rect">
            <a:avLst/>
          </a:prstGeom>
          <a:noFill/>
        </p:spPr>
        <p:txBody>
          <a:bodyPr wrap="square" rtlCol="0">
            <a:spAutoFit/>
          </a:bodyPr>
          <a:lstStyle/>
          <a:p>
            <a:pPr algn="l" eaLnBrk="1" hangingPunct="1">
              <a:lnSpc>
                <a:spcPct val="80000"/>
              </a:lnSpc>
            </a:pPr>
            <a:r>
              <a:rPr lang="en-US" sz="1000" dirty="0"/>
              <a:t>Lake Research Partners conducted eight focus groups in four cities (Las Vegas, NV; Charlotte, NC; Philadelphia, PA; and St. Louis, MO) between July 8-19, 2010.  </a:t>
            </a:r>
            <a:r>
              <a:rPr lang="en-US" sz="1000" dirty="0" smtClean="0"/>
              <a:t>The </a:t>
            </a:r>
            <a:r>
              <a:rPr lang="en-US" sz="1000" dirty="0"/>
              <a:t>groups were composed of seniors, blue collar women, voters under 40, Latinos, and rural and suburban St. Louis women. </a:t>
            </a:r>
          </a:p>
        </p:txBody>
      </p:sp>
    </p:spTree>
    <p:extLst>
      <p:ext uri="{BB962C8B-B14F-4D97-AF65-F5344CB8AC3E}">
        <p14:creationId xmlns="" xmlns:p14="http://schemas.microsoft.com/office/powerpoint/2010/main" val="41019553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762000" y="0"/>
            <a:ext cx="8305800" cy="13716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sz="2400" smtClean="0"/>
              <a:t>Keep claims small, clear, and credible; don’t overpromise or “spin” what the law will deliver</a:t>
            </a:r>
            <a:r>
              <a:rPr lang="en-US" sz="1800" smtClean="0">
                <a:effectLst/>
              </a:rPr>
              <a:t> </a:t>
            </a:r>
          </a:p>
        </p:txBody>
      </p:sp>
      <p:sp>
        <p:nvSpPr>
          <p:cNvPr id="74755" name="Rectangle 3"/>
          <p:cNvSpPr>
            <a:spLocks noGrp="1" noChangeArrowheads="1"/>
          </p:cNvSpPr>
          <p:nvPr>
            <p:ph type="body" idx="1"/>
          </p:nvPr>
        </p:nvSpPr>
        <p:spPr>
          <a:xfrm>
            <a:off x="685800" y="1524000"/>
            <a:ext cx="7772400" cy="4572000"/>
          </a:xfrm>
        </p:spPr>
        <p:txBody>
          <a:bodyPr/>
          <a:lstStyle/>
          <a:p>
            <a:r>
              <a:rPr lang="en-US" sz="2800" b="1" smtClean="0"/>
              <a:t>Large-scale claims about the broad impact of health care reform are not reassuring to voters, and big promises about what it will deliver are not credible—regardless of factual accuracy.</a:t>
            </a:r>
          </a:p>
          <a:p>
            <a:endParaRPr lang="en-US" sz="2800" b="1" smtClean="0"/>
          </a:p>
          <a:p>
            <a:pPr>
              <a:buFontTx/>
              <a:buNone/>
            </a:pPr>
            <a:r>
              <a:rPr lang="en-US" sz="2800" b="1" smtClean="0">
                <a:solidFill>
                  <a:schemeClr val="accent1"/>
                </a:solidFill>
              </a:rPr>
              <a:t>   </a:t>
            </a:r>
            <a:r>
              <a:rPr lang="en-US" sz="2400" b="1" smtClean="0">
                <a:solidFill>
                  <a:schemeClr val="accent1"/>
                </a:solidFill>
              </a:rPr>
              <a:t>“This [narrative] is soft spoken.  It doesn't make any loud claims and it doesn't have what I have killed the other ones for.”  [Younger male, Charlotte]</a:t>
            </a:r>
          </a:p>
          <a:p>
            <a:endParaRPr lang="en-US" sz="2400" b="1" smtClean="0">
              <a:solidFill>
                <a:schemeClr val="accent1"/>
              </a:solidFill>
            </a:endParaRPr>
          </a:p>
        </p:txBody>
      </p:sp>
      <p:sp>
        <p:nvSpPr>
          <p:cNvPr id="4" name="TextBox 3"/>
          <p:cNvSpPr txBox="1"/>
          <p:nvPr/>
        </p:nvSpPr>
        <p:spPr>
          <a:xfrm>
            <a:off x="316523" y="6154621"/>
            <a:ext cx="7118252" cy="464743"/>
          </a:xfrm>
          <a:prstGeom prst="rect">
            <a:avLst/>
          </a:prstGeom>
          <a:noFill/>
        </p:spPr>
        <p:txBody>
          <a:bodyPr wrap="square" rtlCol="0">
            <a:spAutoFit/>
          </a:bodyPr>
          <a:lstStyle/>
          <a:p>
            <a:pPr algn="l" eaLnBrk="1" hangingPunct="1">
              <a:lnSpc>
                <a:spcPct val="80000"/>
              </a:lnSpc>
            </a:pPr>
            <a:r>
              <a:rPr lang="en-US" sz="1000" dirty="0"/>
              <a:t>Lake Research Partners conducted eight focus groups in four cities (Las Vegas, NV; Charlotte, NC; Philadelphia, PA; and St. Louis, MO) between July 8-19, 2010.  </a:t>
            </a:r>
            <a:r>
              <a:rPr lang="en-US" sz="1000" dirty="0" smtClean="0"/>
              <a:t>The </a:t>
            </a:r>
            <a:r>
              <a:rPr lang="en-US" sz="1000" dirty="0"/>
              <a:t>groups were composed of seniors, blue collar women, voters under 40, Latinos, and rural and suburban St. Louis women. </a:t>
            </a:r>
          </a:p>
        </p:txBody>
      </p:sp>
    </p:spTree>
    <p:extLst>
      <p:ext uri="{BB962C8B-B14F-4D97-AF65-F5344CB8AC3E}">
        <p14:creationId xmlns="" xmlns:p14="http://schemas.microsoft.com/office/powerpoint/2010/main" val="27391265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sz="2800" smtClean="0"/>
              <a:t>Avoid overheated political rhetoric</a:t>
            </a:r>
            <a:r>
              <a:rPr lang="en-US" smtClean="0">
                <a:effectLst/>
              </a:rPr>
              <a:t> </a:t>
            </a:r>
          </a:p>
        </p:txBody>
      </p:sp>
      <p:sp>
        <p:nvSpPr>
          <p:cNvPr id="77827" name="Rectangle 3"/>
          <p:cNvSpPr>
            <a:spLocks noGrp="1" noChangeArrowheads="1"/>
          </p:cNvSpPr>
          <p:nvPr>
            <p:ph type="body" idx="1"/>
          </p:nvPr>
        </p:nvSpPr>
        <p:spPr>
          <a:xfrm>
            <a:off x="685800" y="1066800"/>
            <a:ext cx="7772400" cy="5334000"/>
          </a:xfrm>
        </p:spPr>
        <p:txBody>
          <a:bodyPr/>
          <a:lstStyle/>
          <a:p>
            <a:pPr>
              <a:lnSpc>
                <a:spcPct val="80000"/>
              </a:lnSpc>
            </a:pPr>
            <a:r>
              <a:rPr lang="en-US" sz="2400" b="1" dirty="0" smtClean="0"/>
              <a:t>Messages that employ partisan, celebratory, or self-congratulatory elements fall flat with these voters and are counterproductive.  </a:t>
            </a:r>
          </a:p>
          <a:p>
            <a:pPr>
              <a:lnSpc>
                <a:spcPct val="80000"/>
              </a:lnSpc>
            </a:pPr>
            <a:endParaRPr lang="en-US" sz="2400" b="1" dirty="0" smtClean="0"/>
          </a:p>
          <a:p>
            <a:pPr>
              <a:lnSpc>
                <a:spcPct val="80000"/>
              </a:lnSpc>
            </a:pPr>
            <a:r>
              <a:rPr lang="en-US" sz="2400" b="1" dirty="0" smtClean="0"/>
              <a:t>They want to know how the law works and how it will affect them and their families—and they are in no mood to listen to politicians take a victory lap for passing a law that many see as partisan, rushed, and deeply flawed.</a:t>
            </a:r>
          </a:p>
          <a:p>
            <a:pPr>
              <a:lnSpc>
                <a:spcPct val="80000"/>
              </a:lnSpc>
            </a:pPr>
            <a:endParaRPr lang="en-US" sz="2400" b="1" dirty="0" smtClean="0"/>
          </a:p>
          <a:p>
            <a:pPr>
              <a:lnSpc>
                <a:spcPct val="80000"/>
              </a:lnSpc>
              <a:buFontTx/>
              <a:buNone/>
            </a:pPr>
            <a:r>
              <a:rPr lang="en-US" sz="1800" b="1" dirty="0" smtClean="0"/>
              <a:t>     </a:t>
            </a:r>
            <a:r>
              <a:rPr lang="en-US" sz="1800" b="1" dirty="0" smtClean="0">
                <a:solidFill>
                  <a:schemeClr val="accent1"/>
                </a:solidFill>
              </a:rPr>
              <a:t>“I crossed that out, actually [that it was ‘amazing Congress actually passed it’].  That and it's about time they actually did something rather than just arguing about it.  I thought there was a lot of good stuff in this statement but that statement alone took away from it because it is like yeah, pat on the back they did it.  Yes, do you want a cookie now?  It doesn't add any credibility to what they are trying to get across.  It detracts from it.” [Younger female, Charlotte]</a:t>
            </a:r>
          </a:p>
          <a:p>
            <a:pPr>
              <a:lnSpc>
                <a:spcPct val="80000"/>
              </a:lnSpc>
            </a:pPr>
            <a:endParaRPr lang="en-US" sz="1800" b="1" dirty="0" smtClean="0">
              <a:solidFill>
                <a:schemeClr val="accent1"/>
              </a:solidFill>
            </a:endParaRPr>
          </a:p>
        </p:txBody>
      </p:sp>
      <p:sp>
        <p:nvSpPr>
          <p:cNvPr id="2" name="TextBox 1"/>
          <p:cNvSpPr txBox="1"/>
          <p:nvPr/>
        </p:nvSpPr>
        <p:spPr>
          <a:xfrm>
            <a:off x="316523" y="6154621"/>
            <a:ext cx="7118252" cy="464743"/>
          </a:xfrm>
          <a:prstGeom prst="rect">
            <a:avLst/>
          </a:prstGeom>
          <a:noFill/>
        </p:spPr>
        <p:txBody>
          <a:bodyPr wrap="square" rtlCol="0">
            <a:spAutoFit/>
          </a:bodyPr>
          <a:lstStyle/>
          <a:p>
            <a:pPr algn="l" eaLnBrk="1" hangingPunct="1">
              <a:lnSpc>
                <a:spcPct val="80000"/>
              </a:lnSpc>
            </a:pPr>
            <a:r>
              <a:rPr lang="en-US" sz="1000" dirty="0"/>
              <a:t>Lake Research Partners conducted eight focus groups in four cities (Las Vegas, NV; Charlotte, NC; Philadelphia, PA; and St. Louis, MO) between July 8-19, 2010.  </a:t>
            </a:r>
            <a:r>
              <a:rPr lang="en-US" sz="1000" dirty="0" smtClean="0"/>
              <a:t>The </a:t>
            </a:r>
            <a:r>
              <a:rPr lang="en-US" sz="1000" dirty="0"/>
              <a:t>groups were composed of seniors, blue collar women, voters under 40, Latinos, and rural and suburban St. Louis women. </a:t>
            </a:r>
          </a:p>
        </p:txBody>
      </p:sp>
    </p:spTree>
    <p:extLst>
      <p:ext uri="{BB962C8B-B14F-4D97-AF65-F5344CB8AC3E}">
        <p14:creationId xmlns="" xmlns:p14="http://schemas.microsoft.com/office/powerpoint/2010/main" val="42576000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3"/>
          <p:cNvSpPr>
            <a:spLocks noGrp="1"/>
          </p:cNvSpPr>
          <p:nvPr>
            <p:ph type="ftr" sz="quarter" idx="10"/>
          </p:nvPr>
        </p:nvSpPr>
        <p:spPr>
          <a:noFill/>
          <a:ln>
            <a:miter lim="800000"/>
            <a:headEnd/>
            <a:tailEnd/>
          </a:ln>
        </p:spPr>
        <p:txBody>
          <a:bodyPr/>
          <a:lstStyle/>
          <a:p>
            <a:fld id="{4101C25E-8A4D-4742-B412-9A44617FE495}" type="slidenum">
              <a:rPr lang="en-US"/>
              <a:pPr/>
              <a:t>2</a:t>
            </a:fld>
            <a:endParaRPr lang="en-US"/>
          </a:p>
        </p:txBody>
      </p:sp>
      <p:sp>
        <p:nvSpPr>
          <p:cNvPr id="6147" name="Rectangle 2"/>
          <p:cNvSpPr>
            <a:spLocks noGrp="1" noChangeArrowheads="1"/>
          </p:cNvSpPr>
          <p:nvPr>
            <p:ph type="title"/>
          </p:nvPr>
        </p:nvSpPr>
        <p:spPr/>
        <p:txBody>
          <a:bodyPr/>
          <a:lstStyle/>
          <a:p>
            <a:pPr eaLnBrk="1" hangingPunct="1"/>
            <a:r>
              <a:rPr lang="en-US" dirty="0" smtClean="0"/>
              <a:t>Overview</a:t>
            </a:r>
            <a:endParaRPr lang="en-US" dirty="0"/>
          </a:p>
        </p:txBody>
      </p:sp>
      <p:sp>
        <p:nvSpPr>
          <p:cNvPr id="6148" name="Rectangle 3"/>
          <p:cNvSpPr>
            <a:spLocks noGrp="1" noChangeArrowheads="1"/>
          </p:cNvSpPr>
          <p:nvPr>
            <p:ph type="body" idx="1"/>
          </p:nvPr>
        </p:nvSpPr>
        <p:spPr>
          <a:xfrm>
            <a:off x="685800" y="1397000"/>
            <a:ext cx="7772400" cy="4733925"/>
          </a:xfrm>
        </p:spPr>
        <p:txBody>
          <a:bodyPr/>
          <a:lstStyle/>
          <a:p>
            <a:pPr>
              <a:buFont typeface="Wingdings" pitchFamily="2" charset="2"/>
              <a:buChar char="Ø"/>
            </a:pPr>
            <a:r>
              <a:rPr lang="en-US" sz="1800" b="1" i="1" dirty="0" smtClean="0"/>
              <a:t>Let people know the health reform law has passed</a:t>
            </a:r>
          </a:p>
          <a:p>
            <a:pPr>
              <a:buFont typeface="Wingdings" pitchFamily="2" charset="2"/>
              <a:buChar char="Ø"/>
            </a:pPr>
            <a:r>
              <a:rPr lang="en-US" sz="1800" b="1" i="1" dirty="0" smtClean="0"/>
              <a:t>Shift from a political frame to consumer frame</a:t>
            </a:r>
          </a:p>
          <a:p>
            <a:pPr>
              <a:buFont typeface="Wingdings" pitchFamily="2" charset="2"/>
              <a:buChar char="Ø"/>
            </a:pPr>
            <a:r>
              <a:rPr lang="en-US" sz="1800" b="1" i="1" dirty="0" smtClean="0"/>
              <a:t>Anchor messaging around key provisions:</a:t>
            </a:r>
          </a:p>
          <a:p>
            <a:pPr lvl="1">
              <a:buFont typeface="Wingdings" pitchFamily="2" charset="2"/>
              <a:buChar char="Ø"/>
            </a:pPr>
            <a:r>
              <a:rPr lang="en-US" sz="1400" b="1" i="1" dirty="0" smtClean="0"/>
              <a:t>End to pre-existing conditions</a:t>
            </a:r>
          </a:p>
          <a:p>
            <a:pPr lvl="1">
              <a:buFont typeface="Wingdings" pitchFamily="2" charset="2"/>
              <a:buChar char="Ø"/>
            </a:pPr>
            <a:r>
              <a:rPr lang="en-US" sz="1400" b="1" i="1" dirty="0" smtClean="0"/>
              <a:t>No hidden caps</a:t>
            </a:r>
          </a:p>
          <a:p>
            <a:pPr lvl="1">
              <a:buFont typeface="Wingdings" pitchFamily="2" charset="2"/>
              <a:buChar char="Ø"/>
            </a:pPr>
            <a:r>
              <a:rPr lang="en-US" sz="1400" b="1" i="1" dirty="0" smtClean="0"/>
              <a:t>Prevention including birth control, wellness exams, and exams for seniors</a:t>
            </a:r>
          </a:p>
          <a:p>
            <a:pPr lvl="1">
              <a:buFont typeface="Wingdings" pitchFamily="2" charset="2"/>
              <a:buChar char="Ø"/>
            </a:pPr>
            <a:r>
              <a:rPr lang="en-US" sz="1400" b="1" i="1" dirty="0" smtClean="0"/>
              <a:t>No discrimination by gender</a:t>
            </a:r>
          </a:p>
          <a:p>
            <a:pPr lvl="1">
              <a:buFont typeface="Wingdings" pitchFamily="2" charset="2"/>
              <a:buChar char="Ø"/>
            </a:pPr>
            <a:endParaRPr lang="en-US" sz="1400" b="1" i="1" dirty="0"/>
          </a:p>
          <a:p>
            <a:pPr lvl="1">
              <a:buFont typeface="Wingdings" pitchFamily="2" charset="2"/>
              <a:buChar char="Ø"/>
            </a:pPr>
            <a:r>
              <a:rPr lang="en-US" sz="1400" b="1" i="1" dirty="0" smtClean="0"/>
              <a:t>Latinos are especially unaware of key provisions of ACA, and shift overwhelmingly towards us after learning about these provisions. </a:t>
            </a:r>
          </a:p>
          <a:p>
            <a:pPr>
              <a:buFont typeface="Wingdings" pitchFamily="2" charset="2"/>
              <a:buChar char="Ø"/>
            </a:pPr>
            <a:r>
              <a:rPr lang="en-US" sz="1800" b="1" i="1" dirty="0" smtClean="0"/>
              <a:t>Note many of these provisions are values oriented for women</a:t>
            </a:r>
          </a:p>
          <a:p>
            <a:pPr>
              <a:buFont typeface="Wingdings" pitchFamily="2" charset="2"/>
              <a:buChar char="Ø"/>
            </a:pPr>
            <a:r>
              <a:rPr lang="en-US" sz="1800" b="1" i="1" dirty="0" smtClean="0"/>
              <a:t>Values oriented messaging matters – security, prevention, protection, wellness</a:t>
            </a:r>
          </a:p>
          <a:p>
            <a:pPr lvl="1">
              <a:buFont typeface="Wingdings" pitchFamily="2" charset="2"/>
              <a:buChar char="Ø"/>
            </a:pPr>
            <a:r>
              <a:rPr lang="en-US" sz="1400" b="1" i="1" dirty="0" smtClean="0"/>
              <a:t>Tap into the politics of resentment as well</a:t>
            </a:r>
          </a:p>
          <a:p>
            <a:pPr>
              <a:buFont typeface="Wingdings" pitchFamily="2" charset="2"/>
              <a:buChar char="Ø"/>
            </a:pPr>
            <a:r>
              <a:rPr lang="en-US" sz="1800" b="1" i="1" dirty="0" smtClean="0"/>
              <a:t>Inoculate against cost concerns. Emphasize personal cost, not cost to the economy</a:t>
            </a:r>
            <a:endParaRPr lang="en-US" sz="1700" dirty="0"/>
          </a:p>
          <a:p>
            <a:pPr eaLnBrk="1" hangingPunct="1">
              <a:lnSpc>
                <a:spcPct val="80000"/>
              </a:lnSpc>
            </a:pPr>
            <a:endParaRPr lang="en-US" sz="1700" dirty="0"/>
          </a:p>
          <a:p>
            <a:pPr eaLnBrk="1" hangingPunct="1">
              <a:lnSpc>
                <a:spcPct val="80000"/>
              </a:lnSpc>
            </a:pPr>
            <a:endParaRPr lang="en-US" sz="1700" dirty="0"/>
          </a:p>
        </p:txBody>
      </p:sp>
    </p:spTree>
    <p:extLst>
      <p:ext uri="{BB962C8B-B14F-4D97-AF65-F5344CB8AC3E}">
        <p14:creationId xmlns="" xmlns:p14="http://schemas.microsoft.com/office/powerpoint/2010/main" val="16944715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838200" y="0"/>
            <a:ext cx="8229600" cy="13716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smtClean="0"/>
              <a:t>Talk about Congress being part of the same system (being on the same “plan” would be even stronger if true).</a:t>
            </a:r>
            <a:endParaRPr lang="en-US" smtClean="0">
              <a:effectLst/>
            </a:endParaRPr>
          </a:p>
        </p:txBody>
      </p:sp>
      <p:sp>
        <p:nvSpPr>
          <p:cNvPr id="102403" name="Rectangle 3"/>
          <p:cNvSpPr>
            <a:spLocks noGrp="1" noChangeArrowheads="1"/>
          </p:cNvSpPr>
          <p:nvPr>
            <p:ph type="body" idx="1"/>
          </p:nvPr>
        </p:nvSpPr>
        <p:spPr>
          <a:xfrm>
            <a:off x="685800" y="1524000"/>
            <a:ext cx="7772400" cy="4572000"/>
          </a:xfrm>
        </p:spPr>
        <p:txBody>
          <a:bodyPr/>
          <a:lstStyle/>
          <a:p>
            <a:pPr>
              <a:lnSpc>
                <a:spcPct val="80000"/>
              </a:lnSpc>
            </a:pPr>
            <a:r>
              <a:rPr lang="en-US" sz="2000" b="1" smtClean="0"/>
              <a:t>One key to reducing skepticism about the law is to tell voters that Congress will be part of the same system.  </a:t>
            </a:r>
          </a:p>
          <a:p>
            <a:pPr>
              <a:lnSpc>
                <a:spcPct val="80000"/>
              </a:lnSpc>
              <a:buFontTx/>
              <a:buNone/>
            </a:pPr>
            <a:endParaRPr lang="en-US" sz="2000" b="1" smtClean="0"/>
          </a:p>
          <a:p>
            <a:pPr>
              <a:lnSpc>
                <a:spcPct val="80000"/>
              </a:lnSpc>
            </a:pPr>
            <a:r>
              <a:rPr lang="en-US" sz="2000" b="1" smtClean="0"/>
              <a:t>While for some the claim doesn’t seem credible, for others it’s a strong sign that the new system couldn’t be all bad if members of Congress are participating in it.</a:t>
            </a:r>
          </a:p>
          <a:p>
            <a:pPr>
              <a:lnSpc>
                <a:spcPct val="80000"/>
              </a:lnSpc>
              <a:buFontTx/>
              <a:buNone/>
            </a:pPr>
            <a:endParaRPr lang="en-US" sz="2000" b="1" smtClean="0"/>
          </a:p>
          <a:p>
            <a:pPr>
              <a:lnSpc>
                <a:spcPct val="80000"/>
              </a:lnSpc>
            </a:pPr>
            <a:r>
              <a:rPr lang="en-US" sz="2000" b="1" smtClean="0"/>
              <a:t>What voters </a:t>
            </a:r>
            <a:r>
              <a:rPr lang="en-US" sz="2000" b="1" i="1" smtClean="0"/>
              <a:t>really</a:t>
            </a:r>
            <a:r>
              <a:rPr lang="en-US" sz="2000" b="1" smtClean="0"/>
              <a:t> want is for Congress to give everyone the same health care benefits they are getting. </a:t>
            </a:r>
          </a:p>
          <a:p>
            <a:pPr>
              <a:lnSpc>
                <a:spcPct val="80000"/>
              </a:lnSpc>
              <a:buFontTx/>
              <a:buNone/>
            </a:pPr>
            <a:endParaRPr lang="en-US" sz="2000" b="1" smtClean="0"/>
          </a:p>
          <a:p>
            <a:pPr>
              <a:lnSpc>
                <a:spcPct val="80000"/>
              </a:lnSpc>
              <a:buFontTx/>
              <a:buNone/>
            </a:pPr>
            <a:r>
              <a:rPr lang="en-US" sz="1800" b="1" smtClean="0"/>
              <a:t>    </a:t>
            </a:r>
            <a:r>
              <a:rPr lang="en-US" sz="1800" b="1" smtClean="0">
                <a:solidFill>
                  <a:schemeClr val="accent1"/>
                </a:solidFill>
              </a:rPr>
              <a:t>“That would help [if Congress will be required to have the same coverage as everyone else].”</a:t>
            </a:r>
            <a:r>
              <a:rPr lang="en-US" sz="1800" b="1" smtClean="0"/>
              <a:t> </a:t>
            </a:r>
            <a:r>
              <a:rPr lang="en-US" sz="1800" b="1" smtClean="0">
                <a:solidFill>
                  <a:schemeClr val="accent1"/>
                </a:solidFill>
              </a:rPr>
              <a:t>[Suburban woman, St. Louis]</a:t>
            </a:r>
            <a:endParaRPr lang="en-US" sz="1800" smtClean="0"/>
          </a:p>
          <a:p>
            <a:pPr>
              <a:lnSpc>
                <a:spcPct val="80000"/>
              </a:lnSpc>
              <a:buFontTx/>
              <a:buNone/>
            </a:pPr>
            <a:r>
              <a:rPr lang="en-US" sz="1800" b="1" smtClean="0">
                <a:solidFill>
                  <a:schemeClr val="accent1"/>
                </a:solidFill>
              </a:rPr>
              <a:t>    </a:t>
            </a:r>
          </a:p>
          <a:p>
            <a:pPr>
              <a:lnSpc>
                <a:spcPct val="80000"/>
              </a:lnSpc>
              <a:buFontTx/>
              <a:buNone/>
            </a:pPr>
            <a:r>
              <a:rPr lang="en-US" sz="1800" b="1" smtClean="0">
                <a:solidFill>
                  <a:schemeClr val="accent1"/>
                </a:solidFill>
              </a:rPr>
              <a:t>     “It is very simple.  All they have to do is give us what they're getting.  That's all.  Why don't they give us the same plan they're getting, the politicians.” [Blue collar woman, Las Vegas]</a:t>
            </a:r>
          </a:p>
          <a:p>
            <a:pPr>
              <a:lnSpc>
                <a:spcPct val="80000"/>
              </a:lnSpc>
            </a:pPr>
            <a:endParaRPr lang="en-US" sz="1800" b="1" smtClean="0"/>
          </a:p>
        </p:txBody>
      </p:sp>
      <p:sp>
        <p:nvSpPr>
          <p:cNvPr id="4" name="TextBox 3"/>
          <p:cNvSpPr txBox="1"/>
          <p:nvPr/>
        </p:nvSpPr>
        <p:spPr>
          <a:xfrm>
            <a:off x="316523" y="6154621"/>
            <a:ext cx="7118252" cy="464743"/>
          </a:xfrm>
          <a:prstGeom prst="rect">
            <a:avLst/>
          </a:prstGeom>
          <a:noFill/>
        </p:spPr>
        <p:txBody>
          <a:bodyPr wrap="square" rtlCol="0">
            <a:spAutoFit/>
          </a:bodyPr>
          <a:lstStyle/>
          <a:p>
            <a:pPr algn="l" eaLnBrk="1" hangingPunct="1">
              <a:lnSpc>
                <a:spcPct val="80000"/>
              </a:lnSpc>
            </a:pPr>
            <a:r>
              <a:rPr lang="en-US" sz="1000" dirty="0"/>
              <a:t>Lake Research Partners conducted eight focus groups in four cities (Las Vegas, NV; Charlotte, NC; Philadelphia, PA; and St. Louis, MO) between July 8-19, 2010.  </a:t>
            </a:r>
            <a:r>
              <a:rPr lang="en-US" sz="1000" dirty="0" smtClean="0"/>
              <a:t>The </a:t>
            </a:r>
            <a:r>
              <a:rPr lang="en-US" sz="1000" dirty="0"/>
              <a:t>groups were composed of seniors, blue collar women, voters under 40, Latinos, and rural and suburban St. Louis women. </a:t>
            </a:r>
          </a:p>
        </p:txBody>
      </p:sp>
    </p:spTree>
    <p:extLst>
      <p:ext uri="{BB962C8B-B14F-4D97-AF65-F5344CB8AC3E}">
        <p14:creationId xmlns="" xmlns:p14="http://schemas.microsoft.com/office/powerpoint/2010/main" val="23623610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609600" y="0"/>
            <a:ext cx="8458200" cy="13716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sz="2600" u="sng" dirty="0" smtClean="0"/>
              <a:t>FOR SENIORS:</a:t>
            </a:r>
            <a:r>
              <a:rPr lang="en-US" sz="2600" dirty="0" smtClean="0"/>
              <a:t>  It is critical to reassure seniors that Medicare will not be cut.  Use a relevant personal story to illustrate the benefits to seniors. </a:t>
            </a:r>
          </a:p>
        </p:txBody>
      </p:sp>
      <p:sp>
        <p:nvSpPr>
          <p:cNvPr id="103427" name="Rectangle 3"/>
          <p:cNvSpPr>
            <a:spLocks noGrp="1" noChangeArrowheads="1"/>
          </p:cNvSpPr>
          <p:nvPr>
            <p:ph type="body" idx="1"/>
          </p:nvPr>
        </p:nvSpPr>
        <p:spPr>
          <a:xfrm>
            <a:off x="685800" y="1219200"/>
            <a:ext cx="7772400" cy="4953000"/>
          </a:xfrm>
        </p:spPr>
        <p:txBody>
          <a:bodyPr/>
          <a:lstStyle/>
          <a:p>
            <a:pPr>
              <a:lnSpc>
                <a:spcPct val="80000"/>
              </a:lnSpc>
            </a:pPr>
            <a:r>
              <a:rPr lang="en-US" sz="1800" b="1" smtClean="0"/>
              <a:t>Relative to other groups, seniors are somewhat more informed about the law, but are also highly critical.  </a:t>
            </a:r>
          </a:p>
          <a:p>
            <a:pPr>
              <a:lnSpc>
                <a:spcPct val="80000"/>
              </a:lnSpc>
              <a:buFontTx/>
              <a:buNone/>
            </a:pPr>
            <a:endParaRPr lang="en-US" sz="1800" b="1" smtClean="0"/>
          </a:p>
          <a:p>
            <a:pPr>
              <a:lnSpc>
                <a:spcPct val="80000"/>
              </a:lnSpc>
            </a:pPr>
            <a:r>
              <a:rPr lang="en-US" sz="1800" b="1" smtClean="0"/>
              <a:t>There is concern that the health care law helps the uninsured at the expense of those with insurance and/or Medicare.</a:t>
            </a:r>
          </a:p>
          <a:p>
            <a:pPr>
              <a:lnSpc>
                <a:spcPct val="80000"/>
              </a:lnSpc>
              <a:buFontTx/>
              <a:buNone/>
            </a:pPr>
            <a:endParaRPr lang="en-US" sz="1800" b="1" smtClean="0"/>
          </a:p>
          <a:p>
            <a:pPr>
              <a:lnSpc>
                <a:spcPct val="80000"/>
              </a:lnSpc>
            </a:pPr>
            <a:r>
              <a:rPr lang="en-US" sz="1800" b="1" smtClean="0"/>
              <a:t>Senior oriented messages that focus on the policy benefits to seniors and endorsements by the AARP fall flat.</a:t>
            </a:r>
          </a:p>
          <a:p>
            <a:pPr>
              <a:lnSpc>
                <a:spcPct val="80000"/>
              </a:lnSpc>
              <a:buFontTx/>
              <a:buNone/>
            </a:pPr>
            <a:endParaRPr lang="en-US" sz="1800" b="1" smtClean="0"/>
          </a:p>
          <a:p>
            <a:pPr>
              <a:lnSpc>
                <a:spcPct val="80000"/>
              </a:lnSpc>
            </a:pPr>
            <a:r>
              <a:rPr lang="en-US" sz="1800" b="1" smtClean="0"/>
              <a:t>What works best is a personal story about an older person who falls ill and encounters the kinds of tragic consequences that were possible under the old system, but not after reform—like ending the rescissions when people get sick, ending lifetime caps, and  creating a reinsurance program for those 55-64 years of age who retire early.  </a:t>
            </a:r>
          </a:p>
          <a:p>
            <a:pPr>
              <a:lnSpc>
                <a:spcPct val="80000"/>
              </a:lnSpc>
              <a:buFontTx/>
              <a:buNone/>
            </a:pPr>
            <a:endParaRPr lang="en-US" sz="1800" b="1" smtClean="0"/>
          </a:p>
          <a:p>
            <a:pPr>
              <a:lnSpc>
                <a:spcPct val="80000"/>
              </a:lnSpc>
              <a:buFontTx/>
              <a:buNone/>
            </a:pPr>
            <a:r>
              <a:rPr lang="en-US" sz="1000" smtClean="0"/>
              <a:t>	</a:t>
            </a:r>
            <a:r>
              <a:rPr lang="en-US" sz="1600" b="1" smtClean="0">
                <a:solidFill>
                  <a:schemeClr val="accent1"/>
                </a:solidFill>
              </a:rPr>
              <a:t>“I like a plan if it helps a man like that.” [Senior man, Philadelphia]</a:t>
            </a:r>
          </a:p>
          <a:p>
            <a:pPr>
              <a:lnSpc>
                <a:spcPct val="80000"/>
              </a:lnSpc>
              <a:buFontTx/>
              <a:buNone/>
            </a:pPr>
            <a:endParaRPr lang="en-US" sz="1600" b="1" smtClean="0">
              <a:solidFill>
                <a:schemeClr val="accent1"/>
              </a:solidFill>
            </a:endParaRPr>
          </a:p>
          <a:p>
            <a:pPr>
              <a:lnSpc>
                <a:spcPct val="80000"/>
              </a:lnSpc>
              <a:buFontTx/>
              <a:buNone/>
            </a:pPr>
            <a:r>
              <a:rPr lang="en-US" sz="1600" b="1" smtClean="0">
                <a:solidFill>
                  <a:schemeClr val="accent1"/>
                </a:solidFill>
              </a:rPr>
              <a:t>	“This [story] is why I believe in giving reform a try.” [Senior woman, Charlotte]</a:t>
            </a:r>
          </a:p>
        </p:txBody>
      </p:sp>
      <p:sp>
        <p:nvSpPr>
          <p:cNvPr id="4" name="TextBox 3"/>
          <p:cNvSpPr txBox="1"/>
          <p:nvPr/>
        </p:nvSpPr>
        <p:spPr>
          <a:xfrm>
            <a:off x="316523" y="6154621"/>
            <a:ext cx="7118252" cy="464743"/>
          </a:xfrm>
          <a:prstGeom prst="rect">
            <a:avLst/>
          </a:prstGeom>
          <a:noFill/>
        </p:spPr>
        <p:txBody>
          <a:bodyPr wrap="square" rtlCol="0">
            <a:spAutoFit/>
          </a:bodyPr>
          <a:lstStyle/>
          <a:p>
            <a:pPr algn="l" eaLnBrk="1" hangingPunct="1">
              <a:lnSpc>
                <a:spcPct val="80000"/>
              </a:lnSpc>
            </a:pPr>
            <a:r>
              <a:rPr lang="en-US" sz="1000" dirty="0"/>
              <a:t>Lake Research Partners conducted eight focus groups in four cities (Las Vegas, NV; Charlotte, NC; Philadelphia, PA; and St. Louis, MO) between July 8-19, 2010.  </a:t>
            </a:r>
            <a:r>
              <a:rPr lang="en-US" sz="1000" dirty="0" smtClean="0"/>
              <a:t>The </a:t>
            </a:r>
            <a:r>
              <a:rPr lang="en-US" sz="1000" dirty="0"/>
              <a:t>groups were composed of seniors, blue collar women, voters under 40, Latinos, and rural and suburban St. Louis women. </a:t>
            </a:r>
          </a:p>
        </p:txBody>
      </p:sp>
    </p:spTree>
    <p:extLst>
      <p:ext uri="{BB962C8B-B14F-4D97-AF65-F5344CB8AC3E}">
        <p14:creationId xmlns="" xmlns:p14="http://schemas.microsoft.com/office/powerpoint/2010/main" val="6362799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609600" y="0"/>
            <a:ext cx="8458200" cy="13716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sz="2200" u="sng" dirty="0" smtClean="0"/>
              <a:t>FOR NON-COLLEGE EDUCATED WOMEN:</a:t>
            </a:r>
            <a:r>
              <a:rPr lang="en-US" sz="2200" dirty="0" smtClean="0"/>
              <a:t>  Tell them health care passed.  Explain in simple terms what’s in the law and how it will affect them.  Let them know they can keep the coverage they have now.   </a:t>
            </a:r>
          </a:p>
        </p:txBody>
      </p:sp>
      <p:sp>
        <p:nvSpPr>
          <p:cNvPr id="104451" name="Rectangle 3"/>
          <p:cNvSpPr>
            <a:spLocks noGrp="1" noChangeArrowheads="1"/>
          </p:cNvSpPr>
          <p:nvPr>
            <p:ph type="body" idx="1"/>
          </p:nvPr>
        </p:nvSpPr>
        <p:spPr>
          <a:xfrm>
            <a:off x="609600" y="1295400"/>
            <a:ext cx="7772400" cy="5029200"/>
          </a:xfrm>
        </p:spPr>
        <p:txBody>
          <a:bodyPr/>
          <a:lstStyle/>
          <a:p>
            <a:pPr>
              <a:lnSpc>
                <a:spcPct val="80000"/>
              </a:lnSpc>
            </a:pPr>
            <a:r>
              <a:rPr lang="en-US" sz="1400" b="1" smtClean="0"/>
              <a:t>Because they lack information, non-college women start out as a fairly tough audience for health care reform, but they may also have among the greatest potential of any group to oppose repeal efforts once they understand some basic benefits of reform.  </a:t>
            </a:r>
          </a:p>
          <a:p>
            <a:pPr>
              <a:lnSpc>
                <a:spcPct val="80000"/>
              </a:lnSpc>
            </a:pPr>
            <a:endParaRPr lang="en-US" sz="1400" b="1" smtClean="0"/>
          </a:p>
          <a:p>
            <a:pPr>
              <a:lnSpc>
                <a:spcPct val="80000"/>
              </a:lnSpc>
            </a:pPr>
            <a:r>
              <a:rPr lang="en-US" sz="1400" b="1" smtClean="0"/>
              <a:t>They respond well to transition language that diffuses their skepticism by acknowledging that the bill isn’t perfect.</a:t>
            </a:r>
          </a:p>
          <a:p>
            <a:pPr>
              <a:lnSpc>
                <a:spcPct val="80000"/>
              </a:lnSpc>
              <a:buFontTx/>
              <a:buNone/>
            </a:pPr>
            <a:endParaRPr lang="en-US" sz="1400" b="1" smtClean="0"/>
          </a:p>
          <a:p>
            <a:pPr>
              <a:lnSpc>
                <a:spcPct val="80000"/>
              </a:lnSpc>
            </a:pPr>
            <a:r>
              <a:rPr lang="en-US" sz="1400" b="1" smtClean="0"/>
              <a:t>They want a simple explanation of what is in the bill, when the key provisions will take effect, and how it will affect them and their families.</a:t>
            </a:r>
          </a:p>
          <a:p>
            <a:pPr>
              <a:lnSpc>
                <a:spcPct val="80000"/>
              </a:lnSpc>
              <a:buFontTx/>
              <a:buNone/>
            </a:pPr>
            <a:endParaRPr lang="en-US" sz="1400" b="1" smtClean="0"/>
          </a:p>
          <a:p>
            <a:pPr>
              <a:lnSpc>
                <a:spcPct val="80000"/>
              </a:lnSpc>
            </a:pPr>
            <a:r>
              <a:rPr lang="en-US" sz="1400" b="1" smtClean="0"/>
              <a:t>Non-college women are moved by personal stories, but couple them with a simple, concrete description of what’s in the law.  </a:t>
            </a:r>
          </a:p>
          <a:p>
            <a:pPr>
              <a:lnSpc>
                <a:spcPct val="80000"/>
              </a:lnSpc>
            </a:pPr>
            <a:endParaRPr lang="en-US" sz="1400" b="1" smtClean="0"/>
          </a:p>
          <a:p>
            <a:pPr>
              <a:lnSpc>
                <a:spcPct val="80000"/>
              </a:lnSpc>
            </a:pPr>
            <a:r>
              <a:rPr lang="en-US" sz="1400" b="1" smtClean="0"/>
              <a:t>Women’s stories, women’s voices, and provisions of health care that affect women are especially helpful in winning over these women.  </a:t>
            </a:r>
          </a:p>
          <a:p>
            <a:pPr>
              <a:lnSpc>
                <a:spcPct val="80000"/>
              </a:lnSpc>
            </a:pPr>
            <a:endParaRPr lang="en-US" sz="1400" b="1" smtClean="0"/>
          </a:p>
          <a:p>
            <a:pPr>
              <a:lnSpc>
                <a:spcPct val="80000"/>
              </a:lnSpc>
              <a:buFontTx/>
              <a:buNone/>
            </a:pPr>
            <a:r>
              <a:rPr lang="en-US" sz="2000" smtClean="0"/>
              <a:t>	</a:t>
            </a:r>
            <a:r>
              <a:rPr lang="en-US" sz="1600" b="1" smtClean="0">
                <a:solidFill>
                  <a:schemeClr val="accent1"/>
                </a:solidFill>
              </a:rPr>
              <a:t>“Put it in English, so everybody knows if you are this age, or this income you are going to get this coverage. That is something we don't have.” [Non-college woman, Philadelphia]</a:t>
            </a:r>
          </a:p>
          <a:p>
            <a:pPr>
              <a:lnSpc>
                <a:spcPct val="80000"/>
              </a:lnSpc>
              <a:buFontTx/>
              <a:buNone/>
            </a:pPr>
            <a:endParaRPr lang="en-US" sz="1600" b="1" smtClean="0">
              <a:solidFill>
                <a:schemeClr val="accent1"/>
              </a:solidFill>
            </a:endParaRPr>
          </a:p>
          <a:p>
            <a:pPr>
              <a:lnSpc>
                <a:spcPct val="80000"/>
              </a:lnSpc>
              <a:buFontTx/>
              <a:buNone/>
            </a:pPr>
            <a:r>
              <a:rPr lang="en-US" sz="1600" b="1" smtClean="0">
                <a:solidFill>
                  <a:schemeClr val="accent1"/>
                </a:solidFill>
              </a:rPr>
              <a:t>	“[I] feel optimistic about the reform.  It might actually fix some of the issues with the insurance companies.” [Non-college woman, Las Vegas]</a:t>
            </a:r>
          </a:p>
        </p:txBody>
      </p:sp>
      <p:sp>
        <p:nvSpPr>
          <p:cNvPr id="4" name="TextBox 3"/>
          <p:cNvSpPr txBox="1"/>
          <p:nvPr/>
        </p:nvSpPr>
        <p:spPr>
          <a:xfrm>
            <a:off x="316523" y="6154621"/>
            <a:ext cx="7118252" cy="464743"/>
          </a:xfrm>
          <a:prstGeom prst="rect">
            <a:avLst/>
          </a:prstGeom>
          <a:noFill/>
        </p:spPr>
        <p:txBody>
          <a:bodyPr wrap="square" rtlCol="0">
            <a:spAutoFit/>
          </a:bodyPr>
          <a:lstStyle/>
          <a:p>
            <a:pPr algn="l" eaLnBrk="1" hangingPunct="1">
              <a:lnSpc>
                <a:spcPct val="80000"/>
              </a:lnSpc>
            </a:pPr>
            <a:r>
              <a:rPr lang="en-US" sz="1000" dirty="0"/>
              <a:t>Lake Research Partners conducted eight focus groups in four cities (Las Vegas, NV; Charlotte, NC; Philadelphia, PA; and St. Louis, MO) between July 8-19, 2010.  </a:t>
            </a:r>
            <a:r>
              <a:rPr lang="en-US" sz="1000" dirty="0" smtClean="0"/>
              <a:t>The </a:t>
            </a:r>
            <a:r>
              <a:rPr lang="en-US" sz="1000" dirty="0"/>
              <a:t>groups were composed of seniors, blue collar women, voters under 40, Latinos, and rural and suburban St. Louis women. </a:t>
            </a:r>
          </a:p>
        </p:txBody>
      </p:sp>
    </p:spTree>
    <p:extLst>
      <p:ext uri="{BB962C8B-B14F-4D97-AF65-F5344CB8AC3E}">
        <p14:creationId xmlns="" xmlns:p14="http://schemas.microsoft.com/office/powerpoint/2010/main" val="15302885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a:xfrm>
            <a:off x="609600" y="42204"/>
            <a:ext cx="8458200" cy="13716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sz="2000" u="sng" dirty="0" smtClean="0"/>
              <a:t>FOR LATINO VOTERS:</a:t>
            </a:r>
            <a:r>
              <a:rPr lang="en-US" sz="2000" dirty="0" smtClean="0"/>
              <a:t>  Tell them health care passed.  Explain in the key provisions of the law and how it will affect them.  Tell them Congress will participate on the same plans.  Focus on covering everybody including children, coverage of prevention, and credits for small business.  </a:t>
            </a:r>
          </a:p>
        </p:txBody>
      </p:sp>
      <p:sp>
        <p:nvSpPr>
          <p:cNvPr id="105475" name="Rectangle 3"/>
          <p:cNvSpPr>
            <a:spLocks noGrp="1" noChangeArrowheads="1"/>
          </p:cNvSpPr>
          <p:nvPr>
            <p:ph type="body" idx="1"/>
          </p:nvPr>
        </p:nvSpPr>
        <p:spPr>
          <a:xfrm>
            <a:off x="609600" y="1371600"/>
            <a:ext cx="7772400" cy="5029200"/>
          </a:xfrm>
        </p:spPr>
        <p:txBody>
          <a:bodyPr/>
          <a:lstStyle/>
          <a:p>
            <a:pPr>
              <a:lnSpc>
                <a:spcPct val="80000"/>
              </a:lnSpc>
            </a:pPr>
            <a:r>
              <a:rPr lang="en-US" sz="1800" b="1" dirty="0" smtClean="0"/>
              <a:t>Latino voters are not only unaware of the benefits of the health care reform law, but many are not even aware that it had passed.  </a:t>
            </a:r>
          </a:p>
          <a:p>
            <a:pPr>
              <a:lnSpc>
                <a:spcPct val="80000"/>
              </a:lnSpc>
            </a:pPr>
            <a:endParaRPr lang="en-US" sz="1800" b="1" dirty="0" smtClean="0"/>
          </a:p>
          <a:p>
            <a:pPr>
              <a:lnSpc>
                <a:spcPct val="80000"/>
              </a:lnSpc>
            </a:pPr>
            <a:r>
              <a:rPr lang="en-US" sz="1800" b="1" dirty="0" smtClean="0"/>
              <a:t>Use a compelling personal story coupled with a very basic explanation of how the law works: namely ending insurance company exclusions for pre-existing conditions—especially eliminating exclusions of children with pre-existing conditions, no-cost coverage for preventive services, and tax credits to help small businesses cover their employees.</a:t>
            </a:r>
          </a:p>
          <a:p>
            <a:pPr>
              <a:lnSpc>
                <a:spcPct val="80000"/>
              </a:lnSpc>
              <a:buFontTx/>
              <a:buNone/>
            </a:pPr>
            <a:endParaRPr lang="en-US" sz="1800" b="1" dirty="0" smtClean="0"/>
          </a:p>
          <a:p>
            <a:pPr>
              <a:lnSpc>
                <a:spcPct val="80000"/>
              </a:lnSpc>
            </a:pPr>
            <a:r>
              <a:rPr lang="en-US" sz="1800" b="1" dirty="0" smtClean="0"/>
              <a:t>Additionally, it helps for them to hear that members of Congress will also receive the same coverage as everyone else.</a:t>
            </a:r>
          </a:p>
          <a:p>
            <a:pPr>
              <a:lnSpc>
                <a:spcPct val="80000"/>
              </a:lnSpc>
              <a:buFontTx/>
              <a:buNone/>
            </a:pPr>
            <a:endParaRPr lang="en-US" sz="1800" b="1" dirty="0" smtClean="0"/>
          </a:p>
          <a:p>
            <a:pPr>
              <a:lnSpc>
                <a:spcPct val="80000"/>
              </a:lnSpc>
            </a:pPr>
            <a:r>
              <a:rPr lang="en-US" sz="1800" b="1" dirty="0" smtClean="0"/>
              <a:t>Explain that lower income people will be helped to afford their coverage through premiums based on a sliding scale, especially to Spanish-speaking and downscale audiences. </a:t>
            </a:r>
            <a:endParaRPr lang="en-US" sz="1600" b="1" dirty="0" smtClean="0"/>
          </a:p>
          <a:p>
            <a:pPr>
              <a:lnSpc>
                <a:spcPct val="80000"/>
              </a:lnSpc>
              <a:buFontTx/>
              <a:buNone/>
            </a:pPr>
            <a:endParaRPr lang="en-US" sz="1400" b="1" dirty="0" smtClean="0"/>
          </a:p>
          <a:p>
            <a:pPr>
              <a:lnSpc>
                <a:spcPct val="80000"/>
              </a:lnSpc>
              <a:buFontTx/>
              <a:buNone/>
            </a:pPr>
            <a:r>
              <a:rPr lang="en-US" sz="1600" b="1" dirty="0" smtClean="0">
                <a:solidFill>
                  <a:schemeClr val="accent1"/>
                </a:solidFill>
              </a:rPr>
              <a:t>	“I think this explains it more.  Not everyone is going to need the same type of health coverage.  They might make it affordable where you can have like a small premium so people can afford, or if you are more sick, you can get better coverage.”  [Latino voter, Las Vegas]</a:t>
            </a:r>
          </a:p>
          <a:p>
            <a:pPr>
              <a:lnSpc>
                <a:spcPct val="80000"/>
              </a:lnSpc>
              <a:buFontTx/>
              <a:buNone/>
            </a:pPr>
            <a:endParaRPr lang="en-US" sz="1600" b="1" dirty="0" smtClean="0">
              <a:solidFill>
                <a:schemeClr val="accent1"/>
              </a:solidFill>
            </a:endParaRPr>
          </a:p>
        </p:txBody>
      </p:sp>
      <p:sp>
        <p:nvSpPr>
          <p:cNvPr id="4" name="TextBox 3"/>
          <p:cNvSpPr txBox="1"/>
          <p:nvPr/>
        </p:nvSpPr>
        <p:spPr>
          <a:xfrm>
            <a:off x="316523" y="6154621"/>
            <a:ext cx="7118252" cy="464743"/>
          </a:xfrm>
          <a:prstGeom prst="rect">
            <a:avLst/>
          </a:prstGeom>
          <a:noFill/>
        </p:spPr>
        <p:txBody>
          <a:bodyPr wrap="square" rtlCol="0">
            <a:spAutoFit/>
          </a:bodyPr>
          <a:lstStyle/>
          <a:p>
            <a:pPr algn="l" eaLnBrk="1" hangingPunct="1">
              <a:lnSpc>
                <a:spcPct val="80000"/>
              </a:lnSpc>
            </a:pPr>
            <a:r>
              <a:rPr lang="en-US" sz="1000" dirty="0"/>
              <a:t>Lake Research Partners conducted eight focus groups in four cities (Las Vegas, NV; Charlotte, NC; Philadelphia, PA; and St. Louis, MO) between July 8-19, 2010.  </a:t>
            </a:r>
            <a:r>
              <a:rPr lang="en-US" sz="1000" dirty="0" smtClean="0"/>
              <a:t>The </a:t>
            </a:r>
            <a:r>
              <a:rPr lang="en-US" sz="1000" dirty="0"/>
              <a:t>groups were composed of seniors, blue collar women, voters under 40, Latinos, and rural and suburban St. Louis women. </a:t>
            </a:r>
          </a:p>
        </p:txBody>
      </p:sp>
    </p:spTree>
    <p:extLst>
      <p:ext uri="{BB962C8B-B14F-4D97-AF65-F5344CB8AC3E}">
        <p14:creationId xmlns="" xmlns:p14="http://schemas.microsoft.com/office/powerpoint/2010/main" val="13613206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a:xfrm>
            <a:off x="762000" y="0"/>
            <a:ext cx="8305800" cy="13716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sz="2400" u="sng" dirty="0" smtClean="0"/>
              <a:t>FOR VOTERS UNDER 40:</a:t>
            </a:r>
            <a:r>
              <a:rPr lang="en-US" sz="2400" dirty="0" smtClean="0"/>
              <a:t>  Focus on a personal story about a younger person that includes key provisions.  Don’t make grand claims about the law. Use “improve it” language.   </a:t>
            </a:r>
          </a:p>
        </p:txBody>
      </p:sp>
      <p:sp>
        <p:nvSpPr>
          <p:cNvPr id="106499" name="Rectangle 3"/>
          <p:cNvSpPr>
            <a:spLocks noGrp="1" noChangeArrowheads="1"/>
          </p:cNvSpPr>
          <p:nvPr>
            <p:ph type="body" idx="1"/>
          </p:nvPr>
        </p:nvSpPr>
        <p:spPr>
          <a:xfrm>
            <a:off x="457200" y="1295400"/>
            <a:ext cx="7772400" cy="5029200"/>
          </a:xfrm>
        </p:spPr>
        <p:txBody>
          <a:bodyPr/>
          <a:lstStyle/>
          <a:p>
            <a:pPr>
              <a:lnSpc>
                <a:spcPct val="80000"/>
              </a:lnSpc>
            </a:pPr>
            <a:r>
              <a:rPr lang="en-US" sz="2000" b="1" smtClean="0"/>
              <a:t>A personal story can be a transformative moment for young people—making the issue relevant and real.</a:t>
            </a:r>
            <a:r>
              <a:rPr lang="en-US" sz="2000" smtClean="0"/>
              <a:t> </a:t>
            </a:r>
          </a:p>
          <a:p>
            <a:pPr>
              <a:lnSpc>
                <a:spcPct val="80000"/>
              </a:lnSpc>
            </a:pPr>
            <a:endParaRPr lang="en-US" sz="2000" smtClean="0"/>
          </a:p>
          <a:p>
            <a:pPr>
              <a:lnSpc>
                <a:spcPct val="80000"/>
              </a:lnSpc>
            </a:pPr>
            <a:r>
              <a:rPr lang="en-US" sz="2000" b="1" smtClean="0"/>
              <a:t>Young voters appreciate core provisions of reform, like ending the exclusion for pre-existing conditions, even if they also have qualms about the government’s ability to execute.  </a:t>
            </a:r>
          </a:p>
          <a:p>
            <a:pPr>
              <a:lnSpc>
                <a:spcPct val="80000"/>
              </a:lnSpc>
            </a:pPr>
            <a:endParaRPr lang="en-US" sz="2000" b="1" smtClean="0"/>
          </a:p>
          <a:p>
            <a:pPr>
              <a:lnSpc>
                <a:spcPct val="80000"/>
              </a:lnSpc>
            </a:pPr>
            <a:r>
              <a:rPr lang="en-US" sz="2000" b="1" smtClean="0"/>
              <a:t>Keep all claims measured in tone and don’t make big promises about health care reform.</a:t>
            </a:r>
          </a:p>
          <a:p>
            <a:pPr>
              <a:lnSpc>
                <a:spcPct val="80000"/>
              </a:lnSpc>
              <a:buFontTx/>
              <a:buNone/>
            </a:pPr>
            <a:endParaRPr lang="en-US" sz="2000" b="1" smtClean="0"/>
          </a:p>
          <a:p>
            <a:pPr>
              <a:lnSpc>
                <a:spcPct val="80000"/>
              </a:lnSpc>
              <a:buFontTx/>
              <a:buNone/>
            </a:pPr>
            <a:r>
              <a:rPr lang="en-US" sz="1800" b="1" smtClean="0">
                <a:solidFill>
                  <a:schemeClr val="accent1"/>
                </a:solidFill>
              </a:rPr>
              <a:t>	“If I saw Lindsay here actually telling the story, like wow, we did the right thing.” [Younger male, Charlotte]</a:t>
            </a:r>
            <a:endParaRPr lang="en-US" b="1" smtClean="0">
              <a:solidFill>
                <a:schemeClr val="accent1"/>
              </a:solidFill>
            </a:endParaRPr>
          </a:p>
          <a:p>
            <a:pPr>
              <a:lnSpc>
                <a:spcPct val="80000"/>
              </a:lnSpc>
              <a:buFontTx/>
              <a:buNone/>
            </a:pPr>
            <a:r>
              <a:rPr lang="en-US" sz="3600" b="1" smtClean="0">
                <a:solidFill>
                  <a:schemeClr val="accent1"/>
                </a:solidFill>
              </a:rPr>
              <a:t>	</a:t>
            </a:r>
            <a:r>
              <a:rPr lang="en-US" sz="1800" b="1" smtClean="0">
                <a:solidFill>
                  <a:schemeClr val="accent1"/>
                </a:solidFill>
              </a:rPr>
              <a:t>“My big thing is I hate hearing over and over again just throw it out and start over.  I feel at some point somebody has to say okay, let's work with what we've got here.  Take the good pieces and turn it into something else.” [Younger female, Charlotte]</a:t>
            </a:r>
          </a:p>
        </p:txBody>
      </p:sp>
      <p:sp>
        <p:nvSpPr>
          <p:cNvPr id="4" name="TextBox 3"/>
          <p:cNvSpPr txBox="1"/>
          <p:nvPr/>
        </p:nvSpPr>
        <p:spPr>
          <a:xfrm>
            <a:off x="316523" y="6154621"/>
            <a:ext cx="7118252" cy="464743"/>
          </a:xfrm>
          <a:prstGeom prst="rect">
            <a:avLst/>
          </a:prstGeom>
          <a:noFill/>
        </p:spPr>
        <p:txBody>
          <a:bodyPr wrap="square" rtlCol="0">
            <a:spAutoFit/>
          </a:bodyPr>
          <a:lstStyle/>
          <a:p>
            <a:pPr algn="l" eaLnBrk="1" hangingPunct="1">
              <a:lnSpc>
                <a:spcPct val="80000"/>
              </a:lnSpc>
            </a:pPr>
            <a:r>
              <a:rPr lang="en-US" sz="1000" dirty="0"/>
              <a:t>Lake Research Partners conducted eight focus groups in four cities (Las Vegas, NV; Charlotte, NC; Philadelphia, PA; and St. Louis, MO) between July 8-19, 2010.  </a:t>
            </a:r>
            <a:r>
              <a:rPr lang="en-US" sz="1000" dirty="0" smtClean="0"/>
              <a:t>The </a:t>
            </a:r>
            <a:r>
              <a:rPr lang="en-US" sz="1000" dirty="0"/>
              <a:t>groups were composed of seniors, blue collar women, voters under 40, Latinos, and rural and suburban St. Louis women. </a:t>
            </a:r>
          </a:p>
        </p:txBody>
      </p:sp>
    </p:spTree>
    <p:extLst>
      <p:ext uri="{BB962C8B-B14F-4D97-AF65-F5344CB8AC3E}">
        <p14:creationId xmlns="" xmlns:p14="http://schemas.microsoft.com/office/powerpoint/2010/main" val="29619281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oter Placeholder 3"/>
          <p:cNvSpPr>
            <a:spLocks noGrp="1"/>
          </p:cNvSpPr>
          <p:nvPr>
            <p:ph type="ftr" sz="quarter" idx="10"/>
          </p:nvPr>
        </p:nvSpPr>
        <p:spPr>
          <a:noFill/>
          <a:ln>
            <a:miter lim="800000"/>
            <a:headEnd/>
            <a:tailEnd/>
          </a:ln>
        </p:spPr>
        <p:txBody>
          <a:bodyPr/>
          <a:lstStyle/>
          <a:p>
            <a:fld id="{866B7D25-FA22-744A-B5FA-5E23D91E0D65}" type="slidenum">
              <a:rPr lang="en-US"/>
              <a:pPr/>
              <a:t>25</a:t>
            </a:fld>
            <a:endParaRPr lang="en-US"/>
          </a:p>
        </p:txBody>
      </p:sp>
      <p:sp>
        <p:nvSpPr>
          <p:cNvPr id="32771" name="Rectangle 2"/>
          <p:cNvSpPr>
            <a:spLocks noGrp="1" noChangeArrowheads="1"/>
          </p:cNvSpPr>
          <p:nvPr>
            <p:ph type="title"/>
          </p:nvPr>
        </p:nvSpPr>
        <p:spPr>
          <a:xfrm>
            <a:off x="677863" y="-10556"/>
            <a:ext cx="7788275" cy="1058863"/>
          </a:xfrm>
        </p:spPr>
        <p:txBody>
          <a:bodyPr/>
          <a:lstStyle/>
          <a:p>
            <a:pPr eaLnBrk="1" hangingPunct="1"/>
            <a:r>
              <a:rPr lang="en-US" sz="1900" dirty="0"/>
              <a:t>The best messages in support of the new health care reform law focus on prevention and making health care more secure for families with references to members of Congress getting the same coverage.  </a:t>
            </a:r>
            <a:r>
              <a:rPr lang="en-US" sz="1900" dirty="0" smtClean="0"/>
              <a:t>After messaging, we see a net gain of +20 in support for the law among men.</a:t>
            </a:r>
            <a:endParaRPr lang="en-US" sz="1900" dirty="0"/>
          </a:p>
        </p:txBody>
      </p:sp>
      <p:graphicFrame>
        <p:nvGraphicFramePr>
          <p:cNvPr id="1865766" name="Group 38"/>
          <p:cNvGraphicFramePr>
            <a:graphicFrameLocks noGrp="1"/>
          </p:cNvGraphicFramePr>
          <p:nvPr>
            <p:extLst>
              <p:ext uri="{D42A27DB-BD31-4B8C-83A1-F6EECF244321}">
                <p14:modId xmlns="" xmlns:p14="http://schemas.microsoft.com/office/powerpoint/2010/main" val="2789021324"/>
              </p:ext>
            </p:extLst>
          </p:nvPr>
        </p:nvGraphicFramePr>
        <p:xfrm>
          <a:off x="509588" y="1116273"/>
          <a:ext cx="8110537" cy="5166696"/>
        </p:xfrm>
        <a:graphic>
          <a:graphicData uri="http://schemas.openxmlformats.org/drawingml/2006/table">
            <a:tbl>
              <a:tblPr/>
              <a:tblGrid>
                <a:gridCol w="5541962"/>
                <a:gridCol w="1263650"/>
                <a:gridCol w="1304925"/>
              </a:tblGrid>
              <a:tr h="639763">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en-US" sz="2000" b="0" i="0" u="none" strike="noStrike" cap="none" normalizeH="0" baseline="0" dirty="0" smtClean="0">
                          <a:ln>
                            <a:noFill/>
                          </a:ln>
                          <a:solidFill>
                            <a:schemeClr val="bg1"/>
                          </a:solidFill>
                          <a:effectLst/>
                          <a:latin typeface="Calibri" charset="0"/>
                          <a:ea typeface="Times New Roman" charset="0"/>
                          <a:cs typeface="Times New Roman" charset="0"/>
                        </a:rPr>
                        <a:t>Messages - Men</a:t>
                      </a:r>
                      <a:endParaRPr kumimoji="0" lang="en-US" sz="2000" b="0" i="0" u="none" strike="noStrike" cap="none" normalizeH="0" baseline="0" dirty="0">
                        <a:ln>
                          <a:noFill/>
                        </a:ln>
                        <a:solidFill>
                          <a:schemeClr val="bg1"/>
                        </a:solidFill>
                        <a:effectLst/>
                        <a:latin typeface="Calibri" charset="0"/>
                        <a:ea typeface="Times New Roman" charset="0"/>
                        <a:cs typeface="Times New Roman" charset="0"/>
                      </a:endParaRPr>
                    </a:p>
                  </a:txBody>
                  <a:tcPr marT="45723" marB="45723" anchor="b" horzOverflow="overflow">
                    <a:lnL>
                      <a:noFill/>
                    </a:lnL>
                    <a:lnR>
                      <a:noFill/>
                    </a:lnR>
                    <a:lnT>
                      <a:noFill/>
                    </a:lnT>
                    <a:lnB w="1905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800" b="0" i="0" u="none" strike="noStrike" cap="none" normalizeH="0" baseline="0">
                          <a:ln>
                            <a:noFill/>
                          </a:ln>
                          <a:solidFill>
                            <a:schemeClr val="bg1"/>
                          </a:solidFill>
                          <a:effectLst/>
                          <a:latin typeface="Calibri" charset="0"/>
                          <a:ea typeface="Times New Roman" charset="0"/>
                          <a:cs typeface="Times New Roman" charset="0"/>
                        </a:rPr>
                        <a:t>Very Convincing</a:t>
                      </a:r>
                    </a:p>
                  </a:txBody>
                  <a:tcPr marT="45723" marB="45723" anchor="ctr" horzOverflow="overflow">
                    <a:lnL>
                      <a:noFill/>
                    </a:lnL>
                    <a:lnR>
                      <a:noFill/>
                    </a:lnR>
                    <a:lnT>
                      <a:noFill/>
                    </a:lnT>
                    <a:lnB w="1905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800" b="0" i="0" u="none" strike="noStrike" cap="none" normalizeH="0" baseline="0">
                          <a:ln>
                            <a:noFill/>
                          </a:ln>
                          <a:solidFill>
                            <a:schemeClr val="bg1"/>
                          </a:solidFill>
                          <a:effectLst/>
                          <a:latin typeface="Calibri" charset="0"/>
                          <a:ea typeface="Times New Roman" charset="0"/>
                          <a:cs typeface="Times New Roman" charset="0"/>
                        </a:rPr>
                        <a:t>Total Convincing</a:t>
                      </a:r>
                    </a:p>
                  </a:txBody>
                  <a:tcPr marT="45723" marB="45723" anchor="ctr" horzOverflow="overflow">
                    <a:lnL>
                      <a:noFill/>
                    </a:lnL>
                    <a:lnR>
                      <a:noFill/>
                    </a:lnR>
                    <a:lnT>
                      <a:noFill/>
                    </a:lnT>
                    <a:lnB w="19050" cap="flat" cmpd="sng" algn="ctr">
                      <a:solidFill>
                        <a:schemeClr val="bg1"/>
                      </a:solidFill>
                      <a:prstDash val="solid"/>
                      <a:round/>
                      <a:headEnd type="none" w="med" len="med"/>
                      <a:tailEnd type="none" w="med" len="med"/>
                    </a:lnB>
                    <a:lnTlToBr>
                      <a:noFill/>
                    </a:lnTlToBr>
                    <a:lnBlToTr>
                      <a:noFill/>
                    </a:lnBlToTr>
                    <a:solidFill>
                      <a:schemeClr val="tx2"/>
                    </a:solidFill>
                  </a:tcPr>
                </a:tc>
              </a:tr>
              <a:tr h="1096963">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en-US" sz="1100" b="0" i="0" u="none" strike="noStrike" cap="none" normalizeH="0" baseline="0" dirty="0">
                          <a:ln>
                            <a:noFill/>
                          </a:ln>
                          <a:solidFill>
                            <a:srgbClr val="000000"/>
                          </a:solidFill>
                          <a:effectLst/>
                          <a:latin typeface="Calibri" charset="0"/>
                          <a:ea typeface="Times New Roman" charset="0"/>
                          <a:cs typeface="Arial" charset="0"/>
                        </a:rPr>
                        <a:t>[</a:t>
                      </a:r>
                      <a:r>
                        <a:rPr kumimoji="0" lang="en-US" sz="1100" b="1" i="0" u="none" strike="noStrike" cap="none" normalizeH="0" baseline="0" dirty="0">
                          <a:ln>
                            <a:noFill/>
                          </a:ln>
                          <a:solidFill>
                            <a:srgbClr val="000000"/>
                          </a:solidFill>
                          <a:effectLst/>
                          <a:latin typeface="Calibri" charset="0"/>
                          <a:ea typeface="Times New Roman" charset="0"/>
                          <a:cs typeface="Arial" charset="0"/>
                        </a:rPr>
                        <a:t>Secure/Congress with no co-pay</a:t>
                      </a:r>
                      <a:r>
                        <a:rPr kumimoji="0" lang="en-US" sz="1100" b="0" i="0" u="none" strike="noStrike" cap="none" normalizeH="0" baseline="0" dirty="0">
                          <a:ln>
                            <a:noFill/>
                          </a:ln>
                          <a:solidFill>
                            <a:srgbClr val="000000"/>
                          </a:solidFill>
                          <a:effectLst/>
                          <a:latin typeface="Calibri" charset="0"/>
                          <a:ea typeface="Times New Roman" charset="0"/>
                          <a:cs typeface="Arial" charset="0"/>
                        </a:rPr>
                        <a:t>]  The new healthcare law will provide basic preventive health care and women's health services with no co-pay, and make health care coverage more secure by ensuring that working families cannot be denied coverage due to a pre-existing condition, or lose their coverage or be forced into bankruptcy when someone gets sick.  It will also require that members of Congress get their health care coverage from the same plans as millions of Americans.*</a:t>
                      </a:r>
                    </a:p>
                  </a:txBody>
                  <a:tcPr marT="45723" marB="45723" horzOverflow="overflow">
                    <a:lnL>
                      <a:noFill/>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600" b="0" i="0" u="none" strike="noStrike" cap="none" normalizeH="0" baseline="0" dirty="0" smtClean="0">
                          <a:ln>
                            <a:noFill/>
                          </a:ln>
                          <a:solidFill>
                            <a:schemeClr val="tx1"/>
                          </a:solidFill>
                          <a:effectLst/>
                          <a:latin typeface="Calibri" charset="0"/>
                          <a:ea typeface="Times New Roman" charset="0"/>
                          <a:cs typeface="Times New Roman" charset="0"/>
                        </a:rPr>
                        <a:t>45%</a:t>
                      </a:r>
                      <a:endParaRPr kumimoji="0" lang="en-US" sz="1600" b="0" i="0" u="none" strike="noStrike" cap="none" normalizeH="0" baseline="0" dirty="0">
                        <a:ln>
                          <a:noFill/>
                        </a:ln>
                        <a:solidFill>
                          <a:schemeClr val="tx1"/>
                        </a:solidFill>
                        <a:effectLst/>
                        <a:latin typeface="Calibri" charset="0"/>
                        <a:ea typeface="Times New Roman" charset="0"/>
                        <a:cs typeface="Times New Roman" charset="0"/>
                      </a:endParaRPr>
                    </a:p>
                  </a:txBody>
                  <a:tcPr marT="45723" marB="45723" anchor="ct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600" b="0" i="0" u="none" strike="noStrike" cap="none" normalizeH="0" baseline="0" dirty="0" smtClean="0">
                          <a:ln>
                            <a:noFill/>
                          </a:ln>
                          <a:solidFill>
                            <a:schemeClr val="tx1"/>
                          </a:solidFill>
                          <a:effectLst/>
                          <a:latin typeface="Calibri" charset="0"/>
                          <a:ea typeface="Times New Roman" charset="0"/>
                          <a:cs typeface="Times New Roman" charset="0"/>
                        </a:rPr>
                        <a:t>69%</a:t>
                      </a:r>
                      <a:endParaRPr kumimoji="0" lang="en-US" sz="1600" b="0" i="0" u="none" strike="noStrike" cap="none" normalizeH="0" baseline="0" dirty="0">
                        <a:ln>
                          <a:noFill/>
                        </a:ln>
                        <a:solidFill>
                          <a:schemeClr val="tx1"/>
                        </a:solidFill>
                        <a:effectLst/>
                        <a:latin typeface="Calibri" charset="0"/>
                        <a:ea typeface="Times New Roman" charset="0"/>
                        <a:cs typeface="Times New Roman" charset="0"/>
                      </a:endParaRPr>
                    </a:p>
                  </a:txBody>
                  <a:tcPr marT="45723" marB="45723" anchor="ctr" horzOverflow="overflow">
                    <a:lnL w="19050" cap="flat" cmpd="sng" algn="ctr">
                      <a:solidFill>
                        <a:schemeClr val="bg1"/>
                      </a:solidFill>
                      <a:prstDash val="solid"/>
                      <a:round/>
                      <a:headEnd type="none" w="med" len="med"/>
                      <a:tailEnd type="none" w="med" len="med"/>
                    </a:lnL>
                    <a:lnR>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AEAEA"/>
                    </a:solidFill>
                  </a:tcPr>
                </a:tc>
              </a:tr>
              <a:tr h="1265238">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en-US" sz="1100" b="0" i="0" u="none" strike="noStrike" cap="none" normalizeH="0" baseline="0">
                          <a:ln>
                            <a:noFill/>
                          </a:ln>
                          <a:solidFill>
                            <a:srgbClr val="000000"/>
                          </a:solidFill>
                          <a:effectLst/>
                          <a:latin typeface="Calibri" charset="0"/>
                          <a:ea typeface="Times New Roman" charset="0"/>
                          <a:cs typeface="Arial" charset="0"/>
                        </a:rPr>
                        <a:t>[</a:t>
                      </a:r>
                      <a:r>
                        <a:rPr kumimoji="0" lang="en-US" sz="1100" b="1" i="0" u="none" strike="noStrike" cap="none" normalizeH="0" baseline="0">
                          <a:ln>
                            <a:noFill/>
                          </a:ln>
                          <a:solidFill>
                            <a:srgbClr val="000000"/>
                          </a:solidFill>
                          <a:effectLst/>
                          <a:latin typeface="Calibri" charset="0"/>
                          <a:ea typeface="Times New Roman" charset="0"/>
                          <a:cs typeface="Arial" charset="0"/>
                        </a:rPr>
                        <a:t>Broad Prevention</a:t>
                      </a:r>
                      <a:r>
                        <a:rPr kumimoji="0" lang="en-US" sz="1100" b="0" i="0" u="none" strike="noStrike" cap="none" normalizeH="0" baseline="0">
                          <a:ln>
                            <a:noFill/>
                          </a:ln>
                          <a:solidFill>
                            <a:srgbClr val="000000"/>
                          </a:solidFill>
                          <a:effectLst/>
                          <a:latin typeface="Calibri" charset="0"/>
                          <a:ea typeface="Times New Roman" charset="0"/>
                          <a:cs typeface="Arial" charset="0"/>
                        </a:rPr>
                        <a:t>] Starting this year, all new insurance plans must cover key prevention services, like contraception, well-woman exams, and breast and cervical cancer screenings, which many women have put off or sacrificed because of the cost involved.  This will save thousands of lives every year and bring down costs because it is far more effective to prevent an unintended pregnancy and to detect cancer early.  Covering preventive care as basic health care, including family planning services, contraception, and birth control, is important to good health care for women.*</a:t>
                      </a:r>
                    </a:p>
                  </a:txBody>
                  <a:tcPr marT="45723" marB="45723" horzOverflow="overflow">
                    <a:lnL>
                      <a:noFill/>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600" b="0" i="0" u="none" strike="noStrike" cap="none" normalizeH="0" baseline="0" dirty="0" smtClean="0">
                          <a:ln>
                            <a:noFill/>
                          </a:ln>
                          <a:solidFill>
                            <a:schemeClr val="tx1"/>
                          </a:solidFill>
                          <a:effectLst/>
                          <a:latin typeface="Calibri" charset="0"/>
                          <a:ea typeface="Times New Roman" charset="0"/>
                          <a:cs typeface="Times New Roman" charset="0"/>
                        </a:rPr>
                        <a:t>38%</a:t>
                      </a:r>
                      <a:endParaRPr kumimoji="0" lang="en-US" sz="1600" b="0" i="0" u="none" strike="noStrike" cap="none" normalizeH="0" baseline="0" dirty="0">
                        <a:ln>
                          <a:noFill/>
                        </a:ln>
                        <a:solidFill>
                          <a:schemeClr val="tx1"/>
                        </a:solidFill>
                        <a:effectLst/>
                        <a:latin typeface="Calibri" charset="0"/>
                        <a:ea typeface="Times New Roman" charset="0"/>
                        <a:cs typeface="Times New Roman" charset="0"/>
                      </a:endParaRPr>
                    </a:p>
                  </a:txBody>
                  <a:tcPr marT="45723" marB="45723" anchor="ct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600" b="0" i="0" u="none" strike="noStrike" cap="none" normalizeH="0" baseline="0" dirty="0" smtClean="0">
                          <a:ln>
                            <a:noFill/>
                          </a:ln>
                          <a:solidFill>
                            <a:schemeClr val="tx1"/>
                          </a:solidFill>
                          <a:effectLst/>
                          <a:latin typeface="Calibri" charset="0"/>
                          <a:ea typeface="Times New Roman" charset="0"/>
                          <a:cs typeface="Times New Roman" charset="0"/>
                        </a:rPr>
                        <a:t>66%</a:t>
                      </a:r>
                      <a:endParaRPr kumimoji="0" lang="en-US" sz="1600" b="0" i="0" u="none" strike="noStrike" cap="none" normalizeH="0" baseline="0" dirty="0">
                        <a:ln>
                          <a:noFill/>
                        </a:ln>
                        <a:solidFill>
                          <a:schemeClr val="tx1"/>
                        </a:solidFill>
                        <a:effectLst/>
                        <a:latin typeface="Calibri" charset="0"/>
                        <a:ea typeface="Times New Roman" charset="0"/>
                        <a:cs typeface="Times New Roman" charset="0"/>
                      </a:endParaRPr>
                    </a:p>
                  </a:txBody>
                  <a:tcPr marT="45723" marB="45723" anchor="ctr" horzOverflow="overflow">
                    <a:lnL w="19050" cap="flat" cmpd="sng" algn="ctr">
                      <a:solidFill>
                        <a:schemeClr val="bg1"/>
                      </a:solidFill>
                      <a:prstDash val="solid"/>
                      <a:round/>
                      <a:headEnd type="none" w="med" len="med"/>
                      <a:tailEnd type="none" w="med" len="med"/>
                    </a:lnL>
                    <a:lnR>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AEAEA"/>
                    </a:solidFill>
                  </a:tcPr>
                </a:tc>
              </a:tr>
              <a:tr h="1096963">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en-US" sz="1100" b="0" i="0" u="none" strike="noStrike" cap="none" normalizeH="0" baseline="0">
                          <a:ln>
                            <a:noFill/>
                          </a:ln>
                          <a:solidFill>
                            <a:srgbClr val="000000"/>
                          </a:solidFill>
                          <a:effectLst/>
                          <a:latin typeface="Calibri" charset="0"/>
                          <a:ea typeface="Times New Roman" charset="0"/>
                          <a:cs typeface="Arial" charset="0"/>
                        </a:rPr>
                        <a:t>[</a:t>
                      </a:r>
                      <a:r>
                        <a:rPr kumimoji="0" lang="en-US" sz="1100" b="1" i="0" u="none" strike="noStrike" cap="none" normalizeH="0" baseline="0">
                          <a:ln>
                            <a:noFill/>
                          </a:ln>
                          <a:solidFill>
                            <a:srgbClr val="000000"/>
                          </a:solidFill>
                          <a:effectLst/>
                          <a:latin typeface="Calibri" charset="0"/>
                          <a:ea typeface="Times New Roman" charset="0"/>
                          <a:cs typeface="Arial" charset="0"/>
                        </a:rPr>
                        <a:t>Secure/Congress with preventive</a:t>
                      </a:r>
                      <a:r>
                        <a:rPr kumimoji="0" lang="en-US" sz="1100" b="0" i="0" u="none" strike="noStrike" cap="none" normalizeH="0" baseline="0">
                          <a:ln>
                            <a:noFill/>
                          </a:ln>
                          <a:solidFill>
                            <a:srgbClr val="000000"/>
                          </a:solidFill>
                          <a:effectLst/>
                          <a:latin typeface="Calibri" charset="0"/>
                          <a:ea typeface="Times New Roman" charset="0"/>
                          <a:cs typeface="Arial" charset="0"/>
                        </a:rPr>
                        <a:t>]  The new healthcare law will provide basic preventive services including birth control, and make health care coverage more secure by ensuring that working families cannot be denied coverage due to a pre-existing condition, or lose their coverage or be forced into bankruptcy when someone gets sick.  It will also require that members of Congress get their health care coverage from the same plans as millions of Americans. </a:t>
                      </a:r>
                    </a:p>
                  </a:txBody>
                  <a:tcPr marT="45723" marB="45723" horzOverflow="overflow">
                    <a:lnL>
                      <a:noFill/>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600" b="0" i="0" u="none" strike="noStrike" cap="none" normalizeH="0" baseline="0" dirty="0" smtClean="0">
                          <a:ln>
                            <a:noFill/>
                          </a:ln>
                          <a:solidFill>
                            <a:schemeClr val="tx1"/>
                          </a:solidFill>
                          <a:effectLst/>
                          <a:latin typeface="Calibri" charset="0"/>
                          <a:ea typeface="Times New Roman" charset="0"/>
                          <a:cs typeface="Times New Roman" charset="0"/>
                        </a:rPr>
                        <a:t>36% </a:t>
                      </a:r>
                      <a:endParaRPr kumimoji="0" lang="en-US" sz="1600" b="0" i="0" u="none" strike="noStrike" cap="none" normalizeH="0" baseline="0" dirty="0">
                        <a:ln>
                          <a:noFill/>
                        </a:ln>
                        <a:solidFill>
                          <a:schemeClr val="tx1"/>
                        </a:solidFill>
                        <a:effectLst/>
                        <a:latin typeface="Calibri" charset="0"/>
                        <a:ea typeface="Times New Roman" charset="0"/>
                        <a:cs typeface="Times New Roman" charset="0"/>
                      </a:endParaRPr>
                    </a:p>
                  </a:txBody>
                  <a:tcPr marT="45723" marB="45723" anchor="ct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600" b="0" i="0" u="none" strike="noStrike" cap="none" normalizeH="0" baseline="0" dirty="0" smtClean="0">
                          <a:ln>
                            <a:noFill/>
                          </a:ln>
                          <a:solidFill>
                            <a:schemeClr val="tx1"/>
                          </a:solidFill>
                          <a:effectLst/>
                          <a:latin typeface="Calibri" charset="0"/>
                          <a:ea typeface="Times New Roman" charset="0"/>
                          <a:cs typeface="Times New Roman" charset="0"/>
                        </a:rPr>
                        <a:t>65%</a:t>
                      </a:r>
                      <a:endParaRPr kumimoji="0" lang="en-US" sz="1600" b="0" i="0" u="none" strike="noStrike" cap="none" normalizeH="0" baseline="0" dirty="0">
                        <a:ln>
                          <a:noFill/>
                        </a:ln>
                        <a:solidFill>
                          <a:schemeClr val="tx1"/>
                        </a:solidFill>
                        <a:effectLst/>
                        <a:latin typeface="Calibri" charset="0"/>
                        <a:ea typeface="Times New Roman" charset="0"/>
                        <a:cs typeface="Times New Roman" charset="0"/>
                      </a:endParaRPr>
                    </a:p>
                  </a:txBody>
                  <a:tcPr marT="45723" marB="45723" anchor="ctr" horzOverflow="overflow">
                    <a:lnL w="19050" cap="flat" cmpd="sng" algn="ctr">
                      <a:solidFill>
                        <a:schemeClr val="bg1"/>
                      </a:solidFill>
                      <a:prstDash val="solid"/>
                      <a:round/>
                      <a:headEnd type="none" w="med" len="med"/>
                      <a:tailEnd type="none" w="med" len="med"/>
                    </a:lnL>
                    <a:lnR>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AEAEA"/>
                    </a:solidFill>
                  </a:tcPr>
                </a:tc>
              </a:tr>
              <a:tr h="1066800">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en-US" sz="1100" b="0" i="0" u="none" strike="noStrike" cap="none" normalizeH="0" baseline="0">
                          <a:ln>
                            <a:noFill/>
                          </a:ln>
                          <a:solidFill>
                            <a:srgbClr val="000000"/>
                          </a:solidFill>
                          <a:effectLst/>
                          <a:latin typeface="Calibri" charset="0"/>
                          <a:ea typeface="Times New Roman" charset="0"/>
                          <a:cs typeface="Arial" charset="0"/>
                        </a:rPr>
                        <a:t>[</a:t>
                      </a:r>
                      <a:r>
                        <a:rPr kumimoji="0" lang="en-US" sz="1100" b="1" i="0" u="none" strike="noStrike" cap="none" normalizeH="0" baseline="0">
                          <a:ln>
                            <a:noFill/>
                          </a:ln>
                          <a:solidFill>
                            <a:srgbClr val="000000"/>
                          </a:solidFill>
                          <a:effectLst/>
                          <a:latin typeface="Calibri" charset="0"/>
                          <a:ea typeface="Times New Roman" charset="0"/>
                          <a:cs typeface="Arial" charset="0"/>
                        </a:rPr>
                        <a:t>Protect Medicare</a:t>
                      </a:r>
                      <a:r>
                        <a:rPr kumimoji="0" lang="en-US" sz="1100" b="0" i="0" u="none" strike="noStrike" cap="none" normalizeH="0" baseline="0">
                          <a:ln>
                            <a:noFill/>
                          </a:ln>
                          <a:solidFill>
                            <a:srgbClr val="000000"/>
                          </a:solidFill>
                          <a:effectLst/>
                          <a:latin typeface="Calibri" charset="0"/>
                          <a:ea typeface="Times New Roman" charset="0"/>
                          <a:cs typeface="Arial" charset="0"/>
                        </a:rPr>
                        <a:t>] The new health care law will protect Medicare benefits for seniors and strengthen the program for future generations by aggressively cracking down on waste, fraud and abuse in Medicare, ending handouts to insurance companies, and providing free preventive care with no co-pay, including mammograms and women's health services so that we prevent costly emergency room visits and reduce health care costs in the long-run.*</a:t>
                      </a:r>
                    </a:p>
                  </a:txBody>
                  <a:tcPr horzOverflow="overflow">
                    <a:lnL>
                      <a:noFill/>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a:noFill/>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600" b="0" i="0" u="none" strike="noStrike" cap="none" normalizeH="0" baseline="0" dirty="0" smtClean="0">
                          <a:ln>
                            <a:noFill/>
                          </a:ln>
                          <a:solidFill>
                            <a:schemeClr val="tx1"/>
                          </a:solidFill>
                          <a:effectLst/>
                          <a:latin typeface="Calibri" charset="0"/>
                          <a:ea typeface="Times New Roman" charset="0"/>
                          <a:cs typeface="Times New Roman" charset="0"/>
                        </a:rPr>
                        <a:t>36%</a:t>
                      </a:r>
                      <a:endParaRPr kumimoji="0" lang="en-US" sz="1600" b="0" i="0" u="none" strike="noStrike" cap="none" normalizeH="0" baseline="0" dirty="0">
                        <a:ln>
                          <a:noFill/>
                        </a:ln>
                        <a:solidFill>
                          <a:schemeClr val="tx1"/>
                        </a:solidFill>
                        <a:effectLst/>
                        <a:latin typeface="Calibri" charset="0"/>
                        <a:ea typeface="Times New Roman" charset="0"/>
                        <a:cs typeface="Times New Roman" charset="0"/>
                      </a:endParaRPr>
                    </a:p>
                  </a:txBody>
                  <a:tcPr anchor="ct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a:noFill/>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600" b="0" i="0" u="none" strike="noStrike" cap="none" normalizeH="0" baseline="0" dirty="0" smtClean="0">
                          <a:ln>
                            <a:noFill/>
                          </a:ln>
                          <a:solidFill>
                            <a:schemeClr val="tx1"/>
                          </a:solidFill>
                          <a:effectLst/>
                          <a:latin typeface="Calibri" charset="0"/>
                          <a:ea typeface="Times New Roman" charset="0"/>
                          <a:cs typeface="Times New Roman" charset="0"/>
                        </a:rPr>
                        <a:t>63%</a:t>
                      </a:r>
                      <a:endParaRPr kumimoji="0" lang="en-US" sz="1600" b="0" i="0" u="none" strike="noStrike" cap="none" normalizeH="0" baseline="0" dirty="0">
                        <a:ln>
                          <a:noFill/>
                        </a:ln>
                        <a:solidFill>
                          <a:schemeClr val="tx1"/>
                        </a:solidFill>
                        <a:effectLst/>
                        <a:latin typeface="Calibri" charset="0"/>
                        <a:ea typeface="Times New Roman" charset="0"/>
                        <a:cs typeface="Times New Roman" charset="0"/>
                      </a:endParaRPr>
                    </a:p>
                  </a:txBody>
                  <a:tcPr anchor="ctr" horzOverflow="overflow">
                    <a:lnL w="19050" cap="flat" cmpd="sng" algn="ctr">
                      <a:solidFill>
                        <a:schemeClr val="bg1"/>
                      </a:solidFill>
                      <a:prstDash val="solid"/>
                      <a:round/>
                      <a:headEnd type="none" w="med" len="med"/>
                      <a:tailEnd type="none" w="med" len="med"/>
                    </a:lnL>
                    <a:lnR>
                      <a:noFill/>
                    </a:lnR>
                    <a:lnT w="19050" cap="flat" cmpd="sng" algn="ctr">
                      <a:solidFill>
                        <a:schemeClr val="bg1"/>
                      </a:solidFill>
                      <a:prstDash val="solid"/>
                      <a:round/>
                      <a:headEnd type="none" w="med" len="med"/>
                      <a:tailEnd type="none" w="med" len="med"/>
                    </a:lnT>
                    <a:lnB>
                      <a:noFill/>
                    </a:lnB>
                    <a:lnTlToBr>
                      <a:noFill/>
                    </a:lnTlToBr>
                    <a:lnBlToTr>
                      <a:noFill/>
                    </a:lnBlToTr>
                    <a:solidFill>
                      <a:srgbClr val="EAEAEA"/>
                    </a:solidFill>
                  </a:tcPr>
                </a:tc>
              </a:tr>
            </a:tbl>
          </a:graphicData>
        </a:graphic>
      </p:graphicFrame>
      <p:sp>
        <p:nvSpPr>
          <p:cNvPr id="6" name="Text Box 5"/>
          <p:cNvSpPr txBox="1">
            <a:spLocks noChangeArrowheads="1"/>
          </p:cNvSpPr>
          <p:nvPr/>
        </p:nvSpPr>
        <p:spPr bwMode="auto">
          <a:xfrm>
            <a:off x="0" y="6277154"/>
            <a:ext cx="7067550" cy="646331"/>
          </a:xfrm>
          <a:prstGeom prst="rect">
            <a:avLst/>
          </a:prstGeom>
          <a:noFill/>
          <a:ln w="9525">
            <a:noFill/>
            <a:miter lim="800000"/>
            <a:headEnd/>
            <a:tailEnd/>
          </a:ln>
          <a:effectLst/>
        </p:spPr>
        <p:txBody>
          <a:bodyPr>
            <a:prstTxWarp prst="textNoShape">
              <a:avLst/>
            </a:prstTxWarp>
            <a:spAutoFit/>
          </a:bodyPr>
          <a:lstStyle/>
          <a:p>
            <a:pPr algn="l" eaLnBrk="1" hangingPunct="1">
              <a:lnSpc>
                <a:spcPct val="90000"/>
              </a:lnSpc>
            </a:pPr>
            <a:r>
              <a:rPr lang="en-US" sz="1000" dirty="0"/>
              <a:t>Lake Research </a:t>
            </a:r>
            <a:r>
              <a:rPr lang="en-US" sz="1000" dirty="0" smtClean="0"/>
              <a:t>survey of </a:t>
            </a:r>
            <a:r>
              <a:rPr lang="en-US" sz="1000" dirty="0"/>
              <a:t>1,000 likely voters </a:t>
            </a:r>
            <a:r>
              <a:rPr lang="en-US" sz="1000" dirty="0" smtClean="0"/>
              <a:t>nationwide using RDD.  </a:t>
            </a:r>
            <a:r>
              <a:rPr lang="en-US" sz="1000" dirty="0"/>
              <a:t>The survey was comprised of a base sample of 800 likely voters (400 men and 400 women) with an oversample of 200 female voters nationwide.  In the combined totals, respondents in the female oversample were weighted down to reflect their actual proportion among the population.  The survey was conducted August 4 through 10, </a:t>
            </a:r>
            <a:r>
              <a:rPr lang="en-US" sz="1000" dirty="0" smtClean="0"/>
              <a:t>2011. The </a:t>
            </a:r>
            <a:r>
              <a:rPr lang="en-US" sz="1000" dirty="0"/>
              <a:t>margin of error for the overall survey is +/- 3.1%.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oter Placeholder 3"/>
          <p:cNvSpPr>
            <a:spLocks noGrp="1"/>
          </p:cNvSpPr>
          <p:nvPr>
            <p:ph type="ftr" sz="quarter" idx="10"/>
          </p:nvPr>
        </p:nvSpPr>
        <p:spPr>
          <a:noFill/>
          <a:ln>
            <a:miter lim="800000"/>
            <a:headEnd/>
            <a:tailEnd/>
          </a:ln>
        </p:spPr>
        <p:txBody>
          <a:bodyPr/>
          <a:lstStyle/>
          <a:p>
            <a:fld id="{866B7D25-FA22-744A-B5FA-5E23D91E0D65}" type="slidenum">
              <a:rPr lang="en-US"/>
              <a:pPr/>
              <a:t>26</a:t>
            </a:fld>
            <a:endParaRPr lang="en-US"/>
          </a:p>
        </p:txBody>
      </p:sp>
      <p:sp>
        <p:nvSpPr>
          <p:cNvPr id="32771" name="Rectangle 2"/>
          <p:cNvSpPr>
            <a:spLocks noGrp="1" noChangeArrowheads="1"/>
          </p:cNvSpPr>
          <p:nvPr>
            <p:ph type="title"/>
          </p:nvPr>
        </p:nvSpPr>
        <p:spPr>
          <a:xfrm>
            <a:off x="677863" y="-66828"/>
            <a:ext cx="7788275" cy="1058863"/>
          </a:xfrm>
        </p:spPr>
        <p:txBody>
          <a:bodyPr/>
          <a:lstStyle/>
          <a:p>
            <a:pPr eaLnBrk="1" hangingPunct="1"/>
            <a:r>
              <a:rPr lang="en-US" sz="2000" dirty="0" smtClean="0"/>
              <a:t>The top four messages for women are the same as men, but women react more intensely to the messages. After messaging, we see a net shift of +28 in support towards the law. </a:t>
            </a:r>
            <a:endParaRPr lang="en-US" sz="2000" dirty="0"/>
          </a:p>
        </p:txBody>
      </p:sp>
      <p:graphicFrame>
        <p:nvGraphicFramePr>
          <p:cNvPr id="1865766" name="Group 38"/>
          <p:cNvGraphicFramePr>
            <a:graphicFrameLocks noGrp="1"/>
          </p:cNvGraphicFramePr>
          <p:nvPr>
            <p:extLst>
              <p:ext uri="{D42A27DB-BD31-4B8C-83A1-F6EECF244321}">
                <p14:modId xmlns="" xmlns:p14="http://schemas.microsoft.com/office/powerpoint/2010/main" val="3235459909"/>
              </p:ext>
            </p:extLst>
          </p:nvPr>
        </p:nvGraphicFramePr>
        <p:xfrm>
          <a:off x="509588" y="1193647"/>
          <a:ext cx="8110537" cy="5197774"/>
        </p:xfrm>
        <a:graphic>
          <a:graphicData uri="http://schemas.openxmlformats.org/drawingml/2006/table">
            <a:tbl>
              <a:tblPr/>
              <a:tblGrid>
                <a:gridCol w="5541962"/>
                <a:gridCol w="1263650"/>
                <a:gridCol w="1304925"/>
              </a:tblGrid>
              <a:tr h="639763">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en-US" sz="2000" b="0" i="0" u="none" strike="noStrike" cap="none" normalizeH="0" baseline="0" dirty="0" smtClean="0">
                          <a:ln>
                            <a:noFill/>
                          </a:ln>
                          <a:solidFill>
                            <a:schemeClr val="bg1"/>
                          </a:solidFill>
                          <a:effectLst/>
                          <a:latin typeface="Calibri" charset="0"/>
                          <a:ea typeface="Times New Roman" charset="0"/>
                          <a:cs typeface="Times New Roman" charset="0"/>
                        </a:rPr>
                        <a:t>Messages - Women</a:t>
                      </a:r>
                      <a:endParaRPr kumimoji="0" lang="en-US" sz="2000" b="0" i="0" u="none" strike="noStrike" cap="none" normalizeH="0" baseline="0" dirty="0">
                        <a:ln>
                          <a:noFill/>
                        </a:ln>
                        <a:solidFill>
                          <a:schemeClr val="bg1"/>
                        </a:solidFill>
                        <a:effectLst/>
                        <a:latin typeface="Calibri" charset="0"/>
                        <a:ea typeface="Times New Roman" charset="0"/>
                        <a:cs typeface="Times New Roman" charset="0"/>
                      </a:endParaRPr>
                    </a:p>
                  </a:txBody>
                  <a:tcPr marT="45723" marB="45723" anchor="b" horzOverflow="overflow">
                    <a:lnL>
                      <a:noFill/>
                    </a:lnL>
                    <a:lnR>
                      <a:noFill/>
                    </a:lnR>
                    <a:lnT>
                      <a:noFill/>
                    </a:lnT>
                    <a:lnB w="1905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800" b="0" i="0" u="none" strike="noStrike" cap="none" normalizeH="0" baseline="0">
                          <a:ln>
                            <a:noFill/>
                          </a:ln>
                          <a:solidFill>
                            <a:schemeClr val="bg1"/>
                          </a:solidFill>
                          <a:effectLst/>
                          <a:latin typeface="Calibri" charset="0"/>
                          <a:ea typeface="Times New Roman" charset="0"/>
                          <a:cs typeface="Times New Roman" charset="0"/>
                        </a:rPr>
                        <a:t>Very Convincing</a:t>
                      </a:r>
                    </a:p>
                  </a:txBody>
                  <a:tcPr marT="45723" marB="45723" anchor="ctr" horzOverflow="overflow">
                    <a:lnL>
                      <a:noFill/>
                    </a:lnL>
                    <a:lnR>
                      <a:noFill/>
                    </a:lnR>
                    <a:lnT>
                      <a:noFill/>
                    </a:lnT>
                    <a:lnB w="1905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800" b="0" i="0" u="none" strike="noStrike" cap="none" normalizeH="0" baseline="0">
                          <a:ln>
                            <a:noFill/>
                          </a:ln>
                          <a:solidFill>
                            <a:schemeClr val="bg1"/>
                          </a:solidFill>
                          <a:effectLst/>
                          <a:latin typeface="Calibri" charset="0"/>
                          <a:ea typeface="Times New Roman" charset="0"/>
                          <a:cs typeface="Times New Roman" charset="0"/>
                        </a:rPr>
                        <a:t>Total Convincing</a:t>
                      </a:r>
                    </a:p>
                  </a:txBody>
                  <a:tcPr marT="45723" marB="45723" anchor="ctr" horzOverflow="overflow">
                    <a:lnL>
                      <a:noFill/>
                    </a:lnL>
                    <a:lnR>
                      <a:noFill/>
                    </a:lnR>
                    <a:lnT>
                      <a:noFill/>
                    </a:lnT>
                    <a:lnB w="19050" cap="flat" cmpd="sng" algn="ctr">
                      <a:solidFill>
                        <a:schemeClr val="bg1"/>
                      </a:solidFill>
                      <a:prstDash val="solid"/>
                      <a:round/>
                      <a:headEnd type="none" w="med" len="med"/>
                      <a:tailEnd type="none" w="med" len="med"/>
                    </a:lnB>
                    <a:lnTlToBr>
                      <a:noFill/>
                    </a:lnTlToBr>
                    <a:lnBlToTr>
                      <a:noFill/>
                    </a:lnBlToTr>
                    <a:solidFill>
                      <a:schemeClr val="tx2"/>
                    </a:solidFill>
                  </a:tcPr>
                </a:tc>
              </a:tr>
              <a:tr h="1096963">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en-US" sz="1100" b="0" i="0" u="none" strike="noStrike" cap="none" normalizeH="0" baseline="0" dirty="0" smtClean="0">
                          <a:ln>
                            <a:noFill/>
                          </a:ln>
                          <a:solidFill>
                            <a:srgbClr val="000000"/>
                          </a:solidFill>
                          <a:effectLst/>
                          <a:latin typeface="Calibri" charset="0"/>
                          <a:ea typeface="Times New Roman" charset="0"/>
                          <a:cs typeface="Arial" charset="0"/>
                        </a:rPr>
                        <a:t>[</a:t>
                      </a:r>
                      <a:r>
                        <a:rPr kumimoji="0" lang="en-US" sz="1100" b="1" i="0" u="none" strike="noStrike" cap="none" normalizeH="0" baseline="0" dirty="0" smtClean="0">
                          <a:ln>
                            <a:noFill/>
                          </a:ln>
                          <a:solidFill>
                            <a:srgbClr val="000000"/>
                          </a:solidFill>
                          <a:effectLst/>
                          <a:latin typeface="Calibri" charset="0"/>
                          <a:ea typeface="Times New Roman" charset="0"/>
                          <a:cs typeface="Arial" charset="0"/>
                        </a:rPr>
                        <a:t>Broad Prevention</a:t>
                      </a:r>
                      <a:r>
                        <a:rPr kumimoji="0" lang="en-US" sz="1100" b="0" i="0" u="none" strike="noStrike" cap="none" normalizeH="0" baseline="0" dirty="0" smtClean="0">
                          <a:ln>
                            <a:noFill/>
                          </a:ln>
                          <a:solidFill>
                            <a:srgbClr val="000000"/>
                          </a:solidFill>
                          <a:effectLst/>
                          <a:latin typeface="Calibri" charset="0"/>
                          <a:ea typeface="Times New Roman" charset="0"/>
                          <a:cs typeface="Arial" charset="0"/>
                        </a:rPr>
                        <a:t>] Starting this year, all new insurance plans must cover key prevention services, like contraception, well-woman exams, and breast and cervical cancer screenings, which many women have put off or sacrificed because of the cost involved.  This will save thousands of lives every year and bring down costs because it is far more effective to prevent an unintended pregnancy and to detect cancer early.  Covering preventive care as basic health care, including family planning services, contraception, and birth control, is important to good health care for women.*</a:t>
                      </a:r>
                      <a:endParaRPr kumimoji="0" lang="en-US" sz="1100" b="0" i="0" u="none" strike="noStrike" cap="none" normalizeH="0" baseline="0" dirty="0">
                        <a:ln>
                          <a:noFill/>
                        </a:ln>
                        <a:solidFill>
                          <a:srgbClr val="000000"/>
                        </a:solidFill>
                        <a:effectLst/>
                        <a:latin typeface="Calibri" charset="0"/>
                        <a:ea typeface="Times New Roman" charset="0"/>
                        <a:cs typeface="Arial" charset="0"/>
                      </a:endParaRPr>
                    </a:p>
                  </a:txBody>
                  <a:tcPr marT="45723" marB="45723" horzOverflow="overflow">
                    <a:lnL>
                      <a:noFill/>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600" b="0" i="0" u="none" strike="noStrike" cap="none" normalizeH="0" baseline="0" dirty="0" smtClean="0">
                          <a:ln>
                            <a:noFill/>
                          </a:ln>
                          <a:solidFill>
                            <a:schemeClr val="tx1"/>
                          </a:solidFill>
                          <a:effectLst/>
                          <a:latin typeface="Calibri" charset="0"/>
                          <a:ea typeface="Times New Roman" charset="0"/>
                          <a:cs typeface="Times New Roman" charset="0"/>
                        </a:rPr>
                        <a:t>53%</a:t>
                      </a:r>
                      <a:endParaRPr kumimoji="0" lang="en-US" sz="1600" b="0" i="0" u="none" strike="noStrike" cap="none" normalizeH="0" baseline="0" dirty="0">
                        <a:ln>
                          <a:noFill/>
                        </a:ln>
                        <a:solidFill>
                          <a:schemeClr val="tx1"/>
                        </a:solidFill>
                        <a:effectLst/>
                        <a:latin typeface="Calibri" charset="0"/>
                        <a:ea typeface="Times New Roman" charset="0"/>
                        <a:cs typeface="Times New Roman" charset="0"/>
                      </a:endParaRPr>
                    </a:p>
                  </a:txBody>
                  <a:tcPr marT="45723" marB="45723" anchor="ct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600" b="0" i="0" u="none" strike="noStrike" cap="none" normalizeH="0" baseline="0">
                          <a:ln>
                            <a:noFill/>
                          </a:ln>
                          <a:solidFill>
                            <a:schemeClr val="tx1"/>
                          </a:solidFill>
                          <a:effectLst/>
                          <a:latin typeface="Calibri" charset="0"/>
                          <a:ea typeface="Times New Roman" charset="0"/>
                          <a:cs typeface="Times New Roman" charset="0"/>
                        </a:rPr>
                        <a:t>74%</a:t>
                      </a:r>
                    </a:p>
                  </a:txBody>
                  <a:tcPr marT="45723" marB="45723" anchor="ctr" horzOverflow="overflow">
                    <a:lnL w="19050" cap="flat" cmpd="sng" algn="ctr">
                      <a:solidFill>
                        <a:schemeClr val="bg1"/>
                      </a:solidFill>
                      <a:prstDash val="solid"/>
                      <a:round/>
                      <a:headEnd type="none" w="med" len="med"/>
                      <a:tailEnd type="none" w="med" len="med"/>
                    </a:lnL>
                    <a:lnR>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AEAEA"/>
                    </a:solidFill>
                  </a:tcPr>
                </a:tc>
              </a:tr>
              <a:tr h="1128676">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en-US" sz="1100" b="0" i="0" u="none" strike="noStrike" cap="none" normalizeH="0" baseline="0" dirty="0" smtClean="0">
                          <a:ln>
                            <a:noFill/>
                          </a:ln>
                          <a:solidFill>
                            <a:srgbClr val="000000"/>
                          </a:solidFill>
                          <a:effectLst/>
                          <a:latin typeface="Calibri" charset="0"/>
                          <a:ea typeface="Times New Roman" charset="0"/>
                          <a:cs typeface="Arial" charset="0"/>
                        </a:rPr>
                        <a:t>[</a:t>
                      </a:r>
                      <a:r>
                        <a:rPr kumimoji="0" lang="en-US" sz="1100" b="1" i="0" u="none" strike="noStrike" cap="none" normalizeH="0" baseline="0" dirty="0" smtClean="0">
                          <a:ln>
                            <a:noFill/>
                          </a:ln>
                          <a:solidFill>
                            <a:srgbClr val="000000"/>
                          </a:solidFill>
                          <a:effectLst/>
                          <a:latin typeface="Calibri" charset="0"/>
                          <a:ea typeface="Times New Roman" charset="0"/>
                          <a:cs typeface="Arial" charset="0"/>
                        </a:rPr>
                        <a:t>Secure/Congress with preventive</a:t>
                      </a:r>
                      <a:r>
                        <a:rPr kumimoji="0" lang="en-US" sz="1100" b="0" i="0" u="none" strike="noStrike" cap="none" normalizeH="0" baseline="0" dirty="0" smtClean="0">
                          <a:ln>
                            <a:noFill/>
                          </a:ln>
                          <a:solidFill>
                            <a:srgbClr val="000000"/>
                          </a:solidFill>
                          <a:effectLst/>
                          <a:latin typeface="Calibri" charset="0"/>
                          <a:ea typeface="Times New Roman" charset="0"/>
                          <a:cs typeface="Arial" charset="0"/>
                        </a:rPr>
                        <a:t>]  The new healthcare law will provide basic preventive services including birth control, and make health care coverage more secure by ensuring that working families cannot be denied coverage due to a pre-existing condition, or lose their coverage or be forced into bankruptcy when someone gets sick.  It will also require that members of Congress get their health care coverage from the same plans as millions of Americans. </a:t>
                      </a:r>
                      <a:endParaRPr kumimoji="0" lang="en-US" sz="1100" b="0" i="0" u="none" strike="noStrike" cap="none" normalizeH="0" baseline="0" dirty="0">
                        <a:ln>
                          <a:noFill/>
                        </a:ln>
                        <a:solidFill>
                          <a:srgbClr val="000000"/>
                        </a:solidFill>
                        <a:effectLst/>
                        <a:latin typeface="Calibri" charset="0"/>
                        <a:ea typeface="Times New Roman" charset="0"/>
                        <a:cs typeface="Arial" charset="0"/>
                      </a:endParaRPr>
                    </a:p>
                  </a:txBody>
                  <a:tcPr marT="45723" marB="45723" horzOverflow="overflow">
                    <a:lnL>
                      <a:noFill/>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600" b="0" i="0" u="none" strike="noStrike" cap="none" normalizeH="0" baseline="0" dirty="0" smtClean="0">
                          <a:ln>
                            <a:noFill/>
                          </a:ln>
                          <a:solidFill>
                            <a:schemeClr val="tx1"/>
                          </a:solidFill>
                          <a:effectLst/>
                          <a:latin typeface="Calibri" charset="0"/>
                          <a:ea typeface="Times New Roman" charset="0"/>
                          <a:cs typeface="Times New Roman" charset="0"/>
                        </a:rPr>
                        <a:t>51%</a:t>
                      </a:r>
                      <a:endParaRPr kumimoji="0" lang="en-US" sz="1600" b="0" i="0" u="none" strike="noStrike" cap="none" normalizeH="0" baseline="0" dirty="0">
                        <a:ln>
                          <a:noFill/>
                        </a:ln>
                        <a:solidFill>
                          <a:schemeClr val="tx1"/>
                        </a:solidFill>
                        <a:effectLst/>
                        <a:latin typeface="Calibri" charset="0"/>
                        <a:ea typeface="Times New Roman" charset="0"/>
                        <a:cs typeface="Times New Roman" charset="0"/>
                      </a:endParaRPr>
                    </a:p>
                  </a:txBody>
                  <a:tcPr marT="45723" marB="45723" anchor="ct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600" b="0" i="0" u="none" strike="noStrike" cap="none" normalizeH="0" baseline="0" dirty="0" smtClean="0">
                          <a:ln>
                            <a:noFill/>
                          </a:ln>
                          <a:solidFill>
                            <a:schemeClr val="tx1"/>
                          </a:solidFill>
                          <a:effectLst/>
                          <a:latin typeface="Calibri" charset="0"/>
                          <a:ea typeface="Times New Roman" charset="0"/>
                          <a:cs typeface="Times New Roman" charset="0"/>
                        </a:rPr>
                        <a:t>77%</a:t>
                      </a:r>
                      <a:endParaRPr kumimoji="0" lang="en-US" sz="1600" b="0" i="0" u="none" strike="noStrike" cap="none" normalizeH="0" baseline="0" dirty="0">
                        <a:ln>
                          <a:noFill/>
                        </a:ln>
                        <a:solidFill>
                          <a:schemeClr val="tx1"/>
                        </a:solidFill>
                        <a:effectLst/>
                        <a:latin typeface="Calibri" charset="0"/>
                        <a:ea typeface="Times New Roman" charset="0"/>
                        <a:cs typeface="Times New Roman" charset="0"/>
                      </a:endParaRPr>
                    </a:p>
                  </a:txBody>
                  <a:tcPr marT="45723" marB="45723" anchor="ctr" horzOverflow="overflow">
                    <a:lnL w="19050" cap="flat" cmpd="sng" algn="ctr">
                      <a:solidFill>
                        <a:schemeClr val="bg1"/>
                      </a:solidFill>
                      <a:prstDash val="solid"/>
                      <a:round/>
                      <a:headEnd type="none" w="med" len="med"/>
                      <a:tailEnd type="none" w="med" len="med"/>
                    </a:lnL>
                    <a:lnR>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AEAEA"/>
                    </a:solidFill>
                  </a:tcPr>
                </a:tc>
              </a:tr>
              <a:tr h="1096963">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en-US" sz="1100" b="0" i="0" u="none" strike="noStrike" cap="none" normalizeH="0" baseline="0" dirty="0" smtClean="0">
                          <a:ln>
                            <a:noFill/>
                          </a:ln>
                          <a:solidFill>
                            <a:srgbClr val="000000"/>
                          </a:solidFill>
                          <a:effectLst/>
                          <a:latin typeface="Calibri" charset="0"/>
                          <a:ea typeface="Times New Roman" charset="0"/>
                          <a:cs typeface="Arial" charset="0"/>
                        </a:rPr>
                        <a:t>[</a:t>
                      </a:r>
                      <a:r>
                        <a:rPr kumimoji="0" lang="en-US" sz="1100" b="1" i="0" u="none" strike="noStrike" cap="none" normalizeH="0" baseline="0" dirty="0" smtClean="0">
                          <a:ln>
                            <a:noFill/>
                          </a:ln>
                          <a:solidFill>
                            <a:srgbClr val="000000"/>
                          </a:solidFill>
                          <a:effectLst/>
                          <a:latin typeface="Calibri" charset="0"/>
                          <a:ea typeface="Times New Roman" charset="0"/>
                          <a:cs typeface="Arial" charset="0"/>
                        </a:rPr>
                        <a:t>Secure/Congress with no co-pay</a:t>
                      </a:r>
                      <a:r>
                        <a:rPr kumimoji="0" lang="en-US" sz="1100" b="0" i="0" u="none" strike="noStrike" cap="none" normalizeH="0" baseline="0" dirty="0" smtClean="0">
                          <a:ln>
                            <a:noFill/>
                          </a:ln>
                          <a:solidFill>
                            <a:srgbClr val="000000"/>
                          </a:solidFill>
                          <a:effectLst/>
                          <a:latin typeface="Calibri" charset="0"/>
                          <a:ea typeface="Times New Roman" charset="0"/>
                          <a:cs typeface="Arial" charset="0"/>
                        </a:rPr>
                        <a:t>]  The new healthcare law will provide basic preventive health care and women's health services with no co-pay, and make health care coverage more secure by ensuring that working families cannot be denied coverage due to a pre-existing condition, or lose their coverage or be forced into bankruptcy when someone gets sick.  It will also require that members of Congress get their health care coverage from the same plans as millions of Americans.*</a:t>
                      </a:r>
                      <a:endParaRPr kumimoji="0" lang="en-US" sz="1100" b="0" i="0" u="none" strike="noStrike" cap="none" normalizeH="0" baseline="0" dirty="0">
                        <a:ln>
                          <a:noFill/>
                        </a:ln>
                        <a:solidFill>
                          <a:srgbClr val="000000"/>
                        </a:solidFill>
                        <a:effectLst/>
                        <a:latin typeface="Calibri" charset="0"/>
                        <a:ea typeface="Times New Roman" charset="0"/>
                        <a:cs typeface="Arial" charset="0"/>
                      </a:endParaRPr>
                    </a:p>
                  </a:txBody>
                  <a:tcPr marT="45723" marB="45723" horzOverflow="overflow">
                    <a:lnL>
                      <a:noFill/>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600" b="0" i="0" u="none" strike="noStrike" cap="none" normalizeH="0" baseline="0" dirty="0" smtClean="0">
                          <a:ln>
                            <a:noFill/>
                          </a:ln>
                          <a:solidFill>
                            <a:schemeClr val="tx1"/>
                          </a:solidFill>
                          <a:effectLst/>
                          <a:latin typeface="Calibri" charset="0"/>
                          <a:ea typeface="Times New Roman" charset="0"/>
                          <a:cs typeface="Times New Roman" charset="0"/>
                        </a:rPr>
                        <a:t>50% </a:t>
                      </a:r>
                      <a:endParaRPr kumimoji="0" lang="en-US" sz="1600" b="0" i="0" u="none" strike="noStrike" cap="none" normalizeH="0" baseline="0" dirty="0">
                        <a:ln>
                          <a:noFill/>
                        </a:ln>
                        <a:solidFill>
                          <a:schemeClr val="tx1"/>
                        </a:solidFill>
                        <a:effectLst/>
                        <a:latin typeface="Calibri" charset="0"/>
                        <a:ea typeface="Times New Roman" charset="0"/>
                        <a:cs typeface="Times New Roman" charset="0"/>
                      </a:endParaRPr>
                    </a:p>
                  </a:txBody>
                  <a:tcPr marT="45723" marB="45723" anchor="ct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600" b="0" i="0" u="none" strike="noStrike" cap="none" normalizeH="0" baseline="0" dirty="0" smtClean="0">
                          <a:ln>
                            <a:noFill/>
                          </a:ln>
                          <a:solidFill>
                            <a:schemeClr val="tx1"/>
                          </a:solidFill>
                          <a:effectLst/>
                          <a:latin typeface="Calibri" charset="0"/>
                          <a:ea typeface="Times New Roman" charset="0"/>
                          <a:cs typeface="Times New Roman" charset="0"/>
                        </a:rPr>
                        <a:t>79%</a:t>
                      </a:r>
                      <a:endParaRPr kumimoji="0" lang="en-US" sz="1600" b="0" i="0" u="none" strike="noStrike" cap="none" normalizeH="0" baseline="0" dirty="0">
                        <a:ln>
                          <a:noFill/>
                        </a:ln>
                        <a:solidFill>
                          <a:schemeClr val="tx1"/>
                        </a:solidFill>
                        <a:effectLst/>
                        <a:latin typeface="Calibri" charset="0"/>
                        <a:ea typeface="Times New Roman" charset="0"/>
                        <a:cs typeface="Times New Roman" charset="0"/>
                      </a:endParaRPr>
                    </a:p>
                  </a:txBody>
                  <a:tcPr marT="45723" marB="45723" anchor="ctr" horzOverflow="overflow">
                    <a:lnL w="19050" cap="flat" cmpd="sng" algn="ctr">
                      <a:solidFill>
                        <a:schemeClr val="bg1"/>
                      </a:solidFill>
                      <a:prstDash val="solid"/>
                      <a:round/>
                      <a:headEnd type="none" w="med" len="med"/>
                      <a:tailEnd type="none" w="med" len="med"/>
                    </a:lnL>
                    <a:lnR>
                      <a:noFill/>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AEAEA"/>
                    </a:solidFill>
                  </a:tcPr>
                </a:tc>
              </a:tr>
              <a:tr h="1066800">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en-US" sz="1100" b="0" i="0" u="none" strike="noStrike" cap="none" normalizeH="0" baseline="0">
                          <a:ln>
                            <a:noFill/>
                          </a:ln>
                          <a:solidFill>
                            <a:srgbClr val="000000"/>
                          </a:solidFill>
                          <a:effectLst/>
                          <a:latin typeface="Calibri" charset="0"/>
                          <a:ea typeface="Times New Roman" charset="0"/>
                          <a:cs typeface="Arial" charset="0"/>
                        </a:rPr>
                        <a:t>[</a:t>
                      </a:r>
                      <a:r>
                        <a:rPr kumimoji="0" lang="en-US" sz="1100" b="1" i="0" u="none" strike="noStrike" cap="none" normalizeH="0" baseline="0">
                          <a:ln>
                            <a:noFill/>
                          </a:ln>
                          <a:solidFill>
                            <a:srgbClr val="000000"/>
                          </a:solidFill>
                          <a:effectLst/>
                          <a:latin typeface="Calibri" charset="0"/>
                          <a:ea typeface="Times New Roman" charset="0"/>
                          <a:cs typeface="Arial" charset="0"/>
                        </a:rPr>
                        <a:t>Protect Medicare</a:t>
                      </a:r>
                      <a:r>
                        <a:rPr kumimoji="0" lang="en-US" sz="1100" b="0" i="0" u="none" strike="noStrike" cap="none" normalizeH="0" baseline="0">
                          <a:ln>
                            <a:noFill/>
                          </a:ln>
                          <a:solidFill>
                            <a:srgbClr val="000000"/>
                          </a:solidFill>
                          <a:effectLst/>
                          <a:latin typeface="Calibri" charset="0"/>
                          <a:ea typeface="Times New Roman" charset="0"/>
                          <a:cs typeface="Arial" charset="0"/>
                        </a:rPr>
                        <a:t>] The new health care law will protect Medicare benefits for seniors and strengthen the program for future generations by aggressively cracking down on waste, fraud and abuse in Medicare, ending handouts to insurance companies, and providing free preventive care with no co-pay, including mammograms and women's health services so that we prevent costly emergency room visits and reduce health care costs in the long-run.*</a:t>
                      </a:r>
                    </a:p>
                  </a:txBody>
                  <a:tcPr horzOverflow="overflow">
                    <a:lnL>
                      <a:noFill/>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a:noFill/>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600" b="0" i="0" u="none" strike="noStrike" cap="none" normalizeH="0" baseline="0" dirty="0" smtClean="0">
                          <a:ln>
                            <a:noFill/>
                          </a:ln>
                          <a:solidFill>
                            <a:schemeClr val="tx1"/>
                          </a:solidFill>
                          <a:effectLst/>
                          <a:latin typeface="Calibri" charset="0"/>
                          <a:ea typeface="Times New Roman" charset="0"/>
                          <a:cs typeface="Times New Roman" charset="0"/>
                        </a:rPr>
                        <a:t>50%</a:t>
                      </a:r>
                      <a:endParaRPr kumimoji="0" lang="en-US" sz="1600" b="0" i="0" u="none" strike="noStrike" cap="none" normalizeH="0" baseline="0" dirty="0">
                        <a:ln>
                          <a:noFill/>
                        </a:ln>
                        <a:solidFill>
                          <a:schemeClr val="tx1"/>
                        </a:solidFill>
                        <a:effectLst/>
                        <a:latin typeface="Calibri" charset="0"/>
                        <a:ea typeface="Times New Roman" charset="0"/>
                        <a:cs typeface="Times New Roman" charset="0"/>
                      </a:endParaRPr>
                    </a:p>
                  </a:txBody>
                  <a:tcPr anchor="ct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a:noFill/>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600" b="0" i="0" u="none" strike="noStrike" cap="none" normalizeH="0" baseline="0" dirty="0" smtClean="0">
                          <a:ln>
                            <a:noFill/>
                          </a:ln>
                          <a:solidFill>
                            <a:schemeClr val="tx1"/>
                          </a:solidFill>
                          <a:effectLst/>
                          <a:latin typeface="Calibri" charset="0"/>
                          <a:ea typeface="Times New Roman" charset="0"/>
                          <a:cs typeface="Times New Roman" charset="0"/>
                        </a:rPr>
                        <a:t>75%</a:t>
                      </a:r>
                      <a:endParaRPr kumimoji="0" lang="en-US" sz="1600" b="0" i="0" u="none" strike="noStrike" cap="none" normalizeH="0" baseline="0" dirty="0">
                        <a:ln>
                          <a:noFill/>
                        </a:ln>
                        <a:solidFill>
                          <a:schemeClr val="tx1"/>
                        </a:solidFill>
                        <a:effectLst/>
                        <a:latin typeface="Calibri" charset="0"/>
                        <a:ea typeface="Times New Roman" charset="0"/>
                        <a:cs typeface="Times New Roman" charset="0"/>
                      </a:endParaRPr>
                    </a:p>
                  </a:txBody>
                  <a:tcPr anchor="ctr" horzOverflow="overflow">
                    <a:lnL w="19050" cap="flat" cmpd="sng" algn="ctr">
                      <a:solidFill>
                        <a:schemeClr val="bg1"/>
                      </a:solidFill>
                      <a:prstDash val="solid"/>
                      <a:round/>
                      <a:headEnd type="none" w="med" len="med"/>
                      <a:tailEnd type="none" w="med" len="med"/>
                    </a:lnL>
                    <a:lnR>
                      <a:noFill/>
                    </a:lnR>
                    <a:lnT w="19050" cap="flat" cmpd="sng" algn="ctr">
                      <a:solidFill>
                        <a:schemeClr val="bg1"/>
                      </a:solidFill>
                      <a:prstDash val="solid"/>
                      <a:round/>
                      <a:headEnd type="none" w="med" len="med"/>
                      <a:tailEnd type="none" w="med" len="med"/>
                    </a:lnT>
                    <a:lnB>
                      <a:noFill/>
                    </a:lnB>
                    <a:lnTlToBr>
                      <a:noFill/>
                    </a:lnTlToBr>
                    <a:lnBlToTr>
                      <a:noFill/>
                    </a:lnBlToTr>
                    <a:solidFill>
                      <a:srgbClr val="EAEAEA"/>
                    </a:solidFill>
                  </a:tcPr>
                </a:tc>
              </a:tr>
            </a:tbl>
          </a:graphicData>
        </a:graphic>
      </p:graphicFrame>
      <p:sp>
        <p:nvSpPr>
          <p:cNvPr id="6" name="Text Box 5"/>
          <p:cNvSpPr txBox="1">
            <a:spLocks noChangeArrowheads="1"/>
          </p:cNvSpPr>
          <p:nvPr/>
        </p:nvSpPr>
        <p:spPr bwMode="auto">
          <a:xfrm>
            <a:off x="0" y="6171644"/>
            <a:ext cx="7067550" cy="646331"/>
          </a:xfrm>
          <a:prstGeom prst="rect">
            <a:avLst/>
          </a:prstGeom>
          <a:noFill/>
          <a:ln w="9525">
            <a:noFill/>
            <a:miter lim="800000"/>
            <a:headEnd/>
            <a:tailEnd/>
          </a:ln>
          <a:effectLst/>
        </p:spPr>
        <p:txBody>
          <a:bodyPr>
            <a:prstTxWarp prst="textNoShape">
              <a:avLst/>
            </a:prstTxWarp>
            <a:spAutoFit/>
          </a:bodyPr>
          <a:lstStyle/>
          <a:p>
            <a:pPr algn="l" eaLnBrk="1" hangingPunct="1">
              <a:lnSpc>
                <a:spcPct val="90000"/>
              </a:lnSpc>
            </a:pPr>
            <a:r>
              <a:rPr lang="en-US" sz="1000" dirty="0"/>
              <a:t>Lake Research </a:t>
            </a:r>
            <a:r>
              <a:rPr lang="en-US" sz="1000" dirty="0" smtClean="0"/>
              <a:t>survey of </a:t>
            </a:r>
            <a:r>
              <a:rPr lang="en-US" sz="1000" dirty="0"/>
              <a:t>1,000 likely voters </a:t>
            </a:r>
            <a:r>
              <a:rPr lang="en-US" sz="1000" dirty="0" smtClean="0"/>
              <a:t>nationwide using RDD.  </a:t>
            </a:r>
            <a:r>
              <a:rPr lang="en-US" sz="1000" dirty="0"/>
              <a:t>The survey was comprised of a base sample of 800 likely voters (400 men and 400 women) with an oversample of 200 female voters nationwide.  In the combined totals, respondents in the female oversample were weighted down to reflect their actual proportion among the population.  The survey was conducted August 4 through 10, </a:t>
            </a:r>
            <a:r>
              <a:rPr lang="en-US" sz="1000" dirty="0" smtClean="0"/>
              <a:t>2011. The </a:t>
            </a:r>
            <a:r>
              <a:rPr lang="en-US" sz="1000" dirty="0"/>
              <a:t>margin of error for the overall survey is +/- 3.1%. </a:t>
            </a:r>
          </a:p>
        </p:txBody>
      </p:sp>
    </p:spTree>
    <p:extLst>
      <p:ext uri="{BB962C8B-B14F-4D97-AF65-F5344CB8AC3E}">
        <p14:creationId xmlns="" xmlns:p14="http://schemas.microsoft.com/office/powerpoint/2010/main" val="14014947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oter Placeholder 3"/>
          <p:cNvSpPr>
            <a:spLocks noGrp="1"/>
          </p:cNvSpPr>
          <p:nvPr>
            <p:ph type="ftr" sz="quarter" idx="10"/>
          </p:nvPr>
        </p:nvSpPr>
        <p:spPr>
          <a:noFill/>
          <a:ln>
            <a:miter lim="800000"/>
            <a:headEnd/>
            <a:tailEnd/>
          </a:ln>
        </p:spPr>
        <p:txBody>
          <a:bodyPr/>
          <a:lstStyle/>
          <a:p>
            <a:fld id="{866B7D25-FA22-744A-B5FA-5E23D91E0D65}" type="slidenum">
              <a:rPr lang="en-US"/>
              <a:pPr/>
              <a:t>27</a:t>
            </a:fld>
            <a:endParaRPr lang="en-US"/>
          </a:p>
        </p:txBody>
      </p:sp>
      <p:sp>
        <p:nvSpPr>
          <p:cNvPr id="32771" name="Rectangle 2"/>
          <p:cNvSpPr>
            <a:spLocks noGrp="1" noChangeArrowheads="1"/>
          </p:cNvSpPr>
          <p:nvPr>
            <p:ph type="title"/>
          </p:nvPr>
        </p:nvSpPr>
        <p:spPr/>
        <p:txBody>
          <a:bodyPr/>
          <a:lstStyle/>
          <a:p>
            <a:pPr eaLnBrk="1" hangingPunct="1"/>
            <a:r>
              <a:rPr lang="en-US" sz="2000" dirty="0" smtClean="0"/>
              <a:t>The top-testing messages among Hispanics focus on making care more secure, covering preventive care, and reducing costs, though all messages are very effective among Hispanics. </a:t>
            </a:r>
            <a:endParaRPr lang="en-US" sz="2000" dirty="0"/>
          </a:p>
        </p:txBody>
      </p:sp>
      <p:graphicFrame>
        <p:nvGraphicFramePr>
          <p:cNvPr id="1865766" name="Group 38"/>
          <p:cNvGraphicFramePr>
            <a:graphicFrameLocks noGrp="1"/>
          </p:cNvGraphicFramePr>
          <p:nvPr>
            <p:extLst>
              <p:ext uri="{D42A27DB-BD31-4B8C-83A1-F6EECF244321}">
                <p14:modId xmlns="" xmlns:p14="http://schemas.microsoft.com/office/powerpoint/2010/main" val="283774294"/>
              </p:ext>
            </p:extLst>
          </p:nvPr>
        </p:nvGraphicFramePr>
        <p:xfrm>
          <a:off x="509588" y="1271021"/>
          <a:ext cx="7656707" cy="5023637"/>
        </p:xfrm>
        <a:graphic>
          <a:graphicData uri="http://schemas.openxmlformats.org/drawingml/2006/table">
            <a:tbl>
              <a:tblPr/>
              <a:tblGrid>
                <a:gridCol w="5541962"/>
                <a:gridCol w="2114745"/>
              </a:tblGrid>
              <a:tr h="639763">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en-US" sz="2000" b="0" i="0" u="none" strike="noStrike" cap="none" normalizeH="0" baseline="0" dirty="0" smtClean="0">
                          <a:ln>
                            <a:noFill/>
                          </a:ln>
                          <a:solidFill>
                            <a:schemeClr val="bg1"/>
                          </a:solidFill>
                          <a:effectLst/>
                          <a:latin typeface="Calibri" charset="0"/>
                          <a:ea typeface="Times New Roman" charset="0"/>
                          <a:cs typeface="Times New Roman" charset="0"/>
                        </a:rPr>
                        <a:t>Messages – Hispanics</a:t>
                      </a:r>
                      <a:endParaRPr kumimoji="0" lang="en-US" sz="2000" b="0" i="0" u="none" strike="noStrike" cap="none" normalizeH="0" baseline="0" dirty="0">
                        <a:ln>
                          <a:noFill/>
                        </a:ln>
                        <a:solidFill>
                          <a:schemeClr val="bg1"/>
                        </a:solidFill>
                        <a:effectLst/>
                        <a:latin typeface="Calibri" charset="0"/>
                        <a:ea typeface="Times New Roman" charset="0"/>
                        <a:cs typeface="Times New Roman" charset="0"/>
                      </a:endParaRPr>
                    </a:p>
                  </a:txBody>
                  <a:tcPr marT="45723" marB="45723" anchor="b" horzOverflow="overflow">
                    <a:lnL>
                      <a:noFill/>
                    </a:lnL>
                    <a:lnR>
                      <a:noFill/>
                    </a:lnR>
                    <a:lnT>
                      <a:noFill/>
                    </a:lnT>
                    <a:lnB w="1905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800" b="0" i="0" u="none" strike="noStrike" cap="none" normalizeH="0" baseline="0" dirty="0" smtClean="0">
                          <a:ln>
                            <a:noFill/>
                          </a:ln>
                          <a:solidFill>
                            <a:schemeClr val="bg1"/>
                          </a:solidFill>
                          <a:effectLst/>
                          <a:latin typeface="Calibri" charset="0"/>
                          <a:ea typeface="Times New Roman" charset="0"/>
                          <a:cs typeface="Times New Roman" charset="0"/>
                        </a:rPr>
                        <a:t>Much More Likely to Support ACA</a:t>
                      </a:r>
                      <a:endParaRPr kumimoji="0" lang="en-US" sz="1800" b="0" i="0" u="none" strike="noStrike" cap="none" normalizeH="0" baseline="0" dirty="0">
                        <a:ln>
                          <a:noFill/>
                        </a:ln>
                        <a:solidFill>
                          <a:schemeClr val="bg1"/>
                        </a:solidFill>
                        <a:effectLst/>
                        <a:latin typeface="Calibri" charset="0"/>
                        <a:ea typeface="Times New Roman" charset="0"/>
                        <a:cs typeface="Times New Roman" charset="0"/>
                      </a:endParaRPr>
                    </a:p>
                  </a:txBody>
                  <a:tcPr marT="45723" marB="45723" anchor="ctr" horzOverflow="overflow">
                    <a:lnL>
                      <a:noFill/>
                    </a:lnL>
                    <a:lnR>
                      <a:noFill/>
                    </a:lnR>
                    <a:lnT>
                      <a:noFill/>
                    </a:lnT>
                    <a:lnB w="19050" cap="flat" cmpd="sng" algn="ctr">
                      <a:solidFill>
                        <a:schemeClr val="bg1"/>
                      </a:solidFill>
                      <a:prstDash val="solid"/>
                      <a:round/>
                      <a:headEnd type="none" w="med" len="med"/>
                      <a:tailEnd type="none" w="med" len="med"/>
                    </a:lnB>
                    <a:lnTlToBr>
                      <a:noFill/>
                    </a:lnTlToBr>
                    <a:lnBlToTr>
                      <a:noFill/>
                    </a:lnBlToTr>
                    <a:solidFill>
                      <a:schemeClr val="tx2"/>
                    </a:solidFill>
                  </a:tcPr>
                </a:tc>
              </a:tr>
              <a:tr h="1096963">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en-US" sz="1100" b="0" i="0" u="none" strike="noStrike" cap="none" normalizeH="0" baseline="0" dirty="0" smtClean="0">
                          <a:ln>
                            <a:noFill/>
                          </a:ln>
                          <a:solidFill>
                            <a:srgbClr val="000000"/>
                          </a:solidFill>
                          <a:effectLst/>
                          <a:latin typeface="Calibri" charset="0"/>
                          <a:ea typeface="Times New Roman" charset="0"/>
                          <a:cs typeface="Arial" charset="0"/>
                        </a:rPr>
                        <a:t>[</a:t>
                      </a:r>
                      <a:r>
                        <a:rPr kumimoji="0" lang="en-US" sz="1100" b="1" i="0" u="none" strike="noStrike" cap="none" normalizeH="0" baseline="0" dirty="0" smtClean="0">
                          <a:ln>
                            <a:noFill/>
                          </a:ln>
                          <a:solidFill>
                            <a:srgbClr val="000000"/>
                          </a:solidFill>
                          <a:effectLst/>
                          <a:latin typeface="Calibri" charset="0"/>
                          <a:ea typeface="Times New Roman" charset="0"/>
                          <a:cs typeface="Arial" charset="0"/>
                        </a:rPr>
                        <a:t>Secure/Congress</a:t>
                      </a:r>
                      <a:r>
                        <a:rPr kumimoji="0" lang="en-US" sz="1100" b="0" i="0" u="none" strike="noStrike" cap="none" normalizeH="0" baseline="0" dirty="0" smtClean="0">
                          <a:ln>
                            <a:noFill/>
                          </a:ln>
                          <a:solidFill>
                            <a:srgbClr val="000000"/>
                          </a:solidFill>
                          <a:effectLst/>
                          <a:latin typeface="Calibri" charset="0"/>
                          <a:ea typeface="Times New Roman" charset="0"/>
                          <a:cs typeface="Arial" charset="0"/>
                        </a:rPr>
                        <a:t>]</a:t>
                      </a:r>
                      <a:r>
                        <a:rPr kumimoji="0" lang="en-US" sz="1100" b="0" i="0" u="none" strike="noStrike" cap="none" normalizeH="0" baseline="0" dirty="0">
                          <a:ln>
                            <a:noFill/>
                          </a:ln>
                          <a:solidFill>
                            <a:srgbClr val="000000"/>
                          </a:solidFill>
                          <a:effectLst/>
                          <a:latin typeface="Calibri" charset="0"/>
                          <a:ea typeface="Times New Roman" charset="0"/>
                          <a:cs typeface="Arial" charset="0"/>
                        </a:rPr>
                        <a:t>  </a:t>
                      </a:r>
                      <a:r>
                        <a:rPr kumimoji="0" lang="en-US" sz="1100" b="0" i="0" u="none" strike="noStrike" cap="none" normalizeH="0" baseline="0" dirty="0" smtClean="0">
                          <a:ln>
                            <a:noFill/>
                          </a:ln>
                          <a:solidFill>
                            <a:srgbClr val="000000"/>
                          </a:solidFill>
                          <a:effectLst/>
                          <a:latin typeface="Calibri" charset="0"/>
                          <a:ea typeface="Times New Roman" charset="0"/>
                          <a:cs typeface="Arial" charset="0"/>
                        </a:rPr>
                        <a:t>The new healthcare law will make healthcare coverage more secure by ensuring that working families cannot be denied coverage due to a pre-existing condition, or lose their coverage when someone gets sick. It will also require that members of Congress get their healthcare coverage from the same plans as millions of Americans. If it is good enough for Congress, then it will be good enough for working Americans. </a:t>
                      </a:r>
                      <a:endParaRPr kumimoji="0" lang="en-US" sz="1100" b="0" i="0" u="none" strike="noStrike" cap="none" normalizeH="0" baseline="0" dirty="0">
                        <a:ln>
                          <a:noFill/>
                        </a:ln>
                        <a:solidFill>
                          <a:srgbClr val="000000"/>
                        </a:solidFill>
                        <a:effectLst/>
                        <a:latin typeface="Calibri" charset="0"/>
                        <a:ea typeface="Times New Roman" charset="0"/>
                        <a:cs typeface="Arial" charset="0"/>
                      </a:endParaRPr>
                    </a:p>
                  </a:txBody>
                  <a:tcPr marT="45723" marB="45723" horzOverflow="overflow">
                    <a:lnL>
                      <a:noFill/>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600" b="0" i="0" u="none" strike="noStrike" cap="none" normalizeH="0" baseline="0" dirty="0" smtClean="0">
                          <a:ln>
                            <a:noFill/>
                          </a:ln>
                          <a:solidFill>
                            <a:schemeClr val="tx1"/>
                          </a:solidFill>
                          <a:effectLst/>
                          <a:latin typeface="Calibri" charset="0"/>
                          <a:ea typeface="Times New Roman" charset="0"/>
                          <a:cs typeface="Times New Roman" charset="0"/>
                        </a:rPr>
                        <a:t>67%</a:t>
                      </a:r>
                      <a:endParaRPr kumimoji="0" lang="en-US" sz="1600" b="0" i="0" u="none" strike="noStrike" cap="none" normalizeH="0" baseline="0" dirty="0">
                        <a:ln>
                          <a:noFill/>
                        </a:ln>
                        <a:solidFill>
                          <a:schemeClr val="tx1"/>
                        </a:solidFill>
                        <a:effectLst/>
                        <a:latin typeface="Calibri" charset="0"/>
                        <a:ea typeface="Times New Roman" charset="0"/>
                        <a:cs typeface="Times New Roman" charset="0"/>
                      </a:endParaRPr>
                    </a:p>
                  </a:txBody>
                  <a:tcPr marT="45723" marB="45723" anchor="ct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AEAEA"/>
                    </a:solidFill>
                  </a:tcPr>
                </a:tc>
              </a:tr>
              <a:tr h="1092662">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en-US" sz="1100" b="0" i="0" u="none" strike="noStrike" cap="none" normalizeH="0" baseline="0" dirty="0" smtClean="0">
                          <a:ln>
                            <a:noFill/>
                          </a:ln>
                          <a:solidFill>
                            <a:srgbClr val="000000"/>
                          </a:solidFill>
                          <a:effectLst/>
                          <a:latin typeface="Calibri" charset="0"/>
                          <a:ea typeface="Times New Roman" charset="0"/>
                          <a:cs typeface="Arial" charset="0"/>
                        </a:rPr>
                        <a:t>[</a:t>
                      </a:r>
                      <a:r>
                        <a:rPr kumimoji="0" lang="en-US" sz="1100" b="1" i="0" u="none" strike="noStrike" cap="none" normalizeH="0" baseline="0" dirty="0" smtClean="0">
                          <a:ln>
                            <a:noFill/>
                          </a:ln>
                          <a:solidFill>
                            <a:srgbClr val="000000"/>
                          </a:solidFill>
                          <a:effectLst/>
                          <a:latin typeface="Calibri" charset="0"/>
                          <a:ea typeface="Times New Roman" charset="0"/>
                          <a:cs typeface="Arial" charset="0"/>
                        </a:rPr>
                        <a:t>Preventive Care</a:t>
                      </a:r>
                      <a:r>
                        <a:rPr kumimoji="0" lang="en-US" sz="1100" b="0" i="0" u="none" strike="noStrike" cap="none" normalizeH="0" baseline="0" dirty="0" smtClean="0">
                          <a:ln>
                            <a:noFill/>
                          </a:ln>
                          <a:solidFill>
                            <a:srgbClr val="000000"/>
                          </a:solidFill>
                          <a:effectLst/>
                          <a:latin typeface="Calibri" charset="0"/>
                          <a:ea typeface="Times New Roman" charset="0"/>
                          <a:cs typeface="Arial" charset="0"/>
                        </a:rPr>
                        <a:t>] The new healthcare law requires that all new insurance plans must cover key prevention services, like annual-checkups, contraception, mammograms and other cancer screenings with no co-pay. This will save thousands of lives every year and bring down costs because it is far better to detect health problems early or prevent them entirely. Covering preventive care, including check-ups and cancer screenings, is important to good healthcare. </a:t>
                      </a:r>
                      <a:endParaRPr kumimoji="0" lang="en-US" sz="1100" b="0" i="0" u="none" strike="noStrike" cap="none" normalizeH="0" baseline="0" dirty="0">
                        <a:ln>
                          <a:noFill/>
                        </a:ln>
                        <a:solidFill>
                          <a:srgbClr val="000000"/>
                        </a:solidFill>
                        <a:effectLst/>
                        <a:latin typeface="Calibri" charset="0"/>
                        <a:ea typeface="Times New Roman" charset="0"/>
                        <a:cs typeface="Arial" charset="0"/>
                      </a:endParaRPr>
                    </a:p>
                  </a:txBody>
                  <a:tcPr marT="45723" marB="45723" horzOverflow="overflow">
                    <a:lnL>
                      <a:noFill/>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600" b="0" i="0" u="none" strike="noStrike" cap="none" normalizeH="0" baseline="0" dirty="0" smtClean="0">
                          <a:ln>
                            <a:noFill/>
                          </a:ln>
                          <a:solidFill>
                            <a:schemeClr val="tx1"/>
                          </a:solidFill>
                          <a:effectLst/>
                          <a:latin typeface="Calibri" charset="0"/>
                          <a:ea typeface="Times New Roman" charset="0"/>
                          <a:cs typeface="Times New Roman" charset="0"/>
                        </a:rPr>
                        <a:t>66%</a:t>
                      </a:r>
                      <a:endParaRPr kumimoji="0" lang="en-US" sz="1600" b="0" i="0" u="none" strike="noStrike" cap="none" normalizeH="0" baseline="0" dirty="0">
                        <a:ln>
                          <a:noFill/>
                        </a:ln>
                        <a:solidFill>
                          <a:schemeClr val="tx1"/>
                        </a:solidFill>
                        <a:effectLst/>
                        <a:latin typeface="Calibri" charset="0"/>
                        <a:ea typeface="Times New Roman" charset="0"/>
                        <a:cs typeface="Times New Roman" charset="0"/>
                      </a:endParaRPr>
                    </a:p>
                  </a:txBody>
                  <a:tcPr marT="45723" marB="45723" anchor="ct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AEAEA"/>
                    </a:solidFill>
                  </a:tcPr>
                </a:tc>
              </a:tr>
              <a:tr h="1096963">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en-US" sz="1100" b="0" i="0" u="none" strike="noStrike" cap="none" normalizeH="0" baseline="0" dirty="0" smtClean="0">
                          <a:ln>
                            <a:noFill/>
                          </a:ln>
                          <a:solidFill>
                            <a:srgbClr val="000000"/>
                          </a:solidFill>
                          <a:effectLst/>
                          <a:latin typeface="Calibri" charset="0"/>
                          <a:ea typeface="Times New Roman" charset="0"/>
                          <a:cs typeface="Arial" charset="0"/>
                        </a:rPr>
                        <a:t>[</a:t>
                      </a:r>
                      <a:r>
                        <a:rPr kumimoji="0" lang="en-US" sz="1100" b="1" i="0" u="none" strike="noStrike" cap="none" normalizeH="0" baseline="0" dirty="0" smtClean="0">
                          <a:ln>
                            <a:noFill/>
                          </a:ln>
                          <a:solidFill>
                            <a:srgbClr val="000000"/>
                          </a:solidFill>
                          <a:effectLst/>
                          <a:latin typeface="Calibri" charset="0"/>
                          <a:ea typeface="Times New Roman" charset="0"/>
                          <a:cs typeface="Arial" charset="0"/>
                        </a:rPr>
                        <a:t>Reduce Costs</a:t>
                      </a:r>
                      <a:r>
                        <a:rPr kumimoji="0" lang="en-US" sz="1100" b="0" i="0" u="none" strike="noStrike" cap="none" normalizeH="0" baseline="0" dirty="0" smtClean="0">
                          <a:ln>
                            <a:noFill/>
                          </a:ln>
                          <a:solidFill>
                            <a:srgbClr val="000000"/>
                          </a:solidFill>
                          <a:effectLst/>
                          <a:latin typeface="Calibri" charset="0"/>
                          <a:ea typeface="Times New Roman" charset="0"/>
                          <a:cs typeface="Arial" charset="0"/>
                        </a:rPr>
                        <a:t>]</a:t>
                      </a:r>
                      <a:r>
                        <a:rPr kumimoji="0" lang="en-US" sz="1100" b="0" i="0" u="none" strike="noStrike" cap="none" normalizeH="0" baseline="0" dirty="0">
                          <a:ln>
                            <a:noFill/>
                          </a:ln>
                          <a:solidFill>
                            <a:srgbClr val="000000"/>
                          </a:solidFill>
                          <a:effectLst/>
                          <a:latin typeface="Calibri" charset="0"/>
                          <a:ea typeface="Times New Roman" charset="0"/>
                          <a:cs typeface="Arial" charset="0"/>
                        </a:rPr>
                        <a:t>  The new healthcare law will </a:t>
                      </a:r>
                      <a:r>
                        <a:rPr kumimoji="0" lang="en-US" sz="1100" b="0" i="0" u="none" strike="noStrike" cap="none" normalizeH="0" baseline="0" dirty="0" smtClean="0">
                          <a:ln>
                            <a:noFill/>
                          </a:ln>
                          <a:solidFill>
                            <a:srgbClr val="000000"/>
                          </a:solidFill>
                          <a:effectLst/>
                          <a:latin typeface="Calibri" charset="0"/>
                          <a:ea typeface="Times New Roman" charset="0"/>
                          <a:cs typeface="Arial" charset="0"/>
                        </a:rPr>
                        <a:t>reduce costs for families by cracking down on insurance companies unfair premium hikes, creating new competitive healthcare markets that will increase competition among insurance companies, and by eliminating co-pays for preventive care, including annual check-ups and cancer screenings. These changes will make quality healthcare more affordable for working families. </a:t>
                      </a:r>
                      <a:endParaRPr kumimoji="0" lang="en-US" sz="1100" b="0" i="0" u="none" strike="noStrike" cap="none" normalizeH="0" baseline="0" dirty="0">
                        <a:ln>
                          <a:noFill/>
                        </a:ln>
                        <a:solidFill>
                          <a:srgbClr val="000000"/>
                        </a:solidFill>
                        <a:effectLst/>
                        <a:latin typeface="Calibri" charset="0"/>
                        <a:ea typeface="Times New Roman" charset="0"/>
                        <a:cs typeface="Arial" charset="0"/>
                      </a:endParaRPr>
                    </a:p>
                  </a:txBody>
                  <a:tcPr marT="45723" marB="45723" horzOverflow="overflow">
                    <a:lnL>
                      <a:noFill/>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600" b="0" i="0" u="none" strike="noStrike" cap="none" normalizeH="0" baseline="0" dirty="0" smtClean="0">
                          <a:ln>
                            <a:noFill/>
                          </a:ln>
                          <a:solidFill>
                            <a:schemeClr val="tx1"/>
                          </a:solidFill>
                          <a:effectLst/>
                          <a:latin typeface="Calibri" charset="0"/>
                          <a:ea typeface="Times New Roman" charset="0"/>
                          <a:cs typeface="Times New Roman" charset="0"/>
                        </a:rPr>
                        <a:t>64%</a:t>
                      </a:r>
                      <a:endParaRPr kumimoji="0" lang="en-US" sz="1600" b="0" i="0" u="none" strike="noStrike" cap="none" normalizeH="0" baseline="0" dirty="0">
                        <a:ln>
                          <a:noFill/>
                        </a:ln>
                        <a:solidFill>
                          <a:schemeClr val="tx1"/>
                        </a:solidFill>
                        <a:effectLst/>
                        <a:latin typeface="Calibri" charset="0"/>
                        <a:ea typeface="Times New Roman" charset="0"/>
                        <a:cs typeface="Times New Roman" charset="0"/>
                      </a:endParaRPr>
                    </a:p>
                  </a:txBody>
                  <a:tcPr marT="45723" marB="45723" anchor="ct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AEAEA"/>
                    </a:solidFill>
                  </a:tcPr>
                </a:tc>
              </a:tr>
              <a:tr h="1096963">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defRPr/>
                      </a:pPr>
                      <a:r>
                        <a:rPr kumimoji="0" lang="en-US" sz="1100" b="0" i="0" u="none" strike="noStrike" cap="none" normalizeH="0" baseline="0" dirty="0" smtClean="0">
                          <a:ln>
                            <a:noFill/>
                          </a:ln>
                          <a:solidFill>
                            <a:srgbClr val="000000"/>
                          </a:solidFill>
                          <a:effectLst/>
                          <a:latin typeface="Calibri" charset="0"/>
                          <a:ea typeface="Times New Roman" charset="0"/>
                          <a:cs typeface="Arial" charset="0"/>
                        </a:rPr>
                        <a:t>[</a:t>
                      </a:r>
                      <a:r>
                        <a:rPr kumimoji="0" lang="en-US" sz="1100" b="1" i="0" u="none" strike="noStrike" cap="none" normalizeH="0" baseline="0" dirty="0" smtClean="0">
                          <a:ln>
                            <a:noFill/>
                          </a:ln>
                          <a:solidFill>
                            <a:srgbClr val="000000"/>
                          </a:solidFill>
                          <a:effectLst/>
                          <a:latin typeface="Calibri" charset="0"/>
                          <a:ea typeface="Times New Roman" charset="0"/>
                          <a:cs typeface="Arial" charset="0"/>
                        </a:rPr>
                        <a:t>Create Jobs</a:t>
                      </a:r>
                      <a:r>
                        <a:rPr kumimoji="0" lang="en-US" sz="1100" b="0" i="0" u="none" strike="noStrike" cap="none" normalizeH="0" baseline="0" dirty="0" smtClean="0">
                          <a:ln>
                            <a:noFill/>
                          </a:ln>
                          <a:solidFill>
                            <a:srgbClr val="000000"/>
                          </a:solidFill>
                          <a:effectLst/>
                          <a:latin typeface="Calibri" charset="0"/>
                          <a:ea typeface="Times New Roman" charset="0"/>
                          <a:cs typeface="Arial" charset="0"/>
                        </a:rPr>
                        <a:t>]  The new healthcare law will help to create jobs by reducing healthcare costs for small businesses. It gives tax credits to small businesses to make it easier for them to provide healthcare to their employees and allows them to band together to pay the same rates for healthcare that big corporations pay. By reducing their healthcare costs, small businesses will be able to invest more in their companies and create jobs. </a:t>
                      </a:r>
                    </a:p>
                  </a:txBody>
                  <a:tcPr marT="45723" marB="45723" horzOverflow="overflow">
                    <a:lnL>
                      <a:noFill/>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600" b="0" i="0" u="none" strike="noStrike" cap="none" normalizeH="0" baseline="0" dirty="0" smtClean="0">
                          <a:ln>
                            <a:noFill/>
                          </a:ln>
                          <a:solidFill>
                            <a:schemeClr val="tx1"/>
                          </a:solidFill>
                          <a:effectLst/>
                          <a:latin typeface="Calibri" charset="0"/>
                          <a:ea typeface="Times New Roman" charset="0"/>
                          <a:cs typeface="Times New Roman" charset="0"/>
                        </a:rPr>
                        <a:t>60%</a:t>
                      </a:r>
                      <a:endParaRPr kumimoji="0" lang="en-US" sz="1600" b="0" i="0" u="none" strike="noStrike" cap="none" normalizeH="0" baseline="0" dirty="0">
                        <a:ln>
                          <a:noFill/>
                        </a:ln>
                        <a:solidFill>
                          <a:schemeClr val="tx1"/>
                        </a:solidFill>
                        <a:effectLst/>
                        <a:latin typeface="Calibri" charset="0"/>
                        <a:ea typeface="Times New Roman" charset="0"/>
                        <a:cs typeface="Times New Roman" charset="0"/>
                      </a:endParaRPr>
                    </a:p>
                  </a:txBody>
                  <a:tcPr marT="45723" marB="45723" anchor="ct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AEAEA"/>
                    </a:solidFill>
                  </a:tcPr>
                </a:tc>
              </a:tr>
            </a:tbl>
          </a:graphicData>
        </a:graphic>
      </p:graphicFrame>
      <p:sp>
        <p:nvSpPr>
          <p:cNvPr id="6" name="Text Box 5"/>
          <p:cNvSpPr txBox="1">
            <a:spLocks noChangeArrowheads="1"/>
          </p:cNvSpPr>
          <p:nvPr/>
        </p:nvSpPr>
        <p:spPr bwMode="auto">
          <a:xfrm>
            <a:off x="0" y="6438936"/>
            <a:ext cx="7067550" cy="369332"/>
          </a:xfrm>
          <a:prstGeom prst="rect">
            <a:avLst/>
          </a:prstGeom>
          <a:noFill/>
          <a:ln w="9525">
            <a:noFill/>
            <a:miter lim="800000"/>
            <a:headEnd/>
            <a:tailEnd/>
          </a:ln>
          <a:effectLst/>
        </p:spPr>
        <p:txBody>
          <a:bodyPr>
            <a:prstTxWarp prst="textNoShape">
              <a:avLst/>
            </a:prstTxWarp>
            <a:spAutoFit/>
          </a:bodyPr>
          <a:lstStyle/>
          <a:p>
            <a:pPr algn="l" eaLnBrk="1" hangingPunct="1">
              <a:lnSpc>
                <a:spcPct val="90000"/>
              </a:lnSpc>
            </a:pPr>
            <a:r>
              <a:rPr lang="en-US" sz="1000" dirty="0" err="1" smtClean="0"/>
              <a:t>Anzalone</a:t>
            </a:r>
            <a:r>
              <a:rPr lang="en-US" sz="1000" dirty="0" smtClean="0"/>
              <a:t> Liszt survey of 600 </a:t>
            </a:r>
            <a:r>
              <a:rPr lang="en-US" sz="1000" dirty="0"/>
              <a:t>likely </a:t>
            </a:r>
            <a:r>
              <a:rPr lang="en-US" sz="1000" dirty="0" smtClean="0"/>
              <a:t>Hispanic voters nationwide, 480 contacted by land line and 120 by cell phone. The </a:t>
            </a:r>
            <a:r>
              <a:rPr lang="en-US" sz="1000" dirty="0"/>
              <a:t>survey was conducted </a:t>
            </a:r>
            <a:r>
              <a:rPr lang="en-US" sz="1000" dirty="0" smtClean="0"/>
              <a:t>November 29-December 5, 2011. The </a:t>
            </a:r>
            <a:r>
              <a:rPr lang="en-US" sz="1000" dirty="0"/>
              <a:t>margin of error for the overall survey is +/- </a:t>
            </a:r>
            <a:r>
              <a:rPr lang="en-US" sz="1000" dirty="0" smtClean="0"/>
              <a:t>4.0%. </a:t>
            </a:r>
            <a:endParaRPr lang="en-US" sz="1000" dirty="0"/>
          </a:p>
        </p:txBody>
      </p:sp>
    </p:spTree>
    <p:extLst>
      <p:ext uri="{BB962C8B-B14F-4D97-AF65-F5344CB8AC3E}">
        <p14:creationId xmlns="" xmlns:p14="http://schemas.microsoft.com/office/powerpoint/2010/main" val="25456760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oter Placeholder 3"/>
          <p:cNvSpPr>
            <a:spLocks noGrp="1"/>
          </p:cNvSpPr>
          <p:nvPr>
            <p:ph type="ftr" sz="quarter" idx="10"/>
          </p:nvPr>
        </p:nvSpPr>
        <p:spPr>
          <a:noFill/>
          <a:ln>
            <a:miter lim="800000"/>
            <a:headEnd/>
            <a:tailEnd/>
          </a:ln>
        </p:spPr>
        <p:txBody>
          <a:bodyPr/>
          <a:lstStyle/>
          <a:p>
            <a:fld id="{866B7D25-FA22-744A-B5FA-5E23D91E0D65}" type="slidenum">
              <a:rPr lang="en-US"/>
              <a:pPr/>
              <a:t>28</a:t>
            </a:fld>
            <a:endParaRPr lang="en-US"/>
          </a:p>
        </p:txBody>
      </p:sp>
      <p:sp>
        <p:nvSpPr>
          <p:cNvPr id="32771" name="Rectangle 2"/>
          <p:cNvSpPr>
            <a:spLocks noGrp="1" noChangeArrowheads="1"/>
          </p:cNvSpPr>
          <p:nvPr>
            <p:ph type="title"/>
          </p:nvPr>
        </p:nvSpPr>
        <p:spPr>
          <a:xfrm>
            <a:off x="684952" y="375684"/>
            <a:ext cx="7788275" cy="1046458"/>
          </a:xfrm>
        </p:spPr>
        <p:txBody>
          <a:bodyPr/>
          <a:lstStyle/>
          <a:p>
            <a:pPr eaLnBrk="1" hangingPunct="1"/>
            <a:r>
              <a:rPr lang="en-US" sz="2400" dirty="0" smtClean="0"/>
              <a:t>Requiring members of Congress get their coverage from the same plans as Americans and ensuring security was the top-testing message overall and among key persuasion audiences, such as Independents, </a:t>
            </a:r>
            <a:r>
              <a:rPr lang="en-US" sz="2400" dirty="0" err="1" smtClean="0"/>
              <a:t>Persuadables</a:t>
            </a:r>
            <a:r>
              <a:rPr lang="en-US" sz="2400" dirty="0" smtClean="0"/>
              <a:t>, low info voters and white women.</a:t>
            </a:r>
            <a:endParaRPr lang="en-US" sz="2400" dirty="0"/>
          </a:p>
        </p:txBody>
      </p:sp>
      <p:graphicFrame>
        <p:nvGraphicFramePr>
          <p:cNvPr id="1865766" name="Group 38"/>
          <p:cNvGraphicFramePr>
            <a:graphicFrameLocks noGrp="1"/>
          </p:cNvGraphicFramePr>
          <p:nvPr>
            <p:extLst>
              <p:ext uri="{D42A27DB-BD31-4B8C-83A1-F6EECF244321}">
                <p14:modId xmlns="" xmlns:p14="http://schemas.microsoft.com/office/powerpoint/2010/main" val="2658714611"/>
              </p:ext>
            </p:extLst>
          </p:nvPr>
        </p:nvGraphicFramePr>
        <p:xfrm>
          <a:off x="418213" y="2786293"/>
          <a:ext cx="7953154" cy="3204913"/>
        </p:xfrm>
        <a:graphic>
          <a:graphicData uri="http://schemas.openxmlformats.org/drawingml/2006/table">
            <a:tbl>
              <a:tblPr/>
              <a:tblGrid>
                <a:gridCol w="4557824"/>
                <a:gridCol w="3395330"/>
              </a:tblGrid>
              <a:tr h="794159">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2000" b="0" i="0" u="none" strike="noStrike" cap="none" normalizeH="0" baseline="0" dirty="0" smtClean="0">
                          <a:ln>
                            <a:noFill/>
                          </a:ln>
                          <a:solidFill>
                            <a:schemeClr val="bg1"/>
                          </a:solidFill>
                          <a:effectLst/>
                          <a:latin typeface="Calibri" charset="0"/>
                          <a:ea typeface="Times New Roman" charset="0"/>
                          <a:cs typeface="Times New Roman" charset="0"/>
                        </a:rPr>
                        <a:t>Audiences</a:t>
                      </a:r>
                      <a:endParaRPr kumimoji="0" lang="en-US" sz="2000" b="0" i="0" u="none" strike="noStrike" cap="none" normalizeH="0" baseline="0" dirty="0">
                        <a:ln>
                          <a:noFill/>
                        </a:ln>
                        <a:solidFill>
                          <a:schemeClr val="bg1"/>
                        </a:solidFill>
                        <a:effectLst/>
                        <a:latin typeface="Calibri" charset="0"/>
                        <a:ea typeface="Times New Roman" charset="0"/>
                        <a:cs typeface="Times New Roman" charset="0"/>
                      </a:endParaRPr>
                    </a:p>
                  </a:txBody>
                  <a:tcPr marT="45723" marB="45723" anchor="ctr" horzOverflow="overflow">
                    <a:lnL>
                      <a:noFill/>
                    </a:lnL>
                    <a:lnR>
                      <a:noFill/>
                    </a:lnR>
                    <a:lnT>
                      <a:noFill/>
                    </a:lnT>
                    <a:lnB w="19050" cap="flat" cmpd="sng" algn="ctr">
                      <a:solidFill>
                        <a:schemeClr val="bg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800" b="0" i="0" u="none" strike="noStrike" cap="none" normalizeH="0" baseline="0" dirty="0" smtClean="0">
                          <a:ln>
                            <a:noFill/>
                          </a:ln>
                          <a:solidFill>
                            <a:schemeClr val="bg1"/>
                          </a:solidFill>
                          <a:effectLst/>
                          <a:latin typeface="Calibri" charset="0"/>
                          <a:ea typeface="Times New Roman" charset="0"/>
                          <a:cs typeface="Times New Roman" charset="0"/>
                        </a:rPr>
                        <a:t>Very Persuasive Reason to Support (%)</a:t>
                      </a:r>
                      <a:endParaRPr kumimoji="0" lang="en-US" sz="1800" b="0" i="0" u="none" strike="noStrike" cap="none" normalizeH="0" baseline="0" dirty="0">
                        <a:ln>
                          <a:noFill/>
                        </a:ln>
                        <a:solidFill>
                          <a:schemeClr val="bg1"/>
                        </a:solidFill>
                        <a:effectLst/>
                        <a:latin typeface="Calibri" charset="0"/>
                        <a:ea typeface="Times New Roman" charset="0"/>
                        <a:cs typeface="Times New Roman" charset="0"/>
                      </a:endParaRPr>
                    </a:p>
                  </a:txBody>
                  <a:tcPr marT="45723" marB="45723" anchor="ctr" horzOverflow="overflow">
                    <a:lnL>
                      <a:noFill/>
                    </a:lnL>
                    <a:lnR>
                      <a:noFill/>
                    </a:lnR>
                    <a:lnT>
                      <a:noFill/>
                    </a:lnT>
                    <a:lnB w="19050" cap="flat" cmpd="sng" algn="ctr">
                      <a:solidFill>
                        <a:schemeClr val="bg1"/>
                      </a:solidFill>
                      <a:prstDash val="solid"/>
                      <a:round/>
                      <a:headEnd type="none" w="med" len="med"/>
                      <a:tailEnd type="none" w="med" len="med"/>
                    </a:lnB>
                    <a:lnTlToBr>
                      <a:noFill/>
                    </a:lnTlToBr>
                    <a:lnBlToTr>
                      <a:noFill/>
                    </a:lnBlToTr>
                    <a:solidFill>
                      <a:schemeClr val="tx2"/>
                    </a:solidFill>
                  </a:tcPr>
                </a:tc>
              </a:tr>
              <a:tr h="413971">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en-US" sz="1400" b="1" i="0" u="none" strike="noStrike" cap="none" normalizeH="0" baseline="0" dirty="0" smtClean="0">
                          <a:ln>
                            <a:noFill/>
                          </a:ln>
                          <a:solidFill>
                            <a:srgbClr val="000000"/>
                          </a:solidFill>
                          <a:effectLst/>
                          <a:latin typeface="Calibri" charset="0"/>
                          <a:ea typeface="Times New Roman" charset="0"/>
                          <a:cs typeface="Arial" charset="0"/>
                        </a:rPr>
                        <a:t>Overall</a:t>
                      </a:r>
                      <a:endParaRPr kumimoji="0" lang="en-US" sz="1400" b="1" i="0" u="none" strike="noStrike" cap="none" normalizeH="0" baseline="0" dirty="0">
                        <a:ln>
                          <a:noFill/>
                        </a:ln>
                        <a:solidFill>
                          <a:srgbClr val="000000"/>
                        </a:solidFill>
                        <a:effectLst/>
                        <a:latin typeface="Calibri" charset="0"/>
                        <a:ea typeface="Times New Roman" charset="0"/>
                        <a:cs typeface="Arial" charset="0"/>
                      </a:endParaRPr>
                    </a:p>
                  </a:txBody>
                  <a:tcPr marT="45723" marB="45723" horzOverflow="overflow">
                    <a:lnL>
                      <a:noFill/>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600" b="1" i="0" u="none" strike="noStrike" cap="none" normalizeH="0" baseline="0" dirty="0" smtClean="0">
                          <a:ln>
                            <a:noFill/>
                          </a:ln>
                          <a:solidFill>
                            <a:schemeClr val="tx1"/>
                          </a:solidFill>
                          <a:effectLst/>
                          <a:latin typeface="Calibri" charset="0"/>
                          <a:ea typeface="Times New Roman" charset="0"/>
                          <a:cs typeface="Times New Roman" charset="0"/>
                        </a:rPr>
                        <a:t>44</a:t>
                      </a:r>
                      <a:endParaRPr kumimoji="0" lang="en-US" sz="1600" b="1" i="0" u="none" strike="noStrike" cap="none" normalizeH="0" baseline="0" dirty="0">
                        <a:ln>
                          <a:noFill/>
                        </a:ln>
                        <a:solidFill>
                          <a:schemeClr val="tx1"/>
                        </a:solidFill>
                        <a:effectLst/>
                        <a:latin typeface="Calibri" charset="0"/>
                        <a:ea typeface="Times New Roman" charset="0"/>
                        <a:cs typeface="Times New Roman" charset="0"/>
                      </a:endParaRPr>
                    </a:p>
                  </a:txBody>
                  <a:tcPr marT="45723" marB="45723" anchor="ct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AEAEA"/>
                    </a:solidFill>
                  </a:tcPr>
                </a:tc>
              </a:tr>
              <a:tr h="413971">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en-US" sz="1400" b="0" i="0" u="none" strike="noStrike" cap="none" normalizeH="0" baseline="0" dirty="0" err="1" smtClean="0">
                          <a:ln>
                            <a:noFill/>
                          </a:ln>
                          <a:solidFill>
                            <a:srgbClr val="000000"/>
                          </a:solidFill>
                          <a:effectLst/>
                          <a:latin typeface="Calibri" charset="0"/>
                          <a:ea typeface="Times New Roman" charset="0"/>
                          <a:cs typeface="Arial" charset="0"/>
                        </a:rPr>
                        <a:t>Persuadables</a:t>
                      </a:r>
                      <a:endParaRPr kumimoji="0" lang="en-US" sz="1400" b="0" i="0" u="none" strike="noStrike" cap="none" normalizeH="0" baseline="0" dirty="0">
                        <a:ln>
                          <a:noFill/>
                        </a:ln>
                        <a:solidFill>
                          <a:srgbClr val="000000"/>
                        </a:solidFill>
                        <a:effectLst/>
                        <a:latin typeface="Calibri" charset="0"/>
                        <a:ea typeface="Times New Roman" charset="0"/>
                        <a:cs typeface="Arial" charset="0"/>
                      </a:endParaRPr>
                    </a:p>
                  </a:txBody>
                  <a:tcPr marT="45723" marB="45723" horzOverflow="overflow">
                    <a:lnL>
                      <a:noFill/>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600" b="0" i="0" u="none" strike="noStrike" cap="none" normalizeH="0" baseline="0" dirty="0" smtClean="0">
                          <a:ln>
                            <a:noFill/>
                          </a:ln>
                          <a:solidFill>
                            <a:schemeClr val="tx1"/>
                          </a:solidFill>
                          <a:effectLst/>
                          <a:latin typeface="Calibri" charset="0"/>
                          <a:ea typeface="Times New Roman" charset="0"/>
                          <a:cs typeface="Times New Roman" charset="0"/>
                        </a:rPr>
                        <a:t>50</a:t>
                      </a:r>
                      <a:endParaRPr kumimoji="0" lang="en-US" sz="1600" b="0" i="0" u="none" strike="noStrike" cap="none" normalizeH="0" baseline="0" dirty="0">
                        <a:ln>
                          <a:noFill/>
                        </a:ln>
                        <a:solidFill>
                          <a:schemeClr val="tx1"/>
                        </a:solidFill>
                        <a:effectLst/>
                        <a:latin typeface="Calibri" charset="0"/>
                        <a:ea typeface="Times New Roman" charset="0"/>
                        <a:cs typeface="Times New Roman" charset="0"/>
                      </a:endParaRPr>
                    </a:p>
                  </a:txBody>
                  <a:tcPr marT="45723" marB="45723" anchor="ct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AEAEA"/>
                    </a:solidFill>
                  </a:tcPr>
                </a:tc>
              </a:tr>
              <a:tr h="413966">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en-US" sz="1400" b="0" i="0" u="none" strike="noStrike" cap="none" normalizeH="0" baseline="0" dirty="0" smtClean="0">
                          <a:ln>
                            <a:noFill/>
                          </a:ln>
                          <a:solidFill>
                            <a:srgbClr val="000000"/>
                          </a:solidFill>
                          <a:effectLst/>
                          <a:latin typeface="Calibri" charset="0"/>
                          <a:ea typeface="Times New Roman" charset="0"/>
                          <a:cs typeface="Arial" charset="0"/>
                        </a:rPr>
                        <a:t>Low info voters</a:t>
                      </a:r>
                      <a:endParaRPr kumimoji="0" lang="en-US" sz="1400" b="0" i="0" u="none" strike="noStrike" cap="none" normalizeH="0" baseline="0" dirty="0">
                        <a:ln>
                          <a:noFill/>
                        </a:ln>
                        <a:solidFill>
                          <a:srgbClr val="000000"/>
                        </a:solidFill>
                        <a:effectLst/>
                        <a:latin typeface="Calibri" charset="0"/>
                        <a:ea typeface="Times New Roman" charset="0"/>
                        <a:cs typeface="Arial" charset="0"/>
                      </a:endParaRPr>
                    </a:p>
                  </a:txBody>
                  <a:tcPr horzOverflow="overflow">
                    <a:lnL>
                      <a:noFill/>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600" b="0" i="0" u="none" strike="noStrike" cap="none" normalizeH="0" baseline="0" dirty="0" smtClean="0">
                          <a:ln>
                            <a:noFill/>
                          </a:ln>
                          <a:solidFill>
                            <a:schemeClr val="tx1"/>
                          </a:solidFill>
                          <a:effectLst/>
                          <a:latin typeface="Calibri" charset="0"/>
                          <a:ea typeface="Times New Roman" charset="0"/>
                          <a:cs typeface="Times New Roman" charset="0"/>
                        </a:rPr>
                        <a:t>49</a:t>
                      </a:r>
                      <a:endParaRPr kumimoji="0" lang="en-US" sz="1600" b="0" i="0" u="none" strike="noStrike" cap="none" normalizeH="0" baseline="0" dirty="0">
                        <a:ln>
                          <a:noFill/>
                        </a:ln>
                        <a:solidFill>
                          <a:schemeClr val="tx1"/>
                        </a:solidFill>
                        <a:effectLst/>
                        <a:latin typeface="Calibri" charset="0"/>
                        <a:ea typeface="Times New Roman" charset="0"/>
                        <a:cs typeface="Times New Roman" charset="0"/>
                      </a:endParaRPr>
                    </a:p>
                  </a:txBody>
                  <a:tcPr anchor="ct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AEAEA"/>
                    </a:solidFill>
                  </a:tcPr>
                </a:tc>
              </a:tr>
              <a:tr h="584423">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en-US" sz="1400" b="0" i="0" u="none" strike="noStrike" cap="none" normalizeH="0" baseline="0" dirty="0" smtClean="0">
                          <a:ln>
                            <a:noFill/>
                          </a:ln>
                          <a:solidFill>
                            <a:srgbClr val="000000"/>
                          </a:solidFill>
                          <a:effectLst/>
                          <a:latin typeface="Calibri" charset="0"/>
                          <a:ea typeface="Times New Roman" charset="0"/>
                          <a:cs typeface="Arial" charset="0"/>
                        </a:rPr>
                        <a:t>White Women</a:t>
                      </a:r>
                      <a:endParaRPr kumimoji="0" lang="en-US" sz="1400" b="0" i="0" u="none" strike="noStrike" cap="none" normalizeH="0" baseline="0" dirty="0">
                        <a:ln>
                          <a:noFill/>
                        </a:ln>
                        <a:solidFill>
                          <a:srgbClr val="000000"/>
                        </a:solidFill>
                        <a:effectLst/>
                        <a:latin typeface="Calibri" charset="0"/>
                        <a:ea typeface="Times New Roman" charset="0"/>
                        <a:cs typeface="Arial" charset="0"/>
                      </a:endParaRPr>
                    </a:p>
                  </a:txBody>
                  <a:tcPr horzOverflow="overflow">
                    <a:lnL>
                      <a:noFill/>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600" b="0" i="0" u="none" strike="noStrike" cap="none" normalizeH="0" baseline="0" dirty="0" smtClean="0">
                          <a:ln>
                            <a:noFill/>
                          </a:ln>
                          <a:solidFill>
                            <a:schemeClr val="tx1"/>
                          </a:solidFill>
                          <a:effectLst/>
                          <a:latin typeface="Calibri" charset="0"/>
                          <a:ea typeface="Times New Roman" charset="0"/>
                          <a:cs typeface="Times New Roman" charset="0"/>
                        </a:rPr>
                        <a:t>47</a:t>
                      </a:r>
                      <a:endParaRPr kumimoji="0" lang="en-US" sz="1600" b="0" i="0" u="none" strike="noStrike" cap="none" normalizeH="0" baseline="0" dirty="0">
                        <a:ln>
                          <a:noFill/>
                        </a:ln>
                        <a:solidFill>
                          <a:schemeClr val="tx1"/>
                        </a:solidFill>
                        <a:effectLst/>
                        <a:latin typeface="Calibri" charset="0"/>
                        <a:ea typeface="Times New Roman" charset="0"/>
                        <a:cs typeface="Times New Roman" charset="0"/>
                      </a:endParaRPr>
                    </a:p>
                  </a:txBody>
                  <a:tcPr anchor="ct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AEAEA"/>
                    </a:solidFill>
                  </a:tcPr>
                </a:tc>
              </a:tr>
              <a:tr h="584423">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en-US" sz="1400" b="0" i="0" u="none" strike="noStrike" cap="none" normalizeH="0" baseline="0" dirty="0" smtClean="0">
                          <a:ln>
                            <a:noFill/>
                          </a:ln>
                          <a:solidFill>
                            <a:srgbClr val="000000"/>
                          </a:solidFill>
                          <a:effectLst/>
                          <a:latin typeface="Calibri" charset="0"/>
                          <a:ea typeface="Times New Roman" charset="0"/>
                          <a:cs typeface="Arial" charset="0"/>
                        </a:rPr>
                        <a:t>Independents</a:t>
                      </a:r>
                      <a:endParaRPr kumimoji="0" lang="en-US" sz="1400" b="0" i="0" u="none" strike="noStrike" cap="none" normalizeH="0" baseline="0" dirty="0">
                        <a:ln>
                          <a:noFill/>
                        </a:ln>
                        <a:solidFill>
                          <a:srgbClr val="000000"/>
                        </a:solidFill>
                        <a:effectLst/>
                        <a:latin typeface="Calibri" charset="0"/>
                        <a:ea typeface="Times New Roman" charset="0"/>
                        <a:cs typeface="Arial" charset="0"/>
                      </a:endParaRPr>
                    </a:p>
                  </a:txBody>
                  <a:tcPr marT="45723" marB="45723" horzOverflow="overflow">
                    <a:lnL>
                      <a:noFill/>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Tx/>
                        <a:buFontTx/>
                        <a:buNone/>
                        <a:tabLst/>
                      </a:pPr>
                      <a:r>
                        <a:rPr kumimoji="0" lang="en-US" sz="1600" b="0" i="0" u="none" strike="noStrike" cap="none" normalizeH="0" baseline="0" dirty="0" smtClean="0">
                          <a:ln>
                            <a:noFill/>
                          </a:ln>
                          <a:solidFill>
                            <a:schemeClr val="tx1"/>
                          </a:solidFill>
                          <a:effectLst/>
                          <a:latin typeface="Calibri" charset="0"/>
                          <a:ea typeface="Times New Roman" charset="0"/>
                          <a:cs typeface="Times New Roman" charset="0"/>
                        </a:rPr>
                        <a:t>45</a:t>
                      </a:r>
                      <a:endParaRPr kumimoji="0" lang="en-US" sz="1600" b="0" i="0" u="none" strike="noStrike" cap="none" normalizeH="0" baseline="0" dirty="0">
                        <a:ln>
                          <a:noFill/>
                        </a:ln>
                        <a:solidFill>
                          <a:schemeClr val="tx1"/>
                        </a:solidFill>
                        <a:effectLst/>
                        <a:latin typeface="Calibri" charset="0"/>
                        <a:ea typeface="Times New Roman" charset="0"/>
                        <a:cs typeface="Times New Roman" charset="0"/>
                      </a:endParaRPr>
                    </a:p>
                  </a:txBody>
                  <a:tcPr marT="45723" marB="45723" anchor="ctr"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EAEAEA"/>
                    </a:solidFill>
                  </a:tcPr>
                </a:tc>
              </a:tr>
            </a:tbl>
          </a:graphicData>
        </a:graphic>
      </p:graphicFrame>
      <p:sp>
        <p:nvSpPr>
          <p:cNvPr id="2" name="TextBox 1"/>
          <p:cNvSpPr txBox="1"/>
          <p:nvPr/>
        </p:nvSpPr>
        <p:spPr>
          <a:xfrm>
            <a:off x="347330" y="1862983"/>
            <a:ext cx="7272671" cy="830997"/>
          </a:xfrm>
          <a:prstGeom prst="rect">
            <a:avLst/>
          </a:prstGeom>
          <a:noFill/>
        </p:spPr>
        <p:txBody>
          <a:bodyPr wrap="square" rtlCol="0">
            <a:spAutoFit/>
          </a:bodyPr>
          <a:lstStyle/>
          <a:p>
            <a:pPr algn="l"/>
            <a:r>
              <a:rPr lang="en-US" dirty="0" smtClean="0"/>
              <a:t>MESSAGE: Reform requires that members of Congress get their healthcare coverage from the same plans as millions of Americans. It will also make healthcare coverage more secure by ensuring that working families cannot be denied coverage due to a pre-existing conditions, or lose their coverage or be forced into bankruptcy when someone gets sick.</a:t>
            </a:r>
            <a:endParaRPr lang="en-US" dirty="0"/>
          </a:p>
        </p:txBody>
      </p:sp>
      <p:sp>
        <p:nvSpPr>
          <p:cNvPr id="6" name="Text Box 5"/>
          <p:cNvSpPr txBox="1">
            <a:spLocks noChangeArrowheads="1"/>
          </p:cNvSpPr>
          <p:nvPr/>
        </p:nvSpPr>
        <p:spPr bwMode="auto">
          <a:xfrm>
            <a:off x="0" y="6171644"/>
            <a:ext cx="7067550" cy="369332"/>
          </a:xfrm>
          <a:prstGeom prst="rect">
            <a:avLst/>
          </a:prstGeom>
          <a:noFill/>
          <a:ln w="9525">
            <a:noFill/>
            <a:miter lim="800000"/>
            <a:headEnd/>
            <a:tailEnd/>
          </a:ln>
          <a:effectLst/>
        </p:spPr>
        <p:txBody>
          <a:bodyPr>
            <a:prstTxWarp prst="textNoShape">
              <a:avLst/>
            </a:prstTxWarp>
            <a:spAutoFit/>
          </a:bodyPr>
          <a:lstStyle/>
          <a:p>
            <a:pPr algn="l" eaLnBrk="1" hangingPunct="1">
              <a:lnSpc>
                <a:spcPct val="90000"/>
              </a:lnSpc>
            </a:pPr>
            <a:r>
              <a:rPr lang="en-US" sz="1000" dirty="0" err="1" smtClean="0"/>
              <a:t>Anzalone</a:t>
            </a:r>
            <a:r>
              <a:rPr lang="en-US" sz="1000" dirty="0" smtClean="0"/>
              <a:t> Liszt survey of 1,000 </a:t>
            </a:r>
            <a:r>
              <a:rPr lang="en-US" sz="1000" dirty="0"/>
              <a:t>likely </a:t>
            </a:r>
            <a:r>
              <a:rPr lang="en-US" sz="1000" dirty="0" smtClean="0"/>
              <a:t>general election voters nationwide. The </a:t>
            </a:r>
            <a:r>
              <a:rPr lang="en-US" sz="1000" dirty="0"/>
              <a:t>survey was conducted </a:t>
            </a:r>
            <a:r>
              <a:rPr lang="en-US" sz="1000" dirty="0" smtClean="0"/>
              <a:t>April 19-25, 2010. The </a:t>
            </a:r>
            <a:r>
              <a:rPr lang="en-US" sz="1000" dirty="0"/>
              <a:t>margin of error for the overall survey is +/- </a:t>
            </a:r>
            <a:r>
              <a:rPr lang="en-US" sz="1000" dirty="0" smtClean="0"/>
              <a:t>3.1%. </a:t>
            </a:r>
            <a:endParaRPr lang="en-US" sz="1000" dirty="0"/>
          </a:p>
        </p:txBody>
      </p:sp>
    </p:spTree>
    <p:extLst>
      <p:ext uri="{BB962C8B-B14F-4D97-AF65-F5344CB8AC3E}">
        <p14:creationId xmlns="" xmlns:p14="http://schemas.microsoft.com/office/powerpoint/2010/main" val="26052382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ooter Placeholder 3"/>
          <p:cNvSpPr>
            <a:spLocks noGrp="1"/>
          </p:cNvSpPr>
          <p:nvPr>
            <p:ph type="ftr" sz="quarter" idx="10"/>
          </p:nvPr>
        </p:nvSpPr>
        <p:spPr>
          <a:noFill/>
          <a:ln>
            <a:miter lim="800000"/>
            <a:headEnd/>
            <a:tailEnd/>
          </a:ln>
        </p:spPr>
        <p:txBody>
          <a:bodyPr/>
          <a:lstStyle/>
          <a:p>
            <a:fld id="{E0D84F72-9174-3648-82AA-6CB4461FCC3F}" type="slidenum">
              <a:rPr lang="en-US"/>
              <a:pPr/>
              <a:t>29</a:t>
            </a:fld>
            <a:endParaRPr lang="en-US"/>
          </a:p>
        </p:txBody>
      </p:sp>
      <p:sp>
        <p:nvSpPr>
          <p:cNvPr id="8195" name="Rectangle 2"/>
          <p:cNvSpPr>
            <a:spLocks noGrp="1" noChangeArrowheads="1"/>
          </p:cNvSpPr>
          <p:nvPr>
            <p:ph type="title"/>
          </p:nvPr>
        </p:nvSpPr>
        <p:spPr/>
        <p:txBody>
          <a:bodyPr/>
          <a:lstStyle/>
          <a:p>
            <a:pPr eaLnBrk="1" hangingPunct="1"/>
            <a:r>
              <a:rPr lang="en-US"/>
              <a:t>Key Findings</a:t>
            </a:r>
          </a:p>
        </p:txBody>
      </p:sp>
      <p:sp>
        <p:nvSpPr>
          <p:cNvPr id="8196" name="Rectangle 3"/>
          <p:cNvSpPr>
            <a:spLocks noGrp="1" noChangeArrowheads="1"/>
          </p:cNvSpPr>
          <p:nvPr>
            <p:ph type="body" idx="1"/>
          </p:nvPr>
        </p:nvSpPr>
        <p:spPr>
          <a:xfrm>
            <a:off x="685800" y="1397000"/>
            <a:ext cx="7772400" cy="4733925"/>
          </a:xfrm>
        </p:spPr>
        <p:txBody>
          <a:bodyPr/>
          <a:lstStyle/>
          <a:p>
            <a:pPr marL="0" indent="0">
              <a:buNone/>
            </a:pPr>
            <a:r>
              <a:rPr lang="en-US" sz="1800" b="1" i="1" dirty="0"/>
              <a:t>Independent women, older women, and women of color are key populations to inform, persuade, and mobilize.</a:t>
            </a:r>
          </a:p>
          <a:p>
            <a:pPr eaLnBrk="1" hangingPunct="1">
              <a:lnSpc>
                <a:spcPct val="80000"/>
              </a:lnSpc>
              <a:buFontTx/>
              <a:buNone/>
            </a:pPr>
            <a:endParaRPr lang="en-US" sz="1600" dirty="0"/>
          </a:p>
          <a:p>
            <a:pPr eaLnBrk="1" hangingPunct="1">
              <a:lnSpc>
                <a:spcPct val="80000"/>
              </a:lnSpc>
            </a:pPr>
            <a:r>
              <a:rPr lang="en-US" sz="1800" dirty="0"/>
              <a:t>Independent women go from supporting it by 1                                                                  point to 33 points by the end of the survey,                                                            and older women go from opposing it by 9                                                                                                points to supporting it by 20 points</a:t>
            </a:r>
          </a:p>
          <a:p>
            <a:pPr eaLnBrk="1" hangingPunct="1">
              <a:lnSpc>
                <a:spcPct val="80000"/>
              </a:lnSpc>
            </a:pPr>
            <a:endParaRPr lang="en-US" sz="1800" dirty="0"/>
          </a:p>
          <a:p>
            <a:pPr eaLnBrk="1" hangingPunct="1">
              <a:lnSpc>
                <a:spcPct val="80000"/>
              </a:lnSpc>
            </a:pPr>
            <a:r>
              <a:rPr lang="en-US" sz="1800" dirty="0"/>
              <a:t>African American women go from 39 points                                                                          in support to 64 points by the end of the                                                                     survey.  </a:t>
            </a:r>
            <a:endParaRPr lang="en-US" sz="1800" dirty="0" smtClean="0"/>
          </a:p>
          <a:p>
            <a:pPr eaLnBrk="1" hangingPunct="1">
              <a:lnSpc>
                <a:spcPct val="80000"/>
              </a:lnSpc>
            </a:pPr>
            <a:endParaRPr lang="en-US" sz="1800" dirty="0"/>
          </a:p>
          <a:p>
            <a:pPr eaLnBrk="1" hangingPunct="1">
              <a:lnSpc>
                <a:spcPct val="80000"/>
              </a:lnSpc>
            </a:pPr>
            <a:r>
              <a:rPr lang="en-US" sz="1800" dirty="0" smtClean="0"/>
              <a:t>Latinas </a:t>
            </a:r>
            <a:r>
              <a:rPr lang="en-US" sz="1800" dirty="0"/>
              <a:t>increase from 32 points to </a:t>
            </a:r>
            <a:r>
              <a:rPr lang="en-US" sz="1800" dirty="0" smtClean="0"/>
              <a:t>	                                                                       </a:t>
            </a:r>
            <a:r>
              <a:rPr lang="en-US" sz="1800" dirty="0"/>
              <a:t>65 points.   </a:t>
            </a:r>
            <a:endParaRPr lang="en-US" sz="1800" dirty="0" smtClean="0"/>
          </a:p>
          <a:p>
            <a:pPr eaLnBrk="1" hangingPunct="1">
              <a:lnSpc>
                <a:spcPct val="80000"/>
              </a:lnSpc>
            </a:pPr>
            <a:endParaRPr lang="en-US" sz="1800" dirty="0"/>
          </a:p>
          <a:p>
            <a:pPr eaLnBrk="1" hangingPunct="1">
              <a:lnSpc>
                <a:spcPct val="80000"/>
              </a:lnSpc>
            </a:pPr>
            <a:r>
              <a:rPr lang="en-US" sz="1800" dirty="0"/>
              <a:t>Young women go from 4 points in </a:t>
            </a:r>
          </a:p>
          <a:p>
            <a:pPr marL="400050" lvl="1" indent="0" eaLnBrk="1" hangingPunct="1">
              <a:lnSpc>
                <a:spcPct val="80000"/>
              </a:lnSpc>
              <a:buFont typeface="Times New Roman" charset="0"/>
              <a:buNone/>
            </a:pPr>
            <a:r>
              <a:rPr lang="en-US" sz="1800" dirty="0"/>
              <a:t>support to 31 points</a:t>
            </a:r>
            <a:r>
              <a:rPr lang="en-US" sz="1800" dirty="0" smtClean="0"/>
              <a:t>.</a:t>
            </a:r>
          </a:p>
          <a:p>
            <a:pPr lvl="0"/>
            <a:endParaRPr lang="en-US" sz="1800" b="1" dirty="0" smtClean="0"/>
          </a:p>
          <a:p>
            <a:pPr lvl="0"/>
            <a:endParaRPr lang="en-US" sz="1800" b="1" dirty="0"/>
          </a:p>
          <a:p>
            <a:pPr marL="400050" lvl="1" indent="0" eaLnBrk="1" hangingPunct="1">
              <a:lnSpc>
                <a:spcPct val="80000"/>
              </a:lnSpc>
              <a:buFont typeface="Times New Roman" charset="0"/>
              <a:buNone/>
            </a:pPr>
            <a:endParaRPr lang="en-US" sz="1800" dirty="0" smtClean="0"/>
          </a:p>
          <a:p>
            <a:pPr marL="400050" lvl="1" indent="0" eaLnBrk="1" hangingPunct="1">
              <a:lnSpc>
                <a:spcPct val="80000"/>
              </a:lnSpc>
              <a:buFont typeface="Times New Roman" charset="0"/>
              <a:buNone/>
            </a:pPr>
            <a:r>
              <a:rPr lang="en-US" sz="1800" dirty="0" smtClean="0"/>
              <a:t> </a:t>
            </a:r>
          </a:p>
          <a:p>
            <a:pPr marL="400050" lvl="1" indent="0" eaLnBrk="1" hangingPunct="1">
              <a:lnSpc>
                <a:spcPct val="80000"/>
              </a:lnSpc>
              <a:buFont typeface="Times New Roman" charset="0"/>
              <a:buNone/>
            </a:pPr>
            <a:r>
              <a:rPr lang="en-US" sz="1800" dirty="0" smtClean="0"/>
              <a:t> </a:t>
            </a:r>
            <a:endParaRPr lang="en-US" sz="1800" dirty="0"/>
          </a:p>
          <a:p>
            <a:endParaRPr lang="en-US" sz="1700" dirty="0"/>
          </a:p>
          <a:p>
            <a:endParaRPr lang="en-US" sz="1700" dirty="0"/>
          </a:p>
          <a:p>
            <a:pPr eaLnBrk="1" hangingPunct="1">
              <a:lnSpc>
                <a:spcPct val="80000"/>
              </a:lnSpc>
            </a:pPr>
            <a:endParaRPr lang="en-US" sz="1700" dirty="0"/>
          </a:p>
          <a:p>
            <a:pPr eaLnBrk="1" hangingPunct="1">
              <a:lnSpc>
                <a:spcPct val="80000"/>
              </a:lnSpc>
            </a:pPr>
            <a:endParaRPr lang="en-US" sz="1700" dirty="0"/>
          </a:p>
        </p:txBody>
      </p:sp>
      <p:pic>
        <p:nvPicPr>
          <p:cNvPr id="8197" name="Picture 4"/>
          <p:cNvPicPr>
            <a:picLocks noChangeAspect="1"/>
          </p:cNvPicPr>
          <p:nvPr/>
        </p:nvPicPr>
        <p:blipFill>
          <a:blip r:embed="rId2" cstate="print"/>
          <a:srcRect/>
          <a:stretch>
            <a:fillRect/>
          </a:stretch>
        </p:blipFill>
        <p:spPr bwMode="auto">
          <a:xfrm>
            <a:off x="4440238" y="4360863"/>
            <a:ext cx="3357562" cy="2227262"/>
          </a:xfrm>
          <a:prstGeom prst="rect">
            <a:avLst/>
          </a:prstGeom>
          <a:noFill/>
          <a:ln w="9525">
            <a:noFill/>
            <a:miter lim="800000"/>
            <a:headEnd/>
            <a:tailEnd/>
          </a:ln>
        </p:spPr>
      </p:pic>
      <p:pic>
        <p:nvPicPr>
          <p:cNvPr id="8198" name="Picture 1"/>
          <p:cNvPicPr>
            <a:picLocks noChangeAspect="1"/>
          </p:cNvPicPr>
          <p:nvPr/>
        </p:nvPicPr>
        <p:blipFill>
          <a:blip r:embed="rId3" cstate="print"/>
          <a:srcRect/>
          <a:stretch>
            <a:fillRect/>
          </a:stretch>
        </p:blipFill>
        <p:spPr bwMode="auto">
          <a:xfrm>
            <a:off x="5646738" y="2071688"/>
            <a:ext cx="2741612" cy="2055812"/>
          </a:xfrm>
          <a:prstGeom prst="rect">
            <a:avLst/>
          </a:prstGeom>
          <a:noFill/>
          <a:ln w="9525">
            <a:noFill/>
            <a:miter lim="800000"/>
            <a:headEnd/>
            <a:tailEnd/>
          </a:ln>
        </p:spPr>
      </p:pic>
    </p:spTree>
    <p:extLst>
      <p:ext uri="{BB962C8B-B14F-4D97-AF65-F5344CB8AC3E}">
        <p14:creationId xmlns="" xmlns:p14="http://schemas.microsoft.com/office/powerpoint/2010/main" val="31678091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3"/>
          <p:cNvSpPr>
            <a:spLocks noGrp="1"/>
          </p:cNvSpPr>
          <p:nvPr>
            <p:ph type="ftr" sz="quarter" idx="10"/>
          </p:nvPr>
        </p:nvSpPr>
        <p:spPr>
          <a:noFill/>
          <a:ln>
            <a:miter lim="800000"/>
            <a:headEnd/>
            <a:tailEnd/>
          </a:ln>
        </p:spPr>
        <p:txBody>
          <a:bodyPr/>
          <a:lstStyle/>
          <a:p>
            <a:fld id="{4101C25E-8A4D-4742-B412-9A44617FE495}" type="slidenum">
              <a:rPr lang="en-US"/>
              <a:pPr/>
              <a:t>3</a:t>
            </a:fld>
            <a:endParaRPr lang="en-US"/>
          </a:p>
        </p:txBody>
      </p:sp>
      <p:sp>
        <p:nvSpPr>
          <p:cNvPr id="6147" name="Rectangle 2"/>
          <p:cNvSpPr>
            <a:spLocks noGrp="1" noChangeArrowheads="1"/>
          </p:cNvSpPr>
          <p:nvPr>
            <p:ph type="title"/>
          </p:nvPr>
        </p:nvSpPr>
        <p:spPr/>
        <p:txBody>
          <a:bodyPr/>
          <a:lstStyle/>
          <a:p>
            <a:pPr eaLnBrk="1" hangingPunct="1"/>
            <a:r>
              <a:rPr lang="en-US"/>
              <a:t>Key Findings</a:t>
            </a:r>
          </a:p>
        </p:txBody>
      </p:sp>
      <p:sp>
        <p:nvSpPr>
          <p:cNvPr id="6148" name="Rectangle 3"/>
          <p:cNvSpPr>
            <a:spLocks noGrp="1" noChangeArrowheads="1"/>
          </p:cNvSpPr>
          <p:nvPr>
            <p:ph type="body" idx="1"/>
          </p:nvPr>
        </p:nvSpPr>
        <p:spPr>
          <a:xfrm>
            <a:off x="685800" y="1397000"/>
            <a:ext cx="7772400" cy="4733925"/>
          </a:xfrm>
        </p:spPr>
        <p:txBody>
          <a:bodyPr/>
          <a:lstStyle/>
          <a:p>
            <a:pPr marL="0" indent="0">
              <a:buNone/>
            </a:pPr>
            <a:r>
              <a:rPr lang="en-US" sz="1800" b="1" i="1" dirty="0" smtClean="0"/>
              <a:t>Voters aren’t </a:t>
            </a:r>
            <a:r>
              <a:rPr lang="en-US" sz="1800" b="1" i="1" dirty="0"/>
              <a:t>paying attention to the Affordable Care Act.</a:t>
            </a:r>
          </a:p>
          <a:p>
            <a:endParaRPr lang="en-US" sz="1700" dirty="0"/>
          </a:p>
          <a:p>
            <a:r>
              <a:rPr lang="en-US" sz="1700" dirty="0"/>
              <a:t>Knowledge about the ACA is relatively low, with                                                                                     only about one in four likely voters saying they                                                                      know a significant amount about the new law.</a:t>
            </a:r>
          </a:p>
          <a:p>
            <a:pPr eaLnBrk="1" hangingPunct="1"/>
            <a:endParaRPr lang="en-US" sz="1700" dirty="0"/>
          </a:p>
          <a:p>
            <a:pPr eaLnBrk="1" hangingPunct="1"/>
            <a:r>
              <a:rPr lang="en-US" sz="1700" dirty="0"/>
              <a:t>Women know slightly less about the ACA than                                                                        men, despite being the people who are focused                                                                                       on health care.  Right now the ACA is a                                                                               “political” issue, rather than a “health care                                                                               service.”  That has to change to increase                                                                           support and gain women’s attention.  </a:t>
            </a:r>
          </a:p>
          <a:p>
            <a:endParaRPr lang="en-US" sz="1700" dirty="0"/>
          </a:p>
          <a:p>
            <a:pPr eaLnBrk="1" hangingPunct="1">
              <a:lnSpc>
                <a:spcPct val="80000"/>
              </a:lnSpc>
            </a:pPr>
            <a:endParaRPr lang="en-US" sz="1700" dirty="0"/>
          </a:p>
          <a:p>
            <a:pPr eaLnBrk="1" hangingPunct="1">
              <a:lnSpc>
                <a:spcPct val="80000"/>
              </a:lnSpc>
            </a:pPr>
            <a:endParaRPr lang="en-US" sz="1700" dirty="0"/>
          </a:p>
        </p:txBody>
      </p:sp>
      <p:pic>
        <p:nvPicPr>
          <p:cNvPr id="6149" name="Picture 6" descr="C:\Users\cgormley\Downloads\confused latina.jpg"/>
          <p:cNvPicPr>
            <a:picLocks noChangeAspect="1" noChangeArrowheads="1"/>
          </p:cNvPicPr>
          <p:nvPr/>
        </p:nvPicPr>
        <p:blipFill>
          <a:blip r:embed="rId2" cstate="print"/>
          <a:srcRect/>
          <a:stretch>
            <a:fillRect/>
          </a:stretch>
        </p:blipFill>
        <p:spPr bwMode="auto">
          <a:xfrm>
            <a:off x="5745163" y="2071688"/>
            <a:ext cx="2074862" cy="3109912"/>
          </a:xfrm>
          <a:prstGeom prst="rect">
            <a:avLst/>
          </a:prstGeom>
          <a:noFill/>
          <a:ln w="9525">
            <a:noFill/>
            <a:miter lim="800000"/>
            <a:headEnd/>
            <a:tailEnd/>
          </a:ln>
        </p:spPr>
      </p:pic>
      <p:sp>
        <p:nvSpPr>
          <p:cNvPr id="2" name="TextBox 1"/>
          <p:cNvSpPr txBox="1"/>
          <p:nvPr/>
        </p:nvSpPr>
        <p:spPr>
          <a:xfrm>
            <a:off x="23246" y="5656881"/>
            <a:ext cx="3704095" cy="1169551"/>
          </a:xfrm>
          <a:prstGeom prst="rect">
            <a:avLst/>
          </a:prstGeom>
          <a:solidFill>
            <a:schemeClr val="bg1">
              <a:lumMod val="85000"/>
            </a:schemeClr>
          </a:solidFill>
          <a:ln w="50800">
            <a:solidFill>
              <a:srgbClr val="FFAA2D"/>
            </a:solidFill>
          </a:ln>
        </p:spPr>
        <p:txBody>
          <a:bodyPr wrap="square" rtlCol="0">
            <a:spAutoFit/>
          </a:bodyPr>
          <a:lstStyle/>
          <a:p>
            <a:pPr algn="l"/>
            <a:r>
              <a:rPr lang="en-US" sz="1400" u="sng" dirty="0" smtClean="0"/>
              <a:t>ACA Favorability among Women 50+</a:t>
            </a:r>
          </a:p>
          <a:p>
            <a:pPr algn="l"/>
            <a:r>
              <a:rPr lang="en-US" sz="1400" dirty="0" smtClean="0"/>
              <a:t>For the first time in Kaiser Family Foundation health tracking polls, older women are more favorable than unfavorable.</a:t>
            </a:r>
          </a:p>
          <a:p>
            <a:pPr algn="l"/>
            <a:r>
              <a:rPr lang="en-US" sz="1400" dirty="0" smtClean="0"/>
              <a:t>February 2012: </a:t>
            </a:r>
            <a:r>
              <a:rPr lang="en-US" sz="1400" b="1" dirty="0" smtClean="0"/>
              <a:t>47% favorable</a:t>
            </a:r>
            <a:r>
              <a:rPr lang="en-US" sz="1400" dirty="0" smtClean="0"/>
              <a:t>, 37% unfavorable</a:t>
            </a:r>
            <a:endParaRPr lang="en-US" sz="1400" dirty="0"/>
          </a:p>
        </p:txBody>
      </p:sp>
    </p:spTree>
    <p:extLst>
      <p:ext uri="{BB962C8B-B14F-4D97-AF65-F5344CB8AC3E}">
        <p14:creationId xmlns="" xmlns:p14="http://schemas.microsoft.com/office/powerpoint/2010/main" val="38276984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Footer Placeholder 2"/>
          <p:cNvSpPr>
            <a:spLocks noGrp="1"/>
          </p:cNvSpPr>
          <p:nvPr>
            <p:ph type="ftr" sz="quarter" idx="10"/>
          </p:nvPr>
        </p:nvSpPr>
        <p:spPr>
          <a:noFill/>
          <a:ln>
            <a:miter lim="800000"/>
            <a:headEnd/>
            <a:tailEnd/>
          </a:ln>
        </p:spPr>
        <p:txBody>
          <a:bodyPr/>
          <a:lstStyle/>
          <a:p>
            <a:fld id="{54F7EDD4-5381-8E4B-A602-A1B6DC50FA4D}" type="slidenum">
              <a:rPr lang="en-US"/>
              <a:pPr/>
              <a:t>30</a:t>
            </a:fld>
            <a:endParaRPr lang="en-US"/>
          </a:p>
        </p:txBody>
      </p:sp>
      <p:sp>
        <p:nvSpPr>
          <p:cNvPr id="51203" name="Rectangle 2"/>
          <p:cNvSpPr>
            <a:spLocks noGrp="1" noChangeArrowheads="1"/>
          </p:cNvSpPr>
          <p:nvPr>
            <p:ph type="title"/>
          </p:nvPr>
        </p:nvSpPr>
        <p:spPr/>
        <p:txBody>
          <a:bodyPr/>
          <a:lstStyle/>
          <a:p>
            <a:pPr eaLnBrk="1" hangingPunct="1"/>
            <a:r>
              <a:rPr lang="en-US" sz="1800"/>
              <a:t>In response to the argument that health care costs are already too high and these new provisions will increase everyone’s premiums,  it is more effective to focus on the savings to families than decreasing business costs.   This is primarily due to women’s reactions. Overall the family cost beats the opposition by double digits, while the business approach ties.  </a:t>
            </a:r>
            <a:endParaRPr lang="en-US"/>
          </a:p>
        </p:txBody>
      </p:sp>
      <p:graphicFrame>
        <p:nvGraphicFramePr>
          <p:cNvPr id="1858608" name="Group 48"/>
          <p:cNvGraphicFramePr>
            <a:graphicFrameLocks noGrp="1"/>
          </p:cNvGraphicFramePr>
          <p:nvPr/>
        </p:nvGraphicFramePr>
        <p:xfrm>
          <a:off x="677863" y="1760538"/>
          <a:ext cx="7729537" cy="3824944"/>
        </p:xfrm>
        <a:graphic>
          <a:graphicData uri="http://schemas.openxmlformats.org/drawingml/2006/table">
            <a:tbl>
              <a:tblPr/>
              <a:tblGrid>
                <a:gridCol w="7729537"/>
              </a:tblGrid>
              <a:tr h="342900">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en-US" sz="1600" b="1" i="0" u="none" strike="noStrike" cap="none" normalizeH="0" baseline="0">
                          <a:ln>
                            <a:noFill/>
                          </a:ln>
                          <a:solidFill>
                            <a:schemeClr val="bg1"/>
                          </a:solidFill>
                          <a:effectLst/>
                          <a:latin typeface="Calibri" charset="0"/>
                          <a:ea typeface="Times New Roman" charset="0"/>
                          <a:cs typeface="Times New Roman" charset="0"/>
                        </a:rPr>
                        <a:t>Opposition Argument: Health Care Costs</a:t>
                      </a:r>
                      <a:endParaRPr kumimoji="0" lang="en-US" sz="1600" b="0" i="0" u="none" strike="noStrike" cap="none" normalizeH="0" baseline="0">
                        <a:ln>
                          <a:noFill/>
                        </a:ln>
                        <a:solidFill>
                          <a:schemeClr val="bg1"/>
                        </a:solidFill>
                        <a:effectLst/>
                        <a:latin typeface="Calibri" charset="0"/>
                        <a:ea typeface="Times New Roman" charset="0"/>
                        <a:cs typeface="Times New Roman" charset="0"/>
                      </a:endParaRPr>
                    </a:p>
                  </a:txBody>
                  <a:tcPr marT="45725" marB="45725" anchor="b" horzOverflow="overflow">
                    <a:lnL>
                      <a:noFill/>
                    </a:lnL>
                    <a:lnR>
                      <a:noFill/>
                    </a:lnR>
                    <a:lnT>
                      <a:noFill/>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579438">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en-US" sz="1600" b="0" i="0" u="none" strike="noStrike" cap="none" normalizeH="0" baseline="0">
                          <a:ln>
                            <a:noFill/>
                          </a:ln>
                          <a:solidFill>
                            <a:schemeClr val="tx1"/>
                          </a:solidFill>
                          <a:effectLst/>
                          <a:latin typeface="Calibri" charset="0"/>
                          <a:ea typeface="Times New Roman" charset="0"/>
                          <a:cs typeface="Times New Roman" charset="0"/>
                        </a:rPr>
                        <a:t>Some/ other people say health care costs are already expensive enough, adding free birth control will increase everyone's premiums.</a:t>
                      </a:r>
                    </a:p>
                  </a:txBody>
                  <a:tcPr marT="45725" marB="45725" horzOverflow="overflow">
                    <a:lnL>
                      <a:noFill/>
                    </a:lnL>
                    <a:lnR>
                      <a:noFill/>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AEAEA"/>
                    </a:solidFill>
                  </a:tcPr>
                </a:tc>
              </a:tr>
              <a:tr h="334963">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en-US" sz="1600" b="1" i="0" u="none" strike="noStrike" cap="none" normalizeH="0" baseline="0">
                          <a:ln>
                            <a:noFill/>
                          </a:ln>
                          <a:solidFill>
                            <a:schemeClr val="bg1"/>
                          </a:solidFill>
                          <a:effectLst/>
                          <a:latin typeface="Calibri" charset="0"/>
                          <a:ea typeface="Times New Roman" charset="0"/>
                          <a:cs typeface="Times New Roman" charset="0"/>
                        </a:rPr>
                        <a:t>Response: Saves Families Money </a:t>
                      </a:r>
                    </a:p>
                  </a:txBody>
                  <a:tcPr marT="45725" marB="45725" anchor="b" horzOverflow="overflow">
                    <a:lnL>
                      <a:noFill/>
                    </a:lnL>
                    <a:lnR>
                      <a:noFill/>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r>
              <a:tr h="1116013">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en-US" sz="1600" b="0" i="0" u="none" strike="noStrike" cap="none" normalizeH="0" baseline="0">
                          <a:ln>
                            <a:noFill/>
                          </a:ln>
                          <a:solidFill>
                            <a:srgbClr val="000000"/>
                          </a:solidFill>
                          <a:effectLst/>
                          <a:latin typeface="Calibri" charset="0"/>
                          <a:ea typeface="Times New Roman" charset="0"/>
                          <a:cs typeface="Arial" charset="0"/>
                        </a:rPr>
                        <a:t>Some/other people say covering birth control as part of preventive coverage today saves families $26 a month on average, helping families in these tough economic times.*</a:t>
                      </a:r>
                    </a:p>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en-US" sz="1600" b="1" i="1" u="none" strike="noStrike" cap="none" normalizeH="0" baseline="0">
                          <a:ln>
                            <a:noFill/>
                          </a:ln>
                          <a:solidFill>
                            <a:srgbClr val="000000"/>
                          </a:solidFill>
                          <a:effectLst/>
                          <a:latin typeface="Calibri" charset="0"/>
                          <a:ea typeface="Times New Roman" charset="0"/>
                          <a:cs typeface="Arial" charset="0"/>
                        </a:rPr>
                        <a:t>Beats the opposition statement by 11 points (49% to 38%); Among women: +23 points; Among men: -2 points; Among independent women: +29 points</a:t>
                      </a:r>
                    </a:p>
                  </a:txBody>
                  <a:tcPr marT="45725" marB="45725" horzOverflow="overflow">
                    <a:lnL>
                      <a:noFill/>
                    </a:lnL>
                    <a:lnR>
                      <a:noFill/>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AEAEA"/>
                    </a:solidFill>
                  </a:tcPr>
                </a:tc>
              </a:tr>
              <a:tr h="334963">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en-US" sz="1600" b="1" i="0" u="none" strike="noStrike" cap="none" normalizeH="0" baseline="0">
                          <a:ln>
                            <a:noFill/>
                          </a:ln>
                          <a:solidFill>
                            <a:schemeClr val="bg1"/>
                          </a:solidFill>
                          <a:effectLst/>
                          <a:latin typeface="Calibri" charset="0"/>
                          <a:ea typeface="Times New Roman" charset="0"/>
                          <a:cs typeface="Times New Roman" charset="0"/>
                        </a:rPr>
                        <a:t>Response: Decreases Business Costs</a:t>
                      </a:r>
                    </a:p>
                  </a:txBody>
                  <a:tcPr marT="45725" marB="45725" horzOverflow="overflow">
                    <a:lnL>
                      <a:noFill/>
                    </a:lnL>
                    <a:lnR>
                      <a:noFill/>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r>
              <a:tr h="1116013">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en-US" sz="1600" b="0" i="0" u="none" strike="noStrike" cap="none" normalizeH="0" baseline="0">
                          <a:ln>
                            <a:noFill/>
                          </a:ln>
                          <a:solidFill>
                            <a:srgbClr val="000000"/>
                          </a:solidFill>
                          <a:effectLst/>
                          <a:latin typeface="Calibri" charset="0"/>
                          <a:ea typeface="Times New Roman" charset="0"/>
                          <a:cs typeface="Arial" charset="0"/>
                        </a:rPr>
                        <a:t>Some/other people say covering birth control as part of preventive coverage decreases business costs by 15% and increases productivity.*</a:t>
                      </a:r>
                    </a:p>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en-US" sz="1600" b="1" i="1" u="none" strike="noStrike" cap="none" normalizeH="0" baseline="0">
                          <a:ln>
                            <a:noFill/>
                          </a:ln>
                          <a:solidFill>
                            <a:srgbClr val="000000"/>
                          </a:solidFill>
                          <a:effectLst/>
                          <a:latin typeface="Calibri" charset="0"/>
                          <a:ea typeface="Times New Roman" charset="0"/>
                          <a:cs typeface="Arial" charset="0"/>
                        </a:rPr>
                        <a:t>Ties the opposition message (42% to 43%); Among women: even; Among men: -1 point; Among independent women: -6 points</a:t>
                      </a:r>
                    </a:p>
                  </a:txBody>
                  <a:tcPr marT="45725" marB="45725" horzOverflow="overflow">
                    <a:lnL>
                      <a:noFill/>
                    </a:lnL>
                    <a:lnR>
                      <a:noFill/>
                    </a:lnR>
                    <a:lnT w="38100" cap="flat" cmpd="sng" algn="ctr">
                      <a:solidFill>
                        <a:schemeClr val="bg1"/>
                      </a:solidFill>
                      <a:prstDash val="solid"/>
                      <a:round/>
                      <a:headEnd type="none" w="med" len="med"/>
                      <a:tailEnd type="none" w="med" len="med"/>
                    </a:lnT>
                    <a:lnB>
                      <a:noFill/>
                    </a:lnB>
                    <a:lnTlToBr>
                      <a:noFill/>
                    </a:lnTlToBr>
                    <a:lnBlToTr>
                      <a:noFill/>
                    </a:lnBlToTr>
                    <a:solidFill>
                      <a:srgbClr val="EAEAEA"/>
                    </a:solidFill>
                  </a:tcPr>
                </a:tc>
              </a:tr>
            </a:tbl>
          </a:graphicData>
        </a:graphic>
      </p:graphicFrame>
      <p:sp>
        <p:nvSpPr>
          <p:cNvPr id="7" name="Text Box 5"/>
          <p:cNvSpPr txBox="1">
            <a:spLocks noChangeArrowheads="1"/>
          </p:cNvSpPr>
          <p:nvPr/>
        </p:nvSpPr>
        <p:spPr bwMode="auto">
          <a:xfrm>
            <a:off x="0" y="6277154"/>
            <a:ext cx="7067550" cy="646331"/>
          </a:xfrm>
          <a:prstGeom prst="rect">
            <a:avLst/>
          </a:prstGeom>
          <a:noFill/>
          <a:ln w="9525">
            <a:noFill/>
            <a:miter lim="800000"/>
            <a:headEnd/>
            <a:tailEnd/>
          </a:ln>
          <a:effectLst/>
        </p:spPr>
        <p:txBody>
          <a:bodyPr>
            <a:prstTxWarp prst="textNoShape">
              <a:avLst/>
            </a:prstTxWarp>
            <a:spAutoFit/>
          </a:bodyPr>
          <a:lstStyle/>
          <a:p>
            <a:pPr algn="l" eaLnBrk="1" hangingPunct="1">
              <a:lnSpc>
                <a:spcPct val="90000"/>
              </a:lnSpc>
            </a:pPr>
            <a:r>
              <a:rPr lang="en-US" sz="1000" dirty="0"/>
              <a:t>Lake Research </a:t>
            </a:r>
            <a:r>
              <a:rPr lang="en-US" sz="1000" dirty="0" smtClean="0"/>
              <a:t>survey of </a:t>
            </a:r>
            <a:r>
              <a:rPr lang="en-US" sz="1000" dirty="0"/>
              <a:t>1,000 likely voters </a:t>
            </a:r>
            <a:r>
              <a:rPr lang="en-US" sz="1000" dirty="0" smtClean="0"/>
              <a:t>nationwide using RDD.  </a:t>
            </a:r>
            <a:r>
              <a:rPr lang="en-US" sz="1000" dirty="0"/>
              <a:t>The survey was comprised of a base sample of 800 likely voters (400 men and 400 women) with an oversample of 200 female voters nationwide.  In the combined totals, respondents in the female oversample were weighted down to reflect their actual proportion among the population.  The survey was conducted August 4 through 10, </a:t>
            </a:r>
            <a:r>
              <a:rPr lang="en-US" sz="1000" dirty="0" smtClean="0"/>
              <a:t>2011. The </a:t>
            </a:r>
            <a:r>
              <a:rPr lang="en-US" sz="1000" dirty="0"/>
              <a:t>margin of error for the overall survey is +/- 3.1%. </a:t>
            </a:r>
          </a:p>
        </p:txBody>
      </p:sp>
    </p:spTree>
    <p:extLst>
      <p:ext uri="{BB962C8B-B14F-4D97-AF65-F5344CB8AC3E}">
        <p14:creationId xmlns="" xmlns:p14="http://schemas.microsoft.com/office/powerpoint/2010/main" val="2638596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Footer Placeholder 2"/>
          <p:cNvSpPr>
            <a:spLocks noGrp="1"/>
          </p:cNvSpPr>
          <p:nvPr>
            <p:ph type="ftr" sz="quarter" idx="10"/>
          </p:nvPr>
        </p:nvSpPr>
        <p:spPr>
          <a:noFill/>
          <a:ln>
            <a:miter lim="800000"/>
            <a:headEnd/>
            <a:tailEnd/>
          </a:ln>
        </p:spPr>
        <p:txBody>
          <a:bodyPr/>
          <a:lstStyle/>
          <a:p>
            <a:fld id="{7364753E-02F2-1141-A4D5-02C934E32B2F}" type="slidenum">
              <a:rPr lang="en-US"/>
              <a:pPr/>
              <a:t>31</a:t>
            </a:fld>
            <a:endParaRPr lang="en-US"/>
          </a:p>
        </p:txBody>
      </p:sp>
      <p:sp>
        <p:nvSpPr>
          <p:cNvPr id="52227" name="Rectangle 2"/>
          <p:cNvSpPr>
            <a:spLocks noGrp="1" noChangeArrowheads="1"/>
          </p:cNvSpPr>
          <p:nvPr>
            <p:ph type="title"/>
          </p:nvPr>
        </p:nvSpPr>
        <p:spPr/>
        <p:txBody>
          <a:bodyPr/>
          <a:lstStyle/>
          <a:p>
            <a:pPr eaLnBrk="1" hangingPunct="1"/>
            <a:r>
              <a:rPr lang="en-US" sz="1800" dirty="0"/>
              <a:t>Voters do not buy the government mandate </a:t>
            </a:r>
            <a:r>
              <a:rPr lang="en-US" sz="1800" dirty="0" smtClean="0"/>
              <a:t>frame on birth control.</a:t>
            </a:r>
            <a:r>
              <a:rPr lang="en-US" sz="1800" dirty="0"/>
              <a:t>  They side with the statement by 21 points that birth control is basic preventive care because it respects others to make important life decisions and gives people more options over when and whether to have children.</a:t>
            </a:r>
            <a:endParaRPr lang="en-US" b="1" dirty="0"/>
          </a:p>
        </p:txBody>
      </p:sp>
      <p:graphicFrame>
        <p:nvGraphicFramePr>
          <p:cNvPr id="1859613" name="Group 29"/>
          <p:cNvGraphicFramePr>
            <a:graphicFrameLocks noGrp="1"/>
          </p:cNvGraphicFramePr>
          <p:nvPr/>
        </p:nvGraphicFramePr>
        <p:xfrm>
          <a:off x="677863" y="1776413"/>
          <a:ext cx="7729537" cy="2761008"/>
        </p:xfrm>
        <a:graphic>
          <a:graphicData uri="http://schemas.openxmlformats.org/drawingml/2006/table">
            <a:tbl>
              <a:tblPr/>
              <a:tblGrid>
                <a:gridCol w="7729537"/>
              </a:tblGrid>
              <a:tr h="361950">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en-US" sz="1700" b="1" i="0" u="none" strike="noStrike" cap="none" normalizeH="0" baseline="0">
                          <a:ln>
                            <a:noFill/>
                          </a:ln>
                          <a:solidFill>
                            <a:schemeClr val="bg1"/>
                          </a:solidFill>
                          <a:effectLst/>
                          <a:latin typeface="Calibri" charset="0"/>
                          <a:ea typeface="Times New Roman" charset="0"/>
                          <a:cs typeface="Times New Roman" charset="0"/>
                        </a:rPr>
                        <a:t>Opposition Argument: Government Mandate</a:t>
                      </a:r>
                      <a:endParaRPr kumimoji="0" lang="en-US" sz="1700" b="0" i="0" u="none" strike="noStrike" cap="none" normalizeH="0" baseline="0">
                        <a:ln>
                          <a:noFill/>
                        </a:ln>
                        <a:solidFill>
                          <a:schemeClr val="bg1"/>
                        </a:solidFill>
                        <a:effectLst/>
                        <a:latin typeface="Calibri" charset="0"/>
                        <a:ea typeface="Times New Roman" charset="0"/>
                        <a:cs typeface="Times New Roman" charset="0"/>
                      </a:endParaRPr>
                    </a:p>
                  </a:txBody>
                  <a:tcPr marT="45702" marB="45702" anchor="b" horzOverflow="overflow">
                    <a:lnL>
                      <a:noFill/>
                    </a:lnL>
                    <a:lnR>
                      <a:noFill/>
                    </a:lnR>
                    <a:lnT>
                      <a:noFill/>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609600">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en-US" sz="1700" b="0" i="0" u="none" strike="noStrike" cap="none" normalizeH="0" baseline="0">
                          <a:ln>
                            <a:noFill/>
                          </a:ln>
                          <a:solidFill>
                            <a:schemeClr val="tx1"/>
                          </a:solidFill>
                          <a:effectLst/>
                          <a:latin typeface="Calibri" charset="0"/>
                          <a:ea typeface="Times New Roman" charset="0"/>
                          <a:cs typeface="Times New Roman" charset="0"/>
                        </a:rPr>
                        <a:t>Some/ other people say free contraceptives is another government mandate and now we have government micro-managing people's health care. </a:t>
                      </a:r>
                    </a:p>
                  </a:txBody>
                  <a:tcPr marT="45702" marB="45702" horzOverflow="overflow">
                    <a:lnL>
                      <a:noFill/>
                    </a:lnL>
                    <a:lnR>
                      <a:noFill/>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AEAEA"/>
                    </a:solidFill>
                  </a:tcPr>
                </a:tc>
              </a:tr>
              <a:tr h="350838">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en-US" sz="1700" b="1" i="0" u="none" strike="noStrike" cap="none" normalizeH="0" baseline="0">
                          <a:ln>
                            <a:noFill/>
                          </a:ln>
                          <a:solidFill>
                            <a:schemeClr val="bg1"/>
                          </a:solidFill>
                          <a:effectLst/>
                          <a:latin typeface="Calibri" charset="0"/>
                          <a:ea typeface="Times New Roman" charset="0"/>
                          <a:cs typeface="Times New Roman" charset="0"/>
                        </a:rPr>
                        <a:t>Response: Preventive Care/Respect for Important Life Decisions</a:t>
                      </a:r>
                    </a:p>
                  </a:txBody>
                  <a:tcPr marT="45702" marB="45702" anchor="b" horzOverflow="overflow">
                    <a:lnL>
                      <a:noFill/>
                    </a:lnL>
                    <a:lnR>
                      <a:noFill/>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2"/>
                    </a:solidFill>
                  </a:tcPr>
                </a:tc>
              </a:tr>
              <a:tr h="1438275">
                <a:tc>
                  <a:txBody>
                    <a:bodyPr/>
                    <a:lstStyle/>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en-US" sz="1700" b="0" i="0" u="none" strike="noStrike" cap="none" normalizeH="0" baseline="0">
                          <a:ln>
                            <a:noFill/>
                          </a:ln>
                          <a:solidFill>
                            <a:schemeClr val="tx1"/>
                          </a:solidFill>
                          <a:effectLst/>
                          <a:latin typeface="Calibri" charset="0"/>
                          <a:ea typeface="Times New Roman" charset="0"/>
                          <a:cs typeface="Times New Roman" charset="0"/>
                        </a:rPr>
                        <a:t>Some/other people say birth control is basic preventive care because it respects others to make important life decisions and gives people more options over when and whether to have children. </a:t>
                      </a:r>
                      <a:endParaRPr kumimoji="0" lang="en-US" sz="1700" b="0" i="0" u="none" strike="noStrike" cap="none" normalizeH="0" baseline="0">
                        <a:ln>
                          <a:noFill/>
                        </a:ln>
                        <a:solidFill>
                          <a:srgbClr val="000000"/>
                        </a:solidFill>
                        <a:effectLst/>
                        <a:latin typeface="Calibri" charset="0"/>
                        <a:ea typeface="Times New Roman" charset="0"/>
                        <a:cs typeface="Arial" charset="0"/>
                      </a:endParaRPr>
                    </a:p>
                    <a:p>
                      <a:pPr marL="0" marR="0" lvl="0" indent="0" algn="l" defTabSz="914400" rtl="0" eaLnBrk="1" fontAlgn="base" latinLnBrk="0" hangingPunct="1">
                        <a:lnSpc>
                          <a:spcPct val="100000"/>
                        </a:lnSpc>
                        <a:spcBef>
                          <a:spcPct val="20000"/>
                        </a:spcBef>
                        <a:spcAft>
                          <a:spcPct val="0"/>
                        </a:spcAft>
                        <a:buClr>
                          <a:schemeClr val="tx2"/>
                        </a:buClr>
                        <a:buSzTx/>
                        <a:buFontTx/>
                        <a:buNone/>
                        <a:tabLst/>
                      </a:pPr>
                      <a:r>
                        <a:rPr kumimoji="0" lang="en-US" sz="1700" b="1" i="1" u="none" strike="noStrike" cap="none" normalizeH="0" baseline="0">
                          <a:ln>
                            <a:noFill/>
                          </a:ln>
                          <a:solidFill>
                            <a:srgbClr val="000000"/>
                          </a:solidFill>
                          <a:effectLst/>
                          <a:latin typeface="Calibri" charset="0"/>
                          <a:ea typeface="Times New Roman" charset="0"/>
                          <a:cs typeface="Arial" charset="0"/>
                        </a:rPr>
                        <a:t>Beats the opposition statement by 21 points (56% to 35%); Among women: +30 points; Among men: +11 points; Among independent women: +31 points</a:t>
                      </a:r>
                    </a:p>
                  </a:txBody>
                  <a:tcPr marT="45702" marB="45702" horzOverflow="overflow">
                    <a:lnL>
                      <a:noFill/>
                    </a:lnL>
                    <a:lnR>
                      <a:noFill/>
                    </a:lnR>
                    <a:lnT w="38100" cap="flat" cmpd="sng" algn="ctr">
                      <a:solidFill>
                        <a:schemeClr val="bg1"/>
                      </a:solidFill>
                      <a:prstDash val="solid"/>
                      <a:round/>
                      <a:headEnd type="none" w="med" len="med"/>
                      <a:tailEnd type="none" w="med" len="med"/>
                    </a:lnT>
                    <a:lnB>
                      <a:noFill/>
                    </a:lnB>
                    <a:lnTlToBr>
                      <a:noFill/>
                    </a:lnTlToBr>
                    <a:lnBlToTr>
                      <a:noFill/>
                    </a:lnBlToTr>
                    <a:solidFill>
                      <a:srgbClr val="EAEAEA"/>
                    </a:solidFill>
                  </a:tcPr>
                </a:tc>
              </a:tr>
            </a:tbl>
          </a:graphicData>
        </a:graphic>
      </p:graphicFrame>
      <p:sp>
        <p:nvSpPr>
          <p:cNvPr id="5" name="Text Box 5"/>
          <p:cNvSpPr txBox="1">
            <a:spLocks noChangeArrowheads="1"/>
          </p:cNvSpPr>
          <p:nvPr/>
        </p:nvSpPr>
        <p:spPr bwMode="auto">
          <a:xfrm>
            <a:off x="0" y="6277154"/>
            <a:ext cx="7067550" cy="646331"/>
          </a:xfrm>
          <a:prstGeom prst="rect">
            <a:avLst/>
          </a:prstGeom>
          <a:noFill/>
          <a:ln w="9525">
            <a:noFill/>
            <a:miter lim="800000"/>
            <a:headEnd/>
            <a:tailEnd/>
          </a:ln>
          <a:effectLst/>
        </p:spPr>
        <p:txBody>
          <a:bodyPr>
            <a:prstTxWarp prst="textNoShape">
              <a:avLst/>
            </a:prstTxWarp>
            <a:spAutoFit/>
          </a:bodyPr>
          <a:lstStyle/>
          <a:p>
            <a:pPr algn="l" eaLnBrk="1" hangingPunct="1">
              <a:lnSpc>
                <a:spcPct val="90000"/>
              </a:lnSpc>
            </a:pPr>
            <a:r>
              <a:rPr lang="en-US" sz="1000" dirty="0"/>
              <a:t>Lake Research </a:t>
            </a:r>
            <a:r>
              <a:rPr lang="en-US" sz="1000" dirty="0" smtClean="0"/>
              <a:t>survey of </a:t>
            </a:r>
            <a:r>
              <a:rPr lang="en-US" sz="1000" dirty="0"/>
              <a:t>1,000 likely voters </a:t>
            </a:r>
            <a:r>
              <a:rPr lang="en-US" sz="1000" dirty="0" smtClean="0"/>
              <a:t>nationwide using RDD.  </a:t>
            </a:r>
            <a:r>
              <a:rPr lang="en-US" sz="1000" dirty="0"/>
              <a:t>The survey was comprised of a base sample of 800 likely voters (400 men and 400 women) with an oversample of 200 female voters nationwide.  In the combined totals, respondents in the female oversample were weighted down to reflect their actual proportion among the population.  The survey was conducted August 4 through 10, </a:t>
            </a:r>
            <a:r>
              <a:rPr lang="en-US" sz="1000" dirty="0" smtClean="0"/>
              <a:t>2011. The </a:t>
            </a:r>
            <a:r>
              <a:rPr lang="en-US" sz="1000" dirty="0"/>
              <a:t>margin of error for the overall survey is +/- 3.1%. </a:t>
            </a:r>
          </a:p>
        </p:txBody>
      </p:sp>
    </p:spTree>
    <p:extLst>
      <p:ext uri="{BB962C8B-B14F-4D97-AF65-F5344CB8AC3E}">
        <p14:creationId xmlns="" xmlns:p14="http://schemas.microsoft.com/office/powerpoint/2010/main" val="36799497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990600" y="0"/>
            <a:ext cx="7315200" cy="13716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smtClean="0"/>
              <a:t>Things to do regarding health care reform, things to avoid</a:t>
            </a:r>
            <a:endParaRPr lang="en-US" smtClean="0">
              <a:effectLst/>
            </a:endParaRPr>
          </a:p>
        </p:txBody>
      </p:sp>
      <p:graphicFrame>
        <p:nvGraphicFramePr>
          <p:cNvPr id="98307" name="Group 3"/>
          <p:cNvGraphicFramePr>
            <a:graphicFrameLocks noGrp="1"/>
          </p:cNvGraphicFramePr>
          <p:nvPr/>
        </p:nvGraphicFramePr>
        <p:xfrm>
          <a:off x="609600" y="1371600"/>
          <a:ext cx="8077200" cy="4745356"/>
        </p:xfrm>
        <a:graphic>
          <a:graphicData uri="http://schemas.openxmlformats.org/drawingml/2006/table">
            <a:tbl>
              <a:tblPr/>
              <a:tblGrid>
                <a:gridCol w="4038600"/>
                <a:gridCol w="4038600"/>
              </a:tblGrid>
              <a:tr h="4524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ahoma" pitchFamily="34" charset="0"/>
                        </a:rPr>
                        <a:t>DO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ahoma" pitchFamily="34" charset="0"/>
                        </a:rPr>
                        <a:t>DO NOT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08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ahoma" pitchFamily="34" charset="0"/>
                        </a:rPr>
                        <a:t>Let voters know the health care reform law passed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ahoma" pitchFamily="34" charset="0"/>
                        </a:rPr>
                        <a:t>Assume everyone already knows health care reform passed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30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ahoma" pitchFamily="34" charset="0"/>
                        </a:rPr>
                        <a:t>Use personal stories to convey critical benefits of reform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ahoma" pitchFamily="34" charset="0"/>
                        </a:rPr>
                        <a:t>List off benefits outside of any personal context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83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ahoma" pitchFamily="34" charset="0"/>
                        </a:rPr>
                        <a:t>Explain in simple terms how the law works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ahoma" pitchFamily="34" charset="0"/>
                        </a:rPr>
                        <a:t>Assume they understand the law and how it will affect them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40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ahoma" pitchFamily="34" charset="0"/>
                        </a:rPr>
                        <a:t>Focus on the handful of core provisions that are most important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ahoma" pitchFamily="34" charset="0"/>
                        </a:rPr>
                        <a:t>Barrage voters with a long list of benefits they won</a:t>
                      </a:r>
                      <a:r>
                        <a:rPr kumimoji="0" lang="en-US" sz="1800" b="0" i="0" u="none" strike="noStrike" cap="none" normalizeH="0" baseline="0" smtClean="0">
                          <a:ln>
                            <a:noFill/>
                          </a:ln>
                          <a:solidFill>
                            <a:schemeClr val="tx1"/>
                          </a:solidFill>
                          <a:effectLst/>
                          <a:latin typeface="Arial"/>
                        </a:rPr>
                        <a:t>’</a:t>
                      </a:r>
                      <a:r>
                        <a:rPr kumimoji="0" lang="en-US" sz="1800" b="0" i="0" u="none" strike="noStrike" cap="none" normalizeH="0" baseline="0" smtClean="0">
                          <a:ln>
                            <a:noFill/>
                          </a:ln>
                          <a:solidFill>
                            <a:schemeClr val="tx1"/>
                          </a:solidFill>
                          <a:effectLst/>
                          <a:latin typeface="Tahoma" pitchFamily="34" charset="0"/>
                        </a:rPr>
                        <a:t>t remember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24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ahoma" pitchFamily="34" charset="0"/>
                        </a:rPr>
                        <a:t>Keep it simple, using terms they can understand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ahoma" pitchFamily="34" charset="0"/>
                        </a:rPr>
                        <a:t>Use complex language or insider jargon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08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ahoma" pitchFamily="34" charset="0"/>
                        </a:rPr>
                        <a:t>Use </a:t>
                      </a:r>
                      <a:r>
                        <a:rPr kumimoji="0" lang="en-US" sz="1800" b="0" i="0" u="none" strike="noStrike" cap="none" normalizeH="0" baseline="0" smtClean="0">
                          <a:ln>
                            <a:noFill/>
                          </a:ln>
                          <a:solidFill>
                            <a:schemeClr val="tx1"/>
                          </a:solidFill>
                          <a:effectLst/>
                          <a:latin typeface="Arial"/>
                        </a:rPr>
                        <a:t>“</a:t>
                      </a:r>
                      <a:r>
                        <a:rPr kumimoji="0" lang="en-US" sz="1800" b="0" i="0" u="none" strike="noStrike" cap="none" normalizeH="0" baseline="0" smtClean="0">
                          <a:ln>
                            <a:noFill/>
                          </a:ln>
                          <a:solidFill>
                            <a:schemeClr val="tx1"/>
                          </a:solidFill>
                          <a:effectLst/>
                          <a:latin typeface="Tahoma" pitchFamily="34" charset="0"/>
                        </a:rPr>
                        <a:t>bridge</a:t>
                      </a:r>
                      <a:r>
                        <a:rPr kumimoji="0" lang="en-US" sz="1800" b="0" i="0" u="none" strike="noStrike" cap="none" normalizeH="0" baseline="0" smtClean="0">
                          <a:ln>
                            <a:noFill/>
                          </a:ln>
                          <a:solidFill>
                            <a:schemeClr val="tx1"/>
                          </a:solidFill>
                          <a:effectLst/>
                          <a:latin typeface="Arial"/>
                        </a:rPr>
                        <a:t>”</a:t>
                      </a:r>
                      <a:r>
                        <a:rPr kumimoji="0" lang="en-US" sz="1800" b="0" i="0" u="none" strike="noStrike" cap="none" normalizeH="0" baseline="0" smtClean="0">
                          <a:ln>
                            <a:noFill/>
                          </a:ln>
                          <a:solidFill>
                            <a:schemeClr val="tx1"/>
                          </a:solidFill>
                          <a:effectLst/>
                          <a:latin typeface="Tahoma" pitchFamily="34" charset="0"/>
                        </a:rPr>
                        <a:t> or </a:t>
                      </a:r>
                      <a:r>
                        <a:rPr kumimoji="0" lang="en-US" sz="1800" b="0" i="0" u="none" strike="noStrike" cap="none" normalizeH="0" baseline="0" smtClean="0">
                          <a:ln>
                            <a:noFill/>
                          </a:ln>
                          <a:solidFill>
                            <a:schemeClr val="tx1"/>
                          </a:solidFill>
                          <a:effectLst/>
                          <a:latin typeface="Arial"/>
                        </a:rPr>
                        <a:t>“</a:t>
                      </a:r>
                      <a:r>
                        <a:rPr kumimoji="0" lang="en-US" sz="1800" b="0" i="0" u="none" strike="noStrike" cap="none" normalizeH="0" baseline="0" smtClean="0">
                          <a:ln>
                            <a:noFill/>
                          </a:ln>
                          <a:solidFill>
                            <a:schemeClr val="tx1"/>
                          </a:solidFill>
                          <a:effectLst/>
                          <a:latin typeface="Tahoma" pitchFamily="34" charset="0"/>
                        </a:rPr>
                        <a:t>transition</a:t>
                      </a:r>
                      <a:r>
                        <a:rPr kumimoji="0" lang="en-US" sz="1800" b="0" i="0" u="none" strike="noStrike" cap="none" normalizeH="0" baseline="0" smtClean="0">
                          <a:ln>
                            <a:noFill/>
                          </a:ln>
                          <a:solidFill>
                            <a:schemeClr val="tx1"/>
                          </a:solidFill>
                          <a:effectLst/>
                          <a:latin typeface="Arial"/>
                        </a:rPr>
                        <a:t>”</a:t>
                      </a:r>
                      <a:r>
                        <a:rPr kumimoji="0" lang="en-US" sz="1800" b="0" i="0" u="none" strike="noStrike" cap="none" normalizeH="0" baseline="0" smtClean="0">
                          <a:ln>
                            <a:noFill/>
                          </a:ln>
                          <a:solidFill>
                            <a:schemeClr val="tx1"/>
                          </a:solidFill>
                          <a:effectLst/>
                          <a:latin typeface="Tahoma" pitchFamily="34" charset="0"/>
                        </a:rPr>
                        <a:t> language to relax defenses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ahoma" pitchFamily="34" charset="0"/>
                        </a:rPr>
                        <a:t>Use heated political rhetoric or congratulatory language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24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ahoma" pitchFamily="34" charset="0"/>
                        </a:rPr>
                        <a:t>Address scarcity and cost concerns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ahoma" pitchFamily="34" charset="0"/>
                        </a:rPr>
                        <a:t>Say that the law will reduce deficits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 xmlns:p14="http://schemas.microsoft.com/office/powerpoint/2010/main" val="34259810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298" name="Picture 2" descr="big puzzle"/>
          <p:cNvPicPr>
            <a:picLocks noChangeAspect="1" noChangeArrowheads="1"/>
          </p:cNvPicPr>
          <p:nvPr/>
        </p:nvPicPr>
        <p:blipFill>
          <a:blip r:embed="rId3" cstate="print"/>
          <a:srcRect l="18263" t="13489" r="2809" b="21077"/>
          <a:stretch>
            <a:fillRect/>
          </a:stretch>
        </p:blipFill>
        <p:spPr bwMode="auto">
          <a:xfrm>
            <a:off x="0" y="-7938"/>
            <a:ext cx="9131300" cy="6897688"/>
          </a:xfrm>
          <a:prstGeom prst="rect">
            <a:avLst/>
          </a:prstGeom>
          <a:noFill/>
          <a:ln w="9525">
            <a:noFill/>
            <a:miter lim="800000"/>
            <a:headEnd/>
            <a:tailEnd/>
          </a:ln>
        </p:spPr>
      </p:pic>
      <p:pic>
        <p:nvPicPr>
          <p:cNvPr id="55299" name="Picture 3" descr="LRP_Logo"/>
          <p:cNvPicPr>
            <a:picLocks noChangeAspect="1" noChangeArrowheads="1"/>
          </p:cNvPicPr>
          <p:nvPr/>
        </p:nvPicPr>
        <p:blipFill>
          <a:blip r:embed="rId4" cstate="print"/>
          <a:srcRect/>
          <a:stretch>
            <a:fillRect/>
          </a:stretch>
        </p:blipFill>
        <p:spPr bwMode="auto">
          <a:xfrm>
            <a:off x="428625" y="2090738"/>
            <a:ext cx="2917825" cy="1227137"/>
          </a:xfrm>
          <a:prstGeom prst="rect">
            <a:avLst/>
          </a:prstGeom>
          <a:noFill/>
          <a:ln w="9525">
            <a:noFill/>
            <a:miter lim="800000"/>
            <a:headEnd/>
            <a:tailEnd/>
          </a:ln>
        </p:spPr>
      </p:pic>
      <p:sp>
        <p:nvSpPr>
          <p:cNvPr id="55300" name="Text Box 4"/>
          <p:cNvSpPr txBox="1">
            <a:spLocks noChangeArrowheads="1"/>
          </p:cNvSpPr>
          <p:nvPr/>
        </p:nvSpPr>
        <p:spPr bwMode="auto">
          <a:xfrm>
            <a:off x="3706813" y="3157538"/>
            <a:ext cx="2214562" cy="2436812"/>
          </a:xfrm>
          <a:prstGeom prst="rect">
            <a:avLst/>
          </a:prstGeom>
          <a:noFill/>
          <a:ln w="3175">
            <a:noFill/>
            <a:miter lim="800000"/>
            <a:headEnd/>
            <a:tailEnd/>
          </a:ln>
          <a:effectLst/>
        </p:spPr>
        <p:txBody>
          <a:bodyPr>
            <a:prstTxWarp prst="textNoShape">
              <a:avLst/>
            </a:prstTxWarp>
          </a:bodyPr>
          <a:lstStyle/>
          <a:p>
            <a:pPr algn="l"/>
            <a:r>
              <a:rPr lang="en-US" dirty="0"/>
              <a:t>Celinda Lake</a:t>
            </a:r>
          </a:p>
          <a:p>
            <a:pPr algn="l"/>
            <a:r>
              <a:rPr lang="en-US" dirty="0">
                <a:hlinkClick r:id="rId5"/>
              </a:rPr>
              <a:t>clake@lakeresearch.com</a:t>
            </a:r>
            <a:endParaRPr lang="en-US" dirty="0"/>
          </a:p>
          <a:p>
            <a:pPr algn="l"/>
            <a:endParaRPr lang="en-US" dirty="0"/>
          </a:p>
          <a:p>
            <a:pPr algn="l"/>
            <a:endParaRPr lang="en-US" dirty="0"/>
          </a:p>
        </p:txBody>
      </p:sp>
      <p:sp>
        <p:nvSpPr>
          <p:cNvPr id="55301" name="Text Box 5"/>
          <p:cNvSpPr txBox="1">
            <a:spLocks noChangeArrowheads="1"/>
          </p:cNvSpPr>
          <p:nvPr/>
        </p:nvSpPr>
        <p:spPr bwMode="auto">
          <a:xfrm>
            <a:off x="3698875" y="2135188"/>
            <a:ext cx="5092700" cy="895350"/>
          </a:xfrm>
          <a:prstGeom prst="rect">
            <a:avLst/>
          </a:prstGeom>
          <a:noFill/>
          <a:ln w="3175">
            <a:noFill/>
            <a:miter lim="800000"/>
            <a:headEnd/>
            <a:tailEnd/>
          </a:ln>
          <a:effectLst/>
        </p:spPr>
        <p:txBody>
          <a:bodyPr>
            <a:prstTxWarp prst="textNoShape">
              <a:avLst/>
            </a:prstTxWarp>
          </a:bodyPr>
          <a:lstStyle/>
          <a:p>
            <a:pPr algn="l"/>
            <a:r>
              <a:rPr lang="en-US" sz="2000"/>
              <a:t>Washington, DC | Berkeley, CA | New York, NY</a:t>
            </a:r>
          </a:p>
          <a:p>
            <a:pPr algn="l"/>
            <a:r>
              <a:rPr lang="en-US" sz="1600">
                <a:hlinkClick r:id="rId6"/>
              </a:rPr>
              <a:t>LakeResearch.com</a:t>
            </a:r>
            <a:endParaRPr lang="en-US" sz="1600"/>
          </a:p>
          <a:p>
            <a:pPr algn="l"/>
            <a:r>
              <a:rPr lang="en-US" sz="1600"/>
              <a:t>202.776.9066</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990600" y="0"/>
            <a:ext cx="8077200" cy="13716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sz="2800" smtClean="0"/>
              <a:t>Let voters know it passed</a:t>
            </a:r>
          </a:p>
        </p:txBody>
      </p:sp>
      <p:sp>
        <p:nvSpPr>
          <p:cNvPr id="73736" name="Rectangle 8"/>
          <p:cNvSpPr>
            <a:spLocks noGrp="1" noChangeArrowheads="1"/>
          </p:cNvSpPr>
          <p:nvPr>
            <p:ph type="body" idx="1"/>
          </p:nvPr>
        </p:nvSpPr>
        <p:spPr>
          <a:noFill/>
          <a:ln/>
        </p:spPr>
        <p:txBody>
          <a:bodyPr/>
          <a:lstStyle/>
          <a:p>
            <a:pPr>
              <a:lnSpc>
                <a:spcPct val="90000"/>
              </a:lnSpc>
            </a:pPr>
            <a:r>
              <a:rPr lang="en-US" sz="2800" b="1" dirty="0" smtClean="0"/>
              <a:t>Many voters—especially Latino voters and blue collar women—are not even sure Congress has passed a health care reform law.  Voters who don’t even realize health care reform is now the law are more susceptible to the myths and scare tactics of opponents.</a:t>
            </a:r>
          </a:p>
          <a:p>
            <a:pPr>
              <a:lnSpc>
                <a:spcPct val="90000"/>
              </a:lnSpc>
            </a:pPr>
            <a:endParaRPr lang="en-US" sz="2800" b="1" dirty="0" smtClean="0"/>
          </a:p>
          <a:p>
            <a:pPr>
              <a:lnSpc>
                <a:spcPct val="90000"/>
              </a:lnSpc>
              <a:buFontTx/>
              <a:buNone/>
            </a:pPr>
            <a:r>
              <a:rPr lang="en-US" sz="2800" b="1" dirty="0" smtClean="0"/>
              <a:t>   </a:t>
            </a:r>
            <a:r>
              <a:rPr lang="en-US" sz="2800" b="1" dirty="0" smtClean="0">
                <a:solidFill>
                  <a:schemeClr val="accent1"/>
                </a:solidFill>
              </a:rPr>
              <a:t>“I don't think it has passed.” [Blue collar woman, Philadelphia]</a:t>
            </a:r>
          </a:p>
        </p:txBody>
      </p:sp>
      <p:sp>
        <p:nvSpPr>
          <p:cNvPr id="4" name="TextBox 3"/>
          <p:cNvSpPr txBox="1"/>
          <p:nvPr/>
        </p:nvSpPr>
        <p:spPr>
          <a:xfrm>
            <a:off x="316523" y="6154621"/>
            <a:ext cx="7118252" cy="464743"/>
          </a:xfrm>
          <a:prstGeom prst="rect">
            <a:avLst/>
          </a:prstGeom>
          <a:noFill/>
        </p:spPr>
        <p:txBody>
          <a:bodyPr wrap="square" rtlCol="0">
            <a:spAutoFit/>
          </a:bodyPr>
          <a:lstStyle/>
          <a:p>
            <a:pPr algn="l" eaLnBrk="1" hangingPunct="1">
              <a:lnSpc>
                <a:spcPct val="80000"/>
              </a:lnSpc>
            </a:pPr>
            <a:r>
              <a:rPr lang="en-US" sz="1000" dirty="0"/>
              <a:t>Lake Research Partners conducted eight focus groups in four cities (Las Vegas, NV; Charlotte, NC; Philadelphia, PA; and St. Louis, MO) between July 8-19, 2010.  </a:t>
            </a:r>
            <a:r>
              <a:rPr lang="en-US" sz="1000" dirty="0" smtClean="0"/>
              <a:t>The </a:t>
            </a:r>
            <a:r>
              <a:rPr lang="en-US" sz="1000" dirty="0"/>
              <a:t>groups were composed of seniors, blue collar women, voters under 40, Latinos, and rural and suburban St. Louis women. </a:t>
            </a:r>
          </a:p>
        </p:txBody>
      </p:sp>
    </p:spTree>
    <p:extLst>
      <p:ext uri="{BB962C8B-B14F-4D97-AF65-F5344CB8AC3E}">
        <p14:creationId xmlns="" xmlns:p14="http://schemas.microsoft.com/office/powerpoint/2010/main" val="31928456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3"/>
          <p:cNvSpPr>
            <a:spLocks noGrp="1"/>
          </p:cNvSpPr>
          <p:nvPr>
            <p:ph type="ftr" sz="quarter" idx="10"/>
          </p:nvPr>
        </p:nvSpPr>
        <p:spPr>
          <a:noFill/>
          <a:ln>
            <a:miter lim="800000"/>
            <a:headEnd/>
            <a:tailEnd/>
          </a:ln>
        </p:spPr>
        <p:txBody>
          <a:bodyPr/>
          <a:lstStyle/>
          <a:p>
            <a:fld id="{C31EB028-75A9-B849-AB38-79AFFA8332BC}" type="slidenum">
              <a:rPr lang="en-US"/>
              <a:pPr/>
              <a:t>5</a:t>
            </a:fld>
            <a:endParaRPr lang="en-US"/>
          </a:p>
        </p:txBody>
      </p:sp>
      <p:sp>
        <p:nvSpPr>
          <p:cNvPr id="9219" name="Rectangle 2"/>
          <p:cNvSpPr>
            <a:spLocks noGrp="1" noChangeArrowheads="1"/>
          </p:cNvSpPr>
          <p:nvPr>
            <p:ph type="title"/>
          </p:nvPr>
        </p:nvSpPr>
        <p:spPr/>
        <p:txBody>
          <a:bodyPr/>
          <a:lstStyle/>
          <a:p>
            <a:pPr eaLnBrk="1" hangingPunct="1"/>
            <a:r>
              <a:rPr lang="en-US"/>
              <a:t>Key Findings</a:t>
            </a:r>
          </a:p>
        </p:txBody>
      </p:sp>
      <p:sp>
        <p:nvSpPr>
          <p:cNvPr id="8196" name="Rectangle 3"/>
          <p:cNvSpPr>
            <a:spLocks noGrp="1" noChangeArrowheads="1"/>
          </p:cNvSpPr>
          <p:nvPr>
            <p:ph type="body" idx="1"/>
          </p:nvPr>
        </p:nvSpPr>
        <p:spPr>
          <a:xfrm>
            <a:off x="685800" y="1397000"/>
            <a:ext cx="7772400" cy="4733925"/>
          </a:xfrm>
        </p:spPr>
        <p:txBody>
          <a:bodyPr/>
          <a:lstStyle/>
          <a:p>
            <a:pPr marL="0" indent="0" eaLnBrk="1" hangingPunct="1">
              <a:lnSpc>
                <a:spcPct val="80000"/>
              </a:lnSpc>
              <a:buNone/>
            </a:pPr>
            <a:r>
              <a:rPr lang="en-US" sz="1800" b="1" i="1" dirty="0"/>
              <a:t>Use a consumer frame.</a:t>
            </a:r>
          </a:p>
          <a:p>
            <a:pPr eaLnBrk="1" hangingPunct="1">
              <a:lnSpc>
                <a:spcPct val="80000"/>
              </a:lnSpc>
              <a:buFontTx/>
              <a:buNone/>
            </a:pPr>
            <a:endParaRPr lang="en-US" sz="1800" dirty="0"/>
          </a:p>
          <a:p>
            <a:pPr eaLnBrk="1" hangingPunct="1">
              <a:lnSpc>
                <a:spcPct val="80000"/>
              </a:lnSpc>
            </a:pPr>
            <a:r>
              <a:rPr lang="en-US" sz="1800" b="1" dirty="0"/>
              <a:t>Protections</a:t>
            </a:r>
            <a:r>
              <a:rPr lang="en-US" sz="1800" dirty="0"/>
              <a:t> (no denials for pre-existing                                                                       conditions for themselves and children);                                                </a:t>
            </a:r>
            <a:r>
              <a:rPr lang="en-US" sz="1800" b="1" dirty="0"/>
              <a:t>Prevention provisions</a:t>
            </a:r>
            <a:r>
              <a:rPr lang="en-US" sz="1800" dirty="0"/>
              <a:t> (well woman focus);                                                         and </a:t>
            </a:r>
            <a:r>
              <a:rPr lang="en-US" sz="1800" b="1" dirty="0"/>
              <a:t>Non-discrimination</a:t>
            </a:r>
            <a:r>
              <a:rPr lang="en-US" sz="1800" dirty="0"/>
              <a:t> (cost of coverage                                                                   for women and men the same)</a:t>
            </a:r>
          </a:p>
          <a:p>
            <a:pPr eaLnBrk="1" hangingPunct="1">
              <a:lnSpc>
                <a:spcPct val="80000"/>
              </a:lnSpc>
            </a:pPr>
            <a:endParaRPr lang="en-US" sz="1800" dirty="0"/>
          </a:p>
          <a:p>
            <a:pPr eaLnBrk="1" hangingPunct="1">
              <a:lnSpc>
                <a:spcPct val="80000"/>
              </a:lnSpc>
            </a:pPr>
            <a:r>
              <a:rPr lang="en-US" sz="1800" dirty="0"/>
              <a:t>These tap into core values of prevention and 	wellness, security and protection.  </a:t>
            </a:r>
          </a:p>
          <a:p>
            <a:pPr eaLnBrk="1" hangingPunct="1">
              <a:lnSpc>
                <a:spcPct val="80000"/>
              </a:lnSpc>
              <a:buFontTx/>
              <a:buNone/>
            </a:pPr>
            <a:endParaRPr lang="en-US" sz="1800" b="1" i="1" dirty="0"/>
          </a:p>
          <a:p>
            <a:pPr eaLnBrk="1" hangingPunct="1">
              <a:lnSpc>
                <a:spcPct val="80000"/>
              </a:lnSpc>
              <a:buFontTx/>
              <a:buNone/>
            </a:pPr>
            <a:endParaRPr lang="en-US" sz="1800" b="1" i="1" dirty="0"/>
          </a:p>
          <a:p>
            <a:pPr marL="0" indent="0" eaLnBrk="1" hangingPunct="1">
              <a:lnSpc>
                <a:spcPct val="80000"/>
              </a:lnSpc>
              <a:buNone/>
            </a:pPr>
            <a:r>
              <a:rPr lang="en-US" sz="1800" b="1" i="1" dirty="0"/>
              <a:t>Shifting emphasis from a political frame to a consumer frame helps move women, bridge generations of women, and doesn’t alienate men.</a:t>
            </a:r>
          </a:p>
          <a:p>
            <a:pPr eaLnBrk="1" hangingPunct="1">
              <a:lnSpc>
                <a:spcPct val="80000"/>
              </a:lnSpc>
              <a:buFontTx/>
              <a:buAutoNum type="arabicPeriod" startAt="5"/>
            </a:pPr>
            <a:endParaRPr lang="en-US" sz="1800" b="1" i="1" dirty="0"/>
          </a:p>
          <a:p>
            <a:pPr eaLnBrk="1" hangingPunct="1">
              <a:lnSpc>
                <a:spcPct val="80000"/>
              </a:lnSpc>
              <a:buFontTx/>
              <a:buNone/>
            </a:pPr>
            <a:endParaRPr lang="en-US" sz="1800" dirty="0"/>
          </a:p>
          <a:p>
            <a:pPr eaLnBrk="1" hangingPunct="1">
              <a:lnSpc>
                <a:spcPct val="80000"/>
              </a:lnSpc>
              <a:buFontTx/>
              <a:buAutoNum type="arabicPeriod" startAt="5"/>
            </a:pPr>
            <a:endParaRPr lang="en-US" sz="1800" b="1" i="1" dirty="0"/>
          </a:p>
          <a:p>
            <a:pPr eaLnBrk="1" hangingPunct="1">
              <a:lnSpc>
                <a:spcPct val="80000"/>
              </a:lnSpc>
              <a:buFontTx/>
              <a:buNone/>
            </a:pPr>
            <a:endParaRPr lang="en-US" sz="1800" dirty="0"/>
          </a:p>
          <a:p>
            <a:pPr eaLnBrk="1" hangingPunct="1">
              <a:lnSpc>
                <a:spcPct val="80000"/>
              </a:lnSpc>
              <a:buFontTx/>
              <a:buNone/>
            </a:pPr>
            <a:endParaRPr lang="en-US" sz="1600" dirty="0"/>
          </a:p>
          <a:p>
            <a:pPr eaLnBrk="1" hangingPunct="1">
              <a:lnSpc>
                <a:spcPct val="80000"/>
              </a:lnSpc>
              <a:buFontTx/>
              <a:buNone/>
            </a:pPr>
            <a:endParaRPr lang="en-US" sz="1600" dirty="0"/>
          </a:p>
          <a:p>
            <a:endParaRPr lang="en-US" sz="1700" dirty="0"/>
          </a:p>
          <a:p>
            <a:endParaRPr lang="en-US" sz="1700" dirty="0"/>
          </a:p>
          <a:p>
            <a:pPr eaLnBrk="1" hangingPunct="1">
              <a:lnSpc>
                <a:spcPct val="80000"/>
              </a:lnSpc>
            </a:pPr>
            <a:endParaRPr lang="en-US" sz="1700" dirty="0"/>
          </a:p>
          <a:p>
            <a:pPr eaLnBrk="1" hangingPunct="1">
              <a:lnSpc>
                <a:spcPct val="80000"/>
              </a:lnSpc>
            </a:pPr>
            <a:endParaRPr lang="en-US" sz="1700" dirty="0"/>
          </a:p>
        </p:txBody>
      </p:sp>
      <p:pic>
        <p:nvPicPr>
          <p:cNvPr id="9221" name="Picture 6" descr="C:\Users\cgormley\AppData\Local\Microsoft\Windows\Temporary Internet Files\Low\Content.IE5\2DJPEXBH\9119629_s[1].jpg"/>
          <p:cNvPicPr>
            <a:picLocks noChangeAspect="1" noChangeArrowheads="1"/>
          </p:cNvPicPr>
          <p:nvPr/>
        </p:nvPicPr>
        <p:blipFill>
          <a:blip r:embed="rId2" cstate="print"/>
          <a:srcRect/>
          <a:stretch>
            <a:fillRect/>
          </a:stretch>
        </p:blipFill>
        <p:spPr bwMode="auto">
          <a:xfrm>
            <a:off x="6289675" y="422275"/>
            <a:ext cx="1884363" cy="2835275"/>
          </a:xfrm>
          <a:prstGeom prst="rect">
            <a:avLst/>
          </a:prstGeom>
          <a:noFill/>
          <a:ln w="9525">
            <a:noFill/>
            <a:miter lim="800000"/>
            <a:headEnd/>
            <a:tailEnd/>
          </a:ln>
        </p:spPr>
      </p:pic>
    </p:spTree>
    <p:extLst>
      <p:ext uri="{BB962C8B-B14F-4D97-AF65-F5344CB8AC3E}">
        <p14:creationId xmlns="" xmlns:p14="http://schemas.microsoft.com/office/powerpoint/2010/main" val="5239292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p:cNvPicPr>
          <p:nvPr/>
        </p:nvPicPr>
        <p:blipFill>
          <a:blip r:embed="rId2" cstate="print"/>
          <a:srcRect/>
          <a:stretch>
            <a:fillRect/>
          </a:stretch>
        </p:blipFill>
        <p:spPr bwMode="auto">
          <a:xfrm>
            <a:off x="571500" y="3327400"/>
            <a:ext cx="1841500" cy="2455863"/>
          </a:xfrm>
          <a:prstGeom prst="rect">
            <a:avLst/>
          </a:prstGeom>
          <a:noFill/>
          <a:ln w="9525">
            <a:noFill/>
            <a:miter lim="800000"/>
            <a:headEnd/>
            <a:tailEnd/>
          </a:ln>
        </p:spPr>
      </p:pic>
      <p:sp>
        <p:nvSpPr>
          <p:cNvPr id="10242" name="Footer Placeholder 3"/>
          <p:cNvSpPr>
            <a:spLocks noGrp="1"/>
          </p:cNvSpPr>
          <p:nvPr>
            <p:ph type="ftr" sz="quarter" idx="10"/>
          </p:nvPr>
        </p:nvSpPr>
        <p:spPr>
          <a:noFill/>
          <a:ln>
            <a:miter lim="800000"/>
            <a:headEnd/>
            <a:tailEnd/>
          </a:ln>
        </p:spPr>
        <p:txBody>
          <a:bodyPr/>
          <a:lstStyle/>
          <a:p>
            <a:fld id="{96349809-8DE1-E44A-8C6E-0E07AFEC0920}" type="slidenum">
              <a:rPr lang="en-US"/>
              <a:pPr/>
              <a:t>6</a:t>
            </a:fld>
            <a:endParaRPr lang="en-US"/>
          </a:p>
        </p:txBody>
      </p:sp>
      <p:sp>
        <p:nvSpPr>
          <p:cNvPr id="10243" name="Rectangle 2"/>
          <p:cNvSpPr>
            <a:spLocks noGrp="1" noChangeArrowheads="1"/>
          </p:cNvSpPr>
          <p:nvPr>
            <p:ph type="title"/>
          </p:nvPr>
        </p:nvSpPr>
        <p:spPr/>
        <p:txBody>
          <a:bodyPr/>
          <a:lstStyle/>
          <a:p>
            <a:pPr eaLnBrk="1" hangingPunct="1"/>
            <a:r>
              <a:rPr lang="en-US"/>
              <a:t>Key Findings</a:t>
            </a:r>
          </a:p>
        </p:txBody>
      </p:sp>
      <p:sp>
        <p:nvSpPr>
          <p:cNvPr id="8196" name="Rectangle 3"/>
          <p:cNvSpPr>
            <a:spLocks noGrp="1" noChangeArrowheads="1"/>
          </p:cNvSpPr>
          <p:nvPr>
            <p:ph type="body" idx="1"/>
          </p:nvPr>
        </p:nvSpPr>
        <p:spPr>
          <a:xfrm>
            <a:off x="685800" y="1397000"/>
            <a:ext cx="7772400" cy="4733925"/>
          </a:xfrm>
        </p:spPr>
        <p:txBody>
          <a:bodyPr/>
          <a:lstStyle/>
          <a:p>
            <a:pPr marL="0" indent="0" eaLnBrk="1" hangingPunct="1">
              <a:lnSpc>
                <a:spcPct val="80000"/>
              </a:lnSpc>
              <a:buNone/>
            </a:pPr>
            <a:r>
              <a:rPr lang="en-US" sz="1800" b="1" i="1" dirty="0"/>
              <a:t>Emphasize prevention services. </a:t>
            </a:r>
          </a:p>
          <a:p>
            <a:pPr eaLnBrk="1" hangingPunct="1">
              <a:lnSpc>
                <a:spcPct val="80000"/>
              </a:lnSpc>
              <a:buFontTx/>
              <a:buNone/>
            </a:pPr>
            <a:endParaRPr lang="en-US" sz="1800" dirty="0"/>
          </a:p>
          <a:p>
            <a:pPr eaLnBrk="1" hangingPunct="1">
              <a:lnSpc>
                <a:spcPct val="80000"/>
              </a:lnSpc>
            </a:pPr>
            <a:r>
              <a:rPr lang="en-US" sz="1800" dirty="0"/>
              <a:t>Voters strongly support services that fall under                                                                              a broad wellness and prevention frame. The                                                                  most powerful message is simply the services                                                             included.</a:t>
            </a:r>
          </a:p>
          <a:p>
            <a:pPr eaLnBrk="1" hangingPunct="1">
              <a:lnSpc>
                <a:spcPct val="80000"/>
              </a:lnSpc>
            </a:pPr>
            <a:endParaRPr lang="en-US" sz="1800" b="1" i="1" dirty="0"/>
          </a:p>
          <a:p>
            <a:pPr eaLnBrk="1" hangingPunct="1">
              <a:lnSpc>
                <a:spcPct val="80000"/>
              </a:lnSpc>
            </a:pPr>
            <a:endParaRPr lang="en-US" sz="1800" b="1" i="1" dirty="0"/>
          </a:p>
          <a:p>
            <a:pPr eaLnBrk="1" hangingPunct="1">
              <a:lnSpc>
                <a:spcPct val="80000"/>
              </a:lnSpc>
            </a:pPr>
            <a:endParaRPr lang="en-US" sz="1800" b="1" i="1" dirty="0"/>
          </a:p>
          <a:p>
            <a:pPr eaLnBrk="1" hangingPunct="1">
              <a:lnSpc>
                <a:spcPct val="80000"/>
              </a:lnSpc>
            </a:pPr>
            <a:endParaRPr lang="en-US" sz="1800" b="1" i="1" dirty="0"/>
          </a:p>
          <a:p>
            <a:pPr eaLnBrk="1" hangingPunct="1">
              <a:lnSpc>
                <a:spcPct val="80000"/>
              </a:lnSpc>
            </a:pPr>
            <a:endParaRPr lang="en-US" sz="1800" b="1" i="1" dirty="0"/>
          </a:p>
          <a:p>
            <a:pPr marL="1828800" lvl="4" indent="0" eaLnBrk="1" hangingPunct="1">
              <a:lnSpc>
                <a:spcPct val="80000"/>
              </a:lnSpc>
              <a:buFontTx/>
              <a:buNone/>
            </a:pPr>
            <a:r>
              <a:rPr lang="en-US" sz="1800" b="1" i="1" dirty="0" smtClean="0"/>
              <a:t>Inoculate </a:t>
            </a:r>
            <a:r>
              <a:rPr lang="en-US" sz="1800" b="1" i="1" dirty="0"/>
              <a:t>against cost concerns.</a:t>
            </a:r>
          </a:p>
          <a:p>
            <a:pPr marL="1828800" lvl="4" indent="0" eaLnBrk="1" hangingPunct="1">
              <a:lnSpc>
                <a:spcPct val="80000"/>
              </a:lnSpc>
              <a:buFont typeface="Arial" charset="0"/>
              <a:buChar char="•"/>
            </a:pPr>
            <a:endParaRPr lang="en-US" sz="1800" dirty="0"/>
          </a:p>
          <a:p>
            <a:pPr marL="2286000" lvl="4" indent="-457200" eaLnBrk="1" hangingPunct="1">
              <a:lnSpc>
                <a:spcPct val="80000"/>
              </a:lnSpc>
              <a:buFont typeface="Arial"/>
              <a:buChar char="•"/>
            </a:pPr>
            <a:r>
              <a:rPr lang="en-US" sz="1800" dirty="0"/>
              <a:t>Prevention and other elements of law help</a:t>
            </a:r>
            <a:r>
              <a:rPr lang="en-US" sz="1800" dirty="0" smtClean="0"/>
              <a:t> women</a:t>
            </a:r>
            <a:r>
              <a:rPr lang="en-US" sz="1800" dirty="0"/>
              <a:t>/families save their </a:t>
            </a:r>
            <a:r>
              <a:rPr lang="en-US" sz="1800" dirty="0" smtClean="0"/>
              <a:t>dollars. Talking </a:t>
            </a:r>
            <a:r>
              <a:rPr lang="en-US" sz="1800" dirty="0"/>
              <a:t>about families works much better than </a:t>
            </a:r>
            <a:r>
              <a:rPr lang="en-US" sz="1800" dirty="0" smtClean="0"/>
              <a:t>talking about </a:t>
            </a:r>
            <a:r>
              <a:rPr lang="en-US" sz="1800" dirty="0"/>
              <a:t>businesses saving money.  </a:t>
            </a:r>
          </a:p>
          <a:p>
            <a:pPr eaLnBrk="1" hangingPunct="1">
              <a:lnSpc>
                <a:spcPct val="80000"/>
              </a:lnSpc>
              <a:buFontTx/>
              <a:buNone/>
            </a:pPr>
            <a:endParaRPr lang="en-US" sz="1800" dirty="0"/>
          </a:p>
          <a:p>
            <a:pPr eaLnBrk="1" hangingPunct="1">
              <a:lnSpc>
                <a:spcPct val="80000"/>
              </a:lnSpc>
              <a:buFontTx/>
              <a:buAutoNum type="arabicPeriod" startAt="5"/>
            </a:pPr>
            <a:endParaRPr lang="en-US" sz="1800" b="1" i="1" dirty="0"/>
          </a:p>
          <a:p>
            <a:pPr eaLnBrk="1" hangingPunct="1">
              <a:lnSpc>
                <a:spcPct val="80000"/>
              </a:lnSpc>
              <a:buFontTx/>
              <a:buNone/>
            </a:pPr>
            <a:endParaRPr lang="en-US" sz="1800" dirty="0"/>
          </a:p>
          <a:p>
            <a:pPr eaLnBrk="1" hangingPunct="1">
              <a:lnSpc>
                <a:spcPct val="80000"/>
              </a:lnSpc>
              <a:buFontTx/>
              <a:buNone/>
            </a:pPr>
            <a:endParaRPr lang="en-US" sz="1600" dirty="0"/>
          </a:p>
          <a:p>
            <a:pPr eaLnBrk="1" hangingPunct="1">
              <a:lnSpc>
                <a:spcPct val="80000"/>
              </a:lnSpc>
              <a:buFontTx/>
              <a:buNone/>
            </a:pPr>
            <a:endParaRPr lang="en-US" sz="1600" dirty="0"/>
          </a:p>
          <a:p>
            <a:endParaRPr lang="en-US" sz="1700" dirty="0"/>
          </a:p>
          <a:p>
            <a:endParaRPr lang="en-US" sz="1700" dirty="0"/>
          </a:p>
          <a:p>
            <a:pPr eaLnBrk="1" hangingPunct="1">
              <a:lnSpc>
                <a:spcPct val="80000"/>
              </a:lnSpc>
            </a:pPr>
            <a:endParaRPr lang="en-US" sz="1700" dirty="0"/>
          </a:p>
          <a:p>
            <a:pPr eaLnBrk="1" hangingPunct="1">
              <a:lnSpc>
                <a:spcPct val="80000"/>
              </a:lnSpc>
            </a:pPr>
            <a:endParaRPr lang="en-US" sz="1700" dirty="0"/>
          </a:p>
        </p:txBody>
      </p:sp>
      <p:pic>
        <p:nvPicPr>
          <p:cNvPr id="10245" name="Picture 1"/>
          <p:cNvPicPr>
            <a:picLocks noChangeAspect="1"/>
          </p:cNvPicPr>
          <p:nvPr/>
        </p:nvPicPr>
        <p:blipFill>
          <a:blip r:embed="rId3" cstate="print"/>
          <a:srcRect/>
          <a:stretch>
            <a:fillRect/>
          </a:stretch>
        </p:blipFill>
        <p:spPr bwMode="auto">
          <a:xfrm>
            <a:off x="5638800" y="1657350"/>
            <a:ext cx="1689100" cy="2536825"/>
          </a:xfrm>
          <a:prstGeom prst="rect">
            <a:avLst/>
          </a:prstGeom>
          <a:noFill/>
          <a:ln w="9525">
            <a:noFill/>
            <a:miter lim="800000"/>
            <a:headEnd/>
            <a:tailEnd/>
          </a:ln>
        </p:spPr>
      </p:pic>
    </p:spTree>
    <p:extLst>
      <p:ext uri="{BB962C8B-B14F-4D97-AF65-F5344CB8AC3E}">
        <p14:creationId xmlns="" xmlns:p14="http://schemas.microsoft.com/office/powerpoint/2010/main" val="42910737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oter Placeholder 3"/>
          <p:cNvSpPr>
            <a:spLocks noGrp="1"/>
          </p:cNvSpPr>
          <p:nvPr>
            <p:ph type="ftr" sz="quarter" idx="10"/>
          </p:nvPr>
        </p:nvSpPr>
        <p:spPr>
          <a:noFill/>
          <a:ln>
            <a:miter lim="800000"/>
            <a:headEnd/>
            <a:tailEnd/>
          </a:ln>
        </p:spPr>
        <p:txBody>
          <a:bodyPr/>
          <a:lstStyle/>
          <a:p>
            <a:fld id="{B62759F9-107A-DE4A-A400-77118DFE941D}" type="slidenum">
              <a:rPr lang="en-US"/>
              <a:pPr/>
              <a:t>7</a:t>
            </a:fld>
            <a:endParaRPr lang="en-US"/>
          </a:p>
        </p:txBody>
      </p:sp>
      <p:sp>
        <p:nvSpPr>
          <p:cNvPr id="11267" name="Rectangle 2"/>
          <p:cNvSpPr>
            <a:spLocks noGrp="1" noChangeArrowheads="1"/>
          </p:cNvSpPr>
          <p:nvPr>
            <p:ph type="title"/>
          </p:nvPr>
        </p:nvSpPr>
        <p:spPr/>
        <p:txBody>
          <a:bodyPr/>
          <a:lstStyle/>
          <a:p>
            <a:pPr eaLnBrk="1" hangingPunct="1"/>
            <a:r>
              <a:rPr lang="en-US"/>
              <a:t>Key Findings</a:t>
            </a:r>
          </a:p>
        </p:txBody>
      </p:sp>
      <p:sp>
        <p:nvSpPr>
          <p:cNvPr id="8196" name="Rectangle 3"/>
          <p:cNvSpPr>
            <a:spLocks noGrp="1" noChangeArrowheads="1"/>
          </p:cNvSpPr>
          <p:nvPr>
            <p:ph type="body" idx="1"/>
          </p:nvPr>
        </p:nvSpPr>
        <p:spPr>
          <a:xfrm>
            <a:off x="685800" y="1397000"/>
            <a:ext cx="7772400" cy="4733925"/>
          </a:xfrm>
        </p:spPr>
        <p:txBody>
          <a:bodyPr/>
          <a:lstStyle/>
          <a:p>
            <a:pPr marL="0" indent="0" eaLnBrk="1" hangingPunct="1">
              <a:lnSpc>
                <a:spcPct val="80000"/>
              </a:lnSpc>
              <a:buNone/>
            </a:pPr>
            <a:r>
              <a:rPr lang="en-US" sz="1800" b="1" i="1" dirty="0"/>
              <a:t>Target specific populations of women and use appropriate comprehensive prevention messaging.</a:t>
            </a:r>
          </a:p>
          <a:p>
            <a:pPr eaLnBrk="1" hangingPunct="1">
              <a:lnSpc>
                <a:spcPct val="80000"/>
              </a:lnSpc>
              <a:buFontTx/>
              <a:buNone/>
            </a:pPr>
            <a:endParaRPr lang="en-US" sz="1800" dirty="0"/>
          </a:p>
          <a:p>
            <a:pPr eaLnBrk="1" hangingPunct="1">
              <a:lnSpc>
                <a:spcPct val="80000"/>
              </a:lnSpc>
            </a:pPr>
            <a:r>
              <a:rPr lang="en-US" sz="1800" dirty="0"/>
              <a:t>Older women respond to coverage of                                                                  mammograms, cancer screenings,  preventive                                                    coverage of annual exams with no co-pays, and                                                                Medicare with no co-pays.  </a:t>
            </a:r>
          </a:p>
          <a:p>
            <a:pPr marL="400050" lvl="1" indent="0" eaLnBrk="1" hangingPunct="1">
              <a:lnSpc>
                <a:spcPct val="80000"/>
              </a:lnSpc>
              <a:buFont typeface="Times New Roman" charset="0"/>
              <a:buNone/>
            </a:pPr>
            <a:endParaRPr lang="en-US" sz="1400" dirty="0"/>
          </a:p>
          <a:p>
            <a:pPr eaLnBrk="1" hangingPunct="1">
              <a:lnSpc>
                <a:spcPct val="80000"/>
              </a:lnSpc>
            </a:pPr>
            <a:r>
              <a:rPr lang="en-US" sz="1800" dirty="0"/>
              <a:t>Younger women also respond strongly to birth                                             control at no additional cost and prenatal care.</a:t>
            </a:r>
          </a:p>
          <a:p>
            <a:pPr eaLnBrk="1" hangingPunct="1">
              <a:lnSpc>
                <a:spcPct val="80000"/>
              </a:lnSpc>
              <a:buFontTx/>
              <a:buNone/>
            </a:pPr>
            <a:endParaRPr lang="en-US" sz="1800" dirty="0"/>
          </a:p>
          <a:p>
            <a:pPr eaLnBrk="1" hangingPunct="1">
              <a:lnSpc>
                <a:spcPct val="80000"/>
              </a:lnSpc>
              <a:buFontTx/>
              <a:buAutoNum type="arabicPeriod" startAt="5"/>
            </a:pPr>
            <a:endParaRPr lang="en-US" sz="1800" b="1" i="1" dirty="0"/>
          </a:p>
          <a:p>
            <a:pPr eaLnBrk="1" hangingPunct="1">
              <a:lnSpc>
                <a:spcPct val="80000"/>
              </a:lnSpc>
              <a:buFontTx/>
              <a:buNone/>
            </a:pPr>
            <a:endParaRPr lang="en-US" sz="1800" dirty="0"/>
          </a:p>
          <a:p>
            <a:pPr eaLnBrk="1" hangingPunct="1">
              <a:lnSpc>
                <a:spcPct val="80000"/>
              </a:lnSpc>
              <a:buFontTx/>
              <a:buNone/>
            </a:pPr>
            <a:endParaRPr lang="en-US" sz="1600" dirty="0"/>
          </a:p>
          <a:p>
            <a:pPr eaLnBrk="1" hangingPunct="1">
              <a:lnSpc>
                <a:spcPct val="80000"/>
              </a:lnSpc>
              <a:buFontTx/>
              <a:buNone/>
            </a:pPr>
            <a:endParaRPr lang="en-US" sz="1600" dirty="0"/>
          </a:p>
          <a:p>
            <a:endParaRPr lang="en-US" sz="1700" dirty="0"/>
          </a:p>
          <a:p>
            <a:endParaRPr lang="en-US" sz="1700" dirty="0"/>
          </a:p>
          <a:p>
            <a:pPr eaLnBrk="1" hangingPunct="1">
              <a:lnSpc>
                <a:spcPct val="80000"/>
              </a:lnSpc>
            </a:pPr>
            <a:endParaRPr lang="en-US" sz="1700" dirty="0"/>
          </a:p>
          <a:p>
            <a:pPr eaLnBrk="1" hangingPunct="1">
              <a:lnSpc>
                <a:spcPct val="80000"/>
              </a:lnSpc>
            </a:pPr>
            <a:endParaRPr lang="en-US" sz="1700" dirty="0"/>
          </a:p>
        </p:txBody>
      </p:sp>
      <p:pic>
        <p:nvPicPr>
          <p:cNvPr id="11269" name="Picture 1"/>
          <p:cNvPicPr>
            <a:picLocks noChangeAspect="1"/>
          </p:cNvPicPr>
          <p:nvPr/>
        </p:nvPicPr>
        <p:blipFill>
          <a:blip r:embed="rId2" cstate="print"/>
          <a:srcRect/>
          <a:stretch>
            <a:fillRect/>
          </a:stretch>
        </p:blipFill>
        <p:spPr bwMode="auto">
          <a:xfrm>
            <a:off x="5892800" y="1884363"/>
            <a:ext cx="2311400" cy="2065337"/>
          </a:xfrm>
          <a:prstGeom prst="rect">
            <a:avLst/>
          </a:prstGeom>
          <a:noFill/>
          <a:ln w="9525">
            <a:noFill/>
            <a:miter lim="800000"/>
            <a:headEnd/>
            <a:tailEnd/>
          </a:ln>
        </p:spPr>
      </p:pic>
      <p:pic>
        <p:nvPicPr>
          <p:cNvPr id="11270" name="Picture 2"/>
          <p:cNvPicPr>
            <a:picLocks noChangeAspect="1"/>
          </p:cNvPicPr>
          <p:nvPr/>
        </p:nvPicPr>
        <p:blipFill>
          <a:blip r:embed="rId3" cstate="print"/>
          <a:srcRect/>
          <a:stretch>
            <a:fillRect/>
          </a:stretch>
        </p:blipFill>
        <p:spPr bwMode="auto">
          <a:xfrm>
            <a:off x="2349500" y="3873500"/>
            <a:ext cx="1905000" cy="1905000"/>
          </a:xfrm>
          <a:prstGeom prst="rect">
            <a:avLst/>
          </a:prstGeom>
          <a:noFill/>
          <a:ln w="9525">
            <a:noFill/>
            <a:miter lim="800000"/>
            <a:headEnd/>
            <a:tailEnd/>
          </a:ln>
        </p:spPr>
      </p:pic>
    </p:spTree>
    <p:extLst>
      <p:ext uri="{BB962C8B-B14F-4D97-AF65-F5344CB8AC3E}">
        <p14:creationId xmlns="" xmlns:p14="http://schemas.microsoft.com/office/powerpoint/2010/main" val="2785142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oter Placeholder 3"/>
          <p:cNvSpPr>
            <a:spLocks noGrp="1"/>
          </p:cNvSpPr>
          <p:nvPr>
            <p:ph type="ftr" sz="quarter" idx="10"/>
          </p:nvPr>
        </p:nvSpPr>
        <p:spPr>
          <a:noFill/>
          <a:ln>
            <a:miter lim="800000"/>
            <a:headEnd/>
            <a:tailEnd/>
          </a:ln>
        </p:spPr>
        <p:txBody>
          <a:bodyPr/>
          <a:lstStyle/>
          <a:p>
            <a:fld id="{0940B0C3-2DE4-AB4E-8DA9-189A6A846F4E}" type="slidenum">
              <a:rPr lang="en-US"/>
              <a:pPr/>
              <a:t>8</a:t>
            </a:fld>
            <a:endParaRPr lang="en-US"/>
          </a:p>
        </p:txBody>
      </p:sp>
      <p:sp>
        <p:nvSpPr>
          <p:cNvPr id="12291" name="Rectangle 2"/>
          <p:cNvSpPr>
            <a:spLocks noGrp="1" noChangeArrowheads="1"/>
          </p:cNvSpPr>
          <p:nvPr>
            <p:ph type="title"/>
          </p:nvPr>
        </p:nvSpPr>
        <p:spPr/>
        <p:txBody>
          <a:bodyPr/>
          <a:lstStyle/>
          <a:p>
            <a:pPr eaLnBrk="1" hangingPunct="1"/>
            <a:r>
              <a:rPr lang="en-US"/>
              <a:t>Key Findings</a:t>
            </a:r>
          </a:p>
        </p:txBody>
      </p:sp>
      <p:sp>
        <p:nvSpPr>
          <p:cNvPr id="8196" name="Rectangle 3"/>
          <p:cNvSpPr>
            <a:spLocks noGrp="1" noChangeArrowheads="1"/>
          </p:cNvSpPr>
          <p:nvPr>
            <p:ph type="body" idx="1"/>
          </p:nvPr>
        </p:nvSpPr>
        <p:spPr>
          <a:xfrm>
            <a:off x="685800" y="1397000"/>
            <a:ext cx="7772400" cy="4733925"/>
          </a:xfrm>
        </p:spPr>
        <p:txBody>
          <a:bodyPr/>
          <a:lstStyle/>
          <a:p>
            <a:pPr marL="0" indent="0" eaLnBrk="1" hangingPunct="1">
              <a:lnSpc>
                <a:spcPct val="80000"/>
              </a:lnSpc>
              <a:buNone/>
            </a:pPr>
            <a:r>
              <a:rPr lang="en-US" sz="1800" b="1" i="1" dirty="0"/>
              <a:t>Effective messages resonate on a core value level.</a:t>
            </a:r>
          </a:p>
          <a:p>
            <a:pPr eaLnBrk="1" hangingPunct="1">
              <a:lnSpc>
                <a:spcPct val="80000"/>
              </a:lnSpc>
              <a:buFontTx/>
              <a:buNone/>
            </a:pPr>
            <a:endParaRPr lang="en-US" sz="1800" b="1" i="1" dirty="0"/>
          </a:p>
          <a:p>
            <a:pPr eaLnBrk="1" hangingPunct="1"/>
            <a:r>
              <a:rPr lang="en-US" sz="1800" dirty="0"/>
              <a:t>The best messages in support of the new health care reform law focus on prevention and making health care more secure for families.  These messages are strong among voters who shift toward supporting the ACA.  Older women also respond to protecting Medicare.  </a:t>
            </a:r>
          </a:p>
          <a:p>
            <a:pPr eaLnBrk="1" hangingPunct="1"/>
            <a:endParaRPr lang="en-US" sz="1800" dirty="0"/>
          </a:p>
          <a:p>
            <a:pPr eaLnBrk="1" hangingPunct="1"/>
            <a:r>
              <a:rPr lang="en-US" sz="1800" dirty="0"/>
              <a:t>These top messages tap into core values of                                                  prevention and wellness, security, and protection.                                                        The top messages also evoke the “politics of                                                        resentment” with references to the fact                                                                             members of Congress will have the same                                                          coverage.  </a:t>
            </a:r>
          </a:p>
          <a:p>
            <a:pPr eaLnBrk="1" hangingPunct="1">
              <a:lnSpc>
                <a:spcPct val="80000"/>
              </a:lnSpc>
              <a:buFontTx/>
              <a:buNone/>
            </a:pPr>
            <a:endParaRPr lang="en-US" sz="1800" dirty="0"/>
          </a:p>
          <a:p>
            <a:pPr eaLnBrk="1" hangingPunct="1">
              <a:lnSpc>
                <a:spcPct val="80000"/>
              </a:lnSpc>
              <a:buFontTx/>
              <a:buAutoNum type="arabicPeriod" startAt="5"/>
            </a:pPr>
            <a:endParaRPr lang="en-US" sz="1800" b="1" i="1" dirty="0"/>
          </a:p>
          <a:p>
            <a:pPr eaLnBrk="1" hangingPunct="1">
              <a:lnSpc>
                <a:spcPct val="80000"/>
              </a:lnSpc>
              <a:buFontTx/>
              <a:buNone/>
            </a:pPr>
            <a:endParaRPr lang="en-US" sz="1800" dirty="0"/>
          </a:p>
          <a:p>
            <a:pPr eaLnBrk="1" hangingPunct="1">
              <a:lnSpc>
                <a:spcPct val="80000"/>
              </a:lnSpc>
              <a:buFontTx/>
              <a:buNone/>
            </a:pPr>
            <a:endParaRPr lang="en-US" sz="1600" dirty="0"/>
          </a:p>
          <a:p>
            <a:pPr eaLnBrk="1" hangingPunct="1">
              <a:lnSpc>
                <a:spcPct val="80000"/>
              </a:lnSpc>
              <a:buFontTx/>
              <a:buNone/>
            </a:pPr>
            <a:endParaRPr lang="en-US" sz="1600" dirty="0"/>
          </a:p>
          <a:p>
            <a:endParaRPr lang="en-US" sz="1700" dirty="0"/>
          </a:p>
          <a:p>
            <a:endParaRPr lang="en-US" sz="1700" dirty="0"/>
          </a:p>
          <a:p>
            <a:pPr eaLnBrk="1" hangingPunct="1">
              <a:lnSpc>
                <a:spcPct val="80000"/>
              </a:lnSpc>
            </a:pPr>
            <a:endParaRPr lang="en-US" sz="1700" dirty="0"/>
          </a:p>
          <a:p>
            <a:pPr eaLnBrk="1" hangingPunct="1">
              <a:lnSpc>
                <a:spcPct val="80000"/>
              </a:lnSpc>
            </a:pPr>
            <a:endParaRPr lang="en-US" sz="1700" dirty="0"/>
          </a:p>
        </p:txBody>
      </p:sp>
      <p:pic>
        <p:nvPicPr>
          <p:cNvPr id="12293" name="Picture 6" descr="C:\Users\cgormley\Downloads\aa doctor.jpg"/>
          <p:cNvPicPr>
            <a:picLocks noChangeAspect="1" noChangeArrowheads="1"/>
          </p:cNvPicPr>
          <p:nvPr/>
        </p:nvPicPr>
        <p:blipFill>
          <a:blip r:embed="rId2" cstate="print"/>
          <a:srcRect/>
          <a:stretch>
            <a:fillRect/>
          </a:stretch>
        </p:blipFill>
        <p:spPr bwMode="auto">
          <a:xfrm>
            <a:off x="6040438" y="2951163"/>
            <a:ext cx="2014537" cy="3017837"/>
          </a:xfrm>
          <a:prstGeom prst="rect">
            <a:avLst/>
          </a:prstGeom>
          <a:noFill/>
          <a:ln w="9525">
            <a:noFill/>
            <a:miter lim="800000"/>
            <a:headEnd/>
            <a:tailEnd/>
          </a:ln>
        </p:spPr>
      </p:pic>
    </p:spTree>
    <p:extLst>
      <p:ext uri="{BB962C8B-B14F-4D97-AF65-F5344CB8AC3E}">
        <p14:creationId xmlns="" xmlns:p14="http://schemas.microsoft.com/office/powerpoint/2010/main" val="24358284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ctrTitle"/>
          </p:nvPr>
        </p:nvSpPr>
        <p:spPr/>
        <p:txBody>
          <a:bodyPr/>
          <a:lstStyle/>
          <a:p>
            <a:pPr eaLnBrk="1" hangingPunct="1"/>
            <a:r>
              <a:rPr lang="en-US"/>
              <a:t>Attitudes on Health Care Services Covered Under the ACA</a:t>
            </a:r>
          </a:p>
        </p:txBody>
      </p:sp>
      <p:sp>
        <p:nvSpPr>
          <p:cNvPr id="24579" name="Rectangle 3"/>
          <p:cNvSpPr>
            <a:spLocks noGrp="1" noChangeArrowheads="1"/>
          </p:cNvSpPr>
          <p:nvPr>
            <p:ph type="subTitle" idx="1"/>
          </p:nvPr>
        </p:nvSpPr>
        <p:spPr>
          <a:xfrm>
            <a:off x="1381125" y="3300413"/>
            <a:ext cx="6400800" cy="1250950"/>
          </a:xfrm>
          <a:noFill/>
        </p:spPr>
        <p:txBody>
          <a:bodyPr/>
          <a:lstStyle/>
          <a:p>
            <a:pPr eaLnBrk="1" hangingPunct="1">
              <a:lnSpc>
                <a:spcPct val="90000"/>
              </a:lnSpc>
            </a:pPr>
            <a:r>
              <a:rPr lang="en-US" sz="1800" dirty="0"/>
              <a:t>The most popular services covered under the ACA – among those tested – </a:t>
            </a:r>
            <a:r>
              <a:rPr lang="en-US" sz="1800" dirty="0" smtClean="0"/>
              <a:t>include no denial of coverage for pre-existing conditions, coverage of preventive services, and not charging women more than men for coverage. Support for the individual elements is often higher than support for the overall law. </a:t>
            </a:r>
            <a:endParaRPr lang="en-US" sz="1800" dirty="0"/>
          </a:p>
        </p:txBody>
      </p:sp>
    </p:spTree>
    <p:extLst>
      <p:ext uri="{BB962C8B-B14F-4D97-AF65-F5344CB8AC3E}">
        <p14:creationId xmlns="" xmlns:p14="http://schemas.microsoft.com/office/powerpoint/2010/main" val="415152124"/>
      </p:ext>
    </p:extLst>
  </p:cSld>
  <p:clrMapOvr>
    <a:masterClrMapping/>
  </p:clrMapOvr>
</p:sld>
</file>

<file path=ppt/theme/theme1.xml><?xml version="1.0" encoding="utf-8"?>
<a:theme xmlns:a="http://schemas.openxmlformats.org/drawingml/2006/main" name="tiled watermark">
  <a:themeElements>
    <a:clrScheme name="tiled watermark 7">
      <a:dk1>
        <a:srgbClr val="000000"/>
      </a:dk1>
      <a:lt1>
        <a:srgbClr val="FFFFFF"/>
      </a:lt1>
      <a:dk2>
        <a:srgbClr val="0085B4"/>
      </a:dk2>
      <a:lt2>
        <a:srgbClr val="710093"/>
      </a:lt2>
      <a:accent1>
        <a:srgbClr val="DE8400"/>
      </a:accent1>
      <a:accent2>
        <a:srgbClr val="577600"/>
      </a:accent2>
      <a:accent3>
        <a:srgbClr val="FFFFFF"/>
      </a:accent3>
      <a:accent4>
        <a:srgbClr val="000000"/>
      </a:accent4>
      <a:accent5>
        <a:srgbClr val="ECC2AA"/>
      </a:accent5>
      <a:accent6>
        <a:srgbClr val="4E6A00"/>
      </a:accent6>
      <a:hlink>
        <a:srgbClr val="0085B4"/>
      </a:hlink>
      <a:folHlink>
        <a:srgbClr val="BD2925"/>
      </a:folHlink>
    </a:clrScheme>
    <a:fontScheme name="tiled watermark">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EAEAEA"/>
        </a:solidFill>
        <a:ln w="317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1" compatLnSpc="1">
        <a:prstTxWarp prst="textNoShape">
          <a:avLst/>
        </a:prstTxWarp>
        <a:spAutoFit/>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Calibri" pitchFamily="34" charset="0"/>
            <a:cs typeface="Times New Roman" pitchFamily="18" charset="0"/>
          </a:defRPr>
        </a:defPPr>
      </a:lstStyle>
    </a:spDef>
    <a:lnDef>
      <a:spPr bwMode="auto">
        <a:xfrm>
          <a:off x="0" y="0"/>
          <a:ext cx="1" cy="1"/>
        </a:xfrm>
        <a:custGeom>
          <a:avLst/>
          <a:gdLst/>
          <a:ahLst/>
          <a:cxnLst/>
          <a:rect l="0" t="0" r="0" b="0"/>
          <a:pathLst/>
        </a:custGeom>
        <a:solidFill>
          <a:srgbClr val="EAEAEA"/>
        </a:solidFill>
        <a:ln w="317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1" compatLnSpc="1">
        <a:prstTxWarp prst="textNoShape">
          <a:avLst/>
        </a:prstTxWarp>
        <a:spAutoFit/>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Calibri" pitchFamily="34" charset="0"/>
            <a:cs typeface="Times New Roman" pitchFamily="18" charset="0"/>
          </a:defRPr>
        </a:defPPr>
      </a:lstStyle>
    </a:lnDef>
  </a:objectDefaults>
  <a:extraClrSchemeLst>
    <a:extraClrScheme>
      <a:clrScheme name="tiled watermark 1">
        <a:dk1>
          <a:srgbClr val="5F5F5F"/>
        </a:dk1>
        <a:lt1>
          <a:srgbClr val="FFFFFF"/>
        </a:lt1>
        <a:dk2>
          <a:srgbClr val="0085B4"/>
        </a:dk2>
        <a:lt2>
          <a:srgbClr val="B2B2B2"/>
        </a:lt2>
        <a:accent1>
          <a:srgbClr val="B4182E"/>
        </a:accent1>
        <a:accent2>
          <a:srgbClr val="B4E5FE"/>
        </a:accent2>
        <a:accent3>
          <a:srgbClr val="FFFFFF"/>
        </a:accent3>
        <a:accent4>
          <a:srgbClr val="505050"/>
        </a:accent4>
        <a:accent5>
          <a:srgbClr val="D6ABAD"/>
        </a:accent5>
        <a:accent6>
          <a:srgbClr val="A3CFE6"/>
        </a:accent6>
        <a:hlink>
          <a:srgbClr val="009DDD"/>
        </a:hlink>
        <a:folHlink>
          <a:srgbClr val="FFCCCC"/>
        </a:folHlink>
      </a:clrScheme>
      <a:clrMap bg1="lt1" tx1="dk1" bg2="lt2" tx2="dk2" accent1="accent1" accent2="accent2" accent3="accent3" accent4="accent4" accent5="accent5" accent6="accent6" hlink="hlink" folHlink="folHlink"/>
    </a:extraClrScheme>
    <a:extraClrScheme>
      <a:clrScheme name="tiled watermark 2">
        <a:dk1>
          <a:srgbClr val="5F5F5F"/>
        </a:dk1>
        <a:lt1>
          <a:srgbClr val="FFFFFF"/>
        </a:lt1>
        <a:dk2>
          <a:srgbClr val="0085B4"/>
        </a:dk2>
        <a:lt2>
          <a:srgbClr val="B2B2B2"/>
        </a:lt2>
        <a:accent1>
          <a:srgbClr val="FF9900"/>
        </a:accent1>
        <a:accent2>
          <a:srgbClr val="B2B2B2"/>
        </a:accent2>
        <a:accent3>
          <a:srgbClr val="FFFFFF"/>
        </a:accent3>
        <a:accent4>
          <a:srgbClr val="505050"/>
        </a:accent4>
        <a:accent5>
          <a:srgbClr val="FFCAAA"/>
        </a:accent5>
        <a:accent6>
          <a:srgbClr val="A1A1A1"/>
        </a:accent6>
        <a:hlink>
          <a:srgbClr val="808080"/>
        </a:hlink>
        <a:folHlink>
          <a:srgbClr val="FFCC99"/>
        </a:folHlink>
      </a:clrScheme>
      <a:clrMap bg1="lt1" tx1="dk1" bg2="lt2" tx2="dk2" accent1="accent1" accent2="accent2" accent3="accent3" accent4="accent4" accent5="accent5" accent6="accent6" hlink="hlink" folHlink="folHlink"/>
    </a:extraClrScheme>
    <a:extraClrScheme>
      <a:clrScheme name="tiled watermark 3">
        <a:dk1>
          <a:srgbClr val="000000"/>
        </a:dk1>
        <a:lt1>
          <a:srgbClr val="FFFFFF"/>
        </a:lt1>
        <a:dk2>
          <a:srgbClr val="0085B4"/>
        </a:dk2>
        <a:lt2>
          <a:srgbClr val="B2B2B2"/>
        </a:lt2>
        <a:accent1>
          <a:srgbClr val="FF9900"/>
        </a:accent1>
        <a:accent2>
          <a:srgbClr val="B2B2B2"/>
        </a:accent2>
        <a:accent3>
          <a:srgbClr val="FFFFFF"/>
        </a:accent3>
        <a:accent4>
          <a:srgbClr val="000000"/>
        </a:accent4>
        <a:accent5>
          <a:srgbClr val="FFCAAA"/>
        </a:accent5>
        <a:accent6>
          <a:srgbClr val="A1A1A1"/>
        </a:accent6>
        <a:hlink>
          <a:srgbClr val="808080"/>
        </a:hlink>
        <a:folHlink>
          <a:srgbClr val="FFCC99"/>
        </a:folHlink>
      </a:clrScheme>
      <a:clrMap bg1="lt1" tx1="dk1" bg2="lt2" tx2="dk2" accent1="accent1" accent2="accent2" accent3="accent3" accent4="accent4" accent5="accent5" accent6="accent6" hlink="hlink" folHlink="folHlink"/>
    </a:extraClrScheme>
    <a:extraClrScheme>
      <a:clrScheme name="tiled watermark 4">
        <a:dk1>
          <a:srgbClr val="000000"/>
        </a:dk1>
        <a:lt1>
          <a:srgbClr val="FFFFFF"/>
        </a:lt1>
        <a:dk2>
          <a:srgbClr val="0085B4"/>
        </a:dk2>
        <a:lt2>
          <a:srgbClr val="B2B2B2"/>
        </a:lt2>
        <a:accent1>
          <a:srgbClr val="B4182E"/>
        </a:accent1>
        <a:accent2>
          <a:srgbClr val="B4E5FE"/>
        </a:accent2>
        <a:accent3>
          <a:srgbClr val="FFFFFF"/>
        </a:accent3>
        <a:accent4>
          <a:srgbClr val="000000"/>
        </a:accent4>
        <a:accent5>
          <a:srgbClr val="D6ABAD"/>
        </a:accent5>
        <a:accent6>
          <a:srgbClr val="A3CFE6"/>
        </a:accent6>
        <a:hlink>
          <a:srgbClr val="009DDD"/>
        </a:hlink>
        <a:folHlink>
          <a:srgbClr val="FFCCCC"/>
        </a:folHlink>
      </a:clrScheme>
      <a:clrMap bg1="lt1" tx1="dk1" bg2="lt2" tx2="dk2" accent1="accent1" accent2="accent2" accent3="accent3" accent4="accent4" accent5="accent5" accent6="accent6" hlink="hlink" folHlink="folHlink"/>
    </a:extraClrScheme>
    <a:extraClrScheme>
      <a:clrScheme name="tiled watermark 5">
        <a:dk1>
          <a:srgbClr val="000000"/>
        </a:dk1>
        <a:lt1>
          <a:srgbClr val="FFFFFF"/>
        </a:lt1>
        <a:dk2>
          <a:srgbClr val="0085B4"/>
        </a:dk2>
        <a:lt2>
          <a:srgbClr val="B2B2B2"/>
        </a:lt2>
        <a:accent1>
          <a:srgbClr val="B4182E"/>
        </a:accent1>
        <a:accent2>
          <a:srgbClr val="B4E5FE"/>
        </a:accent2>
        <a:accent3>
          <a:srgbClr val="FFFFFF"/>
        </a:accent3>
        <a:accent4>
          <a:srgbClr val="000000"/>
        </a:accent4>
        <a:accent5>
          <a:srgbClr val="D6ABAD"/>
        </a:accent5>
        <a:accent6>
          <a:srgbClr val="A3CFE6"/>
        </a:accent6>
        <a:hlink>
          <a:srgbClr val="0085B4"/>
        </a:hlink>
        <a:folHlink>
          <a:srgbClr val="FFCCCC"/>
        </a:folHlink>
      </a:clrScheme>
      <a:clrMap bg1="lt1" tx1="dk1" bg2="lt2" tx2="dk2" accent1="accent1" accent2="accent2" accent3="accent3" accent4="accent4" accent5="accent5" accent6="accent6" hlink="hlink" folHlink="folHlink"/>
    </a:extraClrScheme>
    <a:extraClrScheme>
      <a:clrScheme name="tiled watermark 6">
        <a:dk1>
          <a:srgbClr val="000000"/>
        </a:dk1>
        <a:lt1>
          <a:srgbClr val="FFFFFF"/>
        </a:lt1>
        <a:dk2>
          <a:srgbClr val="0085B4"/>
        </a:dk2>
        <a:lt2>
          <a:srgbClr val="B2B2B2"/>
        </a:lt2>
        <a:accent1>
          <a:srgbClr val="DE8400"/>
        </a:accent1>
        <a:accent2>
          <a:srgbClr val="577600"/>
        </a:accent2>
        <a:accent3>
          <a:srgbClr val="FFFFFF"/>
        </a:accent3>
        <a:accent4>
          <a:srgbClr val="000000"/>
        </a:accent4>
        <a:accent5>
          <a:srgbClr val="ECC2AA"/>
        </a:accent5>
        <a:accent6>
          <a:srgbClr val="4E6A00"/>
        </a:accent6>
        <a:hlink>
          <a:srgbClr val="710093"/>
        </a:hlink>
        <a:folHlink>
          <a:srgbClr val="BD2925"/>
        </a:folHlink>
      </a:clrScheme>
      <a:clrMap bg1="lt1" tx1="dk1" bg2="lt2" tx2="dk2" accent1="accent1" accent2="accent2" accent3="accent3" accent4="accent4" accent5="accent5" accent6="accent6" hlink="hlink" folHlink="folHlink"/>
    </a:extraClrScheme>
    <a:extraClrScheme>
      <a:clrScheme name="tiled watermark 7">
        <a:dk1>
          <a:srgbClr val="000000"/>
        </a:dk1>
        <a:lt1>
          <a:srgbClr val="FFFFFF"/>
        </a:lt1>
        <a:dk2>
          <a:srgbClr val="0085B4"/>
        </a:dk2>
        <a:lt2>
          <a:srgbClr val="710093"/>
        </a:lt2>
        <a:accent1>
          <a:srgbClr val="DE8400"/>
        </a:accent1>
        <a:accent2>
          <a:srgbClr val="577600"/>
        </a:accent2>
        <a:accent3>
          <a:srgbClr val="FFFFFF"/>
        </a:accent3>
        <a:accent4>
          <a:srgbClr val="000000"/>
        </a:accent4>
        <a:accent5>
          <a:srgbClr val="ECC2AA"/>
        </a:accent5>
        <a:accent6>
          <a:srgbClr val="4E6A00"/>
        </a:accent6>
        <a:hlink>
          <a:srgbClr val="0085B4"/>
        </a:hlink>
        <a:folHlink>
          <a:srgbClr val="BD2925"/>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23229</TotalTime>
  <Words>5108</Words>
  <Application>Microsoft Office PowerPoint</Application>
  <PresentationFormat>On-screen Show (4:3)</PresentationFormat>
  <Paragraphs>402</Paragraphs>
  <Slides>33</Slides>
  <Notes>10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35" baseType="lpstr">
      <vt:lpstr>tiled watermark</vt:lpstr>
      <vt:lpstr>Worksheet</vt:lpstr>
      <vt:lpstr>Slide 1</vt:lpstr>
      <vt:lpstr>Overview</vt:lpstr>
      <vt:lpstr>Key Findings</vt:lpstr>
      <vt:lpstr>Let voters know it passed</vt:lpstr>
      <vt:lpstr>Key Findings</vt:lpstr>
      <vt:lpstr>Key Findings</vt:lpstr>
      <vt:lpstr>Key Findings</vt:lpstr>
      <vt:lpstr>Key Findings</vt:lpstr>
      <vt:lpstr>Attitudes on Health Care Services Covered Under the ACA</vt:lpstr>
      <vt:lpstr>The most popular services covered under the ACA – among those tested for men – include no denial of coverage for pre-existing conditions for children or in general, cannot charge women more than men for coverage, mammograms and cancer screenings with no co-pay, and no denial of coverage for pre-existing conditions including pregnancy, rape, cancer, and domestic violence.</vt:lpstr>
      <vt:lpstr>For women, they respond even more intensely to the same services than men. Additionally, they strongly support coverage of annual well-woman preventive exams. </vt:lpstr>
      <vt:lpstr>After hearing about the provisions, support among Hispanics for the health care law rose 16 points. Just by informing them of the provisions of the law, we can elevate their support. Top provisions include increasing funding for health centers, cracking down on waste, and making preventive care free. </vt:lpstr>
      <vt:lpstr>For seniors, making it illegal for insurance companies to drop people who get sick, requiring members of Congress get their coverage from the same plans as Americans, and cutting waste in Medicare and closing the donut hole are strong reasons to support the law.  </vt:lpstr>
      <vt:lpstr>Messaging in Support of the Affordable Care Act</vt:lpstr>
      <vt:lpstr>Use personal stories coupled with clear, simple descriptions of how the law works </vt:lpstr>
      <vt:lpstr>Tell how the law works, focus on the core provisions that voters value, and keep it simple </vt:lpstr>
      <vt:lpstr>Use “transition” or “bridge” language to meet voters where they are and relax their defenses </vt:lpstr>
      <vt:lpstr>Keep claims small, clear, and credible; don’t overpromise or “spin” what the law will deliver </vt:lpstr>
      <vt:lpstr>Avoid overheated political rhetoric </vt:lpstr>
      <vt:lpstr>Talk about Congress being part of the same system (being on the same “plan” would be even stronger if true).</vt:lpstr>
      <vt:lpstr>FOR SENIORS:  It is critical to reassure seniors that Medicare will not be cut.  Use a relevant personal story to illustrate the benefits to seniors. </vt:lpstr>
      <vt:lpstr>FOR NON-COLLEGE EDUCATED WOMEN:  Tell them health care passed.  Explain in simple terms what’s in the law and how it will affect them.  Let them know they can keep the coverage they have now.   </vt:lpstr>
      <vt:lpstr>FOR LATINO VOTERS:  Tell them health care passed.  Explain in the key provisions of the law and how it will affect them.  Tell them Congress will participate on the same plans.  Focus on covering everybody including children, coverage of prevention, and credits for small business.  </vt:lpstr>
      <vt:lpstr>FOR VOTERS UNDER 40:  Focus on a personal story about a younger person that includes key provisions.  Don’t make grand claims about the law. Use “improve it” language.   </vt:lpstr>
      <vt:lpstr>The best messages in support of the new health care reform law focus on prevention and making health care more secure for families with references to members of Congress getting the same coverage.  After messaging, we see a net gain of +20 in support for the law among men.</vt:lpstr>
      <vt:lpstr>The top four messages for women are the same as men, but women react more intensely to the messages. After messaging, we see a net shift of +28 in support towards the law. </vt:lpstr>
      <vt:lpstr>The top-testing messages among Hispanics focus on making care more secure, covering preventive care, and reducing costs, though all messages are very effective among Hispanics. </vt:lpstr>
      <vt:lpstr>Requiring members of Congress get their coverage from the same plans as Americans and ensuring security was the top-testing message overall and among key persuasion audiences, such as Independents, Persuadables, low info voters and white women.</vt:lpstr>
      <vt:lpstr>Key Findings</vt:lpstr>
      <vt:lpstr>In response to the argument that health care costs are already too high and these new provisions will increase everyone’s premiums,  it is more effective to focus on the savings to families than decreasing business costs.   This is primarily due to women’s reactions. Overall the family cost beats the opposition by double digits, while the business approach ties.  </vt:lpstr>
      <vt:lpstr>Voters do not buy the government mandate frame on birth control.  They side with the statement by 21 points that birth control is basic preventive care because it respects others to make important life decisions and gives people more options over when and whether to have children.</vt:lpstr>
      <vt:lpstr>Things to do regarding health care reform, things to avoid</vt:lpstr>
      <vt:lpstr>Slide 33</vt:lpstr>
    </vt:vector>
  </TitlesOfParts>
  <Company>Lake Research Partners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kpoindexter</dc:creator>
  <cp:lastModifiedBy>Sarah Tulley</cp:lastModifiedBy>
  <cp:revision>625</cp:revision>
  <cp:lastPrinted>2011-09-19T21:18:52Z</cp:lastPrinted>
  <dcterms:created xsi:type="dcterms:W3CDTF">2011-09-20T14:38:10Z</dcterms:created>
  <dcterms:modified xsi:type="dcterms:W3CDTF">2012-03-19T15:47:56Z</dcterms:modified>
</cp:coreProperties>
</file>