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1" r:id="rId1"/>
    <p:sldMasterId id="2147483685" r:id="rId2"/>
    <p:sldMasterId id="2147483673" r:id="rId3"/>
    <p:sldMasterId id="2147483697" r:id="rId4"/>
    <p:sldMasterId id="2147483709" r:id="rId5"/>
    <p:sldMasterId id="2147483721" r:id="rId6"/>
    <p:sldMasterId id="2147483733" r:id="rId7"/>
    <p:sldMasterId id="2147483745" r:id="rId8"/>
    <p:sldMasterId id="2147483757" r:id="rId9"/>
    <p:sldMasterId id="2147483769" r:id="rId10"/>
    <p:sldMasterId id="2147483781" r:id="rId11"/>
    <p:sldMasterId id="2147483793" r:id="rId12"/>
    <p:sldMasterId id="2147483805" r:id="rId13"/>
    <p:sldMasterId id="2147483817" r:id="rId14"/>
    <p:sldMasterId id="2147483829" r:id="rId15"/>
    <p:sldMasterId id="2147483841" r:id="rId16"/>
    <p:sldMasterId id="2147483853" r:id="rId17"/>
    <p:sldMasterId id="2147483865" r:id="rId18"/>
    <p:sldMasterId id="2147483877" r:id="rId19"/>
    <p:sldMasterId id="2147483889" r:id="rId20"/>
    <p:sldMasterId id="2147483901" r:id="rId21"/>
    <p:sldMasterId id="2147483913" r:id="rId22"/>
    <p:sldMasterId id="2147483925" r:id="rId23"/>
    <p:sldMasterId id="2147483937" r:id="rId24"/>
    <p:sldMasterId id="2147483949" r:id="rId25"/>
    <p:sldMasterId id="2147483961" r:id="rId26"/>
    <p:sldMasterId id="2147483973" r:id="rId27"/>
    <p:sldMasterId id="2147483986" r:id="rId28"/>
    <p:sldMasterId id="2147483998" r:id="rId29"/>
    <p:sldMasterId id="2147484010" r:id="rId30"/>
    <p:sldMasterId id="2147484022" r:id="rId31"/>
  </p:sldMasterIdLst>
  <p:notesMasterIdLst>
    <p:notesMasterId r:id="rId56"/>
  </p:notesMasterIdLst>
  <p:sldIdLst>
    <p:sldId id="256" r:id="rId32"/>
    <p:sldId id="258" r:id="rId33"/>
    <p:sldId id="259" r:id="rId34"/>
    <p:sldId id="260" r:id="rId35"/>
    <p:sldId id="311" r:id="rId36"/>
    <p:sldId id="265" r:id="rId37"/>
    <p:sldId id="321" r:id="rId38"/>
    <p:sldId id="310" r:id="rId39"/>
    <p:sldId id="315" r:id="rId40"/>
    <p:sldId id="314" r:id="rId41"/>
    <p:sldId id="313" r:id="rId42"/>
    <p:sldId id="283" r:id="rId43"/>
    <p:sldId id="316" r:id="rId44"/>
    <p:sldId id="284" r:id="rId45"/>
    <p:sldId id="290" r:id="rId46"/>
    <p:sldId id="285" r:id="rId47"/>
    <p:sldId id="318" r:id="rId48"/>
    <p:sldId id="322" r:id="rId49"/>
    <p:sldId id="287" r:id="rId50"/>
    <p:sldId id="286" r:id="rId51"/>
    <p:sldId id="279" r:id="rId52"/>
    <p:sldId id="280" r:id="rId53"/>
    <p:sldId id="306" r:id="rId54"/>
    <p:sldId id="319" r:id="rId55"/>
  </p:sldIdLst>
  <p:sldSz cx="9144000" cy="6858000" type="screen4x3"/>
  <p:notesSz cx="6934200" cy="92202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_" initials=" " lastIdx="43" clrIdx="0"/>
  <p:cmAuthor id="1" name="Deborah Bachrach" initials="DB" lastIdx="90" clrIdx="1"/>
  <p:cmAuthor id="2" name="Arielle Traub" initials="AT" lastIdx="40" clrIdx="2"/>
  <p:cmAuthor id="3" name="Ashley Traube" initials="AT" lastIdx="2" clrIdx="3"/>
  <p:cmAuthor id="4" name="Chiquita Brooks-LaSure" initials="CBL" lastIdx="14" clrIdx="4"/>
  <p:cmAuthor id="5" name="Kyla Ellis" initials="KME" lastIdx="2" clrIdx="5"/>
  <p:cmAuthor id="6" name="Patricia Boozang" initials="PB" lastIdx="14" clrIdx="6"/>
  <p:cmAuthor id="7" name="Andre Mota" initials="AM" lastIdx="1" clrIdx="7"/>
  <p:cmAuthor id="8" name="Michael Kolber" initials="MK" lastIdx="4" clrIdx="8"/>
  <p:cmAuthor id="9" name="Zerrin Cetin" initials="ZC" lastIdx="13" clrIdx="9"/>
  <p:cmAuthor id="10" name="Manatt" initials="ManattA" lastIdx="30" clrIdx="10"/>
  <p:cmAuthor id="11" name="Manatt" initials="MH" lastIdx="11" clrIdx="11"/>
  <p:cmAuthor id="12" name="Laura Braslow" initials="LB" lastIdx="4" clrIdx="12"/>
  <p:cmAuthor id="13" name="Gayle Mauser" initials="GEM" lastIdx="9"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0EC"/>
    <a:srgbClr val="E9674F"/>
    <a:srgbClr val="F2F2F2"/>
    <a:srgbClr val="641E57"/>
    <a:srgbClr val="A6A6A6"/>
    <a:srgbClr val="400C3C"/>
    <a:srgbClr val="92D050"/>
    <a:srgbClr val="F7C5BB"/>
    <a:srgbClr val="FAD9D2"/>
    <a:srgbClr val="F6C2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3" autoAdjust="0"/>
    <p:restoredTop sz="95994" autoAdjust="0"/>
  </p:normalViewPr>
  <p:slideViewPr>
    <p:cSldViewPr snapToGrid="0" snapToObjects="1">
      <p:cViewPr>
        <p:scale>
          <a:sx n="75" d="100"/>
          <a:sy n="75" d="100"/>
        </p:scale>
        <p:origin x="-1920" y="-226"/>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583656D7-B6C7-BE41-A110-774AB4DB0ABE}" type="datetimeFigureOut">
              <a:rPr lang="en-US" smtClean="0"/>
              <a:t>10/16/2018</a:t>
            </a:fld>
            <a:endParaRPr lang="en-US" dirty="0"/>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613E4839-FD96-3541-B869-EEB3BABC672C}" type="slidenum">
              <a:rPr lang="en-US" smtClean="0"/>
              <a:t>‹#›</a:t>
            </a:fld>
            <a:endParaRPr lang="en-US" dirty="0"/>
          </a:p>
        </p:txBody>
      </p:sp>
    </p:spTree>
    <p:extLst>
      <p:ext uri="{BB962C8B-B14F-4D97-AF65-F5344CB8AC3E}">
        <p14:creationId xmlns:p14="http://schemas.microsoft.com/office/powerpoint/2010/main" val="203180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10397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1948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3486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41588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19483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81914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6080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1948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1020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3486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19483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13E4839-FD96-3541-B869-EEB3BABC672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3587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74633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9052359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627131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0253852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288724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849723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599210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80898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56685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279307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22855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0470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31061826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393319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074371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127823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131285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8832059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865027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290382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91977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424528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275492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364980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755072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2356028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25019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8055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4730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2905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6841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9392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89140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883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398" y="52554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2398" y="198604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8049798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577387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19006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818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172771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24481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675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318573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2147278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2665106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51680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9419548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1771173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211279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265784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5227802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64386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170811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912283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2011403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2482548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41626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860039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8737241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128704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356063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898644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624852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8503270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079469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260505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600872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92121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5802695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016450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7384112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2389329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595483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677101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4968963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667493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9388177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9174537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80751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6593921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443301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356235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670874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066764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09286412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0085388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663212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0855738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98712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64095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332540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555733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896401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14314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54730420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3775451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3870715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598980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772571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105294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9052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5552045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959132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966919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2013961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894421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5595907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52908751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0459644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401632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9249068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1428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71224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5070306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9265593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233574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5771670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5609967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657679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131031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3350308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0825329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8933410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7174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44964511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9273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95661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645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28274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92928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89491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73777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00711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27071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8292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t>10/16/2018</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t>‹#›</a:t>
            </a:fld>
            <a:endParaRPr lang="en-US" dirty="0"/>
          </a:p>
        </p:txBody>
      </p:sp>
    </p:spTree>
    <p:extLst>
      <p:ext uri="{BB962C8B-B14F-4D97-AF65-F5344CB8AC3E}">
        <p14:creationId xmlns:p14="http://schemas.microsoft.com/office/powerpoint/2010/main" val="19046039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6163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737362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1221630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6838900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9186022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68487523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9053420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295125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3846640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447337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05184639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98849321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01933628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2641149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603125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3679983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846666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493387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5603392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1074426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57519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2970122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218794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1880372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5642771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0281463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0800705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9712200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6277694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7712850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80505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154699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1333102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38846096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53127122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66023021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3979221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6981947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040696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2517682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4282424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27190364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592839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51369643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64037930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20354988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758309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84276035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18376538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4652789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602360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7218280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76294200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16543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60471749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6739599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685397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6267864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540573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1004012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31023453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0848139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6369263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522200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81109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2397317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6657868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33544130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01800406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40393416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73410826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9837504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2060079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57501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619550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6256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49231812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256251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830878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630663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84427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641115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012035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2964774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42FD92D-FC77-DC45-B093-430CAF4BCD48}"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810302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solidFill>
                  <a:prstClr val="white"/>
                </a:solidFill>
              </a:rPr>
              <a:t>Page | </a:t>
            </a:r>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886010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28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982241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3626859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4693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59228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68972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1991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322273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837417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0486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69391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31485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903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04875888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543360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997191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15884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446484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95724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625707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66742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627002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21588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6616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209227245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78943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72978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390580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14320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89204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324728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296549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87572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335792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73009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9AD78-8C7A-B549-90F5-327CDFD3286E}" type="slidenum">
              <a:rPr lang="en-US" smtClean="0"/>
              <a:t>‹#›</a:t>
            </a:fld>
            <a:endParaRPr lang="en-US" dirty="0"/>
          </a:p>
        </p:txBody>
      </p:sp>
    </p:spTree>
    <p:extLst>
      <p:ext uri="{BB962C8B-B14F-4D97-AF65-F5344CB8AC3E}">
        <p14:creationId xmlns:p14="http://schemas.microsoft.com/office/powerpoint/2010/main" val="192598243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614287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183813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98996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776768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896925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490053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17534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4902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99242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1365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41101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473698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53329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3890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5500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6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5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584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1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697445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1089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5649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523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986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7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004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6084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421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2961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835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901950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07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650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20412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5130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5450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9243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785002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398" y="52554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2398" y="198604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3223262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926606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34000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2043473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9875487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6312473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5797043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650478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912092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552761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1425596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2817215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398" y="52554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2398" y="198604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3581361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7010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25177533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4024244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8394786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7410174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2178995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34056188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4844487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824647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79387D8B-7FD0-AA4C-A655-20A73A1AE251}"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28D77347-7804-5B44-AD4B-19E00463887A}" type="slidenum">
              <a:rPr lang="en-US" smtClean="0"/>
              <a:pPr/>
              <a:t>‹#›</a:t>
            </a:fld>
            <a:endParaRPr lang="en-US" dirty="0"/>
          </a:p>
        </p:txBody>
      </p:sp>
    </p:spTree>
    <p:extLst>
      <p:ext uri="{BB962C8B-B14F-4D97-AF65-F5344CB8AC3E}">
        <p14:creationId xmlns:p14="http://schemas.microsoft.com/office/powerpoint/2010/main" val="1088314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1778156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3497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40168866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574744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011138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5220784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72883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8860461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4188138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175499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081321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5345417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8726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t>10/16/2018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5FB97A1-9E25-5140-8E20-D0104F209260}" type="slidenum">
              <a:rPr lang="en-US" smtClean="0"/>
              <a:t>‹#›</a:t>
            </a:fld>
            <a:endParaRPr lang="en-US" dirty="0"/>
          </a:p>
        </p:txBody>
      </p:sp>
    </p:spTree>
    <p:extLst>
      <p:ext uri="{BB962C8B-B14F-4D97-AF65-F5344CB8AC3E}">
        <p14:creationId xmlns:p14="http://schemas.microsoft.com/office/powerpoint/2010/main" val="1721449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137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54118"/>
            <a:ext cx="8229600" cy="385332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019684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9584588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703381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2845376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3795555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7425436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33677710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42170265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1936556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62E2BC-4460-3F4D-88F5-9900B451A8BE}" type="datetimeFigureOut">
              <a:rPr lang="en-US" smtClean="0">
                <a:solidFill>
                  <a:prstClr val="black"/>
                </a:solidFill>
              </a:rPr>
              <a:pPr/>
              <a:t>10/16/2018</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5FB97A1-9E25-5140-8E20-D0104F209260}" type="slidenum">
              <a:rPr lang="en-US" smtClean="0"/>
              <a:pPr/>
              <a:t>‹#›</a:t>
            </a:fld>
            <a:endParaRPr lang="en-US" dirty="0"/>
          </a:p>
        </p:txBody>
      </p:sp>
    </p:spTree>
    <p:extLst>
      <p:ext uri="{BB962C8B-B14F-4D97-AF65-F5344CB8AC3E}">
        <p14:creationId xmlns:p14="http://schemas.microsoft.com/office/powerpoint/2010/main" val="85421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theme" Target="../theme/theme27.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slideLayout" Target="../slideLayouts/slideLayout298.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6.jp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4.jp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image" Target="../media/image4.jp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4.jp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image" Target="../media/image4.jpg"/><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37553070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11275929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2154402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100057604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9605717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15927960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80208584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02822516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54611621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44700725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356443082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73242" y="4932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73242" y="2105992"/>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621789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3600" b="0" i="0" kern="1200">
          <a:solidFill>
            <a:srgbClr val="E9674F"/>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E9674F"/>
        </a:buClr>
        <a:buFont typeface="Arial"/>
        <a:buChar char="•"/>
        <a:defRPr sz="3200" b="0" i="0" kern="1200">
          <a:solidFill>
            <a:schemeClr val="tx1">
              <a:lumMod val="75000"/>
              <a:lumOff val="25000"/>
            </a:schemeClr>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Clr>
          <a:srgbClr val="E9674F"/>
        </a:buClr>
        <a:buSzPct val="122000"/>
        <a:buFont typeface=".AppleSystemUIFont" charset="-120"/>
        <a:buChar char="-"/>
        <a:defRPr sz="2800" b="0" i="0" kern="1200">
          <a:solidFill>
            <a:schemeClr val="tx1">
              <a:lumMod val="75000"/>
              <a:lumOff val="25000"/>
            </a:schemeClr>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Clr>
          <a:srgbClr val="E9674F"/>
        </a:buClr>
        <a:buFont typeface="Arial"/>
        <a:buChar char="•"/>
        <a:defRPr sz="2400" b="0" i="0" kern="1200">
          <a:solidFill>
            <a:schemeClr val="tx1">
              <a:lumMod val="75000"/>
              <a:lumOff val="25000"/>
            </a:schemeClr>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Clr>
          <a:srgbClr val="E9674F"/>
        </a:buClr>
        <a:buFont typeface=".AppleSystemUIFont" charset="-120"/>
        <a:buChar char="-"/>
        <a:defRPr sz="2000" b="0" i="0" kern="1200">
          <a:solidFill>
            <a:schemeClr val="tx1">
              <a:lumMod val="75000"/>
              <a:lumOff val="25000"/>
            </a:schemeClr>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Clr>
          <a:srgbClr val="E9674F"/>
        </a:buClr>
        <a:buFont typeface="Arial"/>
        <a:buChar char="•"/>
        <a:defRPr sz="2000" b="0" i="0" kern="1200">
          <a:solidFill>
            <a:schemeClr val="tx1">
              <a:lumMod val="75000"/>
              <a:lumOff val="25000"/>
            </a:schemeClr>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235164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48691127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302080272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31648628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27665844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3906011344"/>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1153467444"/>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9" y="-36286"/>
            <a:ext cx="9214051" cy="69850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bg1"/>
                </a:solidFill>
                <a:latin typeface="Helvetica Neue Medium"/>
                <a:cs typeface="Helvetica Neue Medium"/>
              </a:defRPr>
            </a:lvl1pPr>
          </a:lstStyle>
          <a:p>
            <a:r>
              <a:rPr lang="en-US" dirty="0" smtClean="0">
                <a:solidFill>
                  <a:prstClr val="white"/>
                </a:solidFill>
              </a:rPr>
              <a:t>Page | </a:t>
            </a:r>
            <a:fld id="{F8F61B7B-C0D0-AF4B-B8D3-FC967CD47F6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405787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rPr>
              <a:pPr/>
              <a:t>10/16/2018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047222"/>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3700421540"/>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t>10/16/2018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t>‹#›</a:t>
            </a:fld>
            <a:endParaRPr lang="en-US" dirty="0"/>
          </a:p>
        </p:txBody>
      </p:sp>
    </p:spTree>
    <p:extLst>
      <p:ext uri="{BB962C8B-B14F-4D97-AF65-F5344CB8AC3E}">
        <p14:creationId xmlns:p14="http://schemas.microsoft.com/office/powerpoint/2010/main" val="20348502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117648875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977609500"/>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13651359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C74E3-19F4-0141-86E7-09A63899B376}" type="datetimeFigureOut">
              <a:rPr lang="en-US" smtClean="0">
                <a:solidFill>
                  <a:prstClr val="black">
                    <a:tint val="75000"/>
                  </a:prstClr>
                </a:solidFill>
                <a:cs typeface="Arial" pitchFamily="34" charset="0"/>
              </a:rPr>
              <a:pPr/>
              <a:t>10/16/2018</a:t>
            </a:fld>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9AD78-8C7A-B549-90F5-327CDFD3286E}" type="slidenum">
              <a:rPr lang="en-US" smtClean="0">
                <a:solidFill>
                  <a:prstClr val="black">
                    <a:tint val="75000"/>
                  </a:prstClr>
                </a:solidFill>
                <a:cs typeface="Arial" pitchFamily="34" charset="0"/>
              </a:rPr>
              <a:pPr/>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34703333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3600" b="0" i="0" kern="1200">
          <a:solidFill>
            <a:schemeClr val="bg1"/>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5F2A5B"/>
        </a:buClr>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5F2A5B"/>
        </a:buClr>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5F2A5B"/>
        </a:buClr>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5F2A5B"/>
        </a:buClr>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73242" y="4932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73242" y="2105992"/>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1051962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3600" b="0" i="0" kern="1200">
          <a:solidFill>
            <a:srgbClr val="E9674F"/>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E9674F"/>
        </a:buClr>
        <a:buFont typeface="Arial"/>
        <a:buChar char="•"/>
        <a:defRPr sz="3200" b="0" i="0" kern="1200">
          <a:solidFill>
            <a:schemeClr val="tx1">
              <a:lumMod val="75000"/>
              <a:lumOff val="25000"/>
            </a:schemeClr>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Clr>
          <a:srgbClr val="E9674F"/>
        </a:buClr>
        <a:buSzPct val="122000"/>
        <a:buFont typeface=".AppleSystemUIFont" charset="-120"/>
        <a:buChar char="-"/>
        <a:defRPr sz="2800" b="0" i="0" kern="1200">
          <a:solidFill>
            <a:schemeClr val="tx1">
              <a:lumMod val="75000"/>
              <a:lumOff val="25000"/>
            </a:schemeClr>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Clr>
          <a:srgbClr val="E9674F"/>
        </a:buClr>
        <a:buFont typeface="Arial"/>
        <a:buChar char="•"/>
        <a:defRPr sz="2400" b="0" i="0" kern="1200">
          <a:solidFill>
            <a:schemeClr val="tx1">
              <a:lumMod val="75000"/>
              <a:lumOff val="25000"/>
            </a:schemeClr>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Clr>
          <a:srgbClr val="E9674F"/>
        </a:buClr>
        <a:buFont typeface=".AppleSystemUIFont" charset="-120"/>
        <a:buChar char="-"/>
        <a:defRPr sz="2000" b="0" i="0" kern="1200">
          <a:solidFill>
            <a:schemeClr val="tx1">
              <a:lumMod val="75000"/>
              <a:lumOff val="25000"/>
            </a:schemeClr>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Clr>
          <a:srgbClr val="E9674F"/>
        </a:buClr>
        <a:buFont typeface="Arial"/>
        <a:buChar char="•"/>
        <a:defRPr sz="2000" b="0" i="0" kern="1200">
          <a:solidFill>
            <a:schemeClr val="tx1">
              <a:lumMod val="75000"/>
              <a:lumOff val="25000"/>
            </a:schemeClr>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73242" y="49324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type="body" idx="1"/>
          </p:nvPr>
        </p:nvSpPr>
        <p:spPr>
          <a:xfrm>
            <a:off x="473242" y="2105992"/>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4322488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3600" b="0" i="0" kern="1200">
          <a:solidFill>
            <a:srgbClr val="E9674F"/>
          </a:solidFill>
          <a:latin typeface="Helvetica Neue Medium" charset="0"/>
          <a:ea typeface="Helvetica Neue Medium" charset="0"/>
          <a:cs typeface="Helvetica Neue Medium" charset="0"/>
        </a:defRPr>
      </a:lvl1pPr>
    </p:titleStyle>
    <p:bodyStyle>
      <a:lvl1pPr marL="228600" indent="-228600" algn="l" defTabSz="914400" rtl="0" eaLnBrk="1" latinLnBrk="0" hangingPunct="1">
        <a:lnSpc>
          <a:spcPct val="90000"/>
        </a:lnSpc>
        <a:spcBef>
          <a:spcPts val="1000"/>
        </a:spcBef>
        <a:buClr>
          <a:srgbClr val="E9674F"/>
        </a:buClr>
        <a:buFont typeface="Arial"/>
        <a:buChar char="•"/>
        <a:defRPr sz="3200" b="0" i="0" kern="1200">
          <a:solidFill>
            <a:schemeClr val="tx1">
              <a:lumMod val="75000"/>
              <a:lumOff val="25000"/>
            </a:schemeClr>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Clr>
          <a:srgbClr val="E9674F"/>
        </a:buClr>
        <a:buSzPct val="122000"/>
        <a:buFont typeface=".AppleSystemUIFont" charset="-120"/>
        <a:buChar char="-"/>
        <a:defRPr sz="2800" b="0" i="0" kern="1200">
          <a:solidFill>
            <a:schemeClr val="tx1">
              <a:lumMod val="75000"/>
              <a:lumOff val="25000"/>
            </a:schemeClr>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Clr>
          <a:srgbClr val="E9674F"/>
        </a:buClr>
        <a:buFont typeface="Arial"/>
        <a:buChar char="•"/>
        <a:defRPr sz="2400" b="0" i="0" kern="1200">
          <a:solidFill>
            <a:schemeClr val="tx1">
              <a:lumMod val="75000"/>
              <a:lumOff val="25000"/>
            </a:schemeClr>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Clr>
          <a:srgbClr val="E9674F"/>
        </a:buClr>
        <a:buFont typeface=".AppleSystemUIFont" charset="-120"/>
        <a:buChar char="-"/>
        <a:defRPr sz="2000" b="0" i="0" kern="1200">
          <a:solidFill>
            <a:schemeClr val="tx1">
              <a:lumMod val="75000"/>
              <a:lumOff val="25000"/>
            </a:schemeClr>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Clr>
          <a:srgbClr val="E9674F"/>
        </a:buClr>
        <a:buFont typeface="Arial"/>
        <a:buChar char="•"/>
        <a:defRPr sz="2000" b="0" i="0" kern="1200">
          <a:solidFill>
            <a:schemeClr val="tx1">
              <a:lumMod val="75000"/>
              <a:lumOff val="25000"/>
            </a:schemeClr>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347442151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0518"/>
            <a:ext cx="9144000" cy="6858000"/>
          </a:xfrm>
          <a:prstGeom prst="rect">
            <a:avLst/>
          </a:prstGeom>
        </p:spPr>
      </p:pic>
      <p:sp>
        <p:nvSpPr>
          <p:cNvPr id="2" name="Title Placeholder 1"/>
          <p:cNvSpPr>
            <a:spLocks noGrp="1"/>
          </p:cNvSpPr>
          <p:nvPr>
            <p:ph type="title"/>
          </p:nvPr>
        </p:nvSpPr>
        <p:spPr>
          <a:xfrm>
            <a:off x="457200" y="54585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8076"/>
            <a:ext cx="8229600" cy="38533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72518" y="6012516"/>
            <a:ext cx="2133600" cy="365125"/>
          </a:xfrm>
          <a:prstGeom prst="rect">
            <a:avLst/>
          </a:prstGeom>
        </p:spPr>
        <p:txBody>
          <a:bodyPr vert="horz" lIns="91440" tIns="45720" rIns="91440" bIns="45720" rtlCol="0" anchor="ctr"/>
          <a:lstStyle>
            <a:lvl1pPr algn="r">
              <a:defRPr sz="1200" b="0" i="0">
                <a:solidFill>
                  <a:srgbClr val="E9674F"/>
                </a:solidFill>
                <a:latin typeface="Helvetica Neue Medium"/>
                <a:cs typeface="Helvetica Neue Medium"/>
              </a:defRPr>
            </a:lvl1pPr>
          </a:lstStyle>
          <a:p>
            <a:r>
              <a:rPr lang="en-US" dirty="0" smtClean="0"/>
              <a:t>Page | </a:t>
            </a:r>
            <a:fld id="{55FB97A1-9E25-5140-8E20-D0104F209260}" type="slidenum">
              <a:rPr lang="en-US" smtClean="0"/>
              <a:pPr/>
              <a:t>‹#›</a:t>
            </a:fld>
            <a:endParaRPr lang="en-US" dirty="0"/>
          </a:p>
        </p:txBody>
      </p:sp>
    </p:spTree>
    <p:extLst>
      <p:ext uri="{BB962C8B-B14F-4D97-AF65-F5344CB8AC3E}">
        <p14:creationId xmlns:p14="http://schemas.microsoft.com/office/powerpoint/2010/main" val="26783737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p:titleStyle>
    <p:bodyStyle>
      <a:lvl1pPr marL="342900" indent="-342900" algn="l" defTabSz="457200" rtl="0" eaLnBrk="1" latinLnBrk="0" hangingPunct="1">
        <a:spcBef>
          <a:spcPct val="20000"/>
        </a:spcBef>
        <a:buClr>
          <a:srgbClr val="E9674F"/>
        </a:buClr>
        <a:buFont typeface="Arial"/>
        <a:buChar char="•"/>
        <a:defRPr sz="3200" b="0" i="0" kern="1200">
          <a:solidFill>
            <a:schemeClr val="tx1">
              <a:lumMod val="75000"/>
              <a:lumOff val="25000"/>
            </a:schemeClr>
          </a:solidFill>
          <a:latin typeface="Helvetica Neue"/>
          <a:ea typeface="+mn-ea"/>
          <a:cs typeface="Helvetica Neue"/>
        </a:defRPr>
      </a:lvl1pPr>
      <a:lvl2pPr marL="742950" indent="-285750" algn="l" defTabSz="457200" rtl="0" eaLnBrk="1" latinLnBrk="0" hangingPunct="1">
        <a:spcBef>
          <a:spcPct val="20000"/>
        </a:spcBef>
        <a:buClr>
          <a:srgbClr val="E9674F"/>
        </a:buClr>
        <a:buFont typeface="Arial"/>
        <a:buChar char="–"/>
        <a:defRPr sz="2800" b="0" i="0" kern="1200">
          <a:solidFill>
            <a:schemeClr val="tx1">
              <a:lumMod val="75000"/>
              <a:lumOff val="25000"/>
            </a:schemeClr>
          </a:solidFill>
          <a:latin typeface="Helvetica Neue"/>
          <a:ea typeface="+mn-ea"/>
          <a:cs typeface="Helvetica Neue"/>
        </a:defRPr>
      </a:lvl2pPr>
      <a:lvl3pPr marL="1143000" indent="-228600" algn="l" defTabSz="457200" rtl="0" eaLnBrk="1" latinLnBrk="0" hangingPunct="1">
        <a:spcBef>
          <a:spcPct val="20000"/>
        </a:spcBef>
        <a:buClr>
          <a:srgbClr val="E9674F"/>
        </a:buClr>
        <a:buFont typeface="Arial"/>
        <a:buChar char="•"/>
        <a:defRPr sz="2400" b="0" i="0" kern="1200">
          <a:solidFill>
            <a:schemeClr val="tx1">
              <a:lumMod val="75000"/>
              <a:lumOff val="25000"/>
            </a:schemeClr>
          </a:solidFill>
          <a:latin typeface="Helvetica Neue"/>
          <a:ea typeface="+mn-ea"/>
          <a:cs typeface="Helvetica Neue"/>
        </a:defRPr>
      </a:lvl3pPr>
      <a:lvl4pPr marL="16002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4pPr>
      <a:lvl5pPr marL="2057400" indent="-228600" algn="l" defTabSz="457200" rtl="0" eaLnBrk="1" latinLnBrk="0" hangingPunct="1">
        <a:spcBef>
          <a:spcPct val="20000"/>
        </a:spcBef>
        <a:buClr>
          <a:srgbClr val="E9674F"/>
        </a:buClr>
        <a:buFont typeface="Arial"/>
        <a:buChar char="»"/>
        <a:defRPr sz="2000" b="0" i="0" kern="1200">
          <a:solidFill>
            <a:schemeClr val="tx1">
              <a:lumMod val="75000"/>
              <a:lumOff val="25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10" Type="http://schemas.microsoft.com/office/2007/relationships/hdphoto" Target="../media/hdphoto1.wdp"/><Relationship Id="rId4" Type="http://schemas.openxmlformats.org/officeDocument/2006/relationships/slideLayout" Target="../slideLayouts/slideLayout287.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7.emf"/><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7.emf"/><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xml"/><Relationship Id="rId7" Type="http://schemas.openxmlformats.org/officeDocument/2006/relationships/image" Target="../media/image7.emf"/><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1.xml"/><Relationship Id="rId10" Type="http://schemas.openxmlformats.org/officeDocument/2006/relationships/hyperlink" Target="https://www.kff.org/medicaid/issue-brief/digging-into-the-data-what-can-we-learn-from-the-state-evaluation-of-healthy-indiana-hip-2-0-premiums/" TargetMode="External"/><Relationship Id="rId4" Type="http://schemas.openxmlformats.org/officeDocument/2006/relationships/slideLayout" Target="../slideLayouts/slideLayout2.xml"/><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hyperlink" Target="https://www.medicaid.gov/Medicaid-CHIP-Program-Information/By-Topics/Waivers/1115/downloads/ar/ar-works-ca.pdf" TargetMode="External"/><Relationship Id="rId3" Type="http://schemas.openxmlformats.org/officeDocument/2006/relationships/tags" Target="../tags/tag21.xml"/><Relationship Id="rId7" Type="http://schemas.openxmlformats.org/officeDocument/2006/relationships/image" Target="../media/image7.emf"/><Relationship Id="rId12" Type="http://schemas.microsoft.com/office/2007/relationships/hdphoto" Target="../media/hdphoto4.wdp"/><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image" Target="../media/image14.png"/><Relationship Id="rId5" Type="http://schemas.openxmlformats.org/officeDocument/2006/relationships/notesSlide" Target="../notesSlides/notesSlide12.xml"/><Relationship Id="rId10" Type="http://schemas.openxmlformats.org/officeDocument/2006/relationships/hyperlink" Target="https://www.medicaid.gov/Medicaid-CHIP-Program-Information/By-Topics/Waivers/1115/downloads/ky/ky-health-ca.pdf" TargetMode="External"/><Relationship Id="rId4" Type="http://schemas.openxmlformats.org/officeDocument/2006/relationships/slideLayout" Target="../slideLayouts/slideLayout2.xml"/><Relationship Id="rId9" Type="http://schemas.openxmlformats.org/officeDocument/2006/relationships/hyperlink" Target="https://www.medicaid.gov/Medicaid-CHIP-Program-Information/By-Topics/Waivers/1115/downloads/in/Healthy-Indiana-Plan-2/in-healthy-indiana-plan-support-20-ca.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3.xml"/><Relationship Id="rId7" Type="http://schemas.openxmlformats.org/officeDocument/2006/relationships/image" Target="../media/image7.emf"/><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7.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7.xml"/><Relationship Id="rId7" Type="http://schemas.openxmlformats.org/officeDocument/2006/relationships/image" Target="../media/image7.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5.xml"/><Relationship Id="rId10" Type="http://schemas.openxmlformats.org/officeDocument/2006/relationships/hyperlink" Target="https://www.medicaid.gov/Medicaid-CHIP-Program-Information/By-Topics/Waivers/1115/downloads/wa/medicaid-transformation/wa-medicaid-transformation-fcs-prtcl-112117.pdf" TargetMode="External"/><Relationship Id="rId4" Type="http://schemas.openxmlformats.org/officeDocument/2006/relationships/slideLayout" Target="../slideLayouts/slideLayout2.xml"/><Relationship Id="rId9"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openxmlformats.org/officeDocument/2006/relationships/hyperlink" Target="https://www.medicaid.gov/Medicaid-CHIP-Program-Information/By-Topics/Waivers/1115/downloads/wa/medicaid-transformation/wa-medicaid-transformation-fcs-prtcl-112117.pdf" TargetMode="External"/><Relationship Id="rId3" Type="http://schemas.openxmlformats.org/officeDocument/2006/relationships/tags" Target="../tags/tag29.xml"/><Relationship Id="rId7" Type="http://schemas.openxmlformats.org/officeDocument/2006/relationships/image" Target="../media/image7.emf"/><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hhs.texas.gov/reports/2016/09/evaluation-uncompensated-care-and-medicaid-payments-texas-hospitals-and-role-texas-uncompensated" TargetMode="External"/><Relationship Id="rId3" Type="http://schemas.openxmlformats.org/officeDocument/2006/relationships/tags" Target="../tags/tag31.xml"/><Relationship Id="rId7" Type="http://schemas.openxmlformats.org/officeDocument/2006/relationships/image" Target="../media/image7.emf"/><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oleObject" Target="../embeddings/oleObject15.bin"/><Relationship Id="rId11" Type="http://schemas.openxmlformats.org/officeDocument/2006/relationships/image" Target="../media/image17.png"/><Relationship Id="rId5" Type="http://schemas.openxmlformats.org/officeDocument/2006/relationships/notesSlide" Target="../notesSlides/notesSlide17.xml"/><Relationship Id="rId10" Type="http://schemas.openxmlformats.org/officeDocument/2006/relationships/hyperlink" Target="http://www.modernhealthcare.com/article/20171222/NEWS/171229961" TargetMode="External"/><Relationship Id="rId4" Type="http://schemas.openxmlformats.org/officeDocument/2006/relationships/slideLayout" Target="../slideLayouts/slideLayout2.xml"/><Relationship Id="rId9" Type="http://schemas.openxmlformats.org/officeDocument/2006/relationships/hyperlink" Target="http://www.modernhealthcare.com/article/20170803/NEWS/170809958"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0.xml"/></Relationships>
</file>

<file path=ppt/slides/_rels/slide2.xml.rels><?xml version="1.0" encoding="UTF-8" standalone="yes"?>
<Relationships xmlns="http://schemas.openxmlformats.org/package/2006/relationships"><Relationship Id="rId8" Type="http://schemas.openxmlformats.org/officeDocument/2006/relationships/hyperlink" Target="https://www.manatt.com/Health" TargetMode="External"/><Relationship Id="rId3" Type="http://schemas.openxmlformats.org/officeDocument/2006/relationships/tags" Target="../tags/tag5.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310.xml"/><Relationship Id="rId9" Type="http://schemas.openxmlformats.org/officeDocument/2006/relationships/hyperlink" Target="http://www.statenetwork.or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3.xml"/><Relationship Id="rId7" Type="http://schemas.openxmlformats.org/officeDocument/2006/relationships/image" Target="../media/image7.emf"/><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9.xml"/><Relationship Id="rId10" Type="http://schemas.openxmlformats.org/officeDocument/2006/relationships/image" Target="../media/image20.png"/><Relationship Id="rId4" Type="http://schemas.openxmlformats.org/officeDocument/2006/relationships/slideLayout" Target="../slideLayouts/slideLayout2.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hyperlink" Target="mailto:pboozang@manatt.com" TargetMode="External"/><Relationship Id="rId3" Type="http://schemas.openxmlformats.org/officeDocument/2006/relationships/tags" Target="../tags/tag35.xml"/><Relationship Id="rId7" Type="http://schemas.openxmlformats.org/officeDocument/2006/relationships/image" Target="../media/image7.emf"/><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0.xml"/><Relationship Id="rId4" Type="http://schemas.openxmlformats.org/officeDocument/2006/relationships/slideLayout" Target="../slideLayouts/slideLayout167.xml"/><Relationship Id="rId9" Type="http://schemas.openxmlformats.org/officeDocument/2006/relationships/hyperlink" Target="mailto:heatherh@princeton.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32.xml"/></Relationships>
</file>

<file path=ppt/slides/_rels/slide23.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7.emf"/><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edicaid.ohio.gov/Portals/0/Resources/PublicNotices/GroupVIII/Detail-GroupVIII-021618.pdf?ver=2018-02-16-092910-683" TargetMode="External"/><Relationship Id="rId2" Type="http://schemas.openxmlformats.org/officeDocument/2006/relationships/hyperlink" Target="https://azahcccs.gov/shared/Downloads/News/AHCCCSWorks1115WaiverAmendmentRequest.pdf" TargetMode="External"/><Relationship Id="rId1" Type="http://schemas.openxmlformats.org/officeDocument/2006/relationships/slideLayout" Target="../slideLayouts/slideLayout2.xml"/><Relationship Id="rId6" Type="http://schemas.openxmlformats.org/officeDocument/2006/relationships/hyperlink" Target="https://www.medicaid.gov/Medicaid-CHIP-Program-Information/By-Topics/Waivers/1115/downloads/wi/wi-badgercare-reform-pa.pdf" TargetMode="External"/><Relationship Id="rId5" Type="http://schemas.openxmlformats.org/officeDocument/2006/relationships/hyperlink" Target="https://www.medicaid.gov/Medicaid-CHIP-Program-Information/By-Topics/Waivers/1115/downloads/wi/wi-badgercare-reform-pa2.pdf" TargetMode="External"/><Relationship Id="rId4" Type="http://schemas.openxmlformats.org/officeDocument/2006/relationships/hyperlink" Target="https://www.medicaid.gov/Medicaid-CHIP-Program-Information/By-Topics/Waivers/1115/downloads/ms/ms-workforce-training-initiative-pa.pdf"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0.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microsoft.com/office/2007/relationships/hdphoto" Target="../media/hdphoto2.wdp"/><Relationship Id="rId5" Type="http://schemas.openxmlformats.org/officeDocument/2006/relationships/notesSlide" Target="../notesSlides/notesSlide6.xml"/><Relationship Id="rId10" Type="http://schemas.openxmlformats.org/officeDocument/2006/relationships/image" Target="../media/image12.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www.arkansasonline.com/news/2017/may/20/state-seeks-to-log-medicaid-users-work--1/?f=news-arkansas" TargetMode="External"/><Relationship Id="rId3" Type="http://schemas.openxmlformats.org/officeDocument/2006/relationships/tags" Target="../tags/tag11.xml"/><Relationship Id="rId7" Type="http://schemas.openxmlformats.org/officeDocument/2006/relationships/hyperlink" Target="http://wfpl.org/bevin-administration-official-says-medicaid-system-to-be-one-stop-shop/" TargetMode="External"/><Relationship Id="rId12" Type="http://schemas.microsoft.com/office/2007/relationships/hdphoto" Target="../media/hdphoto3.wdp"/><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hyperlink" Target="https://www.courier-journal.com/story/news/politics/2018/02/14/kentucky-medicaid-changes-bevin-work-requriements/319384002/" TargetMode="External"/><Relationship Id="rId11" Type="http://schemas.openxmlformats.org/officeDocument/2006/relationships/image" Target="../media/image13.png"/><Relationship Id="rId5" Type="http://schemas.openxmlformats.org/officeDocument/2006/relationships/notesSlide" Target="../notesSlides/notesSlide7.xml"/><Relationship Id="rId10" Type="http://schemas.openxmlformats.org/officeDocument/2006/relationships/image" Target="../media/image7.emf"/><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3.xml"/><Relationship Id="rId7" Type="http://schemas.openxmlformats.org/officeDocument/2006/relationships/image" Target="../media/image7.emf"/><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openxmlformats.org/officeDocument/2006/relationships/hyperlink" Target="https://thefga.org/download/2015_policy_solutions/RestoringWorkRequirements-ResearchPaper-Final(3).pdf" TargetMode="External"/><Relationship Id="rId5" Type="http://schemas.openxmlformats.org/officeDocument/2006/relationships/notesSlide" Target="../notesSlides/notesSlide8.xml"/><Relationship Id="rId10" Type="http://schemas.openxmlformats.org/officeDocument/2006/relationships/hyperlink" Target="https://www.arktimes.com/ArkansasBlog/archives/2018/07/13/work-rule-works-in-first-month-report-26-percent-flunk" TargetMode="External"/><Relationship Id="rId4" Type="http://schemas.openxmlformats.org/officeDocument/2006/relationships/slideLayout" Target="../slideLayouts/slideLayout2.xml"/><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759723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12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600" b="1" dirty="0">
              <a:solidFill>
                <a:prstClr val="white"/>
              </a:solidFill>
              <a:sym typeface="Calibri"/>
            </a:endParaRPr>
          </a:p>
        </p:txBody>
      </p:sp>
      <p:sp>
        <p:nvSpPr>
          <p:cNvPr id="2" name="Title 1"/>
          <p:cNvSpPr>
            <a:spLocks noGrp="1"/>
          </p:cNvSpPr>
          <p:nvPr>
            <p:ph type="ctrTitle"/>
          </p:nvPr>
        </p:nvSpPr>
        <p:spPr>
          <a:xfrm>
            <a:off x="4388002" y="1693008"/>
            <a:ext cx="4623892" cy="1214896"/>
          </a:xfrm>
        </p:spPr>
        <p:txBody>
          <a:bodyPr/>
          <a:lstStyle/>
          <a:p>
            <a:pPr algn="r"/>
            <a:r>
              <a:rPr lang="en-US" sz="3200" b="1" dirty="0" smtClean="0">
                <a:solidFill>
                  <a:schemeClr val="bg1"/>
                </a:solidFill>
              </a:rPr>
              <a:t>Grantmakers in Health Presentation on </a:t>
            </a:r>
            <a:br>
              <a:rPr lang="en-US" sz="3200" b="1" dirty="0" smtClean="0">
                <a:solidFill>
                  <a:schemeClr val="bg1"/>
                </a:solidFill>
              </a:rPr>
            </a:br>
            <a:r>
              <a:rPr lang="en-US" sz="3200" b="1" dirty="0" smtClean="0">
                <a:solidFill>
                  <a:schemeClr val="bg1"/>
                </a:solidFill>
              </a:rPr>
              <a:t>Advancing State Goals Through 1115 Waivers</a:t>
            </a:r>
            <a:br>
              <a:rPr lang="en-US" sz="3200" b="1" dirty="0" smtClean="0">
                <a:solidFill>
                  <a:schemeClr val="bg1"/>
                </a:solidFill>
              </a:rPr>
            </a:br>
            <a:endParaRPr lang="en-US" sz="3200" b="1" dirty="0">
              <a:solidFill>
                <a:schemeClr val="bg1"/>
              </a:solidFill>
            </a:endParaRPr>
          </a:p>
        </p:txBody>
      </p:sp>
      <p:sp>
        <p:nvSpPr>
          <p:cNvPr id="3" name="Subtitle 2"/>
          <p:cNvSpPr>
            <a:spLocks noGrp="1"/>
          </p:cNvSpPr>
          <p:nvPr>
            <p:ph type="subTitle" idx="1"/>
          </p:nvPr>
        </p:nvSpPr>
        <p:spPr>
          <a:xfrm>
            <a:off x="4141444" y="3266072"/>
            <a:ext cx="4870450" cy="1298074"/>
          </a:xfrm>
        </p:spPr>
        <p:txBody>
          <a:bodyPr/>
          <a:lstStyle/>
          <a:p>
            <a:pPr algn="r"/>
            <a:r>
              <a:rPr lang="en-US" sz="1800" dirty="0" smtClean="0">
                <a:solidFill>
                  <a:srgbClr val="FFFFFF"/>
                </a:solidFill>
                <a:latin typeface="Helvetica Neue"/>
                <a:cs typeface="Helvetica Neue"/>
              </a:rPr>
              <a:t> </a:t>
            </a:r>
          </a:p>
          <a:p>
            <a:pPr algn="r"/>
            <a:endParaRPr lang="en-US" sz="1800" dirty="0" smtClean="0">
              <a:solidFill>
                <a:srgbClr val="FFFFFF"/>
              </a:solidFill>
              <a:latin typeface="Helvetica Neue"/>
              <a:cs typeface="Helvetica Neue"/>
            </a:endParaRPr>
          </a:p>
          <a:p>
            <a:pPr algn="r"/>
            <a:r>
              <a:rPr lang="en-US" sz="1800" dirty="0" smtClean="0">
                <a:solidFill>
                  <a:schemeClr val="bg1"/>
                </a:solidFill>
                <a:latin typeface="Helvetica Neue"/>
                <a:cs typeface="Helvetica Neue"/>
              </a:rPr>
              <a:t>October 17, 2018</a:t>
            </a:r>
            <a:endParaRPr lang="en-US" sz="1800" dirty="0">
              <a:solidFill>
                <a:schemeClr val="bg1"/>
              </a:solidFill>
              <a:latin typeface="Helvetica Neue"/>
              <a:cs typeface="Helvetica Neue"/>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5912" y="4750923"/>
            <a:ext cx="3608832" cy="969264"/>
          </a:xfrm>
          <a:prstGeom prst="rect">
            <a:avLst/>
          </a:prstGeom>
        </p:spPr>
      </p:pic>
      <p:sp>
        <p:nvSpPr>
          <p:cNvPr id="4" name="TextBox 3"/>
          <p:cNvSpPr txBox="1"/>
          <p:nvPr/>
        </p:nvSpPr>
        <p:spPr>
          <a:xfrm>
            <a:off x="5287188" y="5951621"/>
            <a:ext cx="3795892" cy="276999"/>
          </a:xfrm>
          <a:prstGeom prst="rect">
            <a:avLst/>
          </a:prstGeom>
          <a:noFill/>
        </p:spPr>
        <p:txBody>
          <a:bodyPr wrap="square" rtlCol="0">
            <a:spAutoFit/>
          </a:bodyPr>
          <a:lstStyle/>
          <a:p>
            <a:r>
              <a:rPr lang="en-US" sz="1200" i="1" dirty="0" smtClean="0">
                <a:solidFill>
                  <a:prstClr val="white"/>
                </a:solidFill>
                <a:latin typeface="Avenir Medium Oblique" charset="0"/>
                <a:ea typeface="Avenir Medium Oblique" charset="0"/>
                <a:cs typeface="Avenir Medium Oblique" charset="0"/>
              </a:rPr>
              <a:t>A grantee of the Robert Wood Johnson Foundation</a:t>
            </a:r>
            <a:endParaRPr lang="en-US" sz="1200" i="1" dirty="0">
              <a:solidFill>
                <a:prstClr val="white"/>
              </a:solidFill>
              <a:latin typeface="Avenir Medium Oblique" charset="0"/>
              <a:ea typeface="Avenir Medium Oblique" charset="0"/>
              <a:cs typeface="Avenir Medium Oblique" charset="0"/>
            </a:endParaRPr>
          </a:p>
        </p:txBody>
      </p:sp>
      <p:pic>
        <p:nvPicPr>
          <p:cNvPr id="8"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37778" y1="44762" x2="40667" y2="44286"/>
                        <a14:foregroundMark x1="48444" y1="44762" x2="48889" y2="55714"/>
                        <a14:foregroundMark x1="70000" y1="49048" x2="69778" y2="56190"/>
                        <a14:foregroundMark x1="74444" y1="44286" x2="74444" y2="44286"/>
                      </a14:backgroundRemoval>
                    </a14:imgEffect>
                  </a14:imgLayer>
                </a14:imgProps>
              </a:ext>
              <a:ext uri="{28A0092B-C50C-407E-A947-70E740481C1C}">
                <a14:useLocalDpi xmlns:a14="http://schemas.microsoft.com/office/drawing/2010/main" val="0"/>
              </a:ext>
            </a:extLst>
          </a:blip>
          <a:srcRect/>
          <a:stretch>
            <a:fillRect/>
          </a:stretch>
        </p:blipFill>
        <p:spPr bwMode="auto">
          <a:xfrm>
            <a:off x="9525" y="5580762"/>
            <a:ext cx="1798741" cy="83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txBox="1">
            <a:spLocks/>
          </p:cNvSpPr>
          <p:nvPr/>
        </p:nvSpPr>
        <p:spPr>
          <a:xfrm>
            <a:off x="0" y="5834487"/>
            <a:ext cx="9245600" cy="1298074"/>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solidFill>
                  <a:schemeClr val="bg1"/>
                </a:solidFill>
                <a:latin typeface="Helvetica Neue"/>
                <a:cs typeface="Helvetica Neue"/>
              </a:rPr>
              <a:t> </a:t>
            </a:r>
          </a:p>
          <a:p>
            <a:pPr algn="l"/>
            <a:endParaRPr lang="en-US" sz="1800" dirty="0" smtClean="0">
              <a:solidFill>
                <a:schemeClr val="bg1"/>
              </a:solidFill>
              <a:latin typeface="Helvetica Neue"/>
              <a:cs typeface="Helvetica Neue"/>
            </a:endParaRPr>
          </a:p>
          <a:p>
            <a:pPr algn="l"/>
            <a:r>
              <a:rPr lang="en-US" sz="1800" dirty="0" smtClean="0">
                <a:solidFill>
                  <a:schemeClr val="bg1"/>
                </a:solidFill>
                <a:latin typeface="Helvetica Neue"/>
                <a:cs typeface="Helvetica Neue"/>
              </a:rPr>
              <a:t>Presented by Patricia Boozang, Manatt Health and Heather </a:t>
            </a:r>
            <a:r>
              <a:rPr lang="en-US" sz="1800" dirty="0">
                <a:solidFill>
                  <a:schemeClr val="bg1"/>
                </a:solidFill>
                <a:latin typeface="Helvetica Neue"/>
                <a:cs typeface="Helvetica Neue"/>
              </a:rPr>
              <a:t>Howard, Princeton University</a:t>
            </a:r>
          </a:p>
          <a:p>
            <a:pPr algn="l"/>
            <a:endParaRPr lang="en-US" sz="1800" dirty="0">
              <a:solidFill>
                <a:schemeClr val="bg1"/>
              </a:solidFill>
              <a:latin typeface="Helvetica Neue"/>
              <a:cs typeface="Helvetica Neue"/>
            </a:endParaRPr>
          </a:p>
        </p:txBody>
      </p:sp>
    </p:spTree>
    <p:extLst>
      <p:ext uri="{BB962C8B-B14F-4D97-AF65-F5344CB8AC3E}">
        <p14:creationId xmlns:p14="http://schemas.microsoft.com/office/powerpoint/2010/main" val="1192461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63675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71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10</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TextBox 11"/>
          <p:cNvSpPr txBox="1"/>
          <p:nvPr/>
        </p:nvSpPr>
        <p:spPr>
          <a:xfrm>
            <a:off x="103517" y="6245225"/>
            <a:ext cx="8927622" cy="504177"/>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prstClr val="black"/>
                </a:solidFill>
              </a:rPr>
              <a:t>Note: </a:t>
            </a:r>
            <a:r>
              <a:rPr lang="en-US" sz="800" dirty="0" smtClean="0">
                <a:solidFill>
                  <a:prstClr val="black"/>
                </a:solidFill>
              </a:rPr>
              <a:t>In </a:t>
            </a:r>
            <a:r>
              <a:rPr lang="en-US" sz="800" dirty="0">
                <a:solidFill>
                  <a:prstClr val="black"/>
                </a:solidFill>
              </a:rPr>
              <a:t>June 2018, a U.S. District Court judge issued a ruling in Stewart v. Azar that invalidated HHS’s approval of Kentucky’s Medicaid waiver for failing to consider how the waiver, which included  which included work requirements, higher-than-previously approved premiums, and lock outs from coverage, furthered the goals of the Medicaid program; waiver application, amendment application, and STCs undergoing additional public comment period until 8/18/2018 </a:t>
            </a:r>
          </a:p>
          <a:p>
            <a:pPr>
              <a:lnSpc>
                <a:spcPts val="800"/>
              </a:lnSpc>
            </a:pPr>
            <a:endParaRPr lang="en-US" sz="800" dirty="0">
              <a:solidFill>
                <a:prstClr val="black"/>
              </a:solidFill>
            </a:endParaRPr>
          </a:p>
        </p:txBody>
      </p:sp>
      <p:grpSp>
        <p:nvGrpSpPr>
          <p:cNvPr id="158" name="Group 157"/>
          <p:cNvGrpSpPr/>
          <p:nvPr/>
        </p:nvGrpSpPr>
        <p:grpSpPr>
          <a:xfrm>
            <a:off x="423456" y="1510785"/>
            <a:ext cx="8430258" cy="4654864"/>
            <a:chOff x="472731" y="999873"/>
            <a:chExt cx="8877478" cy="4901802"/>
          </a:xfrm>
        </p:grpSpPr>
        <p:sp>
          <p:nvSpPr>
            <p:cNvPr id="159" name="Freeform 30"/>
            <p:cNvSpPr>
              <a:spLocks/>
            </p:cNvSpPr>
            <p:nvPr/>
          </p:nvSpPr>
          <p:spPr bwMode="auto">
            <a:xfrm>
              <a:off x="5253028" y="2116299"/>
              <a:ext cx="541077" cy="755239"/>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ea typeface="ＭＳ Ｐゴシック"/>
              </a:endParaRPr>
            </a:p>
          </p:txBody>
        </p:sp>
        <p:sp>
          <p:nvSpPr>
            <p:cNvPr id="160" name="Freeform 48"/>
            <p:cNvSpPr>
              <a:spLocks/>
            </p:cNvSpPr>
            <p:nvPr/>
          </p:nvSpPr>
          <p:spPr bwMode="auto">
            <a:xfrm>
              <a:off x="5968696" y="2898712"/>
              <a:ext cx="623458" cy="692790"/>
            </a:xfrm>
            <a:custGeom>
              <a:avLst/>
              <a:gdLst>
                <a:gd name="T0" fmla="*/ 2147483647 w 389"/>
                <a:gd name="T1" fmla="*/ 2147483647 h 410"/>
                <a:gd name="T2" fmla="*/ 2147483647 w 389"/>
                <a:gd name="T3" fmla="*/ 2147483647 h 410"/>
                <a:gd name="T4" fmla="*/ 2147483647 w 389"/>
                <a:gd name="T5" fmla="*/ 2147483647 h 410"/>
                <a:gd name="T6" fmla="*/ 2147483647 w 389"/>
                <a:gd name="T7" fmla="*/ 2147483647 h 410"/>
                <a:gd name="T8" fmla="*/ 2147483647 w 389"/>
                <a:gd name="T9" fmla="*/ 2147483647 h 410"/>
                <a:gd name="T10" fmla="*/ 2147483647 w 389"/>
                <a:gd name="T11" fmla="*/ 2147483647 h 410"/>
                <a:gd name="T12" fmla="*/ 2147483647 w 389"/>
                <a:gd name="T13" fmla="*/ 2147483647 h 410"/>
                <a:gd name="T14" fmla="*/ 2147483647 w 389"/>
                <a:gd name="T15" fmla="*/ 2147483647 h 410"/>
                <a:gd name="T16" fmla="*/ 2147483647 w 389"/>
                <a:gd name="T17" fmla="*/ 2147483647 h 410"/>
                <a:gd name="T18" fmla="*/ 2147483647 w 389"/>
                <a:gd name="T19" fmla="*/ 2147483647 h 410"/>
                <a:gd name="T20" fmla="*/ 2147483647 w 389"/>
                <a:gd name="T21" fmla="*/ 2147483647 h 410"/>
                <a:gd name="T22" fmla="*/ 2147483647 w 389"/>
                <a:gd name="T23" fmla="*/ 2147483647 h 410"/>
                <a:gd name="T24" fmla="*/ 2147483647 w 389"/>
                <a:gd name="T25" fmla="*/ 2147483647 h 410"/>
                <a:gd name="T26" fmla="*/ 2147483647 w 389"/>
                <a:gd name="T27" fmla="*/ 2147483647 h 410"/>
                <a:gd name="T28" fmla="*/ 2147483647 w 389"/>
                <a:gd name="T29" fmla="*/ 2147483647 h 410"/>
                <a:gd name="T30" fmla="*/ 2147483647 w 389"/>
                <a:gd name="T31" fmla="*/ 2147483647 h 410"/>
                <a:gd name="T32" fmla="*/ 2147483647 w 389"/>
                <a:gd name="T33" fmla="*/ 2147483647 h 410"/>
                <a:gd name="T34" fmla="*/ 2147483647 w 389"/>
                <a:gd name="T35" fmla="*/ 0 h 410"/>
                <a:gd name="T36" fmla="*/ 2147483647 w 389"/>
                <a:gd name="T37" fmla="*/ 2147483647 h 410"/>
                <a:gd name="T38" fmla="*/ 2147483647 w 389"/>
                <a:gd name="T39" fmla="*/ 2147483647 h 410"/>
                <a:gd name="T40" fmla="*/ 2147483647 w 389"/>
                <a:gd name="T41" fmla="*/ 2147483647 h 410"/>
                <a:gd name="T42" fmla="*/ 2147483647 w 389"/>
                <a:gd name="T43" fmla="*/ 2147483647 h 410"/>
                <a:gd name="T44" fmla="*/ 2147483647 w 389"/>
                <a:gd name="T45" fmla="*/ 2147483647 h 410"/>
                <a:gd name="T46" fmla="*/ 2147483647 w 389"/>
                <a:gd name="T47" fmla="*/ 2147483647 h 410"/>
                <a:gd name="T48" fmla="*/ 2147483647 w 389"/>
                <a:gd name="T49" fmla="*/ 2147483647 h 410"/>
                <a:gd name="T50" fmla="*/ 2147483647 w 389"/>
                <a:gd name="T51" fmla="*/ 2147483647 h 410"/>
                <a:gd name="T52" fmla="*/ 2147483647 w 389"/>
                <a:gd name="T53" fmla="*/ 2147483647 h 410"/>
                <a:gd name="T54" fmla="*/ 2147483647 w 389"/>
                <a:gd name="T55" fmla="*/ 2147483647 h 410"/>
                <a:gd name="T56" fmla="*/ 2147483647 w 389"/>
                <a:gd name="T57" fmla="*/ 2147483647 h 410"/>
                <a:gd name="T58" fmla="*/ 2147483647 w 389"/>
                <a:gd name="T59" fmla="*/ 2147483647 h 410"/>
                <a:gd name="T60" fmla="*/ 2147483647 w 389"/>
                <a:gd name="T61" fmla="*/ 2147483647 h 410"/>
                <a:gd name="T62" fmla="*/ 2147483647 w 389"/>
                <a:gd name="T63" fmla="*/ 2147483647 h 410"/>
                <a:gd name="T64" fmla="*/ 2147483647 w 389"/>
                <a:gd name="T65" fmla="*/ 2147483647 h 410"/>
                <a:gd name="T66" fmla="*/ 2147483647 w 389"/>
                <a:gd name="T67" fmla="*/ 2147483647 h 410"/>
                <a:gd name="T68" fmla="*/ 2147483647 w 389"/>
                <a:gd name="T69" fmla="*/ 2147483647 h 410"/>
                <a:gd name="T70" fmla="*/ 2147483647 w 389"/>
                <a:gd name="T71" fmla="*/ 2147483647 h 410"/>
                <a:gd name="T72" fmla="*/ 2147483647 w 389"/>
                <a:gd name="T73" fmla="*/ 2147483647 h 410"/>
                <a:gd name="T74" fmla="*/ 2147483647 w 389"/>
                <a:gd name="T75" fmla="*/ 2147483647 h 410"/>
                <a:gd name="T76" fmla="*/ 2147483647 w 389"/>
                <a:gd name="T77" fmla="*/ 2147483647 h 410"/>
                <a:gd name="T78" fmla="*/ 2147483647 w 389"/>
                <a:gd name="T79" fmla="*/ 2147483647 h 410"/>
                <a:gd name="T80" fmla="*/ 2147483647 w 389"/>
                <a:gd name="T81" fmla="*/ 2147483647 h 410"/>
                <a:gd name="T82" fmla="*/ 2147483647 w 389"/>
                <a:gd name="T83" fmla="*/ 2147483647 h 410"/>
                <a:gd name="T84" fmla="*/ 2147483647 w 389"/>
                <a:gd name="T85" fmla="*/ 2147483647 h 410"/>
                <a:gd name="T86" fmla="*/ 2147483647 w 389"/>
                <a:gd name="T87" fmla="*/ 2147483647 h 410"/>
                <a:gd name="T88" fmla="*/ 2147483647 w 389"/>
                <a:gd name="T89" fmla="*/ 2147483647 h 410"/>
                <a:gd name="T90" fmla="*/ 2147483647 w 389"/>
                <a:gd name="T91" fmla="*/ 2147483647 h 410"/>
                <a:gd name="T92" fmla="*/ 2147483647 w 389"/>
                <a:gd name="T93" fmla="*/ 2147483647 h 410"/>
                <a:gd name="T94" fmla="*/ 2147483647 w 389"/>
                <a:gd name="T95" fmla="*/ 2147483647 h 410"/>
                <a:gd name="T96" fmla="*/ 2147483647 w 389"/>
                <a:gd name="T97" fmla="*/ 2147483647 h 410"/>
                <a:gd name="T98" fmla="*/ 2147483647 w 389"/>
                <a:gd name="T99" fmla="*/ 2147483647 h 410"/>
                <a:gd name="T100" fmla="*/ 2147483647 w 389"/>
                <a:gd name="T101" fmla="*/ 2147483647 h 410"/>
                <a:gd name="T102" fmla="*/ 2147483647 w 389"/>
                <a:gd name="T103" fmla="*/ 2147483647 h 410"/>
                <a:gd name="T104" fmla="*/ 2147483647 w 389"/>
                <a:gd name="T105" fmla="*/ 2147483647 h 410"/>
                <a:gd name="T106" fmla="*/ 2147483647 w 389"/>
                <a:gd name="T107" fmla="*/ 2147483647 h 410"/>
                <a:gd name="T108" fmla="*/ 2147483647 w 389"/>
                <a:gd name="T109" fmla="*/ 2147483647 h 410"/>
                <a:gd name="T110" fmla="*/ 2147483647 w 389"/>
                <a:gd name="T111" fmla="*/ 2147483647 h 410"/>
                <a:gd name="T112" fmla="*/ 2147483647 w 389"/>
                <a:gd name="T113" fmla="*/ 2147483647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161" name="Freeform 37"/>
            <p:cNvSpPr>
              <a:spLocks/>
            </p:cNvSpPr>
            <p:nvPr/>
          </p:nvSpPr>
          <p:spPr bwMode="auto">
            <a:xfrm>
              <a:off x="5070944" y="3295264"/>
              <a:ext cx="1014756" cy="548377"/>
            </a:xfrm>
            <a:custGeom>
              <a:avLst/>
              <a:gdLst>
                <a:gd name="T0" fmla="*/ 2147483647 w 634"/>
                <a:gd name="T1" fmla="*/ 2147483647 h 329"/>
                <a:gd name="T2" fmla="*/ 2147483647 w 634"/>
                <a:gd name="T3" fmla="*/ 2147483647 h 329"/>
                <a:gd name="T4" fmla="*/ 2147483647 w 634"/>
                <a:gd name="T5" fmla="*/ 2147483647 h 329"/>
                <a:gd name="T6" fmla="*/ 2147483647 w 634"/>
                <a:gd name="T7" fmla="*/ 2147483647 h 329"/>
                <a:gd name="T8" fmla="*/ 2147483647 w 634"/>
                <a:gd name="T9" fmla="*/ 2147483647 h 329"/>
                <a:gd name="T10" fmla="*/ 2147483647 w 634"/>
                <a:gd name="T11" fmla="*/ 2147483647 h 329"/>
                <a:gd name="T12" fmla="*/ 2147483647 w 634"/>
                <a:gd name="T13" fmla="*/ 2147483647 h 329"/>
                <a:gd name="T14" fmla="*/ 2147483647 w 634"/>
                <a:gd name="T15" fmla="*/ 2147483647 h 329"/>
                <a:gd name="T16" fmla="*/ 2147483647 w 634"/>
                <a:gd name="T17" fmla="*/ 2147483647 h 329"/>
                <a:gd name="T18" fmla="*/ 2147483647 w 634"/>
                <a:gd name="T19" fmla="*/ 2147483647 h 329"/>
                <a:gd name="T20" fmla="*/ 2147483647 w 634"/>
                <a:gd name="T21" fmla="*/ 2147483647 h 329"/>
                <a:gd name="T22" fmla="*/ 2147483647 w 634"/>
                <a:gd name="T23" fmla="*/ 2147483647 h 329"/>
                <a:gd name="T24" fmla="*/ 2147483647 w 634"/>
                <a:gd name="T25" fmla="*/ 2147483647 h 329"/>
                <a:gd name="T26" fmla="*/ 2147483647 w 634"/>
                <a:gd name="T27" fmla="*/ 2147483647 h 329"/>
                <a:gd name="T28" fmla="*/ 2147483647 w 634"/>
                <a:gd name="T29" fmla="*/ 2147483647 h 329"/>
                <a:gd name="T30" fmla="*/ 2147483647 w 634"/>
                <a:gd name="T31" fmla="*/ 2147483647 h 329"/>
                <a:gd name="T32" fmla="*/ 2147483647 w 634"/>
                <a:gd name="T33" fmla="*/ 2147483647 h 329"/>
                <a:gd name="T34" fmla="*/ 2147483647 w 634"/>
                <a:gd name="T35" fmla="*/ 2147483647 h 329"/>
                <a:gd name="T36" fmla="*/ 2147483647 w 634"/>
                <a:gd name="T37" fmla="*/ 2147483647 h 329"/>
                <a:gd name="T38" fmla="*/ 2147483647 w 634"/>
                <a:gd name="T39" fmla="*/ 2147483647 h 329"/>
                <a:gd name="T40" fmla="*/ 2147483647 w 634"/>
                <a:gd name="T41" fmla="*/ 2147483647 h 329"/>
                <a:gd name="T42" fmla="*/ 2147483647 w 634"/>
                <a:gd name="T43" fmla="*/ 2147483647 h 329"/>
                <a:gd name="T44" fmla="*/ 2147483647 w 634"/>
                <a:gd name="T45" fmla="*/ 2147483647 h 329"/>
                <a:gd name="T46" fmla="*/ 2147483647 w 634"/>
                <a:gd name="T47" fmla="*/ 2147483647 h 329"/>
                <a:gd name="T48" fmla="*/ 2147483647 w 634"/>
                <a:gd name="T49" fmla="*/ 2147483647 h 329"/>
                <a:gd name="T50" fmla="*/ 2147483647 w 634"/>
                <a:gd name="T51" fmla="*/ 2147483647 h 329"/>
                <a:gd name="T52" fmla="*/ 2147483647 w 634"/>
                <a:gd name="T53" fmla="*/ 2147483647 h 329"/>
                <a:gd name="T54" fmla="*/ 2147483647 w 634"/>
                <a:gd name="T55" fmla="*/ 2147483647 h 329"/>
                <a:gd name="T56" fmla="*/ 2147483647 w 634"/>
                <a:gd name="T57" fmla="*/ 2147483647 h 329"/>
                <a:gd name="T58" fmla="*/ 2147483647 w 634"/>
                <a:gd name="T59" fmla="*/ 2147483647 h 329"/>
                <a:gd name="T60" fmla="*/ 2147483647 w 634"/>
                <a:gd name="T61" fmla="*/ 2147483647 h 329"/>
                <a:gd name="T62" fmla="*/ 2147483647 w 634"/>
                <a:gd name="T63" fmla="*/ 2147483647 h 329"/>
                <a:gd name="T64" fmla="*/ 2147483647 w 634"/>
                <a:gd name="T65" fmla="*/ 2147483647 h 329"/>
                <a:gd name="T66" fmla="*/ 2147483647 w 634"/>
                <a:gd name="T67" fmla="*/ 2147483647 h 329"/>
                <a:gd name="T68" fmla="*/ 2147483647 w 634"/>
                <a:gd name="T69" fmla="*/ 2147483647 h 329"/>
                <a:gd name="T70" fmla="*/ 2147483647 w 634"/>
                <a:gd name="T71" fmla="*/ 2147483647 h 329"/>
                <a:gd name="T72" fmla="*/ 2147483647 w 634"/>
                <a:gd name="T73" fmla="*/ 2147483647 h 329"/>
                <a:gd name="T74" fmla="*/ 2147483647 w 634"/>
                <a:gd name="T75" fmla="*/ 2147483647 h 329"/>
                <a:gd name="T76" fmla="*/ 2147483647 w 634"/>
                <a:gd name="T77" fmla="*/ 2147483647 h 329"/>
                <a:gd name="T78" fmla="*/ 2147483647 w 634"/>
                <a:gd name="T79" fmla="*/ 2147483647 h 329"/>
                <a:gd name="T80" fmla="*/ 2147483647 w 634"/>
                <a:gd name="T81" fmla="*/ 2147483647 h 329"/>
                <a:gd name="T82" fmla="*/ 2147483647 w 634"/>
                <a:gd name="T83" fmla="*/ 2147483647 h 329"/>
                <a:gd name="T84" fmla="*/ 2147483647 w 634"/>
                <a:gd name="T85" fmla="*/ 2147483647 h 329"/>
                <a:gd name="T86" fmla="*/ 2147483647 w 634"/>
                <a:gd name="T87" fmla="*/ 2147483647 h 329"/>
                <a:gd name="T88" fmla="*/ 2147483647 w 634"/>
                <a:gd name="T89" fmla="*/ 2147483647 h 329"/>
                <a:gd name="T90" fmla="*/ 2147483647 w 634"/>
                <a:gd name="T91" fmla="*/ 2147483647 h 329"/>
                <a:gd name="T92" fmla="*/ 2147483647 w 634"/>
                <a:gd name="T93" fmla="*/ 2147483647 h 329"/>
                <a:gd name="T94" fmla="*/ 2147483647 w 634"/>
                <a:gd name="T95" fmla="*/ 2147483647 h 329"/>
                <a:gd name="T96" fmla="*/ 2147483647 w 634"/>
                <a:gd name="T97" fmla="*/ 2147483647 h 329"/>
                <a:gd name="T98" fmla="*/ 2147483647 w 634"/>
                <a:gd name="T99" fmla="*/ 2147483647 h 329"/>
                <a:gd name="T100" fmla="*/ 2147483647 w 634"/>
                <a:gd name="T101" fmla="*/ 2147483647 h 329"/>
                <a:gd name="T102" fmla="*/ 2147483647 w 634"/>
                <a:gd name="T103" fmla="*/ 2147483647 h 329"/>
                <a:gd name="T104" fmla="*/ 2147483647 w 634"/>
                <a:gd name="T105" fmla="*/ 2147483647 h 329"/>
                <a:gd name="T106" fmla="*/ 2147483647 w 634"/>
                <a:gd name="T107" fmla="*/ 2147483647 h 329"/>
                <a:gd name="T108" fmla="*/ 2147483647 w 634"/>
                <a:gd name="T109" fmla="*/ 2147483647 h 329"/>
                <a:gd name="T110" fmla="*/ 2147483647 w 634"/>
                <a:gd name="T111" fmla="*/ 2147483647 h 329"/>
                <a:gd name="T112" fmla="*/ 2147483647 w 634"/>
                <a:gd name="T113" fmla="*/ 2147483647 h 329"/>
                <a:gd name="T114" fmla="*/ 2147483647 w 634"/>
                <a:gd name="T115" fmla="*/ 2147483647 h 329"/>
                <a:gd name="T116" fmla="*/ 0 w 63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rgbClr val="C0504D">
                <a:lumMod val="20000"/>
                <a:lumOff val="80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FFFFFF"/>
                </a:solidFill>
                <a:effectLst/>
                <a:uLnTx/>
                <a:uFillTx/>
                <a:latin typeface="Arial" charset="0"/>
                <a:ea typeface="ＭＳ Ｐゴシック"/>
              </a:endParaRPr>
            </a:p>
          </p:txBody>
        </p:sp>
        <p:sp>
          <p:nvSpPr>
            <p:cNvPr id="162" name="Freeform 6"/>
            <p:cNvSpPr>
              <a:spLocks/>
            </p:cNvSpPr>
            <p:nvPr/>
          </p:nvSpPr>
          <p:spPr bwMode="auto">
            <a:xfrm>
              <a:off x="1393873" y="3468544"/>
              <a:ext cx="941738" cy="1178719"/>
            </a:xfrm>
            <a:custGeom>
              <a:avLst/>
              <a:gdLst>
                <a:gd name="T0" fmla="*/ 2147483647 w 589"/>
                <a:gd name="T1" fmla="*/ 2147483647 h 707"/>
                <a:gd name="T2" fmla="*/ 2147483647 w 589"/>
                <a:gd name="T3" fmla="*/ 2147483647 h 707"/>
                <a:gd name="T4" fmla="*/ 2147483647 w 589"/>
                <a:gd name="T5" fmla="*/ 2147483647 h 707"/>
                <a:gd name="T6" fmla="*/ 0 w 589"/>
                <a:gd name="T7" fmla="*/ 2147483647 h 707"/>
                <a:gd name="T8" fmla="*/ 2147483647 w 589"/>
                <a:gd name="T9" fmla="*/ 2147483647 h 707"/>
                <a:gd name="T10" fmla="*/ 2147483647 w 589"/>
                <a:gd name="T11" fmla="*/ 2147483647 h 707"/>
                <a:gd name="T12" fmla="*/ 2147483647 w 589"/>
                <a:gd name="T13" fmla="*/ 2147483647 h 707"/>
                <a:gd name="T14" fmla="*/ 2147483647 w 589"/>
                <a:gd name="T15" fmla="*/ 2147483647 h 707"/>
                <a:gd name="T16" fmla="*/ 2147483647 w 589"/>
                <a:gd name="T17" fmla="*/ 2147483647 h 707"/>
                <a:gd name="T18" fmla="*/ 2147483647 w 589"/>
                <a:gd name="T19" fmla="*/ 2147483647 h 707"/>
                <a:gd name="T20" fmla="*/ 2147483647 w 589"/>
                <a:gd name="T21" fmla="*/ 2147483647 h 707"/>
                <a:gd name="T22" fmla="*/ 2147483647 w 589"/>
                <a:gd name="T23" fmla="*/ 2147483647 h 707"/>
                <a:gd name="T24" fmla="*/ 2147483647 w 589"/>
                <a:gd name="T25" fmla="*/ 2147483647 h 707"/>
                <a:gd name="T26" fmla="*/ 2147483647 w 589"/>
                <a:gd name="T27" fmla="*/ 2147483647 h 707"/>
                <a:gd name="T28" fmla="*/ 2147483647 w 589"/>
                <a:gd name="T29" fmla="*/ 2147483647 h 707"/>
                <a:gd name="T30" fmla="*/ 2147483647 w 589"/>
                <a:gd name="T31" fmla="*/ 2147483647 h 707"/>
                <a:gd name="T32" fmla="*/ 2147483647 w 589"/>
                <a:gd name="T33" fmla="*/ 2147483647 h 707"/>
                <a:gd name="T34" fmla="*/ 2147483647 w 589"/>
                <a:gd name="T35" fmla="*/ 2147483647 h 707"/>
                <a:gd name="T36" fmla="*/ 2147483647 w 589"/>
                <a:gd name="T37" fmla="*/ 2147483647 h 707"/>
                <a:gd name="T38" fmla="*/ 2147483647 w 589"/>
                <a:gd name="T39" fmla="*/ 2147483647 h 707"/>
                <a:gd name="T40" fmla="*/ 2147483647 w 589"/>
                <a:gd name="T41" fmla="*/ 2147483647 h 707"/>
                <a:gd name="T42" fmla="*/ 2147483647 w 589"/>
                <a:gd name="T43" fmla="*/ 2147483647 h 707"/>
                <a:gd name="T44" fmla="*/ 2147483647 w 589"/>
                <a:gd name="T45" fmla="*/ 2147483647 h 707"/>
                <a:gd name="T46" fmla="*/ 2147483647 w 589"/>
                <a:gd name="T47" fmla="*/ 2147483647 h 707"/>
                <a:gd name="T48" fmla="*/ 2147483647 w 589"/>
                <a:gd name="T49" fmla="*/ 2147483647 h 707"/>
                <a:gd name="T50" fmla="*/ 2147483647 w 589"/>
                <a:gd name="T51" fmla="*/ 2147483647 h 707"/>
                <a:gd name="T52" fmla="*/ 2147483647 w 589"/>
                <a:gd name="T53" fmla="*/ 2147483647 h 707"/>
                <a:gd name="T54" fmla="*/ 2147483647 w 589"/>
                <a:gd name="T55" fmla="*/ 2147483647 h 707"/>
                <a:gd name="T56" fmla="*/ 2147483647 w 589"/>
                <a:gd name="T57" fmla="*/ 2147483647 h 707"/>
                <a:gd name="T58" fmla="*/ 2147483647 w 589"/>
                <a:gd name="T59" fmla="*/ 2147483647 h 707"/>
                <a:gd name="T60" fmla="*/ 2147483647 w 589"/>
                <a:gd name="T61" fmla="*/ 2147483647 h 707"/>
                <a:gd name="T62" fmla="*/ 2147483647 w 589"/>
                <a:gd name="T63" fmla="*/ 2147483647 h 707"/>
                <a:gd name="T64" fmla="*/ 2147483647 w 589"/>
                <a:gd name="T65" fmla="*/ 0 h 707"/>
                <a:gd name="T66" fmla="*/ 2147483647 w 589"/>
                <a:gd name="T67" fmla="*/ 2147483647 h 707"/>
                <a:gd name="T68" fmla="*/ 2147483647 w 589"/>
                <a:gd name="T69" fmla="*/ 2147483647 h 707"/>
                <a:gd name="T70" fmla="*/ 2147483647 w 589"/>
                <a:gd name="T71" fmla="*/ 2147483647 h 707"/>
                <a:gd name="T72" fmla="*/ 2147483647 w 589"/>
                <a:gd name="T73" fmla="*/ 2147483647 h 707"/>
                <a:gd name="T74" fmla="*/ 2147483647 w 589"/>
                <a:gd name="T75" fmla="*/ 2147483647 h 707"/>
                <a:gd name="T76" fmla="*/ 2147483647 w 589"/>
                <a:gd name="T77" fmla="*/ 2147483647 h 707"/>
                <a:gd name="T78" fmla="*/ 2147483647 w 589"/>
                <a:gd name="T79" fmla="*/ 2147483647 h 707"/>
                <a:gd name="T80" fmla="*/ 2147483647 w 589"/>
                <a:gd name="T81" fmla="*/ 2147483647 h 707"/>
                <a:gd name="T82" fmla="*/ 2147483647 w 589"/>
                <a:gd name="T83" fmla="*/ 2147483647 h 707"/>
                <a:gd name="T84" fmla="*/ 2147483647 w 589"/>
                <a:gd name="T85" fmla="*/ 2147483647 h 707"/>
                <a:gd name="T86" fmla="*/ 2147483647 w 589"/>
                <a:gd name="T87" fmla="*/ 2147483647 h 707"/>
                <a:gd name="T88" fmla="*/ 2147483647 w 589"/>
                <a:gd name="T89" fmla="*/ 214748364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rgbClr val="641E57"/>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63" name="Freeform 5"/>
            <p:cNvSpPr>
              <a:spLocks/>
            </p:cNvSpPr>
            <p:nvPr/>
          </p:nvSpPr>
          <p:spPr bwMode="auto">
            <a:xfrm>
              <a:off x="472731" y="2184443"/>
              <a:ext cx="1070921" cy="2060806"/>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ysClr val="window" lastClr="FFFFFF">
                <a:lumMod val="95000"/>
              </a:sysClr>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64" name="Freeform 163"/>
            <p:cNvSpPr>
              <a:spLocks/>
            </p:cNvSpPr>
            <p:nvPr/>
          </p:nvSpPr>
          <p:spPr bwMode="auto">
            <a:xfrm>
              <a:off x="942657" y="2358141"/>
              <a:ext cx="898676" cy="1461690"/>
            </a:xfrm>
            <a:custGeom>
              <a:avLst/>
              <a:gdLst>
                <a:gd name="T0" fmla="*/ 0 w 561"/>
                <a:gd name="T1" fmla="*/ 2147483647 h 877"/>
                <a:gd name="T2" fmla="*/ 2147483647 w 561"/>
                <a:gd name="T3" fmla="*/ 2147483647 h 877"/>
                <a:gd name="T4" fmla="*/ 2147483647 w 561"/>
                <a:gd name="T5" fmla="*/ 2147483647 h 877"/>
                <a:gd name="T6" fmla="*/ 2147483647 w 561"/>
                <a:gd name="T7" fmla="*/ 2147483647 h 877"/>
                <a:gd name="T8" fmla="*/ 2147483647 w 561"/>
                <a:gd name="T9" fmla="*/ 2147483647 h 877"/>
                <a:gd name="T10" fmla="*/ 2147483647 w 561"/>
                <a:gd name="T11" fmla="*/ 2147483647 h 877"/>
                <a:gd name="T12" fmla="*/ 2147483647 w 561"/>
                <a:gd name="T13" fmla="*/ 2147483647 h 877"/>
                <a:gd name="T14" fmla="*/ 2147483647 w 561"/>
                <a:gd name="T15" fmla="*/ 2147483647 h 877"/>
                <a:gd name="T16" fmla="*/ 2147483647 w 561"/>
                <a:gd name="T17" fmla="*/ 2147483647 h 877"/>
                <a:gd name="T18" fmla="*/ 2147483647 w 561"/>
                <a:gd name="T19" fmla="*/ 2147483647 h 877"/>
                <a:gd name="T20" fmla="*/ 2147483647 w 561"/>
                <a:gd name="T21" fmla="*/ 2147483647 h 877"/>
                <a:gd name="T22" fmla="*/ 2147483647 w 561"/>
                <a:gd name="T23" fmla="*/ 2147483647 h 877"/>
                <a:gd name="T24" fmla="*/ 2147483647 w 561"/>
                <a:gd name="T25" fmla="*/ 2147483647 h 877"/>
                <a:gd name="T26" fmla="*/ 2147483647 w 561"/>
                <a:gd name="T27" fmla="*/ 2147483647 h 877"/>
                <a:gd name="T28" fmla="*/ 2147483647 w 561"/>
                <a:gd name="T29" fmla="*/ 2147483647 h 877"/>
                <a:gd name="T30" fmla="*/ 2147483647 w 561"/>
                <a:gd name="T31" fmla="*/ 2147483647 h 877"/>
                <a:gd name="T32" fmla="*/ 2147483647 w 561"/>
                <a:gd name="T33" fmla="*/ 2147483647 h 877"/>
                <a:gd name="T34" fmla="*/ 2147483647 w 561"/>
                <a:gd name="T35" fmla="*/ 2147483647 h 877"/>
                <a:gd name="T36" fmla="*/ 2147483647 w 561"/>
                <a:gd name="T37" fmla="*/ 2147483647 h 877"/>
                <a:gd name="T38" fmla="*/ 2147483647 w 561"/>
                <a:gd name="T39" fmla="*/ 2147483647 h 877"/>
                <a:gd name="T40" fmla="*/ 2147483647 w 561"/>
                <a:gd name="T41" fmla="*/ 2147483647 h 877"/>
                <a:gd name="T42" fmla="*/ 2147483647 w 561"/>
                <a:gd name="T43" fmla="*/ 2147483647 h 877"/>
                <a:gd name="T44" fmla="*/ 2147483647 w 561"/>
                <a:gd name="T45" fmla="*/ 2147483647 h 877"/>
                <a:gd name="T46" fmla="*/ 2147483647 w 561"/>
                <a:gd name="T47" fmla="*/ 2147483647 h 877"/>
                <a:gd name="T48" fmla="*/ 2147483647 w 561"/>
                <a:gd name="T49" fmla="*/ 2147483647 h 877"/>
                <a:gd name="T50" fmla="*/ 2147483647 w 561"/>
                <a:gd name="T51" fmla="*/ 2147483647 h 877"/>
                <a:gd name="T52" fmla="*/ 2147483647 w 561"/>
                <a:gd name="T53" fmla="*/ 2147483647 h 877"/>
                <a:gd name="T54" fmla="*/ 2147483647 w 561"/>
                <a:gd name="T55" fmla="*/ 2147483647 h 877"/>
                <a:gd name="T56" fmla="*/ 2147483647 w 561"/>
                <a:gd name="T57" fmla="*/ 2147483647 h 877"/>
                <a:gd name="T58" fmla="*/ 2147483647 w 561"/>
                <a:gd name="T59" fmla="*/ 2147483647 h 877"/>
                <a:gd name="T60" fmla="*/ 2147483647 w 561"/>
                <a:gd name="T61" fmla="*/ 2147483647 h 877"/>
                <a:gd name="T62" fmla="*/ 2147483647 w 561"/>
                <a:gd name="T63" fmla="*/ 2147483647 h 877"/>
                <a:gd name="T64" fmla="*/ 2147483647 w 561"/>
                <a:gd name="T65" fmla="*/ 2147483647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solidFill>
              <a:sysClr val="window" lastClr="FFFFFF">
                <a:lumMod val="95000"/>
                <a:alpha val="74902"/>
              </a:sysClr>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65" name="Freeform 11"/>
            <p:cNvSpPr>
              <a:spLocks/>
            </p:cNvSpPr>
            <p:nvPr/>
          </p:nvSpPr>
          <p:spPr bwMode="auto">
            <a:xfrm>
              <a:off x="1472496" y="1206731"/>
              <a:ext cx="827531" cy="1440222"/>
            </a:xfrm>
            <a:custGeom>
              <a:avLst/>
              <a:gdLst>
                <a:gd name="T0" fmla="*/ 2147483647 w 518"/>
                <a:gd name="T1" fmla="*/ 2147483647 h 864"/>
                <a:gd name="T2" fmla="*/ 2147483647 w 518"/>
                <a:gd name="T3" fmla="*/ 2147483647 h 864"/>
                <a:gd name="T4" fmla="*/ 2147483647 w 518"/>
                <a:gd name="T5" fmla="*/ 2147483647 h 864"/>
                <a:gd name="T6" fmla="*/ 2147483647 w 518"/>
                <a:gd name="T7" fmla="*/ 2147483647 h 864"/>
                <a:gd name="T8" fmla="*/ 2147483647 w 518"/>
                <a:gd name="T9" fmla="*/ 2147483647 h 864"/>
                <a:gd name="T10" fmla="*/ 2147483647 w 518"/>
                <a:gd name="T11" fmla="*/ 2147483647 h 864"/>
                <a:gd name="T12" fmla="*/ 2147483647 w 518"/>
                <a:gd name="T13" fmla="*/ 2147483647 h 864"/>
                <a:gd name="T14" fmla="*/ 2147483647 w 518"/>
                <a:gd name="T15" fmla="*/ 2147483647 h 864"/>
                <a:gd name="T16" fmla="*/ 2147483647 w 518"/>
                <a:gd name="T17" fmla="*/ 2147483647 h 864"/>
                <a:gd name="T18" fmla="*/ 2147483647 w 518"/>
                <a:gd name="T19" fmla="*/ 2147483647 h 864"/>
                <a:gd name="T20" fmla="*/ 2147483647 w 518"/>
                <a:gd name="T21" fmla="*/ 2147483647 h 864"/>
                <a:gd name="T22" fmla="*/ 2147483647 w 518"/>
                <a:gd name="T23" fmla="*/ 2147483647 h 864"/>
                <a:gd name="T24" fmla="*/ 2147483647 w 518"/>
                <a:gd name="T25" fmla="*/ 2147483647 h 864"/>
                <a:gd name="T26" fmla="*/ 2147483647 w 518"/>
                <a:gd name="T27" fmla="*/ 2147483647 h 864"/>
                <a:gd name="T28" fmla="*/ 2147483647 w 518"/>
                <a:gd name="T29" fmla="*/ 2147483647 h 864"/>
                <a:gd name="T30" fmla="*/ 2147483647 w 518"/>
                <a:gd name="T31" fmla="*/ 2147483647 h 864"/>
                <a:gd name="T32" fmla="*/ 2147483647 w 518"/>
                <a:gd name="T33" fmla="*/ 2147483647 h 864"/>
                <a:gd name="T34" fmla="*/ 2147483647 w 518"/>
                <a:gd name="T35" fmla="*/ 2147483647 h 864"/>
                <a:gd name="T36" fmla="*/ 2147483647 w 518"/>
                <a:gd name="T37" fmla="*/ 2147483647 h 864"/>
                <a:gd name="T38" fmla="*/ 2147483647 w 518"/>
                <a:gd name="T39" fmla="*/ 2147483647 h 864"/>
                <a:gd name="T40" fmla="*/ 2147483647 w 518"/>
                <a:gd name="T41" fmla="*/ 2147483647 h 864"/>
                <a:gd name="T42" fmla="*/ 2147483647 w 518"/>
                <a:gd name="T43" fmla="*/ 2147483647 h 864"/>
                <a:gd name="T44" fmla="*/ 2147483647 w 518"/>
                <a:gd name="T45" fmla="*/ 2147483647 h 864"/>
                <a:gd name="T46" fmla="*/ 2147483647 w 518"/>
                <a:gd name="T47" fmla="*/ 2147483647 h 864"/>
                <a:gd name="T48" fmla="*/ 2147483647 w 518"/>
                <a:gd name="T49" fmla="*/ 2147483647 h 864"/>
                <a:gd name="T50" fmla="*/ 2147483647 w 518"/>
                <a:gd name="T51" fmla="*/ 2147483647 h 864"/>
                <a:gd name="T52" fmla="*/ 2147483647 w 518"/>
                <a:gd name="T53" fmla="*/ 2147483647 h 864"/>
                <a:gd name="T54" fmla="*/ 2147483647 w 518"/>
                <a:gd name="T55" fmla="*/ 2147483647 h 864"/>
                <a:gd name="T56" fmla="*/ 2147483647 w 518"/>
                <a:gd name="T57" fmla="*/ 2147483647 h 864"/>
                <a:gd name="T58" fmla="*/ 2147483647 w 518"/>
                <a:gd name="T59" fmla="*/ 2147483647 h 864"/>
                <a:gd name="T60" fmla="*/ 2147483647 w 518"/>
                <a:gd name="T61" fmla="*/ 2147483647 h 864"/>
                <a:gd name="T62" fmla="*/ 2147483647 w 518"/>
                <a:gd name="T63" fmla="*/ 2147483647 h 864"/>
                <a:gd name="T64" fmla="*/ 2147483647 w 518"/>
                <a:gd name="T65" fmla="*/ 2147483647 h 864"/>
                <a:gd name="T66" fmla="*/ 2147483647 w 518"/>
                <a:gd name="T67" fmla="*/ 2147483647 h 864"/>
                <a:gd name="T68" fmla="*/ 2147483647 w 518"/>
                <a:gd name="T69" fmla="*/ 2147483647 h 864"/>
                <a:gd name="T70" fmla="*/ 2147483647 w 518"/>
                <a:gd name="T71" fmla="*/ 2147483647 h 864"/>
                <a:gd name="T72" fmla="*/ 2147483647 w 518"/>
                <a:gd name="T73" fmla="*/ 2147483647 h 864"/>
                <a:gd name="T74" fmla="*/ 2147483647 w 518"/>
                <a:gd name="T75" fmla="*/ 2147483647 h 864"/>
                <a:gd name="T76" fmla="*/ 2147483647 w 518"/>
                <a:gd name="T77" fmla="*/ 2147483647 h 864"/>
                <a:gd name="T78" fmla="*/ 2147483647 w 518"/>
                <a:gd name="T79" fmla="*/ 2147483647 h 864"/>
                <a:gd name="T80" fmla="*/ 2147483647 w 518"/>
                <a:gd name="T81" fmla="*/ 2147483647 h 864"/>
                <a:gd name="T82" fmla="*/ 2147483647 w 518"/>
                <a:gd name="T83" fmla="*/ 2147483647 h 864"/>
                <a:gd name="T84" fmla="*/ 2147483647 w 518"/>
                <a:gd name="T85" fmla="*/ 2147483647 h 864"/>
                <a:gd name="T86" fmla="*/ 2147483647 w 518"/>
                <a:gd name="T87" fmla="*/ 2147483647 h 864"/>
                <a:gd name="T88" fmla="*/ 2147483647 w 518"/>
                <a:gd name="T89" fmla="*/ 2147483647 h 864"/>
                <a:gd name="T90" fmla="*/ 2147483647 w 518"/>
                <a:gd name="T91" fmla="*/ 2147483647 h 864"/>
                <a:gd name="T92" fmla="*/ 2147483647 w 518"/>
                <a:gd name="T93" fmla="*/ 2147483647 h 864"/>
                <a:gd name="T94" fmla="*/ 2147483647 w 518"/>
                <a:gd name="T95" fmla="*/ 2147483647 h 864"/>
                <a:gd name="T96" fmla="*/ 2147483647 w 518"/>
                <a:gd name="T97" fmla="*/ 2147483647 h 864"/>
                <a:gd name="T98" fmla="*/ 2147483647 w 518"/>
                <a:gd name="T99" fmla="*/ 2147483647 h 864"/>
                <a:gd name="T100" fmla="*/ 2147483647 w 518"/>
                <a:gd name="T101" fmla="*/ 2147483647 h 864"/>
                <a:gd name="T102" fmla="*/ 2147483647 w 518"/>
                <a:gd name="T103" fmla="*/ 2147483647 h 864"/>
                <a:gd name="T104" fmla="*/ 2147483647 w 518"/>
                <a:gd name="T105" fmla="*/ 2147483647 h 864"/>
                <a:gd name="T106" fmla="*/ 2147483647 w 518"/>
                <a:gd name="T107" fmla="*/ 2147483647 h 864"/>
                <a:gd name="T108" fmla="*/ 2147483647 w 518"/>
                <a:gd name="T109" fmla="*/ 2147483647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66" name="Freeform 13"/>
            <p:cNvSpPr>
              <a:spLocks/>
            </p:cNvSpPr>
            <p:nvPr/>
          </p:nvSpPr>
          <p:spPr bwMode="auto">
            <a:xfrm>
              <a:off x="2193953" y="2106397"/>
              <a:ext cx="984800" cy="872330"/>
            </a:xfrm>
            <a:custGeom>
              <a:avLst/>
              <a:gdLst>
                <a:gd name="T0" fmla="*/ 2147483647 w 615"/>
                <a:gd name="T1" fmla="*/ 0 h 523"/>
                <a:gd name="T2" fmla="*/ 2147483647 w 615"/>
                <a:gd name="T3" fmla="*/ 2147483647 h 523"/>
                <a:gd name="T4" fmla="*/ 2147483647 w 615"/>
                <a:gd name="T5" fmla="*/ 2147483647 h 523"/>
                <a:gd name="T6" fmla="*/ 2147483647 w 615"/>
                <a:gd name="T7" fmla="*/ 2147483647 h 523"/>
                <a:gd name="T8" fmla="*/ 2147483647 w 615"/>
                <a:gd name="T9" fmla="*/ 2147483647 h 523"/>
                <a:gd name="T10" fmla="*/ 2147483647 w 615"/>
                <a:gd name="T11" fmla="*/ 2147483647 h 523"/>
                <a:gd name="T12" fmla="*/ 2147483647 w 615"/>
                <a:gd name="T13" fmla="*/ 2147483647 h 523"/>
                <a:gd name="T14" fmla="*/ 0 w 615"/>
                <a:gd name="T15" fmla="*/ 2147483647 h 523"/>
                <a:gd name="T16" fmla="*/ 2147483647 w 615"/>
                <a:gd name="T17" fmla="*/ 2147483647 h 523"/>
                <a:gd name="T18" fmla="*/ 2147483647 w 615"/>
                <a:gd name="T19" fmla="*/ 2147483647 h 523"/>
                <a:gd name="T20" fmla="*/ 2147483647 w 615"/>
                <a:gd name="T21" fmla="*/ 2147483647 h 523"/>
                <a:gd name="T22" fmla="*/ 2147483647 w 615"/>
                <a:gd name="T23" fmla="*/ 2147483647 h 523"/>
                <a:gd name="T24" fmla="*/ 2147483647 w 615"/>
                <a:gd name="T25" fmla="*/ 2147483647 h 523"/>
                <a:gd name="T26" fmla="*/ 2147483647 w 615"/>
                <a:gd name="T27" fmla="*/ 2147483647 h 523"/>
                <a:gd name="T28" fmla="*/ 2147483647 w 615"/>
                <a:gd name="T29" fmla="*/ 2147483647 h 523"/>
                <a:gd name="T30" fmla="*/ 2147483647 w 615"/>
                <a:gd name="T31" fmla="*/ 2147483647 h 523"/>
                <a:gd name="T32" fmla="*/ 2147483647 w 615"/>
                <a:gd name="T33" fmla="*/ 2147483647 h 523"/>
                <a:gd name="T34" fmla="*/ 2147483647 w 615"/>
                <a:gd name="T35" fmla="*/ 2147483647 h 523"/>
                <a:gd name="T36" fmla="*/ 2147483647 w 615"/>
                <a:gd name="T37" fmla="*/ 2147483647 h 523"/>
                <a:gd name="T38" fmla="*/ 2147483647 w 615"/>
                <a:gd name="T39" fmla="*/ 2147483647 h 523"/>
                <a:gd name="T40" fmla="*/ 2147483647 w 615"/>
                <a:gd name="T41" fmla="*/ 2147483647 h 523"/>
                <a:gd name="T42" fmla="*/ 2147483647 w 615"/>
                <a:gd name="T43" fmla="*/ 2147483647 h 523"/>
                <a:gd name="T44" fmla="*/ 2147483647 w 615"/>
                <a:gd name="T45" fmla="*/ 2147483647 h 523"/>
                <a:gd name="T46" fmla="*/ 2147483647 w 615"/>
                <a:gd name="T47" fmla="*/ 2147483647 h 523"/>
                <a:gd name="T48" fmla="*/ 2147483647 w 615"/>
                <a:gd name="T49" fmla="*/ 2147483647 h 523"/>
                <a:gd name="T50" fmla="*/ 2147483647 w 615"/>
                <a:gd name="T51" fmla="*/ 2147483647 h 523"/>
                <a:gd name="T52" fmla="*/ 2147483647 w 615"/>
                <a:gd name="T53" fmla="*/ 2147483647 h 523"/>
                <a:gd name="T54" fmla="*/ 2147483647 w 615"/>
                <a:gd name="T55" fmla="*/ 2147483647 h 523"/>
                <a:gd name="T56" fmla="*/ 2147483647 w 615"/>
                <a:gd name="T57" fmla="*/ 2147483647 h 523"/>
                <a:gd name="T58" fmla="*/ 2147483647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67" name="Freeform 15"/>
            <p:cNvSpPr>
              <a:spLocks/>
            </p:cNvSpPr>
            <p:nvPr/>
          </p:nvSpPr>
          <p:spPr bwMode="auto">
            <a:xfrm>
              <a:off x="3193216" y="1513285"/>
              <a:ext cx="889314" cy="614728"/>
            </a:xfrm>
            <a:custGeom>
              <a:avLst/>
              <a:gdLst>
                <a:gd name="T0" fmla="*/ 2147483647 w 567"/>
                <a:gd name="T1" fmla="*/ 0 h 369"/>
                <a:gd name="T2" fmla="*/ 0 w 567"/>
                <a:gd name="T3" fmla="*/ 2147483647 h 369"/>
                <a:gd name="T4" fmla="*/ 2147483647 w 567"/>
                <a:gd name="T5" fmla="*/ 2147483647 h 369"/>
                <a:gd name="T6" fmla="*/ 2147483647 w 567"/>
                <a:gd name="T7" fmla="*/ 2147483647 h 369"/>
                <a:gd name="T8" fmla="*/ 2147483647 w 567"/>
                <a:gd name="T9" fmla="*/ 2147483647 h 369"/>
                <a:gd name="T10" fmla="*/ 2147483647 w 567"/>
                <a:gd name="T11" fmla="*/ 2147483647 h 369"/>
                <a:gd name="T12" fmla="*/ 2147483647 w 567"/>
                <a:gd name="T13" fmla="*/ 2147483647 h 369"/>
                <a:gd name="T14" fmla="*/ 2147483647 w 567"/>
                <a:gd name="T15" fmla="*/ 2147483647 h 369"/>
                <a:gd name="T16" fmla="*/ 2147483647 w 567"/>
                <a:gd name="T17" fmla="*/ 2147483647 h 369"/>
                <a:gd name="T18" fmla="*/ 2147483647 w 567"/>
                <a:gd name="T19" fmla="*/ 2147483647 h 369"/>
                <a:gd name="T20" fmla="*/ 2147483647 w 567"/>
                <a:gd name="T21" fmla="*/ 2147483647 h 369"/>
                <a:gd name="T22" fmla="*/ 2147483647 w 567"/>
                <a:gd name="T23" fmla="*/ 2147483647 h 369"/>
                <a:gd name="T24" fmla="*/ 2147483647 w 567"/>
                <a:gd name="T25" fmla="*/ 2147483647 h 369"/>
                <a:gd name="T26" fmla="*/ 2147483647 w 567"/>
                <a:gd name="T27" fmla="*/ 2147483647 h 369"/>
                <a:gd name="T28" fmla="*/ 2147483647 w 567"/>
                <a:gd name="T29" fmla="*/ 2147483647 h 369"/>
                <a:gd name="T30" fmla="*/ 2147483647 w 567"/>
                <a:gd name="T31" fmla="*/ 2147483647 h 369"/>
                <a:gd name="T32" fmla="*/ 2147483647 w 567"/>
                <a:gd name="T33" fmla="*/ 2147483647 h 369"/>
                <a:gd name="T34" fmla="*/ 2147483647 w 567"/>
                <a:gd name="T35" fmla="*/ 2147483647 h 369"/>
                <a:gd name="T36" fmla="*/ 2147483647 w 567"/>
                <a:gd name="T37" fmla="*/ 2147483647 h 369"/>
                <a:gd name="T38" fmla="*/ 2147483647 w 567"/>
                <a:gd name="T39" fmla="*/ 2147483647 h 369"/>
                <a:gd name="T40" fmla="*/ 2147483647 w 567"/>
                <a:gd name="T41" fmla="*/ 2147483647 h 369"/>
                <a:gd name="T42" fmla="*/ 2147483647 w 567"/>
                <a:gd name="T43" fmla="*/ 2147483647 h 369"/>
                <a:gd name="T44" fmla="*/ 2147483647 w 567"/>
                <a:gd name="T45" fmla="*/ 2147483647 h 369"/>
                <a:gd name="T46" fmla="*/ 2147483647 w 567"/>
                <a:gd name="T47" fmla="*/ 2147483647 h 369"/>
                <a:gd name="T48" fmla="*/ 2147483647 w 567"/>
                <a:gd name="T49" fmla="*/ 2147483647 h 369"/>
                <a:gd name="T50" fmla="*/ 2147483647 w 567"/>
                <a:gd name="T51" fmla="*/ 2147483647 h 369"/>
                <a:gd name="T52" fmla="*/ 2147483647 w 567"/>
                <a:gd name="T53" fmla="*/ 2147483647 h 369"/>
                <a:gd name="T54" fmla="*/ 2147483647 w 567"/>
                <a:gd name="T55" fmla="*/ 2147483647 h 369"/>
                <a:gd name="T56" fmla="*/ 2147483647 w 567"/>
                <a:gd name="T57" fmla="*/ 2147483647 h 369"/>
                <a:gd name="T58" fmla="*/ 2147483647 w 567"/>
                <a:gd name="T59" fmla="*/ 2147483647 h 369"/>
                <a:gd name="T60" fmla="*/ 2147483647 w 567"/>
                <a:gd name="T61" fmla="*/ 2147483647 h 369"/>
                <a:gd name="T62" fmla="*/ 2147483647 w 567"/>
                <a:gd name="T63" fmla="*/ 2147483647 h 369"/>
                <a:gd name="T64" fmla="*/ 2147483647 w 567"/>
                <a:gd name="T65" fmla="*/ 2147483647 h 369"/>
                <a:gd name="T66" fmla="*/ 2147483647 w 567"/>
                <a:gd name="T67" fmla="*/ 2147483647 h 369"/>
                <a:gd name="T68" fmla="*/ 2147483647 w 567"/>
                <a:gd name="T69" fmla="*/ 2147483647 h 369"/>
                <a:gd name="T70" fmla="*/ 2147483647 w 567"/>
                <a:gd name="T71" fmla="*/ 2147483647 h 369"/>
                <a:gd name="T72" fmla="*/ 2147483647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ea typeface="ＭＳ Ｐゴシック" pitchFamily="34" charset="-128"/>
                <a:cs typeface="Calibri" pitchFamily="34" charset="0"/>
              </a:endParaRPr>
            </a:p>
          </p:txBody>
        </p:sp>
        <p:sp>
          <p:nvSpPr>
            <p:cNvPr id="168" name="Freeform 16"/>
            <p:cNvSpPr>
              <a:spLocks/>
            </p:cNvSpPr>
            <p:nvPr/>
          </p:nvSpPr>
          <p:spPr bwMode="auto">
            <a:xfrm>
              <a:off x="3135693" y="2073385"/>
              <a:ext cx="982928" cy="677178"/>
            </a:xfrm>
            <a:custGeom>
              <a:avLst/>
              <a:gdLst>
                <a:gd name="T0" fmla="*/ 2147483647 w 608"/>
                <a:gd name="T1" fmla="*/ 2147483647 h 411"/>
                <a:gd name="T2" fmla="*/ 2147483647 w 608"/>
                <a:gd name="T3" fmla="*/ 2147483647 h 411"/>
                <a:gd name="T4" fmla="*/ 2147483647 w 608"/>
                <a:gd name="T5" fmla="*/ 2147483647 h 411"/>
                <a:gd name="T6" fmla="*/ 2147483647 w 608"/>
                <a:gd name="T7" fmla="*/ 2147483647 h 411"/>
                <a:gd name="T8" fmla="*/ 2147483647 w 608"/>
                <a:gd name="T9" fmla="*/ 2147483647 h 411"/>
                <a:gd name="T10" fmla="*/ 2147483647 w 608"/>
                <a:gd name="T11" fmla="*/ 2147483647 h 411"/>
                <a:gd name="T12" fmla="*/ 2147483647 w 608"/>
                <a:gd name="T13" fmla="*/ 2147483647 h 411"/>
                <a:gd name="T14" fmla="*/ 2147483647 w 608"/>
                <a:gd name="T15" fmla="*/ 2147483647 h 411"/>
                <a:gd name="T16" fmla="*/ 2147483647 w 608"/>
                <a:gd name="T17" fmla="*/ 2147483647 h 411"/>
                <a:gd name="T18" fmla="*/ 2147483647 w 608"/>
                <a:gd name="T19" fmla="*/ 2147483647 h 411"/>
                <a:gd name="T20" fmla="*/ 2147483647 w 608"/>
                <a:gd name="T21" fmla="*/ 2147483647 h 411"/>
                <a:gd name="T22" fmla="*/ 2147483647 w 608"/>
                <a:gd name="T23" fmla="*/ 2147483647 h 411"/>
                <a:gd name="T24" fmla="*/ 2147483647 w 608"/>
                <a:gd name="T25" fmla="*/ 2147483647 h 411"/>
                <a:gd name="T26" fmla="*/ 2147483647 w 608"/>
                <a:gd name="T27" fmla="*/ 2147483647 h 411"/>
                <a:gd name="T28" fmla="*/ 2147483647 w 608"/>
                <a:gd name="T29" fmla="*/ 2147483647 h 411"/>
                <a:gd name="T30" fmla="*/ 2147483647 w 608"/>
                <a:gd name="T31" fmla="*/ 2147483647 h 411"/>
                <a:gd name="T32" fmla="*/ 2147483647 w 608"/>
                <a:gd name="T33" fmla="*/ 2147483647 h 411"/>
                <a:gd name="T34" fmla="*/ 2147483647 w 608"/>
                <a:gd name="T35" fmla="*/ 2147483647 h 411"/>
                <a:gd name="T36" fmla="*/ 2147483647 w 608"/>
                <a:gd name="T37" fmla="*/ 2147483647 h 411"/>
                <a:gd name="T38" fmla="*/ 2147483647 w 608"/>
                <a:gd name="T39" fmla="*/ 2147483647 h 411"/>
                <a:gd name="T40" fmla="*/ 2147483647 w 608"/>
                <a:gd name="T41" fmla="*/ 2147483647 h 411"/>
                <a:gd name="T42" fmla="*/ 2147483647 w 608"/>
                <a:gd name="T43" fmla="*/ 2147483647 h 411"/>
                <a:gd name="T44" fmla="*/ 2147483647 w 608"/>
                <a:gd name="T45" fmla="*/ 2147483647 h 411"/>
                <a:gd name="T46" fmla="*/ 2147483647 w 608"/>
                <a:gd name="T47" fmla="*/ 2147483647 h 411"/>
                <a:gd name="T48" fmla="*/ 2147483647 w 608"/>
                <a:gd name="T49" fmla="*/ 2147483647 h 411"/>
                <a:gd name="T50" fmla="*/ 2147483647 w 608"/>
                <a:gd name="T51" fmla="*/ 2147483647 h 411"/>
                <a:gd name="T52" fmla="*/ 2147483647 w 608"/>
                <a:gd name="T53" fmla="*/ 2147483647 h 411"/>
                <a:gd name="T54" fmla="*/ 2147483647 w 608"/>
                <a:gd name="T55" fmla="*/ 2147483647 h 411"/>
                <a:gd name="T56" fmla="*/ 2147483647 w 608"/>
                <a:gd name="T57" fmla="*/ 2147483647 h 411"/>
                <a:gd name="T58" fmla="*/ 2147483647 w 608"/>
                <a:gd name="T59" fmla="*/ 2147483647 h 411"/>
                <a:gd name="T60" fmla="*/ 2147483647 w 608"/>
                <a:gd name="T61" fmla="*/ 2147483647 h 411"/>
                <a:gd name="T62" fmla="*/ 2147483647 w 608"/>
                <a:gd name="T63" fmla="*/ 2147483647 h 411"/>
                <a:gd name="T64" fmla="*/ 2147483647 w 608"/>
                <a:gd name="T65" fmla="*/ 2147483647 h 411"/>
                <a:gd name="T66" fmla="*/ 2147483647 w 608"/>
                <a:gd name="T67" fmla="*/ 2147483647 h 411"/>
                <a:gd name="T68" fmla="*/ 2147483647 w 608"/>
                <a:gd name="T69" fmla="*/ 2147483647 h 411"/>
                <a:gd name="T70" fmla="*/ 2147483647 w 608"/>
                <a:gd name="T71" fmla="*/ 2147483647 h 411"/>
                <a:gd name="T72" fmla="*/ 2147483647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69" name="Freeform 168"/>
            <p:cNvSpPr>
              <a:spLocks/>
            </p:cNvSpPr>
            <p:nvPr/>
          </p:nvSpPr>
          <p:spPr bwMode="auto">
            <a:xfrm>
              <a:off x="1841333" y="1236006"/>
              <a:ext cx="1400438" cy="1003081"/>
            </a:xfrm>
            <a:custGeom>
              <a:avLst/>
              <a:gdLst>
                <a:gd name="T0" fmla="*/ 2147483647 w 875"/>
                <a:gd name="T1" fmla="*/ 2147483647 h 601"/>
                <a:gd name="T2" fmla="*/ 2147483647 w 875"/>
                <a:gd name="T3" fmla="*/ 2147483647 h 601"/>
                <a:gd name="T4" fmla="*/ 2147483647 w 875"/>
                <a:gd name="T5" fmla="*/ 2147483647 h 601"/>
                <a:gd name="T6" fmla="*/ 2147483647 w 875"/>
                <a:gd name="T7" fmla="*/ 2147483647 h 601"/>
                <a:gd name="T8" fmla="*/ 2147483647 w 875"/>
                <a:gd name="T9" fmla="*/ 2147483647 h 601"/>
                <a:gd name="T10" fmla="*/ 2147483647 w 875"/>
                <a:gd name="T11" fmla="*/ 2147483647 h 601"/>
                <a:gd name="T12" fmla="*/ 2147483647 w 875"/>
                <a:gd name="T13" fmla="*/ 2147483647 h 601"/>
                <a:gd name="T14" fmla="*/ 2147483647 w 875"/>
                <a:gd name="T15" fmla="*/ 2147483647 h 601"/>
                <a:gd name="T16" fmla="*/ 2147483647 w 875"/>
                <a:gd name="T17" fmla="*/ 2147483647 h 601"/>
                <a:gd name="T18" fmla="*/ 2147483647 w 875"/>
                <a:gd name="T19" fmla="*/ 2147483647 h 601"/>
                <a:gd name="T20" fmla="*/ 2147483647 w 875"/>
                <a:gd name="T21" fmla="*/ 2147483647 h 601"/>
                <a:gd name="T22" fmla="*/ 2147483647 w 875"/>
                <a:gd name="T23" fmla="*/ 2147483647 h 601"/>
                <a:gd name="T24" fmla="*/ 2147483647 w 875"/>
                <a:gd name="T25" fmla="*/ 2147483647 h 601"/>
                <a:gd name="T26" fmla="*/ 2147483647 w 875"/>
                <a:gd name="T27" fmla="*/ 2147483647 h 601"/>
                <a:gd name="T28" fmla="*/ 2147483647 w 875"/>
                <a:gd name="T29" fmla="*/ 2147483647 h 601"/>
                <a:gd name="T30" fmla="*/ 2147483647 w 875"/>
                <a:gd name="T31" fmla="*/ 2147483647 h 601"/>
                <a:gd name="T32" fmla="*/ 2147483647 w 875"/>
                <a:gd name="T33" fmla="*/ 2147483647 h 601"/>
                <a:gd name="T34" fmla="*/ 2147483647 w 875"/>
                <a:gd name="T35" fmla="*/ 2147483647 h 601"/>
                <a:gd name="T36" fmla="*/ 2147483647 w 875"/>
                <a:gd name="T37" fmla="*/ 2147483647 h 601"/>
                <a:gd name="T38" fmla="*/ 2147483647 w 875"/>
                <a:gd name="T39" fmla="*/ 2147483647 h 601"/>
                <a:gd name="T40" fmla="*/ 2147483647 w 875"/>
                <a:gd name="T41" fmla="*/ 2147483647 h 601"/>
                <a:gd name="T42" fmla="*/ 2147483647 w 875"/>
                <a:gd name="T43" fmla="*/ 2147483647 h 601"/>
                <a:gd name="T44" fmla="*/ 2147483647 w 875"/>
                <a:gd name="T45" fmla="*/ 2147483647 h 601"/>
                <a:gd name="T46" fmla="*/ 2147483647 w 875"/>
                <a:gd name="T47" fmla="*/ 2147483647 h 601"/>
                <a:gd name="T48" fmla="*/ 2147483647 w 875"/>
                <a:gd name="T49" fmla="*/ 2147483647 h 601"/>
                <a:gd name="T50" fmla="*/ 2147483647 w 875"/>
                <a:gd name="T51" fmla="*/ 2147483647 h 601"/>
                <a:gd name="T52" fmla="*/ 2147483647 w 875"/>
                <a:gd name="T53" fmla="*/ 2147483647 h 601"/>
                <a:gd name="T54" fmla="*/ 2147483647 w 875"/>
                <a:gd name="T55" fmla="*/ 2147483647 h 601"/>
                <a:gd name="T56" fmla="*/ 2147483647 w 875"/>
                <a:gd name="T57" fmla="*/ 2147483647 h 601"/>
                <a:gd name="T58" fmla="*/ 2147483647 w 875"/>
                <a:gd name="T59" fmla="*/ 2147483647 h 601"/>
                <a:gd name="T60" fmla="*/ 2147483647 w 875"/>
                <a:gd name="T61" fmla="*/ 2147483647 h 601"/>
                <a:gd name="T62" fmla="*/ 2147483647 w 875"/>
                <a:gd name="T63" fmla="*/ 2147483647 h 601"/>
                <a:gd name="T64" fmla="*/ 2147483647 w 875"/>
                <a:gd name="T65" fmla="*/ 2147483647 h 601"/>
                <a:gd name="T66" fmla="*/ 2147483647 w 875"/>
                <a:gd name="T67" fmla="*/ 2147483647 h 601"/>
                <a:gd name="T68" fmla="*/ 2147483647 w 875"/>
                <a:gd name="T69" fmla="*/ 2147483647 h 601"/>
                <a:gd name="T70" fmla="*/ 2147483647 w 875"/>
                <a:gd name="T71" fmla="*/ 2147483647 h 601"/>
                <a:gd name="T72" fmla="*/ 2147483647 w 875"/>
                <a:gd name="T73" fmla="*/ 2147483647 h 601"/>
                <a:gd name="T74" fmla="*/ 2147483647 w 875"/>
                <a:gd name="T75" fmla="*/ 2147483647 h 601"/>
                <a:gd name="T76" fmla="*/ 2147483647 w 875"/>
                <a:gd name="T77" fmla="*/ 2147483647 h 601"/>
                <a:gd name="T78" fmla="*/ 2147483647 w 875"/>
                <a:gd name="T79" fmla="*/ 2147483647 h 601"/>
                <a:gd name="T80" fmla="*/ 2147483647 w 875"/>
                <a:gd name="T81" fmla="*/ 2147483647 h 601"/>
                <a:gd name="T82" fmla="*/ 2147483647 w 875"/>
                <a:gd name="T83" fmla="*/ 2147483647 h 601"/>
                <a:gd name="T84" fmla="*/ 2147483647 w 875"/>
                <a:gd name="T85" fmla="*/ 2147483647 h 601"/>
                <a:gd name="T86" fmla="*/ 2147483647 w 875"/>
                <a:gd name="T87" fmla="*/ 2147483647 h 601"/>
                <a:gd name="T88" fmla="*/ 2147483647 w 875"/>
                <a:gd name="T89" fmla="*/ 2147483647 h 601"/>
                <a:gd name="T90" fmla="*/ 2147483647 w 875"/>
                <a:gd name="T91" fmla="*/ 2147483647 h 601"/>
                <a:gd name="T92" fmla="*/ 2147483647 w 875"/>
                <a:gd name="T93" fmla="*/ 2147483647 h 601"/>
                <a:gd name="T94" fmla="*/ 2147483647 w 875"/>
                <a:gd name="T95" fmla="*/ 2147483647 h 601"/>
                <a:gd name="T96" fmla="*/ 2147483647 w 875"/>
                <a:gd name="T97" fmla="*/ 2147483647 h 601"/>
                <a:gd name="T98" fmla="*/ 214748364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solidFill>
              <a:srgbClr val="F2F2F2"/>
            </a:solidFill>
            <a:ln w="3175" algn="ctr">
              <a:solidFill>
                <a:sysClr val="windowText" lastClr="000000"/>
              </a:solidFill>
              <a:prstDash val="solid"/>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170" name="Freeform 18"/>
            <p:cNvSpPr>
              <a:spLocks/>
            </p:cNvSpPr>
            <p:nvPr/>
          </p:nvSpPr>
          <p:spPr bwMode="auto">
            <a:xfrm>
              <a:off x="3314795" y="3175644"/>
              <a:ext cx="1033478" cy="587408"/>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rgbClr val="641E57"/>
            </a:solidFill>
            <a:ln w="3175">
              <a:solidFill>
                <a:srgbClr val="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71" name="Freeform 19"/>
            <p:cNvSpPr>
              <a:spLocks/>
            </p:cNvSpPr>
            <p:nvPr/>
          </p:nvSpPr>
          <p:spPr bwMode="auto">
            <a:xfrm>
              <a:off x="3151896" y="3718340"/>
              <a:ext cx="1203851" cy="671322"/>
            </a:xfrm>
            <a:custGeom>
              <a:avLst/>
              <a:gdLst>
                <a:gd name="T0" fmla="*/ 2147483647 w 752"/>
                <a:gd name="T1" fmla="*/ 2147483647 h 402"/>
                <a:gd name="T2" fmla="*/ 2147483647 w 752"/>
                <a:gd name="T3" fmla="*/ 2147483647 h 402"/>
                <a:gd name="T4" fmla="*/ 2147483647 w 752"/>
                <a:gd name="T5" fmla="*/ 2147483647 h 402"/>
                <a:gd name="T6" fmla="*/ 2147483647 w 752"/>
                <a:gd name="T7" fmla="*/ 2147483647 h 402"/>
                <a:gd name="T8" fmla="*/ 2147483647 w 752"/>
                <a:gd name="T9" fmla="*/ 2147483647 h 402"/>
                <a:gd name="T10" fmla="*/ 2147483647 w 752"/>
                <a:gd name="T11" fmla="*/ 2147483647 h 402"/>
                <a:gd name="T12" fmla="*/ 2147483647 w 752"/>
                <a:gd name="T13" fmla="*/ 2147483647 h 402"/>
                <a:gd name="T14" fmla="*/ 2147483647 w 752"/>
                <a:gd name="T15" fmla="*/ 2147483647 h 402"/>
                <a:gd name="T16" fmla="*/ 2147483647 w 752"/>
                <a:gd name="T17" fmla="*/ 2147483647 h 402"/>
                <a:gd name="T18" fmla="*/ 2147483647 w 752"/>
                <a:gd name="T19" fmla="*/ 2147483647 h 402"/>
                <a:gd name="T20" fmla="*/ 2147483647 w 752"/>
                <a:gd name="T21" fmla="*/ 2147483647 h 402"/>
                <a:gd name="T22" fmla="*/ 2147483647 w 752"/>
                <a:gd name="T23" fmla="*/ 2147483647 h 402"/>
                <a:gd name="T24" fmla="*/ 2147483647 w 752"/>
                <a:gd name="T25" fmla="*/ 2147483647 h 402"/>
                <a:gd name="T26" fmla="*/ 2147483647 w 752"/>
                <a:gd name="T27" fmla="*/ 2147483647 h 402"/>
                <a:gd name="T28" fmla="*/ 2147483647 w 752"/>
                <a:gd name="T29" fmla="*/ 2147483647 h 402"/>
                <a:gd name="T30" fmla="*/ 2147483647 w 752"/>
                <a:gd name="T31" fmla="*/ 2147483647 h 402"/>
                <a:gd name="T32" fmla="*/ 2147483647 w 752"/>
                <a:gd name="T33" fmla="*/ 2147483647 h 402"/>
                <a:gd name="T34" fmla="*/ 2147483647 w 752"/>
                <a:gd name="T35" fmla="*/ 2147483647 h 402"/>
                <a:gd name="T36" fmla="*/ 2147483647 w 752"/>
                <a:gd name="T37" fmla="*/ 2147483647 h 402"/>
                <a:gd name="T38" fmla="*/ 2147483647 w 752"/>
                <a:gd name="T39" fmla="*/ 2147483647 h 402"/>
                <a:gd name="T40" fmla="*/ 2147483647 w 752"/>
                <a:gd name="T41" fmla="*/ 2147483647 h 402"/>
                <a:gd name="T42" fmla="*/ 2147483647 w 752"/>
                <a:gd name="T43" fmla="*/ 2147483647 h 402"/>
                <a:gd name="T44" fmla="*/ 2147483647 w 752"/>
                <a:gd name="T45" fmla="*/ 2147483647 h 402"/>
                <a:gd name="T46" fmla="*/ 2147483647 w 752"/>
                <a:gd name="T47" fmla="*/ 2147483647 h 402"/>
                <a:gd name="T48" fmla="*/ 2147483647 w 752"/>
                <a:gd name="T49" fmla="*/ 2147483647 h 402"/>
                <a:gd name="T50" fmla="*/ 2147483647 w 752"/>
                <a:gd name="T51" fmla="*/ 2147483647 h 402"/>
                <a:gd name="T52" fmla="*/ 2147483647 w 752"/>
                <a:gd name="T53" fmla="*/ 2147483647 h 402"/>
                <a:gd name="T54" fmla="*/ 2147483647 w 752"/>
                <a:gd name="T55" fmla="*/ 2147483647 h 402"/>
                <a:gd name="T56" fmla="*/ 2147483647 w 752"/>
                <a:gd name="T57" fmla="*/ 2147483647 h 402"/>
                <a:gd name="T58" fmla="*/ 2147483647 w 752"/>
                <a:gd name="T59" fmla="*/ 2147483647 h 402"/>
                <a:gd name="T60" fmla="*/ 2147483647 w 752"/>
                <a:gd name="T61" fmla="*/ 2147483647 h 402"/>
                <a:gd name="T62" fmla="*/ 2147483647 w 752"/>
                <a:gd name="T63" fmla="*/ 2147483647 h 402"/>
                <a:gd name="T64" fmla="*/ 2147483647 w 752"/>
                <a:gd name="T65" fmla="*/ 2147483647 h 402"/>
                <a:gd name="T66" fmla="*/ 2147483647 w 752"/>
                <a:gd name="T67" fmla="*/ 2147483647 h 402"/>
                <a:gd name="T68" fmla="*/ 2147483647 w 752"/>
                <a:gd name="T69" fmla="*/ 2147483647 h 402"/>
                <a:gd name="T70" fmla="*/ 2147483647 w 752"/>
                <a:gd name="T71" fmla="*/ 2147483647 h 402"/>
                <a:gd name="T72" fmla="*/ 2147483647 w 752"/>
                <a:gd name="T73" fmla="*/ 2147483647 h 402"/>
                <a:gd name="T74" fmla="*/ 2147483647 w 752"/>
                <a:gd name="T75" fmla="*/ 2147483647 h 402"/>
                <a:gd name="T76" fmla="*/ 2147483647 w 752"/>
                <a:gd name="T77" fmla="*/ 2147483647 h 402"/>
                <a:gd name="T78" fmla="*/ 2147483647 w 752"/>
                <a:gd name="T79" fmla="*/ 2147483647 h 402"/>
                <a:gd name="T80" fmla="*/ 2147483647 w 752"/>
                <a:gd name="T81" fmla="*/ 2147483647 h 402"/>
                <a:gd name="T82" fmla="*/ 2147483647 w 752"/>
                <a:gd name="T83" fmla="*/ 2147483647 h 402"/>
                <a:gd name="T84" fmla="*/ 2147483647 w 752"/>
                <a:gd name="T85" fmla="*/ 2147483647 h 402"/>
                <a:gd name="T86" fmla="*/ 2147483647 w 752"/>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solidFill>
              <a:srgbClr val="641E57">
                <a:alpha val="50196"/>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72" name="Freeform 20"/>
            <p:cNvSpPr>
              <a:spLocks/>
            </p:cNvSpPr>
            <p:nvPr/>
          </p:nvSpPr>
          <p:spPr bwMode="auto">
            <a:xfrm>
              <a:off x="2560270" y="3815927"/>
              <a:ext cx="1947132" cy="2012016"/>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173" name="Freeform 21"/>
            <p:cNvSpPr>
              <a:spLocks/>
            </p:cNvSpPr>
            <p:nvPr/>
          </p:nvSpPr>
          <p:spPr bwMode="auto">
            <a:xfrm>
              <a:off x="4420945" y="4488735"/>
              <a:ext cx="756386" cy="716209"/>
            </a:xfrm>
            <a:custGeom>
              <a:avLst/>
              <a:gdLst>
                <a:gd name="T0" fmla="*/ 2147483647 w 472"/>
                <a:gd name="T1" fmla="*/ 2147483647 h 429"/>
                <a:gd name="T2" fmla="*/ 2147483647 w 472"/>
                <a:gd name="T3" fmla="*/ 2147483647 h 429"/>
                <a:gd name="T4" fmla="*/ 2147483647 w 472"/>
                <a:gd name="T5" fmla="*/ 2147483647 h 429"/>
                <a:gd name="T6" fmla="*/ 2147483647 w 472"/>
                <a:gd name="T7" fmla="*/ 2147483647 h 429"/>
                <a:gd name="T8" fmla="*/ 2147483647 w 472"/>
                <a:gd name="T9" fmla="*/ 2147483647 h 429"/>
                <a:gd name="T10" fmla="*/ 2147483647 w 472"/>
                <a:gd name="T11" fmla="*/ 2147483647 h 429"/>
                <a:gd name="T12" fmla="*/ 2147483647 w 472"/>
                <a:gd name="T13" fmla="*/ 2147483647 h 429"/>
                <a:gd name="T14" fmla="*/ 2147483647 w 472"/>
                <a:gd name="T15" fmla="*/ 2147483647 h 429"/>
                <a:gd name="T16" fmla="*/ 2147483647 w 472"/>
                <a:gd name="T17" fmla="*/ 2147483647 h 429"/>
                <a:gd name="T18" fmla="*/ 2147483647 w 472"/>
                <a:gd name="T19" fmla="*/ 2147483647 h 429"/>
                <a:gd name="T20" fmla="*/ 2147483647 w 472"/>
                <a:gd name="T21" fmla="*/ 2147483647 h 429"/>
                <a:gd name="T22" fmla="*/ 2147483647 w 472"/>
                <a:gd name="T23" fmla="*/ 2147483647 h 429"/>
                <a:gd name="T24" fmla="*/ 2147483647 w 472"/>
                <a:gd name="T25" fmla="*/ 2147483647 h 429"/>
                <a:gd name="T26" fmla="*/ 2147483647 w 472"/>
                <a:gd name="T27" fmla="*/ 2147483647 h 429"/>
                <a:gd name="T28" fmla="*/ 2147483647 w 472"/>
                <a:gd name="T29" fmla="*/ 2147483647 h 429"/>
                <a:gd name="T30" fmla="*/ 2147483647 w 472"/>
                <a:gd name="T31" fmla="*/ 2147483647 h 429"/>
                <a:gd name="T32" fmla="*/ 2147483647 w 472"/>
                <a:gd name="T33" fmla="*/ 2147483647 h 429"/>
                <a:gd name="T34" fmla="*/ 2147483647 w 472"/>
                <a:gd name="T35" fmla="*/ 2147483647 h 429"/>
                <a:gd name="T36" fmla="*/ 2147483647 w 472"/>
                <a:gd name="T37" fmla="*/ 2147483647 h 429"/>
                <a:gd name="T38" fmla="*/ 2147483647 w 472"/>
                <a:gd name="T39" fmla="*/ 2147483647 h 429"/>
                <a:gd name="T40" fmla="*/ 2147483647 w 472"/>
                <a:gd name="T41" fmla="*/ 2147483647 h 429"/>
                <a:gd name="T42" fmla="*/ 2147483647 w 472"/>
                <a:gd name="T43" fmla="*/ 2147483647 h 429"/>
                <a:gd name="T44" fmla="*/ 2147483647 w 472"/>
                <a:gd name="T45" fmla="*/ 2147483647 h 429"/>
                <a:gd name="T46" fmla="*/ 2147483647 w 472"/>
                <a:gd name="T47" fmla="*/ 2147483647 h 429"/>
                <a:gd name="T48" fmla="*/ 2147483647 w 472"/>
                <a:gd name="T49" fmla="*/ 2147483647 h 429"/>
                <a:gd name="T50" fmla="*/ 2147483647 w 472"/>
                <a:gd name="T51" fmla="*/ 2147483647 h 429"/>
                <a:gd name="T52" fmla="*/ 2147483647 w 472"/>
                <a:gd name="T53" fmla="*/ 2147483647 h 429"/>
                <a:gd name="T54" fmla="*/ 2147483647 w 472"/>
                <a:gd name="T55" fmla="*/ 2147483647 h 429"/>
                <a:gd name="T56" fmla="*/ 2147483647 w 472"/>
                <a:gd name="T57" fmla="*/ 2147483647 h 429"/>
                <a:gd name="T58" fmla="*/ 2147483647 w 472"/>
                <a:gd name="T59" fmla="*/ 2147483647 h 429"/>
                <a:gd name="T60" fmla="*/ 2147483647 w 472"/>
                <a:gd name="T61" fmla="*/ 2147483647 h 429"/>
                <a:gd name="T62" fmla="*/ 2147483647 w 472"/>
                <a:gd name="T63" fmla="*/ 2147483647 h 429"/>
                <a:gd name="T64" fmla="*/ 2147483647 w 472"/>
                <a:gd name="T65" fmla="*/ 2147483647 h 429"/>
                <a:gd name="T66" fmla="*/ 2147483647 w 472"/>
                <a:gd name="T67" fmla="*/ 2147483647 h 429"/>
                <a:gd name="T68" fmla="*/ 2147483647 w 472"/>
                <a:gd name="T69" fmla="*/ 2147483647 h 429"/>
                <a:gd name="T70" fmla="*/ 2147483647 w 472"/>
                <a:gd name="T71" fmla="*/ 2147483647 h 429"/>
                <a:gd name="T72" fmla="*/ 2147483647 w 472"/>
                <a:gd name="T73" fmla="*/ 2147483647 h 429"/>
                <a:gd name="T74" fmla="*/ 2147483647 w 472"/>
                <a:gd name="T75" fmla="*/ 2147483647 h 429"/>
                <a:gd name="T76" fmla="*/ 2147483647 w 472"/>
                <a:gd name="T77" fmla="*/ 2147483647 h 429"/>
                <a:gd name="T78" fmla="*/ 2147483647 w 472"/>
                <a:gd name="T79" fmla="*/ 2147483647 h 429"/>
                <a:gd name="T80" fmla="*/ 2147483647 w 472"/>
                <a:gd name="T81" fmla="*/ 2147483647 h 429"/>
                <a:gd name="T82" fmla="*/ 2147483647 w 472"/>
                <a:gd name="T83" fmla="*/ 2147483647 h 429"/>
                <a:gd name="T84" fmla="*/ 2147483647 w 472"/>
                <a:gd name="T85" fmla="*/ 2147483647 h 429"/>
                <a:gd name="T86" fmla="*/ 2147483647 w 472"/>
                <a:gd name="T87" fmla="*/ 2147483647 h 429"/>
                <a:gd name="T88" fmla="*/ 2147483647 w 472"/>
                <a:gd name="T89" fmla="*/ 2147483647 h 429"/>
                <a:gd name="T90" fmla="*/ 2147483647 w 472"/>
                <a:gd name="T91" fmla="*/ 2147483647 h 429"/>
                <a:gd name="T92" fmla="*/ 2147483647 w 472"/>
                <a:gd name="T93" fmla="*/ 2147483647 h 429"/>
                <a:gd name="T94" fmla="*/ 2147483647 w 472"/>
                <a:gd name="T95" fmla="*/ 2147483647 h 429"/>
                <a:gd name="T96" fmla="*/ 2147483647 w 472"/>
                <a:gd name="T97" fmla="*/ 2147483647 h 429"/>
                <a:gd name="T98" fmla="*/ 2147483647 w 472"/>
                <a:gd name="T99" fmla="*/ 2147483647 h 429"/>
                <a:gd name="T100" fmla="*/ 2147483647 w 472"/>
                <a:gd name="T101" fmla="*/ 2147483647 h 429"/>
                <a:gd name="T102" fmla="*/ 2147483647 w 472"/>
                <a:gd name="T103" fmla="*/ 2147483647 h 429"/>
                <a:gd name="T104" fmla="*/ 2147483647 w 472"/>
                <a:gd name="T105" fmla="*/ 2147483647 h 429"/>
                <a:gd name="T106" fmla="*/ 2147483647 w 472"/>
                <a:gd name="T107" fmla="*/ 2147483647 h 429"/>
                <a:gd name="T108" fmla="*/ 2147483647 w 472"/>
                <a:gd name="T109" fmla="*/ 2147483647 h 429"/>
                <a:gd name="T110" fmla="*/ 2147483647 w 472"/>
                <a:gd name="T111" fmla="*/ 2147483647 h 429"/>
                <a:gd name="T112" fmla="*/ 2147483647 w 472"/>
                <a:gd name="T113" fmla="*/ 2147483647 h 429"/>
                <a:gd name="T114" fmla="*/ 2147483647 w 472"/>
                <a:gd name="T115" fmla="*/ 2147483647 h 429"/>
                <a:gd name="T116" fmla="*/ 2147483647 w 472"/>
                <a:gd name="T117" fmla="*/ 2147483647 h 429"/>
                <a:gd name="T118" fmla="*/ 2147483647 w 472"/>
                <a:gd name="T119" fmla="*/ 2147483647 h 429"/>
                <a:gd name="T120" fmla="*/ 2147483647 w 472"/>
                <a:gd name="T121" fmla="*/ 2147483647 h 429"/>
                <a:gd name="T122" fmla="*/ 2147483647 w 472"/>
                <a:gd name="T123" fmla="*/ 2147483647 h 429"/>
                <a:gd name="T124" fmla="*/ 2147483647 w 472"/>
                <a:gd name="T125" fmla="*/ 2147483647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rgbClr val="F2F2F2"/>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74" name="Freeform 26"/>
            <p:cNvSpPr>
              <a:spLocks/>
            </p:cNvSpPr>
            <p:nvPr/>
          </p:nvSpPr>
          <p:spPr bwMode="auto">
            <a:xfrm>
              <a:off x="4029391" y="1493259"/>
              <a:ext cx="878082" cy="1092851"/>
            </a:xfrm>
            <a:custGeom>
              <a:avLst/>
              <a:gdLst>
                <a:gd name="T0" fmla="*/ 2147483647 w 542"/>
                <a:gd name="T1" fmla="*/ 2147483647 h 648"/>
                <a:gd name="T2" fmla="*/ 2147483647 w 542"/>
                <a:gd name="T3" fmla="*/ 2147483647 h 648"/>
                <a:gd name="T4" fmla="*/ 2147483647 w 542"/>
                <a:gd name="T5" fmla="*/ 2147483647 h 648"/>
                <a:gd name="T6" fmla="*/ 2147483647 w 542"/>
                <a:gd name="T7" fmla="*/ 2147483647 h 648"/>
                <a:gd name="T8" fmla="*/ 2147483647 w 542"/>
                <a:gd name="T9" fmla="*/ 2147483647 h 648"/>
                <a:gd name="T10" fmla="*/ 2147483647 w 542"/>
                <a:gd name="T11" fmla="*/ 2147483647 h 648"/>
                <a:gd name="T12" fmla="*/ 2147483647 w 542"/>
                <a:gd name="T13" fmla="*/ 2147483647 h 648"/>
                <a:gd name="T14" fmla="*/ 2147483647 w 542"/>
                <a:gd name="T15" fmla="*/ 2147483647 h 648"/>
                <a:gd name="T16" fmla="*/ 2147483647 w 542"/>
                <a:gd name="T17" fmla="*/ 2147483647 h 648"/>
                <a:gd name="T18" fmla="*/ 2147483647 w 542"/>
                <a:gd name="T19" fmla="*/ 2147483647 h 648"/>
                <a:gd name="T20" fmla="*/ 2147483647 w 542"/>
                <a:gd name="T21" fmla="*/ 2147483647 h 648"/>
                <a:gd name="T22" fmla="*/ 2147483647 w 542"/>
                <a:gd name="T23" fmla="*/ 2147483647 h 648"/>
                <a:gd name="T24" fmla="*/ 2147483647 w 542"/>
                <a:gd name="T25" fmla="*/ 2147483647 h 648"/>
                <a:gd name="T26" fmla="*/ 2147483647 w 542"/>
                <a:gd name="T27" fmla="*/ 2147483647 h 648"/>
                <a:gd name="T28" fmla="*/ 2147483647 w 542"/>
                <a:gd name="T29" fmla="*/ 2147483647 h 648"/>
                <a:gd name="T30" fmla="*/ 2147483647 w 542"/>
                <a:gd name="T31" fmla="*/ 2147483647 h 648"/>
                <a:gd name="T32" fmla="*/ 2147483647 w 542"/>
                <a:gd name="T33" fmla="*/ 2147483647 h 648"/>
                <a:gd name="T34" fmla="*/ 2147483647 w 542"/>
                <a:gd name="T35" fmla="*/ 2147483647 h 648"/>
                <a:gd name="T36" fmla="*/ 2147483647 w 542"/>
                <a:gd name="T37" fmla="*/ 2147483647 h 648"/>
                <a:gd name="T38" fmla="*/ 2147483647 w 542"/>
                <a:gd name="T39" fmla="*/ 2147483647 h 648"/>
                <a:gd name="T40" fmla="*/ 2147483647 w 542"/>
                <a:gd name="T41" fmla="*/ 2147483647 h 648"/>
                <a:gd name="T42" fmla="*/ 2147483647 w 542"/>
                <a:gd name="T43" fmla="*/ 2147483647 h 648"/>
                <a:gd name="T44" fmla="*/ 2147483647 w 542"/>
                <a:gd name="T45" fmla="*/ 2147483647 h 648"/>
                <a:gd name="T46" fmla="*/ 2147483647 w 542"/>
                <a:gd name="T47" fmla="*/ 2147483647 h 648"/>
                <a:gd name="T48" fmla="*/ 2147483647 w 542"/>
                <a:gd name="T49" fmla="*/ 2147483647 h 648"/>
                <a:gd name="T50" fmla="*/ 2147483647 w 542"/>
                <a:gd name="T51" fmla="*/ 2147483647 h 648"/>
                <a:gd name="T52" fmla="*/ 2147483647 w 542"/>
                <a:gd name="T53" fmla="*/ 2147483647 h 648"/>
                <a:gd name="T54" fmla="*/ 2147483647 w 542"/>
                <a:gd name="T55" fmla="*/ 2147483647 h 648"/>
                <a:gd name="T56" fmla="*/ 2147483647 w 542"/>
                <a:gd name="T57" fmla="*/ 2147483647 h 648"/>
                <a:gd name="T58" fmla="*/ 2147483647 w 542"/>
                <a:gd name="T59" fmla="*/ 2147483647 h 648"/>
                <a:gd name="T60" fmla="*/ 2147483647 w 542"/>
                <a:gd name="T61" fmla="*/ 2147483647 h 648"/>
                <a:gd name="T62" fmla="*/ 2147483647 w 542"/>
                <a:gd name="T63" fmla="*/ 2147483647 h 648"/>
                <a:gd name="T64" fmla="*/ 2147483647 w 542"/>
                <a:gd name="T65" fmla="*/ 2147483647 h 648"/>
                <a:gd name="T66" fmla="*/ 2147483647 w 542"/>
                <a:gd name="T67" fmla="*/ 2147483647 h 648"/>
                <a:gd name="T68" fmla="*/ 2147483647 w 542"/>
                <a:gd name="T69" fmla="*/ 2147483647 h 648"/>
                <a:gd name="T70" fmla="*/ 2147483647 w 542"/>
                <a:gd name="T71" fmla="*/ 2147483647 h 648"/>
                <a:gd name="T72" fmla="*/ 2147483647 w 542"/>
                <a:gd name="T73" fmla="*/ 2147483647 h 648"/>
                <a:gd name="T74" fmla="*/ 2147483647 w 542"/>
                <a:gd name="T75" fmla="*/ 2147483647 h 648"/>
                <a:gd name="T76" fmla="*/ 2147483647 w 542"/>
                <a:gd name="T77" fmla="*/ 2147483647 h 648"/>
                <a:gd name="T78" fmla="*/ 2147483647 w 542"/>
                <a:gd name="T79" fmla="*/ 2147483647 h 648"/>
                <a:gd name="T80" fmla="*/ 2147483647 w 542"/>
                <a:gd name="T81" fmla="*/ 2147483647 h 648"/>
                <a:gd name="T82" fmla="*/ 2147483647 w 542"/>
                <a:gd name="T83" fmla="*/ 2147483647 h 648"/>
                <a:gd name="T84" fmla="*/ 2147483647 w 542"/>
                <a:gd name="T85" fmla="*/ 2147483647 h 648"/>
                <a:gd name="T86" fmla="*/ 2147483647 w 542"/>
                <a:gd name="T87" fmla="*/ 2147483647 h 648"/>
                <a:gd name="T88" fmla="*/ 2147483647 w 542"/>
                <a:gd name="T89" fmla="*/ 2147483647 h 648"/>
                <a:gd name="T90" fmla="*/ 2147483647 w 542"/>
                <a:gd name="T91" fmla="*/ 2147483647 h 648"/>
                <a:gd name="T92" fmla="*/ 2147483647 w 542"/>
                <a:gd name="T93" fmla="*/ 2147483647 h 648"/>
                <a:gd name="T94" fmla="*/ 2147483647 w 542"/>
                <a:gd name="T95" fmla="*/ 2147483647 h 648"/>
                <a:gd name="T96" fmla="*/ 2147483647 w 542"/>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black"/>
                </a:solidFill>
                <a:effectLst/>
                <a:uLnTx/>
                <a:uFillTx/>
                <a:ea typeface="ＭＳ Ｐゴシック"/>
              </a:endParaRPr>
            </a:p>
          </p:txBody>
        </p:sp>
        <p:sp>
          <p:nvSpPr>
            <p:cNvPr id="175" name="Freeform 17"/>
            <p:cNvSpPr>
              <a:spLocks/>
            </p:cNvSpPr>
            <p:nvPr/>
          </p:nvSpPr>
          <p:spPr bwMode="auto">
            <a:xfrm>
              <a:off x="3105737" y="2610040"/>
              <a:ext cx="1134579" cy="603020"/>
            </a:xfrm>
            <a:custGeom>
              <a:avLst/>
              <a:gdLst>
                <a:gd name="T0" fmla="*/ 2147483647 w 708"/>
                <a:gd name="T1" fmla="*/ 2147483647 h 362"/>
                <a:gd name="T2" fmla="*/ 2147483647 w 708"/>
                <a:gd name="T3" fmla="*/ 2147483647 h 362"/>
                <a:gd name="T4" fmla="*/ 2147483647 w 708"/>
                <a:gd name="T5" fmla="*/ 2147483647 h 362"/>
                <a:gd name="T6" fmla="*/ 2147483647 w 708"/>
                <a:gd name="T7" fmla="*/ 2147483647 h 362"/>
                <a:gd name="T8" fmla="*/ 2147483647 w 708"/>
                <a:gd name="T9" fmla="*/ 2147483647 h 362"/>
                <a:gd name="T10" fmla="*/ 2147483647 w 708"/>
                <a:gd name="T11" fmla="*/ 2147483647 h 362"/>
                <a:gd name="T12" fmla="*/ 2147483647 w 708"/>
                <a:gd name="T13" fmla="*/ 2147483647 h 362"/>
                <a:gd name="T14" fmla="*/ 2147483647 w 708"/>
                <a:gd name="T15" fmla="*/ 2147483647 h 362"/>
                <a:gd name="T16" fmla="*/ 2147483647 w 708"/>
                <a:gd name="T17" fmla="*/ 2147483647 h 362"/>
                <a:gd name="T18" fmla="*/ 2147483647 w 708"/>
                <a:gd name="T19" fmla="*/ 2147483647 h 362"/>
                <a:gd name="T20" fmla="*/ 2147483647 w 708"/>
                <a:gd name="T21" fmla="*/ 2147483647 h 362"/>
                <a:gd name="T22" fmla="*/ 2147483647 w 708"/>
                <a:gd name="T23" fmla="*/ 2147483647 h 362"/>
                <a:gd name="T24" fmla="*/ 2147483647 w 708"/>
                <a:gd name="T25" fmla="*/ 2147483647 h 362"/>
                <a:gd name="T26" fmla="*/ 2147483647 w 708"/>
                <a:gd name="T27" fmla="*/ 2147483647 h 362"/>
                <a:gd name="T28" fmla="*/ 2147483647 w 708"/>
                <a:gd name="T29" fmla="*/ 2147483647 h 362"/>
                <a:gd name="T30" fmla="*/ 2147483647 w 708"/>
                <a:gd name="T31" fmla="*/ 2147483647 h 362"/>
                <a:gd name="T32" fmla="*/ 2147483647 w 708"/>
                <a:gd name="T33" fmla="*/ 2147483647 h 362"/>
                <a:gd name="T34" fmla="*/ 2147483647 w 708"/>
                <a:gd name="T35" fmla="*/ 2147483647 h 362"/>
                <a:gd name="T36" fmla="*/ 2147483647 w 708"/>
                <a:gd name="T37" fmla="*/ 2147483647 h 362"/>
                <a:gd name="T38" fmla="*/ 2147483647 w 708"/>
                <a:gd name="T39" fmla="*/ 2147483647 h 362"/>
                <a:gd name="T40" fmla="*/ 2147483647 w 708"/>
                <a:gd name="T41" fmla="*/ 2147483647 h 362"/>
                <a:gd name="T42" fmla="*/ 2147483647 w 708"/>
                <a:gd name="T43" fmla="*/ 2147483647 h 362"/>
                <a:gd name="T44" fmla="*/ 2147483647 w 708"/>
                <a:gd name="T45" fmla="*/ 2147483647 h 362"/>
                <a:gd name="T46" fmla="*/ 2147483647 w 708"/>
                <a:gd name="T47" fmla="*/ 2147483647 h 362"/>
                <a:gd name="T48" fmla="*/ 2147483647 w 708"/>
                <a:gd name="T49" fmla="*/ 2147483647 h 362"/>
                <a:gd name="T50" fmla="*/ 2147483647 w 708"/>
                <a:gd name="T51" fmla="*/ 2147483647 h 362"/>
                <a:gd name="T52" fmla="*/ 2147483647 w 708"/>
                <a:gd name="T53" fmla="*/ 2147483647 h 362"/>
                <a:gd name="T54" fmla="*/ 2147483647 w 708"/>
                <a:gd name="T55" fmla="*/ 2147483647 h 362"/>
                <a:gd name="T56" fmla="*/ 2147483647 w 708"/>
                <a:gd name="T57" fmla="*/ 2147483647 h 362"/>
                <a:gd name="T58" fmla="*/ 2147483647 w 708"/>
                <a:gd name="T59" fmla="*/ 2147483647 h 362"/>
                <a:gd name="T60" fmla="*/ 2147483647 w 708"/>
                <a:gd name="T61" fmla="*/ 2147483647 h 362"/>
                <a:gd name="T62" fmla="*/ 2147483647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76" name="Freeform 28"/>
            <p:cNvSpPr>
              <a:spLocks/>
            </p:cNvSpPr>
            <p:nvPr/>
          </p:nvSpPr>
          <p:spPr bwMode="auto">
            <a:xfrm>
              <a:off x="4543418" y="1945601"/>
              <a:ext cx="718941" cy="811832"/>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77" name="Freeform 29"/>
            <p:cNvSpPr>
              <a:spLocks/>
            </p:cNvSpPr>
            <p:nvPr/>
          </p:nvSpPr>
          <p:spPr bwMode="auto">
            <a:xfrm>
              <a:off x="4753305" y="2738678"/>
              <a:ext cx="565418" cy="1016742"/>
            </a:xfrm>
            <a:custGeom>
              <a:avLst/>
              <a:gdLst>
                <a:gd name="T0" fmla="*/ 2147483647 w 346"/>
                <a:gd name="T1" fmla="*/ 2147483647 h 608"/>
                <a:gd name="T2" fmla="*/ 2147483647 w 346"/>
                <a:gd name="T3" fmla="*/ 2147483647 h 608"/>
                <a:gd name="T4" fmla="*/ 2147483647 w 346"/>
                <a:gd name="T5" fmla="*/ 2147483647 h 608"/>
                <a:gd name="T6" fmla="*/ 2147483647 w 346"/>
                <a:gd name="T7" fmla="*/ 2147483647 h 608"/>
                <a:gd name="T8" fmla="*/ 2147483647 w 346"/>
                <a:gd name="T9" fmla="*/ 2147483647 h 608"/>
                <a:gd name="T10" fmla="*/ 2147483647 w 346"/>
                <a:gd name="T11" fmla="*/ 2147483647 h 608"/>
                <a:gd name="T12" fmla="*/ 2147483647 w 346"/>
                <a:gd name="T13" fmla="*/ 2147483647 h 608"/>
                <a:gd name="T14" fmla="*/ 2147483647 w 346"/>
                <a:gd name="T15" fmla="*/ 2147483647 h 608"/>
                <a:gd name="T16" fmla="*/ 2147483647 w 346"/>
                <a:gd name="T17" fmla="*/ 2147483647 h 608"/>
                <a:gd name="T18" fmla="*/ 2147483647 w 346"/>
                <a:gd name="T19" fmla="*/ 2147483647 h 608"/>
                <a:gd name="T20" fmla="*/ 2147483647 w 346"/>
                <a:gd name="T21" fmla="*/ 2147483647 h 608"/>
                <a:gd name="T22" fmla="*/ 2147483647 w 346"/>
                <a:gd name="T23" fmla="*/ 2147483647 h 608"/>
                <a:gd name="T24" fmla="*/ 2147483647 w 346"/>
                <a:gd name="T25" fmla="*/ 2147483647 h 608"/>
                <a:gd name="T26" fmla="*/ 2147483647 w 346"/>
                <a:gd name="T27" fmla="*/ 2147483647 h 608"/>
                <a:gd name="T28" fmla="*/ 2147483647 w 346"/>
                <a:gd name="T29" fmla="*/ 2147483647 h 608"/>
                <a:gd name="T30" fmla="*/ 2147483647 w 346"/>
                <a:gd name="T31" fmla="*/ 2147483647 h 608"/>
                <a:gd name="T32" fmla="*/ 2147483647 w 346"/>
                <a:gd name="T33" fmla="*/ 2147483647 h 608"/>
                <a:gd name="T34" fmla="*/ 2147483647 w 346"/>
                <a:gd name="T35" fmla="*/ 2147483647 h 608"/>
                <a:gd name="T36" fmla="*/ 2147483647 w 346"/>
                <a:gd name="T37" fmla="*/ 2147483647 h 608"/>
                <a:gd name="T38" fmla="*/ 2147483647 w 346"/>
                <a:gd name="T39" fmla="*/ 2147483647 h 608"/>
                <a:gd name="T40" fmla="*/ 2147483647 w 346"/>
                <a:gd name="T41" fmla="*/ 2147483647 h 608"/>
                <a:gd name="T42" fmla="*/ 2147483647 w 346"/>
                <a:gd name="T43" fmla="*/ 2147483647 h 608"/>
                <a:gd name="T44" fmla="*/ 2147483647 w 346"/>
                <a:gd name="T45" fmla="*/ 2147483647 h 608"/>
                <a:gd name="T46" fmla="*/ 2147483647 w 346"/>
                <a:gd name="T47" fmla="*/ 2147483647 h 608"/>
                <a:gd name="T48" fmla="*/ 2147483647 w 346"/>
                <a:gd name="T49" fmla="*/ 2147483647 h 608"/>
                <a:gd name="T50" fmla="*/ 2147483647 w 346"/>
                <a:gd name="T51" fmla="*/ 2147483647 h 608"/>
                <a:gd name="T52" fmla="*/ 2147483647 w 346"/>
                <a:gd name="T53" fmla="*/ 2147483647 h 608"/>
                <a:gd name="T54" fmla="*/ 2147483647 w 346"/>
                <a:gd name="T55" fmla="*/ 2147483647 h 608"/>
                <a:gd name="T56" fmla="*/ 2147483647 w 346"/>
                <a:gd name="T57" fmla="*/ 2147483647 h 608"/>
                <a:gd name="T58" fmla="*/ 2147483647 w 346"/>
                <a:gd name="T59" fmla="*/ 2147483647 h 608"/>
                <a:gd name="T60" fmla="*/ 2147483647 w 346"/>
                <a:gd name="T61" fmla="*/ 2147483647 h 608"/>
                <a:gd name="T62" fmla="*/ 2147483647 w 346"/>
                <a:gd name="T63" fmla="*/ 2147483647 h 608"/>
                <a:gd name="T64" fmla="*/ 2147483647 w 346"/>
                <a:gd name="T65" fmla="*/ 2147483647 h 608"/>
                <a:gd name="T66" fmla="*/ 2147483647 w 346"/>
                <a:gd name="T67" fmla="*/ 2147483647 h 608"/>
                <a:gd name="T68" fmla="*/ 2147483647 w 346"/>
                <a:gd name="T69" fmla="*/ 2147483647 h 608"/>
                <a:gd name="T70" fmla="*/ 2147483647 w 346"/>
                <a:gd name="T71" fmla="*/ 2147483647 h 608"/>
                <a:gd name="T72" fmla="*/ 2147483647 w 346"/>
                <a:gd name="T73" fmla="*/ 2147483647 h 608"/>
                <a:gd name="T74" fmla="*/ 0 w 346"/>
                <a:gd name="T75" fmla="*/ 2147483647 h 608"/>
                <a:gd name="T76" fmla="*/ 2147483647 w 346"/>
                <a:gd name="T77" fmla="*/ 2147483647 h 608"/>
                <a:gd name="T78" fmla="*/ 2147483647 w 346"/>
                <a:gd name="T79" fmla="*/ 2147483647 h 608"/>
                <a:gd name="T80" fmla="*/ 2147483647 w 346"/>
                <a:gd name="T81" fmla="*/ 2147483647 h 608"/>
                <a:gd name="T82" fmla="*/ 2147483647 w 346"/>
                <a:gd name="T83" fmla="*/ 2147483647 h 608"/>
                <a:gd name="T84" fmla="*/ 2147483647 w 346"/>
                <a:gd name="T85" fmla="*/ 2147483647 h 608"/>
                <a:gd name="T86" fmla="*/ 2147483647 w 346"/>
                <a:gd name="T87" fmla="*/ 2147483647 h 608"/>
                <a:gd name="T88" fmla="*/ 2147483647 w 346"/>
                <a:gd name="T89" fmla="*/ 2147483647 h 608"/>
                <a:gd name="T90" fmla="*/ 2147483647 w 346"/>
                <a:gd name="T91" fmla="*/ 2147483647 h 608"/>
                <a:gd name="T92" fmla="*/ 2147483647 w 346"/>
                <a:gd name="T93" fmla="*/ 2147483647 h 608"/>
                <a:gd name="T94" fmla="*/ 2147483647 w 346"/>
                <a:gd name="T95" fmla="*/ 2147483647 h 608"/>
                <a:gd name="T96" fmla="*/ 2147483647 w 346"/>
                <a:gd name="T97" fmla="*/ 2147483647 h 608"/>
                <a:gd name="T98" fmla="*/ 2147483647 w 346"/>
                <a:gd name="T99" fmla="*/ 2147483647 h 608"/>
                <a:gd name="T100" fmla="*/ 2147483647 w 34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black"/>
                </a:solidFill>
                <a:effectLst/>
                <a:uLnTx/>
                <a:uFillTx/>
                <a:ea typeface="ＭＳ Ｐゴシック" pitchFamily="34" charset="-128"/>
                <a:cs typeface="Calibri" pitchFamily="34" charset="0"/>
              </a:endParaRPr>
            </a:p>
          </p:txBody>
        </p:sp>
        <p:sp>
          <p:nvSpPr>
            <p:cNvPr id="178" name="Freeform 33"/>
            <p:cNvSpPr>
              <a:spLocks/>
            </p:cNvSpPr>
            <p:nvPr/>
          </p:nvSpPr>
          <p:spPr bwMode="auto">
            <a:xfrm>
              <a:off x="4784492" y="4102791"/>
              <a:ext cx="494272" cy="889894"/>
            </a:xfrm>
            <a:custGeom>
              <a:avLst/>
              <a:gdLst>
                <a:gd name="T0" fmla="*/ 2147483647 w 308"/>
                <a:gd name="T1" fmla="*/ 2147483647 h 534"/>
                <a:gd name="T2" fmla="*/ 2147483647 w 308"/>
                <a:gd name="T3" fmla="*/ 2147483647 h 534"/>
                <a:gd name="T4" fmla="*/ 2147483647 w 308"/>
                <a:gd name="T5" fmla="*/ 2147483647 h 534"/>
                <a:gd name="T6" fmla="*/ 2147483647 w 308"/>
                <a:gd name="T7" fmla="*/ 2147483647 h 534"/>
                <a:gd name="T8" fmla="*/ 2147483647 w 308"/>
                <a:gd name="T9" fmla="*/ 2147483647 h 534"/>
                <a:gd name="T10" fmla="*/ 2147483647 w 308"/>
                <a:gd name="T11" fmla="*/ 2147483647 h 534"/>
                <a:gd name="T12" fmla="*/ 2147483647 w 308"/>
                <a:gd name="T13" fmla="*/ 2147483647 h 534"/>
                <a:gd name="T14" fmla="*/ 2147483647 w 308"/>
                <a:gd name="T15" fmla="*/ 2147483647 h 534"/>
                <a:gd name="T16" fmla="*/ 2147483647 w 308"/>
                <a:gd name="T17" fmla="*/ 2147483647 h 534"/>
                <a:gd name="T18" fmla="*/ 2147483647 w 308"/>
                <a:gd name="T19" fmla="*/ 2147483647 h 534"/>
                <a:gd name="T20" fmla="*/ 2147483647 w 308"/>
                <a:gd name="T21" fmla="*/ 2147483647 h 534"/>
                <a:gd name="T22" fmla="*/ 2147483647 w 308"/>
                <a:gd name="T23" fmla="*/ 2147483647 h 534"/>
                <a:gd name="T24" fmla="*/ 2147483647 w 308"/>
                <a:gd name="T25" fmla="*/ 2147483647 h 534"/>
                <a:gd name="T26" fmla="*/ 2147483647 w 308"/>
                <a:gd name="T27" fmla="*/ 2147483647 h 534"/>
                <a:gd name="T28" fmla="*/ 0 w 308"/>
                <a:gd name="T29" fmla="*/ 2147483647 h 534"/>
                <a:gd name="T30" fmla="*/ 2147483647 w 308"/>
                <a:gd name="T31" fmla="*/ 2147483647 h 534"/>
                <a:gd name="T32" fmla="*/ 2147483647 w 308"/>
                <a:gd name="T33" fmla="*/ 2147483647 h 534"/>
                <a:gd name="T34" fmla="*/ 2147483647 w 308"/>
                <a:gd name="T35" fmla="*/ 2147483647 h 534"/>
                <a:gd name="T36" fmla="*/ 2147483647 w 308"/>
                <a:gd name="T37" fmla="*/ 2147483647 h 534"/>
                <a:gd name="T38" fmla="*/ 2147483647 w 308"/>
                <a:gd name="T39" fmla="*/ 2147483647 h 534"/>
                <a:gd name="T40" fmla="*/ 2147483647 w 308"/>
                <a:gd name="T41" fmla="*/ 2147483647 h 534"/>
                <a:gd name="T42" fmla="*/ 2147483647 w 308"/>
                <a:gd name="T43" fmla="*/ 2147483647 h 534"/>
                <a:gd name="T44" fmla="*/ 2147483647 w 308"/>
                <a:gd name="T45" fmla="*/ 2147483647 h 534"/>
                <a:gd name="T46" fmla="*/ 2147483647 w 308"/>
                <a:gd name="T47" fmla="*/ 2147483647 h 534"/>
                <a:gd name="T48" fmla="*/ 2147483647 w 308"/>
                <a:gd name="T49" fmla="*/ 2147483647 h 534"/>
                <a:gd name="T50" fmla="*/ 2147483647 w 308"/>
                <a:gd name="T51" fmla="*/ 2147483647 h 534"/>
                <a:gd name="T52" fmla="*/ 2147483647 w 308"/>
                <a:gd name="T53" fmla="*/ 2147483647 h 534"/>
                <a:gd name="T54" fmla="*/ 2147483647 w 308"/>
                <a:gd name="T55" fmla="*/ 2147483647 h 534"/>
                <a:gd name="T56" fmla="*/ 2147483647 w 308"/>
                <a:gd name="T57" fmla="*/ 2147483647 h 534"/>
                <a:gd name="T58" fmla="*/ 2147483647 w 308"/>
                <a:gd name="T59" fmla="*/ 2147483647 h 534"/>
                <a:gd name="T60" fmla="*/ 2147483647 w 308"/>
                <a:gd name="T61" fmla="*/ 2147483647 h 534"/>
                <a:gd name="T62" fmla="*/ 2147483647 w 308"/>
                <a:gd name="T63" fmla="*/ 2147483647 h 534"/>
                <a:gd name="T64" fmla="*/ 2147483647 w 308"/>
                <a:gd name="T65" fmla="*/ 2147483647 h 534"/>
                <a:gd name="T66" fmla="*/ 2147483647 w 308"/>
                <a:gd name="T67" fmla="*/ 2147483647 h 534"/>
                <a:gd name="T68" fmla="*/ 2147483647 w 308"/>
                <a:gd name="T69" fmla="*/ 2147483647 h 534"/>
                <a:gd name="T70" fmla="*/ 2147483647 w 308"/>
                <a:gd name="T71" fmla="*/ 2147483647 h 534"/>
                <a:gd name="T72" fmla="*/ 2147483647 w 308"/>
                <a:gd name="T73" fmla="*/ 2147483647 h 534"/>
                <a:gd name="T74" fmla="*/ 2147483647 w 308"/>
                <a:gd name="T75" fmla="*/ 2147483647 h 534"/>
                <a:gd name="T76" fmla="*/ 2147483647 w 308"/>
                <a:gd name="T77" fmla="*/ 2147483647 h 534"/>
                <a:gd name="T78" fmla="*/ 2147483647 w 308"/>
                <a:gd name="T79" fmla="*/ 2147483647 h 534"/>
                <a:gd name="T80" fmla="*/ 2147483647 w 308"/>
                <a:gd name="T81" fmla="*/ 2147483647 h 534"/>
                <a:gd name="T82" fmla="*/ 2147483647 w 308"/>
                <a:gd name="T83" fmla="*/ 2147483647 h 534"/>
                <a:gd name="T84" fmla="*/ 2147483647 w 308"/>
                <a:gd name="T85" fmla="*/ 2147483647 h 534"/>
                <a:gd name="T86" fmla="*/ 2147483647 w 308"/>
                <a:gd name="T87" fmla="*/ 2147483647 h 534"/>
                <a:gd name="T88" fmla="*/ 2147483647 w 308"/>
                <a:gd name="T89" fmla="*/ 2147483647 h 534"/>
                <a:gd name="T90" fmla="*/ 2147483647 w 30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solidFill>
              <a:srgbClr val="641E57"/>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79" name="Freeform 35"/>
            <p:cNvSpPr>
              <a:spLocks/>
            </p:cNvSpPr>
            <p:nvPr/>
          </p:nvSpPr>
          <p:spPr bwMode="auto">
            <a:xfrm>
              <a:off x="5254429" y="4071566"/>
              <a:ext cx="520485" cy="909409"/>
            </a:xfrm>
            <a:custGeom>
              <a:avLst/>
              <a:gdLst>
                <a:gd name="T0" fmla="*/ 2147483647 w 326"/>
                <a:gd name="T1" fmla="*/ 2147483647 h 544"/>
                <a:gd name="T2" fmla="*/ 2147483647 w 326"/>
                <a:gd name="T3" fmla="*/ 2147483647 h 544"/>
                <a:gd name="T4" fmla="*/ 2147483647 w 326"/>
                <a:gd name="T5" fmla="*/ 2147483647 h 544"/>
                <a:gd name="T6" fmla="*/ 2147483647 w 326"/>
                <a:gd name="T7" fmla="*/ 2147483647 h 544"/>
                <a:gd name="T8" fmla="*/ 2147483647 w 326"/>
                <a:gd name="T9" fmla="*/ 2147483647 h 544"/>
                <a:gd name="T10" fmla="*/ 2147483647 w 326"/>
                <a:gd name="T11" fmla="*/ 2147483647 h 544"/>
                <a:gd name="T12" fmla="*/ 2147483647 w 326"/>
                <a:gd name="T13" fmla="*/ 2147483647 h 544"/>
                <a:gd name="T14" fmla="*/ 2147483647 w 326"/>
                <a:gd name="T15" fmla="*/ 2147483647 h 544"/>
                <a:gd name="T16" fmla="*/ 2147483647 w 326"/>
                <a:gd name="T17" fmla="*/ 2147483647 h 544"/>
                <a:gd name="T18" fmla="*/ 2147483647 w 326"/>
                <a:gd name="T19" fmla="*/ 2147483647 h 544"/>
                <a:gd name="T20" fmla="*/ 2147483647 w 326"/>
                <a:gd name="T21" fmla="*/ 2147483647 h 544"/>
                <a:gd name="T22" fmla="*/ 2147483647 w 326"/>
                <a:gd name="T23" fmla="*/ 2147483647 h 544"/>
                <a:gd name="T24" fmla="*/ 2147483647 w 326"/>
                <a:gd name="T25" fmla="*/ 2147483647 h 544"/>
                <a:gd name="T26" fmla="*/ 2147483647 w 326"/>
                <a:gd name="T27" fmla="*/ 2147483647 h 544"/>
                <a:gd name="T28" fmla="*/ 2147483647 w 326"/>
                <a:gd name="T29" fmla="*/ 2147483647 h 544"/>
                <a:gd name="T30" fmla="*/ 2147483647 w 326"/>
                <a:gd name="T31" fmla="*/ 2147483647 h 544"/>
                <a:gd name="T32" fmla="*/ 2147483647 w 326"/>
                <a:gd name="T33" fmla="*/ 2147483647 h 544"/>
                <a:gd name="T34" fmla="*/ 2147483647 w 326"/>
                <a:gd name="T35" fmla="*/ 2147483647 h 544"/>
                <a:gd name="T36" fmla="*/ 2147483647 w 326"/>
                <a:gd name="T37" fmla="*/ 2147483647 h 544"/>
                <a:gd name="T38" fmla="*/ 2147483647 w 326"/>
                <a:gd name="T39" fmla="*/ 2147483647 h 544"/>
                <a:gd name="T40" fmla="*/ 2147483647 w 326"/>
                <a:gd name="T41" fmla="*/ 2147483647 h 544"/>
                <a:gd name="T42" fmla="*/ 2147483647 w 326"/>
                <a:gd name="T43" fmla="*/ 2147483647 h 544"/>
                <a:gd name="T44" fmla="*/ 2147483647 w 326"/>
                <a:gd name="T45" fmla="*/ 2147483647 h 544"/>
                <a:gd name="T46" fmla="*/ 2147483647 w 326"/>
                <a:gd name="T47" fmla="*/ 2147483647 h 544"/>
                <a:gd name="T48" fmla="*/ 2147483647 w 326"/>
                <a:gd name="T49" fmla="*/ 2147483647 h 544"/>
                <a:gd name="T50" fmla="*/ 2147483647 w 326"/>
                <a:gd name="T51" fmla="*/ 2147483647 h 544"/>
                <a:gd name="T52" fmla="*/ 2147483647 w 326"/>
                <a:gd name="T53" fmla="*/ 2147483647 h 544"/>
                <a:gd name="T54" fmla="*/ 2147483647 w 326"/>
                <a:gd name="T55" fmla="*/ 2147483647 h 544"/>
                <a:gd name="T56" fmla="*/ 2147483647 w 326"/>
                <a:gd name="T57" fmla="*/ 2147483647 h 544"/>
                <a:gd name="T58" fmla="*/ 2147483647 w 326"/>
                <a:gd name="T59" fmla="*/ 2147483647 h 544"/>
                <a:gd name="T60" fmla="*/ 2147483647 w 326"/>
                <a:gd name="T61" fmla="*/ 2147483647 h 544"/>
                <a:gd name="T62" fmla="*/ 2147483647 w 326"/>
                <a:gd name="T63" fmla="*/ 2147483647 h 544"/>
                <a:gd name="T64" fmla="*/ 2147483647 w 326"/>
                <a:gd name="T65" fmla="*/ 2147483647 h 544"/>
                <a:gd name="T66" fmla="*/ 2147483647 w 326"/>
                <a:gd name="T67" fmla="*/ 2147483647 h 544"/>
                <a:gd name="T68" fmla="*/ 2147483647 w 326"/>
                <a:gd name="T69" fmla="*/ 2147483647 h 544"/>
                <a:gd name="T70" fmla="*/ 2147483647 w 326"/>
                <a:gd name="T71" fmla="*/ 2147483647 h 544"/>
                <a:gd name="T72" fmla="*/ 2147483647 w 326"/>
                <a:gd name="T73" fmla="*/ 2147483647 h 544"/>
                <a:gd name="T74" fmla="*/ 2147483647 w 326"/>
                <a:gd name="T75" fmla="*/ 2147483647 h 544"/>
                <a:gd name="T76" fmla="*/ 2147483647 w 326"/>
                <a:gd name="T77" fmla="*/ 2147483647 h 544"/>
                <a:gd name="T78" fmla="*/ 2147483647 w 326"/>
                <a:gd name="T79" fmla="*/ 2147483647 h 544"/>
                <a:gd name="T80" fmla="*/ 2147483647 w 326"/>
                <a:gd name="T81" fmla="*/ 2147483647 h 544"/>
                <a:gd name="T82" fmla="*/ 2147483647 w 326"/>
                <a:gd name="T83" fmla="*/ 2147483647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0" name="Freeform 36"/>
            <p:cNvSpPr>
              <a:spLocks/>
            </p:cNvSpPr>
            <p:nvPr/>
          </p:nvSpPr>
          <p:spPr bwMode="auto">
            <a:xfrm>
              <a:off x="4958613" y="3698823"/>
              <a:ext cx="1172023" cy="421528"/>
            </a:xfrm>
            <a:custGeom>
              <a:avLst/>
              <a:gdLst>
                <a:gd name="T0" fmla="*/ 288925 w 733"/>
                <a:gd name="T1" fmla="*/ 123825 h 253"/>
                <a:gd name="T2" fmla="*/ 485775 w 733"/>
                <a:gd name="T3" fmla="*/ 84138 h 253"/>
                <a:gd name="T4" fmla="*/ 731838 w 733"/>
                <a:gd name="T5" fmla="*/ 50800 h 253"/>
                <a:gd name="T6" fmla="*/ 915988 w 733"/>
                <a:gd name="T7" fmla="*/ 25400 h 253"/>
                <a:gd name="T8" fmla="*/ 1100138 w 733"/>
                <a:gd name="T9" fmla="*/ 4763 h 253"/>
                <a:gd name="T10" fmla="*/ 1163638 w 733"/>
                <a:gd name="T11" fmla="*/ 46038 h 253"/>
                <a:gd name="T12" fmla="*/ 1141413 w 733"/>
                <a:gd name="T13" fmla="*/ 68263 h 253"/>
                <a:gd name="T14" fmla="*/ 1125538 w 733"/>
                <a:gd name="T15" fmla="*/ 93663 h 253"/>
                <a:gd name="T16" fmla="*/ 1111250 w 733"/>
                <a:gd name="T17" fmla="*/ 96838 h 253"/>
                <a:gd name="T18" fmla="*/ 1092200 w 733"/>
                <a:gd name="T19" fmla="*/ 101600 h 253"/>
                <a:gd name="T20" fmla="*/ 1068388 w 733"/>
                <a:gd name="T21" fmla="*/ 128588 h 253"/>
                <a:gd name="T22" fmla="*/ 1057275 w 733"/>
                <a:gd name="T23" fmla="*/ 131763 h 253"/>
                <a:gd name="T24" fmla="*/ 1049338 w 733"/>
                <a:gd name="T25" fmla="*/ 122238 h 253"/>
                <a:gd name="T26" fmla="*/ 1035050 w 733"/>
                <a:gd name="T27" fmla="*/ 131763 h 253"/>
                <a:gd name="T28" fmla="*/ 1025525 w 733"/>
                <a:gd name="T29" fmla="*/ 146050 h 253"/>
                <a:gd name="T30" fmla="*/ 1014413 w 733"/>
                <a:gd name="T31" fmla="*/ 152400 h 253"/>
                <a:gd name="T32" fmla="*/ 1001713 w 733"/>
                <a:gd name="T33" fmla="*/ 171450 h 253"/>
                <a:gd name="T34" fmla="*/ 992188 w 733"/>
                <a:gd name="T35" fmla="*/ 177800 h 253"/>
                <a:gd name="T36" fmla="*/ 976313 w 733"/>
                <a:gd name="T37" fmla="*/ 187325 h 253"/>
                <a:gd name="T38" fmla="*/ 957263 w 733"/>
                <a:gd name="T39" fmla="*/ 204788 h 253"/>
                <a:gd name="T40" fmla="*/ 941388 w 733"/>
                <a:gd name="T41" fmla="*/ 222250 h 253"/>
                <a:gd name="T42" fmla="*/ 908050 w 733"/>
                <a:gd name="T43" fmla="*/ 225425 h 253"/>
                <a:gd name="T44" fmla="*/ 890588 w 733"/>
                <a:gd name="T45" fmla="*/ 234950 h 253"/>
                <a:gd name="T46" fmla="*/ 865188 w 733"/>
                <a:gd name="T47" fmla="*/ 263525 h 253"/>
                <a:gd name="T48" fmla="*/ 865188 w 733"/>
                <a:gd name="T49" fmla="*/ 293688 h 253"/>
                <a:gd name="T50" fmla="*/ 833438 w 733"/>
                <a:gd name="T51" fmla="*/ 295275 h 253"/>
                <a:gd name="T52" fmla="*/ 817563 w 733"/>
                <a:gd name="T53" fmla="*/ 311150 h 253"/>
                <a:gd name="T54" fmla="*/ 800100 w 733"/>
                <a:gd name="T55" fmla="*/ 328613 h 253"/>
                <a:gd name="T56" fmla="*/ 280988 w 733"/>
                <a:gd name="T57" fmla="*/ 388938 h 253"/>
                <a:gd name="T58" fmla="*/ 15875 w 733"/>
                <a:gd name="T59" fmla="*/ 385763 h 253"/>
                <a:gd name="T60" fmla="*/ 20638 w 733"/>
                <a:gd name="T61" fmla="*/ 368300 h 253"/>
                <a:gd name="T62" fmla="*/ 11113 w 733"/>
                <a:gd name="T63" fmla="*/ 354013 h 253"/>
                <a:gd name="T64" fmla="*/ 12700 w 733"/>
                <a:gd name="T65" fmla="*/ 341313 h 253"/>
                <a:gd name="T66" fmla="*/ 25400 w 733"/>
                <a:gd name="T67" fmla="*/ 315913 h 253"/>
                <a:gd name="T68" fmla="*/ 38100 w 733"/>
                <a:gd name="T69" fmla="*/ 303213 h 253"/>
                <a:gd name="T70" fmla="*/ 36513 w 733"/>
                <a:gd name="T71" fmla="*/ 287338 h 253"/>
                <a:gd name="T72" fmla="*/ 42863 w 733"/>
                <a:gd name="T73" fmla="*/ 273050 h 253"/>
                <a:gd name="T74" fmla="*/ 55563 w 733"/>
                <a:gd name="T75" fmla="*/ 260350 h 253"/>
                <a:gd name="T76" fmla="*/ 66675 w 733"/>
                <a:gd name="T77" fmla="*/ 239713 h 253"/>
                <a:gd name="T78" fmla="*/ 68263 w 733"/>
                <a:gd name="T79" fmla="*/ 217488 h 253"/>
                <a:gd name="T80" fmla="*/ 76200 w 733"/>
                <a:gd name="T81" fmla="*/ 200025 h 253"/>
                <a:gd name="T82" fmla="*/ 80963 w 733"/>
                <a:gd name="T83" fmla="*/ 177800 h 253"/>
                <a:gd name="T84" fmla="*/ 85725 w 733"/>
                <a:gd name="T85" fmla="*/ 15398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rgbClr val="641E57">
                <a:alpha val="50196"/>
              </a:srgbClr>
            </a:solidFill>
            <a:ln w="3175">
              <a:solidFill>
                <a:srgbClr val="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81" name="Freeform 23"/>
            <p:cNvSpPr>
              <a:spLocks/>
            </p:cNvSpPr>
            <p:nvPr/>
          </p:nvSpPr>
          <p:spPr bwMode="auto">
            <a:xfrm>
              <a:off x="4189121" y="3107527"/>
              <a:ext cx="924888" cy="850864"/>
            </a:xfrm>
            <a:custGeom>
              <a:avLst/>
              <a:gdLst>
                <a:gd name="T0" fmla="*/ 2147483647 w 577"/>
                <a:gd name="T1" fmla="*/ 2147483647 h 510"/>
                <a:gd name="T2" fmla="*/ 2147483647 w 577"/>
                <a:gd name="T3" fmla="*/ 2147483647 h 510"/>
                <a:gd name="T4" fmla="*/ 2147483647 w 577"/>
                <a:gd name="T5" fmla="*/ 2147483647 h 510"/>
                <a:gd name="T6" fmla="*/ 2147483647 w 577"/>
                <a:gd name="T7" fmla="*/ 2147483647 h 510"/>
                <a:gd name="T8" fmla="*/ 2147483647 w 577"/>
                <a:gd name="T9" fmla="*/ 2147483647 h 510"/>
                <a:gd name="T10" fmla="*/ 2147483647 w 577"/>
                <a:gd name="T11" fmla="*/ 2147483647 h 510"/>
                <a:gd name="T12" fmla="*/ 2147483647 w 577"/>
                <a:gd name="T13" fmla="*/ 2147483647 h 510"/>
                <a:gd name="T14" fmla="*/ 2147483647 w 577"/>
                <a:gd name="T15" fmla="*/ 2147483647 h 510"/>
                <a:gd name="T16" fmla="*/ 2147483647 w 577"/>
                <a:gd name="T17" fmla="*/ 2147483647 h 510"/>
                <a:gd name="T18" fmla="*/ 2147483647 w 577"/>
                <a:gd name="T19" fmla="*/ 2147483647 h 510"/>
                <a:gd name="T20" fmla="*/ 2147483647 w 577"/>
                <a:gd name="T21" fmla="*/ 2147483647 h 510"/>
                <a:gd name="T22" fmla="*/ 2147483647 w 577"/>
                <a:gd name="T23" fmla="*/ 2147483647 h 510"/>
                <a:gd name="T24" fmla="*/ 2147483647 w 577"/>
                <a:gd name="T25" fmla="*/ 2147483647 h 510"/>
                <a:gd name="T26" fmla="*/ 2147483647 w 577"/>
                <a:gd name="T27" fmla="*/ 2147483647 h 510"/>
                <a:gd name="T28" fmla="*/ 2147483647 w 577"/>
                <a:gd name="T29" fmla="*/ 2147483647 h 510"/>
                <a:gd name="T30" fmla="*/ 2147483647 w 577"/>
                <a:gd name="T31" fmla="*/ 2147483647 h 510"/>
                <a:gd name="T32" fmla="*/ 2147483647 w 577"/>
                <a:gd name="T33" fmla="*/ 2147483647 h 510"/>
                <a:gd name="T34" fmla="*/ 2147483647 w 577"/>
                <a:gd name="T35" fmla="*/ 2147483647 h 510"/>
                <a:gd name="T36" fmla="*/ 2147483647 w 577"/>
                <a:gd name="T37" fmla="*/ 2147483647 h 510"/>
                <a:gd name="T38" fmla="*/ 2147483647 w 577"/>
                <a:gd name="T39" fmla="*/ 2147483647 h 510"/>
                <a:gd name="T40" fmla="*/ 2147483647 w 577"/>
                <a:gd name="T41" fmla="*/ 2147483647 h 510"/>
                <a:gd name="T42" fmla="*/ 2147483647 w 577"/>
                <a:gd name="T43" fmla="*/ 2147483647 h 510"/>
                <a:gd name="T44" fmla="*/ 2147483647 w 577"/>
                <a:gd name="T45" fmla="*/ 2147483647 h 510"/>
                <a:gd name="T46" fmla="*/ 2147483647 w 577"/>
                <a:gd name="T47" fmla="*/ 2147483647 h 510"/>
                <a:gd name="T48" fmla="*/ 2147483647 w 577"/>
                <a:gd name="T49" fmla="*/ 2147483647 h 510"/>
                <a:gd name="T50" fmla="*/ 2147483647 w 577"/>
                <a:gd name="T51" fmla="*/ 2147483647 h 510"/>
                <a:gd name="T52" fmla="*/ 2147483647 w 577"/>
                <a:gd name="T53" fmla="*/ 2147483647 h 510"/>
                <a:gd name="T54" fmla="*/ 2147483647 w 577"/>
                <a:gd name="T55" fmla="*/ 2147483647 h 510"/>
                <a:gd name="T56" fmla="*/ 2147483647 w 577"/>
                <a:gd name="T57" fmla="*/ 2147483647 h 510"/>
                <a:gd name="T58" fmla="*/ 2147483647 w 577"/>
                <a:gd name="T59" fmla="*/ 2147483647 h 510"/>
                <a:gd name="T60" fmla="*/ 2147483647 w 577"/>
                <a:gd name="T61" fmla="*/ 2147483647 h 510"/>
                <a:gd name="T62" fmla="*/ 2147483647 w 577"/>
                <a:gd name="T63" fmla="*/ 2147483647 h 510"/>
                <a:gd name="T64" fmla="*/ 2147483647 w 577"/>
                <a:gd name="T65" fmla="*/ 2147483647 h 510"/>
                <a:gd name="T66" fmla="*/ 2147483647 w 577"/>
                <a:gd name="T67" fmla="*/ 2147483647 h 510"/>
                <a:gd name="T68" fmla="*/ 2147483647 w 577"/>
                <a:gd name="T69" fmla="*/ 2147483647 h 510"/>
                <a:gd name="T70" fmla="*/ 2147483647 w 577"/>
                <a:gd name="T71" fmla="*/ 2147483647 h 510"/>
                <a:gd name="T72" fmla="*/ 2147483647 w 577"/>
                <a:gd name="T73" fmla="*/ 2147483647 h 510"/>
                <a:gd name="T74" fmla="*/ 2147483647 w 577"/>
                <a:gd name="T75" fmla="*/ 2147483647 h 510"/>
                <a:gd name="T76" fmla="*/ 2147483647 w 577"/>
                <a:gd name="T77" fmla="*/ 2147483647 h 510"/>
                <a:gd name="T78" fmla="*/ 2147483647 w 577"/>
                <a:gd name="T79" fmla="*/ 2147483647 h 510"/>
                <a:gd name="T80" fmla="*/ 2147483647 w 577"/>
                <a:gd name="T81" fmla="*/ 2147483647 h 510"/>
                <a:gd name="T82" fmla="*/ 2147483647 w 577"/>
                <a:gd name="T83" fmla="*/ 2147483647 h 510"/>
                <a:gd name="T84" fmla="*/ 2147483647 w 577"/>
                <a:gd name="T85" fmla="*/ 2147483647 h 510"/>
                <a:gd name="T86" fmla="*/ 2147483647 w 577"/>
                <a:gd name="T87" fmla="*/ 2147483647 h 510"/>
                <a:gd name="T88" fmla="*/ 2147483647 w 577"/>
                <a:gd name="T89" fmla="*/ 2147483647 h 510"/>
                <a:gd name="T90" fmla="*/ 2147483647 w 577"/>
                <a:gd name="T91" fmla="*/ 2147483647 h 510"/>
                <a:gd name="T92" fmla="*/ 2147483647 w 577"/>
                <a:gd name="T93" fmla="*/ 2147483647 h 510"/>
                <a:gd name="T94" fmla="*/ 2147483647 w 577"/>
                <a:gd name="T95" fmla="*/ 2147483647 h 510"/>
                <a:gd name="T96" fmla="*/ 2147483647 w 577"/>
                <a:gd name="T97" fmla="*/ 2147483647 h 510"/>
                <a:gd name="T98" fmla="*/ 2147483647 w 577"/>
                <a:gd name="T99" fmla="*/ 2147483647 h 510"/>
                <a:gd name="T100" fmla="*/ 2147483647 w 577"/>
                <a:gd name="T101" fmla="*/ 2147483647 h 510"/>
                <a:gd name="T102" fmla="*/ 2147483647 w 577"/>
                <a:gd name="T103" fmla="*/ 2147483647 h 510"/>
                <a:gd name="T104" fmla="*/ 2147483647 w 577"/>
                <a:gd name="T105" fmla="*/ 2147483647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182" name="Freeform 38"/>
            <p:cNvSpPr>
              <a:spLocks/>
            </p:cNvSpPr>
            <p:nvPr/>
          </p:nvSpPr>
          <p:spPr bwMode="auto">
            <a:xfrm>
              <a:off x="5621383" y="2705644"/>
              <a:ext cx="576650" cy="696694"/>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3" name="Freeform 41"/>
            <p:cNvSpPr>
              <a:spLocks/>
            </p:cNvSpPr>
            <p:nvPr/>
          </p:nvSpPr>
          <p:spPr bwMode="auto">
            <a:xfrm>
              <a:off x="5389239" y="4770207"/>
              <a:ext cx="1233809" cy="1055774"/>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184" name="Freeform 45"/>
            <p:cNvSpPr>
              <a:spLocks/>
            </p:cNvSpPr>
            <p:nvPr/>
          </p:nvSpPr>
          <p:spPr bwMode="auto">
            <a:xfrm>
              <a:off x="5952771" y="3956425"/>
              <a:ext cx="702090" cy="563988"/>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0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2147483647 w 438"/>
                <a:gd name="T109" fmla="*/ 2147483647 h 338"/>
                <a:gd name="T110" fmla="*/ 2147483647 w 438"/>
                <a:gd name="T111" fmla="*/ 2147483647 h 338"/>
                <a:gd name="T112" fmla="*/ 2147483647 w 438"/>
                <a:gd name="T113" fmla="*/ 2147483647 h 338"/>
                <a:gd name="T114" fmla="*/ 2147483647 w 438"/>
                <a:gd name="T115" fmla="*/ 2147483647 h 338"/>
                <a:gd name="T116" fmla="*/ 2147483647 w 438"/>
                <a:gd name="T117" fmla="*/ 2147483647 h 338"/>
                <a:gd name="T118" fmla="*/ 2147483647 w 438"/>
                <a:gd name="T119" fmla="*/ 2147483647 h 338"/>
                <a:gd name="T120" fmla="*/ 0 w 438"/>
                <a:gd name="T121" fmla="*/ 2147483647 h 338"/>
                <a:gd name="T122" fmla="*/ 2147483647 w 438"/>
                <a:gd name="T123" fmla="*/ 2147483647 h 338"/>
                <a:gd name="T124" fmla="*/ 2147483647 w 438"/>
                <a:gd name="T125" fmla="*/ 2147483647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5" name="Freeform 46"/>
            <p:cNvSpPr>
              <a:spLocks/>
            </p:cNvSpPr>
            <p:nvPr/>
          </p:nvSpPr>
          <p:spPr bwMode="auto">
            <a:xfrm>
              <a:off x="5771162" y="3531007"/>
              <a:ext cx="1267509" cy="595213"/>
            </a:xfrm>
            <a:custGeom>
              <a:avLst/>
              <a:gdLst>
                <a:gd name="T0" fmla="*/ 2147483647 w 792"/>
                <a:gd name="T1" fmla="*/ 2147483647 h 356"/>
                <a:gd name="T2" fmla="*/ 2147483647 w 792"/>
                <a:gd name="T3" fmla="*/ 2147483647 h 356"/>
                <a:gd name="T4" fmla="*/ 2147483647 w 792"/>
                <a:gd name="T5" fmla="*/ 2147483647 h 356"/>
                <a:gd name="T6" fmla="*/ 2147483647 w 792"/>
                <a:gd name="T7" fmla="*/ 2147483647 h 356"/>
                <a:gd name="T8" fmla="*/ 2147483647 w 792"/>
                <a:gd name="T9" fmla="*/ 2147483647 h 356"/>
                <a:gd name="T10" fmla="*/ 2147483647 w 792"/>
                <a:gd name="T11" fmla="*/ 2147483647 h 356"/>
                <a:gd name="T12" fmla="*/ 2147483647 w 792"/>
                <a:gd name="T13" fmla="*/ 2147483647 h 356"/>
                <a:gd name="T14" fmla="*/ 2147483647 w 792"/>
                <a:gd name="T15" fmla="*/ 2147483647 h 356"/>
                <a:gd name="T16" fmla="*/ 2147483647 w 792"/>
                <a:gd name="T17" fmla="*/ 2147483647 h 356"/>
                <a:gd name="T18" fmla="*/ 2147483647 w 792"/>
                <a:gd name="T19" fmla="*/ 2147483647 h 356"/>
                <a:gd name="T20" fmla="*/ 2147483647 w 792"/>
                <a:gd name="T21" fmla="*/ 2147483647 h 356"/>
                <a:gd name="T22" fmla="*/ 2147483647 w 792"/>
                <a:gd name="T23" fmla="*/ 2147483647 h 356"/>
                <a:gd name="T24" fmla="*/ 2147483647 w 792"/>
                <a:gd name="T25" fmla="*/ 2147483647 h 356"/>
                <a:gd name="T26" fmla="*/ 2147483647 w 792"/>
                <a:gd name="T27" fmla="*/ 2147483647 h 356"/>
                <a:gd name="T28" fmla="*/ 2147483647 w 792"/>
                <a:gd name="T29" fmla="*/ 2147483647 h 356"/>
                <a:gd name="T30" fmla="*/ 2147483647 w 792"/>
                <a:gd name="T31" fmla="*/ 2147483647 h 356"/>
                <a:gd name="T32" fmla="*/ 2147483647 w 792"/>
                <a:gd name="T33" fmla="*/ 2147483647 h 356"/>
                <a:gd name="T34" fmla="*/ 2147483647 w 792"/>
                <a:gd name="T35" fmla="*/ 2147483647 h 356"/>
                <a:gd name="T36" fmla="*/ 2147483647 w 792"/>
                <a:gd name="T37" fmla="*/ 2147483647 h 356"/>
                <a:gd name="T38" fmla="*/ 2147483647 w 792"/>
                <a:gd name="T39" fmla="*/ 2147483647 h 356"/>
                <a:gd name="T40" fmla="*/ 2147483647 w 792"/>
                <a:gd name="T41" fmla="*/ 2147483647 h 356"/>
                <a:gd name="T42" fmla="*/ 2147483647 w 792"/>
                <a:gd name="T43" fmla="*/ 2147483647 h 356"/>
                <a:gd name="T44" fmla="*/ 2147483647 w 792"/>
                <a:gd name="T45" fmla="*/ 2147483647 h 356"/>
                <a:gd name="T46" fmla="*/ 2147483647 w 792"/>
                <a:gd name="T47" fmla="*/ 2147483647 h 356"/>
                <a:gd name="T48" fmla="*/ 2147483647 w 792"/>
                <a:gd name="T49" fmla="*/ 2147483647 h 356"/>
                <a:gd name="T50" fmla="*/ 2147483647 w 792"/>
                <a:gd name="T51" fmla="*/ 2147483647 h 356"/>
                <a:gd name="T52" fmla="*/ 2147483647 w 792"/>
                <a:gd name="T53" fmla="*/ 2147483647 h 356"/>
                <a:gd name="T54" fmla="*/ 2147483647 w 792"/>
                <a:gd name="T55" fmla="*/ 2147483647 h 356"/>
                <a:gd name="T56" fmla="*/ 2147483647 w 792"/>
                <a:gd name="T57" fmla="*/ 2147483647 h 356"/>
                <a:gd name="T58" fmla="*/ 2147483647 w 792"/>
                <a:gd name="T59" fmla="*/ 2147483647 h 356"/>
                <a:gd name="T60" fmla="*/ 2147483647 w 792"/>
                <a:gd name="T61" fmla="*/ 2147483647 h 356"/>
                <a:gd name="T62" fmla="*/ 2147483647 w 792"/>
                <a:gd name="T63" fmla="*/ 2147483647 h 356"/>
                <a:gd name="T64" fmla="*/ 2147483647 w 792"/>
                <a:gd name="T65" fmla="*/ 2147483647 h 356"/>
                <a:gd name="T66" fmla="*/ 2147483647 w 792"/>
                <a:gd name="T67" fmla="*/ 2147483647 h 356"/>
                <a:gd name="T68" fmla="*/ 2147483647 w 792"/>
                <a:gd name="T69" fmla="*/ 2147483647 h 356"/>
                <a:gd name="T70" fmla="*/ 2147483647 w 792"/>
                <a:gd name="T71" fmla="*/ 2147483647 h 356"/>
                <a:gd name="T72" fmla="*/ 2147483647 w 792"/>
                <a:gd name="T73" fmla="*/ 2147483647 h 356"/>
                <a:gd name="T74" fmla="*/ 2147483647 w 792"/>
                <a:gd name="T75" fmla="*/ 2147483647 h 356"/>
                <a:gd name="T76" fmla="*/ 2147483647 w 792"/>
                <a:gd name="T77" fmla="*/ 2147483647 h 356"/>
                <a:gd name="T78" fmla="*/ 2147483647 w 792"/>
                <a:gd name="T79" fmla="*/ 2147483647 h 356"/>
                <a:gd name="T80" fmla="*/ 2147483647 w 792"/>
                <a:gd name="T81" fmla="*/ 2147483647 h 356"/>
                <a:gd name="T82" fmla="*/ 2147483647 w 792"/>
                <a:gd name="T83" fmla="*/ 2147483647 h 356"/>
                <a:gd name="T84" fmla="*/ 2147483647 w 792"/>
                <a:gd name="T85" fmla="*/ 2147483647 h 356"/>
                <a:gd name="T86" fmla="*/ 2147483647 w 792"/>
                <a:gd name="T87" fmla="*/ 2147483647 h 356"/>
                <a:gd name="T88" fmla="*/ 2147483647 w 792"/>
                <a:gd name="T89" fmla="*/ 2147483647 h 356"/>
                <a:gd name="T90" fmla="*/ 2147483647 w 792"/>
                <a:gd name="T91" fmla="*/ 2147483647 h 356"/>
                <a:gd name="T92" fmla="*/ 2147483647 w 792"/>
                <a:gd name="T93" fmla="*/ 2147483647 h 356"/>
                <a:gd name="T94" fmla="*/ 2147483647 w 792"/>
                <a:gd name="T95" fmla="*/ 2147483647 h 356"/>
                <a:gd name="T96" fmla="*/ 2147483647 w 792"/>
                <a:gd name="T97" fmla="*/ 2147483647 h 356"/>
                <a:gd name="T98" fmla="*/ 2147483647 w 792"/>
                <a:gd name="T99" fmla="*/ 2147483647 h 356"/>
                <a:gd name="T100" fmla="*/ 2147483647 w 792"/>
                <a:gd name="T101" fmla="*/ 2147483647 h 356"/>
                <a:gd name="T102" fmla="*/ 2147483647 w 792"/>
                <a:gd name="T103" fmla="*/ 2147483647 h 356"/>
                <a:gd name="T104" fmla="*/ 2147483647 w 792"/>
                <a:gd name="T105" fmla="*/ 2147483647 h 356"/>
                <a:gd name="T106" fmla="*/ 2147483647 w 792"/>
                <a:gd name="T107" fmla="*/ 2147483647 h 356"/>
                <a:gd name="T108" fmla="*/ 2147483647 w 792"/>
                <a:gd name="T109" fmla="*/ 2147483647 h 356"/>
                <a:gd name="T110" fmla="*/ 2147483647 w 792"/>
                <a:gd name="T111" fmla="*/ 2147483647 h 356"/>
                <a:gd name="T112" fmla="*/ 2147483647 w 792"/>
                <a:gd name="T113" fmla="*/ 2147483647 h 356"/>
                <a:gd name="T114" fmla="*/ 2147483647 w 792"/>
                <a:gd name="T115" fmla="*/ 2147483647 h 356"/>
                <a:gd name="T116" fmla="*/ 2147483647 w 792"/>
                <a:gd name="T117" fmla="*/ 2147483647 h 356"/>
                <a:gd name="T118" fmla="*/ 2147483647 w 792"/>
                <a:gd name="T119" fmla="*/ 2147483647 h 356"/>
                <a:gd name="T120" fmla="*/ 2147483647 w 792"/>
                <a:gd name="T121" fmla="*/ 2147483647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rgbClr val="F2F2F2"/>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6" name="Freeform 39"/>
            <p:cNvSpPr>
              <a:spLocks/>
            </p:cNvSpPr>
            <p:nvPr/>
          </p:nvSpPr>
          <p:spPr bwMode="auto">
            <a:xfrm>
              <a:off x="5617640" y="4026680"/>
              <a:ext cx="745153" cy="831349"/>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solidFill>
              <a:srgbClr val="FFFFFF">
                <a:lumMod val="95000"/>
              </a:srgb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7" name="Freeform 47"/>
            <p:cNvSpPr>
              <a:spLocks/>
            </p:cNvSpPr>
            <p:nvPr/>
          </p:nvSpPr>
          <p:spPr bwMode="auto">
            <a:xfrm>
              <a:off x="5930305" y="3099711"/>
              <a:ext cx="1012883" cy="616681"/>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rgbClr val="641E57">
                <a:alpha val="50196"/>
              </a:srgbClr>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88" name="Freeform 49"/>
            <p:cNvSpPr>
              <a:spLocks/>
            </p:cNvSpPr>
            <p:nvPr/>
          </p:nvSpPr>
          <p:spPr bwMode="auto">
            <a:xfrm>
              <a:off x="6349699" y="2978714"/>
              <a:ext cx="640307" cy="314195"/>
            </a:xfrm>
            <a:custGeom>
              <a:avLst/>
              <a:gdLst>
                <a:gd name="T0" fmla="*/ 2147483647 w 399"/>
                <a:gd name="T1" fmla="*/ 2147483647 h 189"/>
                <a:gd name="T2" fmla="*/ 2147483647 w 399"/>
                <a:gd name="T3" fmla="*/ 2147483647 h 189"/>
                <a:gd name="T4" fmla="*/ 2147483647 w 399"/>
                <a:gd name="T5" fmla="*/ 2147483647 h 189"/>
                <a:gd name="T6" fmla="*/ 2147483647 w 399"/>
                <a:gd name="T7" fmla="*/ 2147483647 h 189"/>
                <a:gd name="T8" fmla="*/ 2147483647 w 399"/>
                <a:gd name="T9" fmla="*/ 2147483647 h 189"/>
                <a:gd name="T10" fmla="*/ 2147483647 w 399"/>
                <a:gd name="T11" fmla="*/ 2147483647 h 189"/>
                <a:gd name="T12" fmla="*/ 2147483647 w 399"/>
                <a:gd name="T13" fmla="*/ 2147483647 h 189"/>
                <a:gd name="T14" fmla="*/ 2147483647 w 399"/>
                <a:gd name="T15" fmla="*/ 2147483647 h 189"/>
                <a:gd name="T16" fmla="*/ 2147483647 w 399"/>
                <a:gd name="T17" fmla="*/ 2147483647 h 189"/>
                <a:gd name="T18" fmla="*/ 2147483647 w 399"/>
                <a:gd name="T19" fmla="*/ 2147483647 h 189"/>
                <a:gd name="T20" fmla="*/ 2147483647 w 399"/>
                <a:gd name="T21" fmla="*/ 2147483647 h 189"/>
                <a:gd name="T22" fmla="*/ 2147483647 w 399"/>
                <a:gd name="T23" fmla="*/ 2147483647 h 189"/>
                <a:gd name="T24" fmla="*/ 2147483647 w 399"/>
                <a:gd name="T25" fmla="*/ 2147483647 h 189"/>
                <a:gd name="T26" fmla="*/ 2147483647 w 399"/>
                <a:gd name="T27" fmla="*/ 2147483647 h 189"/>
                <a:gd name="T28" fmla="*/ 2147483647 w 399"/>
                <a:gd name="T29" fmla="*/ 2147483647 h 189"/>
                <a:gd name="T30" fmla="*/ 2147483647 w 399"/>
                <a:gd name="T31" fmla="*/ 2147483647 h 189"/>
                <a:gd name="T32" fmla="*/ 2147483647 w 399"/>
                <a:gd name="T33" fmla="*/ 2147483647 h 189"/>
                <a:gd name="T34" fmla="*/ 2147483647 w 399"/>
                <a:gd name="T35" fmla="*/ 2147483647 h 189"/>
                <a:gd name="T36" fmla="*/ 2147483647 w 399"/>
                <a:gd name="T37" fmla="*/ 2147483647 h 189"/>
                <a:gd name="T38" fmla="*/ 2147483647 w 399"/>
                <a:gd name="T39" fmla="*/ 2147483647 h 189"/>
                <a:gd name="T40" fmla="*/ 2147483647 w 399"/>
                <a:gd name="T41" fmla="*/ 2147483647 h 189"/>
                <a:gd name="T42" fmla="*/ 2147483647 w 399"/>
                <a:gd name="T43" fmla="*/ 2147483647 h 189"/>
                <a:gd name="T44" fmla="*/ 2147483647 w 399"/>
                <a:gd name="T45" fmla="*/ 2147483647 h 189"/>
                <a:gd name="T46" fmla="*/ 2147483647 w 399"/>
                <a:gd name="T47" fmla="*/ 2147483647 h 189"/>
                <a:gd name="T48" fmla="*/ 2147483647 w 399"/>
                <a:gd name="T49" fmla="*/ 2147483647 h 189"/>
                <a:gd name="T50" fmla="*/ 2147483647 w 399"/>
                <a:gd name="T51" fmla="*/ 2147483647 h 189"/>
                <a:gd name="T52" fmla="*/ 2147483647 w 399"/>
                <a:gd name="T53" fmla="*/ 2147483647 h 189"/>
                <a:gd name="T54" fmla="*/ 2147483647 w 399"/>
                <a:gd name="T55" fmla="*/ 2147483647 h 189"/>
                <a:gd name="T56" fmla="*/ 2147483647 w 399"/>
                <a:gd name="T57" fmla="*/ 2147483647 h 189"/>
                <a:gd name="T58" fmla="*/ 2147483647 w 399"/>
                <a:gd name="T59" fmla="*/ 2147483647 h 189"/>
                <a:gd name="T60" fmla="*/ 2147483647 w 399"/>
                <a:gd name="T61" fmla="*/ 2147483647 h 189"/>
                <a:gd name="T62" fmla="*/ 2147483647 w 399"/>
                <a:gd name="T63" fmla="*/ 2147483647 h 189"/>
                <a:gd name="T64" fmla="*/ 2147483647 w 399"/>
                <a:gd name="T65" fmla="*/ 2147483647 h 189"/>
                <a:gd name="T66" fmla="*/ 2147483647 w 399"/>
                <a:gd name="T67" fmla="*/ 2147483647 h 189"/>
                <a:gd name="T68" fmla="*/ 2147483647 w 399"/>
                <a:gd name="T69" fmla="*/ 2147483647 h 189"/>
                <a:gd name="T70" fmla="*/ 2147483647 w 399"/>
                <a:gd name="T71" fmla="*/ 2147483647 h 189"/>
                <a:gd name="T72" fmla="*/ 2147483647 w 399"/>
                <a:gd name="T73" fmla="*/ 2147483647 h 189"/>
                <a:gd name="T74" fmla="*/ 2147483647 w 399"/>
                <a:gd name="T75" fmla="*/ 2147483647 h 189"/>
                <a:gd name="T76" fmla="*/ 2147483647 w 399"/>
                <a:gd name="T77" fmla="*/ 2147483647 h 189"/>
                <a:gd name="T78" fmla="*/ 2147483647 w 399"/>
                <a:gd name="T79" fmla="*/ 2147483647 h 189"/>
                <a:gd name="T80" fmla="*/ 2147483647 w 399"/>
                <a:gd name="T81" fmla="*/ 2147483647 h 189"/>
                <a:gd name="T82" fmla="*/ 2147483647 w 399"/>
                <a:gd name="T83" fmla="*/ 2147483647 h 189"/>
                <a:gd name="T84" fmla="*/ 2147483647 w 399"/>
                <a:gd name="T85" fmla="*/ 2147483647 h 189"/>
                <a:gd name="T86" fmla="*/ 2147483647 w 399"/>
                <a:gd name="T87" fmla="*/ 2147483647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ysClr val="window" lastClr="FFFFFF">
                <a:lumMod val="95000"/>
              </a:sys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solidFill>
                    <a:sysClr val="windowText" lastClr="000000"/>
                  </a:solidFill>
                </a:ln>
                <a:solidFill>
                  <a:sysClr val="windowText" lastClr="000000"/>
                </a:solidFill>
                <a:effectLst/>
                <a:uLnTx/>
                <a:uFillTx/>
                <a:ea typeface="ＭＳ Ｐゴシック" pitchFamily="34" charset="-128"/>
                <a:cs typeface="Calibri" pitchFamily="34" charset="0"/>
              </a:endParaRPr>
            </a:p>
          </p:txBody>
        </p:sp>
        <p:sp>
          <p:nvSpPr>
            <p:cNvPr id="189" name="Freeform 51"/>
            <p:cNvSpPr>
              <a:spLocks/>
            </p:cNvSpPr>
            <p:nvPr/>
          </p:nvSpPr>
          <p:spPr bwMode="auto">
            <a:xfrm>
              <a:off x="6838344" y="2945541"/>
              <a:ext cx="151653" cy="257601"/>
            </a:xfrm>
            <a:custGeom>
              <a:avLst/>
              <a:gdLst>
                <a:gd name="T0" fmla="*/ 0 w 95"/>
                <a:gd name="T1" fmla="*/ 2147483647 h 155"/>
                <a:gd name="T2" fmla="*/ 2147483647 w 95"/>
                <a:gd name="T3" fmla="*/ 2147483647 h 155"/>
                <a:gd name="T4" fmla="*/ 2147483647 w 95"/>
                <a:gd name="T5" fmla="*/ 2147483647 h 155"/>
                <a:gd name="T6" fmla="*/ 2147483647 w 95"/>
                <a:gd name="T7" fmla="*/ 2147483647 h 155"/>
                <a:gd name="T8" fmla="*/ 2147483647 w 95"/>
                <a:gd name="T9" fmla="*/ 2147483647 h 155"/>
                <a:gd name="T10" fmla="*/ 2147483647 w 95"/>
                <a:gd name="T11" fmla="*/ 0 h 155"/>
                <a:gd name="T12" fmla="*/ 2147483647 w 95"/>
                <a:gd name="T13" fmla="*/ 2147483647 h 155"/>
                <a:gd name="T14" fmla="*/ 2147483647 w 95"/>
                <a:gd name="T15" fmla="*/ 2147483647 h 155"/>
                <a:gd name="T16" fmla="*/ 2147483647 w 95"/>
                <a:gd name="T17" fmla="*/ 2147483647 h 155"/>
                <a:gd name="T18" fmla="*/ 2147483647 w 95"/>
                <a:gd name="T19" fmla="*/ 2147483647 h 155"/>
                <a:gd name="T20" fmla="*/ 2147483647 w 95"/>
                <a:gd name="T21" fmla="*/ 2147483647 h 155"/>
                <a:gd name="T22" fmla="*/ 2147483647 w 95"/>
                <a:gd name="T23" fmla="*/ 2147483647 h 155"/>
                <a:gd name="T24" fmla="*/ 2147483647 w 95"/>
                <a:gd name="T25" fmla="*/ 2147483647 h 155"/>
                <a:gd name="T26" fmla="*/ 2147483647 w 95"/>
                <a:gd name="T27" fmla="*/ 2147483647 h 155"/>
                <a:gd name="T28" fmla="*/ 2147483647 w 95"/>
                <a:gd name="T29" fmla="*/ 2147483647 h 155"/>
                <a:gd name="T30" fmla="*/ 2147483647 w 95"/>
                <a:gd name="T31" fmla="*/ 2147483647 h 155"/>
                <a:gd name="T32" fmla="*/ 2147483647 w 95"/>
                <a:gd name="T33" fmla="*/ 2147483647 h 155"/>
                <a:gd name="T34" fmla="*/ 2147483647 w 95"/>
                <a:gd name="T35" fmla="*/ 2147483647 h 155"/>
                <a:gd name="T36" fmla="*/ 2147483647 w 95"/>
                <a:gd name="T37" fmla="*/ 2147483647 h 155"/>
                <a:gd name="T38" fmla="*/ 2147483647 w 95"/>
                <a:gd name="T39" fmla="*/ 2147483647 h 155"/>
                <a:gd name="T40" fmla="*/ 2147483647 w 95"/>
                <a:gd name="T41" fmla="*/ 2147483647 h 155"/>
                <a:gd name="T42" fmla="*/ 2147483647 w 95"/>
                <a:gd name="T43" fmla="*/ 2147483647 h 155"/>
                <a:gd name="T44" fmla="*/ 2147483647 w 95"/>
                <a:gd name="T45" fmla="*/ 2147483647 h 155"/>
                <a:gd name="T46" fmla="*/ 2147483647 w 95"/>
                <a:gd name="T47" fmla="*/ 2147483647 h 155"/>
                <a:gd name="T48" fmla="*/ 2147483647 w 95"/>
                <a:gd name="T49" fmla="*/ 2147483647 h 155"/>
                <a:gd name="T50" fmla="*/ 2147483647 w 95"/>
                <a:gd name="T51" fmla="*/ 2147483647 h 155"/>
                <a:gd name="T52" fmla="*/ 2147483647 w 95"/>
                <a:gd name="T53" fmla="*/ 2147483647 h 155"/>
                <a:gd name="T54" fmla="*/ 2147483647 w 95"/>
                <a:gd name="T55" fmla="*/ 2147483647 h 155"/>
                <a:gd name="T56" fmla="*/ 2147483647 w 95"/>
                <a:gd name="T57" fmla="*/ 2147483647 h 155"/>
                <a:gd name="T58" fmla="*/ 0 w 95"/>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solidFill>
                    <a:sysClr val="windowText" lastClr="000000"/>
                  </a:solidFill>
                </a:ln>
                <a:solidFill>
                  <a:sysClr val="windowText" lastClr="000000"/>
                </a:solidFill>
                <a:effectLst/>
                <a:uLnTx/>
                <a:uFillTx/>
                <a:ea typeface="ＭＳ Ｐゴシック" pitchFamily="34" charset="-128"/>
                <a:cs typeface="Calibri" pitchFamily="34" charset="0"/>
              </a:endParaRPr>
            </a:p>
          </p:txBody>
        </p:sp>
        <p:sp>
          <p:nvSpPr>
            <p:cNvPr id="190" name="Freeform 52"/>
            <p:cNvSpPr>
              <a:spLocks/>
            </p:cNvSpPr>
            <p:nvPr/>
          </p:nvSpPr>
          <p:spPr bwMode="auto">
            <a:xfrm>
              <a:off x="6156850" y="2551334"/>
              <a:ext cx="801320" cy="550329"/>
            </a:xfrm>
            <a:custGeom>
              <a:avLst/>
              <a:gdLst>
                <a:gd name="T0" fmla="*/ 11113 w 501"/>
                <a:gd name="T1" fmla="*/ 120650 h 330"/>
                <a:gd name="T2" fmla="*/ 31750 w 501"/>
                <a:gd name="T3" fmla="*/ 98425 h 330"/>
                <a:gd name="T4" fmla="*/ 53975 w 501"/>
                <a:gd name="T5" fmla="*/ 85725 h 330"/>
                <a:gd name="T6" fmla="*/ 68263 w 501"/>
                <a:gd name="T7" fmla="*/ 82550 h 330"/>
                <a:gd name="T8" fmla="*/ 84138 w 501"/>
                <a:gd name="T9" fmla="*/ 69850 h 330"/>
                <a:gd name="T10" fmla="*/ 92075 w 501"/>
                <a:gd name="T11" fmla="*/ 87313 h 330"/>
                <a:gd name="T12" fmla="*/ 96838 w 501"/>
                <a:gd name="T13" fmla="*/ 109538 h 330"/>
                <a:gd name="T14" fmla="*/ 661988 w 501"/>
                <a:gd name="T15" fmla="*/ 4763 h 330"/>
                <a:gd name="T16" fmla="*/ 671513 w 501"/>
                <a:gd name="T17" fmla="*/ 17463 h 330"/>
                <a:gd name="T18" fmla="*/ 693738 w 501"/>
                <a:gd name="T19" fmla="*/ 22225 h 330"/>
                <a:gd name="T20" fmla="*/ 696913 w 501"/>
                <a:gd name="T21" fmla="*/ 44450 h 330"/>
                <a:gd name="T22" fmla="*/ 704850 w 501"/>
                <a:gd name="T23" fmla="*/ 57150 h 330"/>
                <a:gd name="T24" fmla="*/ 714375 w 501"/>
                <a:gd name="T25" fmla="*/ 73025 h 330"/>
                <a:gd name="T26" fmla="*/ 747713 w 501"/>
                <a:gd name="T27" fmla="*/ 73025 h 330"/>
                <a:gd name="T28" fmla="*/ 755650 w 501"/>
                <a:gd name="T29" fmla="*/ 82550 h 330"/>
                <a:gd name="T30" fmla="*/ 747713 w 501"/>
                <a:gd name="T31" fmla="*/ 95250 h 330"/>
                <a:gd name="T32" fmla="*/ 739775 w 501"/>
                <a:gd name="T33" fmla="*/ 115888 h 330"/>
                <a:gd name="T34" fmla="*/ 735013 w 501"/>
                <a:gd name="T35" fmla="*/ 134938 h 330"/>
                <a:gd name="T36" fmla="*/ 723900 w 501"/>
                <a:gd name="T37" fmla="*/ 150813 h 330"/>
                <a:gd name="T38" fmla="*/ 719138 w 501"/>
                <a:gd name="T39" fmla="*/ 171450 h 330"/>
                <a:gd name="T40" fmla="*/ 731838 w 501"/>
                <a:gd name="T41" fmla="*/ 180975 h 330"/>
                <a:gd name="T42" fmla="*/ 730250 w 501"/>
                <a:gd name="T43" fmla="*/ 193675 h 330"/>
                <a:gd name="T44" fmla="*/ 719138 w 501"/>
                <a:gd name="T45" fmla="*/ 201613 h 330"/>
                <a:gd name="T46" fmla="*/ 719138 w 501"/>
                <a:gd name="T47" fmla="*/ 215900 h 330"/>
                <a:gd name="T48" fmla="*/ 723900 w 501"/>
                <a:gd name="T49" fmla="*/ 228600 h 330"/>
                <a:gd name="T50" fmla="*/ 731838 w 501"/>
                <a:gd name="T51" fmla="*/ 236538 h 330"/>
                <a:gd name="T52" fmla="*/ 744538 w 501"/>
                <a:gd name="T53" fmla="*/ 241300 h 330"/>
                <a:gd name="T54" fmla="*/ 749300 w 501"/>
                <a:gd name="T55" fmla="*/ 258763 h 330"/>
                <a:gd name="T56" fmla="*/ 765175 w 501"/>
                <a:gd name="T57" fmla="*/ 263525 h 330"/>
                <a:gd name="T58" fmla="*/ 779463 w 501"/>
                <a:gd name="T59" fmla="*/ 279400 h 330"/>
                <a:gd name="T60" fmla="*/ 790575 w 501"/>
                <a:gd name="T61" fmla="*/ 287338 h 330"/>
                <a:gd name="T62" fmla="*/ 795338 w 501"/>
                <a:gd name="T63" fmla="*/ 300038 h 330"/>
                <a:gd name="T64" fmla="*/ 779463 w 501"/>
                <a:gd name="T65" fmla="*/ 319088 h 330"/>
                <a:gd name="T66" fmla="*/ 766763 w 501"/>
                <a:gd name="T67" fmla="*/ 336550 h 330"/>
                <a:gd name="T68" fmla="*/ 765175 w 501"/>
                <a:gd name="T69" fmla="*/ 355600 h 330"/>
                <a:gd name="T70" fmla="*/ 742950 w 501"/>
                <a:gd name="T71" fmla="*/ 369888 h 330"/>
                <a:gd name="T72" fmla="*/ 730250 w 501"/>
                <a:gd name="T73" fmla="*/ 374650 h 330"/>
                <a:gd name="T74" fmla="*/ 717550 w 501"/>
                <a:gd name="T75" fmla="*/ 373063 h 330"/>
                <a:gd name="T76" fmla="*/ 701675 w 501"/>
                <a:gd name="T77" fmla="*/ 377825 h 330"/>
                <a:gd name="T78" fmla="*/ 687388 w 501"/>
                <a:gd name="T79" fmla="*/ 387350 h 330"/>
                <a:gd name="T80" fmla="*/ 681038 w 501"/>
                <a:gd name="T81" fmla="*/ 404813 h 330"/>
                <a:gd name="T82" fmla="*/ 58738 w 501"/>
                <a:gd name="T83" fmla="*/ 485775 h 330"/>
                <a:gd name="T84" fmla="*/ 49213 w 501"/>
                <a:gd name="T85" fmla="*/ 458788 h 330"/>
                <a:gd name="T86" fmla="*/ 46038 w 501"/>
                <a:gd name="T87" fmla="*/ 412750 h 330"/>
                <a:gd name="T88" fmla="*/ 42863 w 501"/>
                <a:gd name="T89" fmla="*/ 390525 h 330"/>
                <a:gd name="T90" fmla="*/ 42863 w 501"/>
                <a:gd name="T91" fmla="*/ 360363 h 330"/>
                <a:gd name="T92" fmla="*/ 36513 w 501"/>
                <a:gd name="T93" fmla="*/ 331788 h 330"/>
                <a:gd name="T94" fmla="*/ 23813 w 501"/>
                <a:gd name="T95" fmla="*/ 296863 h 330"/>
                <a:gd name="T96" fmla="*/ 20638 w 501"/>
                <a:gd name="T97" fmla="*/ 257175 h 330"/>
                <a:gd name="T98" fmla="*/ 15875 w 501"/>
                <a:gd name="T99" fmla="*/ 223838 h 330"/>
                <a:gd name="T100" fmla="*/ 6350 w 501"/>
                <a:gd name="T101" fmla="*/ 185738 h 330"/>
                <a:gd name="T102" fmla="*/ 0 w 501"/>
                <a:gd name="T103" fmla="*/ 125413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ysClr val="window" lastClr="FFFFFF">
                <a:lumMod val="95000"/>
              </a:sysClr>
            </a:solidFill>
            <a:ln w="3175" algn="ctr">
              <a:solidFill>
                <a:sysClr val="windowText" lastClr="000000"/>
              </a:solidFill>
              <a:round/>
              <a:headEnd/>
              <a:tailEnd/>
            </a:ln>
            <a:effec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91" name="Freeform 54"/>
            <p:cNvSpPr>
              <a:spLocks/>
            </p:cNvSpPr>
            <p:nvPr/>
          </p:nvSpPr>
          <p:spPr bwMode="auto">
            <a:xfrm>
              <a:off x="6875792" y="2643050"/>
              <a:ext cx="200330" cy="407868"/>
            </a:xfrm>
            <a:custGeom>
              <a:avLst/>
              <a:gdLst>
                <a:gd name="T0" fmla="*/ 2147483647 w 125"/>
                <a:gd name="T1" fmla="*/ 2147483647 h 245"/>
                <a:gd name="T2" fmla="*/ 2147483647 w 125"/>
                <a:gd name="T3" fmla="*/ 2147483647 h 245"/>
                <a:gd name="T4" fmla="*/ 2147483647 w 125"/>
                <a:gd name="T5" fmla="*/ 2147483647 h 245"/>
                <a:gd name="T6" fmla="*/ 2147483647 w 125"/>
                <a:gd name="T7" fmla="*/ 2147483647 h 245"/>
                <a:gd name="T8" fmla="*/ 2147483647 w 125"/>
                <a:gd name="T9" fmla="*/ 2147483647 h 245"/>
                <a:gd name="T10" fmla="*/ 2147483647 w 125"/>
                <a:gd name="T11" fmla="*/ 2147483647 h 245"/>
                <a:gd name="T12" fmla="*/ 2147483647 w 125"/>
                <a:gd name="T13" fmla="*/ 2147483647 h 245"/>
                <a:gd name="T14" fmla="*/ 2147483647 w 125"/>
                <a:gd name="T15" fmla="*/ 2147483647 h 245"/>
                <a:gd name="T16" fmla="*/ 2147483647 w 125"/>
                <a:gd name="T17" fmla="*/ 2147483647 h 245"/>
                <a:gd name="T18" fmla="*/ 2147483647 w 125"/>
                <a:gd name="T19" fmla="*/ 2147483647 h 245"/>
                <a:gd name="T20" fmla="*/ 2147483647 w 125"/>
                <a:gd name="T21" fmla="*/ 2147483647 h 245"/>
                <a:gd name="T22" fmla="*/ 2147483647 w 125"/>
                <a:gd name="T23" fmla="*/ 2147483647 h 245"/>
                <a:gd name="T24" fmla="*/ 2147483647 w 125"/>
                <a:gd name="T25" fmla="*/ 2147483647 h 245"/>
                <a:gd name="T26" fmla="*/ 2147483647 w 125"/>
                <a:gd name="T27" fmla="*/ 2147483647 h 245"/>
                <a:gd name="T28" fmla="*/ 2147483647 w 125"/>
                <a:gd name="T29" fmla="*/ 2147483647 h 245"/>
                <a:gd name="T30" fmla="*/ 2147483647 w 125"/>
                <a:gd name="T31" fmla="*/ 2147483647 h 245"/>
                <a:gd name="T32" fmla="*/ 2147483647 w 125"/>
                <a:gd name="T33" fmla="*/ 2147483647 h 245"/>
                <a:gd name="T34" fmla="*/ 2147483647 w 125"/>
                <a:gd name="T35" fmla="*/ 2147483647 h 245"/>
                <a:gd name="T36" fmla="*/ 2147483647 w 125"/>
                <a:gd name="T37" fmla="*/ 2147483647 h 245"/>
                <a:gd name="T38" fmla="*/ 2147483647 w 125"/>
                <a:gd name="T39" fmla="*/ 2147483647 h 245"/>
                <a:gd name="T40" fmla="*/ 2147483647 w 125"/>
                <a:gd name="T41" fmla="*/ 2147483647 h 245"/>
                <a:gd name="T42" fmla="*/ 2147483647 w 125"/>
                <a:gd name="T43" fmla="*/ 2147483647 h 245"/>
                <a:gd name="T44" fmla="*/ 2147483647 w 125"/>
                <a:gd name="T45" fmla="*/ 2147483647 h 245"/>
                <a:gd name="T46" fmla="*/ 2147483647 w 125"/>
                <a:gd name="T47" fmla="*/ 2147483647 h 245"/>
                <a:gd name="T48" fmla="*/ 2147483647 w 125"/>
                <a:gd name="T49" fmla="*/ 2147483647 h 245"/>
                <a:gd name="T50" fmla="*/ 2147483647 w 125"/>
                <a:gd name="T51" fmla="*/ 2147483647 h 245"/>
                <a:gd name="T52" fmla="*/ 2147483647 w 125"/>
                <a:gd name="T53" fmla="*/ 2147483647 h 245"/>
                <a:gd name="T54" fmla="*/ 2147483647 w 125"/>
                <a:gd name="T55" fmla="*/ 2147483647 h 245"/>
                <a:gd name="T56" fmla="*/ 2147483647 w 125"/>
                <a:gd name="T57" fmla="*/ 2147483647 h 245"/>
                <a:gd name="T58" fmla="*/ 2147483647 w 125"/>
                <a:gd name="T59" fmla="*/ 2147483647 h 245"/>
                <a:gd name="T60" fmla="*/ 2147483647 w 125"/>
                <a:gd name="T61" fmla="*/ 2147483647 h 245"/>
                <a:gd name="T62" fmla="*/ 2147483647 w 125"/>
                <a:gd name="T63" fmla="*/ 2147483647 h 245"/>
                <a:gd name="T64" fmla="*/ 2147483647 w 125"/>
                <a:gd name="T65" fmla="*/ 2147483647 h 245"/>
                <a:gd name="T66" fmla="*/ 2147483647 w 125"/>
                <a:gd name="T67" fmla="*/ 2147483647 h 245"/>
                <a:gd name="T68" fmla="*/ 2147483647 w 125"/>
                <a:gd name="T69" fmla="*/ 2147483647 h 245"/>
                <a:gd name="T70" fmla="*/ 2147483647 w 125"/>
                <a:gd name="T71" fmla="*/ 2147483647 h 245"/>
                <a:gd name="T72" fmla="*/ 2147483647 w 125"/>
                <a:gd name="T73" fmla="*/ 2147483647 h 245"/>
                <a:gd name="T74" fmla="*/ 2147483647 w 125"/>
                <a:gd name="T75" fmla="*/ 2147483647 h 245"/>
                <a:gd name="T76" fmla="*/ 2147483647 w 125"/>
                <a:gd name="T77" fmla="*/ 2147483647 h 245"/>
                <a:gd name="T78" fmla="*/ 2147483647 w 125"/>
                <a:gd name="T79" fmla="*/ 2147483647 h 245"/>
                <a:gd name="T80" fmla="*/ 2147483647 w 125"/>
                <a:gd name="T81" fmla="*/ 2147483647 h 245"/>
                <a:gd name="T82" fmla="*/ 2147483647 w 125"/>
                <a:gd name="T83" fmla="*/ 2147483647 h 245"/>
                <a:gd name="T84" fmla="*/ 2147483647 w 125"/>
                <a:gd name="T85" fmla="*/ 2147483647 h 245"/>
                <a:gd name="T86" fmla="*/ 2147483647 w 125"/>
                <a:gd name="T87" fmla="*/ 2147483647 h 245"/>
                <a:gd name="T88" fmla="*/ 2147483647 w 125"/>
                <a:gd name="T89" fmla="*/ 2147483647 h 245"/>
                <a:gd name="T90" fmla="*/ 2147483647 w 125"/>
                <a:gd name="T91" fmla="*/ 2147483647 h 245"/>
                <a:gd name="T92" fmla="*/ 2147483647 w 125"/>
                <a:gd name="T93" fmla="*/ 2147483647 h 245"/>
                <a:gd name="T94" fmla="*/ 2147483647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ysClr val="window" lastClr="FFFFFF">
                <a:lumMod val="95000"/>
              </a:sys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solidFill>
                    <a:sysClr val="windowText" lastClr="000000"/>
                  </a:solidFill>
                </a:ln>
                <a:solidFill>
                  <a:sysClr val="windowText" lastClr="000000"/>
                </a:solidFill>
                <a:effectLst/>
                <a:uLnTx/>
                <a:uFillTx/>
                <a:ea typeface="ＭＳ Ｐゴシック" pitchFamily="34" charset="-128"/>
                <a:cs typeface="Calibri" pitchFamily="34" charset="0"/>
              </a:endParaRPr>
            </a:p>
          </p:txBody>
        </p:sp>
        <p:sp>
          <p:nvSpPr>
            <p:cNvPr id="192" name="Freeform 55"/>
            <p:cNvSpPr>
              <a:spLocks/>
            </p:cNvSpPr>
            <p:nvPr/>
          </p:nvSpPr>
          <p:spPr bwMode="auto">
            <a:xfrm>
              <a:off x="6246711" y="1944419"/>
              <a:ext cx="825659" cy="759141"/>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solidFill>
              <a:sysClr val="window" lastClr="FFFFFF">
                <a:lumMod val="95000"/>
                <a:alpha val="74902"/>
              </a:sysClr>
            </a:solidFill>
            <a:ln w="3175">
              <a:solidFill>
                <a:srgbClr val="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93" name="Freeform 56"/>
            <p:cNvSpPr>
              <a:spLocks/>
            </p:cNvSpPr>
            <p:nvPr/>
          </p:nvSpPr>
          <p:spPr bwMode="auto">
            <a:xfrm>
              <a:off x="7059271" y="2574747"/>
              <a:ext cx="237775" cy="163928"/>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solidFill>
              <a:srgbClr val="FFFFFF">
                <a:lumMod val="95000"/>
              </a:srgbClr>
            </a:solidFill>
            <a:ln w="0" algn="ctr">
              <a:solidFill>
                <a:sysClr val="windowText" lastClr="000000"/>
              </a:solidFill>
              <a:round/>
              <a:headEnd/>
              <a:tailEnd/>
            </a:ln>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solidFill>
                    <a:sysClr val="windowText" lastClr="000000"/>
                  </a:solidFill>
                </a:ln>
                <a:solidFill>
                  <a:sysClr val="windowText" lastClr="000000"/>
                </a:solidFill>
                <a:effectLst/>
                <a:uLnTx/>
                <a:uFillTx/>
                <a:ea typeface="ＭＳ Ｐゴシック" pitchFamily="34" charset="-128"/>
                <a:cs typeface="Calibri" pitchFamily="34" charset="0"/>
              </a:endParaRPr>
            </a:p>
          </p:txBody>
        </p:sp>
        <p:sp>
          <p:nvSpPr>
            <p:cNvPr id="194" name="Freeform 57"/>
            <p:cNvSpPr>
              <a:spLocks/>
            </p:cNvSpPr>
            <p:nvPr/>
          </p:nvSpPr>
          <p:spPr bwMode="auto">
            <a:xfrm>
              <a:off x="7036810" y="2424481"/>
              <a:ext cx="241519" cy="249795"/>
            </a:xfrm>
            <a:custGeom>
              <a:avLst/>
              <a:gdLst>
                <a:gd name="T0" fmla="*/ 2147483647 w 151"/>
                <a:gd name="T1" fmla="*/ 2147483647 h 150"/>
                <a:gd name="T2" fmla="*/ 2147483647 w 151"/>
                <a:gd name="T3" fmla="*/ 0 h 150"/>
                <a:gd name="T4" fmla="*/ 2147483647 w 151"/>
                <a:gd name="T5" fmla="*/ 2147483647 h 150"/>
                <a:gd name="T6" fmla="*/ 2147483647 w 151"/>
                <a:gd name="T7" fmla="*/ 2147483647 h 150"/>
                <a:gd name="T8" fmla="*/ 2147483647 w 151"/>
                <a:gd name="T9" fmla="*/ 2147483647 h 150"/>
                <a:gd name="T10" fmla="*/ 2147483647 w 151"/>
                <a:gd name="T11" fmla="*/ 2147483647 h 150"/>
                <a:gd name="T12" fmla="*/ 2147483647 w 151"/>
                <a:gd name="T13" fmla="*/ 2147483647 h 150"/>
                <a:gd name="T14" fmla="*/ 2147483647 w 151"/>
                <a:gd name="T15" fmla="*/ 2147483647 h 150"/>
                <a:gd name="T16" fmla="*/ 2147483647 w 151"/>
                <a:gd name="T17" fmla="*/ 2147483647 h 150"/>
                <a:gd name="T18" fmla="*/ 2147483647 w 151"/>
                <a:gd name="T19" fmla="*/ 2147483647 h 150"/>
                <a:gd name="T20" fmla="*/ 2147483647 w 151"/>
                <a:gd name="T21" fmla="*/ 2147483647 h 150"/>
                <a:gd name="T22" fmla="*/ 2147483647 w 151"/>
                <a:gd name="T23" fmla="*/ 2147483647 h 150"/>
                <a:gd name="T24" fmla="*/ 2147483647 w 151"/>
                <a:gd name="T25" fmla="*/ 2147483647 h 150"/>
                <a:gd name="T26" fmla="*/ 2147483647 w 151"/>
                <a:gd name="T27" fmla="*/ 2147483647 h 150"/>
                <a:gd name="T28" fmla="*/ 2147483647 w 151"/>
                <a:gd name="T29" fmla="*/ 2147483647 h 150"/>
                <a:gd name="T30" fmla="*/ 2147483647 w 151"/>
                <a:gd name="T31" fmla="*/ 2147483647 h 150"/>
                <a:gd name="T32" fmla="*/ 2147483647 w 151"/>
                <a:gd name="T33" fmla="*/ 2147483647 h 150"/>
                <a:gd name="T34" fmla="*/ 2147483647 w 151"/>
                <a:gd name="T35" fmla="*/ 2147483647 h 150"/>
                <a:gd name="T36" fmla="*/ 2147483647 w 151"/>
                <a:gd name="T37" fmla="*/ 2147483647 h 150"/>
                <a:gd name="T38" fmla="*/ 2147483647 w 151"/>
                <a:gd name="T39" fmla="*/ 2147483647 h 150"/>
                <a:gd name="T40" fmla="*/ 2147483647 w 151"/>
                <a:gd name="T41" fmla="*/ 2147483647 h 150"/>
                <a:gd name="T42" fmla="*/ 2147483647 w 151"/>
                <a:gd name="T43" fmla="*/ 2147483647 h 150"/>
                <a:gd name="T44" fmla="*/ 2147483647 w 151"/>
                <a:gd name="T45" fmla="*/ 2147483647 h 150"/>
                <a:gd name="T46" fmla="*/ 2147483647 w 151"/>
                <a:gd name="T47" fmla="*/ 2147483647 h 150"/>
                <a:gd name="T48" fmla="*/ 2147483647 w 151"/>
                <a:gd name="T49" fmla="*/ 2147483647 h 150"/>
                <a:gd name="T50" fmla="*/ 2147483647 w 151"/>
                <a:gd name="T51" fmla="*/ 2147483647 h 150"/>
                <a:gd name="T52" fmla="*/ 2147483647 w 151"/>
                <a:gd name="T53" fmla="*/ 2147483647 h 150"/>
                <a:gd name="T54" fmla="*/ 2147483647 w 151"/>
                <a:gd name="T55" fmla="*/ 2147483647 h 150"/>
                <a:gd name="T56" fmla="*/ 2147483647 w 151"/>
                <a:gd name="T57" fmla="*/ 2147483647 h 150"/>
                <a:gd name="T58" fmla="*/ 2147483647 w 151"/>
                <a:gd name="T59" fmla="*/ 2147483647 h 150"/>
                <a:gd name="T60" fmla="*/ 2147483647 w 151"/>
                <a:gd name="T61" fmla="*/ 2147483647 h 150"/>
                <a:gd name="T62" fmla="*/ 2147483647 w 151"/>
                <a:gd name="T63" fmla="*/ 2147483647 h 150"/>
                <a:gd name="T64" fmla="*/ 2147483647 w 151"/>
                <a:gd name="T65" fmla="*/ 2147483647 h 150"/>
                <a:gd name="T66" fmla="*/ 2147483647 w 151"/>
                <a:gd name="T67" fmla="*/ 2147483647 h 150"/>
                <a:gd name="T68" fmla="*/ 2147483647 w 151"/>
                <a:gd name="T69" fmla="*/ 2147483647 h 150"/>
                <a:gd name="T70" fmla="*/ 2147483647 w 151"/>
                <a:gd name="T71" fmla="*/ 2147483647 h 150"/>
                <a:gd name="T72" fmla="*/ 2147483647 w 151"/>
                <a:gd name="T73" fmla="*/ 2147483647 h 150"/>
                <a:gd name="T74" fmla="*/ 2147483647 w 151"/>
                <a:gd name="T75" fmla="*/ 2147483647 h 150"/>
                <a:gd name="T76" fmla="*/ 0 w 151"/>
                <a:gd name="T77" fmla="*/ 2147483647 h 150"/>
                <a:gd name="T78" fmla="*/ 0 w 151"/>
                <a:gd name="T79" fmla="*/ 2147483647 h 150"/>
                <a:gd name="T80" fmla="*/ 2147483647 w 151"/>
                <a:gd name="T81" fmla="*/ 214748364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solidFill>
              <a:sysClr val="window" lastClr="FFFFFF">
                <a:lumMod val="95000"/>
              </a:sys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95" name="Freeform 62"/>
            <p:cNvSpPr>
              <a:spLocks/>
            </p:cNvSpPr>
            <p:nvPr/>
          </p:nvSpPr>
          <p:spPr bwMode="auto">
            <a:xfrm>
              <a:off x="6926343" y="1876104"/>
              <a:ext cx="232158" cy="470316"/>
            </a:xfrm>
            <a:custGeom>
              <a:avLst/>
              <a:gdLst>
                <a:gd name="T0" fmla="*/ 2147483647 w 145"/>
                <a:gd name="T1" fmla="*/ 0 h 282"/>
                <a:gd name="T2" fmla="*/ 2147483647 w 145"/>
                <a:gd name="T3" fmla="*/ 2147483647 h 282"/>
                <a:gd name="T4" fmla="*/ 2147483647 w 145"/>
                <a:gd name="T5" fmla="*/ 2147483647 h 282"/>
                <a:gd name="T6" fmla="*/ 2147483647 w 145"/>
                <a:gd name="T7" fmla="*/ 2147483647 h 282"/>
                <a:gd name="T8" fmla="*/ 2147483647 w 145"/>
                <a:gd name="T9" fmla="*/ 2147483647 h 282"/>
                <a:gd name="T10" fmla="*/ 2147483647 w 145"/>
                <a:gd name="T11" fmla="*/ 2147483647 h 282"/>
                <a:gd name="T12" fmla="*/ 2147483647 w 145"/>
                <a:gd name="T13" fmla="*/ 2147483647 h 282"/>
                <a:gd name="T14" fmla="*/ 2147483647 w 145"/>
                <a:gd name="T15" fmla="*/ 2147483647 h 282"/>
                <a:gd name="T16" fmla="*/ 2147483647 w 145"/>
                <a:gd name="T17" fmla="*/ 2147483647 h 282"/>
                <a:gd name="T18" fmla="*/ 2147483647 w 145"/>
                <a:gd name="T19" fmla="*/ 2147483647 h 282"/>
                <a:gd name="T20" fmla="*/ 2147483647 w 145"/>
                <a:gd name="T21" fmla="*/ 2147483647 h 282"/>
                <a:gd name="T22" fmla="*/ 2147483647 w 145"/>
                <a:gd name="T23" fmla="*/ 2147483647 h 282"/>
                <a:gd name="T24" fmla="*/ 2147483647 w 145"/>
                <a:gd name="T25" fmla="*/ 2147483647 h 282"/>
                <a:gd name="T26" fmla="*/ 2147483647 w 145"/>
                <a:gd name="T27" fmla="*/ 2147483647 h 282"/>
                <a:gd name="T28" fmla="*/ 2147483647 w 145"/>
                <a:gd name="T29" fmla="*/ 2147483647 h 282"/>
                <a:gd name="T30" fmla="*/ 2147483647 w 145"/>
                <a:gd name="T31" fmla="*/ 2147483647 h 282"/>
                <a:gd name="T32" fmla="*/ 2147483647 w 145"/>
                <a:gd name="T33" fmla="*/ 2147483647 h 282"/>
                <a:gd name="T34" fmla="*/ 2147483647 w 145"/>
                <a:gd name="T35" fmla="*/ 2147483647 h 282"/>
                <a:gd name="T36" fmla="*/ 2147483647 w 145"/>
                <a:gd name="T37" fmla="*/ 2147483647 h 282"/>
                <a:gd name="T38" fmla="*/ 2147483647 w 145"/>
                <a:gd name="T39" fmla="*/ 2147483647 h 282"/>
                <a:gd name="T40" fmla="*/ 2147483647 w 145"/>
                <a:gd name="T41" fmla="*/ 2147483647 h 282"/>
                <a:gd name="T42" fmla="*/ 2147483647 w 145"/>
                <a:gd name="T43" fmla="*/ 2147483647 h 282"/>
                <a:gd name="T44" fmla="*/ 2147483647 w 145"/>
                <a:gd name="T45" fmla="*/ 2147483647 h 282"/>
                <a:gd name="T46" fmla="*/ 2147483647 w 145"/>
                <a:gd name="T47" fmla="*/ 2147483647 h 282"/>
                <a:gd name="T48" fmla="*/ 2147483647 w 145"/>
                <a:gd name="T49" fmla="*/ 2147483647 h 282"/>
                <a:gd name="T50" fmla="*/ 2147483647 w 145"/>
                <a:gd name="T51" fmla="*/ 2147483647 h 282"/>
                <a:gd name="T52" fmla="*/ 2147483647 w 145"/>
                <a:gd name="T53" fmla="*/ 2147483647 h 282"/>
                <a:gd name="T54" fmla="*/ 2147483647 w 145"/>
                <a:gd name="T55" fmla="*/ 2147483647 h 282"/>
                <a:gd name="T56" fmla="*/ 2147483647 w 145"/>
                <a:gd name="T57" fmla="*/ 2147483647 h 282"/>
                <a:gd name="T58" fmla="*/ 2147483647 w 145"/>
                <a:gd name="T59" fmla="*/ 2147483647 h 282"/>
                <a:gd name="T60" fmla="*/ 2147483647 w 145"/>
                <a:gd name="T61" fmla="*/ 2147483647 h 282"/>
                <a:gd name="T62" fmla="*/ 2147483647 w 145"/>
                <a:gd name="T63" fmla="*/ 2147483647 h 282"/>
                <a:gd name="T64" fmla="*/ 2147483647 w 145"/>
                <a:gd name="T65" fmla="*/ 2147483647 h 282"/>
                <a:gd name="T66" fmla="*/ 2147483647 w 145"/>
                <a:gd name="T67" fmla="*/ 2147483647 h 282"/>
                <a:gd name="T68" fmla="*/ 2147483647 w 145"/>
                <a:gd name="T69" fmla="*/ 2147483647 h 282"/>
                <a:gd name="T70" fmla="*/ 2147483647 w 145"/>
                <a:gd name="T71" fmla="*/ 2147483647 h 282"/>
                <a:gd name="T72" fmla="*/ 2147483647 w 145"/>
                <a:gd name="T73" fmla="*/ 2147483647 h 282"/>
                <a:gd name="T74" fmla="*/ 2147483647 w 145"/>
                <a:gd name="T75" fmla="*/ 2147483647 h 282"/>
                <a:gd name="T76" fmla="*/ 2147483647 w 145"/>
                <a:gd name="T77" fmla="*/ 2147483647 h 282"/>
                <a:gd name="T78" fmla="*/ 2147483647 w 145"/>
                <a:gd name="T79" fmla="*/ 2147483647 h 282"/>
                <a:gd name="T80" fmla="*/ 0 w 145"/>
                <a:gd name="T81" fmla="*/ 2147483647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ysClr val="window" lastClr="FFFFFF">
                <a:lumMod val="95000"/>
              </a:sysClr>
            </a:solidFill>
            <a:ln w="0">
              <a:solidFill>
                <a:srgbClr val="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196" name="Freeform 64"/>
            <p:cNvSpPr>
              <a:spLocks/>
            </p:cNvSpPr>
            <p:nvPr/>
          </p:nvSpPr>
          <p:spPr bwMode="auto">
            <a:xfrm>
              <a:off x="7188450" y="1327726"/>
              <a:ext cx="509250" cy="864524"/>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solidFill>
              <a:srgbClr val="641E57"/>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197" name="Freeform 67"/>
            <p:cNvSpPr>
              <a:spLocks/>
            </p:cNvSpPr>
            <p:nvPr/>
          </p:nvSpPr>
          <p:spPr bwMode="auto">
            <a:xfrm>
              <a:off x="7499254" y="1919038"/>
              <a:ext cx="20595" cy="23419"/>
            </a:xfrm>
            <a:custGeom>
              <a:avLst/>
              <a:gdLst>
                <a:gd name="T0" fmla="*/ 2147483647 w 13"/>
                <a:gd name="T1" fmla="*/ 0 h 14"/>
                <a:gd name="T2" fmla="*/ 2147483647 w 13"/>
                <a:gd name="T3" fmla="*/ 0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noFill/>
            <a:ln w="3">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198" name="Freeform 68"/>
            <p:cNvSpPr>
              <a:spLocks/>
            </p:cNvSpPr>
            <p:nvPr/>
          </p:nvSpPr>
          <p:spPr bwMode="auto">
            <a:xfrm>
              <a:off x="7534815" y="1920989"/>
              <a:ext cx="13105" cy="19516"/>
            </a:xfrm>
            <a:custGeom>
              <a:avLst/>
              <a:gdLst>
                <a:gd name="T0" fmla="*/ 0 w 8"/>
                <a:gd name="T1" fmla="*/ 0 h 12"/>
                <a:gd name="T2" fmla="*/ 0 w 8"/>
                <a:gd name="T3" fmla="*/ 2147483647 h 12"/>
                <a:gd name="T4" fmla="*/ 2147483647 w 8"/>
                <a:gd name="T5" fmla="*/ 2147483647 h 12"/>
                <a:gd name="T6" fmla="*/ 2147483647 w 8"/>
                <a:gd name="T7" fmla="*/ 2147483647 h 12"/>
                <a:gd name="T8" fmla="*/ 2147483647 w 8"/>
                <a:gd name="T9" fmla="*/ 2147483647 h 12"/>
                <a:gd name="T10" fmla="*/ 2147483647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noFill/>
            <a:ln w="3">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199" name="Freeform 63"/>
            <p:cNvSpPr>
              <a:spLocks/>
            </p:cNvSpPr>
            <p:nvPr/>
          </p:nvSpPr>
          <p:spPr bwMode="auto">
            <a:xfrm>
              <a:off x="7107942" y="1809755"/>
              <a:ext cx="224668" cy="505444"/>
            </a:xfrm>
            <a:custGeom>
              <a:avLst/>
              <a:gdLst>
                <a:gd name="T0" fmla="*/ 2147483647 w 140"/>
                <a:gd name="T1" fmla="*/ 2147483647 h 303"/>
                <a:gd name="T2" fmla="*/ 2147483647 w 140"/>
                <a:gd name="T3" fmla="*/ 2147483647 h 303"/>
                <a:gd name="T4" fmla="*/ 2147483647 w 140"/>
                <a:gd name="T5" fmla="*/ 2147483647 h 303"/>
                <a:gd name="T6" fmla="*/ 2147483647 w 140"/>
                <a:gd name="T7" fmla="*/ 2147483647 h 303"/>
                <a:gd name="T8" fmla="*/ 2147483647 w 140"/>
                <a:gd name="T9" fmla="*/ 0 h 303"/>
                <a:gd name="T10" fmla="*/ 2147483647 w 140"/>
                <a:gd name="T11" fmla="*/ 2147483647 h 303"/>
                <a:gd name="T12" fmla="*/ 2147483647 w 140"/>
                <a:gd name="T13" fmla="*/ 2147483647 h 303"/>
                <a:gd name="T14" fmla="*/ 2147483647 w 140"/>
                <a:gd name="T15" fmla="*/ 2147483647 h 303"/>
                <a:gd name="T16" fmla="*/ 2147483647 w 140"/>
                <a:gd name="T17" fmla="*/ 2147483647 h 303"/>
                <a:gd name="T18" fmla="*/ 2147483647 w 140"/>
                <a:gd name="T19" fmla="*/ 2147483647 h 303"/>
                <a:gd name="T20" fmla="*/ 2147483647 w 140"/>
                <a:gd name="T21" fmla="*/ 2147483647 h 303"/>
                <a:gd name="T22" fmla="*/ 2147483647 w 140"/>
                <a:gd name="T23" fmla="*/ 2147483647 h 303"/>
                <a:gd name="T24" fmla="*/ 2147483647 w 140"/>
                <a:gd name="T25" fmla="*/ 2147483647 h 303"/>
                <a:gd name="T26" fmla="*/ 2147483647 w 140"/>
                <a:gd name="T27" fmla="*/ 2147483647 h 303"/>
                <a:gd name="T28" fmla="*/ 2147483647 w 140"/>
                <a:gd name="T29" fmla="*/ 2147483647 h 303"/>
                <a:gd name="T30" fmla="*/ 2147483647 w 140"/>
                <a:gd name="T31" fmla="*/ 2147483647 h 303"/>
                <a:gd name="T32" fmla="*/ 2147483647 w 140"/>
                <a:gd name="T33" fmla="*/ 2147483647 h 303"/>
                <a:gd name="T34" fmla="*/ 2147483647 w 140"/>
                <a:gd name="T35" fmla="*/ 2147483647 h 303"/>
                <a:gd name="T36" fmla="*/ 2147483647 w 140"/>
                <a:gd name="T37" fmla="*/ 2147483647 h 303"/>
                <a:gd name="T38" fmla="*/ 2147483647 w 140"/>
                <a:gd name="T39" fmla="*/ 2147483647 h 303"/>
                <a:gd name="T40" fmla="*/ 2147483647 w 140"/>
                <a:gd name="T41" fmla="*/ 2147483647 h 303"/>
                <a:gd name="T42" fmla="*/ 2147483647 w 140"/>
                <a:gd name="T43" fmla="*/ 2147483647 h 303"/>
                <a:gd name="T44" fmla="*/ 2147483647 w 140"/>
                <a:gd name="T45" fmla="*/ 2147483647 h 303"/>
                <a:gd name="T46" fmla="*/ 2147483647 w 140"/>
                <a:gd name="T47" fmla="*/ 2147483647 h 303"/>
                <a:gd name="T48" fmla="*/ 2147483647 w 140"/>
                <a:gd name="T49" fmla="*/ 2147483647 h 303"/>
                <a:gd name="T50" fmla="*/ 2147483647 w 140"/>
                <a:gd name="T51" fmla="*/ 2147483647 h 303"/>
                <a:gd name="T52" fmla="*/ 2147483647 w 140"/>
                <a:gd name="T53" fmla="*/ 2147483647 h 303"/>
                <a:gd name="T54" fmla="*/ 2147483647 w 140"/>
                <a:gd name="T55" fmla="*/ 2147483647 h 303"/>
                <a:gd name="T56" fmla="*/ 2147483647 w 140"/>
                <a:gd name="T57" fmla="*/ 2147483647 h 303"/>
                <a:gd name="T58" fmla="*/ 2147483647 w 140"/>
                <a:gd name="T59" fmla="*/ 2147483647 h 303"/>
                <a:gd name="T60" fmla="*/ 0 w 140"/>
                <a:gd name="T61" fmla="*/ 2147483647 h 303"/>
                <a:gd name="T62" fmla="*/ 2147483647 w 140"/>
                <a:gd name="T63" fmla="*/ 2147483647 h 303"/>
                <a:gd name="T64" fmla="*/ 2147483647 w 140"/>
                <a:gd name="T65" fmla="*/ 2147483647 h 303"/>
                <a:gd name="T66" fmla="*/ 2147483647 w 140"/>
                <a:gd name="T67" fmla="*/ 2147483647 h 303"/>
                <a:gd name="T68" fmla="*/ 2147483647 w 140"/>
                <a:gd name="T69" fmla="*/ 2147483647 h 303"/>
                <a:gd name="T70" fmla="*/ 2147483647 w 140"/>
                <a:gd name="T71" fmla="*/ 2147483647 h 303"/>
                <a:gd name="T72" fmla="*/ 2147483647 w 140"/>
                <a:gd name="T73" fmla="*/ 2147483647 h 303"/>
                <a:gd name="T74" fmla="*/ 2147483647 w 140"/>
                <a:gd name="T75" fmla="*/ 2147483647 h 303"/>
                <a:gd name="T76" fmla="*/ 2147483647 w 140"/>
                <a:gd name="T77" fmla="*/ 2147483647 h 303"/>
                <a:gd name="T78" fmla="*/ 2147483647 w 140"/>
                <a:gd name="T79" fmla="*/ 2147483647 h 303"/>
                <a:gd name="T80" fmla="*/ 2147483647 w 140"/>
                <a:gd name="T81" fmla="*/ 2147483647 h 303"/>
                <a:gd name="T82" fmla="*/ 2147483647 w 140"/>
                <a:gd name="T83" fmla="*/ 2147483647 h 303"/>
                <a:gd name="T84" fmla="*/ 2147483647 w 140"/>
                <a:gd name="T85" fmla="*/ 2147483647 h 303"/>
                <a:gd name="T86" fmla="*/ 2147483647 w 140"/>
                <a:gd name="T87" fmla="*/ 2147483647 h 303"/>
                <a:gd name="T88" fmla="*/ 2147483647 w 140"/>
                <a:gd name="T89" fmla="*/ 2147483647 h 303"/>
                <a:gd name="T90" fmla="*/ 2147483647 w 140"/>
                <a:gd name="T91" fmla="*/ 2147483647 h 303"/>
                <a:gd name="T92" fmla="*/ 2147483647 w 140"/>
                <a:gd name="T93" fmla="*/ 2147483647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rgbClr val="E9674F"/>
            </a:solidFill>
            <a:ln w="0">
              <a:solidFill>
                <a:srgbClr val="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200" name="Freeform 69"/>
            <p:cNvSpPr>
              <a:spLocks/>
            </p:cNvSpPr>
            <p:nvPr/>
          </p:nvSpPr>
          <p:spPr bwMode="auto">
            <a:xfrm>
              <a:off x="7516093" y="1897570"/>
              <a:ext cx="16851" cy="17565"/>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0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noFill/>
            <a:ln w="3">
              <a:solidFill>
                <a:srgbClr val="808080"/>
              </a:solidFill>
              <a:round/>
              <a:headEnd/>
              <a:tailEnd/>
            </a:ln>
            <a:extLst>
              <a:ext uri="{909E8E84-426E-40DD-AFC4-6F175D3DCCD1}">
                <a14:hiddenFill xmlns:a14="http://schemas.microsoft.com/office/drawing/2010/main">
                  <a:solidFill>
                    <a:srgbClr val="FFFFFF"/>
                  </a:solid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01" name="Freeform 70"/>
            <p:cNvSpPr>
              <a:spLocks/>
            </p:cNvSpPr>
            <p:nvPr/>
          </p:nvSpPr>
          <p:spPr bwMode="auto">
            <a:xfrm>
              <a:off x="1661724" y="2557185"/>
              <a:ext cx="786342" cy="1046014"/>
            </a:xfrm>
            <a:custGeom>
              <a:avLst/>
              <a:gdLst>
                <a:gd name="T0" fmla="*/ 2147483647 w 491"/>
                <a:gd name="T1" fmla="*/ 0 h 627"/>
                <a:gd name="T2" fmla="*/ 2147483647 w 491"/>
                <a:gd name="T3" fmla="*/ 2147483647 h 627"/>
                <a:gd name="T4" fmla="*/ 2147483647 w 491"/>
                <a:gd name="T5" fmla="*/ 2147483647 h 627"/>
                <a:gd name="T6" fmla="*/ 2147483647 w 491"/>
                <a:gd name="T7" fmla="*/ 2147483647 h 627"/>
                <a:gd name="T8" fmla="*/ 2147483647 w 491"/>
                <a:gd name="T9" fmla="*/ 2147483647 h 627"/>
                <a:gd name="T10" fmla="*/ 2147483647 w 491"/>
                <a:gd name="T11" fmla="*/ 2147483647 h 627"/>
                <a:gd name="T12" fmla="*/ 2147483647 w 491"/>
                <a:gd name="T13" fmla="*/ 2147483647 h 627"/>
                <a:gd name="T14" fmla="*/ 2147483647 w 491"/>
                <a:gd name="T15" fmla="*/ 2147483647 h 627"/>
                <a:gd name="T16" fmla="*/ 2147483647 w 491"/>
                <a:gd name="T17" fmla="*/ 2147483647 h 627"/>
                <a:gd name="T18" fmla="*/ 2147483647 w 491"/>
                <a:gd name="T19" fmla="*/ 2147483647 h 627"/>
                <a:gd name="T20" fmla="*/ 2147483647 w 491"/>
                <a:gd name="T21" fmla="*/ 2147483647 h 627"/>
                <a:gd name="T22" fmla="*/ 2147483647 w 491"/>
                <a:gd name="T23" fmla="*/ 2147483647 h 627"/>
                <a:gd name="T24" fmla="*/ 0 w 491"/>
                <a:gd name="T25" fmla="*/ 2147483647 h 627"/>
                <a:gd name="T26" fmla="*/ 2147483647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rgbClr val="641E57"/>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202" name="Line 514"/>
            <p:cNvSpPr>
              <a:spLocks noChangeShapeType="1"/>
            </p:cNvSpPr>
            <p:nvPr/>
          </p:nvSpPr>
          <p:spPr bwMode="auto">
            <a:xfrm flipV="1">
              <a:off x="7012464" y="1829268"/>
              <a:ext cx="9360" cy="158072"/>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03" name="Line 518"/>
            <p:cNvSpPr>
              <a:spLocks noChangeShapeType="1"/>
            </p:cNvSpPr>
            <p:nvPr/>
          </p:nvSpPr>
          <p:spPr bwMode="auto">
            <a:xfrm flipV="1">
              <a:off x="5477221" y="4520415"/>
              <a:ext cx="0" cy="560086"/>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04" name="Text Box 88"/>
            <p:cNvSpPr txBox="1">
              <a:spLocks noChangeArrowheads="1"/>
            </p:cNvSpPr>
            <p:nvPr/>
          </p:nvSpPr>
          <p:spPr bwMode="auto">
            <a:xfrm>
              <a:off x="569128" y="3257782"/>
              <a:ext cx="71051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California </a:t>
              </a:r>
            </a:p>
          </p:txBody>
        </p:sp>
        <p:sp>
          <p:nvSpPr>
            <p:cNvPr id="205" name="Text Box 89"/>
            <p:cNvSpPr txBox="1">
              <a:spLocks noChangeArrowheads="1"/>
            </p:cNvSpPr>
            <p:nvPr/>
          </p:nvSpPr>
          <p:spPr bwMode="auto">
            <a:xfrm>
              <a:off x="1081202" y="2777707"/>
              <a:ext cx="997904"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Nevada</a:t>
              </a:r>
            </a:p>
          </p:txBody>
        </p:sp>
        <p:sp>
          <p:nvSpPr>
            <p:cNvPr id="206" name="Text Box 92"/>
            <p:cNvSpPr txBox="1">
              <a:spLocks noChangeArrowheads="1"/>
            </p:cNvSpPr>
            <p:nvPr/>
          </p:nvSpPr>
          <p:spPr bwMode="auto">
            <a:xfrm>
              <a:off x="1618544" y="3899830"/>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Arizona </a:t>
              </a:r>
            </a:p>
          </p:txBody>
        </p:sp>
        <p:sp>
          <p:nvSpPr>
            <p:cNvPr id="207" name="Text Box 93"/>
            <p:cNvSpPr txBox="1">
              <a:spLocks noChangeArrowheads="1"/>
            </p:cNvSpPr>
            <p:nvPr/>
          </p:nvSpPr>
          <p:spPr bwMode="auto">
            <a:xfrm>
              <a:off x="1848829" y="3017745"/>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FFFFFF"/>
                  </a:solidFill>
                  <a:effectLst/>
                  <a:uLnTx/>
                  <a:uFillTx/>
                  <a:latin typeface="Calibri" pitchFamily="34" charset="0"/>
                  <a:ea typeface="MS PGothic" pitchFamily="34" charset="-128"/>
                  <a:cs typeface="Calibri" pitchFamily="34" charset="0"/>
                </a:rPr>
                <a:t>Utah</a:t>
              </a:r>
            </a:p>
          </p:txBody>
        </p:sp>
        <p:sp>
          <p:nvSpPr>
            <p:cNvPr id="208" name="Text Box 94"/>
            <p:cNvSpPr txBox="1">
              <a:spLocks noChangeArrowheads="1"/>
            </p:cNvSpPr>
            <p:nvPr/>
          </p:nvSpPr>
          <p:spPr bwMode="auto">
            <a:xfrm>
              <a:off x="1627907" y="2137612"/>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Idaho</a:t>
              </a:r>
            </a:p>
          </p:txBody>
        </p:sp>
        <p:sp>
          <p:nvSpPr>
            <p:cNvPr id="209" name="Text Box 95"/>
            <p:cNvSpPr txBox="1">
              <a:spLocks noChangeArrowheads="1"/>
            </p:cNvSpPr>
            <p:nvPr/>
          </p:nvSpPr>
          <p:spPr bwMode="auto">
            <a:xfrm>
              <a:off x="2311258" y="1657538"/>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Montana</a:t>
              </a:r>
            </a:p>
          </p:txBody>
        </p:sp>
        <p:sp>
          <p:nvSpPr>
            <p:cNvPr id="210" name="Text Box 96"/>
            <p:cNvSpPr txBox="1">
              <a:spLocks noChangeArrowheads="1"/>
            </p:cNvSpPr>
            <p:nvPr/>
          </p:nvSpPr>
          <p:spPr bwMode="auto">
            <a:xfrm>
              <a:off x="2366089" y="2445948"/>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Wyoming</a:t>
              </a:r>
            </a:p>
          </p:txBody>
        </p:sp>
        <p:sp>
          <p:nvSpPr>
            <p:cNvPr id="211" name="Text Box 100"/>
            <p:cNvSpPr txBox="1">
              <a:spLocks noChangeArrowheads="1"/>
            </p:cNvSpPr>
            <p:nvPr/>
          </p:nvSpPr>
          <p:spPr bwMode="auto">
            <a:xfrm>
              <a:off x="7206213" y="1591326"/>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Maine</a:t>
              </a:r>
            </a:p>
          </p:txBody>
        </p:sp>
        <p:sp>
          <p:nvSpPr>
            <p:cNvPr id="212" name="Text Box 101"/>
            <p:cNvSpPr txBox="1">
              <a:spLocks noChangeArrowheads="1"/>
            </p:cNvSpPr>
            <p:nvPr/>
          </p:nvSpPr>
          <p:spPr bwMode="auto">
            <a:xfrm>
              <a:off x="6536917" y="1614602"/>
              <a:ext cx="997904"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Vermont</a:t>
              </a:r>
              <a:endPar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13" name="Text Box 102"/>
            <p:cNvSpPr txBox="1">
              <a:spLocks noChangeArrowheads="1"/>
            </p:cNvSpPr>
            <p:nvPr/>
          </p:nvSpPr>
          <p:spPr bwMode="auto">
            <a:xfrm>
              <a:off x="6431377" y="2339891"/>
              <a:ext cx="653413"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New York</a:t>
              </a:r>
            </a:p>
          </p:txBody>
        </p:sp>
        <p:sp>
          <p:nvSpPr>
            <p:cNvPr id="214" name="Text Box 103"/>
            <p:cNvSpPr txBox="1">
              <a:spLocks noChangeArrowheads="1"/>
            </p:cNvSpPr>
            <p:nvPr/>
          </p:nvSpPr>
          <p:spPr bwMode="auto">
            <a:xfrm>
              <a:off x="6076788" y="3724485"/>
              <a:ext cx="1218830" cy="21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effectLst/>
                  <a:uLnTx/>
                  <a:uFillTx/>
                  <a:latin typeface="Calibri" pitchFamily="34" charset="0"/>
                  <a:ea typeface="MS PGothic" pitchFamily="34" charset="-128"/>
                  <a:cs typeface="Calibri" pitchFamily="34" charset="0"/>
                </a:rPr>
                <a:t>North Carolina</a:t>
              </a:r>
            </a:p>
          </p:txBody>
        </p:sp>
        <p:sp>
          <p:nvSpPr>
            <p:cNvPr id="215" name="Text Box 105"/>
            <p:cNvSpPr txBox="1">
              <a:spLocks noChangeArrowheads="1"/>
            </p:cNvSpPr>
            <p:nvPr/>
          </p:nvSpPr>
          <p:spPr bwMode="auto">
            <a:xfrm>
              <a:off x="6086211" y="4101274"/>
              <a:ext cx="1344271"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South Carolina</a:t>
              </a:r>
            </a:p>
          </p:txBody>
        </p:sp>
        <p:sp>
          <p:nvSpPr>
            <p:cNvPr id="216" name="Text Box 107"/>
            <p:cNvSpPr txBox="1">
              <a:spLocks noChangeArrowheads="1"/>
            </p:cNvSpPr>
            <p:nvPr/>
          </p:nvSpPr>
          <p:spPr bwMode="auto">
            <a:xfrm>
              <a:off x="5306851" y="5100015"/>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Alabama</a:t>
              </a:r>
            </a:p>
          </p:txBody>
        </p:sp>
        <p:sp>
          <p:nvSpPr>
            <p:cNvPr id="217" name="Text Box 99"/>
            <p:cNvSpPr txBox="1">
              <a:spLocks noChangeArrowheads="1"/>
            </p:cNvSpPr>
            <p:nvPr/>
          </p:nvSpPr>
          <p:spPr bwMode="auto">
            <a:xfrm>
              <a:off x="3379115" y="2826498"/>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Nebraska</a:t>
              </a:r>
            </a:p>
          </p:txBody>
        </p:sp>
        <p:sp>
          <p:nvSpPr>
            <p:cNvPr id="218" name="Text Box 104"/>
            <p:cNvSpPr txBox="1">
              <a:spLocks noChangeArrowheads="1"/>
            </p:cNvSpPr>
            <p:nvPr/>
          </p:nvSpPr>
          <p:spPr bwMode="auto">
            <a:xfrm>
              <a:off x="5701904" y="4372630"/>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Georgia</a:t>
              </a:r>
            </a:p>
          </p:txBody>
        </p:sp>
        <p:sp>
          <p:nvSpPr>
            <p:cNvPr id="219" name="Text Box 108"/>
            <p:cNvSpPr txBox="1">
              <a:spLocks noChangeArrowheads="1"/>
            </p:cNvSpPr>
            <p:nvPr/>
          </p:nvSpPr>
          <p:spPr bwMode="auto">
            <a:xfrm>
              <a:off x="4846278" y="5340053"/>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Mississippi </a:t>
              </a:r>
              <a:endPar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20" name="Text Box 109"/>
            <p:cNvSpPr txBox="1">
              <a:spLocks noChangeArrowheads="1"/>
            </p:cNvSpPr>
            <p:nvPr/>
          </p:nvSpPr>
          <p:spPr bwMode="auto">
            <a:xfrm>
              <a:off x="4413124" y="4859826"/>
              <a:ext cx="997904"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Louisiana </a:t>
              </a:r>
            </a:p>
          </p:txBody>
        </p:sp>
        <p:sp>
          <p:nvSpPr>
            <p:cNvPr id="221" name="Text Box 110"/>
            <p:cNvSpPr txBox="1">
              <a:spLocks noChangeArrowheads="1"/>
            </p:cNvSpPr>
            <p:nvPr/>
          </p:nvSpPr>
          <p:spPr bwMode="auto">
            <a:xfrm>
              <a:off x="3462704" y="4699956"/>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Texas </a:t>
              </a:r>
            </a:p>
          </p:txBody>
        </p:sp>
        <p:sp>
          <p:nvSpPr>
            <p:cNvPr id="222" name="Text Box 111"/>
            <p:cNvSpPr txBox="1">
              <a:spLocks noChangeArrowheads="1"/>
            </p:cNvSpPr>
            <p:nvPr/>
          </p:nvSpPr>
          <p:spPr bwMode="auto">
            <a:xfrm>
              <a:off x="3594659" y="3899830"/>
              <a:ext cx="693694"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Oklahoma </a:t>
              </a:r>
            </a:p>
          </p:txBody>
        </p:sp>
        <p:sp>
          <p:nvSpPr>
            <p:cNvPr id="223" name="Text Box 112"/>
            <p:cNvSpPr txBox="1">
              <a:spLocks noChangeArrowheads="1"/>
            </p:cNvSpPr>
            <p:nvPr/>
          </p:nvSpPr>
          <p:spPr bwMode="auto">
            <a:xfrm>
              <a:off x="6132088" y="2713569"/>
              <a:ext cx="874759"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Pennsylvania </a:t>
              </a:r>
            </a:p>
          </p:txBody>
        </p:sp>
        <p:sp>
          <p:nvSpPr>
            <p:cNvPr id="224" name="Text Box 113"/>
            <p:cNvSpPr txBox="1">
              <a:spLocks noChangeArrowheads="1"/>
            </p:cNvSpPr>
            <p:nvPr/>
          </p:nvSpPr>
          <p:spPr bwMode="auto">
            <a:xfrm>
              <a:off x="4563493" y="2186399"/>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Wisconsin </a:t>
              </a:r>
            </a:p>
          </p:txBody>
        </p:sp>
        <p:sp>
          <p:nvSpPr>
            <p:cNvPr id="225" name="Text Box 114"/>
            <p:cNvSpPr txBox="1">
              <a:spLocks noChangeArrowheads="1"/>
            </p:cNvSpPr>
            <p:nvPr/>
          </p:nvSpPr>
          <p:spPr bwMode="auto">
            <a:xfrm>
              <a:off x="4021771" y="1745941"/>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Minnesota  </a:t>
              </a:r>
              <a:endPar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26" name="Text Box 115"/>
            <p:cNvSpPr txBox="1">
              <a:spLocks noChangeArrowheads="1"/>
            </p:cNvSpPr>
            <p:nvPr/>
          </p:nvSpPr>
          <p:spPr bwMode="auto">
            <a:xfrm>
              <a:off x="3201742" y="1723113"/>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North Dakota </a:t>
              </a:r>
            </a:p>
          </p:txBody>
        </p:sp>
        <p:sp>
          <p:nvSpPr>
            <p:cNvPr id="227" name="Text Box 116"/>
            <p:cNvSpPr txBox="1">
              <a:spLocks noChangeArrowheads="1"/>
            </p:cNvSpPr>
            <p:nvPr/>
          </p:nvSpPr>
          <p:spPr bwMode="auto">
            <a:xfrm>
              <a:off x="5690668" y="2957245"/>
              <a:ext cx="466181" cy="199928"/>
            </a:xfrm>
            <a:prstGeom prst="rect">
              <a:avLst/>
            </a:prstGeom>
            <a:solidFill>
              <a:srgbClr val="641E57"/>
            </a:solidFill>
            <a:ln>
              <a:noFill/>
            </a:ln>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Ohio </a:t>
              </a:r>
            </a:p>
          </p:txBody>
        </p:sp>
        <p:sp>
          <p:nvSpPr>
            <p:cNvPr id="228" name="Text Box 118"/>
            <p:cNvSpPr txBox="1">
              <a:spLocks noChangeArrowheads="1"/>
            </p:cNvSpPr>
            <p:nvPr/>
          </p:nvSpPr>
          <p:spPr bwMode="auto">
            <a:xfrm>
              <a:off x="3201245" y="2268358"/>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South Dakota </a:t>
              </a:r>
            </a:p>
          </p:txBody>
        </p:sp>
        <p:sp>
          <p:nvSpPr>
            <p:cNvPr id="229" name="Text Box 120"/>
            <p:cNvSpPr txBox="1">
              <a:spLocks noChangeArrowheads="1"/>
            </p:cNvSpPr>
            <p:nvPr/>
          </p:nvSpPr>
          <p:spPr bwMode="auto">
            <a:xfrm>
              <a:off x="3539462" y="3337792"/>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prstClr val="white"/>
                  </a:solidFill>
                  <a:effectLst/>
                  <a:uLnTx/>
                  <a:uFillTx/>
                  <a:latin typeface="Calibri" pitchFamily="34" charset="0"/>
                  <a:ea typeface="MS PGothic" pitchFamily="34" charset="-128"/>
                  <a:cs typeface="Calibri" pitchFamily="34" charset="0"/>
                </a:rPr>
                <a:t>Kansas </a:t>
              </a:r>
              <a:endPar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endParaRPr>
            </a:p>
          </p:txBody>
        </p:sp>
        <p:sp>
          <p:nvSpPr>
            <p:cNvPr id="230" name="Text Box 122"/>
            <p:cNvSpPr txBox="1">
              <a:spLocks noChangeArrowheads="1"/>
            </p:cNvSpPr>
            <p:nvPr/>
          </p:nvSpPr>
          <p:spPr bwMode="auto">
            <a:xfrm>
              <a:off x="4230320" y="2697693"/>
              <a:ext cx="617832"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Iowa </a:t>
              </a:r>
            </a:p>
          </p:txBody>
        </p:sp>
        <p:sp>
          <p:nvSpPr>
            <p:cNvPr id="231" name="Text Box 123"/>
            <p:cNvSpPr txBox="1">
              <a:spLocks noChangeArrowheads="1"/>
            </p:cNvSpPr>
            <p:nvPr/>
          </p:nvSpPr>
          <p:spPr bwMode="auto">
            <a:xfrm>
              <a:off x="4768094" y="3035452"/>
              <a:ext cx="51673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Illinois </a:t>
              </a:r>
            </a:p>
          </p:txBody>
        </p:sp>
        <p:sp>
          <p:nvSpPr>
            <p:cNvPr id="232" name="Text Box 127"/>
            <p:cNvSpPr txBox="1">
              <a:spLocks noChangeArrowheads="1"/>
            </p:cNvSpPr>
            <p:nvPr/>
          </p:nvSpPr>
          <p:spPr bwMode="auto">
            <a:xfrm>
              <a:off x="5091743" y="3830931"/>
              <a:ext cx="898473"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Tennessee </a:t>
              </a:r>
            </a:p>
          </p:txBody>
        </p:sp>
        <p:sp>
          <p:nvSpPr>
            <p:cNvPr id="233" name="Line 513"/>
            <p:cNvSpPr>
              <a:spLocks noChangeShapeType="1"/>
            </p:cNvSpPr>
            <p:nvPr/>
          </p:nvSpPr>
          <p:spPr bwMode="auto">
            <a:xfrm>
              <a:off x="7222162" y="2334708"/>
              <a:ext cx="254625" cy="0"/>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34" name="Line 514"/>
            <p:cNvSpPr>
              <a:spLocks noChangeShapeType="1"/>
            </p:cNvSpPr>
            <p:nvPr/>
          </p:nvSpPr>
          <p:spPr bwMode="auto">
            <a:xfrm>
              <a:off x="7287678" y="2215682"/>
              <a:ext cx="252754" cy="1951"/>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35" name="Line 515"/>
            <p:cNvSpPr>
              <a:spLocks noChangeShapeType="1"/>
            </p:cNvSpPr>
            <p:nvPr/>
          </p:nvSpPr>
          <p:spPr bwMode="auto">
            <a:xfrm>
              <a:off x="7334496" y="2498637"/>
              <a:ext cx="254625" cy="1952"/>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36" name="Line 516"/>
            <p:cNvSpPr>
              <a:spLocks noChangeShapeType="1"/>
            </p:cNvSpPr>
            <p:nvPr/>
          </p:nvSpPr>
          <p:spPr bwMode="auto">
            <a:xfrm>
              <a:off x="7207184" y="2506445"/>
              <a:ext cx="222796" cy="132703"/>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37" name="Line 517"/>
            <p:cNvSpPr>
              <a:spLocks noChangeShapeType="1"/>
            </p:cNvSpPr>
            <p:nvPr/>
          </p:nvSpPr>
          <p:spPr bwMode="auto">
            <a:xfrm flipV="1">
              <a:off x="7006848" y="2818686"/>
              <a:ext cx="310792" cy="23419"/>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38" name="Text Box 121"/>
            <p:cNvSpPr txBox="1">
              <a:spLocks noChangeArrowheads="1"/>
            </p:cNvSpPr>
            <p:nvPr/>
          </p:nvSpPr>
          <p:spPr bwMode="auto">
            <a:xfrm>
              <a:off x="4344010" y="3449031"/>
              <a:ext cx="670260"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Missouri </a:t>
              </a:r>
            </a:p>
          </p:txBody>
        </p:sp>
        <p:sp>
          <p:nvSpPr>
            <p:cNvPr id="239" name="Line 518"/>
            <p:cNvSpPr>
              <a:spLocks noChangeShapeType="1"/>
            </p:cNvSpPr>
            <p:nvPr/>
          </p:nvSpPr>
          <p:spPr bwMode="auto">
            <a:xfrm flipV="1">
              <a:off x="6913235" y="3000180"/>
              <a:ext cx="256498" cy="81963"/>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40" name="Line 519"/>
            <p:cNvSpPr>
              <a:spLocks noChangeShapeType="1"/>
            </p:cNvSpPr>
            <p:nvPr/>
          </p:nvSpPr>
          <p:spPr bwMode="auto">
            <a:xfrm>
              <a:off x="6681071" y="3140688"/>
              <a:ext cx="537334" cy="0"/>
            </a:xfrm>
            <a:prstGeom prst="line">
              <a:avLst/>
            </a:prstGeom>
            <a:noFill/>
            <a:ln w="6350">
              <a:solidFill>
                <a:sysClr val="windowText" lastClr="000000"/>
              </a:solidFill>
              <a:round/>
              <a:headEnd type="none" w="sm" len="sm"/>
              <a:tailEnd/>
            </a:ln>
            <a:extLst>
              <a:ext uri="{909E8E84-426E-40DD-AFC4-6F175D3DCCD1}">
                <a14:hiddenFill xmlns:a14="http://schemas.microsoft.com/office/drawing/2010/main">
                  <a:noFill/>
                </a14:hiddenFill>
              </a:ext>
            </a:extLst>
          </p:spPr>
          <p:txBody>
            <a:bodyPr wrap="none" lIns="91311" tIns="45657" rIns="91311" bIns="45657"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41" name="Line 519"/>
            <p:cNvSpPr>
              <a:spLocks noChangeShapeType="1"/>
            </p:cNvSpPr>
            <p:nvPr/>
          </p:nvSpPr>
          <p:spPr bwMode="auto">
            <a:xfrm flipV="1">
              <a:off x="6651127" y="3443173"/>
              <a:ext cx="383811" cy="0"/>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42" name="Text Box 144"/>
            <p:cNvSpPr txBox="1">
              <a:spLocks noChangeArrowheads="1"/>
            </p:cNvSpPr>
            <p:nvPr/>
          </p:nvSpPr>
          <p:spPr bwMode="auto">
            <a:xfrm>
              <a:off x="7111700" y="2869430"/>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Delaware</a:t>
              </a:r>
            </a:p>
          </p:txBody>
        </p:sp>
        <p:sp>
          <p:nvSpPr>
            <p:cNvPr id="243" name="Text Box 145"/>
            <p:cNvSpPr txBox="1">
              <a:spLocks noChangeArrowheads="1"/>
            </p:cNvSpPr>
            <p:nvPr/>
          </p:nvSpPr>
          <p:spPr bwMode="auto">
            <a:xfrm>
              <a:off x="7255863" y="2728920"/>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New Jersey</a:t>
              </a:r>
            </a:p>
          </p:txBody>
        </p:sp>
        <p:sp>
          <p:nvSpPr>
            <p:cNvPr id="244" name="Text Box 146"/>
            <p:cNvSpPr txBox="1">
              <a:spLocks noChangeArrowheads="1"/>
            </p:cNvSpPr>
            <p:nvPr/>
          </p:nvSpPr>
          <p:spPr bwMode="auto">
            <a:xfrm>
              <a:off x="7332625" y="2559134"/>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Connecticut</a:t>
              </a:r>
            </a:p>
          </p:txBody>
        </p:sp>
        <p:sp>
          <p:nvSpPr>
            <p:cNvPr id="245" name="Text Box 147"/>
            <p:cNvSpPr txBox="1">
              <a:spLocks noChangeArrowheads="1"/>
            </p:cNvSpPr>
            <p:nvPr/>
          </p:nvSpPr>
          <p:spPr bwMode="auto">
            <a:xfrm>
              <a:off x="7524518" y="2219355"/>
              <a:ext cx="1061559"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Massachusetts**</a:t>
              </a:r>
              <a:endPar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46" name="Text Box 149"/>
            <p:cNvSpPr txBox="1">
              <a:spLocks noChangeArrowheads="1"/>
            </p:cNvSpPr>
            <p:nvPr/>
          </p:nvSpPr>
          <p:spPr bwMode="auto">
            <a:xfrm>
              <a:off x="6958178" y="3320228"/>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Virginia </a:t>
              </a:r>
            </a:p>
          </p:txBody>
        </p:sp>
        <p:sp>
          <p:nvSpPr>
            <p:cNvPr id="247" name="Text Box 150"/>
            <p:cNvSpPr txBox="1">
              <a:spLocks noChangeArrowheads="1"/>
            </p:cNvSpPr>
            <p:nvPr/>
          </p:nvSpPr>
          <p:spPr bwMode="auto">
            <a:xfrm>
              <a:off x="7164122" y="3179717"/>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Maryland</a:t>
              </a:r>
            </a:p>
          </p:txBody>
        </p:sp>
        <p:sp>
          <p:nvSpPr>
            <p:cNvPr id="248" name="Text Box 151"/>
            <p:cNvSpPr txBox="1">
              <a:spLocks noChangeArrowheads="1"/>
            </p:cNvSpPr>
            <p:nvPr/>
          </p:nvSpPr>
          <p:spPr bwMode="auto">
            <a:xfrm>
              <a:off x="7519850" y="2377643"/>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Rhode Island</a:t>
              </a:r>
            </a:p>
          </p:txBody>
        </p:sp>
        <p:sp>
          <p:nvSpPr>
            <p:cNvPr id="249" name="Line 518"/>
            <p:cNvSpPr>
              <a:spLocks noChangeShapeType="1"/>
            </p:cNvSpPr>
            <p:nvPr/>
          </p:nvSpPr>
          <p:spPr bwMode="auto">
            <a:xfrm>
              <a:off x="6948816" y="3230462"/>
              <a:ext cx="307047" cy="80010"/>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50" name="AutoShape 154"/>
            <p:cNvSpPr>
              <a:spLocks noChangeArrowheads="1"/>
            </p:cNvSpPr>
            <p:nvPr/>
          </p:nvSpPr>
          <p:spPr bwMode="auto">
            <a:xfrm>
              <a:off x="6623045" y="3113369"/>
              <a:ext cx="76762" cy="8001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2F2F2"/>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51" name="Freeform 58"/>
            <p:cNvSpPr>
              <a:spLocks/>
            </p:cNvSpPr>
            <p:nvPr/>
          </p:nvSpPr>
          <p:spPr bwMode="auto">
            <a:xfrm>
              <a:off x="7250235" y="2403016"/>
              <a:ext cx="93611" cy="144412"/>
            </a:xfrm>
            <a:custGeom>
              <a:avLst/>
              <a:gdLst>
                <a:gd name="T0" fmla="*/ 0 w 59"/>
                <a:gd name="T1" fmla="*/ 2147483647 h 87"/>
                <a:gd name="T2" fmla="*/ 2147483647 w 59"/>
                <a:gd name="T3" fmla="*/ 0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0 w 59"/>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52" name="Freeform 71"/>
            <p:cNvSpPr>
              <a:spLocks/>
            </p:cNvSpPr>
            <p:nvPr/>
          </p:nvSpPr>
          <p:spPr bwMode="auto">
            <a:xfrm>
              <a:off x="1931208" y="5314684"/>
              <a:ext cx="73017" cy="56593"/>
            </a:xfrm>
            <a:custGeom>
              <a:avLst/>
              <a:gdLst>
                <a:gd name="T0" fmla="*/ 0 w 46"/>
                <a:gd name="T1" fmla="*/ 2147483647 h 35"/>
                <a:gd name="T2" fmla="*/ 2147483647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0 h 35"/>
                <a:gd name="T12" fmla="*/ 2147483647 w 46"/>
                <a:gd name="T13" fmla="*/ 0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0 w 46"/>
                <a:gd name="T37" fmla="*/ 2147483647 h 35"/>
                <a:gd name="T38" fmla="*/ 0 w 46"/>
                <a:gd name="T39" fmla="*/ 2147483647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53" name="Freeform 72"/>
            <p:cNvSpPr>
              <a:spLocks/>
            </p:cNvSpPr>
            <p:nvPr/>
          </p:nvSpPr>
          <p:spPr bwMode="auto">
            <a:xfrm>
              <a:off x="2168968" y="5402514"/>
              <a:ext cx="86124" cy="76110"/>
            </a:xfrm>
            <a:custGeom>
              <a:avLst/>
              <a:gdLst>
                <a:gd name="T0" fmla="*/ 0 w 54"/>
                <a:gd name="T1" fmla="*/ 2147483647 h 46"/>
                <a:gd name="T2" fmla="*/ 2147483647 w 54"/>
                <a:gd name="T3" fmla="*/ 2147483647 h 46"/>
                <a:gd name="T4" fmla="*/ 2147483647 w 54"/>
                <a:gd name="T5" fmla="*/ 2147483647 h 46"/>
                <a:gd name="T6" fmla="*/ 2147483647 w 54"/>
                <a:gd name="T7" fmla="*/ 2147483647 h 46"/>
                <a:gd name="T8" fmla="*/ 2147483647 w 54"/>
                <a:gd name="T9" fmla="*/ 0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2147483647 w 54"/>
                <a:gd name="T39" fmla="*/ 2147483647 h 46"/>
                <a:gd name="T40" fmla="*/ 2147483647 w 54"/>
                <a:gd name="T41" fmla="*/ 2147483647 h 46"/>
                <a:gd name="T42" fmla="*/ 0 w 54"/>
                <a:gd name="T43" fmla="*/ 2147483647 h 46"/>
                <a:gd name="T44" fmla="*/ 0 w 54"/>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54" name="Freeform 73"/>
            <p:cNvSpPr>
              <a:spLocks/>
            </p:cNvSpPr>
            <p:nvPr/>
          </p:nvSpPr>
          <p:spPr bwMode="auto">
            <a:xfrm>
              <a:off x="2320623" y="5478611"/>
              <a:ext cx="80505" cy="37078"/>
            </a:xfrm>
            <a:custGeom>
              <a:avLst/>
              <a:gdLst>
                <a:gd name="T0" fmla="*/ 2147483647 w 51"/>
                <a:gd name="T1" fmla="*/ 0 h 22"/>
                <a:gd name="T2" fmla="*/ 0 w 51"/>
                <a:gd name="T3" fmla="*/ 2147483647 h 22"/>
                <a:gd name="T4" fmla="*/ 2147483647 w 51"/>
                <a:gd name="T5" fmla="*/ 2147483647 h 22"/>
                <a:gd name="T6" fmla="*/ 2147483647 w 51"/>
                <a:gd name="T7" fmla="*/ 2147483647 h 22"/>
                <a:gd name="T8" fmla="*/ 2147483647 w 51"/>
                <a:gd name="T9" fmla="*/ 2147483647 h 22"/>
                <a:gd name="T10" fmla="*/ 2147483647 w 51"/>
                <a:gd name="T11" fmla="*/ 2147483647 h 22"/>
                <a:gd name="T12" fmla="*/ 2147483647 w 51"/>
                <a:gd name="T13" fmla="*/ 2147483647 h 22"/>
                <a:gd name="T14" fmla="*/ 2147483647 w 51"/>
                <a:gd name="T15" fmla="*/ 2147483647 h 22"/>
                <a:gd name="T16" fmla="*/ 2147483647 w 51"/>
                <a:gd name="T17" fmla="*/ 2147483647 h 22"/>
                <a:gd name="T18" fmla="*/ 2147483647 w 51"/>
                <a:gd name="T19" fmla="*/ 2147483647 h 22"/>
                <a:gd name="T20" fmla="*/ 2147483647 w 51"/>
                <a:gd name="T21" fmla="*/ 2147483647 h 22"/>
                <a:gd name="T22" fmla="*/ 2147483647 w 51"/>
                <a:gd name="T23" fmla="*/ 0 h 22"/>
                <a:gd name="T24" fmla="*/ 2147483647 w 51"/>
                <a:gd name="T25" fmla="*/ 0 h 22"/>
                <a:gd name="T26" fmla="*/ 2147483647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55" name="Freeform 74"/>
            <p:cNvSpPr>
              <a:spLocks/>
            </p:cNvSpPr>
            <p:nvPr/>
          </p:nvSpPr>
          <p:spPr bwMode="auto">
            <a:xfrm>
              <a:off x="2410501" y="5521543"/>
              <a:ext cx="104846" cy="76108"/>
            </a:xfrm>
            <a:custGeom>
              <a:avLst/>
              <a:gdLst>
                <a:gd name="T0" fmla="*/ 2147483647 w 65"/>
                <a:gd name="T1" fmla="*/ 2147483647 h 46"/>
                <a:gd name="T2" fmla="*/ 2147483647 w 65"/>
                <a:gd name="T3" fmla="*/ 2147483647 h 46"/>
                <a:gd name="T4" fmla="*/ 0 w 65"/>
                <a:gd name="T5" fmla="*/ 2147483647 h 46"/>
                <a:gd name="T6" fmla="*/ 0 w 65"/>
                <a:gd name="T7" fmla="*/ 0 h 46"/>
                <a:gd name="T8" fmla="*/ 2147483647 w 65"/>
                <a:gd name="T9" fmla="*/ 0 h 46"/>
                <a:gd name="T10" fmla="*/ 2147483647 w 65"/>
                <a:gd name="T11" fmla="*/ 0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2147483647 w 65"/>
                <a:gd name="T27" fmla="*/ 2147483647 h 46"/>
                <a:gd name="T28" fmla="*/ 2147483647 w 65"/>
                <a:gd name="T29" fmla="*/ 2147483647 h 46"/>
                <a:gd name="T30" fmla="*/ 2147483647 w 65"/>
                <a:gd name="T31" fmla="*/ 2147483647 h 46"/>
                <a:gd name="T32" fmla="*/ 2147483647 w 65"/>
                <a:gd name="T33" fmla="*/ 2147483647 h 46"/>
                <a:gd name="T34" fmla="*/ 2147483647 w 65"/>
                <a:gd name="T35" fmla="*/ 2147483647 h 46"/>
                <a:gd name="T36" fmla="*/ 2147483647 w 65"/>
                <a:gd name="T37" fmla="*/ 2147483647 h 46"/>
                <a:gd name="T38" fmla="*/ 2147483647 w 65"/>
                <a:gd name="T39" fmla="*/ 2147483647 h 46"/>
                <a:gd name="T40" fmla="*/ 2147483647 w 65"/>
                <a:gd name="T41" fmla="*/ 2147483647 h 46"/>
                <a:gd name="T42" fmla="*/ 2147483647 w 65"/>
                <a:gd name="T43" fmla="*/ 2147483647 h 46"/>
                <a:gd name="T44" fmla="*/ 2147483647 w 65"/>
                <a:gd name="T45" fmla="*/ 2147483647 h 46"/>
                <a:gd name="T46" fmla="*/ 2147483647 w 65"/>
                <a:gd name="T47" fmla="*/ 2147483647 h 46"/>
                <a:gd name="T48" fmla="*/ 2147483647 w 65"/>
                <a:gd name="T49" fmla="*/ 2147483647 h 46"/>
                <a:gd name="T50" fmla="*/ 2147483647 w 65"/>
                <a:gd name="T51" fmla="*/ 2147483647 h 46"/>
                <a:gd name="T52" fmla="*/ 2147483647 w 65"/>
                <a:gd name="T53" fmla="*/ 2147483647 h 46"/>
                <a:gd name="T54" fmla="*/ 2147483647 w 65"/>
                <a:gd name="T55" fmla="*/ 2147483647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56" name="Freeform 75"/>
            <p:cNvSpPr>
              <a:spLocks/>
            </p:cNvSpPr>
            <p:nvPr/>
          </p:nvSpPr>
          <p:spPr bwMode="auto">
            <a:xfrm>
              <a:off x="2505974" y="5640589"/>
              <a:ext cx="192841" cy="232231"/>
            </a:xfrm>
            <a:custGeom>
              <a:avLst/>
              <a:gdLst>
                <a:gd name="T0" fmla="*/ 2147483647 w 121"/>
                <a:gd name="T1" fmla="*/ 2147483647 h 139"/>
                <a:gd name="T2" fmla="*/ 2147483647 w 121"/>
                <a:gd name="T3" fmla="*/ 0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2147483647 w 121"/>
                <a:gd name="T33" fmla="*/ 2147483647 h 139"/>
                <a:gd name="T34" fmla="*/ 2147483647 w 121"/>
                <a:gd name="T35" fmla="*/ 2147483647 h 139"/>
                <a:gd name="T36" fmla="*/ 2147483647 w 121"/>
                <a:gd name="T37" fmla="*/ 2147483647 h 139"/>
                <a:gd name="T38" fmla="*/ 2147483647 w 121"/>
                <a:gd name="T39" fmla="*/ 2147483647 h 139"/>
                <a:gd name="T40" fmla="*/ 2147483647 w 121"/>
                <a:gd name="T41" fmla="*/ 2147483647 h 139"/>
                <a:gd name="T42" fmla="*/ 2147483647 w 121"/>
                <a:gd name="T43" fmla="*/ 2147483647 h 139"/>
                <a:gd name="T44" fmla="*/ 2147483647 w 121"/>
                <a:gd name="T45" fmla="*/ 2147483647 h 139"/>
                <a:gd name="T46" fmla="*/ 2147483647 w 121"/>
                <a:gd name="T47" fmla="*/ 2147483647 h 139"/>
                <a:gd name="T48" fmla="*/ 2147483647 w 121"/>
                <a:gd name="T49" fmla="*/ 2147483647 h 139"/>
                <a:gd name="T50" fmla="*/ 2147483647 w 121"/>
                <a:gd name="T51" fmla="*/ 2147483647 h 139"/>
                <a:gd name="T52" fmla="*/ 2147483647 w 121"/>
                <a:gd name="T53" fmla="*/ 2147483647 h 139"/>
                <a:gd name="T54" fmla="*/ 2147483647 w 121"/>
                <a:gd name="T55" fmla="*/ 2147483647 h 139"/>
                <a:gd name="T56" fmla="*/ 2147483647 w 121"/>
                <a:gd name="T57" fmla="*/ 2147483647 h 139"/>
                <a:gd name="T58" fmla="*/ 2147483647 w 121"/>
                <a:gd name="T59" fmla="*/ 2147483647 h 139"/>
                <a:gd name="T60" fmla="*/ 2147483647 w 121"/>
                <a:gd name="T61" fmla="*/ 2147483647 h 139"/>
                <a:gd name="T62" fmla="*/ 2147483647 w 121"/>
                <a:gd name="T63" fmla="*/ 2147483647 h 139"/>
                <a:gd name="T64" fmla="*/ 0 w 121"/>
                <a:gd name="T65" fmla="*/ 2147483647 h 139"/>
                <a:gd name="T66" fmla="*/ 0 w 121"/>
                <a:gd name="T67" fmla="*/ 2147483647 h 139"/>
                <a:gd name="T68" fmla="*/ 2147483647 w 121"/>
                <a:gd name="T69" fmla="*/ 2147483647 h 139"/>
                <a:gd name="T70" fmla="*/ 2147483647 w 121"/>
                <a:gd name="T71" fmla="*/ 2147483647 h 139"/>
                <a:gd name="T72" fmla="*/ 2147483647 w 121"/>
                <a:gd name="T73" fmla="*/ 2147483647 h 139"/>
                <a:gd name="T74" fmla="*/ 2147483647 w 121"/>
                <a:gd name="T75" fmla="*/ 2147483647 h 139"/>
                <a:gd name="T76" fmla="*/ 2147483647 w 121"/>
                <a:gd name="T77" fmla="*/ 2147483647 h 139"/>
                <a:gd name="T78" fmla="*/ 2147483647 w 121"/>
                <a:gd name="T79" fmla="*/ 2147483647 h 139"/>
                <a:gd name="T80" fmla="*/ 2147483647 w 121"/>
                <a:gd name="T81" fmla="*/ 2147483647 h 139"/>
                <a:gd name="T82" fmla="*/ 2147483647 w 121"/>
                <a:gd name="T83" fmla="*/ 2147483647 h 139"/>
                <a:gd name="T84" fmla="*/ 2147483647 w 121"/>
                <a:gd name="T85" fmla="*/ 2147483647 h 139"/>
                <a:gd name="T86" fmla="*/ 2147483647 w 121"/>
                <a:gd name="T87" fmla="*/ 2147483647 h 139"/>
                <a:gd name="T88" fmla="*/ 2147483647 w 121"/>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57" name="Freeform 76"/>
            <p:cNvSpPr>
              <a:spLocks/>
            </p:cNvSpPr>
            <p:nvPr/>
          </p:nvSpPr>
          <p:spPr bwMode="auto">
            <a:xfrm>
              <a:off x="2359936" y="5537161"/>
              <a:ext cx="31829" cy="31225"/>
            </a:xfrm>
            <a:custGeom>
              <a:avLst/>
              <a:gdLst>
                <a:gd name="T0" fmla="*/ 0 w 20"/>
                <a:gd name="T1" fmla="*/ 0 h 19"/>
                <a:gd name="T2" fmla="*/ 2147483647 w 20"/>
                <a:gd name="T3" fmla="*/ 0 h 19"/>
                <a:gd name="T4" fmla="*/ 2147483647 w 20"/>
                <a:gd name="T5" fmla="*/ 2147483647 h 19"/>
                <a:gd name="T6" fmla="*/ 2147483647 w 20"/>
                <a:gd name="T7" fmla="*/ 2147483647 h 19"/>
                <a:gd name="T8" fmla="*/ 2147483647 w 20"/>
                <a:gd name="T9" fmla="*/ 2147483647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58" name="Freeform 77"/>
            <p:cNvSpPr>
              <a:spLocks/>
            </p:cNvSpPr>
            <p:nvPr/>
          </p:nvSpPr>
          <p:spPr bwMode="auto">
            <a:xfrm>
              <a:off x="2361815" y="5537157"/>
              <a:ext cx="74889" cy="78061"/>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0 w 16"/>
                <a:gd name="T17" fmla="*/ 2147483647 h 16"/>
                <a:gd name="T18" fmla="*/ 0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0" y="8"/>
                  </a:moveTo>
                  <a:lnTo>
                    <a:pt x="2" y="2"/>
                  </a:lnTo>
                  <a:lnTo>
                    <a:pt x="8" y="0"/>
                  </a:lnTo>
                  <a:lnTo>
                    <a:pt x="13" y="2"/>
                  </a:lnTo>
                  <a:lnTo>
                    <a:pt x="16" y="8"/>
                  </a:lnTo>
                  <a:lnTo>
                    <a:pt x="13" y="13"/>
                  </a:lnTo>
                  <a:lnTo>
                    <a:pt x="8" y="16"/>
                  </a:lnTo>
                  <a:lnTo>
                    <a:pt x="2" y="13"/>
                  </a:lnTo>
                  <a:lnTo>
                    <a:pt x="0" y="8"/>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59" name="Freeform 78"/>
            <p:cNvSpPr>
              <a:spLocks/>
            </p:cNvSpPr>
            <p:nvPr/>
          </p:nvSpPr>
          <p:spPr bwMode="auto">
            <a:xfrm>
              <a:off x="1861922" y="5357618"/>
              <a:ext cx="33701" cy="25370"/>
            </a:xfrm>
            <a:custGeom>
              <a:avLst/>
              <a:gdLst>
                <a:gd name="T0" fmla="*/ 0 w 21"/>
                <a:gd name="T1" fmla="*/ 2147483647 h 16"/>
                <a:gd name="T2" fmla="*/ 2147483647 w 21"/>
                <a:gd name="T3" fmla="*/ 2147483647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0 w 21"/>
                <a:gd name="T17" fmla="*/ 2147483647 h 16"/>
                <a:gd name="T18" fmla="*/ 0 w 2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solidFill>
              <a:srgbClr val="FFFFFF">
                <a:lumMod val="95000"/>
              </a:srgbClr>
            </a:solidFill>
            <a:ln w="0"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60" name="Text Box 126"/>
            <p:cNvSpPr txBox="1">
              <a:spLocks noChangeArrowheads="1"/>
            </p:cNvSpPr>
            <p:nvPr/>
          </p:nvSpPr>
          <p:spPr bwMode="auto">
            <a:xfrm>
              <a:off x="2110484" y="5152061"/>
              <a:ext cx="1018500"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Hawaii </a:t>
              </a:r>
            </a:p>
          </p:txBody>
        </p:sp>
        <p:sp>
          <p:nvSpPr>
            <p:cNvPr id="261" name="Freeform 81"/>
            <p:cNvSpPr>
              <a:spLocks/>
            </p:cNvSpPr>
            <p:nvPr/>
          </p:nvSpPr>
          <p:spPr bwMode="auto">
            <a:xfrm>
              <a:off x="847174" y="5515701"/>
              <a:ext cx="108591" cy="93674"/>
            </a:xfrm>
            <a:custGeom>
              <a:avLst/>
              <a:gdLst>
                <a:gd name="T0" fmla="*/ 2147483647 w 68"/>
                <a:gd name="T1" fmla="*/ 2147483647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0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2147483647 w 68"/>
                <a:gd name="T27" fmla="*/ 2147483647 h 56"/>
                <a:gd name="T28" fmla="*/ 2147483647 w 68"/>
                <a:gd name="T29" fmla="*/ 2147483647 h 56"/>
                <a:gd name="T30" fmla="*/ 2147483647 w 68"/>
                <a:gd name="T31" fmla="*/ 2147483647 h 56"/>
                <a:gd name="T32" fmla="*/ 2147483647 w 68"/>
                <a:gd name="T33" fmla="*/ 2147483647 h 56"/>
                <a:gd name="T34" fmla="*/ 2147483647 w 68"/>
                <a:gd name="T35" fmla="*/ 2147483647 h 56"/>
                <a:gd name="T36" fmla="*/ 2147483647 w 68"/>
                <a:gd name="T37" fmla="*/ 2147483647 h 56"/>
                <a:gd name="T38" fmla="*/ 2147483647 w 68"/>
                <a:gd name="T39" fmla="*/ 2147483647 h 56"/>
                <a:gd name="T40" fmla="*/ 2147483647 w 68"/>
                <a:gd name="T41" fmla="*/ 2147483647 h 56"/>
                <a:gd name="T42" fmla="*/ 2147483647 w 68"/>
                <a:gd name="T43" fmla="*/ 2147483647 h 56"/>
                <a:gd name="T44" fmla="*/ 2147483647 w 68"/>
                <a:gd name="T45" fmla="*/ 2147483647 h 56"/>
                <a:gd name="T46" fmla="*/ 2147483647 w 68"/>
                <a:gd name="T47" fmla="*/ 2147483647 h 56"/>
                <a:gd name="T48" fmla="*/ 2147483647 w 68"/>
                <a:gd name="T49" fmla="*/ 2147483647 h 56"/>
                <a:gd name="T50" fmla="*/ 2147483647 w 68"/>
                <a:gd name="T51" fmla="*/ 0 h 56"/>
                <a:gd name="T52" fmla="*/ 2147483647 w 68"/>
                <a:gd name="T53" fmla="*/ 2147483647 h 56"/>
                <a:gd name="T54" fmla="*/ 2147483647 w 68"/>
                <a:gd name="T55" fmla="*/ 2147483647 h 56"/>
                <a:gd name="T56" fmla="*/ 2147483647 w 68"/>
                <a:gd name="T57" fmla="*/ 2147483647 h 56"/>
                <a:gd name="T58" fmla="*/ 2147483647 w 68"/>
                <a:gd name="T59" fmla="*/ 2147483647 h 56"/>
                <a:gd name="T60" fmla="*/ 2147483647 w 68"/>
                <a:gd name="T61" fmla="*/ 2147483647 h 56"/>
                <a:gd name="T62" fmla="*/ 2147483647 w 68"/>
                <a:gd name="T63" fmla="*/ 2147483647 h 56"/>
                <a:gd name="T64" fmla="*/ 2147483647 w 68"/>
                <a:gd name="T65" fmla="*/ 2147483647 h 56"/>
                <a:gd name="T66" fmla="*/ 2147483647 w 68"/>
                <a:gd name="T67" fmla="*/ 2147483647 h 56"/>
                <a:gd name="T68" fmla="*/ 2147483647 w 68"/>
                <a:gd name="T69" fmla="*/ 2147483647 h 56"/>
                <a:gd name="T70" fmla="*/ 2147483647 w 68"/>
                <a:gd name="T71" fmla="*/ 2147483647 h 56"/>
                <a:gd name="T72" fmla="*/ 2147483647 w 68"/>
                <a:gd name="T73" fmla="*/ 2147483647 h 56"/>
                <a:gd name="T74" fmla="*/ 2147483647 w 68"/>
                <a:gd name="T75" fmla="*/ 2147483647 h 56"/>
                <a:gd name="T76" fmla="*/ 2147483647 w 68"/>
                <a:gd name="T77" fmla="*/ 2147483647 h 56"/>
                <a:gd name="T78" fmla="*/ 2147483647 w 68"/>
                <a:gd name="T79" fmla="*/ 2147483647 h 56"/>
                <a:gd name="T80" fmla="*/ 2147483647 w 68"/>
                <a:gd name="T81" fmla="*/ 2147483647 h 56"/>
                <a:gd name="T82" fmla="*/ 2147483647 w 68"/>
                <a:gd name="T83" fmla="*/ 2147483647 h 56"/>
                <a:gd name="T84" fmla="*/ 2147483647 w 68"/>
                <a:gd name="T85" fmla="*/ 2147483647 h 56"/>
                <a:gd name="T86" fmla="*/ 2147483647 w 68"/>
                <a:gd name="T87" fmla="*/ 2147483647 h 56"/>
                <a:gd name="T88" fmla="*/ 2147483647 w 68"/>
                <a:gd name="T89" fmla="*/ 2147483647 h 56"/>
                <a:gd name="T90" fmla="*/ 2147483647 w 68"/>
                <a:gd name="T91" fmla="*/ 2147483647 h 56"/>
                <a:gd name="T92" fmla="*/ 2147483647 w 68"/>
                <a:gd name="T93" fmla="*/ 2147483647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2" name="Freeform 82"/>
            <p:cNvSpPr>
              <a:spLocks/>
            </p:cNvSpPr>
            <p:nvPr/>
          </p:nvSpPr>
          <p:spPr bwMode="auto">
            <a:xfrm>
              <a:off x="824702" y="5605459"/>
              <a:ext cx="28083" cy="13662"/>
            </a:xfrm>
            <a:custGeom>
              <a:avLst/>
              <a:gdLst>
                <a:gd name="T0" fmla="*/ 2147483647 w 17"/>
                <a:gd name="T1" fmla="*/ 2147483647 h 8"/>
                <a:gd name="T2" fmla="*/ 0 w 17"/>
                <a:gd name="T3" fmla="*/ 2147483647 h 8"/>
                <a:gd name="T4" fmla="*/ 2147483647 w 17"/>
                <a:gd name="T5" fmla="*/ 2147483647 h 8"/>
                <a:gd name="T6" fmla="*/ 2147483647 w 17"/>
                <a:gd name="T7" fmla="*/ 0 h 8"/>
                <a:gd name="T8" fmla="*/ 2147483647 w 17"/>
                <a:gd name="T9" fmla="*/ 2147483647 h 8"/>
                <a:gd name="T10" fmla="*/ 2147483647 w 17"/>
                <a:gd name="T11" fmla="*/ 2147483647 h 8"/>
                <a:gd name="T12" fmla="*/ 2147483647 w 17"/>
                <a:gd name="T13" fmla="*/ 2147483647 h 8"/>
                <a:gd name="T14" fmla="*/ 2147483647 w 17"/>
                <a:gd name="T15" fmla="*/ 2147483647 h 8"/>
                <a:gd name="T16" fmla="*/ 2147483647 w 17"/>
                <a:gd name="T17" fmla="*/ 2147483647 h 8"/>
                <a:gd name="T18" fmla="*/ 2147483647 w 17"/>
                <a:gd name="T19" fmla="*/ 2147483647 h 8"/>
                <a:gd name="T20" fmla="*/ 2147483647 w 1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3" name="Freeform 94"/>
            <p:cNvSpPr>
              <a:spLocks/>
            </p:cNvSpPr>
            <p:nvPr/>
          </p:nvSpPr>
          <p:spPr bwMode="auto">
            <a:xfrm>
              <a:off x="1105545" y="5470808"/>
              <a:ext cx="35573" cy="23419"/>
            </a:xfrm>
            <a:custGeom>
              <a:avLst/>
              <a:gdLst>
                <a:gd name="T0" fmla="*/ 2147483647 w 22"/>
                <a:gd name="T1" fmla="*/ 2147483647 h 14"/>
                <a:gd name="T2" fmla="*/ 2147483647 w 22"/>
                <a:gd name="T3" fmla="*/ 0 h 14"/>
                <a:gd name="T4" fmla="*/ 2147483647 w 22"/>
                <a:gd name="T5" fmla="*/ 2147483647 h 14"/>
                <a:gd name="T6" fmla="*/ 2147483647 w 22"/>
                <a:gd name="T7" fmla="*/ 2147483647 h 14"/>
                <a:gd name="T8" fmla="*/ 2147483647 w 22"/>
                <a:gd name="T9" fmla="*/ 2147483647 h 14"/>
                <a:gd name="T10" fmla="*/ 2147483647 w 22"/>
                <a:gd name="T11" fmla="*/ 2147483647 h 14"/>
                <a:gd name="T12" fmla="*/ 2147483647 w 22"/>
                <a:gd name="T13" fmla="*/ 2147483647 h 14"/>
                <a:gd name="T14" fmla="*/ 2147483647 w 22"/>
                <a:gd name="T15" fmla="*/ 2147483647 h 14"/>
                <a:gd name="T16" fmla="*/ 0 w 22"/>
                <a:gd name="T17" fmla="*/ 2147483647 h 14"/>
                <a:gd name="T18" fmla="*/ 2147483647 w 22"/>
                <a:gd name="T19" fmla="*/ 2147483647 h 14"/>
                <a:gd name="T20" fmla="*/ 2147483647 w 22"/>
                <a:gd name="T21" fmla="*/ 2147483647 h 14"/>
                <a:gd name="T22" fmla="*/ 2147483647 w 22"/>
                <a:gd name="T23" fmla="*/ 2147483647 h 14"/>
                <a:gd name="T24" fmla="*/ 2147483647 w 22"/>
                <a:gd name="T25" fmla="*/ 2147483647 h 14"/>
                <a:gd name="T26" fmla="*/ 2147483647 w 22"/>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4" name="Freeform 95"/>
            <p:cNvSpPr>
              <a:spLocks/>
            </p:cNvSpPr>
            <p:nvPr/>
          </p:nvSpPr>
          <p:spPr bwMode="auto">
            <a:xfrm>
              <a:off x="1504324" y="5790854"/>
              <a:ext cx="56168" cy="89770"/>
            </a:xfrm>
            <a:custGeom>
              <a:avLst/>
              <a:gdLst>
                <a:gd name="T0" fmla="*/ 2147483647 w 35"/>
                <a:gd name="T1" fmla="*/ 2147483647 h 54"/>
                <a:gd name="T2" fmla="*/ 2147483647 w 35"/>
                <a:gd name="T3" fmla="*/ 2147483647 h 54"/>
                <a:gd name="T4" fmla="*/ 2147483647 w 35"/>
                <a:gd name="T5" fmla="*/ 2147483647 h 54"/>
                <a:gd name="T6" fmla="*/ 2147483647 w 35"/>
                <a:gd name="T7" fmla="*/ 2147483647 h 54"/>
                <a:gd name="T8" fmla="*/ 2147483647 w 35"/>
                <a:gd name="T9" fmla="*/ 2147483647 h 54"/>
                <a:gd name="T10" fmla="*/ 2147483647 w 35"/>
                <a:gd name="T11" fmla="*/ 2147483647 h 54"/>
                <a:gd name="T12" fmla="*/ 2147483647 w 35"/>
                <a:gd name="T13" fmla="*/ 2147483647 h 54"/>
                <a:gd name="T14" fmla="*/ 2147483647 w 35"/>
                <a:gd name="T15" fmla="*/ 2147483647 h 54"/>
                <a:gd name="T16" fmla="*/ 2147483647 w 35"/>
                <a:gd name="T17" fmla="*/ 2147483647 h 54"/>
                <a:gd name="T18" fmla="*/ 2147483647 w 35"/>
                <a:gd name="T19" fmla="*/ 2147483647 h 54"/>
                <a:gd name="T20" fmla="*/ 2147483647 w 35"/>
                <a:gd name="T21" fmla="*/ 2147483647 h 54"/>
                <a:gd name="T22" fmla="*/ 2147483647 w 35"/>
                <a:gd name="T23" fmla="*/ 2147483647 h 54"/>
                <a:gd name="T24" fmla="*/ 2147483647 w 35"/>
                <a:gd name="T25" fmla="*/ 2147483647 h 54"/>
                <a:gd name="T26" fmla="*/ 2147483647 w 35"/>
                <a:gd name="T27" fmla="*/ 2147483647 h 54"/>
                <a:gd name="T28" fmla="*/ 2147483647 w 35"/>
                <a:gd name="T29" fmla="*/ 2147483647 h 54"/>
                <a:gd name="T30" fmla="*/ 2147483647 w 35"/>
                <a:gd name="T31" fmla="*/ 2147483647 h 54"/>
                <a:gd name="T32" fmla="*/ 2147483647 w 35"/>
                <a:gd name="T33" fmla="*/ 2147483647 h 54"/>
                <a:gd name="T34" fmla="*/ 2147483647 w 35"/>
                <a:gd name="T35" fmla="*/ 2147483647 h 54"/>
                <a:gd name="T36" fmla="*/ 2147483647 w 35"/>
                <a:gd name="T37" fmla="*/ 2147483647 h 54"/>
                <a:gd name="T38" fmla="*/ 2147483647 w 35"/>
                <a:gd name="T39" fmla="*/ 2147483647 h 54"/>
                <a:gd name="T40" fmla="*/ 2147483647 w 35"/>
                <a:gd name="T41" fmla="*/ 2147483647 h 54"/>
                <a:gd name="T42" fmla="*/ 2147483647 w 35"/>
                <a:gd name="T43" fmla="*/ 2147483647 h 54"/>
                <a:gd name="T44" fmla="*/ 2147483647 w 35"/>
                <a:gd name="T45" fmla="*/ 2147483647 h 54"/>
                <a:gd name="T46" fmla="*/ 2147483647 w 35"/>
                <a:gd name="T47" fmla="*/ 2147483647 h 54"/>
                <a:gd name="T48" fmla="*/ 2147483647 w 35"/>
                <a:gd name="T49" fmla="*/ 2147483647 h 54"/>
                <a:gd name="T50" fmla="*/ 2147483647 w 35"/>
                <a:gd name="T51" fmla="*/ 2147483647 h 54"/>
                <a:gd name="T52" fmla="*/ 2147483647 w 35"/>
                <a:gd name="T53" fmla="*/ 2147483647 h 54"/>
                <a:gd name="T54" fmla="*/ 2147483647 w 35"/>
                <a:gd name="T55" fmla="*/ 2147483647 h 54"/>
                <a:gd name="T56" fmla="*/ 2147483647 w 35"/>
                <a:gd name="T57" fmla="*/ 2147483647 h 54"/>
                <a:gd name="T58" fmla="*/ 2147483647 w 35"/>
                <a:gd name="T59" fmla="*/ 2147483647 h 54"/>
                <a:gd name="T60" fmla="*/ 2147483647 w 35"/>
                <a:gd name="T61" fmla="*/ 2147483647 h 54"/>
                <a:gd name="T62" fmla="*/ 2147483647 w 35"/>
                <a:gd name="T63" fmla="*/ 2147483647 h 54"/>
                <a:gd name="T64" fmla="*/ 2147483647 w 35"/>
                <a:gd name="T65" fmla="*/ 2147483647 h 54"/>
                <a:gd name="T66" fmla="*/ 2147483647 w 35"/>
                <a:gd name="T67" fmla="*/ 2147483647 h 54"/>
                <a:gd name="T68" fmla="*/ 2147483647 w 35"/>
                <a:gd name="T69" fmla="*/ 2147483647 h 54"/>
                <a:gd name="T70" fmla="*/ 2147483647 w 35"/>
                <a:gd name="T71" fmla="*/ 2147483647 h 54"/>
                <a:gd name="T72" fmla="*/ 2147483647 w 35"/>
                <a:gd name="T73" fmla="*/ 2147483647 h 54"/>
                <a:gd name="T74" fmla="*/ 2147483647 w 35"/>
                <a:gd name="T75" fmla="*/ 2147483647 h 54"/>
                <a:gd name="T76" fmla="*/ 2147483647 w 35"/>
                <a:gd name="T77" fmla="*/ 2147483647 h 54"/>
                <a:gd name="T78" fmla="*/ 2147483647 w 35"/>
                <a:gd name="T79" fmla="*/ 2147483647 h 54"/>
                <a:gd name="T80" fmla="*/ 2147483647 w 35"/>
                <a:gd name="T81" fmla="*/ 2147483647 h 54"/>
                <a:gd name="T82" fmla="*/ 0 w 35"/>
                <a:gd name="T83" fmla="*/ 2147483647 h 54"/>
                <a:gd name="T84" fmla="*/ 2147483647 w 35"/>
                <a:gd name="T85" fmla="*/ 2147483647 h 54"/>
                <a:gd name="T86" fmla="*/ 2147483647 w 35"/>
                <a:gd name="T87" fmla="*/ 2147483647 h 54"/>
                <a:gd name="T88" fmla="*/ 2147483647 w 35"/>
                <a:gd name="T89" fmla="*/ 2147483647 h 54"/>
                <a:gd name="T90" fmla="*/ 2147483647 w 35"/>
                <a:gd name="T91" fmla="*/ 0 h 54"/>
                <a:gd name="T92" fmla="*/ 2147483647 w 35"/>
                <a:gd name="T93" fmla="*/ 2147483647 h 54"/>
                <a:gd name="T94" fmla="*/ 2147483647 w 35"/>
                <a:gd name="T95" fmla="*/ 2147483647 h 54"/>
                <a:gd name="T96" fmla="*/ 2147483647 w 35"/>
                <a:gd name="T97" fmla="*/ 2147483647 h 54"/>
                <a:gd name="T98" fmla="*/ 2147483647 w 35"/>
                <a:gd name="T99" fmla="*/ 2147483647 h 54"/>
                <a:gd name="T100" fmla="*/ 2147483647 w 35"/>
                <a:gd name="T101" fmla="*/ 2147483647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5" name="Freeform 96"/>
            <p:cNvSpPr>
              <a:spLocks/>
            </p:cNvSpPr>
            <p:nvPr/>
          </p:nvSpPr>
          <p:spPr bwMode="auto">
            <a:xfrm>
              <a:off x="1483727" y="5732307"/>
              <a:ext cx="46807" cy="76108"/>
            </a:xfrm>
            <a:custGeom>
              <a:avLst/>
              <a:gdLst>
                <a:gd name="T0" fmla="*/ 2147483647 w 30"/>
                <a:gd name="T1" fmla="*/ 2147483647 h 45"/>
                <a:gd name="T2" fmla="*/ 0 w 30"/>
                <a:gd name="T3" fmla="*/ 2147483647 h 45"/>
                <a:gd name="T4" fmla="*/ 0 w 30"/>
                <a:gd name="T5" fmla="*/ 2147483647 h 45"/>
                <a:gd name="T6" fmla="*/ 2147483647 w 30"/>
                <a:gd name="T7" fmla="*/ 2147483647 h 45"/>
                <a:gd name="T8" fmla="*/ 2147483647 w 30"/>
                <a:gd name="T9" fmla="*/ 2147483647 h 45"/>
                <a:gd name="T10" fmla="*/ 2147483647 w 30"/>
                <a:gd name="T11" fmla="*/ 2147483647 h 45"/>
                <a:gd name="T12" fmla="*/ 2147483647 w 30"/>
                <a:gd name="T13" fmla="*/ 2147483647 h 45"/>
                <a:gd name="T14" fmla="*/ 2147483647 w 30"/>
                <a:gd name="T15" fmla="*/ 2147483647 h 45"/>
                <a:gd name="T16" fmla="*/ 2147483647 w 30"/>
                <a:gd name="T17" fmla="*/ 2147483647 h 45"/>
                <a:gd name="T18" fmla="*/ 2147483647 w 30"/>
                <a:gd name="T19" fmla="*/ 2147483647 h 45"/>
                <a:gd name="T20" fmla="*/ 0 w 30"/>
                <a:gd name="T21" fmla="*/ 2147483647 h 45"/>
                <a:gd name="T22" fmla="*/ 0 w 30"/>
                <a:gd name="T23" fmla="*/ 2147483647 h 45"/>
                <a:gd name="T24" fmla="*/ 2147483647 w 30"/>
                <a:gd name="T25" fmla="*/ 2147483647 h 45"/>
                <a:gd name="T26" fmla="*/ 2147483647 w 30"/>
                <a:gd name="T27" fmla="*/ 2147483647 h 45"/>
                <a:gd name="T28" fmla="*/ 2147483647 w 30"/>
                <a:gd name="T29" fmla="*/ 2147483647 h 45"/>
                <a:gd name="T30" fmla="*/ 2147483647 w 30"/>
                <a:gd name="T31" fmla="*/ 2147483647 h 45"/>
                <a:gd name="T32" fmla="*/ 2147483647 w 30"/>
                <a:gd name="T33" fmla="*/ 2147483647 h 45"/>
                <a:gd name="T34" fmla="*/ 2147483647 w 30"/>
                <a:gd name="T35" fmla="*/ 2147483647 h 45"/>
                <a:gd name="T36" fmla="*/ 2147483647 w 30"/>
                <a:gd name="T37" fmla="*/ 2147483647 h 45"/>
                <a:gd name="T38" fmla="*/ 2147483647 w 30"/>
                <a:gd name="T39" fmla="*/ 2147483647 h 45"/>
                <a:gd name="T40" fmla="*/ 2147483647 w 30"/>
                <a:gd name="T41" fmla="*/ 2147483647 h 45"/>
                <a:gd name="T42" fmla="*/ 2147483647 w 30"/>
                <a:gd name="T43" fmla="*/ 2147483647 h 45"/>
                <a:gd name="T44" fmla="*/ 2147483647 w 30"/>
                <a:gd name="T45" fmla="*/ 2147483647 h 45"/>
                <a:gd name="T46" fmla="*/ 2147483647 w 30"/>
                <a:gd name="T47" fmla="*/ 2147483647 h 45"/>
                <a:gd name="T48" fmla="*/ 2147483647 w 30"/>
                <a:gd name="T49" fmla="*/ 2147483647 h 45"/>
                <a:gd name="T50" fmla="*/ 2147483647 w 30"/>
                <a:gd name="T51" fmla="*/ 2147483647 h 45"/>
                <a:gd name="T52" fmla="*/ 2147483647 w 30"/>
                <a:gd name="T53" fmla="*/ 2147483647 h 45"/>
                <a:gd name="T54" fmla="*/ 2147483647 w 30"/>
                <a:gd name="T55" fmla="*/ 2147483647 h 45"/>
                <a:gd name="T56" fmla="*/ 2147483647 w 30"/>
                <a:gd name="T57" fmla="*/ 2147483647 h 45"/>
                <a:gd name="T58" fmla="*/ 2147483647 w 30"/>
                <a:gd name="T59" fmla="*/ 2147483647 h 45"/>
                <a:gd name="T60" fmla="*/ 2147483647 w 30"/>
                <a:gd name="T61" fmla="*/ 2147483647 h 45"/>
                <a:gd name="T62" fmla="*/ 2147483647 w 30"/>
                <a:gd name="T63" fmla="*/ 0 h 45"/>
                <a:gd name="T64" fmla="*/ 2147483647 w 30"/>
                <a:gd name="T65" fmla="*/ 2147483647 h 45"/>
                <a:gd name="T66" fmla="*/ 2147483647 w 30"/>
                <a:gd name="T67" fmla="*/ 2147483647 h 45"/>
                <a:gd name="T68" fmla="*/ 2147483647 w 30"/>
                <a:gd name="T69" fmla="*/ 2147483647 h 45"/>
                <a:gd name="T70" fmla="*/ 2147483647 w 30"/>
                <a:gd name="T71" fmla="*/ 2147483647 h 45"/>
                <a:gd name="T72" fmla="*/ 2147483647 w 30"/>
                <a:gd name="T73" fmla="*/ 2147483647 h 45"/>
                <a:gd name="T74" fmla="*/ 2147483647 w 30"/>
                <a:gd name="T75" fmla="*/ 2147483647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6" name="Freeform 97"/>
            <p:cNvSpPr>
              <a:spLocks/>
            </p:cNvSpPr>
            <p:nvPr/>
          </p:nvSpPr>
          <p:spPr bwMode="auto">
            <a:xfrm>
              <a:off x="1425689" y="5656203"/>
              <a:ext cx="50550" cy="130753"/>
            </a:xfrm>
            <a:custGeom>
              <a:avLst/>
              <a:gdLst>
                <a:gd name="T0" fmla="*/ 2147483647 w 32"/>
                <a:gd name="T1" fmla="*/ 2147483647 h 78"/>
                <a:gd name="T2" fmla="*/ 2147483647 w 32"/>
                <a:gd name="T3" fmla="*/ 2147483647 h 78"/>
                <a:gd name="T4" fmla="*/ 2147483647 w 32"/>
                <a:gd name="T5" fmla="*/ 2147483647 h 78"/>
                <a:gd name="T6" fmla="*/ 2147483647 w 32"/>
                <a:gd name="T7" fmla="*/ 2147483647 h 78"/>
                <a:gd name="T8" fmla="*/ 2147483647 w 32"/>
                <a:gd name="T9" fmla="*/ 2147483647 h 78"/>
                <a:gd name="T10" fmla="*/ 2147483647 w 32"/>
                <a:gd name="T11" fmla="*/ 2147483647 h 78"/>
                <a:gd name="T12" fmla="*/ 2147483647 w 32"/>
                <a:gd name="T13" fmla="*/ 2147483647 h 78"/>
                <a:gd name="T14" fmla="*/ 2147483647 w 32"/>
                <a:gd name="T15" fmla="*/ 2147483647 h 78"/>
                <a:gd name="T16" fmla="*/ 0 w 32"/>
                <a:gd name="T17" fmla="*/ 2147483647 h 78"/>
                <a:gd name="T18" fmla="*/ 0 w 32"/>
                <a:gd name="T19" fmla="*/ 2147483647 h 78"/>
                <a:gd name="T20" fmla="*/ 2147483647 w 32"/>
                <a:gd name="T21" fmla="*/ 0 h 78"/>
                <a:gd name="T22" fmla="*/ 2147483647 w 32"/>
                <a:gd name="T23" fmla="*/ 2147483647 h 78"/>
                <a:gd name="T24" fmla="*/ 2147483647 w 32"/>
                <a:gd name="T25" fmla="*/ 2147483647 h 78"/>
                <a:gd name="T26" fmla="*/ 2147483647 w 32"/>
                <a:gd name="T27" fmla="*/ 2147483647 h 78"/>
                <a:gd name="T28" fmla="*/ 2147483647 w 32"/>
                <a:gd name="T29" fmla="*/ 2147483647 h 78"/>
                <a:gd name="T30" fmla="*/ 2147483647 w 32"/>
                <a:gd name="T31" fmla="*/ 2147483647 h 78"/>
                <a:gd name="T32" fmla="*/ 2147483647 w 32"/>
                <a:gd name="T33" fmla="*/ 2147483647 h 78"/>
                <a:gd name="T34" fmla="*/ 2147483647 w 32"/>
                <a:gd name="T35" fmla="*/ 2147483647 h 78"/>
                <a:gd name="T36" fmla="*/ 2147483647 w 32"/>
                <a:gd name="T37" fmla="*/ 2147483647 h 78"/>
                <a:gd name="T38" fmla="*/ 2147483647 w 32"/>
                <a:gd name="T39" fmla="*/ 2147483647 h 78"/>
                <a:gd name="T40" fmla="*/ 2147483647 w 32"/>
                <a:gd name="T41" fmla="*/ 2147483647 h 78"/>
                <a:gd name="T42" fmla="*/ 2147483647 w 32"/>
                <a:gd name="T43" fmla="*/ 2147483647 h 78"/>
                <a:gd name="T44" fmla="*/ 2147483647 w 32"/>
                <a:gd name="T45" fmla="*/ 2147483647 h 78"/>
                <a:gd name="T46" fmla="*/ 2147483647 w 32"/>
                <a:gd name="T47" fmla="*/ 2147483647 h 78"/>
                <a:gd name="T48" fmla="*/ 2147483647 w 32"/>
                <a:gd name="T49" fmla="*/ 2147483647 h 78"/>
                <a:gd name="T50" fmla="*/ 2147483647 w 32"/>
                <a:gd name="T51" fmla="*/ 2147483647 h 78"/>
                <a:gd name="T52" fmla="*/ 2147483647 w 32"/>
                <a:gd name="T53" fmla="*/ 2147483647 h 78"/>
                <a:gd name="T54" fmla="*/ 2147483647 w 32"/>
                <a:gd name="T55" fmla="*/ 2147483647 h 78"/>
                <a:gd name="T56" fmla="*/ 2147483647 w 32"/>
                <a:gd name="T57" fmla="*/ 2147483647 h 78"/>
                <a:gd name="T58" fmla="*/ 2147483647 w 32"/>
                <a:gd name="T59" fmla="*/ 2147483647 h 78"/>
                <a:gd name="T60" fmla="*/ 2147483647 w 32"/>
                <a:gd name="T61" fmla="*/ 2147483647 h 78"/>
                <a:gd name="T62" fmla="*/ 2147483647 w 32"/>
                <a:gd name="T63" fmla="*/ 2147483647 h 78"/>
                <a:gd name="T64" fmla="*/ 2147483647 w 32"/>
                <a:gd name="T65" fmla="*/ 2147483647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7" name="Freeform 98"/>
            <p:cNvSpPr>
              <a:spLocks/>
            </p:cNvSpPr>
            <p:nvPr/>
          </p:nvSpPr>
          <p:spPr bwMode="auto">
            <a:xfrm>
              <a:off x="1476239" y="5669862"/>
              <a:ext cx="29956" cy="66353"/>
            </a:xfrm>
            <a:custGeom>
              <a:avLst/>
              <a:gdLst>
                <a:gd name="T0" fmla="*/ 2147483647 w 19"/>
                <a:gd name="T1" fmla="*/ 2147483647 h 40"/>
                <a:gd name="T2" fmla="*/ 2147483647 w 19"/>
                <a:gd name="T3" fmla="*/ 2147483647 h 40"/>
                <a:gd name="T4" fmla="*/ 2147483647 w 19"/>
                <a:gd name="T5" fmla="*/ 2147483647 h 40"/>
                <a:gd name="T6" fmla="*/ 2147483647 w 19"/>
                <a:gd name="T7" fmla="*/ 2147483647 h 40"/>
                <a:gd name="T8" fmla="*/ 2147483647 w 19"/>
                <a:gd name="T9" fmla="*/ 2147483647 h 40"/>
                <a:gd name="T10" fmla="*/ 2147483647 w 19"/>
                <a:gd name="T11" fmla="*/ 0 h 40"/>
                <a:gd name="T12" fmla="*/ 2147483647 w 19"/>
                <a:gd name="T13" fmla="*/ 0 h 40"/>
                <a:gd name="T14" fmla="*/ 2147483647 w 19"/>
                <a:gd name="T15" fmla="*/ 0 h 40"/>
                <a:gd name="T16" fmla="*/ 0 w 19"/>
                <a:gd name="T17" fmla="*/ 0 h 40"/>
                <a:gd name="T18" fmla="*/ 0 w 19"/>
                <a:gd name="T19" fmla="*/ 0 h 40"/>
                <a:gd name="T20" fmla="*/ 0 w 19"/>
                <a:gd name="T21" fmla="*/ 2147483647 h 40"/>
                <a:gd name="T22" fmla="*/ 0 w 19"/>
                <a:gd name="T23" fmla="*/ 2147483647 h 40"/>
                <a:gd name="T24" fmla="*/ 2147483647 w 19"/>
                <a:gd name="T25" fmla="*/ 2147483647 h 40"/>
                <a:gd name="T26" fmla="*/ 2147483647 w 19"/>
                <a:gd name="T27" fmla="*/ 2147483647 h 40"/>
                <a:gd name="T28" fmla="*/ 2147483647 w 19"/>
                <a:gd name="T29" fmla="*/ 2147483647 h 40"/>
                <a:gd name="T30" fmla="*/ 2147483647 w 19"/>
                <a:gd name="T31" fmla="*/ 2147483647 h 40"/>
                <a:gd name="T32" fmla="*/ 2147483647 w 19"/>
                <a:gd name="T33" fmla="*/ 2147483647 h 40"/>
                <a:gd name="T34" fmla="*/ 0 w 19"/>
                <a:gd name="T35" fmla="*/ 2147483647 h 40"/>
                <a:gd name="T36" fmla="*/ 2147483647 w 19"/>
                <a:gd name="T37" fmla="*/ 2147483647 h 40"/>
                <a:gd name="T38" fmla="*/ 2147483647 w 19"/>
                <a:gd name="T39" fmla="*/ 2147483647 h 40"/>
                <a:gd name="T40" fmla="*/ 2147483647 w 19"/>
                <a:gd name="T41" fmla="*/ 2147483647 h 40"/>
                <a:gd name="T42" fmla="*/ 2147483647 w 19"/>
                <a:gd name="T43" fmla="*/ 2147483647 h 40"/>
                <a:gd name="T44" fmla="*/ 2147483647 w 19"/>
                <a:gd name="T45" fmla="*/ 2147483647 h 40"/>
                <a:gd name="T46" fmla="*/ 2147483647 w 19"/>
                <a:gd name="T47" fmla="*/ 2147483647 h 40"/>
                <a:gd name="T48" fmla="*/ 2147483647 w 19"/>
                <a:gd name="T49" fmla="*/ 2147483647 h 40"/>
                <a:gd name="T50" fmla="*/ 2147483647 w 19"/>
                <a:gd name="T51" fmla="*/ 2147483647 h 40"/>
                <a:gd name="T52" fmla="*/ 2147483647 w 19"/>
                <a:gd name="T53" fmla="*/ 2147483647 h 40"/>
                <a:gd name="T54" fmla="*/ 2147483647 w 19"/>
                <a:gd name="T55" fmla="*/ 2147483647 h 40"/>
                <a:gd name="T56" fmla="*/ 2147483647 w 19"/>
                <a:gd name="T57" fmla="*/ 2147483647 h 40"/>
                <a:gd name="T58" fmla="*/ 2147483647 w 19"/>
                <a:gd name="T59" fmla="*/ 2147483647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solidFill>
              <a:sysClr val="window" lastClr="FFFFFF"/>
            </a:solidFill>
            <a:ln w="0">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Arial" charset="0"/>
                <a:ea typeface="ＭＳ Ｐゴシック"/>
              </a:endParaRPr>
            </a:p>
          </p:txBody>
        </p:sp>
        <p:sp>
          <p:nvSpPr>
            <p:cNvPr id="268" name="Freeform 99"/>
            <p:cNvSpPr>
              <a:spLocks/>
            </p:cNvSpPr>
            <p:nvPr/>
          </p:nvSpPr>
          <p:spPr bwMode="auto">
            <a:xfrm>
              <a:off x="512049" y="4762405"/>
              <a:ext cx="1112113" cy="1108464"/>
            </a:xfrm>
            <a:custGeom>
              <a:avLst/>
              <a:gdLst>
                <a:gd name="T0" fmla="*/ 1006475 w 695"/>
                <a:gd name="T1" fmla="*/ 968375 h 664"/>
                <a:gd name="T2" fmla="*/ 1047750 w 695"/>
                <a:gd name="T3" fmla="*/ 1016000 h 664"/>
                <a:gd name="T4" fmla="*/ 1090613 w 695"/>
                <a:gd name="T5" fmla="*/ 1054100 h 664"/>
                <a:gd name="T6" fmla="*/ 1095375 w 695"/>
                <a:gd name="T7" fmla="*/ 981075 h 664"/>
                <a:gd name="T8" fmla="*/ 1036638 w 695"/>
                <a:gd name="T9" fmla="*/ 933450 h 664"/>
                <a:gd name="T10" fmla="*/ 1006475 w 695"/>
                <a:gd name="T11" fmla="*/ 862013 h 664"/>
                <a:gd name="T12" fmla="*/ 957263 w 695"/>
                <a:gd name="T13" fmla="*/ 792163 h 664"/>
                <a:gd name="T14" fmla="*/ 893763 w 695"/>
                <a:gd name="T15" fmla="*/ 801688 h 664"/>
                <a:gd name="T16" fmla="*/ 850900 w 695"/>
                <a:gd name="T17" fmla="*/ 742950 h 664"/>
                <a:gd name="T18" fmla="*/ 800100 w 695"/>
                <a:gd name="T19" fmla="*/ 715963 h 664"/>
                <a:gd name="T20" fmla="*/ 835025 w 695"/>
                <a:gd name="T21" fmla="*/ 149225 h 664"/>
                <a:gd name="T22" fmla="*/ 766763 w 695"/>
                <a:gd name="T23" fmla="*/ 103188 h 664"/>
                <a:gd name="T24" fmla="*/ 714375 w 695"/>
                <a:gd name="T25" fmla="*/ 69850 h 664"/>
                <a:gd name="T26" fmla="*/ 679450 w 695"/>
                <a:gd name="T27" fmla="*/ 22225 h 664"/>
                <a:gd name="T28" fmla="*/ 588963 w 695"/>
                <a:gd name="T29" fmla="*/ 0 h 664"/>
                <a:gd name="T30" fmla="*/ 522288 w 695"/>
                <a:gd name="T31" fmla="*/ 4763 h 664"/>
                <a:gd name="T32" fmla="*/ 439738 w 695"/>
                <a:gd name="T33" fmla="*/ 30163 h 664"/>
                <a:gd name="T34" fmla="*/ 409575 w 695"/>
                <a:gd name="T35" fmla="*/ 80963 h 664"/>
                <a:gd name="T36" fmla="*/ 422275 w 695"/>
                <a:gd name="T37" fmla="*/ 150813 h 664"/>
                <a:gd name="T38" fmla="*/ 419100 w 695"/>
                <a:gd name="T39" fmla="*/ 198438 h 664"/>
                <a:gd name="T40" fmla="*/ 385763 w 695"/>
                <a:gd name="T41" fmla="*/ 153988 h 664"/>
                <a:gd name="T42" fmla="*/ 285750 w 695"/>
                <a:gd name="T43" fmla="*/ 136525 h 664"/>
                <a:gd name="T44" fmla="*/ 276225 w 695"/>
                <a:gd name="T45" fmla="*/ 219075 h 664"/>
                <a:gd name="T46" fmla="*/ 381000 w 695"/>
                <a:gd name="T47" fmla="*/ 282575 h 664"/>
                <a:gd name="T48" fmla="*/ 349250 w 695"/>
                <a:gd name="T49" fmla="*/ 333375 h 664"/>
                <a:gd name="T50" fmla="*/ 269875 w 695"/>
                <a:gd name="T51" fmla="*/ 320675 h 664"/>
                <a:gd name="T52" fmla="*/ 196850 w 695"/>
                <a:gd name="T53" fmla="*/ 342900 h 664"/>
                <a:gd name="T54" fmla="*/ 158750 w 695"/>
                <a:gd name="T55" fmla="*/ 407988 h 664"/>
                <a:gd name="T56" fmla="*/ 153988 w 695"/>
                <a:gd name="T57" fmla="*/ 466725 h 664"/>
                <a:gd name="T58" fmla="*/ 204788 w 695"/>
                <a:gd name="T59" fmla="*/ 509588 h 664"/>
                <a:gd name="T60" fmla="*/ 166688 w 695"/>
                <a:gd name="T61" fmla="*/ 579438 h 664"/>
                <a:gd name="T62" fmla="*/ 225425 w 695"/>
                <a:gd name="T63" fmla="*/ 603250 h 664"/>
                <a:gd name="T64" fmla="*/ 250825 w 695"/>
                <a:gd name="T65" fmla="*/ 635000 h 664"/>
                <a:gd name="T66" fmla="*/ 293688 w 695"/>
                <a:gd name="T67" fmla="*/ 652463 h 664"/>
                <a:gd name="T68" fmla="*/ 222250 w 695"/>
                <a:gd name="T69" fmla="*/ 708025 h 664"/>
                <a:gd name="T70" fmla="*/ 149225 w 695"/>
                <a:gd name="T71" fmla="*/ 725488 h 664"/>
                <a:gd name="T72" fmla="*/ 30163 w 695"/>
                <a:gd name="T73" fmla="*/ 738188 h 664"/>
                <a:gd name="T74" fmla="*/ 25400 w 695"/>
                <a:gd name="T75" fmla="*/ 755650 h 664"/>
                <a:gd name="T76" fmla="*/ 101600 w 695"/>
                <a:gd name="T77" fmla="*/ 774700 h 664"/>
                <a:gd name="T78" fmla="*/ 188913 w 695"/>
                <a:gd name="T79" fmla="*/ 768350 h 664"/>
                <a:gd name="T80" fmla="*/ 252413 w 695"/>
                <a:gd name="T81" fmla="*/ 750888 h 664"/>
                <a:gd name="T82" fmla="*/ 319088 w 695"/>
                <a:gd name="T83" fmla="*/ 723900 h 664"/>
                <a:gd name="T84" fmla="*/ 385763 w 695"/>
                <a:gd name="T85" fmla="*/ 700088 h 664"/>
                <a:gd name="T86" fmla="*/ 406400 w 695"/>
                <a:gd name="T87" fmla="*/ 657225 h 664"/>
                <a:gd name="T88" fmla="*/ 461963 w 695"/>
                <a:gd name="T89" fmla="*/ 625475 h 664"/>
                <a:gd name="T90" fmla="*/ 546100 w 695"/>
                <a:gd name="T91" fmla="*/ 582613 h 664"/>
                <a:gd name="T92" fmla="*/ 503238 w 695"/>
                <a:gd name="T93" fmla="*/ 627063 h 664"/>
                <a:gd name="T94" fmla="*/ 466725 w 695"/>
                <a:gd name="T95" fmla="*/ 688975 h 664"/>
                <a:gd name="T96" fmla="*/ 590550 w 695"/>
                <a:gd name="T97" fmla="*/ 665163 h 664"/>
                <a:gd name="T98" fmla="*/ 638175 w 695"/>
                <a:gd name="T99" fmla="*/ 638175 h 664"/>
                <a:gd name="T100" fmla="*/ 666750 w 695"/>
                <a:gd name="T101" fmla="*/ 669925 h 664"/>
                <a:gd name="T102" fmla="*/ 739775 w 695"/>
                <a:gd name="T103" fmla="*/ 720725 h 664"/>
                <a:gd name="T104" fmla="*/ 803275 w 695"/>
                <a:gd name="T105" fmla="*/ 754063 h 664"/>
                <a:gd name="T106" fmla="*/ 835025 w 695"/>
                <a:gd name="T107" fmla="*/ 776288 h 664"/>
                <a:gd name="T108" fmla="*/ 889000 w 695"/>
                <a:gd name="T109" fmla="*/ 849313 h 664"/>
                <a:gd name="T110" fmla="*/ 911225 w 695"/>
                <a:gd name="T111" fmla="*/ 827088 h 664"/>
                <a:gd name="T112" fmla="*/ 950913 w 695"/>
                <a:gd name="T113" fmla="*/ 847725 h 664"/>
                <a:gd name="T114" fmla="*/ 958850 w 695"/>
                <a:gd name="T115" fmla="*/ 852488 h 664"/>
                <a:gd name="T116" fmla="*/ 993775 w 695"/>
                <a:gd name="T117" fmla="*/ 9223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endParaRPr>
            </a:p>
          </p:txBody>
        </p:sp>
        <p:sp>
          <p:nvSpPr>
            <p:cNvPr id="269" name="Text Box 147"/>
            <p:cNvSpPr txBox="1">
              <a:spLocks noChangeArrowheads="1"/>
            </p:cNvSpPr>
            <p:nvPr/>
          </p:nvSpPr>
          <p:spPr bwMode="auto">
            <a:xfrm>
              <a:off x="7473037" y="2057596"/>
              <a:ext cx="1276869"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New Hampshire</a:t>
              </a:r>
            </a:p>
          </p:txBody>
        </p:sp>
        <p:sp>
          <p:nvSpPr>
            <p:cNvPr id="270" name="Text Box 125"/>
            <p:cNvSpPr txBox="1">
              <a:spLocks noChangeArrowheads="1"/>
            </p:cNvSpPr>
            <p:nvPr/>
          </p:nvSpPr>
          <p:spPr bwMode="auto">
            <a:xfrm>
              <a:off x="852112" y="5054360"/>
              <a:ext cx="598851"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Alaska </a:t>
              </a:r>
            </a:p>
          </p:txBody>
        </p:sp>
        <p:sp>
          <p:nvSpPr>
            <p:cNvPr id="271" name="Freeform 8"/>
            <p:cNvSpPr>
              <a:spLocks/>
            </p:cNvSpPr>
            <p:nvPr/>
          </p:nvSpPr>
          <p:spPr bwMode="auto">
            <a:xfrm>
              <a:off x="2195184" y="3607287"/>
              <a:ext cx="971695" cy="1049919"/>
            </a:xfrm>
            <a:custGeom>
              <a:avLst/>
              <a:gdLst>
                <a:gd name="T0" fmla="*/ 2147483647 w 607"/>
                <a:gd name="T1" fmla="*/ 0 h 629"/>
                <a:gd name="T2" fmla="*/ 2147483647 w 607"/>
                <a:gd name="T3" fmla="*/ 2147483647 h 629"/>
                <a:gd name="T4" fmla="*/ 2147483647 w 607"/>
                <a:gd name="T5" fmla="*/ 2147483647 h 629"/>
                <a:gd name="T6" fmla="*/ 2147483647 w 607"/>
                <a:gd name="T7" fmla="*/ 2147483647 h 629"/>
                <a:gd name="T8" fmla="*/ 2147483647 w 607"/>
                <a:gd name="T9" fmla="*/ 2147483647 h 629"/>
                <a:gd name="T10" fmla="*/ 2147483647 w 607"/>
                <a:gd name="T11" fmla="*/ 2147483647 h 629"/>
                <a:gd name="T12" fmla="*/ 2147483647 w 607"/>
                <a:gd name="T13" fmla="*/ 2147483647 h 629"/>
                <a:gd name="T14" fmla="*/ 2147483647 w 607"/>
                <a:gd name="T15" fmla="*/ 2147483647 h 629"/>
                <a:gd name="T16" fmla="*/ 2147483647 w 607"/>
                <a:gd name="T17" fmla="*/ 2147483647 h 629"/>
                <a:gd name="T18" fmla="*/ 2147483647 w 607"/>
                <a:gd name="T19" fmla="*/ 2147483647 h 629"/>
                <a:gd name="T20" fmla="*/ 2147483647 w 607"/>
                <a:gd name="T21" fmla="*/ 2147483647 h 629"/>
                <a:gd name="T22" fmla="*/ 2147483647 w 607"/>
                <a:gd name="T23" fmla="*/ 2147483647 h 629"/>
                <a:gd name="T24" fmla="*/ 2147483647 w 607"/>
                <a:gd name="T25" fmla="*/ 2147483647 h 629"/>
                <a:gd name="T26" fmla="*/ 2147483647 w 607"/>
                <a:gd name="T27" fmla="*/ 2147483647 h 629"/>
                <a:gd name="T28" fmla="*/ 2147483647 w 607"/>
                <a:gd name="T29" fmla="*/ 2147483647 h 629"/>
                <a:gd name="T30" fmla="*/ 2147483647 w 607"/>
                <a:gd name="T31" fmla="*/ 2147483647 h 629"/>
                <a:gd name="T32" fmla="*/ 2147483647 w 607"/>
                <a:gd name="T33" fmla="*/ 2147483647 h 629"/>
                <a:gd name="T34" fmla="*/ 2147483647 w 607"/>
                <a:gd name="T35" fmla="*/ 2147483647 h 629"/>
                <a:gd name="T36" fmla="*/ 2147483647 w 607"/>
                <a:gd name="T37" fmla="*/ 2147483647 h 629"/>
                <a:gd name="T38" fmla="*/ 2147483647 w 607"/>
                <a:gd name="T39" fmla="*/ 2147483647 h 629"/>
                <a:gd name="T40" fmla="*/ 2147483647 w 607"/>
                <a:gd name="T41" fmla="*/ 2147483647 h 629"/>
                <a:gd name="T42" fmla="*/ 2147483647 w 607"/>
                <a:gd name="T43" fmla="*/ 2147483647 h 629"/>
                <a:gd name="T44" fmla="*/ 2147483647 w 607"/>
                <a:gd name="T45" fmla="*/ 2147483647 h 629"/>
                <a:gd name="T46" fmla="*/ 2147483647 w 607"/>
                <a:gd name="T47" fmla="*/ 2147483647 h 629"/>
                <a:gd name="T48" fmla="*/ 2147483647 w 607"/>
                <a:gd name="T49" fmla="*/ 2147483647 h 629"/>
                <a:gd name="T50" fmla="*/ 2147483647 w 607"/>
                <a:gd name="T51" fmla="*/ 2147483647 h 629"/>
                <a:gd name="T52" fmla="*/ 2147483647 w 607"/>
                <a:gd name="T53" fmla="*/ 2147483647 h 629"/>
                <a:gd name="T54" fmla="*/ 2147483647 w 607"/>
                <a:gd name="T55" fmla="*/ 2147483647 h 629"/>
                <a:gd name="T56" fmla="*/ 2147483647 w 607"/>
                <a:gd name="T57" fmla="*/ 2147483647 h 629"/>
                <a:gd name="T58" fmla="*/ 2147483647 w 607"/>
                <a:gd name="T59" fmla="*/ 2147483647 h 629"/>
                <a:gd name="T60" fmla="*/ 2147483647 w 607"/>
                <a:gd name="T61" fmla="*/ 2147483647 h 629"/>
                <a:gd name="T62" fmla="*/ 2147483647 w 607"/>
                <a:gd name="T63" fmla="*/ 2147483647 h 629"/>
                <a:gd name="T64" fmla="*/ 2147483647 w 607"/>
                <a:gd name="T65" fmla="*/ 2147483647 h 629"/>
                <a:gd name="T66" fmla="*/ 2147483647 w 607"/>
                <a:gd name="T67" fmla="*/ 2147483647 h 629"/>
                <a:gd name="T68" fmla="*/ 2147483647 w 607"/>
                <a:gd name="T69" fmla="*/ 2147483647 h 629"/>
                <a:gd name="T70" fmla="*/ 2147483647 w 607"/>
                <a:gd name="T71" fmla="*/ 2147483647 h 629"/>
                <a:gd name="T72" fmla="*/ 2147483647 w 607"/>
                <a:gd name="T73" fmla="*/ 2147483647 h 629"/>
                <a:gd name="T74" fmla="*/ 2147483647 w 607"/>
                <a:gd name="T75" fmla="*/ 2147483647 h 629"/>
                <a:gd name="T76" fmla="*/ 2147483647 w 607"/>
                <a:gd name="T77" fmla="*/ 2147483647 h 629"/>
                <a:gd name="T78" fmla="*/ 2147483647 w 607"/>
                <a:gd name="T79" fmla="*/ 2147483647 h 629"/>
                <a:gd name="T80" fmla="*/ 2147483647 w 607"/>
                <a:gd name="T81" fmla="*/ 2147483647 h 629"/>
                <a:gd name="T82" fmla="*/ 2147483647 w 607"/>
                <a:gd name="T83" fmla="*/ 2147483647 h 629"/>
                <a:gd name="T84" fmla="*/ 2147483647 w 607"/>
                <a:gd name="T85" fmla="*/ 2147483647 h 629"/>
                <a:gd name="T86" fmla="*/ 2147483647 w 607"/>
                <a:gd name="T87" fmla="*/ 2147483647 h 629"/>
                <a:gd name="T88" fmla="*/ 0 w 607"/>
                <a:gd name="T89" fmla="*/ 2147483647 h 629"/>
                <a:gd name="T90" fmla="*/ 2147483647 w 607"/>
                <a:gd name="T91" fmla="*/ 2147483647 h 629"/>
                <a:gd name="T92" fmla="*/ 2147483647 w 607"/>
                <a:gd name="T93" fmla="*/ 2147483647 h 629"/>
                <a:gd name="T94" fmla="*/ 2147483647 w 607"/>
                <a:gd name="T95" fmla="*/ 2147483647 h 629"/>
                <a:gd name="T96" fmla="*/ 2147483647 w 607"/>
                <a:gd name="T97" fmla="*/ 2147483647 h 629"/>
                <a:gd name="T98" fmla="*/ 2147483647 w 607"/>
                <a:gd name="T99" fmla="*/ 2147483647 h 629"/>
                <a:gd name="T100" fmla="*/ 2147483647 w 607"/>
                <a:gd name="T101" fmla="*/ 2147483647 h 629"/>
                <a:gd name="T102" fmla="*/ 2147483647 w 607"/>
                <a:gd name="T103" fmla="*/ 2147483647 h 629"/>
                <a:gd name="T104" fmla="*/ 2147483647 w 607"/>
                <a:gd name="T105" fmla="*/ 2147483647 h 629"/>
                <a:gd name="T106" fmla="*/ 2147483647 w 607"/>
                <a:gd name="T107" fmla="*/ 2147483647 h 629"/>
                <a:gd name="T108" fmla="*/ 2147483647 w 607"/>
                <a:gd name="T109" fmla="*/ 2147483647 h 629"/>
                <a:gd name="T110" fmla="*/ 2147483647 w 607"/>
                <a:gd name="T111" fmla="*/ 2147483647 h 629"/>
                <a:gd name="T112" fmla="*/ 214748364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solidFill>
              <a:srgbClr val="641E57"/>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sp>
          <p:nvSpPr>
            <p:cNvPr id="272" name="Freeform 12"/>
            <p:cNvSpPr>
              <a:spLocks/>
            </p:cNvSpPr>
            <p:nvPr/>
          </p:nvSpPr>
          <p:spPr bwMode="auto">
            <a:xfrm>
              <a:off x="2335601" y="2885040"/>
              <a:ext cx="1027861" cy="843057"/>
            </a:xfrm>
            <a:custGeom>
              <a:avLst/>
              <a:gdLst>
                <a:gd name="T0" fmla="*/ 2147483647 w 642"/>
                <a:gd name="T1" fmla="*/ 0 h 506"/>
                <a:gd name="T2" fmla="*/ 0 w 642"/>
                <a:gd name="T3" fmla="*/ 2147483647 h 506"/>
                <a:gd name="T4" fmla="*/ 2147483647 w 642"/>
                <a:gd name="T5" fmla="*/ 2147483647 h 506"/>
                <a:gd name="T6" fmla="*/ 2147483647 w 642"/>
                <a:gd name="T7" fmla="*/ 2147483647 h 506"/>
                <a:gd name="T8" fmla="*/ 2147483647 w 642"/>
                <a:gd name="T9" fmla="*/ 2147483647 h 506"/>
                <a:gd name="T10" fmla="*/ 2147483647 w 642"/>
                <a:gd name="T11" fmla="*/ 2147483647 h 506"/>
                <a:gd name="T12" fmla="*/ 2147483647 w 642"/>
                <a:gd name="T13" fmla="*/ 2147483647 h 506"/>
                <a:gd name="T14" fmla="*/ 2147483647 w 642"/>
                <a:gd name="T15" fmla="*/ 2147483647 h 506"/>
                <a:gd name="T16" fmla="*/ 2147483647 w 642"/>
                <a:gd name="T17" fmla="*/ 2147483647 h 506"/>
                <a:gd name="T18" fmla="*/ 2147483647 w 642"/>
                <a:gd name="T19" fmla="*/ 2147483647 h 506"/>
                <a:gd name="T20" fmla="*/ 2147483647 w 642"/>
                <a:gd name="T21" fmla="*/ 2147483647 h 506"/>
                <a:gd name="T22" fmla="*/ 2147483647 w 642"/>
                <a:gd name="T23" fmla="*/ 2147483647 h 506"/>
                <a:gd name="T24" fmla="*/ 2147483647 w 642"/>
                <a:gd name="T25" fmla="*/ 2147483647 h 506"/>
                <a:gd name="T26" fmla="*/ 2147483647 w 642"/>
                <a:gd name="T27" fmla="*/ 2147483647 h 506"/>
                <a:gd name="T28" fmla="*/ 2147483647 w 642"/>
                <a:gd name="T29" fmla="*/ 2147483647 h 506"/>
                <a:gd name="T30" fmla="*/ 2147483647 w 642"/>
                <a:gd name="T31" fmla="*/ 2147483647 h 506"/>
                <a:gd name="T32" fmla="*/ 2147483647 w 642"/>
                <a:gd name="T33" fmla="*/ 2147483647 h 506"/>
                <a:gd name="T34" fmla="*/ 2147483647 w 642"/>
                <a:gd name="T35" fmla="*/ 2147483647 h 506"/>
                <a:gd name="T36" fmla="*/ 2147483647 w 642"/>
                <a:gd name="T37" fmla="*/ 2147483647 h 506"/>
                <a:gd name="T38" fmla="*/ 2147483647 w 642"/>
                <a:gd name="T39" fmla="*/ 2147483647 h 506"/>
                <a:gd name="T40" fmla="*/ 2147483647 w 642"/>
                <a:gd name="T41" fmla="*/ 2147483647 h 506"/>
                <a:gd name="T42" fmla="*/ 2147483647 w 642"/>
                <a:gd name="T43" fmla="*/ 2147483647 h 506"/>
                <a:gd name="T44" fmla="*/ 2147483647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solidFill>
              <a:sysClr val="window" lastClr="FFFFFF">
                <a:lumMod val="95000"/>
                <a:alpha val="74902"/>
              </a:sysClr>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273" name="Freeform 9"/>
            <p:cNvSpPr>
              <a:spLocks/>
            </p:cNvSpPr>
            <p:nvPr/>
          </p:nvSpPr>
          <p:spPr bwMode="auto">
            <a:xfrm>
              <a:off x="596156" y="1450678"/>
              <a:ext cx="1108367" cy="1008936"/>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solidFill>
              <a:sysClr val="window" lastClr="FFFFFF">
                <a:lumMod val="95000"/>
                <a:alpha val="74902"/>
              </a:sysClr>
            </a:solidFill>
            <a:ln w="3175">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274" name="Freeform 10"/>
            <p:cNvSpPr>
              <a:spLocks/>
            </p:cNvSpPr>
            <p:nvPr/>
          </p:nvSpPr>
          <p:spPr bwMode="auto">
            <a:xfrm>
              <a:off x="881010" y="999873"/>
              <a:ext cx="913654" cy="747432"/>
            </a:xfrm>
            <a:custGeom>
              <a:avLst/>
              <a:gdLst>
                <a:gd name="T0" fmla="*/ 2147483647 w 571"/>
                <a:gd name="T1" fmla="*/ 2147483647 h 448"/>
                <a:gd name="T2" fmla="*/ 2147483647 w 571"/>
                <a:gd name="T3" fmla="*/ 2147483647 h 448"/>
                <a:gd name="T4" fmla="*/ 2147483647 w 571"/>
                <a:gd name="T5" fmla="*/ 2147483647 h 448"/>
                <a:gd name="T6" fmla="*/ 2147483647 w 571"/>
                <a:gd name="T7" fmla="*/ 2147483647 h 448"/>
                <a:gd name="T8" fmla="*/ 2147483647 w 571"/>
                <a:gd name="T9" fmla="*/ 2147483647 h 448"/>
                <a:gd name="T10" fmla="*/ 2147483647 w 571"/>
                <a:gd name="T11" fmla="*/ 2147483647 h 448"/>
                <a:gd name="T12" fmla="*/ 2147483647 w 571"/>
                <a:gd name="T13" fmla="*/ 2147483647 h 448"/>
                <a:gd name="T14" fmla="*/ 2147483647 w 571"/>
                <a:gd name="T15" fmla="*/ 2147483647 h 448"/>
                <a:gd name="T16" fmla="*/ 2147483647 w 571"/>
                <a:gd name="T17" fmla="*/ 2147483647 h 448"/>
                <a:gd name="T18" fmla="*/ 2147483647 w 571"/>
                <a:gd name="T19" fmla="*/ 2147483647 h 448"/>
                <a:gd name="T20" fmla="*/ 2147483647 w 571"/>
                <a:gd name="T21" fmla="*/ 2147483647 h 448"/>
                <a:gd name="T22" fmla="*/ 2147483647 w 571"/>
                <a:gd name="T23" fmla="*/ 2147483647 h 448"/>
                <a:gd name="T24" fmla="*/ 2147483647 w 571"/>
                <a:gd name="T25" fmla="*/ 2147483647 h 448"/>
                <a:gd name="T26" fmla="*/ 2147483647 w 571"/>
                <a:gd name="T27" fmla="*/ 2147483647 h 448"/>
                <a:gd name="T28" fmla="*/ 2147483647 w 571"/>
                <a:gd name="T29" fmla="*/ 2147483647 h 448"/>
                <a:gd name="T30" fmla="*/ 2147483647 w 571"/>
                <a:gd name="T31" fmla="*/ 2147483647 h 448"/>
                <a:gd name="T32" fmla="*/ 2147483647 w 571"/>
                <a:gd name="T33" fmla="*/ 2147483647 h 448"/>
                <a:gd name="T34" fmla="*/ 2147483647 w 571"/>
                <a:gd name="T35" fmla="*/ 2147483647 h 448"/>
                <a:gd name="T36" fmla="*/ 2147483647 w 571"/>
                <a:gd name="T37" fmla="*/ 2147483647 h 448"/>
                <a:gd name="T38" fmla="*/ 2147483647 w 571"/>
                <a:gd name="T39" fmla="*/ 2147483647 h 448"/>
                <a:gd name="T40" fmla="*/ 2147483647 w 571"/>
                <a:gd name="T41" fmla="*/ 2147483647 h 448"/>
                <a:gd name="T42" fmla="*/ 2147483647 w 571"/>
                <a:gd name="T43" fmla="*/ 2147483647 h 448"/>
                <a:gd name="T44" fmla="*/ 2147483647 w 571"/>
                <a:gd name="T45" fmla="*/ 2147483647 h 448"/>
                <a:gd name="T46" fmla="*/ 2147483647 w 571"/>
                <a:gd name="T47" fmla="*/ 2147483647 h 448"/>
                <a:gd name="T48" fmla="*/ 2147483647 w 571"/>
                <a:gd name="T49" fmla="*/ 2147483647 h 448"/>
                <a:gd name="T50" fmla="*/ 2147483647 w 571"/>
                <a:gd name="T51" fmla="*/ 2147483647 h 448"/>
                <a:gd name="T52" fmla="*/ 2147483647 w 571"/>
                <a:gd name="T53" fmla="*/ 2147483647 h 448"/>
                <a:gd name="T54" fmla="*/ 2147483647 w 571"/>
                <a:gd name="T55" fmla="*/ 2147483647 h 448"/>
                <a:gd name="T56" fmla="*/ 2147483647 w 571"/>
                <a:gd name="T57" fmla="*/ 2147483647 h 448"/>
                <a:gd name="T58" fmla="*/ 2147483647 w 571"/>
                <a:gd name="T59" fmla="*/ 2147483647 h 448"/>
                <a:gd name="T60" fmla="*/ 2147483647 w 571"/>
                <a:gd name="T61" fmla="*/ 2147483647 h 448"/>
                <a:gd name="T62" fmla="*/ 2147483647 w 571"/>
                <a:gd name="T63" fmla="*/ 2147483647 h 448"/>
                <a:gd name="T64" fmla="*/ 2147483647 w 571"/>
                <a:gd name="T65" fmla="*/ 2147483647 h 448"/>
                <a:gd name="T66" fmla="*/ 2147483647 w 571"/>
                <a:gd name="T67" fmla="*/ 2147483647 h 448"/>
                <a:gd name="T68" fmla="*/ 2147483647 w 571"/>
                <a:gd name="T69" fmla="*/ 2147483647 h 448"/>
                <a:gd name="T70" fmla="*/ 2147483647 w 571"/>
                <a:gd name="T71" fmla="*/ 2147483647 h 448"/>
                <a:gd name="T72" fmla="*/ 2147483647 w 571"/>
                <a:gd name="T73" fmla="*/ 2147483647 h 448"/>
                <a:gd name="T74" fmla="*/ 2147483647 w 571"/>
                <a:gd name="T75" fmla="*/ 2147483647 h 448"/>
                <a:gd name="T76" fmla="*/ 2147483647 w 571"/>
                <a:gd name="T77" fmla="*/ 2147483647 h 448"/>
                <a:gd name="T78" fmla="*/ 2147483647 w 571"/>
                <a:gd name="T79" fmla="*/ 2147483647 h 448"/>
                <a:gd name="T80" fmla="*/ 2147483647 w 571"/>
                <a:gd name="T81" fmla="*/ 2147483647 h 448"/>
                <a:gd name="T82" fmla="*/ 2147483647 w 571"/>
                <a:gd name="T83" fmla="*/ 2147483647 h 448"/>
                <a:gd name="T84" fmla="*/ 2147483647 w 571"/>
                <a:gd name="T85" fmla="*/ 2147483647 h 448"/>
                <a:gd name="T86" fmla="*/ 2147483647 w 571"/>
                <a:gd name="T87" fmla="*/ 2147483647 h 448"/>
                <a:gd name="T88" fmla="*/ 2147483647 w 571"/>
                <a:gd name="T89" fmla="*/ 2147483647 h 448"/>
                <a:gd name="T90" fmla="*/ 2147483647 w 571"/>
                <a:gd name="T91" fmla="*/ 2147483647 h 448"/>
                <a:gd name="T92" fmla="*/ 2147483647 w 571"/>
                <a:gd name="T93" fmla="*/ 2147483647 h 448"/>
                <a:gd name="T94" fmla="*/ 2147483647 w 571"/>
                <a:gd name="T95" fmla="*/ 2147483647 h 448"/>
                <a:gd name="T96" fmla="*/ 2147483647 w 571"/>
                <a:gd name="T97" fmla="*/ 2147483647 h 448"/>
                <a:gd name="T98" fmla="*/ 2147483647 w 571"/>
                <a:gd name="T99" fmla="*/ 2147483647 h 448"/>
                <a:gd name="T100" fmla="*/ 2147483647 w 571"/>
                <a:gd name="T101" fmla="*/ 2147483647 h 448"/>
                <a:gd name="T102" fmla="*/ 2147483647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ysClr val="window" lastClr="FFFFFF">
                <a:lumMod val="95000"/>
              </a:sysClr>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prstClr val="black"/>
                </a:solidFill>
                <a:effectLst/>
                <a:uLnTx/>
                <a:uFillTx/>
                <a:ea typeface="ＭＳ Ｐゴシック"/>
              </a:endParaRPr>
            </a:p>
          </p:txBody>
        </p:sp>
        <p:sp>
          <p:nvSpPr>
            <p:cNvPr id="275" name="Freeform 22"/>
            <p:cNvSpPr>
              <a:spLocks/>
            </p:cNvSpPr>
            <p:nvPr/>
          </p:nvSpPr>
          <p:spPr bwMode="auto">
            <a:xfrm>
              <a:off x="4338912" y="3839499"/>
              <a:ext cx="700219" cy="667420"/>
            </a:xfrm>
            <a:custGeom>
              <a:avLst/>
              <a:gdLst>
                <a:gd name="T0" fmla="*/ 2147483647 w 437"/>
                <a:gd name="T1" fmla="*/ 0 h 399"/>
                <a:gd name="T2" fmla="*/ 2147483647 w 437"/>
                <a:gd name="T3" fmla="*/ 2147483647 h 399"/>
                <a:gd name="T4" fmla="*/ 2147483647 w 437"/>
                <a:gd name="T5" fmla="*/ 2147483647 h 399"/>
                <a:gd name="T6" fmla="*/ 2147483647 w 437"/>
                <a:gd name="T7" fmla="*/ 2147483647 h 399"/>
                <a:gd name="T8" fmla="*/ 2147483647 w 437"/>
                <a:gd name="T9" fmla="*/ 2147483647 h 399"/>
                <a:gd name="T10" fmla="*/ 2147483647 w 437"/>
                <a:gd name="T11" fmla="*/ 2147483647 h 399"/>
                <a:gd name="T12" fmla="*/ 2147483647 w 437"/>
                <a:gd name="T13" fmla="*/ 2147483647 h 399"/>
                <a:gd name="T14" fmla="*/ 2147483647 w 437"/>
                <a:gd name="T15" fmla="*/ 2147483647 h 399"/>
                <a:gd name="T16" fmla="*/ 2147483647 w 437"/>
                <a:gd name="T17" fmla="*/ 2147483647 h 399"/>
                <a:gd name="T18" fmla="*/ 2147483647 w 437"/>
                <a:gd name="T19" fmla="*/ 2147483647 h 399"/>
                <a:gd name="T20" fmla="*/ 2147483647 w 437"/>
                <a:gd name="T21" fmla="*/ 2147483647 h 399"/>
                <a:gd name="T22" fmla="*/ 2147483647 w 437"/>
                <a:gd name="T23" fmla="*/ 2147483647 h 399"/>
                <a:gd name="T24" fmla="*/ 2147483647 w 437"/>
                <a:gd name="T25" fmla="*/ 2147483647 h 399"/>
                <a:gd name="T26" fmla="*/ 2147483647 w 437"/>
                <a:gd name="T27" fmla="*/ 2147483647 h 399"/>
                <a:gd name="T28" fmla="*/ 2147483647 w 437"/>
                <a:gd name="T29" fmla="*/ 2147483647 h 399"/>
                <a:gd name="T30" fmla="*/ 2147483647 w 437"/>
                <a:gd name="T31" fmla="*/ 2147483647 h 399"/>
                <a:gd name="T32" fmla="*/ 2147483647 w 437"/>
                <a:gd name="T33" fmla="*/ 2147483647 h 399"/>
                <a:gd name="T34" fmla="*/ 2147483647 w 437"/>
                <a:gd name="T35" fmla="*/ 2147483647 h 399"/>
                <a:gd name="T36" fmla="*/ 2147483647 w 437"/>
                <a:gd name="T37" fmla="*/ 2147483647 h 399"/>
                <a:gd name="T38" fmla="*/ 2147483647 w 437"/>
                <a:gd name="T39" fmla="*/ 2147483647 h 399"/>
                <a:gd name="T40" fmla="*/ 2147483647 w 437"/>
                <a:gd name="T41" fmla="*/ 2147483647 h 399"/>
                <a:gd name="T42" fmla="*/ 2147483647 w 437"/>
                <a:gd name="T43" fmla="*/ 2147483647 h 399"/>
                <a:gd name="T44" fmla="*/ 2147483647 w 437"/>
                <a:gd name="T45" fmla="*/ 2147483647 h 399"/>
                <a:gd name="T46" fmla="*/ 2147483647 w 437"/>
                <a:gd name="T47" fmla="*/ 2147483647 h 399"/>
                <a:gd name="T48" fmla="*/ 2147483647 w 437"/>
                <a:gd name="T49" fmla="*/ 2147483647 h 399"/>
                <a:gd name="T50" fmla="*/ 2147483647 w 437"/>
                <a:gd name="T51" fmla="*/ 2147483647 h 399"/>
                <a:gd name="T52" fmla="*/ 2147483647 w 437"/>
                <a:gd name="T53" fmla="*/ 2147483647 h 399"/>
                <a:gd name="T54" fmla="*/ 2147483647 w 437"/>
                <a:gd name="T55" fmla="*/ 2147483647 h 399"/>
                <a:gd name="T56" fmla="*/ 2147483647 w 437"/>
                <a:gd name="T57" fmla="*/ 2147483647 h 399"/>
                <a:gd name="T58" fmla="*/ 2147483647 w 437"/>
                <a:gd name="T59" fmla="*/ 2147483647 h 399"/>
                <a:gd name="T60" fmla="*/ 2147483647 w 437"/>
                <a:gd name="T61" fmla="*/ 2147483647 h 399"/>
                <a:gd name="T62" fmla="*/ 2147483647 w 437"/>
                <a:gd name="T63" fmla="*/ 2147483647 h 399"/>
                <a:gd name="T64" fmla="*/ 2147483647 w 437"/>
                <a:gd name="T65" fmla="*/ 2147483647 h 399"/>
                <a:gd name="T66" fmla="*/ 2147483647 w 437"/>
                <a:gd name="T67" fmla="*/ 2147483647 h 399"/>
                <a:gd name="T68" fmla="*/ 2147483647 w 437"/>
                <a:gd name="T69" fmla="*/ 2147483647 h 399"/>
                <a:gd name="T70" fmla="*/ 2147483647 w 437"/>
                <a:gd name="T71" fmla="*/ 2147483647 h 399"/>
                <a:gd name="T72" fmla="*/ 2147483647 w 437"/>
                <a:gd name="T73" fmla="*/ 2147483647 h 399"/>
                <a:gd name="T74" fmla="*/ 2147483647 w 437"/>
                <a:gd name="T75" fmla="*/ 2147483647 h 399"/>
                <a:gd name="T76" fmla="*/ 2147483647 w 437"/>
                <a:gd name="T77" fmla="*/ 2147483647 h 399"/>
                <a:gd name="T78" fmla="*/ 2147483647 w 437"/>
                <a:gd name="T79" fmla="*/ 2147483647 h 399"/>
                <a:gd name="T80" fmla="*/ 2147483647 w 437"/>
                <a:gd name="T81" fmla="*/ 2147483647 h 399"/>
                <a:gd name="T82" fmla="*/ 2147483647 w 437"/>
                <a:gd name="T83" fmla="*/ 2147483647 h 399"/>
                <a:gd name="T84" fmla="*/ 2147483647 w 437"/>
                <a:gd name="T85" fmla="*/ 2147483647 h 399"/>
                <a:gd name="T86" fmla="*/ 2147483647 w 437"/>
                <a:gd name="T87" fmla="*/ 2147483647 h 399"/>
                <a:gd name="T88" fmla="*/ 2147483647 w 437"/>
                <a:gd name="T89" fmla="*/ 2147483647 h 399"/>
                <a:gd name="T90" fmla="*/ 2147483647 w 437"/>
                <a:gd name="T91" fmla="*/ 2147483647 h 399"/>
                <a:gd name="T92" fmla="*/ 0 w 437"/>
                <a:gd name="T93" fmla="*/ 214748364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solidFill>
              <a:srgbClr val="E9674F"/>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endParaRPr>
            </a:p>
          </p:txBody>
        </p:sp>
        <p:sp>
          <p:nvSpPr>
            <p:cNvPr id="276" name="Freeform 27"/>
            <p:cNvSpPr>
              <a:spLocks/>
            </p:cNvSpPr>
            <p:nvPr/>
          </p:nvSpPr>
          <p:spPr bwMode="auto">
            <a:xfrm>
              <a:off x="4859138" y="1813819"/>
              <a:ext cx="767619" cy="435189"/>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rgbClr val="F2F2F2"/>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ea typeface="ＭＳ Ｐゴシック" pitchFamily="34" charset="-128"/>
                <a:cs typeface="Calibri" pitchFamily="34" charset="0"/>
              </a:endParaRPr>
            </a:p>
          </p:txBody>
        </p:sp>
        <p:sp>
          <p:nvSpPr>
            <p:cNvPr id="277" name="Text Box 117"/>
            <p:cNvSpPr txBox="1">
              <a:spLocks noChangeArrowheads="1"/>
            </p:cNvSpPr>
            <p:nvPr/>
          </p:nvSpPr>
          <p:spPr bwMode="auto">
            <a:xfrm>
              <a:off x="5965608" y="3225405"/>
              <a:ext cx="518202" cy="33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no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6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West Virginia </a:t>
              </a:r>
            </a:p>
          </p:txBody>
        </p:sp>
        <p:sp>
          <p:nvSpPr>
            <p:cNvPr id="278" name="Text Box 97"/>
            <p:cNvSpPr txBox="1">
              <a:spLocks noChangeArrowheads="1"/>
            </p:cNvSpPr>
            <p:nvPr/>
          </p:nvSpPr>
          <p:spPr bwMode="auto">
            <a:xfrm>
              <a:off x="2541550" y="3177766"/>
              <a:ext cx="820043"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Colorado</a:t>
              </a:r>
            </a:p>
          </p:txBody>
        </p:sp>
        <p:sp>
          <p:nvSpPr>
            <p:cNvPr id="279" name="Text Box 98"/>
            <p:cNvSpPr txBox="1">
              <a:spLocks noChangeArrowheads="1"/>
            </p:cNvSpPr>
            <p:nvPr/>
          </p:nvSpPr>
          <p:spPr bwMode="auto">
            <a:xfrm>
              <a:off x="2309909" y="3958391"/>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white"/>
                  </a:solidFill>
                  <a:effectLst/>
                  <a:uLnTx/>
                  <a:uFillTx/>
                  <a:latin typeface="Calibri" pitchFamily="34" charset="0"/>
                  <a:ea typeface="MS PGothic" pitchFamily="34" charset="-128"/>
                  <a:cs typeface="Calibri" pitchFamily="34" charset="0"/>
                </a:rPr>
                <a:t>New Mexico</a:t>
              </a:r>
            </a:p>
          </p:txBody>
        </p:sp>
        <p:sp>
          <p:nvSpPr>
            <p:cNvPr id="280" name="Text Box 90"/>
            <p:cNvSpPr txBox="1">
              <a:spLocks noChangeArrowheads="1"/>
            </p:cNvSpPr>
            <p:nvPr/>
          </p:nvSpPr>
          <p:spPr bwMode="auto">
            <a:xfrm>
              <a:off x="859054" y="1834354"/>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Oregon </a:t>
              </a:r>
            </a:p>
          </p:txBody>
        </p:sp>
        <p:sp>
          <p:nvSpPr>
            <p:cNvPr id="281" name="Text Box 91"/>
            <p:cNvSpPr txBox="1">
              <a:spLocks noChangeArrowheads="1"/>
            </p:cNvSpPr>
            <p:nvPr/>
          </p:nvSpPr>
          <p:spPr bwMode="auto">
            <a:xfrm>
              <a:off x="951075" y="1310041"/>
              <a:ext cx="99977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Washington </a:t>
              </a:r>
            </a:p>
          </p:txBody>
        </p:sp>
        <p:sp>
          <p:nvSpPr>
            <p:cNvPr id="282" name="Text Box 119"/>
            <p:cNvSpPr txBox="1">
              <a:spLocks noChangeArrowheads="1"/>
            </p:cNvSpPr>
            <p:nvPr/>
          </p:nvSpPr>
          <p:spPr bwMode="auto">
            <a:xfrm>
              <a:off x="4337325" y="4051459"/>
              <a:ext cx="997906"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Arkansas </a:t>
              </a:r>
            </a:p>
          </p:txBody>
        </p:sp>
        <p:sp>
          <p:nvSpPr>
            <p:cNvPr id="283" name="Text Box 128"/>
            <p:cNvSpPr txBox="1">
              <a:spLocks noChangeArrowheads="1"/>
            </p:cNvSpPr>
            <p:nvPr/>
          </p:nvSpPr>
          <p:spPr bwMode="auto">
            <a:xfrm>
              <a:off x="5286878" y="3532031"/>
              <a:ext cx="789910"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Kentucky </a:t>
              </a:r>
              <a:r>
                <a:rPr kumimoji="0" lang="en-US" altLang="en-US" sz="700" b="1" i="0" u="none" strike="noStrike" kern="0" cap="none" spc="0" normalizeH="0" baseline="30000" noProof="0" dirty="0" smtClean="0">
                  <a:ln>
                    <a:noFill/>
                  </a:ln>
                  <a:solidFill>
                    <a:prstClr val="black"/>
                  </a:solidFill>
                  <a:effectLst/>
                  <a:uLnTx/>
                  <a:uFillTx/>
                  <a:latin typeface="Calibri" pitchFamily="34" charset="0"/>
                  <a:ea typeface="MS PGothic" pitchFamily="34" charset="-128"/>
                  <a:cs typeface="Calibri" pitchFamily="34" charset="0"/>
                </a:rPr>
                <a:t>1</a:t>
              </a:r>
              <a:endParaRPr kumimoji="0" lang="en-US" altLang="en-US" sz="700" b="1" i="0" u="none" strike="noStrike" kern="0" cap="none" spc="0" normalizeH="0" baseline="30000" noProof="0" dirty="0">
                <a:ln>
                  <a:noFill/>
                </a:ln>
                <a:solidFill>
                  <a:prstClr val="black"/>
                </a:solidFill>
                <a:effectLst/>
                <a:uLnTx/>
                <a:uFillTx/>
                <a:latin typeface="Calibri" pitchFamily="34" charset="0"/>
                <a:ea typeface="MS PGothic" pitchFamily="34" charset="-128"/>
                <a:cs typeface="Calibri" pitchFamily="34" charset="0"/>
              </a:endParaRPr>
            </a:p>
          </p:txBody>
        </p:sp>
        <p:sp>
          <p:nvSpPr>
            <p:cNvPr id="284" name="Text Box 144"/>
            <p:cNvSpPr txBox="1">
              <a:spLocks noChangeArrowheads="1"/>
            </p:cNvSpPr>
            <p:nvPr/>
          </p:nvSpPr>
          <p:spPr bwMode="auto">
            <a:xfrm>
              <a:off x="7177221" y="3007990"/>
              <a:ext cx="1572683"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rPr>
                <a:t>Washington, DC</a:t>
              </a:r>
            </a:p>
          </p:txBody>
        </p:sp>
        <p:sp>
          <p:nvSpPr>
            <p:cNvPr id="285" name="Freeform 25"/>
            <p:cNvSpPr>
              <a:spLocks/>
            </p:cNvSpPr>
            <p:nvPr/>
          </p:nvSpPr>
          <p:spPr bwMode="auto">
            <a:xfrm>
              <a:off x="4086786" y="2557186"/>
              <a:ext cx="840637" cy="610827"/>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solidFill>
              <a:srgbClr val="FFFFFF">
                <a:lumMod val="95000"/>
              </a:srgbClr>
            </a:solidFill>
            <a:ln w="3175" algn="ctr">
              <a:solidFill>
                <a:sysClr val="windowText" lastClr="000000"/>
              </a:solidFill>
              <a:round/>
              <a:headEnd/>
              <a:tailEnd/>
            </a:ln>
          </p:spPr>
          <p:txBody>
            <a:bodyPr lIns="91311" tIns="45657" rIns="91311" bIns="45657"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prstClr val="black"/>
                  </a:solidFill>
                  <a:effectLst/>
                  <a:uLnTx/>
                  <a:uFillTx/>
                  <a:ea typeface="ＭＳ Ｐゴシック" pitchFamily="34" charset="-128"/>
                  <a:cs typeface="Calibri" pitchFamily="34" charset="0"/>
                </a:rPr>
                <a:t>Iowa</a:t>
              </a:r>
            </a:p>
          </p:txBody>
        </p:sp>
        <p:sp>
          <p:nvSpPr>
            <p:cNvPr id="286" name="Freeform 31"/>
            <p:cNvSpPr>
              <a:spLocks/>
            </p:cNvSpPr>
            <p:nvPr/>
          </p:nvSpPr>
          <p:spPr bwMode="auto">
            <a:xfrm>
              <a:off x="5243665" y="2820641"/>
              <a:ext cx="436233" cy="782559"/>
            </a:xfrm>
            <a:custGeom>
              <a:avLst/>
              <a:gdLst>
                <a:gd name="T0" fmla="*/ 2147483647 w 272"/>
                <a:gd name="T1" fmla="*/ 2147483647 h 469"/>
                <a:gd name="T2" fmla="*/ 2147483647 w 272"/>
                <a:gd name="T3" fmla="*/ 2147483647 h 469"/>
                <a:gd name="T4" fmla="*/ 2147483647 w 272"/>
                <a:gd name="T5" fmla="*/ 2147483647 h 469"/>
                <a:gd name="T6" fmla="*/ 2147483647 w 272"/>
                <a:gd name="T7" fmla="*/ 2147483647 h 469"/>
                <a:gd name="T8" fmla="*/ 2147483647 w 272"/>
                <a:gd name="T9" fmla="*/ 2147483647 h 469"/>
                <a:gd name="T10" fmla="*/ 2147483647 w 272"/>
                <a:gd name="T11" fmla="*/ 2147483647 h 469"/>
                <a:gd name="T12" fmla="*/ 2147483647 w 272"/>
                <a:gd name="T13" fmla="*/ 2147483647 h 469"/>
                <a:gd name="T14" fmla="*/ 2147483647 w 272"/>
                <a:gd name="T15" fmla="*/ 2147483647 h 469"/>
                <a:gd name="T16" fmla="*/ 2147483647 w 272"/>
                <a:gd name="T17" fmla="*/ 2147483647 h 469"/>
                <a:gd name="T18" fmla="*/ 2147483647 w 272"/>
                <a:gd name="T19" fmla="*/ 2147483647 h 469"/>
                <a:gd name="T20" fmla="*/ 2147483647 w 272"/>
                <a:gd name="T21" fmla="*/ 2147483647 h 469"/>
                <a:gd name="T22" fmla="*/ 2147483647 w 272"/>
                <a:gd name="T23" fmla="*/ 2147483647 h 469"/>
                <a:gd name="T24" fmla="*/ 2147483647 w 272"/>
                <a:gd name="T25" fmla="*/ 2147483647 h 469"/>
                <a:gd name="T26" fmla="*/ 2147483647 w 272"/>
                <a:gd name="T27" fmla="*/ 2147483647 h 469"/>
                <a:gd name="T28" fmla="*/ 2147483647 w 272"/>
                <a:gd name="T29" fmla="*/ 2147483647 h 469"/>
                <a:gd name="T30" fmla="*/ 2147483647 w 272"/>
                <a:gd name="T31" fmla="*/ 2147483647 h 469"/>
                <a:gd name="T32" fmla="*/ 2147483647 w 272"/>
                <a:gd name="T33" fmla="*/ 2147483647 h 469"/>
                <a:gd name="T34" fmla="*/ 2147483647 w 272"/>
                <a:gd name="T35" fmla="*/ 2147483647 h 469"/>
                <a:gd name="T36" fmla="*/ 2147483647 w 272"/>
                <a:gd name="T37" fmla="*/ 2147483647 h 469"/>
                <a:gd name="T38" fmla="*/ 2147483647 w 272"/>
                <a:gd name="T39" fmla="*/ 2147483647 h 469"/>
                <a:gd name="T40" fmla="*/ 2147483647 w 272"/>
                <a:gd name="T41" fmla="*/ 2147483647 h 469"/>
                <a:gd name="T42" fmla="*/ 2147483647 w 272"/>
                <a:gd name="T43" fmla="*/ 2147483647 h 469"/>
                <a:gd name="T44" fmla="*/ 2147483647 w 272"/>
                <a:gd name="T45" fmla="*/ 2147483647 h 469"/>
                <a:gd name="T46" fmla="*/ 2147483647 w 272"/>
                <a:gd name="T47" fmla="*/ 2147483647 h 469"/>
                <a:gd name="T48" fmla="*/ 2147483647 w 272"/>
                <a:gd name="T49" fmla="*/ 2147483647 h 469"/>
                <a:gd name="T50" fmla="*/ 2147483647 w 272"/>
                <a:gd name="T51" fmla="*/ 2147483647 h 469"/>
                <a:gd name="T52" fmla="*/ 2147483647 w 272"/>
                <a:gd name="T53" fmla="*/ 2147483647 h 469"/>
                <a:gd name="T54" fmla="*/ 2147483647 w 272"/>
                <a:gd name="T55" fmla="*/ 2147483647 h 469"/>
                <a:gd name="T56" fmla="*/ 2147483647 w 272"/>
                <a:gd name="T57" fmla="*/ 2147483647 h 469"/>
                <a:gd name="T58" fmla="*/ 2147483647 w 272"/>
                <a:gd name="T59" fmla="*/ 2147483647 h 469"/>
                <a:gd name="T60" fmla="*/ 2147483647 w 272"/>
                <a:gd name="T61" fmla="*/ 2147483647 h 469"/>
                <a:gd name="T62" fmla="*/ 2147483647 w 272"/>
                <a:gd name="T63" fmla="*/ 2147483647 h 469"/>
                <a:gd name="T64" fmla="*/ 2147483647 w 272"/>
                <a:gd name="T65" fmla="*/ 2147483647 h 469"/>
                <a:gd name="T66" fmla="*/ 2147483647 w 272"/>
                <a:gd name="T67" fmla="*/ 2147483647 h 469"/>
                <a:gd name="T68" fmla="*/ 2147483647 w 272"/>
                <a:gd name="T69" fmla="*/ 2147483647 h 469"/>
                <a:gd name="T70" fmla="*/ 2147483647 w 272"/>
                <a:gd name="T71" fmla="*/ 2147483647 h 469"/>
                <a:gd name="T72" fmla="*/ 0 w 272"/>
                <a:gd name="T73" fmla="*/ 2147483647 h 469"/>
                <a:gd name="T74" fmla="*/ 2147483647 w 272"/>
                <a:gd name="T75" fmla="*/ 2147483647 h 469"/>
                <a:gd name="T76" fmla="*/ 2147483647 w 272"/>
                <a:gd name="T77" fmla="*/ 2147483647 h 469"/>
                <a:gd name="T78" fmla="*/ 2147483647 w 272"/>
                <a:gd name="T79" fmla="*/ 2147483647 h 469"/>
                <a:gd name="T80" fmla="*/ 2147483647 w 272"/>
                <a:gd name="T81" fmla="*/ 2147483647 h 469"/>
                <a:gd name="T82" fmla="*/ 2147483647 w 272"/>
                <a:gd name="T83" fmla="*/ 2147483647 h 469"/>
                <a:gd name="T84" fmla="*/ 2147483647 w 272"/>
                <a:gd name="T85" fmla="*/ 2147483647 h 469"/>
                <a:gd name="T86" fmla="*/ 2147483647 w 272"/>
                <a:gd name="T87" fmla="*/ 2147483647 h 469"/>
                <a:gd name="T88" fmla="*/ 2147483647 w 272"/>
                <a:gd name="T89" fmla="*/ 2147483647 h 469"/>
                <a:gd name="T90" fmla="*/ 2147483647 w 272"/>
                <a:gd name="T91" fmla="*/ 2147483647 h 469"/>
                <a:gd name="T92" fmla="*/ 2147483647 w 272"/>
                <a:gd name="T93" fmla="*/ 2147483647 h 469"/>
                <a:gd name="T94" fmla="*/ 2147483647 w 272"/>
                <a:gd name="T95" fmla="*/ 2147483647 h 469"/>
                <a:gd name="T96" fmla="*/ 2147483647 w 272"/>
                <a:gd name="T97" fmla="*/ 2147483647 h 469"/>
                <a:gd name="T98" fmla="*/ 2147483647 w 272"/>
                <a:gd name="T99" fmla="*/ 2147483647 h 469"/>
                <a:gd name="T100" fmla="*/ 2147483647 w 272"/>
                <a:gd name="T101" fmla="*/ 2147483647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rgbClr val="E9674F"/>
            </a:solidFill>
            <a:ln w="3175" algn="ctr">
              <a:solidFill>
                <a:sysClr val="windowText" lastClr="000000"/>
              </a:solidFill>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ea typeface="ＭＳ Ｐゴシック" pitchFamily="34" charset="-128"/>
                <a:cs typeface="Calibri" pitchFamily="34" charset="0"/>
              </a:endParaRPr>
            </a:p>
          </p:txBody>
        </p:sp>
        <p:sp>
          <p:nvSpPr>
            <p:cNvPr id="287" name="Text Box 124"/>
            <p:cNvSpPr txBox="1">
              <a:spLocks noChangeArrowheads="1"/>
            </p:cNvSpPr>
            <p:nvPr/>
          </p:nvSpPr>
          <p:spPr bwMode="auto">
            <a:xfrm>
              <a:off x="5202347" y="2990065"/>
              <a:ext cx="555589" cy="199928"/>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rPr>
                <a:t>Indiana </a:t>
              </a:r>
            </a:p>
          </p:txBody>
        </p:sp>
        <p:sp>
          <p:nvSpPr>
            <p:cNvPr id="288" name="Text Box 104"/>
            <p:cNvSpPr txBox="1">
              <a:spLocks noChangeArrowheads="1"/>
            </p:cNvSpPr>
            <p:nvPr/>
          </p:nvSpPr>
          <p:spPr bwMode="auto">
            <a:xfrm>
              <a:off x="5952338" y="4855099"/>
              <a:ext cx="1107448" cy="19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700" b="1" i="0" u="none" strike="noStrike" kern="0" cap="none" spc="0" normalizeH="0" baseline="0" noProof="0" dirty="0" smtClean="0">
                  <a:ln>
                    <a:noFill/>
                  </a:ln>
                  <a:solidFill>
                    <a:prstClr val="black"/>
                  </a:solidFill>
                  <a:effectLst/>
                  <a:uLnTx/>
                  <a:uFillTx/>
                  <a:latin typeface="Calibri" pitchFamily="34" charset="0"/>
                  <a:ea typeface="MS PGothic" pitchFamily="34" charset="-128"/>
                  <a:cs typeface="Calibri" pitchFamily="34" charset="0"/>
                </a:rPr>
                <a:t>Florida</a:t>
              </a:r>
              <a:endParaRPr kumimoji="0" lang="en-US" altLang="en-US" sz="700" b="1" i="0" u="none" strike="noStrike" kern="0" cap="none" spc="0" normalizeH="0" baseline="0" noProof="0" dirty="0">
                <a:ln>
                  <a:noFill/>
                </a:ln>
                <a:solidFill>
                  <a:prstClr val="black"/>
                </a:solidFill>
                <a:effectLst/>
                <a:uLnTx/>
                <a:uFillTx/>
                <a:latin typeface="Calibri" pitchFamily="34" charset="0"/>
                <a:ea typeface="MS PGothic" pitchFamily="34" charset="-128"/>
                <a:cs typeface="Calibri" pitchFamily="34" charset="0"/>
              </a:endParaRPr>
            </a:p>
          </p:txBody>
        </p:sp>
        <p:sp>
          <p:nvSpPr>
            <p:cNvPr id="289" name="Rectangle 529"/>
            <p:cNvSpPr>
              <a:spLocks noChangeArrowheads="1"/>
            </p:cNvSpPr>
            <p:nvPr/>
          </p:nvSpPr>
          <p:spPr bwMode="auto">
            <a:xfrm>
              <a:off x="5316648" y="2481513"/>
              <a:ext cx="344646" cy="107722"/>
            </a:xfrm>
            <a:prstGeom prst="rect">
              <a:avLst/>
            </a:prstGeom>
            <a:noFill/>
            <a:ln w="9525">
              <a:noFill/>
              <a:miter lim="800000"/>
              <a:headEnd/>
              <a:tailEnd/>
            </a:ln>
            <a:extLst/>
          </p:spPr>
          <p:txBody>
            <a:bodyPr wrap="non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700" b="1" i="0" u="none" strike="noStrike" kern="0" cap="none" spc="0" normalizeH="0" baseline="0" noProof="0" dirty="0" smtClean="0">
                  <a:ln>
                    <a:noFill/>
                  </a:ln>
                  <a:solidFill>
                    <a:prstClr val="white"/>
                  </a:solidFill>
                  <a:effectLst/>
                  <a:uLnTx/>
                  <a:uFillTx/>
                  <a:ea typeface="MS PGothic" pitchFamily="34" charset="-128"/>
                  <a:cs typeface="Calibri" pitchFamily="34" charset="0"/>
                </a:rPr>
                <a:t>Michigan</a:t>
              </a:r>
            </a:p>
          </p:txBody>
        </p:sp>
        <p:sp>
          <p:nvSpPr>
            <p:cNvPr id="290" name="Freeform 59"/>
            <p:cNvSpPr>
              <a:spLocks/>
            </p:cNvSpPr>
            <p:nvPr/>
          </p:nvSpPr>
          <p:spPr bwMode="auto">
            <a:xfrm>
              <a:off x="7027666" y="2240427"/>
              <a:ext cx="475549" cy="251746"/>
            </a:xfrm>
            <a:custGeom>
              <a:avLst/>
              <a:gdLst>
                <a:gd name="T0" fmla="*/ 2147483647 w 297"/>
                <a:gd name="T1" fmla="*/ 2147483647 h 151"/>
                <a:gd name="T2" fmla="*/ 2147483647 w 297"/>
                <a:gd name="T3" fmla="*/ 2147483647 h 151"/>
                <a:gd name="T4" fmla="*/ 2147483647 w 297"/>
                <a:gd name="T5" fmla="*/ 2147483647 h 151"/>
                <a:gd name="T6" fmla="*/ 2147483647 w 297"/>
                <a:gd name="T7" fmla="*/ 2147483647 h 151"/>
                <a:gd name="T8" fmla="*/ 2147483647 w 297"/>
                <a:gd name="T9" fmla="*/ 2147483647 h 151"/>
                <a:gd name="T10" fmla="*/ 2147483647 w 297"/>
                <a:gd name="T11" fmla="*/ 2147483647 h 151"/>
                <a:gd name="T12" fmla="*/ 2147483647 w 297"/>
                <a:gd name="T13" fmla="*/ 2147483647 h 151"/>
                <a:gd name="T14" fmla="*/ 2147483647 w 297"/>
                <a:gd name="T15" fmla="*/ 2147483647 h 151"/>
                <a:gd name="T16" fmla="*/ 2147483647 w 297"/>
                <a:gd name="T17" fmla="*/ 2147483647 h 151"/>
                <a:gd name="T18" fmla="*/ 2147483647 w 297"/>
                <a:gd name="T19" fmla="*/ 2147483647 h 151"/>
                <a:gd name="T20" fmla="*/ 2147483647 w 297"/>
                <a:gd name="T21" fmla="*/ 2147483647 h 151"/>
                <a:gd name="T22" fmla="*/ 2147483647 w 297"/>
                <a:gd name="T23" fmla="*/ 2147483647 h 151"/>
                <a:gd name="T24" fmla="*/ 2147483647 w 297"/>
                <a:gd name="T25" fmla="*/ 2147483647 h 151"/>
                <a:gd name="T26" fmla="*/ 2147483647 w 297"/>
                <a:gd name="T27" fmla="*/ 2147483647 h 151"/>
                <a:gd name="T28" fmla="*/ 2147483647 w 297"/>
                <a:gd name="T29" fmla="*/ 2147483647 h 151"/>
                <a:gd name="T30" fmla="*/ 2147483647 w 297"/>
                <a:gd name="T31" fmla="*/ 2147483647 h 151"/>
                <a:gd name="T32" fmla="*/ 2147483647 w 297"/>
                <a:gd name="T33" fmla="*/ 2147483647 h 151"/>
                <a:gd name="T34" fmla="*/ 2147483647 w 297"/>
                <a:gd name="T35" fmla="*/ 2147483647 h 151"/>
                <a:gd name="T36" fmla="*/ 2147483647 w 297"/>
                <a:gd name="T37" fmla="*/ 2147483647 h 151"/>
                <a:gd name="T38" fmla="*/ 2147483647 w 297"/>
                <a:gd name="T39" fmla="*/ 2147483647 h 151"/>
                <a:gd name="T40" fmla="*/ 2147483647 w 297"/>
                <a:gd name="T41" fmla="*/ 2147483647 h 151"/>
                <a:gd name="T42" fmla="*/ 2147483647 w 297"/>
                <a:gd name="T43" fmla="*/ 2147483647 h 151"/>
                <a:gd name="T44" fmla="*/ 2147483647 w 297"/>
                <a:gd name="T45" fmla="*/ 2147483647 h 151"/>
                <a:gd name="T46" fmla="*/ 2147483647 w 297"/>
                <a:gd name="T47" fmla="*/ 2147483647 h 151"/>
                <a:gd name="T48" fmla="*/ 2147483647 w 297"/>
                <a:gd name="T49" fmla="*/ 2147483647 h 151"/>
                <a:gd name="T50" fmla="*/ 2147483647 w 297"/>
                <a:gd name="T51" fmla="*/ 2147483647 h 151"/>
                <a:gd name="T52" fmla="*/ 2147483647 w 297"/>
                <a:gd name="T53" fmla="*/ 2147483647 h 151"/>
                <a:gd name="T54" fmla="*/ 2147483647 w 297"/>
                <a:gd name="T55" fmla="*/ 2147483647 h 151"/>
                <a:gd name="T56" fmla="*/ 2147483647 w 297"/>
                <a:gd name="T57" fmla="*/ 2147483647 h 151"/>
                <a:gd name="T58" fmla="*/ 2147483647 w 297"/>
                <a:gd name="T59" fmla="*/ 2147483647 h 151"/>
                <a:gd name="T60" fmla="*/ 2147483647 w 297"/>
                <a:gd name="T61" fmla="*/ 2147483647 h 151"/>
                <a:gd name="T62" fmla="*/ 2147483647 w 297"/>
                <a:gd name="T63" fmla="*/ 2147483647 h 151"/>
                <a:gd name="T64" fmla="*/ 2147483647 w 297"/>
                <a:gd name="T65" fmla="*/ 2147483647 h 151"/>
                <a:gd name="T66" fmla="*/ 2147483647 w 297"/>
                <a:gd name="T67" fmla="*/ 2147483647 h 151"/>
                <a:gd name="T68" fmla="*/ 2147483647 w 297"/>
                <a:gd name="T69" fmla="*/ 2147483647 h 151"/>
                <a:gd name="T70" fmla="*/ 2147483647 w 297"/>
                <a:gd name="T71" fmla="*/ 2147483647 h 151"/>
                <a:gd name="T72" fmla="*/ 2147483647 w 297"/>
                <a:gd name="T73" fmla="*/ 2147483647 h 151"/>
                <a:gd name="T74" fmla="*/ 2147483647 w 297"/>
                <a:gd name="T75" fmla="*/ 2147483647 h 151"/>
                <a:gd name="T76" fmla="*/ 2147483647 w 297"/>
                <a:gd name="T77" fmla="*/ 2147483647 h 151"/>
                <a:gd name="T78" fmla="*/ 2147483647 w 297"/>
                <a:gd name="T79" fmla="*/ 2147483647 h 151"/>
                <a:gd name="T80" fmla="*/ 2147483647 w 297"/>
                <a:gd name="T81" fmla="*/ 2147483647 h 151"/>
                <a:gd name="T82" fmla="*/ 2147483647 w 297"/>
                <a:gd name="T83" fmla="*/ 2147483647 h 151"/>
                <a:gd name="T84" fmla="*/ 2147483647 w 297"/>
                <a:gd name="T85" fmla="*/ 2147483647 h 151"/>
                <a:gd name="T86" fmla="*/ 2147483647 w 297"/>
                <a:gd name="T87" fmla="*/ 2147483647 h 151"/>
                <a:gd name="T88" fmla="*/ 0 w 297"/>
                <a:gd name="T89" fmla="*/ 2147483647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solidFill>
              <a:sysClr val="window" lastClr="FFFFFF">
                <a:lumMod val="95000"/>
              </a:sysClr>
            </a:solidFill>
            <a:ln w="3175" algn="ctr">
              <a:solidFill>
                <a:sysClr val="windowText" lastClr="000000"/>
              </a:solidFill>
              <a:prstDash val="solid"/>
              <a:round/>
              <a:headEnd/>
              <a:tailEnd/>
            </a:ln>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91" name="Line 518"/>
            <p:cNvSpPr>
              <a:spLocks noChangeShapeType="1"/>
            </p:cNvSpPr>
            <p:nvPr/>
          </p:nvSpPr>
          <p:spPr bwMode="auto">
            <a:xfrm flipV="1">
              <a:off x="5142930" y="4782894"/>
              <a:ext cx="0" cy="560086"/>
            </a:xfrm>
            <a:prstGeom prst="line">
              <a:avLst/>
            </a:prstGeom>
            <a:noFill/>
            <a:ln w="6350">
              <a:solidFill>
                <a:sysClr val="windowText" lastClr="000000"/>
              </a:solidFill>
              <a:round/>
              <a:headEnd/>
              <a:tailEnd/>
            </a:ln>
            <a:extLst>
              <a:ext uri="{909E8E84-426E-40DD-AFC4-6F175D3DCCD1}">
                <a14:hiddenFill xmlns:a14="http://schemas.microsoft.com/office/drawing/2010/main">
                  <a:noFill/>
                </a14:hiddenFill>
              </a:ext>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prstClr val="black"/>
                </a:solidFill>
                <a:effectLst/>
                <a:uLnTx/>
                <a:uFillTx/>
                <a:latin typeface="Arial" charset="0"/>
                <a:ea typeface="ＭＳ Ｐゴシック"/>
              </a:endParaRPr>
            </a:p>
          </p:txBody>
        </p:sp>
        <p:grpSp>
          <p:nvGrpSpPr>
            <p:cNvPr id="292" name="Group 291"/>
            <p:cNvGrpSpPr/>
            <p:nvPr/>
          </p:nvGrpSpPr>
          <p:grpSpPr>
            <a:xfrm>
              <a:off x="6799026" y="4238419"/>
              <a:ext cx="2551183" cy="1663256"/>
              <a:chOff x="6799026" y="4155182"/>
              <a:chExt cx="2551183" cy="1736082"/>
            </a:xfrm>
          </p:grpSpPr>
          <p:sp>
            <p:nvSpPr>
              <p:cNvPr id="293" name="Rectangle 292"/>
              <p:cNvSpPr/>
              <p:nvPr/>
            </p:nvSpPr>
            <p:spPr bwMode="auto">
              <a:xfrm>
                <a:off x="6799026" y="4412484"/>
                <a:ext cx="2344974" cy="1468287"/>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lvl="0" indent="0" algn="ctr" defTabSz="1019175"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smtClean="0">
                  <a:ln>
                    <a:noFill/>
                  </a:ln>
                  <a:solidFill>
                    <a:prstClr val="black"/>
                  </a:solidFill>
                  <a:effectLst/>
                  <a:uLnTx/>
                  <a:uFillTx/>
                </a:endParaRPr>
              </a:p>
            </p:txBody>
          </p:sp>
          <p:sp>
            <p:nvSpPr>
              <p:cNvPr id="294" name="Text Box 157"/>
              <p:cNvSpPr txBox="1">
                <a:spLocks noChangeArrowheads="1"/>
              </p:cNvSpPr>
              <p:nvPr/>
            </p:nvSpPr>
            <p:spPr bwMode="auto">
              <a:xfrm>
                <a:off x="7418781" y="4246175"/>
                <a:ext cx="920134" cy="1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en-US" sz="8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Approved</a:t>
                </a:r>
                <a:endParaRPr kumimoji="0" lang="en-US" altLang="en-US" sz="8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95" name="AutoShape 160"/>
              <p:cNvSpPr>
                <a:spLocks noChangeArrowheads="1"/>
              </p:cNvSpPr>
              <p:nvPr/>
            </p:nvSpPr>
            <p:spPr bwMode="auto">
              <a:xfrm>
                <a:off x="7227562" y="4216304"/>
                <a:ext cx="208549" cy="240037"/>
              </a:xfrm>
              <a:prstGeom prst="roundRect">
                <a:avLst>
                  <a:gd name="adj" fmla="val 16667"/>
                </a:avLst>
              </a:prstGeom>
              <a:solidFill>
                <a:srgbClr val="E9674F"/>
              </a:solidFill>
              <a:ln w="0">
                <a:solidFill>
                  <a:srgbClr val="000000"/>
                </a:solidFill>
                <a:round/>
                <a:headEnd/>
                <a:tailEnd/>
              </a:ln>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96" name="Text Box 157"/>
              <p:cNvSpPr txBox="1">
                <a:spLocks noChangeArrowheads="1"/>
              </p:cNvSpPr>
              <p:nvPr/>
            </p:nvSpPr>
            <p:spPr bwMode="auto">
              <a:xfrm>
                <a:off x="7419574" y="4949345"/>
                <a:ext cx="913229" cy="3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8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Undergoing CMS Review</a:t>
                </a:r>
                <a:endParaRPr kumimoji="0" lang="en-US" altLang="en-US" sz="8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297" name="AutoShape 160"/>
              <p:cNvSpPr>
                <a:spLocks noChangeArrowheads="1"/>
              </p:cNvSpPr>
              <p:nvPr/>
            </p:nvSpPr>
            <p:spPr bwMode="auto">
              <a:xfrm>
                <a:off x="7227562" y="5019500"/>
                <a:ext cx="208549" cy="240037"/>
              </a:xfrm>
              <a:prstGeom prst="roundRect">
                <a:avLst>
                  <a:gd name="adj" fmla="val 16667"/>
                </a:avLst>
              </a:prstGeom>
              <a:solidFill>
                <a:srgbClr val="641E57"/>
              </a:solidFill>
              <a:ln w="0">
                <a:solidFill>
                  <a:srgbClr val="000000"/>
                </a:solidFill>
                <a:round/>
                <a:headEnd/>
                <a:tailEnd/>
              </a:ln>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298" name="Rectangle 297"/>
              <p:cNvSpPr/>
              <p:nvPr/>
            </p:nvSpPr>
            <p:spPr bwMode="auto">
              <a:xfrm>
                <a:off x="7111649" y="4155182"/>
                <a:ext cx="2032352" cy="1736082"/>
              </a:xfrm>
              <a:prstGeom prst="rect">
                <a:avLst/>
              </a:prstGeom>
              <a:noFill/>
              <a:ln w="9525" cap="flat" cmpd="sng" algn="ctr">
                <a:solidFill>
                  <a:srgbClr val="000000"/>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lvl="0" indent="0" algn="ctr" defTabSz="1019175" eaLnBrk="1" fontAlgn="base" latinLnBrk="0" hangingPunct="1">
                  <a:lnSpc>
                    <a:spcPct val="100000"/>
                  </a:lnSpc>
                  <a:spcBef>
                    <a:spcPct val="0"/>
                  </a:spcBef>
                  <a:spcAft>
                    <a:spcPct val="0"/>
                  </a:spcAft>
                  <a:buClrTx/>
                  <a:buSzTx/>
                  <a:buFontTx/>
                  <a:buNone/>
                  <a:tabLst/>
                  <a:defRPr/>
                </a:pPr>
                <a:endParaRPr kumimoji="0" lang="en-US" sz="1000" b="1" i="0" u="none" strike="noStrike" kern="0" cap="none" spc="0" normalizeH="0" baseline="0" noProof="0" dirty="0" smtClean="0">
                  <a:ln>
                    <a:noFill/>
                  </a:ln>
                  <a:solidFill>
                    <a:sysClr val="windowText" lastClr="000000"/>
                  </a:solidFill>
                  <a:effectLst/>
                  <a:uLnTx/>
                  <a:uFillTx/>
                </a:endParaRPr>
              </a:p>
            </p:txBody>
          </p:sp>
          <p:sp>
            <p:nvSpPr>
              <p:cNvPr id="299" name="Text Box 157"/>
              <p:cNvSpPr txBox="1">
                <a:spLocks noChangeArrowheads="1"/>
              </p:cNvSpPr>
              <p:nvPr/>
            </p:nvSpPr>
            <p:spPr bwMode="auto">
              <a:xfrm>
                <a:off x="7430880" y="5360173"/>
                <a:ext cx="1919329" cy="35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8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Undergoing Public Comment or Pending Submission to CMS </a:t>
                </a:r>
                <a:endParaRPr kumimoji="0" lang="en-US" altLang="en-US" sz="8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300" name="AutoShape 160"/>
              <p:cNvSpPr>
                <a:spLocks noChangeArrowheads="1"/>
              </p:cNvSpPr>
              <p:nvPr/>
            </p:nvSpPr>
            <p:spPr bwMode="auto">
              <a:xfrm>
                <a:off x="7227562" y="5421095"/>
                <a:ext cx="208549" cy="240037"/>
              </a:xfrm>
              <a:prstGeom prst="roundRect">
                <a:avLst>
                  <a:gd name="adj" fmla="val 16667"/>
                </a:avLst>
              </a:prstGeom>
              <a:solidFill>
                <a:srgbClr val="641E57">
                  <a:alpha val="49804"/>
                </a:srgbClr>
              </a:solidFill>
              <a:ln w="0">
                <a:solidFill>
                  <a:srgbClr val="000000"/>
                </a:solidFill>
                <a:round/>
                <a:headEnd/>
                <a:tailEnd/>
              </a:ln>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sp>
            <p:nvSpPr>
              <p:cNvPr id="301" name="Text Box 157"/>
              <p:cNvSpPr txBox="1">
                <a:spLocks noChangeArrowheads="1"/>
              </p:cNvSpPr>
              <p:nvPr/>
            </p:nvSpPr>
            <p:spPr bwMode="auto">
              <a:xfrm>
                <a:off x="7426040" y="4584535"/>
                <a:ext cx="1295374" cy="30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en-US" sz="800" b="1"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Court Invalidated Approval</a:t>
                </a:r>
                <a:endParaRPr kumimoji="0" lang="en-US" altLang="en-US" sz="800" b="1"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
            <p:nvSpPr>
              <p:cNvPr id="302" name="AutoShape 160"/>
              <p:cNvSpPr>
                <a:spLocks noChangeArrowheads="1"/>
              </p:cNvSpPr>
              <p:nvPr/>
            </p:nvSpPr>
            <p:spPr bwMode="auto">
              <a:xfrm>
                <a:off x="7234822" y="4617903"/>
                <a:ext cx="208549" cy="240037"/>
              </a:xfrm>
              <a:prstGeom prst="roundRect">
                <a:avLst>
                  <a:gd name="adj" fmla="val 16667"/>
                </a:avLst>
              </a:prstGeom>
              <a:solidFill>
                <a:srgbClr val="C0504D">
                  <a:lumMod val="20000"/>
                  <a:lumOff val="80000"/>
                </a:srgbClr>
              </a:solidFill>
              <a:ln w="0">
                <a:solidFill>
                  <a:srgbClr val="000000"/>
                </a:solidFill>
                <a:round/>
                <a:headEnd/>
                <a:tailEnd/>
              </a:ln>
              <a:extLst/>
            </p:spPr>
            <p:txBody>
              <a:bodyPr lIns="91311" tIns="45657" rIns="91311" bIns="45657"/>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ysClr val="windowText" lastClr="000000"/>
                  </a:solidFill>
                  <a:effectLst/>
                  <a:uLnTx/>
                  <a:uFillTx/>
                  <a:ea typeface="ＭＳ Ｐゴシック" pitchFamily="34" charset="-128"/>
                  <a:cs typeface="Calibri" pitchFamily="34" charset="0"/>
                </a:endParaRPr>
              </a:p>
            </p:txBody>
          </p:sp>
        </p:grpSp>
      </p:grpSp>
      <p:sp>
        <p:nvSpPr>
          <p:cNvPr id="304" name="Title 1"/>
          <p:cNvSpPr>
            <a:spLocks noGrp="1"/>
          </p:cNvSpPr>
          <p:nvPr>
            <p:ph type="title"/>
          </p:nvPr>
        </p:nvSpPr>
        <p:spPr>
          <a:xfrm>
            <a:off x="457199" y="522324"/>
            <a:ext cx="8573939" cy="1039776"/>
          </a:xfrm>
        </p:spPr>
        <p:txBody>
          <a:bodyPr>
            <a:noAutofit/>
          </a:bodyPr>
          <a:lstStyle/>
          <a:p>
            <a:r>
              <a:rPr lang="en-US" sz="2150" b="1" dirty="0" smtClean="0">
                <a:latin typeface="+mj-lt"/>
              </a:rPr>
              <a:t>To date, 4 states </a:t>
            </a:r>
            <a:r>
              <a:rPr lang="en-US" sz="2150" b="1" dirty="0">
                <a:latin typeface="+mj-lt"/>
              </a:rPr>
              <a:t>have obtained CMS approval, and </a:t>
            </a:r>
            <a:r>
              <a:rPr lang="en-US" sz="2150" b="1" dirty="0" smtClean="0">
                <a:latin typeface="+mj-lt"/>
              </a:rPr>
              <a:t>15 </a:t>
            </a:r>
            <a:r>
              <a:rPr lang="en-US" sz="2150" b="1" dirty="0">
                <a:latin typeface="+mj-lt"/>
              </a:rPr>
              <a:t>states have pending waivers for </a:t>
            </a:r>
            <a:r>
              <a:rPr lang="en-US" sz="2150" b="1" dirty="0" smtClean="0">
                <a:latin typeface="+mj-lt"/>
              </a:rPr>
              <a:t>work/CE requirements – </a:t>
            </a:r>
            <a:r>
              <a:rPr lang="en-US" sz="2150" b="1" i="1" dirty="0" smtClean="0">
                <a:latin typeface="+mj-lt"/>
              </a:rPr>
              <a:t>including 8 non-expansion states</a:t>
            </a:r>
            <a:endParaRPr lang="en-US" sz="2150" b="1" i="1" dirty="0">
              <a:latin typeface="+mj-lt"/>
            </a:endParaRPr>
          </a:p>
        </p:txBody>
      </p:sp>
      <p:sp>
        <p:nvSpPr>
          <p:cNvPr id="305" name="Text Box 157"/>
          <p:cNvSpPr txBox="1">
            <a:spLocks noChangeArrowheads="1"/>
          </p:cNvSpPr>
          <p:nvPr/>
        </p:nvSpPr>
        <p:spPr bwMode="auto">
          <a:xfrm>
            <a:off x="7675473" y="6009866"/>
            <a:ext cx="1042289" cy="19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altLang="en-US" sz="800" i="0" u="none" strike="noStrike" kern="0" cap="none" spc="0" normalizeH="0" baseline="0" noProof="0" dirty="0" smtClean="0">
                <a:ln>
                  <a:noFill/>
                </a:ln>
                <a:solidFill>
                  <a:srgbClr val="000000"/>
                </a:solidFill>
                <a:effectLst/>
                <a:uLnTx/>
                <a:uFillTx/>
                <a:latin typeface="Calibri" pitchFamily="34" charset="0"/>
                <a:ea typeface="MS PGothic" pitchFamily="34" charset="-128"/>
                <a:cs typeface="Calibri" pitchFamily="34" charset="0"/>
              </a:rPr>
              <a:t>As</a:t>
            </a:r>
            <a:r>
              <a:rPr kumimoji="0" lang="en-US" altLang="en-US" sz="800" i="0" u="none" strike="noStrike" kern="0" cap="none" spc="0" normalizeH="0" noProof="0" dirty="0" smtClean="0">
                <a:ln>
                  <a:noFill/>
                </a:ln>
                <a:solidFill>
                  <a:srgbClr val="000000"/>
                </a:solidFill>
                <a:effectLst/>
                <a:uLnTx/>
                <a:uFillTx/>
                <a:latin typeface="Calibri" pitchFamily="34" charset="0"/>
                <a:ea typeface="MS PGothic" pitchFamily="34" charset="-128"/>
                <a:cs typeface="Calibri" pitchFamily="34" charset="0"/>
              </a:rPr>
              <a:t> of October 2018</a:t>
            </a:r>
            <a:endParaRPr kumimoji="0" lang="en-US" altLang="en-US" sz="800" i="0" u="none" strike="noStrike" kern="0" cap="none" spc="0" normalizeH="0" baseline="0" noProof="0" dirty="0">
              <a:ln>
                <a:noFill/>
              </a:ln>
              <a:solidFill>
                <a:srgbClr val="000000"/>
              </a:solidFill>
              <a:effectLst/>
              <a:uLnTx/>
              <a:uFillTx/>
              <a:latin typeface="Calibri" pitchFamily="34" charset="0"/>
              <a:ea typeface="MS PGothic" pitchFamily="34" charset="-128"/>
              <a:cs typeface="Calibri" pitchFamily="34" charset="0"/>
            </a:endParaRPr>
          </a:p>
        </p:txBody>
      </p:sp>
    </p:spTree>
    <p:extLst>
      <p:ext uri="{BB962C8B-B14F-4D97-AF65-F5344CB8AC3E}">
        <p14:creationId xmlns:p14="http://schemas.microsoft.com/office/powerpoint/2010/main" val="316358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8660" y="2120900"/>
            <a:ext cx="8886679" cy="4508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38844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74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3" name="Title 2"/>
          <p:cNvSpPr>
            <a:spLocks noGrp="1"/>
          </p:cNvSpPr>
          <p:nvPr>
            <p:ph type="title"/>
          </p:nvPr>
        </p:nvSpPr>
        <p:spPr>
          <a:xfrm>
            <a:off x="457199" y="474699"/>
            <a:ext cx="8686801" cy="1143000"/>
          </a:xfrm>
        </p:spPr>
        <p:txBody>
          <a:bodyPr>
            <a:normAutofit/>
          </a:bodyPr>
          <a:lstStyle/>
          <a:p>
            <a:r>
              <a:rPr lang="en-US" sz="2800" b="1" dirty="0" smtClean="0">
                <a:latin typeface="+mj-lt"/>
              </a:rPr>
              <a:t>Litigation Challenging Work/CE Waivers</a:t>
            </a:r>
            <a:endParaRPr lang="en-US" sz="2800" b="1" i="1" dirty="0">
              <a:latin typeface="+mj-lt"/>
            </a:endParaRPr>
          </a:p>
        </p:txBody>
      </p:sp>
      <p:sp>
        <p:nvSpPr>
          <p:cNvPr id="14" name="Rectangle 13"/>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lvl="1" algn="ctr" defTabSz="1019175" fontAlgn="base">
              <a:spcBef>
                <a:spcPct val="0"/>
              </a:spcBef>
              <a:spcAft>
                <a:spcPct val="0"/>
              </a:spcAft>
            </a:pPr>
            <a:r>
              <a:rPr lang="en-US" sz="1600" b="1" dirty="0" smtClean="0">
                <a:solidFill>
                  <a:prstClr val="white"/>
                </a:solidFill>
                <a:ea typeface="Calibri"/>
                <a:cs typeface="Times New Roman"/>
              </a:rPr>
              <a:t>Medicaid enrollees in two states have filed suit against Secretary of Health and Human Services Alex Azar. </a:t>
            </a:r>
            <a:r>
              <a:rPr lang="en-US" sz="1600" b="1" dirty="0">
                <a:solidFill>
                  <a:prstClr val="white"/>
                </a:solidFill>
                <a:ea typeface="Calibri"/>
                <a:cs typeface="Times New Roman"/>
              </a:rPr>
              <a:t>L</a:t>
            </a:r>
            <a:r>
              <a:rPr lang="en-US" sz="1600" b="1" dirty="0" smtClean="0">
                <a:solidFill>
                  <a:prstClr val="white"/>
                </a:solidFill>
                <a:ea typeface="Calibri"/>
                <a:cs typeface="Times New Roman"/>
              </a:rPr>
              <a:t>itigation will have far reaching implications on 1115 waiver requests. </a:t>
            </a:r>
            <a:endParaRPr lang="en-US" sz="1600" b="1" dirty="0">
              <a:solidFill>
                <a:schemeClr val="bg1"/>
              </a:solidFill>
              <a:ea typeface="Calibri"/>
              <a:cs typeface="Times New Roman"/>
            </a:endParaRPr>
          </a:p>
        </p:txBody>
      </p:sp>
      <p:sp>
        <p:nvSpPr>
          <p:cNvPr id="15" name="Rectangle 14"/>
          <p:cNvSpPr/>
          <p:nvPr/>
        </p:nvSpPr>
        <p:spPr>
          <a:xfrm>
            <a:off x="209991" y="2456541"/>
            <a:ext cx="4295745" cy="3997325"/>
          </a:xfrm>
          <a:prstGeom prst="rect">
            <a:avLst/>
          </a:prstGeom>
          <a:solidFill>
            <a:schemeClr val="bg1"/>
          </a:solidFill>
          <a:ln w="28575">
            <a:solidFill>
              <a:srgbClr val="E9674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solidFill>
                <a:prstClr val="white"/>
              </a:solidFill>
            </a:endParaRPr>
          </a:p>
        </p:txBody>
      </p:sp>
      <p:sp>
        <p:nvSpPr>
          <p:cNvPr id="16" name="Rectangle 15"/>
          <p:cNvSpPr/>
          <p:nvPr/>
        </p:nvSpPr>
        <p:spPr>
          <a:xfrm>
            <a:off x="4650009" y="2456541"/>
            <a:ext cx="4295745" cy="3997325"/>
          </a:xfrm>
          <a:prstGeom prst="rect">
            <a:avLst/>
          </a:prstGeom>
          <a:solidFill>
            <a:schemeClr val="bg1"/>
          </a:solidFill>
          <a:ln w="28575">
            <a:solidFill>
              <a:srgbClr val="E9674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solidFill>
                <a:prstClr val="white"/>
              </a:solidFill>
            </a:endParaRPr>
          </a:p>
        </p:txBody>
      </p:sp>
      <p:sp>
        <p:nvSpPr>
          <p:cNvPr id="18" name="Rounded Rectangle 17"/>
          <p:cNvSpPr/>
          <p:nvPr/>
        </p:nvSpPr>
        <p:spPr bwMode="auto">
          <a:xfrm>
            <a:off x="278083" y="2526216"/>
            <a:ext cx="615680" cy="550096"/>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smtClean="0">
              <a:solidFill>
                <a:srgbClr val="000000"/>
              </a:solidFill>
            </a:endParaRPr>
          </a:p>
        </p:txBody>
      </p:sp>
      <p:sp>
        <p:nvSpPr>
          <p:cNvPr id="19" name="Rounded Rectangle 18"/>
          <p:cNvSpPr/>
          <p:nvPr/>
        </p:nvSpPr>
        <p:spPr bwMode="auto">
          <a:xfrm>
            <a:off x="4723783" y="2526216"/>
            <a:ext cx="615680" cy="550096"/>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smtClean="0">
              <a:solidFill>
                <a:srgbClr val="000000"/>
              </a:solidFill>
            </a:endParaRPr>
          </a:p>
        </p:txBody>
      </p:sp>
      <p:sp>
        <p:nvSpPr>
          <p:cNvPr id="20" name="Freeform 7"/>
          <p:cNvSpPr>
            <a:spLocks/>
          </p:cNvSpPr>
          <p:nvPr/>
        </p:nvSpPr>
        <p:spPr bwMode="auto">
          <a:xfrm>
            <a:off x="4846084" y="2633624"/>
            <a:ext cx="386316" cy="342526"/>
          </a:xfrm>
          <a:custGeom>
            <a:avLst/>
            <a:gdLst>
              <a:gd name="T0" fmla="*/ 2147483647 w 4358"/>
              <a:gd name="T1" fmla="*/ 1204634780 h 3864"/>
              <a:gd name="T2" fmla="*/ 2147483647 w 4358"/>
              <a:gd name="T3" fmla="*/ 947578907 h 3864"/>
              <a:gd name="T4" fmla="*/ 2147483647 w 4358"/>
              <a:gd name="T5" fmla="*/ 745966260 h 3864"/>
              <a:gd name="T6" fmla="*/ 2147483647 w 4358"/>
              <a:gd name="T7" fmla="*/ 498991010 h 3864"/>
              <a:gd name="T8" fmla="*/ 2147483647 w 4358"/>
              <a:gd name="T9" fmla="*/ 246975349 h 3864"/>
              <a:gd name="T10" fmla="*/ 2147483647 w 4358"/>
              <a:gd name="T11" fmla="*/ 55443448 h 3864"/>
              <a:gd name="T12" fmla="*/ 100806230 w 4358"/>
              <a:gd name="T13" fmla="*/ 2147483647 h 3864"/>
              <a:gd name="T14" fmla="*/ 141128736 w 4358"/>
              <a:gd name="T15" fmla="*/ 2147483647 h 3864"/>
              <a:gd name="T16" fmla="*/ 337700885 w 4358"/>
              <a:gd name="T17" fmla="*/ 2147483647 h 3864"/>
              <a:gd name="T18" fmla="*/ 463708741 w 4358"/>
              <a:gd name="T19" fmla="*/ 2147483647 h 3864"/>
              <a:gd name="T20" fmla="*/ 564514945 w 4358"/>
              <a:gd name="T21" fmla="*/ 2147483647 h 3864"/>
              <a:gd name="T22" fmla="*/ 695563012 w 4358"/>
              <a:gd name="T23" fmla="*/ 2147483647 h 3864"/>
              <a:gd name="T24" fmla="*/ 710683942 w 4358"/>
              <a:gd name="T25" fmla="*/ 2147483647 h 3864"/>
              <a:gd name="T26" fmla="*/ 877014379 w 4358"/>
              <a:gd name="T27" fmla="*/ 2147483647 h 3864"/>
              <a:gd name="T28" fmla="*/ 1043344617 w 4358"/>
              <a:gd name="T29" fmla="*/ 2147483647 h 3864"/>
              <a:gd name="T30" fmla="*/ 1073586478 w 4358"/>
              <a:gd name="T31" fmla="*/ 2147483647 h 3864"/>
              <a:gd name="T32" fmla="*/ 2147483647 w 4358"/>
              <a:gd name="T33" fmla="*/ 2147483647 h 3864"/>
              <a:gd name="T34" fmla="*/ 2147483647 w 4358"/>
              <a:gd name="T35" fmla="*/ 2147483647 h 3864"/>
              <a:gd name="T36" fmla="*/ 2147483647 w 4358"/>
              <a:gd name="T37" fmla="*/ 2147483647 h 3864"/>
              <a:gd name="T38" fmla="*/ 2147483647 w 4358"/>
              <a:gd name="T39" fmla="*/ 2147483647 h 3864"/>
              <a:gd name="T40" fmla="*/ 2147483647 w 4358"/>
              <a:gd name="T41" fmla="*/ 2147483647 h 3864"/>
              <a:gd name="T42" fmla="*/ 2147483647 w 4358"/>
              <a:gd name="T43" fmla="*/ 2147483647 h 3864"/>
              <a:gd name="T44" fmla="*/ 2147483647 w 4358"/>
              <a:gd name="T45" fmla="*/ 2147483647 h 3864"/>
              <a:gd name="T46" fmla="*/ 2147483647 w 4358"/>
              <a:gd name="T47" fmla="*/ 2147483647 h 3864"/>
              <a:gd name="T48" fmla="*/ 2147483647 w 4358"/>
              <a:gd name="T49" fmla="*/ 2147483647 h 3864"/>
              <a:gd name="T50" fmla="*/ 2147483647 w 4358"/>
              <a:gd name="T51" fmla="*/ 2147483647 h 3864"/>
              <a:gd name="T52" fmla="*/ 2147483647 w 4358"/>
              <a:gd name="T53" fmla="*/ 2147483647 h 3864"/>
              <a:gd name="T54" fmla="*/ 2147483647 w 4358"/>
              <a:gd name="T55" fmla="*/ 2147483647 h 3864"/>
              <a:gd name="T56" fmla="*/ 2147483647 w 4358"/>
              <a:gd name="T57" fmla="*/ 2147483647 h 3864"/>
              <a:gd name="T58" fmla="*/ 2147483647 w 4358"/>
              <a:gd name="T59" fmla="*/ 2147483647 h 3864"/>
              <a:gd name="T60" fmla="*/ 2147483647 w 4358"/>
              <a:gd name="T61" fmla="*/ 2147483647 h 3864"/>
              <a:gd name="T62" fmla="*/ 2147483647 w 4358"/>
              <a:gd name="T63" fmla="*/ 2147483647 h 3864"/>
              <a:gd name="T64" fmla="*/ 2147483647 w 4358"/>
              <a:gd name="T65" fmla="*/ 2147483647 h 3864"/>
              <a:gd name="T66" fmla="*/ 2147483647 w 4358"/>
              <a:gd name="T67" fmla="*/ 2147483647 h 3864"/>
              <a:gd name="T68" fmla="*/ 2147483647 w 4358"/>
              <a:gd name="T69" fmla="*/ 2147483647 h 3864"/>
              <a:gd name="T70" fmla="*/ 2147483647 w 4358"/>
              <a:gd name="T71" fmla="*/ 2147483647 h 3864"/>
              <a:gd name="T72" fmla="*/ 2147483647 w 4358"/>
              <a:gd name="T73" fmla="*/ 2147483647 h 3864"/>
              <a:gd name="T74" fmla="*/ 2147483647 w 4358"/>
              <a:gd name="T75" fmla="*/ 2147483647 h 3864"/>
              <a:gd name="T76" fmla="*/ 2147483647 w 4358"/>
              <a:gd name="T77" fmla="*/ 2147483647 h 3864"/>
              <a:gd name="T78" fmla="*/ 2147483647 w 4358"/>
              <a:gd name="T79" fmla="*/ 2147483647 h 3864"/>
              <a:gd name="T80" fmla="*/ 2147483647 w 4358"/>
              <a:gd name="T81" fmla="*/ 2147483647 h 3864"/>
              <a:gd name="T82" fmla="*/ 2147483647 w 4358"/>
              <a:gd name="T83" fmla="*/ 2147483647 h 3864"/>
              <a:gd name="T84" fmla="*/ 2147483647 w 4358"/>
              <a:gd name="T85" fmla="*/ 2147483647 h 3864"/>
              <a:gd name="T86" fmla="*/ 2147483647 w 4358"/>
              <a:gd name="T87" fmla="*/ 2147483647 h 3864"/>
              <a:gd name="T88" fmla="*/ 2147483647 w 4358"/>
              <a:gd name="T89" fmla="*/ 2147483647 h 3864"/>
              <a:gd name="T90" fmla="*/ 2147483647 w 4358"/>
              <a:gd name="T91" fmla="*/ 2147483647 h 3864"/>
              <a:gd name="T92" fmla="*/ 2147483647 w 4358"/>
              <a:gd name="T93" fmla="*/ 2147483647 h 3864"/>
              <a:gd name="T94" fmla="*/ 2147483647 w 4358"/>
              <a:gd name="T95" fmla="*/ 2147483647 h 3864"/>
              <a:gd name="T96" fmla="*/ 2147483647 w 4358"/>
              <a:gd name="T97" fmla="*/ 2147483647 h 3864"/>
              <a:gd name="T98" fmla="*/ 2147483647 w 4358"/>
              <a:gd name="T99" fmla="*/ 2147483647 h 3864"/>
              <a:gd name="T100" fmla="*/ 2147483647 w 4358"/>
              <a:gd name="T101" fmla="*/ 2147483647 h 3864"/>
              <a:gd name="T102" fmla="*/ 2147483647 w 4358"/>
              <a:gd name="T103" fmla="*/ 2147483647 h 3864"/>
              <a:gd name="T104" fmla="*/ 2147483647 w 4358"/>
              <a:gd name="T105" fmla="*/ 2147483647 h 3864"/>
              <a:gd name="T106" fmla="*/ 2147483647 w 4358"/>
              <a:gd name="T107" fmla="*/ 2147483647 h 3864"/>
              <a:gd name="T108" fmla="*/ 2147483647 w 4358"/>
              <a:gd name="T109" fmla="*/ 2147483647 h 3864"/>
              <a:gd name="T110" fmla="*/ 2147483647 w 4358"/>
              <a:gd name="T111" fmla="*/ 2147483647 h 3864"/>
              <a:gd name="T112" fmla="*/ 2147483647 w 4358"/>
              <a:gd name="T113" fmla="*/ 2147483647 h 3864"/>
              <a:gd name="T114" fmla="*/ 2147483647 w 4358"/>
              <a:gd name="T115" fmla="*/ 2147483647 h 3864"/>
              <a:gd name="T116" fmla="*/ 2147483647 w 4358"/>
              <a:gd name="T117" fmla="*/ 2147483647 h 3864"/>
              <a:gd name="T118" fmla="*/ 2147483647 w 4358"/>
              <a:gd name="T119" fmla="*/ 2066528396 h 3864"/>
              <a:gd name="T120" fmla="*/ 2147483647 w 4358"/>
              <a:gd name="T121" fmla="*/ 1864915947 h 3864"/>
              <a:gd name="T122" fmla="*/ 2147483647 w 4358"/>
              <a:gd name="T123" fmla="*/ 1638101545 h 38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58"/>
              <a:gd name="T187" fmla="*/ 0 h 3864"/>
              <a:gd name="T188" fmla="*/ 4358 w 4358"/>
              <a:gd name="T189" fmla="*/ 3864 h 38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58" h="3864">
                <a:moveTo>
                  <a:pt x="4346" y="626"/>
                </a:moveTo>
                <a:lnTo>
                  <a:pt x="4290" y="582"/>
                </a:lnTo>
                <a:lnTo>
                  <a:pt x="4292" y="544"/>
                </a:lnTo>
                <a:lnTo>
                  <a:pt x="3712" y="564"/>
                </a:lnTo>
                <a:lnTo>
                  <a:pt x="3746" y="504"/>
                </a:lnTo>
                <a:lnTo>
                  <a:pt x="3748" y="488"/>
                </a:lnTo>
                <a:lnTo>
                  <a:pt x="3760" y="478"/>
                </a:lnTo>
                <a:lnTo>
                  <a:pt x="3762" y="458"/>
                </a:lnTo>
                <a:lnTo>
                  <a:pt x="3776" y="448"/>
                </a:lnTo>
                <a:lnTo>
                  <a:pt x="3782" y="432"/>
                </a:lnTo>
                <a:lnTo>
                  <a:pt x="3798" y="430"/>
                </a:lnTo>
                <a:lnTo>
                  <a:pt x="3830" y="404"/>
                </a:lnTo>
                <a:lnTo>
                  <a:pt x="3834" y="396"/>
                </a:lnTo>
                <a:lnTo>
                  <a:pt x="3834" y="376"/>
                </a:lnTo>
                <a:lnTo>
                  <a:pt x="3844" y="356"/>
                </a:lnTo>
                <a:lnTo>
                  <a:pt x="3856" y="350"/>
                </a:lnTo>
                <a:lnTo>
                  <a:pt x="3874" y="330"/>
                </a:lnTo>
                <a:lnTo>
                  <a:pt x="3900" y="318"/>
                </a:lnTo>
                <a:lnTo>
                  <a:pt x="3910" y="308"/>
                </a:lnTo>
                <a:lnTo>
                  <a:pt x="3924" y="300"/>
                </a:lnTo>
                <a:lnTo>
                  <a:pt x="3928" y="296"/>
                </a:lnTo>
                <a:lnTo>
                  <a:pt x="3922" y="288"/>
                </a:lnTo>
                <a:lnTo>
                  <a:pt x="3934" y="266"/>
                </a:lnTo>
                <a:lnTo>
                  <a:pt x="3962" y="252"/>
                </a:lnTo>
                <a:lnTo>
                  <a:pt x="3968" y="234"/>
                </a:lnTo>
                <a:lnTo>
                  <a:pt x="3976" y="226"/>
                </a:lnTo>
                <a:lnTo>
                  <a:pt x="3976" y="212"/>
                </a:lnTo>
                <a:lnTo>
                  <a:pt x="3962" y="198"/>
                </a:lnTo>
                <a:lnTo>
                  <a:pt x="3968" y="188"/>
                </a:lnTo>
                <a:lnTo>
                  <a:pt x="3968" y="166"/>
                </a:lnTo>
                <a:lnTo>
                  <a:pt x="3974" y="156"/>
                </a:lnTo>
                <a:lnTo>
                  <a:pt x="3974" y="128"/>
                </a:lnTo>
                <a:lnTo>
                  <a:pt x="3960" y="112"/>
                </a:lnTo>
                <a:lnTo>
                  <a:pt x="3934" y="108"/>
                </a:lnTo>
                <a:lnTo>
                  <a:pt x="3914" y="98"/>
                </a:lnTo>
                <a:lnTo>
                  <a:pt x="3912" y="90"/>
                </a:lnTo>
                <a:lnTo>
                  <a:pt x="3906" y="88"/>
                </a:lnTo>
                <a:lnTo>
                  <a:pt x="3914" y="70"/>
                </a:lnTo>
                <a:lnTo>
                  <a:pt x="3904" y="36"/>
                </a:lnTo>
                <a:lnTo>
                  <a:pt x="3892" y="26"/>
                </a:lnTo>
                <a:lnTo>
                  <a:pt x="3896" y="8"/>
                </a:lnTo>
                <a:lnTo>
                  <a:pt x="3048" y="22"/>
                </a:lnTo>
                <a:lnTo>
                  <a:pt x="1824" y="28"/>
                </a:lnTo>
                <a:lnTo>
                  <a:pt x="1094" y="22"/>
                </a:lnTo>
                <a:lnTo>
                  <a:pt x="0" y="0"/>
                </a:lnTo>
                <a:lnTo>
                  <a:pt x="132" y="1196"/>
                </a:lnTo>
                <a:lnTo>
                  <a:pt x="132" y="1240"/>
                </a:lnTo>
                <a:lnTo>
                  <a:pt x="82" y="2196"/>
                </a:lnTo>
                <a:lnTo>
                  <a:pt x="40" y="3146"/>
                </a:lnTo>
                <a:lnTo>
                  <a:pt x="54" y="3148"/>
                </a:lnTo>
                <a:lnTo>
                  <a:pt x="68" y="3140"/>
                </a:lnTo>
                <a:lnTo>
                  <a:pt x="74" y="3146"/>
                </a:lnTo>
                <a:lnTo>
                  <a:pt x="62" y="3158"/>
                </a:lnTo>
                <a:lnTo>
                  <a:pt x="68" y="3168"/>
                </a:lnTo>
                <a:lnTo>
                  <a:pt x="52" y="3182"/>
                </a:lnTo>
                <a:lnTo>
                  <a:pt x="56" y="3192"/>
                </a:lnTo>
                <a:lnTo>
                  <a:pt x="62" y="3192"/>
                </a:lnTo>
                <a:lnTo>
                  <a:pt x="70" y="3200"/>
                </a:lnTo>
                <a:lnTo>
                  <a:pt x="84" y="3200"/>
                </a:lnTo>
                <a:lnTo>
                  <a:pt x="108" y="3228"/>
                </a:lnTo>
                <a:lnTo>
                  <a:pt x="130" y="3210"/>
                </a:lnTo>
                <a:lnTo>
                  <a:pt x="136" y="3210"/>
                </a:lnTo>
                <a:lnTo>
                  <a:pt x="134" y="3226"/>
                </a:lnTo>
                <a:lnTo>
                  <a:pt x="112" y="3236"/>
                </a:lnTo>
                <a:lnTo>
                  <a:pt x="130" y="3254"/>
                </a:lnTo>
                <a:lnTo>
                  <a:pt x="156" y="3252"/>
                </a:lnTo>
                <a:lnTo>
                  <a:pt x="158" y="3236"/>
                </a:lnTo>
                <a:lnTo>
                  <a:pt x="164" y="3228"/>
                </a:lnTo>
                <a:lnTo>
                  <a:pt x="172" y="3230"/>
                </a:lnTo>
                <a:lnTo>
                  <a:pt x="184" y="3248"/>
                </a:lnTo>
                <a:lnTo>
                  <a:pt x="192" y="3248"/>
                </a:lnTo>
                <a:lnTo>
                  <a:pt x="202" y="3226"/>
                </a:lnTo>
                <a:lnTo>
                  <a:pt x="218" y="3214"/>
                </a:lnTo>
                <a:lnTo>
                  <a:pt x="224" y="3220"/>
                </a:lnTo>
                <a:lnTo>
                  <a:pt x="210" y="3238"/>
                </a:lnTo>
                <a:lnTo>
                  <a:pt x="216" y="3242"/>
                </a:lnTo>
                <a:lnTo>
                  <a:pt x="224" y="3242"/>
                </a:lnTo>
                <a:lnTo>
                  <a:pt x="244" y="3214"/>
                </a:lnTo>
                <a:lnTo>
                  <a:pt x="260" y="3206"/>
                </a:lnTo>
                <a:lnTo>
                  <a:pt x="264" y="3214"/>
                </a:lnTo>
                <a:lnTo>
                  <a:pt x="246" y="3238"/>
                </a:lnTo>
                <a:lnTo>
                  <a:pt x="252" y="3244"/>
                </a:lnTo>
                <a:lnTo>
                  <a:pt x="266" y="3248"/>
                </a:lnTo>
                <a:lnTo>
                  <a:pt x="276" y="3248"/>
                </a:lnTo>
                <a:lnTo>
                  <a:pt x="290" y="3234"/>
                </a:lnTo>
                <a:lnTo>
                  <a:pt x="302" y="3244"/>
                </a:lnTo>
                <a:lnTo>
                  <a:pt x="306" y="3238"/>
                </a:lnTo>
                <a:lnTo>
                  <a:pt x="302" y="3228"/>
                </a:lnTo>
                <a:lnTo>
                  <a:pt x="294" y="3224"/>
                </a:lnTo>
                <a:lnTo>
                  <a:pt x="286" y="3226"/>
                </a:lnTo>
                <a:lnTo>
                  <a:pt x="282" y="3218"/>
                </a:lnTo>
                <a:lnTo>
                  <a:pt x="286" y="3214"/>
                </a:lnTo>
                <a:lnTo>
                  <a:pt x="298" y="3218"/>
                </a:lnTo>
                <a:lnTo>
                  <a:pt x="310" y="3208"/>
                </a:lnTo>
                <a:lnTo>
                  <a:pt x="320" y="3208"/>
                </a:lnTo>
                <a:lnTo>
                  <a:pt x="334" y="3214"/>
                </a:lnTo>
                <a:lnTo>
                  <a:pt x="336" y="3224"/>
                </a:lnTo>
                <a:lnTo>
                  <a:pt x="348" y="3218"/>
                </a:lnTo>
                <a:lnTo>
                  <a:pt x="342" y="3234"/>
                </a:lnTo>
                <a:lnTo>
                  <a:pt x="358" y="3234"/>
                </a:lnTo>
                <a:lnTo>
                  <a:pt x="362" y="3250"/>
                </a:lnTo>
                <a:lnTo>
                  <a:pt x="368" y="3250"/>
                </a:lnTo>
                <a:lnTo>
                  <a:pt x="372" y="3234"/>
                </a:lnTo>
                <a:lnTo>
                  <a:pt x="400" y="3226"/>
                </a:lnTo>
                <a:lnTo>
                  <a:pt x="414" y="3228"/>
                </a:lnTo>
                <a:lnTo>
                  <a:pt x="426" y="3238"/>
                </a:lnTo>
                <a:lnTo>
                  <a:pt x="422" y="3244"/>
                </a:lnTo>
                <a:lnTo>
                  <a:pt x="412" y="3244"/>
                </a:lnTo>
                <a:lnTo>
                  <a:pt x="412" y="3250"/>
                </a:lnTo>
                <a:lnTo>
                  <a:pt x="420" y="3254"/>
                </a:lnTo>
                <a:lnTo>
                  <a:pt x="438" y="3254"/>
                </a:lnTo>
                <a:lnTo>
                  <a:pt x="426" y="3836"/>
                </a:lnTo>
                <a:lnTo>
                  <a:pt x="2160" y="3864"/>
                </a:lnTo>
                <a:lnTo>
                  <a:pt x="3058" y="3864"/>
                </a:lnTo>
                <a:lnTo>
                  <a:pt x="3064" y="3840"/>
                </a:lnTo>
                <a:lnTo>
                  <a:pt x="3082" y="3836"/>
                </a:lnTo>
                <a:lnTo>
                  <a:pt x="3088" y="3828"/>
                </a:lnTo>
                <a:lnTo>
                  <a:pt x="3094" y="3806"/>
                </a:lnTo>
                <a:lnTo>
                  <a:pt x="3084" y="3792"/>
                </a:lnTo>
                <a:lnTo>
                  <a:pt x="3024" y="3752"/>
                </a:lnTo>
                <a:lnTo>
                  <a:pt x="3020" y="3730"/>
                </a:lnTo>
                <a:lnTo>
                  <a:pt x="3030" y="3716"/>
                </a:lnTo>
                <a:lnTo>
                  <a:pt x="3044" y="3712"/>
                </a:lnTo>
                <a:lnTo>
                  <a:pt x="3090" y="3730"/>
                </a:lnTo>
                <a:lnTo>
                  <a:pt x="3116" y="3726"/>
                </a:lnTo>
                <a:lnTo>
                  <a:pt x="3124" y="3718"/>
                </a:lnTo>
                <a:lnTo>
                  <a:pt x="3120" y="3630"/>
                </a:lnTo>
                <a:lnTo>
                  <a:pt x="3120" y="3624"/>
                </a:lnTo>
                <a:lnTo>
                  <a:pt x="3138" y="3616"/>
                </a:lnTo>
                <a:lnTo>
                  <a:pt x="3154" y="3596"/>
                </a:lnTo>
                <a:lnTo>
                  <a:pt x="3162" y="3582"/>
                </a:lnTo>
                <a:lnTo>
                  <a:pt x="3162" y="3564"/>
                </a:lnTo>
                <a:lnTo>
                  <a:pt x="3154" y="3554"/>
                </a:lnTo>
                <a:lnTo>
                  <a:pt x="3134" y="3554"/>
                </a:lnTo>
                <a:lnTo>
                  <a:pt x="3124" y="3566"/>
                </a:lnTo>
                <a:lnTo>
                  <a:pt x="3118" y="3598"/>
                </a:lnTo>
                <a:lnTo>
                  <a:pt x="3114" y="3600"/>
                </a:lnTo>
                <a:lnTo>
                  <a:pt x="3090" y="3576"/>
                </a:lnTo>
                <a:lnTo>
                  <a:pt x="3074" y="3534"/>
                </a:lnTo>
                <a:lnTo>
                  <a:pt x="3072" y="3500"/>
                </a:lnTo>
                <a:lnTo>
                  <a:pt x="3076" y="3484"/>
                </a:lnTo>
                <a:lnTo>
                  <a:pt x="3094" y="3468"/>
                </a:lnTo>
                <a:lnTo>
                  <a:pt x="3116" y="3436"/>
                </a:lnTo>
                <a:lnTo>
                  <a:pt x="3148" y="3402"/>
                </a:lnTo>
                <a:lnTo>
                  <a:pt x="3148" y="3384"/>
                </a:lnTo>
                <a:lnTo>
                  <a:pt x="3142" y="3370"/>
                </a:lnTo>
                <a:lnTo>
                  <a:pt x="3120" y="3366"/>
                </a:lnTo>
                <a:lnTo>
                  <a:pt x="3114" y="3374"/>
                </a:lnTo>
                <a:lnTo>
                  <a:pt x="3110" y="3420"/>
                </a:lnTo>
                <a:lnTo>
                  <a:pt x="3100" y="3436"/>
                </a:lnTo>
                <a:lnTo>
                  <a:pt x="3066" y="3450"/>
                </a:lnTo>
                <a:lnTo>
                  <a:pt x="3048" y="3450"/>
                </a:lnTo>
                <a:lnTo>
                  <a:pt x="3028" y="3442"/>
                </a:lnTo>
                <a:lnTo>
                  <a:pt x="3014" y="3432"/>
                </a:lnTo>
                <a:lnTo>
                  <a:pt x="3014" y="3416"/>
                </a:lnTo>
                <a:lnTo>
                  <a:pt x="3080" y="3392"/>
                </a:lnTo>
                <a:lnTo>
                  <a:pt x="3094" y="3372"/>
                </a:lnTo>
                <a:lnTo>
                  <a:pt x="3094" y="3356"/>
                </a:lnTo>
                <a:lnTo>
                  <a:pt x="3088" y="3334"/>
                </a:lnTo>
                <a:lnTo>
                  <a:pt x="3052" y="3316"/>
                </a:lnTo>
                <a:lnTo>
                  <a:pt x="3042" y="3326"/>
                </a:lnTo>
                <a:lnTo>
                  <a:pt x="3044" y="3364"/>
                </a:lnTo>
                <a:lnTo>
                  <a:pt x="3036" y="3382"/>
                </a:lnTo>
                <a:lnTo>
                  <a:pt x="3014" y="3392"/>
                </a:lnTo>
                <a:lnTo>
                  <a:pt x="2984" y="3386"/>
                </a:lnTo>
                <a:lnTo>
                  <a:pt x="2980" y="3380"/>
                </a:lnTo>
                <a:lnTo>
                  <a:pt x="2982" y="3374"/>
                </a:lnTo>
                <a:lnTo>
                  <a:pt x="3022" y="3340"/>
                </a:lnTo>
                <a:lnTo>
                  <a:pt x="3034" y="3310"/>
                </a:lnTo>
                <a:lnTo>
                  <a:pt x="3030" y="3302"/>
                </a:lnTo>
                <a:lnTo>
                  <a:pt x="3004" y="3282"/>
                </a:lnTo>
                <a:lnTo>
                  <a:pt x="2988" y="3260"/>
                </a:lnTo>
                <a:lnTo>
                  <a:pt x="2984" y="3240"/>
                </a:lnTo>
                <a:lnTo>
                  <a:pt x="2992" y="3226"/>
                </a:lnTo>
                <a:lnTo>
                  <a:pt x="3004" y="3226"/>
                </a:lnTo>
                <a:lnTo>
                  <a:pt x="3026" y="3238"/>
                </a:lnTo>
                <a:lnTo>
                  <a:pt x="3042" y="3240"/>
                </a:lnTo>
                <a:lnTo>
                  <a:pt x="3056" y="3234"/>
                </a:lnTo>
                <a:lnTo>
                  <a:pt x="3066" y="3214"/>
                </a:lnTo>
                <a:lnTo>
                  <a:pt x="3064" y="3188"/>
                </a:lnTo>
                <a:lnTo>
                  <a:pt x="3054" y="3172"/>
                </a:lnTo>
                <a:lnTo>
                  <a:pt x="2998" y="3124"/>
                </a:lnTo>
                <a:lnTo>
                  <a:pt x="2998" y="3106"/>
                </a:lnTo>
                <a:lnTo>
                  <a:pt x="3010" y="3088"/>
                </a:lnTo>
                <a:lnTo>
                  <a:pt x="3044" y="3090"/>
                </a:lnTo>
                <a:lnTo>
                  <a:pt x="3080" y="3126"/>
                </a:lnTo>
                <a:lnTo>
                  <a:pt x="3114" y="3146"/>
                </a:lnTo>
                <a:lnTo>
                  <a:pt x="3128" y="3144"/>
                </a:lnTo>
                <a:lnTo>
                  <a:pt x="3162" y="3130"/>
                </a:lnTo>
                <a:lnTo>
                  <a:pt x="3166" y="3124"/>
                </a:lnTo>
                <a:lnTo>
                  <a:pt x="3164" y="3102"/>
                </a:lnTo>
                <a:lnTo>
                  <a:pt x="3142" y="3076"/>
                </a:lnTo>
                <a:lnTo>
                  <a:pt x="3134" y="3076"/>
                </a:lnTo>
                <a:lnTo>
                  <a:pt x="3124" y="3086"/>
                </a:lnTo>
                <a:lnTo>
                  <a:pt x="3100" y="3092"/>
                </a:lnTo>
                <a:lnTo>
                  <a:pt x="3084" y="3090"/>
                </a:lnTo>
                <a:lnTo>
                  <a:pt x="3074" y="3080"/>
                </a:lnTo>
                <a:lnTo>
                  <a:pt x="3066" y="3028"/>
                </a:lnTo>
                <a:lnTo>
                  <a:pt x="3074" y="3010"/>
                </a:lnTo>
                <a:lnTo>
                  <a:pt x="3086" y="3008"/>
                </a:lnTo>
                <a:lnTo>
                  <a:pt x="3102" y="3024"/>
                </a:lnTo>
                <a:lnTo>
                  <a:pt x="3120" y="3002"/>
                </a:lnTo>
                <a:lnTo>
                  <a:pt x="3130" y="3000"/>
                </a:lnTo>
                <a:lnTo>
                  <a:pt x="3140" y="3004"/>
                </a:lnTo>
                <a:lnTo>
                  <a:pt x="3156" y="3022"/>
                </a:lnTo>
                <a:lnTo>
                  <a:pt x="3180" y="3030"/>
                </a:lnTo>
                <a:lnTo>
                  <a:pt x="3196" y="3022"/>
                </a:lnTo>
                <a:lnTo>
                  <a:pt x="3204" y="3010"/>
                </a:lnTo>
                <a:lnTo>
                  <a:pt x="3202" y="2994"/>
                </a:lnTo>
                <a:lnTo>
                  <a:pt x="3170" y="2976"/>
                </a:lnTo>
                <a:lnTo>
                  <a:pt x="3136" y="2924"/>
                </a:lnTo>
                <a:lnTo>
                  <a:pt x="3140" y="2900"/>
                </a:lnTo>
                <a:lnTo>
                  <a:pt x="3170" y="2866"/>
                </a:lnTo>
                <a:lnTo>
                  <a:pt x="3174" y="2848"/>
                </a:lnTo>
                <a:lnTo>
                  <a:pt x="3168" y="2828"/>
                </a:lnTo>
                <a:lnTo>
                  <a:pt x="3116" y="2788"/>
                </a:lnTo>
                <a:lnTo>
                  <a:pt x="3110" y="2778"/>
                </a:lnTo>
                <a:lnTo>
                  <a:pt x="3112" y="2766"/>
                </a:lnTo>
                <a:lnTo>
                  <a:pt x="3126" y="2762"/>
                </a:lnTo>
                <a:lnTo>
                  <a:pt x="3156" y="2782"/>
                </a:lnTo>
                <a:lnTo>
                  <a:pt x="3180" y="2778"/>
                </a:lnTo>
                <a:lnTo>
                  <a:pt x="3198" y="2808"/>
                </a:lnTo>
                <a:lnTo>
                  <a:pt x="3214" y="2812"/>
                </a:lnTo>
                <a:lnTo>
                  <a:pt x="3222" y="2808"/>
                </a:lnTo>
                <a:lnTo>
                  <a:pt x="3228" y="2794"/>
                </a:lnTo>
                <a:lnTo>
                  <a:pt x="3212" y="2760"/>
                </a:lnTo>
                <a:lnTo>
                  <a:pt x="3222" y="2750"/>
                </a:lnTo>
                <a:lnTo>
                  <a:pt x="3238" y="2746"/>
                </a:lnTo>
                <a:lnTo>
                  <a:pt x="3258" y="2734"/>
                </a:lnTo>
                <a:lnTo>
                  <a:pt x="3288" y="2726"/>
                </a:lnTo>
                <a:lnTo>
                  <a:pt x="3306" y="2672"/>
                </a:lnTo>
                <a:lnTo>
                  <a:pt x="3302" y="2662"/>
                </a:lnTo>
                <a:lnTo>
                  <a:pt x="3270" y="2662"/>
                </a:lnTo>
                <a:lnTo>
                  <a:pt x="3238" y="2640"/>
                </a:lnTo>
                <a:lnTo>
                  <a:pt x="3224" y="2620"/>
                </a:lnTo>
                <a:lnTo>
                  <a:pt x="3226" y="2600"/>
                </a:lnTo>
                <a:lnTo>
                  <a:pt x="3248" y="2584"/>
                </a:lnTo>
                <a:lnTo>
                  <a:pt x="3270" y="2582"/>
                </a:lnTo>
                <a:lnTo>
                  <a:pt x="3280" y="2584"/>
                </a:lnTo>
                <a:lnTo>
                  <a:pt x="3310" y="2606"/>
                </a:lnTo>
                <a:lnTo>
                  <a:pt x="3326" y="2614"/>
                </a:lnTo>
                <a:lnTo>
                  <a:pt x="3350" y="2604"/>
                </a:lnTo>
                <a:lnTo>
                  <a:pt x="3362" y="2586"/>
                </a:lnTo>
                <a:lnTo>
                  <a:pt x="3364" y="2576"/>
                </a:lnTo>
                <a:lnTo>
                  <a:pt x="3360" y="2568"/>
                </a:lnTo>
                <a:lnTo>
                  <a:pt x="3338" y="2556"/>
                </a:lnTo>
                <a:lnTo>
                  <a:pt x="3294" y="2562"/>
                </a:lnTo>
                <a:lnTo>
                  <a:pt x="3268" y="2552"/>
                </a:lnTo>
                <a:lnTo>
                  <a:pt x="3248" y="2522"/>
                </a:lnTo>
                <a:lnTo>
                  <a:pt x="3250" y="2500"/>
                </a:lnTo>
                <a:lnTo>
                  <a:pt x="3266" y="2498"/>
                </a:lnTo>
                <a:lnTo>
                  <a:pt x="3292" y="2528"/>
                </a:lnTo>
                <a:lnTo>
                  <a:pt x="3302" y="2534"/>
                </a:lnTo>
                <a:lnTo>
                  <a:pt x="3322" y="2532"/>
                </a:lnTo>
                <a:lnTo>
                  <a:pt x="3332" y="2522"/>
                </a:lnTo>
                <a:lnTo>
                  <a:pt x="3340" y="2470"/>
                </a:lnTo>
                <a:lnTo>
                  <a:pt x="3350" y="2452"/>
                </a:lnTo>
                <a:lnTo>
                  <a:pt x="3368" y="2442"/>
                </a:lnTo>
                <a:lnTo>
                  <a:pt x="3398" y="2460"/>
                </a:lnTo>
                <a:lnTo>
                  <a:pt x="3412" y="2446"/>
                </a:lnTo>
                <a:lnTo>
                  <a:pt x="3416" y="2402"/>
                </a:lnTo>
                <a:lnTo>
                  <a:pt x="3394" y="2374"/>
                </a:lnTo>
                <a:lnTo>
                  <a:pt x="3400" y="2358"/>
                </a:lnTo>
                <a:lnTo>
                  <a:pt x="3414" y="2356"/>
                </a:lnTo>
                <a:lnTo>
                  <a:pt x="3438" y="2364"/>
                </a:lnTo>
                <a:lnTo>
                  <a:pt x="3468" y="2354"/>
                </a:lnTo>
                <a:lnTo>
                  <a:pt x="3474" y="2356"/>
                </a:lnTo>
                <a:lnTo>
                  <a:pt x="3462" y="2402"/>
                </a:lnTo>
                <a:lnTo>
                  <a:pt x="3470" y="2414"/>
                </a:lnTo>
                <a:lnTo>
                  <a:pt x="3484" y="2416"/>
                </a:lnTo>
                <a:lnTo>
                  <a:pt x="3492" y="2406"/>
                </a:lnTo>
                <a:lnTo>
                  <a:pt x="3486" y="2374"/>
                </a:lnTo>
                <a:lnTo>
                  <a:pt x="3492" y="2358"/>
                </a:lnTo>
                <a:lnTo>
                  <a:pt x="3492" y="2344"/>
                </a:lnTo>
                <a:lnTo>
                  <a:pt x="3520" y="2334"/>
                </a:lnTo>
                <a:lnTo>
                  <a:pt x="3550" y="2318"/>
                </a:lnTo>
                <a:lnTo>
                  <a:pt x="3560" y="2308"/>
                </a:lnTo>
                <a:lnTo>
                  <a:pt x="3566" y="2290"/>
                </a:lnTo>
                <a:lnTo>
                  <a:pt x="3552" y="2234"/>
                </a:lnTo>
                <a:lnTo>
                  <a:pt x="3556" y="2208"/>
                </a:lnTo>
                <a:lnTo>
                  <a:pt x="3572" y="2184"/>
                </a:lnTo>
                <a:lnTo>
                  <a:pt x="3604" y="2162"/>
                </a:lnTo>
                <a:lnTo>
                  <a:pt x="3606" y="2152"/>
                </a:lnTo>
                <a:lnTo>
                  <a:pt x="3602" y="2138"/>
                </a:lnTo>
                <a:lnTo>
                  <a:pt x="3572" y="2122"/>
                </a:lnTo>
                <a:lnTo>
                  <a:pt x="3558" y="2084"/>
                </a:lnTo>
                <a:lnTo>
                  <a:pt x="3556" y="2044"/>
                </a:lnTo>
                <a:lnTo>
                  <a:pt x="3568" y="2020"/>
                </a:lnTo>
                <a:lnTo>
                  <a:pt x="3572" y="1998"/>
                </a:lnTo>
                <a:lnTo>
                  <a:pt x="3580" y="1998"/>
                </a:lnTo>
                <a:lnTo>
                  <a:pt x="3590" y="2008"/>
                </a:lnTo>
                <a:lnTo>
                  <a:pt x="3592" y="2022"/>
                </a:lnTo>
                <a:lnTo>
                  <a:pt x="3582" y="2036"/>
                </a:lnTo>
                <a:lnTo>
                  <a:pt x="3580" y="2052"/>
                </a:lnTo>
                <a:lnTo>
                  <a:pt x="3584" y="2062"/>
                </a:lnTo>
                <a:lnTo>
                  <a:pt x="3596" y="2070"/>
                </a:lnTo>
                <a:lnTo>
                  <a:pt x="3618" y="2064"/>
                </a:lnTo>
                <a:lnTo>
                  <a:pt x="3656" y="2024"/>
                </a:lnTo>
                <a:lnTo>
                  <a:pt x="3662" y="2006"/>
                </a:lnTo>
                <a:lnTo>
                  <a:pt x="3662" y="1998"/>
                </a:lnTo>
                <a:lnTo>
                  <a:pt x="3654" y="1992"/>
                </a:lnTo>
                <a:lnTo>
                  <a:pt x="3594" y="1988"/>
                </a:lnTo>
                <a:lnTo>
                  <a:pt x="3570" y="1976"/>
                </a:lnTo>
                <a:lnTo>
                  <a:pt x="3566" y="1962"/>
                </a:lnTo>
                <a:lnTo>
                  <a:pt x="3572" y="1948"/>
                </a:lnTo>
                <a:lnTo>
                  <a:pt x="3580" y="1938"/>
                </a:lnTo>
                <a:lnTo>
                  <a:pt x="3594" y="1934"/>
                </a:lnTo>
                <a:lnTo>
                  <a:pt x="3586" y="1904"/>
                </a:lnTo>
                <a:lnTo>
                  <a:pt x="3586" y="1892"/>
                </a:lnTo>
                <a:lnTo>
                  <a:pt x="3594" y="1882"/>
                </a:lnTo>
                <a:lnTo>
                  <a:pt x="3612" y="1880"/>
                </a:lnTo>
                <a:lnTo>
                  <a:pt x="3624" y="1902"/>
                </a:lnTo>
                <a:lnTo>
                  <a:pt x="3626" y="1922"/>
                </a:lnTo>
                <a:lnTo>
                  <a:pt x="3610" y="1944"/>
                </a:lnTo>
                <a:lnTo>
                  <a:pt x="3610" y="1952"/>
                </a:lnTo>
                <a:lnTo>
                  <a:pt x="3640" y="1962"/>
                </a:lnTo>
                <a:lnTo>
                  <a:pt x="3662" y="1954"/>
                </a:lnTo>
                <a:lnTo>
                  <a:pt x="3674" y="1944"/>
                </a:lnTo>
                <a:lnTo>
                  <a:pt x="3676" y="1930"/>
                </a:lnTo>
                <a:lnTo>
                  <a:pt x="3652" y="1886"/>
                </a:lnTo>
                <a:lnTo>
                  <a:pt x="3652" y="1872"/>
                </a:lnTo>
                <a:lnTo>
                  <a:pt x="3662" y="1856"/>
                </a:lnTo>
                <a:lnTo>
                  <a:pt x="3662" y="1850"/>
                </a:lnTo>
                <a:lnTo>
                  <a:pt x="3638" y="1804"/>
                </a:lnTo>
                <a:lnTo>
                  <a:pt x="3642" y="1788"/>
                </a:lnTo>
                <a:lnTo>
                  <a:pt x="3658" y="1780"/>
                </a:lnTo>
                <a:lnTo>
                  <a:pt x="3674" y="1782"/>
                </a:lnTo>
                <a:lnTo>
                  <a:pt x="3680" y="1790"/>
                </a:lnTo>
                <a:lnTo>
                  <a:pt x="3700" y="1848"/>
                </a:lnTo>
                <a:lnTo>
                  <a:pt x="3712" y="1846"/>
                </a:lnTo>
                <a:lnTo>
                  <a:pt x="3726" y="1832"/>
                </a:lnTo>
                <a:lnTo>
                  <a:pt x="3762" y="1812"/>
                </a:lnTo>
                <a:lnTo>
                  <a:pt x="3786" y="1828"/>
                </a:lnTo>
                <a:lnTo>
                  <a:pt x="3796" y="1828"/>
                </a:lnTo>
                <a:lnTo>
                  <a:pt x="3802" y="1798"/>
                </a:lnTo>
                <a:lnTo>
                  <a:pt x="3846" y="1770"/>
                </a:lnTo>
                <a:lnTo>
                  <a:pt x="3854" y="1744"/>
                </a:lnTo>
                <a:lnTo>
                  <a:pt x="3848" y="1712"/>
                </a:lnTo>
                <a:lnTo>
                  <a:pt x="3804" y="1682"/>
                </a:lnTo>
                <a:lnTo>
                  <a:pt x="3794" y="1662"/>
                </a:lnTo>
                <a:lnTo>
                  <a:pt x="3796" y="1630"/>
                </a:lnTo>
                <a:lnTo>
                  <a:pt x="3806" y="1616"/>
                </a:lnTo>
                <a:lnTo>
                  <a:pt x="3822" y="1614"/>
                </a:lnTo>
                <a:lnTo>
                  <a:pt x="3860" y="1620"/>
                </a:lnTo>
                <a:lnTo>
                  <a:pt x="3894" y="1608"/>
                </a:lnTo>
                <a:lnTo>
                  <a:pt x="3906" y="1584"/>
                </a:lnTo>
                <a:lnTo>
                  <a:pt x="3900" y="1552"/>
                </a:lnTo>
                <a:lnTo>
                  <a:pt x="3904" y="1536"/>
                </a:lnTo>
                <a:lnTo>
                  <a:pt x="3906" y="1528"/>
                </a:lnTo>
                <a:lnTo>
                  <a:pt x="3922" y="1510"/>
                </a:lnTo>
                <a:lnTo>
                  <a:pt x="3938" y="1504"/>
                </a:lnTo>
                <a:lnTo>
                  <a:pt x="3978" y="1522"/>
                </a:lnTo>
                <a:lnTo>
                  <a:pt x="3990" y="1518"/>
                </a:lnTo>
                <a:lnTo>
                  <a:pt x="4004" y="1502"/>
                </a:lnTo>
                <a:lnTo>
                  <a:pt x="4004" y="1476"/>
                </a:lnTo>
                <a:lnTo>
                  <a:pt x="3990" y="1440"/>
                </a:lnTo>
                <a:lnTo>
                  <a:pt x="3984" y="1408"/>
                </a:lnTo>
                <a:lnTo>
                  <a:pt x="3974" y="1384"/>
                </a:lnTo>
                <a:lnTo>
                  <a:pt x="3954" y="1372"/>
                </a:lnTo>
                <a:lnTo>
                  <a:pt x="3928" y="1370"/>
                </a:lnTo>
                <a:lnTo>
                  <a:pt x="3918" y="1356"/>
                </a:lnTo>
                <a:lnTo>
                  <a:pt x="3914" y="1340"/>
                </a:lnTo>
                <a:lnTo>
                  <a:pt x="3922" y="1324"/>
                </a:lnTo>
                <a:lnTo>
                  <a:pt x="3954" y="1320"/>
                </a:lnTo>
                <a:lnTo>
                  <a:pt x="3966" y="1314"/>
                </a:lnTo>
                <a:lnTo>
                  <a:pt x="3970" y="1302"/>
                </a:lnTo>
                <a:lnTo>
                  <a:pt x="3962" y="1278"/>
                </a:lnTo>
                <a:lnTo>
                  <a:pt x="3972" y="1258"/>
                </a:lnTo>
                <a:lnTo>
                  <a:pt x="3978" y="1256"/>
                </a:lnTo>
                <a:lnTo>
                  <a:pt x="3988" y="1232"/>
                </a:lnTo>
                <a:lnTo>
                  <a:pt x="3960" y="1204"/>
                </a:lnTo>
                <a:lnTo>
                  <a:pt x="3946" y="1198"/>
                </a:lnTo>
                <a:lnTo>
                  <a:pt x="3930" y="1206"/>
                </a:lnTo>
                <a:lnTo>
                  <a:pt x="3928" y="1214"/>
                </a:lnTo>
                <a:lnTo>
                  <a:pt x="3936" y="1242"/>
                </a:lnTo>
                <a:lnTo>
                  <a:pt x="3908" y="1242"/>
                </a:lnTo>
                <a:lnTo>
                  <a:pt x="3900" y="1232"/>
                </a:lnTo>
                <a:lnTo>
                  <a:pt x="3906" y="1196"/>
                </a:lnTo>
                <a:lnTo>
                  <a:pt x="3940" y="1166"/>
                </a:lnTo>
                <a:lnTo>
                  <a:pt x="3954" y="1136"/>
                </a:lnTo>
                <a:lnTo>
                  <a:pt x="3968" y="1126"/>
                </a:lnTo>
                <a:lnTo>
                  <a:pt x="3982" y="1128"/>
                </a:lnTo>
                <a:lnTo>
                  <a:pt x="3994" y="1140"/>
                </a:lnTo>
                <a:lnTo>
                  <a:pt x="3992" y="1180"/>
                </a:lnTo>
                <a:lnTo>
                  <a:pt x="4000" y="1196"/>
                </a:lnTo>
                <a:lnTo>
                  <a:pt x="3996" y="1202"/>
                </a:lnTo>
                <a:lnTo>
                  <a:pt x="4002" y="1214"/>
                </a:lnTo>
                <a:lnTo>
                  <a:pt x="4052" y="1178"/>
                </a:lnTo>
                <a:lnTo>
                  <a:pt x="4054" y="1152"/>
                </a:lnTo>
                <a:lnTo>
                  <a:pt x="4050" y="1138"/>
                </a:lnTo>
                <a:lnTo>
                  <a:pt x="4026" y="1118"/>
                </a:lnTo>
                <a:lnTo>
                  <a:pt x="4014" y="1096"/>
                </a:lnTo>
                <a:lnTo>
                  <a:pt x="4018" y="1060"/>
                </a:lnTo>
                <a:lnTo>
                  <a:pt x="4026" y="1044"/>
                </a:lnTo>
                <a:lnTo>
                  <a:pt x="4066" y="1036"/>
                </a:lnTo>
                <a:lnTo>
                  <a:pt x="4082" y="1050"/>
                </a:lnTo>
                <a:lnTo>
                  <a:pt x="4098" y="1076"/>
                </a:lnTo>
                <a:lnTo>
                  <a:pt x="4118" y="1082"/>
                </a:lnTo>
                <a:lnTo>
                  <a:pt x="4126" y="1076"/>
                </a:lnTo>
                <a:lnTo>
                  <a:pt x="4134" y="1050"/>
                </a:lnTo>
                <a:lnTo>
                  <a:pt x="4112" y="1040"/>
                </a:lnTo>
                <a:lnTo>
                  <a:pt x="4104" y="1032"/>
                </a:lnTo>
                <a:lnTo>
                  <a:pt x="4096" y="1016"/>
                </a:lnTo>
                <a:lnTo>
                  <a:pt x="4094" y="1000"/>
                </a:lnTo>
                <a:lnTo>
                  <a:pt x="4104" y="988"/>
                </a:lnTo>
                <a:lnTo>
                  <a:pt x="4174" y="954"/>
                </a:lnTo>
                <a:lnTo>
                  <a:pt x="4180" y="946"/>
                </a:lnTo>
                <a:lnTo>
                  <a:pt x="4182" y="932"/>
                </a:lnTo>
                <a:lnTo>
                  <a:pt x="4178" y="918"/>
                </a:lnTo>
                <a:lnTo>
                  <a:pt x="4170" y="912"/>
                </a:lnTo>
                <a:lnTo>
                  <a:pt x="4144" y="930"/>
                </a:lnTo>
                <a:lnTo>
                  <a:pt x="4130" y="930"/>
                </a:lnTo>
                <a:lnTo>
                  <a:pt x="4114" y="924"/>
                </a:lnTo>
                <a:lnTo>
                  <a:pt x="4092" y="894"/>
                </a:lnTo>
                <a:lnTo>
                  <a:pt x="4088" y="854"/>
                </a:lnTo>
                <a:lnTo>
                  <a:pt x="4106" y="830"/>
                </a:lnTo>
                <a:lnTo>
                  <a:pt x="4126" y="818"/>
                </a:lnTo>
                <a:lnTo>
                  <a:pt x="4146" y="824"/>
                </a:lnTo>
                <a:lnTo>
                  <a:pt x="4162" y="818"/>
                </a:lnTo>
                <a:lnTo>
                  <a:pt x="4186" y="820"/>
                </a:lnTo>
                <a:lnTo>
                  <a:pt x="4216" y="808"/>
                </a:lnTo>
                <a:lnTo>
                  <a:pt x="4224" y="802"/>
                </a:lnTo>
                <a:lnTo>
                  <a:pt x="4230" y="774"/>
                </a:lnTo>
                <a:lnTo>
                  <a:pt x="4240" y="762"/>
                </a:lnTo>
                <a:lnTo>
                  <a:pt x="4256" y="756"/>
                </a:lnTo>
                <a:lnTo>
                  <a:pt x="4284" y="762"/>
                </a:lnTo>
                <a:lnTo>
                  <a:pt x="4312" y="740"/>
                </a:lnTo>
                <a:lnTo>
                  <a:pt x="4310" y="726"/>
                </a:lnTo>
                <a:lnTo>
                  <a:pt x="4302" y="714"/>
                </a:lnTo>
                <a:lnTo>
                  <a:pt x="4256" y="702"/>
                </a:lnTo>
                <a:lnTo>
                  <a:pt x="4248" y="688"/>
                </a:lnTo>
                <a:lnTo>
                  <a:pt x="4250" y="672"/>
                </a:lnTo>
                <a:lnTo>
                  <a:pt x="4256" y="662"/>
                </a:lnTo>
                <a:lnTo>
                  <a:pt x="4276" y="650"/>
                </a:lnTo>
                <a:lnTo>
                  <a:pt x="4296" y="650"/>
                </a:lnTo>
                <a:lnTo>
                  <a:pt x="4342" y="672"/>
                </a:lnTo>
                <a:lnTo>
                  <a:pt x="4352" y="670"/>
                </a:lnTo>
                <a:lnTo>
                  <a:pt x="4358" y="664"/>
                </a:lnTo>
                <a:lnTo>
                  <a:pt x="4356" y="644"/>
                </a:lnTo>
                <a:lnTo>
                  <a:pt x="4346" y="626"/>
                </a:lnTo>
                <a:close/>
              </a:path>
            </a:pathLst>
          </a:custGeom>
          <a:solidFill>
            <a:srgbClr val="400C3C"/>
          </a:solidFill>
          <a:ln w="12700">
            <a:solidFill>
              <a:srgbClr val="A6A6A6"/>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21" name="Freeform 7"/>
          <p:cNvSpPr>
            <a:spLocks/>
          </p:cNvSpPr>
          <p:nvPr/>
        </p:nvSpPr>
        <p:spPr bwMode="auto">
          <a:xfrm>
            <a:off x="293321" y="2656824"/>
            <a:ext cx="600442" cy="271426"/>
          </a:xfrm>
          <a:custGeom>
            <a:avLst/>
            <a:gdLst>
              <a:gd name="T0" fmla="*/ 4362450 w 4504"/>
              <a:gd name="T1" fmla="*/ 301625 h 2036"/>
              <a:gd name="T2" fmla="*/ 4413250 w 4504"/>
              <a:gd name="T3" fmla="*/ 425450 h 2036"/>
              <a:gd name="T4" fmla="*/ 4102100 w 4504"/>
              <a:gd name="T5" fmla="*/ 555625 h 2036"/>
              <a:gd name="T6" fmla="*/ 3832225 w 4504"/>
              <a:gd name="T7" fmla="*/ 520700 h 2036"/>
              <a:gd name="T8" fmla="*/ 3784600 w 4504"/>
              <a:gd name="T9" fmla="*/ 828675 h 2036"/>
              <a:gd name="T10" fmla="*/ 3594100 w 4504"/>
              <a:gd name="T11" fmla="*/ 1057275 h 2036"/>
              <a:gd name="T12" fmla="*/ 3394075 w 4504"/>
              <a:gd name="T13" fmla="*/ 1209675 h 2036"/>
              <a:gd name="T14" fmla="*/ 3213099 w 4504"/>
              <a:gd name="T15" fmla="*/ 1403350 h 2036"/>
              <a:gd name="T16" fmla="*/ 3038474 w 4504"/>
              <a:gd name="T17" fmla="*/ 1231900 h 2036"/>
              <a:gd name="T18" fmla="*/ 2946399 w 4504"/>
              <a:gd name="T19" fmla="*/ 1257300 h 2036"/>
              <a:gd name="T20" fmla="*/ 2895600 w 4504"/>
              <a:gd name="T21" fmla="*/ 1323975 h 2036"/>
              <a:gd name="T22" fmla="*/ 2800350 w 4504"/>
              <a:gd name="T23" fmla="*/ 1514475 h 2036"/>
              <a:gd name="T24" fmla="*/ 2670175 w 4504"/>
              <a:gd name="T25" fmla="*/ 1597025 h 2036"/>
              <a:gd name="T26" fmla="*/ 2549525 w 4504"/>
              <a:gd name="T27" fmla="*/ 1428750 h 2036"/>
              <a:gd name="T28" fmla="*/ 2311400 w 4504"/>
              <a:gd name="T29" fmla="*/ 1571625 h 2036"/>
              <a:gd name="T30" fmla="*/ 2139950 w 4504"/>
              <a:gd name="T31" fmla="*/ 1593850 h 2036"/>
              <a:gd name="T32" fmla="*/ 1803400 w 4504"/>
              <a:gd name="T33" fmla="*/ 1447800 h 2036"/>
              <a:gd name="T34" fmla="*/ 1765300 w 4504"/>
              <a:gd name="T35" fmla="*/ 1612900 h 2036"/>
              <a:gd name="T36" fmla="*/ 1638300 w 4504"/>
              <a:gd name="T37" fmla="*/ 1533525 h 2036"/>
              <a:gd name="T38" fmla="*/ 1460500 w 4504"/>
              <a:gd name="T39" fmla="*/ 1546225 h 2036"/>
              <a:gd name="T40" fmla="*/ 1368425 w 4504"/>
              <a:gd name="T41" fmla="*/ 1679575 h 2036"/>
              <a:gd name="T42" fmla="*/ 1320800 w 4504"/>
              <a:gd name="T43" fmla="*/ 2028825 h 2036"/>
              <a:gd name="T44" fmla="*/ 939800 w 4504"/>
              <a:gd name="T45" fmla="*/ 2139950 h 2036"/>
              <a:gd name="T46" fmla="*/ 939800 w 4504"/>
              <a:gd name="T47" fmla="*/ 2517775 h 2036"/>
              <a:gd name="T48" fmla="*/ 514350 w 4504"/>
              <a:gd name="T49" fmla="*/ 2327275 h 2036"/>
              <a:gd name="T50" fmla="*/ 263525 w 4504"/>
              <a:gd name="T51" fmla="*/ 2581275 h 2036"/>
              <a:gd name="T52" fmla="*/ 247650 w 4504"/>
              <a:gd name="T53" fmla="*/ 2790825 h 2036"/>
              <a:gd name="T54" fmla="*/ 222250 w 4504"/>
              <a:gd name="T55" fmla="*/ 2914650 h 2036"/>
              <a:gd name="T56" fmla="*/ 161925 w 4504"/>
              <a:gd name="T57" fmla="*/ 3124200 h 2036"/>
              <a:gd name="T58" fmla="*/ 1320800 w 4504"/>
              <a:gd name="T59" fmla="*/ 3232150 h 2036"/>
              <a:gd name="T60" fmla="*/ 2736850 w 4504"/>
              <a:gd name="T61" fmla="*/ 3057525 h 2036"/>
              <a:gd name="T62" fmla="*/ 4019550 w 4504"/>
              <a:gd name="T63" fmla="*/ 3082925 h 2036"/>
              <a:gd name="T64" fmla="*/ 5692774 w 4504"/>
              <a:gd name="T65" fmla="*/ 3003550 h 2036"/>
              <a:gd name="T66" fmla="*/ 6102349 w 4504"/>
              <a:gd name="T67" fmla="*/ 2816225 h 2036"/>
              <a:gd name="T68" fmla="*/ 6280149 w 4504"/>
              <a:gd name="T69" fmla="*/ 2727325 h 2036"/>
              <a:gd name="T70" fmla="*/ 6397624 w 4504"/>
              <a:gd name="T71" fmla="*/ 2559050 h 2036"/>
              <a:gd name="T72" fmla="*/ 6451599 w 4504"/>
              <a:gd name="T73" fmla="*/ 2422525 h 2036"/>
              <a:gd name="T74" fmla="*/ 7150100 w 4504"/>
              <a:gd name="T75" fmla="*/ 1882775 h 2036"/>
              <a:gd name="T76" fmla="*/ 7045325 w 4504"/>
              <a:gd name="T77" fmla="*/ 1866900 h 2036"/>
              <a:gd name="T78" fmla="*/ 6988175 w 4504"/>
              <a:gd name="T79" fmla="*/ 1819275 h 2036"/>
              <a:gd name="T80" fmla="*/ 6946900 w 4504"/>
              <a:gd name="T81" fmla="*/ 1752600 h 2036"/>
              <a:gd name="T82" fmla="*/ 6870700 w 4504"/>
              <a:gd name="T83" fmla="*/ 1746250 h 2036"/>
              <a:gd name="T84" fmla="*/ 6794500 w 4504"/>
              <a:gd name="T85" fmla="*/ 1647825 h 2036"/>
              <a:gd name="T86" fmla="*/ 6724650 w 4504"/>
              <a:gd name="T87" fmla="*/ 1546225 h 2036"/>
              <a:gd name="T88" fmla="*/ 6635750 w 4504"/>
              <a:gd name="T89" fmla="*/ 1438275 h 2036"/>
              <a:gd name="T90" fmla="*/ 6654800 w 4504"/>
              <a:gd name="T91" fmla="*/ 1362075 h 2036"/>
              <a:gd name="T92" fmla="*/ 6521450 w 4504"/>
              <a:gd name="T93" fmla="*/ 1200150 h 2036"/>
              <a:gd name="T94" fmla="*/ 6505575 w 4504"/>
              <a:gd name="T95" fmla="*/ 1054100 h 2036"/>
              <a:gd name="T96" fmla="*/ 6511925 w 4504"/>
              <a:gd name="T97" fmla="*/ 835025 h 2036"/>
              <a:gd name="T98" fmla="*/ 6264274 w 4504"/>
              <a:gd name="T99" fmla="*/ 628650 h 2036"/>
              <a:gd name="T100" fmla="*/ 6102349 w 4504"/>
              <a:gd name="T101" fmla="*/ 469900 h 2036"/>
              <a:gd name="T102" fmla="*/ 5889624 w 4504"/>
              <a:gd name="T103" fmla="*/ 600075 h 2036"/>
              <a:gd name="T104" fmla="*/ 5629274 w 4504"/>
              <a:gd name="T105" fmla="*/ 517525 h 2036"/>
              <a:gd name="T106" fmla="*/ 5375274 w 4504"/>
              <a:gd name="T107" fmla="*/ 530225 h 2036"/>
              <a:gd name="T108" fmla="*/ 4968874 w 4504"/>
              <a:gd name="T109" fmla="*/ 403225 h 2036"/>
              <a:gd name="T110" fmla="*/ 4772024 w 4504"/>
              <a:gd name="T111" fmla="*/ 111125 h 2036"/>
              <a:gd name="T112" fmla="*/ 4657725 w 4504"/>
              <a:gd name="T113" fmla="*/ 57150 h 2036"/>
              <a:gd name="T114" fmla="*/ 4400550 w 4504"/>
              <a:gd name="T115" fmla="*/ 50800 h 20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4"/>
              <a:gd name="T175" fmla="*/ 0 h 2036"/>
              <a:gd name="T176" fmla="*/ 4504 w 4504"/>
              <a:gd name="T177" fmla="*/ 2036 h 20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4" h="2036">
                <a:moveTo>
                  <a:pt x="2730" y="72"/>
                </a:moveTo>
                <a:lnTo>
                  <a:pt x="2750" y="102"/>
                </a:lnTo>
                <a:lnTo>
                  <a:pt x="2766" y="134"/>
                </a:lnTo>
                <a:lnTo>
                  <a:pt x="2766" y="144"/>
                </a:lnTo>
                <a:lnTo>
                  <a:pt x="2742" y="170"/>
                </a:lnTo>
                <a:lnTo>
                  <a:pt x="2740" y="180"/>
                </a:lnTo>
                <a:lnTo>
                  <a:pt x="2748" y="190"/>
                </a:lnTo>
                <a:lnTo>
                  <a:pt x="2774" y="192"/>
                </a:lnTo>
                <a:lnTo>
                  <a:pt x="2788" y="198"/>
                </a:lnTo>
                <a:lnTo>
                  <a:pt x="2794" y="204"/>
                </a:lnTo>
                <a:lnTo>
                  <a:pt x="2790" y="222"/>
                </a:lnTo>
                <a:lnTo>
                  <a:pt x="2778" y="232"/>
                </a:lnTo>
                <a:lnTo>
                  <a:pt x="2770" y="246"/>
                </a:lnTo>
                <a:lnTo>
                  <a:pt x="2780" y="268"/>
                </a:lnTo>
                <a:lnTo>
                  <a:pt x="2778" y="278"/>
                </a:lnTo>
                <a:lnTo>
                  <a:pt x="2770" y="280"/>
                </a:lnTo>
                <a:lnTo>
                  <a:pt x="2738" y="274"/>
                </a:lnTo>
                <a:lnTo>
                  <a:pt x="2706" y="288"/>
                </a:lnTo>
                <a:lnTo>
                  <a:pt x="2674" y="288"/>
                </a:lnTo>
                <a:lnTo>
                  <a:pt x="2628" y="316"/>
                </a:lnTo>
                <a:lnTo>
                  <a:pt x="2584" y="350"/>
                </a:lnTo>
                <a:lnTo>
                  <a:pt x="2568" y="358"/>
                </a:lnTo>
                <a:lnTo>
                  <a:pt x="2544" y="352"/>
                </a:lnTo>
                <a:lnTo>
                  <a:pt x="2514" y="320"/>
                </a:lnTo>
                <a:lnTo>
                  <a:pt x="2494" y="316"/>
                </a:lnTo>
                <a:lnTo>
                  <a:pt x="2456" y="326"/>
                </a:lnTo>
                <a:lnTo>
                  <a:pt x="2424" y="322"/>
                </a:lnTo>
                <a:lnTo>
                  <a:pt x="2414" y="328"/>
                </a:lnTo>
                <a:lnTo>
                  <a:pt x="2402" y="352"/>
                </a:lnTo>
                <a:lnTo>
                  <a:pt x="2412" y="382"/>
                </a:lnTo>
                <a:lnTo>
                  <a:pt x="2414" y="428"/>
                </a:lnTo>
                <a:lnTo>
                  <a:pt x="2426" y="456"/>
                </a:lnTo>
                <a:lnTo>
                  <a:pt x="2422" y="480"/>
                </a:lnTo>
                <a:lnTo>
                  <a:pt x="2394" y="496"/>
                </a:lnTo>
                <a:lnTo>
                  <a:pt x="2384" y="522"/>
                </a:lnTo>
                <a:lnTo>
                  <a:pt x="2374" y="532"/>
                </a:lnTo>
                <a:lnTo>
                  <a:pt x="2328" y="542"/>
                </a:lnTo>
                <a:lnTo>
                  <a:pt x="2312" y="554"/>
                </a:lnTo>
                <a:lnTo>
                  <a:pt x="2298" y="586"/>
                </a:lnTo>
                <a:lnTo>
                  <a:pt x="2294" y="616"/>
                </a:lnTo>
                <a:lnTo>
                  <a:pt x="2288" y="634"/>
                </a:lnTo>
                <a:lnTo>
                  <a:pt x="2264" y="666"/>
                </a:lnTo>
                <a:lnTo>
                  <a:pt x="2234" y="682"/>
                </a:lnTo>
                <a:lnTo>
                  <a:pt x="2210" y="668"/>
                </a:lnTo>
                <a:lnTo>
                  <a:pt x="2190" y="672"/>
                </a:lnTo>
                <a:lnTo>
                  <a:pt x="2182" y="678"/>
                </a:lnTo>
                <a:lnTo>
                  <a:pt x="2172" y="716"/>
                </a:lnTo>
                <a:lnTo>
                  <a:pt x="2150" y="738"/>
                </a:lnTo>
                <a:lnTo>
                  <a:pt x="2138" y="762"/>
                </a:lnTo>
                <a:lnTo>
                  <a:pt x="2138" y="820"/>
                </a:lnTo>
                <a:lnTo>
                  <a:pt x="2128" y="866"/>
                </a:lnTo>
                <a:lnTo>
                  <a:pt x="2118" y="884"/>
                </a:lnTo>
                <a:lnTo>
                  <a:pt x="2062" y="898"/>
                </a:lnTo>
                <a:lnTo>
                  <a:pt x="2058" y="918"/>
                </a:lnTo>
                <a:lnTo>
                  <a:pt x="2054" y="922"/>
                </a:lnTo>
                <a:lnTo>
                  <a:pt x="2024" y="884"/>
                </a:lnTo>
                <a:lnTo>
                  <a:pt x="2006" y="878"/>
                </a:lnTo>
                <a:lnTo>
                  <a:pt x="1978" y="884"/>
                </a:lnTo>
                <a:lnTo>
                  <a:pt x="1958" y="874"/>
                </a:lnTo>
                <a:lnTo>
                  <a:pt x="1918" y="842"/>
                </a:lnTo>
                <a:lnTo>
                  <a:pt x="1914" y="822"/>
                </a:lnTo>
                <a:lnTo>
                  <a:pt x="1918" y="786"/>
                </a:lnTo>
                <a:lnTo>
                  <a:pt x="1914" y="776"/>
                </a:lnTo>
                <a:lnTo>
                  <a:pt x="1866" y="738"/>
                </a:lnTo>
                <a:lnTo>
                  <a:pt x="1858" y="746"/>
                </a:lnTo>
                <a:lnTo>
                  <a:pt x="1858" y="760"/>
                </a:lnTo>
                <a:lnTo>
                  <a:pt x="1888" y="772"/>
                </a:lnTo>
                <a:lnTo>
                  <a:pt x="1888" y="784"/>
                </a:lnTo>
                <a:lnTo>
                  <a:pt x="1878" y="792"/>
                </a:lnTo>
                <a:lnTo>
                  <a:pt x="1856" y="792"/>
                </a:lnTo>
                <a:lnTo>
                  <a:pt x="1842" y="810"/>
                </a:lnTo>
                <a:lnTo>
                  <a:pt x="1820" y="796"/>
                </a:lnTo>
                <a:lnTo>
                  <a:pt x="1812" y="794"/>
                </a:lnTo>
                <a:lnTo>
                  <a:pt x="1804" y="800"/>
                </a:lnTo>
                <a:lnTo>
                  <a:pt x="1804" y="810"/>
                </a:lnTo>
                <a:lnTo>
                  <a:pt x="1820" y="822"/>
                </a:lnTo>
                <a:lnTo>
                  <a:pt x="1824" y="834"/>
                </a:lnTo>
                <a:lnTo>
                  <a:pt x="1810" y="852"/>
                </a:lnTo>
                <a:lnTo>
                  <a:pt x="1780" y="856"/>
                </a:lnTo>
                <a:lnTo>
                  <a:pt x="1772" y="862"/>
                </a:lnTo>
                <a:lnTo>
                  <a:pt x="1768" y="910"/>
                </a:lnTo>
                <a:lnTo>
                  <a:pt x="1778" y="934"/>
                </a:lnTo>
                <a:lnTo>
                  <a:pt x="1778" y="944"/>
                </a:lnTo>
                <a:lnTo>
                  <a:pt x="1764" y="954"/>
                </a:lnTo>
                <a:lnTo>
                  <a:pt x="1734" y="952"/>
                </a:lnTo>
                <a:lnTo>
                  <a:pt x="1726" y="954"/>
                </a:lnTo>
                <a:lnTo>
                  <a:pt x="1722" y="964"/>
                </a:lnTo>
                <a:lnTo>
                  <a:pt x="1722" y="994"/>
                </a:lnTo>
                <a:lnTo>
                  <a:pt x="1702" y="1012"/>
                </a:lnTo>
                <a:lnTo>
                  <a:pt x="1688" y="1012"/>
                </a:lnTo>
                <a:lnTo>
                  <a:pt x="1682" y="1006"/>
                </a:lnTo>
                <a:lnTo>
                  <a:pt x="1692" y="968"/>
                </a:lnTo>
                <a:lnTo>
                  <a:pt x="1690" y="960"/>
                </a:lnTo>
                <a:lnTo>
                  <a:pt x="1676" y="958"/>
                </a:lnTo>
                <a:lnTo>
                  <a:pt x="1652" y="972"/>
                </a:lnTo>
                <a:lnTo>
                  <a:pt x="1644" y="972"/>
                </a:lnTo>
                <a:lnTo>
                  <a:pt x="1628" y="956"/>
                </a:lnTo>
                <a:lnTo>
                  <a:pt x="1606" y="900"/>
                </a:lnTo>
                <a:lnTo>
                  <a:pt x="1590" y="890"/>
                </a:lnTo>
                <a:lnTo>
                  <a:pt x="1568" y="902"/>
                </a:lnTo>
                <a:lnTo>
                  <a:pt x="1536" y="934"/>
                </a:lnTo>
                <a:lnTo>
                  <a:pt x="1492" y="944"/>
                </a:lnTo>
                <a:lnTo>
                  <a:pt x="1468" y="958"/>
                </a:lnTo>
                <a:lnTo>
                  <a:pt x="1456" y="970"/>
                </a:lnTo>
                <a:lnTo>
                  <a:pt x="1456" y="990"/>
                </a:lnTo>
                <a:lnTo>
                  <a:pt x="1444" y="1036"/>
                </a:lnTo>
                <a:lnTo>
                  <a:pt x="1432" y="1048"/>
                </a:lnTo>
                <a:lnTo>
                  <a:pt x="1418" y="1056"/>
                </a:lnTo>
                <a:lnTo>
                  <a:pt x="1402" y="1052"/>
                </a:lnTo>
                <a:lnTo>
                  <a:pt x="1392" y="1024"/>
                </a:lnTo>
                <a:lnTo>
                  <a:pt x="1382" y="1012"/>
                </a:lnTo>
                <a:lnTo>
                  <a:pt x="1348" y="1004"/>
                </a:lnTo>
                <a:lnTo>
                  <a:pt x="1304" y="968"/>
                </a:lnTo>
                <a:lnTo>
                  <a:pt x="1250" y="936"/>
                </a:lnTo>
                <a:lnTo>
                  <a:pt x="1234" y="930"/>
                </a:lnTo>
                <a:lnTo>
                  <a:pt x="1216" y="930"/>
                </a:lnTo>
                <a:lnTo>
                  <a:pt x="1178" y="958"/>
                </a:lnTo>
                <a:lnTo>
                  <a:pt x="1148" y="936"/>
                </a:lnTo>
                <a:lnTo>
                  <a:pt x="1136" y="912"/>
                </a:lnTo>
                <a:lnTo>
                  <a:pt x="1128" y="906"/>
                </a:lnTo>
                <a:lnTo>
                  <a:pt x="1108" y="944"/>
                </a:lnTo>
                <a:lnTo>
                  <a:pt x="1114" y="958"/>
                </a:lnTo>
                <a:lnTo>
                  <a:pt x="1128" y="970"/>
                </a:lnTo>
                <a:lnTo>
                  <a:pt x="1130" y="988"/>
                </a:lnTo>
                <a:lnTo>
                  <a:pt x="1120" y="1008"/>
                </a:lnTo>
                <a:lnTo>
                  <a:pt x="1112" y="1016"/>
                </a:lnTo>
                <a:lnTo>
                  <a:pt x="1092" y="1020"/>
                </a:lnTo>
                <a:lnTo>
                  <a:pt x="1076" y="1012"/>
                </a:lnTo>
                <a:lnTo>
                  <a:pt x="1074" y="994"/>
                </a:lnTo>
                <a:lnTo>
                  <a:pt x="1084" y="972"/>
                </a:lnTo>
                <a:lnTo>
                  <a:pt x="1076" y="960"/>
                </a:lnTo>
                <a:lnTo>
                  <a:pt x="1052" y="968"/>
                </a:lnTo>
                <a:lnTo>
                  <a:pt x="1032" y="966"/>
                </a:lnTo>
                <a:lnTo>
                  <a:pt x="1010" y="980"/>
                </a:lnTo>
                <a:lnTo>
                  <a:pt x="994" y="980"/>
                </a:lnTo>
                <a:lnTo>
                  <a:pt x="982" y="974"/>
                </a:lnTo>
                <a:lnTo>
                  <a:pt x="962" y="944"/>
                </a:lnTo>
                <a:lnTo>
                  <a:pt x="948" y="938"/>
                </a:lnTo>
                <a:lnTo>
                  <a:pt x="934" y="950"/>
                </a:lnTo>
                <a:lnTo>
                  <a:pt x="920" y="974"/>
                </a:lnTo>
                <a:lnTo>
                  <a:pt x="938" y="1002"/>
                </a:lnTo>
                <a:lnTo>
                  <a:pt x="938" y="1030"/>
                </a:lnTo>
                <a:lnTo>
                  <a:pt x="924" y="1038"/>
                </a:lnTo>
                <a:lnTo>
                  <a:pt x="910" y="1056"/>
                </a:lnTo>
                <a:lnTo>
                  <a:pt x="880" y="1034"/>
                </a:lnTo>
                <a:lnTo>
                  <a:pt x="868" y="1036"/>
                </a:lnTo>
                <a:lnTo>
                  <a:pt x="862" y="1058"/>
                </a:lnTo>
                <a:lnTo>
                  <a:pt x="852" y="1078"/>
                </a:lnTo>
                <a:lnTo>
                  <a:pt x="812" y="1102"/>
                </a:lnTo>
                <a:lnTo>
                  <a:pt x="788" y="1142"/>
                </a:lnTo>
                <a:lnTo>
                  <a:pt x="800" y="1200"/>
                </a:lnTo>
                <a:lnTo>
                  <a:pt x="836" y="1240"/>
                </a:lnTo>
                <a:lnTo>
                  <a:pt x="840" y="1250"/>
                </a:lnTo>
                <a:lnTo>
                  <a:pt x="832" y="1278"/>
                </a:lnTo>
                <a:lnTo>
                  <a:pt x="818" y="1286"/>
                </a:lnTo>
                <a:lnTo>
                  <a:pt x="702" y="1300"/>
                </a:lnTo>
                <a:lnTo>
                  <a:pt x="686" y="1312"/>
                </a:lnTo>
                <a:lnTo>
                  <a:pt x="662" y="1334"/>
                </a:lnTo>
                <a:lnTo>
                  <a:pt x="630" y="1318"/>
                </a:lnTo>
                <a:lnTo>
                  <a:pt x="612" y="1326"/>
                </a:lnTo>
                <a:lnTo>
                  <a:pt x="592" y="1348"/>
                </a:lnTo>
                <a:lnTo>
                  <a:pt x="588" y="1380"/>
                </a:lnTo>
                <a:lnTo>
                  <a:pt x="568" y="1422"/>
                </a:lnTo>
                <a:lnTo>
                  <a:pt x="568" y="1438"/>
                </a:lnTo>
                <a:lnTo>
                  <a:pt x="604" y="1488"/>
                </a:lnTo>
                <a:lnTo>
                  <a:pt x="618" y="1534"/>
                </a:lnTo>
                <a:lnTo>
                  <a:pt x="610" y="1560"/>
                </a:lnTo>
                <a:lnTo>
                  <a:pt x="592" y="1586"/>
                </a:lnTo>
                <a:lnTo>
                  <a:pt x="576" y="1596"/>
                </a:lnTo>
                <a:lnTo>
                  <a:pt x="546" y="1592"/>
                </a:lnTo>
                <a:lnTo>
                  <a:pt x="500" y="1556"/>
                </a:lnTo>
                <a:lnTo>
                  <a:pt x="454" y="1534"/>
                </a:lnTo>
                <a:lnTo>
                  <a:pt x="432" y="1532"/>
                </a:lnTo>
                <a:lnTo>
                  <a:pt x="394" y="1500"/>
                </a:lnTo>
                <a:lnTo>
                  <a:pt x="324" y="1466"/>
                </a:lnTo>
                <a:lnTo>
                  <a:pt x="280" y="1462"/>
                </a:lnTo>
                <a:lnTo>
                  <a:pt x="252" y="1478"/>
                </a:lnTo>
                <a:lnTo>
                  <a:pt x="224" y="1504"/>
                </a:lnTo>
                <a:lnTo>
                  <a:pt x="202" y="1542"/>
                </a:lnTo>
                <a:lnTo>
                  <a:pt x="162" y="1588"/>
                </a:lnTo>
                <a:lnTo>
                  <a:pt x="158" y="1610"/>
                </a:lnTo>
                <a:lnTo>
                  <a:pt x="166" y="1626"/>
                </a:lnTo>
                <a:lnTo>
                  <a:pt x="186" y="1648"/>
                </a:lnTo>
                <a:lnTo>
                  <a:pt x="202" y="1654"/>
                </a:lnTo>
                <a:lnTo>
                  <a:pt x="204" y="1678"/>
                </a:lnTo>
                <a:lnTo>
                  <a:pt x="192" y="1708"/>
                </a:lnTo>
                <a:lnTo>
                  <a:pt x="186" y="1744"/>
                </a:lnTo>
                <a:lnTo>
                  <a:pt x="176" y="1752"/>
                </a:lnTo>
                <a:lnTo>
                  <a:pt x="156" y="1758"/>
                </a:lnTo>
                <a:lnTo>
                  <a:pt x="154" y="1778"/>
                </a:lnTo>
                <a:lnTo>
                  <a:pt x="166" y="1794"/>
                </a:lnTo>
                <a:lnTo>
                  <a:pt x="184" y="1798"/>
                </a:lnTo>
                <a:lnTo>
                  <a:pt x="190" y="1816"/>
                </a:lnTo>
                <a:lnTo>
                  <a:pt x="186" y="1824"/>
                </a:lnTo>
                <a:lnTo>
                  <a:pt x="156" y="1820"/>
                </a:lnTo>
                <a:lnTo>
                  <a:pt x="140" y="1836"/>
                </a:lnTo>
                <a:lnTo>
                  <a:pt x="140" y="1852"/>
                </a:lnTo>
                <a:lnTo>
                  <a:pt x="154" y="1872"/>
                </a:lnTo>
                <a:lnTo>
                  <a:pt x="160" y="1892"/>
                </a:lnTo>
                <a:lnTo>
                  <a:pt x="140" y="1916"/>
                </a:lnTo>
                <a:lnTo>
                  <a:pt x="132" y="1950"/>
                </a:lnTo>
                <a:lnTo>
                  <a:pt x="120" y="1966"/>
                </a:lnTo>
                <a:lnTo>
                  <a:pt x="102" y="1968"/>
                </a:lnTo>
                <a:lnTo>
                  <a:pt x="90" y="1962"/>
                </a:lnTo>
                <a:lnTo>
                  <a:pt x="62" y="1918"/>
                </a:lnTo>
                <a:lnTo>
                  <a:pt x="44" y="1914"/>
                </a:lnTo>
                <a:lnTo>
                  <a:pt x="30" y="1924"/>
                </a:lnTo>
                <a:lnTo>
                  <a:pt x="0" y="2014"/>
                </a:lnTo>
                <a:lnTo>
                  <a:pt x="74" y="2010"/>
                </a:lnTo>
                <a:lnTo>
                  <a:pt x="832" y="2036"/>
                </a:lnTo>
                <a:lnTo>
                  <a:pt x="840" y="2030"/>
                </a:lnTo>
                <a:lnTo>
                  <a:pt x="846" y="2006"/>
                </a:lnTo>
                <a:lnTo>
                  <a:pt x="826" y="1898"/>
                </a:lnTo>
                <a:lnTo>
                  <a:pt x="960" y="1910"/>
                </a:lnTo>
                <a:lnTo>
                  <a:pt x="956" y="1934"/>
                </a:lnTo>
                <a:lnTo>
                  <a:pt x="1440" y="1932"/>
                </a:lnTo>
                <a:lnTo>
                  <a:pt x="1724" y="1926"/>
                </a:lnTo>
                <a:lnTo>
                  <a:pt x="1742" y="1940"/>
                </a:lnTo>
                <a:lnTo>
                  <a:pt x="1750" y="1932"/>
                </a:lnTo>
                <a:lnTo>
                  <a:pt x="1754" y="1936"/>
                </a:lnTo>
                <a:lnTo>
                  <a:pt x="1774" y="1926"/>
                </a:lnTo>
                <a:lnTo>
                  <a:pt x="2100" y="1944"/>
                </a:lnTo>
                <a:lnTo>
                  <a:pt x="2384" y="1954"/>
                </a:lnTo>
                <a:lnTo>
                  <a:pt x="2532" y="1942"/>
                </a:lnTo>
                <a:lnTo>
                  <a:pt x="2796" y="1956"/>
                </a:lnTo>
                <a:lnTo>
                  <a:pt x="2990" y="1958"/>
                </a:lnTo>
                <a:lnTo>
                  <a:pt x="3490" y="1958"/>
                </a:lnTo>
                <a:lnTo>
                  <a:pt x="3500" y="1944"/>
                </a:lnTo>
                <a:lnTo>
                  <a:pt x="3514" y="1928"/>
                </a:lnTo>
                <a:lnTo>
                  <a:pt x="3560" y="1908"/>
                </a:lnTo>
                <a:lnTo>
                  <a:pt x="3586" y="1892"/>
                </a:lnTo>
                <a:lnTo>
                  <a:pt x="3652" y="1888"/>
                </a:lnTo>
                <a:lnTo>
                  <a:pt x="3704" y="1860"/>
                </a:lnTo>
                <a:lnTo>
                  <a:pt x="3788" y="1830"/>
                </a:lnTo>
                <a:lnTo>
                  <a:pt x="3822" y="1824"/>
                </a:lnTo>
                <a:lnTo>
                  <a:pt x="3828" y="1812"/>
                </a:lnTo>
                <a:lnTo>
                  <a:pt x="3826" y="1794"/>
                </a:lnTo>
                <a:lnTo>
                  <a:pt x="3844" y="1774"/>
                </a:lnTo>
                <a:lnTo>
                  <a:pt x="3844" y="1756"/>
                </a:lnTo>
                <a:lnTo>
                  <a:pt x="3858" y="1748"/>
                </a:lnTo>
                <a:lnTo>
                  <a:pt x="3860" y="1740"/>
                </a:lnTo>
                <a:lnTo>
                  <a:pt x="3884" y="1736"/>
                </a:lnTo>
                <a:lnTo>
                  <a:pt x="3898" y="1740"/>
                </a:lnTo>
                <a:lnTo>
                  <a:pt x="3908" y="1734"/>
                </a:lnTo>
                <a:lnTo>
                  <a:pt x="3956" y="1718"/>
                </a:lnTo>
                <a:lnTo>
                  <a:pt x="3978" y="1702"/>
                </a:lnTo>
                <a:lnTo>
                  <a:pt x="3988" y="1658"/>
                </a:lnTo>
                <a:lnTo>
                  <a:pt x="3980" y="1650"/>
                </a:lnTo>
                <a:lnTo>
                  <a:pt x="3980" y="1638"/>
                </a:lnTo>
                <a:lnTo>
                  <a:pt x="3998" y="1628"/>
                </a:lnTo>
                <a:lnTo>
                  <a:pt x="4006" y="1616"/>
                </a:lnTo>
                <a:lnTo>
                  <a:pt x="4030" y="1612"/>
                </a:lnTo>
                <a:lnTo>
                  <a:pt x="4044" y="1600"/>
                </a:lnTo>
                <a:lnTo>
                  <a:pt x="4052" y="1596"/>
                </a:lnTo>
                <a:lnTo>
                  <a:pt x="4056" y="1586"/>
                </a:lnTo>
                <a:lnTo>
                  <a:pt x="4068" y="1582"/>
                </a:lnTo>
                <a:lnTo>
                  <a:pt x="4064" y="1564"/>
                </a:lnTo>
                <a:lnTo>
                  <a:pt x="4068" y="1556"/>
                </a:lnTo>
                <a:lnTo>
                  <a:pt x="4064" y="1526"/>
                </a:lnTo>
                <a:lnTo>
                  <a:pt x="4116" y="1496"/>
                </a:lnTo>
                <a:lnTo>
                  <a:pt x="4162" y="1458"/>
                </a:lnTo>
                <a:lnTo>
                  <a:pt x="4194" y="1440"/>
                </a:lnTo>
                <a:lnTo>
                  <a:pt x="4288" y="1400"/>
                </a:lnTo>
                <a:lnTo>
                  <a:pt x="4288" y="1394"/>
                </a:lnTo>
                <a:lnTo>
                  <a:pt x="4302" y="1388"/>
                </a:lnTo>
                <a:lnTo>
                  <a:pt x="4504" y="1186"/>
                </a:lnTo>
                <a:lnTo>
                  <a:pt x="4502" y="1178"/>
                </a:lnTo>
                <a:lnTo>
                  <a:pt x="4484" y="1184"/>
                </a:lnTo>
                <a:lnTo>
                  <a:pt x="4478" y="1190"/>
                </a:lnTo>
                <a:lnTo>
                  <a:pt x="4460" y="1180"/>
                </a:lnTo>
                <a:lnTo>
                  <a:pt x="4460" y="1194"/>
                </a:lnTo>
                <a:lnTo>
                  <a:pt x="4448" y="1188"/>
                </a:lnTo>
                <a:lnTo>
                  <a:pt x="4438" y="1176"/>
                </a:lnTo>
                <a:lnTo>
                  <a:pt x="4424" y="1178"/>
                </a:lnTo>
                <a:lnTo>
                  <a:pt x="4422" y="1172"/>
                </a:lnTo>
                <a:lnTo>
                  <a:pt x="4406" y="1180"/>
                </a:lnTo>
                <a:lnTo>
                  <a:pt x="4398" y="1168"/>
                </a:lnTo>
                <a:lnTo>
                  <a:pt x="4408" y="1162"/>
                </a:lnTo>
                <a:lnTo>
                  <a:pt x="4408" y="1154"/>
                </a:lnTo>
                <a:lnTo>
                  <a:pt x="4402" y="1146"/>
                </a:lnTo>
                <a:lnTo>
                  <a:pt x="4392" y="1148"/>
                </a:lnTo>
                <a:lnTo>
                  <a:pt x="4390" y="1138"/>
                </a:lnTo>
                <a:lnTo>
                  <a:pt x="4384" y="1136"/>
                </a:lnTo>
                <a:lnTo>
                  <a:pt x="4384" y="1126"/>
                </a:lnTo>
                <a:lnTo>
                  <a:pt x="4376" y="1126"/>
                </a:lnTo>
                <a:lnTo>
                  <a:pt x="4378" y="1120"/>
                </a:lnTo>
                <a:lnTo>
                  <a:pt x="4376" y="1104"/>
                </a:lnTo>
                <a:lnTo>
                  <a:pt x="4368" y="1108"/>
                </a:lnTo>
                <a:lnTo>
                  <a:pt x="4370" y="1122"/>
                </a:lnTo>
                <a:lnTo>
                  <a:pt x="4358" y="1126"/>
                </a:lnTo>
                <a:lnTo>
                  <a:pt x="4352" y="1122"/>
                </a:lnTo>
                <a:lnTo>
                  <a:pt x="4348" y="1104"/>
                </a:lnTo>
                <a:lnTo>
                  <a:pt x="4340" y="1098"/>
                </a:lnTo>
                <a:lnTo>
                  <a:pt x="4328" y="1100"/>
                </a:lnTo>
                <a:lnTo>
                  <a:pt x="4312" y="1088"/>
                </a:lnTo>
                <a:lnTo>
                  <a:pt x="4306" y="1092"/>
                </a:lnTo>
                <a:lnTo>
                  <a:pt x="4298" y="1088"/>
                </a:lnTo>
                <a:lnTo>
                  <a:pt x="4302" y="1068"/>
                </a:lnTo>
                <a:lnTo>
                  <a:pt x="4294" y="1064"/>
                </a:lnTo>
                <a:lnTo>
                  <a:pt x="4288" y="1044"/>
                </a:lnTo>
                <a:lnTo>
                  <a:pt x="4280" y="1038"/>
                </a:lnTo>
                <a:lnTo>
                  <a:pt x="4290" y="1020"/>
                </a:lnTo>
                <a:lnTo>
                  <a:pt x="4278" y="1020"/>
                </a:lnTo>
                <a:lnTo>
                  <a:pt x="4282" y="1014"/>
                </a:lnTo>
                <a:lnTo>
                  <a:pt x="4252" y="994"/>
                </a:lnTo>
                <a:lnTo>
                  <a:pt x="4244" y="982"/>
                </a:lnTo>
                <a:lnTo>
                  <a:pt x="4236" y="988"/>
                </a:lnTo>
                <a:lnTo>
                  <a:pt x="4236" y="974"/>
                </a:lnTo>
                <a:lnTo>
                  <a:pt x="4220" y="948"/>
                </a:lnTo>
                <a:lnTo>
                  <a:pt x="4228" y="944"/>
                </a:lnTo>
                <a:lnTo>
                  <a:pt x="4222" y="930"/>
                </a:lnTo>
                <a:lnTo>
                  <a:pt x="4194" y="910"/>
                </a:lnTo>
                <a:lnTo>
                  <a:pt x="4190" y="918"/>
                </a:lnTo>
                <a:lnTo>
                  <a:pt x="4188" y="910"/>
                </a:lnTo>
                <a:lnTo>
                  <a:pt x="4180" y="906"/>
                </a:lnTo>
                <a:lnTo>
                  <a:pt x="4184" y="900"/>
                </a:lnTo>
                <a:lnTo>
                  <a:pt x="4172" y="898"/>
                </a:lnTo>
                <a:lnTo>
                  <a:pt x="4178" y="892"/>
                </a:lnTo>
                <a:lnTo>
                  <a:pt x="4174" y="888"/>
                </a:lnTo>
                <a:lnTo>
                  <a:pt x="4188" y="878"/>
                </a:lnTo>
                <a:lnTo>
                  <a:pt x="4182" y="868"/>
                </a:lnTo>
                <a:lnTo>
                  <a:pt x="4192" y="858"/>
                </a:lnTo>
                <a:lnTo>
                  <a:pt x="4180" y="854"/>
                </a:lnTo>
                <a:lnTo>
                  <a:pt x="4176" y="846"/>
                </a:lnTo>
                <a:lnTo>
                  <a:pt x="4160" y="844"/>
                </a:lnTo>
                <a:lnTo>
                  <a:pt x="4138" y="790"/>
                </a:lnTo>
                <a:lnTo>
                  <a:pt x="4118" y="776"/>
                </a:lnTo>
                <a:lnTo>
                  <a:pt x="4116" y="764"/>
                </a:lnTo>
                <a:lnTo>
                  <a:pt x="4108" y="756"/>
                </a:lnTo>
                <a:lnTo>
                  <a:pt x="4098" y="754"/>
                </a:lnTo>
                <a:lnTo>
                  <a:pt x="4092" y="744"/>
                </a:lnTo>
                <a:lnTo>
                  <a:pt x="4084" y="740"/>
                </a:lnTo>
                <a:lnTo>
                  <a:pt x="4082" y="718"/>
                </a:lnTo>
                <a:lnTo>
                  <a:pt x="4100" y="714"/>
                </a:lnTo>
                <a:lnTo>
                  <a:pt x="4106" y="686"/>
                </a:lnTo>
                <a:lnTo>
                  <a:pt x="4098" y="664"/>
                </a:lnTo>
                <a:lnTo>
                  <a:pt x="4100" y="660"/>
                </a:lnTo>
                <a:lnTo>
                  <a:pt x="4114" y="656"/>
                </a:lnTo>
                <a:lnTo>
                  <a:pt x="4118" y="646"/>
                </a:lnTo>
                <a:lnTo>
                  <a:pt x="4114" y="618"/>
                </a:lnTo>
                <a:lnTo>
                  <a:pt x="4116" y="598"/>
                </a:lnTo>
                <a:lnTo>
                  <a:pt x="4102" y="576"/>
                </a:lnTo>
                <a:lnTo>
                  <a:pt x="4102" y="526"/>
                </a:lnTo>
                <a:lnTo>
                  <a:pt x="4090" y="484"/>
                </a:lnTo>
                <a:lnTo>
                  <a:pt x="4066" y="470"/>
                </a:lnTo>
                <a:lnTo>
                  <a:pt x="4038" y="432"/>
                </a:lnTo>
                <a:lnTo>
                  <a:pt x="4020" y="420"/>
                </a:lnTo>
                <a:lnTo>
                  <a:pt x="3980" y="420"/>
                </a:lnTo>
                <a:lnTo>
                  <a:pt x="3962" y="410"/>
                </a:lnTo>
                <a:lnTo>
                  <a:pt x="3946" y="396"/>
                </a:lnTo>
                <a:lnTo>
                  <a:pt x="3936" y="342"/>
                </a:lnTo>
                <a:lnTo>
                  <a:pt x="3926" y="322"/>
                </a:lnTo>
                <a:lnTo>
                  <a:pt x="3930" y="288"/>
                </a:lnTo>
                <a:lnTo>
                  <a:pt x="3920" y="274"/>
                </a:lnTo>
                <a:lnTo>
                  <a:pt x="3896" y="278"/>
                </a:lnTo>
                <a:lnTo>
                  <a:pt x="3866" y="298"/>
                </a:lnTo>
                <a:lnTo>
                  <a:pt x="3844" y="296"/>
                </a:lnTo>
                <a:lnTo>
                  <a:pt x="3834" y="300"/>
                </a:lnTo>
                <a:lnTo>
                  <a:pt x="3820" y="326"/>
                </a:lnTo>
                <a:lnTo>
                  <a:pt x="3788" y="342"/>
                </a:lnTo>
                <a:lnTo>
                  <a:pt x="3778" y="370"/>
                </a:lnTo>
                <a:lnTo>
                  <a:pt x="3766" y="382"/>
                </a:lnTo>
                <a:lnTo>
                  <a:pt x="3738" y="386"/>
                </a:lnTo>
                <a:lnTo>
                  <a:pt x="3710" y="378"/>
                </a:lnTo>
                <a:lnTo>
                  <a:pt x="3680" y="404"/>
                </a:lnTo>
                <a:lnTo>
                  <a:pt x="3666" y="394"/>
                </a:lnTo>
                <a:lnTo>
                  <a:pt x="3660" y="372"/>
                </a:lnTo>
                <a:lnTo>
                  <a:pt x="3642" y="360"/>
                </a:lnTo>
                <a:lnTo>
                  <a:pt x="3582" y="348"/>
                </a:lnTo>
                <a:lnTo>
                  <a:pt x="3556" y="328"/>
                </a:lnTo>
                <a:lnTo>
                  <a:pt x="3546" y="326"/>
                </a:lnTo>
                <a:lnTo>
                  <a:pt x="3486" y="344"/>
                </a:lnTo>
                <a:lnTo>
                  <a:pt x="3480" y="354"/>
                </a:lnTo>
                <a:lnTo>
                  <a:pt x="3476" y="380"/>
                </a:lnTo>
                <a:lnTo>
                  <a:pt x="3460" y="386"/>
                </a:lnTo>
                <a:lnTo>
                  <a:pt x="3430" y="374"/>
                </a:lnTo>
                <a:lnTo>
                  <a:pt x="3400" y="366"/>
                </a:lnTo>
                <a:lnTo>
                  <a:pt x="3386" y="334"/>
                </a:lnTo>
                <a:lnTo>
                  <a:pt x="3358" y="320"/>
                </a:lnTo>
                <a:lnTo>
                  <a:pt x="3350" y="298"/>
                </a:lnTo>
                <a:lnTo>
                  <a:pt x="3338" y="286"/>
                </a:lnTo>
                <a:lnTo>
                  <a:pt x="3304" y="278"/>
                </a:lnTo>
                <a:lnTo>
                  <a:pt x="3284" y="268"/>
                </a:lnTo>
                <a:lnTo>
                  <a:pt x="3214" y="280"/>
                </a:lnTo>
                <a:lnTo>
                  <a:pt x="3130" y="254"/>
                </a:lnTo>
                <a:lnTo>
                  <a:pt x="3122" y="230"/>
                </a:lnTo>
                <a:lnTo>
                  <a:pt x="3118" y="190"/>
                </a:lnTo>
                <a:lnTo>
                  <a:pt x="3086" y="140"/>
                </a:lnTo>
                <a:lnTo>
                  <a:pt x="3072" y="96"/>
                </a:lnTo>
                <a:lnTo>
                  <a:pt x="3046" y="78"/>
                </a:lnTo>
                <a:lnTo>
                  <a:pt x="3016" y="74"/>
                </a:lnTo>
                <a:lnTo>
                  <a:pt x="3006" y="70"/>
                </a:lnTo>
                <a:lnTo>
                  <a:pt x="3000" y="56"/>
                </a:lnTo>
                <a:lnTo>
                  <a:pt x="2998" y="30"/>
                </a:lnTo>
                <a:lnTo>
                  <a:pt x="2986" y="18"/>
                </a:lnTo>
                <a:lnTo>
                  <a:pt x="2976" y="20"/>
                </a:lnTo>
                <a:lnTo>
                  <a:pt x="2956" y="38"/>
                </a:lnTo>
                <a:lnTo>
                  <a:pt x="2950" y="40"/>
                </a:lnTo>
                <a:lnTo>
                  <a:pt x="2934" y="36"/>
                </a:lnTo>
                <a:lnTo>
                  <a:pt x="2914" y="50"/>
                </a:lnTo>
                <a:lnTo>
                  <a:pt x="2892" y="56"/>
                </a:lnTo>
                <a:lnTo>
                  <a:pt x="2850" y="34"/>
                </a:lnTo>
                <a:lnTo>
                  <a:pt x="2828" y="6"/>
                </a:lnTo>
                <a:lnTo>
                  <a:pt x="2816" y="0"/>
                </a:lnTo>
                <a:lnTo>
                  <a:pt x="2794" y="24"/>
                </a:lnTo>
                <a:lnTo>
                  <a:pt x="2772" y="32"/>
                </a:lnTo>
                <a:lnTo>
                  <a:pt x="2732" y="64"/>
                </a:lnTo>
                <a:lnTo>
                  <a:pt x="2730" y="72"/>
                </a:lnTo>
                <a:close/>
              </a:path>
            </a:pathLst>
          </a:custGeom>
          <a:solidFill>
            <a:srgbClr val="400C3C"/>
          </a:solidFill>
          <a:ln w="12700">
            <a:solidFill>
              <a:srgbClr val="A6A6A6"/>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2" name="Rectangle 1"/>
          <p:cNvSpPr/>
          <p:nvPr/>
        </p:nvSpPr>
        <p:spPr>
          <a:xfrm>
            <a:off x="933606" y="2456542"/>
            <a:ext cx="3572130" cy="4089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i="1" dirty="0" smtClean="0">
                <a:solidFill>
                  <a:srgbClr val="E9674F"/>
                </a:solidFill>
              </a:rPr>
              <a:t>Stewart </a:t>
            </a:r>
            <a:r>
              <a:rPr lang="en-US" sz="1400" b="1" i="1" dirty="0">
                <a:solidFill>
                  <a:srgbClr val="E9674F"/>
                </a:solidFill>
              </a:rPr>
              <a:t>v. </a:t>
            </a:r>
            <a:r>
              <a:rPr lang="en-US" sz="1400" b="1" i="1" dirty="0" smtClean="0">
                <a:solidFill>
                  <a:srgbClr val="E9674F"/>
                </a:solidFill>
              </a:rPr>
              <a:t>Azar (Kentucky)</a:t>
            </a:r>
            <a:endParaRPr lang="en-US" sz="1400" dirty="0">
              <a:solidFill>
                <a:schemeClr val="tx1"/>
              </a:solidFill>
            </a:endParaRPr>
          </a:p>
          <a:p>
            <a:endParaRPr lang="en-US" sz="5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CMS </a:t>
            </a:r>
            <a:r>
              <a:rPr lang="en-US" sz="1400" dirty="0">
                <a:solidFill>
                  <a:schemeClr val="tx1"/>
                </a:solidFill>
              </a:rPr>
              <a:t>approved Kentucky’s 1115 waiver in January, 2018</a:t>
            </a:r>
          </a:p>
          <a:p>
            <a:pPr marL="171450" indent="-171450">
              <a:buFont typeface="Arial" panose="020B0604020202020204" pitchFamily="34" charset="0"/>
              <a:buChar char="•"/>
            </a:pPr>
            <a:r>
              <a:rPr lang="en-US" sz="1400" dirty="0">
                <a:solidFill>
                  <a:schemeClr val="tx1"/>
                </a:solidFill>
              </a:rPr>
              <a:t>Medicaid enrollees in the state immediately filed </a:t>
            </a:r>
            <a:r>
              <a:rPr lang="en-US" sz="1400" dirty="0" smtClean="0">
                <a:solidFill>
                  <a:schemeClr val="tx1"/>
                </a:solidFill>
              </a:rPr>
              <a:t>suit</a:t>
            </a:r>
          </a:p>
          <a:p>
            <a:pPr marL="171450" indent="-171450">
              <a:buFont typeface="Arial" panose="020B0604020202020204" pitchFamily="34" charset="0"/>
              <a:buChar char="•"/>
            </a:pPr>
            <a:r>
              <a:rPr lang="en-US" sz="1400" dirty="0" smtClean="0">
                <a:solidFill>
                  <a:schemeClr val="tx1"/>
                </a:solidFill>
              </a:rPr>
              <a:t>In </a:t>
            </a:r>
            <a:r>
              <a:rPr lang="en-US" sz="1400" dirty="0">
                <a:solidFill>
                  <a:schemeClr val="tx1"/>
                </a:solidFill>
              </a:rPr>
              <a:t>June, Stewart concluded </a:t>
            </a:r>
            <a:r>
              <a:rPr lang="en-US" sz="1400" dirty="0" smtClean="0">
                <a:solidFill>
                  <a:schemeClr val="tx1"/>
                </a:solidFill>
              </a:rPr>
              <a:t>that Medicaid waivers should further the objectives of the Medicaid program, which include providing health coverage, and that CMS </a:t>
            </a:r>
            <a:r>
              <a:rPr lang="en-US" sz="1400" dirty="0">
                <a:solidFill>
                  <a:schemeClr val="tx1"/>
                </a:solidFill>
              </a:rPr>
              <a:t>had not adequately explained how Kentucky’s waiver would provide health </a:t>
            </a:r>
            <a:r>
              <a:rPr lang="en-US" sz="1400" dirty="0" smtClean="0">
                <a:solidFill>
                  <a:schemeClr val="tx1"/>
                </a:solidFill>
              </a:rPr>
              <a:t>coverage</a:t>
            </a:r>
          </a:p>
          <a:p>
            <a:pPr marL="171450" indent="-171450">
              <a:buFont typeface="Arial" panose="020B0604020202020204" pitchFamily="34" charset="0"/>
              <a:buChar char="•"/>
            </a:pPr>
            <a:r>
              <a:rPr lang="en-US" sz="1400" dirty="0">
                <a:solidFill>
                  <a:schemeClr val="tx1"/>
                </a:solidFill>
              </a:rPr>
              <a:t>Court declined to transfer case to Kentucky federal court; Kentucky joined as defendant</a:t>
            </a:r>
          </a:p>
          <a:p>
            <a:pPr marL="171450" indent="-171450">
              <a:buFont typeface="Arial" panose="020B0604020202020204" pitchFamily="34" charset="0"/>
              <a:buChar char="•"/>
            </a:pPr>
            <a:r>
              <a:rPr lang="en-US" sz="1400" dirty="0" smtClean="0">
                <a:solidFill>
                  <a:schemeClr val="tx1"/>
                </a:solidFill>
              </a:rPr>
              <a:t>Court concluded </a:t>
            </a:r>
            <a:r>
              <a:rPr lang="en-US" sz="1400" dirty="0">
                <a:solidFill>
                  <a:schemeClr val="tx1"/>
                </a:solidFill>
              </a:rPr>
              <a:t>beneficiaries have standing </a:t>
            </a:r>
            <a:r>
              <a:rPr lang="en-US" sz="1400" dirty="0" smtClean="0">
                <a:solidFill>
                  <a:schemeClr val="tx1"/>
                </a:solidFill>
              </a:rPr>
              <a:t>CMS </a:t>
            </a:r>
            <a:r>
              <a:rPr lang="en-US" sz="1400" dirty="0">
                <a:solidFill>
                  <a:schemeClr val="tx1"/>
                </a:solidFill>
              </a:rPr>
              <a:t>can reconsider the waiver request on remand, and has opened a new public comment period on the waiver in response</a:t>
            </a:r>
          </a:p>
        </p:txBody>
      </p:sp>
      <p:sp>
        <p:nvSpPr>
          <p:cNvPr id="22" name="Rectangle 21"/>
          <p:cNvSpPr/>
          <p:nvPr/>
        </p:nvSpPr>
        <p:spPr>
          <a:xfrm>
            <a:off x="5373624" y="2456542"/>
            <a:ext cx="3572130" cy="4089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i="1" dirty="0">
                <a:solidFill>
                  <a:srgbClr val="E9674F"/>
                </a:solidFill>
              </a:rPr>
              <a:t>Gresham v. </a:t>
            </a:r>
            <a:r>
              <a:rPr lang="en-US" sz="1400" b="1" i="1" dirty="0" smtClean="0">
                <a:solidFill>
                  <a:srgbClr val="E9674F"/>
                </a:solidFill>
              </a:rPr>
              <a:t>Azar (Arkansas)</a:t>
            </a:r>
            <a:endParaRPr lang="en-US" sz="1400" dirty="0" smtClean="0">
              <a:solidFill>
                <a:schemeClr val="tx1"/>
              </a:solidFill>
            </a:endParaRPr>
          </a:p>
          <a:p>
            <a:endParaRPr lang="en-US" sz="5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CMS </a:t>
            </a:r>
            <a:r>
              <a:rPr lang="en-US" sz="1400" dirty="0">
                <a:solidFill>
                  <a:schemeClr val="tx1"/>
                </a:solidFill>
              </a:rPr>
              <a:t>approved Arkansas’s 1115 waiver in March, 2018</a:t>
            </a:r>
          </a:p>
          <a:p>
            <a:pPr marL="171450" indent="-171450">
              <a:buFont typeface="Arial" panose="020B0604020202020204" pitchFamily="34" charset="0"/>
              <a:buChar char="•"/>
            </a:pPr>
            <a:r>
              <a:rPr lang="en-US" sz="1400" dirty="0">
                <a:solidFill>
                  <a:schemeClr val="tx1"/>
                </a:solidFill>
              </a:rPr>
              <a:t>Arkansas Medicaid enrollees sued </a:t>
            </a:r>
            <a:r>
              <a:rPr lang="en-US" sz="1400" dirty="0" smtClean="0">
                <a:solidFill>
                  <a:schemeClr val="tx1"/>
                </a:solidFill>
              </a:rPr>
              <a:t>to </a:t>
            </a:r>
            <a:r>
              <a:rPr lang="en-US" sz="1400" dirty="0">
                <a:solidFill>
                  <a:schemeClr val="tx1"/>
                </a:solidFill>
              </a:rPr>
              <a:t>challenge that state’s work requirement</a:t>
            </a:r>
          </a:p>
          <a:p>
            <a:pPr marL="171450" indent="-171450">
              <a:buFont typeface="Arial" panose="020B0604020202020204" pitchFamily="34" charset="0"/>
              <a:buChar char="•"/>
            </a:pPr>
            <a:r>
              <a:rPr lang="en-US" sz="1400" dirty="0" smtClean="0">
                <a:solidFill>
                  <a:schemeClr val="tx1"/>
                </a:solidFill>
              </a:rPr>
              <a:t>Complaint </a:t>
            </a:r>
            <a:r>
              <a:rPr lang="en-US" sz="1400" dirty="0">
                <a:solidFill>
                  <a:schemeClr val="tx1"/>
                </a:solidFill>
              </a:rPr>
              <a:t>alleges that CMS focused on goals other than providing health coverage when approving the waiver, including improving health outcomes and moving enrollees out of poverty</a:t>
            </a:r>
          </a:p>
          <a:p>
            <a:pPr marL="171450" indent="-171450">
              <a:buFont typeface="Arial" panose="020B0604020202020204" pitchFamily="34" charset="0"/>
              <a:buChar char="•"/>
            </a:pPr>
            <a:r>
              <a:rPr lang="en-US" sz="1400" dirty="0" smtClean="0">
                <a:solidFill>
                  <a:schemeClr val="tx1"/>
                </a:solidFill>
              </a:rPr>
              <a:t>By September, 2018, over 4,000 enrollees were terminated from Arkansas’s Medicaid program for </a:t>
            </a:r>
            <a:r>
              <a:rPr lang="en-US" sz="1400" dirty="0">
                <a:solidFill>
                  <a:schemeClr val="tx1"/>
                </a:solidFill>
              </a:rPr>
              <a:t>failure to report </a:t>
            </a:r>
            <a:r>
              <a:rPr lang="en-US" sz="1400" dirty="0" smtClean="0">
                <a:solidFill>
                  <a:schemeClr val="tx1"/>
                </a:solidFill>
              </a:rPr>
              <a:t>compliance with CE or work activities</a:t>
            </a:r>
            <a:r>
              <a:rPr lang="en-US" sz="1400" dirty="0">
                <a:solidFill>
                  <a:schemeClr val="tx1"/>
                </a:solidFill>
              </a:rPr>
              <a:t> </a:t>
            </a:r>
            <a:endParaRPr lang="en-US" sz="1400" dirty="0" smtClean="0">
              <a:solidFill>
                <a:schemeClr val="tx1"/>
              </a:solidFill>
            </a:endParaRPr>
          </a:p>
          <a:p>
            <a:pPr marL="171450" indent="-171450">
              <a:buFont typeface="Arial" panose="020B0604020202020204" pitchFamily="34" charset="0"/>
              <a:buChar char="•"/>
            </a:pPr>
            <a:r>
              <a:rPr lang="en-US" sz="1400" dirty="0" smtClean="0">
                <a:solidFill>
                  <a:schemeClr val="tx1"/>
                </a:solidFill>
              </a:rPr>
              <a:t>Judge </a:t>
            </a:r>
            <a:r>
              <a:rPr lang="en-US" sz="1400" dirty="0">
                <a:solidFill>
                  <a:schemeClr val="tx1"/>
                </a:solidFill>
              </a:rPr>
              <a:t>Boasberg will hear Gresham, despite CMS’s request that the case be assigned randomly to any judge on </a:t>
            </a:r>
            <a:r>
              <a:rPr lang="en-US" sz="1400" dirty="0" smtClean="0">
                <a:solidFill>
                  <a:schemeClr val="tx1"/>
                </a:solidFill>
              </a:rPr>
              <a:t>his court </a:t>
            </a:r>
            <a:endParaRPr lang="en-US" sz="1400" dirty="0">
              <a:solidFill>
                <a:schemeClr val="tx1"/>
              </a:solidFill>
            </a:endParaRPr>
          </a:p>
        </p:txBody>
      </p:sp>
      <p:sp>
        <p:nvSpPr>
          <p:cNvPr id="23" name="Slide Number Placeholder 5"/>
          <p:cNvSpPr txBox="1">
            <a:spLocks/>
          </p:cNvSpPr>
          <p:nvPr/>
        </p:nvSpPr>
        <p:spPr>
          <a:xfrm>
            <a:off x="264695" y="6495239"/>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E9674F"/>
                </a:solidFill>
                <a:latin typeface="Helvetica Neue Medium"/>
                <a:ea typeface="+mn-ea"/>
                <a:cs typeface="Helvetica Neue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11</a:t>
            </a:fld>
            <a:endParaRPr lang="en-US" sz="1400" dirty="0">
              <a:solidFill>
                <a:prstClr val="white"/>
              </a:solidFill>
              <a:latin typeface="Calibri"/>
            </a:endParaRPr>
          </a:p>
        </p:txBody>
      </p:sp>
    </p:spTree>
    <p:extLst>
      <p:ext uri="{BB962C8B-B14F-4D97-AF65-F5344CB8AC3E}">
        <p14:creationId xmlns:p14="http://schemas.microsoft.com/office/powerpoint/2010/main" val="1699940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8660" y="2120900"/>
            <a:ext cx="8886679" cy="41116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20057" y="2440783"/>
            <a:ext cx="8511081" cy="3739485"/>
          </a:xfrm>
          <a:prstGeom prst="rect">
            <a:avLst/>
          </a:prstGeom>
          <a:noFill/>
        </p:spPr>
        <p:txBody>
          <a:bodyPr wrap="square" rtlCol="0">
            <a:spAutoFit/>
          </a:bodyPr>
          <a:lstStyle/>
          <a:p>
            <a:pPr>
              <a:spcBef>
                <a:spcPts val="600"/>
              </a:spcBef>
              <a:buClr>
                <a:srgbClr val="E9674F"/>
              </a:buClr>
            </a:pPr>
            <a:r>
              <a:rPr lang="en-US" sz="1600" b="1" dirty="0" smtClean="0">
                <a:solidFill>
                  <a:prstClr val="black"/>
                </a:solidFill>
              </a:rPr>
              <a:t>Premium requirements vary </a:t>
            </a:r>
            <a:r>
              <a:rPr lang="en-US" sz="1600" b="1" dirty="0">
                <a:solidFill>
                  <a:prstClr val="black"/>
                </a:solidFill>
              </a:rPr>
              <a:t>a</a:t>
            </a:r>
            <a:r>
              <a:rPr lang="en-US" sz="1600" b="1" dirty="0" smtClean="0">
                <a:solidFill>
                  <a:prstClr val="black"/>
                </a:solidFill>
              </a:rPr>
              <a:t>cross </a:t>
            </a:r>
            <a:r>
              <a:rPr lang="en-US" sz="1600" b="1" dirty="0">
                <a:solidFill>
                  <a:prstClr val="black"/>
                </a:solidFill>
              </a:rPr>
              <a:t>s</a:t>
            </a:r>
            <a:r>
              <a:rPr lang="en-US" sz="1600" b="1" dirty="0" smtClean="0">
                <a:solidFill>
                  <a:prstClr val="black"/>
                </a:solidFill>
              </a:rPr>
              <a:t>tates </a:t>
            </a:r>
            <a:r>
              <a:rPr lang="en-US" sz="1600" b="1" dirty="0">
                <a:solidFill>
                  <a:prstClr val="black"/>
                </a:solidFill>
              </a:rPr>
              <a:t>w</a:t>
            </a:r>
            <a:r>
              <a:rPr lang="en-US" sz="1600" b="1" dirty="0" smtClean="0">
                <a:solidFill>
                  <a:prstClr val="black"/>
                </a:solidFill>
              </a:rPr>
              <a:t>ith </a:t>
            </a:r>
            <a:r>
              <a:rPr lang="en-US" sz="1600" b="1" dirty="0">
                <a:solidFill>
                  <a:prstClr val="black"/>
                </a:solidFill>
              </a:rPr>
              <a:t>a</a:t>
            </a:r>
            <a:r>
              <a:rPr lang="en-US" sz="1600" b="1" dirty="0" smtClean="0">
                <a:solidFill>
                  <a:prstClr val="black"/>
                </a:solidFill>
              </a:rPr>
              <a:t>pproved and pending waivers by:</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T</a:t>
            </a:r>
            <a:r>
              <a:rPr lang="en-US" sz="1600" dirty="0" smtClean="0">
                <a:solidFill>
                  <a:prstClr val="black"/>
                </a:solidFill>
              </a:rPr>
              <a:t>arget population</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P</a:t>
            </a:r>
            <a:r>
              <a:rPr lang="en-US" sz="1600" dirty="0" smtClean="0">
                <a:solidFill>
                  <a:prstClr val="black"/>
                </a:solidFill>
              </a:rPr>
              <a:t>remium amount</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O</a:t>
            </a:r>
            <a:r>
              <a:rPr lang="en-US" sz="1600" dirty="0" smtClean="0">
                <a:solidFill>
                  <a:prstClr val="black"/>
                </a:solidFill>
              </a:rPr>
              <a:t>n-ramps back to coverage, etc.</a:t>
            </a:r>
          </a:p>
          <a:p>
            <a:pPr>
              <a:spcBef>
                <a:spcPts val="600"/>
              </a:spcBef>
              <a:buClr>
                <a:srgbClr val="E9674F"/>
              </a:buClr>
            </a:pPr>
            <a:r>
              <a:rPr lang="en-US" sz="1600" b="1" dirty="0" smtClean="0">
                <a:solidFill>
                  <a:prstClr val="black"/>
                </a:solidFill>
              </a:rPr>
              <a:t>States design the penalties for failure to pay premiums or co-payments, putting enrollees potentially at risk of coverage loss </a:t>
            </a:r>
          </a:p>
          <a:p>
            <a:pPr marL="742950" lvl="1" indent="-285750">
              <a:spcBef>
                <a:spcPts val="600"/>
              </a:spcBef>
              <a:buClr>
                <a:srgbClr val="E9674F"/>
              </a:buClr>
              <a:buFont typeface="Courier New" panose="02070309020205020404" pitchFamily="49" charset="0"/>
              <a:buChar char="o"/>
            </a:pPr>
            <a:r>
              <a:rPr lang="en-US" sz="1600" b="1" i="1" dirty="0" smtClean="0">
                <a:solidFill>
                  <a:srgbClr val="000000"/>
                </a:solidFill>
              </a:rPr>
              <a:t>Indiana</a:t>
            </a:r>
            <a:r>
              <a:rPr lang="en-US" sz="1600" b="1" i="1" dirty="0">
                <a:solidFill>
                  <a:srgbClr val="000000"/>
                </a:solidFill>
              </a:rPr>
              <a:t>:  </a:t>
            </a:r>
            <a:r>
              <a:rPr lang="en-US" sz="1600" dirty="0">
                <a:solidFill>
                  <a:srgbClr val="000000"/>
                </a:solidFill>
              </a:rPr>
              <a:t>Approximately 51% of adults with incomes &gt;100% FPL  who were determined eligible for Medicaid either lost coverage or never enrolled due to failure to pay </a:t>
            </a:r>
            <a:r>
              <a:rPr lang="en-US" sz="1600" dirty="0" smtClean="0">
                <a:solidFill>
                  <a:srgbClr val="000000"/>
                </a:solidFill>
              </a:rPr>
              <a:t>premiums</a:t>
            </a:r>
            <a:endParaRPr lang="en-US" sz="1600" b="1" dirty="0" smtClean="0">
              <a:solidFill>
                <a:prstClr val="black"/>
              </a:solidFill>
            </a:endParaRPr>
          </a:p>
          <a:p>
            <a:pPr>
              <a:spcBef>
                <a:spcPts val="600"/>
              </a:spcBef>
              <a:buClr>
                <a:srgbClr val="E9674F"/>
              </a:buClr>
            </a:pPr>
            <a:r>
              <a:rPr lang="en-US" sz="1600" b="1" dirty="0">
                <a:solidFill>
                  <a:prstClr val="black"/>
                </a:solidFill>
              </a:rPr>
              <a:t>States are implementing lockouts from coverage for failure to: </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Comply with CE/work requirements </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Pay premiums in a timely manner </a:t>
            </a:r>
          </a:p>
          <a:p>
            <a:pPr marL="742950" lvl="1" indent="-285750">
              <a:spcBef>
                <a:spcPts val="600"/>
              </a:spcBef>
              <a:buClr>
                <a:srgbClr val="E9674F"/>
              </a:buClr>
              <a:buFont typeface="Courier New" panose="02070309020205020404" pitchFamily="49" charset="0"/>
              <a:buChar char="o"/>
            </a:pPr>
            <a:r>
              <a:rPr lang="en-US" sz="1600" dirty="0">
                <a:solidFill>
                  <a:prstClr val="black"/>
                </a:solidFill>
              </a:rPr>
              <a:t>Submit redetermination paperwork in a timely manner</a:t>
            </a:r>
          </a:p>
        </p:txBody>
      </p:sp>
      <p:cxnSp>
        <p:nvCxnSpPr>
          <p:cNvPr id="15" name="Straight Connector 14"/>
          <p:cNvCxnSpPr/>
          <p:nvPr/>
        </p:nvCxnSpPr>
        <p:spPr>
          <a:xfrm flipV="1">
            <a:off x="424508" y="2385419"/>
            <a:ext cx="1" cy="3847106"/>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16" name="Oval 15"/>
          <p:cNvSpPr>
            <a:spLocks noChangeArrowheads="1"/>
          </p:cNvSpPr>
          <p:nvPr/>
        </p:nvSpPr>
        <p:spPr bwMode="auto">
          <a:xfrm>
            <a:off x="320675" y="252508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7" name="Oval 16"/>
          <p:cNvSpPr>
            <a:spLocks noChangeArrowheads="1"/>
          </p:cNvSpPr>
          <p:nvPr/>
        </p:nvSpPr>
        <p:spPr bwMode="auto">
          <a:xfrm>
            <a:off x="320675" y="3820650"/>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0" name="Oval 19"/>
          <p:cNvSpPr>
            <a:spLocks noChangeArrowheads="1"/>
          </p:cNvSpPr>
          <p:nvPr/>
        </p:nvSpPr>
        <p:spPr bwMode="auto">
          <a:xfrm>
            <a:off x="320675" y="493472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87524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57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199" y="522324"/>
            <a:ext cx="8558139" cy="1039776"/>
          </a:xfrm>
        </p:spPr>
        <p:txBody>
          <a:bodyPr>
            <a:normAutofit/>
          </a:bodyPr>
          <a:lstStyle/>
          <a:p>
            <a:r>
              <a:rPr lang="en-US" sz="2800" b="1" dirty="0">
                <a:latin typeface="+mj-lt"/>
              </a:rPr>
              <a:t>States are Using Waivers to Impose </a:t>
            </a:r>
            <a:r>
              <a:rPr lang="en-US" sz="2800" b="1" dirty="0" smtClean="0">
                <a:latin typeface="+mj-lt"/>
              </a:rPr>
              <a:t>Cost-Sharing</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12</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smtClean="0">
                <a:solidFill>
                  <a:prstClr val="white"/>
                </a:solidFill>
                <a:ea typeface="Calibri"/>
                <a:cs typeface="Times New Roman"/>
              </a:rPr>
              <a:t>States are using 1115 waivers to impose premiums and cost-sharing requirements (beyond what is permitted under federal law) as a condition of Medicaid eligibility.    </a:t>
            </a:r>
            <a:endParaRPr lang="en-US" sz="1600" b="1" dirty="0">
              <a:solidFill>
                <a:prstClr val="white"/>
              </a:solidFill>
              <a:ea typeface="Calibri"/>
              <a:cs typeface="Times New Roman"/>
            </a:endParaRPr>
          </a:p>
        </p:txBody>
      </p:sp>
      <p:sp>
        <p:nvSpPr>
          <p:cNvPr id="9" name="Oval 8"/>
          <p:cNvSpPr/>
          <p:nvPr/>
        </p:nvSpPr>
        <p:spPr>
          <a:xfrm>
            <a:off x="-18483" y="1534519"/>
            <a:ext cx="885983"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5" descr="C:\Users\npunukollu\Downloads\payment-method (2).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99" y="1634082"/>
            <a:ext cx="639218" cy="63921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105760" y="62325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3517" y="6257925"/>
            <a:ext cx="8927622" cy="298993"/>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prstClr val="black"/>
                </a:solidFill>
              </a:rPr>
              <a:t>Sources: </a:t>
            </a:r>
            <a:r>
              <a:rPr lang="en-US" sz="800" dirty="0" smtClean="0">
                <a:solidFill>
                  <a:prstClr val="black"/>
                </a:solidFill>
              </a:rPr>
              <a:t>R</a:t>
            </a:r>
            <a:r>
              <a:rPr lang="en-US" sz="800" dirty="0">
                <a:solidFill>
                  <a:prstClr val="black"/>
                </a:solidFill>
              </a:rPr>
              <a:t>. Rudowitz, M. Musumeci, E. Hinton, “Diggging into the Data: What Can we Learn from the State Evaluation of Healthy Indiana (HIP 2.0) Premiums,” March 8, 2018. Available at: </a:t>
            </a:r>
            <a:r>
              <a:rPr lang="en-US" sz="800" dirty="0">
                <a:solidFill>
                  <a:prstClr val="black"/>
                </a:solidFill>
                <a:hlinkClick r:id="rId10"/>
              </a:rPr>
              <a:t>https://www.kff.org/medicaid/issue-brief/digging-into-the-data-what-can-we-learn-from-the-state-evaluation-of-healthy-indiana-hip-2-0-premiums</a:t>
            </a:r>
            <a:r>
              <a:rPr lang="en-US" sz="800" dirty="0" smtClean="0">
                <a:solidFill>
                  <a:prstClr val="black"/>
                </a:solidFill>
                <a:hlinkClick r:id="rId10"/>
              </a:rPr>
              <a:t>/</a:t>
            </a:r>
            <a:r>
              <a:rPr lang="en-US" sz="800" dirty="0" smtClean="0">
                <a:solidFill>
                  <a:prstClr val="black"/>
                </a:solidFill>
              </a:rPr>
              <a:t> </a:t>
            </a:r>
            <a:endParaRPr lang="en-US" sz="800" dirty="0">
              <a:solidFill>
                <a:prstClr val="black"/>
              </a:solidFill>
            </a:endParaRPr>
          </a:p>
        </p:txBody>
      </p:sp>
    </p:spTree>
    <p:extLst>
      <p:ext uri="{BB962C8B-B14F-4D97-AF65-F5344CB8AC3E}">
        <p14:creationId xmlns:p14="http://schemas.microsoft.com/office/powerpoint/2010/main" val="148511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51017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65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States are Using Waivers to Impose Cost-Sharing</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13</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TextBox 21"/>
          <p:cNvSpPr txBox="1"/>
          <p:nvPr/>
        </p:nvSpPr>
        <p:spPr>
          <a:xfrm>
            <a:off x="103517" y="6093765"/>
            <a:ext cx="8927622" cy="504177"/>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a:solidFill>
                  <a:prstClr val="black"/>
                </a:solidFill>
              </a:rPr>
              <a:t>Sources</a:t>
            </a:r>
            <a:r>
              <a:rPr lang="en-US" sz="800" b="1" dirty="0" smtClean="0">
                <a:solidFill>
                  <a:prstClr val="black"/>
                </a:solidFill>
              </a:rPr>
              <a:t>: </a:t>
            </a:r>
            <a:r>
              <a:rPr lang="en-US" sz="800" dirty="0" smtClean="0">
                <a:solidFill>
                  <a:prstClr val="black"/>
                </a:solidFill>
              </a:rPr>
              <a:t>Arkansas </a:t>
            </a:r>
            <a:r>
              <a:rPr lang="en-US" sz="800" dirty="0">
                <a:solidFill>
                  <a:prstClr val="black"/>
                </a:solidFill>
              </a:rPr>
              <a:t>Works Section 1115 Demonstration, Approved March 5, 2018. Available at: </a:t>
            </a:r>
            <a:r>
              <a:rPr lang="en-US" sz="800" dirty="0">
                <a:solidFill>
                  <a:prstClr val="black"/>
                </a:solidFill>
                <a:hlinkClick r:id="rId8"/>
              </a:rPr>
              <a:t>https://</a:t>
            </a:r>
            <a:r>
              <a:rPr lang="en-US" sz="800" dirty="0" smtClean="0">
                <a:solidFill>
                  <a:prstClr val="black"/>
                </a:solidFill>
                <a:hlinkClick r:id="rId8"/>
              </a:rPr>
              <a:t>www.medicaid.gov/Medicaid-CHIP-Program-Information/By-Topics/Waivers/1115/downloads/ar/ar-works-ca.pdf</a:t>
            </a:r>
            <a:r>
              <a:rPr lang="en-US" sz="800" dirty="0" smtClean="0">
                <a:solidFill>
                  <a:prstClr val="black"/>
                </a:solidFill>
              </a:rPr>
              <a:t>; Healthy </a:t>
            </a:r>
            <a:r>
              <a:rPr lang="en-US" sz="800" dirty="0">
                <a:solidFill>
                  <a:prstClr val="black"/>
                </a:solidFill>
              </a:rPr>
              <a:t>Indiana Plan Section 1115 Demonstration, Approve February 1, 2018: Available at: </a:t>
            </a:r>
            <a:r>
              <a:rPr lang="en-US" sz="800" dirty="0">
                <a:solidFill>
                  <a:prstClr val="black"/>
                </a:solidFill>
                <a:hlinkClick r:id="rId9"/>
              </a:rPr>
              <a:t>https://</a:t>
            </a:r>
            <a:r>
              <a:rPr lang="en-US" sz="800" dirty="0" smtClean="0">
                <a:solidFill>
                  <a:prstClr val="black"/>
                </a:solidFill>
                <a:hlinkClick r:id="rId9"/>
              </a:rPr>
              <a:t>www.medicaid.gov/Medicaid-CHIP-Program-Information/By-Topics/Waivers/1115/downloads/in/Healthy-Indiana-Plan-2/in-healthy-indiana-plan-support-20-ca.pdf</a:t>
            </a:r>
            <a:r>
              <a:rPr lang="en-US" sz="800" dirty="0" smtClean="0">
                <a:solidFill>
                  <a:prstClr val="black"/>
                </a:solidFill>
              </a:rPr>
              <a:t>; Kentucky </a:t>
            </a:r>
            <a:r>
              <a:rPr lang="en-US" sz="800" dirty="0">
                <a:solidFill>
                  <a:prstClr val="black"/>
                </a:solidFill>
              </a:rPr>
              <a:t>Helping to Engage and Achieve Long Term Health (KY HEALTH) Section 1115 Demonstration, Approved January 12, 2018. Available at: </a:t>
            </a:r>
            <a:r>
              <a:rPr lang="en-US" sz="800" dirty="0">
                <a:solidFill>
                  <a:prstClr val="black"/>
                </a:solidFill>
                <a:hlinkClick r:id="rId10"/>
              </a:rPr>
              <a:t>https://</a:t>
            </a:r>
            <a:r>
              <a:rPr lang="en-US" sz="800" dirty="0" smtClean="0">
                <a:solidFill>
                  <a:prstClr val="black"/>
                </a:solidFill>
                <a:hlinkClick r:id="rId10"/>
              </a:rPr>
              <a:t>www.medicaid.gov/Medicaid-CHIP-Program-Information/By-Topics/Waivers/1115/downloads/ky/ky-health-ca.pdf</a:t>
            </a:r>
            <a:r>
              <a:rPr lang="en-US" sz="800" dirty="0" smtClean="0">
                <a:solidFill>
                  <a:prstClr val="black"/>
                </a:solidFill>
              </a:rPr>
              <a:t> </a:t>
            </a:r>
            <a:endParaRPr lang="en-US" sz="800" dirty="0">
              <a:solidFill>
                <a:prstClr val="black"/>
              </a:solidFill>
            </a:endParaRPr>
          </a:p>
        </p:txBody>
      </p:sp>
      <p:graphicFrame>
        <p:nvGraphicFramePr>
          <p:cNvPr id="32" name="Table 31"/>
          <p:cNvGraphicFramePr>
            <a:graphicFrameLocks noGrp="1"/>
          </p:cNvGraphicFramePr>
          <p:nvPr>
            <p:extLst>
              <p:ext uri="{D42A27DB-BD31-4B8C-83A1-F6EECF244321}">
                <p14:modId xmlns:p14="http://schemas.microsoft.com/office/powerpoint/2010/main" val="526767931"/>
              </p:ext>
            </p:extLst>
          </p:nvPr>
        </p:nvGraphicFramePr>
        <p:xfrm>
          <a:off x="252413" y="2022920"/>
          <a:ext cx="8639175" cy="3535680"/>
        </p:xfrm>
        <a:graphic>
          <a:graphicData uri="http://schemas.openxmlformats.org/drawingml/2006/table">
            <a:tbl>
              <a:tblPr firstRow="1" bandRow="1">
                <a:tableStyleId>{5940675A-B579-460E-94D1-54222C63F5DA}</a:tableStyleId>
              </a:tblPr>
              <a:tblGrid>
                <a:gridCol w="1712685"/>
                <a:gridCol w="1983015"/>
                <a:gridCol w="2535465"/>
                <a:gridCol w="2408010"/>
              </a:tblGrid>
              <a:tr h="0">
                <a:tc>
                  <a:txBody>
                    <a:bodyPr/>
                    <a:lstStyle/>
                    <a:p>
                      <a:pPr algn="ctr"/>
                      <a:endParaRPr lang="en-US" sz="1600" b="1" dirty="0">
                        <a:solidFill>
                          <a:schemeClr val="bg1"/>
                        </a:solidFill>
                      </a:endParaRPr>
                    </a:p>
                  </a:txBody>
                  <a:tcPr anchor="ctr">
                    <a:lnL w="28575" cap="flat" cmpd="sng" algn="ctr">
                      <a:solidFill>
                        <a:srgbClr val="580854"/>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c>
                  <a:txBody>
                    <a:bodyPr/>
                    <a:lstStyle/>
                    <a:p>
                      <a:pPr marL="0" lvl="0" indent="-182880" algn="ctr"/>
                      <a:r>
                        <a:rPr lang="en-US" sz="1600" b="1" dirty="0" smtClean="0">
                          <a:solidFill>
                            <a:schemeClr val="bg1"/>
                          </a:solidFill>
                        </a:rPr>
                        <a:t>Arkansas*</a:t>
                      </a:r>
                      <a:endParaRPr lang="en-US" sz="16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c>
                  <a:txBody>
                    <a:bodyPr/>
                    <a:lstStyle/>
                    <a:p>
                      <a:pPr marL="0" lvl="0" indent="-182880" algn="ctr"/>
                      <a:r>
                        <a:rPr lang="en-US" sz="1600" b="1" dirty="0" smtClean="0">
                          <a:solidFill>
                            <a:schemeClr val="bg1"/>
                          </a:solidFill>
                        </a:rPr>
                        <a:t>Indiana</a:t>
                      </a:r>
                      <a:endParaRPr lang="en-US" sz="16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c>
                  <a:txBody>
                    <a:bodyPr/>
                    <a:lstStyle/>
                    <a:p>
                      <a:pPr marL="0" lvl="0" indent="-182880" algn="ctr"/>
                      <a:r>
                        <a:rPr lang="en-US" sz="1600" b="1" dirty="0" smtClean="0">
                          <a:solidFill>
                            <a:schemeClr val="bg1"/>
                          </a:solidFill>
                        </a:rPr>
                        <a:t>Kentucky</a:t>
                      </a:r>
                      <a:endParaRPr lang="en-US" sz="16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28575" cap="flat" cmpd="sng" algn="ctr">
                      <a:solidFill>
                        <a:srgbClr val="580854"/>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r>
              <a:tr h="0">
                <a:tc>
                  <a:txBody>
                    <a:bodyPr/>
                    <a:lstStyle/>
                    <a:p>
                      <a:pPr marL="0" indent="0" algn="ctr">
                        <a:buFont typeface="Arial" panose="020B0604020202020204" pitchFamily="34" charset="0"/>
                        <a:buNone/>
                      </a:pPr>
                      <a:r>
                        <a:rPr lang="en-US" sz="1200" b="1" baseline="0" dirty="0" smtClean="0"/>
                        <a:t>Target Population</a:t>
                      </a:r>
                      <a:endParaRPr lang="en-US" sz="1200" b="1" dirty="0"/>
                    </a:p>
                  </a:txBody>
                  <a:tcPr anchor="ctr">
                    <a:lnL w="28575" cap="flat" cmpd="sng" algn="ctr">
                      <a:solidFill>
                        <a:srgbClr val="580854"/>
                      </a:solidFill>
                      <a:prstDash val="solid"/>
                      <a:round/>
                      <a:headEnd type="none" w="med" len="med"/>
                      <a:tailEnd type="none" w="med" len="med"/>
                    </a:lnL>
                    <a:lnR w="12700" cap="flat" cmpd="sng" algn="ctr">
                      <a:solidFill>
                        <a:srgbClr val="63095F"/>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a:txBody>
                    <a:bodyPr/>
                    <a:lstStyle/>
                    <a:p>
                      <a:pPr marL="0" marR="0" lvl="0" indent="-19431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smtClean="0"/>
                        <a:t>Expansion adults with incomes &gt; 100%</a:t>
                      </a:r>
                      <a:r>
                        <a:rPr lang="en-US" sz="1200" baseline="0" dirty="0" smtClean="0"/>
                        <a:t> federal poverty level (FPL)</a:t>
                      </a:r>
                      <a:endParaRPr lang="en-US" sz="1200" dirty="0" smtClean="0"/>
                    </a:p>
                  </a:txBody>
                  <a:tcPr anchor="ctr">
                    <a:lnL w="12700" cap="flat" cmpd="sng" algn="ctr">
                      <a:solidFill>
                        <a:srgbClr val="63095F"/>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gridSpan="2">
                  <a:txBody>
                    <a:bodyPr/>
                    <a:lstStyle/>
                    <a:p>
                      <a:pPr marL="6400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dirty="0" smtClean="0"/>
                        <a:t>Expansion</a:t>
                      </a:r>
                      <a:r>
                        <a:rPr lang="en-US" sz="1200" baseline="0" dirty="0" smtClean="0"/>
                        <a:t> adults with incomes from 0-138% FPL</a:t>
                      </a:r>
                    </a:p>
                    <a:p>
                      <a:pPr marL="6400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smtClean="0"/>
                        <a:t>Parents/caretakers with incomes from 0-138% FPL</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hMerge="1">
                  <a:txBody>
                    <a:bodyPr/>
                    <a:lstStyle/>
                    <a:p>
                      <a:pPr marL="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smtClean="0"/>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r>
              <a:tr h="0">
                <a:tc>
                  <a:txBody>
                    <a:bodyPr/>
                    <a:lstStyle/>
                    <a:p>
                      <a:pPr marL="0" indent="0" algn="ctr">
                        <a:buFont typeface="Arial" panose="020B0604020202020204" pitchFamily="34" charset="0"/>
                        <a:buNone/>
                      </a:pPr>
                      <a:r>
                        <a:rPr lang="en-US" sz="1200" b="1" baseline="0" dirty="0" smtClean="0"/>
                        <a:t>Premium Amount</a:t>
                      </a:r>
                      <a:endParaRPr lang="en-US" sz="12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Wingdings"/>
                        <a:buNone/>
                        <a:tabLst/>
                        <a:defRPr/>
                      </a:pPr>
                      <a:r>
                        <a:rPr kumimoji="0" lang="en-US" sz="1200" b="0" i="0" u="none" strike="noStrike" kern="1200" cap="none" spc="0" normalizeH="0" baseline="0" noProof="0" dirty="0" smtClean="0">
                          <a:ln>
                            <a:noFill/>
                          </a:ln>
                          <a:solidFill>
                            <a:prstClr val="black"/>
                          </a:solidFill>
                          <a:effectLst/>
                          <a:uLnTx/>
                          <a:uFillTx/>
                          <a:latin typeface="+mn-lt"/>
                          <a:ea typeface="Times New Roman"/>
                        </a:rPr>
                        <a:t>Up to 2% of income</a:t>
                      </a:r>
                      <a:endParaRPr kumimoji="0" lang="en-US" sz="1400" b="0" i="0" u="none" strike="noStrike" kern="1200" cap="none" spc="0" normalizeH="0" baseline="0" noProof="0" dirty="0" smtClean="0">
                        <a:ln>
                          <a:noFill/>
                        </a:ln>
                        <a:solidFill>
                          <a:prstClr val="black"/>
                        </a:solidFill>
                        <a:effectLst/>
                        <a:uLnTx/>
                        <a:uFillTx/>
                        <a:latin typeface="Times New Roman"/>
                        <a:ea typeface="Times New Roman"/>
                      </a:endParaRPr>
                    </a:p>
                  </a:txBody>
                  <a:tcPr anchor="ctr">
                    <a:lnL w="12700"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r>
                        <a:rPr lang="en-US" sz="1200" dirty="0" smtClean="0"/>
                        <a:t>Up to 2% of income</a:t>
                      </a:r>
                      <a:r>
                        <a:rPr lang="en-US" sz="1200" baseline="0" dirty="0" smtClean="0"/>
                        <a:t> with</a:t>
                      </a:r>
                    </a:p>
                    <a:p>
                      <a:r>
                        <a:rPr lang="en-US" sz="1200" dirty="0" smtClean="0"/>
                        <a:t>50% surcharge for tobacco users</a:t>
                      </a:r>
                      <a:endParaRPr lang="en-US" sz="1200" dirty="0"/>
                    </a:p>
                  </a:txBody>
                  <a:tcPr anchor="ctr">
                    <a:lnL w="12700"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pPr marL="0" marR="0" lvl="0" indent="0" algn="ctr">
                        <a:spcBef>
                          <a:spcPts val="0"/>
                        </a:spcBef>
                        <a:spcAft>
                          <a:spcPts val="0"/>
                        </a:spcAft>
                        <a:buFont typeface="Wingdings"/>
                        <a:buNone/>
                      </a:pPr>
                      <a:r>
                        <a:rPr lang="en-US" sz="1200" dirty="0" smtClean="0">
                          <a:effectLst/>
                          <a:latin typeface="+mn-lt"/>
                          <a:ea typeface="Times New Roman"/>
                        </a:rPr>
                        <a:t>Up to 4% of income</a:t>
                      </a:r>
                      <a:endParaRPr lang="en-US" sz="1400" dirty="0">
                        <a:effectLst/>
                        <a:latin typeface="Times New Roman"/>
                        <a:ea typeface="Times New Roman"/>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r>
              <a:tr h="0">
                <a:tc>
                  <a:txBody>
                    <a:bodyPr/>
                    <a:lstStyle/>
                    <a:p>
                      <a:pPr marL="0" indent="0" algn="ctr">
                        <a:buFont typeface="Arial" panose="020B0604020202020204" pitchFamily="34" charset="0"/>
                        <a:buNone/>
                      </a:pPr>
                      <a:r>
                        <a:rPr lang="en-US" sz="1200" b="1" dirty="0" smtClean="0"/>
                        <a:t>Start</a:t>
                      </a:r>
                      <a:r>
                        <a:rPr lang="en-US" sz="1200" b="1" baseline="0" dirty="0" smtClean="0"/>
                        <a:t> of Coverage Contingent on Premium Payment?</a:t>
                      </a:r>
                      <a:endParaRPr lang="en-US" sz="12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a:txBody>
                    <a:bodyPr/>
                    <a:lstStyle/>
                    <a:p>
                      <a:pPr marL="0" marR="0" lvl="0" indent="-19431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t>No</a:t>
                      </a:r>
                    </a:p>
                  </a:txBody>
                  <a:tcPr anchor="ctr">
                    <a:lnL w="12700"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gridSpan="2">
                  <a:txBody>
                    <a:bodyPr/>
                    <a:lstStyle/>
                    <a:p>
                      <a:pPr marL="0" marR="0" lvl="2"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t>Yes, coverage begins after premiums paid for adults &gt;100% FPL; 60 days after date of invoice for individuals </a:t>
                      </a:r>
                      <a:r>
                        <a:rPr lang="en-US" sz="1200" kern="1200" dirty="0" smtClean="0">
                          <a:solidFill>
                            <a:schemeClr val="tx1"/>
                          </a:solidFill>
                          <a:effectLst/>
                          <a:latin typeface="+mn-lt"/>
                          <a:ea typeface="+mn-ea"/>
                          <a:cs typeface="+mn-cs"/>
                        </a:rPr>
                        <a:t>≤</a:t>
                      </a:r>
                      <a:r>
                        <a:rPr lang="en-US" sz="1200" baseline="0" dirty="0" smtClean="0"/>
                        <a:t>100% FPL</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c hMerge="1">
                  <a:txBody>
                    <a:bodyPr/>
                    <a:lstStyle/>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aseline="0" dirty="0" smtClean="0"/>
                    </a:p>
                  </a:txBody>
                  <a:tcPr anchor="ctr">
                    <a:lnL w="12700" cap="flat" cmpd="sng" algn="ctr">
                      <a:solidFill>
                        <a:srgbClr val="63095F"/>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4">
                        <a:lumMod val="20000"/>
                        <a:lumOff val="80000"/>
                      </a:schemeClr>
                    </a:solidFill>
                  </a:tcPr>
                </a:tc>
              </a:tr>
              <a:tr h="0">
                <a:tc>
                  <a:txBody>
                    <a:bodyPr/>
                    <a:lstStyle/>
                    <a:p>
                      <a:pPr marL="0" indent="0" algn="ctr">
                        <a:buFont typeface="Arial" panose="020B0604020202020204" pitchFamily="34" charset="0"/>
                        <a:buNone/>
                      </a:pPr>
                      <a:r>
                        <a:rPr lang="en-US" sz="1200" b="1" dirty="0" smtClean="0"/>
                        <a:t>Penalties for Failure to Pay Premiums</a:t>
                      </a:r>
                      <a:endParaRPr lang="en-US" sz="12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pPr marL="0" marR="0" lvl="2"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Debt to the state</a:t>
                      </a: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baseline="0" dirty="0" smtClean="0"/>
                    </a:p>
                  </a:txBody>
                  <a:tcPr anchor="ctr">
                    <a:lnL w="12700"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pPr marL="1828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6-month lockout for adults &gt;100% FPL</a:t>
                      </a:r>
                    </a:p>
                    <a:p>
                      <a:pPr marL="1828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Loss of enhanced benefit package for adults ≤100% FPL</a:t>
                      </a:r>
                    </a:p>
                  </a:txBody>
                  <a:tcPr anchor="ctr">
                    <a:lnL w="12700" cap="flat" cmpd="sng" algn="ctr">
                      <a:solidFill>
                        <a:srgbClr val="580854"/>
                      </a:solidFill>
                      <a:prstDash val="solid"/>
                      <a:round/>
                      <a:headEnd type="none" w="med" len="med"/>
                      <a:tailEnd type="none" w="med" len="med"/>
                    </a:lnL>
                    <a:lnR w="12700" cap="flat" cmpd="sng" algn="ctr">
                      <a:solidFill>
                        <a:srgbClr val="63095F"/>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c>
                  <a:txBody>
                    <a:bodyPr/>
                    <a:lstStyle/>
                    <a:p>
                      <a:pPr marL="1828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6-month lockout for adults &gt;100% FPL</a:t>
                      </a:r>
                    </a:p>
                    <a:p>
                      <a:pPr marL="182880" marR="0" lvl="2" indent="-18288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smtClean="0">
                          <a:solidFill>
                            <a:schemeClr val="tx1"/>
                          </a:solidFill>
                          <a:effectLst/>
                          <a:latin typeface="+mn-lt"/>
                          <a:ea typeface="+mn-ea"/>
                          <a:cs typeface="+mn-cs"/>
                        </a:rPr>
                        <a:t>Loss of HSA funds for adults ≤100% FPL</a:t>
                      </a:r>
                    </a:p>
                  </a:txBody>
                  <a:tcPr anchor="ctr">
                    <a:lnL w="12700" cap="flat" cmpd="sng" algn="ctr">
                      <a:solidFill>
                        <a:srgbClr val="63095F"/>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r>
              <a:tr h="0">
                <a:tc>
                  <a:txBody>
                    <a:bodyPr/>
                    <a:lstStyle/>
                    <a:p>
                      <a:pPr marL="0" indent="0" algn="ctr">
                        <a:buFont typeface="Arial" panose="020B0604020202020204" pitchFamily="34" charset="0"/>
                        <a:buNone/>
                      </a:pPr>
                      <a:r>
                        <a:rPr lang="en-US" sz="1200" b="1" dirty="0" smtClean="0"/>
                        <a:t>On-Ramps</a:t>
                      </a:r>
                      <a:r>
                        <a:rPr lang="en-US" sz="1200" b="1" baseline="0" dirty="0" smtClean="0"/>
                        <a:t> Back to Coverage</a:t>
                      </a:r>
                      <a:endParaRPr lang="en-US" sz="12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63095F"/>
                      </a:solidFill>
                      <a:prstDash val="solid"/>
                      <a:round/>
                      <a:headEnd type="none" w="med" len="med"/>
                      <a:tailEnd type="none" w="med" len="med"/>
                    </a:lnB>
                    <a:solidFill>
                      <a:schemeClr val="accent4">
                        <a:lumMod val="20000"/>
                        <a:lumOff val="8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N/A</a:t>
                      </a:r>
                    </a:p>
                  </a:txBody>
                  <a:tcPr anchor="ctr">
                    <a:lnL w="12700"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63095F"/>
                      </a:solidFill>
                      <a:prstDash val="solid"/>
                      <a:round/>
                      <a:headEnd type="none" w="med" len="med"/>
                      <a:tailEnd type="none" w="med" len="med"/>
                    </a:lnB>
                    <a:solidFill>
                      <a:schemeClr val="accent4">
                        <a:lumMod val="20000"/>
                        <a:lumOff val="8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t>None</a:t>
                      </a:r>
                    </a:p>
                  </a:txBody>
                  <a:tcPr anchor="ctr">
                    <a:lnL w="12700" cap="flat" cmpd="sng" algn="ctr">
                      <a:solidFill>
                        <a:srgbClr val="580854"/>
                      </a:solidFill>
                      <a:prstDash val="solid"/>
                      <a:round/>
                      <a:headEnd type="none" w="med" len="med"/>
                      <a:tailEnd type="none" w="med" len="med"/>
                    </a:lnL>
                    <a:lnR w="12700" cap="flat" cmpd="sng" algn="ctr">
                      <a:solidFill>
                        <a:srgbClr val="63095F"/>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63095F"/>
                      </a:solidFill>
                      <a:prstDash val="solid"/>
                      <a:round/>
                      <a:headEnd type="none" w="med" len="med"/>
                      <a:tailEnd type="none" w="med" len="med"/>
                    </a:lnB>
                    <a:solidFill>
                      <a:schemeClr val="accent4">
                        <a:lumMod val="20000"/>
                        <a:lumOff val="80000"/>
                      </a:schemeClr>
                    </a:solidFill>
                  </a:tcPr>
                </a:tc>
                <a:tc>
                  <a:txBody>
                    <a:bodyPr/>
                    <a:lstStyle/>
                    <a:p>
                      <a:pPr marL="0" marR="0" lvl="2"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aseline="0" dirty="0" smtClean="0"/>
                        <a:t>Pay back past due premiums </a:t>
                      </a:r>
                      <a:r>
                        <a:rPr lang="en-US" sz="1200" b="0" baseline="0" dirty="0" smtClean="0"/>
                        <a:t>and</a:t>
                      </a:r>
                      <a:r>
                        <a:rPr lang="en-US" sz="1200" b="1" baseline="0" dirty="0" smtClean="0"/>
                        <a:t> </a:t>
                      </a:r>
                      <a:r>
                        <a:rPr lang="en-US" sz="1200" baseline="0" dirty="0" smtClean="0"/>
                        <a:t>complete health or financial literacy course</a:t>
                      </a:r>
                    </a:p>
                  </a:txBody>
                  <a:tcPr anchor="ctr">
                    <a:lnL w="12700" cap="flat" cmpd="sng" algn="ctr">
                      <a:solidFill>
                        <a:srgbClr val="63095F"/>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63095F"/>
                      </a:solidFill>
                      <a:prstDash val="solid"/>
                      <a:round/>
                      <a:headEnd type="none" w="med" len="med"/>
                      <a:tailEnd type="none" w="med" len="med"/>
                    </a:lnB>
                    <a:solidFill>
                      <a:schemeClr val="accent4">
                        <a:lumMod val="20000"/>
                        <a:lumOff val="80000"/>
                      </a:schemeClr>
                    </a:solidFill>
                  </a:tcPr>
                </a:tc>
              </a:tr>
            </a:tbl>
          </a:graphicData>
        </a:graphic>
      </p:graphicFrame>
      <p:sp>
        <p:nvSpPr>
          <p:cNvPr id="34" name="Rectangle 33"/>
          <p:cNvSpPr/>
          <p:nvPr/>
        </p:nvSpPr>
        <p:spPr>
          <a:xfrm>
            <a:off x="247650" y="5730001"/>
            <a:ext cx="5917133" cy="276999"/>
          </a:xfrm>
          <a:prstGeom prst="rect">
            <a:avLst/>
          </a:prstGeom>
        </p:spPr>
        <p:txBody>
          <a:bodyPr wrap="none">
            <a:spAutoFit/>
          </a:bodyPr>
          <a:lstStyle/>
          <a:p>
            <a:r>
              <a:rPr lang="en-US" sz="1200" i="1" dirty="0" smtClean="0"/>
              <a:t>* Arkansas’s recently approved waiver amendment did not include any changes to premiums</a:t>
            </a:r>
            <a:endParaRPr lang="en-US" sz="1200" i="1" dirty="0"/>
          </a:p>
        </p:txBody>
      </p:sp>
      <p:cxnSp>
        <p:nvCxnSpPr>
          <p:cNvPr id="35" name="Straight Connector 34"/>
          <p:cNvCxnSpPr/>
          <p:nvPr/>
        </p:nvCxnSpPr>
        <p:spPr>
          <a:xfrm>
            <a:off x="105760" y="60674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8483" y="1534519"/>
            <a:ext cx="885983"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5" descr="C:\Users\npunukollu\Downloads\payment-method (2).png"/>
          <p:cNvPicPr>
            <a:picLocks noChangeAspect="1" noChangeArrowheads="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4899" y="1634082"/>
            <a:ext cx="639218" cy="63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0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8660" y="2120900"/>
            <a:ext cx="8886679" cy="41116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flipV="1">
            <a:off x="424508" y="2385419"/>
            <a:ext cx="1" cy="3847106"/>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14" name="Oval 13"/>
          <p:cNvSpPr>
            <a:spLocks noChangeArrowheads="1"/>
          </p:cNvSpPr>
          <p:nvPr/>
        </p:nvSpPr>
        <p:spPr bwMode="auto">
          <a:xfrm>
            <a:off x="323850" y="252508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6" name="Oval 15"/>
          <p:cNvSpPr>
            <a:spLocks noChangeArrowheads="1"/>
          </p:cNvSpPr>
          <p:nvPr/>
        </p:nvSpPr>
        <p:spPr bwMode="auto">
          <a:xfrm>
            <a:off x="323850" y="4821859"/>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7" name="TextBox 16"/>
          <p:cNvSpPr txBox="1"/>
          <p:nvPr/>
        </p:nvSpPr>
        <p:spPr>
          <a:xfrm>
            <a:off x="103517" y="6257925"/>
            <a:ext cx="8927622" cy="196400"/>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prstClr val="black"/>
                </a:solidFill>
              </a:rPr>
              <a:t>Sources: </a:t>
            </a:r>
            <a:r>
              <a:rPr lang="en-US" sz="800" dirty="0" smtClean="0">
                <a:solidFill>
                  <a:prstClr val="black"/>
                </a:solidFill>
              </a:rPr>
              <a:t>SSA </a:t>
            </a:r>
            <a:r>
              <a:rPr lang="en-US" sz="800" dirty="0">
                <a:solidFill>
                  <a:prstClr val="black"/>
                </a:solidFill>
              </a:rPr>
              <a:t>Section 1905(a)(B); CMS, “Strategies to Address the Opioid Epidemic,” November 1, 2017. </a:t>
            </a: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95583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60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Expanding Access to Treatment for SUD</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14</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a:solidFill>
                  <a:prstClr val="white"/>
                </a:solidFill>
                <a:ea typeface="Calibri"/>
                <a:cs typeface="Times New Roman"/>
              </a:rPr>
              <a:t>States are leveraging Medicaid waivers as </a:t>
            </a:r>
            <a:r>
              <a:rPr lang="en-US" sz="1600" b="1" dirty="0" smtClean="0">
                <a:solidFill>
                  <a:prstClr val="white"/>
                </a:solidFill>
                <a:ea typeface="Calibri"/>
                <a:cs typeface="Times New Roman"/>
              </a:rPr>
              <a:t>a key component of their </a:t>
            </a:r>
            <a:r>
              <a:rPr lang="en-US" sz="1600" b="1" dirty="0">
                <a:solidFill>
                  <a:prstClr val="white"/>
                </a:solidFill>
                <a:ea typeface="Calibri"/>
                <a:cs typeface="Times New Roman"/>
              </a:rPr>
              <a:t>response to the </a:t>
            </a:r>
            <a:r>
              <a:rPr lang="en-US" sz="1600" b="1" dirty="0" smtClean="0">
                <a:solidFill>
                  <a:prstClr val="white"/>
                </a:solidFill>
                <a:ea typeface="Calibri"/>
                <a:cs typeface="Times New Roman"/>
              </a:rPr>
              <a:t>SUD </a:t>
            </a:r>
            <a:r>
              <a:rPr lang="en-US" sz="1600" b="1" dirty="0">
                <a:solidFill>
                  <a:prstClr val="white"/>
                </a:solidFill>
                <a:ea typeface="Calibri"/>
                <a:cs typeface="Times New Roman"/>
              </a:rPr>
              <a:t>– including opioid use disorder (OUD) – </a:t>
            </a:r>
            <a:r>
              <a:rPr lang="en-US" sz="1600" b="1" dirty="0" smtClean="0">
                <a:solidFill>
                  <a:prstClr val="white"/>
                </a:solidFill>
                <a:ea typeface="Calibri"/>
                <a:cs typeface="Times New Roman"/>
              </a:rPr>
              <a:t>epidemic. </a:t>
            </a:r>
            <a:endParaRPr lang="en-US" sz="1600" b="1" dirty="0">
              <a:solidFill>
                <a:prstClr val="white"/>
              </a:solidFill>
              <a:ea typeface="Calibri"/>
              <a:cs typeface="Times New Roman"/>
            </a:endParaRPr>
          </a:p>
        </p:txBody>
      </p:sp>
      <p:sp>
        <p:nvSpPr>
          <p:cNvPr id="9" name="Oval 8"/>
          <p:cNvSpPr/>
          <p:nvPr/>
        </p:nvSpPr>
        <p:spPr>
          <a:xfrm>
            <a:off x="-18483" y="1534519"/>
            <a:ext cx="885983"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04" descr="Image result for drug health  icon"/>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484" y="1523704"/>
            <a:ext cx="885984" cy="88598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20057" y="2440783"/>
            <a:ext cx="8511081" cy="3570208"/>
          </a:xfrm>
          <a:prstGeom prst="rect">
            <a:avLst/>
          </a:prstGeom>
          <a:noFill/>
        </p:spPr>
        <p:txBody>
          <a:bodyPr wrap="square" rtlCol="0">
            <a:spAutoFit/>
          </a:bodyPr>
          <a:lstStyle/>
          <a:p>
            <a:pPr>
              <a:spcBef>
                <a:spcPts val="600"/>
              </a:spcBef>
              <a:buClr>
                <a:srgbClr val="E9674F"/>
              </a:buClr>
            </a:pPr>
            <a:r>
              <a:rPr lang="en-US" sz="1400" dirty="0">
                <a:solidFill>
                  <a:prstClr val="black"/>
                </a:solidFill>
              </a:rPr>
              <a:t>Medicaid law precludes payment for services delivered to individuals ages 21-64 residing in facilities classified as Institutions for Mental Disease (IMDs); this provision of Medicaid law is commonly referred to as the IMD exclusion</a:t>
            </a:r>
          </a:p>
          <a:p>
            <a:pPr>
              <a:spcBef>
                <a:spcPts val="600"/>
              </a:spcBef>
              <a:buClr>
                <a:srgbClr val="E9674F"/>
              </a:buClr>
            </a:pPr>
            <a:r>
              <a:rPr lang="en-US" sz="1400" dirty="0" smtClean="0">
                <a:solidFill>
                  <a:prstClr val="black"/>
                </a:solidFill>
              </a:rPr>
              <a:t>CMS </a:t>
            </a:r>
            <a:r>
              <a:rPr lang="en-US" sz="1400" dirty="0">
                <a:solidFill>
                  <a:prstClr val="black"/>
                </a:solidFill>
              </a:rPr>
              <a:t>issued guidance in November 2017</a:t>
            </a:r>
            <a:r>
              <a:rPr lang="en-US" sz="1400" dirty="0" smtClean="0">
                <a:solidFill>
                  <a:prstClr val="black"/>
                </a:solidFill>
              </a:rPr>
              <a:t>, replacing guidance from 2015, advising </a:t>
            </a:r>
            <a:r>
              <a:rPr lang="en-US" sz="1400" dirty="0">
                <a:solidFill>
                  <a:prstClr val="black"/>
                </a:solidFill>
              </a:rPr>
              <a:t>states that CMS will grant waivers of the IMD exclusion for services to treat addiction to opioids or other substances if states meet key conditions, including:</a:t>
            </a:r>
          </a:p>
          <a:p>
            <a:pPr marL="628650" lvl="1" indent="-171450">
              <a:spcBef>
                <a:spcPts val="600"/>
              </a:spcBef>
              <a:buClr>
                <a:srgbClr val="E9674F"/>
              </a:buClr>
              <a:buFont typeface="Courier New" panose="02070309020205020404" pitchFamily="49" charset="0"/>
              <a:buChar char="o"/>
            </a:pPr>
            <a:r>
              <a:rPr lang="en-US" sz="1400" dirty="0">
                <a:solidFill>
                  <a:prstClr val="black"/>
                </a:solidFill>
              </a:rPr>
              <a:t>Offering access to a full continuum of care for substance use disorders (SUD)</a:t>
            </a:r>
          </a:p>
          <a:p>
            <a:pPr marL="628650" lvl="1" indent="-171450">
              <a:spcBef>
                <a:spcPts val="600"/>
              </a:spcBef>
              <a:buClr>
                <a:srgbClr val="E9674F"/>
              </a:buClr>
              <a:buFont typeface="Courier New" panose="02070309020205020404" pitchFamily="49" charset="0"/>
              <a:buChar char="o"/>
            </a:pPr>
            <a:r>
              <a:rPr lang="en-US" sz="1400" dirty="0">
                <a:solidFill>
                  <a:prstClr val="black"/>
                </a:solidFill>
              </a:rPr>
              <a:t>Ensuring Medicaid enrollees have access to high-quality SUD treatment providers</a:t>
            </a:r>
          </a:p>
          <a:p>
            <a:pPr marL="628650" lvl="1" indent="-171450">
              <a:spcBef>
                <a:spcPts val="600"/>
              </a:spcBef>
              <a:buClr>
                <a:srgbClr val="E9674F"/>
              </a:buClr>
              <a:buFont typeface="Courier New" panose="02070309020205020404" pitchFamily="49" charset="0"/>
              <a:buChar char="o"/>
            </a:pPr>
            <a:r>
              <a:rPr lang="en-US" sz="1400" dirty="0">
                <a:solidFill>
                  <a:prstClr val="black"/>
                </a:solidFill>
              </a:rPr>
              <a:t>Designing demonstrations that focus on use of evidence-based practices to meet the needs of individuals with SUDs, such as the American Society for Addiction Medicine (ASAM) criteria</a:t>
            </a:r>
          </a:p>
          <a:p>
            <a:pPr>
              <a:spcBef>
                <a:spcPts val="600"/>
              </a:spcBef>
              <a:buClr>
                <a:srgbClr val="E9674F"/>
              </a:buClr>
            </a:pPr>
            <a:r>
              <a:rPr lang="en-US" sz="1400" dirty="0">
                <a:solidFill>
                  <a:prstClr val="black"/>
                </a:solidFill>
              </a:rPr>
              <a:t>Through Section 1115 waivers, states are using federal Medicaid funding to provide care to individuals residing in </a:t>
            </a:r>
            <a:r>
              <a:rPr lang="en-US" sz="1400" dirty="0" smtClean="0">
                <a:solidFill>
                  <a:prstClr val="black"/>
                </a:solidFill>
              </a:rPr>
              <a:t>IMDs, </a:t>
            </a:r>
            <a:r>
              <a:rPr lang="en-US" sz="1400" dirty="0">
                <a:solidFill>
                  <a:prstClr val="black"/>
                </a:solidFill>
              </a:rPr>
              <a:t>expanding SUD benefits, developing specialized managed care products, and implementing targeted coverage expansions for individuals with SUD, among other </a:t>
            </a:r>
            <a:r>
              <a:rPr lang="en-US" sz="1400" dirty="0" smtClean="0">
                <a:solidFill>
                  <a:prstClr val="black"/>
                </a:solidFill>
              </a:rPr>
              <a:t>strategies</a:t>
            </a:r>
            <a:endParaRPr lang="en-US" sz="1400" dirty="0">
              <a:solidFill>
                <a:prstClr val="black"/>
              </a:solidFill>
            </a:endParaRPr>
          </a:p>
          <a:p>
            <a:pPr>
              <a:spcBef>
                <a:spcPts val="600"/>
              </a:spcBef>
              <a:buClr>
                <a:srgbClr val="E9674F"/>
              </a:buClr>
            </a:pPr>
            <a:r>
              <a:rPr lang="en-US" sz="1400" dirty="0">
                <a:solidFill>
                  <a:prstClr val="black"/>
                </a:solidFill>
              </a:rPr>
              <a:t>Federal </a:t>
            </a:r>
            <a:r>
              <a:rPr lang="en-US" sz="1400" dirty="0" smtClean="0">
                <a:solidFill>
                  <a:prstClr val="black"/>
                </a:solidFill>
              </a:rPr>
              <a:t>legislation to address the opioid </a:t>
            </a:r>
            <a:r>
              <a:rPr lang="en-US" sz="1400" dirty="0">
                <a:solidFill>
                  <a:prstClr val="black"/>
                </a:solidFill>
              </a:rPr>
              <a:t>crisis would partially </a:t>
            </a:r>
            <a:r>
              <a:rPr lang="en-US" sz="1400" dirty="0" smtClean="0">
                <a:solidFill>
                  <a:prstClr val="black"/>
                </a:solidFill>
              </a:rPr>
              <a:t>lift </a:t>
            </a:r>
            <a:r>
              <a:rPr lang="en-US" sz="1400" dirty="0">
                <a:solidFill>
                  <a:prstClr val="black"/>
                </a:solidFill>
              </a:rPr>
              <a:t>the IMD exclusion by creating a state plan option (for calendar years 2019-2023) to provide Medicaid coverage for services furnished in </a:t>
            </a:r>
            <a:r>
              <a:rPr lang="en-US" sz="1400" dirty="0" smtClean="0">
                <a:solidFill>
                  <a:prstClr val="black"/>
                </a:solidFill>
              </a:rPr>
              <a:t>IMDs</a:t>
            </a:r>
            <a:endParaRPr lang="en-US" sz="1400" dirty="0">
              <a:solidFill>
                <a:prstClr val="black"/>
              </a:solidFill>
            </a:endParaRPr>
          </a:p>
        </p:txBody>
      </p:sp>
      <p:sp>
        <p:nvSpPr>
          <p:cNvPr id="21" name="Oval 20"/>
          <p:cNvSpPr>
            <a:spLocks noChangeArrowheads="1"/>
          </p:cNvSpPr>
          <p:nvPr/>
        </p:nvSpPr>
        <p:spPr bwMode="auto">
          <a:xfrm>
            <a:off x="323850" y="3001929"/>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cxnSp>
        <p:nvCxnSpPr>
          <p:cNvPr id="22" name="Straight Connector 21"/>
          <p:cNvCxnSpPr/>
          <p:nvPr/>
        </p:nvCxnSpPr>
        <p:spPr>
          <a:xfrm>
            <a:off x="105760" y="62325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3" name="Oval 22"/>
          <p:cNvSpPr>
            <a:spLocks noChangeArrowheads="1"/>
          </p:cNvSpPr>
          <p:nvPr/>
        </p:nvSpPr>
        <p:spPr bwMode="auto">
          <a:xfrm>
            <a:off x="323850" y="5520359"/>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Tree>
    <p:extLst>
      <p:ext uri="{BB962C8B-B14F-4D97-AF65-F5344CB8AC3E}">
        <p14:creationId xmlns:p14="http://schemas.microsoft.com/office/powerpoint/2010/main" val="284123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128660" y="1638300"/>
            <a:ext cx="8886679" cy="48387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28223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70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15 </a:t>
            </a:r>
            <a:r>
              <a:rPr lang="en-US" sz="2800" b="1" dirty="0">
                <a:latin typeface="+mj-lt"/>
              </a:rPr>
              <a:t>states have obtained 1115 demonstrations that waive the IMD </a:t>
            </a:r>
            <a:r>
              <a:rPr lang="en-US" sz="2800" b="1" dirty="0" smtClean="0">
                <a:latin typeface="+mj-lt"/>
              </a:rPr>
              <a:t>exclusion</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15</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179" name="Group 178"/>
          <p:cNvGrpSpPr/>
          <p:nvPr/>
        </p:nvGrpSpPr>
        <p:grpSpPr>
          <a:xfrm>
            <a:off x="224796" y="2079267"/>
            <a:ext cx="7273146" cy="4060676"/>
            <a:chOff x="583000" y="2173228"/>
            <a:chExt cx="6815544" cy="3920502"/>
          </a:xfrm>
        </p:grpSpPr>
        <p:grpSp>
          <p:nvGrpSpPr>
            <p:cNvPr id="180" name="Group 179"/>
            <p:cNvGrpSpPr/>
            <p:nvPr/>
          </p:nvGrpSpPr>
          <p:grpSpPr>
            <a:xfrm>
              <a:off x="583000" y="2173228"/>
              <a:ext cx="6229280" cy="3920502"/>
              <a:chOff x="421891" y="2173228"/>
              <a:chExt cx="6995898" cy="4402986"/>
            </a:xfrm>
            <a:solidFill>
              <a:schemeClr val="bg1"/>
            </a:solidFill>
          </p:grpSpPr>
          <p:sp>
            <p:nvSpPr>
              <p:cNvPr id="246" name="State: Wyoming"/>
              <p:cNvSpPr>
                <a:spLocks/>
              </p:cNvSpPr>
              <p:nvPr/>
            </p:nvSpPr>
            <p:spPr bwMode="auto">
              <a:xfrm>
                <a:off x="2384833" y="3172401"/>
                <a:ext cx="898221" cy="787001"/>
              </a:xfrm>
              <a:custGeom>
                <a:avLst/>
                <a:gdLst>
                  <a:gd name="T0" fmla="*/ 2147483647 w 615"/>
                  <a:gd name="T1" fmla="*/ 0 h 523"/>
                  <a:gd name="T2" fmla="*/ 2147483647 w 615"/>
                  <a:gd name="T3" fmla="*/ 2147483647 h 523"/>
                  <a:gd name="T4" fmla="*/ 2147483647 w 615"/>
                  <a:gd name="T5" fmla="*/ 2147483647 h 523"/>
                  <a:gd name="T6" fmla="*/ 2147483647 w 615"/>
                  <a:gd name="T7" fmla="*/ 2147483647 h 523"/>
                  <a:gd name="T8" fmla="*/ 2147483647 w 615"/>
                  <a:gd name="T9" fmla="*/ 2147483647 h 523"/>
                  <a:gd name="T10" fmla="*/ 2147483647 w 615"/>
                  <a:gd name="T11" fmla="*/ 2147483647 h 523"/>
                  <a:gd name="T12" fmla="*/ 2147483647 w 615"/>
                  <a:gd name="T13" fmla="*/ 2147483647 h 523"/>
                  <a:gd name="T14" fmla="*/ 0 w 615"/>
                  <a:gd name="T15" fmla="*/ 2147483647 h 523"/>
                  <a:gd name="T16" fmla="*/ 2147483647 w 615"/>
                  <a:gd name="T17" fmla="*/ 2147483647 h 523"/>
                  <a:gd name="T18" fmla="*/ 2147483647 w 615"/>
                  <a:gd name="T19" fmla="*/ 2147483647 h 523"/>
                  <a:gd name="T20" fmla="*/ 2147483647 w 615"/>
                  <a:gd name="T21" fmla="*/ 2147483647 h 523"/>
                  <a:gd name="T22" fmla="*/ 2147483647 w 615"/>
                  <a:gd name="T23" fmla="*/ 2147483647 h 523"/>
                  <a:gd name="T24" fmla="*/ 2147483647 w 615"/>
                  <a:gd name="T25" fmla="*/ 2147483647 h 523"/>
                  <a:gd name="T26" fmla="*/ 2147483647 w 615"/>
                  <a:gd name="T27" fmla="*/ 2147483647 h 523"/>
                  <a:gd name="T28" fmla="*/ 2147483647 w 615"/>
                  <a:gd name="T29" fmla="*/ 2147483647 h 523"/>
                  <a:gd name="T30" fmla="*/ 2147483647 w 615"/>
                  <a:gd name="T31" fmla="*/ 2147483647 h 523"/>
                  <a:gd name="T32" fmla="*/ 2147483647 w 615"/>
                  <a:gd name="T33" fmla="*/ 2147483647 h 523"/>
                  <a:gd name="T34" fmla="*/ 2147483647 w 615"/>
                  <a:gd name="T35" fmla="*/ 2147483647 h 523"/>
                  <a:gd name="T36" fmla="*/ 2147483647 w 615"/>
                  <a:gd name="T37" fmla="*/ 2147483647 h 523"/>
                  <a:gd name="T38" fmla="*/ 2147483647 w 615"/>
                  <a:gd name="T39" fmla="*/ 2147483647 h 523"/>
                  <a:gd name="T40" fmla="*/ 2147483647 w 615"/>
                  <a:gd name="T41" fmla="*/ 2147483647 h 523"/>
                  <a:gd name="T42" fmla="*/ 2147483647 w 615"/>
                  <a:gd name="T43" fmla="*/ 2147483647 h 523"/>
                  <a:gd name="T44" fmla="*/ 2147483647 w 615"/>
                  <a:gd name="T45" fmla="*/ 2147483647 h 523"/>
                  <a:gd name="T46" fmla="*/ 2147483647 w 615"/>
                  <a:gd name="T47" fmla="*/ 2147483647 h 523"/>
                  <a:gd name="T48" fmla="*/ 2147483647 w 615"/>
                  <a:gd name="T49" fmla="*/ 2147483647 h 523"/>
                  <a:gd name="T50" fmla="*/ 2147483647 w 615"/>
                  <a:gd name="T51" fmla="*/ 2147483647 h 523"/>
                  <a:gd name="T52" fmla="*/ 2147483647 w 615"/>
                  <a:gd name="T53" fmla="*/ 2147483647 h 523"/>
                  <a:gd name="T54" fmla="*/ 2147483647 w 615"/>
                  <a:gd name="T55" fmla="*/ 2147483647 h 523"/>
                  <a:gd name="T56" fmla="*/ 2147483647 w 615"/>
                  <a:gd name="T57" fmla="*/ 2147483647 h 523"/>
                  <a:gd name="T58" fmla="*/ 2147483647 w 615"/>
                  <a:gd name="T59" fmla="*/ 0 h 5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523"/>
                  <a:gd name="T92" fmla="*/ 615 w 615"/>
                  <a:gd name="T93" fmla="*/ 523 h 5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523">
                    <a:moveTo>
                      <a:pt x="81" y="0"/>
                    </a:moveTo>
                    <a:lnTo>
                      <a:pt x="62" y="76"/>
                    </a:lnTo>
                    <a:lnTo>
                      <a:pt x="49" y="149"/>
                    </a:lnTo>
                    <a:lnTo>
                      <a:pt x="33" y="232"/>
                    </a:lnTo>
                    <a:lnTo>
                      <a:pt x="20" y="295"/>
                    </a:lnTo>
                    <a:lnTo>
                      <a:pt x="17" y="313"/>
                    </a:lnTo>
                    <a:lnTo>
                      <a:pt x="13" y="340"/>
                    </a:lnTo>
                    <a:lnTo>
                      <a:pt x="0" y="435"/>
                    </a:lnTo>
                    <a:lnTo>
                      <a:pt x="159" y="469"/>
                    </a:lnTo>
                    <a:lnTo>
                      <a:pt x="279" y="483"/>
                    </a:lnTo>
                    <a:lnTo>
                      <a:pt x="351" y="494"/>
                    </a:lnTo>
                    <a:lnTo>
                      <a:pt x="413" y="502"/>
                    </a:lnTo>
                    <a:lnTo>
                      <a:pt x="461" y="508"/>
                    </a:lnTo>
                    <a:lnTo>
                      <a:pt x="508" y="515"/>
                    </a:lnTo>
                    <a:lnTo>
                      <a:pt x="569" y="523"/>
                    </a:lnTo>
                    <a:lnTo>
                      <a:pt x="572" y="497"/>
                    </a:lnTo>
                    <a:lnTo>
                      <a:pt x="575" y="467"/>
                    </a:lnTo>
                    <a:lnTo>
                      <a:pt x="578" y="440"/>
                    </a:lnTo>
                    <a:lnTo>
                      <a:pt x="580" y="413"/>
                    </a:lnTo>
                    <a:lnTo>
                      <a:pt x="583" y="380"/>
                    </a:lnTo>
                    <a:lnTo>
                      <a:pt x="588" y="345"/>
                    </a:lnTo>
                    <a:lnTo>
                      <a:pt x="591" y="314"/>
                    </a:lnTo>
                    <a:lnTo>
                      <a:pt x="594" y="272"/>
                    </a:lnTo>
                    <a:lnTo>
                      <a:pt x="600" y="232"/>
                    </a:lnTo>
                    <a:lnTo>
                      <a:pt x="602" y="198"/>
                    </a:lnTo>
                    <a:lnTo>
                      <a:pt x="605" y="164"/>
                    </a:lnTo>
                    <a:lnTo>
                      <a:pt x="610" y="127"/>
                    </a:lnTo>
                    <a:lnTo>
                      <a:pt x="612" y="94"/>
                    </a:lnTo>
                    <a:lnTo>
                      <a:pt x="615" y="81"/>
                    </a:lnTo>
                    <a:lnTo>
                      <a:pt x="81"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47" name="State: Wisconsin"/>
              <p:cNvSpPr>
                <a:spLocks/>
              </p:cNvSpPr>
              <p:nvPr/>
            </p:nvSpPr>
            <p:spPr bwMode="auto">
              <a:xfrm>
                <a:off x="4531798" y="3018913"/>
                <a:ext cx="655775" cy="731322"/>
              </a:xfrm>
              <a:custGeom>
                <a:avLst/>
                <a:gdLst>
                  <a:gd name="T0" fmla="*/ 2147483647 w 449"/>
                  <a:gd name="T1" fmla="*/ 2147483647 h 486"/>
                  <a:gd name="T2" fmla="*/ 2147483647 w 449"/>
                  <a:gd name="T3" fmla="*/ 2147483647 h 486"/>
                  <a:gd name="T4" fmla="*/ 2147483647 w 449"/>
                  <a:gd name="T5" fmla="*/ 2147483647 h 486"/>
                  <a:gd name="T6" fmla="*/ 2147483647 w 449"/>
                  <a:gd name="T7" fmla="*/ 0 h 486"/>
                  <a:gd name="T8" fmla="*/ 2147483647 w 449"/>
                  <a:gd name="T9" fmla="*/ 2147483647 h 486"/>
                  <a:gd name="T10" fmla="*/ 2147483647 w 449"/>
                  <a:gd name="T11" fmla="*/ 2147483647 h 486"/>
                  <a:gd name="T12" fmla="*/ 2147483647 w 449"/>
                  <a:gd name="T13" fmla="*/ 2147483647 h 486"/>
                  <a:gd name="T14" fmla="*/ 2147483647 w 449"/>
                  <a:gd name="T15" fmla="*/ 2147483647 h 486"/>
                  <a:gd name="T16" fmla="*/ 2147483647 w 449"/>
                  <a:gd name="T17" fmla="*/ 2147483647 h 486"/>
                  <a:gd name="T18" fmla="*/ 2147483647 w 449"/>
                  <a:gd name="T19" fmla="*/ 2147483647 h 486"/>
                  <a:gd name="T20" fmla="*/ 2147483647 w 449"/>
                  <a:gd name="T21" fmla="*/ 2147483647 h 486"/>
                  <a:gd name="T22" fmla="*/ 2147483647 w 449"/>
                  <a:gd name="T23" fmla="*/ 2147483647 h 486"/>
                  <a:gd name="T24" fmla="*/ 2147483647 w 449"/>
                  <a:gd name="T25" fmla="*/ 2147483647 h 486"/>
                  <a:gd name="T26" fmla="*/ 2147483647 w 449"/>
                  <a:gd name="T27" fmla="*/ 2147483647 h 486"/>
                  <a:gd name="T28" fmla="*/ 2147483647 w 449"/>
                  <a:gd name="T29" fmla="*/ 2147483647 h 486"/>
                  <a:gd name="T30" fmla="*/ 2147483647 w 449"/>
                  <a:gd name="T31" fmla="*/ 2147483647 h 486"/>
                  <a:gd name="T32" fmla="*/ 2147483647 w 449"/>
                  <a:gd name="T33" fmla="*/ 2147483647 h 486"/>
                  <a:gd name="T34" fmla="*/ 2147483647 w 449"/>
                  <a:gd name="T35" fmla="*/ 2147483647 h 486"/>
                  <a:gd name="T36" fmla="*/ 2147483647 w 449"/>
                  <a:gd name="T37" fmla="*/ 2147483647 h 486"/>
                  <a:gd name="T38" fmla="*/ 2147483647 w 449"/>
                  <a:gd name="T39" fmla="*/ 2147483647 h 486"/>
                  <a:gd name="T40" fmla="*/ 2147483647 w 449"/>
                  <a:gd name="T41" fmla="*/ 2147483647 h 486"/>
                  <a:gd name="T42" fmla="*/ 2147483647 w 449"/>
                  <a:gd name="T43" fmla="*/ 2147483647 h 486"/>
                  <a:gd name="T44" fmla="*/ 2147483647 w 449"/>
                  <a:gd name="T45" fmla="*/ 2147483647 h 486"/>
                  <a:gd name="T46" fmla="*/ 2147483647 w 449"/>
                  <a:gd name="T47" fmla="*/ 2147483647 h 486"/>
                  <a:gd name="T48" fmla="*/ 2147483647 w 449"/>
                  <a:gd name="T49" fmla="*/ 2147483647 h 486"/>
                  <a:gd name="T50" fmla="*/ 2147483647 w 449"/>
                  <a:gd name="T51" fmla="*/ 2147483647 h 486"/>
                  <a:gd name="T52" fmla="*/ 2147483647 w 449"/>
                  <a:gd name="T53" fmla="*/ 2147483647 h 486"/>
                  <a:gd name="T54" fmla="*/ 2147483647 w 449"/>
                  <a:gd name="T55" fmla="*/ 2147483647 h 486"/>
                  <a:gd name="T56" fmla="*/ 2147483647 w 449"/>
                  <a:gd name="T57" fmla="*/ 2147483647 h 486"/>
                  <a:gd name="T58" fmla="*/ 2147483647 w 449"/>
                  <a:gd name="T59" fmla="*/ 2147483647 h 486"/>
                  <a:gd name="T60" fmla="*/ 2147483647 w 449"/>
                  <a:gd name="T61" fmla="*/ 2147483647 h 486"/>
                  <a:gd name="T62" fmla="*/ 2147483647 w 449"/>
                  <a:gd name="T63" fmla="*/ 2147483647 h 486"/>
                  <a:gd name="T64" fmla="*/ 2147483647 w 449"/>
                  <a:gd name="T65" fmla="*/ 2147483647 h 486"/>
                  <a:gd name="T66" fmla="*/ 2147483647 w 449"/>
                  <a:gd name="T67" fmla="*/ 2147483647 h 486"/>
                  <a:gd name="T68" fmla="*/ 2147483647 w 449"/>
                  <a:gd name="T69" fmla="*/ 2147483647 h 486"/>
                  <a:gd name="T70" fmla="*/ 2147483647 w 449"/>
                  <a:gd name="T71" fmla="*/ 2147483647 h 486"/>
                  <a:gd name="T72" fmla="*/ 2147483647 w 449"/>
                  <a:gd name="T73" fmla="*/ 2147483647 h 486"/>
                  <a:gd name="T74" fmla="*/ 2147483647 w 449"/>
                  <a:gd name="T75" fmla="*/ 2147483647 h 486"/>
                  <a:gd name="T76" fmla="*/ 2147483647 w 449"/>
                  <a:gd name="T77" fmla="*/ 2147483647 h 486"/>
                  <a:gd name="T78" fmla="*/ 2147483647 w 449"/>
                  <a:gd name="T79" fmla="*/ 2147483647 h 486"/>
                  <a:gd name="T80" fmla="*/ 2147483647 w 449"/>
                  <a:gd name="T81" fmla="*/ 2147483647 h 486"/>
                  <a:gd name="T82" fmla="*/ 2147483647 w 449"/>
                  <a:gd name="T83" fmla="*/ 2147483647 h 486"/>
                  <a:gd name="T84" fmla="*/ 2147483647 w 449"/>
                  <a:gd name="T85" fmla="*/ 2147483647 h 486"/>
                  <a:gd name="T86" fmla="*/ 2147483647 w 449"/>
                  <a:gd name="T87" fmla="*/ 2147483647 h 486"/>
                  <a:gd name="T88" fmla="*/ 2147483647 w 449"/>
                  <a:gd name="T89" fmla="*/ 2147483647 h 486"/>
                  <a:gd name="T90" fmla="*/ 2147483647 w 449"/>
                  <a:gd name="T91" fmla="*/ 2147483647 h 486"/>
                  <a:gd name="T92" fmla="*/ 2147483647 w 449"/>
                  <a:gd name="T93" fmla="*/ 2147483647 h 486"/>
                  <a:gd name="T94" fmla="*/ 2147483647 w 449"/>
                  <a:gd name="T95" fmla="*/ 2147483647 h 486"/>
                  <a:gd name="T96" fmla="*/ 2147483647 w 449"/>
                  <a:gd name="T97" fmla="*/ 2147483647 h 486"/>
                  <a:gd name="T98" fmla="*/ 2147483647 w 449"/>
                  <a:gd name="T99" fmla="*/ 2147483647 h 486"/>
                  <a:gd name="T100" fmla="*/ 2147483647 w 449"/>
                  <a:gd name="T101" fmla="*/ 2147483647 h 4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9"/>
                  <a:gd name="T154" fmla="*/ 0 h 486"/>
                  <a:gd name="T155" fmla="*/ 449 w 449"/>
                  <a:gd name="T156" fmla="*/ 486 h 4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9" h="486">
                    <a:moveTo>
                      <a:pt x="54" y="25"/>
                    </a:moveTo>
                    <a:lnTo>
                      <a:pt x="60" y="32"/>
                    </a:lnTo>
                    <a:lnTo>
                      <a:pt x="66" y="38"/>
                    </a:lnTo>
                    <a:lnTo>
                      <a:pt x="76" y="40"/>
                    </a:lnTo>
                    <a:lnTo>
                      <a:pt x="82" y="41"/>
                    </a:lnTo>
                    <a:lnTo>
                      <a:pt x="87" y="38"/>
                    </a:lnTo>
                    <a:lnTo>
                      <a:pt x="92" y="35"/>
                    </a:lnTo>
                    <a:lnTo>
                      <a:pt x="95" y="33"/>
                    </a:lnTo>
                    <a:lnTo>
                      <a:pt x="101" y="30"/>
                    </a:lnTo>
                    <a:lnTo>
                      <a:pt x="106" y="25"/>
                    </a:lnTo>
                    <a:lnTo>
                      <a:pt x="112" y="22"/>
                    </a:lnTo>
                    <a:lnTo>
                      <a:pt x="119" y="17"/>
                    </a:lnTo>
                    <a:lnTo>
                      <a:pt x="125" y="13"/>
                    </a:lnTo>
                    <a:lnTo>
                      <a:pt x="131" y="8"/>
                    </a:lnTo>
                    <a:lnTo>
                      <a:pt x="139" y="1"/>
                    </a:lnTo>
                    <a:lnTo>
                      <a:pt x="141" y="0"/>
                    </a:lnTo>
                    <a:lnTo>
                      <a:pt x="146" y="1"/>
                    </a:lnTo>
                    <a:lnTo>
                      <a:pt x="149" y="3"/>
                    </a:lnTo>
                    <a:lnTo>
                      <a:pt x="150" y="9"/>
                    </a:lnTo>
                    <a:lnTo>
                      <a:pt x="152" y="14"/>
                    </a:lnTo>
                    <a:lnTo>
                      <a:pt x="150" y="20"/>
                    </a:lnTo>
                    <a:lnTo>
                      <a:pt x="150" y="28"/>
                    </a:lnTo>
                    <a:lnTo>
                      <a:pt x="152" y="33"/>
                    </a:lnTo>
                    <a:lnTo>
                      <a:pt x="157" y="35"/>
                    </a:lnTo>
                    <a:lnTo>
                      <a:pt x="190" y="36"/>
                    </a:lnTo>
                    <a:lnTo>
                      <a:pt x="200" y="43"/>
                    </a:lnTo>
                    <a:lnTo>
                      <a:pt x="201" y="49"/>
                    </a:lnTo>
                    <a:lnTo>
                      <a:pt x="206" y="55"/>
                    </a:lnTo>
                    <a:lnTo>
                      <a:pt x="211" y="60"/>
                    </a:lnTo>
                    <a:lnTo>
                      <a:pt x="219" y="62"/>
                    </a:lnTo>
                    <a:lnTo>
                      <a:pt x="231" y="67"/>
                    </a:lnTo>
                    <a:lnTo>
                      <a:pt x="239" y="70"/>
                    </a:lnTo>
                    <a:lnTo>
                      <a:pt x="251" y="71"/>
                    </a:lnTo>
                    <a:lnTo>
                      <a:pt x="270" y="76"/>
                    </a:lnTo>
                    <a:lnTo>
                      <a:pt x="287" y="79"/>
                    </a:lnTo>
                    <a:lnTo>
                      <a:pt x="298" y="82"/>
                    </a:lnTo>
                    <a:lnTo>
                      <a:pt x="313" y="82"/>
                    </a:lnTo>
                    <a:lnTo>
                      <a:pt x="322" y="86"/>
                    </a:lnTo>
                    <a:lnTo>
                      <a:pt x="336" y="86"/>
                    </a:lnTo>
                    <a:lnTo>
                      <a:pt x="347" y="87"/>
                    </a:lnTo>
                    <a:lnTo>
                      <a:pt x="357" y="92"/>
                    </a:lnTo>
                    <a:lnTo>
                      <a:pt x="363" y="100"/>
                    </a:lnTo>
                    <a:lnTo>
                      <a:pt x="367" y="106"/>
                    </a:lnTo>
                    <a:lnTo>
                      <a:pt x="373" y="111"/>
                    </a:lnTo>
                    <a:lnTo>
                      <a:pt x="382" y="116"/>
                    </a:lnTo>
                    <a:lnTo>
                      <a:pt x="387" y="122"/>
                    </a:lnTo>
                    <a:lnTo>
                      <a:pt x="389" y="130"/>
                    </a:lnTo>
                    <a:lnTo>
                      <a:pt x="390" y="135"/>
                    </a:lnTo>
                    <a:lnTo>
                      <a:pt x="389" y="141"/>
                    </a:lnTo>
                    <a:lnTo>
                      <a:pt x="387" y="144"/>
                    </a:lnTo>
                    <a:lnTo>
                      <a:pt x="387" y="149"/>
                    </a:lnTo>
                    <a:lnTo>
                      <a:pt x="392" y="151"/>
                    </a:lnTo>
                    <a:lnTo>
                      <a:pt x="397" y="154"/>
                    </a:lnTo>
                    <a:lnTo>
                      <a:pt x="400" y="154"/>
                    </a:lnTo>
                    <a:lnTo>
                      <a:pt x="398" y="159"/>
                    </a:lnTo>
                    <a:lnTo>
                      <a:pt x="397" y="163"/>
                    </a:lnTo>
                    <a:lnTo>
                      <a:pt x="398" y="171"/>
                    </a:lnTo>
                    <a:lnTo>
                      <a:pt x="402" y="175"/>
                    </a:lnTo>
                    <a:lnTo>
                      <a:pt x="406" y="178"/>
                    </a:lnTo>
                    <a:lnTo>
                      <a:pt x="409" y="181"/>
                    </a:lnTo>
                    <a:lnTo>
                      <a:pt x="411" y="186"/>
                    </a:lnTo>
                    <a:lnTo>
                      <a:pt x="406" y="192"/>
                    </a:lnTo>
                    <a:lnTo>
                      <a:pt x="405" y="198"/>
                    </a:lnTo>
                    <a:lnTo>
                      <a:pt x="400" y="206"/>
                    </a:lnTo>
                    <a:lnTo>
                      <a:pt x="395" y="210"/>
                    </a:lnTo>
                    <a:lnTo>
                      <a:pt x="392" y="214"/>
                    </a:lnTo>
                    <a:lnTo>
                      <a:pt x="392" y="219"/>
                    </a:lnTo>
                    <a:lnTo>
                      <a:pt x="389" y="224"/>
                    </a:lnTo>
                    <a:lnTo>
                      <a:pt x="387" y="229"/>
                    </a:lnTo>
                    <a:lnTo>
                      <a:pt x="386" y="237"/>
                    </a:lnTo>
                    <a:lnTo>
                      <a:pt x="384" y="243"/>
                    </a:lnTo>
                    <a:lnTo>
                      <a:pt x="387" y="246"/>
                    </a:lnTo>
                    <a:lnTo>
                      <a:pt x="392" y="241"/>
                    </a:lnTo>
                    <a:lnTo>
                      <a:pt x="397" y="237"/>
                    </a:lnTo>
                    <a:lnTo>
                      <a:pt x="402" y="232"/>
                    </a:lnTo>
                    <a:lnTo>
                      <a:pt x="406" y="227"/>
                    </a:lnTo>
                    <a:lnTo>
                      <a:pt x="409" y="222"/>
                    </a:lnTo>
                    <a:lnTo>
                      <a:pt x="416" y="219"/>
                    </a:lnTo>
                    <a:lnTo>
                      <a:pt x="421" y="216"/>
                    </a:lnTo>
                    <a:lnTo>
                      <a:pt x="424" y="214"/>
                    </a:lnTo>
                    <a:lnTo>
                      <a:pt x="427" y="210"/>
                    </a:lnTo>
                    <a:lnTo>
                      <a:pt x="429" y="205"/>
                    </a:lnTo>
                    <a:lnTo>
                      <a:pt x="429" y="198"/>
                    </a:lnTo>
                    <a:lnTo>
                      <a:pt x="429" y="192"/>
                    </a:lnTo>
                    <a:lnTo>
                      <a:pt x="429" y="186"/>
                    </a:lnTo>
                    <a:lnTo>
                      <a:pt x="433" y="181"/>
                    </a:lnTo>
                    <a:lnTo>
                      <a:pt x="436" y="176"/>
                    </a:lnTo>
                    <a:lnTo>
                      <a:pt x="440" y="173"/>
                    </a:lnTo>
                    <a:lnTo>
                      <a:pt x="444" y="168"/>
                    </a:lnTo>
                    <a:lnTo>
                      <a:pt x="446" y="165"/>
                    </a:lnTo>
                    <a:lnTo>
                      <a:pt x="448" y="168"/>
                    </a:lnTo>
                    <a:lnTo>
                      <a:pt x="449" y="171"/>
                    </a:lnTo>
                    <a:lnTo>
                      <a:pt x="449" y="179"/>
                    </a:lnTo>
                    <a:lnTo>
                      <a:pt x="446" y="183"/>
                    </a:lnTo>
                    <a:lnTo>
                      <a:pt x="444" y="189"/>
                    </a:lnTo>
                    <a:lnTo>
                      <a:pt x="441" y="195"/>
                    </a:lnTo>
                    <a:lnTo>
                      <a:pt x="440" y="200"/>
                    </a:lnTo>
                    <a:lnTo>
                      <a:pt x="436" y="205"/>
                    </a:lnTo>
                    <a:lnTo>
                      <a:pt x="436" y="213"/>
                    </a:lnTo>
                    <a:lnTo>
                      <a:pt x="432" y="219"/>
                    </a:lnTo>
                    <a:lnTo>
                      <a:pt x="429" y="229"/>
                    </a:lnTo>
                    <a:lnTo>
                      <a:pt x="425" y="238"/>
                    </a:lnTo>
                    <a:lnTo>
                      <a:pt x="424" y="256"/>
                    </a:lnTo>
                    <a:lnTo>
                      <a:pt x="421" y="264"/>
                    </a:lnTo>
                    <a:lnTo>
                      <a:pt x="419" y="278"/>
                    </a:lnTo>
                    <a:lnTo>
                      <a:pt x="417" y="289"/>
                    </a:lnTo>
                    <a:lnTo>
                      <a:pt x="414" y="306"/>
                    </a:lnTo>
                    <a:lnTo>
                      <a:pt x="414" y="319"/>
                    </a:lnTo>
                    <a:lnTo>
                      <a:pt x="411" y="333"/>
                    </a:lnTo>
                    <a:lnTo>
                      <a:pt x="408" y="346"/>
                    </a:lnTo>
                    <a:lnTo>
                      <a:pt x="408" y="365"/>
                    </a:lnTo>
                    <a:lnTo>
                      <a:pt x="406" y="380"/>
                    </a:lnTo>
                    <a:lnTo>
                      <a:pt x="406" y="394"/>
                    </a:lnTo>
                    <a:lnTo>
                      <a:pt x="406" y="407"/>
                    </a:lnTo>
                    <a:lnTo>
                      <a:pt x="408" y="418"/>
                    </a:lnTo>
                    <a:lnTo>
                      <a:pt x="411" y="426"/>
                    </a:lnTo>
                    <a:lnTo>
                      <a:pt x="411" y="440"/>
                    </a:lnTo>
                    <a:lnTo>
                      <a:pt x="414" y="449"/>
                    </a:lnTo>
                    <a:lnTo>
                      <a:pt x="414" y="462"/>
                    </a:lnTo>
                    <a:lnTo>
                      <a:pt x="414" y="472"/>
                    </a:lnTo>
                    <a:lnTo>
                      <a:pt x="414" y="475"/>
                    </a:lnTo>
                    <a:lnTo>
                      <a:pt x="192" y="486"/>
                    </a:lnTo>
                    <a:lnTo>
                      <a:pt x="190" y="476"/>
                    </a:lnTo>
                    <a:lnTo>
                      <a:pt x="187" y="472"/>
                    </a:lnTo>
                    <a:lnTo>
                      <a:pt x="182" y="467"/>
                    </a:lnTo>
                    <a:lnTo>
                      <a:pt x="177" y="465"/>
                    </a:lnTo>
                    <a:lnTo>
                      <a:pt x="171" y="464"/>
                    </a:lnTo>
                    <a:lnTo>
                      <a:pt x="168" y="461"/>
                    </a:lnTo>
                    <a:lnTo>
                      <a:pt x="160" y="461"/>
                    </a:lnTo>
                    <a:lnTo>
                      <a:pt x="155" y="461"/>
                    </a:lnTo>
                    <a:lnTo>
                      <a:pt x="155" y="456"/>
                    </a:lnTo>
                    <a:lnTo>
                      <a:pt x="157" y="453"/>
                    </a:lnTo>
                    <a:lnTo>
                      <a:pt x="154" y="449"/>
                    </a:lnTo>
                    <a:lnTo>
                      <a:pt x="152" y="443"/>
                    </a:lnTo>
                    <a:lnTo>
                      <a:pt x="149" y="440"/>
                    </a:lnTo>
                    <a:lnTo>
                      <a:pt x="152" y="438"/>
                    </a:lnTo>
                    <a:lnTo>
                      <a:pt x="152" y="435"/>
                    </a:lnTo>
                    <a:lnTo>
                      <a:pt x="152" y="429"/>
                    </a:lnTo>
                    <a:lnTo>
                      <a:pt x="150" y="426"/>
                    </a:lnTo>
                    <a:lnTo>
                      <a:pt x="147" y="419"/>
                    </a:lnTo>
                    <a:lnTo>
                      <a:pt x="147" y="416"/>
                    </a:lnTo>
                    <a:lnTo>
                      <a:pt x="149" y="411"/>
                    </a:lnTo>
                    <a:lnTo>
                      <a:pt x="149" y="408"/>
                    </a:lnTo>
                    <a:lnTo>
                      <a:pt x="146" y="403"/>
                    </a:lnTo>
                    <a:lnTo>
                      <a:pt x="144" y="397"/>
                    </a:lnTo>
                    <a:lnTo>
                      <a:pt x="144" y="392"/>
                    </a:lnTo>
                    <a:lnTo>
                      <a:pt x="143" y="387"/>
                    </a:lnTo>
                    <a:lnTo>
                      <a:pt x="141" y="381"/>
                    </a:lnTo>
                    <a:lnTo>
                      <a:pt x="141" y="376"/>
                    </a:lnTo>
                    <a:lnTo>
                      <a:pt x="141" y="368"/>
                    </a:lnTo>
                    <a:lnTo>
                      <a:pt x="141" y="360"/>
                    </a:lnTo>
                    <a:lnTo>
                      <a:pt x="139" y="349"/>
                    </a:lnTo>
                    <a:lnTo>
                      <a:pt x="135" y="341"/>
                    </a:lnTo>
                    <a:lnTo>
                      <a:pt x="128" y="333"/>
                    </a:lnTo>
                    <a:lnTo>
                      <a:pt x="122" y="327"/>
                    </a:lnTo>
                    <a:lnTo>
                      <a:pt x="114" y="321"/>
                    </a:lnTo>
                    <a:lnTo>
                      <a:pt x="108" y="314"/>
                    </a:lnTo>
                    <a:lnTo>
                      <a:pt x="101" y="313"/>
                    </a:lnTo>
                    <a:lnTo>
                      <a:pt x="98" y="313"/>
                    </a:lnTo>
                    <a:lnTo>
                      <a:pt x="93" y="308"/>
                    </a:lnTo>
                    <a:lnTo>
                      <a:pt x="87" y="300"/>
                    </a:lnTo>
                    <a:lnTo>
                      <a:pt x="84" y="291"/>
                    </a:lnTo>
                    <a:lnTo>
                      <a:pt x="77" y="286"/>
                    </a:lnTo>
                    <a:lnTo>
                      <a:pt x="69" y="278"/>
                    </a:lnTo>
                    <a:lnTo>
                      <a:pt x="60" y="271"/>
                    </a:lnTo>
                    <a:lnTo>
                      <a:pt x="55" y="267"/>
                    </a:lnTo>
                    <a:lnTo>
                      <a:pt x="47" y="267"/>
                    </a:lnTo>
                    <a:lnTo>
                      <a:pt x="44" y="268"/>
                    </a:lnTo>
                    <a:lnTo>
                      <a:pt x="39" y="268"/>
                    </a:lnTo>
                    <a:lnTo>
                      <a:pt x="38" y="265"/>
                    </a:lnTo>
                    <a:lnTo>
                      <a:pt x="34" y="260"/>
                    </a:lnTo>
                    <a:lnTo>
                      <a:pt x="31" y="259"/>
                    </a:lnTo>
                    <a:lnTo>
                      <a:pt x="27" y="256"/>
                    </a:lnTo>
                    <a:lnTo>
                      <a:pt x="22" y="252"/>
                    </a:lnTo>
                    <a:lnTo>
                      <a:pt x="15" y="249"/>
                    </a:lnTo>
                    <a:lnTo>
                      <a:pt x="11" y="246"/>
                    </a:lnTo>
                    <a:lnTo>
                      <a:pt x="9" y="240"/>
                    </a:lnTo>
                    <a:lnTo>
                      <a:pt x="9" y="233"/>
                    </a:lnTo>
                    <a:lnTo>
                      <a:pt x="12" y="232"/>
                    </a:lnTo>
                    <a:lnTo>
                      <a:pt x="14" y="225"/>
                    </a:lnTo>
                    <a:lnTo>
                      <a:pt x="14" y="224"/>
                    </a:lnTo>
                    <a:lnTo>
                      <a:pt x="14" y="219"/>
                    </a:lnTo>
                    <a:lnTo>
                      <a:pt x="9" y="216"/>
                    </a:lnTo>
                    <a:lnTo>
                      <a:pt x="7" y="211"/>
                    </a:lnTo>
                    <a:lnTo>
                      <a:pt x="11" y="208"/>
                    </a:lnTo>
                    <a:lnTo>
                      <a:pt x="14" y="205"/>
                    </a:lnTo>
                    <a:lnTo>
                      <a:pt x="14" y="203"/>
                    </a:lnTo>
                    <a:lnTo>
                      <a:pt x="14" y="198"/>
                    </a:lnTo>
                    <a:lnTo>
                      <a:pt x="12" y="194"/>
                    </a:lnTo>
                    <a:lnTo>
                      <a:pt x="12" y="186"/>
                    </a:lnTo>
                    <a:lnTo>
                      <a:pt x="14" y="179"/>
                    </a:lnTo>
                    <a:lnTo>
                      <a:pt x="17" y="171"/>
                    </a:lnTo>
                    <a:lnTo>
                      <a:pt x="17" y="165"/>
                    </a:lnTo>
                    <a:lnTo>
                      <a:pt x="14" y="160"/>
                    </a:lnTo>
                    <a:lnTo>
                      <a:pt x="9" y="156"/>
                    </a:lnTo>
                    <a:lnTo>
                      <a:pt x="1" y="149"/>
                    </a:lnTo>
                    <a:lnTo>
                      <a:pt x="0" y="143"/>
                    </a:lnTo>
                    <a:lnTo>
                      <a:pt x="0" y="138"/>
                    </a:lnTo>
                    <a:lnTo>
                      <a:pt x="4" y="130"/>
                    </a:lnTo>
                    <a:lnTo>
                      <a:pt x="7" y="124"/>
                    </a:lnTo>
                    <a:lnTo>
                      <a:pt x="12" y="121"/>
                    </a:lnTo>
                    <a:lnTo>
                      <a:pt x="15" y="113"/>
                    </a:lnTo>
                    <a:lnTo>
                      <a:pt x="22" y="109"/>
                    </a:lnTo>
                    <a:lnTo>
                      <a:pt x="44" y="92"/>
                    </a:lnTo>
                    <a:lnTo>
                      <a:pt x="44" y="28"/>
                    </a:lnTo>
                    <a:lnTo>
                      <a:pt x="54" y="25"/>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48" name="State: West Virginia"/>
              <p:cNvSpPr>
                <a:spLocks/>
              </p:cNvSpPr>
              <p:nvPr/>
            </p:nvSpPr>
            <p:spPr bwMode="auto">
              <a:xfrm>
                <a:off x="5855031" y="3894695"/>
                <a:ext cx="568143" cy="616959"/>
              </a:xfrm>
              <a:custGeom>
                <a:avLst/>
                <a:gdLst>
                  <a:gd name="T0" fmla="*/ 38100 w 389"/>
                  <a:gd name="T1" fmla="*/ 446088 h 410"/>
                  <a:gd name="T2" fmla="*/ 47625 w 389"/>
                  <a:gd name="T3" fmla="*/ 428625 h 410"/>
                  <a:gd name="T4" fmla="*/ 52388 w 389"/>
                  <a:gd name="T5" fmla="*/ 411163 h 410"/>
                  <a:gd name="T6" fmla="*/ 46038 w 389"/>
                  <a:gd name="T7" fmla="*/ 388938 h 410"/>
                  <a:gd name="T8" fmla="*/ 50800 w 389"/>
                  <a:gd name="T9" fmla="*/ 369888 h 410"/>
                  <a:gd name="T10" fmla="*/ 60325 w 389"/>
                  <a:gd name="T11" fmla="*/ 355600 h 410"/>
                  <a:gd name="T12" fmla="*/ 71438 w 389"/>
                  <a:gd name="T13" fmla="*/ 350838 h 410"/>
                  <a:gd name="T14" fmla="*/ 88900 w 389"/>
                  <a:gd name="T15" fmla="*/ 357188 h 410"/>
                  <a:gd name="T16" fmla="*/ 93663 w 389"/>
                  <a:gd name="T17" fmla="*/ 338138 h 410"/>
                  <a:gd name="T18" fmla="*/ 93663 w 389"/>
                  <a:gd name="T19" fmla="*/ 317500 h 410"/>
                  <a:gd name="T20" fmla="*/ 101600 w 389"/>
                  <a:gd name="T21" fmla="*/ 295275 h 410"/>
                  <a:gd name="T22" fmla="*/ 119063 w 389"/>
                  <a:gd name="T23" fmla="*/ 282575 h 410"/>
                  <a:gd name="T24" fmla="*/ 136525 w 389"/>
                  <a:gd name="T25" fmla="*/ 269875 h 410"/>
                  <a:gd name="T26" fmla="*/ 174625 w 389"/>
                  <a:gd name="T27" fmla="*/ 247650 h 410"/>
                  <a:gd name="T28" fmla="*/ 201613 w 389"/>
                  <a:gd name="T29" fmla="*/ 214313 h 410"/>
                  <a:gd name="T30" fmla="*/ 209550 w 389"/>
                  <a:gd name="T31" fmla="*/ 150813 h 410"/>
                  <a:gd name="T32" fmla="*/ 214313 w 389"/>
                  <a:gd name="T33" fmla="*/ 63500 h 410"/>
                  <a:gd name="T34" fmla="*/ 222250 w 389"/>
                  <a:gd name="T35" fmla="*/ 0 h 410"/>
                  <a:gd name="T36" fmla="*/ 227013 w 389"/>
                  <a:gd name="T37" fmla="*/ 52388 h 410"/>
                  <a:gd name="T38" fmla="*/ 236538 w 389"/>
                  <a:gd name="T39" fmla="*/ 141288 h 410"/>
                  <a:gd name="T40" fmla="*/ 390525 w 389"/>
                  <a:gd name="T41" fmla="*/ 257175 h 410"/>
                  <a:gd name="T42" fmla="*/ 454025 w 389"/>
                  <a:gd name="T43" fmla="*/ 201613 h 410"/>
                  <a:gd name="T44" fmla="*/ 479425 w 389"/>
                  <a:gd name="T45" fmla="*/ 166688 h 410"/>
                  <a:gd name="T46" fmla="*/ 496888 w 389"/>
                  <a:gd name="T47" fmla="*/ 179388 h 410"/>
                  <a:gd name="T48" fmla="*/ 527050 w 389"/>
                  <a:gd name="T49" fmla="*/ 158750 h 410"/>
                  <a:gd name="T50" fmla="*/ 560388 w 389"/>
                  <a:gd name="T51" fmla="*/ 141288 h 410"/>
                  <a:gd name="T52" fmla="*/ 600075 w 389"/>
                  <a:gd name="T53" fmla="*/ 155575 h 410"/>
                  <a:gd name="T54" fmla="*/ 617538 w 389"/>
                  <a:gd name="T55" fmla="*/ 188913 h 410"/>
                  <a:gd name="T56" fmla="*/ 611188 w 389"/>
                  <a:gd name="T57" fmla="*/ 219075 h 410"/>
                  <a:gd name="T58" fmla="*/ 568325 w 389"/>
                  <a:gd name="T59" fmla="*/ 201613 h 410"/>
                  <a:gd name="T60" fmla="*/ 542925 w 389"/>
                  <a:gd name="T61" fmla="*/ 184150 h 410"/>
                  <a:gd name="T62" fmla="*/ 530225 w 389"/>
                  <a:gd name="T63" fmla="*/ 249238 h 410"/>
                  <a:gd name="T64" fmla="*/ 493713 w 389"/>
                  <a:gd name="T65" fmla="*/ 295275 h 410"/>
                  <a:gd name="T66" fmla="*/ 482600 w 389"/>
                  <a:gd name="T67" fmla="*/ 309563 h 410"/>
                  <a:gd name="T68" fmla="*/ 466725 w 389"/>
                  <a:gd name="T69" fmla="*/ 314325 h 410"/>
                  <a:gd name="T70" fmla="*/ 444500 w 389"/>
                  <a:gd name="T71" fmla="*/ 385763 h 410"/>
                  <a:gd name="T72" fmla="*/ 415925 w 389"/>
                  <a:gd name="T73" fmla="*/ 381000 h 410"/>
                  <a:gd name="T74" fmla="*/ 390525 w 389"/>
                  <a:gd name="T75" fmla="*/ 369888 h 410"/>
                  <a:gd name="T76" fmla="*/ 385763 w 389"/>
                  <a:gd name="T77" fmla="*/ 406400 h 410"/>
                  <a:gd name="T78" fmla="*/ 376238 w 389"/>
                  <a:gd name="T79" fmla="*/ 433388 h 410"/>
                  <a:gd name="T80" fmla="*/ 360363 w 389"/>
                  <a:gd name="T81" fmla="*/ 471488 h 410"/>
                  <a:gd name="T82" fmla="*/ 346075 w 389"/>
                  <a:gd name="T83" fmla="*/ 517525 h 410"/>
                  <a:gd name="T84" fmla="*/ 341313 w 389"/>
                  <a:gd name="T85" fmla="*/ 560388 h 410"/>
                  <a:gd name="T86" fmla="*/ 309563 w 389"/>
                  <a:gd name="T87" fmla="*/ 582613 h 410"/>
                  <a:gd name="T88" fmla="*/ 279400 w 389"/>
                  <a:gd name="T89" fmla="*/ 600075 h 410"/>
                  <a:gd name="T90" fmla="*/ 260350 w 389"/>
                  <a:gd name="T91" fmla="*/ 612775 h 410"/>
                  <a:gd name="T92" fmla="*/ 223838 w 389"/>
                  <a:gd name="T93" fmla="*/ 635000 h 410"/>
                  <a:gd name="T94" fmla="*/ 201613 w 389"/>
                  <a:gd name="T95" fmla="*/ 627063 h 410"/>
                  <a:gd name="T96" fmla="*/ 179388 w 389"/>
                  <a:gd name="T97" fmla="*/ 639763 h 410"/>
                  <a:gd name="T98" fmla="*/ 149225 w 389"/>
                  <a:gd name="T99" fmla="*/ 650875 h 410"/>
                  <a:gd name="T100" fmla="*/ 119063 w 389"/>
                  <a:gd name="T101" fmla="*/ 625475 h 410"/>
                  <a:gd name="T102" fmla="*/ 93663 w 389"/>
                  <a:gd name="T103" fmla="*/ 603250 h 410"/>
                  <a:gd name="T104" fmla="*/ 58738 w 389"/>
                  <a:gd name="T105" fmla="*/ 574675 h 410"/>
                  <a:gd name="T106" fmla="*/ 34925 w 389"/>
                  <a:gd name="T107" fmla="*/ 549275 h 410"/>
                  <a:gd name="T108" fmla="*/ 12700 w 389"/>
                  <a:gd name="T109" fmla="*/ 514350 h 410"/>
                  <a:gd name="T110" fmla="*/ 3175 w 389"/>
                  <a:gd name="T111" fmla="*/ 488950 h 410"/>
                  <a:gd name="T112" fmla="*/ 4763 w 389"/>
                  <a:gd name="T113" fmla="*/ 458788 h 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
                  <a:gd name="T172" fmla="*/ 0 h 410"/>
                  <a:gd name="T173" fmla="*/ 389 w 389"/>
                  <a:gd name="T174" fmla="*/ 410 h 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 h="410">
                    <a:moveTo>
                      <a:pt x="3" y="289"/>
                    </a:moveTo>
                    <a:lnTo>
                      <a:pt x="19" y="284"/>
                    </a:lnTo>
                    <a:lnTo>
                      <a:pt x="24" y="281"/>
                    </a:lnTo>
                    <a:lnTo>
                      <a:pt x="25" y="276"/>
                    </a:lnTo>
                    <a:lnTo>
                      <a:pt x="27" y="273"/>
                    </a:lnTo>
                    <a:lnTo>
                      <a:pt x="30" y="270"/>
                    </a:lnTo>
                    <a:lnTo>
                      <a:pt x="33" y="267"/>
                    </a:lnTo>
                    <a:lnTo>
                      <a:pt x="37" y="264"/>
                    </a:lnTo>
                    <a:lnTo>
                      <a:pt x="33" y="259"/>
                    </a:lnTo>
                    <a:lnTo>
                      <a:pt x="30" y="252"/>
                    </a:lnTo>
                    <a:lnTo>
                      <a:pt x="29" y="248"/>
                    </a:lnTo>
                    <a:lnTo>
                      <a:pt x="29" y="245"/>
                    </a:lnTo>
                    <a:lnTo>
                      <a:pt x="30" y="241"/>
                    </a:lnTo>
                    <a:lnTo>
                      <a:pt x="32" y="238"/>
                    </a:lnTo>
                    <a:lnTo>
                      <a:pt x="32" y="233"/>
                    </a:lnTo>
                    <a:lnTo>
                      <a:pt x="32" y="229"/>
                    </a:lnTo>
                    <a:lnTo>
                      <a:pt x="35" y="227"/>
                    </a:lnTo>
                    <a:lnTo>
                      <a:pt x="38" y="224"/>
                    </a:lnTo>
                    <a:lnTo>
                      <a:pt x="38" y="221"/>
                    </a:lnTo>
                    <a:lnTo>
                      <a:pt x="41" y="219"/>
                    </a:lnTo>
                    <a:lnTo>
                      <a:pt x="45" y="221"/>
                    </a:lnTo>
                    <a:lnTo>
                      <a:pt x="48" y="222"/>
                    </a:lnTo>
                    <a:lnTo>
                      <a:pt x="51" y="225"/>
                    </a:lnTo>
                    <a:lnTo>
                      <a:pt x="56" y="225"/>
                    </a:lnTo>
                    <a:lnTo>
                      <a:pt x="60" y="225"/>
                    </a:lnTo>
                    <a:lnTo>
                      <a:pt x="62" y="219"/>
                    </a:lnTo>
                    <a:lnTo>
                      <a:pt x="59" y="213"/>
                    </a:lnTo>
                    <a:lnTo>
                      <a:pt x="57" y="208"/>
                    </a:lnTo>
                    <a:lnTo>
                      <a:pt x="59" y="205"/>
                    </a:lnTo>
                    <a:lnTo>
                      <a:pt x="59" y="200"/>
                    </a:lnTo>
                    <a:lnTo>
                      <a:pt x="59" y="197"/>
                    </a:lnTo>
                    <a:lnTo>
                      <a:pt x="60" y="191"/>
                    </a:lnTo>
                    <a:lnTo>
                      <a:pt x="64" y="186"/>
                    </a:lnTo>
                    <a:lnTo>
                      <a:pt x="68" y="184"/>
                    </a:lnTo>
                    <a:lnTo>
                      <a:pt x="73" y="183"/>
                    </a:lnTo>
                    <a:lnTo>
                      <a:pt x="75" y="178"/>
                    </a:lnTo>
                    <a:lnTo>
                      <a:pt x="78" y="173"/>
                    </a:lnTo>
                    <a:lnTo>
                      <a:pt x="81" y="170"/>
                    </a:lnTo>
                    <a:lnTo>
                      <a:pt x="86" y="170"/>
                    </a:lnTo>
                    <a:lnTo>
                      <a:pt x="97" y="167"/>
                    </a:lnTo>
                    <a:lnTo>
                      <a:pt x="103" y="162"/>
                    </a:lnTo>
                    <a:lnTo>
                      <a:pt x="110" y="156"/>
                    </a:lnTo>
                    <a:lnTo>
                      <a:pt x="116" y="149"/>
                    </a:lnTo>
                    <a:lnTo>
                      <a:pt x="121" y="141"/>
                    </a:lnTo>
                    <a:lnTo>
                      <a:pt x="127" y="135"/>
                    </a:lnTo>
                    <a:lnTo>
                      <a:pt x="127" y="129"/>
                    </a:lnTo>
                    <a:lnTo>
                      <a:pt x="130" y="103"/>
                    </a:lnTo>
                    <a:lnTo>
                      <a:pt x="132" y="95"/>
                    </a:lnTo>
                    <a:lnTo>
                      <a:pt x="132" y="81"/>
                    </a:lnTo>
                    <a:lnTo>
                      <a:pt x="134" y="62"/>
                    </a:lnTo>
                    <a:lnTo>
                      <a:pt x="135" y="40"/>
                    </a:lnTo>
                    <a:lnTo>
                      <a:pt x="137" y="28"/>
                    </a:lnTo>
                    <a:lnTo>
                      <a:pt x="137" y="11"/>
                    </a:lnTo>
                    <a:lnTo>
                      <a:pt x="140" y="0"/>
                    </a:lnTo>
                    <a:lnTo>
                      <a:pt x="141" y="11"/>
                    </a:lnTo>
                    <a:lnTo>
                      <a:pt x="143" y="22"/>
                    </a:lnTo>
                    <a:lnTo>
                      <a:pt x="143" y="33"/>
                    </a:lnTo>
                    <a:lnTo>
                      <a:pt x="143" y="46"/>
                    </a:lnTo>
                    <a:lnTo>
                      <a:pt x="145" y="75"/>
                    </a:lnTo>
                    <a:lnTo>
                      <a:pt x="149" y="89"/>
                    </a:lnTo>
                    <a:lnTo>
                      <a:pt x="153" y="117"/>
                    </a:lnTo>
                    <a:lnTo>
                      <a:pt x="237" y="105"/>
                    </a:lnTo>
                    <a:lnTo>
                      <a:pt x="246" y="162"/>
                    </a:lnTo>
                    <a:lnTo>
                      <a:pt x="275" y="127"/>
                    </a:lnTo>
                    <a:lnTo>
                      <a:pt x="281" y="122"/>
                    </a:lnTo>
                    <a:lnTo>
                      <a:pt x="286" y="127"/>
                    </a:lnTo>
                    <a:lnTo>
                      <a:pt x="291" y="121"/>
                    </a:lnTo>
                    <a:lnTo>
                      <a:pt x="296" y="113"/>
                    </a:lnTo>
                    <a:lnTo>
                      <a:pt x="302" y="105"/>
                    </a:lnTo>
                    <a:lnTo>
                      <a:pt x="307" y="105"/>
                    </a:lnTo>
                    <a:lnTo>
                      <a:pt x="308" y="109"/>
                    </a:lnTo>
                    <a:lnTo>
                      <a:pt x="313" y="113"/>
                    </a:lnTo>
                    <a:lnTo>
                      <a:pt x="319" y="111"/>
                    </a:lnTo>
                    <a:lnTo>
                      <a:pt x="327" y="105"/>
                    </a:lnTo>
                    <a:lnTo>
                      <a:pt x="332" y="100"/>
                    </a:lnTo>
                    <a:lnTo>
                      <a:pt x="337" y="95"/>
                    </a:lnTo>
                    <a:lnTo>
                      <a:pt x="346" y="90"/>
                    </a:lnTo>
                    <a:lnTo>
                      <a:pt x="353" y="89"/>
                    </a:lnTo>
                    <a:lnTo>
                      <a:pt x="362" y="87"/>
                    </a:lnTo>
                    <a:lnTo>
                      <a:pt x="372" y="89"/>
                    </a:lnTo>
                    <a:lnTo>
                      <a:pt x="378" y="98"/>
                    </a:lnTo>
                    <a:lnTo>
                      <a:pt x="383" y="106"/>
                    </a:lnTo>
                    <a:lnTo>
                      <a:pt x="388" y="114"/>
                    </a:lnTo>
                    <a:lnTo>
                      <a:pt x="389" y="119"/>
                    </a:lnTo>
                    <a:lnTo>
                      <a:pt x="389" y="129"/>
                    </a:lnTo>
                    <a:lnTo>
                      <a:pt x="386" y="135"/>
                    </a:lnTo>
                    <a:lnTo>
                      <a:pt x="385" y="138"/>
                    </a:lnTo>
                    <a:lnTo>
                      <a:pt x="378" y="137"/>
                    </a:lnTo>
                    <a:lnTo>
                      <a:pt x="370" y="133"/>
                    </a:lnTo>
                    <a:lnTo>
                      <a:pt x="358" y="127"/>
                    </a:lnTo>
                    <a:lnTo>
                      <a:pt x="353" y="121"/>
                    </a:lnTo>
                    <a:lnTo>
                      <a:pt x="346" y="117"/>
                    </a:lnTo>
                    <a:lnTo>
                      <a:pt x="342" y="116"/>
                    </a:lnTo>
                    <a:lnTo>
                      <a:pt x="337" y="117"/>
                    </a:lnTo>
                    <a:lnTo>
                      <a:pt x="337" y="149"/>
                    </a:lnTo>
                    <a:lnTo>
                      <a:pt x="334" y="157"/>
                    </a:lnTo>
                    <a:lnTo>
                      <a:pt x="327" y="165"/>
                    </a:lnTo>
                    <a:lnTo>
                      <a:pt x="318" y="178"/>
                    </a:lnTo>
                    <a:lnTo>
                      <a:pt x="311" y="186"/>
                    </a:lnTo>
                    <a:lnTo>
                      <a:pt x="310" y="192"/>
                    </a:lnTo>
                    <a:lnTo>
                      <a:pt x="308" y="195"/>
                    </a:lnTo>
                    <a:lnTo>
                      <a:pt x="304" y="195"/>
                    </a:lnTo>
                    <a:lnTo>
                      <a:pt x="300" y="192"/>
                    </a:lnTo>
                    <a:lnTo>
                      <a:pt x="297" y="192"/>
                    </a:lnTo>
                    <a:lnTo>
                      <a:pt x="294" y="198"/>
                    </a:lnTo>
                    <a:lnTo>
                      <a:pt x="292" y="206"/>
                    </a:lnTo>
                    <a:lnTo>
                      <a:pt x="281" y="237"/>
                    </a:lnTo>
                    <a:lnTo>
                      <a:pt x="280" y="243"/>
                    </a:lnTo>
                    <a:lnTo>
                      <a:pt x="273" y="246"/>
                    </a:lnTo>
                    <a:lnTo>
                      <a:pt x="267" y="245"/>
                    </a:lnTo>
                    <a:lnTo>
                      <a:pt x="262" y="240"/>
                    </a:lnTo>
                    <a:lnTo>
                      <a:pt x="256" y="233"/>
                    </a:lnTo>
                    <a:lnTo>
                      <a:pt x="251" y="232"/>
                    </a:lnTo>
                    <a:lnTo>
                      <a:pt x="246" y="233"/>
                    </a:lnTo>
                    <a:lnTo>
                      <a:pt x="245" y="241"/>
                    </a:lnTo>
                    <a:lnTo>
                      <a:pt x="246" y="252"/>
                    </a:lnTo>
                    <a:lnTo>
                      <a:pt x="243" y="256"/>
                    </a:lnTo>
                    <a:lnTo>
                      <a:pt x="237" y="260"/>
                    </a:lnTo>
                    <a:lnTo>
                      <a:pt x="237" y="265"/>
                    </a:lnTo>
                    <a:lnTo>
                      <a:pt x="237" y="273"/>
                    </a:lnTo>
                    <a:lnTo>
                      <a:pt x="229" y="279"/>
                    </a:lnTo>
                    <a:lnTo>
                      <a:pt x="227" y="284"/>
                    </a:lnTo>
                    <a:lnTo>
                      <a:pt x="227" y="297"/>
                    </a:lnTo>
                    <a:lnTo>
                      <a:pt x="226" y="305"/>
                    </a:lnTo>
                    <a:lnTo>
                      <a:pt x="219" y="314"/>
                    </a:lnTo>
                    <a:lnTo>
                      <a:pt x="218" y="326"/>
                    </a:lnTo>
                    <a:lnTo>
                      <a:pt x="215" y="338"/>
                    </a:lnTo>
                    <a:lnTo>
                      <a:pt x="216" y="346"/>
                    </a:lnTo>
                    <a:lnTo>
                      <a:pt x="215" y="353"/>
                    </a:lnTo>
                    <a:lnTo>
                      <a:pt x="208" y="361"/>
                    </a:lnTo>
                    <a:lnTo>
                      <a:pt x="202" y="367"/>
                    </a:lnTo>
                    <a:lnTo>
                      <a:pt x="195" y="367"/>
                    </a:lnTo>
                    <a:lnTo>
                      <a:pt x="191" y="368"/>
                    </a:lnTo>
                    <a:lnTo>
                      <a:pt x="184" y="373"/>
                    </a:lnTo>
                    <a:lnTo>
                      <a:pt x="176" y="378"/>
                    </a:lnTo>
                    <a:lnTo>
                      <a:pt x="168" y="380"/>
                    </a:lnTo>
                    <a:lnTo>
                      <a:pt x="167" y="381"/>
                    </a:lnTo>
                    <a:lnTo>
                      <a:pt x="164" y="386"/>
                    </a:lnTo>
                    <a:lnTo>
                      <a:pt x="156" y="392"/>
                    </a:lnTo>
                    <a:lnTo>
                      <a:pt x="146" y="395"/>
                    </a:lnTo>
                    <a:lnTo>
                      <a:pt x="141" y="400"/>
                    </a:lnTo>
                    <a:lnTo>
                      <a:pt x="135" y="400"/>
                    </a:lnTo>
                    <a:lnTo>
                      <a:pt x="132" y="399"/>
                    </a:lnTo>
                    <a:lnTo>
                      <a:pt x="127" y="395"/>
                    </a:lnTo>
                    <a:lnTo>
                      <a:pt x="122" y="394"/>
                    </a:lnTo>
                    <a:lnTo>
                      <a:pt x="121" y="397"/>
                    </a:lnTo>
                    <a:lnTo>
                      <a:pt x="113" y="403"/>
                    </a:lnTo>
                    <a:lnTo>
                      <a:pt x="108" y="408"/>
                    </a:lnTo>
                    <a:lnTo>
                      <a:pt x="103" y="410"/>
                    </a:lnTo>
                    <a:lnTo>
                      <a:pt x="94" y="410"/>
                    </a:lnTo>
                    <a:lnTo>
                      <a:pt x="86" y="405"/>
                    </a:lnTo>
                    <a:lnTo>
                      <a:pt x="78" y="399"/>
                    </a:lnTo>
                    <a:lnTo>
                      <a:pt x="75" y="394"/>
                    </a:lnTo>
                    <a:lnTo>
                      <a:pt x="70" y="383"/>
                    </a:lnTo>
                    <a:lnTo>
                      <a:pt x="65" y="381"/>
                    </a:lnTo>
                    <a:lnTo>
                      <a:pt x="59" y="380"/>
                    </a:lnTo>
                    <a:lnTo>
                      <a:pt x="48" y="373"/>
                    </a:lnTo>
                    <a:lnTo>
                      <a:pt x="43" y="368"/>
                    </a:lnTo>
                    <a:lnTo>
                      <a:pt x="37" y="362"/>
                    </a:lnTo>
                    <a:lnTo>
                      <a:pt x="33" y="354"/>
                    </a:lnTo>
                    <a:lnTo>
                      <a:pt x="27" y="349"/>
                    </a:lnTo>
                    <a:lnTo>
                      <a:pt x="22" y="346"/>
                    </a:lnTo>
                    <a:lnTo>
                      <a:pt x="16" y="337"/>
                    </a:lnTo>
                    <a:lnTo>
                      <a:pt x="13" y="330"/>
                    </a:lnTo>
                    <a:lnTo>
                      <a:pt x="8" y="324"/>
                    </a:lnTo>
                    <a:lnTo>
                      <a:pt x="3" y="321"/>
                    </a:lnTo>
                    <a:lnTo>
                      <a:pt x="0" y="314"/>
                    </a:lnTo>
                    <a:lnTo>
                      <a:pt x="2" y="308"/>
                    </a:lnTo>
                    <a:lnTo>
                      <a:pt x="2" y="299"/>
                    </a:lnTo>
                    <a:lnTo>
                      <a:pt x="0" y="291"/>
                    </a:lnTo>
                    <a:lnTo>
                      <a:pt x="3" y="289"/>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49" name="State: Washington"/>
              <p:cNvSpPr>
                <a:spLocks/>
              </p:cNvSpPr>
              <p:nvPr/>
            </p:nvSpPr>
            <p:spPr bwMode="auto">
              <a:xfrm>
                <a:off x="1188666" y="2173228"/>
                <a:ext cx="833958" cy="674140"/>
              </a:xfrm>
              <a:custGeom>
                <a:avLst/>
                <a:gdLst>
                  <a:gd name="T0" fmla="*/ 2147483647 w 571"/>
                  <a:gd name="T1" fmla="*/ 2147483647 h 448"/>
                  <a:gd name="T2" fmla="*/ 2147483647 w 571"/>
                  <a:gd name="T3" fmla="*/ 2147483647 h 448"/>
                  <a:gd name="T4" fmla="*/ 2147483647 w 571"/>
                  <a:gd name="T5" fmla="*/ 2147483647 h 448"/>
                  <a:gd name="T6" fmla="*/ 2147483647 w 571"/>
                  <a:gd name="T7" fmla="*/ 2147483647 h 448"/>
                  <a:gd name="T8" fmla="*/ 2147483647 w 571"/>
                  <a:gd name="T9" fmla="*/ 2147483647 h 448"/>
                  <a:gd name="T10" fmla="*/ 2147483647 w 571"/>
                  <a:gd name="T11" fmla="*/ 2147483647 h 448"/>
                  <a:gd name="T12" fmla="*/ 2147483647 w 571"/>
                  <a:gd name="T13" fmla="*/ 2147483647 h 448"/>
                  <a:gd name="T14" fmla="*/ 2147483647 w 571"/>
                  <a:gd name="T15" fmla="*/ 2147483647 h 448"/>
                  <a:gd name="T16" fmla="*/ 2147483647 w 571"/>
                  <a:gd name="T17" fmla="*/ 2147483647 h 448"/>
                  <a:gd name="T18" fmla="*/ 2147483647 w 571"/>
                  <a:gd name="T19" fmla="*/ 2147483647 h 448"/>
                  <a:gd name="T20" fmla="*/ 2147483647 w 571"/>
                  <a:gd name="T21" fmla="*/ 2147483647 h 448"/>
                  <a:gd name="T22" fmla="*/ 2147483647 w 571"/>
                  <a:gd name="T23" fmla="*/ 2147483647 h 448"/>
                  <a:gd name="T24" fmla="*/ 2147483647 w 571"/>
                  <a:gd name="T25" fmla="*/ 2147483647 h 448"/>
                  <a:gd name="T26" fmla="*/ 2147483647 w 571"/>
                  <a:gd name="T27" fmla="*/ 2147483647 h 448"/>
                  <a:gd name="T28" fmla="*/ 2147483647 w 571"/>
                  <a:gd name="T29" fmla="*/ 2147483647 h 448"/>
                  <a:gd name="T30" fmla="*/ 2147483647 w 571"/>
                  <a:gd name="T31" fmla="*/ 2147483647 h 448"/>
                  <a:gd name="T32" fmla="*/ 2147483647 w 571"/>
                  <a:gd name="T33" fmla="*/ 2147483647 h 448"/>
                  <a:gd name="T34" fmla="*/ 2147483647 w 571"/>
                  <a:gd name="T35" fmla="*/ 2147483647 h 448"/>
                  <a:gd name="T36" fmla="*/ 2147483647 w 571"/>
                  <a:gd name="T37" fmla="*/ 2147483647 h 448"/>
                  <a:gd name="T38" fmla="*/ 2147483647 w 571"/>
                  <a:gd name="T39" fmla="*/ 2147483647 h 448"/>
                  <a:gd name="T40" fmla="*/ 2147483647 w 571"/>
                  <a:gd name="T41" fmla="*/ 2147483647 h 448"/>
                  <a:gd name="T42" fmla="*/ 2147483647 w 571"/>
                  <a:gd name="T43" fmla="*/ 2147483647 h 448"/>
                  <a:gd name="T44" fmla="*/ 2147483647 w 571"/>
                  <a:gd name="T45" fmla="*/ 2147483647 h 448"/>
                  <a:gd name="T46" fmla="*/ 2147483647 w 571"/>
                  <a:gd name="T47" fmla="*/ 2147483647 h 448"/>
                  <a:gd name="T48" fmla="*/ 2147483647 w 571"/>
                  <a:gd name="T49" fmla="*/ 2147483647 h 448"/>
                  <a:gd name="T50" fmla="*/ 2147483647 w 571"/>
                  <a:gd name="T51" fmla="*/ 2147483647 h 448"/>
                  <a:gd name="T52" fmla="*/ 2147483647 w 571"/>
                  <a:gd name="T53" fmla="*/ 2147483647 h 448"/>
                  <a:gd name="T54" fmla="*/ 2147483647 w 571"/>
                  <a:gd name="T55" fmla="*/ 2147483647 h 448"/>
                  <a:gd name="T56" fmla="*/ 2147483647 w 571"/>
                  <a:gd name="T57" fmla="*/ 2147483647 h 448"/>
                  <a:gd name="T58" fmla="*/ 2147483647 w 571"/>
                  <a:gd name="T59" fmla="*/ 2147483647 h 448"/>
                  <a:gd name="T60" fmla="*/ 2147483647 w 571"/>
                  <a:gd name="T61" fmla="*/ 2147483647 h 448"/>
                  <a:gd name="T62" fmla="*/ 2147483647 w 571"/>
                  <a:gd name="T63" fmla="*/ 2147483647 h 448"/>
                  <a:gd name="T64" fmla="*/ 2147483647 w 571"/>
                  <a:gd name="T65" fmla="*/ 2147483647 h 448"/>
                  <a:gd name="T66" fmla="*/ 2147483647 w 571"/>
                  <a:gd name="T67" fmla="*/ 2147483647 h 448"/>
                  <a:gd name="T68" fmla="*/ 2147483647 w 571"/>
                  <a:gd name="T69" fmla="*/ 2147483647 h 448"/>
                  <a:gd name="T70" fmla="*/ 2147483647 w 571"/>
                  <a:gd name="T71" fmla="*/ 2147483647 h 448"/>
                  <a:gd name="T72" fmla="*/ 2147483647 w 571"/>
                  <a:gd name="T73" fmla="*/ 2147483647 h 448"/>
                  <a:gd name="T74" fmla="*/ 2147483647 w 571"/>
                  <a:gd name="T75" fmla="*/ 2147483647 h 448"/>
                  <a:gd name="T76" fmla="*/ 2147483647 w 571"/>
                  <a:gd name="T77" fmla="*/ 2147483647 h 448"/>
                  <a:gd name="T78" fmla="*/ 2147483647 w 571"/>
                  <a:gd name="T79" fmla="*/ 2147483647 h 448"/>
                  <a:gd name="T80" fmla="*/ 2147483647 w 571"/>
                  <a:gd name="T81" fmla="*/ 2147483647 h 448"/>
                  <a:gd name="T82" fmla="*/ 2147483647 w 571"/>
                  <a:gd name="T83" fmla="*/ 2147483647 h 448"/>
                  <a:gd name="T84" fmla="*/ 2147483647 w 571"/>
                  <a:gd name="T85" fmla="*/ 2147483647 h 448"/>
                  <a:gd name="T86" fmla="*/ 2147483647 w 571"/>
                  <a:gd name="T87" fmla="*/ 2147483647 h 448"/>
                  <a:gd name="T88" fmla="*/ 2147483647 w 571"/>
                  <a:gd name="T89" fmla="*/ 2147483647 h 448"/>
                  <a:gd name="T90" fmla="*/ 2147483647 w 571"/>
                  <a:gd name="T91" fmla="*/ 2147483647 h 448"/>
                  <a:gd name="T92" fmla="*/ 2147483647 w 571"/>
                  <a:gd name="T93" fmla="*/ 2147483647 h 448"/>
                  <a:gd name="T94" fmla="*/ 2147483647 w 571"/>
                  <a:gd name="T95" fmla="*/ 2147483647 h 448"/>
                  <a:gd name="T96" fmla="*/ 2147483647 w 571"/>
                  <a:gd name="T97" fmla="*/ 2147483647 h 448"/>
                  <a:gd name="T98" fmla="*/ 2147483647 w 571"/>
                  <a:gd name="T99" fmla="*/ 2147483647 h 448"/>
                  <a:gd name="T100" fmla="*/ 2147483647 w 571"/>
                  <a:gd name="T101" fmla="*/ 2147483647 h 448"/>
                  <a:gd name="T102" fmla="*/ 2147483647 w 571"/>
                  <a:gd name="T103" fmla="*/ 0 h 4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1"/>
                  <a:gd name="T157" fmla="*/ 0 h 448"/>
                  <a:gd name="T158" fmla="*/ 571 w 571"/>
                  <a:gd name="T159" fmla="*/ 448 h 4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1" h="448">
                    <a:moveTo>
                      <a:pt x="185" y="0"/>
                    </a:moveTo>
                    <a:lnTo>
                      <a:pt x="181" y="12"/>
                    </a:lnTo>
                    <a:lnTo>
                      <a:pt x="183" y="17"/>
                    </a:lnTo>
                    <a:lnTo>
                      <a:pt x="189" y="23"/>
                    </a:lnTo>
                    <a:lnTo>
                      <a:pt x="196" y="31"/>
                    </a:lnTo>
                    <a:lnTo>
                      <a:pt x="199" y="38"/>
                    </a:lnTo>
                    <a:lnTo>
                      <a:pt x="197" y="39"/>
                    </a:lnTo>
                    <a:lnTo>
                      <a:pt x="193" y="44"/>
                    </a:lnTo>
                    <a:lnTo>
                      <a:pt x="188" y="50"/>
                    </a:lnTo>
                    <a:lnTo>
                      <a:pt x="185" y="52"/>
                    </a:lnTo>
                    <a:lnTo>
                      <a:pt x="178" y="57"/>
                    </a:lnTo>
                    <a:lnTo>
                      <a:pt x="177" y="62"/>
                    </a:lnTo>
                    <a:lnTo>
                      <a:pt x="178" y="65"/>
                    </a:lnTo>
                    <a:lnTo>
                      <a:pt x="185" y="71"/>
                    </a:lnTo>
                    <a:lnTo>
                      <a:pt x="185" y="76"/>
                    </a:lnTo>
                    <a:lnTo>
                      <a:pt x="185" y="84"/>
                    </a:lnTo>
                    <a:lnTo>
                      <a:pt x="185" y="92"/>
                    </a:lnTo>
                    <a:lnTo>
                      <a:pt x="185" y="104"/>
                    </a:lnTo>
                    <a:lnTo>
                      <a:pt x="183" y="111"/>
                    </a:lnTo>
                    <a:lnTo>
                      <a:pt x="178" y="120"/>
                    </a:lnTo>
                    <a:lnTo>
                      <a:pt x="175" y="127"/>
                    </a:lnTo>
                    <a:lnTo>
                      <a:pt x="172" y="131"/>
                    </a:lnTo>
                    <a:lnTo>
                      <a:pt x="170" y="136"/>
                    </a:lnTo>
                    <a:lnTo>
                      <a:pt x="166" y="133"/>
                    </a:lnTo>
                    <a:lnTo>
                      <a:pt x="166" y="127"/>
                    </a:lnTo>
                    <a:lnTo>
                      <a:pt x="159" y="125"/>
                    </a:lnTo>
                    <a:lnTo>
                      <a:pt x="154" y="128"/>
                    </a:lnTo>
                    <a:lnTo>
                      <a:pt x="148" y="131"/>
                    </a:lnTo>
                    <a:lnTo>
                      <a:pt x="143" y="139"/>
                    </a:lnTo>
                    <a:lnTo>
                      <a:pt x="142" y="147"/>
                    </a:lnTo>
                    <a:lnTo>
                      <a:pt x="139" y="154"/>
                    </a:lnTo>
                    <a:lnTo>
                      <a:pt x="134" y="158"/>
                    </a:lnTo>
                    <a:lnTo>
                      <a:pt x="126" y="160"/>
                    </a:lnTo>
                    <a:lnTo>
                      <a:pt x="121" y="163"/>
                    </a:lnTo>
                    <a:lnTo>
                      <a:pt x="113" y="166"/>
                    </a:lnTo>
                    <a:lnTo>
                      <a:pt x="107" y="162"/>
                    </a:lnTo>
                    <a:lnTo>
                      <a:pt x="105" y="158"/>
                    </a:lnTo>
                    <a:lnTo>
                      <a:pt x="107" y="152"/>
                    </a:lnTo>
                    <a:lnTo>
                      <a:pt x="110" y="146"/>
                    </a:lnTo>
                    <a:lnTo>
                      <a:pt x="115" y="139"/>
                    </a:lnTo>
                    <a:lnTo>
                      <a:pt x="121" y="136"/>
                    </a:lnTo>
                    <a:lnTo>
                      <a:pt x="124" y="130"/>
                    </a:lnTo>
                    <a:lnTo>
                      <a:pt x="127" y="125"/>
                    </a:lnTo>
                    <a:lnTo>
                      <a:pt x="135" y="122"/>
                    </a:lnTo>
                    <a:lnTo>
                      <a:pt x="142" y="117"/>
                    </a:lnTo>
                    <a:lnTo>
                      <a:pt x="147" y="114"/>
                    </a:lnTo>
                    <a:lnTo>
                      <a:pt x="151" y="112"/>
                    </a:lnTo>
                    <a:lnTo>
                      <a:pt x="154" y="108"/>
                    </a:lnTo>
                    <a:lnTo>
                      <a:pt x="156" y="103"/>
                    </a:lnTo>
                    <a:lnTo>
                      <a:pt x="156" y="98"/>
                    </a:lnTo>
                    <a:lnTo>
                      <a:pt x="156" y="93"/>
                    </a:lnTo>
                    <a:lnTo>
                      <a:pt x="151" y="90"/>
                    </a:lnTo>
                    <a:lnTo>
                      <a:pt x="145" y="90"/>
                    </a:lnTo>
                    <a:lnTo>
                      <a:pt x="129" y="77"/>
                    </a:lnTo>
                    <a:lnTo>
                      <a:pt x="120" y="71"/>
                    </a:lnTo>
                    <a:lnTo>
                      <a:pt x="110" y="66"/>
                    </a:lnTo>
                    <a:lnTo>
                      <a:pt x="96" y="62"/>
                    </a:lnTo>
                    <a:lnTo>
                      <a:pt x="85" y="55"/>
                    </a:lnTo>
                    <a:lnTo>
                      <a:pt x="42" y="19"/>
                    </a:lnTo>
                    <a:lnTo>
                      <a:pt x="37" y="17"/>
                    </a:lnTo>
                    <a:lnTo>
                      <a:pt x="31" y="22"/>
                    </a:lnTo>
                    <a:lnTo>
                      <a:pt x="26" y="30"/>
                    </a:lnTo>
                    <a:lnTo>
                      <a:pt x="21" y="39"/>
                    </a:lnTo>
                    <a:lnTo>
                      <a:pt x="19" y="46"/>
                    </a:lnTo>
                    <a:lnTo>
                      <a:pt x="18" y="50"/>
                    </a:lnTo>
                    <a:lnTo>
                      <a:pt x="18" y="57"/>
                    </a:lnTo>
                    <a:lnTo>
                      <a:pt x="18" y="62"/>
                    </a:lnTo>
                    <a:lnTo>
                      <a:pt x="23" y="68"/>
                    </a:lnTo>
                    <a:lnTo>
                      <a:pt x="27" y="76"/>
                    </a:lnTo>
                    <a:lnTo>
                      <a:pt x="24" y="89"/>
                    </a:lnTo>
                    <a:lnTo>
                      <a:pt x="24" y="100"/>
                    </a:lnTo>
                    <a:lnTo>
                      <a:pt x="23" y="111"/>
                    </a:lnTo>
                    <a:lnTo>
                      <a:pt x="21" y="125"/>
                    </a:lnTo>
                    <a:lnTo>
                      <a:pt x="21" y="133"/>
                    </a:lnTo>
                    <a:lnTo>
                      <a:pt x="21" y="143"/>
                    </a:lnTo>
                    <a:lnTo>
                      <a:pt x="18" y="149"/>
                    </a:lnTo>
                    <a:lnTo>
                      <a:pt x="16" y="160"/>
                    </a:lnTo>
                    <a:lnTo>
                      <a:pt x="16" y="165"/>
                    </a:lnTo>
                    <a:lnTo>
                      <a:pt x="18" y="170"/>
                    </a:lnTo>
                    <a:lnTo>
                      <a:pt x="24" y="174"/>
                    </a:lnTo>
                    <a:lnTo>
                      <a:pt x="29" y="176"/>
                    </a:lnTo>
                    <a:lnTo>
                      <a:pt x="27" y="181"/>
                    </a:lnTo>
                    <a:lnTo>
                      <a:pt x="21" y="187"/>
                    </a:lnTo>
                    <a:lnTo>
                      <a:pt x="16" y="190"/>
                    </a:lnTo>
                    <a:lnTo>
                      <a:pt x="11" y="197"/>
                    </a:lnTo>
                    <a:lnTo>
                      <a:pt x="13" y="201"/>
                    </a:lnTo>
                    <a:lnTo>
                      <a:pt x="18" y="205"/>
                    </a:lnTo>
                    <a:lnTo>
                      <a:pt x="26" y="208"/>
                    </a:lnTo>
                    <a:lnTo>
                      <a:pt x="23" y="214"/>
                    </a:lnTo>
                    <a:lnTo>
                      <a:pt x="19" y="222"/>
                    </a:lnTo>
                    <a:lnTo>
                      <a:pt x="15" y="225"/>
                    </a:lnTo>
                    <a:lnTo>
                      <a:pt x="11" y="220"/>
                    </a:lnTo>
                    <a:lnTo>
                      <a:pt x="8" y="217"/>
                    </a:lnTo>
                    <a:lnTo>
                      <a:pt x="7" y="224"/>
                    </a:lnTo>
                    <a:lnTo>
                      <a:pt x="8" y="230"/>
                    </a:lnTo>
                    <a:lnTo>
                      <a:pt x="5" y="235"/>
                    </a:lnTo>
                    <a:lnTo>
                      <a:pt x="0" y="241"/>
                    </a:lnTo>
                    <a:lnTo>
                      <a:pt x="2" y="249"/>
                    </a:lnTo>
                    <a:lnTo>
                      <a:pt x="7" y="254"/>
                    </a:lnTo>
                    <a:lnTo>
                      <a:pt x="16" y="259"/>
                    </a:lnTo>
                    <a:lnTo>
                      <a:pt x="27" y="263"/>
                    </a:lnTo>
                    <a:lnTo>
                      <a:pt x="34" y="266"/>
                    </a:lnTo>
                    <a:lnTo>
                      <a:pt x="38" y="271"/>
                    </a:lnTo>
                    <a:lnTo>
                      <a:pt x="43" y="278"/>
                    </a:lnTo>
                    <a:lnTo>
                      <a:pt x="50" y="287"/>
                    </a:lnTo>
                    <a:lnTo>
                      <a:pt x="53" y="294"/>
                    </a:lnTo>
                    <a:lnTo>
                      <a:pt x="59" y="306"/>
                    </a:lnTo>
                    <a:lnTo>
                      <a:pt x="59" y="319"/>
                    </a:lnTo>
                    <a:lnTo>
                      <a:pt x="58" y="332"/>
                    </a:lnTo>
                    <a:lnTo>
                      <a:pt x="58" y="349"/>
                    </a:lnTo>
                    <a:lnTo>
                      <a:pt x="65" y="363"/>
                    </a:lnTo>
                    <a:lnTo>
                      <a:pt x="73" y="367"/>
                    </a:lnTo>
                    <a:lnTo>
                      <a:pt x="81" y="371"/>
                    </a:lnTo>
                    <a:lnTo>
                      <a:pt x="89" y="376"/>
                    </a:lnTo>
                    <a:lnTo>
                      <a:pt x="96" y="376"/>
                    </a:lnTo>
                    <a:lnTo>
                      <a:pt x="115" y="373"/>
                    </a:lnTo>
                    <a:lnTo>
                      <a:pt x="126" y="373"/>
                    </a:lnTo>
                    <a:lnTo>
                      <a:pt x="135" y="371"/>
                    </a:lnTo>
                    <a:lnTo>
                      <a:pt x="145" y="375"/>
                    </a:lnTo>
                    <a:lnTo>
                      <a:pt x="156" y="379"/>
                    </a:lnTo>
                    <a:lnTo>
                      <a:pt x="172" y="394"/>
                    </a:lnTo>
                    <a:lnTo>
                      <a:pt x="183" y="394"/>
                    </a:lnTo>
                    <a:lnTo>
                      <a:pt x="213" y="392"/>
                    </a:lnTo>
                    <a:lnTo>
                      <a:pt x="215" y="398"/>
                    </a:lnTo>
                    <a:lnTo>
                      <a:pt x="226" y="405"/>
                    </a:lnTo>
                    <a:lnTo>
                      <a:pt x="239" y="406"/>
                    </a:lnTo>
                    <a:lnTo>
                      <a:pt x="256" y="402"/>
                    </a:lnTo>
                    <a:lnTo>
                      <a:pt x="263" y="400"/>
                    </a:lnTo>
                    <a:lnTo>
                      <a:pt x="285" y="406"/>
                    </a:lnTo>
                    <a:lnTo>
                      <a:pt x="293" y="402"/>
                    </a:lnTo>
                    <a:lnTo>
                      <a:pt x="299" y="402"/>
                    </a:lnTo>
                    <a:lnTo>
                      <a:pt x="310" y="403"/>
                    </a:lnTo>
                    <a:lnTo>
                      <a:pt x="324" y="408"/>
                    </a:lnTo>
                    <a:lnTo>
                      <a:pt x="336" y="409"/>
                    </a:lnTo>
                    <a:lnTo>
                      <a:pt x="342" y="408"/>
                    </a:lnTo>
                    <a:lnTo>
                      <a:pt x="491" y="448"/>
                    </a:lnTo>
                    <a:lnTo>
                      <a:pt x="491" y="436"/>
                    </a:lnTo>
                    <a:lnTo>
                      <a:pt x="493" y="427"/>
                    </a:lnTo>
                    <a:lnTo>
                      <a:pt x="494" y="417"/>
                    </a:lnTo>
                    <a:lnTo>
                      <a:pt x="494" y="406"/>
                    </a:lnTo>
                    <a:lnTo>
                      <a:pt x="494" y="397"/>
                    </a:lnTo>
                    <a:lnTo>
                      <a:pt x="496" y="381"/>
                    </a:lnTo>
                    <a:lnTo>
                      <a:pt x="502" y="362"/>
                    </a:lnTo>
                    <a:lnTo>
                      <a:pt x="509" y="344"/>
                    </a:lnTo>
                    <a:lnTo>
                      <a:pt x="515" y="325"/>
                    </a:lnTo>
                    <a:lnTo>
                      <a:pt x="518" y="301"/>
                    </a:lnTo>
                    <a:lnTo>
                      <a:pt x="525" y="282"/>
                    </a:lnTo>
                    <a:lnTo>
                      <a:pt x="529" y="266"/>
                    </a:lnTo>
                    <a:lnTo>
                      <a:pt x="534" y="246"/>
                    </a:lnTo>
                    <a:lnTo>
                      <a:pt x="541" y="228"/>
                    </a:lnTo>
                    <a:lnTo>
                      <a:pt x="547" y="209"/>
                    </a:lnTo>
                    <a:lnTo>
                      <a:pt x="553" y="179"/>
                    </a:lnTo>
                    <a:lnTo>
                      <a:pt x="560" y="158"/>
                    </a:lnTo>
                    <a:lnTo>
                      <a:pt x="566" y="135"/>
                    </a:lnTo>
                    <a:lnTo>
                      <a:pt x="571" y="122"/>
                    </a:lnTo>
                    <a:lnTo>
                      <a:pt x="185" y="0"/>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0" name="State: Virginia"/>
              <p:cNvSpPr>
                <a:spLocks/>
              </p:cNvSpPr>
              <p:nvPr/>
            </p:nvSpPr>
            <p:spPr bwMode="auto">
              <a:xfrm>
                <a:off x="5805374" y="4067744"/>
                <a:ext cx="923049" cy="555264"/>
              </a:xfrm>
              <a:custGeom>
                <a:avLst/>
                <a:gdLst>
                  <a:gd name="T0" fmla="*/ 12700 w 632"/>
                  <a:gd name="T1" fmla="*/ 555625 h 369"/>
                  <a:gd name="T2" fmla="*/ 30163 w 632"/>
                  <a:gd name="T3" fmla="*/ 546100 h 369"/>
                  <a:gd name="T4" fmla="*/ 42863 w 632"/>
                  <a:gd name="T5" fmla="*/ 530225 h 369"/>
                  <a:gd name="T6" fmla="*/ 60325 w 632"/>
                  <a:gd name="T7" fmla="*/ 515937 h 369"/>
                  <a:gd name="T8" fmla="*/ 65088 w 632"/>
                  <a:gd name="T9" fmla="*/ 492125 h 369"/>
                  <a:gd name="T10" fmla="*/ 95250 w 632"/>
                  <a:gd name="T11" fmla="*/ 466725 h 369"/>
                  <a:gd name="T12" fmla="*/ 130175 w 632"/>
                  <a:gd name="T13" fmla="*/ 436562 h 369"/>
                  <a:gd name="T14" fmla="*/ 150813 w 632"/>
                  <a:gd name="T15" fmla="*/ 422275 h 369"/>
                  <a:gd name="T16" fmla="*/ 168275 w 632"/>
                  <a:gd name="T17" fmla="*/ 449262 h 369"/>
                  <a:gd name="T18" fmla="*/ 203200 w 632"/>
                  <a:gd name="T19" fmla="*/ 465137 h 369"/>
                  <a:gd name="T20" fmla="*/ 228600 w 632"/>
                  <a:gd name="T21" fmla="*/ 449262 h 369"/>
                  <a:gd name="T22" fmla="*/ 249238 w 632"/>
                  <a:gd name="T23" fmla="*/ 441325 h 369"/>
                  <a:gd name="T24" fmla="*/ 279400 w 632"/>
                  <a:gd name="T25" fmla="*/ 439737 h 369"/>
                  <a:gd name="T26" fmla="*/ 306388 w 632"/>
                  <a:gd name="T27" fmla="*/ 417512 h 369"/>
                  <a:gd name="T28" fmla="*/ 331788 w 632"/>
                  <a:gd name="T29" fmla="*/ 404812 h 369"/>
                  <a:gd name="T30" fmla="*/ 369888 w 632"/>
                  <a:gd name="T31" fmla="*/ 388937 h 369"/>
                  <a:gd name="T32" fmla="*/ 381000 w 632"/>
                  <a:gd name="T33" fmla="*/ 350837 h 369"/>
                  <a:gd name="T34" fmla="*/ 390525 w 632"/>
                  <a:gd name="T35" fmla="*/ 315912 h 369"/>
                  <a:gd name="T36" fmla="*/ 404813 w 632"/>
                  <a:gd name="T37" fmla="*/ 265112 h 369"/>
                  <a:gd name="T38" fmla="*/ 415925 w 632"/>
                  <a:gd name="T39" fmla="*/ 238125 h 369"/>
                  <a:gd name="T40" fmla="*/ 425450 w 632"/>
                  <a:gd name="T41" fmla="*/ 207962 h 369"/>
                  <a:gd name="T42" fmla="*/ 441325 w 632"/>
                  <a:gd name="T43" fmla="*/ 182562 h 369"/>
                  <a:gd name="T44" fmla="*/ 466725 w 632"/>
                  <a:gd name="T45" fmla="*/ 196850 h 369"/>
                  <a:gd name="T46" fmla="*/ 488950 w 632"/>
                  <a:gd name="T47" fmla="*/ 184150 h 369"/>
                  <a:gd name="T48" fmla="*/ 503238 w 632"/>
                  <a:gd name="T49" fmla="*/ 136525 h 369"/>
                  <a:gd name="T50" fmla="*/ 522288 w 632"/>
                  <a:gd name="T51" fmla="*/ 123825 h 369"/>
                  <a:gd name="T52" fmla="*/ 533400 w 632"/>
                  <a:gd name="T53" fmla="*/ 114300 h 369"/>
                  <a:gd name="T54" fmla="*/ 566738 w 632"/>
                  <a:gd name="T55" fmla="*/ 71437 h 369"/>
                  <a:gd name="T56" fmla="*/ 588963 w 632"/>
                  <a:gd name="T57" fmla="*/ 0 h 369"/>
                  <a:gd name="T58" fmla="*/ 619125 w 632"/>
                  <a:gd name="T59" fmla="*/ 23812 h 369"/>
                  <a:gd name="T60" fmla="*/ 652463 w 632"/>
                  <a:gd name="T61" fmla="*/ 36512 h 369"/>
                  <a:gd name="T62" fmla="*/ 669925 w 632"/>
                  <a:gd name="T63" fmla="*/ 7937 h 369"/>
                  <a:gd name="T64" fmla="*/ 698500 w 632"/>
                  <a:gd name="T65" fmla="*/ 19050 h 369"/>
                  <a:gd name="T66" fmla="*/ 720725 w 632"/>
                  <a:gd name="T67" fmla="*/ 41275 h 369"/>
                  <a:gd name="T68" fmla="*/ 763588 w 632"/>
                  <a:gd name="T69" fmla="*/ 63500 h 369"/>
                  <a:gd name="T70" fmla="*/ 763588 w 632"/>
                  <a:gd name="T71" fmla="*/ 109537 h 369"/>
                  <a:gd name="T72" fmla="*/ 760413 w 632"/>
                  <a:gd name="T73" fmla="*/ 141287 h 369"/>
                  <a:gd name="T74" fmla="*/ 811213 w 632"/>
                  <a:gd name="T75" fmla="*/ 169862 h 369"/>
                  <a:gd name="T76" fmla="*/ 871538 w 632"/>
                  <a:gd name="T77" fmla="*/ 190500 h 369"/>
                  <a:gd name="T78" fmla="*/ 909638 w 632"/>
                  <a:gd name="T79" fmla="*/ 222250 h 369"/>
                  <a:gd name="T80" fmla="*/ 900113 w 632"/>
                  <a:gd name="T81" fmla="*/ 260350 h 369"/>
                  <a:gd name="T82" fmla="*/ 920750 w 632"/>
                  <a:gd name="T83" fmla="*/ 290512 h 369"/>
                  <a:gd name="T84" fmla="*/ 920750 w 632"/>
                  <a:gd name="T85" fmla="*/ 320675 h 369"/>
                  <a:gd name="T86" fmla="*/ 939800 w 632"/>
                  <a:gd name="T87" fmla="*/ 349250 h 369"/>
                  <a:gd name="T88" fmla="*/ 968375 w 632"/>
                  <a:gd name="T89" fmla="*/ 374650 h 369"/>
                  <a:gd name="T90" fmla="*/ 1000125 w 632"/>
                  <a:gd name="T91" fmla="*/ 388937 h 369"/>
                  <a:gd name="T92" fmla="*/ 206375 w 632"/>
                  <a:gd name="T93" fmla="*/ 565150 h 3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2"/>
                  <a:gd name="T142" fmla="*/ 0 h 369"/>
                  <a:gd name="T143" fmla="*/ 632 w 632"/>
                  <a:gd name="T144" fmla="*/ 369 h 3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2" h="369">
                    <a:moveTo>
                      <a:pt x="0" y="367"/>
                    </a:moveTo>
                    <a:lnTo>
                      <a:pt x="6" y="358"/>
                    </a:lnTo>
                    <a:lnTo>
                      <a:pt x="8" y="350"/>
                    </a:lnTo>
                    <a:lnTo>
                      <a:pt x="11" y="347"/>
                    </a:lnTo>
                    <a:lnTo>
                      <a:pt x="16" y="345"/>
                    </a:lnTo>
                    <a:lnTo>
                      <a:pt x="19" y="344"/>
                    </a:lnTo>
                    <a:lnTo>
                      <a:pt x="25" y="342"/>
                    </a:lnTo>
                    <a:lnTo>
                      <a:pt x="25" y="337"/>
                    </a:lnTo>
                    <a:lnTo>
                      <a:pt x="27" y="334"/>
                    </a:lnTo>
                    <a:lnTo>
                      <a:pt x="30" y="331"/>
                    </a:lnTo>
                    <a:lnTo>
                      <a:pt x="35" y="328"/>
                    </a:lnTo>
                    <a:lnTo>
                      <a:pt x="38" y="325"/>
                    </a:lnTo>
                    <a:lnTo>
                      <a:pt x="38" y="318"/>
                    </a:lnTo>
                    <a:lnTo>
                      <a:pt x="38" y="313"/>
                    </a:lnTo>
                    <a:lnTo>
                      <a:pt x="41" y="310"/>
                    </a:lnTo>
                    <a:lnTo>
                      <a:pt x="46" y="307"/>
                    </a:lnTo>
                    <a:lnTo>
                      <a:pt x="54" y="301"/>
                    </a:lnTo>
                    <a:lnTo>
                      <a:pt x="60" y="294"/>
                    </a:lnTo>
                    <a:lnTo>
                      <a:pt x="68" y="286"/>
                    </a:lnTo>
                    <a:lnTo>
                      <a:pt x="76" y="278"/>
                    </a:lnTo>
                    <a:lnTo>
                      <a:pt x="82" y="275"/>
                    </a:lnTo>
                    <a:lnTo>
                      <a:pt x="87" y="269"/>
                    </a:lnTo>
                    <a:lnTo>
                      <a:pt x="90" y="266"/>
                    </a:lnTo>
                    <a:lnTo>
                      <a:pt x="95" y="266"/>
                    </a:lnTo>
                    <a:lnTo>
                      <a:pt x="98" y="272"/>
                    </a:lnTo>
                    <a:lnTo>
                      <a:pt x="100" y="277"/>
                    </a:lnTo>
                    <a:lnTo>
                      <a:pt x="106" y="283"/>
                    </a:lnTo>
                    <a:lnTo>
                      <a:pt x="112" y="286"/>
                    </a:lnTo>
                    <a:lnTo>
                      <a:pt x="120" y="291"/>
                    </a:lnTo>
                    <a:lnTo>
                      <a:pt x="128" y="293"/>
                    </a:lnTo>
                    <a:lnTo>
                      <a:pt x="133" y="291"/>
                    </a:lnTo>
                    <a:lnTo>
                      <a:pt x="138" y="288"/>
                    </a:lnTo>
                    <a:lnTo>
                      <a:pt x="144" y="283"/>
                    </a:lnTo>
                    <a:lnTo>
                      <a:pt x="147" y="278"/>
                    </a:lnTo>
                    <a:lnTo>
                      <a:pt x="151" y="277"/>
                    </a:lnTo>
                    <a:lnTo>
                      <a:pt x="157" y="278"/>
                    </a:lnTo>
                    <a:lnTo>
                      <a:pt x="160" y="283"/>
                    </a:lnTo>
                    <a:lnTo>
                      <a:pt x="166" y="283"/>
                    </a:lnTo>
                    <a:lnTo>
                      <a:pt x="176" y="277"/>
                    </a:lnTo>
                    <a:lnTo>
                      <a:pt x="186" y="274"/>
                    </a:lnTo>
                    <a:lnTo>
                      <a:pt x="192" y="267"/>
                    </a:lnTo>
                    <a:lnTo>
                      <a:pt x="193" y="263"/>
                    </a:lnTo>
                    <a:lnTo>
                      <a:pt x="200" y="259"/>
                    </a:lnTo>
                    <a:lnTo>
                      <a:pt x="206" y="258"/>
                    </a:lnTo>
                    <a:lnTo>
                      <a:pt x="209" y="255"/>
                    </a:lnTo>
                    <a:lnTo>
                      <a:pt x="219" y="250"/>
                    </a:lnTo>
                    <a:lnTo>
                      <a:pt x="227" y="250"/>
                    </a:lnTo>
                    <a:lnTo>
                      <a:pt x="233" y="245"/>
                    </a:lnTo>
                    <a:lnTo>
                      <a:pt x="238" y="239"/>
                    </a:lnTo>
                    <a:lnTo>
                      <a:pt x="240" y="231"/>
                    </a:lnTo>
                    <a:lnTo>
                      <a:pt x="240" y="221"/>
                    </a:lnTo>
                    <a:lnTo>
                      <a:pt x="241" y="212"/>
                    </a:lnTo>
                    <a:lnTo>
                      <a:pt x="244" y="205"/>
                    </a:lnTo>
                    <a:lnTo>
                      <a:pt x="246" y="199"/>
                    </a:lnTo>
                    <a:lnTo>
                      <a:pt x="251" y="188"/>
                    </a:lnTo>
                    <a:lnTo>
                      <a:pt x="254" y="177"/>
                    </a:lnTo>
                    <a:lnTo>
                      <a:pt x="255" y="167"/>
                    </a:lnTo>
                    <a:lnTo>
                      <a:pt x="257" y="161"/>
                    </a:lnTo>
                    <a:lnTo>
                      <a:pt x="262" y="156"/>
                    </a:lnTo>
                    <a:lnTo>
                      <a:pt x="262" y="150"/>
                    </a:lnTo>
                    <a:lnTo>
                      <a:pt x="262" y="143"/>
                    </a:lnTo>
                    <a:lnTo>
                      <a:pt x="268" y="139"/>
                    </a:lnTo>
                    <a:lnTo>
                      <a:pt x="268" y="131"/>
                    </a:lnTo>
                    <a:lnTo>
                      <a:pt x="270" y="124"/>
                    </a:lnTo>
                    <a:lnTo>
                      <a:pt x="271" y="116"/>
                    </a:lnTo>
                    <a:lnTo>
                      <a:pt x="278" y="115"/>
                    </a:lnTo>
                    <a:lnTo>
                      <a:pt x="286" y="120"/>
                    </a:lnTo>
                    <a:lnTo>
                      <a:pt x="289" y="123"/>
                    </a:lnTo>
                    <a:lnTo>
                      <a:pt x="294" y="124"/>
                    </a:lnTo>
                    <a:lnTo>
                      <a:pt x="302" y="128"/>
                    </a:lnTo>
                    <a:lnTo>
                      <a:pt x="306" y="121"/>
                    </a:lnTo>
                    <a:lnTo>
                      <a:pt x="308" y="116"/>
                    </a:lnTo>
                    <a:lnTo>
                      <a:pt x="309" y="107"/>
                    </a:lnTo>
                    <a:lnTo>
                      <a:pt x="313" y="99"/>
                    </a:lnTo>
                    <a:lnTo>
                      <a:pt x="317" y="86"/>
                    </a:lnTo>
                    <a:lnTo>
                      <a:pt x="321" y="78"/>
                    </a:lnTo>
                    <a:lnTo>
                      <a:pt x="324" y="77"/>
                    </a:lnTo>
                    <a:lnTo>
                      <a:pt x="329" y="78"/>
                    </a:lnTo>
                    <a:lnTo>
                      <a:pt x="332" y="80"/>
                    </a:lnTo>
                    <a:lnTo>
                      <a:pt x="333" y="78"/>
                    </a:lnTo>
                    <a:lnTo>
                      <a:pt x="336" y="72"/>
                    </a:lnTo>
                    <a:lnTo>
                      <a:pt x="341" y="64"/>
                    </a:lnTo>
                    <a:lnTo>
                      <a:pt x="348" y="59"/>
                    </a:lnTo>
                    <a:lnTo>
                      <a:pt x="357" y="45"/>
                    </a:lnTo>
                    <a:lnTo>
                      <a:pt x="360" y="37"/>
                    </a:lnTo>
                    <a:lnTo>
                      <a:pt x="363" y="0"/>
                    </a:lnTo>
                    <a:lnTo>
                      <a:pt x="371" y="0"/>
                    </a:lnTo>
                    <a:lnTo>
                      <a:pt x="378" y="4"/>
                    </a:lnTo>
                    <a:lnTo>
                      <a:pt x="383" y="10"/>
                    </a:lnTo>
                    <a:lnTo>
                      <a:pt x="390" y="15"/>
                    </a:lnTo>
                    <a:lnTo>
                      <a:pt x="398" y="20"/>
                    </a:lnTo>
                    <a:lnTo>
                      <a:pt x="406" y="23"/>
                    </a:lnTo>
                    <a:lnTo>
                      <a:pt x="411" y="23"/>
                    </a:lnTo>
                    <a:lnTo>
                      <a:pt x="416" y="15"/>
                    </a:lnTo>
                    <a:lnTo>
                      <a:pt x="416" y="5"/>
                    </a:lnTo>
                    <a:lnTo>
                      <a:pt x="422" y="5"/>
                    </a:lnTo>
                    <a:lnTo>
                      <a:pt x="427" y="5"/>
                    </a:lnTo>
                    <a:lnTo>
                      <a:pt x="437" y="7"/>
                    </a:lnTo>
                    <a:lnTo>
                      <a:pt x="440" y="12"/>
                    </a:lnTo>
                    <a:lnTo>
                      <a:pt x="440" y="21"/>
                    </a:lnTo>
                    <a:lnTo>
                      <a:pt x="446" y="24"/>
                    </a:lnTo>
                    <a:lnTo>
                      <a:pt x="454" y="26"/>
                    </a:lnTo>
                    <a:lnTo>
                      <a:pt x="465" y="29"/>
                    </a:lnTo>
                    <a:lnTo>
                      <a:pt x="473" y="34"/>
                    </a:lnTo>
                    <a:lnTo>
                      <a:pt x="481" y="40"/>
                    </a:lnTo>
                    <a:lnTo>
                      <a:pt x="483" y="47"/>
                    </a:lnTo>
                    <a:lnTo>
                      <a:pt x="483" y="58"/>
                    </a:lnTo>
                    <a:lnTo>
                      <a:pt x="481" y="69"/>
                    </a:lnTo>
                    <a:lnTo>
                      <a:pt x="476" y="75"/>
                    </a:lnTo>
                    <a:lnTo>
                      <a:pt x="476" y="83"/>
                    </a:lnTo>
                    <a:lnTo>
                      <a:pt x="479" y="89"/>
                    </a:lnTo>
                    <a:lnTo>
                      <a:pt x="487" y="99"/>
                    </a:lnTo>
                    <a:lnTo>
                      <a:pt x="505" y="104"/>
                    </a:lnTo>
                    <a:lnTo>
                      <a:pt x="511" y="107"/>
                    </a:lnTo>
                    <a:lnTo>
                      <a:pt x="522" y="113"/>
                    </a:lnTo>
                    <a:lnTo>
                      <a:pt x="535" y="113"/>
                    </a:lnTo>
                    <a:lnTo>
                      <a:pt x="549" y="120"/>
                    </a:lnTo>
                    <a:lnTo>
                      <a:pt x="562" y="124"/>
                    </a:lnTo>
                    <a:lnTo>
                      <a:pt x="568" y="129"/>
                    </a:lnTo>
                    <a:lnTo>
                      <a:pt x="573" y="140"/>
                    </a:lnTo>
                    <a:lnTo>
                      <a:pt x="575" y="151"/>
                    </a:lnTo>
                    <a:lnTo>
                      <a:pt x="572" y="158"/>
                    </a:lnTo>
                    <a:lnTo>
                      <a:pt x="567" y="164"/>
                    </a:lnTo>
                    <a:lnTo>
                      <a:pt x="568" y="169"/>
                    </a:lnTo>
                    <a:lnTo>
                      <a:pt x="572" y="178"/>
                    </a:lnTo>
                    <a:lnTo>
                      <a:pt x="580" y="183"/>
                    </a:lnTo>
                    <a:lnTo>
                      <a:pt x="586" y="188"/>
                    </a:lnTo>
                    <a:lnTo>
                      <a:pt x="588" y="194"/>
                    </a:lnTo>
                    <a:lnTo>
                      <a:pt x="580" y="202"/>
                    </a:lnTo>
                    <a:lnTo>
                      <a:pt x="580" y="207"/>
                    </a:lnTo>
                    <a:lnTo>
                      <a:pt x="584" y="213"/>
                    </a:lnTo>
                    <a:lnTo>
                      <a:pt x="592" y="220"/>
                    </a:lnTo>
                    <a:lnTo>
                      <a:pt x="597" y="228"/>
                    </a:lnTo>
                    <a:lnTo>
                      <a:pt x="600" y="237"/>
                    </a:lnTo>
                    <a:lnTo>
                      <a:pt x="610" y="236"/>
                    </a:lnTo>
                    <a:lnTo>
                      <a:pt x="622" y="237"/>
                    </a:lnTo>
                    <a:lnTo>
                      <a:pt x="627" y="239"/>
                    </a:lnTo>
                    <a:lnTo>
                      <a:pt x="630" y="245"/>
                    </a:lnTo>
                    <a:lnTo>
                      <a:pt x="632" y="253"/>
                    </a:lnTo>
                    <a:lnTo>
                      <a:pt x="632" y="258"/>
                    </a:lnTo>
                    <a:lnTo>
                      <a:pt x="130" y="356"/>
                    </a:lnTo>
                    <a:lnTo>
                      <a:pt x="20" y="369"/>
                    </a:lnTo>
                    <a:lnTo>
                      <a:pt x="0" y="367"/>
                    </a:lnTo>
                    <a:close/>
                  </a:path>
                </a:pathLst>
              </a:custGeom>
              <a:solidFill>
                <a:srgbClr val="E9674F"/>
              </a:solid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1" name="State: Vermont"/>
              <p:cNvSpPr>
                <a:spLocks/>
              </p:cNvSpPr>
              <p:nvPr/>
            </p:nvSpPr>
            <p:spPr bwMode="auto">
              <a:xfrm>
                <a:off x="6713817" y="2963238"/>
                <a:ext cx="211776" cy="424348"/>
              </a:xfrm>
              <a:custGeom>
                <a:avLst/>
                <a:gdLst>
                  <a:gd name="T0" fmla="*/ 2147483647 w 145"/>
                  <a:gd name="T1" fmla="*/ 0 h 282"/>
                  <a:gd name="T2" fmla="*/ 2147483647 w 145"/>
                  <a:gd name="T3" fmla="*/ 2147483647 h 282"/>
                  <a:gd name="T4" fmla="*/ 2147483647 w 145"/>
                  <a:gd name="T5" fmla="*/ 2147483647 h 282"/>
                  <a:gd name="T6" fmla="*/ 2147483647 w 145"/>
                  <a:gd name="T7" fmla="*/ 2147483647 h 282"/>
                  <a:gd name="T8" fmla="*/ 2147483647 w 145"/>
                  <a:gd name="T9" fmla="*/ 2147483647 h 282"/>
                  <a:gd name="T10" fmla="*/ 2147483647 w 145"/>
                  <a:gd name="T11" fmla="*/ 2147483647 h 282"/>
                  <a:gd name="T12" fmla="*/ 2147483647 w 145"/>
                  <a:gd name="T13" fmla="*/ 2147483647 h 282"/>
                  <a:gd name="T14" fmla="*/ 2147483647 w 145"/>
                  <a:gd name="T15" fmla="*/ 2147483647 h 282"/>
                  <a:gd name="T16" fmla="*/ 2147483647 w 145"/>
                  <a:gd name="T17" fmla="*/ 2147483647 h 282"/>
                  <a:gd name="T18" fmla="*/ 2147483647 w 145"/>
                  <a:gd name="T19" fmla="*/ 2147483647 h 282"/>
                  <a:gd name="T20" fmla="*/ 2147483647 w 145"/>
                  <a:gd name="T21" fmla="*/ 2147483647 h 282"/>
                  <a:gd name="T22" fmla="*/ 2147483647 w 145"/>
                  <a:gd name="T23" fmla="*/ 2147483647 h 282"/>
                  <a:gd name="T24" fmla="*/ 2147483647 w 145"/>
                  <a:gd name="T25" fmla="*/ 2147483647 h 282"/>
                  <a:gd name="T26" fmla="*/ 2147483647 w 145"/>
                  <a:gd name="T27" fmla="*/ 2147483647 h 282"/>
                  <a:gd name="T28" fmla="*/ 2147483647 w 145"/>
                  <a:gd name="T29" fmla="*/ 2147483647 h 282"/>
                  <a:gd name="T30" fmla="*/ 2147483647 w 145"/>
                  <a:gd name="T31" fmla="*/ 2147483647 h 282"/>
                  <a:gd name="T32" fmla="*/ 2147483647 w 145"/>
                  <a:gd name="T33" fmla="*/ 2147483647 h 282"/>
                  <a:gd name="T34" fmla="*/ 2147483647 w 145"/>
                  <a:gd name="T35" fmla="*/ 2147483647 h 282"/>
                  <a:gd name="T36" fmla="*/ 2147483647 w 145"/>
                  <a:gd name="T37" fmla="*/ 2147483647 h 282"/>
                  <a:gd name="T38" fmla="*/ 2147483647 w 145"/>
                  <a:gd name="T39" fmla="*/ 2147483647 h 282"/>
                  <a:gd name="T40" fmla="*/ 2147483647 w 145"/>
                  <a:gd name="T41" fmla="*/ 2147483647 h 282"/>
                  <a:gd name="T42" fmla="*/ 2147483647 w 145"/>
                  <a:gd name="T43" fmla="*/ 2147483647 h 282"/>
                  <a:gd name="T44" fmla="*/ 2147483647 w 145"/>
                  <a:gd name="T45" fmla="*/ 2147483647 h 282"/>
                  <a:gd name="T46" fmla="*/ 2147483647 w 145"/>
                  <a:gd name="T47" fmla="*/ 2147483647 h 282"/>
                  <a:gd name="T48" fmla="*/ 2147483647 w 145"/>
                  <a:gd name="T49" fmla="*/ 2147483647 h 282"/>
                  <a:gd name="T50" fmla="*/ 2147483647 w 145"/>
                  <a:gd name="T51" fmla="*/ 2147483647 h 282"/>
                  <a:gd name="T52" fmla="*/ 2147483647 w 145"/>
                  <a:gd name="T53" fmla="*/ 2147483647 h 282"/>
                  <a:gd name="T54" fmla="*/ 2147483647 w 145"/>
                  <a:gd name="T55" fmla="*/ 2147483647 h 282"/>
                  <a:gd name="T56" fmla="*/ 2147483647 w 145"/>
                  <a:gd name="T57" fmla="*/ 2147483647 h 282"/>
                  <a:gd name="T58" fmla="*/ 2147483647 w 145"/>
                  <a:gd name="T59" fmla="*/ 2147483647 h 282"/>
                  <a:gd name="T60" fmla="*/ 2147483647 w 145"/>
                  <a:gd name="T61" fmla="*/ 2147483647 h 282"/>
                  <a:gd name="T62" fmla="*/ 2147483647 w 145"/>
                  <a:gd name="T63" fmla="*/ 2147483647 h 282"/>
                  <a:gd name="T64" fmla="*/ 2147483647 w 145"/>
                  <a:gd name="T65" fmla="*/ 2147483647 h 282"/>
                  <a:gd name="T66" fmla="*/ 2147483647 w 145"/>
                  <a:gd name="T67" fmla="*/ 2147483647 h 282"/>
                  <a:gd name="T68" fmla="*/ 2147483647 w 145"/>
                  <a:gd name="T69" fmla="*/ 2147483647 h 282"/>
                  <a:gd name="T70" fmla="*/ 2147483647 w 145"/>
                  <a:gd name="T71" fmla="*/ 2147483647 h 282"/>
                  <a:gd name="T72" fmla="*/ 2147483647 w 145"/>
                  <a:gd name="T73" fmla="*/ 2147483647 h 282"/>
                  <a:gd name="T74" fmla="*/ 2147483647 w 145"/>
                  <a:gd name="T75" fmla="*/ 2147483647 h 282"/>
                  <a:gd name="T76" fmla="*/ 2147483647 w 145"/>
                  <a:gd name="T77" fmla="*/ 2147483647 h 282"/>
                  <a:gd name="T78" fmla="*/ 2147483647 w 145"/>
                  <a:gd name="T79" fmla="*/ 2147483647 h 282"/>
                  <a:gd name="T80" fmla="*/ 0 w 145"/>
                  <a:gd name="T81" fmla="*/ 2147483647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5"/>
                  <a:gd name="T124" fmla="*/ 0 h 282"/>
                  <a:gd name="T125" fmla="*/ 145 w 145"/>
                  <a:gd name="T126" fmla="*/ 282 h 2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5" h="282">
                    <a:moveTo>
                      <a:pt x="0" y="42"/>
                    </a:moveTo>
                    <a:lnTo>
                      <a:pt x="134" y="0"/>
                    </a:lnTo>
                    <a:lnTo>
                      <a:pt x="139" y="4"/>
                    </a:lnTo>
                    <a:lnTo>
                      <a:pt x="139" y="8"/>
                    </a:lnTo>
                    <a:lnTo>
                      <a:pt x="139" y="16"/>
                    </a:lnTo>
                    <a:lnTo>
                      <a:pt x="136" y="21"/>
                    </a:lnTo>
                    <a:lnTo>
                      <a:pt x="134" y="27"/>
                    </a:lnTo>
                    <a:lnTo>
                      <a:pt x="137" y="32"/>
                    </a:lnTo>
                    <a:lnTo>
                      <a:pt x="142" y="37"/>
                    </a:lnTo>
                    <a:lnTo>
                      <a:pt x="145" y="42"/>
                    </a:lnTo>
                    <a:lnTo>
                      <a:pt x="145" y="48"/>
                    </a:lnTo>
                    <a:lnTo>
                      <a:pt x="142" y="58"/>
                    </a:lnTo>
                    <a:lnTo>
                      <a:pt x="139" y="66"/>
                    </a:lnTo>
                    <a:lnTo>
                      <a:pt x="134" y="70"/>
                    </a:lnTo>
                    <a:lnTo>
                      <a:pt x="129" y="77"/>
                    </a:lnTo>
                    <a:lnTo>
                      <a:pt x="126" y="81"/>
                    </a:lnTo>
                    <a:lnTo>
                      <a:pt x="121" y="85"/>
                    </a:lnTo>
                    <a:lnTo>
                      <a:pt x="118" y="89"/>
                    </a:lnTo>
                    <a:lnTo>
                      <a:pt x="120" y="97"/>
                    </a:lnTo>
                    <a:lnTo>
                      <a:pt x="123" y="101"/>
                    </a:lnTo>
                    <a:lnTo>
                      <a:pt x="124" y="107"/>
                    </a:lnTo>
                    <a:lnTo>
                      <a:pt x="123" y="116"/>
                    </a:lnTo>
                    <a:lnTo>
                      <a:pt x="123" y="126"/>
                    </a:lnTo>
                    <a:lnTo>
                      <a:pt x="123" y="131"/>
                    </a:lnTo>
                    <a:lnTo>
                      <a:pt x="120" y="142"/>
                    </a:lnTo>
                    <a:lnTo>
                      <a:pt x="118" y="150"/>
                    </a:lnTo>
                    <a:lnTo>
                      <a:pt x="118" y="159"/>
                    </a:lnTo>
                    <a:lnTo>
                      <a:pt x="115" y="163"/>
                    </a:lnTo>
                    <a:lnTo>
                      <a:pt x="115" y="169"/>
                    </a:lnTo>
                    <a:lnTo>
                      <a:pt x="113" y="177"/>
                    </a:lnTo>
                    <a:lnTo>
                      <a:pt x="116" y="185"/>
                    </a:lnTo>
                    <a:lnTo>
                      <a:pt x="116" y="196"/>
                    </a:lnTo>
                    <a:lnTo>
                      <a:pt x="118" y="204"/>
                    </a:lnTo>
                    <a:lnTo>
                      <a:pt x="120" y="210"/>
                    </a:lnTo>
                    <a:lnTo>
                      <a:pt x="121" y="218"/>
                    </a:lnTo>
                    <a:lnTo>
                      <a:pt x="123" y="224"/>
                    </a:lnTo>
                    <a:lnTo>
                      <a:pt x="123" y="232"/>
                    </a:lnTo>
                    <a:lnTo>
                      <a:pt x="124" y="236"/>
                    </a:lnTo>
                    <a:lnTo>
                      <a:pt x="123" y="240"/>
                    </a:lnTo>
                    <a:lnTo>
                      <a:pt x="120" y="244"/>
                    </a:lnTo>
                    <a:lnTo>
                      <a:pt x="121" y="248"/>
                    </a:lnTo>
                    <a:lnTo>
                      <a:pt x="123" y="253"/>
                    </a:lnTo>
                    <a:lnTo>
                      <a:pt x="124" y="256"/>
                    </a:lnTo>
                    <a:lnTo>
                      <a:pt x="126" y="259"/>
                    </a:lnTo>
                    <a:lnTo>
                      <a:pt x="128" y="264"/>
                    </a:lnTo>
                    <a:lnTo>
                      <a:pt x="69" y="282"/>
                    </a:lnTo>
                    <a:lnTo>
                      <a:pt x="62" y="272"/>
                    </a:lnTo>
                    <a:lnTo>
                      <a:pt x="61" y="267"/>
                    </a:lnTo>
                    <a:lnTo>
                      <a:pt x="62" y="264"/>
                    </a:lnTo>
                    <a:lnTo>
                      <a:pt x="62" y="259"/>
                    </a:lnTo>
                    <a:lnTo>
                      <a:pt x="61" y="256"/>
                    </a:lnTo>
                    <a:lnTo>
                      <a:pt x="59" y="250"/>
                    </a:lnTo>
                    <a:lnTo>
                      <a:pt x="56" y="244"/>
                    </a:lnTo>
                    <a:lnTo>
                      <a:pt x="56" y="234"/>
                    </a:lnTo>
                    <a:lnTo>
                      <a:pt x="56" y="229"/>
                    </a:lnTo>
                    <a:lnTo>
                      <a:pt x="54" y="223"/>
                    </a:lnTo>
                    <a:lnTo>
                      <a:pt x="54" y="217"/>
                    </a:lnTo>
                    <a:lnTo>
                      <a:pt x="54" y="210"/>
                    </a:lnTo>
                    <a:lnTo>
                      <a:pt x="51" y="201"/>
                    </a:lnTo>
                    <a:lnTo>
                      <a:pt x="50" y="196"/>
                    </a:lnTo>
                    <a:lnTo>
                      <a:pt x="45" y="191"/>
                    </a:lnTo>
                    <a:lnTo>
                      <a:pt x="40" y="190"/>
                    </a:lnTo>
                    <a:lnTo>
                      <a:pt x="35" y="190"/>
                    </a:lnTo>
                    <a:lnTo>
                      <a:pt x="31" y="186"/>
                    </a:lnTo>
                    <a:lnTo>
                      <a:pt x="32" y="182"/>
                    </a:lnTo>
                    <a:lnTo>
                      <a:pt x="34" y="177"/>
                    </a:lnTo>
                    <a:lnTo>
                      <a:pt x="31" y="169"/>
                    </a:lnTo>
                    <a:lnTo>
                      <a:pt x="27" y="159"/>
                    </a:lnTo>
                    <a:lnTo>
                      <a:pt x="24" y="153"/>
                    </a:lnTo>
                    <a:lnTo>
                      <a:pt x="20" y="150"/>
                    </a:lnTo>
                    <a:lnTo>
                      <a:pt x="18" y="142"/>
                    </a:lnTo>
                    <a:lnTo>
                      <a:pt x="18" y="132"/>
                    </a:lnTo>
                    <a:lnTo>
                      <a:pt x="18" y="123"/>
                    </a:lnTo>
                    <a:lnTo>
                      <a:pt x="18" y="112"/>
                    </a:lnTo>
                    <a:lnTo>
                      <a:pt x="20" y="104"/>
                    </a:lnTo>
                    <a:lnTo>
                      <a:pt x="18" y="99"/>
                    </a:lnTo>
                    <a:lnTo>
                      <a:pt x="15" y="91"/>
                    </a:lnTo>
                    <a:lnTo>
                      <a:pt x="12" y="86"/>
                    </a:lnTo>
                    <a:lnTo>
                      <a:pt x="8" y="80"/>
                    </a:lnTo>
                    <a:lnTo>
                      <a:pt x="10" y="62"/>
                    </a:lnTo>
                    <a:lnTo>
                      <a:pt x="2" y="58"/>
                    </a:lnTo>
                    <a:lnTo>
                      <a:pt x="0" y="42"/>
                    </a:lnTo>
                    <a:close/>
                  </a:path>
                </a:pathLst>
              </a:custGeom>
              <a:solidFill>
                <a:srgbClr val="641E57"/>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2" name="State: Utah"/>
              <p:cNvSpPr>
                <a:spLocks/>
              </p:cNvSpPr>
              <p:nvPr/>
            </p:nvSpPr>
            <p:spPr bwMode="auto">
              <a:xfrm>
                <a:off x="1902861" y="3578691"/>
                <a:ext cx="717116" cy="943498"/>
              </a:xfrm>
              <a:custGeom>
                <a:avLst/>
                <a:gdLst>
                  <a:gd name="T0" fmla="*/ 2147483647 w 491"/>
                  <a:gd name="T1" fmla="*/ 0 h 627"/>
                  <a:gd name="T2" fmla="*/ 2147483647 w 491"/>
                  <a:gd name="T3" fmla="*/ 2147483647 h 627"/>
                  <a:gd name="T4" fmla="*/ 2147483647 w 491"/>
                  <a:gd name="T5" fmla="*/ 2147483647 h 627"/>
                  <a:gd name="T6" fmla="*/ 2147483647 w 491"/>
                  <a:gd name="T7" fmla="*/ 2147483647 h 627"/>
                  <a:gd name="T8" fmla="*/ 2147483647 w 491"/>
                  <a:gd name="T9" fmla="*/ 2147483647 h 627"/>
                  <a:gd name="T10" fmla="*/ 2147483647 w 491"/>
                  <a:gd name="T11" fmla="*/ 2147483647 h 627"/>
                  <a:gd name="T12" fmla="*/ 2147483647 w 491"/>
                  <a:gd name="T13" fmla="*/ 2147483647 h 627"/>
                  <a:gd name="T14" fmla="*/ 2147483647 w 491"/>
                  <a:gd name="T15" fmla="*/ 2147483647 h 627"/>
                  <a:gd name="T16" fmla="*/ 2147483647 w 491"/>
                  <a:gd name="T17" fmla="*/ 2147483647 h 627"/>
                  <a:gd name="T18" fmla="*/ 2147483647 w 491"/>
                  <a:gd name="T19" fmla="*/ 2147483647 h 627"/>
                  <a:gd name="T20" fmla="*/ 2147483647 w 491"/>
                  <a:gd name="T21" fmla="*/ 2147483647 h 627"/>
                  <a:gd name="T22" fmla="*/ 2147483647 w 491"/>
                  <a:gd name="T23" fmla="*/ 2147483647 h 627"/>
                  <a:gd name="T24" fmla="*/ 0 w 491"/>
                  <a:gd name="T25" fmla="*/ 2147483647 h 627"/>
                  <a:gd name="T26" fmla="*/ 2147483647 w 491"/>
                  <a:gd name="T27" fmla="*/ 0 h 6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1"/>
                  <a:gd name="T43" fmla="*/ 0 h 627"/>
                  <a:gd name="T44" fmla="*/ 491 w 491"/>
                  <a:gd name="T45" fmla="*/ 627 h 6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1" h="627">
                    <a:moveTo>
                      <a:pt x="116" y="0"/>
                    </a:moveTo>
                    <a:lnTo>
                      <a:pt x="345" y="49"/>
                    </a:lnTo>
                    <a:lnTo>
                      <a:pt x="333" y="156"/>
                    </a:lnTo>
                    <a:lnTo>
                      <a:pt x="491" y="191"/>
                    </a:lnTo>
                    <a:lnTo>
                      <a:pt x="422" y="627"/>
                    </a:lnTo>
                    <a:lnTo>
                      <a:pt x="244" y="594"/>
                    </a:lnTo>
                    <a:lnTo>
                      <a:pt x="238" y="597"/>
                    </a:lnTo>
                    <a:lnTo>
                      <a:pt x="232" y="599"/>
                    </a:lnTo>
                    <a:lnTo>
                      <a:pt x="224" y="597"/>
                    </a:lnTo>
                    <a:lnTo>
                      <a:pt x="216" y="594"/>
                    </a:lnTo>
                    <a:lnTo>
                      <a:pt x="211" y="589"/>
                    </a:lnTo>
                    <a:lnTo>
                      <a:pt x="208" y="586"/>
                    </a:lnTo>
                    <a:lnTo>
                      <a:pt x="0" y="545"/>
                    </a:lnTo>
                    <a:lnTo>
                      <a:pt x="116" y="0"/>
                    </a:lnTo>
                    <a:close/>
                  </a:path>
                </a:pathLst>
              </a:custGeom>
              <a:solidFill>
                <a:srgbClr val="E9674F"/>
              </a:solidFill>
              <a:ln w="0" algn="ctr">
                <a:solidFill>
                  <a:schemeClr val="bg1">
                    <a:lumMod val="50000"/>
                  </a:schemeClr>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3" name="State: Texas"/>
              <p:cNvSpPr>
                <a:spLocks/>
              </p:cNvSpPr>
              <p:nvPr/>
            </p:nvSpPr>
            <p:spPr bwMode="auto">
              <a:xfrm>
                <a:off x="2729515" y="4713295"/>
                <a:ext cx="1775994" cy="1814764"/>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254" name="State: Tennessee"/>
              <p:cNvSpPr>
                <a:spLocks/>
              </p:cNvSpPr>
              <p:nvPr/>
            </p:nvSpPr>
            <p:spPr bwMode="auto">
              <a:xfrm>
                <a:off x="4917378" y="4607959"/>
                <a:ext cx="1070564" cy="380708"/>
              </a:xfrm>
              <a:custGeom>
                <a:avLst/>
                <a:gdLst>
                  <a:gd name="T0" fmla="*/ 288925 w 733"/>
                  <a:gd name="T1" fmla="*/ 123825 h 253"/>
                  <a:gd name="T2" fmla="*/ 485775 w 733"/>
                  <a:gd name="T3" fmla="*/ 84138 h 253"/>
                  <a:gd name="T4" fmla="*/ 731838 w 733"/>
                  <a:gd name="T5" fmla="*/ 50800 h 253"/>
                  <a:gd name="T6" fmla="*/ 915988 w 733"/>
                  <a:gd name="T7" fmla="*/ 25400 h 253"/>
                  <a:gd name="T8" fmla="*/ 1100138 w 733"/>
                  <a:gd name="T9" fmla="*/ 4763 h 253"/>
                  <a:gd name="T10" fmla="*/ 1163638 w 733"/>
                  <a:gd name="T11" fmla="*/ 46038 h 253"/>
                  <a:gd name="T12" fmla="*/ 1141413 w 733"/>
                  <a:gd name="T13" fmla="*/ 68263 h 253"/>
                  <a:gd name="T14" fmla="*/ 1125538 w 733"/>
                  <a:gd name="T15" fmla="*/ 93663 h 253"/>
                  <a:gd name="T16" fmla="*/ 1111250 w 733"/>
                  <a:gd name="T17" fmla="*/ 96838 h 253"/>
                  <a:gd name="T18" fmla="*/ 1092200 w 733"/>
                  <a:gd name="T19" fmla="*/ 101600 h 253"/>
                  <a:gd name="T20" fmla="*/ 1068388 w 733"/>
                  <a:gd name="T21" fmla="*/ 128588 h 253"/>
                  <a:gd name="T22" fmla="*/ 1057275 w 733"/>
                  <a:gd name="T23" fmla="*/ 131763 h 253"/>
                  <a:gd name="T24" fmla="*/ 1049338 w 733"/>
                  <a:gd name="T25" fmla="*/ 122238 h 253"/>
                  <a:gd name="T26" fmla="*/ 1035050 w 733"/>
                  <a:gd name="T27" fmla="*/ 131763 h 253"/>
                  <a:gd name="T28" fmla="*/ 1025525 w 733"/>
                  <a:gd name="T29" fmla="*/ 146050 h 253"/>
                  <a:gd name="T30" fmla="*/ 1014413 w 733"/>
                  <a:gd name="T31" fmla="*/ 152400 h 253"/>
                  <a:gd name="T32" fmla="*/ 1001713 w 733"/>
                  <a:gd name="T33" fmla="*/ 171450 h 253"/>
                  <a:gd name="T34" fmla="*/ 992188 w 733"/>
                  <a:gd name="T35" fmla="*/ 177800 h 253"/>
                  <a:gd name="T36" fmla="*/ 976313 w 733"/>
                  <a:gd name="T37" fmla="*/ 187325 h 253"/>
                  <a:gd name="T38" fmla="*/ 957263 w 733"/>
                  <a:gd name="T39" fmla="*/ 204788 h 253"/>
                  <a:gd name="T40" fmla="*/ 941388 w 733"/>
                  <a:gd name="T41" fmla="*/ 222250 h 253"/>
                  <a:gd name="T42" fmla="*/ 908050 w 733"/>
                  <a:gd name="T43" fmla="*/ 225425 h 253"/>
                  <a:gd name="T44" fmla="*/ 890588 w 733"/>
                  <a:gd name="T45" fmla="*/ 234950 h 253"/>
                  <a:gd name="T46" fmla="*/ 865188 w 733"/>
                  <a:gd name="T47" fmla="*/ 263525 h 253"/>
                  <a:gd name="T48" fmla="*/ 865188 w 733"/>
                  <a:gd name="T49" fmla="*/ 293688 h 253"/>
                  <a:gd name="T50" fmla="*/ 833438 w 733"/>
                  <a:gd name="T51" fmla="*/ 295275 h 253"/>
                  <a:gd name="T52" fmla="*/ 817563 w 733"/>
                  <a:gd name="T53" fmla="*/ 311150 h 253"/>
                  <a:gd name="T54" fmla="*/ 800100 w 733"/>
                  <a:gd name="T55" fmla="*/ 328613 h 253"/>
                  <a:gd name="T56" fmla="*/ 280988 w 733"/>
                  <a:gd name="T57" fmla="*/ 388938 h 253"/>
                  <a:gd name="T58" fmla="*/ 15875 w 733"/>
                  <a:gd name="T59" fmla="*/ 385763 h 253"/>
                  <a:gd name="T60" fmla="*/ 20638 w 733"/>
                  <a:gd name="T61" fmla="*/ 368300 h 253"/>
                  <a:gd name="T62" fmla="*/ 11113 w 733"/>
                  <a:gd name="T63" fmla="*/ 354013 h 253"/>
                  <a:gd name="T64" fmla="*/ 12700 w 733"/>
                  <a:gd name="T65" fmla="*/ 341313 h 253"/>
                  <a:gd name="T66" fmla="*/ 25400 w 733"/>
                  <a:gd name="T67" fmla="*/ 315913 h 253"/>
                  <a:gd name="T68" fmla="*/ 38100 w 733"/>
                  <a:gd name="T69" fmla="*/ 303213 h 253"/>
                  <a:gd name="T70" fmla="*/ 36513 w 733"/>
                  <a:gd name="T71" fmla="*/ 287338 h 253"/>
                  <a:gd name="T72" fmla="*/ 42863 w 733"/>
                  <a:gd name="T73" fmla="*/ 273050 h 253"/>
                  <a:gd name="T74" fmla="*/ 55563 w 733"/>
                  <a:gd name="T75" fmla="*/ 260350 h 253"/>
                  <a:gd name="T76" fmla="*/ 66675 w 733"/>
                  <a:gd name="T77" fmla="*/ 239713 h 253"/>
                  <a:gd name="T78" fmla="*/ 68263 w 733"/>
                  <a:gd name="T79" fmla="*/ 217488 h 253"/>
                  <a:gd name="T80" fmla="*/ 76200 w 733"/>
                  <a:gd name="T81" fmla="*/ 200025 h 253"/>
                  <a:gd name="T82" fmla="*/ 80963 w 733"/>
                  <a:gd name="T83" fmla="*/ 177800 h 253"/>
                  <a:gd name="T84" fmla="*/ 85725 w 733"/>
                  <a:gd name="T85" fmla="*/ 153988 h 2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33"/>
                  <a:gd name="T130" fmla="*/ 0 h 253"/>
                  <a:gd name="T131" fmla="*/ 733 w 733"/>
                  <a:gd name="T132" fmla="*/ 253 h 2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33" h="253">
                    <a:moveTo>
                      <a:pt x="59" y="89"/>
                    </a:moveTo>
                    <a:lnTo>
                      <a:pt x="182" y="78"/>
                    </a:lnTo>
                    <a:lnTo>
                      <a:pt x="182" y="61"/>
                    </a:lnTo>
                    <a:lnTo>
                      <a:pt x="306" y="53"/>
                    </a:lnTo>
                    <a:lnTo>
                      <a:pt x="379" y="42"/>
                    </a:lnTo>
                    <a:lnTo>
                      <a:pt x="461" y="32"/>
                    </a:lnTo>
                    <a:lnTo>
                      <a:pt x="517" y="24"/>
                    </a:lnTo>
                    <a:lnTo>
                      <a:pt x="577" y="16"/>
                    </a:lnTo>
                    <a:lnTo>
                      <a:pt x="628" y="15"/>
                    </a:lnTo>
                    <a:lnTo>
                      <a:pt x="693" y="3"/>
                    </a:lnTo>
                    <a:lnTo>
                      <a:pt x="731" y="0"/>
                    </a:lnTo>
                    <a:lnTo>
                      <a:pt x="733" y="29"/>
                    </a:lnTo>
                    <a:lnTo>
                      <a:pt x="725" y="35"/>
                    </a:lnTo>
                    <a:lnTo>
                      <a:pt x="719" y="43"/>
                    </a:lnTo>
                    <a:lnTo>
                      <a:pt x="712" y="53"/>
                    </a:lnTo>
                    <a:lnTo>
                      <a:pt x="709" y="59"/>
                    </a:lnTo>
                    <a:lnTo>
                      <a:pt x="704" y="64"/>
                    </a:lnTo>
                    <a:lnTo>
                      <a:pt x="700" y="61"/>
                    </a:lnTo>
                    <a:lnTo>
                      <a:pt x="695" y="59"/>
                    </a:lnTo>
                    <a:lnTo>
                      <a:pt x="688" y="64"/>
                    </a:lnTo>
                    <a:lnTo>
                      <a:pt x="680" y="73"/>
                    </a:lnTo>
                    <a:lnTo>
                      <a:pt x="673" y="81"/>
                    </a:lnTo>
                    <a:lnTo>
                      <a:pt x="671" y="85"/>
                    </a:lnTo>
                    <a:lnTo>
                      <a:pt x="666" y="83"/>
                    </a:lnTo>
                    <a:lnTo>
                      <a:pt x="665" y="80"/>
                    </a:lnTo>
                    <a:lnTo>
                      <a:pt x="661" y="77"/>
                    </a:lnTo>
                    <a:lnTo>
                      <a:pt x="655" y="80"/>
                    </a:lnTo>
                    <a:lnTo>
                      <a:pt x="652" y="83"/>
                    </a:lnTo>
                    <a:lnTo>
                      <a:pt x="647" y="89"/>
                    </a:lnTo>
                    <a:lnTo>
                      <a:pt x="646" y="92"/>
                    </a:lnTo>
                    <a:lnTo>
                      <a:pt x="641" y="92"/>
                    </a:lnTo>
                    <a:lnTo>
                      <a:pt x="639" y="96"/>
                    </a:lnTo>
                    <a:lnTo>
                      <a:pt x="636" y="102"/>
                    </a:lnTo>
                    <a:lnTo>
                      <a:pt x="631" y="108"/>
                    </a:lnTo>
                    <a:lnTo>
                      <a:pt x="630" y="112"/>
                    </a:lnTo>
                    <a:lnTo>
                      <a:pt x="625" y="112"/>
                    </a:lnTo>
                    <a:lnTo>
                      <a:pt x="622" y="116"/>
                    </a:lnTo>
                    <a:lnTo>
                      <a:pt x="615" y="118"/>
                    </a:lnTo>
                    <a:lnTo>
                      <a:pt x="609" y="124"/>
                    </a:lnTo>
                    <a:lnTo>
                      <a:pt x="603" y="129"/>
                    </a:lnTo>
                    <a:lnTo>
                      <a:pt x="598" y="134"/>
                    </a:lnTo>
                    <a:lnTo>
                      <a:pt x="593" y="140"/>
                    </a:lnTo>
                    <a:lnTo>
                      <a:pt x="587" y="143"/>
                    </a:lnTo>
                    <a:lnTo>
                      <a:pt x="572" y="142"/>
                    </a:lnTo>
                    <a:lnTo>
                      <a:pt x="566" y="145"/>
                    </a:lnTo>
                    <a:lnTo>
                      <a:pt x="561" y="148"/>
                    </a:lnTo>
                    <a:lnTo>
                      <a:pt x="549" y="162"/>
                    </a:lnTo>
                    <a:lnTo>
                      <a:pt x="545" y="166"/>
                    </a:lnTo>
                    <a:lnTo>
                      <a:pt x="545" y="178"/>
                    </a:lnTo>
                    <a:lnTo>
                      <a:pt x="545" y="185"/>
                    </a:lnTo>
                    <a:lnTo>
                      <a:pt x="528" y="181"/>
                    </a:lnTo>
                    <a:lnTo>
                      <a:pt x="525" y="186"/>
                    </a:lnTo>
                    <a:lnTo>
                      <a:pt x="520" y="189"/>
                    </a:lnTo>
                    <a:lnTo>
                      <a:pt x="515" y="196"/>
                    </a:lnTo>
                    <a:lnTo>
                      <a:pt x="509" y="202"/>
                    </a:lnTo>
                    <a:lnTo>
                      <a:pt x="504" y="207"/>
                    </a:lnTo>
                    <a:lnTo>
                      <a:pt x="503" y="213"/>
                    </a:lnTo>
                    <a:lnTo>
                      <a:pt x="177" y="245"/>
                    </a:lnTo>
                    <a:lnTo>
                      <a:pt x="0" y="253"/>
                    </a:lnTo>
                    <a:lnTo>
                      <a:pt x="10" y="243"/>
                    </a:lnTo>
                    <a:lnTo>
                      <a:pt x="13" y="239"/>
                    </a:lnTo>
                    <a:lnTo>
                      <a:pt x="13" y="232"/>
                    </a:lnTo>
                    <a:lnTo>
                      <a:pt x="10" y="228"/>
                    </a:lnTo>
                    <a:lnTo>
                      <a:pt x="7" y="223"/>
                    </a:lnTo>
                    <a:lnTo>
                      <a:pt x="7" y="220"/>
                    </a:lnTo>
                    <a:lnTo>
                      <a:pt x="8" y="215"/>
                    </a:lnTo>
                    <a:lnTo>
                      <a:pt x="13" y="204"/>
                    </a:lnTo>
                    <a:lnTo>
                      <a:pt x="16" y="199"/>
                    </a:lnTo>
                    <a:lnTo>
                      <a:pt x="23" y="196"/>
                    </a:lnTo>
                    <a:lnTo>
                      <a:pt x="24" y="191"/>
                    </a:lnTo>
                    <a:lnTo>
                      <a:pt x="24" y="186"/>
                    </a:lnTo>
                    <a:lnTo>
                      <a:pt x="23" y="181"/>
                    </a:lnTo>
                    <a:lnTo>
                      <a:pt x="24" y="175"/>
                    </a:lnTo>
                    <a:lnTo>
                      <a:pt x="27" y="172"/>
                    </a:lnTo>
                    <a:lnTo>
                      <a:pt x="31" y="169"/>
                    </a:lnTo>
                    <a:lnTo>
                      <a:pt x="35" y="164"/>
                    </a:lnTo>
                    <a:lnTo>
                      <a:pt x="42" y="156"/>
                    </a:lnTo>
                    <a:lnTo>
                      <a:pt x="42" y="151"/>
                    </a:lnTo>
                    <a:lnTo>
                      <a:pt x="43" y="143"/>
                    </a:lnTo>
                    <a:lnTo>
                      <a:pt x="43" y="137"/>
                    </a:lnTo>
                    <a:lnTo>
                      <a:pt x="47" y="132"/>
                    </a:lnTo>
                    <a:lnTo>
                      <a:pt x="48" y="126"/>
                    </a:lnTo>
                    <a:lnTo>
                      <a:pt x="48" y="119"/>
                    </a:lnTo>
                    <a:lnTo>
                      <a:pt x="51" y="112"/>
                    </a:lnTo>
                    <a:lnTo>
                      <a:pt x="51" y="105"/>
                    </a:lnTo>
                    <a:lnTo>
                      <a:pt x="54" y="97"/>
                    </a:lnTo>
                    <a:lnTo>
                      <a:pt x="59" y="89"/>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5" name="State: South Dakota"/>
              <p:cNvSpPr>
                <a:spLocks/>
              </p:cNvSpPr>
              <p:nvPr/>
            </p:nvSpPr>
            <p:spPr bwMode="auto">
              <a:xfrm>
                <a:off x="3243619" y="3131773"/>
                <a:ext cx="887997" cy="618465"/>
              </a:xfrm>
              <a:custGeom>
                <a:avLst/>
                <a:gdLst>
                  <a:gd name="T0" fmla="*/ 2147483647 w 608"/>
                  <a:gd name="T1" fmla="*/ 2147483647 h 411"/>
                  <a:gd name="T2" fmla="*/ 2147483647 w 608"/>
                  <a:gd name="T3" fmla="*/ 2147483647 h 411"/>
                  <a:gd name="T4" fmla="*/ 2147483647 w 608"/>
                  <a:gd name="T5" fmla="*/ 2147483647 h 411"/>
                  <a:gd name="T6" fmla="*/ 2147483647 w 608"/>
                  <a:gd name="T7" fmla="*/ 2147483647 h 411"/>
                  <a:gd name="T8" fmla="*/ 2147483647 w 608"/>
                  <a:gd name="T9" fmla="*/ 2147483647 h 411"/>
                  <a:gd name="T10" fmla="*/ 2147483647 w 608"/>
                  <a:gd name="T11" fmla="*/ 2147483647 h 411"/>
                  <a:gd name="T12" fmla="*/ 2147483647 w 608"/>
                  <a:gd name="T13" fmla="*/ 2147483647 h 411"/>
                  <a:gd name="T14" fmla="*/ 2147483647 w 608"/>
                  <a:gd name="T15" fmla="*/ 2147483647 h 411"/>
                  <a:gd name="T16" fmla="*/ 2147483647 w 608"/>
                  <a:gd name="T17" fmla="*/ 2147483647 h 411"/>
                  <a:gd name="T18" fmla="*/ 2147483647 w 608"/>
                  <a:gd name="T19" fmla="*/ 2147483647 h 411"/>
                  <a:gd name="T20" fmla="*/ 2147483647 w 608"/>
                  <a:gd name="T21" fmla="*/ 2147483647 h 411"/>
                  <a:gd name="T22" fmla="*/ 2147483647 w 608"/>
                  <a:gd name="T23" fmla="*/ 2147483647 h 411"/>
                  <a:gd name="T24" fmla="*/ 2147483647 w 608"/>
                  <a:gd name="T25" fmla="*/ 2147483647 h 411"/>
                  <a:gd name="T26" fmla="*/ 2147483647 w 608"/>
                  <a:gd name="T27" fmla="*/ 2147483647 h 411"/>
                  <a:gd name="T28" fmla="*/ 2147483647 w 608"/>
                  <a:gd name="T29" fmla="*/ 2147483647 h 411"/>
                  <a:gd name="T30" fmla="*/ 2147483647 w 608"/>
                  <a:gd name="T31" fmla="*/ 2147483647 h 411"/>
                  <a:gd name="T32" fmla="*/ 2147483647 w 608"/>
                  <a:gd name="T33" fmla="*/ 2147483647 h 411"/>
                  <a:gd name="T34" fmla="*/ 2147483647 w 608"/>
                  <a:gd name="T35" fmla="*/ 2147483647 h 411"/>
                  <a:gd name="T36" fmla="*/ 2147483647 w 608"/>
                  <a:gd name="T37" fmla="*/ 2147483647 h 411"/>
                  <a:gd name="T38" fmla="*/ 2147483647 w 608"/>
                  <a:gd name="T39" fmla="*/ 2147483647 h 411"/>
                  <a:gd name="T40" fmla="*/ 2147483647 w 608"/>
                  <a:gd name="T41" fmla="*/ 2147483647 h 411"/>
                  <a:gd name="T42" fmla="*/ 2147483647 w 608"/>
                  <a:gd name="T43" fmla="*/ 2147483647 h 411"/>
                  <a:gd name="T44" fmla="*/ 2147483647 w 608"/>
                  <a:gd name="T45" fmla="*/ 2147483647 h 411"/>
                  <a:gd name="T46" fmla="*/ 2147483647 w 608"/>
                  <a:gd name="T47" fmla="*/ 2147483647 h 411"/>
                  <a:gd name="T48" fmla="*/ 2147483647 w 608"/>
                  <a:gd name="T49" fmla="*/ 2147483647 h 411"/>
                  <a:gd name="T50" fmla="*/ 2147483647 w 608"/>
                  <a:gd name="T51" fmla="*/ 2147483647 h 411"/>
                  <a:gd name="T52" fmla="*/ 2147483647 w 608"/>
                  <a:gd name="T53" fmla="*/ 2147483647 h 411"/>
                  <a:gd name="T54" fmla="*/ 2147483647 w 608"/>
                  <a:gd name="T55" fmla="*/ 2147483647 h 411"/>
                  <a:gd name="T56" fmla="*/ 2147483647 w 608"/>
                  <a:gd name="T57" fmla="*/ 2147483647 h 411"/>
                  <a:gd name="T58" fmla="*/ 2147483647 w 608"/>
                  <a:gd name="T59" fmla="*/ 2147483647 h 411"/>
                  <a:gd name="T60" fmla="*/ 2147483647 w 608"/>
                  <a:gd name="T61" fmla="*/ 2147483647 h 411"/>
                  <a:gd name="T62" fmla="*/ 2147483647 w 608"/>
                  <a:gd name="T63" fmla="*/ 2147483647 h 411"/>
                  <a:gd name="T64" fmla="*/ 2147483647 w 608"/>
                  <a:gd name="T65" fmla="*/ 2147483647 h 411"/>
                  <a:gd name="T66" fmla="*/ 2147483647 w 608"/>
                  <a:gd name="T67" fmla="*/ 2147483647 h 411"/>
                  <a:gd name="T68" fmla="*/ 2147483647 w 608"/>
                  <a:gd name="T69" fmla="*/ 2147483647 h 411"/>
                  <a:gd name="T70" fmla="*/ 2147483647 w 608"/>
                  <a:gd name="T71" fmla="*/ 2147483647 h 411"/>
                  <a:gd name="T72" fmla="*/ 2147483647 w 608"/>
                  <a:gd name="T73" fmla="*/ 0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8"/>
                  <a:gd name="T112" fmla="*/ 0 h 411"/>
                  <a:gd name="T113" fmla="*/ 608 w 608"/>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8" h="411">
                    <a:moveTo>
                      <a:pt x="33" y="0"/>
                    </a:moveTo>
                    <a:lnTo>
                      <a:pt x="600" y="33"/>
                    </a:lnTo>
                    <a:lnTo>
                      <a:pt x="600" y="41"/>
                    </a:lnTo>
                    <a:lnTo>
                      <a:pt x="599" y="44"/>
                    </a:lnTo>
                    <a:lnTo>
                      <a:pt x="597" y="51"/>
                    </a:lnTo>
                    <a:lnTo>
                      <a:pt x="591" y="55"/>
                    </a:lnTo>
                    <a:lnTo>
                      <a:pt x="585" y="60"/>
                    </a:lnTo>
                    <a:lnTo>
                      <a:pt x="580" y="65"/>
                    </a:lnTo>
                    <a:lnTo>
                      <a:pt x="578" y="68"/>
                    </a:lnTo>
                    <a:lnTo>
                      <a:pt x="578" y="73"/>
                    </a:lnTo>
                    <a:lnTo>
                      <a:pt x="578" y="76"/>
                    </a:lnTo>
                    <a:lnTo>
                      <a:pt x="581" y="82"/>
                    </a:lnTo>
                    <a:lnTo>
                      <a:pt x="591" y="89"/>
                    </a:lnTo>
                    <a:lnTo>
                      <a:pt x="597" y="95"/>
                    </a:lnTo>
                    <a:lnTo>
                      <a:pt x="605" y="100"/>
                    </a:lnTo>
                    <a:lnTo>
                      <a:pt x="608" y="106"/>
                    </a:lnTo>
                    <a:lnTo>
                      <a:pt x="604" y="303"/>
                    </a:lnTo>
                    <a:lnTo>
                      <a:pt x="599" y="305"/>
                    </a:lnTo>
                    <a:lnTo>
                      <a:pt x="594" y="303"/>
                    </a:lnTo>
                    <a:lnTo>
                      <a:pt x="591" y="306"/>
                    </a:lnTo>
                    <a:lnTo>
                      <a:pt x="591" y="309"/>
                    </a:lnTo>
                    <a:lnTo>
                      <a:pt x="591" y="314"/>
                    </a:lnTo>
                    <a:lnTo>
                      <a:pt x="596" y="316"/>
                    </a:lnTo>
                    <a:lnTo>
                      <a:pt x="599" y="317"/>
                    </a:lnTo>
                    <a:lnTo>
                      <a:pt x="600" y="321"/>
                    </a:lnTo>
                    <a:lnTo>
                      <a:pt x="597" y="324"/>
                    </a:lnTo>
                    <a:lnTo>
                      <a:pt x="594" y="329"/>
                    </a:lnTo>
                    <a:lnTo>
                      <a:pt x="596" y="333"/>
                    </a:lnTo>
                    <a:lnTo>
                      <a:pt x="597" y="335"/>
                    </a:lnTo>
                    <a:lnTo>
                      <a:pt x="600" y="338"/>
                    </a:lnTo>
                    <a:lnTo>
                      <a:pt x="605" y="340"/>
                    </a:lnTo>
                    <a:lnTo>
                      <a:pt x="605" y="346"/>
                    </a:lnTo>
                    <a:lnTo>
                      <a:pt x="600" y="352"/>
                    </a:lnTo>
                    <a:lnTo>
                      <a:pt x="599" y="363"/>
                    </a:lnTo>
                    <a:lnTo>
                      <a:pt x="597" y="367"/>
                    </a:lnTo>
                    <a:lnTo>
                      <a:pt x="596" y="373"/>
                    </a:lnTo>
                    <a:lnTo>
                      <a:pt x="594" y="375"/>
                    </a:lnTo>
                    <a:lnTo>
                      <a:pt x="593" y="379"/>
                    </a:lnTo>
                    <a:lnTo>
                      <a:pt x="589" y="383"/>
                    </a:lnTo>
                    <a:lnTo>
                      <a:pt x="591" y="386"/>
                    </a:lnTo>
                    <a:lnTo>
                      <a:pt x="596" y="397"/>
                    </a:lnTo>
                    <a:lnTo>
                      <a:pt x="597" y="403"/>
                    </a:lnTo>
                    <a:lnTo>
                      <a:pt x="597" y="408"/>
                    </a:lnTo>
                    <a:lnTo>
                      <a:pt x="596" y="411"/>
                    </a:lnTo>
                    <a:lnTo>
                      <a:pt x="589" y="411"/>
                    </a:lnTo>
                    <a:lnTo>
                      <a:pt x="588" y="402"/>
                    </a:lnTo>
                    <a:lnTo>
                      <a:pt x="581" y="397"/>
                    </a:lnTo>
                    <a:lnTo>
                      <a:pt x="575" y="392"/>
                    </a:lnTo>
                    <a:lnTo>
                      <a:pt x="564" y="389"/>
                    </a:lnTo>
                    <a:lnTo>
                      <a:pt x="558" y="387"/>
                    </a:lnTo>
                    <a:lnTo>
                      <a:pt x="551" y="384"/>
                    </a:lnTo>
                    <a:lnTo>
                      <a:pt x="545" y="376"/>
                    </a:lnTo>
                    <a:lnTo>
                      <a:pt x="537" y="375"/>
                    </a:lnTo>
                    <a:lnTo>
                      <a:pt x="529" y="371"/>
                    </a:lnTo>
                    <a:lnTo>
                      <a:pt x="516" y="373"/>
                    </a:lnTo>
                    <a:lnTo>
                      <a:pt x="504" y="373"/>
                    </a:lnTo>
                    <a:lnTo>
                      <a:pt x="491" y="371"/>
                    </a:lnTo>
                    <a:lnTo>
                      <a:pt x="486" y="378"/>
                    </a:lnTo>
                    <a:lnTo>
                      <a:pt x="472" y="378"/>
                    </a:lnTo>
                    <a:lnTo>
                      <a:pt x="461" y="371"/>
                    </a:lnTo>
                    <a:lnTo>
                      <a:pt x="448" y="363"/>
                    </a:lnTo>
                    <a:lnTo>
                      <a:pt x="442" y="356"/>
                    </a:lnTo>
                    <a:lnTo>
                      <a:pt x="430" y="354"/>
                    </a:lnTo>
                    <a:lnTo>
                      <a:pt x="397" y="352"/>
                    </a:lnTo>
                    <a:lnTo>
                      <a:pt x="368" y="349"/>
                    </a:lnTo>
                    <a:lnTo>
                      <a:pt x="321" y="349"/>
                    </a:lnTo>
                    <a:lnTo>
                      <a:pt x="280" y="344"/>
                    </a:lnTo>
                    <a:lnTo>
                      <a:pt x="227" y="340"/>
                    </a:lnTo>
                    <a:lnTo>
                      <a:pt x="181" y="336"/>
                    </a:lnTo>
                    <a:lnTo>
                      <a:pt x="125" y="333"/>
                    </a:lnTo>
                    <a:lnTo>
                      <a:pt x="82" y="329"/>
                    </a:lnTo>
                    <a:lnTo>
                      <a:pt x="46" y="325"/>
                    </a:lnTo>
                    <a:lnTo>
                      <a:pt x="0" y="327"/>
                    </a:lnTo>
                    <a:lnTo>
                      <a:pt x="33"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6" name="State: South Carolina"/>
              <p:cNvSpPr>
                <a:spLocks/>
              </p:cNvSpPr>
              <p:nvPr/>
            </p:nvSpPr>
            <p:spPr bwMode="auto">
              <a:xfrm>
                <a:off x="5825822" y="4841200"/>
                <a:ext cx="639709" cy="508616"/>
              </a:xfrm>
              <a:custGeom>
                <a:avLst/>
                <a:gdLst>
                  <a:gd name="T0" fmla="*/ 2147483647 w 438"/>
                  <a:gd name="T1" fmla="*/ 2147483647 h 338"/>
                  <a:gd name="T2" fmla="*/ 2147483647 w 438"/>
                  <a:gd name="T3" fmla="*/ 2147483647 h 338"/>
                  <a:gd name="T4" fmla="*/ 2147483647 w 438"/>
                  <a:gd name="T5" fmla="*/ 2147483647 h 338"/>
                  <a:gd name="T6" fmla="*/ 2147483647 w 438"/>
                  <a:gd name="T7" fmla="*/ 2147483647 h 338"/>
                  <a:gd name="T8" fmla="*/ 2147483647 w 438"/>
                  <a:gd name="T9" fmla="*/ 0 h 338"/>
                  <a:gd name="T10" fmla="*/ 2147483647 w 438"/>
                  <a:gd name="T11" fmla="*/ 2147483647 h 338"/>
                  <a:gd name="T12" fmla="*/ 2147483647 w 438"/>
                  <a:gd name="T13" fmla="*/ 2147483647 h 338"/>
                  <a:gd name="T14" fmla="*/ 2147483647 w 438"/>
                  <a:gd name="T15" fmla="*/ 2147483647 h 338"/>
                  <a:gd name="T16" fmla="*/ 2147483647 w 438"/>
                  <a:gd name="T17" fmla="*/ 2147483647 h 338"/>
                  <a:gd name="T18" fmla="*/ 2147483647 w 438"/>
                  <a:gd name="T19" fmla="*/ 2147483647 h 338"/>
                  <a:gd name="T20" fmla="*/ 2147483647 w 438"/>
                  <a:gd name="T21" fmla="*/ 2147483647 h 338"/>
                  <a:gd name="T22" fmla="*/ 2147483647 w 438"/>
                  <a:gd name="T23" fmla="*/ 2147483647 h 338"/>
                  <a:gd name="T24" fmla="*/ 2147483647 w 438"/>
                  <a:gd name="T25" fmla="*/ 2147483647 h 338"/>
                  <a:gd name="T26" fmla="*/ 2147483647 w 438"/>
                  <a:gd name="T27" fmla="*/ 2147483647 h 338"/>
                  <a:gd name="T28" fmla="*/ 2147483647 w 438"/>
                  <a:gd name="T29" fmla="*/ 2147483647 h 338"/>
                  <a:gd name="T30" fmla="*/ 2147483647 w 438"/>
                  <a:gd name="T31" fmla="*/ 2147483647 h 338"/>
                  <a:gd name="T32" fmla="*/ 2147483647 w 438"/>
                  <a:gd name="T33" fmla="*/ 2147483647 h 338"/>
                  <a:gd name="T34" fmla="*/ 2147483647 w 438"/>
                  <a:gd name="T35" fmla="*/ 2147483647 h 338"/>
                  <a:gd name="T36" fmla="*/ 2147483647 w 438"/>
                  <a:gd name="T37" fmla="*/ 2147483647 h 338"/>
                  <a:gd name="T38" fmla="*/ 2147483647 w 438"/>
                  <a:gd name="T39" fmla="*/ 2147483647 h 338"/>
                  <a:gd name="T40" fmla="*/ 2147483647 w 438"/>
                  <a:gd name="T41" fmla="*/ 2147483647 h 338"/>
                  <a:gd name="T42" fmla="*/ 2147483647 w 438"/>
                  <a:gd name="T43" fmla="*/ 2147483647 h 338"/>
                  <a:gd name="T44" fmla="*/ 2147483647 w 438"/>
                  <a:gd name="T45" fmla="*/ 2147483647 h 338"/>
                  <a:gd name="T46" fmla="*/ 2147483647 w 438"/>
                  <a:gd name="T47" fmla="*/ 2147483647 h 338"/>
                  <a:gd name="T48" fmla="*/ 2147483647 w 438"/>
                  <a:gd name="T49" fmla="*/ 2147483647 h 338"/>
                  <a:gd name="T50" fmla="*/ 2147483647 w 438"/>
                  <a:gd name="T51" fmla="*/ 2147483647 h 338"/>
                  <a:gd name="T52" fmla="*/ 2147483647 w 438"/>
                  <a:gd name="T53" fmla="*/ 2147483647 h 338"/>
                  <a:gd name="T54" fmla="*/ 2147483647 w 438"/>
                  <a:gd name="T55" fmla="*/ 2147483647 h 338"/>
                  <a:gd name="T56" fmla="*/ 2147483647 w 438"/>
                  <a:gd name="T57" fmla="*/ 2147483647 h 338"/>
                  <a:gd name="T58" fmla="*/ 2147483647 w 438"/>
                  <a:gd name="T59" fmla="*/ 2147483647 h 338"/>
                  <a:gd name="T60" fmla="*/ 2147483647 w 438"/>
                  <a:gd name="T61" fmla="*/ 2147483647 h 338"/>
                  <a:gd name="T62" fmla="*/ 2147483647 w 438"/>
                  <a:gd name="T63" fmla="*/ 2147483647 h 338"/>
                  <a:gd name="T64" fmla="*/ 2147483647 w 438"/>
                  <a:gd name="T65" fmla="*/ 2147483647 h 338"/>
                  <a:gd name="T66" fmla="*/ 2147483647 w 438"/>
                  <a:gd name="T67" fmla="*/ 2147483647 h 338"/>
                  <a:gd name="T68" fmla="*/ 2147483647 w 438"/>
                  <a:gd name="T69" fmla="*/ 2147483647 h 338"/>
                  <a:gd name="T70" fmla="*/ 2147483647 w 438"/>
                  <a:gd name="T71" fmla="*/ 2147483647 h 338"/>
                  <a:gd name="T72" fmla="*/ 2147483647 w 438"/>
                  <a:gd name="T73" fmla="*/ 2147483647 h 338"/>
                  <a:gd name="T74" fmla="*/ 2147483647 w 438"/>
                  <a:gd name="T75" fmla="*/ 2147483647 h 338"/>
                  <a:gd name="T76" fmla="*/ 2147483647 w 438"/>
                  <a:gd name="T77" fmla="*/ 2147483647 h 338"/>
                  <a:gd name="T78" fmla="*/ 2147483647 w 438"/>
                  <a:gd name="T79" fmla="*/ 2147483647 h 338"/>
                  <a:gd name="T80" fmla="*/ 2147483647 w 438"/>
                  <a:gd name="T81" fmla="*/ 2147483647 h 338"/>
                  <a:gd name="T82" fmla="*/ 2147483647 w 438"/>
                  <a:gd name="T83" fmla="*/ 2147483647 h 338"/>
                  <a:gd name="T84" fmla="*/ 2147483647 w 438"/>
                  <a:gd name="T85" fmla="*/ 2147483647 h 338"/>
                  <a:gd name="T86" fmla="*/ 2147483647 w 438"/>
                  <a:gd name="T87" fmla="*/ 2147483647 h 338"/>
                  <a:gd name="T88" fmla="*/ 2147483647 w 438"/>
                  <a:gd name="T89" fmla="*/ 2147483647 h 338"/>
                  <a:gd name="T90" fmla="*/ 2147483647 w 438"/>
                  <a:gd name="T91" fmla="*/ 2147483647 h 338"/>
                  <a:gd name="T92" fmla="*/ 2147483647 w 438"/>
                  <a:gd name="T93" fmla="*/ 2147483647 h 338"/>
                  <a:gd name="T94" fmla="*/ 2147483647 w 438"/>
                  <a:gd name="T95" fmla="*/ 2147483647 h 338"/>
                  <a:gd name="T96" fmla="*/ 2147483647 w 438"/>
                  <a:gd name="T97" fmla="*/ 2147483647 h 338"/>
                  <a:gd name="T98" fmla="*/ 2147483647 w 438"/>
                  <a:gd name="T99" fmla="*/ 2147483647 h 338"/>
                  <a:gd name="T100" fmla="*/ 2147483647 w 438"/>
                  <a:gd name="T101" fmla="*/ 2147483647 h 338"/>
                  <a:gd name="T102" fmla="*/ 2147483647 w 438"/>
                  <a:gd name="T103" fmla="*/ 2147483647 h 338"/>
                  <a:gd name="T104" fmla="*/ 2147483647 w 438"/>
                  <a:gd name="T105" fmla="*/ 2147483647 h 338"/>
                  <a:gd name="T106" fmla="*/ 2147483647 w 438"/>
                  <a:gd name="T107" fmla="*/ 2147483647 h 338"/>
                  <a:gd name="T108" fmla="*/ 2147483647 w 438"/>
                  <a:gd name="T109" fmla="*/ 2147483647 h 338"/>
                  <a:gd name="T110" fmla="*/ 2147483647 w 438"/>
                  <a:gd name="T111" fmla="*/ 2147483647 h 338"/>
                  <a:gd name="T112" fmla="*/ 2147483647 w 438"/>
                  <a:gd name="T113" fmla="*/ 2147483647 h 338"/>
                  <a:gd name="T114" fmla="*/ 2147483647 w 438"/>
                  <a:gd name="T115" fmla="*/ 2147483647 h 338"/>
                  <a:gd name="T116" fmla="*/ 2147483647 w 438"/>
                  <a:gd name="T117" fmla="*/ 2147483647 h 338"/>
                  <a:gd name="T118" fmla="*/ 2147483647 w 438"/>
                  <a:gd name="T119" fmla="*/ 2147483647 h 338"/>
                  <a:gd name="T120" fmla="*/ 0 w 438"/>
                  <a:gd name="T121" fmla="*/ 2147483647 h 338"/>
                  <a:gd name="T122" fmla="*/ 2147483647 w 438"/>
                  <a:gd name="T123" fmla="*/ 2147483647 h 338"/>
                  <a:gd name="T124" fmla="*/ 2147483647 w 438"/>
                  <a:gd name="T125" fmla="*/ 2147483647 h 3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8"/>
                  <a:gd name="T190" fmla="*/ 0 h 338"/>
                  <a:gd name="T191" fmla="*/ 438 w 438"/>
                  <a:gd name="T192" fmla="*/ 338 h 3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8" h="338">
                    <a:moveTo>
                      <a:pt x="17" y="39"/>
                    </a:moveTo>
                    <a:lnTo>
                      <a:pt x="35" y="31"/>
                    </a:lnTo>
                    <a:lnTo>
                      <a:pt x="54" y="23"/>
                    </a:lnTo>
                    <a:lnTo>
                      <a:pt x="71" y="12"/>
                    </a:lnTo>
                    <a:lnTo>
                      <a:pt x="83" y="6"/>
                    </a:lnTo>
                    <a:lnTo>
                      <a:pt x="103" y="6"/>
                    </a:lnTo>
                    <a:lnTo>
                      <a:pt x="121" y="4"/>
                    </a:lnTo>
                    <a:lnTo>
                      <a:pt x="137" y="3"/>
                    </a:lnTo>
                    <a:lnTo>
                      <a:pt x="157" y="4"/>
                    </a:lnTo>
                    <a:lnTo>
                      <a:pt x="178" y="0"/>
                    </a:lnTo>
                    <a:lnTo>
                      <a:pt x="192" y="0"/>
                    </a:lnTo>
                    <a:lnTo>
                      <a:pt x="202" y="8"/>
                    </a:lnTo>
                    <a:lnTo>
                      <a:pt x="214" y="8"/>
                    </a:lnTo>
                    <a:lnTo>
                      <a:pt x="221" y="14"/>
                    </a:lnTo>
                    <a:lnTo>
                      <a:pt x="226" y="22"/>
                    </a:lnTo>
                    <a:lnTo>
                      <a:pt x="227" y="31"/>
                    </a:lnTo>
                    <a:lnTo>
                      <a:pt x="235" y="31"/>
                    </a:lnTo>
                    <a:lnTo>
                      <a:pt x="256" y="30"/>
                    </a:lnTo>
                    <a:lnTo>
                      <a:pt x="270" y="25"/>
                    </a:lnTo>
                    <a:lnTo>
                      <a:pt x="289" y="22"/>
                    </a:lnTo>
                    <a:lnTo>
                      <a:pt x="302" y="20"/>
                    </a:lnTo>
                    <a:lnTo>
                      <a:pt x="311" y="17"/>
                    </a:lnTo>
                    <a:lnTo>
                      <a:pt x="319" y="14"/>
                    </a:lnTo>
                    <a:lnTo>
                      <a:pt x="322" y="14"/>
                    </a:lnTo>
                    <a:lnTo>
                      <a:pt x="326" y="15"/>
                    </a:lnTo>
                    <a:lnTo>
                      <a:pt x="329" y="19"/>
                    </a:lnTo>
                    <a:lnTo>
                      <a:pt x="345" y="30"/>
                    </a:lnTo>
                    <a:lnTo>
                      <a:pt x="438" y="103"/>
                    </a:lnTo>
                    <a:lnTo>
                      <a:pt x="438" y="108"/>
                    </a:lnTo>
                    <a:lnTo>
                      <a:pt x="438" y="111"/>
                    </a:lnTo>
                    <a:lnTo>
                      <a:pt x="434" y="114"/>
                    </a:lnTo>
                    <a:lnTo>
                      <a:pt x="427" y="119"/>
                    </a:lnTo>
                    <a:lnTo>
                      <a:pt x="423" y="125"/>
                    </a:lnTo>
                    <a:lnTo>
                      <a:pt x="418" y="131"/>
                    </a:lnTo>
                    <a:lnTo>
                      <a:pt x="413" y="139"/>
                    </a:lnTo>
                    <a:lnTo>
                      <a:pt x="410" y="147"/>
                    </a:lnTo>
                    <a:lnTo>
                      <a:pt x="407" y="157"/>
                    </a:lnTo>
                    <a:lnTo>
                      <a:pt x="402" y="163"/>
                    </a:lnTo>
                    <a:lnTo>
                      <a:pt x="400" y="166"/>
                    </a:lnTo>
                    <a:lnTo>
                      <a:pt x="397" y="168"/>
                    </a:lnTo>
                    <a:lnTo>
                      <a:pt x="392" y="171"/>
                    </a:lnTo>
                    <a:lnTo>
                      <a:pt x="394" y="173"/>
                    </a:lnTo>
                    <a:lnTo>
                      <a:pt x="397" y="176"/>
                    </a:lnTo>
                    <a:lnTo>
                      <a:pt x="400" y="182"/>
                    </a:lnTo>
                    <a:lnTo>
                      <a:pt x="399" y="187"/>
                    </a:lnTo>
                    <a:lnTo>
                      <a:pt x="397" y="192"/>
                    </a:lnTo>
                    <a:lnTo>
                      <a:pt x="396" y="198"/>
                    </a:lnTo>
                    <a:lnTo>
                      <a:pt x="391" y="201"/>
                    </a:lnTo>
                    <a:lnTo>
                      <a:pt x="388" y="203"/>
                    </a:lnTo>
                    <a:lnTo>
                      <a:pt x="384" y="206"/>
                    </a:lnTo>
                    <a:lnTo>
                      <a:pt x="380" y="205"/>
                    </a:lnTo>
                    <a:lnTo>
                      <a:pt x="375" y="209"/>
                    </a:lnTo>
                    <a:lnTo>
                      <a:pt x="373" y="212"/>
                    </a:lnTo>
                    <a:lnTo>
                      <a:pt x="373" y="219"/>
                    </a:lnTo>
                    <a:lnTo>
                      <a:pt x="373" y="222"/>
                    </a:lnTo>
                    <a:lnTo>
                      <a:pt x="370" y="225"/>
                    </a:lnTo>
                    <a:lnTo>
                      <a:pt x="327" y="268"/>
                    </a:lnTo>
                    <a:lnTo>
                      <a:pt x="321" y="271"/>
                    </a:lnTo>
                    <a:lnTo>
                      <a:pt x="313" y="274"/>
                    </a:lnTo>
                    <a:lnTo>
                      <a:pt x="299" y="278"/>
                    </a:lnTo>
                    <a:lnTo>
                      <a:pt x="280" y="279"/>
                    </a:lnTo>
                    <a:lnTo>
                      <a:pt x="272" y="281"/>
                    </a:lnTo>
                    <a:lnTo>
                      <a:pt x="265" y="282"/>
                    </a:lnTo>
                    <a:lnTo>
                      <a:pt x="267" y="287"/>
                    </a:lnTo>
                    <a:lnTo>
                      <a:pt x="270" y="292"/>
                    </a:lnTo>
                    <a:lnTo>
                      <a:pt x="275" y="294"/>
                    </a:lnTo>
                    <a:lnTo>
                      <a:pt x="280" y="300"/>
                    </a:lnTo>
                    <a:lnTo>
                      <a:pt x="281" y="305"/>
                    </a:lnTo>
                    <a:lnTo>
                      <a:pt x="284" y="308"/>
                    </a:lnTo>
                    <a:lnTo>
                      <a:pt x="286" y="311"/>
                    </a:lnTo>
                    <a:lnTo>
                      <a:pt x="281" y="314"/>
                    </a:lnTo>
                    <a:lnTo>
                      <a:pt x="280" y="317"/>
                    </a:lnTo>
                    <a:lnTo>
                      <a:pt x="272" y="317"/>
                    </a:lnTo>
                    <a:lnTo>
                      <a:pt x="268" y="321"/>
                    </a:lnTo>
                    <a:lnTo>
                      <a:pt x="262" y="322"/>
                    </a:lnTo>
                    <a:lnTo>
                      <a:pt x="259" y="327"/>
                    </a:lnTo>
                    <a:lnTo>
                      <a:pt x="257" y="332"/>
                    </a:lnTo>
                    <a:lnTo>
                      <a:pt x="257" y="338"/>
                    </a:lnTo>
                    <a:lnTo>
                      <a:pt x="249" y="338"/>
                    </a:lnTo>
                    <a:lnTo>
                      <a:pt x="243" y="336"/>
                    </a:lnTo>
                    <a:lnTo>
                      <a:pt x="238" y="333"/>
                    </a:lnTo>
                    <a:lnTo>
                      <a:pt x="235" y="330"/>
                    </a:lnTo>
                    <a:lnTo>
                      <a:pt x="233" y="325"/>
                    </a:lnTo>
                    <a:lnTo>
                      <a:pt x="235" y="319"/>
                    </a:lnTo>
                    <a:lnTo>
                      <a:pt x="233" y="314"/>
                    </a:lnTo>
                    <a:lnTo>
                      <a:pt x="230" y="309"/>
                    </a:lnTo>
                    <a:lnTo>
                      <a:pt x="229" y="305"/>
                    </a:lnTo>
                    <a:lnTo>
                      <a:pt x="226" y="298"/>
                    </a:lnTo>
                    <a:lnTo>
                      <a:pt x="221" y="292"/>
                    </a:lnTo>
                    <a:lnTo>
                      <a:pt x="218" y="289"/>
                    </a:lnTo>
                    <a:lnTo>
                      <a:pt x="213" y="284"/>
                    </a:lnTo>
                    <a:lnTo>
                      <a:pt x="206" y="281"/>
                    </a:lnTo>
                    <a:lnTo>
                      <a:pt x="202" y="274"/>
                    </a:lnTo>
                    <a:lnTo>
                      <a:pt x="200" y="270"/>
                    </a:lnTo>
                    <a:lnTo>
                      <a:pt x="200" y="262"/>
                    </a:lnTo>
                    <a:lnTo>
                      <a:pt x="195" y="255"/>
                    </a:lnTo>
                    <a:lnTo>
                      <a:pt x="192" y="249"/>
                    </a:lnTo>
                    <a:lnTo>
                      <a:pt x="191" y="243"/>
                    </a:lnTo>
                    <a:lnTo>
                      <a:pt x="179" y="235"/>
                    </a:lnTo>
                    <a:lnTo>
                      <a:pt x="167" y="228"/>
                    </a:lnTo>
                    <a:lnTo>
                      <a:pt x="159" y="222"/>
                    </a:lnTo>
                    <a:lnTo>
                      <a:pt x="156" y="217"/>
                    </a:lnTo>
                    <a:lnTo>
                      <a:pt x="154" y="212"/>
                    </a:lnTo>
                    <a:lnTo>
                      <a:pt x="146" y="211"/>
                    </a:lnTo>
                    <a:lnTo>
                      <a:pt x="143" y="203"/>
                    </a:lnTo>
                    <a:lnTo>
                      <a:pt x="141" y="198"/>
                    </a:lnTo>
                    <a:lnTo>
                      <a:pt x="137" y="193"/>
                    </a:lnTo>
                    <a:lnTo>
                      <a:pt x="122" y="182"/>
                    </a:lnTo>
                    <a:lnTo>
                      <a:pt x="113" y="173"/>
                    </a:lnTo>
                    <a:lnTo>
                      <a:pt x="105" y="165"/>
                    </a:lnTo>
                    <a:lnTo>
                      <a:pt x="95" y="157"/>
                    </a:lnTo>
                    <a:lnTo>
                      <a:pt x="84" y="154"/>
                    </a:lnTo>
                    <a:lnTo>
                      <a:pt x="78" y="146"/>
                    </a:lnTo>
                    <a:lnTo>
                      <a:pt x="59" y="124"/>
                    </a:lnTo>
                    <a:lnTo>
                      <a:pt x="54" y="117"/>
                    </a:lnTo>
                    <a:lnTo>
                      <a:pt x="52" y="112"/>
                    </a:lnTo>
                    <a:lnTo>
                      <a:pt x="51" y="106"/>
                    </a:lnTo>
                    <a:lnTo>
                      <a:pt x="43" y="98"/>
                    </a:lnTo>
                    <a:lnTo>
                      <a:pt x="35" y="93"/>
                    </a:lnTo>
                    <a:lnTo>
                      <a:pt x="27" y="92"/>
                    </a:lnTo>
                    <a:lnTo>
                      <a:pt x="9" y="89"/>
                    </a:lnTo>
                    <a:lnTo>
                      <a:pt x="0" y="76"/>
                    </a:lnTo>
                    <a:lnTo>
                      <a:pt x="0" y="70"/>
                    </a:lnTo>
                    <a:lnTo>
                      <a:pt x="3" y="58"/>
                    </a:lnTo>
                    <a:lnTo>
                      <a:pt x="9" y="54"/>
                    </a:lnTo>
                    <a:lnTo>
                      <a:pt x="16" y="46"/>
                    </a:lnTo>
                    <a:lnTo>
                      <a:pt x="17" y="39"/>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7" name="State: Rhode Island"/>
              <p:cNvSpPr>
                <a:spLocks/>
              </p:cNvSpPr>
              <p:nvPr/>
            </p:nvSpPr>
            <p:spPr bwMode="auto">
              <a:xfrm>
                <a:off x="7008844" y="3438747"/>
                <a:ext cx="86171" cy="130915"/>
              </a:xfrm>
              <a:custGeom>
                <a:avLst/>
                <a:gdLst>
                  <a:gd name="T0" fmla="*/ 0 w 59"/>
                  <a:gd name="T1" fmla="*/ 2147483647 h 87"/>
                  <a:gd name="T2" fmla="*/ 2147483647 w 59"/>
                  <a:gd name="T3" fmla="*/ 0 h 87"/>
                  <a:gd name="T4" fmla="*/ 2147483647 w 59"/>
                  <a:gd name="T5" fmla="*/ 2147483647 h 87"/>
                  <a:gd name="T6" fmla="*/ 2147483647 w 59"/>
                  <a:gd name="T7" fmla="*/ 2147483647 h 87"/>
                  <a:gd name="T8" fmla="*/ 2147483647 w 59"/>
                  <a:gd name="T9" fmla="*/ 2147483647 h 87"/>
                  <a:gd name="T10" fmla="*/ 2147483647 w 59"/>
                  <a:gd name="T11" fmla="*/ 2147483647 h 87"/>
                  <a:gd name="T12" fmla="*/ 2147483647 w 59"/>
                  <a:gd name="T13" fmla="*/ 2147483647 h 87"/>
                  <a:gd name="T14" fmla="*/ 2147483647 w 59"/>
                  <a:gd name="T15" fmla="*/ 2147483647 h 87"/>
                  <a:gd name="T16" fmla="*/ 2147483647 w 59"/>
                  <a:gd name="T17" fmla="*/ 2147483647 h 87"/>
                  <a:gd name="T18" fmla="*/ 2147483647 w 59"/>
                  <a:gd name="T19" fmla="*/ 2147483647 h 87"/>
                  <a:gd name="T20" fmla="*/ 2147483647 w 59"/>
                  <a:gd name="T21" fmla="*/ 2147483647 h 87"/>
                  <a:gd name="T22" fmla="*/ 2147483647 w 59"/>
                  <a:gd name="T23" fmla="*/ 2147483647 h 87"/>
                  <a:gd name="T24" fmla="*/ 2147483647 w 59"/>
                  <a:gd name="T25" fmla="*/ 2147483647 h 87"/>
                  <a:gd name="T26" fmla="*/ 2147483647 w 59"/>
                  <a:gd name="T27" fmla="*/ 2147483647 h 87"/>
                  <a:gd name="T28" fmla="*/ 2147483647 w 59"/>
                  <a:gd name="T29" fmla="*/ 2147483647 h 87"/>
                  <a:gd name="T30" fmla="*/ 2147483647 w 59"/>
                  <a:gd name="T31" fmla="*/ 2147483647 h 87"/>
                  <a:gd name="T32" fmla="*/ 2147483647 w 59"/>
                  <a:gd name="T33" fmla="*/ 2147483647 h 87"/>
                  <a:gd name="T34" fmla="*/ 2147483647 w 59"/>
                  <a:gd name="T35" fmla="*/ 2147483647 h 87"/>
                  <a:gd name="T36" fmla="*/ 2147483647 w 59"/>
                  <a:gd name="T37" fmla="*/ 2147483647 h 87"/>
                  <a:gd name="T38" fmla="*/ 2147483647 w 59"/>
                  <a:gd name="T39" fmla="*/ 2147483647 h 87"/>
                  <a:gd name="T40" fmla="*/ 2147483647 w 59"/>
                  <a:gd name="T41" fmla="*/ 2147483647 h 87"/>
                  <a:gd name="T42" fmla="*/ 0 w 59"/>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87"/>
                  <a:gd name="T68" fmla="*/ 59 w 5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87">
                    <a:moveTo>
                      <a:pt x="0" y="11"/>
                    </a:moveTo>
                    <a:lnTo>
                      <a:pt x="29" y="0"/>
                    </a:lnTo>
                    <a:lnTo>
                      <a:pt x="35" y="6"/>
                    </a:lnTo>
                    <a:lnTo>
                      <a:pt x="40" y="15"/>
                    </a:lnTo>
                    <a:lnTo>
                      <a:pt x="46" y="25"/>
                    </a:lnTo>
                    <a:lnTo>
                      <a:pt x="54" y="31"/>
                    </a:lnTo>
                    <a:lnTo>
                      <a:pt x="57" y="35"/>
                    </a:lnTo>
                    <a:lnTo>
                      <a:pt x="59" y="47"/>
                    </a:lnTo>
                    <a:lnTo>
                      <a:pt x="56" y="57"/>
                    </a:lnTo>
                    <a:lnTo>
                      <a:pt x="54" y="65"/>
                    </a:lnTo>
                    <a:lnTo>
                      <a:pt x="46" y="71"/>
                    </a:lnTo>
                    <a:lnTo>
                      <a:pt x="37" y="76"/>
                    </a:lnTo>
                    <a:lnTo>
                      <a:pt x="30" y="81"/>
                    </a:lnTo>
                    <a:lnTo>
                      <a:pt x="26" y="85"/>
                    </a:lnTo>
                    <a:lnTo>
                      <a:pt x="18" y="87"/>
                    </a:lnTo>
                    <a:lnTo>
                      <a:pt x="18" y="74"/>
                    </a:lnTo>
                    <a:lnTo>
                      <a:pt x="16" y="63"/>
                    </a:lnTo>
                    <a:lnTo>
                      <a:pt x="15" y="58"/>
                    </a:lnTo>
                    <a:lnTo>
                      <a:pt x="13" y="44"/>
                    </a:lnTo>
                    <a:lnTo>
                      <a:pt x="7" y="35"/>
                    </a:lnTo>
                    <a:lnTo>
                      <a:pt x="5" y="27"/>
                    </a:lnTo>
                    <a:lnTo>
                      <a:pt x="0" y="11"/>
                    </a:lnTo>
                    <a:close/>
                  </a:path>
                </a:pathLst>
              </a:custGeom>
              <a:solidFill>
                <a:srgbClr val="641E57">
                  <a:alpha val="50196"/>
                </a:srgbClr>
              </a:solidFill>
              <a:ln w="0" algn="ctr">
                <a:solidFill>
                  <a:srgbClr val="808080"/>
                </a:solidFill>
                <a:round/>
                <a:headEnd/>
                <a:tailEnd/>
              </a:ln>
            </p:spPr>
            <p:txBody>
              <a:bodyPr lIns="101882" tIns="50941" rIns="101882" bIns="50941"/>
              <a:lstStyle/>
              <a:p>
                <a:pPr eaLnBrk="0" fontAlgn="base" hangingPunct="0">
                  <a:spcBef>
                    <a:spcPct val="0"/>
                  </a:spcBef>
                  <a:spcAft>
                    <a:spcPct val="0"/>
                  </a:spcAft>
                </a:pPr>
                <a:endParaRPr lang="en-US" sz="900" dirty="0">
                  <a:solidFill>
                    <a:srgbClr val="000000"/>
                  </a:solidFill>
                  <a:latin typeface="Georgia" pitchFamily="18" charset="0"/>
                  <a:ea typeface="ＭＳ Ｐゴシック" pitchFamily="34" charset="-128"/>
                  <a:cs typeface="Arial" pitchFamily="34" charset="0"/>
                </a:endParaRPr>
              </a:p>
            </p:txBody>
          </p:sp>
          <p:sp>
            <p:nvSpPr>
              <p:cNvPr id="258" name="State: Pennsylvania"/>
              <p:cNvSpPr>
                <a:spLocks/>
              </p:cNvSpPr>
              <p:nvPr/>
            </p:nvSpPr>
            <p:spPr bwMode="auto">
              <a:xfrm>
                <a:off x="6021530" y="3569662"/>
                <a:ext cx="731722" cy="496577"/>
              </a:xfrm>
              <a:custGeom>
                <a:avLst/>
                <a:gdLst>
                  <a:gd name="T0" fmla="*/ 11113 w 501"/>
                  <a:gd name="T1" fmla="*/ 120650 h 330"/>
                  <a:gd name="T2" fmla="*/ 31750 w 501"/>
                  <a:gd name="T3" fmla="*/ 98425 h 330"/>
                  <a:gd name="T4" fmla="*/ 53975 w 501"/>
                  <a:gd name="T5" fmla="*/ 85725 h 330"/>
                  <a:gd name="T6" fmla="*/ 68263 w 501"/>
                  <a:gd name="T7" fmla="*/ 82550 h 330"/>
                  <a:gd name="T8" fmla="*/ 84138 w 501"/>
                  <a:gd name="T9" fmla="*/ 69850 h 330"/>
                  <a:gd name="T10" fmla="*/ 92075 w 501"/>
                  <a:gd name="T11" fmla="*/ 87313 h 330"/>
                  <a:gd name="T12" fmla="*/ 96838 w 501"/>
                  <a:gd name="T13" fmla="*/ 109538 h 330"/>
                  <a:gd name="T14" fmla="*/ 661988 w 501"/>
                  <a:gd name="T15" fmla="*/ 4763 h 330"/>
                  <a:gd name="T16" fmla="*/ 671513 w 501"/>
                  <a:gd name="T17" fmla="*/ 17463 h 330"/>
                  <a:gd name="T18" fmla="*/ 693738 w 501"/>
                  <a:gd name="T19" fmla="*/ 22225 h 330"/>
                  <a:gd name="T20" fmla="*/ 696913 w 501"/>
                  <a:gd name="T21" fmla="*/ 44450 h 330"/>
                  <a:gd name="T22" fmla="*/ 704850 w 501"/>
                  <a:gd name="T23" fmla="*/ 57150 h 330"/>
                  <a:gd name="T24" fmla="*/ 714375 w 501"/>
                  <a:gd name="T25" fmla="*/ 73025 h 330"/>
                  <a:gd name="T26" fmla="*/ 747713 w 501"/>
                  <a:gd name="T27" fmla="*/ 73025 h 330"/>
                  <a:gd name="T28" fmla="*/ 755650 w 501"/>
                  <a:gd name="T29" fmla="*/ 82550 h 330"/>
                  <a:gd name="T30" fmla="*/ 747713 w 501"/>
                  <a:gd name="T31" fmla="*/ 95250 h 330"/>
                  <a:gd name="T32" fmla="*/ 739775 w 501"/>
                  <a:gd name="T33" fmla="*/ 115888 h 330"/>
                  <a:gd name="T34" fmla="*/ 735013 w 501"/>
                  <a:gd name="T35" fmla="*/ 134938 h 330"/>
                  <a:gd name="T36" fmla="*/ 723900 w 501"/>
                  <a:gd name="T37" fmla="*/ 150813 h 330"/>
                  <a:gd name="T38" fmla="*/ 719138 w 501"/>
                  <a:gd name="T39" fmla="*/ 171450 h 330"/>
                  <a:gd name="T40" fmla="*/ 731838 w 501"/>
                  <a:gd name="T41" fmla="*/ 180975 h 330"/>
                  <a:gd name="T42" fmla="*/ 730250 w 501"/>
                  <a:gd name="T43" fmla="*/ 193675 h 330"/>
                  <a:gd name="T44" fmla="*/ 719138 w 501"/>
                  <a:gd name="T45" fmla="*/ 201613 h 330"/>
                  <a:gd name="T46" fmla="*/ 719138 w 501"/>
                  <a:gd name="T47" fmla="*/ 215900 h 330"/>
                  <a:gd name="T48" fmla="*/ 723900 w 501"/>
                  <a:gd name="T49" fmla="*/ 228600 h 330"/>
                  <a:gd name="T50" fmla="*/ 731838 w 501"/>
                  <a:gd name="T51" fmla="*/ 236538 h 330"/>
                  <a:gd name="T52" fmla="*/ 744538 w 501"/>
                  <a:gd name="T53" fmla="*/ 241300 h 330"/>
                  <a:gd name="T54" fmla="*/ 749300 w 501"/>
                  <a:gd name="T55" fmla="*/ 258763 h 330"/>
                  <a:gd name="T56" fmla="*/ 765175 w 501"/>
                  <a:gd name="T57" fmla="*/ 263525 h 330"/>
                  <a:gd name="T58" fmla="*/ 779463 w 501"/>
                  <a:gd name="T59" fmla="*/ 279400 h 330"/>
                  <a:gd name="T60" fmla="*/ 790575 w 501"/>
                  <a:gd name="T61" fmla="*/ 287338 h 330"/>
                  <a:gd name="T62" fmla="*/ 795338 w 501"/>
                  <a:gd name="T63" fmla="*/ 300038 h 330"/>
                  <a:gd name="T64" fmla="*/ 779463 w 501"/>
                  <a:gd name="T65" fmla="*/ 319088 h 330"/>
                  <a:gd name="T66" fmla="*/ 766763 w 501"/>
                  <a:gd name="T67" fmla="*/ 336550 h 330"/>
                  <a:gd name="T68" fmla="*/ 765175 w 501"/>
                  <a:gd name="T69" fmla="*/ 355600 h 330"/>
                  <a:gd name="T70" fmla="*/ 742950 w 501"/>
                  <a:gd name="T71" fmla="*/ 369888 h 330"/>
                  <a:gd name="T72" fmla="*/ 730250 w 501"/>
                  <a:gd name="T73" fmla="*/ 374650 h 330"/>
                  <a:gd name="T74" fmla="*/ 717550 w 501"/>
                  <a:gd name="T75" fmla="*/ 373063 h 330"/>
                  <a:gd name="T76" fmla="*/ 701675 w 501"/>
                  <a:gd name="T77" fmla="*/ 377825 h 330"/>
                  <a:gd name="T78" fmla="*/ 687388 w 501"/>
                  <a:gd name="T79" fmla="*/ 387350 h 330"/>
                  <a:gd name="T80" fmla="*/ 681038 w 501"/>
                  <a:gd name="T81" fmla="*/ 404813 h 330"/>
                  <a:gd name="T82" fmla="*/ 58738 w 501"/>
                  <a:gd name="T83" fmla="*/ 485775 h 330"/>
                  <a:gd name="T84" fmla="*/ 49213 w 501"/>
                  <a:gd name="T85" fmla="*/ 458788 h 330"/>
                  <a:gd name="T86" fmla="*/ 46038 w 501"/>
                  <a:gd name="T87" fmla="*/ 412750 h 330"/>
                  <a:gd name="T88" fmla="*/ 42863 w 501"/>
                  <a:gd name="T89" fmla="*/ 390525 h 330"/>
                  <a:gd name="T90" fmla="*/ 42863 w 501"/>
                  <a:gd name="T91" fmla="*/ 360363 h 330"/>
                  <a:gd name="T92" fmla="*/ 36513 w 501"/>
                  <a:gd name="T93" fmla="*/ 331788 h 330"/>
                  <a:gd name="T94" fmla="*/ 23813 w 501"/>
                  <a:gd name="T95" fmla="*/ 296863 h 330"/>
                  <a:gd name="T96" fmla="*/ 20638 w 501"/>
                  <a:gd name="T97" fmla="*/ 257175 h 330"/>
                  <a:gd name="T98" fmla="*/ 15875 w 501"/>
                  <a:gd name="T99" fmla="*/ 223838 h 330"/>
                  <a:gd name="T100" fmla="*/ 6350 w 501"/>
                  <a:gd name="T101" fmla="*/ 185738 h 330"/>
                  <a:gd name="T102" fmla="*/ 0 w 501"/>
                  <a:gd name="T103" fmla="*/ 125413 h 3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1"/>
                  <a:gd name="T157" fmla="*/ 0 h 330"/>
                  <a:gd name="T158" fmla="*/ 501 w 501"/>
                  <a:gd name="T159" fmla="*/ 330 h 3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1" h="330">
                    <a:moveTo>
                      <a:pt x="0" y="81"/>
                    </a:moveTo>
                    <a:lnTo>
                      <a:pt x="7" y="76"/>
                    </a:lnTo>
                    <a:lnTo>
                      <a:pt x="15" y="65"/>
                    </a:lnTo>
                    <a:lnTo>
                      <a:pt x="20" y="62"/>
                    </a:lnTo>
                    <a:lnTo>
                      <a:pt x="24" y="58"/>
                    </a:lnTo>
                    <a:lnTo>
                      <a:pt x="34" y="54"/>
                    </a:lnTo>
                    <a:lnTo>
                      <a:pt x="39" y="54"/>
                    </a:lnTo>
                    <a:lnTo>
                      <a:pt x="43" y="52"/>
                    </a:lnTo>
                    <a:lnTo>
                      <a:pt x="48" y="47"/>
                    </a:lnTo>
                    <a:lnTo>
                      <a:pt x="53" y="44"/>
                    </a:lnTo>
                    <a:lnTo>
                      <a:pt x="56" y="39"/>
                    </a:lnTo>
                    <a:lnTo>
                      <a:pt x="58" y="55"/>
                    </a:lnTo>
                    <a:lnTo>
                      <a:pt x="59" y="65"/>
                    </a:lnTo>
                    <a:lnTo>
                      <a:pt x="61" y="69"/>
                    </a:lnTo>
                    <a:lnTo>
                      <a:pt x="407" y="0"/>
                    </a:lnTo>
                    <a:lnTo>
                      <a:pt x="417" y="3"/>
                    </a:lnTo>
                    <a:lnTo>
                      <a:pt x="418" y="8"/>
                    </a:lnTo>
                    <a:lnTo>
                      <a:pt x="423" y="11"/>
                    </a:lnTo>
                    <a:lnTo>
                      <a:pt x="433" y="12"/>
                    </a:lnTo>
                    <a:lnTo>
                      <a:pt x="437" y="14"/>
                    </a:lnTo>
                    <a:lnTo>
                      <a:pt x="439" y="22"/>
                    </a:lnTo>
                    <a:lnTo>
                      <a:pt x="439" y="28"/>
                    </a:lnTo>
                    <a:lnTo>
                      <a:pt x="442" y="35"/>
                    </a:lnTo>
                    <a:lnTo>
                      <a:pt x="444" y="36"/>
                    </a:lnTo>
                    <a:lnTo>
                      <a:pt x="449" y="42"/>
                    </a:lnTo>
                    <a:lnTo>
                      <a:pt x="450" y="46"/>
                    </a:lnTo>
                    <a:lnTo>
                      <a:pt x="463" y="46"/>
                    </a:lnTo>
                    <a:lnTo>
                      <a:pt x="471" y="46"/>
                    </a:lnTo>
                    <a:lnTo>
                      <a:pt x="472" y="49"/>
                    </a:lnTo>
                    <a:lnTo>
                      <a:pt x="476" y="52"/>
                    </a:lnTo>
                    <a:lnTo>
                      <a:pt x="474" y="58"/>
                    </a:lnTo>
                    <a:lnTo>
                      <a:pt x="471" y="60"/>
                    </a:lnTo>
                    <a:lnTo>
                      <a:pt x="468" y="68"/>
                    </a:lnTo>
                    <a:lnTo>
                      <a:pt x="466" y="73"/>
                    </a:lnTo>
                    <a:lnTo>
                      <a:pt x="466" y="79"/>
                    </a:lnTo>
                    <a:lnTo>
                      <a:pt x="463" y="85"/>
                    </a:lnTo>
                    <a:lnTo>
                      <a:pt x="460" y="89"/>
                    </a:lnTo>
                    <a:lnTo>
                      <a:pt x="456" y="95"/>
                    </a:lnTo>
                    <a:lnTo>
                      <a:pt x="453" y="101"/>
                    </a:lnTo>
                    <a:lnTo>
                      <a:pt x="453" y="108"/>
                    </a:lnTo>
                    <a:lnTo>
                      <a:pt x="456" y="111"/>
                    </a:lnTo>
                    <a:lnTo>
                      <a:pt x="461" y="114"/>
                    </a:lnTo>
                    <a:lnTo>
                      <a:pt x="461" y="120"/>
                    </a:lnTo>
                    <a:lnTo>
                      <a:pt x="460" y="122"/>
                    </a:lnTo>
                    <a:lnTo>
                      <a:pt x="456" y="125"/>
                    </a:lnTo>
                    <a:lnTo>
                      <a:pt x="453" y="127"/>
                    </a:lnTo>
                    <a:lnTo>
                      <a:pt x="452" y="131"/>
                    </a:lnTo>
                    <a:lnTo>
                      <a:pt x="453" y="136"/>
                    </a:lnTo>
                    <a:lnTo>
                      <a:pt x="453" y="141"/>
                    </a:lnTo>
                    <a:lnTo>
                      <a:pt x="456" y="144"/>
                    </a:lnTo>
                    <a:lnTo>
                      <a:pt x="458" y="147"/>
                    </a:lnTo>
                    <a:lnTo>
                      <a:pt x="461" y="149"/>
                    </a:lnTo>
                    <a:lnTo>
                      <a:pt x="466" y="151"/>
                    </a:lnTo>
                    <a:lnTo>
                      <a:pt x="469" y="152"/>
                    </a:lnTo>
                    <a:lnTo>
                      <a:pt x="469" y="160"/>
                    </a:lnTo>
                    <a:lnTo>
                      <a:pt x="472" y="163"/>
                    </a:lnTo>
                    <a:lnTo>
                      <a:pt x="477" y="165"/>
                    </a:lnTo>
                    <a:lnTo>
                      <a:pt x="482" y="166"/>
                    </a:lnTo>
                    <a:lnTo>
                      <a:pt x="485" y="171"/>
                    </a:lnTo>
                    <a:lnTo>
                      <a:pt x="491" y="176"/>
                    </a:lnTo>
                    <a:lnTo>
                      <a:pt x="495" y="178"/>
                    </a:lnTo>
                    <a:lnTo>
                      <a:pt x="498" y="181"/>
                    </a:lnTo>
                    <a:lnTo>
                      <a:pt x="501" y="184"/>
                    </a:lnTo>
                    <a:lnTo>
                      <a:pt x="501" y="189"/>
                    </a:lnTo>
                    <a:lnTo>
                      <a:pt x="499" y="192"/>
                    </a:lnTo>
                    <a:lnTo>
                      <a:pt x="491" y="201"/>
                    </a:lnTo>
                    <a:lnTo>
                      <a:pt x="487" y="206"/>
                    </a:lnTo>
                    <a:lnTo>
                      <a:pt x="483" y="212"/>
                    </a:lnTo>
                    <a:lnTo>
                      <a:pt x="482" y="217"/>
                    </a:lnTo>
                    <a:lnTo>
                      <a:pt x="482" y="224"/>
                    </a:lnTo>
                    <a:lnTo>
                      <a:pt x="476" y="228"/>
                    </a:lnTo>
                    <a:lnTo>
                      <a:pt x="468" y="233"/>
                    </a:lnTo>
                    <a:lnTo>
                      <a:pt x="464" y="235"/>
                    </a:lnTo>
                    <a:lnTo>
                      <a:pt x="460" y="236"/>
                    </a:lnTo>
                    <a:lnTo>
                      <a:pt x="456" y="236"/>
                    </a:lnTo>
                    <a:lnTo>
                      <a:pt x="452" y="235"/>
                    </a:lnTo>
                    <a:lnTo>
                      <a:pt x="447" y="235"/>
                    </a:lnTo>
                    <a:lnTo>
                      <a:pt x="442" y="238"/>
                    </a:lnTo>
                    <a:lnTo>
                      <a:pt x="437" y="239"/>
                    </a:lnTo>
                    <a:lnTo>
                      <a:pt x="433" y="244"/>
                    </a:lnTo>
                    <a:lnTo>
                      <a:pt x="429" y="251"/>
                    </a:lnTo>
                    <a:lnTo>
                      <a:pt x="429" y="255"/>
                    </a:lnTo>
                    <a:lnTo>
                      <a:pt x="37" y="330"/>
                    </a:lnTo>
                    <a:lnTo>
                      <a:pt x="37" y="306"/>
                    </a:lnTo>
                    <a:lnTo>
                      <a:pt x="35" y="300"/>
                    </a:lnTo>
                    <a:lnTo>
                      <a:pt x="31" y="289"/>
                    </a:lnTo>
                    <a:lnTo>
                      <a:pt x="29" y="282"/>
                    </a:lnTo>
                    <a:lnTo>
                      <a:pt x="29" y="260"/>
                    </a:lnTo>
                    <a:lnTo>
                      <a:pt x="27" y="252"/>
                    </a:lnTo>
                    <a:lnTo>
                      <a:pt x="27" y="246"/>
                    </a:lnTo>
                    <a:lnTo>
                      <a:pt x="27" y="236"/>
                    </a:lnTo>
                    <a:lnTo>
                      <a:pt x="27" y="227"/>
                    </a:lnTo>
                    <a:lnTo>
                      <a:pt x="26" y="216"/>
                    </a:lnTo>
                    <a:lnTo>
                      <a:pt x="23" y="209"/>
                    </a:lnTo>
                    <a:lnTo>
                      <a:pt x="20" y="197"/>
                    </a:lnTo>
                    <a:lnTo>
                      <a:pt x="15" y="187"/>
                    </a:lnTo>
                    <a:lnTo>
                      <a:pt x="15" y="178"/>
                    </a:lnTo>
                    <a:lnTo>
                      <a:pt x="13" y="162"/>
                    </a:lnTo>
                    <a:lnTo>
                      <a:pt x="12" y="152"/>
                    </a:lnTo>
                    <a:lnTo>
                      <a:pt x="10" y="141"/>
                    </a:lnTo>
                    <a:lnTo>
                      <a:pt x="7" y="128"/>
                    </a:lnTo>
                    <a:lnTo>
                      <a:pt x="4" y="117"/>
                    </a:lnTo>
                    <a:lnTo>
                      <a:pt x="2" y="106"/>
                    </a:lnTo>
                    <a:lnTo>
                      <a:pt x="0" y="79"/>
                    </a:lnTo>
                    <a:lnTo>
                      <a:pt x="0" y="81"/>
                    </a:lnTo>
                    <a:close/>
                  </a:path>
                </a:pathLst>
              </a:custGeom>
              <a:solidFill>
                <a:srgbClr val="E9674F"/>
              </a:solidFill>
              <a:ln w="0" algn="ctr">
                <a:solidFill>
                  <a:srgbClr val="808080"/>
                </a:solidFill>
                <a:round/>
                <a:headEnd/>
                <a:tailEnd/>
              </a:ln>
              <a:effectLst/>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59" name="State: Oregon"/>
              <p:cNvSpPr>
                <a:spLocks/>
              </p:cNvSpPr>
              <p:nvPr/>
            </p:nvSpPr>
            <p:spPr bwMode="auto">
              <a:xfrm>
                <a:off x="927232" y="2581023"/>
                <a:ext cx="1012142" cy="908886"/>
              </a:xfrm>
              <a:custGeom>
                <a:avLst/>
                <a:gdLst>
                  <a:gd name="T0" fmla="*/ 2147483647 w 693"/>
                  <a:gd name="T1" fmla="*/ 2147483647 h 604"/>
                  <a:gd name="T2" fmla="*/ 2147483647 w 693"/>
                  <a:gd name="T3" fmla="*/ 2147483647 h 604"/>
                  <a:gd name="T4" fmla="*/ 2147483647 w 693"/>
                  <a:gd name="T5" fmla="*/ 2147483647 h 604"/>
                  <a:gd name="T6" fmla="*/ 2147483647 w 693"/>
                  <a:gd name="T7" fmla="*/ 2147483647 h 604"/>
                  <a:gd name="T8" fmla="*/ 2147483647 w 693"/>
                  <a:gd name="T9" fmla="*/ 2147483647 h 604"/>
                  <a:gd name="T10" fmla="*/ 2147483647 w 693"/>
                  <a:gd name="T11" fmla="*/ 2147483647 h 604"/>
                  <a:gd name="T12" fmla="*/ 2147483647 w 693"/>
                  <a:gd name="T13" fmla="*/ 2147483647 h 604"/>
                  <a:gd name="T14" fmla="*/ 2147483647 w 693"/>
                  <a:gd name="T15" fmla="*/ 2147483647 h 604"/>
                  <a:gd name="T16" fmla="*/ 2147483647 w 693"/>
                  <a:gd name="T17" fmla="*/ 2147483647 h 604"/>
                  <a:gd name="T18" fmla="*/ 2147483647 w 693"/>
                  <a:gd name="T19" fmla="*/ 2147483647 h 604"/>
                  <a:gd name="T20" fmla="*/ 2147483647 w 693"/>
                  <a:gd name="T21" fmla="*/ 2147483647 h 604"/>
                  <a:gd name="T22" fmla="*/ 2147483647 w 693"/>
                  <a:gd name="T23" fmla="*/ 2147483647 h 604"/>
                  <a:gd name="T24" fmla="*/ 2147483647 w 693"/>
                  <a:gd name="T25" fmla="*/ 2147483647 h 604"/>
                  <a:gd name="T26" fmla="*/ 2147483647 w 693"/>
                  <a:gd name="T27" fmla="*/ 2147483647 h 604"/>
                  <a:gd name="T28" fmla="*/ 2147483647 w 693"/>
                  <a:gd name="T29" fmla="*/ 2147483647 h 604"/>
                  <a:gd name="T30" fmla="*/ 2147483647 w 693"/>
                  <a:gd name="T31" fmla="*/ 2147483647 h 604"/>
                  <a:gd name="T32" fmla="*/ 0 w 693"/>
                  <a:gd name="T33" fmla="*/ 2147483647 h 604"/>
                  <a:gd name="T34" fmla="*/ 2147483647 w 693"/>
                  <a:gd name="T35" fmla="*/ 2147483647 h 604"/>
                  <a:gd name="T36" fmla="*/ 2147483647 w 693"/>
                  <a:gd name="T37" fmla="*/ 2147483647 h 604"/>
                  <a:gd name="T38" fmla="*/ 2147483647 w 693"/>
                  <a:gd name="T39" fmla="*/ 2147483647 h 604"/>
                  <a:gd name="T40" fmla="*/ 2147483647 w 693"/>
                  <a:gd name="T41" fmla="*/ 2147483647 h 604"/>
                  <a:gd name="T42" fmla="*/ 2147483647 w 693"/>
                  <a:gd name="T43" fmla="*/ 2147483647 h 604"/>
                  <a:gd name="T44" fmla="*/ 2147483647 w 693"/>
                  <a:gd name="T45" fmla="*/ 2147483647 h 604"/>
                  <a:gd name="T46" fmla="*/ 2147483647 w 693"/>
                  <a:gd name="T47" fmla="*/ 2147483647 h 604"/>
                  <a:gd name="T48" fmla="*/ 2147483647 w 693"/>
                  <a:gd name="T49" fmla="*/ 2147483647 h 604"/>
                  <a:gd name="T50" fmla="*/ 2147483647 w 693"/>
                  <a:gd name="T51" fmla="*/ 2147483647 h 604"/>
                  <a:gd name="T52" fmla="*/ 2147483647 w 693"/>
                  <a:gd name="T53" fmla="*/ 2147483647 h 604"/>
                  <a:gd name="T54" fmla="*/ 2147483647 w 693"/>
                  <a:gd name="T55" fmla="*/ 2147483647 h 604"/>
                  <a:gd name="T56" fmla="*/ 2147483647 w 693"/>
                  <a:gd name="T57" fmla="*/ 2147483647 h 604"/>
                  <a:gd name="T58" fmla="*/ 2147483647 w 693"/>
                  <a:gd name="T59" fmla="*/ 2147483647 h 604"/>
                  <a:gd name="T60" fmla="*/ 2147483647 w 693"/>
                  <a:gd name="T61" fmla="*/ 2147483647 h 604"/>
                  <a:gd name="T62" fmla="*/ 2147483647 w 693"/>
                  <a:gd name="T63" fmla="*/ 2147483647 h 604"/>
                  <a:gd name="T64" fmla="*/ 2147483647 w 693"/>
                  <a:gd name="T65" fmla="*/ 2147483647 h 604"/>
                  <a:gd name="T66" fmla="*/ 2147483647 w 693"/>
                  <a:gd name="T67" fmla="*/ 2147483647 h 604"/>
                  <a:gd name="T68" fmla="*/ 2147483647 w 693"/>
                  <a:gd name="T69" fmla="*/ 2147483647 h 604"/>
                  <a:gd name="T70" fmla="*/ 2147483647 w 693"/>
                  <a:gd name="T71" fmla="*/ 2147483647 h 604"/>
                  <a:gd name="T72" fmla="*/ 2147483647 w 693"/>
                  <a:gd name="T73" fmla="*/ 2147483647 h 604"/>
                  <a:gd name="T74" fmla="*/ 2147483647 w 693"/>
                  <a:gd name="T75" fmla="*/ 2147483647 h 604"/>
                  <a:gd name="T76" fmla="*/ 2147483647 w 693"/>
                  <a:gd name="T77" fmla="*/ 2147483647 h 604"/>
                  <a:gd name="T78" fmla="*/ 2147483647 w 693"/>
                  <a:gd name="T79" fmla="*/ 2147483647 h 604"/>
                  <a:gd name="T80" fmla="*/ 2147483647 w 693"/>
                  <a:gd name="T81" fmla="*/ 2147483647 h 604"/>
                  <a:gd name="T82" fmla="*/ 2147483647 w 693"/>
                  <a:gd name="T83" fmla="*/ 2147483647 h 604"/>
                  <a:gd name="T84" fmla="*/ 2147483647 w 693"/>
                  <a:gd name="T85" fmla="*/ 2147483647 h 604"/>
                  <a:gd name="T86" fmla="*/ 2147483647 w 693"/>
                  <a:gd name="T87" fmla="*/ 2147483647 h 604"/>
                  <a:gd name="T88" fmla="*/ 2147483647 w 693"/>
                  <a:gd name="T89" fmla="*/ 2147483647 h 604"/>
                  <a:gd name="T90" fmla="*/ 2147483647 w 693"/>
                  <a:gd name="T91" fmla="*/ 2147483647 h 604"/>
                  <a:gd name="T92" fmla="*/ 2147483647 w 693"/>
                  <a:gd name="T93" fmla="*/ 2147483647 h 604"/>
                  <a:gd name="T94" fmla="*/ 2147483647 w 693"/>
                  <a:gd name="T95" fmla="*/ 2147483647 h 604"/>
                  <a:gd name="T96" fmla="*/ 2147483647 w 693"/>
                  <a:gd name="T97" fmla="*/ 2147483647 h 604"/>
                  <a:gd name="T98" fmla="*/ 2147483647 w 693"/>
                  <a:gd name="T99" fmla="*/ 2147483647 h 604"/>
                  <a:gd name="T100" fmla="*/ 2147483647 w 693"/>
                  <a:gd name="T101" fmla="*/ 2147483647 h 604"/>
                  <a:gd name="T102" fmla="*/ 2147483647 w 693"/>
                  <a:gd name="T103" fmla="*/ 2147483647 h 604"/>
                  <a:gd name="T104" fmla="*/ 2147483647 w 693"/>
                  <a:gd name="T105" fmla="*/ 2147483647 h 604"/>
                  <a:gd name="T106" fmla="*/ 2147483647 w 693"/>
                  <a:gd name="T107" fmla="*/ 2147483647 h 604"/>
                  <a:gd name="T108" fmla="*/ 2147483647 w 693"/>
                  <a:gd name="T109" fmla="*/ 0 h 6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3"/>
                  <a:gd name="T166" fmla="*/ 0 h 604"/>
                  <a:gd name="T167" fmla="*/ 693 w 693"/>
                  <a:gd name="T168" fmla="*/ 604 h 6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3" h="604">
                    <a:moveTo>
                      <a:pt x="181" y="2"/>
                    </a:moveTo>
                    <a:lnTo>
                      <a:pt x="176" y="7"/>
                    </a:lnTo>
                    <a:lnTo>
                      <a:pt x="173" y="13"/>
                    </a:lnTo>
                    <a:lnTo>
                      <a:pt x="170" y="19"/>
                    </a:lnTo>
                    <a:lnTo>
                      <a:pt x="168" y="27"/>
                    </a:lnTo>
                    <a:lnTo>
                      <a:pt x="165" y="34"/>
                    </a:lnTo>
                    <a:lnTo>
                      <a:pt x="165" y="42"/>
                    </a:lnTo>
                    <a:lnTo>
                      <a:pt x="162" y="50"/>
                    </a:lnTo>
                    <a:lnTo>
                      <a:pt x="157" y="59"/>
                    </a:lnTo>
                    <a:lnTo>
                      <a:pt x="156" y="65"/>
                    </a:lnTo>
                    <a:lnTo>
                      <a:pt x="151" y="73"/>
                    </a:lnTo>
                    <a:lnTo>
                      <a:pt x="138" y="96"/>
                    </a:lnTo>
                    <a:lnTo>
                      <a:pt x="122" y="129"/>
                    </a:lnTo>
                    <a:lnTo>
                      <a:pt x="95" y="188"/>
                    </a:lnTo>
                    <a:lnTo>
                      <a:pt x="57" y="272"/>
                    </a:lnTo>
                    <a:lnTo>
                      <a:pt x="60" y="280"/>
                    </a:lnTo>
                    <a:lnTo>
                      <a:pt x="59" y="283"/>
                    </a:lnTo>
                    <a:lnTo>
                      <a:pt x="57" y="286"/>
                    </a:lnTo>
                    <a:lnTo>
                      <a:pt x="49" y="288"/>
                    </a:lnTo>
                    <a:lnTo>
                      <a:pt x="44" y="289"/>
                    </a:lnTo>
                    <a:lnTo>
                      <a:pt x="32" y="301"/>
                    </a:lnTo>
                    <a:lnTo>
                      <a:pt x="25" y="315"/>
                    </a:lnTo>
                    <a:lnTo>
                      <a:pt x="16" y="331"/>
                    </a:lnTo>
                    <a:lnTo>
                      <a:pt x="11" y="340"/>
                    </a:lnTo>
                    <a:lnTo>
                      <a:pt x="11" y="348"/>
                    </a:lnTo>
                    <a:lnTo>
                      <a:pt x="11" y="358"/>
                    </a:lnTo>
                    <a:lnTo>
                      <a:pt x="9" y="364"/>
                    </a:lnTo>
                    <a:lnTo>
                      <a:pt x="8" y="374"/>
                    </a:lnTo>
                    <a:lnTo>
                      <a:pt x="6" y="383"/>
                    </a:lnTo>
                    <a:lnTo>
                      <a:pt x="5" y="396"/>
                    </a:lnTo>
                    <a:lnTo>
                      <a:pt x="5" y="407"/>
                    </a:lnTo>
                    <a:lnTo>
                      <a:pt x="3" y="417"/>
                    </a:lnTo>
                    <a:lnTo>
                      <a:pt x="1" y="424"/>
                    </a:lnTo>
                    <a:lnTo>
                      <a:pt x="0" y="439"/>
                    </a:lnTo>
                    <a:lnTo>
                      <a:pt x="316" y="545"/>
                    </a:lnTo>
                    <a:lnTo>
                      <a:pt x="551" y="604"/>
                    </a:lnTo>
                    <a:lnTo>
                      <a:pt x="556" y="580"/>
                    </a:lnTo>
                    <a:lnTo>
                      <a:pt x="558" y="571"/>
                    </a:lnTo>
                    <a:lnTo>
                      <a:pt x="561" y="564"/>
                    </a:lnTo>
                    <a:lnTo>
                      <a:pt x="562" y="553"/>
                    </a:lnTo>
                    <a:lnTo>
                      <a:pt x="564" y="544"/>
                    </a:lnTo>
                    <a:lnTo>
                      <a:pt x="567" y="536"/>
                    </a:lnTo>
                    <a:lnTo>
                      <a:pt x="570" y="525"/>
                    </a:lnTo>
                    <a:lnTo>
                      <a:pt x="575" y="496"/>
                    </a:lnTo>
                    <a:lnTo>
                      <a:pt x="583" y="475"/>
                    </a:lnTo>
                    <a:lnTo>
                      <a:pt x="586" y="459"/>
                    </a:lnTo>
                    <a:lnTo>
                      <a:pt x="589" y="442"/>
                    </a:lnTo>
                    <a:lnTo>
                      <a:pt x="594" y="428"/>
                    </a:lnTo>
                    <a:lnTo>
                      <a:pt x="599" y="415"/>
                    </a:lnTo>
                    <a:lnTo>
                      <a:pt x="608" y="396"/>
                    </a:lnTo>
                    <a:lnTo>
                      <a:pt x="612" y="391"/>
                    </a:lnTo>
                    <a:lnTo>
                      <a:pt x="616" y="380"/>
                    </a:lnTo>
                    <a:lnTo>
                      <a:pt x="619" y="372"/>
                    </a:lnTo>
                    <a:lnTo>
                      <a:pt x="615" y="362"/>
                    </a:lnTo>
                    <a:lnTo>
                      <a:pt x="608" y="358"/>
                    </a:lnTo>
                    <a:lnTo>
                      <a:pt x="599" y="351"/>
                    </a:lnTo>
                    <a:lnTo>
                      <a:pt x="600" y="340"/>
                    </a:lnTo>
                    <a:lnTo>
                      <a:pt x="605" y="331"/>
                    </a:lnTo>
                    <a:lnTo>
                      <a:pt x="619" y="315"/>
                    </a:lnTo>
                    <a:lnTo>
                      <a:pt x="627" y="310"/>
                    </a:lnTo>
                    <a:lnTo>
                      <a:pt x="634" y="305"/>
                    </a:lnTo>
                    <a:lnTo>
                      <a:pt x="642" y="301"/>
                    </a:lnTo>
                    <a:lnTo>
                      <a:pt x="645" y="293"/>
                    </a:lnTo>
                    <a:lnTo>
                      <a:pt x="648" y="281"/>
                    </a:lnTo>
                    <a:lnTo>
                      <a:pt x="659" y="272"/>
                    </a:lnTo>
                    <a:lnTo>
                      <a:pt x="666" y="261"/>
                    </a:lnTo>
                    <a:lnTo>
                      <a:pt x="673" y="250"/>
                    </a:lnTo>
                    <a:lnTo>
                      <a:pt x="680" y="242"/>
                    </a:lnTo>
                    <a:lnTo>
                      <a:pt x="688" y="231"/>
                    </a:lnTo>
                    <a:lnTo>
                      <a:pt x="691" y="224"/>
                    </a:lnTo>
                    <a:lnTo>
                      <a:pt x="693" y="216"/>
                    </a:lnTo>
                    <a:lnTo>
                      <a:pt x="686" y="207"/>
                    </a:lnTo>
                    <a:lnTo>
                      <a:pt x="677" y="197"/>
                    </a:lnTo>
                    <a:lnTo>
                      <a:pt x="673" y="188"/>
                    </a:lnTo>
                    <a:lnTo>
                      <a:pt x="672" y="178"/>
                    </a:lnTo>
                    <a:lnTo>
                      <a:pt x="521" y="137"/>
                    </a:lnTo>
                    <a:lnTo>
                      <a:pt x="510" y="138"/>
                    </a:lnTo>
                    <a:lnTo>
                      <a:pt x="500" y="137"/>
                    </a:lnTo>
                    <a:lnTo>
                      <a:pt x="491" y="134"/>
                    </a:lnTo>
                    <a:lnTo>
                      <a:pt x="481" y="131"/>
                    </a:lnTo>
                    <a:lnTo>
                      <a:pt x="472" y="132"/>
                    </a:lnTo>
                    <a:lnTo>
                      <a:pt x="464" y="137"/>
                    </a:lnTo>
                    <a:lnTo>
                      <a:pt x="451" y="134"/>
                    </a:lnTo>
                    <a:lnTo>
                      <a:pt x="443" y="131"/>
                    </a:lnTo>
                    <a:lnTo>
                      <a:pt x="432" y="134"/>
                    </a:lnTo>
                    <a:lnTo>
                      <a:pt x="422" y="135"/>
                    </a:lnTo>
                    <a:lnTo>
                      <a:pt x="407" y="135"/>
                    </a:lnTo>
                    <a:lnTo>
                      <a:pt x="395" y="129"/>
                    </a:lnTo>
                    <a:lnTo>
                      <a:pt x="392" y="123"/>
                    </a:lnTo>
                    <a:lnTo>
                      <a:pt x="357" y="124"/>
                    </a:lnTo>
                    <a:lnTo>
                      <a:pt x="349" y="124"/>
                    </a:lnTo>
                    <a:lnTo>
                      <a:pt x="345" y="118"/>
                    </a:lnTo>
                    <a:lnTo>
                      <a:pt x="340" y="111"/>
                    </a:lnTo>
                    <a:lnTo>
                      <a:pt x="329" y="105"/>
                    </a:lnTo>
                    <a:lnTo>
                      <a:pt x="316" y="104"/>
                    </a:lnTo>
                    <a:lnTo>
                      <a:pt x="306" y="102"/>
                    </a:lnTo>
                    <a:lnTo>
                      <a:pt x="300" y="104"/>
                    </a:lnTo>
                    <a:lnTo>
                      <a:pt x="289" y="105"/>
                    </a:lnTo>
                    <a:lnTo>
                      <a:pt x="273" y="105"/>
                    </a:lnTo>
                    <a:lnTo>
                      <a:pt x="260" y="102"/>
                    </a:lnTo>
                    <a:lnTo>
                      <a:pt x="244" y="92"/>
                    </a:lnTo>
                    <a:lnTo>
                      <a:pt x="237" y="77"/>
                    </a:lnTo>
                    <a:lnTo>
                      <a:pt x="237" y="65"/>
                    </a:lnTo>
                    <a:lnTo>
                      <a:pt x="240" y="38"/>
                    </a:lnTo>
                    <a:lnTo>
                      <a:pt x="237" y="34"/>
                    </a:lnTo>
                    <a:lnTo>
                      <a:pt x="232" y="24"/>
                    </a:lnTo>
                    <a:lnTo>
                      <a:pt x="222" y="16"/>
                    </a:lnTo>
                    <a:lnTo>
                      <a:pt x="211" y="10"/>
                    </a:lnTo>
                    <a:lnTo>
                      <a:pt x="197" y="5"/>
                    </a:lnTo>
                    <a:lnTo>
                      <a:pt x="189" y="0"/>
                    </a:lnTo>
                    <a:lnTo>
                      <a:pt x="181" y="2"/>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0" name="State: Oklahoma"/>
              <p:cNvSpPr>
                <a:spLocks/>
              </p:cNvSpPr>
              <p:nvPr/>
            </p:nvSpPr>
            <p:spPr bwMode="auto">
              <a:xfrm>
                <a:off x="3269908" y="4626017"/>
                <a:ext cx="1098312" cy="604922"/>
              </a:xfrm>
              <a:custGeom>
                <a:avLst/>
                <a:gdLst>
                  <a:gd name="T0" fmla="*/ 2147483647 w 752"/>
                  <a:gd name="T1" fmla="*/ 2147483647 h 402"/>
                  <a:gd name="T2" fmla="*/ 2147483647 w 752"/>
                  <a:gd name="T3" fmla="*/ 2147483647 h 402"/>
                  <a:gd name="T4" fmla="*/ 2147483647 w 752"/>
                  <a:gd name="T5" fmla="*/ 2147483647 h 402"/>
                  <a:gd name="T6" fmla="*/ 2147483647 w 752"/>
                  <a:gd name="T7" fmla="*/ 2147483647 h 402"/>
                  <a:gd name="T8" fmla="*/ 2147483647 w 752"/>
                  <a:gd name="T9" fmla="*/ 2147483647 h 402"/>
                  <a:gd name="T10" fmla="*/ 2147483647 w 752"/>
                  <a:gd name="T11" fmla="*/ 2147483647 h 402"/>
                  <a:gd name="T12" fmla="*/ 2147483647 w 752"/>
                  <a:gd name="T13" fmla="*/ 2147483647 h 402"/>
                  <a:gd name="T14" fmla="*/ 2147483647 w 752"/>
                  <a:gd name="T15" fmla="*/ 2147483647 h 402"/>
                  <a:gd name="T16" fmla="*/ 2147483647 w 752"/>
                  <a:gd name="T17" fmla="*/ 2147483647 h 402"/>
                  <a:gd name="T18" fmla="*/ 2147483647 w 752"/>
                  <a:gd name="T19" fmla="*/ 2147483647 h 402"/>
                  <a:gd name="T20" fmla="*/ 2147483647 w 752"/>
                  <a:gd name="T21" fmla="*/ 2147483647 h 402"/>
                  <a:gd name="T22" fmla="*/ 2147483647 w 752"/>
                  <a:gd name="T23" fmla="*/ 2147483647 h 402"/>
                  <a:gd name="T24" fmla="*/ 2147483647 w 752"/>
                  <a:gd name="T25" fmla="*/ 2147483647 h 402"/>
                  <a:gd name="T26" fmla="*/ 2147483647 w 752"/>
                  <a:gd name="T27" fmla="*/ 2147483647 h 402"/>
                  <a:gd name="T28" fmla="*/ 2147483647 w 752"/>
                  <a:gd name="T29" fmla="*/ 2147483647 h 402"/>
                  <a:gd name="T30" fmla="*/ 2147483647 w 752"/>
                  <a:gd name="T31" fmla="*/ 2147483647 h 402"/>
                  <a:gd name="T32" fmla="*/ 2147483647 w 752"/>
                  <a:gd name="T33" fmla="*/ 2147483647 h 402"/>
                  <a:gd name="T34" fmla="*/ 2147483647 w 752"/>
                  <a:gd name="T35" fmla="*/ 2147483647 h 402"/>
                  <a:gd name="T36" fmla="*/ 2147483647 w 752"/>
                  <a:gd name="T37" fmla="*/ 2147483647 h 402"/>
                  <a:gd name="T38" fmla="*/ 2147483647 w 752"/>
                  <a:gd name="T39" fmla="*/ 2147483647 h 402"/>
                  <a:gd name="T40" fmla="*/ 2147483647 w 752"/>
                  <a:gd name="T41" fmla="*/ 2147483647 h 402"/>
                  <a:gd name="T42" fmla="*/ 2147483647 w 752"/>
                  <a:gd name="T43" fmla="*/ 2147483647 h 402"/>
                  <a:gd name="T44" fmla="*/ 2147483647 w 752"/>
                  <a:gd name="T45" fmla="*/ 2147483647 h 402"/>
                  <a:gd name="T46" fmla="*/ 2147483647 w 752"/>
                  <a:gd name="T47" fmla="*/ 2147483647 h 402"/>
                  <a:gd name="T48" fmla="*/ 2147483647 w 752"/>
                  <a:gd name="T49" fmla="*/ 2147483647 h 402"/>
                  <a:gd name="T50" fmla="*/ 2147483647 w 752"/>
                  <a:gd name="T51" fmla="*/ 2147483647 h 402"/>
                  <a:gd name="T52" fmla="*/ 2147483647 w 752"/>
                  <a:gd name="T53" fmla="*/ 2147483647 h 402"/>
                  <a:gd name="T54" fmla="*/ 2147483647 w 752"/>
                  <a:gd name="T55" fmla="*/ 2147483647 h 402"/>
                  <a:gd name="T56" fmla="*/ 2147483647 w 752"/>
                  <a:gd name="T57" fmla="*/ 2147483647 h 402"/>
                  <a:gd name="T58" fmla="*/ 2147483647 w 752"/>
                  <a:gd name="T59" fmla="*/ 2147483647 h 402"/>
                  <a:gd name="T60" fmla="*/ 2147483647 w 752"/>
                  <a:gd name="T61" fmla="*/ 2147483647 h 402"/>
                  <a:gd name="T62" fmla="*/ 2147483647 w 752"/>
                  <a:gd name="T63" fmla="*/ 2147483647 h 402"/>
                  <a:gd name="T64" fmla="*/ 2147483647 w 752"/>
                  <a:gd name="T65" fmla="*/ 2147483647 h 402"/>
                  <a:gd name="T66" fmla="*/ 2147483647 w 752"/>
                  <a:gd name="T67" fmla="*/ 2147483647 h 402"/>
                  <a:gd name="T68" fmla="*/ 2147483647 w 752"/>
                  <a:gd name="T69" fmla="*/ 2147483647 h 402"/>
                  <a:gd name="T70" fmla="*/ 2147483647 w 752"/>
                  <a:gd name="T71" fmla="*/ 2147483647 h 402"/>
                  <a:gd name="T72" fmla="*/ 2147483647 w 752"/>
                  <a:gd name="T73" fmla="*/ 2147483647 h 402"/>
                  <a:gd name="T74" fmla="*/ 2147483647 w 752"/>
                  <a:gd name="T75" fmla="*/ 2147483647 h 402"/>
                  <a:gd name="T76" fmla="*/ 2147483647 w 752"/>
                  <a:gd name="T77" fmla="*/ 2147483647 h 402"/>
                  <a:gd name="T78" fmla="*/ 2147483647 w 752"/>
                  <a:gd name="T79" fmla="*/ 2147483647 h 402"/>
                  <a:gd name="T80" fmla="*/ 2147483647 w 752"/>
                  <a:gd name="T81" fmla="*/ 2147483647 h 402"/>
                  <a:gd name="T82" fmla="*/ 2147483647 w 752"/>
                  <a:gd name="T83" fmla="*/ 2147483647 h 402"/>
                  <a:gd name="T84" fmla="*/ 2147483647 w 752"/>
                  <a:gd name="T85" fmla="*/ 2147483647 h 402"/>
                  <a:gd name="T86" fmla="*/ 2147483647 w 752"/>
                  <a:gd name="T87" fmla="*/ 2147483647 h 4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52"/>
                  <a:gd name="T133" fmla="*/ 0 h 402"/>
                  <a:gd name="T134" fmla="*/ 752 w 752"/>
                  <a:gd name="T135" fmla="*/ 402 h 4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52" h="402">
                    <a:moveTo>
                      <a:pt x="6" y="0"/>
                    </a:moveTo>
                    <a:lnTo>
                      <a:pt x="737" y="26"/>
                    </a:lnTo>
                    <a:lnTo>
                      <a:pt x="752" y="402"/>
                    </a:lnTo>
                    <a:lnTo>
                      <a:pt x="744" y="399"/>
                    </a:lnTo>
                    <a:lnTo>
                      <a:pt x="736" y="397"/>
                    </a:lnTo>
                    <a:lnTo>
                      <a:pt x="728" y="394"/>
                    </a:lnTo>
                    <a:lnTo>
                      <a:pt x="723" y="394"/>
                    </a:lnTo>
                    <a:lnTo>
                      <a:pt x="718" y="388"/>
                    </a:lnTo>
                    <a:lnTo>
                      <a:pt x="712" y="383"/>
                    </a:lnTo>
                    <a:lnTo>
                      <a:pt x="702" y="378"/>
                    </a:lnTo>
                    <a:lnTo>
                      <a:pt x="696" y="374"/>
                    </a:lnTo>
                    <a:lnTo>
                      <a:pt x="691" y="369"/>
                    </a:lnTo>
                    <a:lnTo>
                      <a:pt x="686" y="366"/>
                    </a:lnTo>
                    <a:lnTo>
                      <a:pt x="682" y="370"/>
                    </a:lnTo>
                    <a:lnTo>
                      <a:pt x="677" y="374"/>
                    </a:lnTo>
                    <a:lnTo>
                      <a:pt x="675" y="377"/>
                    </a:lnTo>
                    <a:lnTo>
                      <a:pt x="672" y="380"/>
                    </a:lnTo>
                    <a:lnTo>
                      <a:pt x="667" y="381"/>
                    </a:lnTo>
                    <a:lnTo>
                      <a:pt x="663" y="380"/>
                    </a:lnTo>
                    <a:lnTo>
                      <a:pt x="658" y="377"/>
                    </a:lnTo>
                    <a:lnTo>
                      <a:pt x="655" y="374"/>
                    </a:lnTo>
                    <a:lnTo>
                      <a:pt x="651" y="370"/>
                    </a:lnTo>
                    <a:lnTo>
                      <a:pt x="645" y="369"/>
                    </a:lnTo>
                    <a:lnTo>
                      <a:pt x="643" y="372"/>
                    </a:lnTo>
                    <a:lnTo>
                      <a:pt x="640" y="375"/>
                    </a:lnTo>
                    <a:lnTo>
                      <a:pt x="637" y="377"/>
                    </a:lnTo>
                    <a:lnTo>
                      <a:pt x="636" y="380"/>
                    </a:lnTo>
                    <a:lnTo>
                      <a:pt x="632" y="381"/>
                    </a:lnTo>
                    <a:lnTo>
                      <a:pt x="629" y="380"/>
                    </a:lnTo>
                    <a:lnTo>
                      <a:pt x="626" y="377"/>
                    </a:lnTo>
                    <a:lnTo>
                      <a:pt x="621" y="375"/>
                    </a:lnTo>
                    <a:lnTo>
                      <a:pt x="618" y="375"/>
                    </a:lnTo>
                    <a:lnTo>
                      <a:pt x="613" y="377"/>
                    </a:lnTo>
                    <a:lnTo>
                      <a:pt x="610" y="380"/>
                    </a:lnTo>
                    <a:lnTo>
                      <a:pt x="604" y="381"/>
                    </a:lnTo>
                    <a:lnTo>
                      <a:pt x="599" y="383"/>
                    </a:lnTo>
                    <a:lnTo>
                      <a:pt x="599" y="386"/>
                    </a:lnTo>
                    <a:lnTo>
                      <a:pt x="596" y="389"/>
                    </a:lnTo>
                    <a:lnTo>
                      <a:pt x="591" y="389"/>
                    </a:lnTo>
                    <a:lnTo>
                      <a:pt x="588" y="393"/>
                    </a:lnTo>
                    <a:lnTo>
                      <a:pt x="588" y="396"/>
                    </a:lnTo>
                    <a:lnTo>
                      <a:pt x="583" y="396"/>
                    </a:lnTo>
                    <a:lnTo>
                      <a:pt x="580" y="394"/>
                    </a:lnTo>
                    <a:lnTo>
                      <a:pt x="577" y="389"/>
                    </a:lnTo>
                    <a:lnTo>
                      <a:pt x="574" y="386"/>
                    </a:lnTo>
                    <a:lnTo>
                      <a:pt x="569" y="385"/>
                    </a:lnTo>
                    <a:lnTo>
                      <a:pt x="562" y="383"/>
                    </a:lnTo>
                    <a:lnTo>
                      <a:pt x="556" y="381"/>
                    </a:lnTo>
                    <a:lnTo>
                      <a:pt x="551" y="380"/>
                    </a:lnTo>
                    <a:lnTo>
                      <a:pt x="550" y="375"/>
                    </a:lnTo>
                    <a:lnTo>
                      <a:pt x="547" y="370"/>
                    </a:lnTo>
                    <a:lnTo>
                      <a:pt x="542" y="370"/>
                    </a:lnTo>
                    <a:lnTo>
                      <a:pt x="537" y="370"/>
                    </a:lnTo>
                    <a:lnTo>
                      <a:pt x="534" y="374"/>
                    </a:lnTo>
                    <a:lnTo>
                      <a:pt x="532" y="375"/>
                    </a:lnTo>
                    <a:lnTo>
                      <a:pt x="529" y="375"/>
                    </a:lnTo>
                    <a:lnTo>
                      <a:pt x="527" y="377"/>
                    </a:lnTo>
                    <a:lnTo>
                      <a:pt x="524" y="375"/>
                    </a:lnTo>
                    <a:lnTo>
                      <a:pt x="520" y="375"/>
                    </a:lnTo>
                    <a:lnTo>
                      <a:pt x="516" y="378"/>
                    </a:lnTo>
                    <a:lnTo>
                      <a:pt x="516" y="385"/>
                    </a:lnTo>
                    <a:lnTo>
                      <a:pt x="513" y="388"/>
                    </a:lnTo>
                    <a:lnTo>
                      <a:pt x="508" y="391"/>
                    </a:lnTo>
                    <a:lnTo>
                      <a:pt x="507" y="386"/>
                    </a:lnTo>
                    <a:lnTo>
                      <a:pt x="505" y="383"/>
                    </a:lnTo>
                    <a:lnTo>
                      <a:pt x="505" y="378"/>
                    </a:lnTo>
                    <a:lnTo>
                      <a:pt x="504" y="375"/>
                    </a:lnTo>
                    <a:lnTo>
                      <a:pt x="499" y="375"/>
                    </a:lnTo>
                    <a:lnTo>
                      <a:pt x="496" y="377"/>
                    </a:lnTo>
                    <a:lnTo>
                      <a:pt x="494" y="380"/>
                    </a:lnTo>
                    <a:lnTo>
                      <a:pt x="491" y="381"/>
                    </a:lnTo>
                    <a:lnTo>
                      <a:pt x="488" y="380"/>
                    </a:lnTo>
                    <a:lnTo>
                      <a:pt x="483" y="377"/>
                    </a:lnTo>
                    <a:lnTo>
                      <a:pt x="480" y="370"/>
                    </a:lnTo>
                    <a:lnTo>
                      <a:pt x="472" y="370"/>
                    </a:lnTo>
                    <a:lnTo>
                      <a:pt x="472" y="364"/>
                    </a:lnTo>
                    <a:lnTo>
                      <a:pt x="469" y="361"/>
                    </a:lnTo>
                    <a:lnTo>
                      <a:pt x="464" y="361"/>
                    </a:lnTo>
                    <a:lnTo>
                      <a:pt x="461" y="364"/>
                    </a:lnTo>
                    <a:lnTo>
                      <a:pt x="461" y="367"/>
                    </a:lnTo>
                    <a:lnTo>
                      <a:pt x="451" y="372"/>
                    </a:lnTo>
                    <a:lnTo>
                      <a:pt x="446" y="377"/>
                    </a:lnTo>
                    <a:lnTo>
                      <a:pt x="440" y="375"/>
                    </a:lnTo>
                    <a:lnTo>
                      <a:pt x="435" y="370"/>
                    </a:lnTo>
                    <a:lnTo>
                      <a:pt x="435" y="364"/>
                    </a:lnTo>
                    <a:lnTo>
                      <a:pt x="434" y="359"/>
                    </a:lnTo>
                    <a:lnTo>
                      <a:pt x="432" y="359"/>
                    </a:lnTo>
                    <a:lnTo>
                      <a:pt x="431" y="358"/>
                    </a:lnTo>
                    <a:lnTo>
                      <a:pt x="426" y="356"/>
                    </a:lnTo>
                    <a:lnTo>
                      <a:pt x="424" y="354"/>
                    </a:lnTo>
                    <a:lnTo>
                      <a:pt x="423" y="345"/>
                    </a:lnTo>
                    <a:lnTo>
                      <a:pt x="419" y="339"/>
                    </a:lnTo>
                    <a:lnTo>
                      <a:pt x="412" y="339"/>
                    </a:lnTo>
                    <a:lnTo>
                      <a:pt x="405" y="340"/>
                    </a:lnTo>
                    <a:lnTo>
                      <a:pt x="404" y="342"/>
                    </a:lnTo>
                    <a:lnTo>
                      <a:pt x="400" y="345"/>
                    </a:lnTo>
                    <a:lnTo>
                      <a:pt x="397" y="348"/>
                    </a:lnTo>
                    <a:lnTo>
                      <a:pt x="394" y="351"/>
                    </a:lnTo>
                    <a:lnTo>
                      <a:pt x="389" y="348"/>
                    </a:lnTo>
                    <a:lnTo>
                      <a:pt x="388" y="345"/>
                    </a:lnTo>
                    <a:lnTo>
                      <a:pt x="383" y="340"/>
                    </a:lnTo>
                    <a:lnTo>
                      <a:pt x="377" y="339"/>
                    </a:lnTo>
                    <a:lnTo>
                      <a:pt x="373" y="340"/>
                    </a:lnTo>
                    <a:lnTo>
                      <a:pt x="365" y="339"/>
                    </a:lnTo>
                    <a:lnTo>
                      <a:pt x="359" y="337"/>
                    </a:lnTo>
                    <a:lnTo>
                      <a:pt x="351" y="334"/>
                    </a:lnTo>
                    <a:lnTo>
                      <a:pt x="346" y="329"/>
                    </a:lnTo>
                    <a:lnTo>
                      <a:pt x="340" y="331"/>
                    </a:lnTo>
                    <a:lnTo>
                      <a:pt x="334" y="331"/>
                    </a:lnTo>
                    <a:lnTo>
                      <a:pt x="329" y="329"/>
                    </a:lnTo>
                    <a:lnTo>
                      <a:pt x="327" y="323"/>
                    </a:lnTo>
                    <a:lnTo>
                      <a:pt x="324" y="318"/>
                    </a:lnTo>
                    <a:lnTo>
                      <a:pt x="323" y="315"/>
                    </a:lnTo>
                    <a:lnTo>
                      <a:pt x="318" y="308"/>
                    </a:lnTo>
                    <a:lnTo>
                      <a:pt x="315" y="304"/>
                    </a:lnTo>
                    <a:lnTo>
                      <a:pt x="313" y="305"/>
                    </a:lnTo>
                    <a:lnTo>
                      <a:pt x="311" y="308"/>
                    </a:lnTo>
                    <a:lnTo>
                      <a:pt x="308" y="312"/>
                    </a:lnTo>
                    <a:lnTo>
                      <a:pt x="303" y="308"/>
                    </a:lnTo>
                    <a:lnTo>
                      <a:pt x="299" y="308"/>
                    </a:lnTo>
                    <a:lnTo>
                      <a:pt x="296" y="310"/>
                    </a:lnTo>
                    <a:lnTo>
                      <a:pt x="289" y="308"/>
                    </a:lnTo>
                    <a:lnTo>
                      <a:pt x="283" y="304"/>
                    </a:lnTo>
                    <a:lnTo>
                      <a:pt x="275" y="297"/>
                    </a:lnTo>
                    <a:lnTo>
                      <a:pt x="272" y="293"/>
                    </a:lnTo>
                    <a:lnTo>
                      <a:pt x="264" y="289"/>
                    </a:lnTo>
                    <a:lnTo>
                      <a:pt x="257" y="288"/>
                    </a:lnTo>
                    <a:lnTo>
                      <a:pt x="267" y="76"/>
                    </a:lnTo>
                    <a:lnTo>
                      <a:pt x="0" y="57"/>
                    </a:lnTo>
                    <a:lnTo>
                      <a:pt x="6" y="42"/>
                    </a:lnTo>
                    <a:lnTo>
                      <a:pt x="6" y="34"/>
                    </a:lnTo>
                    <a:lnTo>
                      <a:pt x="6"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1" name="State: Ohio"/>
              <p:cNvSpPr>
                <a:spLocks/>
              </p:cNvSpPr>
              <p:nvPr/>
            </p:nvSpPr>
            <p:spPr bwMode="auto">
              <a:xfrm>
                <a:off x="5522033" y="3705093"/>
                <a:ext cx="527249" cy="628998"/>
              </a:xfrm>
              <a:custGeom>
                <a:avLst/>
                <a:gdLst>
                  <a:gd name="T0" fmla="*/ 2147483647 w 361"/>
                  <a:gd name="T1" fmla="*/ 2147483647 h 418"/>
                  <a:gd name="T2" fmla="*/ 2147483647 w 361"/>
                  <a:gd name="T3" fmla="*/ 2147483647 h 418"/>
                  <a:gd name="T4" fmla="*/ 2147483647 w 361"/>
                  <a:gd name="T5" fmla="*/ 2147483647 h 418"/>
                  <a:gd name="T6" fmla="*/ 2147483647 w 361"/>
                  <a:gd name="T7" fmla="*/ 2147483647 h 418"/>
                  <a:gd name="T8" fmla="*/ 2147483647 w 361"/>
                  <a:gd name="T9" fmla="*/ 2147483647 h 418"/>
                  <a:gd name="T10" fmla="*/ 2147483647 w 361"/>
                  <a:gd name="T11" fmla="*/ 2147483647 h 418"/>
                  <a:gd name="T12" fmla="*/ 2147483647 w 361"/>
                  <a:gd name="T13" fmla="*/ 2147483647 h 418"/>
                  <a:gd name="T14" fmla="*/ 2147483647 w 361"/>
                  <a:gd name="T15" fmla="*/ 2147483647 h 418"/>
                  <a:gd name="T16" fmla="*/ 2147483647 w 361"/>
                  <a:gd name="T17" fmla="*/ 2147483647 h 418"/>
                  <a:gd name="T18" fmla="*/ 2147483647 w 361"/>
                  <a:gd name="T19" fmla="*/ 2147483647 h 418"/>
                  <a:gd name="T20" fmla="*/ 2147483647 w 361"/>
                  <a:gd name="T21" fmla="*/ 2147483647 h 418"/>
                  <a:gd name="T22" fmla="*/ 2147483647 w 361"/>
                  <a:gd name="T23" fmla="*/ 2147483647 h 418"/>
                  <a:gd name="T24" fmla="*/ 2147483647 w 361"/>
                  <a:gd name="T25" fmla="*/ 2147483647 h 418"/>
                  <a:gd name="T26" fmla="*/ 2147483647 w 361"/>
                  <a:gd name="T27" fmla="*/ 2147483647 h 418"/>
                  <a:gd name="T28" fmla="*/ 2147483647 w 361"/>
                  <a:gd name="T29" fmla="*/ 2147483647 h 418"/>
                  <a:gd name="T30" fmla="*/ 2147483647 w 361"/>
                  <a:gd name="T31" fmla="*/ 0 h 418"/>
                  <a:gd name="T32" fmla="*/ 2147483647 w 361"/>
                  <a:gd name="T33" fmla="*/ 2147483647 h 418"/>
                  <a:gd name="T34" fmla="*/ 2147483647 w 361"/>
                  <a:gd name="T35" fmla="*/ 2147483647 h 418"/>
                  <a:gd name="T36" fmla="*/ 2147483647 w 361"/>
                  <a:gd name="T37" fmla="*/ 2147483647 h 418"/>
                  <a:gd name="T38" fmla="*/ 2147483647 w 361"/>
                  <a:gd name="T39" fmla="*/ 2147483647 h 418"/>
                  <a:gd name="T40" fmla="*/ 2147483647 w 361"/>
                  <a:gd name="T41" fmla="*/ 2147483647 h 418"/>
                  <a:gd name="T42" fmla="*/ 2147483647 w 361"/>
                  <a:gd name="T43" fmla="*/ 2147483647 h 418"/>
                  <a:gd name="T44" fmla="*/ 2147483647 w 361"/>
                  <a:gd name="T45" fmla="*/ 2147483647 h 418"/>
                  <a:gd name="T46" fmla="*/ 2147483647 w 361"/>
                  <a:gd name="T47" fmla="*/ 2147483647 h 418"/>
                  <a:gd name="T48" fmla="*/ 2147483647 w 361"/>
                  <a:gd name="T49" fmla="*/ 2147483647 h 418"/>
                  <a:gd name="T50" fmla="*/ 2147483647 w 361"/>
                  <a:gd name="T51" fmla="*/ 2147483647 h 418"/>
                  <a:gd name="T52" fmla="*/ 2147483647 w 361"/>
                  <a:gd name="T53" fmla="*/ 2147483647 h 418"/>
                  <a:gd name="T54" fmla="*/ 2147483647 w 361"/>
                  <a:gd name="T55" fmla="*/ 2147483647 h 418"/>
                  <a:gd name="T56" fmla="*/ 2147483647 w 361"/>
                  <a:gd name="T57" fmla="*/ 2147483647 h 418"/>
                  <a:gd name="T58" fmla="*/ 2147483647 w 361"/>
                  <a:gd name="T59" fmla="*/ 2147483647 h 418"/>
                  <a:gd name="T60" fmla="*/ 2147483647 w 361"/>
                  <a:gd name="T61" fmla="*/ 2147483647 h 418"/>
                  <a:gd name="T62" fmla="*/ 2147483647 w 361"/>
                  <a:gd name="T63" fmla="*/ 2147483647 h 418"/>
                  <a:gd name="T64" fmla="*/ 2147483647 w 361"/>
                  <a:gd name="T65" fmla="*/ 2147483647 h 418"/>
                  <a:gd name="T66" fmla="*/ 2147483647 w 361"/>
                  <a:gd name="T67" fmla="*/ 2147483647 h 418"/>
                  <a:gd name="T68" fmla="*/ 2147483647 w 361"/>
                  <a:gd name="T69" fmla="*/ 2147483647 h 418"/>
                  <a:gd name="T70" fmla="*/ 2147483647 w 361"/>
                  <a:gd name="T71" fmla="*/ 2147483647 h 418"/>
                  <a:gd name="T72" fmla="*/ 2147483647 w 361"/>
                  <a:gd name="T73" fmla="*/ 2147483647 h 418"/>
                  <a:gd name="T74" fmla="*/ 2147483647 w 361"/>
                  <a:gd name="T75" fmla="*/ 2147483647 h 418"/>
                  <a:gd name="T76" fmla="*/ 2147483647 w 361"/>
                  <a:gd name="T77" fmla="*/ 2147483647 h 418"/>
                  <a:gd name="T78" fmla="*/ 2147483647 w 361"/>
                  <a:gd name="T79" fmla="*/ 2147483647 h 418"/>
                  <a:gd name="T80" fmla="*/ 2147483647 w 361"/>
                  <a:gd name="T81" fmla="*/ 2147483647 h 418"/>
                  <a:gd name="T82" fmla="*/ 2147483647 w 361"/>
                  <a:gd name="T83" fmla="*/ 2147483647 h 418"/>
                  <a:gd name="T84" fmla="*/ 2147483647 w 361"/>
                  <a:gd name="T85" fmla="*/ 2147483647 h 418"/>
                  <a:gd name="T86" fmla="*/ 2147483647 w 361"/>
                  <a:gd name="T87" fmla="*/ 2147483647 h 418"/>
                  <a:gd name="T88" fmla="*/ 2147483647 w 361"/>
                  <a:gd name="T89" fmla="*/ 2147483647 h 418"/>
                  <a:gd name="T90" fmla="*/ 2147483647 w 361"/>
                  <a:gd name="T91" fmla="*/ 2147483647 h 418"/>
                  <a:gd name="T92" fmla="*/ 2147483647 w 361"/>
                  <a:gd name="T93" fmla="*/ 2147483647 h 418"/>
                  <a:gd name="T94" fmla="*/ 2147483647 w 361"/>
                  <a:gd name="T95" fmla="*/ 2147483647 h 418"/>
                  <a:gd name="T96" fmla="*/ 2147483647 w 361"/>
                  <a:gd name="T97" fmla="*/ 2147483647 h 418"/>
                  <a:gd name="T98" fmla="*/ 2147483647 w 361"/>
                  <a:gd name="T99" fmla="*/ 2147483647 h 418"/>
                  <a:gd name="T100" fmla="*/ 2147483647 w 361"/>
                  <a:gd name="T101" fmla="*/ 2147483647 h 418"/>
                  <a:gd name="T102" fmla="*/ 2147483647 w 361"/>
                  <a:gd name="T103" fmla="*/ 2147483647 h 418"/>
                  <a:gd name="T104" fmla="*/ 2147483647 w 361"/>
                  <a:gd name="T105" fmla="*/ 2147483647 h 418"/>
                  <a:gd name="T106" fmla="*/ 2147483647 w 361"/>
                  <a:gd name="T107" fmla="*/ 2147483647 h 418"/>
                  <a:gd name="T108" fmla="*/ 2147483647 w 361"/>
                  <a:gd name="T109" fmla="*/ 2147483647 h 418"/>
                  <a:gd name="T110" fmla="*/ 2147483647 w 361"/>
                  <a:gd name="T111" fmla="*/ 2147483647 h 418"/>
                  <a:gd name="T112" fmla="*/ 2147483647 w 361"/>
                  <a:gd name="T113" fmla="*/ 2147483647 h 418"/>
                  <a:gd name="T114" fmla="*/ 2147483647 w 361"/>
                  <a:gd name="T115" fmla="*/ 2147483647 h 418"/>
                  <a:gd name="T116" fmla="*/ 2147483647 w 361"/>
                  <a:gd name="T117" fmla="*/ 2147483647 h 418"/>
                  <a:gd name="T118" fmla="*/ 2147483647 w 361"/>
                  <a:gd name="T119" fmla="*/ 2147483647 h 418"/>
                  <a:gd name="T120" fmla="*/ 2147483647 w 361"/>
                  <a:gd name="T121" fmla="*/ 2147483647 h 418"/>
                  <a:gd name="T122" fmla="*/ 2147483647 w 361"/>
                  <a:gd name="T123" fmla="*/ 2147483647 h 4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1"/>
                  <a:gd name="T187" fmla="*/ 0 h 418"/>
                  <a:gd name="T188" fmla="*/ 361 w 361"/>
                  <a:gd name="T189" fmla="*/ 418 h 4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1" h="418">
                    <a:moveTo>
                      <a:pt x="0" y="80"/>
                    </a:moveTo>
                    <a:lnTo>
                      <a:pt x="16" y="78"/>
                    </a:lnTo>
                    <a:lnTo>
                      <a:pt x="22" y="75"/>
                    </a:lnTo>
                    <a:lnTo>
                      <a:pt x="35" y="75"/>
                    </a:lnTo>
                    <a:lnTo>
                      <a:pt x="46" y="73"/>
                    </a:lnTo>
                    <a:lnTo>
                      <a:pt x="56" y="72"/>
                    </a:lnTo>
                    <a:lnTo>
                      <a:pt x="64" y="69"/>
                    </a:lnTo>
                    <a:lnTo>
                      <a:pt x="86" y="70"/>
                    </a:lnTo>
                    <a:lnTo>
                      <a:pt x="94" y="67"/>
                    </a:lnTo>
                    <a:lnTo>
                      <a:pt x="99" y="65"/>
                    </a:lnTo>
                    <a:lnTo>
                      <a:pt x="106" y="67"/>
                    </a:lnTo>
                    <a:lnTo>
                      <a:pt x="119" y="69"/>
                    </a:lnTo>
                    <a:lnTo>
                      <a:pt x="132" y="70"/>
                    </a:lnTo>
                    <a:lnTo>
                      <a:pt x="140" y="76"/>
                    </a:lnTo>
                    <a:lnTo>
                      <a:pt x="146" y="80"/>
                    </a:lnTo>
                    <a:lnTo>
                      <a:pt x="154" y="80"/>
                    </a:lnTo>
                    <a:lnTo>
                      <a:pt x="162" y="80"/>
                    </a:lnTo>
                    <a:lnTo>
                      <a:pt x="167" y="84"/>
                    </a:lnTo>
                    <a:lnTo>
                      <a:pt x="180" y="83"/>
                    </a:lnTo>
                    <a:lnTo>
                      <a:pt x="197" y="81"/>
                    </a:lnTo>
                    <a:lnTo>
                      <a:pt x="205" y="80"/>
                    </a:lnTo>
                    <a:lnTo>
                      <a:pt x="216" y="75"/>
                    </a:lnTo>
                    <a:lnTo>
                      <a:pt x="226" y="70"/>
                    </a:lnTo>
                    <a:lnTo>
                      <a:pt x="237" y="70"/>
                    </a:lnTo>
                    <a:lnTo>
                      <a:pt x="246" y="65"/>
                    </a:lnTo>
                    <a:lnTo>
                      <a:pt x="256" y="56"/>
                    </a:lnTo>
                    <a:lnTo>
                      <a:pt x="270" y="46"/>
                    </a:lnTo>
                    <a:lnTo>
                      <a:pt x="286" y="32"/>
                    </a:lnTo>
                    <a:lnTo>
                      <a:pt x="300" y="21"/>
                    </a:lnTo>
                    <a:lnTo>
                      <a:pt x="316" y="11"/>
                    </a:lnTo>
                    <a:lnTo>
                      <a:pt x="329" y="3"/>
                    </a:lnTo>
                    <a:lnTo>
                      <a:pt x="338" y="0"/>
                    </a:lnTo>
                    <a:lnTo>
                      <a:pt x="342" y="16"/>
                    </a:lnTo>
                    <a:lnTo>
                      <a:pt x="342" y="30"/>
                    </a:lnTo>
                    <a:lnTo>
                      <a:pt x="348" y="57"/>
                    </a:lnTo>
                    <a:lnTo>
                      <a:pt x="348" y="67"/>
                    </a:lnTo>
                    <a:lnTo>
                      <a:pt x="353" y="84"/>
                    </a:lnTo>
                    <a:lnTo>
                      <a:pt x="353" y="102"/>
                    </a:lnTo>
                    <a:lnTo>
                      <a:pt x="356" y="115"/>
                    </a:lnTo>
                    <a:lnTo>
                      <a:pt x="359" y="126"/>
                    </a:lnTo>
                    <a:lnTo>
                      <a:pt x="361" y="150"/>
                    </a:lnTo>
                    <a:lnTo>
                      <a:pt x="358" y="162"/>
                    </a:lnTo>
                    <a:lnTo>
                      <a:pt x="358" y="183"/>
                    </a:lnTo>
                    <a:lnTo>
                      <a:pt x="356" y="202"/>
                    </a:lnTo>
                    <a:lnTo>
                      <a:pt x="356" y="221"/>
                    </a:lnTo>
                    <a:lnTo>
                      <a:pt x="353" y="238"/>
                    </a:lnTo>
                    <a:lnTo>
                      <a:pt x="353" y="253"/>
                    </a:lnTo>
                    <a:lnTo>
                      <a:pt x="351" y="262"/>
                    </a:lnTo>
                    <a:lnTo>
                      <a:pt x="343" y="272"/>
                    </a:lnTo>
                    <a:lnTo>
                      <a:pt x="335" y="285"/>
                    </a:lnTo>
                    <a:lnTo>
                      <a:pt x="326" y="293"/>
                    </a:lnTo>
                    <a:lnTo>
                      <a:pt x="321" y="297"/>
                    </a:lnTo>
                    <a:lnTo>
                      <a:pt x="310" y="299"/>
                    </a:lnTo>
                    <a:lnTo>
                      <a:pt x="303" y="300"/>
                    </a:lnTo>
                    <a:lnTo>
                      <a:pt x="300" y="305"/>
                    </a:lnTo>
                    <a:lnTo>
                      <a:pt x="297" y="312"/>
                    </a:lnTo>
                    <a:lnTo>
                      <a:pt x="292" y="315"/>
                    </a:lnTo>
                    <a:lnTo>
                      <a:pt x="286" y="316"/>
                    </a:lnTo>
                    <a:lnTo>
                      <a:pt x="284" y="324"/>
                    </a:lnTo>
                    <a:lnTo>
                      <a:pt x="286" y="332"/>
                    </a:lnTo>
                    <a:lnTo>
                      <a:pt x="284" y="340"/>
                    </a:lnTo>
                    <a:lnTo>
                      <a:pt x="286" y="348"/>
                    </a:lnTo>
                    <a:lnTo>
                      <a:pt x="284" y="354"/>
                    </a:lnTo>
                    <a:lnTo>
                      <a:pt x="281" y="356"/>
                    </a:lnTo>
                    <a:lnTo>
                      <a:pt x="275" y="358"/>
                    </a:lnTo>
                    <a:lnTo>
                      <a:pt x="272" y="350"/>
                    </a:lnTo>
                    <a:lnTo>
                      <a:pt x="267" y="348"/>
                    </a:lnTo>
                    <a:lnTo>
                      <a:pt x="264" y="350"/>
                    </a:lnTo>
                    <a:lnTo>
                      <a:pt x="261" y="356"/>
                    </a:lnTo>
                    <a:lnTo>
                      <a:pt x="256" y="359"/>
                    </a:lnTo>
                    <a:lnTo>
                      <a:pt x="256" y="366"/>
                    </a:lnTo>
                    <a:lnTo>
                      <a:pt x="254" y="372"/>
                    </a:lnTo>
                    <a:lnTo>
                      <a:pt x="254" y="378"/>
                    </a:lnTo>
                    <a:lnTo>
                      <a:pt x="256" y="385"/>
                    </a:lnTo>
                    <a:lnTo>
                      <a:pt x="259" y="389"/>
                    </a:lnTo>
                    <a:lnTo>
                      <a:pt x="257" y="396"/>
                    </a:lnTo>
                    <a:lnTo>
                      <a:pt x="253" y="399"/>
                    </a:lnTo>
                    <a:lnTo>
                      <a:pt x="249" y="404"/>
                    </a:lnTo>
                    <a:lnTo>
                      <a:pt x="249" y="408"/>
                    </a:lnTo>
                    <a:lnTo>
                      <a:pt x="248" y="412"/>
                    </a:lnTo>
                    <a:lnTo>
                      <a:pt x="242" y="413"/>
                    </a:lnTo>
                    <a:lnTo>
                      <a:pt x="237" y="416"/>
                    </a:lnTo>
                    <a:lnTo>
                      <a:pt x="229" y="418"/>
                    </a:lnTo>
                    <a:lnTo>
                      <a:pt x="224" y="415"/>
                    </a:lnTo>
                    <a:lnTo>
                      <a:pt x="216" y="408"/>
                    </a:lnTo>
                    <a:lnTo>
                      <a:pt x="208" y="405"/>
                    </a:lnTo>
                    <a:lnTo>
                      <a:pt x="202" y="402"/>
                    </a:lnTo>
                    <a:lnTo>
                      <a:pt x="200" y="394"/>
                    </a:lnTo>
                    <a:lnTo>
                      <a:pt x="199" y="391"/>
                    </a:lnTo>
                    <a:lnTo>
                      <a:pt x="199" y="386"/>
                    </a:lnTo>
                    <a:lnTo>
                      <a:pt x="194" y="386"/>
                    </a:lnTo>
                    <a:lnTo>
                      <a:pt x="189" y="386"/>
                    </a:lnTo>
                    <a:lnTo>
                      <a:pt x="186" y="388"/>
                    </a:lnTo>
                    <a:lnTo>
                      <a:pt x="184" y="394"/>
                    </a:lnTo>
                    <a:lnTo>
                      <a:pt x="180" y="399"/>
                    </a:lnTo>
                    <a:lnTo>
                      <a:pt x="175" y="404"/>
                    </a:lnTo>
                    <a:lnTo>
                      <a:pt x="168" y="407"/>
                    </a:lnTo>
                    <a:lnTo>
                      <a:pt x="160" y="407"/>
                    </a:lnTo>
                    <a:lnTo>
                      <a:pt x="154" y="401"/>
                    </a:lnTo>
                    <a:lnTo>
                      <a:pt x="149" y="397"/>
                    </a:lnTo>
                    <a:lnTo>
                      <a:pt x="145" y="397"/>
                    </a:lnTo>
                    <a:lnTo>
                      <a:pt x="141" y="397"/>
                    </a:lnTo>
                    <a:lnTo>
                      <a:pt x="140" y="399"/>
                    </a:lnTo>
                    <a:lnTo>
                      <a:pt x="137" y="404"/>
                    </a:lnTo>
                    <a:lnTo>
                      <a:pt x="133" y="405"/>
                    </a:lnTo>
                    <a:lnTo>
                      <a:pt x="130" y="410"/>
                    </a:lnTo>
                    <a:lnTo>
                      <a:pt x="129" y="408"/>
                    </a:lnTo>
                    <a:lnTo>
                      <a:pt x="126" y="405"/>
                    </a:lnTo>
                    <a:lnTo>
                      <a:pt x="119" y="401"/>
                    </a:lnTo>
                    <a:lnTo>
                      <a:pt x="114" y="396"/>
                    </a:lnTo>
                    <a:lnTo>
                      <a:pt x="110" y="393"/>
                    </a:lnTo>
                    <a:lnTo>
                      <a:pt x="100" y="394"/>
                    </a:lnTo>
                    <a:lnTo>
                      <a:pt x="92" y="394"/>
                    </a:lnTo>
                    <a:lnTo>
                      <a:pt x="86" y="393"/>
                    </a:lnTo>
                    <a:lnTo>
                      <a:pt x="81" y="386"/>
                    </a:lnTo>
                    <a:lnTo>
                      <a:pt x="78" y="378"/>
                    </a:lnTo>
                    <a:lnTo>
                      <a:pt x="73" y="374"/>
                    </a:lnTo>
                    <a:lnTo>
                      <a:pt x="67" y="367"/>
                    </a:lnTo>
                    <a:lnTo>
                      <a:pt x="60" y="364"/>
                    </a:lnTo>
                    <a:lnTo>
                      <a:pt x="52" y="364"/>
                    </a:lnTo>
                    <a:lnTo>
                      <a:pt x="46" y="361"/>
                    </a:lnTo>
                    <a:lnTo>
                      <a:pt x="38" y="358"/>
                    </a:lnTo>
                    <a:lnTo>
                      <a:pt x="33" y="359"/>
                    </a:lnTo>
                    <a:lnTo>
                      <a:pt x="27" y="366"/>
                    </a:lnTo>
                    <a:lnTo>
                      <a:pt x="0" y="8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2" name="State: North Dakota"/>
              <p:cNvSpPr>
                <a:spLocks/>
              </p:cNvSpPr>
              <p:nvPr/>
            </p:nvSpPr>
            <p:spPr bwMode="auto">
              <a:xfrm>
                <a:off x="3300580" y="2626166"/>
                <a:ext cx="828115" cy="555264"/>
              </a:xfrm>
              <a:custGeom>
                <a:avLst/>
                <a:gdLst>
                  <a:gd name="T0" fmla="*/ 2147483647 w 567"/>
                  <a:gd name="T1" fmla="*/ 0 h 369"/>
                  <a:gd name="T2" fmla="*/ 0 w 567"/>
                  <a:gd name="T3" fmla="*/ 2147483647 h 369"/>
                  <a:gd name="T4" fmla="*/ 2147483647 w 567"/>
                  <a:gd name="T5" fmla="*/ 2147483647 h 369"/>
                  <a:gd name="T6" fmla="*/ 2147483647 w 567"/>
                  <a:gd name="T7" fmla="*/ 2147483647 h 369"/>
                  <a:gd name="T8" fmla="*/ 2147483647 w 567"/>
                  <a:gd name="T9" fmla="*/ 2147483647 h 369"/>
                  <a:gd name="T10" fmla="*/ 2147483647 w 567"/>
                  <a:gd name="T11" fmla="*/ 2147483647 h 369"/>
                  <a:gd name="T12" fmla="*/ 2147483647 w 567"/>
                  <a:gd name="T13" fmla="*/ 2147483647 h 369"/>
                  <a:gd name="T14" fmla="*/ 2147483647 w 567"/>
                  <a:gd name="T15" fmla="*/ 2147483647 h 369"/>
                  <a:gd name="T16" fmla="*/ 2147483647 w 567"/>
                  <a:gd name="T17" fmla="*/ 2147483647 h 369"/>
                  <a:gd name="T18" fmla="*/ 2147483647 w 567"/>
                  <a:gd name="T19" fmla="*/ 2147483647 h 369"/>
                  <a:gd name="T20" fmla="*/ 2147483647 w 567"/>
                  <a:gd name="T21" fmla="*/ 2147483647 h 369"/>
                  <a:gd name="T22" fmla="*/ 2147483647 w 567"/>
                  <a:gd name="T23" fmla="*/ 2147483647 h 369"/>
                  <a:gd name="T24" fmla="*/ 2147483647 w 567"/>
                  <a:gd name="T25" fmla="*/ 2147483647 h 369"/>
                  <a:gd name="T26" fmla="*/ 2147483647 w 567"/>
                  <a:gd name="T27" fmla="*/ 2147483647 h 369"/>
                  <a:gd name="T28" fmla="*/ 2147483647 w 567"/>
                  <a:gd name="T29" fmla="*/ 2147483647 h 369"/>
                  <a:gd name="T30" fmla="*/ 2147483647 w 567"/>
                  <a:gd name="T31" fmla="*/ 2147483647 h 369"/>
                  <a:gd name="T32" fmla="*/ 2147483647 w 567"/>
                  <a:gd name="T33" fmla="*/ 2147483647 h 369"/>
                  <a:gd name="T34" fmla="*/ 2147483647 w 567"/>
                  <a:gd name="T35" fmla="*/ 2147483647 h 369"/>
                  <a:gd name="T36" fmla="*/ 2147483647 w 567"/>
                  <a:gd name="T37" fmla="*/ 2147483647 h 369"/>
                  <a:gd name="T38" fmla="*/ 2147483647 w 567"/>
                  <a:gd name="T39" fmla="*/ 2147483647 h 369"/>
                  <a:gd name="T40" fmla="*/ 2147483647 w 567"/>
                  <a:gd name="T41" fmla="*/ 2147483647 h 369"/>
                  <a:gd name="T42" fmla="*/ 2147483647 w 567"/>
                  <a:gd name="T43" fmla="*/ 2147483647 h 369"/>
                  <a:gd name="T44" fmla="*/ 2147483647 w 567"/>
                  <a:gd name="T45" fmla="*/ 2147483647 h 369"/>
                  <a:gd name="T46" fmla="*/ 2147483647 w 567"/>
                  <a:gd name="T47" fmla="*/ 2147483647 h 369"/>
                  <a:gd name="T48" fmla="*/ 2147483647 w 567"/>
                  <a:gd name="T49" fmla="*/ 2147483647 h 369"/>
                  <a:gd name="T50" fmla="*/ 2147483647 w 567"/>
                  <a:gd name="T51" fmla="*/ 2147483647 h 369"/>
                  <a:gd name="T52" fmla="*/ 2147483647 w 567"/>
                  <a:gd name="T53" fmla="*/ 2147483647 h 369"/>
                  <a:gd name="T54" fmla="*/ 2147483647 w 567"/>
                  <a:gd name="T55" fmla="*/ 2147483647 h 369"/>
                  <a:gd name="T56" fmla="*/ 2147483647 w 567"/>
                  <a:gd name="T57" fmla="*/ 2147483647 h 369"/>
                  <a:gd name="T58" fmla="*/ 2147483647 w 567"/>
                  <a:gd name="T59" fmla="*/ 2147483647 h 369"/>
                  <a:gd name="T60" fmla="*/ 2147483647 w 567"/>
                  <a:gd name="T61" fmla="*/ 2147483647 h 369"/>
                  <a:gd name="T62" fmla="*/ 2147483647 w 567"/>
                  <a:gd name="T63" fmla="*/ 2147483647 h 369"/>
                  <a:gd name="T64" fmla="*/ 2147483647 w 567"/>
                  <a:gd name="T65" fmla="*/ 2147483647 h 369"/>
                  <a:gd name="T66" fmla="*/ 2147483647 w 567"/>
                  <a:gd name="T67" fmla="*/ 2147483647 h 369"/>
                  <a:gd name="T68" fmla="*/ 2147483647 w 567"/>
                  <a:gd name="T69" fmla="*/ 2147483647 h 369"/>
                  <a:gd name="T70" fmla="*/ 2147483647 w 567"/>
                  <a:gd name="T71" fmla="*/ 2147483647 h 369"/>
                  <a:gd name="T72" fmla="*/ 2147483647 w 567"/>
                  <a:gd name="T73" fmla="*/ 0 h 3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7"/>
                  <a:gd name="T112" fmla="*/ 0 h 369"/>
                  <a:gd name="T113" fmla="*/ 567 w 567"/>
                  <a:gd name="T114" fmla="*/ 369 h 3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7" h="369">
                    <a:moveTo>
                      <a:pt x="38" y="0"/>
                    </a:moveTo>
                    <a:lnTo>
                      <a:pt x="0" y="336"/>
                    </a:lnTo>
                    <a:lnTo>
                      <a:pt x="567" y="369"/>
                    </a:lnTo>
                    <a:lnTo>
                      <a:pt x="567" y="328"/>
                    </a:lnTo>
                    <a:lnTo>
                      <a:pt x="560" y="318"/>
                    </a:lnTo>
                    <a:lnTo>
                      <a:pt x="556" y="310"/>
                    </a:lnTo>
                    <a:lnTo>
                      <a:pt x="552" y="298"/>
                    </a:lnTo>
                    <a:lnTo>
                      <a:pt x="548" y="288"/>
                    </a:lnTo>
                    <a:lnTo>
                      <a:pt x="548" y="282"/>
                    </a:lnTo>
                    <a:lnTo>
                      <a:pt x="555" y="277"/>
                    </a:lnTo>
                    <a:lnTo>
                      <a:pt x="556" y="271"/>
                    </a:lnTo>
                    <a:lnTo>
                      <a:pt x="555" y="258"/>
                    </a:lnTo>
                    <a:lnTo>
                      <a:pt x="550" y="245"/>
                    </a:lnTo>
                    <a:lnTo>
                      <a:pt x="548" y="226"/>
                    </a:lnTo>
                    <a:lnTo>
                      <a:pt x="545" y="209"/>
                    </a:lnTo>
                    <a:lnTo>
                      <a:pt x="544" y="191"/>
                    </a:lnTo>
                    <a:lnTo>
                      <a:pt x="542" y="180"/>
                    </a:lnTo>
                    <a:lnTo>
                      <a:pt x="537" y="169"/>
                    </a:lnTo>
                    <a:lnTo>
                      <a:pt x="539" y="155"/>
                    </a:lnTo>
                    <a:lnTo>
                      <a:pt x="539" y="143"/>
                    </a:lnTo>
                    <a:lnTo>
                      <a:pt x="536" y="128"/>
                    </a:lnTo>
                    <a:lnTo>
                      <a:pt x="534" y="116"/>
                    </a:lnTo>
                    <a:lnTo>
                      <a:pt x="536" y="102"/>
                    </a:lnTo>
                    <a:lnTo>
                      <a:pt x="531" y="96"/>
                    </a:lnTo>
                    <a:lnTo>
                      <a:pt x="529" y="86"/>
                    </a:lnTo>
                    <a:lnTo>
                      <a:pt x="528" y="75"/>
                    </a:lnTo>
                    <a:lnTo>
                      <a:pt x="533" y="69"/>
                    </a:lnTo>
                    <a:lnTo>
                      <a:pt x="537" y="64"/>
                    </a:lnTo>
                    <a:lnTo>
                      <a:pt x="534" y="54"/>
                    </a:lnTo>
                    <a:lnTo>
                      <a:pt x="531" y="45"/>
                    </a:lnTo>
                    <a:lnTo>
                      <a:pt x="523" y="35"/>
                    </a:lnTo>
                    <a:lnTo>
                      <a:pt x="418" y="27"/>
                    </a:lnTo>
                    <a:lnTo>
                      <a:pt x="361" y="26"/>
                    </a:lnTo>
                    <a:lnTo>
                      <a:pt x="315" y="24"/>
                    </a:lnTo>
                    <a:lnTo>
                      <a:pt x="274" y="21"/>
                    </a:lnTo>
                    <a:lnTo>
                      <a:pt x="232" y="18"/>
                    </a:lnTo>
                    <a:lnTo>
                      <a:pt x="38"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3" name="State: North Carolina"/>
              <p:cNvSpPr>
                <a:spLocks/>
              </p:cNvSpPr>
              <p:nvPr/>
            </p:nvSpPr>
            <p:spPr bwMode="auto">
              <a:xfrm>
                <a:off x="5659323" y="4457481"/>
                <a:ext cx="1156733" cy="535701"/>
              </a:xfrm>
              <a:custGeom>
                <a:avLst/>
                <a:gdLst>
                  <a:gd name="T0" fmla="*/ 2147483647 w 792"/>
                  <a:gd name="T1" fmla="*/ 2147483647 h 356"/>
                  <a:gd name="T2" fmla="*/ 2147483647 w 792"/>
                  <a:gd name="T3" fmla="*/ 2147483647 h 356"/>
                  <a:gd name="T4" fmla="*/ 2147483647 w 792"/>
                  <a:gd name="T5" fmla="*/ 2147483647 h 356"/>
                  <a:gd name="T6" fmla="*/ 2147483647 w 792"/>
                  <a:gd name="T7" fmla="*/ 2147483647 h 356"/>
                  <a:gd name="T8" fmla="*/ 2147483647 w 792"/>
                  <a:gd name="T9" fmla="*/ 2147483647 h 356"/>
                  <a:gd name="T10" fmla="*/ 2147483647 w 792"/>
                  <a:gd name="T11" fmla="*/ 2147483647 h 356"/>
                  <a:gd name="T12" fmla="*/ 2147483647 w 792"/>
                  <a:gd name="T13" fmla="*/ 2147483647 h 356"/>
                  <a:gd name="T14" fmla="*/ 2147483647 w 792"/>
                  <a:gd name="T15" fmla="*/ 2147483647 h 356"/>
                  <a:gd name="T16" fmla="*/ 2147483647 w 792"/>
                  <a:gd name="T17" fmla="*/ 2147483647 h 356"/>
                  <a:gd name="T18" fmla="*/ 2147483647 w 792"/>
                  <a:gd name="T19" fmla="*/ 2147483647 h 356"/>
                  <a:gd name="T20" fmla="*/ 2147483647 w 792"/>
                  <a:gd name="T21" fmla="*/ 2147483647 h 356"/>
                  <a:gd name="T22" fmla="*/ 2147483647 w 792"/>
                  <a:gd name="T23" fmla="*/ 2147483647 h 356"/>
                  <a:gd name="T24" fmla="*/ 2147483647 w 792"/>
                  <a:gd name="T25" fmla="*/ 2147483647 h 356"/>
                  <a:gd name="T26" fmla="*/ 2147483647 w 792"/>
                  <a:gd name="T27" fmla="*/ 2147483647 h 356"/>
                  <a:gd name="T28" fmla="*/ 2147483647 w 792"/>
                  <a:gd name="T29" fmla="*/ 2147483647 h 356"/>
                  <a:gd name="T30" fmla="*/ 2147483647 w 792"/>
                  <a:gd name="T31" fmla="*/ 2147483647 h 356"/>
                  <a:gd name="T32" fmla="*/ 2147483647 w 792"/>
                  <a:gd name="T33" fmla="*/ 2147483647 h 356"/>
                  <a:gd name="T34" fmla="*/ 2147483647 w 792"/>
                  <a:gd name="T35" fmla="*/ 2147483647 h 356"/>
                  <a:gd name="T36" fmla="*/ 2147483647 w 792"/>
                  <a:gd name="T37" fmla="*/ 2147483647 h 356"/>
                  <a:gd name="T38" fmla="*/ 2147483647 w 792"/>
                  <a:gd name="T39" fmla="*/ 2147483647 h 356"/>
                  <a:gd name="T40" fmla="*/ 2147483647 w 792"/>
                  <a:gd name="T41" fmla="*/ 2147483647 h 356"/>
                  <a:gd name="T42" fmla="*/ 2147483647 w 792"/>
                  <a:gd name="T43" fmla="*/ 2147483647 h 356"/>
                  <a:gd name="T44" fmla="*/ 2147483647 w 792"/>
                  <a:gd name="T45" fmla="*/ 2147483647 h 356"/>
                  <a:gd name="T46" fmla="*/ 2147483647 w 792"/>
                  <a:gd name="T47" fmla="*/ 2147483647 h 356"/>
                  <a:gd name="T48" fmla="*/ 2147483647 w 792"/>
                  <a:gd name="T49" fmla="*/ 2147483647 h 356"/>
                  <a:gd name="T50" fmla="*/ 2147483647 w 792"/>
                  <a:gd name="T51" fmla="*/ 2147483647 h 356"/>
                  <a:gd name="T52" fmla="*/ 2147483647 w 792"/>
                  <a:gd name="T53" fmla="*/ 2147483647 h 356"/>
                  <a:gd name="T54" fmla="*/ 2147483647 w 792"/>
                  <a:gd name="T55" fmla="*/ 2147483647 h 356"/>
                  <a:gd name="T56" fmla="*/ 2147483647 w 792"/>
                  <a:gd name="T57" fmla="*/ 2147483647 h 356"/>
                  <a:gd name="T58" fmla="*/ 2147483647 w 792"/>
                  <a:gd name="T59" fmla="*/ 2147483647 h 356"/>
                  <a:gd name="T60" fmla="*/ 2147483647 w 792"/>
                  <a:gd name="T61" fmla="*/ 2147483647 h 356"/>
                  <a:gd name="T62" fmla="*/ 2147483647 w 792"/>
                  <a:gd name="T63" fmla="*/ 2147483647 h 356"/>
                  <a:gd name="T64" fmla="*/ 2147483647 w 792"/>
                  <a:gd name="T65" fmla="*/ 2147483647 h 356"/>
                  <a:gd name="T66" fmla="*/ 2147483647 w 792"/>
                  <a:gd name="T67" fmla="*/ 2147483647 h 356"/>
                  <a:gd name="T68" fmla="*/ 2147483647 w 792"/>
                  <a:gd name="T69" fmla="*/ 2147483647 h 356"/>
                  <a:gd name="T70" fmla="*/ 2147483647 w 792"/>
                  <a:gd name="T71" fmla="*/ 2147483647 h 356"/>
                  <a:gd name="T72" fmla="*/ 2147483647 w 792"/>
                  <a:gd name="T73" fmla="*/ 2147483647 h 356"/>
                  <a:gd name="T74" fmla="*/ 2147483647 w 792"/>
                  <a:gd name="T75" fmla="*/ 2147483647 h 356"/>
                  <a:gd name="T76" fmla="*/ 2147483647 w 792"/>
                  <a:gd name="T77" fmla="*/ 2147483647 h 356"/>
                  <a:gd name="T78" fmla="*/ 2147483647 w 792"/>
                  <a:gd name="T79" fmla="*/ 2147483647 h 356"/>
                  <a:gd name="T80" fmla="*/ 2147483647 w 792"/>
                  <a:gd name="T81" fmla="*/ 2147483647 h 356"/>
                  <a:gd name="T82" fmla="*/ 2147483647 w 792"/>
                  <a:gd name="T83" fmla="*/ 2147483647 h 356"/>
                  <a:gd name="T84" fmla="*/ 2147483647 w 792"/>
                  <a:gd name="T85" fmla="*/ 2147483647 h 356"/>
                  <a:gd name="T86" fmla="*/ 2147483647 w 792"/>
                  <a:gd name="T87" fmla="*/ 2147483647 h 356"/>
                  <a:gd name="T88" fmla="*/ 2147483647 w 792"/>
                  <a:gd name="T89" fmla="*/ 2147483647 h 356"/>
                  <a:gd name="T90" fmla="*/ 2147483647 w 792"/>
                  <a:gd name="T91" fmla="*/ 2147483647 h 356"/>
                  <a:gd name="T92" fmla="*/ 2147483647 w 792"/>
                  <a:gd name="T93" fmla="*/ 2147483647 h 356"/>
                  <a:gd name="T94" fmla="*/ 2147483647 w 792"/>
                  <a:gd name="T95" fmla="*/ 2147483647 h 356"/>
                  <a:gd name="T96" fmla="*/ 2147483647 w 792"/>
                  <a:gd name="T97" fmla="*/ 2147483647 h 356"/>
                  <a:gd name="T98" fmla="*/ 2147483647 w 792"/>
                  <a:gd name="T99" fmla="*/ 2147483647 h 356"/>
                  <a:gd name="T100" fmla="*/ 2147483647 w 792"/>
                  <a:gd name="T101" fmla="*/ 2147483647 h 356"/>
                  <a:gd name="T102" fmla="*/ 2147483647 w 792"/>
                  <a:gd name="T103" fmla="*/ 2147483647 h 356"/>
                  <a:gd name="T104" fmla="*/ 2147483647 w 792"/>
                  <a:gd name="T105" fmla="*/ 2147483647 h 356"/>
                  <a:gd name="T106" fmla="*/ 2147483647 w 792"/>
                  <a:gd name="T107" fmla="*/ 2147483647 h 356"/>
                  <a:gd name="T108" fmla="*/ 2147483647 w 792"/>
                  <a:gd name="T109" fmla="*/ 2147483647 h 356"/>
                  <a:gd name="T110" fmla="*/ 2147483647 w 792"/>
                  <a:gd name="T111" fmla="*/ 2147483647 h 356"/>
                  <a:gd name="T112" fmla="*/ 2147483647 w 792"/>
                  <a:gd name="T113" fmla="*/ 2147483647 h 356"/>
                  <a:gd name="T114" fmla="*/ 2147483647 w 792"/>
                  <a:gd name="T115" fmla="*/ 2147483647 h 356"/>
                  <a:gd name="T116" fmla="*/ 2147483647 w 792"/>
                  <a:gd name="T117" fmla="*/ 2147483647 h 356"/>
                  <a:gd name="T118" fmla="*/ 2147483647 w 792"/>
                  <a:gd name="T119" fmla="*/ 2147483647 h 356"/>
                  <a:gd name="T120" fmla="*/ 2147483647 w 792"/>
                  <a:gd name="T121" fmla="*/ 2147483647 h 3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2"/>
                  <a:gd name="T184" fmla="*/ 0 h 356"/>
                  <a:gd name="T185" fmla="*/ 792 w 792"/>
                  <a:gd name="T186" fmla="*/ 356 h 3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2" h="356">
                    <a:moveTo>
                      <a:pt x="230" y="97"/>
                    </a:moveTo>
                    <a:lnTo>
                      <a:pt x="732" y="0"/>
                    </a:lnTo>
                    <a:lnTo>
                      <a:pt x="734" y="26"/>
                    </a:lnTo>
                    <a:lnTo>
                      <a:pt x="737" y="35"/>
                    </a:lnTo>
                    <a:lnTo>
                      <a:pt x="748" y="46"/>
                    </a:lnTo>
                    <a:lnTo>
                      <a:pt x="754" y="59"/>
                    </a:lnTo>
                    <a:lnTo>
                      <a:pt x="767" y="72"/>
                    </a:lnTo>
                    <a:lnTo>
                      <a:pt x="780" y="91"/>
                    </a:lnTo>
                    <a:lnTo>
                      <a:pt x="788" y="102"/>
                    </a:lnTo>
                    <a:lnTo>
                      <a:pt x="792" y="112"/>
                    </a:lnTo>
                    <a:lnTo>
                      <a:pt x="791" y="153"/>
                    </a:lnTo>
                    <a:lnTo>
                      <a:pt x="748" y="194"/>
                    </a:lnTo>
                    <a:lnTo>
                      <a:pt x="743" y="194"/>
                    </a:lnTo>
                    <a:lnTo>
                      <a:pt x="740" y="191"/>
                    </a:lnTo>
                    <a:lnTo>
                      <a:pt x="746" y="186"/>
                    </a:lnTo>
                    <a:lnTo>
                      <a:pt x="784" y="151"/>
                    </a:lnTo>
                    <a:lnTo>
                      <a:pt x="786" y="112"/>
                    </a:lnTo>
                    <a:lnTo>
                      <a:pt x="746" y="59"/>
                    </a:lnTo>
                    <a:lnTo>
                      <a:pt x="742" y="56"/>
                    </a:lnTo>
                    <a:lnTo>
                      <a:pt x="730" y="58"/>
                    </a:lnTo>
                    <a:lnTo>
                      <a:pt x="726" y="61"/>
                    </a:lnTo>
                    <a:lnTo>
                      <a:pt x="718" y="67"/>
                    </a:lnTo>
                    <a:lnTo>
                      <a:pt x="707" y="78"/>
                    </a:lnTo>
                    <a:lnTo>
                      <a:pt x="697" y="83"/>
                    </a:lnTo>
                    <a:lnTo>
                      <a:pt x="691" y="83"/>
                    </a:lnTo>
                    <a:lnTo>
                      <a:pt x="684" y="78"/>
                    </a:lnTo>
                    <a:lnTo>
                      <a:pt x="681" y="72"/>
                    </a:lnTo>
                    <a:lnTo>
                      <a:pt x="680" y="62"/>
                    </a:lnTo>
                    <a:lnTo>
                      <a:pt x="676" y="66"/>
                    </a:lnTo>
                    <a:lnTo>
                      <a:pt x="678" y="78"/>
                    </a:lnTo>
                    <a:lnTo>
                      <a:pt x="681" y="88"/>
                    </a:lnTo>
                    <a:lnTo>
                      <a:pt x="684" y="96"/>
                    </a:lnTo>
                    <a:lnTo>
                      <a:pt x="689" y="97"/>
                    </a:lnTo>
                    <a:lnTo>
                      <a:pt x="702" y="97"/>
                    </a:lnTo>
                    <a:lnTo>
                      <a:pt x="707" y="94"/>
                    </a:lnTo>
                    <a:lnTo>
                      <a:pt x="713" y="94"/>
                    </a:lnTo>
                    <a:lnTo>
                      <a:pt x="721" y="89"/>
                    </a:lnTo>
                    <a:lnTo>
                      <a:pt x="726" y="85"/>
                    </a:lnTo>
                    <a:lnTo>
                      <a:pt x="732" y="85"/>
                    </a:lnTo>
                    <a:lnTo>
                      <a:pt x="735" y="86"/>
                    </a:lnTo>
                    <a:lnTo>
                      <a:pt x="735" y="94"/>
                    </a:lnTo>
                    <a:lnTo>
                      <a:pt x="737" y="99"/>
                    </a:lnTo>
                    <a:lnTo>
                      <a:pt x="738" y="105"/>
                    </a:lnTo>
                    <a:lnTo>
                      <a:pt x="743" y="108"/>
                    </a:lnTo>
                    <a:lnTo>
                      <a:pt x="748" y="105"/>
                    </a:lnTo>
                    <a:lnTo>
                      <a:pt x="751" y="97"/>
                    </a:lnTo>
                    <a:lnTo>
                      <a:pt x="753" y="89"/>
                    </a:lnTo>
                    <a:lnTo>
                      <a:pt x="756" y="83"/>
                    </a:lnTo>
                    <a:lnTo>
                      <a:pt x="761" y="86"/>
                    </a:lnTo>
                    <a:lnTo>
                      <a:pt x="765" y="91"/>
                    </a:lnTo>
                    <a:lnTo>
                      <a:pt x="767" y="99"/>
                    </a:lnTo>
                    <a:lnTo>
                      <a:pt x="767" y="104"/>
                    </a:lnTo>
                    <a:lnTo>
                      <a:pt x="770" y="105"/>
                    </a:lnTo>
                    <a:lnTo>
                      <a:pt x="772" y="112"/>
                    </a:lnTo>
                    <a:lnTo>
                      <a:pt x="773" y="115"/>
                    </a:lnTo>
                    <a:lnTo>
                      <a:pt x="769" y="120"/>
                    </a:lnTo>
                    <a:lnTo>
                      <a:pt x="764" y="124"/>
                    </a:lnTo>
                    <a:lnTo>
                      <a:pt x="761" y="131"/>
                    </a:lnTo>
                    <a:lnTo>
                      <a:pt x="757" y="139"/>
                    </a:lnTo>
                    <a:lnTo>
                      <a:pt x="756" y="145"/>
                    </a:lnTo>
                    <a:lnTo>
                      <a:pt x="748" y="148"/>
                    </a:lnTo>
                    <a:lnTo>
                      <a:pt x="743" y="153"/>
                    </a:lnTo>
                    <a:lnTo>
                      <a:pt x="737" y="156"/>
                    </a:lnTo>
                    <a:lnTo>
                      <a:pt x="727" y="156"/>
                    </a:lnTo>
                    <a:lnTo>
                      <a:pt x="724" y="153"/>
                    </a:lnTo>
                    <a:lnTo>
                      <a:pt x="718" y="150"/>
                    </a:lnTo>
                    <a:lnTo>
                      <a:pt x="713" y="145"/>
                    </a:lnTo>
                    <a:lnTo>
                      <a:pt x="710" y="142"/>
                    </a:lnTo>
                    <a:lnTo>
                      <a:pt x="707" y="145"/>
                    </a:lnTo>
                    <a:lnTo>
                      <a:pt x="702" y="150"/>
                    </a:lnTo>
                    <a:lnTo>
                      <a:pt x="697" y="151"/>
                    </a:lnTo>
                    <a:lnTo>
                      <a:pt x="689" y="153"/>
                    </a:lnTo>
                    <a:lnTo>
                      <a:pt x="684" y="155"/>
                    </a:lnTo>
                    <a:lnTo>
                      <a:pt x="689" y="156"/>
                    </a:lnTo>
                    <a:lnTo>
                      <a:pt x="695" y="156"/>
                    </a:lnTo>
                    <a:lnTo>
                      <a:pt x="699" y="158"/>
                    </a:lnTo>
                    <a:lnTo>
                      <a:pt x="705" y="159"/>
                    </a:lnTo>
                    <a:lnTo>
                      <a:pt x="710" y="162"/>
                    </a:lnTo>
                    <a:lnTo>
                      <a:pt x="715" y="166"/>
                    </a:lnTo>
                    <a:lnTo>
                      <a:pt x="715" y="169"/>
                    </a:lnTo>
                    <a:lnTo>
                      <a:pt x="711" y="174"/>
                    </a:lnTo>
                    <a:lnTo>
                      <a:pt x="710" y="178"/>
                    </a:lnTo>
                    <a:lnTo>
                      <a:pt x="710" y="183"/>
                    </a:lnTo>
                    <a:lnTo>
                      <a:pt x="707" y="186"/>
                    </a:lnTo>
                    <a:lnTo>
                      <a:pt x="705" y="191"/>
                    </a:lnTo>
                    <a:lnTo>
                      <a:pt x="703" y="196"/>
                    </a:lnTo>
                    <a:lnTo>
                      <a:pt x="705" y="201"/>
                    </a:lnTo>
                    <a:lnTo>
                      <a:pt x="708" y="204"/>
                    </a:lnTo>
                    <a:lnTo>
                      <a:pt x="711" y="199"/>
                    </a:lnTo>
                    <a:lnTo>
                      <a:pt x="718" y="197"/>
                    </a:lnTo>
                    <a:lnTo>
                      <a:pt x="724" y="199"/>
                    </a:lnTo>
                    <a:lnTo>
                      <a:pt x="729" y="204"/>
                    </a:lnTo>
                    <a:lnTo>
                      <a:pt x="730" y="213"/>
                    </a:lnTo>
                    <a:lnTo>
                      <a:pt x="729" y="216"/>
                    </a:lnTo>
                    <a:lnTo>
                      <a:pt x="724" y="223"/>
                    </a:lnTo>
                    <a:lnTo>
                      <a:pt x="718" y="229"/>
                    </a:lnTo>
                    <a:lnTo>
                      <a:pt x="711" y="234"/>
                    </a:lnTo>
                    <a:lnTo>
                      <a:pt x="702" y="242"/>
                    </a:lnTo>
                    <a:lnTo>
                      <a:pt x="692" y="242"/>
                    </a:lnTo>
                    <a:lnTo>
                      <a:pt x="680" y="245"/>
                    </a:lnTo>
                    <a:lnTo>
                      <a:pt x="670" y="250"/>
                    </a:lnTo>
                    <a:lnTo>
                      <a:pt x="662" y="258"/>
                    </a:lnTo>
                    <a:lnTo>
                      <a:pt x="651" y="266"/>
                    </a:lnTo>
                    <a:lnTo>
                      <a:pt x="641" y="275"/>
                    </a:lnTo>
                    <a:lnTo>
                      <a:pt x="633" y="283"/>
                    </a:lnTo>
                    <a:lnTo>
                      <a:pt x="626" y="301"/>
                    </a:lnTo>
                    <a:lnTo>
                      <a:pt x="619" y="310"/>
                    </a:lnTo>
                    <a:lnTo>
                      <a:pt x="619" y="320"/>
                    </a:lnTo>
                    <a:lnTo>
                      <a:pt x="614" y="326"/>
                    </a:lnTo>
                    <a:lnTo>
                      <a:pt x="599" y="339"/>
                    </a:lnTo>
                    <a:lnTo>
                      <a:pt x="583" y="347"/>
                    </a:lnTo>
                    <a:lnTo>
                      <a:pt x="567" y="355"/>
                    </a:lnTo>
                    <a:lnTo>
                      <a:pt x="552" y="356"/>
                    </a:lnTo>
                    <a:lnTo>
                      <a:pt x="435" y="267"/>
                    </a:lnTo>
                    <a:lnTo>
                      <a:pt x="416" y="272"/>
                    </a:lnTo>
                    <a:lnTo>
                      <a:pt x="406" y="275"/>
                    </a:lnTo>
                    <a:lnTo>
                      <a:pt x="392" y="277"/>
                    </a:lnTo>
                    <a:lnTo>
                      <a:pt x="376" y="282"/>
                    </a:lnTo>
                    <a:lnTo>
                      <a:pt x="367" y="283"/>
                    </a:lnTo>
                    <a:lnTo>
                      <a:pt x="340" y="285"/>
                    </a:lnTo>
                    <a:lnTo>
                      <a:pt x="336" y="272"/>
                    </a:lnTo>
                    <a:lnTo>
                      <a:pt x="332" y="267"/>
                    </a:lnTo>
                    <a:lnTo>
                      <a:pt x="325" y="263"/>
                    </a:lnTo>
                    <a:lnTo>
                      <a:pt x="317" y="263"/>
                    </a:lnTo>
                    <a:lnTo>
                      <a:pt x="313" y="263"/>
                    </a:lnTo>
                    <a:lnTo>
                      <a:pt x="305" y="251"/>
                    </a:lnTo>
                    <a:lnTo>
                      <a:pt x="286" y="253"/>
                    </a:lnTo>
                    <a:lnTo>
                      <a:pt x="273" y="253"/>
                    </a:lnTo>
                    <a:lnTo>
                      <a:pt x="266" y="258"/>
                    </a:lnTo>
                    <a:lnTo>
                      <a:pt x="243" y="256"/>
                    </a:lnTo>
                    <a:lnTo>
                      <a:pt x="227" y="256"/>
                    </a:lnTo>
                    <a:lnTo>
                      <a:pt x="211" y="261"/>
                    </a:lnTo>
                    <a:lnTo>
                      <a:pt x="197" y="263"/>
                    </a:lnTo>
                    <a:lnTo>
                      <a:pt x="190" y="266"/>
                    </a:lnTo>
                    <a:lnTo>
                      <a:pt x="168" y="278"/>
                    </a:lnTo>
                    <a:lnTo>
                      <a:pt x="143" y="286"/>
                    </a:lnTo>
                    <a:lnTo>
                      <a:pt x="133" y="291"/>
                    </a:lnTo>
                    <a:lnTo>
                      <a:pt x="95" y="299"/>
                    </a:lnTo>
                    <a:lnTo>
                      <a:pt x="61" y="302"/>
                    </a:lnTo>
                    <a:lnTo>
                      <a:pt x="0" y="309"/>
                    </a:lnTo>
                    <a:lnTo>
                      <a:pt x="4" y="296"/>
                    </a:lnTo>
                    <a:lnTo>
                      <a:pt x="11" y="291"/>
                    </a:lnTo>
                    <a:lnTo>
                      <a:pt x="19" y="285"/>
                    </a:lnTo>
                    <a:lnTo>
                      <a:pt x="25" y="278"/>
                    </a:lnTo>
                    <a:lnTo>
                      <a:pt x="33" y="278"/>
                    </a:lnTo>
                    <a:lnTo>
                      <a:pt x="41" y="280"/>
                    </a:lnTo>
                    <a:lnTo>
                      <a:pt x="44" y="277"/>
                    </a:lnTo>
                    <a:lnTo>
                      <a:pt x="42" y="272"/>
                    </a:lnTo>
                    <a:lnTo>
                      <a:pt x="42" y="266"/>
                    </a:lnTo>
                    <a:lnTo>
                      <a:pt x="49" y="253"/>
                    </a:lnTo>
                    <a:lnTo>
                      <a:pt x="54" y="247"/>
                    </a:lnTo>
                    <a:lnTo>
                      <a:pt x="61" y="242"/>
                    </a:lnTo>
                    <a:lnTo>
                      <a:pt x="71" y="239"/>
                    </a:lnTo>
                    <a:lnTo>
                      <a:pt x="82" y="239"/>
                    </a:lnTo>
                    <a:lnTo>
                      <a:pt x="90" y="239"/>
                    </a:lnTo>
                    <a:lnTo>
                      <a:pt x="95" y="232"/>
                    </a:lnTo>
                    <a:lnTo>
                      <a:pt x="103" y="223"/>
                    </a:lnTo>
                    <a:lnTo>
                      <a:pt x="112" y="213"/>
                    </a:lnTo>
                    <a:lnTo>
                      <a:pt x="119" y="210"/>
                    </a:lnTo>
                    <a:lnTo>
                      <a:pt x="128" y="205"/>
                    </a:lnTo>
                    <a:lnTo>
                      <a:pt x="135" y="199"/>
                    </a:lnTo>
                    <a:lnTo>
                      <a:pt x="136" y="193"/>
                    </a:lnTo>
                    <a:lnTo>
                      <a:pt x="144" y="189"/>
                    </a:lnTo>
                    <a:lnTo>
                      <a:pt x="147" y="183"/>
                    </a:lnTo>
                    <a:lnTo>
                      <a:pt x="152" y="174"/>
                    </a:lnTo>
                    <a:lnTo>
                      <a:pt x="158" y="172"/>
                    </a:lnTo>
                    <a:lnTo>
                      <a:pt x="162" y="178"/>
                    </a:lnTo>
                    <a:lnTo>
                      <a:pt x="166" y="183"/>
                    </a:lnTo>
                    <a:lnTo>
                      <a:pt x="168" y="180"/>
                    </a:lnTo>
                    <a:lnTo>
                      <a:pt x="176" y="172"/>
                    </a:lnTo>
                    <a:lnTo>
                      <a:pt x="184" y="166"/>
                    </a:lnTo>
                    <a:lnTo>
                      <a:pt x="189" y="159"/>
                    </a:lnTo>
                    <a:lnTo>
                      <a:pt x="195" y="158"/>
                    </a:lnTo>
                    <a:lnTo>
                      <a:pt x="201" y="159"/>
                    </a:lnTo>
                    <a:lnTo>
                      <a:pt x="206" y="162"/>
                    </a:lnTo>
                    <a:lnTo>
                      <a:pt x="209" y="158"/>
                    </a:lnTo>
                    <a:lnTo>
                      <a:pt x="211" y="151"/>
                    </a:lnTo>
                    <a:lnTo>
                      <a:pt x="212" y="145"/>
                    </a:lnTo>
                    <a:lnTo>
                      <a:pt x="217" y="140"/>
                    </a:lnTo>
                    <a:lnTo>
                      <a:pt x="222" y="134"/>
                    </a:lnTo>
                    <a:lnTo>
                      <a:pt x="227" y="131"/>
                    </a:lnTo>
                    <a:lnTo>
                      <a:pt x="232" y="129"/>
                    </a:lnTo>
                    <a:lnTo>
                      <a:pt x="233" y="126"/>
                    </a:lnTo>
                    <a:lnTo>
                      <a:pt x="232" y="120"/>
                    </a:lnTo>
                    <a:lnTo>
                      <a:pt x="230" y="97"/>
                    </a:lnTo>
                    <a:close/>
                  </a:path>
                </a:pathLst>
              </a:custGeom>
              <a:solidFill>
                <a:srgbClr val="641E57">
                  <a:alpha val="50196"/>
                </a:srgbClr>
              </a:solidFill>
              <a:ln w="0" algn="ctr">
                <a:solidFill>
                  <a:srgbClr val="808080"/>
                </a:solidFill>
                <a:round/>
                <a:headEnd/>
                <a:tailEnd/>
              </a:ln>
            </p:spPr>
            <p:txBody>
              <a:bodyPr lIns="101882" tIns="50941" rIns="101882" bIns="50941"/>
              <a:lstStyle/>
              <a:p>
                <a:pPr eaLnBrk="0" fontAlgn="base" hangingPunct="0">
                  <a:spcBef>
                    <a:spcPct val="0"/>
                  </a:spcBef>
                  <a:spcAft>
                    <a:spcPct val="0"/>
                  </a:spcAft>
                </a:pPr>
                <a:endParaRPr lang="en-US" sz="900" dirty="0">
                  <a:solidFill>
                    <a:srgbClr val="000000"/>
                  </a:solidFill>
                  <a:latin typeface="Georgia" pitchFamily="18" charset="0"/>
                  <a:ea typeface="ＭＳ Ｐゴシック" pitchFamily="34" charset="-128"/>
                  <a:cs typeface="Arial" pitchFamily="34" charset="0"/>
                </a:endParaRPr>
              </a:p>
            </p:txBody>
          </p:sp>
          <p:grpSp>
            <p:nvGrpSpPr>
              <p:cNvPr id="264" name="State: New York"/>
              <p:cNvGrpSpPr/>
              <p:nvPr/>
            </p:nvGrpSpPr>
            <p:grpSpPr>
              <a:xfrm>
                <a:off x="6093097" y="3026437"/>
                <a:ext cx="946418" cy="728313"/>
                <a:chOff x="6656572" y="2629701"/>
                <a:chExt cx="967438" cy="744490"/>
              </a:xfrm>
              <a:grpFill/>
            </p:grpSpPr>
            <p:sp>
              <p:nvSpPr>
                <p:cNvPr id="329" name="NY"/>
                <p:cNvSpPr>
                  <a:spLocks/>
                </p:cNvSpPr>
                <p:nvPr/>
              </p:nvSpPr>
              <p:spPr bwMode="auto">
                <a:xfrm>
                  <a:off x="6656572" y="2629701"/>
                  <a:ext cx="770367" cy="698343"/>
                </a:xfrm>
                <a:custGeom>
                  <a:avLst/>
                  <a:gdLst>
                    <a:gd name="T0" fmla="*/ 2147483647 w 516"/>
                    <a:gd name="T1" fmla="*/ 2147483647 h 454"/>
                    <a:gd name="T2" fmla="*/ 2147483647 w 516"/>
                    <a:gd name="T3" fmla="*/ 2147483647 h 454"/>
                    <a:gd name="T4" fmla="*/ 2147483647 w 516"/>
                    <a:gd name="T5" fmla="*/ 2147483647 h 454"/>
                    <a:gd name="T6" fmla="*/ 2147483647 w 516"/>
                    <a:gd name="T7" fmla="*/ 2147483647 h 454"/>
                    <a:gd name="T8" fmla="*/ 2147483647 w 516"/>
                    <a:gd name="T9" fmla="*/ 2147483647 h 454"/>
                    <a:gd name="T10" fmla="*/ 2147483647 w 516"/>
                    <a:gd name="T11" fmla="*/ 2147483647 h 454"/>
                    <a:gd name="T12" fmla="*/ 2147483647 w 516"/>
                    <a:gd name="T13" fmla="*/ 2147483647 h 454"/>
                    <a:gd name="T14" fmla="*/ 2147483647 w 516"/>
                    <a:gd name="T15" fmla="*/ 2147483647 h 454"/>
                    <a:gd name="T16" fmla="*/ 2147483647 w 516"/>
                    <a:gd name="T17" fmla="*/ 2147483647 h 454"/>
                    <a:gd name="T18" fmla="*/ 2147483647 w 516"/>
                    <a:gd name="T19" fmla="*/ 2147483647 h 454"/>
                    <a:gd name="T20" fmla="*/ 2147483647 w 516"/>
                    <a:gd name="T21" fmla="*/ 2147483647 h 454"/>
                    <a:gd name="T22" fmla="*/ 2147483647 w 516"/>
                    <a:gd name="T23" fmla="*/ 2147483647 h 454"/>
                    <a:gd name="T24" fmla="*/ 2147483647 w 516"/>
                    <a:gd name="T25" fmla="*/ 2147483647 h 454"/>
                    <a:gd name="T26" fmla="*/ 2147483647 w 516"/>
                    <a:gd name="T27" fmla="*/ 2147483647 h 454"/>
                    <a:gd name="T28" fmla="*/ 2147483647 w 516"/>
                    <a:gd name="T29" fmla="*/ 2147483647 h 454"/>
                    <a:gd name="T30" fmla="*/ 2147483647 w 516"/>
                    <a:gd name="T31" fmla="*/ 2147483647 h 454"/>
                    <a:gd name="T32" fmla="*/ 2147483647 w 516"/>
                    <a:gd name="T33" fmla="*/ 2147483647 h 454"/>
                    <a:gd name="T34" fmla="*/ 2147483647 w 516"/>
                    <a:gd name="T35" fmla="*/ 2147483647 h 454"/>
                    <a:gd name="T36" fmla="*/ 2147483647 w 516"/>
                    <a:gd name="T37" fmla="*/ 2147483647 h 454"/>
                    <a:gd name="T38" fmla="*/ 2147483647 w 516"/>
                    <a:gd name="T39" fmla="*/ 2147483647 h 454"/>
                    <a:gd name="T40" fmla="*/ 2147483647 w 516"/>
                    <a:gd name="T41" fmla="*/ 2147483647 h 454"/>
                    <a:gd name="T42" fmla="*/ 2147483647 w 516"/>
                    <a:gd name="T43" fmla="*/ 2147483647 h 454"/>
                    <a:gd name="T44" fmla="*/ 2147483647 w 516"/>
                    <a:gd name="T45" fmla="*/ 2147483647 h 454"/>
                    <a:gd name="T46" fmla="*/ 2147483647 w 516"/>
                    <a:gd name="T47" fmla="*/ 2147483647 h 454"/>
                    <a:gd name="T48" fmla="*/ 2147483647 w 516"/>
                    <a:gd name="T49" fmla="*/ 2147483647 h 454"/>
                    <a:gd name="T50" fmla="*/ 2147483647 w 516"/>
                    <a:gd name="T51" fmla="*/ 2147483647 h 454"/>
                    <a:gd name="T52" fmla="*/ 2147483647 w 516"/>
                    <a:gd name="T53" fmla="*/ 2147483647 h 454"/>
                    <a:gd name="T54" fmla="*/ 2147483647 w 516"/>
                    <a:gd name="T55" fmla="*/ 0 h 454"/>
                    <a:gd name="T56" fmla="*/ 2147483647 w 516"/>
                    <a:gd name="T57" fmla="*/ 2147483647 h 454"/>
                    <a:gd name="T58" fmla="*/ 2147483647 w 516"/>
                    <a:gd name="T59" fmla="*/ 2147483647 h 454"/>
                    <a:gd name="T60" fmla="*/ 2147483647 w 516"/>
                    <a:gd name="T61" fmla="*/ 2147483647 h 454"/>
                    <a:gd name="T62" fmla="*/ 2147483647 w 516"/>
                    <a:gd name="T63" fmla="*/ 2147483647 h 454"/>
                    <a:gd name="T64" fmla="*/ 2147483647 w 516"/>
                    <a:gd name="T65" fmla="*/ 2147483647 h 454"/>
                    <a:gd name="T66" fmla="*/ 2147483647 w 516"/>
                    <a:gd name="T67" fmla="*/ 2147483647 h 454"/>
                    <a:gd name="T68" fmla="*/ 2147483647 w 516"/>
                    <a:gd name="T69" fmla="*/ 2147483647 h 454"/>
                    <a:gd name="T70" fmla="*/ 2147483647 w 516"/>
                    <a:gd name="T71" fmla="*/ 2147483647 h 454"/>
                    <a:gd name="T72" fmla="*/ 2147483647 w 516"/>
                    <a:gd name="T73" fmla="*/ 2147483647 h 454"/>
                    <a:gd name="T74" fmla="*/ 2147483647 w 516"/>
                    <a:gd name="T75" fmla="*/ 2147483647 h 454"/>
                    <a:gd name="T76" fmla="*/ 2147483647 w 516"/>
                    <a:gd name="T77" fmla="*/ 2147483647 h 454"/>
                    <a:gd name="T78" fmla="*/ 2147483647 w 516"/>
                    <a:gd name="T79" fmla="*/ 2147483647 h 454"/>
                    <a:gd name="T80" fmla="*/ 2147483647 w 516"/>
                    <a:gd name="T81" fmla="*/ 2147483647 h 454"/>
                    <a:gd name="T82" fmla="*/ 2147483647 w 516"/>
                    <a:gd name="T83" fmla="*/ 2147483647 h 454"/>
                    <a:gd name="T84" fmla="*/ 2147483647 w 516"/>
                    <a:gd name="T85" fmla="*/ 2147483647 h 454"/>
                    <a:gd name="T86" fmla="*/ 2147483647 w 516"/>
                    <a:gd name="T87" fmla="*/ 2147483647 h 454"/>
                    <a:gd name="T88" fmla="*/ 2147483647 w 516"/>
                    <a:gd name="T89" fmla="*/ 2147483647 h 454"/>
                    <a:gd name="T90" fmla="*/ 2147483647 w 516"/>
                    <a:gd name="T91" fmla="*/ 2147483647 h 454"/>
                    <a:gd name="T92" fmla="*/ 2147483647 w 516"/>
                    <a:gd name="T93" fmla="*/ 2147483647 h 454"/>
                    <a:gd name="T94" fmla="*/ 2147483647 w 516"/>
                    <a:gd name="T95" fmla="*/ 2147483647 h 454"/>
                    <a:gd name="T96" fmla="*/ 2147483647 w 516"/>
                    <a:gd name="T97" fmla="*/ 2147483647 h 454"/>
                    <a:gd name="T98" fmla="*/ 2147483647 w 516"/>
                    <a:gd name="T99" fmla="*/ 2147483647 h 454"/>
                    <a:gd name="T100" fmla="*/ 2147483647 w 516"/>
                    <a:gd name="T101" fmla="*/ 2147483647 h 454"/>
                    <a:gd name="T102" fmla="*/ 2147483647 w 516"/>
                    <a:gd name="T103" fmla="*/ 2147483647 h 454"/>
                    <a:gd name="T104" fmla="*/ 2147483647 w 516"/>
                    <a:gd name="T105" fmla="*/ 2147483647 h 454"/>
                    <a:gd name="T106" fmla="*/ 2147483647 w 516"/>
                    <a:gd name="T107" fmla="*/ 2147483647 h 454"/>
                    <a:gd name="T108" fmla="*/ 0 w 516"/>
                    <a:gd name="T109" fmla="*/ 2147483647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6"/>
                    <a:gd name="T166" fmla="*/ 0 h 454"/>
                    <a:gd name="T167" fmla="*/ 516 w 516"/>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6" h="454">
                      <a:moveTo>
                        <a:pt x="0" y="402"/>
                      </a:moveTo>
                      <a:lnTo>
                        <a:pt x="9" y="391"/>
                      </a:lnTo>
                      <a:lnTo>
                        <a:pt x="16" y="383"/>
                      </a:lnTo>
                      <a:lnTo>
                        <a:pt x="20" y="378"/>
                      </a:lnTo>
                      <a:lnTo>
                        <a:pt x="27" y="372"/>
                      </a:lnTo>
                      <a:lnTo>
                        <a:pt x="36" y="359"/>
                      </a:lnTo>
                      <a:lnTo>
                        <a:pt x="43" y="349"/>
                      </a:lnTo>
                      <a:lnTo>
                        <a:pt x="49" y="341"/>
                      </a:lnTo>
                      <a:lnTo>
                        <a:pt x="52" y="335"/>
                      </a:lnTo>
                      <a:lnTo>
                        <a:pt x="55" y="325"/>
                      </a:lnTo>
                      <a:lnTo>
                        <a:pt x="54" y="318"/>
                      </a:lnTo>
                      <a:lnTo>
                        <a:pt x="50" y="311"/>
                      </a:lnTo>
                      <a:lnTo>
                        <a:pt x="47" y="305"/>
                      </a:lnTo>
                      <a:lnTo>
                        <a:pt x="44" y="302"/>
                      </a:lnTo>
                      <a:lnTo>
                        <a:pt x="41" y="294"/>
                      </a:lnTo>
                      <a:lnTo>
                        <a:pt x="39" y="289"/>
                      </a:lnTo>
                      <a:lnTo>
                        <a:pt x="43" y="286"/>
                      </a:lnTo>
                      <a:lnTo>
                        <a:pt x="47" y="281"/>
                      </a:lnTo>
                      <a:lnTo>
                        <a:pt x="54" y="281"/>
                      </a:lnTo>
                      <a:lnTo>
                        <a:pt x="65" y="276"/>
                      </a:lnTo>
                      <a:lnTo>
                        <a:pt x="81" y="268"/>
                      </a:lnTo>
                      <a:lnTo>
                        <a:pt x="90" y="265"/>
                      </a:lnTo>
                      <a:lnTo>
                        <a:pt x="98" y="262"/>
                      </a:lnTo>
                      <a:lnTo>
                        <a:pt x="105" y="259"/>
                      </a:lnTo>
                      <a:lnTo>
                        <a:pt x="112" y="256"/>
                      </a:lnTo>
                      <a:lnTo>
                        <a:pt x="122" y="256"/>
                      </a:lnTo>
                      <a:lnTo>
                        <a:pt x="128" y="256"/>
                      </a:lnTo>
                      <a:lnTo>
                        <a:pt x="139" y="256"/>
                      </a:lnTo>
                      <a:lnTo>
                        <a:pt x="146" y="257"/>
                      </a:lnTo>
                      <a:lnTo>
                        <a:pt x="151" y="260"/>
                      </a:lnTo>
                      <a:lnTo>
                        <a:pt x="160" y="260"/>
                      </a:lnTo>
                      <a:lnTo>
                        <a:pt x="163" y="256"/>
                      </a:lnTo>
                      <a:lnTo>
                        <a:pt x="170" y="256"/>
                      </a:lnTo>
                      <a:lnTo>
                        <a:pt x="178" y="254"/>
                      </a:lnTo>
                      <a:lnTo>
                        <a:pt x="182" y="252"/>
                      </a:lnTo>
                      <a:lnTo>
                        <a:pt x="190" y="251"/>
                      </a:lnTo>
                      <a:lnTo>
                        <a:pt x="195" y="249"/>
                      </a:lnTo>
                      <a:lnTo>
                        <a:pt x="203" y="248"/>
                      </a:lnTo>
                      <a:lnTo>
                        <a:pt x="211" y="238"/>
                      </a:lnTo>
                      <a:lnTo>
                        <a:pt x="221" y="229"/>
                      </a:lnTo>
                      <a:lnTo>
                        <a:pt x="227" y="222"/>
                      </a:lnTo>
                      <a:lnTo>
                        <a:pt x="235" y="216"/>
                      </a:lnTo>
                      <a:lnTo>
                        <a:pt x="241" y="213"/>
                      </a:lnTo>
                      <a:lnTo>
                        <a:pt x="248" y="211"/>
                      </a:lnTo>
                      <a:lnTo>
                        <a:pt x="252" y="206"/>
                      </a:lnTo>
                      <a:lnTo>
                        <a:pt x="254" y="197"/>
                      </a:lnTo>
                      <a:lnTo>
                        <a:pt x="254" y="186"/>
                      </a:lnTo>
                      <a:lnTo>
                        <a:pt x="248" y="182"/>
                      </a:lnTo>
                      <a:lnTo>
                        <a:pt x="244" y="178"/>
                      </a:lnTo>
                      <a:lnTo>
                        <a:pt x="240" y="176"/>
                      </a:lnTo>
                      <a:lnTo>
                        <a:pt x="238" y="171"/>
                      </a:lnTo>
                      <a:lnTo>
                        <a:pt x="238" y="167"/>
                      </a:lnTo>
                      <a:lnTo>
                        <a:pt x="243" y="165"/>
                      </a:lnTo>
                      <a:lnTo>
                        <a:pt x="246" y="162"/>
                      </a:lnTo>
                      <a:lnTo>
                        <a:pt x="248" y="157"/>
                      </a:lnTo>
                      <a:lnTo>
                        <a:pt x="246" y="154"/>
                      </a:lnTo>
                      <a:lnTo>
                        <a:pt x="241" y="149"/>
                      </a:lnTo>
                      <a:lnTo>
                        <a:pt x="232" y="149"/>
                      </a:lnTo>
                      <a:lnTo>
                        <a:pt x="230" y="144"/>
                      </a:lnTo>
                      <a:lnTo>
                        <a:pt x="232" y="140"/>
                      </a:lnTo>
                      <a:lnTo>
                        <a:pt x="236" y="136"/>
                      </a:lnTo>
                      <a:lnTo>
                        <a:pt x="240" y="130"/>
                      </a:lnTo>
                      <a:lnTo>
                        <a:pt x="243" y="125"/>
                      </a:lnTo>
                      <a:lnTo>
                        <a:pt x="249" y="122"/>
                      </a:lnTo>
                      <a:lnTo>
                        <a:pt x="254" y="117"/>
                      </a:lnTo>
                      <a:lnTo>
                        <a:pt x="257" y="113"/>
                      </a:lnTo>
                      <a:lnTo>
                        <a:pt x="260" y="103"/>
                      </a:lnTo>
                      <a:lnTo>
                        <a:pt x="260" y="95"/>
                      </a:lnTo>
                      <a:lnTo>
                        <a:pt x="262" y="86"/>
                      </a:lnTo>
                      <a:lnTo>
                        <a:pt x="262" y="81"/>
                      </a:lnTo>
                      <a:lnTo>
                        <a:pt x="262" y="76"/>
                      </a:lnTo>
                      <a:lnTo>
                        <a:pt x="270" y="66"/>
                      </a:lnTo>
                      <a:lnTo>
                        <a:pt x="281" y="57"/>
                      </a:lnTo>
                      <a:lnTo>
                        <a:pt x="290" y="44"/>
                      </a:lnTo>
                      <a:lnTo>
                        <a:pt x="303" y="33"/>
                      </a:lnTo>
                      <a:lnTo>
                        <a:pt x="314" y="25"/>
                      </a:lnTo>
                      <a:lnTo>
                        <a:pt x="329" y="22"/>
                      </a:lnTo>
                      <a:lnTo>
                        <a:pt x="344" y="19"/>
                      </a:lnTo>
                      <a:lnTo>
                        <a:pt x="370" y="12"/>
                      </a:lnTo>
                      <a:lnTo>
                        <a:pt x="386" y="9"/>
                      </a:lnTo>
                      <a:lnTo>
                        <a:pt x="398" y="6"/>
                      </a:lnTo>
                      <a:lnTo>
                        <a:pt x="408" y="3"/>
                      </a:lnTo>
                      <a:lnTo>
                        <a:pt x="416" y="1"/>
                      </a:lnTo>
                      <a:lnTo>
                        <a:pt x="425" y="0"/>
                      </a:lnTo>
                      <a:lnTo>
                        <a:pt x="429" y="6"/>
                      </a:lnTo>
                      <a:lnTo>
                        <a:pt x="427" y="16"/>
                      </a:lnTo>
                      <a:lnTo>
                        <a:pt x="433" y="19"/>
                      </a:lnTo>
                      <a:lnTo>
                        <a:pt x="432" y="38"/>
                      </a:lnTo>
                      <a:lnTo>
                        <a:pt x="441" y="51"/>
                      </a:lnTo>
                      <a:lnTo>
                        <a:pt x="445" y="62"/>
                      </a:lnTo>
                      <a:lnTo>
                        <a:pt x="443" y="73"/>
                      </a:lnTo>
                      <a:lnTo>
                        <a:pt x="443" y="90"/>
                      </a:lnTo>
                      <a:lnTo>
                        <a:pt x="445" y="103"/>
                      </a:lnTo>
                      <a:lnTo>
                        <a:pt x="446" y="109"/>
                      </a:lnTo>
                      <a:lnTo>
                        <a:pt x="451" y="116"/>
                      </a:lnTo>
                      <a:lnTo>
                        <a:pt x="454" y="122"/>
                      </a:lnTo>
                      <a:lnTo>
                        <a:pt x="456" y="130"/>
                      </a:lnTo>
                      <a:lnTo>
                        <a:pt x="460" y="136"/>
                      </a:lnTo>
                      <a:lnTo>
                        <a:pt x="457" y="144"/>
                      </a:lnTo>
                      <a:lnTo>
                        <a:pt x="459" y="149"/>
                      </a:lnTo>
                      <a:lnTo>
                        <a:pt x="464" y="149"/>
                      </a:lnTo>
                      <a:lnTo>
                        <a:pt x="472" y="151"/>
                      </a:lnTo>
                      <a:lnTo>
                        <a:pt x="475" y="157"/>
                      </a:lnTo>
                      <a:lnTo>
                        <a:pt x="479" y="171"/>
                      </a:lnTo>
                      <a:lnTo>
                        <a:pt x="479" y="182"/>
                      </a:lnTo>
                      <a:lnTo>
                        <a:pt x="481" y="190"/>
                      </a:lnTo>
                      <a:lnTo>
                        <a:pt x="481" y="203"/>
                      </a:lnTo>
                      <a:lnTo>
                        <a:pt x="487" y="213"/>
                      </a:lnTo>
                      <a:lnTo>
                        <a:pt x="487" y="225"/>
                      </a:lnTo>
                      <a:lnTo>
                        <a:pt x="491" y="233"/>
                      </a:lnTo>
                      <a:lnTo>
                        <a:pt x="494" y="240"/>
                      </a:lnTo>
                      <a:lnTo>
                        <a:pt x="494" y="249"/>
                      </a:lnTo>
                      <a:lnTo>
                        <a:pt x="494" y="270"/>
                      </a:lnTo>
                      <a:lnTo>
                        <a:pt x="494" y="294"/>
                      </a:lnTo>
                      <a:lnTo>
                        <a:pt x="494" y="319"/>
                      </a:lnTo>
                      <a:lnTo>
                        <a:pt x="495" y="332"/>
                      </a:lnTo>
                      <a:lnTo>
                        <a:pt x="495" y="345"/>
                      </a:lnTo>
                      <a:lnTo>
                        <a:pt x="499" y="351"/>
                      </a:lnTo>
                      <a:lnTo>
                        <a:pt x="503" y="357"/>
                      </a:lnTo>
                      <a:lnTo>
                        <a:pt x="507" y="368"/>
                      </a:lnTo>
                      <a:lnTo>
                        <a:pt x="507" y="376"/>
                      </a:lnTo>
                      <a:lnTo>
                        <a:pt x="507" y="383"/>
                      </a:lnTo>
                      <a:lnTo>
                        <a:pt x="507" y="392"/>
                      </a:lnTo>
                      <a:lnTo>
                        <a:pt x="510" y="400"/>
                      </a:lnTo>
                      <a:lnTo>
                        <a:pt x="514" y="402"/>
                      </a:lnTo>
                      <a:lnTo>
                        <a:pt x="516" y="406"/>
                      </a:lnTo>
                      <a:lnTo>
                        <a:pt x="516" y="411"/>
                      </a:lnTo>
                      <a:lnTo>
                        <a:pt x="511" y="418"/>
                      </a:lnTo>
                      <a:lnTo>
                        <a:pt x="508" y="422"/>
                      </a:lnTo>
                      <a:lnTo>
                        <a:pt x="505" y="427"/>
                      </a:lnTo>
                      <a:lnTo>
                        <a:pt x="507" y="432"/>
                      </a:lnTo>
                      <a:lnTo>
                        <a:pt x="510" y="433"/>
                      </a:lnTo>
                      <a:lnTo>
                        <a:pt x="510" y="438"/>
                      </a:lnTo>
                      <a:lnTo>
                        <a:pt x="508" y="441"/>
                      </a:lnTo>
                      <a:lnTo>
                        <a:pt x="507" y="449"/>
                      </a:lnTo>
                      <a:lnTo>
                        <a:pt x="503" y="454"/>
                      </a:lnTo>
                      <a:lnTo>
                        <a:pt x="497" y="454"/>
                      </a:lnTo>
                      <a:lnTo>
                        <a:pt x="494" y="454"/>
                      </a:lnTo>
                      <a:lnTo>
                        <a:pt x="492" y="449"/>
                      </a:lnTo>
                      <a:lnTo>
                        <a:pt x="491" y="443"/>
                      </a:lnTo>
                      <a:lnTo>
                        <a:pt x="489" y="440"/>
                      </a:lnTo>
                      <a:lnTo>
                        <a:pt x="479" y="438"/>
                      </a:lnTo>
                      <a:lnTo>
                        <a:pt x="468" y="433"/>
                      </a:lnTo>
                      <a:lnTo>
                        <a:pt x="460" y="432"/>
                      </a:lnTo>
                      <a:lnTo>
                        <a:pt x="446" y="427"/>
                      </a:lnTo>
                      <a:lnTo>
                        <a:pt x="435" y="424"/>
                      </a:lnTo>
                      <a:lnTo>
                        <a:pt x="424" y="421"/>
                      </a:lnTo>
                      <a:lnTo>
                        <a:pt x="418" y="418"/>
                      </a:lnTo>
                      <a:lnTo>
                        <a:pt x="414" y="413"/>
                      </a:lnTo>
                      <a:lnTo>
                        <a:pt x="413" y="410"/>
                      </a:lnTo>
                      <a:lnTo>
                        <a:pt x="406" y="408"/>
                      </a:lnTo>
                      <a:lnTo>
                        <a:pt x="392" y="408"/>
                      </a:lnTo>
                      <a:lnTo>
                        <a:pt x="389" y="403"/>
                      </a:lnTo>
                      <a:lnTo>
                        <a:pt x="384" y="399"/>
                      </a:lnTo>
                      <a:lnTo>
                        <a:pt x="381" y="394"/>
                      </a:lnTo>
                      <a:lnTo>
                        <a:pt x="381" y="386"/>
                      </a:lnTo>
                      <a:lnTo>
                        <a:pt x="379" y="378"/>
                      </a:lnTo>
                      <a:lnTo>
                        <a:pt x="375" y="376"/>
                      </a:lnTo>
                      <a:lnTo>
                        <a:pt x="367" y="373"/>
                      </a:lnTo>
                      <a:lnTo>
                        <a:pt x="362" y="373"/>
                      </a:lnTo>
                      <a:lnTo>
                        <a:pt x="360" y="370"/>
                      </a:lnTo>
                      <a:lnTo>
                        <a:pt x="359" y="367"/>
                      </a:lnTo>
                      <a:lnTo>
                        <a:pt x="352" y="364"/>
                      </a:lnTo>
                      <a:lnTo>
                        <a:pt x="3" y="433"/>
                      </a:lnTo>
                      <a:lnTo>
                        <a:pt x="0" y="430"/>
                      </a:lnTo>
                      <a:lnTo>
                        <a:pt x="0" y="402"/>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30" name="Long Island"/>
                <p:cNvSpPr>
                  <a:spLocks/>
                </p:cNvSpPr>
                <p:nvPr/>
              </p:nvSpPr>
              <p:spPr bwMode="auto">
                <a:xfrm>
                  <a:off x="7403052" y="3223447"/>
                  <a:ext cx="220958" cy="150744"/>
                </a:xfrm>
                <a:custGeom>
                  <a:avLst/>
                  <a:gdLst>
                    <a:gd name="T0" fmla="*/ 2147483647 w 148"/>
                    <a:gd name="T1" fmla="*/ 2147483647 h 98"/>
                    <a:gd name="T2" fmla="*/ 2147483647 w 148"/>
                    <a:gd name="T3" fmla="*/ 2147483647 h 98"/>
                    <a:gd name="T4" fmla="*/ 2147483647 w 148"/>
                    <a:gd name="T5" fmla="*/ 2147483647 h 98"/>
                    <a:gd name="T6" fmla="*/ 2147483647 w 148"/>
                    <a:gd name="T7" fmla="*/ 2147483647 h 98"/>
                    <a:gd name="T8" fmla="*/ 0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0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2147483647 h 98"/>
                    <a:gd name="T82" fmla="*/ 2147483647 w 148"/>
                    <a:gd name="T83" fmla="*/ 2147483647 h 98"/>
                    <a:gd name="T84" fmla="*/ 2147483647 w 148"/>
                    <a:gd name="T85" fmla="*/ 2147483647 h 98"/>
                    <a:gd name="T86" fmla="*/ 2147483647 w 148"/>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8"/>
                    <a:gd name="T133" fmla="*/ 0 h 98"/>
                    <a:gd name="T134" fmla="*/ 148 w 148"/>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8" h="98">
                      <a:moveTo>
                        <a:pt x="18" y="67"/>
                      </a:moveTo>
                      <a:lnTo>
                        <a:pt x="11" y="73"/>
                      </a:lnTo>
                      <a:lnTo>
                        <a:pt x="5" y="78"/>
                      </a:lnTo>
                      <a:lnTo>
                        <a:pt x="2" y="84"/>
                      </a:lnTo>
                      <a:lnTo>
                        <a:pt x="0" y="90"/>
                      </a:lnTo>
                      <a:lnTo>
                        <a:pt x="2" y="95"/>
                      </a:lnTo>
                      <a:lnTo>
                        <a:pt x="8" y="98"/>
                      </a:lnTo>
                      <a:lnTo>
                        <a:pt x="14" y="95"/>
                      </a:lnTo>
                      <a:lnTo>
                        <a:pt x="26" y="90"/>
                      </a:lnTo>
                      <a:lnTo>
                        <a:pt x="37" y="81"/>
                      </a:lnTo>
                      <a:lnTo>
                        <a:pt x="49" y="73"/>
                      </a:lnTo>
                      <a:lnTo>
                        <a:pt x="62" y="65"/>
                      </a:lnTo>
                      <a:lnTo>
                        <a:pt x="76" y="57"/>
                      </a:lnTo>
                      <a:lnTo>
                        <a:pt x="89" y="49"/>
                      </a:lnTo>
                      <a:lnTo>
                        <a:pt x="99" y="44"/>
                      </a:lnTo>
                      <a:lnTo>
                        <a:pt x="107" y="36"/>
                      </a:lnTo>
                      <a:lnTo>
                        <a:pt x="122" y="27"/>
                      </a:lnTo>
                      <a:lnTo>
                        <a:pt x="134" y="19"/>
                      </a:lnTo>
                      <a:lnTo>
                        <a:pt x="145" y="13"/>
                      </a:lnTo>
                      <a:lnTo>
                        <a:pt x="148" y="9"/>
                      </a:lnTo>
                      <a:lnTo>
                        <a:pt x="140" y="9"/>
                      </a:lnTo>
                      <a:lnTo>
                        <a:pt x="126" y="19"/>
                      </a:lnTo>
                      <a:lnTo>
                        <a:pt x="118" y="22"/>
                      </a:lnTo>
                      <a:lnTo>
                        <a:pt x="116" y="20"/>
                      </a:lnTo>
                      <a:lnTo>
                        <a:pt x="118" y="14"/>
                      </a:lnTo>
                      <a:lnTo>
                        <a:pt x="119" y="11"/>
                      </a:lnTo>
                      <a:lnTo>
                        <a:pt x="122" y="6"/>
                      </a:lnTo>
                      <a:lnTo>
                        <a:pt x="124" y="0"/>
                      </a:lnTo>
                      <a:lnTo>
                        <a:pt x="116" y="9"/>
                      </a:lnTo>
                      <a:lnTo>
                        <a:pt x="111" y="16"/>
                      </a:lnTo>
                      <a:lnTo>
                        <a:pt x="105" y="24"/>
                      </a:lnTo>
                      <a:lnTo>
                        <a:pt x="99" y="27"/>
                      </a:lnTo>
                      <a:lnTo>
                        <a:pt x="91" y="32"/>
                      </a:lnTo>
                      <a:lnTo>
                        <a:pt x="83" y="35"/>
                      </a:lnTo>
                      <a:lnTo>
                        <a:pt x="73" y="40"/>
                      </a:lnTo>
                      <a:lnTo>
                        <a:pt x="62" y="43"/>
                      </a:lnTo>
                      <a:lnTo>
                        <a:pt x="56" y="46"/>
                      </a:lnTo>
                      <a:lnTo>
                        <a:pt x="48" y="49"/>
                      </a:lnTo>
                      <a:lnTo>
                        <a:pt x="43" y="51"/>
                      </a:lnTo>
                      <a:lnTo>
                        <a:pt x="35" y="55"/>
                      </a:lnTo>
                      <a:lnTo>
                        <a:pt x="30" y="57"/>
                      </a:lnTo>
                      <a:lnTo>
                        <a:pt x="26" y="60"/>
                      </a:lnTo>
                      <a:lnTo>
                        <a:pt x="21" y="63"/>
                      </a:lnTo>
                      <a:lnTo>
                        <a:pt x="18" y="67"/>
                      </a:lnTo>
                      <a:close/>
                    </a:path>
                  </a:pathLst>
                </a:custGeom>
                <a:grpFill/>
                <a:ln w="0" algn="ctr">
                  <a:solidFill>
                    <a:srgbClr val="808080"/>
                  </a:solidFill>
                  <a:round/>
                  <a:headEnd/>
                  <a:tailEnd/>
                </a:ln>
                <a:extLst/>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sp>
            <p:nvSpPr>
              <p:cNvPr id="265" name="State: New Mexico"/>
              <p:cNvSpPr>
                <a:spLocks/>
              </p:cNvSpPr>
              <p:nvPr/>
            </p:nvSpPr>
            <p:spPr bwMode="auto">
              <a:xfrm>
                <a:off x="2393596" y="4526702"/>
                <a:ext cx="886537" cy="946506"/>
              </a:xfrm>
              <a:custGeom>
                <a:avLst/>
                <a:gdLst>
                  <a:gd name="T0" fmla="*/ 2147483647 w 607"/>
                  <a:gd name="T1" fmla="*/ 0 h 629"/>
                  <a:gd name="T2" fmla="*/ 2147483647 w 607"/>
                  <a:gd name="T3" fmla="*/ 2147483647 h 629"/>
                  <a:gd name="T4" fmla="*/ 2147483647 w 607"/>
                  <a:gd name="T5" fmla="*/ 2147483647 h 629"/>
                  <a:gd name="T6" fmla="*/ 2147483647 w 607"/>
                  <a:gd name="T7" fmla="*/ 2147483647 h 629"/>
                  <a:gd name="T8" fmla="*/ 2147483647 w 607"/>
                  <a:gd name="T9" fmla="*/ 2147483647 h 629"/>
                  <a:gd name="T10" fmla="*/ 2147483647 w 607"/>
                  <a:gd name="T11" fmla="*/ 2147483647 h 629"/>
                  <a:gd name="T12" fmla="*/ 2147483647 w 607"/>
                  <a:gd name="T13" fmla="*/ 2147483647 h 629"/>
                  <a:gd name="T14" fmla="*/ 2147483647 w 607"/>
                  <a:gd name="T15" fmla="*/ 2147483647 h 629"/>
                  <a:gd name="T16" fmla="*/ 2147483647 w 607"/>
                  <a:gd name="T17" fmla="*/ 2147483647 h 629"/>
                  <a:gd name="T18" fmla="*/ 2147483647 w 607"/>
                  <a:gd name="T19" fmla="*/ 2147483647 h 629"/>
                  <a:gd name="T20" fmla="*/ 2147483647 w 607"/>
                  <a:gd name="T21" fmla="*/ 2147483647 h 629"/>
                  <a:gd name="T22" fmla="*/ 2147483647 w 607"/>
                  <a:gd name="T23" fmla="*/ 2147483647 h 629"/>
                  <a:gd name="T24" fmla="*/ 2147483647 w 607"/>
                  <a:gd name="T25" fmla="*/ 2147483647 h 629"/>
                  <a:gd name="T26" fmla="*/ 2147483647 w 607"/>
                  <a:gd name="T27" fmla="*/ 2147483647 h 629"/>
                  <a:gd name="T28" fmla="*/ 2147483647 w 607"/>
                  <a:gd name="T29" fmla="*/ 2147483647 h 629"/>
                  <a:gd name="T30" fmla="*/ 2147483647 w 607"/>
                  <a:gd name="T31" fmla="*/ 2147483647 h 629"/>
                  <a:gd name="T32" fmla="*/ 2147483647 w 607"/>
                  <a:gd name="T33" fmla="*/ 2147483647 h 629"/>
                  <a:gd name="T34" fmla="*/ 2147483647 w 607"/>
                  <a:gd name="T35" fmla="*/ 2147483647 h 629"/>
                  <a:gd name="T36" fmla="*/ 2147483647 w 607"/>
                  <a:gd name="T37" fmla="*/ 2147483647 h 629"/>
                  <a:gd name="T38" fmla="*/ 2147483647 w 607"/>
                  <a:gd name="T39" fmla="*/ 2147483647 h 629"/>
                  <a:gd name="T40" fmla="*/ 2147483647 w 607"/>
                  <a:gd name="T41" fmla="*/ 2147483647 h 629"/>
                  <a:gd name="T42" fmla="*/ 2147483647 w 607"/>
                  <a:gd name="T43" fmla="*/ 2147483647 h 629"/>
                  <a:gd name="T44" fmla="*/ 2147483647 w 607"/>
                  <a:gd name="T45" fmla="*/ 2147483647 h 629"/>
                  <a:gd name="T46" fmla="*/ 2147483647 w 607"/>
                  <a:gd name="T47" fmla="*/ 2147483647 h 629"/>
                  <a:gd name="T48" fmla="*/ 2147483647 w 607"/>
                  <a:gd name="T49" fmla="*/ 2147483647 h 629"/>
                  <a:gd name="T50" fmla="*/ 2147483647 w 607"/>
                  <a:gd name="T51" fmla="*/ 2147483647 h 629"/>
                  <a:gd name="T52" fmla="*/ 2147483647 w 607"/>
                  <a:gd name="T53" fmla="*/ 2147483647 h 629"/>
                  <a:gd name="T54" fmla="*/ 2147483647 w 607"/>
                  <a:gd name="T55" fmla="*/ 2147483647 h 629"/>
                  <a:gd name="T56" fmla="*/ 2147483647 w 607"/>
                  <a:gd name="T57" fmla="*/ 2147483647 h 629"/>
                  <a:gd name="T58" fmla="*/ 2147483647 w 607"/>
                  <a:gd name="T59" fmla="*/ 2147483647 h 629"/>
                  <a:gd name="T60" fmla="*/ 2147483647 w 607"/>
                  <a:gd name="T61" fmla="*/ 2147483647 h 629"/>
                  <a:gd name="T62" fmla="*/ 2147483647 w 607"/>
                  <a:gd name="T63" fmla="*/ 2147483647 h 629"/>
                  <a:gd name="T64" fmla="*/ 2147483647 w 607"/>
                  <a:gd name="T65" fmla="*/ 2147483647 h 629"/>
                  <a:gd name="T66" fmla="*/ 2147483647 w 607"/>
                  <a:gd name="T67" fmla="*/ 2147483647 h 629"/>
                  <a:gd name="T68" fmla="*/ 2147483647 w 607"/>
                  <a:gd name="T69" fmla="*/ 2147483647 h 629"/>
                  <a:gd name="T70" fmla="*/ 2147483647 w 607"/>
                  <a:gd name="T71" fmla="*/ 2147483647 h 629"/>
                  <a:gd name="T72" fmla="*/ 2147483647 w 607"/>
                  <a:gd name="T73" fmla="*/ 2147483647 h 629"/>
                  <a:gd name="T74" fmla="*/ 2147483647 w 607"/>
                  <a:gd name="T75" fmla="*/ 2147483647 h 629"/>
                  <a:gd name="T76" fmla="*/ 2147483647 w 607"/>
                  <a:gd name="T77" fmla="*/ 2147483647 h 629"/>
                  <a:gd name="T78" fmla="*/ 2147483647 w 607"/>
                  <a:gd name="T79" fmla="*/ 2147483647 h 629"/>
                  <a:gd name="T80" fmla="*/ 2147483647 w 607"/>
                  <a:gd name="T81" fmla="*/ 2147483647 h 629"/>
                  <a:gd name="T82" fmla="*/ 2147483647 w 607"/>
                  <a:gd name="T83" fmla="*/ 2147483647 h 629"/>
                  <a:gd name="T84" fmla="*/ 2147483647 w 607"/>
                  <a:gd name="T85" fmla="*/ 2147483647 h 629"/>
                  <a:gd name="T86" fmla="*/ 2147483647 w 607"/>
                  <a:gd name="T87" fmla="*/ 2147483647 h 629"/>
                  <a:gd name="T88" fmla="*/ 0 w 607"/>
                  <a:gd name="T89" fmla="*/ 2147483647 h 629"/>
                  <a:gd name="T90" fmla="*/ 2147483647 w 607"/>
                  <a:gd name="T91" fmla="*/ 2147483647 h 629"/>
                  <a:gd name="T92" fmla="*/ 2147483647 w 607"/>
                  <a:gd name="T93" fmla="*/ 2147483647 h 629"/>
                  <a:gd name="T94" fmla="*/ 2147483647 w 607"/>
                  <a:gd name="T95" fmla="*/ 2147483647 h 629"/>
                  <a:gd name="T96" fmla="*/ 2147483647 w 607"/>
                  <a:gd name="T97" fmla="*/ 2147483647 h 629"/>
                  <a:gd name="T98" fmla="*/ 2147483647 w 607"/>
                  <a:gd name="T99" fmla="*/ 2147483647 h 629"/>
                  <a:gd name="T100" fmla="*/ 2147483647 w 607"/>
                  <a:gd name="T101" fmla="*/ 2147483647 h 629"/>
                  <a:gd name="T102" fmla="*/ 2147483647 w 607"/>
                  <a:gd name="T103" fmla="*/ 2147483647 h 629"/>
                  <a:gd name="T104" fmla="*/ 2147483647 w 607"/>
                  <a:gd name="T105" fmla="*/ 2147483647 h 629"/>
                  <a:gd name="T106" fmla="*/ 2147483647 w 607"/>
                  <a:gd name="T107" fmla="*/ 2147483647 h 629"/>
                  <a:gd name="T108" fmla="*/ 2147483647 w 607"/>
                  <a:gd name="T109" fmla="*/ 2147483647 h 629"/>
                  <a:gd name="T110" fmla="*/ 2147483647 w 607"/>
                  <a:gd name="T111" fmla="*/ 2147483647 h 629"/>
                  <a:gd name="T112" fmla="*/ 2147483647 w 607"/>
                  <a:gd name="T113" fmla="*/ 0 h 6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7"/>
                  <a:gd name="T172" fmla="*/ 0 h 629"/>
                  <a:gd name="T173" fmla="*/ 607 w 607"/>
                  <a:gd name="T174" fmla="*/ 629 h 6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7" h="629">
                    <a:moveTo>
                      <a:pt x="87" y="0"/>
                    </a:moveTo>
                    <a:lnTo>
                      <a:pt x="87" y="2"/>
                    </a:lnTo>
                    <a:lnTo>
                      <a:pt x="605" y="67"/>
                    </a:lnTo>
                    <a:lnTo>
                      <a:pt x="607" y="103"/>
                    </a:lnTo>
                    <a:lnTo>
                      <a:pt x="602" y="118"/>
                    </a:lnTo>
                    <a:lnTo>
                      <a:pt x="597" y="132"/>
                    </a:lnTo>
                    <a:lnTo>
                      <a:pt x="595" y="184"/>
                    </a:lnTo>
                    <a:lnTo>
                      <a:pt x="592" y="224"/>
                    </a:lnTo>
                    <a:lnTo>
                      <a:pt x="587" y="261"/>
                    </a:lnTo>
                    <a:lnTo>
                      <a:pt x="587" y="299"/>
                    </a:lnTo>
                    <a:lnTo>
                      <a:pt x="583" y="337"/>
                    </a:lnTo>
                    <a:lnTo>
                      <a:pt x="580" y="385"/>
                    </a:lnTo>
                    <a:lnTo>
                      <a:pt x="578" y="421"/>
                    </a:lnTo>
                    <a:lnTo>
                      <a:pt x="573" y="451"/>
                    </a:lnTo>
                    <a:lnTo>
                      <a:pt x="570" y="491"/>
                    </a:lnTo>
                    <a:lnTo>
                      <a:pt x="568" y="521"/>
                    </a:lnTo>
                    <a:lnTo>
                      <a:pt x="564" y="572"/>
                    </a:lnTo>
                    <a:lnTo>
                      <a:pt x="562" y="602"/>
                    </a:lnTo>
                    <a:lnTo>
                      <a:pt x="560" y="615"/>
                    </a:lnTo>
                    <a:lnTo>
                      <a:pt x="521" y="615"/>
                    </a:lnTo>
                    <a:lnTo>
                      <a:pt x="489" y="610"/>
                    </a:lnTo>
                    <a:lnTo>
                      <a:pt x="449" y="605"/>
                    </a:lnTo>
                    <a:lnTo>
                      <a:pt x="419" y="602"/>
                    </a:lnTo>
                    <a:lnTo>
                      <a:pt x="387" y="597"/>
                    </a:lnTo>
                    <a:lnTo>
                      <a:pt x="354" y="594"/>
                    </a:lnTo>
                    <a:lnTo>
                      <a:pt x="317" y="593"/>
                    </a:lnTo>
                    <a:lnTo>
                      <a:pt x="292" y="586"/>
                    </a:lnTo>
                    <a:lnTo>
                      <a:pt x="262" y="586"/>
                    </a:lnTo>
                    <a:lnTo>
                      <a:pt x="238" y="582"/>
                    </a:lnTo>
                    <a:lnTo>
                      <a:pt x="230" y="586"/>
                    </a:lnTo>
                    <a:lnTo>
                      <a:pt x="230" y="593"/>
                    </a:lnTo>
                    <a:lnTo>
                      <a:pt x="228" y="597"/>
                    </a:lnTo>
                    <a:lnTo>
                      <a:pt x="227" y="599"/>
                    </a:lnTo>
                    <a:lnTo>
                      <a:pt x="206" y="599"/>
                    </a:lnTo>
                    <a:lnTo>
                      <a:pt x="190" y="597"/>
                    </a:lnTo>
                    <a:lnTo>
                      <a:pt x="170" y="591"/>
                    </a:lnTo>
                    <a:lnTo>
                      <a:pt x="149" y="586"/>
                    </a:lnTo>
                    <a:lnTo>
                      <a:pt x="131" y="586"/>
                    </a:lnTo>
                    <a:lnTo>
                      <a:pt x="96" y="586"/>
                    </a:lnTo>
                    <a:lnTo>
                      <a:pt x="82" y="586"/>
                    </a:lnTo>
                    <a:lnTo>
                      <a:pt x="76" y="602"/>
                    </a:lnTo>
                    <a:lnTo>
                      <a:pt x="76" y="629"/>
                    </a:lnTo>
                    <a:lnTo>
                      <a:pt x="49" y="629"/>
                    </a:lnTo>
                    <a:lnTo>
                      <a:pt x="23" y="626"/>
                    </a:lnTo>
                    <a:lnTo>
                      <a:pt x="0" y="623"/>
                    </a:lnTo>
                    <a:lnTo>
                      <a:pt x="9" y="545"/>
                    </a:lnTo>
                    <a:lnTo>
                      <a:pt x="20" y="477"/>
                    </a:lnTo>
                    <a:lnTo>
                      <a:pt x="28" y="427"/>
                    </a:lnTo>
                    <a:lnTo>
                      <a:pt x="33" y="391"/>
                    </a:lnTo>
                    <a:lnTo>
                      <a:pt x="41" y="329"/>
                    </a:lnTo>
                    <a:lnTo>
                      <a:pt x="46" y="294"/>
                    </a:lnTo>
                    <a:lnTo>
                      <a:pt x="50" y="245"/>
                    </a:lnTo>
                    <a:lnTo>
                      <a:pt x="60" y="192"/>
                    </a:lnTo>
                    <a:lnTo>
                      <a:pt x="68" y="138"/>
                    </a:lnTo>
                    <a:lnTo>
                      <a:pt x="74" y="97"/>
                    </a:lnTo>
                    <a:lnTo>
                      <a:pt x="77" y="54"/>
                    </a:lnTo>
                    <a:lnTo>
                      <a:pt x="87" y="0"/>
                    </a:lnTo>
                    <a:close/>
                  </a:path>
                </a:pathLst>
              </a:custGeom>
              <a:solidFill>
                <a:srgbClr val="641E57">
                  <a:alpha val="50196"/>
                </a:srgbClr>
              </a:solidFill>
              <a:ln w="0" algn="ctr">
                <a:solidFill>
                  <a:srgbClr val="808080"/>
                </a:solidFill>
                <a:round/>
                <a:headEnd/>
                <a:tailEnd/>
              </a:ln>
            </p:spPr>
            <p:txBody>
              <a:bodyPr lIns="101882" tIns="50941" rIns="101882" bIns="50941"/>
              <a:lstStyle/>
              <a:p>
                <a:pPr eaLnBrk="0" fontAlgn="base" hangingPunct="0">
                  <a:spcBef>
                    <a:spcPct val="0"/>
                  </a:spcBef>
                  <a:spcAft>
                    <a:spcPct val="0"/>
                  </a:spcAft>
                </a:pPr>
                <a:endParaRPr lang="en-US" sz="900" dirty="0">
                  <a:solidFill>
                    <a:srgbClr val="000000"/>
                  </a:solidFill>
                  <a:latin typeface="Georgia" pitchFamily="18" charset="0"/>
                  <a:ea typeface="ＭＳ Ｐゴシック" pitchFamily="34" charset="-128"/>
                  <a:cs typeface="Arial" pitchFamily="34" charset="0"/>
                </a:endParaRPr>
              </a:p>
            </p:txBody>
          </p:sp>
          <p:sp>
            <p:nvSpPr>
              <p:cNvPr id="266" name="State: New Jersey"/>
              <p:cNvSpPr>
                <a:spLocks/>
              </p:cNvSpPr>
              <p:nvPr/>
            </p:nvSpPr>
            <p:spPr bwMode="auto">
              <a:xfrm>
                <a:off x="6661240" y="3656940"/>
                <a:ext cx="182566" cy="368671"/>
              </a:xfrm>
              <a:custGeom>
                <a:avLst/>
                <a:gdLst>
                  <a:gd name="T0" fmla="*/ 2147483647 w 125"/>
                  <a:gd name="T1" fmla="*/ 2147483647 h 245"/>
                  <a:gd name="T2" fmla="*/ 2147483647 w 125"/>
                  <a:gd name="T3" fmla="*/ 2147483647 h 245"/>
                  <a:gd name="T4" fmla="*/ 2147483647 w 125"/>
                  <a:gd name="T5" fmla="*/ 2147483647 h 245"/>
                  <a:gd name="T6" fmla="*/ 2147483647 w 125"/>
                  <a:gd name="T7" fmla="*/ 2147483647 h 245"/>
                  <a:gd name="T8" fmla="*/ 2147483647 w 125"/>
                  <a:gd name="T9" fmla="*/ 2147483647 h 245"/>
                  <a:gd name="T10" fmla="*/ 2147483647 w 125"/>
                  <a:gd name="T11" fmla="*/ 2147483647 h 245"/>
                  <a:gd name="T12" fmla="*/ 2147483647 w 125"/>
                  <a:gd name="T13" fmla="*/ 2147483647 h 245"/>
                  <a:gd name="T14" fmla="*/ 2147483647 w 125"/>
                  <a:gd name="T15" fmla="*/ 2147483647 h 245"/>
                  <a:gd name="T16" fmla="*/ 2147483647 w 125"/>
                  <a:gd name="T17" fmla="*/ 2147483647 h 245"/>
                  <a:gd name="T18" fmla="*/ 2147483647 w 125"/>
                  <a:gd name="T19" fmla="*/ 2147483647 h 245"/>
                  <a:gd name="T20" fmla="*/ 2147483647 w 125"/>
                  <a:gd name="T21" fmla="*/ 2147483647 h 245"/>
                  <a:gd name="T22" fmla="*/ 2147483647 w 125"/>
                  <a:gd name="T23" fmla="*/ 2147483647 h 245"/>
                  <a:gd name="T24" fmla="*/ 2147483647 w 125"/>
                  <a:gd name="T25" fmla="*/ 2147483647 h 245"/>
                  <a:gd name="T26" fmla="*/ 2147483647 w 125"/>
                  <a:gd name="T27" fmla="*/ 2147483647 h 245"/>
                  <a:gd name="T28" fmla="*/ 2147483647 w 125"/>
                  <a:gd name="T29" fmla="*/ 2147483647 h 245"/>
                  <a:gd name="T30" fmla="*/ 2147483647 w 125"/>
                  <a:gd name="T31" fmla="*/ 2147483647 h 245"/>
                  <a:gd name="T32" fmla="*/ 2147483647 w 125"/>
                  <a:gd name="T33" fmla="*/ 2147483647 h 245"/>
                  <a:gd name="T34" fmla="*/ 2147483647 w 125"/>
                  <a:gd name="T35" fmla="*/ 2147483647 h 245"/>
                  <a:gd name="T36" fmla="*/ 2147483647 w 125"/>
                  <a:gd name="T37" fmla="*/ 2147483647 h 245"/>
                  <a:gd name="T38" fmla="*/ 2147483647 w 125"/>
                  <a:gd name="T39" fmla="*/ 2147483647 h 245"/>
                  <a:gd name="T40" fmla="*/ 2147483647 w 125"/>
                  <a:gd name="T41" fmla="*/ 2147483647 h 245"/>
                  <a:gd name="T42" fmla="*/ 2147483647 w 125"/>
                  <a:gd name="T43" fmla="*/ 2147483647 h 245"/>
                  <a:gd name="T44" fmla="*/ 2147483647 w 125"/>
                  <a:gd name="T45" fmla="*/ 2147483647 h 245"/>
                  <a:gd name="T46" fmla="*/ 2147483647 w 125"/>
                  <a:gd name="T47" fmla="*/ 2147483647 h 245"/>
                  <a:gd name="T48" fmla="*/ 2147483647 w 125"/>
                  <a:gd name="T49" fmla="*/ 2147483647 h 245"/>
                  <a:gd name="T50" fmla="*/ 2147483647 w 125"/>
                  <a:gd name="T51" fmla="*/ 2147483647 h 245"/>
                  <a:gd name="T52" fmla="*/ 2147483647 w 125"/>
                  <a:gd name="T53" fmla="*/ 2147483647 h 245"/>
                  <a:gd name="T54" fmla="*/ 2147483647 w 125"/>
                  <a:gd name="T55" fmla="*/ 2147483647 h 245"/>
                  <a:gd name="T56" fmla="*/ 2147483647 w 125"/>
                  <a:gd name="T57" fmla="*/ 2147483647 h 245"/>
                  <a:gd name="T58" fmla="*/ 2147483647 w 125"/>
                  <a:gd name="T59" fmla="*/ 2147483647 h 245"/>
                  <a:gd name="T60" fmla="*/ 2147483647 w 125"/>
                  <a:gd name="T61" fmla="*/ 2147483647 h 245"/>
                  <a:gd name="T62" fmla="*/ 2147483647 w 125"/>
                  <a:gd name="T63" fmla="*/ 2147483647 h 245"/>
                  <a:gd name="T64" fmla="*/ 2147483647 w 125"/>
                  <a:gd name="T65" fmla="*/ 2147483647 h 245"/>
                  <a:gd name="T66" fmla="*/ 2147483647 w 125"/>
                  <a:gd name="T67" fmla="*/ 2147483647 h 245"/>
                  <a:gd name="T68" fmla="*/ 2147483647 w 125"/>
                  <a:gd name="T69" fmla="*/ 2147483647 h 245"/>
                  <a:gd name="T70" fmla="*/ 2147483647 w 125"/>
                  <a:gd name="T71" fmla="*/ 2147483647 h 245"/>
                  <a:gd name="T72" fmla="*/ 2147483647 w 125"/>
                  <a:gd name="T73" fmla="*/ 2147483647 h 245"/>
                  <a:gd name="T74" fmla="*/ 2147483647 w 125"/>
                  <a:gd name="T75" fmla="*/ 2147483647 h 245"/>
                  <a:gd name="T76" fmla="*/ 2147483647 w 125"/>
                  <a:gd name="T77" fmla="*/ 2147483647 h 245"/>
                  <a:gd name="T78" fmla="*/ 2147483647 w 125"/>
                  <a:gd name="T79" fmla="*/ 2147483647 h 245"/>
                  <a:gd name="T80" fmla="*/ 2147483647 w 125"/>
                  <a:gd name="T81" fmla="*/ 2147483647 h 245"/>
                  <a:gd name="T82" fmla="*/ 2147483647 w 125"/>
                  <a:gd name="T83" fmla="*/ 2147483647 h 245"/>
                  <a:gd name="T84" fmla="*/ 2147483647 w 125"/>
                  <a:gd name="T85" fmla="*/ 2147483647 h 245"/>
                  <a:gd name="T86" fmla="*/ 2147483647 w 125"/>
                  <a:gd name="T87" fmla="*/ 2147483647 h 245"/>
                  <a:gd name="T88" fmla="*/ 2147483647 w 125"/>
                  <a:gd name="T89" fmla="*/ 2147483647 h 245"/>
                  <a:gd name="T90" fmla="*/ 2147483647 w 125"/>
                  <a:gd name="T91" fmla="*/ 2147483647 h 245"/>
                  <a:gd name="T92" fmla="*/ 2147483647 w 125"/>
                  <a:gd name="T93" fmla="*/ 2147483647 h 245"/>
                  <a:gd name="T94" fmla="*/ 2147483647 w 125"/>
                  <a:gd name="T95" fmla="*/ 0 h 2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
                  <a:gd name="T145" fmla="*/ 0 h 245"/>
                  <a:gd name="T146" fmla="*/ 125 w 125"/>
                  <a:gd name="T147" fmla="*/ 245 h 2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 h="245">
                    <a:moveTo>
                      <a:pt x="102" y="22"/>
                    </a:moveTo>
                    <a:lnTo>
                      <a:pt x="103" y="32"/>
                    </a:lnTo>
                    <a:lnTo>
                      <a:pt x="103" y="43"/>
                    </a:lnTo>
                    <a:lnTo>
                      <a:pt x="105" y="49"/>
                    </a:lnTo>
                    <a:lnTo>
                      <a:pt x="102" y="56"/>
                    </a:lnTo>
                    <a:lnTo>
                      <a:pt x="94" y="62"/>
                    </a:lnTo>
                    <a:lnTo>
                      <a:pt x="90" y="70"/>
                    </a:lnTo>
                    <a:lnTo>
                      <a:pt x="94" y="80"/>
                    </a:lnTo>
                    <a:lnTo>
                      <a:pt x="102" y="88"/>
                    </a:lnTo>
                    <a:lnTo>
                      <a:pt x="111" y="89"/>
                    </a:lnTo>
                    <a:lnTo>
                      <a:pt x="114" y="94"/>
                    </a:lnTo>
                    <a:lnTo>
                      <a:pt x="119" y="99"/>
                    </a:lnTo>
                    <a:lnTo>
                      <a:pt x="124" y="102"/>
                    </a:lnTo>
                    <a:lnTo>
                      <a:pt x="125" y="119"/>
                    </a:lnTo>
                    <a:lnTo>
                      <a:pt x="124" y="130"/>
                    </a:lnTo>
                    <a:lnTo>
                      <a:pt x="122" y="140"/>
                    </a:lnTo>
                    <a:lnTo>
                      <a:pt x="118" y="143"/>
                    </a:lnTo>
                    <a:lnTo>
                      <a:pt x="114" y="150"/>
                    </a:lnTo>
                    <a:lnTo>
                      <a:pt x="116" y="156"/>
                    </a:lnTo>
                    <a:lnTo>
                      <a:pt x="116" y="161"/>
                    </a:lnTo>
                    <a:lnTo>
                      <a:pt x="116" y="165"/>
                    </a:lnTo>
                    <a:lnTo>
                      <a:pt x="119" y="170"/>
                    </a:lnTo>
                    <a:lnTo>
                      <a:pt x="119" y="175"/>
                    </a:lnTo>
                    <a:lnTo>
                      <a:pt x="116" y="180"/>
                    </a:lnTo>
                    <a:lnTo>
                      <a:pt x="113" y="183"/>
                    </a:lnTo>
                    <a:lnTo>
                      <a:pt x="110" y="194"/>
                    </a:lnTo>
                    <a:lnTo>
                      <a:pt x="110" y="197"/>
                    </a:lnTo>
                    <a:lnTo>
                      <a:pt x="102" y="211"/>
                    </a:lnTo>
                    <a:lnTo>
                      <a:pt x="100" y="218"/>
                    </a:lnTo>
                    <a:lnTo>
                      <a:pt x="97" y="226"/>
                    </a:lnTo>
                    <a:lnTo>
                      <a:pt x="97" y="232"/>
                    </a:lnTo>
                    <a:lnTo>
                      <a:pt x="90" y="238"/>
                    </a:lnTo>
                    <a:lnTo>
                      <a:pt x="84" y="245"/>
                    </a:lnTo>
                    <a:lnTo>
                      <a:pt x="75" y="245"/>
                    </a:lnTo>
                    <a:lnTo>
                      <a:pt x="65" y="242"/>
                    </a:lnTo>
                    <a:lnTo>
                      <a:pt x="54" y="237"/>
                    </a:lnTo>
                    <a:lnTo>
                      <a:pt x="44" y="232"/>
                    </a:lnTo>
                    <a:lnTo>
                      <a:pt x="35" y="229"/>
                    </a:lnTo>
                    <a:lnTo>
                      <a:pt x="27" y="226"/>
                    </a:lnTo>
                    <a:lnTo>
                      <a:pt x="21" y="223"/>
                    </a:lnTo>
                    <a:lnTo>
                      <a:pt x="13" y="215"/>
                    </a:lnTo>
                    <a:lnTo>
                      <a:pt x="5" y="210"/>
                    </a:lnTo>
                    <a:lnTo>
                      <a:pt x="0" y="207"/>
                    </a:lnTo>
                    <a:lnTo>
                      <a:pt x="5" y="200"/>
                    </a:lnTo>
                    <a:lnTo>
                      <a:pt x="6" y="196"/>
                    </a:lnTo>
                    <a:lnTo>
                      <a:pt x="8" y="189"/>
                    </a:lnTo>
                    <a:lnTo>
                      <a:pt x="11" y="188"/>
                    </a:lnTo>
                    <a:lnTo>
                      <a:pt x="13" y="183"/>
                    </a:lnTo>
                    <a:lnTo>
                      <a:pt x="19" y="178"/>
                    </a:lnTo>
                    <a:lnTo>
                      <a:pt x="24" y="173"/>
                    </a:lnTo>
                    <a:lnTo>
                      <a:pt x="32" y="169"/>
                    </a:lnTo>
                    <a:lnTo>
                      <a:pt x="35" y="165"/>
                    </a:lnTo>
                    <a:lnTo>
                      <a:pt x="35" y="161"/>
                    </a:lnTo>
                    <a:lnTo>
                      <a:pt x="38" y="156"/>
                    </a:lnTo>
                    <a:lnTo>
                      <a:pt x="41" y="151"/>
                    </a:lnTo>
                    <a:lnTo>
                      <a:pt x="44" y="146"/>
                    </a:lnTo>
                    <a:lnTo>
                      <a:pt x="49" y="142"/>
                    </a:lnTo>
                    <a:lnTo>
                      <a:pt x="52" y="137"/>
                    </a:lnTo>
                    <a:lnTo>
                      <a:pt x="54" y="134"/>
                    </a:lnTo>
                    <a:lnTo>
                      <a:pt x="54" y="129"/>
                    </a:lnTo>
                    <a:lnTo>
                      <a:pt x="51" y="126"/>
                    </a:lnTo>
                    <a:lnTo>
                      <a:pt x="44" y="121"/>
                    </a:lnTo>
                    <a:lnTo>
                      <a:pt x="41" y="118"/>
                    </a:lnTo>
                    <a:lnTo>
                      <a:pt x="36" y="113"/>
                    </a:lnTo>
                    <a:lnTo>
                      <a:pt x="35" y="111"/>
                    </a:lnTo>
                    <a:lnTo>
                      <a:pt x="30" y="108"/>
                    </a:lnTo>
                    <a:lnTo>
                      <a:pt x="25" y="107"/>
                    </a:lnTo>
                    <a:lnTo>
                      <a:pt x="24" y="100"/>
                    </a:lnTo>
                    <a:lnTo>
                      <a:pt x="22" y="97"/>
                    </a:lnTo>
                    <a:lnTo>
                      <a:pt x="21" y="96"/>
                    </a:lnTo>
                    <a:lnTo>
                      <a:pt x="19" y="96"/>
                    </a:lnTo>
                    <a:lnTo>
                      <a:pt x="17" y="94"/>
                    </a:lnTo>
                    <a:lnTo>
                      <a:pt x="11" y="91"/>
                    </a:lnTo>
                    <a:lnTo>
                      <a:pt x="6" y="86"/>
                    </a:lnTo>
                    <a:lnTo>
                      <a:pt x="5" y="80"/>
                    </a:lnTo>
                    <a:lnTo>
                      <a:pt x="6" y="72"/>
                    </a:lnTo>
                    <a:lnTo>
                      <a:pt x="6" y="70"/>
                    </a:lnTo>
                    <a:lnTo>
                      <a:pt x="9" y="70"/>
                    </a:lnTo>
                    <a:lnTo>
                      <a:pt x="13" y="67"/>
                    </a:lnTo>
                    <a:lnTo>
                      <a:pt x="14" y="65"/>
                    </a:lnTo>
                    <a:lnTo>
                      <a:pt x="14" y="59"/>
                    </a:lnTo>
                    <a:lnTo>
                      <a:pt x="11" y="57"/>
                    </a:lnTo>
                    <a:lnTo>
                      <a:pt x="9" y="53"/>
                    </a:lnTo>
                    <a:lnTo>
                      <a:pt x="6" y="46"/>
                    </a:lnTo>
                    <a:lnTo>
                      <a:pt x="9" y="40"/>
                    </a:lnTo>
                    <a:lnTo>
                      <a:pt x="11" y="38"/>
                    </a:lnTo>
                    <a:lnTo>
                      <a:pt x="13" y="34"/>
                    </a:lnTo>
                    <a:lnTo>
                      <a:pt x="16" y="30"/>
                    </a:lnTo>
                    <a:lnTo>
                      <a:pt x="19" y="24"/>
                    </a:lnTo>
                    <a:lnTo>
                      <a:pt x="19" y="19"/>
                    </a:lnTo>
                    <a:lnTo>
                      <a:pt x="21" y="16"/>
                    </a:lnTo>
                    <a:lnTo>
                      <a:pt x="22" y="8"/>
                    </a:lnTo>
                    <a:lnTo>
                      <a:pt x="25" y="5"/>
                    </a:lnTo>
                    <a:lnTo>
                      <a:pt x="29" y="0"/>
                    </a:lnTo>
                    <a:lnTo>
                      <a:pt x="102" y="22"/>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7" name="State: New Hampshire"/>
              <p:cNvSpPr>
                <a:spLocks/>
              </p:cNvSpPr>
              <p:nvPr/>
            </p:nvSpPr>
            <p:spPr bwMode="auto">
              <a:xfrm>
                <a:off x="6878858" y="2904550"/>
                <a:ext cx="204473" cy="455947"/>
              </a:xfrm>
              <a:custGeom>
                <a:avLst/>
                <a:gdLst>
                  <a:gd name="T0" fmla="*/ 2147483647 w 140"/>
                  <a:gd name="T1" fmla="*/ 2147483647 h 303"/>
                  <a:gd name="T2" fmla="*/ 2147483647 w 140"/>
                  <a:gd name="T3" fmla="*/ 2147483647 h 303"/>
                  <a:gd name="T4" fmla="*/ 2147483647 w 140"/>
                  <a:gd name="T5" fmla="*/ 2147483647 h 303"/>
                  <a:gd name="T6" fmla="*/ 2147483647 w 140"/>
                  <a:gd name="T7" fmla="*/ 2147483647 h 303"/>
                  <a:gd name="T8" fmla="*/ 2147483647 w 140"/>
                  <a:gd name="T9" fmla="*/ 0 h 303"/>
                  <a:gd name="T10" fmla="*/ 2147483647 w 140"/>
                  <a:gd name="T11" fmla="*/ 2147483647 h 303"/>
                  <a:gd name="T12" fmla="*/ 2147483647 w 140"/>
                  <a:gd name="T13" fmla="*/ 2147483647 h 303"/>
                  <a:gd name="T14" fmla="*/ 2147483647 w 140"/>
                  <a:gd name="T15" fmla="*/ 2147483647 h 303"/>
                  <a:gd name="T16" fmla="*/ 2147483647 w 140"/>
                  <a:gd name="T17" fmla="*/ 2147483647 h 303"/>
                  <a:gd name="T18" fmla="*/ 2147483647 w 140"/>
                  <a:gd name="T19" fmla="*/ 2147483647 h 303"/>
                  <a:gd name="T20" fmla="*/ 2147483647 w 140"/>
                  <a:gd name="T21" fmla="*/ 2147483647 h 303"/>
                  <a:gd name="T22" fmla="*/ 2147483647 w 140"/>
                  <a:gd name="T23" fmla="*/ 2147483647 h 303"/>
                  <a:gd name="T24" fmla="*/ 2147483647 w 140"/>
                  <a:gd name="T25" fmla="*/ 2147483647 h 303"/>
                  <a:gd name="T26" fmla="*/ 2147483647 w 140"/>
                  <a:gd name="T27" fmla="*/ 2147483647 h 303"/>
                  <a:gd name="T28" fmla="*/ 2147483647 w 140"/>
                  <a:gd name="T29" fmla="*/ 2147483647 h 303"/>
                  <a:gd name="T30" fmla="*/ 2147483647 w 140"/>
                  <a:gd name="T31" fmla="*/ 2147483647 h 303"/>
                  <a:gd name="T32" fmla="*/ 2147483647 w 140"/>
                  <a:gd name="T33" fmla="*/ 2147483647 h 303"/>
                  <a:gd name="T34" fmla="*/ 2147483647 w 140"/>
                  <a:gd name="T35" fmla="*/ 2147483647 h 303"/>
                  <a:gd name="T36" fmla="*/ 2147483647 w 140"/>
                  <a:gd name="T37" fmla="*/ 2147483647 h 303"/>
                  <a:gd name="T38" fmla="*/ 2147483647 w 140"/>
                  <a:gd name="T39" fmla="*/ 2147483647 h 303"/>
                  <a:gd name="T40" fmla="*/ 2147483647 w 140"/>
                  <a:gd name="T41" fmla="*/ 2147483647 h 303"/>
                  <a:gd name="T42" fmla="*/ 2147483647 w 140"/>
                  <a:gd name="T43" fmla="*/ 2147483647 h 303"/>
                  <a:gd name="T44" fmla="*/ 2147483647 w 140"/>
                  <a:gd name="T45" fmla="*/ 2147483647 h 303"/>
                  <a:gd name="T46" fmla="*/ 2147483647 w 140"/>
                  <a:gd name="T47" fmla="*/ 2147483647 h 303"/>
                  <a:gd name="T48" fmla="*/ 2147483647 w 140"/>
                  <a:gd name="T49" fmla="*/ 2147483647 h 303"/>
                  <a:gd name="T50" fmla="*/ 2147483647 w 140"/>
                  <a:gd name="T51" fmla="*/ 2147483647 h 303"/>
                  <a:gd name="T52" fmla="*/ 2147483647 w 140"/>
                  <a:gd name="T53" fmla="*/ 2147483647 h 303"/>
                  <a:gd name="T54" fmla="*/ 2147483647 w 140"/>
                  <a:gd name="T55" fmla="*/ 2147483647 h 303"/>
                  <a:gd name="T56" fmla="*/ 2147483647 w 140"/>
                  <a:gd name="T57" fmla="*/ 2147483647 h 303"/>
                  <a:gd name="T58" fmla="*/ 2147483647 w 140"/>
                  <a:gd name="T59" fmla="*/ 2147483647 h 303"/>
                  <a:gd name="T60" fmla="*/ 0 w 140"/>
                  <a:gd name="T61" fmla="*/ 2147483647 h 303"/>
                  <a:gd name="T62" fmla="*/ 2147483647 w 140"/>
                  <a:gd name="T63" fmla="*/ 2147483647 h 303"/>
                  <a:gd name="T64" fmla="*/ 2147483647 w 140"/>
                  <a:gd name="T65" fmla="*/ 2147483647 h 303"/>
                  <a:gd name="T66" fmla="*/ 2147483647 w 140"/>
                  <a:gd name="T67" fmla="*/ 2147483647 h 303"/>
                  <a:gd name="T68" fmla="*/ 2147483647 w 140"/>
                  <a:gd name="T69" fmla="*/ 2147483647 h 303"/>
                  <a:gd name="T70" fmla="*/ 2147483647 w 140"/>
                  <a:gd name="T71" fmla="*/ 2147483647 h 303"/>
                  <a:gd name="T72" fmla="*/ 2147483647 w 140"/>
                  <a:gd name="T73" fmla="*/ 2147483647 h 303"/>
                  <a:gd name="T74" fmla="*/ 2147483647 w 140"/>
                  <a:gd name="T75" fmla="*/ 2147483647 h 303"/>
                  <a:gd name="T76" fmla="*/ 2147483647 w 140"/>
                  <a:gd name="T77" fmla="*/ 2147483647 h 303"/>
                  <a:gd name="T78" fmla="*/ 2147483647 w 140"/>
                  <a:gd name="T79" fmla="*/ 2147483647 h 303"/>
                  <a:gd name="T80" fmla="*/ 2147483647 w 140"/>
                  <a:gd name="T81" fmla="*/ 2147483647 h 303"/>
                  <a:gd name="T82" fmla="*/ 2147483647 w 140"/>
                  <a:gd name="T83" fmla="*/ 2147483647 h 303"/>
                  <a:gd name="T84" fmla="*/ 2147483647 w 140"/>
                  <a:gd name="T85" fmla="*/ 2147483647 h 303"/>
                  <a:gd name="T86" fmla="*/ 2147483647 w 140"/>
                  <a:gd name="T87" fmla="*/ 2147483647 h 303"/>
                  <a:gd name="T88" fmla="*/ 2147483647 w 140"/>
                  <a:gd name="T89" fmla="*/ 2147483647 h 303"/>
                  <a:gd name="T90" fmla="*/ 2147483647 w 140"/>
                  <a:gd name="T91" fmla="*/ 2147483647 h 303"/>
                  <a:gd name="T92" fmla="*/ 2147483647 w 140"/>
                  <a:gd name="T93" fmla="*/ 2147483647 h 30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0"/>
                  <a:gd name="T142" fmla="*/ 0 h 303"/>
                  <a:gd name="T143" fmla="*/ 140 w 140"/>
                  <a:gd name="T144" fmla="*/ 303 h 30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0" h="303">
                    <a:moveTo>
                      <a:pt x="23" y="36"/>
                    </a:moveTo>
                    <a:lnTo>
                      <a:pt x="23" y="28"/>
                    </a:lnTo>
                    <a:lnTo>
                      <a:pt x="23" y="19"/>
                    </a:lnTo>
                    <a:lnTo>
                      <a:pt x="24" y="14"/>
                    </a:lnTo>
                    <a:lnTo>
                      <a:pt x="27" y="11"/>
                    </a:lnTo>
                    <a:lnTo>
                      <a:pt x="32" y="8"/>
                    </a:lnTo>
                    <a:lnTo>
                      <a:pt x="35" y="5"/>
                    </a:lnTo>
                    <a:lnTo>
                      <a:pt x="38" y="3"/>
                    </a:lnTo>
                    <a:lnTo>
                      <a:pt x="43" y="1"/>
                    </a:lnTo>
                    <a:lnTo>
                      <a:pt x="46" y="0"/>
                    </a:lnTo>
                    <a:lnTo>
                      <a:pt x="50" y="0"/>
                    </a:lnTo>
                    <a:lnTo>
                      <a:pt x="51" y="8"/>
                    </a:lnTo>
                    <a:lnTo>
                      <a:pt x="53" y="14"/>
                    </a:lnTo>
                    <a:lnTo>
                      <a:pt x="56" y="24"/>
                    </a:lnTo>
                    <a:lnTo>
                      <a:pt x="59" y="35"/>
                    </a:lnTo>
                    <a:lnTo>
                      <a:pt x="64" y="44"/>
                    </a:lnTo>
                    <a:lnTo>
                      <a:pt x="69" y="59"/>
                    </a:lnTo>
                    <a:lnTo>
                      <a:pt x="72" y="70"/>
                    </a:lnTo>
                    <a:lnTo>
                      <a:pt x="77" y="81"/>
                    </a:lnTo>
                    <a:lnTo>
                      <a:pt x="80" y="95"/>
                    </a:lnTo>
                    <a:lnTo>
                      <a:pt x="86" y="106"/>
                    </a:lnTo>
                    <a:lnTo>
                      <a:pt x="86" y="117"/>
                    </a:lnTo>
                    <a:lnTo>
                      <a:pt x="91" y="127"/>
                    </a:lnTo>
                    <a:lnTo>
                      <a:pt x="94" y="140"/>
                    </a:lnTo>
                    <a:lnTo>
                      <a:pt x="96" y="149"/>
                    </a:lnTo>
                    <a:lnTo>
                      <a:pt x="102" y="163"/>
                    </a:lnTo>
                    <a:lnTo>
                      <a:pt x="105" y="171"/>
                    </a:lnTo>
                    <a:lnTo>
                      <a:pt x="108" y="182"/>
                    </a:lnTo>
                    <a:lnTo>
                      <a:pt x="112" y="194"/>
                    </a:lnTo>
                    <a:lnTo>
                      <a:pt x="115" y="198"/>
                    </a:lnTo>
                    <a:lnTo>
                      <a:pt x="121" y="206"/>
                    </a:lnTo>
                    <a:lnTo>
                      <a:pt x="129" y="214"/>
                    </a:lnTo>
                    <a:lnTo>
                      <a:pt x="134" y="219"/>
                    </a:lnTo>
                    <a:lnTo>
                      <a:pt x="139" y="229"/>
                    </a:lnTo>
                    <a:lnTo>
                      <a:pt x="140" y="236"/>
                    </a:lnTo>
                    <a:lnTo>
                      <a:pt x="140" y="248"/>
                    </a:lnTo>
                    <a:lnTo>
                      <a:pt x="137" y="251"/>
                    </a:lnTo>
                    <a:lnTo>
                      <a:pt x="134" y="254"/>
                    </a:lnTo>
                    <a:lnTo>
                      <a:pt x="129" y="259"/>
                    </a:lnTo>
                    <a:lnTo>
                      <a:pt x="123" y="263"/>
                    </a:lnTo>
                    <a:lnTo>
                      <a:pt x="116" y="273"/>
                    </a:lnTo>
                    <a:lnTo>
                      <a:pt x="112" y="278"/>
                    </a:lnTo>
                    <a:lnTo>
                      <a:pt x="105" y="279"/>
                    </a:lnTo>
                    <a:lnTo>
                      <a:pt x="99" y="281"/>
                    </a:lnTo>
                    <a:lnTo>
                      <a:pt x="86" y="283"/>
                    </a:lnTo>
                    <a:lnTo>
                      <a:pt x="72" y="287"/>
                    </a:lnTo>
                    <a:lnTo>
                      <a:pt x="15" y="303"/>
                    </a:lnTo>
                    <a:lnTo>
                      <a:pt x="10" y="294"/>
                    </a:lnTo>
                    <a:lnTo>
                      <a:pt x="8" y="287"/>
                    </a:lnTo>
                    <a:lnTo>
                      <a:pt x="7" y="283"/>
                    </a:lnTo>
                    <a:lnTo>
                      <a:pt x="10" y="279"/>
                    </a:lnTo>
                    <a:lnTo>
                      <a:pt x="11" y="275"/>
                    </a:lnTo>
                    <a:lnTo>
                      <a:pt x="10" y="270"/>
                    </a:lnTo>
                    <a:lnTo>
                      <a:pt x="10" y="263"/>
                    </a:lnTo>
                    <a:lnTo>
                      <a:pt x="10" y="259"/>
                    </a:lnTo>
                    <a:lnTo>
                      <a:pt x="7" y="246"/>
                    </a:lnTo>
                    <a:lnTo>
                      <a:pt x="5" y="238"/>
                    </a:lnTo>
                    <a:lnTo>
                      <a:pt x="3" y="235"/>
                    </a:lnTo>
                    <a:lnTo>
                      <a:pt x="3" y="232"/>
                    </a:lnTo>
                    <a:lnTo>
                      <a:pt x="3" y="225"/>
                    </a:lnTo>
                    <a:lnTo>
                      <a:pt x="2" y="221"/>
                    </a:lnTo>
                    <a:lnTo>
                      <a:pt x="0" y="216"/>
                    </a:lnTo>
                    <a:lnTo>
                      <a:pt x="2" y="208"/>
                    </a:lnTo>
                    <a:lnTo>
                      <a:pt x="2" y="205"/>
                    </a:lnTo>
                    <a:lnTo>
                      <a:pt x="5" y="198"/>
                    </a:lnTo>
                    <a:lnTo>
                      <a:pt x="5" y="189"/>
                    </a:lnTo>
                    <a:lnTo>
                      <a:pt x="7" y="179"/>
                    </a:lnTo>
                    <a:lnTo>
                      <a:pt x="10" y="174"/>
                    </a:lnTo>
                    <a:lnTo>
                      <a:pt x="11" y="165"/>
                    </a:lnTo>
                    <a:lnTo>
                      <a:pt x="11" y="157"/>
                    </a:lnTo>
                    <a:lnTo>
                      <a:pt x="11" y="149"/>
                    </a:lnTo>
                    <a:lnTo>
                      <a:pt x="11" y="141"/>
                    </a:lnTo>
                    <a:lnTo>
                      <a:pt x="8" y="136"/>
                    </a:lnTo>
                    <a:lnTo>
                      <a:pt x="7" y="133"/>
                    </a:lnTo>
                    <a:lnTo>
                      <a:pt x="5" y="128"/>
                    </a:lnTo>
                    <a:lnTo>
                      <a:pt x="8" y="124"/>
                    </a:lnTo>
                    <a:lnTo>
                      <a:pt x="11" y="120"/>
                    </a:lnTo>
                    <a:lnTo>
                      <a:pt x="18" y="113"/>
                    </a:lnTo>
                    <a:lnTo>
                      <a:pt x="21" y="108"/>
                    </a:lnTo>
                    <a:lnTo>
                      <a:pt x="26" y="105"/>
                    </a:lnTo>
                    <a:lnTo>
                      <a:pt x="29" y="97"/>
                    </a:lnTo>
                    <a:lnTo>
                      <a:pt x="32" y="89"/>
                    </a:lnTo>
                    <a:lnTo>
                      <a:pt x="32" y="82"/>
                    </a:lnTo>
                    <a:lnTo>
                      <a:pt x="32" y="81"/>
                    </a:lnTo>
                    <a:lnTo>
                      <a:pt x="29" y="76"/>
                    </a:lnTo>
                    <a:lnTo>
                      <a:pt x="24" y="71"/>
                    </a:lnTo>
                    <a:lnTo>
                      <a:pt x="21" y="68"/>
                    </a:lnTo>
                    <a:lnTo>
                      <a:pt x="21" y="63"/>
                    </a:lnTo>
                    <a:lnTo>
                      <a:pt x="23" y="60"/>
                    </a:lnTo>
                    <a:lnTo>
                      <a:pt x="26" y="57"/>
                    </a:lnTo>
                    <a:lnTo>
                      <a:pt x="27" y="52"/>
                    </a:lnTo>
                    <a:lnTo>
                      <a:pt x="27" y="46"/>
                    </a:lnTo>
                    <a:lnTo>
                      <a:pt x="26" y="43"/>
                    </a:lnTo>
                    <a:lnTo>
                      <a:pt x="23" y="36"/>
                    </a:lnTo>
                    <a:close/>
                  </a:path>
                </a:pathLst>
              </a:custGeom>
              <a:solidFill>
                <a:srgbClr val="E9674F"/>
              </a:solidFill>
              <a:ln w="0" algn="ctr">
                <a:solidFill>
                  <a:schemeClr val="bg1">
                    <a:lumMod val="50000"/>
                  </a:schemeClr>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8" name="State: Nevada"/>
              <p:cNvSpPr>
                <a:spLocks/>
              </p:cNvSpPr>
              <p:nvPr/>
            </p:nvSpPr>
            <p:spPr bwMode="auto">
              <a:xfrm>
                <a:off x="1254389" y="3398118"/>
                <a:ext cx="819353" cy="1319691"/>
              </a:xfrm>
              <a:custGeom>
                <a:avLst/>
                <a:gdLst>
                  <a:gd name="T0" fmla="*/ 0 w 561"/>
                  <a:gd name="T1" fmla="*/ 2147483647 h 877"/>
                  <a:gd name="T2" fmla="*/ 2147483647 w 561"/>
                  <a:gd name="T3" fmla="*/ 2147483647 h 877"/>
                  <a:gd name="T4" fmla="*/ 2147483647 w 561"/>
                  <a:gd name="T5" fmla="*/ 2147483647 h 877"/>
                  <a:gd name="T6" fmla="*/ 2147483647 w 561"/>
                  <a:gd name="T7" fmla="*/ 2147483647 h 877"/>
                  <a:gd name="T8" fmla="*/ 2147483647 w 561"/>
                  <a:gd name="T9" fmla="*/ 2147483647 h 877"/>
                  <a:gd name="T10" fmla="*/ 2147483647 w 561"/>
                  <a:gd name="T11" fmla="*/ 2147483647 h 877"/>
                  <a:gd name="T12" fmla="*/ 2147483647 w 561"/>
                  <a:gd name="T13" fmla="*/ 2147483647 h 877"/>
                  <a:gd name="T14" fmla="*/ 2147483647 w 561"/>
                  <a:gd name="T15" fmla="*/ 2147483647 h 877"/>
                  <a:gd name="T16" fmla="*/ 2147483647 w 561"/>
                  <a:gd name="T17" fmla="*/ 2147483647 h 877"/>
                  <a:gd name="T18" fmla="*/ 2147483647 w 561"/>
                  <a:gd name="T19" fmla="*/ 2147483647 h 877"/>
                  <a:gd name="T20" fmla="*/ 2147483647 w 561"/>
                  <a:gd name="T21" fmla="*/ 2147483647 h 877"/>
                  <a:gd name="T22" fmla="*/ 2147483647 w 561"/>
                  <a:gd name="T23" fmla="*/ 2147483647 h 877"/>
                  <a:gd name="T24" fmla="*/ 2147483647 w 561"/>
                  <a:gd name="T25" fmla="*/ 2147483647 h 877"/>
                  <a:gd name="T26" fmla="*/ 2147483647 w 561"/>
                  <a:gd name="T27" fmla="*/ 2147483647 h 877"/>
                  <a:gd name="T28" fmla="*/ 2147483647 w 561"/>
                  <a:gd name="T29" fmla="*/ 2147483647 h 877"/>
                  <a:gd name="T30" fmla="*/ 2147483647 w 561"/>
                  <a:gd name="T31" fmla="*/ 2147483647 h 877"/>
                  <a:gd name="T32" fmla="*/ 2147483647 w 561"/>
                  <a:gd name="T33" fmla="*/ 2147483647 h 877"/>
                  <a:gd name="T34" fmla="*/ 2147483647 w 561"/>
                  <a:gd name="T35" fmla="*/ 2147483647 h 877"/>
                  <a:gd name="T36" fmla="*/ 2147483647 w 561"/>
                  <a:gd name="T37" fmla="*/ 2147483647 h 877"/>
                  <a:gd name="T38" fmla="*/ 2147483647 w 561"/>
                  <a:gd name="T39" fmla="*/ 2147483647 h 877"/>
                  <a:gd name="T40" fmla="*/ 2147483647 w 561"/>
                  <a:gd name="T41" fmla="*/ 2147483647 h 877"/>
                  <a:gd name="T42" fmla="*/ 2147483647 w 561"/>
                  <a:gd name="T43" fmla="*/ 2147483647 h 877"/>
                  <a:gd name="T44" fmla="*/ 2147483647 w 561"/>
                  <a:gd name="T45" fmla="*/ 2147483647 h 877"/>
                  <a:gd name="T46" fmla="*/ 2147483647 w 561"/>
                  <a:gd name="T47" fmla="*/ 2147483647 h 877"/>
                  <a:gd name="T48" fmla="*/ 2147483647 w 561"/>
                  <a:gd name="T49" fmla="*/ 2147483647 h 877"/>
                  <a:gd name="T50" fmla="*/ 2147483647 w 561"/>
                  <a:gd name="T51" fmla="*/ 2147483647 h 877"/>
                  <a:gd name="T52" fmla="*/ 2147483647 w 561"/>
                  <a:gd name="T53" fmla="*/ 2147483647 h 877"/>
                  <a:gd name="T54" fmla="*/ 2147483647 w 561"/>
                  <a:gd name="T55" fmla="*/ 2147483647 h 877"/>
                  <a:gd name="T56" fmla="*/ 2147483647 w 561"/>
                  <a:gd name="T57" fmla="*/ 2147483647 h 877"/>
                  <a:gd name="T58" fmla="*/ 2147483647 w 561"/>
                  <a:gd name="T59" fmla="*/ 2147483647 h 877"/>
                  <a:gd name="T60" fmla="*/ 2147483647 w 561"/>
                  <a:gd name="T61" fmla="*/ 2147483647 h 877"/>
                  <a:gd name="T62" fmla="*/ 2147483647 w 561"/>
                  <a:gd name="T63" fmla="*/ 2147483647 h 877"/>
                  <a:gd name="T64" fmla="*/ 2147483647 w 561"/>
                  <a:gd name="T65" fmla="*/ 2147483647 h 8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1"/>
                  <a:gd name="T100" fmla="*/ 0 h 877"/>
                  <a:gd name="T101" fmla="*/ 561 w 561"/>
                  <a:gd name="T102" fmla="*/ 877 h 8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1" h="877">
                    <a:moveTo>
                      <a:pt x="94" y="0"/>
                    </a:moveTo>
                    <a:lnTo>
                      <a:pt x="0" y="321"/>
                    </a:lnTo>
                    <a:lnTo>
                      <a:pt x="26" y="360"/>
                    </a:lnTo>
                    <a:lnTo>
                      <a:pt x="150" y="562"/>
                    </a:lnTo>
                    <a:lnTo>
                      <a:pt x="194" y="632"/>
                    </a:lnTo>
                    <a:lnTo>
                      <a:pt x="345" y="873"/>
                    </a:lnTo>
                    <a:lnTo>
                      <a:pt x="347" y="877"/>
                    </a:lnTo>
                    <a:lnTo>
                      <a:pt x="350" y="875"/>
                    </a:lnTo>
                    <a:lnTo>
                      <a:pt x="350" y="867"/>
                    </a:lnTo>
                    <a:lnTo>
                      <a:pt x="353" y="862"/>
                    </a:lnTo>
                    <a:lnTo>
                      <a:pt x="358" y="859"/>
                    </a:lnTo>
                    <a:lnTo>
                      <a:pt x="359" y="846"/>
                    </a:lnTo>
                    <a:lnTo>
                      <a:pt x="361" y="832"/>
                    </a:lnTo>
                    <a:lnTo>
                      <a:pt x="359" y="815"/>
                    </a:lnTo>
                    <a:lnTo>
                      <a:pt x="361" y="797"/>
                    </a:lnTo>
                    <a:lnTo>
                      <a:pt x="363" y="789"/>
                    </a:lnTo>
                    <a:lnTo>
                      <a:pt x="366" y="786"/>
                    </a:lnTo>
                    <a:lnTo>
                      <a:pt x="366" y="776"/>
                    </a:lnTo>
                    <a:lnTo>
                      <a:pt x="364" y="772"/>
                    </a:lnTo>
                    <a:lnTo>
                      <a:pt x="367" y="764"/>
                    </a:lnTo>
                    <a:lnTo>
                      <a:pt x="374" y="756"/>
                    </a:lnTo>
                    <a:lnTo>
                      <a:pt x="378" y="757"/>
                    </a:lnTo>
                    <a:lnTo>
                      <a:pt x="385" y="759"/>
                    </a:lnTo>
                    <a:lnTo>
                      <a:pt x="386" y="762"/>
                    </a:lnTo>
                    <a:lnTo>
                      <a:pt x="396" y="764"/>
                    </a:lnTo>
                    <a:lnTo>
                      <a:pt x="401" y="767"/>
                    </a:lnTo>
                    <a:lnTo>
                      <a:pt x="405" y="772"/>
                    </a:lnTo>
                    <a:lnTo>
                      <a:pt x="409" y="776"/>
                    </a:lnTo>
                    <a:lnTo>
                      <a:pt x="417" y="776"/>
                    </a:lnTo>
                    <a:lnTo>
                      <a:pt x="423" y="772"/>
                    </a:lnTo>
                    <a:lnTo>
                      <a:pt x="429" y="765"/>
                    </a:lnTo>
                    <a:lnTo>
                      <a:pt x="432" y="757"/>
                    </a:lnTo>
                    <a:lnTo>
                      <a:pt x="431" y="746"/>
                    </a:lnTo>
                    <a:lnTo>
                      <a:pt x="431" y="740"/>
                    </a:lnTo>
                    <a:lnTo>
                      <a:pt x="431" y="729"/>
                    </a:lnTo>
                    <a:lnTo>
                      <a:pt x="436" y="722"/>
                    </a:lnTo>
                    <a:lnTo>
                      <a:pt x="439" y="711"/>
                    </a:lnTo>
                    <a:lnTo>
                      <a:pt x="439" y="703"/>
                    </a:lnTo>
                    <a:lnTo>
                      <a:pt x="444" y="697"/>
                    </a:lnTo>
                    <a:lnTo>
                      <a:pt x="444" y="688"/>
                    </a:lnTo>
                    <a:lnTo>
                      <a:pt x="448" y="662"/>
                    </a:lnTo>
                    <a:lnTo>
                      <a:pt x="451" y="638"/>
                    </a:lnTo>
                    <a:lnTo>
                      <a:pt x="456" y="619"/>
                    </a:lnTo>
                    <a:lnTo>
                      <a:pt x="463" y="595"/>
                    </a:lnTo>
                    <a:lnTo>
                      <a:pt x="467" y="565"/>
                    </a:lnTo>
                    <a:lnTo>
                      <a:pt x="472" y="537"/>
                    </a:lnTo>
                    <a:lnTo>
                      <a:pt x="475" y="518"/>
                    </a:lnTo>
                    <a:lnTo>
                      <a:pt x="480" y="497"/>
                    </a:lnTo>
                    <a:lnTo>
                      <a:pt x="485" y="475"/>
                    </a:lnTo>
                    <a:lnTo>
                      <a:pt x="488" y="454"/>
                    </a:lnTo>
                    <a:lnTo>
                      <a:pt x="494" y="433"/>
                    </a:lnTo>
                    <a:lnTo>
                      <a:pt x="498" y="411"/>
                    </a:lnTo>
                    <a:lnTo>
                      <a:pt x="502" y="390"/>
                    </a:lnTo>
                    <a:lnTo>
                      <a:pt x="507" y="371"/>
                    </a:lnTo>
                    <a:lnTo>
                      <a:pt x="509" y="352"/>
                    </a:lnTo>
                    <a:lnTo>
                      <a:pt x="515" y="332"/>
                    </a:lnTo>
                    <a:lnTo>
                      <a:pt x="520" y="308"/>
                    </a:lnTo>
                    <a:lnTo>
                      <a:pt x="523" y="284"/>
                    </a:lnTo>
                    <a:lnTo>
                      <a:pt x="528" y="263"/>
                    </a:lnTo>
                    <a:lnTo>
                      <a:pt x="534" y="239"/>
                    </a:lnTo>
                    <a:lnTo>
                      <a:pt x="539" y="217"/>
                    </a:lnTo>
                    <a:lnTo>
                      <a:pt x="542" y="200"/>
                    </a:lnTo>
                    <a:lnTo>
                      <a:pt x="547" y="178"/>
                    </a:lnTo>
                    <a:lnTo>
                      <a:pt x="552" y="158"/>
                    </a:lnTo>
                    <a:lnTo>
                      <a:pt x="555" y="139"/>
                    </a:lnTo>
                    <a:lnTo>
                      <a:pt x="561" y="122"/>
                    </a:lnTo>
                    <a:lnTo>
                      <a:pt x="94"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69" name="State: Nebraska"/>
              <p:cNvSpPr>
                <a:spLocks/>
              </p:cNvSpPr>
              <p:nvPr/>
            </p:nvSpPr>
            <p:spPr bwMode="auto">
              <a:xfrm>
                <a:off x="3217330" y="3614805"/>
                <a:ext cx="1034049" cy="544729"/>
              </a:xfrm>
              <a:custGeom>
                <a:avLst/>
                <a:gdLst>
                  <a:gd name="T0" fmla="*/ 2147483647 w 708"/>
                  <a:gd name="T1" fmla="*/ 2147483647 h 362"/>
                  <a:gd name="T2" fmla="*/ 2147483647 w 708"/>
                  <a:gd name="T3" fmla="*/ 2147483647 h 362"/>
                  <a:gd name="T4" fmla="*/ 2147483647 w 708"/>
                  <a:gd name="T5" fmla="*/ 2147483647 h 362"/>
                  <a:gd name="T6" fmla="*/ 2147483647 w 708"/>
                  <a:gd name="T7" fmla="*/ 2147483647 h 362"/>
                  <a:gd name="T8" fmla="*/ 2147483647 w 708"/>
                  <a:gd name="T9" fmla="*/ 2147483647 h 362"/>
                  <a:gd name="T10" fmla="*/ 2147483647 w 708"/>
                  <a:gd name="T11" fmla="*/ 2147483647 h 362"/>
                  <a:gd name="T12" fmla="*/ 2147483647 w 708"/>
                  <a:gd name="T13" fmla="*/ 2147483647 h 362"/>
                  <a:gd name="T14" fmla="*/ 2147483647 w 708"/>
                  <a:gd name="T15" fmla="*/ 2147483647 h 362"/>
                  <a:gd name="T16" fmla="*/ 2147483647 w 708"/>
                  <a:gd name="T17" fmla="*/ 2147483647 h 362"/>
                  <a:gd name="T18" fmla="*/ 2147483647 w 708"/>
                  <a:gd name="T19" fmla="*/ 2147483647 h 362"/>
                  <a:gd name="T20" fmla="*/ 2147483647 w 708"/>
                  <a:gd name="T21" fmla="*/ 2147483647 h 362"/>
                  <a:gd name="T22" fmla="*/ 2147483647 w 708"/>
                  <a:gd name="T23" fmla="*/ 2147483647 h 362"/>
                  <a:gd name="T24" fmla="*/ 2147483647 w 708"/>
                  <a:gd name="T25" fmla="*/ 2147483647 h 362"/>
                  <a:gd name="T26" fmla="*/ 2147483647 w 708"/>
                  <a:gd name="T27" fmla="*/ 2147483647 h 362"/>
                  <a:gd name="T28" fmla="*/ 2147483647 w 708"/>
                  <a:gd name="T29" fmla="*/ 2147483647 h 362"/>
                  <a:gd name="T30" fmla="*/ 2147483647 w 708"/>
                  <a:gd name="T31" fmla="*/ 2147483647 h 362"/>
                  <a:gd name="T32" fmla="*/ 2147483647 w 708"/>
                  <a:gd name="T33" fmla="*/ 2147483647 h 362"/>
                  <a:gd name="T34" fmla="*/ 2147483647 w 708"/>
                  <a:gd name="T35" fmla="*/ 2147483647 h 362"/>
                  <a:gd name="T36" fmla="*/ 2147483647 w 708"/>
                  <a:gd name="T37" fmla="*/ 2147483647 h 362"/>
                  <a:gd name="T38" fmla="*/ 2147483647 w 708"/>
                  <a:gd name="T39" fmla="*/ 2147483647 h 362"/>
                  <a:gd name="T40" fmla="*/ 2147483647 w 708"/>
                  <a:gd name="T41" fmla="*/ 2147483647 h 362"/>
                  <a:gd name="T42" fmla="*/ 2147483647 w 708"/>
                  <a:gd name="T43" fmla="*/ 2147483647 h 362"/>
                  <a:gd name="T44" fmla="*/ 2147483647 w 708"/>
                  <a:gd name="T45" fmla="*/ 2147483647 h 362"/>
                  <a:gd name="T46" fmla="*/ 2147483647 w 708"/>
                  <a:gd name="T47" fmla="*/ 2147483647 h 362"/>
                  <a:gd name="T48" fmla="*/ 2147483647 w 708"/>
                  <a:gd name="T49" fmla="*/ 2147483647 h 362"/>
                  <a:gd name="T50" fmla="*/ 2147483647 w 708"/>
                  <a:gd name="T51" fmla="*/ 2147483647 h 362"/>
                  <a:gd name="T52" fmla="*/ 2147483647 w 708"/>
                  <a:gd name="T53" fmla="*/ 2147483647 h 362"/>
                  <a:gd name="T54" fmla="*/ 2147483647 w 708"/>
                  <a:gd name="T55" fmla="*/ 2147483647 h 362"/>
                  <a:gd name="T56" fmla="*/ 2147483647 w 708"/>
                  <a:gd name="T57" fmla="*/ 2147483647 h 362"/>
                  <a:gd name="T58" fmla="*/ 2147483647 w 708"/>
                  <a:gd name="T59" fmla="*/ 2147483647 h 362"/>
                  <a:gd name="T60" fmla="*/ 2147483647 w 708"/>
                  <a:gd name="T61" fmla="*/ 2147483647 h 362"/>
                  <a:gd name="T62" fmla="*/ 2147483647 w 708"/>
                  <a:gd name="T63" fmla="*/ 0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8"/>
                  <a:gd name="T97" fmla="*/ 0 h 362"/>
                  <a:gd name="T98" fmla="*/ 708 w 708"/>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8" h="362">
                    <a:moveTo>
                      <a:pt x="22" y="0"/>
                    </a:moveTo>
                    <a:lnTo>
                      <a:pt x="464" y="29"/>
                    </a:lnTo>
                    <a:lnTo>
                      <a:pt x="473" y="38"/>
                    </a:lnTo>
                    <a:lnTo>
                      <a:pt x="486" y="49"/>
                    </a:lnTo>
                    <a:lnTo>
                      <a:pt x="497" y="56"/>
                    </a:lnTo>
                    <a:lnTo>
                      <a:pt x="505" y="56"/>
                    </a:lnTo>
                    <a:lnTo>
                      <a:pt x="513" y="52"/>
                    </a:lnTo>
                    <a:lnTo>
                      <a:pt x="514" y="49"/>
                    </a:lnTo>
                    <a:lnTo>
                      <a:pt x="522" y="44"/>
                    </a:lnTo>
                    <a:lnTo>
                      <a:pt x="535" y="44"/>
                    </a:lnTo>
                    <a:lnTo>
                      <a:pt x="549" y="43"/>
                    </a:lnTo>
                    <a:lnTo>
                      <a:pt x="562" y="48"/>
                    </a:lnTo>
                    <a:lnTo>
                      <a:pt x="573" y="52"/>
                    </a:lnTo>
                    <a:lnTo>
                      <a:pt x="584" y="60"/>
                    </a:lnTo>
                    <a:lnTo>
                      <a:pt x="594" y="63"/>
                    </a:lnTo>
                    <a:lnTo>
                      <a:pt x="602" y="67"/>
                    </a:lnTo>
                    <a:lnTo>
                      <a:pt x="610" y="75"/>
                    </a:lnTo>
                    <a:lnTo>
                      <a:pt x="610" y="81"/>
                    </a:lnTo>
                    <a:lnTo>
                      <a:pt x="618" y="84"/>
                    </a:lnTo>
                    <a:lnTo>
                      <a:pt x="624" y="87"/>
                    </a:lnTo>
                    <a:lnTo>
                      <a:pt x="630" y="97"/>
                    </a:lnTo>
                    <a:lnTo>
                      <a:pt x="630" y="105"/>
                    </a:lnTo>
                    <a:lnTo>
                      <a:pt x="637" y="110"/>
                    </a:lnTo>
                    <a:lnTo>
                      <a:pt x="635" y="121"/>
                    </a:lnTo>
                    <a:lnTo>
                      <a:pt x="640" y="130"/>
                    </a:lnTo>
                    <a:lnTo>
                      <a:pt x="642" y="138"/>
                    </a:lnTo>
                    <a:lnTo>
                      <a:pt x="646" y="143"/>
                    </a:lnTo>
                    <a:lnTo>
                      <a:pt x="648" y="148"/>
                    </a:lnTo>
                    <a:lnTo>
                      <a:pt x="649" y="156"/>
                    </a:lnTo>
                    <a:lnTo>
                      <a:pt x="654" y="160"/>
                    </a:lnTo>
                    <a:lnTo>
                      <a:pt x="653" y="168"/>
                    </a:lnTo>
                    <a:lnTo>
                      <a:pt x="653" y="184"/>
                    </a:lnTo>
                    <a:lnTo>
                      <a:pt x="654" y="191"/>
                    </a:lnTo>
                    <a:lnTo>
                      <a:pt x="656" y="195"/>
                    </a:lnTo>
                    <a:lnTo>
                      <a:pt x="661" y="199"/>
                    </a:lnTo>
                    <a:lnTo>
                      <a:pt x="665" y="203"/>
                    </a:lnTo>
                    <a:lnTo>
                      <a:pt x="664" y="214"/>
                    </a:lnTo>
                    <a:lnTo>
                      <a:pt x="665" y="229"/>
                    </a:lnTo>
                    <a:lnTo>
                      <a:pt x="664" y="233"/>
                    </a:lnTo>
                    <a:lnTo>
                      <a:pt x="665" y="243"/>
                    </a:lnTo>
                    <a:lnTo>
                      <a:pt x="669" y="246"/>
                    </a:lnTo>
                    <a:lnTo>
                      <a:pt x="672" y="256"/>
                    </a:lnTo>
                    <a:lnTo>
                      <a:pt x="673" y="265"/>
                    </a:lnTo>
                    <a:lnTo>
                      <a:pt x="672" y="272"/>
                    </a:lnTo>
                    <a:lnTo>
                      <a:pt x="670" y="280"/>
                    </a:lnTo>
                    <a:lnTo>
                      <a:pt x="670" y="286"/>
                    </a:lnTo>
                    <a:lnTo>
                      <a:pt x="676" y="292"/>
                    </a:lnTo>
                    <a:lnTo>
                      <a:pt x="680" y="299"/>
                    </a:lnTo>
                    <a:lnTo>
                      <a:pt x="678" y="303"/>
                    </a:lnTo>
                    <a:lnTo>
                      <a:pt x="681" y="308"/>
                    </a:lnTo>
                    <a:lnTo>
                      <a:pt x="684" y="316"/>
                    </a:lnTo>
                    <a:lnTo>
                      <a:pt x="684" y="324"/>
                    </a:lnTo>
                    <a:lnTo>
                      <a:pt x="686" y="329"/>
                    </a:lnTo>
                    <a:lnTo>
                      <a:pt x="689" y="332"/>
                    </a:lnTo>
                    <a:lnTo>
                      <a:pt x="696" y="338"/>
                    </a:lnTo>
                    <a:lnTo>
                      <a:pt x="700" y="345"/>
                    </a:lnTo>
                    <a:lnTo>
                      <a:pt x="703" y="348"/>
                    </a:lnTo>
                    <a:lnTo>
                      <a:pt x="707" y="354"/>
                    </a:lnTo>
                    <a:lnTo>
                      <a:pt x="708" y="357"/>
                    </a:lnTo>
                    <a:lnTo>
                      <a:pt x="708" y="362"/>
                    </a:lnTo>
                    <a:lnTo>
                      <a:pt x="154" y="342"/>
                    </a:lnTo>
                    <a:lnTo>
                      <a:pt x="163" y="233"/>
                    </a:lnTo>
                    <a:lnTo>
                      <a:pt x="0" y="218"/>
                    </a:lnTo>
                    <a:lnTo>
                      <a:pt x="22" y="0"/>
                    </a:lnTo>
                    <a:close/>
                  </a:path>
                </a:pathLst>
              </a:custGeom>
              <a:grpFill/>
              <a:ln w="0" algn="ctr">
                <a:solidFill>
                  <a:schemeClr val="bg1">
                    <a:lumMod val="50000"/>
                  </a:schemeClr>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0" name="State: Montana"/>
              <p:cNvSpPr>
                <a:spLocks/>
              </p:cNvSpPr>
              <p:nvPr/>
            </p:nvSpPr>
            <p:spPr bwMode="auto">
              <a:xfrm>
                <a:off x="2078123" y="2386907"/>
                <a:ext cx="1277956" cy="904373"/>
              </a:xfrm>
              <a:custGeom>
                <a:avLst/>
                <a:gdLst>
                  <a:gd name="T0" fmla="*/ 2147483647 w 875"/>
                  <a:gd name="T1" fmla="*/ 2147483647 h 601"/>
                  <a:gd name="T2" fmla="*/ 2147483647 w 875"/>
                  <a:gd name="T3" fmla="*/ 2147483647 h 601"/>
                  <a:gd name="T4" fmla="*/ 2147483647 w 875"/>
                  <a:gd name="T5" fmla="*/ 2147483647 h 601"/>
                  <a:gd name="T6" fmla="*/ 2147483647 w 875"/>
                  <a:gd name="T7" fmla="*/ 2147483647 h 601"/>
                  <a:gd name="T8" fmla="*/ 2147483647 w 875"/>
                  <a:gd name="T9" fmla="*/ 2147483647 h 601"/>
                  <a:gd name="T10" fmla="*/ 2147483647 w 875"/>
                  <a:gd name="T11" fmla="*/ 2147483647 h 601"/>
                  <a:gd name="T12" fmla="*/ 2147483647 w 875"/>
                  <a:gd name="T13" fmla="*/ 2147483647 h 601"/>
                  <a:gd name="T14" fmla="*/ 2147483647 w 875"/>
                  <a:gd name="T15" fmla="*/ 2147483647 h 601"/>
                  <a:gd name="T16" fmla="*/ 2147483647 w 875"/>
                  <a:gd name="T17" fmla="*/ 2147483647 h 601"/>
                  <a:gd name="T18" fmla="*/ 2147483647 w 875"/>
                  <a:gd name="T19" fmla="*/ 2147483647 h 601"/>
                  <a:gd name="T20" fmla="*/ 2147483647 w 875"/>
                  <a:gd name="T21" fmla="*/ 2147483647 h 601"/>
                  <a:gd name="T22" fmla="*/ 2147483647 w 875"/>
                  <a:gd name="T23" fmla="*/ 2147483647 h 601"/>
                  <a:gd name="T24" fmla="*/ 2147483647 w 875"/>
                  <a:gd name="T25" fmla="*/ 2147483647 h 601"/>
                  <a:gd name="T26" fmla="*/ 2147483647 w 875"/>
                  <a:gd name="T27" fmla="*/ 2147483647 h 601"/>
                  <a:gd name="T28" fmla="*/ 2147483647 w 875"/>
                  <a:gd name="T29" fmla="*/ 2147483647 h 601"/>
                  <a:gd name="T30" fmla="*/ 2147483647 w 875"/>
                  <a:gd name="T31" fmla="*/ 2147483647 h 601"/>
                  <a:gd name="T32" fmla="*/ 2147483647 w 875"/>
                  <a:gd name="T33" fmla="*/ 2147483647 h 601"/>
                  <a:gd name="T34" fmla="*/ 2147483647 w 875"/>
                  <a:gd name="T35" fmla="*/ 2147483647 h 601"/>
                  <a:gd name="T36" fmla="*/ 2147483647 w 875"/>
                  <a:gd name="T37" fmla="*/ 2147483647 h 601"/>
                  <a:gd name="T38" fmla="*/ 2147483647 w 875"/>
                  <a:gd name="T39" fmla="*/ 2147483647 h 601"/>
                  <a:gd name="T40" fmla="*/ 2147483647 w 875"/>
                  <a:gd name="T41" fmla="*/ 2147483647 h 601"/>
                  <a:gd name="T42" fmla="*/ 2147483647 w 875"/>
                  <a:gd name="T43" fmla="*/ 2147483647 h 601"/>
                  <a:gd name="T44" fmla="*/ 2147483647 w 875"/>
                  <a:gd name="T45" fmla="*/ 2147483647 h 601"/>
                  <a:gd name="T46" fmla="*/ 2147483647 w 875"/>
                  <a:gd name="T47" fmla="*/ 2147483647 h 601"/>
                  <a:gd name="T48" fmla="*/ 2147483647 w 875"/>
                  <a:gd name="T49" fmla="*/ 2147483647 h 601"/>
                  <a:gd name="T50" fmla="*/ 2147483647 w 875"/>
                  <a:gd name="T51" fmla="*/ 2147483647 h 601"/>
                  <a:gd name="T52" fmla="*/ 2147483647 w 875"/>
                  <a:gd name="T53" fmla="*/ 2147483647 h 601"/>
                  <a:gd name="T54" fmla="*/ 2147483647 w 875"/>
                  <a:gd name="T55" fmla="*/ 2147483647 h 601"/>
                  <a:gd name="T56" fmla="*/ 2147483647 w 875"/>
                  <a:gd name="T57" fmla="*/ 2147483647 h 601"/>
                  <a:gd name="T58" fmla="*/ 2147483647 w 875"/>
                  <a:gd name="T59" fmla="*/ 2147483647 h 601"/>
                  <a:gd name="T60" fmla="*/ 2147483647 w 875"/>
                  <a:gd name="T61" fmla="*/ 2147483647 h 601"/>
                  <a:gd name="T62" fmla="*/ 2147483647 w 875"/>
                  <a:gd name="T63" fmla="*/ 2147483647 h 601"/>
                  <a:gd name="T64" fmla="*/ 2147483647 w 875"/>
                  <a:gd name="T65" fmla="*/ 2147483647 h 601"/>
                  <a:gd name="T66" fmla="*/ 2147483647 w 875"/>
                  <a:gd name="T67" fmla="*/ 2147483647 h 601"/>
                  <a:gd name="T68" fmla="*/ 2147483647 w 875"/>
                  <a:gd name="T69" fmla="*/ 2147483647 h 601"/>
                  <a:gd name="T70" fmla="*/ 2147483647 w 875"/>
                  <a:gd name="T71" fmla="*/ 2147483647 h 601"/>
                  <a:gd name="T72" fmla="*/ 2147483647 w 875"/>
                  <a:gd name="T73" fmla="*/ 2147483647 h 601"/>
                  <a:gd name="T74" fmla="*/ 2147483647 w 875"/>
                  <a:gd name="T75" fmla="*/ 2147483647 h 601"/>
                  <a:gd name="T76" fmla="*/ 2147483647 w 875"/>
                  <a:gd name="T77" fmla="*/ 2147483647 h 601"/>
                  <a:gd name="T78" fmla="*/ 2147483647 w 875"/>
                  <a:gd name="T79" fmla="*/ 2147483647 h 601"/>
                  <a:gd name="T80" fmla="*/ 2147483647 w 875"/>
                  <a:gd name="T81" fmla="*/ 2147483647 h 601"/>
                  <a:gd name="T82" fmla="*/ 2147483647 w 875"/>
                  <a:gd name="T83" fmla="*/ 2147483647 h 601"/>
                  <a:gd name="T84" fmla="*/ 2147483647 w 875"/>
                  <a:gd name="T85" fmla="*/ 2147483647 h 601"/>
                  <a:gd name="T86" fmla="*/ 2147483647 w 875"/>
                  <a:gd name="T87" fmla="*/ 2147483647 h 601"/>
                  <a:gd name="T88" fmla="*/ 2147483647 w 875"/>
                  <a:gd name="T89" fmla="*/ 2147483647 h 601"/>
                  <a:gd name="T90" fmla="*/ 2147483647 w 875"/>
                  <a:gd name="T91" fmla="*/ 2147483647 h 601"/>
                  <a:gd name="T92" fmla="*/ 2147483647 w 875"/>
                  <a:gd name="T93" fmla="*/ 2147483647 h 601"/>
                  <a:gd name="T94" fmla="*/ 2147483647 w 875"/>
                  <a:gd name="T95" fmla="*/ 2147483647 h 601"/>
                  <a:gd name="T96" fmla="*/ 2147483647 w 875"/>
                  <a:gd name="T97" fmla="*/ 2147483647 h 601"/>
                  <a:gd name="T98" fmla="*/ 2147483647 w 875"/>
                  <a:gd name="T99" fmla="*/ 0 h 6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601"/>
                  <a:gd name="T152" fmla="*/ 875 w 875"/>
                  <a:gd name="T153" fmla="*/ 601 h 6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601">
                    <a:moveTo>
                      <a:pt x="27" y="2"/>
                    </a:moveTo>
                    <a:lnTo>
                      <a:pt x="25" y="19"/>
                    </a:lnTo>
                    <a:lnTo>
                      <a:pt x="21" y="37"/>
                    </a:lnTo>
                    <a:lnTo>
                      <a:pt x="16" y="51"/>
                    </a:lnTo>
                    <a:lnTo>
                      <a:pt x="9" y="62"/>
                    </a:lnTo>
                    <a:lnTo>
                      <a:pt x="8" y="69"/>
                    </a:lnTo>
                    <a:lnTo>
                      <a:pt x="9" y="77"/>
                    </a:lnTo>
                    <a:lnTo>
                      <a:pt x="8" y="86"/>
                    </a:lnTo>
                    <a:lnTo>
                      <a:pt x="5" y="94"/>
                    </a:lnTo>
                    <a:lnTo>
                      <a:pt x="1" y="99"/>
                    </a:lnTo>
                    <a:lnTo>
                      <a:pt x="0" y="113"/>
                    </a:lnTo>
                    <a:lnTo>
                      <a:pt x="6" y="121"/>
                    </a:lnTo>
                    <a:lnTo>
                      <a:pt x="9" y="129"/>
                    </a:lnTo>
                    <a:lnTo>
                      <a:pt x="16" y="139"/>
                    </a:lnTo>
                    <a:lnTo>
                      <a:pt x="19" y="148"/>
                    </a:lnTo>
                    <a:lnTo>
                      <a:pt x="17" y="156"/>
                    </a:lnTo>
                    <a:lnTo>
                      <a:pt x="14" y="159"/>
                    </a:lnTo>
                    <a:lnTo>
                      <a:pt x="14" y="164"/>
                    </a:lnTo>
                    <a:lnTo>
                      <a:pt x="14" y="167"/>
                    </a:lnTo>
                    <a:lnTo>
                      <a:pt x="9" y="174"/>
                    </a:lnTo>
                    <a:lnTo>
                      <a:pt x="9" y="177"/>
                    </a:lnTo>
                    <a:lnTo>
                      <a:pt x="14" y="185"/>
                    </a:lnTo>
                    <a:lnTo>
                      <a:pt x="19" y="191"/>
                    </a:lnTo>
                    <a:lnTo>
                      <a:pt x="21" y="196"/>
                    </a:lnTo>
                    <a:lnTo>
                      <a:pt x="25" y="201"/>
                    </a:lnTo>
                    <a:lnTo>
                      <a:pt x="33" y="207"/>
                    </a:lnTo>
                    <a:lnTo>
                      <a:pt x="36" y="216"/>
                    </a:lnTo>
                    <a:lnTo>
                      <a:pt x="41" y="229"/>
                    </a:lnTo>
                    <a:lnTo>
                      <a:pt x="46" y="237"/>
                    </a:lnTo>
                    <a:lnTo>
                      <a:pt x="51" y="245"/>
                    </a:lnTo>
                    <a:lnTo>
                      <a:pt x="52" y="253"/>
                    </a:lnTo>
                    <a:lnTo>
                      <a:pt x="57" y="261"/>
                    </a:lnTo>
                    <a:lnTo>
                      <a:pt x="60" y="267"/>
                    </a:lnTo>
                    <a:lnTo>
                      <a:pt x="65" y="274"/>
                    </a:lnTo>
                    <a:lnTo>
                      <a:pt x="68" y="280"/>
                    </a:lnTo>
                    <a:lnTo>
                      <a:pt x="71" y="285"/>
                    </a:lnTo>
                    <a:lnTo>
                      <a:pt x="78" y="285"/>
                    </a:lnTo>
                    <a:lnTo>
                      <a:pt x="81" y="280"/>
                    </a:lnTo>
                    <a:lnTo>
                      <a:pt x="87" y="283"/>
                    </a:lnTo>
                    <a:lnTo>
                      <a:pt x="87" y="290"/>
                    </a:lnTo>
                    <a:lnTo>
                      <a:pt x="84" y="297"/>
                    </a:lnTo>
                    <a:lnTo>
                      <a:pt x="81" y="301"/>
                    </a:lnTo>
                    <a:lnTo>
                      <a:pt x="81" y="305"/>
                    </a:lnTo>
                    <a:lnTo>
                      <a:pt x="79" y="312"/>
                    </a:lnTo>
                    <a:lnTo>
                      <a:pt x="76" y="317"/>
                    </a:lnTo>
                    <a:lnTo>
                      <a:pt x="73" y="321"/>
                    </a:lnTo>
                    <a:lnTo>
                      <a:pt x="71" y="328"/>
                    </a:lnTo>
                    <a:lnTo>
                      <a:pt x="68" y="334"/>
                    </a:lnTo>
                    <a:lnTo>
                      <a:pt x="63" y="336"/>
                    </a:lnTo>
                    <a:lnTo>
                      <a:pt x="63" y="342"/>
                    </a:lnTo>
                    <a:lnTo>
                      <a:pt x="65" y="348"/>
                    </a:lnTo>
                    <a:lnTo>
                      <a:pt x="65" y="356"/>
                    </a:lnTo>
                    <a:lnTo>
                      <a:pt x="65" y="364"/>
                    </a:lnTo>
                    <a:lnTo>
                      <a:pt x="63" y="367"/>
                    </a:lnTo>
                    <a:lnTo>
                      <a:pt x="57" y="372"/>
                    </a:lnTo>
                    <a:lnTo>
                      <a:pt x="54" y="374"/>
                    </a:lnTo>
                    <a:lnTo>
                      <a:pt x="52" y="380"/>
                    </a:lnTo>
                    <a:lnTo>
                      <a:pt x="52" y="386"/>
                    </a:lnTo>
                    <a:lnTo>
                      <a:pt x="49" y="391"/>
                    </a:lnTo>
                    <a:lnTo>
                      <a:pt x="48" y="394"/>
                    </a:lnTo>
                    <a:lnTo>
                      <a:pt x="49" y="399"/>
                    </a:lnTo>
                    <a:lnTo>
                      <a:pt x="54" y="404"/>
                    </a:lnTo>
                    <a:lnTo>
                      <a:pt x="59" y="410"/>
                    </a:lnTo>
                    <a:lnTo>
                      <a:pt x="63" y="412"/>
                    </a:lnTo>
                    <a:lnTo>
                      <a:pt x="67" y="409"/>
                    </a:lnTo>
                    <a:lnTo>
                      <a:pt x="71" y="407"/>
                    </a:lnTo>
                    <a:lnTo>
                      <a:pt x="76" y="407"/>
                    </a:lnTo>
                    <a:lnTo>
                      <a:pt x="81" y="402"/>
                    </a:lnTo>
                    <a:lnTo>
                      <a:pt x="86" y="399"/>
                    </a:lnTo>
                    <a:lnTo>
                      <a:pt x="90" y="396"/>
                    </a:lnTo>
                    <a:lnTo>
                      <a:pt x="97" y="401"/>
                    </a:lnTo>
                    <a:lnTo>
                      <a:pt x="100" y="407"/>
                    </a:lnTo>
                    <a:lnTo>
                      <a:pt x="102" y="413"/>
                    </a:lnTo>
                    <a:lnTo>
                      <a:pt x="100" y="445"/>
                    </a:lnTo>
                    <a:lnTo>
                      <a:pt x="105" y="452"/>
                    </a:lnTo>
                    <a:lnTo>
                      <a:pt x="105" y="456"/>
                    </a:lnTo>
                    <a:lnTo>
                      <a:pt x="106" y="461"/>
                    </a:lnTo>
                    <a:lnTo>
                      <a:pt x="110" y="464"/>
                    </a:lnTo>
                    <a:lnTo>
                      <a:pt x="113" y="469"/>
                    </a:lnTo>
                    <a:lnTo>
                      <a:pt x="114" y="477"/>
                    </a:lnTo>
                    <a:lnTo>
                      <a:pt x="113" y="483"/>
                    </a:lnTo>
                    <a:lnTo>
                      <a:pt x="110" y="490"/>
                    </a:lnTo>
                    <a:lnTo>
                      <a:pt x="110" y="493"/>
                    </a:lnTo>
                    <a:lnTo>
                      <a:pt x="113" y="498"/>
                    </a:lnTo>
                    <a:lnTo>
                      <a:pt x="116" y="504"/>
                    </a:lnTo>
                    <a:lnTo>
                      <a:pt x="121" y="506"/>
                    </a:lnTo>
                    <a:lnTo>
                      <a:pt x="127" y="507"/>
                    </a:lnTo>
                    <a:lnTo>
                      <a:pt x="130" y="512"/>
                    </a:lnTo>
                    <a:lnTo>
                      <a:pt x="135" y="518"/>
                    </a:lnTo>
                    <a:lnTo>
                      <a:pt x="135" y="526"/>
                    </a:lnTo>
                    <a:lnTo>
                      <a:pt x="133" y="531"/>
                    </a:lnTo>
                    <a:lnTo>
                      <a:pt x="130" y="534"/>
                    </a:lnTo>
                    <a:lnTo>
                      <a:pt x="133" y="539"/>
                    </a:lnTo>
                    <a:lnTo>
                      <a:pt x="135" y="542"/>
                    </a:lnTo>
                    <a:lnTo>
                      <a:pt x="137" y="550"/>
                    </a:lnTo>
                    <a:lnTo>
                      <a:pt x="138" y="553"/>
                    </a:lnTo>
                    <a:lnTo>
                      <a:pt x="141" y="556"/>
                    </a:lnTo>
                    <a:lnTo>
                      <a:pt x="143" y="560"/>
                    </a:lnTo>
                    <a:lnTo>
                      <a:pt x="146" y="560"/>
                    </a:lnTo>
                    <a:lnTo>
                      <a:pt x="148" y="556"/>
                    </a:lnTo>
                    <a:lnTo>
                      <a:pt x="149" y="552"/>
                    </a:lnTo>
                    <a:lnTo>
                      <a:pt x="154" y="549"/>
                    </a:lnTo>
                    <a:lnTo>
                      <a:pt x="159" y="547"/>
                    </a:lnTo>
                    <a:lnTo>
                      <a:pt x="164" y="549"/>
                    </a:lnTo>
                    <a:lnTo>
                      <a:pt x="168" y="552"/>
                    </a:lnTo>
                    <a:lnTo>
                      <a:pt x="171" y="556"/>
                    </a:lnTo>
                    <a:lnTo>
                      <a:pt x="176" y="560"/>
                    </a:lnTo>
                    <a:lnTo>
                      <a:pt x="184" y="555"/>
                    </a:lnTo>
                    <a:lnTo>
                      <a:pt x="191" y="550"/>
                    </a:lnTo>
                    <a:lnTo>
                      <a:pt x="192" y="547"/>
                    </a:lnTo>
                    <a:lnTo>
                      <a:pt x="195" y="545"/>
                    </a:lnTo>
                    <a:lnTo>
                      <a:pt x="200" y="552"/>
                    </a:lnTo>
                    <a:lnTo>
                      <a:pt x="203" y="553"/>
                    </a:lnTo>
                    <a:lnTo>
                      <a:pt x="208" y="555"/>
                    </a:lnTo>
                    <a:lnTo>
                      <a:pt x="214" y="553"/>
                    </a:lnTo>
                    <a:lnTo>
                      <a:pt x="219" y="552"/>
                    </a:lnTo>
                    <a:lnTo>
                      <a:pt x="222" y="553"/>
                    </a:lnTo>
                    <a:lnTo>
                      <a:pt x="224" y="558"/>
                    </a:lnTo>
                    <a:lnTo>
                      <a:pt x="230" y="556"/>
                    </a:lnTo>
                    <a:lnTo>
                      <a:pt x="237" y="558"/>
                    </a:lnTo>
                    <a:lnTo>
                      <a:pt x="241" y="558"/>
                    </a:lnTo>
                    <a:lnTo>
                      <a:pt x="246" y="558"/>
                    </a:lnTo>
                    <a:lnTo>
                      <a:pt x="246" y="561"/>
                    </a:lnTo>
                    <a:lnTo>
                      <a:pt x="249" y="561"/>
                    </a:lnTo>
                    <a:lnTo>
                      <a:pt x="253" y="556"/>
                    </a:lnTo>
                    <a:lnTo>
                      <a:pt x="256" y="552"/>
                    </a:lnTo>
                    <a:lnTo>
                      <a:pt x="259" y="544"/>
                    </a:lnTo>
                    <a:lnTo>
                      <a:pt x="262" y="541"/>
                    </a:lnTo>
                    <a:lnTo>
                      <a:pt x="265" y="542"/>
                    </a:lnTo>
                    <a:lnTo>
                      <a:pt x="268" y="547"/>
                    </a:lnTo>
                    <a:lnTo>
                      <a:pt x="270" y="550"/>
                    </a:lnTo>
                    <a:lnTo>
                      <a:pt x="272" y="556"/>
                    </a:lnTo>
                    <a:lnTo>
                      <a:pt x="272" y="561"/>
                    </a:lnTo>
                    <a:lnTo>
                      <a:pt x="273" y="564"/>
                    </a:lnTo>
                    <a:lnTo>
                      <a:pt x="278" y="566"/>
                    </a:lnTo>
                    <a:lnTo>
                      <a:pt x="283" y="566"/>
                    </a:lnTo>
                    <a:lnTo>
                      <a:pt x="294" y="520"/>
                    </a:lnTo>
                    <a:lnTo>
                      <a:pt x="828" y="601"/>
                    </a:lnTo>
                    <a:lnTo>
                      <a:pt x="875" y="162"/>
                    </a:lnTo>
                    <a:lnTo>
                      <a:pt x="723" y="140"/>
                    </a:lnTo>
                    <a:lnTo>
                      <a:pt x="653" y="131"/>
                    </a:lnTo>
                    <a:lnTo>
                      <a:pt x="566" y="118"/>
                    </a:lnTo>
                    <a:lnTo>
                      <a:pt x="464" y="100"/>
                    </a:lnTo>
                    <a:lnTo>
                      <a:pt x="397" y="86"/>
                    </a:lnTo>
                    <a:lnTo>
                      <a:pt x="321" y="70"/>
                    </a:lnTo>
                    <a:lnTo>
                      <a:pt x="248" y="54"/>
                    </a:lnTo>
                    <a:lnTo>
                      <a:pt x="173" y="39"/>
                    </a:lnTo>
                    <a:lnTo>
                      <a:pt x="116" y="23"/>
                    </a:lnTo>
                    <a:lnTo>
                      <a:pt x="57" y="7"/>
                    </a:lnTo>
                    <a:lnTo>
                      <a:pt x="27" y="0"/>
                    </a:lnTo>
                    <a:lnTo>
                      <a:pt x="27" y="2"/>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1" name="State: Missouri"/>
              <p:cNvSpPr>
                <a:spLocks/>
              </p:cNvSpPr>
              <p:nvPr/>
            </p:nvSpPr>
            <p:spPr bwMode="auto">
              <a:xfrm>
                <a:off x="4216326" y="4075268"/>
                <a:ext cx="842722" cy="767437"/>
              </a:xfrm>
              <a:custGeom>
                <a:avLst/>
                <a:gdLst>
                  <a:gd name="T0" fmla="*/ 2147483647 w 577"/>
                  <a:gd name="T1" fmla="*/ 2147483647 h 510"/>
                  <a:gd name="T2" fmla="*/ 2147483647 w 577"/>
                  <a:gd name="T3" fmla="*/ 2147483647 h 510"/>
                  <a:gd name="T4" fmla="*/ 2147483647 w 577"/>
                  <a:gd name="T5" fmla="*/ 2147483647 h 510"/>
                  <a:gd name="T6" fmla="*/ 2147483647 w 577"/>
                  <a:gd name="T7" fmla="*/ 2147483647 h 510"/>
                  <a:gd name="T8" fmla="*/ 2147483647 w 577"/>
                  <a:gd name="T9" fmla="*/ 2147483647 h 510"/>
                  <a:gd name="T10" fmla="*/ 2147483647 w 577"/>
                  <a:gd name="T11" fmla="*/ 2147483647 h 510"/>
                  <a:gd name="T12" fmla="*/ 2147483647 w 577"/>
                  <a:gd name="T13" fmla="*/ 2147483647 h 510"/>
                  <a:gd name="T14" fmla="*/ 2147483647 w 577"/>
                  <a:gd name="T15" fmla="*/ 2147483647 h 510"/>
                  <a:gd name="T16" fmla="*/ 2147483647 w 577"/>
                  <a:gd name="T17" fmla="*/ 2147483647 h 510"/>
                  <a:gd name="T18" fmla="*/ 2147483647 w 577"/>
                  <a:gd name="T19" fmla="*/ 2147483647 h 510"/>
                  <a:gd name="T20" fmla="*/ 2147483647 w 577"/>
                  <a:gd name="T21" fmla="*/ 2147483647 h 510"/>
                  <a:gd name="T22" fmla="*/ 2147483647 w 577"/>
                  <a:gd name="T23" fmla="*/ 2147483647 h 510"/>
                  <a:gd name="T24" fmla="*/ 2147483647 w 577"/>
                  <a:gd name="T25" fmla="*/ 2147483647 h 510"/>
                  <a:gd name="T26" fmla="*/ 2147483647 w 577"/>
                  <a:gd name="T27" fmla="*/ 2147483647 h 510"/>
                  <a:gd name="T28" fmla="*/ 2147483647 w 577"/>
                  <a:gd name="T29" fmla="*/ 2147483647 h 510"/>
                  <a:gd name="T30" fmla="*/ 2147483647 w 577"/>
                  <a:gd name="T31" fmla="*/ 2147483647 h 510"/>
                  <a:gd name="T32" fmla="*/ 2147483647 w 577"/>
                  <a:gd name="T33" fmla="*/ 2147483647 h 510"/>
                  <a:gd name="T34" fmla="*/ 2147483647 w 577"/>
                  <a:gd name="T35" fmla="*/ 2147483647 h 510"/>
                  <a:gd name="T36" fmla="*/ 2147483647 w 577"/>
                  <a:gd name="T37" fmla="*/ 2147483647 h 510"/>
                  <a:gd name="T38" fmla="*/ 2147483647 w 577"/>
                  <a:gd name="T39" fmla="*/ 2147483647 h 510"/>
                  <a:gd name="T40" fmla="*/ 2147483647 w 577"/>
                  <a:gd name="T41" fmla="*/ 2147483647 h 510"/>
                  <a:gd name="T42" fmla="*/ 2147483647 w 577"/>
                  <a:gd name="T43" fmla="*/ 2147483647 h 510"/>
                  <a:gd name="T44" fmla="*/ 2147483647 w 577"/>
                  <a:gd name="T45" fmla="*/ 2147483647 h 510"/>
                  <a:gd name="T46" fmla="*/ 2147483647 w 577"/>
                  <a:gd name="T47" fmla="*/ 2147483647 h 510"/>
                  <a:gd name="T48" fmla="*/ 2147483647 w 577"/>
                  <a:gd name="T49" fmla="*/ 2147483647 h 510"/>
                  <a:gd name="T50" fmla="*/ 2147483647 w 577"/>
                  <a:gd name="T51" fmla="*/ 2147483647 h 510"/>
                  <a:gd name="T52" fmla="*/ 2147483647 w 577"/>
                  <a:gd name="T53" fmla="*/ 2147483647 h 510"/>
                  <a:gd name="T54" fmla="*/ 2147483647 w 577"/>
                  <a:gd name="T55" fmla="*/ 2147483647 h 510"/>
                  <a:gd name="T56" fmla="*/ 2147483647 w 577"/>
                  <a:gd name="T57" fmla="*/ 2147483647 h 510"/>
                  <a:gd name="T58" fmla="*/ 2147483647 w 577"/>
                  <a:gd name="T59" fmla="*/ 2147483647 h 510"/>
                  <a:gd name="T60" fmla="*/ 2147483647 w 577"/>
                  <a:gd name="T61" fmla="*/ 2147483647 h 510"/>
                  <a:gd name="T62" fmla="*/ 2147483647 w 577"/>
                  <a:gd name="T63" fmla="*/ 2147483647 h 510"/>
                  <a:gd name="T64" fmla="*/ 2147483647 w 577"/>
                  <a:gd name="T65" fmla="*/ 2147483647 h 510"/>
                  <a:gd name="T66" fmla="*/ 2147483647 w 577"/>
                  <a:gd name="T67" fmla="*/ 2147483647 h 510"/>
                  <a:gd name="T68" fmla="*/ 2147483647 w 577"/>
                  <a:gd name="T69" fmla="*/ 2147483647 h 510"/>
                  <a:gd name="T70" fmla="*/ 2147483647 w 577"/>
                  <a:gd name="T71" fmla="*/ 2147483647 h 510"/>
                  <a:gd name="T72" fmla="*/ 2147483647 w 577"/>
                  <a:gd name="T73" fmla="*/ 2147483647 h 510"/>
                  <a:gd name="T74" fmla="*/ 2147483647 w 577"/>
                  <a:gd name="T75" fmla="*/ 2147483647 h 510"/>
                  <a:gd name="T76" fmla="*/ 2147483647 w 577"/>
                  <a:gd name="T77" fmla="*/ 2147483647 h 510"/>
                  <a:gd name="T78" fmla="*/ 2147483647 w 577"/>
                  <a:gd name="T79" fmla="*/ 2147483647 h 510"/>
                  <a:gd name="T80" fmla="*/ 2147483647 w 577"/>
                  <a:gd name="T81" fmla="*/ 2147483647 h 510"/>
                  <a:gd name="T82" fmla="*/ 2147483647 w 577"/>
                  <a:gd name="T83" fmla="*/ 2147483647 h 510"/>
                  <a:gd name="T84" fmla="*/ 2147483647 w 577"/>
                  <a:gd name="T85" fmla="*/ 2147483647 h 510"/>
                  <a:gd name="T86" fmla="*/ 2147483647 w 577"/>
                  <a:gd name="T87" fmla="*/ 2147483647 h 510"/>
                  <a:gd name="T88" fmla="*/ 2147483647 w 577"/>
                  <a:gd name="T89" fmla="*/ 2147483647 h 510"/>
                  <a:gd name="T90" fmla="*/ 2147483647 w 577"/>
                  <a:gd name="T91" fmla="*/ 2147483647 h 510"/>
                  <a:gd name="T92" fmla="*/ 2147483647 w 577"/>
                  <a:gd name="T93" fmla="*/ 2147483647 h 510"/>
                  <a:gd name="T94" fmla="*/ 2147483647 w 577"/>
                  <a:gd name="T95" fmla="*/ 2147483647 h 510"/>
                  <a:gd name="T96" fmla="*/ 2147483647 w 577"/>
                  <a:gd name="T97" fmla="*/ 2147483647 h 510"/>
                  <a:gd name="T98" fmla="*/ 2147483647 w 577"/>
                  <a:gd name="T99" fmla="*/ 2147483647 h 510"/>
                  <a:gd name="T100" fmla="*/ 2147483647 w 577"/>
                  <a:gd name="T101" fmla="*/ 2147483647 h 510"/>
                  <a:gd name="T102" fmla="*/ 2147483647 w 577"/>
                  <a:gd name="T103" fmla="*/ 2147483647 h 510"/>
                  <a:gd name="T104" fmla="*/ 2147483647 w 577"/>
                  <a:gd name="T105" fmla="*/ 2147483647 h 5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7"/>
                  <a:gd name="T160" fmla="*/ 0 h 510"/>
                  <a:gd name="T161" fmla="*/ 577 w 577"/>
                  <a:gd name="T162" fmla="*/ 510 h 5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7" h="510">
                    <a:moveTo>
                      <a:pt x="0" y="6"/>
                    </a:moveTo>
                    <a:lnTo>
                      <a:pt x="334" y="0"/>
                    </a:lnTo>
                    <a:lnTo>
                      <a:pt x="337" y="5"/>
                    </a:lnTo>
                    <a:lnTo>
                      <a:pt x="340" y="9"/>
                    </a:lnTo>
                    <a:lnTo>
                      <a:pt x="342" y="11"/>
                    </a:lnTo>
                    <a:lnTo>
                      <a:pt x="345" y="14"/>
                    </a:lnTo>
                    <a:lnTo>
                      <a:pt x="350" y="19"/>
                    </a:lnTo>
                    <a:lnTo>
                      <a:pt x="353" y="21"/>
                    </a:lnTo>
                    <a:lnTo>
                      <a:pt x="354" y="27"/>
                    </a:lnTo>
                    <a:lnTo>
                      <a:pt x="358" y="25"/>
                    </a:lnTo>
                    <a:lnTo>
                      <a:pt x="356" y="32"/>
                    </a:lnTo>
                    <a:lnTo>
                      <a:pt x="353" y="36"/>
                    </a:lnTo>
                    <a:lnTo>
                      <a:pt x="354" y="44"/>
                    </a:lnTo>
                    <a:lnTo>
                      <a:pt x="354" y="51"/>
                    </a:lnTo>
                    <a:lnTo>
                      <a:pt x="353" y="55"/>
                    </a:lnTo>
                    <a:lnTo>
                      <a:pt x="356" y="60"/>
                    </a:lnTo>
                    <a:lnTo>
                      <a:pt x="358" y="67"/>
                    </a:lnTo>
                    <a:lnTo>
                      <a:pt x="359" y="75"/>
                    </a:lnTo>
                    <a:lnTo>
                      <a:pt x="362" y="81"/>
                    </a:lnTo>
                    <a:lnTo>
                      <a:pt x="364" y="87"/>
                    </a:lnTo>
                    <a:lnTo>
                      <a:pt x="367" y="94"/>
                    </a:lnTo>
                    <a:lnTo>
                      <a:pt x="367" y="97"/>
                    </a:lnTo>
                    <a:lnTo>
                      <a:pt x="377" y="108"/>
                    </a:lnTo>
                    <a:lnTo>
                      <a:pt x="383" y="113"/>
                    </a:lnTo>
                    <a:lnTo>
                      <a:pt x="389" y="117"/>
                    </a:lnTo>
                    <a:lnTo>
                      <a:pt x="394" y="122"/>
                    </a:lnTo>
                    <a:lnTo>
                      <a:pt x="399" y="129"/>
                    </a:lnTo>
                    <a:lnTo>
                      <a:pt x="408" y="135"/>
                    </a:lnTo>
                    <a:lnTo>
                      <a:pt x="413" y="140"/>
                    </a:lnTo>
                    <a:lnTo>
                      <a:pt x="421" y="146"/>
                    </a:lnTo>
                    <a:lnTo>
                      <a:pt x="423" y="154"/>
                    </a:lnTo>
                    <a:lnTo>
                      <a:pt x="424" y="160"/>
                    </a:lnTo>
                    <a:lnTo>
                      <a:pt x="424" y="167"/>
                    </a:lnTo>
                    <a:lnTo>
                      <a:pt x="426" y="173"/>
                    </a:lnTo>
                    <a:lnTo>
                      <a:pt x="427" y="178"/>
                    </a:lnTo>
                    <a:lnTo>
                      <a:pt x="432" y="183"/>
                    </a:lnTo>
                    <a:lnTo>
                      <a:pt x="437" y="186"/>
                    </a:lnTo>
                    <a:lnTo>
                      <a:pt x="443" y="183"/>
                    </a:lnTo>
                    <a:lnTo>
                      <a:pt x="450" y="178"/>
                    </a:lnTo>
                    <a:lnTo>
                      <a:pt x="456" y="175"/>
                    </a:lnTo>
                    <a:lnTo>
                      <a:pt x="462" y="178"/>
                    </a:lnTo>
                    <a:lnTo>
                      <a:pt x="467" y="181"/>
                    </a:lnTo>
                    <a:lnTo>
                      <a:pt x="472" y="184"/>
                    </a:lnTo>
                    <a:lnTo>
                      <a:pt x="477" y="190"/>
                    </a:lnTo>
                    <a:lnTo>
                      <a:pt x="475" y="197"/>
                    </a:lnTo>
                    <a:lnTo>
                      <a:pt x="472" y="203"/>
                    </a:lnTo>
                    <a:lnTo>
                      <a:pt x="470" y="211"/>
                    </a:lnTo>
                    <a:lnTo>
                      <a:pt x="469" y="218"/>
                    </a:lnTo>
                    <a:lnTo>
                      <a:pt x="466" y="224"/>
                    </a:lnTo>
                    <a:lnTo>
                      <a:pt x="462" y="229"/>
                    </a:lnTo>
                    <a:lnTo>
                      <a:pt x="459" y="237"/>
                    </a:lnTo>
                    <a:lnTo>
                      <a:pt x="458" y="241"/>
                    </a:lnTo>
                    <a:lnTo>
                      <a:pt x="458" y="248"/>
                    </a:lnTo>
                    <a:lnTo>
                      <a:pt x="458" y="252"/>
                    </a:lnTo>
                    <a:lnTo>
                      <a:pt x="459" y="257"/>
                    </a:lnTo>
                    <a:lnTo>
                      <a:pt x="462" y="260"/>
                    </a:lnTo>
                    <a:lnTo>
                      <a:pt x="470" y="267"/>
                    </a:lnTo>
                    <a:lnTo>
                      <a:pt x="477" y="276"/>
                    </a:lnTo>
                    <a:lnTo>
                      <a:pt x="489" y="283"/>
                    </a:lnTo>
                    <a:lnTo>
                      <a:pt x="497" y="287"/>
                    </a:lnTo>
                    <a:lnTo>
                      <a:pt x="505" y="292"/>
                    </a:lnTo>
                    <a:lnTo>
                      <a:pt x="513" y="299"/>
                    </a:lnTo>
                    <a:lnTo>
                      <a:pt x="523" y="305"/>
                    </a:lnTo>
                    <a:lnTo>
                      <a:pt x="531" y="311"/>
                    </a:lnTo>
                    <a:lnTo>
                      <a:pt x="536" y="318"/>
                    </a:lnTo>
                    <a:lnTo>
                      <a:pt x="536" y="326"/>
                    </a:lnTo>
                    <a:lnTo>
                      <a:pt x="536" y="330"/>
                    </a:lnTo>
                    <a:lnTo>
                      <a:pt x="539" y="335"/>
                    </a:lnTo>
                    <a:lnTo>
                      <a:pt x="542" y="338"/>
                    </a:lnTo>
                    <a:lnTo>
                      <a:pt x="545" y="343"/>
                    </a:lnTo>
                    <a:lnTo>
                      <a:pt x="543" y="348"/>
                    </a:lnTo>
                    <a:lnTo>
                      <a:pt x="540" y="353"/>
                    </a:lnTo>
                    <a:lnTo>
                      <a:pt x="537" y="359"/>
                    </a:lnTo>
                    <a:lnTo>
                      <a:pt x="540" y="364"/>
                    </a:lnTo>
                    <a:lnTo>
                      <a:pt x="543" y="368"/>
                    </a:lnTo>
                    <a:lnTo>
                      <a:pt x="548" y="375"/>
                    </a:lnTo>
                    <a:lnTo>
                      <a:pt x="551" y="381"/>
                    </a:lnTo>
                    <a:lnTo>
                      <a:pt x="559" y="384"/>
                    </a:lnTo>
                    <a:lnTo>
                      <a:pt x="569" y="386"/>
                    </a:lnTo>
                    <a:lnTo>
                      <a:pt x="574" y="392"/>
                    </a:lnTo>
                    <a:lnTo>
                      <a:pt x="577" y="400"/>
                    </a:lnTo>
                    <a:lnTo>
                      <a:pt x="575" y="410"/>
                    </a:lnTo>
                    <a:lnTo>
                      <a:pt x="574" y="416"/>
                    </a:lnTo>
                    <a:lnTo>
                      <a:pt x="570" y="422"/>
                    </a:lnTo>
                    <a:lnTo>
                      <a:pt x="567" y="429"/>
                    </a:lnTo>
                    <a:lnTo>
                      <a:pt x="558" y="435"/>
                    </a:lnTo>
                    <a:lnTo>
                      <a:pt x="551" y="437"/>
                    </a:lnTo>
                    <a:lnTo>
                      <a:pt x="550" y="443"/>
                    </a:lnTo>
                    <a:lnTo>
                      <a:pt x="545" y="451"/>
                    </a:lnTo>
                    <a:lnTo>
                      <a:pt x="543" y="457"/>
                    </a:lnTo>
                    <a:lnTo>
                      <a:pt x="540" y="462"/>
                    </a:lnTo>
                    <a:lnTo>
                      <a:pt x="539" y="476"/>
                    </a:lnTo>
                    <a:lnTo>
                      <a:pt x="537" y="486"/>
                    </a:lnTo>
                    <a:lnTo>
                      <a:pt x="534" y="492"/>
                    </a:lnTo>
                    <a:lnTo>
                      <a:pt x="531" y="499"/>
                    </a:lnTo>
                    <a:lnTo>
                      <a:pt x="531" y="503"/>
                    </a:lnTo>
                    <a:lnTo>
                      <a:pt x="531" y="510"/>
                    </a:lnTo>
                    <a:lnTo>
                      <a:pt x="524" y="502"/>
                    </a:lnTo>
                    <a:lnTo>
                      <a:pt x="521" y="502"/>
                    </a:lnTo>
                    <a:lnTo>
                      <a:pt x="512" y="502"/>
                    </a:lnTo>
                    <a:lnTo>
                      <a:pt x="469" y="502"/>
                    </a:lnTo>
                    <a:lnTo>
                      <a:pt x="475" y="494"/>
                    </a:lnTo>
                    <a:lnTo>
                      <a:pt x="483" y="484"/>
                    </a:lnTo>
                    <a:lnTo>
                      <a:pt x="489" y="481"/>
                    </a:lnTo>
                    <a:lnTo>
                      <a:pt x="496" y="469"/>
                    </a:lnTo>
                    <a:lnTo>
                      <a:pt x="497" y="462"/>
                    </a:lnTo>
                    <a:lnTo>
                      <a:pt x="494" y="457"/>
                    </a:lnTo>
                    <a:lnTo>
                      <a:pt x="489" y="453"/>
                    </a:lnTo>
                    <a:lnTo>
                      <a:pt x="488" y="449"/>
                    </a:lnTo>
                    <a:lnTo>
                      <a:pt x="486" y="446"/>
                    </a:lnTo>
                    <a:lnTo>
                      <a:pt x="94" y="459"/>
                    </a:lnTo>
                    <a:lnTo>
                      <a:pt x="99" y="170"/>
                    </a:lnTo>
                    <a:lnTo>
                      <a:pt x="94" y="168"/>
                    </a:lnTo>
                    <a:lnTo>
                      <a:pt x="87" y="167"/>
                    </a:lnTo>
                    <a:lnTo>
                      <a:pt x="80" y="162"/>
                    </a:lnTo>
                    <a:lnTo>
                      <a:pt x="75" y="159"/>
                    </a:lnTo>
                    <a:lnTo>
                      <a:pt x="73" y="154"/>
                    </a:lnTo>
                    <a:lnTo>
                      <a:pt x="75" y="149"/>
                    </a:lnTo>
                    <a:lnTo>
                      <a:pt x="72" y="148"/>
                    </a:lnTo>
                    <a:lnTo>
                      <a:pt x="70" y="141"/>
                    </a:lnTo>
                    <a:lnTo>
                      <a:pt x="68" y="138"/>
                    </a:lnTo>
                    <a:lnTo>
                      <a:pt x="62" y="135"/>
                    </a:lnTo>
                    <a:lnTo>
                      <a:pt x="60" y="130"/>
                    </a:lnTo>
                    <a:lnTo>
                      <a:pt x="57" y="127"/>
                    </a:lnTo>
                    <a:lnTo>
                      <a:pt x="51" y="125"/>
                    </a:lnTo>
                    <a:lnTo>
                      <a:pt x="51" y="121"/>
                    </a:lnTo>
                    <a:lnTo>
                      <a:pt x="54" y="117"/>
                    </a:lnTo>
                    <a:lnTo>
                      <a:pt x="57" y="114"/>
                    </a:lnTo>
                    <a:lnTo>
                      <a:pt x="60" y="109"/>
                    </a:lnTo>
                    <a:lnTo>
                      <a:pt x="60" y="105"/>
                    </a:lnTo>
                    <a:lnTo>
                      <a:pt x="64" y="102"/>
                    </a:lnTo>
                    <a:lnTo>
                      <a:pt x="70" y="100"/>
                    </a:lnTo>
                    <a:lnTo>
                      <a:pt x="72" y="102"/>
                    </a:lnTo>
                    <a:lnTo>
                      <a:pt x="73" y="98"/>
                    </a:lnTo>
                    <a:lnTo>
                      <a:pt x="75" y="94"/>
                    </a:lnTo>
                    <a:lnTo>
                      <a:pt x="73" y="90"/>
                    </a:lnTo>
                    <a:lnTo>
                      <a:pt x="70" y="89"/>
                    </a:lnTo>
                    <a:lnTo>
                      <a:pt x="68" y="86"/>
                    </a:lnTo>
                    <a:lnTo>
                      <a:pt x="68" y="82"/>
                    </a:lnTo>
                    <a:lnTo>
                      <a:pt x="65" y="79"/>
                    </a:lnTo>
                    <a:lnTo>
                      <a:pt x="62" y="82"/>
                    </a:lnTo>
                    <a:lnTo>
                      <a:pt x="59" y="87"/>
                    </a:lnTo>
                    <a:lnTo>
                      <a:pt x="54" y="87"/>
                    </a:lnTo>
                    <a:lnTo>
                      <a:pt x="49" y="87"/>
                    </a:lnTo>
                    <a:lnTo>
                      <a:pt x="45" y="84"/>
                    </a:lnTo>
                    <a:lnTo>
                      <a:pt x="40" y="81"/>
                    </a:lnTo>
                    <a:lnTo>
                      <a:pt x="32" y="71"/>
                    </a:lnTo>
                    <a:lnTo>
                      <a:pt x="30" y="68"/>
                    </a:lnTo>
                    <a:lnTo>
                      <a:pt x="29" y="63"/>
                    </a:lnTo>
                    <a:lnTo>
                      <a:pt x="30" y="60"/>
                    </a:lnTo>
                    <a:lnTo>
                      <a:pt x="25" y="54"/>
                    </a:lnTo>
                    <a:lnTo>
                      <a:pt x="21" y="49"/>
                    </a:lnTo>
                    <a:lnTo>
                      <a:pt x="18" y="43"/>
                    </a:lnTo>
                    <a:lnTo>
                      <a:pt x="11" y="40"/>
                    </a:lnTo>
                    <a:lnTo>
                      <a:pt x="6" y="36"/>
                    </a:lnTo>
                    <a:lnTo>
                      <a:pt x="6" y="32"/>
                    </a:lnTo>
                    <a:lnTo>
                      <a:pt x="6" y="25"/>
                    </a:lnTo>
                    <a:lnTo>
                      <a:pt x="3" y="19"/>
                    </a:lnTo>
                    <a:lnTo>
                      <a:pt x="2" y="13"/>
                    </a:lnTo>
                    <a:lnTo>
                      <a:pt x="0" y="9"/>
                    </a:lnTo>
                    <a:lnTo>
                      <a:pt x="0" y="6"/>
                    </a:lnTo>
                    <a:close/>
                  </a:path>
                </a:pathLst>
              </a:custGeom>
              <a:grpFill/>
              <a:ln w="0" algn="ctr">
                <a:solidFill>
                  <a:schemeClr val="bg1">
                    <a:lumMod val="50000"/>
                  </a:schemeClr>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2" name="State: Mississippi"/>
              <p:cNvSpPr>
                <a:spLocks/>
              </p:cNvSpPr>
              <p:nvPr/>
            </p:nvSpPr>
            <p:spPr bwMode="auto">
              <a:xfrm>
                <a:off x="4759641" y="4972115"/>
                <a:ext cx="449841" cy="803551"/>
              </a:xfrm>
              <a:custGeom>
                <a:avLst/>
                <a:gdLst>
                  <a:gd name="T0" fmla="*/ 2147483647 w 308"/>
                  <a:gd name="T1" fmla="*/ 2147483647 h 534"/>
                  <a:gd name="T2" fmla="*/ 2147483647 w 308"/>
                  <a:gd name="T3" fmla="*/ 2147483647 h 534"/>
                  <a:gd name="T4" fmla="*/ 2147483647 w 308"/>
                  <a:gd name="T5" fmla="*/ 2147483647 h 534"/>
                  <a:gd name="T6" fmla="*/ 2147483647 w 308"/>
                  <a:gd name="T7" fmla="*/ 2147483647 h 534"/>
                  <a:gd name="T8" fmla="*/ 2147483647 w 308"/>
                  <a:gd name="T9" fmla="*/ 2147483647 h 534"/>
                  <a:gd name="T10" fmla="*/ 2147483647 w 308"/>
                  <a:gd name="T11" fmla="*/ 2147483647 h 534"/>
                  <a:gd name="T12" fmla="*/ 2147483647 w 308"/>
                  <a:gd name="T13" fmla="*/ 2147483647 h 534"/>
                  <a:gd name="T14" fmla="*/ 2147483647 w 308"/>
                  <a:gd name="T15" fmla="*/ 2147483647 h 534"/>
                  <a:gd name="T16" fmla="*/ 2147483647 w 308"/>
                  <a:gd name="T17" fmla="*/ 2147483647 h 534"/>
                  <a:gd name="T18" fmla="*/ 2147483647 w 308"/>
                  <a:gd name="T19" fmla="*/ 2147483647 h 534"/>
                  <a:gd name="T20" fmla="*/ 2147483647 w 308"/>
                  <a:gd name="T21" fmla="*/ 2147483647 h 534"/>
                  <a:gd name="T22" fmla="*/ 2147483647 w 308"/>
                  <a:gd name="T23" fmla="*/ 2147483647 h 534"/>
                  <a:gd name="T24" fmla="*/ 2147483647 w 308"/>
                  <a:gd name="T25" fmla="*/ 2147483647 h 534"/>
                  <a:gd name="T26" fmla="*/ 2147483647 w 308"/>
                  <a:gd name="T27" fmla="*/ 2147483647 h 534"/>
                  <a:gd name="T28" fmla="*/ 0 w 308"/>
                  <a:gd name="T29" fmla="*/ 2147483647 h 534"/>
                  <a:gd name="T30" fmla="*/ 2147483647 w 308"/>
                  <a:gd name="T31" fmla="*/ 2147483647 h 534"/>
                  <a:gd name="T32" fmla="*/ 2147483647 w 308"/>
                  <a:gd name="T33" fmla="*/ 2147483647 h 534"/>
                  <a:gd name="T34" fmla="*/ 2147483647 w 308"/>
                  <a:gd name="T35" fmla="*/ 2147483647 h 534"/>
                  <a:gd name="T36" fmla="*/ 2147483647 w 308"/>
                  <a:gd name="T37" fmla="*/ 2147483647 h 534"/>
                  <a:gd name="T38" fmla="*/ 2147483647 w 308"/>
                  <a:gd name="T39" fmla="*/ 2147483647 h 534"/>
                  <a:gd name="T40" fmla="*/ 2147483647 w 308"/>
                  <a:gd name="T41" fmla="*/ 2147483647 h 534"/>
                  <a:gd name="T42" fmla="*/ 2147483647 w 308"/>
                  <a:gd name="T43" fmla="*/ 2147483647 h 534"/>
                  <a:gd name="T44" fmla="*/ 2147483647 w 308"/>
                  <a:gd name="T45" fmla="*/ 2147483647 h 534"/>
                  <a:gd name="T46" fmla="*/ 2147483647 w 308"/>
                  <a:gd name="T47" fmla="*/ 2147483647 h 534"/>
                  <a:gd name="T48" fmla="*/ 2147483647 w 308"/>
                  <a:gd name="T49" fmla="*/ 2147483647 h 534"/>
                  <a:gd name="T50" fmla="*/ 2147483647 w 308"/>
                  <a:gd name="T51" fmla="*/ 2147483647 h 534"/>
                  <a:gd name="T52" fmla="*/ 2147483647 w 308"/>
                  <a:gd name="T53" fmla="*/ 2147483647 h 534"/>
                  <a:gd name="T54" fmla="*/ 2147483647 w 308"/>
                  <a:gd name="T55" fmla="*/ 2147483647 h 534"/>
                  <a:gd name="T56" fmla="*/ 2147483647 w 308"/>
                  <a:gd name="T57" fmla="*/ 2147483647 h 534"/>
                  <a:gd name="T58" fmla="*/ 2147483647 w 308"/>
                  <a:gd name="T59" fmla="*/ 2147483647 h 534"/>
                  <a:gd name="T60" fmla="*/ 2147483647 w 308"/>
                  <a:gd name="T61" fmla="*/ 2147483647 h 534"/>
                  <a:gd name="T62" fmla="*/ 2147483647 w 308"/>
                  <a:gd name="T63" fmla="*/ 2147483647 h 534"/>
                  <a:gd name="T64" fmla="*/ 2147483647 w 308"/>
                  <a:gd name="T65" fmla="*/ 2147483647 h 534"/>
                  <a:gd name="T66" fmla="*/ 2147483647 w 308"/>
                  <a:gd name="T67" fmla="*/ 2147483647 h 534"/>
                  <a:gd name="T68" fmla="*/ 2147483647 w 308"/>
                  <a:gd name="T69" fmla="*/ 2147483647 h 534"/>
                  <a:gd name="T70" fmla="*/ 2147483647 w 308"/>
                  <a:gd name="T71" fmla="*/ 2147483647 h 534"/>
                  <a:gd name="T72" fmla="*/ 2147483647 w 308"/>
                  <a:gd name="T73" fmla="*/ 2147483647 h 534"/>
                  <a:gd name="T74" fmla="*/ 2147483647 w 308"/>
                  <a:gd name="T75" fmla="*/ 2147483647 h 534"/>
                  <a:gd name="T76" fmla="*/ 2147483647 w 308"/>
                  <a:gd name="T77" fmla="*/ 2147483647 h 534"/>
                  <a:gd name="T78" fmla="*/ 2147483647 w 308"/>
                  <a:gd name="T79" fmla="*/ 2147483647 h 534"/>
                  <a:gd name="T80" fmla="*/ 2147483647 w 308"/>
                  <a:gd name="T81" fmla="*/ 2147483647 h 534"/>
                  <a:gd name="T82" fmla="*/ 2147483647 w 308"/>
                  <a:gd name="T83" fmla="*/ 2147483647 h 534"/>
                  <a:gd name="T84" fmla="*/ 2147483647 w 308"/>
                  <a:gd name="T85" fmla="*/ 2147483647 h 534"/>
                  <a:gd name="T86" fmla="*/ 2147483647 w 308"/>
                  <a:gd name="T87" fmla="*/ 2147483647 h 534"/>
                  <a:gd name="T88" fmla="*/ 2147483647 w 308"/>
                  <a:gd name="T89" fmla="*/ 2147483647 h 534"/>
                  <a:gd name="T90" fmla="*/ 2147483647 w 308"/>
                  <a:gd name="T91" fmla="*/ 2147483647 h 5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8"/>
                  <a:gd name="T139" fmla="*/ 0 h 534"/>
                  <a:gd name="T140" fmla="*/ 308 w 308"/>
                  <a:gd name="T141" fmla="*/ 534 h 5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8" h="534">
                    <a:moveTo>
                      <a:pt x="110" y="10"/>
                    </a:moveTo>
                    <a:lnTo>
                      <a:pt x="140" y="8"/>
                    </a:lnTo>
                    <a:lnTo>
                      <a:pt x="175" y="8"/>
                    </a:lnTo>
                    <a:lnTo>
                      <a:pt x="197" y="6"/>
                    </a:lnTo>
                    <a:lnTo>
                      <a:pt x="234" y="3"/>
                    </a:lnTo>
                    <a:lnTo>
                      <a:pt x="264" y="2"/>
                    </a:lnTo>
                    <a:lnTo>
                      <a:pt x="288" y="0"/>
                    </a:lnTo>
                    <a:lnTo>
                      <a:pt x="296" y="3"/>
                    </a:lnTo>
                    <a:lnTo>
                      <a:pt x="299" y="8"/>
                    </a:lnTo>
                    <a:lnTo>
                      <a:pt x="302" y="13"/>
                    </a:lnTo>
                    <a:lnTo>
                      <a:pt x="307" y="16"/>
                    </a:lnTo>
                    <a:lnTo>
                      <a:pt x="308" y="512"/>
                    </a:lnTo>
                    <a:lnTo>
                      <a:pt x="253" y="513"/>
                    </a:lnTo>
                    <a:lnTo>
                      <a:pt x="246" y="516"/>
                    </a:lnTo>
                    <a:lnTo>
                      <a:pt x="245" y="518"/>
                    </a:lnTo>
                    <a:lnTo>
                      <a:pt x="240" y="523"/>
                    </a:lnTo>
                    <a:lnTo>
                      <a:pt x="235" y="526"/>
                    </a:lnTo>
                    <a:lnTo>
                      <a:pt x="230" y="526"/>
                    </a:lnTo>
                    <a:lnTo>
                      <a:pt x="227" y="523"/>
                    </a:lnTo>
                    <a:lnTo>
                      <a:pt x="221" y="521"/>
                    </a:lnTo>
                    <a:lnTo>
                      <a:pt x="218" y="521"/>
                    </a:lnTo>
                    <a:lnTo>
                      <a:pt x="215" y="523"/>
                    </a:lnTo>
                    <a:lnTo>
                      <a:pt x="211" y="527"/>
                    </a:lnTo>
                    <a:lnTo>
                      <a:pt x="205" y="531"/>
                    </a:lnTo>
                    <a:lnTo>
                      <a:pt x="202" y="534"/>
                    </a:lnTo>
                    <a:lnTo>
                      <a:pt x="194" y="534"/>
                    </a:lnTo>
                    <a:lnTo>
                      <a:pt x="191" y="529"/>
                    </a:lnTo>
                    <a:lnTo>
                      <a:pt x="191" y="523"/>
                    </a:lnTo>
                    <a:lnTo>
                      <a:pt x="192" y="516"/>
                    </a:lnTo>
                    <a:lnTo>
                      <a:pt x="189" y="510"/>
                    </a:lnTo>
                    <a:lnTo>
                      <a:pt x="184" y="504"/>
                    </a:lnTo>
                    <a:lnTo>
                      <a:pt x="176" y="497"/>
                    </a:lnTo>
                    <a:lnTo>
                      <a:pt x="173" y="492"/>
                    </a:lnTo>
                    <a:lnTo>
                      <a:pt x="172" y="485"/>
                    </a:lnTo>
                    <a:lnTo>
                      <a:pt x="173" y="480"/>
                    </a:lnTo>
                    <a:lnTo>
                      <a:pt x="173" y="473"/>
                    </a:lnTo>
                    <a:lnTo>
                      <a:pt x="178" y="469"/>
                    </a:lnTo>
                    <a:lnTo>
                      <a:pt x="181" y="461"/>
                    </a:lnTo>
                    <a:lnTo>
                      <a:pt x="183" y="454"/>
                    </a:lnTo>
                    <a:lnTo>
                      <a:pt x="11" y="458"/>
                    </a:lnTo>
                    <a:lnTo>
                      <a:pt x="11" y="451"/>
                    </a:lnTo>
                    <a:lnTo>
                      <a:pt x="8" y="446"/>
                    </a:lnTo>
                    <a:lnTo>
                      <a:pt x="3" y="443"/>
                    </a:lnTo>
                    <a:lnTo>
                      <a:pt x="0" y="440"/>
                    </a:lnTo>
                    <a:lnTo>
                      <a:pt x="0" y="437"/>
                    </a:lnTo>
                    <a:lnTo>
                      <a:pt x="2" y="434"/>
                    </a:lnTo>
                    <a:lnTo>
                      <a:pt x="5" y="431"/>
                    </a:lnTo>
                    <a:lnTo>
                      <a:pt x="10" y="427"/>
                    </a:lnTo>
                    <a:lnTo>
                      <a:pt x="13" y="423"/>
                    </a:lnTo>
                    <a:lnTo>
                      <a:pt x="14" y="418"/>
                    </a:lnTo>
                    <a:lnTo>
                      <a:pt x="16" y="413"/>
                    </a:lnTo>
                    <a:lnTo>
                      <a:pt x="13" y="408"/>
                    </a:lnTo>
                    <a:lnTo>
                      <a:pt x="11" y="405"/>
                    </a:lnTo>
                    <a:lnTo>
                      <a:pt x="11" y="402"/>
                    </a:lnTo>
                    <a:lnTo>
                      <a:pt x="16" y="399"/>
                    </a:lnTo>
                    <a:lnTo>
                      <a:pt x="19" y="397"/>
                    </a:lnTo>
                    <a:lnTo>
                      <a:pt x="22" y="391"/>
                    </a:lnTo>
                    <a:lnTo>
                      <a:pt x="22" y="388"/>
                    </a:lnTo>
                    <a:lnTo>
                      <a:pt x="22" y="381"/>
                    </a:lnTo>
                    <a:lnTo>
                      <a:pt x="24" y="372"/>
                    </a:lnTo>
                    <a:lnTo>
                      <a:pt x="27" y="367"/>
                    </a:lnTo>
                    <a:lnTo>
                      <a:pt x="29" y="362"/>
                    </a:lnTo>
                    <a:lnTo>
                      <a:pt x="33" y="361"/>
                    </a:lnTo>
                    <a:lnTo>
                      <a:pt x="38" y="357"/>
                    </a:lnTo>
                    <a:lnTo>
                      <a:pt x="43" y="351"/>
                    </a:lnTo>
                    <a:lnTo>
                      <a:pt x="48" y="346"/>
                    </a:lnTo>
                    <a:lnTo>
                      <a:pt x="51" y="340"/>
                    </a:lnTo>
                    <a:lnTo>
                      <a:pt x="51" y="335"/>
                    </a:lnTo>
                    <a:lnTo>
                      <a:pt x="52" y="332"/>
                    </a:lnTo>
                    <a:lnTo>
                      <a:pt x="56" y="327"/>
                    </a:lnTo>
                    <a:lnTo>
                      <a:pt x="62" y="319"/>
                    </a:lnTo>
                    <a:lnTo>
                      <a:pt x="65" y="313"/>
                    </a:lnTo>
                    <a:lnTo>
                      <a:pt x="65" y="310"/>
                    </a:lnTo>
                    <a:lnTo>
                      <a:pt x="62" y="307"/>
                    </a:lnTo>
                    <a:lnTo>
                      <a:pt x="57" y="302"/>
                    </a:lnTo>
                    <a:lnTo>
                      <a:pt x="52" y="300"/>
                    </a:lnTo>
                    <a:lnTo>
                      <a:pt x="48" y="292"/>
                    </a:lnTo>
                    <a:lnTo>
                      <a:pt x="45" y="292"/>
                    </a:lnTo>
                    <a:lnTo>
                      <a:pt x="43" y="283"/>
                    </a:lnTo>
                    <a:lnTo>
                      <a:pt x="40" y="278"/>
                    </a:lnTo>
                    <a:lnTo>
                      <a:pt x="40" y="273"/>
                    </a:lnTo>
                    <a:lnTo>
                      <a:pt x="46" y="272"/>
                    </a:lnTo>
                    <a:lnTo>
                      <a:pt x="48" y="268"/>
                    </a:lnTo>
                    <a:lnTo>
                      <a:pt x="43" y="267"/>
                    </a:lnTo>
                    <a:lnTo>
                      <a:pt x="40" y="264"/>
                    </a:lnTo>
                    <a:lnTo>
                      <a:pt x="41" y="257"/>
                    </a:lnTo>
                    <a:lnTo>
                      <a:pt x="41" y="254"/>
                    </a:lnTo>
                    <a:lnTo>
                      <a:pt x="41" y="249"/>
                    </a:lnTo>
                    <a:lnTo>
                      <a:pt x="48" y="246"/>
                    </a:lnTo>
                    <a:lnTo>
                      <a:pt x="46" y="243"/>
                    </a:lnTo>
                    <a:lnTo>
                      <a:pt x="41" y="240"/>
                    </a:lnTo>
                    <a:lnTo>
                      <a:pt x="40" y="234"/>
                    </a:lnTo>
                    <a:lnTo>
                      <a:pt x="40" y="230"/>
                    </a:lnTo>
                    <a:lnTo>
                      <a:pt x="40" y="227"/>
                    </a:lnTo>
                    <a:lnTo>
                      <a:pt x="43" y="222"/>
                    </a:lnTo>
                    <a:lnTo>
                      <a:pt x="45" y="219"/>
                    </a:lnTo>
                    <a:lnTo>
                      <a:pt x="45" y="214"/>
                    </a:lnTo>
                    <a:lnTo>
                      <a:pt x="46" y="207"/>
                    </a:lnTo>
                    <a:lnTo>
                      <a:pt x="41" y="205"/>
                    </a:lnTo>
                    <a:lnTo>
                      <a:pt x="38" y="202"/>
                    </a:lnTo>
                    <a:lnTo>
                      <a:pt x="38" y="195"/>
                    </a:lnTo>
                    <a:lnTo>
                      <a:pt x="40" y="192"/>
                    </a:lnTo>
                    <a:lnTo>
                      <a:pt x="41" y="187"/>
                    </a:lnTo>
                    <a:lnTo>
                      <a:pt x="38" y="184"/>
                    </a:lnTo>
                    <a:lnTo>
                      <a:pt x="35" y="180"/>
                    </a:lnTo>
                    <a:lnTo>
                      <a:pt x="33" y="175"/>
                    </a:lnTo>
                    <a:lnTo>
                      <a:pt x="33" y="168"/>
                    </a:lnTo>
                    <a:lnTo>
                      <a:pt x="33" y="162"/>
                    </a:lnTo>
                    <a:lnTo>
                      <a:pt x="38" y="152"/>
                    </a:lnTo>
                    <a:lnTo>
                      <a:pt x="43" y="146"/>
                    </a:lnTo>
                    <a:lnTo>
                      <a:pt x="46" y="140"/>
                    </a:lnTo>
                    <a:lnTo>
                      <a:pt x="48" y="133"/>
                    </a:lnTo>
                    <a:lnTo>
                      <a:pt x="48" y="127"/>
                    </a:lnTo>
                    <a:lnTo>
                      <a:pt x="51" y="121"/>
                    </a:lnTo>
                    <a:lnTo>
                      <a:pt x="54" y="116"/>
                    </a:lnTo>
                    <a:lnTo>
                      <a:pt x="59" y="106"/>
                    </a:lnTo>
                    <a:lnTo>
                      <a:pt x="62" y="102"/>
                    </a:lnTo>
                    <a:lnTo>
                      <a:pt x="67" y="94"/>
                    </a:lnTo>
                    <a:lnTo>
                      <a:pt x="68" y="86"/>
                    </a:lnTo>
                    <a:lnTo>
                      <a:pt x="72" y="81"/>
                    </a:lnTo>
                    <a:lnTo>
                      <a:pt x="78" y="79"/>
                    </a:lnTo>
                    <a:lnTo>
                      <a:pt x="84" y="76"/>
                    </a:lnTo>
                    <a:lnTo>
                      <a:pt x="86" y="70"/>
                    </a:lnTo>
                    <a:lnTo>
                      <a:pt x="86" y="64"/>
                    </a:lnTo>
                    <a:lnTo>
                      <a:pt x="83" y="57"/>
                    </a:lnTo>
                    <a:lnTo>
                      <a:pt x="83" y="51"/>
                    </a:lnTo>
                    <a:lnTo>
                      <a:pt x="86" y="46"/>
                    </a:lnTo>
                    <a:lnTo>
                      <a:pt x="89" y="43"/>
                    </a:lnTo>
                    <a:lnTo>
                      <a:pt x="94" y="40"/>
                    </a:lnTo>
                    <a:lnTo>
                      <a:pt x="95" y="37"/>
                    </a:lnTo>
                    <a:lnTo>
                      <a:pt x="97" y="30"/>
                    </a:lnTo>
                    <a:lnTo>
                      <a:pt x="103" y="27"/>
                    </a:lnTo>
                    <a:lnTo>
                      <a:pt x="108" y="25"/>
                    </a:lnTo>
                    <a:lnTo>
                      <a:pt x="110" y="21"/>
                    </a:lnTo>
                    <a:lnTo>
                      <a:pt x="110" y="17"/>
                    </a:lnTo>
                    <a:lnTo>
                      <a:pt x="110" y="13"/>
                    </a:lnTo>
                    <a:lnTo>
                      <a:pt x="110" y="8"/>
                    </a:lnTo>
                    <a:lnTo>
                      <a:pt x="110" y="1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3" name="State: Minnesota"/>
              <p:cNvSpPr>
                <a:spLocks/>
              </p:cNvSpPr>
              <p:nvPr/>
            </p:nvSpPr>
            <p:spPr bwMode="auto">
              <a:xfrm>
                <a:off x="4061510" y="2615632"/>
                <a:ext cx="791602" cy="975096"/>
              </a:xfrm>
              <a:custGeom>
                <a:avLst/>
                <a:gdLst>
                  <a:gd name="T0" fmla="*/ 2147483647 w 542"/>
                  <a:gd name="T1" fmla="*/ 2147483647 h 648"/>
                  <a:gd name="T2" fmla="*/ 2147483647 w 542"/>
                  <a:gd name="T3" fmla="*/ 2147483647 h 648"/>
                  <a:gd name="T4" fmla="*/ 2147483647 w 542"/>
                  <a:gd name="T5" fmla="*/ 2147483647 h 648"/>
                  <a:gd name="T6" fmla="*/ 2147483647 w 542"/>
                  <a:gd name="T7" fmla="*/ 2147483647 h 648"/>
                  <a:gd name="T8" fmla="*/ 2147483647 w 542"/>
                  <a:gd name="T9" fmla="*/ 2147483647 h 648"/>
                  <a:gd name="T10" fmla="*/ 2147483647 w 542"/>
                  <a:gd name="T11" fmla="*/ 2147483647 h 648"/>
                  <a:gd name="T12" fmla="*/ 2147483647 w 542"/>
                  <a:gd name="T13" fmla="*/ 2147483647 h 648"/>
                  <a:gd name="T14" fmla="*/ 2147483647 w 542"/>
                  <a:gd name="T15" fmla="*/ 2147483647 h 648"/>
                  <a:gd name="T16" fmla="*/ 2147483647 w 542"/>
                  <a:gd name="T17" fmla="*/ 2147483647 h 648"/>
                  <a:gd name="T18" fmla="*/ 2147483647 w 542"/>
                  <a:gd name="T19" fmla="*/ 2147483647 h 648"/>
                  <a:gd name="T20" fmla="*/ 2147483647 w 542"/>
                  <a:gd name="T21" fmla="*/ 2147483647 h 648"/>
                  <a:gd name="T22" fmla="*/ 2147483647 w 542"/>
                  <a:gd name="T23" fmla="*/ 2147483647 h 648"/>
                  <a:gd name="T24" fmla="*/ 2147483647 w 542"/>
                  <a:gd name="T25" fmla="*/ 2147483647 h 648"/>
                  <a:gd name="T26" fmla="*/ 2147483647 w 542"/>
                  <a:gd name="T27" fmla="*/ 2147483647 h 648"/>
                  <a:gd name="T28" fmla="*/ 2147483647 w 542"/>
                  <a:gd name="T29" fmla="*/ 2147483647 h 648"/>
                  <a:gd name="T30" fmla="*/ 2147483647 w 542"/>
                  <a:gd name="T31" fmla="*/ 2147483647 h 648"/>
                  <a:gd name="T32" fmla="*/ 2147483647 w 542"/>
                  <a:gd name="T33" fmla="*/ 2147483647 h 648"/>
                  <a:gd name="T34" fmla="*/ 2147483647 w 542"/>
                  <a:gd name="T35" fmla="*/ 2147483647 h 648"/>
                  <a:gd name="T36" fmla="*/ 2147483647 w 542"/>
                  <a:gd name="T37" fmla="*/ 2147483647 h 648"/>
                  <a:gd name="T38" fmla="*/ 2147483647 w 542"/>
                  <a:gd name="T39" fmla="*/ 2147483647 h 648"/>
                  <a:gd name="T40" fmla="*/ 2147483647 w 542"/>
                  <a:gd name="T41" fmla="*/ 2147483647 h 648"/>
                  <a:gd name="T42" fmla="*/ 2147483647 w 542"/>
                  <a:gd name="T43" fmla="*/ 2147483647 h 648"/>
                  <a:gd name="T44" fmla="*/ 2147483647 w 542"/>
                  <a:gd name="T45" fmla="*/ 2147483647 h 648"/>
                  <a:gd name="T46" fmla="*/ 2147483647 w 542"/>
                  <a:gd name="T47" fmla="*/ 2147483647 h 648"/>
                  <a:gd name="T48" fmla="*/ 2147483647 w 542"/>
                  <a:gd name="T49" fmla="*/ 2147483647 h 648"/>
                  <a:gd name="T50" fmla="*/ 2147483647 w 542"/>
                  <a:gd name="T51" fmla="*/ 2147483647 h 648"/>
                  <a:gd name="T52" fmla="*/ 2147483647 w 542"/>
                  <a:gd name="T53" fmla="*/ 2147483647 h 648"/>
                  <a:gd name="T54" fmla="*/ 2147483647 w 542"/>
                  <a:gd name="T55" fmla="*/ 2147483647 h 648"/>
                  <a:gd name="T56" fmla="*/ 2147483647 w 542"/>
                  <a:gd name="T57" fmla="*/ 2147483647 h 648"/>
                  <a:gd name="T58" fmla="*/ 2147483647 w 542"/>
                  <a:gd name="T59" fmla="*/ 2147483647 h 648"/>
                  <a:gd name="T60" fmla="*/ 2147483647 w 542"/>
                  <a:gd name="T61" fmla="*/ 2147483647 h 648"/>
                  <a:gd name="T62" fmla="*/ 2147483647 w 542"/>
                  <a:gd name="T63" fmla="*/ 2147483647 h 648"/>
                  <a:gd name="T64" fmla="*/ 2147483647 w 542"/>
                  <a:gd name="T65" fmla="*/ 2147483647 h 648"/>
                  <a:gd name="T66" fmla="*/ 2147483647 w 542"/>
                  <a:gd name="T67" fmla="*/ 2147483647 h 648"/>
                  <a:gd name="T68" fmla="*/ 2147483647 w 542"/>
                  <a:gd name="T69" fmla="*/ 2147483647 h 648"/>
                  <a:gd name="T70" fmla="*/ 2147483647 w 542"/>
                  <a:gd name="T71" fmla="*/ 2147483647 h 648"/>
                  <a:gd name="T72" fmla="*/ 2147483647 w 542"/>
                  <a:gd name="T73" fmla="*/ 2147483647 h 648"/>
                  <a:gd name="T74" fmla="*/ 2147483647 w 542"/>
                  <a:gd name="T75" fmla="*/ 2147483647 h 648"/>
                  <a:gd name="T76" fmla="*/ 2147483647 w 542"/>
                  <a:gd name="T77" fmla="*/ 2147483647 h 648"/>
                  <a:gd name="T78" fmla="*/ 2147483647 w 542"/>
                  <a:gd name="T79" fmla="*/ 2147483647 h 648"/>
                  <a:gd name="T80" fmla="*/ 2147483647 w 542"/>
                  <a:gd name="T81" fmla="*/ 2147483647 h 648"/>
                  <a:gd name="T82" fmla="*/ 2147483647 w 542"/>
                  <a:gd name="T83" fmla="*/ 2147483647 h 648"/>
                  <a:gd name="T84" fmla="*/ 2147483647 w 542"/>
                  <a:gd name="T85" fmla="*/ 2147483647 h 648"/>
                  <a:gd name="T86" fmla="*/ 2147483647 w 542"/>
                  <a:gd name="T87" fmla="*/ 2147483647 h 648"/>
                  <a:gd name="T88" fmla="*/ 2147483647 w 542"/>
                  <a:gd name="T89" fmla="*/ 2147483647 h 648"/>
                  <a:gd name="T90" fmla="*/ 2147483647 w 542"/>
                  <a:gd name="T91" fmla="*/ 2147483647 h 648"/>
                  <a:gd name="T92" fmla="*/ 2147483647 w 542"/>
                  <a:gd name="T93" fmla="*/ 2147483647 h 648"/>
                  <a:gd name="T94" fmla="*/ 2147483647 w 542"/>
                  <a:gd name="T95" fmla="*/ 2147483647 h 648"/>
                  <a:gd name="T96" fmla="*/ 2147483647 w 542"/>
                  <a:gd name="T97" fmla="*/ 2147483647 h 6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2"/>
                  <a:gd name="T148" fmla="*/ 0 h 648"/>
                  <a:gd name="T149" fmla="*/ 542 w 542"/>
                  <a:gd name="T150" fmla="*/ 648 h 6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2" h="648">
                    <a:moveTo>
                      <a:pt x="150" y="47"/>
                    </a:moveTo>
                    <a:lnTo>
                      <a:pt x="151" y="0"/>
                    </a:lnTo>
                    <a:lnTo>
                      <a:pt x="157" y="1"/>
                    </a:lnTo>
                    <a:lnTo>
                      <a:pt x="164" y="1"/>
                    </a:lnTo>
                    <a:lnTo>
                      <a:pt x="167" y="5"/>
                    </a:lnTo>
                    <a:lnTo>
                      <a:pt x="170" y="11"/>
                    </a:lnTo>
                    <a:lnTo>
                      <a:pt x="172" y="17"/>
                    </a:lnTo>
                    <a:lnTo>
                      <a:pt x="173" y="24"/>
                    </a:lnTo>
                    <a:lnTo>
                      <a:pt x="175" y="32"/>
                    </a:lnTo>
                    <a:lnTo>
                      <a:pt x="178" y="38"/>
                    </a:lnTo>
                    <a:lnTo>
                      <a:pt x="180" y="44"/>
                    </a:lnTo>
                    <a:lnTo>
                      <a:pt x="186" y="52"/>
                    </a:lnTo>
                    <a:lnTo>
                      <a:pt x="188" y="62"/>
                    </a:lnTo>
                    <a:lnTo>
                      <a:pt x="192" y="66"/>
                    </a:lnTo>
                    <a:lnTo>
                      <a:pt x="192" y="73"/>
                    </a:lnTo>
                    <a:lnTo>
                      <a:pt x="205" y="74"/>
                    </a:lnTo>
                    <a:lnTo>
                      <a:pt x="210" y="78"/>
                    </a:lnTo>
                    <a:lnTo>
                      <a:pt x="218" y="74"/>
                    </a:lnTo>
                    <a:lnTo>
                      <a:pt x="224" y="73"/>
                    </a:lnTo>
                    <a:lnTo>
                      <a:pt x="229" y="74"/>
                    </a:lnTo>
                    <a:lnTo>
                      <a:pt x="235" y="76"/>
                    </a:lnTo>
                    <a:lnTo>
                      <a:pt x="242" y="79"/>
                    </a:lnTo>
                    <a:lnTo>
                      <a:pt x="246" y="81"/>
                    </a:lnTo>
                    <a:lnTo>
                      <a:pt x="253" y="84"/>
                    </a:lnTo>
                    <a:lnTo>
                      <a:pt x="256" y="87"/>
                    </a:lnTo>
                    <a:lnTo>
                      <a:pt x="261" y="90"/>
                    </a:lnTo>
                    <a:lnTo>
                      <a:pt x="265" y="90"/>
                    </a:lnTo>
                    <a:lnTo>
                      <a:pt x="273" y="89"/>
                    </a:lnTo>
                    <a:lnTo>
                      <a:pt x="280" y="87"/>
                    </a:lnTo>
                    <a:lnTo>
                      <a:pt x="285" y="82"/>
                    </a:lnTo>
                    <a:lnTo>
                      <a:pt x="289" y="79"/>
                    </a:lnTo>
                    <a:lnTo>
                      <a:pt x="293" y="82"/>
                    </a:lnTo>
                    <a:lnTo>
                      <a:pt x="296" y="84"/>
                    </a:lnTo>
                    <a:lnTo>
                      <a:pt x="305" y="82"/>
                    </a:lnTo>
                    <a:lnTo>
                      <a:pt x="315" y="84"/>
                    </a:lnTo>
                    <a:lnTo>
                      <a:pt x="324" y="82"/>
                    </a:lnTo>
                    <a:lnTo>
                      <a:pt x="332" y="87"/>
                    </a:lnTo>
                    <a:lnTo>
                      <a:pt x="343" y="93"/>
                    </a:lnTo>
                    <a:lnTo>
                      <a:pt x="351" y="98"/>
                    </a:lnTo>
                    <a:lnTo>
                      <a:pt x="353" y="103"/>
                    </a:lnTo>
                    <a:lnTo>
                      <a:pt x="361" y="106"/>
                    </a:lnTo>
                    <a:lnTo>
                      <a:pt x="367" y="109"/>
                    </a:lnTo>
                    <a:lnTo>
                      <a:pt x="374" y="111"/>
                    </a:lnTo>
                    <a:lnTo>
                      <a:pt x="380" y="116"/>
                    </a:lnTo>
                    <a:lnTo>
                      <a:pt x="383" y="119"/>
                    </a:lnTo>
                    <a:lnTo>
                      <a:pt x="389" y="122"/>
                    </a:lnTo>
                    <a:lnTo>
                      <a:pt x="399" y="122"/>
                    </a:lnTo>
                    <a:lnTo>
                      <a:pt x="404" y="128"/>
                    </a:lnTo>
                    <a:lnTo>
                      <a:pt x="408" y="135"/>
                    </a:lnTo>
                    <a:lnTo>
                      <a:pt x="416" y="138"/>
                    </a:lnTo>
                    <a:lnTo>
                      <a:pt x="426" y="141"/>
                    </a:lnTo>
                    <a:lnTo>
                      <a:pt x="429" y="144"/>
                    </a:lnTo>
                    <a:lnTo>
                      <a:pt x="434" y="143"/>
                    </a:lnTo>
                    <a:lnTo>
                      <a:pt x="440" y="140"/>
                    </a:lnTo>
                    <a:lnTo>
                      <a:pt x="445" y="136"/>
                    </a:lnTo>
                    <a:lnTo>
                      <a:pt x="450" y="132"/>
                    </a:lnTo>
                    <a:lnTo>
                      <a:pt x="458" y="128"/>
                    </a:lnTo>
                    <a:lnTo>
                      <a:pt x="463" y="128"/>
                    </a:lnTo>
                    <a:lnTo>
                      <a:pt x="467" y="130"/>
                    </a:lnTo>
                    <a:lnTo>
                      <a:pt x="472" y="133"/>
                    </a:lnTo>
                    <a:lnTo>
                      <a:pt x="477" y="136"/>
                    </a:lnTo>
                    <a:lnTo>
                      <a:pt x="485" y="140"/>
                    </a:lnTo>
                    <a:lnTo>
                      <a:pt x="490" y="141"/>
                    </a:lnTo>
                    <a:lnTo>
                      <a:pt x="497" y="141"/>
                    </a:lnTo>
                    <a:lnTo>
                      <a:pt x="507" y="140"/>
                    </a:lnTo>
                    <a:lnTo>
                      <a:pt x="513" y="136"/>
                    </a:lnTo>
                    <a:lnTo>
                      <a:pt x="518" y="136"/>
                    </a:lnTo>
                    <a:lnTo>
                      <a:pt x="520" y="138"/>
                    </a:lnTo>
                    <a:lnTo>
                      <a:pt x="523" y="141"/>
                    </a:lnTo>
                    <a:lnTo>
                      <a:pt x="528" y="141"/>
                    </a:lnTo>
                    <a:lnTo>
                      <a:pt x="536" y="144"/>
                    </a:lnTo>
                    <a:lnTo>
                      <a:pt x="540" y="146"/>
                    </a:lnTo>
                    <a:lnTo>
                      <a:pt x="542" y="147"/>
                    </a:lnTo>
                    <a:lnTo>
                      <a:pt x="536" y="155"/>
                    </a:lnTo>
                    <a:lnTo>
                      <a:pt x="531" y="160"/>
                    </a:lnTo>
                    <a:lnTo>
                      <a:pt x="523" y="167"/>
                    </a:lnTo>
                    <a:lnTo>
                      <a:pt x="515" y="174"/>
                    </a:lnTo>
                    <a:lnTo>
                      <a:pt x="502" y="179"/>
                    </a:lnTo>
                    <a:lnTo>
                      <a:pt x="491" y="186"/>
                    </a:lnTo>
                    <a:lnTo>
                      <a:pt x="480" y="198"/>
                    </a:lnTo>
                    <a:lnTo>
                      <a:pt x="467" y="209"/>
                    </a:lnTo>
                    <a:lnTo>
                      <a:pt x="455" y="222"/>
                    </a:lnTo>
                    <a:lnTo>
                      <a:pt x="442" y="233"/>
                    </a:lnTo>
                    <a:lnTo>
                      <a:pt x="429" y="244"/>
                    </a:lnTo>
                    <a:lnTo>
                      <a:pt x="410" y="262"/>
                    </a:lnTo>
                    <a:lnTo>
                      <a:pt x="399" y="275"/>
                    </a:lnTo>
                    <a:lnTo>
                      <a:pt x="388" y="284"/>
                    </a:lnTo>
                    <a:lnTo>
                      <a:pt x="377" y="294"/>
                    </a:lnTo>
                    <a:lnTo>
                      <a:pt x="370" y="297"/>
                    </a:lnTo>
                    <a:lnTo>
                      <a:pt x="364" y="300"/>
                    </a:lnTo>
                    <a:lnTo>
                      <a:pt x="366" y="362"/>
                    </a:lnTo>
                    <a:lnTo>
                      <a:pt x="358" y="368"/>
                    </a:lnTo>
                    <a:lnTo>
                      <a:pt x="351" y="373"/>
                    </a:lnTo>
                    <a:lnTo>
                      <a:pt x="342" y="379"/>
                    </a:lnTo>
                    <a:lnTo>
                      <a:pt x="334" y="384"/>
                    </a:lnTo>
                    <a:lnTo>
                      <a:pt x="329" y="394"/>
                    </a:lnTo>
                    <a:lnTo>
                      <a:pt x="324" y="399"/>
                    </a:lnTo>
                    <a:lnTo>
                      <a:pt x="323" y="405"/>
                    </a:lnTo>
                    <a:lnTo>
                      <a:pt x="320" y="413"/>
                    </a:lnTo>
                    <a:lnTo>
                      <a:pt x="320" y="421"/>
                    </a:lnTo>
                    <a:lnTo>
                      <a:pt x="324" y="424"/>
                    </a:lnTo>
                    <a:lnTo>
                      <a:pt x="331" y="427"/>
                    </a:lnTo>
                    <a:lnTo>
                      <a:pt x="335" y="437"/>
                    </a:lnTo>
                    <a:lnTo>
                      <a:pt x="335" y="445"/>
                    </a:lnTo>
                    <a:lnTo>
                      <a:pt x="332" y="454"/>
                    </a:lnTo>
                    <a:lnTo>
                      <a:pt x="332" y="464"/>
                    </a:lnTo>
                    <a:lnTo>
                      <a:pt x="335" y="470"/>
                    </a:lnTo>
                    <a:lnTo>
                      <a:pt x="334" y="475"/>
                    </a:lnTo>
                    <a:lnTo>
                      <a:pt x="329" y="480"/>
                    </a:lnTo>
                    <a:lnTo>
                      <a:pt x="329" y="486"/>
                    </a:lnTo>
                    <a:lnTo>
                      <a:pt x="334" y="489"/>
                    </a:lnTo>
                    <a:lnTo>
                      <a:pt x="335" y="494"/>
                    </a:lnTo>
                    <a:lnTo>
                      <a:pt x="332" y="502"/>
                    </a:lnTo>
                    <a:lnTo>
                      <a:pt x="331" y="507"/>
                    </a:lnTo>
                    <a:lnTo>
                      <a:pt x="331" y="513"/>
                    </a:lnTo>
                    <a:lnTo>
                      <a:pt x="334" y="518"/>
                    </a:lnTo>
                    <a:lnTo>
                      <a:pt x="340" y="524"/>
                    </a:lnTo>
                    <a:lnTo>
                      <a:pt x="347" y="526"/>
                    </a:lnTo>
                    <a:lnTo>
                      <a:pt x="351" y="529"/>
                    </a:lnTo>
                    <a:lnTo>
                      <a:pt x="356" y="530"/>
                    </a:lnTo>
                    <a:lnTo>
                      <a:pt x="358" y="535"/>
                    </a:lnTo>
                    <a:lnTo>
                      <a:pt x="362" y="538"/>
                    </a:lnTo>
                    <a:lnTo>
                      <a:pt x="369" y="538"/>
                    </a:lnTo>
                    <a:lnTo>
                      <a:pt x="377" y="540"/>
                    </a:lnTo>
                    <a:lnTo>
                      <a:pt x="385" y="545"/>
                    </a:lnTo>
                    <a:lnTo>
                      <a:pt x="393" y="549"/>
                    </a:lnTo>
                    <a:lnTo>
                      <a:pt x="399" y="556"/>
                    </a:lnTo>
                    <a:lnTo>
                      <a:pt x="402" y="561"/>
                    </a:lnTo>
                    <a:lnTo>
                      <a:pt x="407" y="570"/>
                    </a:lnTo>
                    <a:lnTo>
                      <a:pt x="413" y="578"/>
                    </a:lnTo>
                    <a:lnTo>
                      <a:pt x="418" y="583"/>
                    </a:lnTo>
                    <a:lnTo>
                      <a:pt x="421" y="583"/>
                    </a:lnTo>
                    <a:lnTo>
                      <a:pt x="432" y="589"/>
                    </a:lnTo>
                    <a:lnTo>
                      <a:pt x="436" y="592"/>
                    </a:lnTo>
                    <a:lnTo>
                      <a:pt x="442" y="599"/>
                    </a:lnTo>
                    <a:lnTo>
                      <a:pt x="448" y="605"/>
                    </a:lnTo>
                    <a:lnTo>
                      <a:pt x="451" y="610"/>
                    </a:lnTo>
                    <a:lnTo>
                      <a:pt x="456" y="616"/>
                    </a:lnTo>
                    <a:lnTo>
                      <a:pt x="459" y="623"/>
                    </a:lnTo>
                    <a:lnTo>
                      <a:pt x="461" y="632"/>
                    </a:lnTo>
                    <a:lnTo>
                      <a:pt x="461" y="640"/>
                    </a:lnTo>
                    <a:lnTo>
                      <a:pt x="461" y="646"/>
                    </a:lnTo>
                    <a:lnTo>
                      <a:pt x="46" y="648"/>
                    </a:lnTo>
                    <a:lnTo>
                      <a:pt x="49" y="454"/>
                    </a:lnTo>
                    <a:lnTo>
                      <a:pt x="46" y="449"/>
                    </a:lnTo>
                    <a:lnTo>
                      <a:pt x="41" y="445"/>
                    </a:lnTo>
                    <a:lnTo>
                      <a:pt x="35" y="440"/>
                    </a:lnTo>
                    <a:lnTo>
                      <a:pt x="29" y="437"/>
                    </a:lnTo>
                    <a:lnTo>
                      <a:pt x="24" y="432"/>
                    </a:lnTo>
                    <a:lnTo>
                      <a:pt x="19" y="426"/>
                    </a:lnTo>
                    <a:lnTo>
                      <a:pt x="18" y="421"/>
                    </a:lnTo>
                    <a:lnTo>
                      <a:pt x="16" y="416"/>
                    </a:lnTo>
                    <a:lnTo>
                      <a:pt x="19" y="413"/>
                    </a:lnTo>
                    <a:lnTo>
                      <a:pt x="22" y="410"/>
                    </a:lnTo>
                    <a:lnTo>
                      <a:pt x="27" y="405"/>
                    </a:lnTo>
                    <a:lnTo>
                      <a:pt x="32" y="402"/>
                    </a:lnTo>
                    <a:lnTo>
                      <a:pt x="38" y="399"/>
                    </a:lnTo>
                    <a:lnTo>
                      <a:pt x="43" y="391"/>
                    </a:lnTo>
                    <a:lnTo>
                      <a:pt x="43" y="384"/>
                    </a:lnTo>
                    <a:lnTo>
                      <a:pt x="41" y="340"/>
                    </a:lnTo>
                    <a:lnTo>
                      <a:pt x="38" y="332"/>
                    </a:lnTo>
                    <a:lnTo>
                      <a:pt x="32" y="325"/>
                    </a:lnTo>
                    <a:lnTo>
                      <a:pt x="29" y="319"/>
                    </a:lnTo>
                    <a:lnTo>
                      <a:pt x="26" y="313"/>
                    </a:lnTo>
                    <a:lnTo>
                      <a:pt x="22" y="306"/>
                    </a:lnTo>
                    <a:lnTo>
                      <a:pt x="22" y="297"/>
                    </a:lnTo>
                    <a:lnTo>
                      <a:pt x="24" y="292"/>
                    </a:lnTo>
                    <a:lnTo>
                      <a:pt x="29" y="286"/>
                    </a:lnTo>
                    <a:lnTo>
                      <a:pt x="34" y="279"/>
                    </a:lnTo>
                    <a:lnTo>
                      <a:pt x="30" y="270"/>
                    </a:lnTo>
                    <a:lnTo>
                      <a:pt x="26" y="256"/>
                    </a:lnTo>
                    <a:lnTo>
                      <a:pt x="24" y="244"/>
                    </a:lnTo>
                    <a:lnTo>
                      <a:pt x="21" y="232"/>
                    </a:lnTo>
                    <a:lnTo>
                      <a:pt x="19" y="211"/>
                    </a:lnTo>
                    <a:lnTo>
                      <a:pt x="16" y="194"/>
                    </a:lnTo>
                    <a:lnTo>
                      <a:pt x="13" y="186"/>
                    </a:lnTo>
                    <a:lnTo>
                      <a:pt x="10" y="178"/>
                    </a:lnTo>
                    <a:lnTo>
                      <a:pt x="10" y="173"/>
                    </a:lnTo>
                    <a:lnTo>
                      <a:pt x="11" y="167"/>
                    </a:lnTo>
                    <a:lnTo>
                      <a:pt x="13" y="159"/>
                    </a:lnTo>
                    <a:lnTo>
                      <a:pt x="13" y="149"/>
                    </a:lnTo>
                    <a:lnTo>
                      <a:pt x="8" y="138"/>
                    </a:lnTo>
                    <a:lnTo>
                      <a:pt x="8" y="130"/>
                    </a:lnTo>
                    <a:lnTo>
                      <a:pt x="10" y="124"/>
                    </a:lnTo>
                    <a:lnTo>
                      <a:pt x="10" y="116"/>
                    </a:lnTo>
                    <a:lnTo>
                      <a:pt x="10" y="113"/>
                    </a:lnTo>
                    <a:lnTo>
                      <a:pt x="7" y="109"/>
                    </a:lnTo>
                    <a:lnTo>
                      <a:pt x="3" y="105"/>
                    </a:lnTo>
                    <a:lnTo>
                      <a:pt x="3" y="100"/>
                    </a:lnTo>
                    <a:lnTo>
                      <a:pt x="2" y="93"/>
                    </a:lnTo>
                    <a:lnTo>
                      <a:pt x="3" y="87"/>
                    </a:lnTo>
                    <a:lnTo>
                      <a:pt x="8" y="82"/>
                    </a:lnTo>
                    <a:lnTo>
                      <a:pt x="11" y="78"/>
                    </a:lnTo>
                    <a:lnTo>
                      <a:pt x="10" y="70"/>
                    </a:lnTo>
                    <a:lnTo>
                      <a:pt x="8" y="63"/>
                    </a:lnTo>
                    <a:lnTo>
                      <a:pt x="7" y="60"/>
                    </a:lnTo>
                    <a:lnTo>
                      <a:pt x="3" y="54"/>
                    </a:lnTo>
                    <a:lnTo>
                      <a:pt x="0" y="47"/>
                    </a:lnTo>
                    <a:lnTo>
                      <a:pt x="150" y="47"/>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nvGrpSpPr>
              <p:cNvPr id="274" name="State: Michigan"/>
              <p:cNvGrpSpPr/>
              <p:nvPr/>
            </p:nvGrpSpPr>
            <p:grpSpPr>
              <a:xfrm>
                <a:off x="4816602" y="2897025"/>
                <a:ext cx="939114" cy="937477"/>
                <a:chOff x="5351726" y="2497415"/>
                <a:chExt cx="959972" cy="958300"/>
              </a:xfrm>
              <a:grpFill/>
            </p:grpSpPr>
            <p:sp>
              <p:nvSpPr>
                <p:cNvPr id="327" name="Freeform 326"/>
                <p:cNvSpPr>
                  <a:spLocks/>
                </p:cNvSpPr>
                <p:nvPr/>
              </p:nvSpPr>
              <p:spPr bwMode="auto">
                <a:xfrm>
                  <a:off x="5807077" y="2758910"/>
                  <a:ext cx="504621" cy="696805"/>
                </a:xfrm>
                <a:custGeom>
                  <a:avLst/>
                  <a:gdLst>
                    <a:gd name="T0" fmla="*/ 2147483647 w 338"/>
                    <a:gd name="T1" fmla="*/ 2147483647 h 453"/>
                    <a:gd name="T2" fmla="*/ 2147483647 w 338"/>
                    <a:gd name="T3" fmla="*/ 2147483647 h 453"/>
                    <a:gd name="T4" fmla="*/ 2147483647 w 338"/>
                    <a:gd name="T5" fmla="*/ 2147483647 h 453"/>
                    <a:gd name="T6" fmla="*/ 2147483647 w 338"/>
                    <a:gd name="T7" fmla="*/ 2147483647 h 453"/>
                    <a:gd name="T8" fmla="*/ 2147483647 w 338"/>
                    <a:gd name="T9" fmla="*/ 2147483647 h 453"/>
                    <a:gd name="T10" fmla="*/ 2147483647 w 338"/>
                    <a:gd name="T11" fmla="*/ 2147483647 h 453"/>
                    <a:gd name="T12" fmla="*/ 2147483647 w 338"/>
                    <a:gd name="T13" fmla="*/ 2147483647 h 453"/>
                    <a:gd name="T14" fmla="*/ 2147483647 w 338"/>
                    <a:gd name="T15" fmla="*/ 2147483647 h 453"/>
                    <a:gd name="T16" fmla="*/ 2147483647 w 338"/>
                    <a:gd name="T17" fmla="*/ 2147483647 h 453"/>
                    <a:gd name="T18" fmla="*/ 2147483647 w 338"/>
                    <a:gd name="T19" fmla="*/ 2147483647 h 453"/>
                    <a:gd name="T20" fmla="*/ 2147483647 w 338"/>
                    <a:gd name="T21" fmla="*/ 2147483647 h 453"/>
                    <a:gd name="T22" fmla="*/ 2147483647 w 338"/>
                    <a:gd name="T23" fmla="*/ 2147483647 h 453"/>
                    <a:gd name="T24" fmla="*/ 2147483647 w 338"/>
                    <a:gd name="T25" fmla="*/ 2147483647 h 453"/>
                    <a:gd name="T26" fmla="*/ 2147483647 w 338"/>
                    <a:gd name="T27" fmla="*/ 2147483647 h 453"/>
                    <a:gd name="T28" fmla="*/ 2147483647 w 338"/>
                    <a:gd name="T29" fmla="*/ 2147483647 h 453"/>
                    <a:gd name="T30" fmla="*/ 2147483647 w 338"/>
                    <a:gd name="T31" fmla="*/ 2147483647 h 453"/>
                    <a:gd name="T32" fmla="*/ 2147483647 w 338"/>
                    <a:gd name="T33" fmla="*/ 2147483647 h 453"/>
                    <a:gd name="T34" fmla="*/ 2147483647 w 338"/>
                    <a:gd name="T35" fmla="*/ 2147483647 h 453"/>
                    <a:gd name="T36" fmla="*/ 2147483647 w 338"/>
                    <a:gd name="T37" fmla="*/ 2147483647 h 453"/>
                    <a:gd name="T38" fmla="*/ 2147483647 w 338"/>
                    <a:gd name="T39" fmla="*/ 2147483647 h 453"/>
                    <a:gd name="T40" fmla="*/ 2147483647 w 338"/>
                    <a:gd name="T41" fmla="*/ 2147483647 h 453"/>
                    <a:gd name="T42" fmla="*/ 2147483647 w 338"/>
                    <a:gd name="T43" fmla="*/ 2147483647 h 453"/>
                    <a:gd name="T44" fmla="*/ 2147483647 w 338"/>
                    <a:gd name="T45" fmla="*/ 2147483647 h 453"/>
                    <a:gd name="T46" fmla="*/ 2147483647 w 338"/>
                    <a:gd name="T47" fmla="*/ 2147483647 h 453"/>
                    <a:gd name="T48" fmla="*/ 2147483647 w 338"/>
                    <a:gd name="T49" fmla="*/ 2147483647 h 453"/>
                    <a:gd name="T50" fmla="*/ 2147483647 w 338"/>
                    <a:gd name="T51" fmla="*/ 2147483647 h 453"/>
                    <a:gd name="T52" fmla="*/ 2147483647 w 338"/>
                    <a:gd name="T53" fmla="*/ 2147483647 h 453"/>
                    <a:gd name="T54" fmla="*/ 2147483647 w 338"/>
                    <a:gd name="T55" fmla="*/ 2147483647 h 453"/>
                    <a:gd name="T56" fmla="*/ 2147483647 w 338"/>
                    <a:gd name="T57" fmla="*/ 2147483647 h 453"/>
                    <a:gd name="T58" fmla="*/ 2147483647 w 338"/>
                    <a:gd name="T59" fmla="*/ 2147483647 h 453"/>
                    <a:gd name="T60" fmla="*/ 2147483647 w 338"/>
                    <a:gd name="T61" fmla="*/ 2147483647 h 453"/>
                    <a:gd name="T62" fmla="*/ 2147483647 w 338"/>
                    <a:gd name="T63" fmla="*/ 2147483647 h 453"/>
                    <a:gd name="T64" fmla="*/ 2147483647 w 338"/>
                    <a:gd name="T65" fmla="*/ 2147483647 h 453"/>
                    <a:gd name="T66" fmla="*/ 2147483647 w 338"/>
                    <a:gd name="T67" fmla="*/ 2147483647 h 453"/>
                    <a:gd name="T68" fmla="*/ 2147483647 w 338"/>
                    <a:gd name="T69" fmla="*/ 2147483647 h 453"/>
                    <a:gd name="T70" fmla="*/ 2147483647 w 338"/>
                    <a:gd name="T71" fmla="*/ 2147483647 h 453"/>
                    <a:gd name="T72" fmla="*/ 2147483647 w 338"/>
                    <a:gd name="T73" fmla="*/ 2147483647 h 453"/>
                    <a:gd name="T74" fmla="*/ 0 w 338"/>
                    <a:gd name="T75" fmla="*/ 2147483647 h 453"/>
                    <a:gd name="T76" fmla="*/ 2147483647 w 338"/>
                    <a:gd name="T77" fmla="*/ 2147483647 h 453"/>
                    <a:gd name="T78" fmla="*/ 2147483647 w 338"/>
                    <a:gd name="T79" fmla="*/ 2147483647 h 453"/>
                    <a:gd name="T80" fmla="*/ 2147483647 w 338"/>
                    <a:gd name="T81" fmla="*/ 2147483647 h 453"/>
                    <a:gd name="T82" fmla="*/ 2147483647 w 338"/>
                    <a:gd name="T83" fmla="*/ 2147483647 h 453"/>
                    <a:gd name="T84" fmla="*/ 2147483647 w 338"/>
                    <a:gd name="T85" fmla="*/ 2147483647 h 453"/>
                    <a:gd name="T86" fmla="*/ 2147483647 w 338"/>
                    <a:gd name="T87" fmla="*/ 2147483647 h 453"/>
                    <a:gd name="T88" fmla="*/ 2147483647 w 338"/>
                    <a:gd name="T89" fmla="*/ 2147483647 h 453"/>
                    <a:gd name="T90" fmla="*/ 2147483647 w 338"/>
                    <a:gd name="T91" fmla="*/ 2147483647 h 453"/>
                    <a:gd name="T92" fmla="*/ 2147483647 w 338"/>
                    <a:gd name="T93" fmla="*/ 2147483647 h 453"/>
                    <a:gd name="T94" fmla="*/ 2147483647 w 338"/>
                    <a:gd name="T95" fmla="*/ 2147483647 h 453"/>
                    <a:gd name="T96" fmla="*/ 2147483647 w 338"/>
                    <a:gd name="T97" fmla="*/ 2147483647 h 453"/>
                    <a:gd name="T98" fmla="*/ 2147483647 w 338"/>
                    <a:gd name="T99" fmla="*/ 2147483647 h 453"/>
                    <a:gd name="T100" fmla="*/ 2147483647 w 338"/>
                    <a:gd name="T101" fmla="*/ 2147483647 h 453"/>
                    <a:gd name="T102" fmla="*/ 2147483647 w 338"/>
                    <a:gd name="T103" fmla="*/ 2147483647 h 453"/>
                    <a:gd name="T104" fmla="*/ 2147483647 w 338"/>
                    <a:gd name="T105" fmla="*/ 2147483647 h 453"/>
                    <a:gd name="T106" fmla="*/ 2147483647 w 338"/>
                    <a:gd name="T107" fmla="*/ 2147483647 h 4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8"/>
                    <a:gd name="T163" fmla="*/ 0 h 453"/>
                    <a:gd name="T164" fmla="*/ 338 w 338"/>
                    <a:gd name="T165" fmla="*/ 453 h 4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8" h="453">
                      <a:moveTo>
                        <a:pt x="108" y="3"/>
                      </a:moveTo>
                      <a:lnTo>
                        <a:pt x="116" y="5"/>
                      </a:lnTo>
                      <a:lnTo>
                        <a:pt x="121" y="0"/>
                      </a:lnTo>
                      <a:lnTo>
                        <a:pt x="127" y="2"/>
                      </a:lnTo>
                      <a:lnTo>
                        <a:pt x="132" y="5"/>
                      </a:lnTo>
                      <a:lnTo>
                        <a:pt x="140" y="3"/>
                      </a:lnTo>
                      <a:lnTo>
                        <a:pt x="144" y="6"/>
                      </a:lnTo>
                      <a:lnTo>
                        <a:pt x="148" y="3"/>
                      </a:lnTo>
                      <a:lnTo>
                        <a:pt x="151" y="3"/>
                      </a:lnTo>
                      <a:lnTo>
                        <a:pt x="156" y="5"/>
                      </a:lnTo>
                      <a:lnTo>
                        <a:pt x="162" y="9"/>
                      </a:lnTo>
                      <a:lnTo>
                        <a:pt x="165" y="11"/>
                      </a:lnTo>
                      <a:lnTo>
                        <a:pt x="170" y="16"/>
                      </a:lnTo>
                      <a:lnTo>
                        <a:pt x="175" y="17"/>
                      </a:lnTo>
                      <a:lnTo>
                        <a:pt x="181" y="19"/>
                      </a:lnTo>
                      <a:lnTo>
                        <a:pt x="184" y="22"/>
                      </a:lnTo>
                      <a:lnTo>
                        <a:pt x="190" y="22"/>
                      </a:lnTo>
                      <a:lnTo>
                        <a:pt x="194" y="25"/>
                      </a:lnTo>
                      <a:lnTo>
                        <a:pt x="198" y="27"/>
                      </a:lnTo>
                      <a:lnTo>
                        <a:pt x="203" y="30"/>
                      </a:lnTo>
                      <a:lnTo>
                        <a:pt x="208" y="30"/>
                      </a:lnTo>
                      <a:lnTo>
                        <a:pt x="214" y="30"/>
                      </a:lnTo>
                      <a:lnTo>
                        <a:pt x="218" y="33"/>
                      </a:lnTo>
                      <a:lnTo>
                        <a:pt x="222" y="37"/>
                      </a:lnTo>
                      <a:lnTo>
                        <a:pt x="224" y="40"/>
                      </a:lnTo>
                      <a:lnTo>
                        <a:pt x="229" y="44"/>
                      </a:lnTo>
                      <a:lnTo>
                        <a:pt x="232" y="46"/>
                      </a:lnTo>
                      <a:lnTo>
                        <a:pt x="232" y="49"/>
                      </a:lnTo>
                      <a:lnTo>
                        <a:pt x="235" y="52"/>
                      </a:lnTo>
                      <a:lnTo>
                        <a:pt x="235" y="56"/>
                      </a:lnTo>
                      <a:lnTo>
                        <a:pt x="232" y="60"/>
                      </a:lnTo>
                      <a:lnTo>
                        <a:pt x="230" y="65"/>
                      </a:lnTo>
                      <a:lnTo>
                        <a:pt x="230" y="68"/>
                      </a:lnTo>
                      <a:lnTo>
                        <a:pt x="230" y="73"/>
                      </a:lnTo>
                      <a:lnTo>
                        <a:pt x="233" y="76"/>
                      </a:lnTo>
                      <a:lnTo>
                        <a:pt x="235" y="78"/>
                      </a:lnTo>
                      <a:lnTo>
                        <a:pt x="237" y="84"/>
                      </a:lnTo>
                      <a:lnTo>
                        <a:pt x="240" y="89"/>
                      </a:lnTo>
                      <a:lnTo>
                        <a:pt x="240" y="94"/>
                      </a:lnTo>
                      <a:lnTo>
                        <a:pt x="243" y="98"/>
                      </a:lnTo>
                      <a:lnTo>
                        <a:pt x="245" y="105"/>
                      </a:lnTo>
                      <a:lnTo>
                        <a:pt x="245" y="111"/>
                      </a:lnTo>
                      <a:lnTo>
                        <a:pt x="248" y="116"/>
                      </a:lnTo>
                      <a:lnTo>
                        <a:pt x="248" y="121"/>
                      </a:lnTo>
                      <a:lnTo>
                        <a:pt x="251" y="125"/>
                      </a:lnTo>
                      <a:lnTo>
                        <a:pt x="249" y="132"/>
                      </a:lnTo>
                      <a:lnTo>
                        <a:pt x="248" y="137"/>
                      </a:lnTo>
                      <a:lnTo>
                        <a:pt x="245" y="141"/>
                      </a:lnTo>
                      <a:lnTo>
                        <a:pt x="241" y="146"/>
                      </a:lnTo>
                      <a:lnTo>
                        <a:pt x="240" y="152"/>
                      </a:lnTo>
                      <a:lnTo>
                        <a:pt x="238" y="157"/>
                      </a:lnTo>
                      <a:lnTo>
                        <a:pt x="235" y="164"/>
                      </a:lnTo>
                      <a:lnTo>
                        <a:pt x="232" y="167"/>
                      </a:lnTo>
                      <a:lnTo>
                        <a:pt x="227" y="172"/>
                      </a:lnTo>
                      <a:lnTo>
                        <a:pt x="222" y="176"/>
                      </a:lnTo>
                      <a:lnTo>
                        <a:pt x="219" y="181"/>
                      </a:lnTo>
                      <a:lnTo>
                        <a:pt x="216" y="186"/>
                      </a:lnTo>
                      <a:lnTo>
                        <a:pt x="216" y="192"/>
                      </a:lnTo>
                      <a:lnTo>
                        <a:pt x="214" y="195"/>
                      </a:lnTo>
                      <a:lnTo>
                        <a:pt x="214" y="200"/>
                      </a:lnTo>
                      <a:lnTo>
                        <a:pt x="214" y="206"/>
                      </a:lnTo>
                      <a:lnTo>
                        <a:pt x="214" y="211"/>
                      </a:lnTo>
                      <a:lnTo>
                        <a:pt x="216" y="214"/>
                      </a:lnTo>
                      <a:lnTo>
                        <a:pt x="221" y="218"/>
                      </a:lnTo>
                      <a:lnTo>
                        <a:pt x="225" y="218"/>
                      </a:lnTo>
                      <a:lnTo>
                        <a:pt x="232" y="219"/>
                      </a:lnTo>
                      <a:lnTo>
                        <a:pt x="235" y="214"/>
                      </a:lnTo>
                      <a:lnTo>
                        <a:pt x="241" y="211"/>
                      </a:lnTo>
                      <a:lnTo>
                        <a:pt x="248" y="205"/>
                      </a:lnTo>
                      <a:lnTo>
                        <a:pt x="249" y="199"/>
                      </a:lnTo>
                      <a:lnTo>
                        <a:pt x="249" y="194"/>
                      </a:lnTo>
                      <a:lnTo>
                        <a:pt x="251" y="189"/>
                      </a:lnTo>
                      <a:lnTo>
                        <a:pt x="252" y="184"/>
                      </a:lnTo>
                      <a:lnTo>
                        <a:pt x="252" y="178"/>
                      </a:lnTo>
                      <a:lnTo>
                        <a:pt x="256" y="176"/>
                      </a:lnTo>
                      <a:lnTo>
                        <a:pt x="262" y="175"/>
                      </a:lnTo>
                      <a:lnTo>
                        <a:pt x="265" y="172"/>
                      </a:lnTo>
                      <a:lnTo>
                        <a:pt x="270" y="172"/>
                      </a:lnTo>
                      <a:lnTo>
                        <a:pt x="275" y="168"/>
                      </a:lnTo>
                      <a:lnTo>
                        <a:pt x="278" y="167"/>
                      </a:lnTo>
                      <a:lnTo>
                        <a:pt x="281" y="164"/>
                      </a:lnTo>
                      <a:lnTo>
                        <a:pt x="284" y="164"/>
                      </a:lnTo>
                      <a:lnTo>
                        <a:pt x="291" y="165"/>
                      </a:lnTo>
                      <a:lnTo>
                        <a:pt x="294" y="168"/>
                      </a:lnTo>
                      <a:lnTo>
                        <a:pt x="297" y="173"/>
                      </a:lnTo>
                      <a:lnTo>
                        <a:pt x="299" y="179"/>
                      </a:lnTo>
                      <a:lnTo>
                        <a:pt x="302" y="183"/>
                      </a:lnTo>
                      <a:lnTo>
                        <a:pt x="306" y="186"/>
                      </a:lnTo>
                      <a:lnTo>
                        <a:pt x="310" y="192"/>
                      </a:lnTo>
                      <a:lnTo>
                        <a:pt x="313" y="197"/>
                      </a:lnTo>
                      <a:lnTo>
                        <a:pt x="316" y="202"/>
                      </a:lnTo>
                      <a:lnTo>
                        <a:pt x="319" y="205"/>
                      </a:lnTo>
                      <a:lnTo>
                        <a:pt x="319" y="211"/>
                      </a:lnTo>
                      <a:lnTo>
                        <a:pt x="319" y="216"/>
                      </a:lnTo>
                      <a:lnTo>
                        <a:pt x="322" y="221"/>
                      </a:lnTo>
                      <a:lnTo>
                        <a:pt x="322" y="227"/>
                      </a:lnTo>
                      <a:lnTo>
                        <a:pt x="322" y="232"/>
                      </a:lnTo>
                      <a:lnTo>
                        <a:pt x="324" y="238"/>
                      </a:lnTo>
                      <a:lnTo>
                        <a:pt x="326" y="243"/>
                      </a:lnTo>
                      <a:lnTo>
                        <a:pt x="327" y="246"/>
                      </a:lnTo>
                      <a:lnTo>
                        <a:pt x="329" y="251"/>
                      </a:lnTo>
                      <a:lnTo>
                        <a:pt x="332" y="256"/>
                      </a:lnTo>
                      <a:lnTo>
                        <a:pt x="337" y="259"/>
                      </a:lnTo>
                      <a:lnTo>
                        <a:pt x="338" y="267"/>
                      </a:lnTo>
                      <a:lnTo>
                        <a:pt x="338" y="275"/>
                      </a:lnTo>
                      <a:lnTo>
                        <a:pt x="338" y="286"/>
                      </a:lnTo>
                      <a:lnTo>
                        <a:pt x="338" y="297"/>
                      </a:lnTo>
                      <a:lnTo>
                        <a:pt x="338" y="308"/>
                      </a:lnTo>
                      <a:lnTo>
                        <a:pt x="337" y="315"/>
                      </a:lnTo>
                      <a:lnTo>
                        <a:pt x="333" y="319"/>
                      </a:lnTo>
                      <a:lnTo>
                        <a:pt x="327" y="318"/>
                      </a:lnTo>
                      <a:lnTo>
                        <a:pt x="322" y="319"/>
                      </a:lnTo>
                      <a:lnTo>
                        <a:pt x="318" y="324"/>
                      </a:lnTo>
                      <a:lnTo>
                        <a:pt x="314" y="326"/>
                      </a:lnTo>
                      <a:lnTo>
                        <a:pt x="313" y="329"/>
                      </a:lnTo>
                      <a:lnTo>
                        <a:pt x="311" y="337"/>
                      </a:lnTo>
                      <a:lnTo>
                        <a:pt x="310" y="342"/>
                      </a:lnTo>
                      <a:lnTo>
                        <a:pt x="313" y="348"/>
                      </a:lnTo>
                      <a:lnTo>
                        <a:pt x="313" y="354"/>
                      </a:lnTo>
                      <a:lnTo>
                        <a:pt x="308" y="359"/>
                      </a:lnTo>
                      <a:lnTo>
                        <a:pt x="305" y="365"/>
                      </a:lnTo>
                      <a:lnTo>
                        <a:pt x="303" y="373"/>
                      </a:lnTo>
                      <a:lnTo>
                        <a:pt x="302" y="380"/>
                      </a:lnTo>
                      <a:lnTo>
                        <a:pt x="302" y="391"/>
                      </a:lnTo>
                      <a:lnTo>
                        <a:pt x="302" y="397"/>
                      </a:lnTo>
                      <a:lnTo>
                        <a:pt x="297" y="402"/>
                      </a:lnTo>
                      <a:lnTo>
                        <a:pt x="292" y="410"/>
                      </a:lnTo>
                      <a:lnTo>
                        <a:pt x="289" y="415"/>
                      </a:lnTo>
                      <a:lnTo>
                        <a:pt x="286" y="419"/>
                      </a:lnTo>
                      <a:lnTo>
                        <a:pt x="283" y="424"/>
                      </a:lnTo>
                      <a:lnTo>
                        <a:pt x="279" y="429"/>
                      </a:lnTo>
                      <a:lnTo>
                        <a:pt x="267" y="427"/>
                      </a:lnTo>
                      <a:lnTo>
                        <a:pt x="260" y="432"/>
                      </a:lnTo>
                      <a:lnTo>
                        <a:pt x="251" y="432"/>
                      </a:lnTo>
                      <a:lnTo>
                        <a:pt x="235" y="432"/>
                      </a:lnTo>
                      <a:lnTo>
                        <a:pt x="227" y="435"/>
                      </a:lnTo>
                      <a:lnTo>
                        <a:pt x="211" y="437"/>
                      </a:lnTo>
                      <a:lnTo>
                        <a:pt x="194" y="437"/>
                      </a:lnTo>
                      <a:lnTo>
                        <a:pt x="189" y="442"/>
                      </a:lnTo>
                      <a:lnTo>
                        <a:pt x="176" y="440"/>
                      </a:lnTo>
                      <a:lnTo>
                        <a:pt x="170" y="442"/>
                      </a:lnTo>
                      <a:lnTo>
                        <a:pt x="167" y="437"/>
                      </a:lnTo>
                      <a:lnTo>
                        <a:pt x="160" y="437"/>
                      </a:lnTo>
                      <a:lnTo>
                        <a:pt x="151" y="435"/>
                      </a:lnTo>
                      <a:lnTo>
                        <a:pt x="143" y="440"/>
                      </a:lnTo>
                      <a:lnTo>
                        <a:pt x="108" y="440"/>
                      </a:lnTo>
                      <a:lnTo>
                        <a:pt x="95" y="442"/>
                      </a:lnTo>
                      <a:lnTo>
                        <a:pt x="86" y="445"/>
                      </a:lnTo>
                      <a:lnTo>
                        <a:pt x="63" y="448"/>
                      </a:lnTo>
                      <a:lnTo>
                        <a:pt x="48" y="450"/>
                      </a:lnTo>
                      <a:lnTo>
                        <a:pt x="25" y="450"/>
                      </a:lnTo>
                      <a:lnTo>
                        <a:pt x="0" y="453"/>
                      </a:lnTo>
                      <a:lnTo>
                        <a:pt x="14" y="435"/>
                      </a:lnTo>
                      <a:lnTo>
                        <a:pt x="20" y="427"/>
                      </a:lnTo>
                      <a:lnTo>
                        <a:pt x="24" y="419"/>
                      </a:lnTo>
                      <a:lnTo>
                        <a:pt x="27" y="411"/>
                      </a:lnTo>
                      <a:lnTo>
                        <a:pt x="28" y="403"/>
                      </a:lnTo>
                      <a:lnTo>
                        <a:pt x="30" y="392"/>
                      </a:lnTo>
                      <a:lnTo>
                        <a:pt x="36" y="375"/>
                      </a:lnTo>
                      <a:lnTo>
                        <a:pt x="38" y="362"/>
                      </a:lnTo>
                      <a:lnTo>
                        <a:pt x="41" y="351"/>
                      </a:lnTo>
                      <a:lnTo>
                        <a:pt x="43" y="337"/>
                      </a:lnTo>
                      <a:lnTo>
                        <a:pt x="43" y="322"/>
                      </a:lnTo>
                      <a:lnTo>
                        <a:pt x="43" y="308"/>
                      </a:lnTo>
                      <a:lnTo>
                        <a:pt x="40" y="299"/>
                      </a:lnTo>
                      <a:lnTo>
                        <a:pt x="36" y="291"/>
                      </a:lnTo>
                      <a:lnTo>
                        <a:pt x="32" y="286"/>
                      </a:lnTo>
                      <a:lnTo>
                        <a:pt x="27" y="276"/>
                      </a:lnTo>
                      <a:lnTo>
                        <a:pt x="22" y="268"/>
                      </a:lnTo>
                      <a:lnTo>
                        <a:pt x="17" y="261"/>
                      </a:lnTo>
                      <a:lnTo>
                        <a:pt x="16" y="254"/>
                      </a:lnTo>
                      <a:lnTo>
                        <a:pt x="13" y="248"/>
                      </a:lnTo>
                      <a:lnTo>
                        <a:pt x="8" y="241"/>
                      </a:lnTo>
                      <a:lnTo>
                        <a:pt x="8" y="232"/>
                      </a:lnTo>
                      <a:lnTo>
                        <a:pt x="9" y="224"/>
                      </a:lnTo>
                      <a:lnTo>
                        <a:pt x="13" y="218"/>
                      </a:lnTo>
                      <a:lnTo>
                        <a:pt x="14" y="210"/>
                      </a:lnTo>
                      <a:lnTo>
                        <a:pt x="13" y="202"/>
                      </a:lnTo>
                      <a:lnTo>
                        <a:pt x="13" y="192"/>
                      </a:lnTo>
                      <a:lnTo>
                        <a:pt x="14" y="183"/>
                      </a:lnTo>
                      <a:lnTo>
                        <a:pt x="24" y="175"/>
                      </a:lnTo>
                      <a:lnTo>
                        <a:pt x="22" y="127"/>
                      </a:lnTo>
                      <a:lnTo>
                        <a:pt x="25" y="119"/>
                      </a:lnTo>
                      <a:lnTo>
                        <a:pt x="27" y="114"/>
                      </a:lnTo>
                      <a:lnTo>
                        <a:pt x="28" y="105"/>
                      </a:lnTo>
                      <a:lnTo>
                        <a:pt x="30" y="100"/>
                      </a:lnTo>
                      <a:lnTo>
                        <a:pt x="35" y="98"/>
                      </a:lnTo>
                      <a:lnTo>
                        <a:pt x="41" y="92"/>
                      </a:lnTo>
                      <a:lnTo>
                        <a:pt x="48" y="87"/>
                      </a:lnTo>
                      <a:lnTo>
                        <a:pt x="52" y="83"/>
                      </a:lnTo>
                      <a:lnTo>
                        <a:pt x="55" y="79"/>
                      </a:lnTo>
                      <a:lnTo>
                        <a:pt x="60" y="78"/>
                      </a:lnTo>
                      <a:lnTo>
                        <a:pt x="63" y="83"/>
                      </a:lnTo>
                      <a:lnTo>
                        <a:pt x="63" y="87"/>
                      </a:lnTo>
                      <a:lnTo>
                        <a:pt x="63" y="92"/>
                      </a:lnTo>
                      <a:lnTo>
                        <a:pt x="65" y="98"/>
                      </a:lnTo>
                      <a:lnTo>
                        <a:pt x="65" y="103"/>
                      </a:lnTo>
                      <a:lnTo>
                        <a:pt x="67" y="106"/>
                      </a:lnTo>
                      <a:lnTo>
                        <a:pt x="71" y="106"/>
                      </a:lnTo>
                      <a:lnTo>
                        <a:pt x="73" y="100"/>
                      </a:lnTo>
                      <a:lnTo>
                        <a:pt x="75" y="95"/>
                      </a:lnTo>
                      <a:lnTo>
                        <a:pt x="79" y="91"/>
                      </a:lnTo>
                      <a:lnTo>
                        <a:pt x="81" y="86"/>
                      </a:lnTo>
                      <a:lnTo>
                        <a:pt x="81" y="60"/>
                      </a:lnTo>
                      <a:lnTo>
                        <a:pt x="86" y="56"/>
                      </a:lnTo>
                      <a:lnTo>
                        <a:pt x="90" y="52"/>
                      </a:lnTo>
                      <a:lnTo>
                        <a:pt x="92" y="54"/>
                      </a:lnTo>
                      <a:lnTo>
                        <a:pt x="97" y="49"/>
                      </a:lnTo>
                      <a:lnTo>
                        <a:pt x="103" y="46"/>
                      </a:lnTo>
                      <a:lnTo>
                        <a:pt x="108" y="43"/>
                      </a:lnTo>
                      <a:lnTo>
                        <a:pt x="111" y="38"/>
                      </a:lnTo>
                      <a:lnTo>
                        <a:pt x="106" y="33"/>
                      </a:lnTo>
                      <a:lnTo>
                        <a:pt x="102" y="29"/>
                      </a:lnTo>
                      <a:lnTo>
                        <a:pt x="98" y="22"/>
                      </a:lnTo>
                      <a:lnTo>
                        <a:pt x="98" y="16"/>
                      </a:lnTo>
                      <a:lnTo>
                        <a:pt x="98" y="13"/>
                      </a:lnTo>
                      <a:lnTo>
                        <a:pt x="102" y="9"/>
                      </a:lnTo>
                      <a:lnTo>
                        <a:pt x="105" y="5"/>
                      </a:lnTo>
                      <a:lnTo>
                        <a:pt x="108" y="3"/>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28" name="Freeform 327"/>
                <p:cNvSpPr>
                  <a:spLocks/>
                </p:cNvSpPr>
                <p:nvPr/>
              </p:nvSpPr>
              <p:spPr bwMode="auto">
                <a:xfrm>
                  <a:off x="5351726" y="2497415"/>
                  <a:ext cx="716620" cy="401470"/>
                </a:xfrm>
                <a:custGeom>
                  <a:avLst/>
                  <a:gdLst>
                    <a:gd name="T0" fmla="*/ 2147483647 w 480"/>
                    <a:gd name="T1" fmla="*/ 2147483647 h 261"/>
                    <a:gd name="T2" fmla="*/ 2147483647 w 480"/>
                    <a:gd name="T3" fmla="*/ 2147483647 h 261"/>
                    <a:gd name="T4" fmla="*/ 2147483647 w 480"/>
                    <a:gd name="T5" fmla="*/ 2147483647 h 261"/>
                    <a:gd name="T6" fmla="*/ 2147483647 w 480"/>
                    <a:gd name="T7" fmla="*/ 2147483647 h 261"/>
                    <a:gd name="T8" fmla="*/ 2147483647 w 480"/>
                    <a:gd name="T9" fmla="*/ 2147483647 h 261"/>
                    <a:gd name="T10" fmla="*/ 2147483647 w 480"/>
                    <a:gd name="T11" fmla="*/ 2147483647 h 261"/>
                    <a:gd name="T12" fmla="*/ 2147483647 w 480"/>
                    <a:gd name="T13" fmla="*/ 0 h 261"/>
                    <a:gd name="T14" fmla="*/ 2147483647 w 480"/>
                    <a:gd name="T15" fmla="*/ 2147483647 h 261"/>
                    <a:gd name="T16" fmla="*/ 2147483647 w 480"/>
                    <a:gd name="T17" fmla="*/ 2147483647 h 261"/>
                    <a:gd name="T18" fmla="*/ 2147483647 w 480"/>
                    <a:gd name="T19" fmla="*/ 2147483647 h 261"/>
                    <a:gd name="T20" fmla="*/ 2147483647 w 480"/>
                    <a:gd name="T21" fmla="*/ 2147483647 h 261"/>
                    <a:gd name="T22" fmla="*/ 2147483647 w 480"/>
                    <a:gd name="T23" fmla="*/ 2147483647 h 261"/>
                    <a:gd name="T24" fmla="*/ 2147483647 w 480"/>
                    <a:gd name="T25" fmla="*/ 2147483647 h 261"/>
                    <a:gd name="T26" fmla="*/ 2147483647 w 480"/>
                    <a:gd name="T27" fmla="*/ 2147483647 h 261"/>
                    <a:gd name="T28" fmla="*/ 2147483647 w 480"/>
                    <a:gd name="T29" fmla="*/ 2147483647 h 261"/>
                    <a:gd name="T30" fmla="*/ 2147483647 w 480"/>
                    <a:gd name="T31" fmla="*/ 2147483647 h 261"/>
                    <a:gd name="T32" fmla="*/ 2147483647 w 480"/>
                    <a:gd name="T33" fmla="*/ 2147483647 h 261"/>
                    <a:gd name="T34" fmla="*/ 2147483647 w 480"/>
                    <a:gd name="T35" fmla="*/ 2147483647 h 261"/>
                    <a:gd name="T36" fmla="*/ 2147483647 w 480"/>
                    <a:gd name="T37" fmla="*/ 2147483647 h 261"/>
                    <a:gd name="T38" fmla="*/ 2147483647 w 480"/>
                    <a:gd name="T39" fmla="*/ 2147483647 h 261"/>
                    <a:gd name="T40" fmla="*/ 2147483647 w 480"/>
                    <a:gd name="T41" fmla="*/ 2147483647 h 261"/>
                    <a:gd name="T42" fmla="*/ 2147483647 w 480"/>
                    <a:gd name="T43" fmla="*/ 2147483647 h 261"/>
                    <a:gd name="T44" fmla="*/ 2147483647 w 480"/>
                    <a:gd name="T45" fmla="*/ 2147483647 h 261"/>
                    <a:gd name="T46" fmla="*/ 2147483647 w 480"/>
                    <a:gd name="T47" fmla="*/ 2147483647 h 261"/>
                    <a:gd name="T48" fmla="*/ 2147483647 w 480"/>
                    <a:gd name="T49" fmla="*/ 2147483647 h 261"/>
                    <a:gd name="T50" fmla="*/ 2147483647 w 480"/>
                    <a:gd name="T51" fmla="*/ 2147483647 h 261"/>
                    <a:gd name="T52" fmla="*/ 2147483647 w 480"/>
                    <a:gd name="T53" fmla="*/ 2147483647 h 261"/>
                    <a:gd name="T54" fmla="*/ 2147483647 w 480"/>
                    <a:gd name="T55" fmla="*/ 2147483647 h 261"/>
                    <a:gd name="T56" fmla="*/ 2147483647 w 480"/>
                    <a:gd name="T57" fmla="*/ 2147483647 h 261"/>
                    <a:gd name="T58" fmla="*/ 2147483647 w 480"/>
                    <a:gd name="T59" fmla="*/ 2147483647 h 261"/>
                    <a:gd name="T60" fmla="*/ 2147483647 w 480"/>
                    <a:gd name="T61" fmla="*/ 2147483647 h 261"/>
                    <a:gd name="T62" fmla="*/ 2147483647 w 480"/>
                    <a:gd name="T63" fmla="*/ 2147483647 h 261"/>
                    <a:gd name="T64" fmla="*/ 2147483647 w 480"/>
                    <a:gd name="T65" fmla="*/ 2147483647 h 261"/>
                    <a:gd name="T66" fmla="*/ 2147483647 w 480"/>
                    <a:gd name="T67" fmla="*/ 2147483647 h 261"/>
                    <a:gd name="T68" fmla="*/ 2147483647 w 480"/>
                    <a:gd name="T69" fmla="*/ 2147483647 h 261"/>
                    <a:gd name="T70" fmla="*/ 2147483647 w 480"/>
                    <a:gd name="T71" fmla="*/ 2147483647 h 261"/>
                    <a:gd name="T72" fmla="*/ 2147483647 w 480"/>
                    <a:gd name="T73" fmla="*/ 2147483647 h 261"/>
                    <a:gd name="T74" fmla="*/ 2147483647 w 480"/>
                    <a:gd name="T75" fmla="*/ 2147483647 h 261"/>
                    <a:gd name="T76" fmla="*/ 2147483647 w 480"/>
                    <a:gd name="T77" fmla="*/ 2147483647 h 261"/>
                    <a:gd name="T78" fmla="*/ 2147483647 w 480"/>
                    <a:gd name="T79" fmla="*/ 2147483647 h 261"/>
                    <a:gd name="T80" fmla="*/ 2147483647 w 480"/>
                    <a:gd name="T81" fmla="*/ 2147483647 h 261"/>
                    <a:gd name="T82" fmla="*/ 2147483647 w 480"/>
                    <a:gd name="T83" fmla="*/ 2147483647 h 261"/>
                    <a:gd name="T84" fmla="*/ 2147483647 w 480"/>
                    <a:gd name="T85" fmla="*/ 2147483647 h 261"/>
                    <a:gd name="T86" fmla="*/ 2147483647 w 480"/>
                    <a:gd name="T87" fmla="*/ 2147483647 h 261"/>
                    <a:gd name="T88" fmla="*/ 2147483647 w 480"/>
                    <a:gd name="T89" fmla="*/ 2147483647 h 261"/>
                    <a:gd name="T90" fmla="*/ 2147483647 w 480"/>
                    <a:gd name="T91" fmla="*/ 2147483647 h 261"/>
                    <a:gd name="T92" fmla="*/ 2147483647 w 480"/>
                    <a:gd name="T93" fmla="*/ 2147483647 h 261"/>
                    <a:gd name="T94" fmla="*/ 2147483647 w 480"/>
                    <a:gd name="T95" fmla="*/ 2147483647 h 261"/>
                    <a:gd name="T96" fmla="*/ 2147483647 w 480"/>
                    <a:gd name="T97" fmla="*/ 2147483647 h 261"/>
                    <a:gd name="T98" fmla="*/ 2147483647 w 480"/>
                    <a:gd name="T99" fmla="*/ 2147483647 h 261"/>
                    <a:gd name="T100" fmla="*/ 2147483647 w 480"/>
                    <a:gd name="T101" fmla="*/ 2147483647 h 261"/>
                    <a:gd name="T102" fmla="*/ 2147483647 w 480"/>
                    <a:gd name="T103" fmla="*/ 2147483647 h 261"/>
                    <a:gd name="T104" fmla="*/ 2147483647 w 480"/>
                    <a:gd name="T105" fmla="*/ 2147483647 h 261"/>
                    <a:gd name="T106" fmla="*/ 2147483647 w 480"/>
                    <a:gd name="T107" fmla="*/ 2147483647 h 261"/>
                    <a:gd name="T108" fmla="*/ 2147483647 w 480"/>
                    <a:gd name="T109" fmla="*/ 2147483647 h 261"/>
                    <a:gd name="T110" fmla="*/ 2147483647 w 480"/>
                    <a:gd name="T111" fmla="*/ 2147483647 h 261"/>
                    <a:gd name="T112" fmla="*/ 2147483647 w 480"/>
                    <a:gd name="T113" fmla="*/ 2147483647 h 261"/>
                    <a:gd name="T114" fmla="*/ 2147483647 w 480"/>
                    <a:gd name="T115" fmla="*/ 2147483647 h 261"/>
                    <a:gd name="T116" fmla="*/ 2147483647 w 480"/>
                    <a:gd name="T117" fmla="*/ 2147483647 h 261"/>
                    <a:gd name="T118" fmla="*/ 2147483647 w 480"/>
                    <a:gd name="T119" fmla="*/ 2147483647 h 261"/>
                    <a:gd name="T120" fmla="*/ 2147483647 w 480"/>
                    <a:gd name="T121" fmla="*/ 2147483647 h 261"/>
                    <a:gd name="T122" fmla="*/ 2147483647 w 480"/>
                    <a:gd name="T123" fmla="*/ 2147483647 h 261"/>
                    <a:gd name="T124" fmla="*/ 0 w 480"/>
                    <a:gd name="T125" fmla="*/ 2147483647 h 2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0"/>
                    <a:gd name="T190" fmla="*/ 0 h 261"/>
                    <a:gd name="T191" fmla="*/ 480 w 480"/>
                    <a:gd name="T192" fmla="*/ 261 h 2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0" h="261">
                      <a:moveTo>
                        <a:pt x="1" y="113"/>
                      </a:moveTo>
                      <a:lnTo>
                        <a:pt x="11" y="106"/>
                      </a:lnTo>
                      <a:lnTo>
                        <a:pt x="19" y="102"/>
                      </a:lnTo>
                      <a:lnTo>
                        <a:pt x="30" y="92"/>
                      </a:lnTo>
                      <a:lnTo>
                        <a:pt x="36" y="87"/>
                      </a:lnTo>
                      <a:lnTo>
                        <a:pt x="44" y="84"/>
                      </a:lnTo>
                      <a:lnTo>
                        <a:pt x="51" y="83"/>
                      </a:lnTo>
                      <a:lnTo>
                        <a:pt x="60" y="79"/>
                      </a:lnTo>
                      <a:lnTo>
                        <a:pt x="68" y="78"/>
                      </a:lnTo>
                      <a:lnTo>
                        <a:pt x="73" y="76"/>
                      </a:lnTo>
                      <a:lnTo>
                        <a:pt x="79" y="71"/>
                      </a:lnTo>
                      <a:lnTo>
                        <a:pt x="87" y="65"/>
                      </a:lnTo>
                      <a:lnTo>
                        <a:pt x="97" y="56"/>
                      </a:lnTo>
                      <a:lnTo>
                        <a:pt x="108" y="49"/>
                      </a:lnTo>
                      <a:lnTo>
                        <a:pt x="116" y="41"/>
                      </a:lnTo>
                      <a:lnTo>
                        <a:pt x="127" y="33"/>
                      </a:lnTo>
                      <a:lnTo>
                        <a:pt x="136" y="25"/>
                      </a:lnTo>
                      <a:lnTo>
                        <a:pt x="148" y="13"/>
                      </a:lnTo>
                      <a:lnTo>
                        <a:pt x="157" y="6"/>
                      </a:lnTo>
                      <a:lnTo>
                        <a:pt x="165" y="2"/>
                      </a:lnTo>
                      <a:lnTo>
                        <a:pt x="173" y="0"/>
                      </a:lnTo>
                      <a:lnTo>
                        <a:pt x="179" y="2"/>
                      </a:lnTo>
                      <a:lnTo>
                        <a:pt x="181" y="5"/>
                      </a:lnTo>
                      <a:lnTo>
                        <a:pt x="178" y="6"/>
                      </a:lnTo>
                      <a:lnTo>
                        <a:pt x="175" y="11"/>
                      </a:lnTo>
                      <a:lnTo>
                        <a:pt x="171" y="14"/>
                      </a:lnTo>
                      <a:lnTo>
                        <a:pt x="167" y="21"/>
                      </a:lnTo>
                      <a:lnTo>
                        <a:pt x="165" y="24"/>
                      </a:lnTo>
                      <a:lnTo>
                        <a:pt x="160" y="29"/>
                      </a:lnTo>
                      <a:lnTo>
                        <a:pt x="157" y="32"/>
                      </a:lnTo>
                      <a:lnTo>
                        <a:pt x="152" y="37"/>
                      </a:lnTo>
                      <a:lnTo>
                        <a:pt x="149" y="43"/>
                      </a:lnTo>
                      <a:lnTo>
                        <a:pt x="143" y="48"/>
                      </a:lnTo>
                      <a:lnTo>
                        <a:pt x="138" y="52"/>
                      </a:lnTo>
                      <a:lnTo>
                        <a:pt x="135" y="54"/>
                      </a:lnTo>
                      <a:lnTo>
                        <a:pt x="133" y="62"/>
                      </a:lnTo>
                      <a:lnTo>
                        <a:pt x="133" y="68"/>
                      </a:lnTo>
                      <a:lnTo>
                        <a:pt x="135" y="73"/>
                      </a:lnTo>
                      <a:lnTo>
                        <a:pt x="135" y="78"/>
                      </a:lnTo>
                      <a:lnTo>
                        <a:pt x="138" y="81"/>
                      </a:lnTo>
                      <a:lnTo>
                        <a:pt x="141" y="78"/>
                      </a:lnTo>
                      <a:lnTo>
                        <a:pt x="146" y="75"/>
                      </a:lnTo>
                      <a:lnTo>
                        <a:pt x="154" y="71"/>
                      </a:lnTo>
                      <a:lnTo>
                        <a:pt x="157" y="71"/>
                      </a:lnTo>
                      <a:lnTo>
                        <a:pt x="163" y="70"/>
                      </a:lnTo>
                      <a:lnTo>
                        <a:pt x="170" y="67"/>
                      </a:lnTo>
                      <a:lnTo>
                        <a:pt x="175" y="65"/>
                      </a:lnTo>
                      <a:lnTo>
                        <a:pt x="181" y="68"/>
                      </a:lnTo>
                      <a:lnTo>
                        <a:pt x="186" y="71"/>
                      </a:lnTo>
                      <a:lnTo>
                        <a:pt x="192" y="75"/>
                      </a:lnTo>
                      <a:lnTo>
                        <a:pt x="200" y="81"/>
                      </a:lnTo>
                      <a:lnTo>
                        <a:pt x="203" y="86"/>
                      </a:lnTo>
                      <a:lnTo>
                        <a:pt x="206" y="91"/>
                      </a:lnTo>
                      <a:lnTo>
                        <a:pt x="211" y="95"/>
                      </a:lnTo>
                      <a:lnTo>
                        <a:pt x="214" y="98"/>
                      </a:lnTo>
                      <a:lnTo>
                        <a:pt x="219" y="102"/>
                      </a:lnTo>
                      <a:lnTo>
                        <a:pt x="221" y="106"/>
                      </a:lnTo>
                      <a:lnTo>
                        <a:pt x="224" y="110"/>
                      </a:lnTo>
                      <a:lnTo>
                        <a:pt x="233" y="105"/>
                      </a:lnTo>
                      <a:lnTo>
                        <a:pt x="238" y="103"/>
                      </a:lnTo>
                      <a:lnTo>
                        <a:pt x="244" y="103"/>
                      </a:lnTo>
                      <a:lnTo>
                        <a:pt x="251" y="105"/>
                      </a:lnTo>
                      <a:lnTo>
                        <a:pt x="257" y="108"/>
                      </a:lnTo>
                      <a:lnTo>
                        <a:pt x="264" y="108"/>
                      </a:lnTo>
                      <a:lnTo>
                        <a:pt x="273" y="108"/>
                      </a:lnTo>
                      <a:lnTo>
                        <a:pt x="278" y="105"/>
                      </a:lnTo>
                      <a:lnTo>
                        <a:pt x="283" y="100"/>
                      </a:lnTo>
                      <a:lnTo>
                        <a:pt x="284" y="95"/>
                      </a:lnTo>
                      <a:lnTo>
                        <a:pt x="291" y="91"/>
                      </a:lnTo>
                      <a:lnTo>
                        <a:pt x="295" y="86"/>
                      </a:lnTo>
                      <a:lnTo>
                        <a:pt x="302" y="84"/>
                      </a:lnTo>
                      <a:lnTo>
                        <a:pt x="306" y="81"/>
                      </a:lnTo>
                      <a:lnTo>
                        <a:pt x="314" y="75"/>
                      </a:lnTo>
                      <a:lnTo>
                        <a:pt x="327" y="75"/>
                      </a:lnTo>
                      <a:lnTo>
                        <a:pt x="332" y="71"/>
                      </a:lnTo>
                      <a:lnTo>
                        <a:pt x="343" y="71"/>
                      </a:lnTo>
                      <a:lnTo>
                        <a:pt x="349" y="71"/>
                      </a:lnTo>
                      <a:lnTo>
                        <a:pt x="356" y="70"/>
                      </a:lnTo>
                      <a:lnTo>
                        <a:pt x="362" y="70"/>
                      </a:lnTo>
                      <a:lnTo>
                        <a:pt x="368" y="67"/>
                      </a:lnTo>
                      <a:lnTo>
                        <a:pt x="372" y="62"/>
                      </a:lnTo>
                      <a:lnTo>
                        <a:pt x="376" y="60"/>
                      </a:lnTo>
                      <a:lnTo>
                        <a:pt x="383" y="59"/>
                      </a:lnTo>
                      <a:lnTo>
                        <a:pt x="389" y="62"/>
                      </a:lnTo>
                      <a:lnTo>
                        <a:pt x="391" y="64"/>
                      </a:lnTo>
                      <a:lnTo>
                        <a:pt x="392" y="68"/>
                      </a:lnTo>
                      <a:lnTo>
                        <a:pt x="392" y="75"/>
                      </a:lnTo>
                      <a:lnTo>
                        <a:pt x="392" y="79"/>
                      </a:lnTo>
                      <a:lnTo>
                        <a:pt x="397" y="81"/>
                      </a:lnTo>
                      <a:lnTo>
                        <a:pt x="402" y="84"/>
                      </a:lnTo>
                      <a:lnTo>
                        <a:pt x="408" y="84"/>
                      </a:lnTo>
                      <a:lnTo>
                        <a:pt x="411" y="89"/>
                      </a:lnTo>
                      <a:lnTo>
                        <a:pt x="416" y="91"/>
                      </a:lnTo>
                      <a:lnTo>
                        <a:pt x="419" y="89"/>
                      </a:lnTo>
                      <a:lnTo>
                        <a:pt x="426" y="84"/>
                      </a:lnTo>
                      <a:lnTo>
                        <a:pt x="432" y="81"/>
                      </a:lnTo>
                      <a:lnTo>
                        <a:pt x="438" y="81"/>
                      </a:lnTo>
                      <a:lnTo>
                        <a:pt x="445" y="81"/>
                      </a:lnTo>
                      <a:lnTo>
                        <a:pt x="451" y="89"/>
                      </a:lnTo>
                      <a:lnTo>
                        <a:pt x="453" y="97"/>
                      </a:lnTo>
                      <a:lnTo>
                        <a:pt x="456" y="102"/>
                      </a:lnTo>
                      <a:lnTo>
                        <a:pt x="457" y="106"/>
                      </a:lnTo>
                      <a:lnTo>
                        <a:pt x="456" y="111"/>
                      </a:lnTo>
                      <a:lnTo>
                        <a:pt x="462" y="118"/>
                      </a:lnTo>
                      <a:lnTo>
                        <a:pt x="468" y="119"/>
                      </a:lnTo>
                      <a:lnTo>
                        <a:pt x="470" y="124"/>
                      </a:lnTo>
                      <a:lnTo>
                        <a:pt x="476" y="129"/>
                      </a:lnTo>
                      <a:lnTo>
                        <a:pt x="480" y="130"/>
                      </a:lnTo>
                      <a:lnTo>
                        <a:pt x="476" y="133"/>
                      </a:lnTo>
                      <a:lnTo>
                        <a:pt x="472" y="133"/>
                      </a:lnTo>
                      <a:lnTo>
                        <a:pt x="467" y="135"/>
                      </a:lnTo>
                      <a:lnTo>
                        <a:pt x="464" y="140"/>
                      </a:lnTo>
                      <a:lnTo>
                        <a:pt x="457" y="140"/>
                      </a:lnTo>
                      <a:lnTo>
                        <a:pt x="451" y="143"/>
                      </a:lnTo>
                      <a:lnTo>
                        <a:pt x="448" y="141"/>
                      </a:lnTo>
                      <a:lnTo>
                        <a:pt x="445" y="137"/>
                      </a:lnTo>
                      <a:lnTo>
                        <a:pt x="440" y="133"/>
                      </a:lnTo>
                      <a:lnTo>
                        <a:pt x="435" y="137"/>
                      </a:lnTo>
                      <a:lnTo>
                        <a:pt x="435" y="143"/>
                      </a:lnTo>
                      <a:lnTo>
                        <a:pt x="434" y="148"/>
                      </a:lnTo>
                      <a:lnTo>
                        <a:pt x="434" y="151"/>
                      </a:lnTo>
                      <a:lnTo>
                        <a:pt x="427" y="152"/>
                      </a:lnTo>
                      <a:lnTo>
                        <a:pt x="421" y="149"/>
                      </a:lnTo>
                      <a:lnTo>
                        <a:pt x="416" y="148"/>
                      </a:lnTo>
                      <a:lnTo>
                        <a:pt x="411" y="143"/>
                      </a:lnTo>
                      <a:lnTo>
                        <a:pt x="403" y="140"/>
                      </a:lnTo>
                      <a:lnTo>
                        <a:pt x="392" y="137"/>
                      </a:lnTo>
                      <a:lnTo>
                        <a:pt x="384" y="135"/>
                      </a:lnTo>
                      <a:lnTo>
                        <a:pt x="375" y="135"/>
                      </a:lnTo>
                      <a:lnTo>
                        <a:pt x="367" y="137"/>
                      </a:lnTo>
                      <a:lnTo>
                        <a:pt x="362" y="140"/>
                      </a:lnTo>
                      <a:lnTo>
                        <a:pt x="359" y="143"/>
                      </a:lnTo>
                      <a:lnTo>
                        <a:pt x="354" y="149"/>
                      </a:lnTo>
                      <a:lnTo>
                        <a:pt x="351" y="152"/>
                      </a:lnTo>
                      <a:lnTo>
                        <a:pt x="341" y="156"/>
                      </a:lnTo>
                      <a:lnTo>
                        <a:pt x="332" y="157"/>
                      </a:lnTo>
                      <a:lnTo>
                        <a:pt x="325" y="160"/>
                      </a:lnTo>
                      <a:lnTo>
                        <a:pt x="318" y="164"/>
                      </a:lnTo>
                      <a:lnTo>
                        <a:pt x="306" y="175"/>
                      </a:lnTo>
                      <a:lnTo>
                        <a:pt x="300" y="181"/>
                      </a:lnTo>
                      <a:lnTo>
                        <a:pt x="295" y="189"/>
                      </a:lnTo>
                      <a:lnTo>
                        <a:pt x="294" y="194"/>
                      </a:lnTo>
                      <a:lnTo>
                        <a:pt x="286" y="194"/>
                      </a:lnTo>
                      <a:lnTo>
                        <a:pt x="283" y="189"/>
                      </a:lnTo>
                      <a:lnTo>
                        <a:pt x="283" y="175"/>
                      </a:lnTo>
                      <a:lnTo>
                        <a:pt x="283" y="170"/>
                      </a:lnTo>
                      <a:lnTo>
                        <a:pt x="278" y="173"/>
                      </a:lnTo>
                      <a:lnTo>
                        <a:pt x="273" y="178"/>
                      </a:lnTo>
                      <a:lnTo>
                        <a:pt x="268" y="179"/>
                      </a:lnTo>
                      <a:lnTo>
                        <a:pt x="262" y="184"/>
                      </a:lnTo>
                      <a:lnTo>
                        <a:pt x="257" y="187"/>
                      </a:lnTo>
                      <a:lnTo>
                        <a:pt x="249" y="203"/>
                      </a:lnTo>
                      <a:lnTo>
                        <a:pt x="244" y="213"/>
                      </a:lnTo>
                      <a:lnTo>
                        <a:pt x="240" y="222"/>
                      </a:lnTo>
                      <a:lnTo>
                        <a:pt x="235" y="230"/>
                      </a:lnTo>
                      <a:lnTo>
                        <a:pt x="230" y="240"/>
                      </a:lnTo>
                      <a:lnTo>
                        <a:pt x="225" y="249"/>
                      </a:lnTo>
                      <a:lnTo>
                        <a:pt x="222" y="257"/>
                      </a:lnTo>
                      <a:lnTo>
                        <a:pt x="219" y="261"/>
                      </a:lnTo>
                      <a:lnTo>
                        <a:pt x="213" y="254"/>
                      </a:lnTo>
                      <a:lnTo>
                        <a:pt x="205" y="251"/>
                      </a:lnTo>
                      <a:lnTo>
                        <a:pt x="205" y="243"/>
                      </a:lnTo>
                      <a:lnTo>
                        <a:pt x="206" y="230"/>
                      </a:lnTo>
                      <a:lnTo>
                        <a:pt x="200" y="232"/>
                      </a:lnTo>
                      <a:lnTo>
                        <a:pt x="195" y="229"/>
                      </a:lnTo>
                      <a:lnTo>
                        <a:pt x="195" y="221"/>
                      </a:lnTo>
                      <a:lnTo>
                        <a:pt x="198" y="218"/>
                      </a:lnTo>
                      <a:lnTo>
                        <a:pt x="197" y="211"/>
                      </a:lnTo>
                      <a:lnTo>
                        <a:pt x="195" y="205"/>
                      </a:lnTo>
                      <a:lnTo>
                        <a:pt x="194" y="197"/>
                      </a:lnTo>
                      <a:lnTo>
                        <a:pt x="187" y="191"/>
                      </a:lnTo>
                      <a:lnTo>
                        <a:pt x="175" y="186"/>
                      </a:lnTo>
                      <a:lnTo>
                        <a:pt x="170" y="179"/>
                      </a:lnTo>
                      <a:lnTo>
                        <a:pt x="168" y="173"/>
                      </a:lnTo>
                      <a:lnTo>
                        <a:pt x="155" y="165"/>
                      </a:lnTo>
                      <a:lnTo>
                        <a:pt x="141" y="164"/>
                      </a:lnTo>
                      <a:lnTo>
                        <a:pt x="127" y="164"/>
                      </a:lnTo>
                      <a:lnTo>
                        <a:pt x="117" y="160"/>
                      </a:lnTo>
                      <a:lnTo>
                        <a:pt x="108" y="160"/>
                      </a:lnTo>
                      <a:lnTo>
                        <a:pt x="95" y="157"/>
                      </a:lnTo>
                      <a:lnTo>
                        <a:pt x="78" y="152"/>
                      </a:lnTo>
                      <a:lnTo>
                        <a:pt x="63" y="149"/>
                      </a:lnTo>
                      <a:lnTo>
                        <a:pt x="47" y="148"/>
                      </a:lnTo>
                      <a:lnTo>
                        <a:pt x="32" y="140"/>
                      </a:lnTo>
                      <a:lnTo>
                        <a:pt x="22" y="140"/>
                      </a:lnTo>
                      <a:lnTo>
                        <a:pt x="16" y="133"/>
                      </a:lnTo>
                      <a:lnTo>
                        <a:pt x="9" y="127"/>
                      </a:lnTo>
                      <a:lnTo>
                        <a:pt x="5" y="121"/>
                      </a:lnTo>
                      <a:lnTo>
                        <a:pt x="0" y="116"/>
                      </a:lnTo>
                      <a:lnTo>
                        <a:pt x="1" y="113"/>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sp>
            <p:nvSpPr>
              <p:cNvPr id="275" name="State: Massachusetts"/>
              <p:cNvSpPr>
                <a:spLocks/>
              </p:cNvSpPr>
              <p:nvPr/>
            </p:nvSpPr>
            <p:spPr bwMode="auto">
              <a:xfrm>
                <a:off x="6814595" y="3283754"/>
                <a:ext cx="433775" cy="227221"/>
              </a:xfrm>
              <a:custGeom>
                <a:avLst/>
                <a:gdLst>
                  <a:gd name="T0" fmla="*/ 2147483647 w 297"/>
                  <a:gd name="T1" fmla="*/ 2147483647 h 151"/>
                  <a:gd name="T2" fmla="*/ 2147483647 w 297"/>
                  <a:gd name="T3" fmla="*/ 2147483647 h 151"/>
                  <a:gd name="T4" fmla="*/ 2147483647 w 297"/>
                  <a:gd name="T5" fmla="*/ 2147483647 h 151"/>
                  <a:gd name="T6" fmla="*/ 2147483647 w 297"/>
                  <a:gd name="T7" fmla="*/ 2147483647 h 151"/>
                  <a:gd name="T8" fmla="*/ 2147483647 w 297"/>
                  <a:gd name="T9" fmla="*/ 2147483647 h 151"/>
                  <a:gd name="T10" fmla="*/ 2147483647 w 297"/>
                  <a:gd name="T11" fmla="*/ 2147483647 h 151"/>
                  <a:gd name="T12" fmla="*/ 2147483647 w 297"/>
                  <a:gd name="T13" fmla="*/ 2147483647 h 151"/>
                  <a:gd name="T14" fmla="*/ 2147483647 w 297"/>
                  <a:gd name="T15" fmla="*/ 2147483647 h 151"/>
                  <a:gd name="T16" fmla="*/ 2147483647 w 297"/>
                  <a:gd name="T17" fmla="*/ 2147483647 h 151"/>
                  <a:gd name="T18" fmla="*/ 2147483647 w 297"/>
                  <a:gd name="T19" fmla="*/ 2147483647 h 151"/>
                  <a:gd name="T20" fmla="*/ 2147483647 w 297"/>
                  <a:gd name="T21" fmla="*/ 2147483647 h 151"/>
                  <a:gd name="T22" fmla="*/ 2147483647 w 297"/>
                  <a:gd name="T23" fmla="*/ 2147483647 h 151"/>
                  <a:gd name="T24" fmla="*/ 2147483647 w 297"/>
                  <a:gd name="T25" fmla="*/ 2147483647 h 151"/>
                  <a:gd name="T26" fmla="*/ 2147483647 w 297"/>
                  <a:gd name="T27" fmla="*/ 2147483647 h 151"/>
                  <a:gd name="T28" fmla="*/ 2147483647 w 297"/>
                  <a:gd name="T29" fmla="*/ 2147483647 h 151"/>
                  <a:gd name="T30" fmla="*/ 2147483647 w 297"/>
                  <a:gd name="T31" fmla="*/ 2147483647 h 151"/>
                  <a:gd name="T32" fmla="*/ 2147483647 w 297"/>
                  <a:gd name="T33" fmla="*/ 2147483647 h 151"/>
                  <a:gd name="T34" fmla="*/ 2147483647 w 297"/>
                  <a:gd name="T35" fmla="*/ 2147483647 h 151"/>
                  <a:gd name="T36" fmla="*/ 2147483647 w 297"/>
                  <a:gd name="T37" fmla="*/ 2147483647 h 151"/>
                  <a:gd name="T38" fmla="*/ 2147483647 w 297"/>
                  <a:gd name="T39" fmla="*/ 2147483647 h 151"/>
                  <a:gd name="T40" fmla="*/ 2147483647 w 297"/>
                  <a:gd name="T41" fmla="*/ 2147483647 h 151"/>
                  <a:gd name="T42" fmla="*/ 2147483647 w 297"/>
                  <a:gd name="T43" fmla="*/ 2147483647 h 151"/>
                  <a:gd name="T44" fmla="*/ 2147483647 w 297"/>
                  <a:gd name="T45" fmla="*/ 2147483647 h 151"/>
                  <a:gd name="T46" fmla="*/ 2147483647 w 297"/>
                  <a:gd name="T47" fmla="*/ 2147483647 h 151"/>
                  <a:gd name="T48" fmla="*/ 2147483647 w 297"/>
                  <a:gd name="T49" fmla="*/ 2147483647 h 151"/>
                  <a:gd name="T50" fmla="*/ 2147483647 w 297"/>
                  <a:gd name="T51" fmla="*/ 2147483647 h 151"/>
                  <a:gd name="T52" fmla="*/ 2147483647 w 297"/>
                  <a:gd name="T53" fmla="*/ 2147483647 h 151"/>
                  <a:gd name="T54" fmla="*/ 2147483647 w 297"/>
                  <a:gd name="T55" fmla="*/ 2147483647 h 151"/>
                  <a:gd name="T56" fmla="*/ 2147483647 w 297"/>
                  <a:gd name="T57" fmla="*/ 2147483647 h 151"/>
                  <a:gd name="T58" fmla="*/ 2147483647 w 297"/>
                  <a:gd name="T59" fmla="*/ 2147483647 h 151"/>
                  <a:gd name="T60" fmla="*/ 2147483647 w 297"/>
                  <a:gd name="T61" fmla="*/ 2147483647 h 151"/>
                  <a:gd name="T62" fmla="*/ 2147483647 w 297"/>
                  <a:gd name="T63" fmla="*/ 2147483647 h 151"/>
                  <a:gd name="T64" fmla="*/ 2147483647 w 297"/>
                  <a:gd name="T65" fmla="*/ 2147483647 h 151"/>
                  <a:gd name="T66" fmla="*/ 2147483647 w 297"/>
                  <a:gd name="T67" fmla="*/ 2147483647 h 151"/>
                  <a:gd name="T68" fmla="*/ 2147483647 w 297"/>
                  <a:gd name="T69" fmla="*/ 2147483647 h 151"/>
                  <a:gd name="T70" fmla="*/ 2147483647 w 297"/>
                  <a:gd name="T71" fmla="*/ 2147483647 h 151"/>
                  <a:gd name="T72" fmla="*/ 2147483647 w 297"/>
                  <a:gd name="T73" fmla="*/ 2147483647 h 151"/>
                  <a:gd name="T74" fmla="*/ 2147483647 w 297"/>
                  <a:gd name="T75" fmla="*/ 2147483647 h 151"/>
                  <a:gd name="T76" fmla="*/ 2147483647 w 297"/>
                  <a:gd name="T77" fmla="*/ 2147483647 h 151"/>
                  <a:gd name="T78" fmla="*/ 2147483647 w 297"/>
                  <a:gd name="T79" fmla="*/ 2147483647 h 151"/>
                  <a:gd name="T80" fmla="*/ 2147483647 w 297"/>
                  <a:gd name="T81" fmla="*/ 2147483647 h 151"/>
                  <a:gd name="T82" fmla="*/ 2147483647 w 297"/>
                  <a:gd name="T83" fmla="*/ 2147483647 h 151"/>
                  <a:gd name="T84" fmla="*/ 2147483647 w 297"/>
                  <a:gd name="T85" fmla="*/ 2147483647 h 151"/>
                  <a:gd name="T86" fmla="*/ 2147483647 w 297"/>
                  <a:gd name="T87" fmla="*/ 2147483647 h 151"/>
                  <a:gd name="T88" fmla="*/ 0 w 297"/>
                  <a:gd name="T89" fmla="*/ 2147483647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151"/>
                  <a:gd name="T137" fmla="*/ 297 w 297"/>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151">
                    <a:moveTo>
                      <a:pt x="0" y="69"/>
                    </a:moveTo>
                    <a:lnTo>
                      <a:pt x="25" y="61"/>
                    </a:lnTo>
                    <a:lnTo>
                      <a:pt x="47" y="54"/>
                    </a:lnTo>
                    <a:lnTo>
                      <a:pt x="71" y="50"/>
                    </a:lnTo>
                    <a:lnTo>
                      <a:pt x="89" y="45"/>
                    </a:lnTo>
                    <a:lnTo>
                      <a:pt x="103" y="38"/>
                    </a:lnTo>
                    <a:lnTo>
                      <a:pt x="121" y="35"/>
                    </a:lnTo>
                    <a:lnTo>
                      <a:pt x="135" y="31"/>
                    </a:lnTo>
                    <a:lnTo>
                      <a:pt x="144" y="31"/>
                    </a:lnTo>
                    <a:lnTo>
                      <a:pt x="151" y="27"/>
                    </a:lnTo>
                    <a:lnTo>
                      <a:pt x="159" y="23"/>
                    </a:lnTo>
                    <a:lnTo>
                      <a:pt x="173" y="7"/>
                    </a:lnTo>
                    <a:lnTo>
                      <a:pt x="179" y="0"/>
                    </a:lnTo>
                    <a:lnTo>
                      <a:pt x="186" y="5"/>
                    </a:lnTo>
                    <a:lnTo>
                      <a:pt x="192" y="10"/>
                    </a:lnTo>
                    <a:lnTo>
                      <a:pt x="200" y="16"/>
                    </a:lnTo>
                    <a:lnTo>
                      <a:pt x="205" y="21"/>
                    </a:lnTo>
                    <a:lnTo>
                      <a:pt x="211" y="24"/>
                    </a:lnTo>
                    <a:lnTo>
                      <a:pt x="210" y="27"/>
                    </a:lnTo>
                    <a:lnTo>
                      <a:pt x="206" y="32"/>
                    </a:lnTo>
                    <a:lnTo>
                      <a:pt x="203" y="35"/>
                    </a:lnTo>
                    <a:lnTo>
                      <a:pt x="202" y="40"/>
                    </a:lnTo>
                    <a:lnTo>
                      <a:pt x="200" y="46"/>
                    </a:lnTo>
                    <a:lnTo>
                      <a:pt x="198" y="50"/>
                    </a:lnTo>
                    <a:lnTo>
                      <a:pt x="195" y="50"/>
                    </a:lnTo>
                    <a:lnTo>
                      <a:pt x="194" y="64"/>
                    </a:lnTo>
                    <a:lnTo>
                      <a:pt x="197" y="65"/>
                    </a:lnTo>
                    <a:lnTo>
                      <a:pt x="203" y="65"/>
                    </a:lnTo>
                    <a:lnTo>
                      <a:pt x="210" y="67"/>
                    </a:lnTo>
                    <a:lnTo>
                      <a:pt x="214" y="67"/>
                    </a:lnTo>
                    <a:lnTo>
                      <a:pt x="219" y="72"/>
                    </a:lnTo>
                    <a:lnTo>
                      <a:pt x="224" y="78"/>
                    </a:lnTo>
                    <a:lnTo>
                      <a:pt x="224" y="86"/>
                    </a:lnTo>
                    <a:lnTo>
                      <a:pt x="230" y="89"/>
                    </a:lnTo>
                    <a:lnTo>
                      <a:pt x="235" y="91"/>
                    </a:lnTo>
                    <a:lnTo>
                      <a:pt x="240" y="99"/>
                    </a:lnTo>
                    <a:lnTo>
                      <a:pt x="241" y="104"/>
                    </a:lnTo>
                    <a:lnTo>
                      <a:pt x="246" y="107"/>
                    </a:lnTo>
                    <a:lnTo>
                      <a:pt x="251" y="107"/>
                    </a:lnTo>
                    <a:lnTo>
                      <a:pt x="260" y="107"/>
                    </a:lnTo>
                    <a:lnTo>
                      <a:pt x="268" y="108"/>
                    </a:lnTo>
                    <a:lnTo>
                      <a:pt x="273" y="107"/>
                    </a:lnTo>
                    <a:lnTo>
                      <a:pt x="279" y="104"/>
                    </a:lnTo>
                    <a:lnTo>
                      <a:pt x="286" y="97"/>
                    </a:lnTo>
                    <a:lnTo>
                      <a:pt x="287" y="89"/>
                    </a:lnTo>
                    <a:lnTo>
                      <a:pt x="287" y="85"/>
                    </a:lnTo>
                    <a:lnTo>
                      <a:pt x="289" y="83"/>
                    </a:lnTo>
                    <a:lnTo>
                      <a:pt x="292" y="86"/>
                    </a:lnTo>
                    <a:lnTo>
                      <a:pt x="295" y="91"/>
                    </a:lnTo>
                    <a:lnTo>
                      <a:pt x="297" y="97"/>
                    </a:lnTo>
                    <a:lnTo>
                      <a:pt x="297" y="104"/>
                    </a:lnTo>
                    <a:lnTo>
                      <a:pt x="292" y="112"/>
                    </a:lnTo>
                    <a:lnTo>
                      <a:pt x="287" y="116"/>
                    </a:lnTo>
                    <a:lnTo>
                      <a:pt x="281" y="121"/>
                    </a:lnTo>
                    <a:lnTo>
                      <a:pt x="275" y="123"/>
                    </a:lnTo>
                    <a:lnTo>
                      <a:pt x="268" y="126"/>
                    </a:lnTo>
                    <a:lnTo>
                      <a:pt x="260" y="129"/>
                    </a:lnTo>
                    <a:lnTo>
                      <a:pt x="256" y="132"/>
                    </a:lnTo>
                    <a:lnTo>
                      <a:pt x="249" y="132"/>
                    </a:lnTo>
                    <a:lnTo>
                      <a:pt x="244" y="129"/>
                    </a:lnTo>
                    <a:lnTo>
                      <a:pt x="240" y="129"/>
                    </a:lnTo>
                    <a:lnTo>
                      <a:pt x="238" y="127"/>
                    </a:lnTo>
                    <a:lnTo>
                      <a:pt x="233" y="131"/>
                    </a:lnTo>
                    <a:lnTo>
                      <a:pt x="230" y="135"/>
                    </a:lnTo>
                    <a:lnTo>
                      <a:pt x="227" y="140"/>
                    </a:lnTo>
                    <a:lnTo>
                      <a:pt x="221" y="145"/>
                    </a:lnTo>
                    <a:lnTo>
                      <a:pt x="219" y="147"/>
                    </a:lnTo>
                    <a:lnTo>
                      <a:pt x="214" y="150"/>
                    </a:lnTo>
                    <a:lnTo>
                      <a:pt x="213" y="151"/>
                    </a:lnTo>
                    <a:lnTo>
                      <a:pt x="206" y="151"/>
                    </a:lnTo>
                    <a:lnTo>
                      <a:pt x="203" y="148"/>
                    </a:lnTo>
                    <a:lnTo>
                      <a:pt x="203" y="145"/>
                    </a:lnTo>
                    <a:lnTo>
                      <a:pt x="202" y="142"/>
                    </a:lnTo>
                    <a:lnTo>
                      <a:pt x="198" y="139"/>
                    </a:lnTo>
                    <a:lnTo>
                      <a:pt x="194" y="139"/>
                    </a:lnTo>
                    <a:lnTo>
                      <a:pt x="190" y="137"/>
                    </a:lnTo>
                    <a:lnTo>
                      <a:pt x="189" y="132"/>
                    </a:lnTo>
                    <a:lnTo>
                      <a:pt x="183" y="131"/>
                    </a:lnTo>
                    <a:lnTo>
                      <a:pt x="178" y="129"/>
                    </a:lnTo>
                    <a:lnTo>
                      <a:pt x="173" y="123"/>
                    </a:lnTo>
                    <a:lnTo>
                      <a:pt x="171" y="119"/>
                    </a:lnTo>
                    <a:lnTo>
                      <a:pt x="170" y="113"/>
                    </a:lnTo>
                    <a:lnTo>
                      <a:pt x="167" y="107"/>
                    </a:lnTo>
                    <a:lnTo>
                      <a:pt x="165" y="104"/>
                    </a:lnTo>
                    <a:lnTo>
                      <a:pt x="162" y="104"/>
                    </a:lnTo>
                    <a:lnTo>
                      <a:pt x="133" y="113"/>
                    </a:lnTo>
                    <a:lnTo>
                      <a:pt x="97" y="126"/>
                    </a:lnTo>
                    <a:lnTo>
                      <a:pt x="57" y="135"/>
                    </a:lnTo>
                    <a:lnTo>
                      <a:pt x="0" y="151"/>
                    </a:lnTo>
                    <a:lnTo>
                      <a:pt x="0" y="69"/>
                    </a:lnTo>
                    <a:close/>
                  </a:path>
                </a:pathLst>
              </a:custGeom>
              <a:solidFill>
                <a:srgbClr val="641E57"/>
              </a:solid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6" name="State: Maryland"/>
              <p:cNvSpPr>
                <a:spLocks/>
              </p:cNvSpPr>
              <p:nvPr/>
            </p:nvSpPr>
            <p:spPr bwMode="auto">
              <a:xfrm>
                <a:off x="6188030" y="3957894"/>
                <a:ext cx="582749" cy="284402"/>
              </a:xfrm>
              <a:custGeom>
                <a:avLst/>
                <a:gdLst>
                  <a:gd name="T0" fmla="*/ 2147483647 w 399"/>
                  <a:gd name="T1" fmla="*/ 2147483647 h 189"/>
                  <a:gd name="T2" fmla="*/ 2147483647 w 399"/>
                  <a:gd name="T3" fmla="*/ 2147483647 h 189"/>
                  <a:gd name="T4" fmla="*/ 2147483647 w 399"/>
                  <a:gd name="T5" fmla="*/ 2147483647 h 189"/>
                  <a:gd name="T6" fmla="*/ 2147483647 w 399"/>
                  <a:gd name="T7" fmla="*/ 2147483647 h 189"/>
                  <a:gd name="T8" fmla="*/ 2147483647 w 399"/>
                  <a:gd name="T9" fmla="*/ 2147483647 h 189"/>
                  <a:gd name="T10" fmla="*/ 2147483647 w 399"/>
                  <a:gd name="T11" fmla="*/ 2147483647 h 189"/>
                  <a:gd name="T12" fmla="*/ 2147483647 w 399"/>
                  <a:gd name="T13" fmla="*/ 2147483647 h 189"/>
                  <a:gd name="T14" fmla="*/ 2147483647 w 399"/>
                  <a:gd name="T15" fmla="*/ 2147483647 h 189"/>
                  <a:gd name="T16" fmla="*/ 2147483647 w 399"/>
                  <a:gd name="T17" fmla="*/ 2147483647 h 189"/>
                  <a:gd name="T18" fmla="*/ 2147483647 w 399"/>
                  <a:gd name="T19" fmla="*/ 2147483647 h 189"/>
                  <a:gd name="T20" fmla="*/ 2147483647 w 399"/>
                  <a:gd name="T21" fmla="*/ 2147483647 h 189"/>
                  <a:gd name="T22" fmla="*/ 2147483647 w 399"/>
                  <a:gd name="T23" fmla="*/ 2147483647 h 189"/>
                  <a:gd name="T24" fmla="*/ 2147483647 w 399"/>
                  <a:gd name="T25" fmla="*/ 2147483647 h 189"/>
                  <a:gd name="T26" fmla="*/ 2147483647 w 399"/>
                  <a:gd name="T27" fmla="*/ 2147483647 h 189"/>
                  <a:gd name="T28" fmla="*/ 2147483647 w 399"/>
                  <a:gd name="T29" fmla="*/ 2147483647 h 189"/>
                  <a:gd name="T30" fmla="*/ 2147483647 w 399"/>
                  <a:gd name="T31" fmla="*/ 2147483647 h 189"/>
                  <a:gd name="T32" fmla="*/ 2147483647 w 399"/>
                  <a:gd name="T33" fmla="*/ 2147483647 h 189"/>
                  <a:gd name="T34" fmla="*/ 2147483647 w 399"/>
                  <a:gd name="T35" fmla="*/ 2147483647 h 189"/>
                  <a:gd name="T36" fmla="*/ 2147483647 w 399"/>
                  <a:gd name="T37" fmla="*/ 2147483647 h 189"/>
                  <a:gd name="T38" fmla="*/ 2147483647 w 399"/>
                  <a:gd name="T39" fmla="*/ 2147483647 h 189"/>
                  <a:gd name="T40" fmla="*/ 2147483647 w 399"/>
                  <a:gd name="T41" fmla="*/ 2147483647 h 189"/>
                  <a:gd name="T42" fmla="*/ 2147483647 w 399"/>
                  <a:gd name="T43" fmla="*/ 2147483647 h 189"/>
                  <a:gd name="T44" fmla="*/ 2147483647 w 399"/>
                  <a:gd name="T45" fmla="*/ 2147483647 h 189"/>
                  <a:gd name="T46" fmla="*/ 2147483647 w 399"/>
                  <a:gd name="T47" fmla="*/ 2147483647 h 189"/>
                  <a:gd name="T48" fmla="*/ 2147483647 w 399"/>
                  <a:gd name="T49" fmla="*/ 2147483647 h 189"/>
                  <a:gd name="T50" fmla="*/ 2147483647 w 399"/>
                  <a:gd name="T51" fmla="*/ 2147483647 h 189"/>
                  <a:gd name="T52" fmla="*/ 2147483647 w 399"/>
                  <a:gd name="T53" fmla="*/ 2147483647 h 189"/>
                  <a:gd name="T54" fmla="*/ 2147483647 w 399"/>
                  <a:gd name="T55" fmla="*/ 2147483647 h 189"/>
                  <a:gd name="T56" fmla="*/ 2147483647 w 399"/>
                  <a:gd name="T57" fmla="*/ 2147483647 h 189"/>
                  <a:gd name="T58" fmla="*/ 2147483647 w 399"/>
                  <a:gd name="T59" fmla="*/ 2147483647 h 189"/>
                  <a:gd name="T60" fmla="*/ 2147483647 w 399"/>
                  <a:gd name="T61" fmla="*/ 2147483647 h 189"/>
                  <a:gd name="T62" fmla="*/ 2147483647 w 399"/>
                  <a:gd name="T63" fmla="*/ 2147483647 h 189"/>
                  <a:gd name="T64" fmla="*/ 2147483647 w 399"/>
                  <a:gd name="T65" fmla="*/ 2147483647 h 189"/>
                  <a:gd name="T66" fmla="*/ 2147483647 w 399"/>
                  <a:gd name="T67" fmla="*/ 2147483647 h 189"/>
                  <a:gd name="T68" fmla="*/ 2147483647 w 399"/>
                  <a:gd name="T69" fmla="*/ 2147483647 h 189"/>
                  <a:gd name="T70" fmla="*/ 2147483647 w 399"/>
                  <a:gd name="T71" fmla="*/ 2147483647 h 189"/>
                  <a:gd name="T72" fmla="*/ 2147483647 w 399"/>
                  <a:gd name="T73" fmla="*/ 2147483647 h 189"/>
                  <a:gd name="T74" fmla="*/ 2147483647 w 399"/>
                  <a:gd name="T75" fmla="*/ 2147483647 h 189"/>
                  <a:gd name="T76" fmla="*/ 2147483647 w 399"/>
                  <a:gd name="T77" fmla="*/ 2147483647 h 189"/>
                  <a:gd name="T78" fmla="*/ 2147483647 w 399"/>
                  <a:gd name="T79" fmla="*/ 2147483647 h 189"/>
                  <a:gd name="T80" fmla="*/ 2147483647 w 399"/>
                  <a:gd name="T81" fmla="*/ 2147483647 h 189"/>
                  <a:gd name="T82" fmla="*/ 2147483647 w 399"/>
                  <a:gd name="T83" fmla="*/ 2147483647 h 189"/>
                  <a:gd name="T84" fmla="*/ 2147483647 w 399"/>
                  <a:gd name="T85" fmla="*/ 2147483647 h 189"/>
                  <a:gd name="T86" fmla="*/ 2147483647 w 399"/>
                  <a:gd name="T87" fmla="*/ 2147483647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189"/>
                  <a:gd name="T134" fmla="*/ 399 w 399"/>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189">
                    <a:moveTo>
                      <a:pt x="0" y="59"/>
                    </a:moveTo>
                    <a:lnTo>
                      <a:pt x="306" y="0"/>
                    </a:lnTo>
                    <a:lnTo>
                      <a:pt x="310" y="24"/>
                    </a:lnTo>
                    <a:lnTo>
                      <a:pt x="318" y="46"/>
                    </a:lnTo>
                    <a:lnTo>
                      <a:pt x="324" y="70"/>
                    </a:lnTo>
                    <a:lnTo>
                      <a:pt x="330" y="96"/>
                    </a:lnTo>
                    <a:lnTo>
                      <a:pt x="338" y="120"/>
                    </a:lnTo>
                    <a:lnTo>
                      <a:pt x="341" y="135"/>
                    </a:lnTo>
                    <a:lnTo>
                      <a:pt x="399" y="126"/>
                    </a:lnTo>
                    <a:lnTo>
                      <a:pt x="397" y="143"/>
                    </a:lnTo>
                    <a:lnTo>
                      <a:pt x="395" y="166"/>
                    </a:lnTo>
                    <a:lnTo>
                      <a:pt x="392" y="177"/>
                    </a:lnTo>
                    <a:lnTo>
                      <a:pt x="373" y="180"/>
                    </a:lnTo>
                    <a:lnTo>
                      <a:pt x="362" y="183"/>
                    </a:lnTo>
                    <a:lnTo>
                      <a:pt x="356" y="189"/>
                    </a:lnTo>
                    <a:lnTo>
                      <a:pt x="348" y="188"/>
                    </a:lnTo>
                    <a:lnTo>
                      <a:pt x="345" y="180"/>
                    </a:lnTo>
                    <a:lnTo>
                      <a:pt x="343" y="170"/>
                    </a:lnTo>
                    <a:lnTo>
                      <a:pt x="338" y="166"/>
                    </a:lnTo>
                    <a:lnTo>
                      <a:pt x="330" y="161"/>
                    </a:lnTo>
                    <a:lnTo>
                      <a:pt x="322" y="158"/>
                    </a:lnTo>
                    <a:lnTo>
                      <a:pt x="313" y="158"/>
                    </a:lnTo>
                    <a:lnTo>
                      <a:pt x="308" y="153"/>
                    </a:lnTo>
                    <a:lnTo>
                      <a:pt x="308" y="143"/>
                    </a:lnTo>
                    <a:lnTo>
                      <a:pt x="305" y="129"/>
                    </a:lnTo>
                    <a:lnTo>
                      <a:pt x="306" y="118"/>
                    </a:lnTo>
                    <a:lnTo>
                      <a:pt x="306" y="112"/>
                    </a:lnTo>
                    <a:lnTo>
                      <a:pt x="303" y="105"/>
                    </a:lnTo>
                    <a:lnTo>
                      <a:pt x="300" y="97"/>
                    </a:lnTo>
                    <a:lnTo>
                      <a:pt x="292" y="96"/>
                    </a:lnTo>
                    <a:lnTo>
                      <a:pt x="287" y="94"/>
                    </a:lnTo>
                    <a:lnTo>
                      <a:pt x="289" y="88"/>
                    </a:lnTo>
                    <a:lnTo>
                      <a:pt x="292" y="85"/>
                    </a:lnTo>
                    <a:lnTo>
                      <a:pt x="295" y="78"/>
                    </a:lnTo>
                    <a:lnTo>
                      <a:pt x="295" y="72"/>
                    </a:lnTo>
                    <a:lnTo>
                      <a:pt x="295" y="61"/>
                    </a:lnTo>
                    <a:lnTo>
                      <a:pt x="292" y="54"/>
                    </a:lnTo>
                    <a:lnTo>
                      <a:pt x="294" y="48"/>
                    </a:lnTo>
                    <a:lnTo>
                      <a:pt x="297" y="43"/>
                    </a:lnTo>
                    <a:lnTo>
                      <a:pt x="300" y="38"/>
                    </a:lnTo>
                    <a:lnTo>
                      <a:pt x="303" y="31"/>
                    </a:lnTo>
                    <a:lnTo>
                      <a:pt x="300" y="21"/>
                    </a:lnTo>
                    <a:lnTo>
                      <a:pt x="295" y="21"/>
                    </a:lnTo>
                    <a:lnTo>
                      <a:pt x="294" y="24"/>
                    </a:lnTo>
                    <a:lnTo>
                      <a:pt x="291" y="32"/>
                    </a:lnTo>
                    <a:lnTo>
                      <a:pt x="287" y="38"/>
                    </a:lnTo>
                    <a:lnTo>
                      <a:pt x="283" y="46"/>
                    </a:lnTo>
                    <a:lnTo>
                      <a:pt x="279" y="50"/>
                    </a:lnTo>
                    <a:lnTo>
                      <a:pt x="275" y="54"/>
                    </a:lnTo>
                    <a:lnTo>
                      <a:pt x="270" y="59"/>
                    </a:lnTo>
                    <a:lnTo>
                      <a:pt x="267" y="62"/>
                    </a:lnTo>
                    <a:lnTo>
                      <a:pt x="264" y="65"/>
                    </a:lnTo>
                    <a:lnTo>
                      <a:pt x="260" y="67"/>
                    </a:lnTo>
                    <a:lnTo>
                      <a:pt x="260" y="70"/>
                    </a:lnTo>
                    <a:lnTo>
                      <a:pt x="264" y="72"/>
                    </a:lnTo>
                    <a:lnTo>
                      <a:pt x="265" y="75"/>
                    </a:lnTo>
                    <a:lnTo>
                      <a:pt x="268" y="80"/>
                    </a:lnTo>
                    <a:lnTo>
                      <a:pt x="270" y="86"/>
                    </a:lnTo>
                    <a:lnTo>
                      <a:pt x="271" y="99"/>
                    </a:lnTo>
                    <a:lnTo>
                      <a:pt x="271" y="110"/>
                    </a:lnTo>
                    <a:lnTo>
                      <a:pt x="271" y="118"/>
                    </a:lnTo>
                    <a:lnTo>
                      <a:pt x="273" y="126"/>
                    </a:lnTo>
                    <a:lnTo>
                      <a:pt x="275" y="131"/>
                    </a:lnTo>
                    <a:lnTo>
                      <a:pt x="278" y="139"/>
                    </a:lnTo>
                    <a:lnTo>
                      <a:pt x="281" y="142"/>
                    </a:lnTo>
                    <a:lnTo>
                      <a:pt x="283" y="148"/>
                    </a:lnTo>
                    <a:lnTo>
                      <a:pt x="289" y="153"/>
                    </a:lnTo>
                    <a:lnTo>
                      <a:pt x="294" y="159"/>
                    </a:lnTo>
                    <a:lnTo>
                      <a:pt x="294" y="166"/>
                    </a:lnTo>
                    <a:lnTo>
                      <a:pt x="297" y="177"/>
                    </a:lnTo>
                    <a:lnTo>
                      <a:pt x="299" y="181"/>
                    </a:lnTo>
                    <a:lnTo>
                      <a:pt x="295" y="185"/>
                    </a:lnTo>
                    <a:lnTo>
                      <a:pt x="287" y="180"/>
                    </a:lnTo>
                    <a:lnTo>
                      <a:pt x="278" y="178"/>
                    </a:lnTo>
                    <a:lnTo>
                      <a:pt x="273" y="175"/>
                    </a:lnTo>
                    <a:lnTo>
                      <a:pt x="270" y="172"/>
                    </a:lnTo>
                    <a:lnTo>
                      <a:pt x="265" y="170"/>
                    </a:lnTo>
                    <a:lnTo>
                      <a:pt x="257" y="170"/>
                    </a:lnTo>
                    <a:lnTo>
                      <a:pt x="251" y="167"/>
                    </a:lnTo>
                    <a:lnTo>
                      <a:pt x="243" y="169"/>
                    </a:lnTo>
                    <a:lnTo>
                      <a:pt x="237" y="166"/>
                    </a:lnTo>
                    <a:lnTo>
                      <a:pt x="227" y="164"/>
                    </a:lnTo>
                    <a:lnTo>
                      <a:pt x="222" y="162"/>
                    </a:lnTo>
                    <a:lnTo>
                      <a:pt x="216" y="158"/>
                    </a:lnTo>
                    <a:lnTo>
                      <a:pt x="214" y="151"/>
                    </a:lnTo>
                    <a:lnTo>
                      <a:pt x="216" y="143"/>
                    </a:lnTo>
                    <a:lnTo>
                      <a:pt x="219" y="137"/>
                    </a:lnTo>
                    <a:lnTo>
                      <a:pt x="221" y="127"/>
                    </a:lnTo>
                    <a:lnTo>
                      <a:pt x="219" y="120"/>
                    </a:lnTo>
                    <a:lnTo>
                      <a:pt x="216" y="113"/>
                    </a:lnTo>
                    <a:lnTo>
                      <a:pt x="211" y="105"/>
                    </a:lnTo>
                    <a:lnTo>
                      <a:pt x="200" y="100"/>
                    </a:lnTo>
                    <a:lnTo>
                      <a:pt x="190" y="99"/>
                    </a:lnTo>
                    <a:lnTo>
                      <a:pt x="183" y="97"/>
                    </a:lnTo>
                    <a:lnTo>
                      <a:pt x="178" y="93"/>
                    </a:lnTo>
                    <a:lnTo>
                      <a:pt x="178" y="86"/>
                    </a:lnTo>
                    <a:lnTo>
                      <a:pt x="176" y="81"/>
                    </a:lnTo>
                    <a:lnTo>
                      <a:pt x="171" y="77"/>
                    </a:lnTo>
                    <a:lnTo>
                      <a:pt x="163" y="77"/>
                    </a:lnTo>
                    <a:lnTo>
                      <a:pt x="157" y="77"/>
                    </a:lnTo>
                    <a:lnTo>
                      <a:pt x="152" y="77"/>
                    </a:lnTo>
                    <a:lnTo>
                      <a:pt x="152" y="72"/>
                    </a:lnTo>
                    <a:lnTo>
                      <a:pt x="148" y="65"/>
                    </a:lnTo>
                    <a:lnTo>
                      <a:pt x="144" y="58"/>
                    </a:lnTo>
                    <a:lnTo>
                      <a:pt x="140" y="51"/>
                    </a:lnTo>
                    <a:lnTo>
                      <a:pt x="135" y="46"/>
                    </a:lnTo>
                    <a:lnTo>
                      <a:pt x="127" y="43"/>
                    </a:lnTo>
                    <a:lnTo>
                      <a:pt x="121" y="43"/>
                    </a:lnTo>
                    <a:lnTo>
                      <a:pt x="114" y="45"/>
                    </a:lnTo>
                    <a:lnTo>
                      <a:pt x="108" y="46"/>
                    </a:lnTo>
                    <a:lnTo>
                      <a:pt x="103" y="50"/>
                    </a:lnTo>
                    <a:lnTo>
                      <a:pt x="95" y="54"/>
                    </a:lnTo>
                    <a:lnTo>
                      <a:pt x="90" y="61"/>
                    </a:lnTo>
                    <a:lnTo>
                      <a:pt x="86" y="65"/>
                    </a:lnTo>
                    <a:lnTo>
                      <a:pt x="79" y="67"/>
                    </a:lnTo>
                    <a:lnTo>
                      <a:pt x="73" y="69"/>
                    </a:lnTo>
                    <a:lnTo>
                      <a:pt x="70" y="65"/>
                    </a:lnTo>
                    <a:lnTo>
                      <a:pt x="68" y="62"/>
                    </a:lnTo>
                    <a:lnTo>
                      <a:pt x="65" y="61"/>
                    </a:lnTo>
                    <a:lnTo>
                      <a:pt x="62" y="62"/>
                    </a:lnTo>
                    <a:lnTo>
                      <a:pt x="60" y="65"/>
                    </a:lnTo>
                    <a:lnTo>
                      <a:pt x="59" y="70"/>
                    </a:lnTo>
                    <a:lnTo>
                      <a:pt x="57" y="72"/>
                    </a:lnTo>
                    <a:lnTo>
                      <a:pt x="54" y="75"/>
                    </a:lnTo>
                    <a:lnTo>
                      <a:pt x="52" y="78"/>
                    </a:lnTo>
                    <a:lnTo>
                      <a:pt x="51" y="80"/>
                    </a:lnTo>
                    <a:lnTo>
                      <a:pt x="49" y="81"/>
                    </a:lnTo>
                    <a:lnTo>
                      <a:pt x="46" y="80"/>
                    </a:lnTo>
                    <a:lnTo>
                      <a:pt x="41" y="80"/>
                    </a:lnTo>
                    <a:lnTo>
                      <a:pt x="38" y="83"/>
                    </a:lnTo>
                    <a:lnTo>
                      <a:pt x="33" y="89"/>
                    </a:lnTo>
                    <a:lnTo>
                      <a:pt x="13" y="116"/>
                    </a:lnTo>
                    <a:lnTo>
                      <a:pt x="9" y="116"/>
                    </a:lnTo>
                    <a:lnTo>
                      <a:pt x="0" y="59"/>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nvGrpSpPr>
              <p:cNvPr id="277" name="State: Maine"/>
              <p:cNvGrpSpPr/>
              <p:nvPr/>
            </p:nvGrpSpPr>
            <p:grpSpPr>
              <a:xfrm>
                <a:off x="6951883" y="2469669"/>
                <a:ext cx="465906" cy="779476"/>
                <a:chOff x="7534432" y="2060566"/>
                <a:chExt cx="476254" cy="796788"/>
              </a:xfrm>
              <a:grpFill/>
            </p:grpSpPr>
            <p:sp>
              <p:nvSpPr>
                <p:cNvPr id="323" name="Freeform 64"/>
                <p:cNvSpPr>
                  <a:spLocks/>
                </p:cNvSpPr>
                <p:nvPr/>
              </p:nvSpPr>
              <p:spPr bwMode="auto">
                <a:xfrm>
                  <a:off x="7534432" y="2060566"/>
                  <a:ext cx="476254" cy="796788"/>
                </a:xfrm>
                <a:custGeom>
                  <a:avLst/>
                  <a:gdLst>
                    <a:gd name="T0" fmla="*/ 2147483647 w 319"/>
                    <a:gd name="T1" fmla="*/ 2147483647 h 518"/>
                    <a:gd name="T2" fmla="*/ 2147483647 w 319"/>
                    <a:gd name="T3" fmla="*/ 2147483647 h 518"/>
                    <a:gd name="T4" fmla="*/ 2147483647 w 319"/>
                    <a:gd name="T5" fmla="*/ 2147483647 h 518"/>
                    <a:gd name="T6" fmla="*/ 2147483647 w 319"/>
                    <a:gd name="T7" fmla="*/ 2147483647 h 518"/>
                    <a:gd name="T8" fmla="*/ 2147483647 w 319"/>
                    <a:gd name="T9" fmla="*/ 2147483647 h 518"/>
                    <a:gd name="T10" fmla="*/ 2147483647 w 319"/>
                    <a:gd name="T11" fmla="*/ 2147483647 h 518"/>
                    <a:gd name="T12" fmla="*/ 2147483647 w 319"/>
                    <a:gd name="T13" fmla="*/ 2147483647 h 518"/>
                    <a:gd name="T14" fmla="*/ 2147483647 w 319"/>
                    <a:gd name="T15" fmla="*/ 2147483647 h 518"/>
                    <a:gd name="T16" fmla="*/ 2147483647 w 319"/>
                    <a:gd name="T17" fmla="*/ 2147483647 h 518"/>
                    <a:gd name="T18" fmla="*/ 2147483647 w 319"/>
                    <a:gd name="T19" fmla="*/ 2147483647 h 518"/>
                    <a:gd name="T20" fmla="*/ 2147483647 w 319"/>
                    <a:gd name="T21" fmla="*/ 2147483647 h 518"/>
                    <a:gd name="T22" fmla="*/ 2147483647 w 319"/>
                    <a:gd name="T23" fmla="*/ 0 h 518"/>
                    <a:gd name="T24" fmla="*/ 2147483647 w 319"/>
                    <a:gd name="T25" fmla="*/ 2147483647 h 518"/>
                    <a:gd name="T26" fmla="*/ 2147483647 w 319"/>
                    <a:gd name="T27" fmla="*/ 2147483647 h 518"/>
                    <a:gd name="T28" fmla="*/ 2147483647 w 319"/>
                    <a:gd name="T29" fmla="*/ 2147483647 h 518"/>
                    <a:gd name="T30" fmla="*/ 2147483647 w 319"/>
                    <a:gd name="T31" fmla="*/ 2147483647 h 518"/>
                    <a:gd name="T32" fmla="*/ 2147483647 w 319"/>
                    <a:gd name="T33" fmla="*/ 2147483647 h 518"/>
                    <a:gd name="T34" fmla="*/ 2147483647 w 319"/>
                    <a:gd name="T35" fmla="*/ 2147483647 h 518"/>
                    <a:gd name="T36" fmla="*/ 2147483647 w 319"/>
                    <a:gd name="T37" fmla="*/ 2147483647 h 518"/>
                    <a:gd name="T38" fmla="*/ 2147483647 w 319"/>
                    <a:gd name="T39" fmla="*/ 2147483647 h 518"/>
                    <a:gd name="T40" fmla="*/ 2147483647 w 319"/>
                    <a:gd name="T41" fmla="*/ 2147483647 h 518"/>
                    <a:gd name="T42" fmla="*/ 2147483647 w 319"/>
                    <a:gd name="T43" fmla="*/ 2147483647 h 518"/>
                    <a:gd name="T44" fmla="*/ 2147483647 w 319"/>
                    <a:gd name="T45" fmla="*/ 2147483647 h 518"/>
                    <a:gd name="T46" fmla="*/ 2147483647 w 319"/>
                    <a:gd name="T47" fmla="*/ 2147483647 h 518"/>
                    <a:gd name="T48" fmla="*/ 2147483647 w 319"/>
                    <a:gd name="T49" fmla="*/ 2147483647 h 518"/>
                    <a:gd name="T50" fmla="*/ 2147483647 w 319"/>
                    <a:gd name="T51" fmla="*/ 2147483647 h 518"/>
                    <a:gd name="T52" fmla="*/ 2147483647 w 319"/>
                    <a:gd name="T53" fmla="*/ 2147483647 h 518"/>
                    <a:gd name="T54" fmla="*/ 2147483647 w 319"/>
                    <a:gd name="T55" fmla="*/ 2147483647 h 518"/>
                    <a:gd name="T56" fmla="*/ 2147483647 w 319"/>
                    <a:gd name="T57" fmla="*/ 2147483647 h 518"/>
                    <a:gd name="T58" fmla="*/ 2147483647 w 319"/>
                    <a:gd name="T59" fmla="*/ 2147483647 h 518"/>
                    <a:gd name="T60" fmla="*/ 2147483647 w 319"/>
                    <a:gd name="T61" fmla="*/ 2147483647 h 518"/>
                    <a:gd name="T62" fmla="*/ 2147483647 w 319"/>
                    <a:gd name="T63" fmla="*/ 2147483647 h 518"/>
                    <a:gd name="T64" fmla="*/ 2147483647 w 319"/>
                    <a:gd name="T65" fmla="*/ 2147483647 h 518"/>
                    <a:gd name="T66" fmla="*/ 2147483647 w 319"/>
                    <a:gd name="T67" fmla="*/ 2147483647 h 518"/>
                    <a:gd name="T68" fmla="*/ 2147483647 w 319"/>
                    <a:gd name="T69" fmla="*/ 2147483647 h 518"/>
                    <a:gd name="T70" fmla="*/ 2147483647 w 319"/>
                    <a:gd name="T71" fmla="*/ 2147483647 h 518"/>
                    <a:gd name="T72" fmla="*/ 2147483647 w 319"/>
                    <a:gd name="T73" fmla="*/ 2147483647 h 518"/>
                    <a:gd name="T74" fmla="*/ 2147483647 w 319"/>
                    <a:gd name="T75" fmla="*/ 2147483647 h 518"/>
                    <a:gd name="T76" fmla="*/ 2147483647 w 319"/>
                    <a:gd name="T77" fmla="*/ 2147483647 h 518"/>
                    <a:gd name="T78" fmla="*/ 2147483647 w 319"/>
                    <a:gd name="T79" fmla="*/ 2147483647 h 518"/>
                    <a:gd name="T80" fmla="*/ 2147483647 w 319"/>
                    <a:gd name="T81" fmla="*/ 2147483647 h 518"/>
                    <a:gd name="T82" fmla="*/ 2147483647 w 319"/>
                    <a:gd name="T83" fmla="*/ 2147483647 h 518"/>
                    <a:gd name="T84" fmla="*/ 2147483647 w 319"/>
                    <a:gd name="T85" fmla="*/ 2147483647 h 518"/>
                    <a:gd name="T86" fmla="*/ 2147483647 w 319"/>
                    <a:gd name="T87" fmla="*/ 2147483647 h 518"/>
                    <a:gd name="T88" fmla="*/ 2147483647 w 319"/>
                    <a:gd name="T89" fmla="*/ 2147483647 h 518"/>
                    <a:gd name="T90" fmla="*/ 2147483647 w 319"/>
                    <a:gd name="T91" fmla="*/ 2147483647 h 518"/>
                    <a:gd name="T92" fmla="*/ 2147483647 w 319"/>
                    <a:gd name="T93" fmla="*/ 2147483647 h 518"/>
                    <a:gd name="T94" fmla="*/ 2147483647 w 319"/>
                    <a:gd name="T95" fmla="*/ 2147483647 h 518"/>
                    <a:gd name="T96" fmla="*/ 2147483647 w 319"/>
                    <a:gd name="T97" fmla="*/ 2147483647 h 518"/>
                    <a:gd name="T98" fmla="*/ 2147483647 w 319"/>
                    <a:gd name="T99" fmla="*/ 2147483647 h 518"/>
                    <a:gd name="T100" fmla="*/ 2147483647 w 319"/>
                    <a:gd name="T101" fmla="*/ 2147483647 h 518"/>
                    <a:gd name="T102" fmla="*/ 2147483647 w 319"/>
                    <a:gd name="T103" fmla="*/ 2147483647 h 518"/>
                    <a:gd name="T104" fmla="*/ 2147483647 w 319"/>
                    <a:gd name="T105" fmla="*/ 2147483647 h 518"/>
                    <a:gd name="T106" fmla="*/ 2147483647 w 319"/>
                    <a:gd name="T107" fmla="*/ 2147483647 h 518"/>
                    <a:gd name="T108" fmla="*/ 2147483647 w 319"/>
                    <a:gd name="T109" fmla="*/ 2147483647 h 518"/>
                    <a:gd name="T110" fmla="*/ 2147483647 w 319"/>
                    <a:gd name="T111" fmla="*/ 2147483647 h 518"/>
                    <a:gd name="T112" fmla="*/ 2147483647 w 319"/>
                    <a:gd name="T113" fmla="*/ 2147483647 h 518"/>
                    <a:gd name="T114" fmla="*/ 2147483647 w 319"/>
                    <a:gd name="T115" fmla="*/ 2147483647 h 518"/>
                    <a:gd name="T116" fmla="*/ 2147483647 w 319"/>
                    <a:gd name="T117" fmla="*/ 2147483647 h 5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9"/>
                    <a:gd name="T178" fmla="*/ 0 h 518"/>
                    <a:gd name="T179" fmla="*/ 319 w 319"/>
                    <a:gd name="T180" fmla="*/ 518 h 5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9" h="518">
                      <a:moveTo>
                        <a:pt x="0" y="289"/>
                      </a:moveTo>
                      <a:lnTo>
                        <a:pt x="9" y="282"/>
                      </a:lnTo>
                      <a:lnTo>
                        <a:pt x="19" y="274"/>
                      </a:lnTo>
                      <a:lnTo>
                        <a:pt x="30" y="265"/>
                      </a:lnTo>
                      <a:lnTo>
                        <a:pt x="36" y="247"/>
                      </a:lnTo>
                      <a:lnTo>
                        <a:pt x="38" y="233"/>
                      </a:lnTo>
                      <a:lnTo>
                        <a:pt x="34" y="217"/>
                      </a:lnTo>
                      <a:lnTo>
                        <a:pt x="34" y="205"/>
                      </a:lnTo>
                      <a:lnTo>
                        <a:pt x="34" y="192"/>
                      </a:lnTo>
                      <a:lnTo>
                        <a:pt x="31" y="182"/>
                      </a:lnTo>
                      <a:lnTo>
                        <a:pt x="30" y="173"/>
                      </a:lnTo>
                      <a:lnTo>
                        <a:pt x="31" y="151"/>
                      </a:lnTo>
                      <a:lnTo>
                        <a:pt x="30" y="139"/>
                      </a:lnTo>
                      <a:lnTo>
                        <a:pt x="27" y="127"/>
                      </a:lnTo>
                      <a:lnTo>
                        <a:pt x="27" y="116"/>
                      </a:lnTo>
                      <a:lnTo>
                        <a:pt x="27" y="103"/>
                      </a:lnTo>
                      <a:lnTo>
                        <a:pt x="30" y="90"/>
                      </a:lnTo>
                      <a:lnTo>
                        <a:pt x="34" y="63"/>
                      </a:lnTo>
                      <a:lnTo>
                        <a:pt x="38" y="52"/>
                      </a:lnTo>
                      <a:lnTo>
                        <a:pt x="39" y="42"/>
                      </a:lnTo>
                      <a:lnTo>
                        <a:pt x="41" y="35"/>
                      </a:lnTo>
                      <a:lnTo>
                        <a:pt x="44" y="27"/>
                      </a:lnTo>
                      <a:lnTo>
                        <a:pt x="49" y="19"/>
                      </a:lnTo>
                      <a:lnTo>
                        <a:pt x="55" y="14"/>
                      </a:lnTo>
                      <a:lnTo>
                        <a:pt x="65" y="17"/>
                      </a:lnTo>
                      <a:lnTo>
                        <a:pt x="73" y="23"/>
                      </a:lnTo>
                      <a:lnTo>
                        <a:pt x="76" y="30"/>
                      </a:lnTo>
                      <a:lnTo>
                        <a:pt x="82" y="33"/>
                      </a:lnTo>
                      <a:lnTo>
                        <a:pt x="98" y="33"/>
                      </a:lnTo>
                      <a:lnTo>
                        <a:pt x="104" y="31"/>
                      </a:lnTo>
                      <a:lnTo>
                        <a:pt x="109" y="27"/>
                      </a:lnTo>
                      <a:lnTo>
                        <a:pt x="117" y="22"/>
                      </a:lnTo>
                      <a:lnTo>
                        <a:pt x="120" y="12"/>
                      </a:lnTo>
                      <a:lnTo>
                        <a:pt x="123" y="8"/>
                      </a:lnTo>
                      <a:lnTo>
                        <a:pt x="128" y="1"/>
                      </a:lnTo>
                      <a:lnTo>
                        <a:pt x="135" y="0"/>
                      </a:lnTo>
                      <a:lnTo>
                        <a:pt x="139" y="3"/>
                      </a:lnTo>
                      <a:lnTo>
                        <a:pt x="149" y="8"/>
                      </a:lnTo>
                      <a:lnTo>
                        <a:pt x="160" y="14"/>
                      </a:lnTo>
                      <a:lnTo>
                        <a:pt x="168" y="20"/>
                      </a:lnTo>
                      <a:lnTo>
                        <a:pt x="176" y="22"/>
                      </a:lnTo>
                      <a:lnTo>
                        <a:pt x="179" y="30"/>
                      </a:lnTo>
                      <a:lnTo>
                        <a:pt x="184" y="42"/>
                      </a:lnTo>
                      <a:lnTo>
                        <a:pt x="187" y="58"/>
                      </a:lnTo>
                      <a:lnTo>
                        <a:pt x="192" y="71"/>
                      </a:lnTo>
                      <a:lnTo>
                        <a:pt x="197" y="84"/>
                      </a:lnTo>
                      <a:lnTo>
                        <a:pt x="200" y="98"/>
                      </a:lnTo>
                      <a:lnTo>
                        <a:pt x="206" y="109"/>
                      </a:lnTo>
                      <a:lnTo>
                        <a:pt x="209" y="124"/>
                      </a:lnTo>
                      <a:lnTo>
                        <a:pt x="216" y="133"/>
                      </a:lnTo>
                      <a:lnTo>
                        <a:pt x="217" y="144"/>
                      </a:lnTo>
                      <a:lnTo>
                        <a:pt x="220" y="151"/>
                      </a:lnTo>
                      <a:lnTo>
                        <a:pt x="222" y="158"/>
                      </a:lnTo>
                      <a:lnTo>
                        <a:pt x="225" y="170"/>
                      </a:lnTo>
                      <a:lnTo>
                        <a:pt x="232" y="171"/>
                      </a:lnTo>
                      <a:lnTo>
                        <a:pt x="246" y="171"/>
                      </a:lnTo>
                      <a:lnTo>
                        <a:pt x="249" y="179"/>
                      </a:lnTo>
                      <a:lnTo>
                        <a:pt x="255" y="187"/>
                      </a:lnTo>
                      <a:lnTo>
                        <a:pt x="259" y="193"/>
                      </a:lnTo>
                      <a:lnTo>
                        <a:pt x="262" y="201"/>
                      </a:lnTo>
                      <a:lnTo>
                        <a:pt x="270" y="208"/>
                      </a:lnTo>
                      <a:lnTo>
                        <a:pt x="279" y="209"/>
                      </a:lnTo>
                      <a:lnTo>
                        <a:pt x="289" y="209"/>
                      </a:lnTo>
                      <a:lnTo>
                        <a:pt x="295" y="208"/>
                      </a:lnTo>
                      <a:lnTo>
                        <a:pt x="300" y="206"/>
                      </a:lnTo>
                      <a:lnTo>
                        <a:pt x="305" y="211"/>
                      </a:lnTo>
                      <a:lnTo>
                        <a:pt x="308" y="217"/>
                      </a:lnTo>
                      <a:lnTo>
                        <a:pt x="308" y="225"/>
                      </a:lnTo>
                      <a:lnTo>
                        <a:pt x="309" y="230"/>
                      </a:lnTo>
                      <a:lnTo>
                        <a:pt x="313" y="235"/>
                      </a:lnTo>
                      <a:lnTo>
                        <a:pt x="317" y="236"/>
                      </a:lnTo>
                      <a:lnTo>
                        <a:pt x="319" y="241"/>
                      </a:lnTo>
                      <a:lnTo>
                        <a:pt x="317" y="247"/>
                      </a:lnTo>
                      <a:lnTo>
                        <a:pt x="314" y="255"/>
                      </a:lnTo>
                      <a:lnTo>
                        <a:pt x="306" y="260"/>
                      </a:lnTo>
                      <a:lnTo>
                        <a:pt x="305" y="265"/>
                      </a:lnTo>
                      <a:lnTo>
                        <a:pt x="300" y="266"/>
                      </a:lnTo>
                      <a:lnTo>
                        <a:pt x="295" y="266"/>
                      </a:lnTo>
                      <a:lnTo>
                        <a:pt x="290" y="273"/>
                      </a:lnTo>
                      <a:lnTo>
                        <a:pt x="286" y="278"/>
                      </a:lnTo>
                      <a:lnTo>
                        <a:pt x="284" y="281"/>
                      </a:lnTo>
                      <a:lnTo>
                        <a:pt x="278" y="281"/>
                      </a:lnTo>
                      <a:lnTo>
                        <a:pt x="278" y="286"/>
                      </a:lnTo>
                      <a:lnTo>
                        <a:pt x="273" y="286"/>
                      </a:lnTo>
                      <a:lnTo>
                        <a:pt x="270" y="289"/>
                      </a:lnTo>
                      <a:lnTo>
                        <a:pt x="265" y="289"/>
                      </a:lnTo>
                      <a:lnTo>
                        <a:pt x="266" y="297"/>
                      </a:lnTo>
                      <a:lnTo>
                        <a:pt x="266" y="301"/>
                      </a:lnTo>
                      <a:lnTo>
                        <a:pt x="263" y="303"/>
                      </a:lnTo>
                      <a:lnTo>
                        <a:pt x="259" y="306"/>
                      </a:lnTo>
                      <a:lnTo>
                        <a:pt x="255" y="309"/>
                      </a:lnTo>
                      <a:lnTo>
                        <a:pt x="251" y="309"/>
                      </a:lnTo>
                      <a:lnTo>
                        <a:pt x="249" y="314"/>
                      </a:lnTo>
                      <a:lnTo>
                        <a:pt x="251" y="316"/>
                      </a:lnTo>
                      <a:lnTo>
                        <a:pt x="246" y="319"/>
                      </a:lnTo>
                      <a:lnTo>
                        <a:pt x="246" y="324"/>
                      </a:lnTo>
                      <a:lnTo>
                        <a:pt x="246" y="327"/>
                      </a:lnTo>
                      <a:lnTo>
                        <a:pt x="243" y="330"/>
                      </a:lnTo>
                      <a:lnTo>
                        <a:pt x="241" y="335"/>
                      </a:lnTo>
                      <a:lnTo>
                        <a:pt x="236" y="333"/>
                      </a:lnTo>
                      <a:lnTo>
                        <a:pt x="235" y="332"/>
                      </a:lnTo>
                      <a:lnTo>
                        <a:pt x="232" y="330"/>
                      </a:lnTo>
                      <a:lnTo>
                        <a:pt x="228" y="330"/>
                      </a:lnTo>
                      <a:lnTo>
                        <a:pt x="227" y="327"/>
                      </a:lnTo>
                      <a:lnTo>
                        <a:pt x="224" y="325"/>
                      </a:lnTo>
                      <a:lnTo>
                        <a:pt x="220" y="328"/>
                      </a:lnTo>
                      <a:lnTo>
                        <a:pt x="220" y="330"/>
                      </a:lnTo>
                      <a:lnTo>
                        <a:pt x="219" y="333"/>
                      </a:lnTo>
                      <a:lnTo>
                        <a:pt x="216" y="333"/>
                      </a:lnTo>
                      <a:lnTo>
                        <a:pt x="211" y="330"/>
                      </a:lnTo>
                      <a:lnTo>
                        <a:pt x="206" y="328"/>
                      </a:lnTo>
                      <a:lnTo>
                        <a:pt x="206" y="325"/>
                      </a:lnTo>
                      <a:lnTo>
                        <a:pt x="205" y="322"/>
                      </a:lnTo>
                      <a:lnTo>
                        <a:pt x="203" y="319"/>
                      </a:lnTo>
                      <a:lnTo>
                        <a:pt x="201" y="316"/>
                      </a:lnTo>
                      <a:lnTo>
                        <a:pt x="198" y="316"/>
                      </a:lnTo>
                      <a:lnTo>
                        <a:pt x="197" y="316"/>
                      </a:lnTo>
                      <a:lnTo>
                        <a:pt x="193" y="317"/>
                      </a:lnTo>
                      <a:lnTo>
                        <a:pt x="193" y="319"/>
                      </a:lnTo>
                      <a:lnTo>
                        <a:pt x="193" y="324"/>
                      </a:lnTo>
                      <a:lnTo>
                        <a:pt x="190" y="324"/>
                      </a:lnTo>
                      <a:lnTo>
                        <a:pt x="190" y="328"/>
                      </a:lnTo>
                      <a:lnTo>
                        <a:pt x="190" y="332"/>
                      </a:lnTo>
                      <a:lnTo>
                        <a:pt x="192" y="341"/>
                      </a:lnTo>
                      <a:lnTo>
                        <a:pt x="192" y="351"/>
                      </a:lnTo>
                      <a:lnTo>
                        <a:pt x="192" y="355"/>
                      </a:lnTo>
                      <a:lnTo>
                        <a:pt x="192" y="362"/>
                      </a:lnTo>
                      <a:lnTo>
                        <a:pt x="192" y="368"/>
                      </a:lnTo>
                      <a:lnTo>
                        <a:pt x="190" y="375"/>
                      </a:lnTo>
                      <a:lnTo>
                        <a:pt x="187" y="379"/>
                      </a:lnTo>
                      <a:lnTo>
                        <a:pt x="182" y="382"/>
                      </a:lnTo>
                      <a:lnTo>
                        <a:pt x="176" y="382"/>
                      </a:lnTo>
                      <a:lnTo>
                        <a:pt x="173" y="387"/>
                      </a:lnTo>
                      <a:lnTo>
                        <a:pt x="170" y="394"/>
                      </a:lnTo>
                      <a:lnTo>
                        <a:pt x="162" y="402"/>
                      </a:lnTo>
                      <a:lnTo>
                        <a:pt x="147" y="402"/>
                      </a:lnTo>
                      <a:lnTo>
                        <a:pt x="139" y="406"/>
                      </a:lnTo>
                      <a:lnTo>
                        <a:pt x="136" y="411"/>
                      </a:lnTo>
                      <a:lnTo>
                        <a:pt x="131" y="413"/>
                      </a:lnTo>
                      <a:lnTo>
                        <a:pt x="128" y="417"/>
                      </a:lnTo>
                      <a:lnTo>
                        <a:pt x="123" y="422"/>
                      </a:lnTo>
                      <a:lnTo>
                        <a:pt x="120" y="425"/>
                      </a:lnTo>
                      <a:lnTo>
                        <a:pt x="119" y="435"/>
                      </a:lnTo>
                      <a:lnTo>
                        <a:pt x="117" y="444"/>
                      </a:lnTo>
                      <a:lnTo>
                        <a:pt x="119" y="451"/>
                      </a:lnTo>
                      <a:lnTo>
                        <a:pt x="120" y="456"/>
                      </a:lnTo>
                      <a:lnTo>
                        <a:pt x="119" y="460"/>
                      </a:lnTo>
                      <a:lnTo>
                        <a:pt x="117" y="465"/>
                      </a:lnTo>
                      <a:lnTo>
                        <a:pt x="114" y="471"/>
                      </a:lnTo>
                      <a:lnTo>
                        <a:pt x="112" y="475"/>
                      </a:lnTo>
                      <a:lnTo>
                        <a:pt x="111" y="481"/>
                      </a:lnTo>
                      <a:lnTo>
                        <a:pt x="111" y="486"/>
                      </a:lnTo>
                      <a:lnTo>
                        <a:pt x="108" y="489"/>
                      </a:lnTo>
                      <a:lnTo>
                        <a:pt x="106" y="494"/>
                      </a:lnTo>
                      <a:lnTo>
                        <a:pt x="103" y="502"/>
                      </a:lnTo>
                      <a:lnTo>
                        <a:pt x="100" y="506"/>
                      </a:lnTo>
                      <a:lnTo>
                        <a:pt x="95" y="511"/>
                      </a:lnTo>
                      <a:lnTo>
                        <a:pt x="92" y="516"/>
                      </a:lnTo>
                      <a:lnTo>
                        <a:pt x="89" y="518"/>
                      </a:lnTo>
                      <a:lnTo>
                        <a:pt x="84" y="506"/>
                      </a:lnTo>
                      <a:lnTo>
                        <a:pt x="79" y="503"/>
                      </a:lnTo>
                      <a:lnTo>
                        <a:pt x="71" y="495"/>
                      </a:lnTo>
                      <a:lnTo>
                        <a:pt x="66" y="491"/>
                      </a:lnTo>
                      <a:lnTo>
                        <a:pt x="63" y="484"/>
                      </a:lnTo>
                      <a:lnTo>
                        <a:pt x="60" y="478"/>
                      </a:lnTo>
                      <a:lnTo>
                        <a:pt x="58" y="468"/>
                      </a:lnTo>
                      <a:lnTo>
                        <a:pt x="49" y="444"/>
                      </a:lnTo>
                      <a:lnTo>
                        <a:pt x="44" y="429"/>
                      </a:lnTo>
                      <a:lnTo>
                        <a:pt x="39" y="414"/>
                      </a:lnTo>
                      <a:lnTo>
                        <a:pt x="31" y="390"/>
                      </a:lnTo>
                      <a:lnTo>
                        <a:pt x="28" y="375"/>
                      </a:lnTo>
                      <a:lnTo>
                        <a:pt x="22" y="359"/>
                      </a:lnTo>
                      <a:lnTo>
                        <a:pt x="19" y="349"/>
                      </a:lnTo>
                      <a:lnTo>
                        <a:pt x="12" y="332"/>
                      </a:lnTo>
                      <a:lnTo>
                        <a:pt x="6" y="313"/>
                      </a:lnTo>
                      <a:lnTo>
                        <a:pt x="1" y="297"/>
                      </a:lnTo>
                      <a:lnTo>
                        <a:pt x="0" y="289"/>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24" name="Freeform 67"/>
                <p:cNvSpPr>
                  <a:spLocks/>
                </p:cNvSpPr>
                <p:nvPr/>
              </p:nvSpPr>
              <p:spPr bwMode="auto">
                <a:xfrm>
                  <a:off x="7825560" y="2605091"/>
                  <a:ext cx="19410" cy="21534"/>
                </a:xfrm>
                <a:custGeom>
                  <a:avLst/>
                  <a:gdLst>
                    <a:gd name="T0" fmla="*/ 2147483647 w 13"/>
                    <a:gd name="T1" fmla="*/ 0 h 14"/>
                    <a:gd name="T2" fmla="*/ 2147483647 w 13"/>
                    <a:gd name="T3" fmla="*/ 0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4"/>
                    <a:gd name="T32" fmla="*/ 13 w 13"/>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4">
                      <a:moveTo>
                        <a:pt x="6" y="0"/>
                      </a:moveTo>
                      <a:lnTo>
                        <a:pt x="6" y="0"/>
                      </a:lnTo>
                      <a:lnTo>
                        <a:pt x="0" y="6"/>
                      </a:lnTo>
                      <a:lnTo>
                        <a:pt x="2" y="11"/>
                      </a:lnTo>
                      <a:lnTo>
                        <a:pt x="5" y="14"/>
                      </a:lnTo>
                      <a:lnTo>
                        <a:pt x="10" y="14"/>
                      </a:lnTo>
                      <a:lnTo>
                        <a:pt x="13" y="13"/>
                      </a:lnTo>
                      <a:lnTo>
                        <a:pt x="11" y="8"/>
                      </a:lnTo>
                      <a:lnTo>
                        <a:pt x="10" y="5"/>
                      </a:lnTo>
                      <a:lnTo>
                        <a:pt x="6" y="0"/>
                      </a:lnTo>
                      <a:close/>
                    </a:path>
                  </a:pathLst>
                </a:custGeom>
                <a:grpFill/>
                <a:ln w="3">
                  <a:solidFill>
                    <a:srgbClr val="808080"/>
                  </a:solidFill>
                  <a:round/>
                  <a:headEnd/>
                  <a:tailEnd/>
                </a:ln>
                <a:extLst/>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25" name="Freeform 68"/>
                <p:cNvSpPr>
                  <a:spLocks/>
                </p:cNvSpPr>
                <p:nvPr/>
              </p:nvSpPr>
              <p:spPr bwMode="auto">
                <a:xfrm>
                  <a:off x="7858404" y="2606627"/>
                  <a:ext cx="11944" cy="18459"/>
                </a:xfrm>
                <a:custGeom>
                  <a:avLst/>
                  <a:gdLst>
                    <a:gd name="T0" fmla="*/ 0 w 8"/>
                    <a:gd name="T1" fmla="*/ 0 h 12"/>
                    <a:gd name="T2" fmla="*/ 0 w 8"/>
                    <a:gd name="T3" fmla="*/ 2147483647 h 12"/>
                    <a:gd name="T4" fmla="*/ 2147483647 w 8"/>
                    <a:gd name="T5" fmla="*/ 2147483647 h 12"/>
                    <a:gd name="T6" fmla="*/ 2147483647 w 8"/>
                    <a:gd name="T7" fmla="*/ 2147483647 h 12"/>
                    <a:gd name="T8" fmla="*/ 2147483647 w 8"/>
                    <a:gd name="T9" fmla="*/ 2147483647 h 12"/>
                    <a:gd name="T10" fmla="*/ 2147483647 w 8"/>
                    <a:gd name="T11" fmla="*/ 0 h 12"/>
                    <a:gd name="T12" fmla="*/ 0 w 8"/>
                    <a:gd name="T13" fmla="*/ 0 h 12"/>
                    <a:gd name="T14" fmla="*/ 0 60000 65536"/>
                    <a:gd name="T15" fmla="*/ 0 60000 65536"/>
                    <a:gd name="T16" fmla="*/ 0 60000 65536"/>
                    <a:gd name="T17" fmla="*/ 0 60000 65536"/>
                    <a:gd name="T18" fmla="*/ 0 60000 65536"/>
                    <a:gd name="T19" fmla="*/ 0 60000 65536"/>
                    <a:gd name="T20" fmla="*/ 0 60000 65536"/>
                    <a:gd name="T21" fmla="*/ 0 w 8"/>
                    <a:gd name="T22" fmla="*/ 0 h 12"/>
                    <a:gd name="T23" fmla="*/ 8 w 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2">
                      <a:moveTo>
                        <a:pt x="0" y="0"/>
                      </a:moveTo>
                      <a:lnTo>
                        <a:pt x="0" y="8"/>
                      </a:lnTo>
                      <a:lnTo>
                        <a:pt x="3" y="12"/>
                      </a:lnTo>
                      <a:lnTo>
                        <a:pt x="7" y="10"/>
                      </a:lnTo>
                      <a:lnTo>
                        <a:pt x="8" y="5"/>
                      </a:lnTo>
                      <a:lnTo>
                        <a:pt x="5" y="0"/>
                      </a:lnTo>
                      <a:lnTo>
                        <a:pt x="0" y="0"/>
                      </a:lnTo>
                      <a:close/>
                    </a:path>
                  </a:pathLst>
                </a:custGeom>
                <a:grpFill/>
                <a:ln w="3">
                  <a:solidFill>
                    <a:srgbClr val="808080"/>
                  </a:solidFill>
                  <a:round/>
                  <a:headEnd/>
                  <a:tailEnd/>
                </a:ln>
                <a:extLst/>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26" name="Freeform 69"/>
                <p:cNvSpPr>
                  <a:spLocks/>
                </p:cNvSpPr>
                <p:nvPr/>
              </p:nvSpPr>
              <p:spPr bwMode="auto">
                <a:xfrm>
                  <a:off x="7840489" y="2585092"/>
                  <a:ext cx="16423" cy="16921"/>
                </a:xfrm>
                <a:custGeom>
                  <a:avLst/>
                  <a:gdLst>
                    <a:gd name="T0" fmla="*/ 2147483647 w 11"/>
                    <a:gd name="T1" fmla="*/ 2147483647 h 11"/>
                    <a:gd name="T2" fmla="*/ 0 w 11"/>
                    <a:gd name="T3" fmla="*/ 2147483647 h 11"/>
                    <a:gd name="T4" fmla="*/ 2147483647 w 11"/>
                    <a:gd name="T5" fmla="*/ 2147483647 h 11"/>
                    <a:gd name="T6" fmla="*/ 2147483647 w 11"/>
                    <a:gd name="T7" fmla="*/ 2147483647 h 11"/>
                    <a:gd name="T8" fmla="*/ 2147483647 w 11"/>
                    <a:gd name="T9" fmla="*/ 2147483647 h 11"/>
                    <a:gd name="T10" fmla="*/ 2147483647 w 11"/>
                    <a:gd name="T11" fmla="*/ 2147483647 h 11"/>
                    <a:gd name="T12" fmla="*/ 2147483647 w 11"/>
                    <a:gd name="T13" fmla="*/ 0 h 11"/>
                    <a:gd name="T14" fmla="*/ 2147483647 w 11"/>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3" y="2"/>
                      </a:moveTo>
                      <a:lnTo>
                        <a:pt x="0" y="5"/>
                      </a:lnTo>
                      <a:lnTo>
                        <a:pt x="1" y="10"/>
                      </a:lnTo>
                      <a:lnTo>
                        <a:pt x="6" y="11"/>
                      </a:lnTo>
                      <a:lnTo>
                        <a:pt x="11" y="10"/>
                      </a:lnTo>
                      <a:lnTo>
                        <a:pt x="11" y="5"/>
                      </a:lnTo>
                      <a:lnTo>
                        <a:pt x="7" y="0"/>
                      </a:lnTo>
                      <a:lnTo>
                        <a:pt x="3" y="2"/>
                      </a:lnTo>
                      <a:close/>
                    </a:path>
                  </a:pathLst>
                </a:custGeom>
                <a:grpFill/>
                <a:ln w="3">
                  <a:solidFill>
                    <a:srgbClr val="808080"/>
                  </a:solidFill>
                  <a:round/>
                  <a:headEnd/>
                  <a:tailEnd/>
                </a:ln>
                <a:extLst/>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sp>
            <p:nvSpPr>
              <p:cNvPr id="278" name="State: Louisiana"/>
              <p:cNvSpPr>
                <a:spLocks/>
              </p:cNvSpPr>
              <p:nvPr/>
            </p:nvSpPr>
            <p:spPr bwMode="auto">
              <a:xfrm>
                <a:off x="4428102" y="5328748"/>
                <a:ext cx="689367" cy="645549"/>
              </a:xfrm>
              <a:custGeom>
                <a:avLst/>
                <a:gdLst>
                  <a:gd name="T0" fmla="*/ 2147483647 w 472"/>
                  <a:gd name="T1" fmla="*/ 2147483647 h 429"/>
                  <a:gd name="T2" fmla="*/ 2147483647 w 472"/>
                  <a:gd name="T3" fmla="*/ 2147483647 h 429"/>
                  <a:gd name="T4" fmla="*/ 2147483647 w 472"/>
                  <a:gd name="T5" fmla="*/ 2147483647 h 429"/>
                  <a:gd name="T6" fmla="*/ 2147483647 w 472"/>
                  <a:gd name="T7" fmla="*/ 2147483647 h 429"/>
                  <a:gd name="T8" fmla="*/ 2147483647 w 472"/>
                  <a:gd name="T9" fmla="*/ 2147483647 h 429"/>
                  <a:gd name="T10" fmla="*/ 2147483647 w 472"/>
                  <a:gd name="T11" fmla="*/ 2147483647 h 429"/>
                  <a:gd name="T12" fmla="*/ 2147483647 w 472"/>
                  <a:gd name="T13" fmla="*/ 2147483647 h 429"/>
                  <a:gd name="T14" fmla="*/ 2147483647 w 472"/>
                  <a:gd name="T15" fmla="*/ 2147483647 h 429"/>
                  <a:gd name="T16" fmla="*/ 2147483647 w 472"/>
                  <a:gd name="T17" fmla="*/ 2147483647 h 429"/>
                  <a:gd name="T18" fmla="*/ 2147483647 w 472"/>
                  <a:gd name="T19" fmla="*/ 2147483647 h 429"/>
                  <a:gd name="T20" fmla="*/ 2147483647 w 472"/>
                  <a:gd name="T21" fmla="*/ 2147483647 h 429"/>
                  <a:gd name="T22" fmla="*/ 2147483647 w 472"/>
                  <a:gd name="T23" fmla="*/ 2147483647 h 429"/>
                  <a:gd name="T24" fmla="*/ 2147483647 w 472"/>
                  <a:gd name="T25" fmla="*/ 2147483647 h 429"/>
                  <a:gd name="T26" fmla="*/ 2147483647 w 472"/>
                  <a:gd name="T27" fmla="*/ 2147483647 h 429"/>
                  <a:gd name="T28" fmla="*/ 2147483647 w 472"/>
                  <a:gd name="T29" fmla="*/ 2147483647 h 429"/>
                  <a:gd name="T30" fmla="*/ 2147483647 w 472"/>
                  <a:gd name="T31" fmla="*/ 2147483647 h 429"/>
                  <a:gd name="T32" fmla="*/ 2147483647 w 472"/>
                  <a:gd name="T33" fmla="*/ 2147483647 h 429"/>
                  <a:gd name="T34" fmla="*/ 2147483647 w 472"/>
                  <a:gd name="T35" fmla="*/ 2147483647 h 429"/>
                  <a:gd name="T36" fmla="*/ 2147483647 w 472"/>
                  <a:gd name="T37" fmla="*/ 2147483647 h 429"/>
                  <a:gd name="T38" fmla="*/ 2147483647 w 472"/>
                  <a:gd name="T39" fmla="*/ 2147483647 h 429"/>
                  <a:gd name="T40" fmla="*/ 2147483647 w 472"/>
                  <a:gd name="T41" fmla="*/ 2147483647 h 429"/>
                  <a:gd name="T42" fmla="*/ 2147483647 w 472"/>
                  <a:gd name="T43" fmla="*/ 2147483647 h 429"/>
                  <a:gd name="T44" fmla="*/ 2147483647 w 472"/>
                  <a:gd name="T45" fmla="*/ 2147483647 h 429"/>
                  <a:gd name="T46" fmla="*/ 2147483647 w 472"/>
                  <a:gd name="T47" fmla="*/ 2147483647 h 429"/>
                  <a:gd name="T48" fmla="*/ 2147483647 w 472"/>
                  <a:gd name="T49" fmla="*/ 2147483647 h 429"/>
                  <a:gd name="T50" fmla="*/ 2147483647 w 472"/>
                  <a:gd name="T51" fmla="*/ 2147483647 h 429"/>
                  <a:gd name="T52" fmla="*/ 2147483647 w 472"/>
                  <a:gd name="T53" fmla="*/ 2147483647 h 429"/>
                  <a:gd name="T54" fmla="*/ 2147483647 w 472"/>
                  <a:gd name="T55" fmla="*/ 2147483647 h 429"/>
                  <a:gd name="T56" fmla="*/ 2147483647 w 472"/>
                  <a:gd name="T57" fmla="*/ 2147483647 h 429"/>
                  <a:gd name="T58" fmla="*/ 2147483647 w 472"/>
                  <a:gd name="T59" fmla="*/ 2147483647 h 429"/>
                  <a:gd name="T60" fmla="*/ 2147483647 w 472"/>
                  <a:gd name="T61" fmla="*/ 2147483647 h 429"/>
                  <a:gd name="T62" fmla="*/ 2147483647 w 472"/>
                  <a:gd name="T63" fmla="*/ 2147483647 h 429"/>
                  <a:gd name="T64" fmla="*/ 2147483647 w 472"/>
                  <a:gd name="T65" fmla="*/ 2147483647 h 429"/>
                  <a:gd name="T66" fmla="*/ 2147483647 w 472"/>
                  <a:gd name="T67" fmla="*/ 2147483647 h 429"/>
                  <a:gd name="T68" fmla="*/ 2147483647 w 472"/>
                  <a:gd name="T69" fmla="*/ 2147483647 h 429"/>
                  <a:gd name="T70" fmla="*/ 2147483647 w 472"/>
                  <a:gd name="T71" fmla="*/ 2147483647 h 429"/>
                  <a:gd name="T72" fmla="*/ 2147483647 w 472"/>
                  <a:gd name="T73" fmla="*/ 2147483647 h 429"/>
                  <a:gd name="T74" fmla="*/ 2147483647 w 472"/>
                  <a:gd name="T75" fmla="*/ 2147483647 h 429"/>
                  <a:gd name="T76" fmla="*/ 2147483647 w 472"/>
                  <a:gd name="T77" fmla="*/ 2147483647 h 429"/>
                  <a:gd name="T78" fmla="*/ 2147483647 w 472"/>
                  <a:gd name="T79" fmla="*/ 2147483647 h 429"/>
                  <a:gd name="T80" fmla="*/ 2147483647 w 472"/>
                  <a:gd name="T81" fmla="*/ 2147483647 h 429"/>
                  <a:gd name="T82" fmla="*/ 2147483647 w 472"/>
                  <a:gd name="T83" fmla="*/ 2147483647 h 429"/>
                  <a:gd name="T84" fmla="*/ 2147483647 w 472"/>
                  <a:gd name="T85" fmla="*/ 2147483647 h 429"/>
                  <a:gd name="T86" fmla="*/ 2147483647 w 472"/>
                  <a:gd name="T87" fmla="*/ 2147483647 h 429"/>
                  <a:gd name="T88" fmla="*/ 2147483647 w 472"/>
                  <a:gd name="T89" fmla="*/ 2147483647 h 429"/>
                  <a:gd name="T90" fmla="*/ 2147483647 w 472"/>
                  <a:gd name="T91" fmla="*/ 2147483647 h 429"/>
                  <a:gd name="T92" fmla="*/ 2147483647 w 472"/>
                  <a:gd name="T93" fmla="*/ 2147483647 h 429"/>
                  <a:gd name="T94" fmla="*/ 2147483647 w 472"/>
                  <a:gd name="T95" fmla="*/ 2147483647 h 429"/>
                  <a:gd name="T96" fmla="*/ 2147483647 w 472"/>
                  <a:gd name="T97" fmla="*/ 2147483647 h 429"/>
                  <a:gd name="T98" fmla="*/ 2147483647 w 472"/>
                  <a:gd name="T99" fmla="*/ 2147483647 h 429"/>
                  <a:gd name="T100" fmla="*/ 2147483647 w 472"/>
                  <a:gd name="T101" fmla="*/ 2147483647 h 429"/>
                  <a:gd name="T102" fmla="*/ 2147483647 w 472"/>
                  <a:gd name="T103" fmla="*/ 2147483647 h 429"/>
                  <a:gd name="T104" fmla="*/ 2147483647 w 472"/>
                  <a:gd name="T105" fmla="*/ 2147483647 h 429"/>
                  <a:gd name="T106" fmla="*/ 2147483647 w 472"/>
                  <a:gd name="T107" fmla="*/ 2147483647 h 429"/>
                  <a:gd name="T108" fmla="*/ 2147483647 w 472"/>
                  <a:gd name="T109" fmla="*/ 2147483647 h 429"/>
                  <a:gd name="T110" fmla="*/ 2147483647 w 472"/>
                  <a:gd name="T111" fmla="*/ 2147483647 h 429"/>
                  <a:gd name="T112" fmla="*/ 2147483647 w 472"/>
                  <a:gd name="T113" fmla="*/ 2147483647 h 429"/>
                  <a:gd name="T114" fmla="*/ 2147483647 w 472"/>
                  <a:gd name="T115" fmla="*/ 2147483647 h 429"/>
                  <a:gd name="T116" fmla="*/ 2147483647 w 472"/>
                  <a:gd name="T117" fmla="*/ 2147483647 h 429"/>
                  <a:gd name="T118" fmla="*/ 2147483647 w 472"/>
                  <a:gd name="T119" fmla="*/ 2147483647 h 429"/>
                  <a:gd name="T120" fmla="*/ 2147483647 w 472"/>
                  <a:gd name="T121" fmla="*/ 2147483647 h 429"/>
                  <a:gd name="T122" fmla="*/ 2147483647 w 472"/>
                  <a:gd name="T123" fmla="*/ 2147483647 h 429"/>
                  <a:gd name="T124" fmla="*/ 2147483647 w 472"/>
                  <a:gd name="T125" fmla="*/ 2147483647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2"/>
                  <a:gd name="T190" fmla="*/ 0 h 429"/>
                  <a:gd name="T191" fmla="*/ 472 w 472"/>
                  <a:gd name="T192" fmla="*/ 429 h 4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2" h="429">
                    <a:moveTo>
                      <a:pt x="0" y="6"/>
                    </a:moveTo>
                    <a:lnTo>
                      <a:pt x="266" y="0"/>
                    </a:lnTo>
                    <a:lnTo>
                      <a:pt x="267" y="3"/>
                    </a:lnTo>
                    <a:lnTo>
                      <a:pt x="271" y="6"/>
                    </a:lnTo>
                    <a:lnTo>
                      <a:pt x="274" y="9"/>
                    </a:lnTo>
                    <a:lnTo>
                      <a:pt x="271" y="12"/>
                    </a:lnTo>
                    <a:lnTo>
                      <a:pt x="267" y="14"/>
                    </a:lnTo>
                    <a:lnTo>
                      <a:pt x="269" y="17"/>
                    </a:lnTo>
                    <a:lnTo>
                      <a:pt x="267" y="22"/>
                    </a:lnTo>
                    <a:lnTo>
                      <a:pt x="266" y="25"/>
                    </a:lnTo>
                    <a:lnTo>
                      <a:pt x="267" y="28"/>
                    </a:lnTo>
                    <a:lnTo>
                      <a:pt x="272" y="31"/>
                    </a:lnTo>
                    <a:lnTo>
                      <a:pt x="275" y="33"/>
                    </a:lnTo>
                    <a:lnTo>
                      <a:pt x="272" y="36"/>
                    </a:lnTo>
                    <a:lnTo>
                      <a:pt x="269" y="38"/>
                    </a:lnTo>
                    <a:lnTo>
                      <a:pt x="267" y="41"/>
                    </a:lnTo>
                    <a:lnTo>
                      <a:pt x="269" y="44"/>
                    </a:lnTo>
                    <a:lnTo>
                      <a:pt x="271" y="47"/>
                    </a:lnTo>
                    <a:lnTo>
                      <a:pt x="272" y="55"/>
                    </a:lnTo>
                    <a:lnTo>
                      <a:pt x="275" y="55"/>
                    </a:lnTo>
                    <a:lnTo>
                      <a:pt x="274" y="60"/>
                    </a:lnTo>
                    <a:lnTo>
                      <a:pt x="278" y="63"/>
                    </a:lnTo>
                    <a:lnTo>
                      <a:pt x="280" y="66"/>
                    </a:lnTo>
                    <a:lnTo>
                      <a:pt x="285" y="66"/>
                    </a:lnTo>
                    <a:lnTo>
                      <a:pt x="286" y="70"/>
                    </a:lnTo>
                    <a:lnTo>
                      <a:pt x="291" y="71"/>
                    </a:lnTo>
                    <a:lnTo>
                      <a:pt x="293" y="74"/>
                    </a:lnTo>
                    <a:lnTo>
                      <a:pt x="291" y="78"/>
                    </a:lnTo>
                    <a:lnTo>
                      <a:pt x="288" y="82"/>
                    </a:lnTo>
                    <a:lnTo>
                      <a:pt x="285" y="85"/>
                    </a:lnTo>
                    <a:lnTo>
                      <a:pt x="282" y="92"/>
                    </a:lnTo>
                    <a:lnTo>
                      <a:pt x="280" y="97"/>
                    </a:lnTo>
                    <a:lnTo>
                      <a:pt x="277" y="100"/>
                    </a:lnTo>
                    <a:lnTo>
                      <a:pt x="277" y="106"/>
                    </a:lnTo>
                    <a:lnTo>
                      <a:pt x="274" y="111"/>
                    </a:lnTo>
                    <a:lnTo>
                      <a:pt x="271" y="114"/>
                    </a:lnTo>
                    <a:lnTo>
                      <a:pt x="264" y="119"/>
                    </a:lnTo>
                    <a:lnTo>
                      <a:pt x="261" y="125"/>
                    </a:lnTo>
                    <a:lnTo>
                      <a:pt x="261" y="127"/>
                    </a:lnTo>
                    <a:lnTo>
                      <a:pt x="256" y="127"/>
                    </a:lnTo>
                    <a:lnTo>
                      <a:pt x="253" y="132"/>
                    </a:lnTo>
                    <a:lnTo>
                      <a:pt x="250" y="136"/>
                    </a:lnTo>
                    <a:lnTo>
                      <a:pt x="250" y="143"/>
                    </a:lnTo>
                    <a:lnTo>
                      <a:pt x="250" y="149"/>
                    </a:lnTo>
                    <a:lnTo>
                      <a:pt x="248" y="154"/>
                    </a:lnTo>
                    <a:lnTo>
                      <a:pt x="247" y="159"/>
                    </a:lnTo>
                    <a:lnTo>
                      <a:pt x="244" y="162"/>
                    </a:lnTo>
                    <a:lnTo>
                      <a:pt x="240" y="165"/>
                    </a:lnTo>
                    <a:lnTo>
                      <a:pt x="237" y="167"/>
                    </a:lnTo>
                    <a:lnTo>
                      <a:pt x="239" y="171"/>
                    </a:lnTo>
                    <a:lnTo>
                      <a:pt x="240" y="176"/>
                    </a:lnTo>
                    <a:lnTo>
                      <a:pt x="240" y="182"/>
                    </a:lnTo>
                    <a:lnTo>
                      <a:pt x="239" y="186"/>
                    </a:lnTo>
                    <a:lnTo>
                      <a:pt x="237" y="190"/>
                    </a:lnTo>
                    <a:lnTo>
                      <a:pt x="234" y="194"/>
                    </a:lnTo>
                    <a:lnTo>
                      <a:pt x="229" y="195"/>
                    </a:lnTo>
                    <a:lnTo>
                      <a:pt x="226" y="200"/>
                    </a:lnTo>
                    <a:lnTo>
                      <a:pt x="229" y="206"/>
                    </a:lnTo>
                    <a:lnTo>
                      <a:pt x="232" y="208"/>
                    </a:lnTo>
                    <a:lnTo>
                      <a:pt x="236" y="213"/>
                    </a:lnTo>
                    <a:lnTo>
                      <a:pt x="237" y="219"/>
                    </a:lnTo>
                    <a:lnTo>
                      <a:pt x="239" y="222"/>
                    </a:lnTo>
                    <a:lnTo>
                      <a:pt x="406" y="214"/>
                    </a:lnTo>
                    <a:lnTo>
                      <a:pt x="406" y="225"/>
                    </a:lnTo>
                    <a:lnTo>
                      <a:pt x="402" y="230"/>
                    </a:lnTo>
                    <a:lnTo>
                      <a:pt x="401" y="236"/>
                    </a:lnTo>
                    <a:lnTo>
                      <a:pt x="401" y="241"/>
                    </a:lnTo>
                    <a:lnTo>
                      <a:pt x="401" y="249"/>
                    </a:lnTo>
                    <a:lnTo>
                      <a:pt x="401" y="254"/>
                    </a:lnTo>
                    <a:lnTo>
                      <a:pt x="402" y="260"/>
                    </a:lnTo>
                    <a:lnTo>
                      <a:pt x="406" y="263"/>
                    </a:lnTo>
                    <a:lnTo>
                      <a:pt x="410" y="267"/>
                    </a:lnTo>
                    <a:lnTo>
                      <a:pt x="415" y="273"/>
                    </a:lnTo>
                    <a:lnTo>
                      <a:pt x="417" y="279"/>
                    </a:lnTo>
                    <a:lnTo>
                      <a:pt x="418" y="286"/>
                    </a:lnTo>
                    <a:lnTo>
                      <a:pt x="418" y="292"/>
                    </a:lnTo>
                    <a:lnTo>
                      <a:pt x="417" y="297"/>
                    </a:lnTo>
                    <a:lnTo>
                      <a:pt x="412" y="295"/>
                    </a:lnTo>
                    <a:lnTo>
                      <a:pt x="404" y="292"/>
                    </a:lnTo>
                    <a:lnTo>
                      <a:pt x="399" y="289"/>
                    </a:lnTo>
                    <a:lnTo>
                      <a:pt x="388" y="286"/>
                    </a:lnTo>
                    <a:lnTo>
                      <a:pt x="380" y="284"/>
                    </a:lnTo>
                    <a:lnTo>
                      <a:pt x="372" y="282"/>
                    </a:lnTo>
                    <a:lnTo>
                      <a:pt x="366" y="284"/>
                    </a:lnTo>
                    <a:lnTo>
                      <a:pt x="358" y="287"/>
                    </a:lnTo>
                    <a:lnTo>
                      <a:pt x="353" y="290"/>
                    </a:lnTo>
                    <a:lnTo>
                      <a:pt x="348" y="295"/>
                    </a:lnTo>
                    <a:lnTo>
                      <a:pt x="347" y="302"/>
                    </a:lnTo>
                    <a:lnTo>
                      <a:pt x="347" y="308"/>
                    </a:lnTo>
                    <a:lnTo>
                      <a:pt x="350" y="311"/>
                    </a:lnTo>
                    <a:lnTo>
                      <a:pt x="353" y="317"/>
                    </a:lnTo>
                    <a:lnTo>
                      <a:pt x="358" y="319"/>
                    </a:lnTo>
                    <a:lnTo>
                      <a:pt x="367" y="321"/>
                    </a:lnTo>
                    <a:lnTo>
                      <a:pt x="377" y="319"/>
                    </a:lnTo>
                    <a:lnTo>
                      <a:pt x="383" y="314"/>
                    </a:lnTo>
                    <a:lnTo>
                      <a:pt x="390" y="308"/>
                    </a:lnTo>
                    <a:lnTo>
                      <a:pt x="396" y="305"/>
                    </a:lnTo>
                    <a:lnTo>
                      <a:pt x="401" y="305"/>
                    </a:lnTo>
                    <a:lnTo>
                      <a:pt x="404" y="308"/>
                    </a:lnTo>
                    <a:lnTo>
                      <a:pt x="406" y="313"/>
                    </a:lnTo>
                    <a:lnTo>
                      <a:pt x="406" y="317"/>
                    </a:lnTo>
                    <a:lnTo>
                      <a:pt x="406" y="322"/>
                    </a:lnTo>
                    <a:lnTo>
                      <a:pt x="406" y="329"/>
                    </a:lnTo>
                    <a:lnTo>
                      <a:pt x="410" y="330"/>
                    </a:lnTo>
                    <a:lnTo>
                      <a:pt x="415" y="330"/>
                    </a:lnTo>
                    <a:lnTo>
                      <a:pt x="420" y="324"/>
                    </a:lnTo>
                    <a:lnTo>
                      <a:pt x="421" y="321"/>
                    </a:lnTo>
                    <a:lnTo>
                      <a:pt x="428" y="316"/>
                    </a:lnTo>
                    <a:lnTo>
                      <a:pt x="431" y="314"/>
                    </a:lnTo>
                    <a:lnTo>
                      <a:pt x="437" y="311"/>
                    </a:lnTo>
                    <a:lnTo>
                      <a:pt x="441" y="308"/>
                    </a:lnTo>
                    <a:lnTo>
                      <a:pt x="448" y="306"/>
                    </a:lnTo>
                    <a:lnTo>
                      <a:pt x="452" y="309"/>
                    </a:lnTo>
                    <a:lnTo>
                      <a:pt x="452" y="313"/>
                    </a:lnTo>
                    <a:lnTo>
                      <a:pt x="455" y="321"/>
                    </a:lnTo>
                    <a:lnTo>
                      <a:pt x="453" y="327"/>
                    </a:lnTo>
                    <a:lnTo>
                      <a:pt x="452" y="335"/>
                    </a:lnTo>
                    <a:lnTo>
                      <a:pt x="450" y="340"/>
                    </a:lnTo>
                    <a:lnTo>
                      <a:pt x="445" y="341"/>
                    </a:lnTo>
                    <a:lnTo>
                      <a:pt x="441" y="346"/>
                    </a:lnTo>
                    <a:lnTo>
                      <a:pt x="437" y="349"/>
                    </a:lnTo>
                    <a:lnTo>
                      <a:pt x="433" y="351"/>
                    </a:lnTo>
                    <a:lnTo>
                      <a:pt x="428" y="356"/>
                    </a:lnTo>
                    <a:lnTo>
                      <a:pt x="425" y="360"/>
                    </a:lnTo>
                    <a:lnTo>
                      <a:pt x="421" y="362"/>
                    </a:lnTo>
                    <a:lnTo>
                      <a:pt x="418" y="364"/>
                    </a:lnTo>
                    <a:lnTo>
                      <a:pt x="417" y="368"/>
                    </a:lnTo>
                    <a:lnTo>
                      <a:pt x="421" y="370"/>
                    </a:lnTo>
                    <a:lnTo>
                      <a:pt x="423" y="373"/>
                    </a:lnTo>
                    <a:lnTo>
                      <a:pt x="425" y="378"/>
                    </a:lnTo>
                    <a:lnTo>
                      <a:pt x="426" y="381"/>
                    </a:lnTo>
                    <a:lnTo>
                      <a:pt x="434" y="386"/>
                    </a:lnTo>
                    <a:lnTo>
                      <a:pt x="441" y="389"/>
                    </a:lnTo>
                    <a:lnTo>
                      <a:pt x="447" y="392"/>
                    </a:lnTo>
                    <a:lnTo>
                      <a:pt x="456" y="397"/>
                    </a:lnTo>
                    <a:lnTo>
                      <a:pt x="463" y="400"/>
                    </a:lnTo>
                    <a:lnTo>
                      <a:pt x="469" y="403"/>
                    </a:lnTo>
                    <a:lnTo>
                      <a:pt x="472" y="408"/>
                    </a:lnTo>
                    <a:lnTo>
                      <a:pt x="472" y="414"/>
                    </a:lnTo>
                    <a:lnTo>
                      <a:pt x="471" y="421"/>
                    </a:lnTo>
                    <a:lnTo>
                      <a:pt x="466" y="424"/>
                    </a:lnTo>
                    <a:lnTo>
                      <a:pt x="461" y="427"/>
                    </a:lnTo>
                    <a:lnTo>
                      <a:pt x="456" y="429"/>
                    </a:lnTo>
                    <a:lnTo>
                      <a:pt x="447" y="429"/>
                    </a:lnTo>
                    <a:lnTo>
                      <a:pt x="444" y="422"/>
                    </a:lnTo>
                    <a:lnTo>
                      <a:pt x="441" y="418"/>
                    </a:lnTo>
                    <a:lnTo>
                      <a:pt x="436" y="411"/>
                    </a:lnTo>
                    <a:lnTo>
                      <a:pt x="431" y="408"/>
                    </a:lnTo>
                    <a:lnTo>
                      <a:pt x="423" y="405"/>
                    </a:lnTo>
                    <a:lnTo>
                      <a:pt x="418" y="403"/>
                    </a:lnTo>
                    <a:lnTo>
                      <a:pt x="415" y="398"/>
                    </a:lnTo>
                    <a:lnTo>
                      <a:pt x="410" y="397"/>
                    </a:lnTo>
                    <a:lnTo>
                      <a:pt x="404" y="392"/>
                    </a:lnTo>
                    <a:lnTo>
                      <a:pt x="401" y="387"/>
                    </a:lnTo>
                    <a:lnTo>
                      <a:pt x="394" y="386"/>
                    </a:lnTo>
                    <a:lnTo>
                      <a:pt x="390" y="387"/>
                    </a:lnTo>
                    <a:lnTo>
                      <a:pt x="388" y="392"/>
                    </a:lnTo>
                    <a:lnTo>
                      <a:pt x="388" y="397"/>
                    </a:lnTo>
                    <a:lnTo>
                      <a:pt x="387" y="402"/>
                    </a:lnTo>
                    <a:lnTo>
                      <a:pt x="383" y="410"/>
                    </a:lnTo>
                    <a:lnTo>
                      <a:pt x="380" y="413"/>
                    </a:lnTo>
                    <a:lnTo>
                      <a:pt x="375" y="416"/>
                    </a:lnTo>
                    <a:lnTo>
                      <a:pt x="366" y="418"/>
                    </a:lnTo>
                    <a:lnTo>
                      <a:pt x="361" y="416"/>
                    </a:lnTo>
                    <a:lnTo>
                      <a:pt x="355" y="414"/>
                    </a:lnTo>
                    <a:lnTo>
                      <a:pt x="348" y="418"/>
                    </a:lnTo>
                    <a:lnTo>
                      <a:pt x="344" y="419"/>
                    </a:lnTo>
                    <a:lnTo>
                      <a:pt x="339" y="422"/>
                    </a:lnTo>
                    <a:lnTo>
                      <a:pt x="333" y="419"/>
                    </a:lnTo>
                    <a:lnTo>
                      <a:pt x="328" y="414"/>
                    </a:lnTo>
                    <a:lnTo>
                      <a:pt x="325" y="414"/>
                    </a:lnTo>
                    <a:lnTo>
                      <a:pt x="321" y="419"/>
                    </a:lnTo>
                    <a:lnTo>
                      <a:pt x="320" y="422"/>
                    </a:lnTo>
                    <a:lnTo>
                      <a:pt x="317" y="424"/>
                    </a:lnTo>
                    <a:lnTo>
                      <a:pt x="312" y="422"/>
                    </a:lnTo>
                    <a:lnTo>
                      <a:pt x="304" y="419"/>
                    </a:lnTo>
                    <a:lnTo>
                      <a:pt x="298" y="416"/>
                    </a:lnTo>
                    <a:lnTo>
                      <a:pt x="291" y="414"/>
                    </a:lnTo>
                    <a:lnTo>
                      <a:pt x="283" y="414"/>
                    </a:lnTo>
                    <a:lnTo>
                      <a:pt x="275" y="413"/>
                    </a:lnTo>
                    <a:lnTo>
                      <a:pt x="272" y="408"/>
                    </a:lnTo>
                    <a:lnTo>
                      <a:pt x="266" y="402"/>
                    </a:lnTo>
                    <a:lnTo>
                      <a:pt x="263" y="397"/>
                    </a:lnTo>
                    <a:lnTo>
                      <a:pt x="259" y="392"/>
                    </a:lnTo>
                    <a:lnTo>
                      <a:pt x="256" y="386"/>
                    </a:lnTo>
                    <a:lnTo>
                      <a:pt x="248" y="384"/>
                    </a:lnTo>
                    <a:lnTo>
                      <a:pt x="244" y="381"/>
                    </a:lnTo>
                    <a:lnTo>
                      <a:pt x="237" y="375"/>
                    </a:lnTo>
                    <a:lnTo>
                      <a:pt x="231" y="370"/>
                    </a:lnTo>
                    <a:lnTo>
                      <a:pt x="226" y="367"/>
                    </a:lnTo>
                    <a:lnTo>
                      <a:pt x="218" y="365"/>
                    </a:lnTo>
                    <a:lnTo>
                      <a:pt x="215" y="360"/>
                    </a:lnTo>
                    <a:lnTo>
                      <a:pt x="209" y="357"/>
                    </a:lnTo>
                    <a:lnTo>
                      <a:pt x="190" y="356"/>
                    </a:lnTo>
                    <a:lnTo>
                      <a:pt x="186" y="360"/>
                    </a:lnTo>
                    <a:lnTo>
                      <a:pt x="185" y="367"/>
                    </a:lnTo>
                    <a:lnTo>
                      <a:pt x="186" y="371"/>
                    </a:lnTo>
                    <a:lnTo>
                      <a:pt x="183" y="378"/>
                    </a:lnTo>
                    <a:lnTo>
                      <a:pt x="178" y="383"/>
                    </a:lnTo>
                    <a:lnTo>
                      <a:pt x="175" y="386"/>
                    </a:lnTo>
                    <a:lnTo>
                      <a:pt x="166" y="383"/>
                    </a:lnTo>
                    <a:lnTo>
                      <a:pt x="156" y="379"/>
                    </a:lnTo>
                    <a:lnTo>
                      <a:pt x="143" y="379"/>
                    </a:lnTo>
                    <a:lnTo>
                      <a:pt x="131" y="375"/>
                    </a:lnTo>
                    <a:lnTo>
                      <a:pt x="118" y="371"/>
                    </a:lnTo>
                    <a:lnTo>
                      <a:pt x="104" y="370"/>
                    </a:lnTo>
                    <a:lnTo>
                      <a:pt x="88" y="367"/>
                    </a:lnTo>
                    <a:lnTo>
                      <a:pt x="78" y="364"/>
                    </a:lnTo>
                    <a:lnTo>
                      <a:pt x="69" y="365"/>
                    </a:lnTo>
                    <a:lnTo>
                      <a:pt x="59" y="367"/>
                    </a:lnTo>
                    <a:lnTo>
                      <a:pt x="45" y="368"/>
                    </a:lnTo>
                    <a:lnTo>
                      <a:pt x="39" y="370"/>
                    </a:lnTo>
                    <a:lnTo>
                      <a:pt x="21" y="370"/>
                    </a:lnTo>
                    <a:lnTo>
                      <a:pt x="18" y="365"/>
                    </a:lnTo>
                    <a:lnTo>
                      <a:pt x="12" y="360"/>
                    </a:lnTo>
                    <a:lnTo>
                      <a:pt x="19" y="356"/>
                    </a:lnTo>
                    <a:lnTo>
                      <a:pt x="23" y="351"/>
                    </a:lnTo>
                    <a:lnTo>
                      <a:pt x="26" y="346"/>
                    </a:lnTo>
                    <a:lnTo>
                      <a:pt x="31" y="338"/>
                    </a:lnTo>
                    <a:lnTo>
                      <a:pt x="37" y="330"/>
                    </a:lnTo>
                    <a:lnTo>
                      <a:pt x="39" y="322"/>
                    </a:lnTo>
                    <a:lnTo>
                      <a:pt x="39" y="314"/>
                    </a:lnTo>
                    <a:lnTo>
                      <a:pt x="35" y="305"/>
                    </a:lnTo>
                    <a:lnTo>
                      <a:pt x="34" y="295"/>
                    </a:lnTo>
                    <a:lnTo>
                      <a:pt x="34" y="290"/>
                    </a:lnTo>
                    <a:lnTo>
                      <a:pt x="34" y="281"/>
                    </a:lnTo>
                    <a:lnTo>
                      <a:pt x="35" y="275"/>
                    </a:lnTo>
                    <a:lnTo>
                      <a:pt x="39" y="268"/>
                    </a:lnTo>
                    <a:lnTo>
                      <a:pt x="43" y="262"/>
                    </a:lnTo>
                    <a:lnTo>
                      <a:pt x="47" y="251"/>
                    </a:lnTo>
                    <a:lnTo>
                      <a:pt x="48" y="243"/>
                    </a:lnTo>
                    <a:lnTo>
                      <a:pt x="50" y="233"/>
                    </a:lnTo>
                    <a:lnTo>
                      <a:pt x="50" y="228"/>
                    </a:lnTo>
                    <a:lnTo>
                      <a:pt x="51" y="222"/>
                    </a:lnTo>
                    <a:lnTo>
                      <a:pt x="53" y="214"/>
                    </a:lnTo>
                    <a:lnTo>
                      <a:pt x="48" y="209"/>
                    </a:lnTo>
                    <a:lnTo>
                      <a:pt x="45" y="205"/>
                    </a:lnTo>
                    <a:lnTo>
                      <a:pt x="42" y="198"/>
                    </a:lnTo>
                    <a:lnTo>
                      <a:pt x="39" y="192"/>
                    </a:lnTo>
                    <a:lnTo>
                      <a:pt x="39" y="187"/>
                    </a:lnTo>
                    <a:lnTo>
                      <a:pt x="37" y="181"/>
                    </a:lnTo>
                    <a:lnTo>
                      <a:pt x="34" y="178"/>
                    </a:lnTo>
                    <a:lnTo>
                      <a:pt x="32" y="173"/>
                    </a:lnTo>
                    <a:lnTo>
                      <a:pt x="29" y="168"/>
                    </a:lnTo>
                    <a:lnTo>
                      <a:pt x="26" y="167"/>
                    </a:lnTo>
                    <a:lnTo>
                      <a:pt x="21" y="162"/>
                    </a:lnTo>
                    <a:lnTo>
                      <a:pt x="23" y="154"/>
                    </a:lnTo>
                    <a:lnTo>
                      <a:pt x="24" y="144"/>
                    </a:lnTo>
                    <a:lnTo>
                      <a:pt x="23" y="138"/>
                    </a:lnTo>
                    <a:lnTo>
                      <a:pt x="15" y="132"/>
                    </a:lnTo>
                    <a:lnTo>
                      <a:pt x="10" y="125"/>
                    </a:lnTo>
                    <a:lnTo>
                      <a:pt x="4" y="119"/>
                    </a:lnTo>
                    <a:lnTo>
                      <a:pt x="0" y="114"/>
                    </a:lnTo>
                    <a:lnTo>
                      <a:pt x="0" y="6"/>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79" name="State: Kentucky"/>
              <p:cNvSpPr>
                <a:spLocks/>
              </p:cNvSpPr>
              <p:nvPr/>
            </p:nvSpPr>
            <p:spPr bwMode="auto">
              <a:xfrm>
                <a:off x="5016693" y="4237785"/>
                <a:ext cx="925971" cy="495071"/>
              </a:xfrm>
              <a:custGeom>
                <a:avLst/>
                <a:gdLst>
                  <a:gd name="T0" fmla="*/ 2147483647 w 634"/>
                  <a:gd name="T1" fmla="*/ 2147483647 h 329"/>
                  <a:gd name="T2" fmla="*/ 2147483647 w 634"/>
                  <a:gd name="T3" fmla="*/ 2147483647 h 329"/>
                  <a:gd name="T4" fmla="*/ 2147483647 w 634"/>
                  <a:gd name="T5" fmla="*/ 2147483647 h 329"/>
                  <a:gd name="T6" fmla="*/ 2147483647 w 634"/>
                  <a:gd name="T7" fmla="*/ 2147483647 h 329"/>
                  <a:gd name="T8" fmla="*/ 2147483647 w 634"/>
                  <a:gd name="T9" fmla="*/ 2147483647 h 329"/>
                  <a:gd name="T10" fmla="*/ 2147483647 w 634"/>
                  <a:gd name="T11" fmla="*/ 2147483647 h 329"/>
                  <a:gd name="T12" fmla="*/ 2147483647 w 634"/>
                  <a:gd name="T13" fmla="*/ 2147483647 h 329"/>
                  <a:gd name="T14" fmla="*/ 2147483647 w 634"/>
                  <a:gd name="T15" fmla="*/ 2147483647 h 329"/>
                  <a:gd name="T16" fmla="*/ 2147483647 w 634"/>
                  <a:gd name="T17" fmla="*/ 2147483647 h 329"/>
                  <a:gd name="T18" fmla="*/ 2147483647 w 634"/>
                  <a:gd name="T19" fmla="*/ 2147483647 h 329"/>
                  <a:gd name="T20" fmla="*/ 2147483647 w 634"/>
                  <a:gd name="T21" fmla="*/ 2147483647 h 329"/>
                  <a:gd name="T22" fmla="*/ 2147483647 w 634"/>
                  <a:gd name="T23" fmla="*/ 2147483647 h 329"/>
                  <a:gd name="T24" fmla="*/ 2147483647 w 634"/>
                  <a:gd name="T25" fmla="*/ 2147483647 h 329"/>
                  <a:gd name="T26" fmla="*/ 2147483647 w 634"/>
                  <a:gd name="T27" fmla="*/ 2147483647 h 329"/>
                  <a:gd name="T28" fmla="*/ 2147483647 w 634"/>
                  <a:gd name="T29" fmla="*/ 2147483647 h 329"/>
                  <a:gd name="T30" fmla="*/ 2147483647 w 634"/>
                  <a:gd name="T31" fmla="*/ 2147483647 h 329"/>
                  <a:gd name="T32" fmla="*/ 2147483647 w 634"/>
                  <a:gd name="T33" fmla="*/ 2147483647 h 329"/>
                  <a:gd name="T34" fmla="*/ 2147483647 w 634"/>
                  <a:gd name="T35" fmla="*/ 2147483647 h 329"/>
                  <a:gd name="T36" fmla="*/ 2147483647 w 634"/>
                  <a:gd name="T37" fmla="*/ 2147483647 h 329"/>
                  <a:gd name="T38" fmla="*/ 2147483647 w 634"/>
                  <a:gd name="T39" fmla="*/ 2147483647 h 329"/>
                  <a:gd name="T40" fmla="*/ 2147483647 w 634"/>
                  <a:gd name="T41" fmla="*/ 2147483647 h 329"/>
                  <a:gd name="T42" fmla="*/ 2147483647 w 634"/>
                  <a:gd name="T43" fmla="*/ 2147483647 h 329"/>
                  <a:gd name="T44" fmla="*/ 2147483647 w 634"/>
                  <a:gd name="T45" fmla="*/ 2147483647 h 329"/>
                  <a:gd name="T46" fmla="*/ 2147483647 w 634"/>
                  <a:gd name="T47" fmla="*/ 2147483647 h 329"/>
                  <a:gd name="T48" fmla="*/ 2147483647 w 634"/>
                  <a:gd name="T49" fmla="*/ 2147483647 h 329"/>
                  <a:gd name="T50" fmla="*/ 2147483647 w 634"/>
                  <a:gd name="T51" fmla="*/ 2147483647 h 329"/>
                  <a:gd name="T52" fmla="*/ 2147483647 w 634"/>
                  <a:gd name="T53" fmla="*/ 2147483647 h 329"/>
                  <a:gd name="T54" fmla="*/ 2147483647 w 634"/>
                  <a:gd name="T55" fmla="*/ 2147483647 h 329"/>
                  <a:gd name="T56" fmla="*/ 2147483647 w 634"/>
                  <a:gd name="T57" fmla="*/ 2147483647 h 329"/>
                  <a:gd name="T58" fmla="*/ 2147483647 w 634"/>
                  <a:gd name="T59" fmla="*/ 2147483647 h 329"/>
                  <a:gd name="T60" fmla="*/ 2147483647 w 634"/>
                  <a:gd name="T61" fmla="*/ 2147483647 h 329"/>
                  <a:gd name="T62" fmla="*/ 2147483647 w 634"/>
                  <a:gd name="T63" fmla="*/ 2147483647 h 329"/>
                  <a:gd name="T64" fmla="*/ 2147483647 w 634"/>
                  <a:gd name="T65" fmla="*/ 2147483647 h 329"/>
                  <a:gd name="T66" fmla="*/ 2147483647 w 634"/>
                  <a:gd name="T67" fmla="*/ 2147483647 h 329"/>
                  <a:gd name="T68" fmla="*/ 2147483647 w 634"/>
                  <a:gd name="T69" fmla="*/ 2147483647 h 329"/>
                  <a:gd name="T70" fmla="*/ 2147483647 w 634"/>
                  <a:gd name="T71" fmla="*/ 2147483647 h 329"/>
                  <a:gd name="T72" fmla="*/ 2147483647 w 634"/>
                  <a:gd name="T73" fmla="*/ 2147483647 h 329"/>
                  <a:gd name="T74" fmla="*/ 2147483647 w 634"/>
                  <a:gd name="T75" fmla="*/ 2147483647 h 329"/>
                  <a:gd name="T76" fmla="*/ 2147483647 w 634"/>
                  <a:gd name="T77" fmla="*/ 2147483647 h 329"/>
                  <a:gd name="T78" fmla="*/ 2147483647 w 634"/>
                  <a:gd name="T79" fmla="*/ 2147483647 h 329"/>
                  <a:gd name="T80" fmla="*/ 2147483647 w 634"/>
                  <a:gd name="T81" fmla="*/ 2147483647 h 329"/>
                  <a:gd name="T82" fmla="*/ 2147483647 w 634"/>
                  <a:gd name="T83" fmla="*/ 2147483647 h 329"/>
                  <a:gd name="T84" fmla="*/ 2147483647 w 634"/>
                  <a:gd name="T85" fmla="*/ 2147483647 h 329"/>
                  <a:gd name="T86" fmla="*/ 2147483647 w 634"/>
                  <a:gd name="T87" fmla="*/ 2147483647 h 329"/>
                  <a:gd name="T88" fmla="*/ 2147483647 w 634"/>
                  <a:gd name="T89" fmla="*/ 2147483647 h 329"/>
                  <a:gd name="T90" fmla="*/ 2147483647 w 634"/>
                  <a:gd name="T91" fmla="*/ 2147483647 h 329"/>
                  <a:gd name="T92" fmla="*/ 2147483647 w 634"/>
                  <a:gd name="T93" fmla="*/ 2147483647 h 329"/>
                  <a:gd name="T94" fmla="*/ 2147483647 w 634"/>
                  <a:gd name="T95" fmla="*/ 2147483647 h 329"/>
                  <a:gd name="T96" fmla="*/ 2147483647 w 634"/>
                  <a:gd name="T97" fmla="*/ 2147483647 h 329"/>
                  <a:gd name="T98" fmla="*/ 2147483647 w 634"/>
                  <a:gd name="T99" fmla="*/ 2147483647 h 329"/>
                  <a:gd name="T100" fmla="*/ 2147483647 w 634"/>
                  <a:gd name="T101" fmla="*/ 2147483647 h 329"/>
                  <a:gd name="T102" fmla="*/ 2147483647 w 634"/>
                  <a:gd name="T103" fmla="*/ 2147483647 h 329"/>
                  <a:gd name="T104" fmla="*/ 2147483647 w 634"/>
                  <a:gd name="T105" fmla="*/ 2147483647 h 329"/>
                  <a:gd name="T106" fmla="*/ 2147483647 w 634"/>
                  <a:gd name="T107" fmla="*/ 2147483647 h 329"/>
                  <a:gd name="T108" fmla="*/ 2147483647 w 634"/>
                  <a:gd name="T109" fmla="*/ 2147483647 h 329"/>
                  <a:gd name="T110" fmla="*/ 2147483647 w 634"/>
                  <a:gd name="T111" fmla="*/ 2147483647 h 329"/>
                  <a:gd name="T112" fmla="*/ 2147483647 w 634"/>
                  <a:gd name="T113" fmla="*/ 2147483647 h 329"/>
                  <a:gd name="T114" fmla="*/ 2147483647 w 634"/>
                  <a:gd name="T115" fmla="*/ 2147483647 h 329"/>
                  <a:gd name="T116" fmla="*/ 0 w 634"/>
                  <a:gd name="T117" fmla="*/ 2147483647 h 3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4"/>
                  <a:gd name="T178" fmla="*/ 0 h 329"/>
                  <a:gd name="T179" fmla="*/ 634 w 634"/>
                  <a:gd name="T180" fmla="*/ 329 h 3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4" h="329">
                    <a:moveTo>
                      <a:pt x="0" y="329"/>
                    </a:moveTo>
                    <a:lnTo>
                      <a:pt x="5" y="324"/>
                    </a:lnTo>
                    <a:lnTo>
                      <a:pt x="11" y="320"/>
                    </a:lnTo>
                    <a:lnTo>
                      <a:pt x="19" y="313"/>
                    </a:lnTo>
                    <a:lnTo>
                      <a:pt x="24" y="305"/>
                    </a:lnTo>
                    <a:lnTo>
                      <a:pt x="27" y="296"/>
                    </a:lnTo>
                    <a:lnTo>
                      <a:pt x="27" y="289"/>
                    </a:lnTo>
                    <a:lnTo>
                      <a:pt x="27" y="283"/>
                    </a:lnTo>
                    <a:lnTo>
                      <a:pt x="26" y="280"/>
                    </a:lnTo>
                    <a:lnTo>
                      <a:pt x="22" y="274"/>
                    </a:lnTo>
                    <a:lnTo>
                      <a:pt x="19" y="270"/>
                    </a:lnTo>
                    <a:lnTo>
                      <a:pt x="22" y="264"/>
                    </a:lnTo>
                    <a:lnTo>
                      <a:pt x="26" y="261"/>
                    </a:lnTo>
                    <a:lnTo>
                      <a:pt x="29" y="254"/>
                    </a:lnTo>
                    <a:lnTo>
                      <a:pt x="35" y="250"/>
                    </a:lnTo>
                    <a:lnTo>
                      <a:pt x="42" y="246"/>
                    </a:lnTo>
                    <a:lnTo>
                      <a:pt x="46" y="250"/>
                    </a:lnTo>
                    <a:lnTo>
                      <a:pt x="56" y="253"/>
                    </a:lnTo>
                    <a:lnTo>
                      <a:pt x="64" y="256"/>
                    </a:lnTo>
                    <a:lnTo>
                      <a:pt x="70" y="259"/>
                    </a:lnTo>
                    <a:lnTo>
                      <a:pt x="73" y="261"/>
                    </a:lnTo>
                    <a:lnTo>
                      <a:pt x="81" y="258"/>
                    </a:lnTo>
                    <a:lnTo>
                      <a:pt x="83" y="254"/>
                    </a:lnTo>
                    <a:lnTo>
                      <a:pt x="86" y="248"/>
                    </a:lnTo>
                    <a:lnTo>
                      <a:pt x="83" y="245"/>
                    </a:lnTo>
                    <a:lnTo>
                      <a:pt x="80" y="240"/>
                    </a:lnTo>
                    <a:lnTo>
                      <a:pt x="78" y="234"/>
                    </a:lnTo>
                    <a:lnTo>
                      <a:pt x="80" y="227"/>
                    </a:lnTo>
                    <a:lnTo>
                      <a:pt x="83" y="224"/>
                    </a:lnTo>
                    <a:lnTo>
                      <a:pt x="86" y="223"/>
                    </a:lnTo>
                    <a:lnTo>
                      <a:pt x="91" y="219"/>
                    </a:lnTo>
                    <a:lnTo>
                      <a:pt x="97" y="215"/>
                    </a:lnTo>
                    <a:lnTo>
                      <a:pt x="104" y="215"/>
                    </a:lnTo>
                    <a:lnTo>
                      <a:pt x="110" y="213"/>
                    </a:lnTo>
                    <a:lnTo>
                      <a:pt x="111" y="210"/>
                    </a:lnTo>
                    <a:lnTo>
                      <a:pt x="111" y="205"/>
                    </a:lnTo>
                    <a:lnTo>
                      <a:pt x="108" y="199"/>
                    </a:lnTo>
                    <a:lnTo>
                      <a:pt x="105" y="194"/>
                    </a:lnTo>
                    <a:lnTo>
                      <a:pt x="108" y="189"/>
                    </a:lnTo>
                    <a:lnTo>
                      <a:pt x="110" y="181"/>
                    </a:lnTo>
                    <a:lnTo>
                      <a:pt x="113" y="181"/>
                    </a:lnTo>
                    <a:lnTo>
                      <a:pt x="118" y="181"/>
                    </a:lnTo>
                    <a:lnTo>
                      <a:pt x="124" y="175"/>
                    </a:lnTo>
                    <a:lnTo>
                      <a:pt x="127" y="167"/>
                    </a:lnTo>
                    <a:lnTo>
                      <a:pt x="131" y="165"/>
                    </a:lnTo>
                    <a:lnTo>
                      <a:pt x="137" y="165"/>
                    </a:lnTo>
                    <a:lnTo>
                      <a:pt x="142" y="167"/>
                    </a:lnTo>
                    <a:lnTo>
                      <a:pt x="146" y="172"/>
                    </a:lnTo>
                    <a:lnTo>
                      <a:pt x="150" y="170"/>
                    </a:lnTo>
                    <a:lnTo>
                      <a:pt x="153" y="165"/>
                    </a:lnTo>
                    <a:lnTo>
                      <a:pt x="161" y="159"/>
                    </a:lnTo>
                    <a:lnTo>
                      <a:pt x="169" y="159"/>
                    </a:lnTo>
                    <a:lnTo>
                      <a:pt x="178" y="162"/>
                    </a:lnTo>
                    <a:lnTo>
                      <a:pt x="183" y="164"/>
                    </a:lnTo>
                    <a:lnTo>
                      <a:pt x="188" y="169"/>
                    </a:lnTo>
                    <a:lnTo>
                      <a:pt x="189" y="172"/>
                    </a:lnTo>
                    <a:lnTo>
                      <a:pt x="194" y="170"/>
                    </a:lnTo>
                    <a:lnTo>
                      <a:pt x="199" y="162"/>
                    </a:lnTo>
                    <a:lnTo>
                      <a:pt x="202" y="159"/>
                    </a:lnTo>
                    <a:lnTo>
                      <a:pt x="205" y="153"/>
                    </a:lnTo>
                    <a:lnTo>
                      <a:pt x="210" y="150"/>
                    </a:lnTo>
                    <a:lnTo>
                      <a:pt x="216" y="151"/>
                    </a:lnTo>
                    <a:lnTo>
                      <a:pt x="223" y="154"/>
                    </a:lnTo>
                    <a:lnTo>
                      <a:pt x="227" y="159"/>
                    </a:lnTo>
                    <a:lnTo>
                      <a:pt x="231" y="159"/>
                    </a:lnTo>
                    <a:lnTo>
                      <a:pt x="237" y="156"/>
                    </a:lnTo>
                    <a:lnTo>
                      <a:pt x="242" y="150"/>
                    </a:lnTo>
                    <a:lnTo>
                      <a:pt x="243" y="143"/>
                    </a:lnTo>
                    <a:lnTo>
                      <a:pt x="248" y="132"/>
                    </a:lnTo>
                    <a:lnTo>
                      <a:pt x="251" y="126"/>
                    </a:lnTo>
                    <a:lnTo>
                      <a:pt x="259" y="126"/>
                    </a:lnTo>
                    <a:lnTo>
                      <a:pt x="262" y="132"/>
                    </a:lnTo>
                    <a:lnTo>
                      <a:pt x="269" y="137"/>
                    </a:lnTo>
                    <a:lnTo>
                      <a:pt x="274" y="142"/>
                    </a:lnTo>
                    <a:lnTo>
                      <a:pt x="280" y="143"/>
                    </a:lnTo>
                    <a:lnTo>
                      <a:pt x="288" y="140"/>
                    </a:lnTo>
                    <a:lnTo>
                      <a:pt x="293" y="131"/>
                    </a:lnTo>
                    <a:lnTo>
                      <a:pt x="296" y="118"/>
                    </a:lnTo>
                    <a:lnTo>
                      <a:pt x="299" y="111"/>
                    </a:lnTo>
                    <a:lnTo>
                      <a:pt x="313" y="94"/>
                    </a:lnTo>
                    <a:lnTo>
                      <a:pt x="320" y="83"/>
                    </a:lnTo>
                    <a:lnTo>
                      <a:pt x="328" y="78"/>
                    </a:lnTo>
                    <a:lnTo>
                      <a:pt x="329" y="75"/>
                    </a:lnTo>
                    <a:lnTo>
                      <a:pt x="334" y="72"/>
                    </a:lnTo>
                    <a:lnTo>
                      <a:pt x="328" y="67"/>
                    </a:lnTo>
                    <a:lnTo>
                      <a:pt x="328" y="62"/>
                    </a:lnTo>
                    <a:lnTo>
                      <a:pt x="328" y="56"/>
                    </a:lnTo>
                    <a:lnTo>
                      <a:pt x="334" y="51"/>
                    </a:lnTo>
                    <a:lnTo>
                      <a:pt x="340" y="54"/>
                    </a:lnTo>
                    <a:lnTo>
                      <a:pt x="347" y="57"/>
                    </a:lnTo>
                    <a:lnTo>
                      <a:pt x="353" y="56"/>
                    </a:lnTo>
                    <a:lnTo>
                      <a:pt x="359" y="51"/>
                    </a:lnTo>
                    <a:lnTo>
                      <a:pt x="364" y="45"/>
                    </a:lnTo>
                    <a:lnTo>
                      <a:pt x="372" y="43"/>
                    </a:lnTo>
                    <a:lnTo>
                      <a:pt x="378" y="38"/>
                    </a:lnTo>
                    <a:lnTo>
                      <a:pt x="382" y="34"/>
                    </a:lnTo>
                    <a:lnTo>
                      <a:pt x="377" y="29"/>
                    </a:lnTo>
                    <a:lnTo>
                      <a:pt x="377" y="24"/>
                    </a:lnTo>
                    <a:lnTo>
                      <a:pt x="370" y="18"/>
                    </a:lnTo>
                    <a:lnTo>
                      <a:pt x="369" y="11"/>
                    </a:lnTo>
                    <a:lnTo>
                      <a:pt x="380" y="0"/>
                    </a:lnTo>
                    <a:lnTo>
                      <a:pt x="388" y="2"/>
                    </a:lnTo>
                    <a:lnTo>
                      <a:pt x="397" y="5"/>
                    </a:lnTo>
                    <a:lnTo>
                      <a:pt x="409" y="5"/>
                    </a:lnTo>
                    <a:lnTo>
                      <a:pt x="417" y="11"/>
                    </a:lnTo>
                    <a:lnTo>
                      <a:pt x="420" y="18"/>
                    </a:lnTo>
                    <a:lnTo>
                      <a:pt x="423" y="24"/>
                    </a:lnTo>
                    <a:lnTo>
                      <a:pt x="426" y="32"/>
                    </a:lnTo>
                    <a:lnTo>
                      <a:pt x="434" y="35"/>
                    </a:lnTo>
                    <a:lnTo>
                      <a:pt x="437" y="37"/>
                    </a:lnTo>
                    <a:lnTo>
                      <a:pt x="448" y="35"/>
                    </a:lnTo>
                    <a:lnTo>
                      <a:pt x="458" y="35"/>
                    </a:lnTo>
                    <a:lnTo>
                      <a:pt x="464" y="42"/>
                    </a:lnTo>
                    <a:lnTo>
                      <a:pt x="469" y="46"/>
                    </a:lnTo>
                    <a:lnTo>
                      <a:pt x="474" y="51"/>
                    </a:lnTo>
                    <a:lnTo>
                      <a:pt x="482" y="45"/>
                    </a:lnTo>
                    <a:lnTo>
                      <a:pt x="483" y="42"/>
                    </a:lnTo>
                    <a:lnTo>
                      <a:pt x="488" y="38"/>
                    </a:lnTo>
                    <a:lnTo>
                      <a:pt x="493" y="38"/>
                    </a:lnTo>
                    <a:lnTo>
                      <a:pt x="494" y="43"/>
                    </a:lnTo>
                    <a:lnTo>
                      <a:pt x="501" y="45"/>
                    </a:lnTo>
                    <a:lnTo>
                      <a:pt x="507" y="49"/>
                    </a:lnTo>
                    <a:lnTo>
                      <a:pt x="515" y="49"/>
                    </a:lnTo>
                    <a:lnTo>
                      <a:pt x="523" y="45"/>
                    </a:lnTo>
                    <a:lnTo>
                      <a:pt x="528" y="37"/>
                    </a:lnTo>
                    <a:lnTo>
                      <a:pt x="531" y="30"/>
                    </a:lnTo>
                    <a:lnTo>
                      <a:pt x="536" y="30"/>
                    </a:lnTo>
                    <a:lnTo>
                      <a:pt x="542" y="29"/>
                    </a:lnTo>
                    <a:lnTo>
                      <a:pt x="544" y="34"/>
                    </a:lnTo>
                    <a:lnTo>
                      <a:pt x="545" y="38"/>
                    </a:lnTo>
                    <a:lnTo>
                      <a:pt x="548" y="43"/>
                    </a:lnTo>
                    <a:lnTo>
                      <a:pt x="556" y="48"/>
                    </a:lnTo>
                    <a:lnTo>
                      <a:pt x="563" y="51"/>
                    </a:lnTo>
                    <a:lnTo>
                      <a:pt x="569" y="56"/>
                    </a:lnTo>
                    <a:lnTo>
                      <a:pt x="572" y="62"/>
                    </a:lnTo>
                    <a:lnTo>
                      <a:pt x="572" y="69"/>
                    </a:lnTo>
                    <a:lnTo>
                      <a:pt x="572" y="78"/>
                    </a:lnTo>
                    <a:lnTo>
                      <a:pt x="571" y="84"/>
                    </a:lnTo>
                    <a:lnTo>
                      <a:pt x="572" y="92"/>
                    </a:lnTo>
                    <a:lnTo>
                      <a:pt x="579" y="99"/>
                    </a:lnTo>
                    <a:lnTo>
                      <a:pt x="585" y="107"/>
                    </a:lnTo>
                    <a:lnTo>
                      <a:pt x="593" y="113"/>
                    </a:lnTo>
                    <a:lnTo>
                      <a:pt x="598" y="123"/>
                    </a:lnTo>
                    <a:lnTo>
                      <a:pt x="606" y="131"/>
                    </a:lnTo>
                    <a:lnTo>
                      <a:pt x="612" y="138"/>
                    </a:lnTo>
                    <a:lnTo>
                      <a:pt x="621" y="143"/>
                    </a:lnTo>
                    <a:lnTo>
                      <a:pt x="628" y="150"/>
                    </a:lnTo>
                    <a:lnTo>
                      <a:pt x="634" y="151"/>
                    </a:lnTo>
                    <a:lnTo>
                      <a:pt x="628" y="161"/>
                    </a:lnTo>
                    <a:lnTo>
                      <a:pt x="620" y="165"/>
                    </a:lnTo>
                    <a:lnTo>
                      <a:pt x="612" y="173"/>
                    </a:lnTo>
                    <a:lnTo>
                      <a:pt x="606" y="178"/>
                    </a:lnTo>
                    <a:lnTo>
                      <a:pt x="599" y="186"/>
                    </a:lnTo>
                    <a:lnTo>
                      <a:pt x="593" y="191"/>
                    </a:lnTo>
                    <a:lnTo>
                      <a:pt x="588" y="192"/>
                    </a:lnTo>
                    <a:lnTo>
                      <a:pt x="585" y="196"/>
                    </a:lnTo>
                    <a:lnTo>
                      <a:pt x="582" y="200"/>
                    </a:lnTo>
                    <a:lnTo>
                      <a:pt x="582" y="210"/>
                    </a:lnTo>
                    <a:lnTo>
                      <a:pt x="577" y="215"/>
                    </a:lnTo>
                    <a:lnTo>
                      <a:pt x="572" y="218"/>
                    </a:lnTo>
                    <a:lnTo>
                      <a:pt x="571" y="219"/>
                    </a:lnTo>
                    <a:lnTo>
                      <a:pt x="569" y="224"/>
                    </a:lnTo>
                    <a:lnTo>
                      <a:pt x="567" y="227"/>
                    </a:lnTo>
                    <a:lnTo>
                      <a:pt x="563" y="231"/>
                    </a:lnTo>
                    <a:lnTo>
                      <a:pt x="556" y="235"/>
                    </a:lnTo>
                    <a:lnTo>
                      <a:pt x="553" y="237"/>
                    </a:lnTo>
                    <a:lnTo>
                      <a:pt x="552" y="243"/>
                    </a:lnTo>
                    <a:lnTo>
                      <a:pt x="547" y="250"/>
                    </a:lnTo>
                    <a:lnTo>
                      <a:pt x="544" y="254"/>
                    </a:lnTo>
                    <a:lnTo>
                      <a:pt x="385" y="278"/>
                    </a:lnTo>
                    <a:lnTo>
                      <a:pt x="313" y="283"/>
                    </a:lnTo>
                    <a:lnTo>
                      <a:pt x="278" y="289"/>
                    </a:lnTo>
                    <a:lnTo>
                      <a:pt x="245" y="296"/>
                    </a:lnTo>
                    <a:lnTo>
                      <a:pt x="181" y="299"/>
                    </a:lnTo>
                    <a:lnTo>
                      <a:pt x="124" y="302"/>
                    </a:lnTo>
                    <a:lnTo>
                      <a:pt x="123" y="320"/>
                    </a:lnTo>
                    <a:lnTo>
                      <a:pt x="0" y="329"/>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0" name="State: Kansas"/>
              <p:cNvSpPr>
                <a:spLocks/>
              </p:cNvSpPr>
              <p:nvPr/>
            </p:nvSpPr>
            <p:spPr bwMode="auto">
              <a:xfrm>
                <a:off x="3418881" y="4129439"/>
                <a:ext cx="942037" cy="529683"/>
              </a:xfrm>
              <a:custGeom>
                <a:avLst/>
                <a:gdLst>
                  <a:gd name="T0" fmla="*/ 38100 w 645"/>
                  <a:gd name="T1" fmla="*/ 0 h 352"/>
                  <a:gd name="T2" fmla="*/ 917575 w 645"/>
                  <a:gd name="T3" fmla="*/ 31750 h 352"/>
                  <a:gd name="T4" fmla="*/ 922338 w 645"/>
                  <a:gd name="T5" fmla="*/ 39688 h 352"/>
                  <a:gd name="T6" fmla="*/ 930275 w 645"/>
                  <a:gd name="T7" fmla="*/ 49213 h 352"/>
                  <a:gd name="T8" fmla="*/ 942975 w 645"/>
                  <a:gd name="T9" fmla="*/ 57150 h 352"/>
                  <a:gd name="T10" fmla="*/ 950913 w 645"/>
                  <a:gd name="T11" fmla="*/ 65088 h 352"/>
                  <a:gd name="T12" fmla="*/ 963613 w 645"/>
                  <a:gd name="T13" fmla="*/ 61913 h 352"/>
                  <a:gd name="T14" fmla="*/ 968375 w 645"/>
                  <a:gd name="T15" fmla="*/ 53975 h 352"/>
                  <a:gd name="T16" fmla="*/ 973138 w 645"/>
                  <a:gd name="T17" fmla="*/ 52388 h 352"/>
                  <a:gd name="T18" fmla="*/ 977900 w 645"/>
                  <a:gd name="T19" fmla="*/ 49213 h 352"/>
                  <a:gd name="T20" fmla="*/ 977900 w 645"/>
                  <a:gd name="T21" fmla="*/ 57150 h 352"/>
                  <a:gd name="T22" fmla="*/ 984250 w 645"/>
                  <a:gd name="T23" fmla="*/ 65088 h 352"/>
                  <a:gd name="T24" fmla="*/ 985838 w 645"/>
                  <a:gd name="T25" fmla="*/ 69850 h 352"/>
                  <a:gd name="T26" fmla="*/ 985838 w 645"/>
                  <a:gd name="T27" fmla="*/ 77788 h 352"/>
                  <a:gd name="T28" fmla="*/ 985838 w 645"/>
                  <a:gd name="T29" fmla="*/ 82550 h 352"/>
                  <a:gd name="T30" fmla="*/ 981075 w 645"/>
                  <a:gd name="T31" fmla="*/ 85725 h 352"/>
                  <a:gd name="T32" fmla="*/ 973138 w 645"/>
                  <a:gd name="T33" fmla="*/ 85725 h 352"/>
                  <a:gd name="T34" fmla="*/ 965200 w 645"/>
                  <a:gd name="T35" fmla="*/ 92075 h 352"/>
                  <a:gd name="T36" fmla="*/ 965200 w 645"/>
                  <a:gd name="T37" fmla="*/ 96838 h 352"/>
                  <a:gd name="T38" fmla="*/ 965200 w 645"/>
                  <a:gd name="T39" fmla="*/ 103188 h 352"/>
                  <a:gd name="T40" fmla="*/ 963613 w 645"/>
                  <a:gd name="T41" fmla="*/ 104775 h 352"/>
                  <a:gd name="T42" fmla="*/ 958850 w 645"/>
                  <a:gd name="T43" fmla="*/ 109538 h 352"/>
                  <a:gd name="T44" fmla="*/ 955675 w 645"/>
                  <a:gd name="T45" fmla="*/ 112713 h 352"/>
                  <a:gd name="T46" fmla="*/ 954088 w 645"/>
                  <a:gd name="T47" fmla="*/ 117475 h 352"/>
                  <a:gd name="T48" fmla="*/ 954088 w 645"/>
                  <a:gd name="T49" fmla="*/ 122238 h 352"/>
                  <a:gd name="T50" fmla="*/ 958850 w 645"/>
                  <a:gd name="T51" fmla="*/ 125413 h 352"/>
                  <a:gd name="T52" fmla="*/ 965200 w 645"/>
                  <a:gd name="T53" fmla="*/ 130175 h 352"/>
                  <a:gd name="T54" fmla="*/ 968375 w 645"/>
                  <a:gd name="T55" fmla="*/ 139700 h 352"/>
                  <a:gd name="T56" fmla="*/ 977900 w 645"/>
                  <a:gd name="T57" fmla="*/ 139700 h 352"/>
                  <a:gd name="T58" fmla="*/ 984250 w 645"/>
                  <a:gd name="T59" fmla="*/ 150813 h 352"/>
                  <a:gd name="T60" fmla="*/ 985838 w 645"/>
                  <a:gd name="T61" fmla="*/ 158750 h 352"/>
                  <a:gd name="T62" fmla="*/ 989013 w 645"/>
                  <a:gd name="T63" fmla="*/ 160338 h 352"/>
                  <a:gd name="T64" fmla="*/ 989013 w 645"/>
                  <a:gd name="T65" fmla="*/ 171450 h 352"/>
                  <a:gd name="T66" fmla="*/ 993775 w 645"/>
                  <a:gd name="T67" fmla="*/ 177800 h 352"/>
                  <a:gd name="T68" fmla="*/ 1003300 w 645"/>
                  <a:gd name="T69" fmla="*/ 188913 h 352"/>
                  <a:gd name="T70" fmla="*/ 1011238 w 645"/>
                  <a:gd name="T71" fmla="*/ 188913 h 352"/>
                  <a:gd name="T72" fmla="*/ 1019175 w 645"/>
                  <a:gd name="T73" fmla="*/ 190500 h 352"/>
                  <a:gd name="T74" fmla="*/ 1023938 w 645"/>
                  <a:gd name="T75" fmla="*/ 198438 h 352"/>
                  <a:gd name="T76" fmla="*/ 1023938 w 645"/>
                  <a:gd name="T77" fmla="*/ 558800 h 352"/>
                  <a:gd name="T78" fmla="*/ 0 w 645"/>
                  <a:gd name="T79" fmla="*/ 523875 h 352"/>
                  <a:gd name="T80" fmla="*/ 38100 w 645"/>
                  <a:gd name="T81" fmla="*/ 0 h 3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5"/>
                  <a:gd name="T124" fmla="*/ 0 h 352"/>
                  <a:gd name="T125" fmla="*/ 645 w 645"/>
                  <a:gd name="T126" fmla="*/ 352 h 3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5" h="352">
                    <a:moveTo>
                      <a:pt x="24" y="0"/>
                    </a:moveTo>
                    <a:lnTo>
                      <a:pt x="578" y="20"/>
                    </a:lnTo>
                    <a:lnTo>
                      <a:pt x="581" y="25"/>
                    </a:lnTo>
                    <a:lnTo>
                      <a:pt x="586" y="31"/>
                    </a:lnTo>
                    <a:lnTo>
                      <a:pt x="594" y="36"/>
                    </a:lnTo>
                    <a:lnTo>
                      <a:pt x="599" y="41"/>
                    </a:lnTo>
                    <a:lnTo>
                      <a:pt x="607" y="39"/>
                    </a:lnTo>
                    <a:lnTo>
                      <a:pt x="610" y="34"/>
                    </a:lnTo>
                    <a:lnTo>
                      <a:pt x="613" y="33"/>
                    </a:lnTo>
                    <a:lnTo>
                      <a:pt x="616" y="31"/>
                    </a:lnTo>
                    <a:lnTo>
                      <a:pt x="616" y="36"/>
                    </a:lnTo>
                    <a:lnTo>
                      <a:pt x="620" y="41"/>
                    </a:lnTo>
                    <a:lnTo>
                      <a:pt x="621" y="44"/>
                    </a:lnTo>
                    <a:lnTo>
                      <a:pt x="621" y="49"/>
                    </a:lnTo>
                    <a:lnTo>
                      <a:pt x="621" y="52"/>
                    </a:lnTo>
                    <a:lnTo>
                      <a:pt x="618" y="54"/>
                    </a:lnTo>
                    <a:lnTo>
                      <a:pt x="613" y="54"/>
                    </a:lnTo>
                    <a:lnTo>
                      <a:pt x="608" y="58"/>
                    </a:lnTo>
                    <a:lnTo>
                      <a:pt x="608" y="61"/>
                    </a:lnTo>
                    <a:lnTo>
                      <a:pt x="608" y="65"/>
                    </a:lnTo>
                    <a:lnTo>
                      <a:pt x="607" y="66"/>
                    </a:lnTo>
                    <a:lnTo>
                      <a:pt x="604" y="69"/>
                    </a:lnTo>
                    <a:lnTo>
                      <a:pt x="602" y="71"/>
                    </a:lnTo>
                    <a:lnTo>
                      <a:pt x="601" y="74"/>
                    </a:lnTo>
                    <a:lnTo>
                      <a:pt x="601" y="77"/>
                    </a:lnTo>
                    <a:lnTo>
                      <a:pt x="604" y="79"/>
                    </a:lnTo>
                    <a:lnTo>
                      <a:pt x="608" y="82"/>
                    </a:lnTo>
                    <a:lnTo>
                      <a:pt x="610" y="88"/>
                    </a:lnTo>
                    <a:lnTo>
                      <a:pt x="616" y="88"/>
                    </a:lnTo>
                    <a:lnTo>
                      <a:pt x="620" y="95"/>
                    </a:lnTo>
                    <a:lnTo>
                      <a:pt x="621" y="100"/>
                    </a:lnTo>
                    <a:lnTo>
                      <a:pt x="623" y="101"/>
                    </a:lnTo>
                    <a:lnTo>
                      <a:pt x="623" y="108"/>
                    </a:lnTo>
                    <a:lnTo>
                      <a:pt x="626" y="112"/>
                    </a:lnTo>
                    <a:lnTo>
                      <a:pt x="632" y="119"/>
                    </a:lnTo>
                    <a:lnTo>
                      <a:pt x="637" y="119"/>
                    </a:lnTo>
                    <a:lnTo>
                      <a:pt x="642" y="120"/>
                    </a:lnTo>
                    <a:lnTo>
                      <a:pt x="645" y="125"/>
                    </a:lnTo>
                    <a:lnTo>
                      <a:pt x="645" y="352"/>
                    </a:lnTo>
                    <a:lnTo>
                      <a:pt x="0" y="330"/>
                    </a:lnTo>
                    <a:lnTo>
                      <a:pt x="24" y="0"/>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1" name="State: Iowa"/>
              <p:cNvSpPr>
                <a:spLocks/>
              </p:cNvSpPr>
              <p:nvPr/>
            </p:nvSpPr>
            <p:spPr bwMode="auto">
              <a:xfrm>
                <a:off x="4111169" y="3587719"/>
                <a:ext cx="768234" cy="523662"/>
              </a:xfrm>
              <a:custGeom>
                <a:avLst/>
                <a:gdLst>
                  <a:gd name="T0" fmla="*/ 2147483647 w 526"/>
                  <a:gd name="T1" fmla="*/ 2147483647 h 348"/>
                  <a:gd name="T2" fmla="*/ 2147483647 w 526"/>
                  <a:gd name="T3" fmla="*/ 2147483647 h 348"/>
                  <a:gd name="T4" fmla="*/ 2147483647 w 526"/>
                  <a:gd name="T5" fmla="*/ 2147483647 h 348"/>
                  <a:gd name="T6" fmla="*/ 2147483647 w 526"/>
                  <a:gd name="T7" fmla="*/ 2147483647 h 348"/>
                  <a:gd name="T8" fmla="*/ 2147483647 w 526"/>
                  <a:gd name="T9" fmla="*/ 2147483647 h 348"/>
                  <a:gd name="T10" fmla="*/ 2147483647 w 526"/>
                  <a:gd name="T11" fmla="*/ 2147483647 h 348"/>
                  <a:gd name="T12" fmla="*/ 2147483647 w 526"/>
                  <a:gd name="T13" fmla="*/ 2147483647 h 348"/>
                  <a:gd name="T14" fmla="*/ 2147483647 w 526"/>
                  <a:gd name="T15" fmla="*/ 2147483647 h 348"/>
                  <a:gd name="T16" fmla="*/ 2147483647 w 526"/>
                  <a:gd name="T17" fmla="*/ 2147483647 h 348"/>
                  <a:gd name="T18" fmla="*/ 2147483647 w 526"/>
                  <a:gd name="T19" fmla="*/ 2147483647 h 348"/>
                  <a:gd name="T20" fmla="*/ 2147483647 w 526"/>
                  <a:gd name="T21" fmla="*/ 2147483647 h 348"/>
                  <a:gd name="T22" fmla="*/ 2147483647 w 526"/>
                  <a:gd name="T23" fmla="*/ 2147483647 h 348"/>
                  <a:gd name="T24" fmla="*/ 2147483647 w 526"/>
                  <a:gd name="T25" fmla="*/ 2147483647 h 348"/>
                  <a:gd name="T26" fmla="*/ 2147483647 w 526"/>
                  <a:gd name="T27" fmla="*/ 2147483647 h 348"/>
                  <a:gd name="T28" fmla="*/ 2147483647 w 526"/>
                  <a:gd name="T29" fmla="*/ 2147483647 h 348"/>
                  <a:gd name="T30" fmla="*/ 2147483647 w 526"/>
                  <a:gd name="T31" fmla="*/ 2147483647 h 348"/>
                  <a:gd name="T32" fmla="*/ 2147483647 w 526"/>
                  <a:gd name="T33" fmla="*/ 2147483647 h 348"/>
                  <a:gd name="T34" fmla="*/ 2147483647 w 526"/>
                  <a:gd name="T35" fmla="*/ 2147483647 h 348"/>
                  <a:gd name="T36" fmla="*/ 2147483647 w 526"/>
                  <a:gd name="T37" fmla="*/ 2147483647 h 348"/>
                  <a:gd name="T38" fmla="*/ 2147483647 w 526"/>
                  <a:gd name="T39" fmla="*/ 2147483647 h 348"/>
                  <a:gd name="T40" fmla="*/ 2147483647 w 526"/>
                  <a:gd name="T41" fmla="*/ 2147483647 h 348"/>
                  <a:gd name="T42" fmla="*/ 2147483647 w 526"/>
                  <a:gd name="T43" fmla="*/ 2147483647 h 348"/>
                  <a:gd name="T44" fmla="*/ 2147483647 w 526"/>
                  <a:gd name="T45" fmla="*/ 2147483647 h 348"/>
                  <a:gd name="T46" fmla="*/ 2147483647 w 526"/>
                  <a:gd name="T47" fmla="*/ 2147483647 h 348"/>
                  <a:gd name="T48" fmla="*/ 2147483647 w 526"/>
                  <a:gd name="T49" fmla="*/ 2147483647 h 348"/>
                  <a:gd name="T50" fmla="*/ 2147483647 w 526"/>
                  <a:gd name="T51" fmla="*/ 2147483647 h 348"/>
                  <a:gd name="T52" fmla="*/ 2147483647 w 526"/>
                  <a:gd name="T53" fmla="*/ 2147483647 h 348"/>
                  <a:gd name="T54" fmla="*/ 2147483647 w 526"/>
                  <a:gd name="T55" fmla="*/ 2147483647 h 348"/>
                  <a:gd name="T56" fmla="*/ 2147483647 w 526"/>
                  <a:gd name="T57" fmla="*/ 2147483647 h 348"/>
                  <a:gd name="T58" fmla="*/ 2147483647 w 526"/>
                  <a:gd name="T59" fmla="*/ 2147483647 h 348"/>
                  <a:gd name="T60" fmla="*/ 2147483647 w 526"/>
                  <a:gd name="T61" fmla="*/ 2147483647 h 348"/>
                  <a:gd name="T62" fmla="*/ 2147483647 w 526"/>
                  <a:gd name="T63" fmla="*/ 2147483647 h 348"/>
                  <a:gd name="T64" fmla="*/ 2147483647 w 526"/>
                  <a:gd name="T65" fmla="*/ 2147483647 h 348"/>
                  <a:gd name="T66" fmla="*/ 2147483647 w 526"/>
                  <a:gd name="T67" fmla="*/ 2147483647 h 348"/>
                  <a:gd name="T68" fmla="*/ 2147483647 w 526"/>
                  <a:gd name="T69" fmla="*/ 2147483647 h 348"/>
                  <a:gd name="T70" fmla="*/ 2147483647 w 526"/>
                  <a:gd name="T71" fmla="*/ 2147483647 h 348"/>
                  <a:gd name="T72" fmla="*/ 2147483647 w 526"/>
                  <a:gd name="T73" fmla="*/ 2147483647 h 348"/>
                  <a:gd name="T74" fmla="*/ 2147483647 w 526"/>
                  <a:gd name="T75" fmla="*/ 2147483647 h 348"/>
                  <a:gd name="T76" fmla="*/ 2147483647 w 526"/>
                  <a:gd name="T77" fmla="*/ 2147483647 h 348"/>
                  <a:gd name="T78" fmla="*/ 2147483647 w 526"/>
                  <a:gd name="T79" fmla="*/ 2147483647 h 348"/>
                  <a:gd name="T80" fmla="*/ 2147483647 w 526"/>
                  <a:gd name="T81" fmla="*/ 2147483647 h 348"/>
                  <a:gd name="T82" fmla="*/ 2147483647 w 526"/>
                  <a:gd name="T83" fmla="*/ 2147483647 h 348"/>
                  <a:gd name="T84" fmla="*/ 2147483647 w 526"/>
                  <a:gd name="T85" fmla="*/ 2147483647 h 348"/>
                  <a:gd name="T86" fmla="*/ 2147483647 w 526"/>
                  <a:gd name="T87" fmla="*/ 2147483647 h 348"/>
                  <a:gd name="T88" fmla="*/ 2147483647 w 526"/>
                  <a:gd name="T89" fmla="*/ 2147483647 h 348"/>
                  <a:gd name="T90" fmla="*/ 2147483647 w 526"/>
                  <a:gd name="T91" fmla="*/ 2147483647 h 348"/>
                  <a:gd name="T92" fmla="*/ 2147483647 w 526"/>
                  <a:gd name="T93" fmla="*/ 2147483647 h 348"/>
                  <a:gd name="T94" fmla="*/ 2147483647 w 526"/>
                  <a:gd name="T95" fmla="*/ 2147483647 h 348"/>
                  <a:gd name="T96" fmla="*/ 2147483647 w 526"/>
                  <a:gd name="T97" fmla="*/ 2147483647 h 348"/>
                  <a:gd name="T98" fmla="*/ 2147483647 w 526"/>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6"/>
                  <a:gd name="T151" fmla="*/ 0 h 348"/>
                  <a:gd name="T152" fmla="*/ 526 w 526"/>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6" h="348">
                    <a:moveTo>
                      <a:pt x="15" y="5"/>
                    </a:moveTo>
                    <a:lnTo>
                      <a:pt x="431" y="0"/>
                    </a:lnTo>
                    <a:lnTo>
                      <a:pt x="431" y="10"/>
                    </a:lnTo>
                    <a:lnTo>
                      <a:pt x="433" y="15"/>
                    </a:lnTo>
                    <a:lnTo>
                      <a:pt x="434" y="19"/>
                    </a:lnTo>
                    <a:lnTo>
                      <a:pt x="434" y="24"/>
                    </a:lnTo>
                    <a:lnTo>
                      <a:pt x="437" y="31"/>
                    </a:lnTo>
                    <a:lnTo>
                      <a:pt x="439" y="37"/>
                    </a:lnTo>
                    <a:lnTo>
                      <a:pt x="437" y="45"/>
                    </a:lnTo>
                    <a:lnTo>
                      <a:pt x="440" y="50"/>
                    </a:lnTo>
                    <a:lnTo>
                      <a:pt x="442" y="53"/>
                    </a:lnTo>
                    <a:lnTo>
                      <a:pt x="442" y="59"/>
                    </a:lnTo>
                    <a:lnTo>
                      <a:pt x="440" y="64"/>
                    </a:lnTo>
                    <a:lnTo>
                      <a:pt x="440" y="67"/>
                    </a:lnTo>
                    <a:lnTo>
                      <a:pt x="444" y="70"/>
                    </a:lnTo>
                    <a:lnTo>
                      <a:pt x="445" y="75"/>
                    </a:lnTo>
                    <a:lnTo>
                      <a:pt x="447" y="81"/>
                    </a:lnTo>
                    <a:lnTo>
                      <a:pt x="447" y="86"/>
                    </a:lnTo>
                    <a:lnTo>
                      <a:pt x="452" y="88"/>
                    </a:lnTo>
                    <a:lnTo>
                      <a:pt x="460" y="88"/>
                    </a:lnTo>
                    <a:lnTo>
                      <a:pt x="464" y="91"/>
                    </a:lnTo>
                    <a:lnTo>
                      <a:pt x="472" y="91"/>
                    </a:lnTo>
                    <a:lnTo>
                      <a:pt x="480" y="96"/>
                    </a:lnTo>
                    <a:lnTo>
                      <a:pt x="480" y="102"/>
                    </a:lnTo>
                    <a:lnTo>
                      <a:pt x="480" y="108"/>
                    </a:lnTo>
                    <a:lnTo>
                      <a:pt x="485" y="113"/>
                    </a:lnTo>
                    <a:lnTo>
                      <a:pt x="488" y="118"/>
                    </a:lnTo>
                    <a:lnTo>
                      <a:pt x="494" y="121"/>
                    </a:lnTo>
                    <a:lnTo>
                      <a:pt x="501" y="127"/>
                    </a:lnTo>
                    <a:lnTo>
                      <a:pt x="502" y="137"/>
                    </a:lnTo>
                    <a:lnTo>
                      <a:pt x="507" y="140"/>
                    </a:lnTo>
                    <a:lnTo>
                      <a:pt x="514" y="145"/>
                    </a:lnTo>
                    <a:lnTo>
                      <a:pt x="520" y="148"/>
                    </a:lnTo>
                    <a:lnTo>
                      <a:pt x="521" y="156"/>
                    </a:lnTo>
                    <a:lnTo>
                      <a:pt x="525" y="162"/>
                    </a:lnTo>
                    <a:lnTo>
                      <a:pt x="526" y="166"/>
                    </a:lnTo>
                    <a:lnTo>
                      <a:pt x="525" y="170"/>
                    </a:lnTo>
                    <a:lnTo>
                      <a:pt x="523" y="175"/>
                    </a:lnTo>
                    <a:lnTo>
                      <a:pt x="521" y="180"/>
                    </a:lnTo>
                    <a:lnTo>
                      <a:pt x="520" y="185"/>
                    </a:lnTo>
                    <a:lnTo>
                      <a:pt x="517" y="186"/>
                    </a:lnTo>
                    <a:lnTo>
                      <a:pt x="514" y="189"/>
                    </a:lnTo>
                    <a:lnTo>
                      <a:pt x="510" y="193"/>
                    </a:lnTo>
                    <a:lnTo>
                      <a:pt x="510" y="199"/>
                    </a:lnTo>
                    <a:lnTo>
                      <a:pt x="510" y="207"/>
                    </a:lnTo>
                    <a:lnTo>
                      <a:pt x="507" y="208"/>
                    </a:lnTo>
                    <a:lnTo>
                      <a:pt x="502" y="213"/>
                    </a:lnTo>
                    <a:lnTo>
                      <a:pt x="499" y="215"/>
                    </a:lnTo>
                    <a:lnTo>
                      <a:pt x="496" y="218"/>
                    </a:lnTo>
                    <a:lnTo>
                      <a:pt x="491" y="218"/>
                    </a:lnTo>
                    <a:lnTo>
                      <a:pt x="490" y="221"/>
                    </a:lnTo>
                    <a:lnTo>
                      <a:pt x="488" y="223"/>
                    </a:lnTo>
                    <a:lnTo>
                      <a:pt x="485" y="226"/>
                    </a:lnTo>
                    <a:lnTo>
                      <a:pt x="480" y="226"/>
                    </a:lnTo>
                    <a:lnTo>
                      <a:pt x="472" y="226"/>
                    </a:lnTo>
                    <a:lnTo>
                      <a:pt x="467" y="229"/>
                    </a:lnTo>
                    <a:lnTo>
                      <a:pt x="463" y="231"/>
                    </a:lnTo>
                    <a:lnTo>
                      <a:pt x="456" y="232"/>
                    </a:lnTo>
                    <a:lnTo>
                      <a:pt x="452" y="234"/>
                    </a:lnTo>
                    <a:lnTo>
                      <a:pt x="450" y="237"/>
                    </a:lnTo>
                    <a:lnTo>
                      <a:pt x="448" y="242"/>
                    </a:lnTo>
                    <a:lnTo>
                      <a:pt x="448" y="248"/>
                    </a:lnTo>
                    <a:lnTo>
                      <a:pt x="450" y="250"/>
                    </a:lnTo>
                    <a:lnTo>
                      <a:pt x="452" y="255"/>
                    </a:lnTo>
                    <a:lnTo>
                      <a:pt x="456" y="258"/>
                    </a:lnTo>
                    <a:lnTo>
                      <a:pt x="461" y="262"/>
                    </a:lnTo>
                    <a:lnTo>
                      <a:pt x="463" y="267"/>
                    </a:lnTo>
                    <a:lnTo>
                      <a:pt x="464" y="274"/>
                    </a:lnTo>
                    <a:lnTo>
                      <a:pt x="463" y="278"/>
                    </a:lnTo>
                    <a:lnTo>
                      <a:pt x="461" y="285"/>
                    </a:lnTo>
                    <a:lnTo>
                      <a:pt x="458" y="288"/>
                    </a:lnTo>
                    <a:lnTo>
                      <a:pt x="455" y="291"/>
                    </a:lnTo>
                    <a:lnTo>
                      <a:pt x="455" y="296"/>
                    </a:lnTo>
                    <a:lnTo>
                      <a:pt x="453" y="304"/>
                    </a:lnTo>
                    <a:lnTo>
                      <a:pt x="452" y="309"/>
                    </a:lnTo>
                    <a:lnTo>
                      <a:pt x="450" y="312"/>
                    </a:lnTo>
                    <a:lnTo>
                      <a:pt x="447" y="316"/>
                    </a:lnTo>
                    <a:lnTo>
                      <a:pt x="444" y="318"/>
                    </a:lnTo>
                    <a:lnTo>
                      <a:pt x="439" y="320"/>
                    </a:lnTo>
                    <a:lnTo>
                      <a:pt x="433" y="323"/>
                    </a:lnTo>
                    <a:lnTo>
                      <a:pt x="429" y="326"/>
                    </a:lnTo>
                    <a:lnTo>
                      <a:pt x="429" y="332"/>
                    </a:lnTo>
                    <a:lnTo>
                      <a:pt x="431" y="344"/>
                    </a:lnTo>
                    <a:lnTo>
                      <a:pt x="426" y="348"/>
                    </a:lnTo>
                    <a:lnTo>
                      <a:pt x="399" y="321"/>
                    </a:lnTo>
                    <a:lnTo>
                      <a:pt x="67" y="328"/>
                    </a:lnTo>
                    <a:lnTo>
                      <a:pt x="65" y="321"/>
                    </a:lnTo>
                    <a:lnTo>
                      <a:pt x="61" y="316"/>
                    </a:lnTo>
                    <a:lnTo>
                      <a:pt x="58" y="312"/>
                    </a:lnTo>
                    <a:lnTo>
                      <a:pt x="58" y="307"/>
                    </a:lnTo>
                    <a:lnTo>
                      <a:pt x="59" y="301"/>
                    </a:lnTo>
                    <a:lnTo>
                      <a:pt x="62" y="296"/>
                    </a:lnTo>
                    <a:lnTo>
                      <a:pt x="62" y="289"/>
                    </a:lnTo>
                    <a:lnTo>
                      <a:pt x="61" y="282"/>
                    </a:lnTo>
                    <a:lnTo>
                      <a:pt x="58" y="275"/>
                    </a:lnTo>
                    <a:lnTo>
                      <a:pt x="53" y="270"/>
                    </a:lnTo>
                    <a:lnTo>
                      <a:pt x="51" y="262"/>
                    </a:lnTo>
                    <a:lnTo>
                      <a:pt x="54" y="255"/>
                    </a:lnTo>
                    <a:lnTo>
                      <a:pt x="53" y="245"/>
                    </a:lnTo>
                    <a:lnTo>
                      <a:pt x="53" y="239"/>
                    </a:lnTo>
                    <a:lnTo>
                      <a:pt x="53" y="235"/>
                    </a:lnTo>
                    <a:lnTo>
                      <a:pt x="54" y="232"/>
                    </a:lnTo>
                    <a:lnTo>
                      <a:pt x="53" y="229"/>
                    </a:lnTo>
                    <a:lnTo>
                      <a:pt x="50" y="228"/>
                    </a:lnTo>
                    <a:lnTo>
                      <a:pt x="46" y="224"/>
                    </a:lnTo>
                    <a:lnTo>
                      <a:pt x="42" y="220"/>
                    </a:lnTo>
                    <a:lnTo>
                      <a:pt x="42" y="213"/>
                    </a:lnTo>
                    <a:lnTo>
                      <a:pt x="42" y="201"/>
                    </a:lnTo>
                    <a:lnTo>
                      <a:pt x="43" y="189"/>
                    </a:lnTo>
                    <a:lnTo>
                      <a:pt x="42" y="186"/>
                    </a:lnTo>
                    <a:lnTo>
                      <a:pt x="38" y="180"/>
                    </a:lnTo>
                    <a:lnTo>
                      <a:pt x="35" y="174"/>
                    </a:lnTo>
                    <a:lnTo>
                      <a:pt x="32" y="167"/>
                    </a:lnTo>
                    <a:lnTo>
                      <a:pt x="27" y="158"/>
                    </a:lnTo>
                    <a:lnTo>
                      <a:pt x="24" y="153"/>
                    </a:lnTo>
                    <a:lnTo>
                      <a:pt x="23" y="147"/>
                    </a:lnTo>
                    <a:lnTo>
                      <a:pt x="26" y="142"/>
                    </a:lnTo>
                    <a:lnTo>
                      <a:pt x="26" y="137"/>
                    </a:lnTo>
                    <a:lnTo>
                      <a:pt x="23" y="134"/>
                    </a:lnTo>
                    <a:lnTo>
                      <a:pt x="19" y="129"/>
                    </a:lnTo>
                    <a:lnTo>
                      <a:pt x="19" y="124"/>
                    </a:lnTo>
                    <a:lnTo>
                      <a:pt x="16" y="119"/>
                    </a:lnTo>
                    <a:lnTo>
                      <a:pt x="11" y="115"/>
                    </a:lnTo>
                    <a:lnTo>
                      <a:pt x="8" y="108"/>
                    </a:lnTo>
                    <a:lnTo>
                      <a:pt x="7" y="102"/>
                    </a:lnTo>
                    <a:lnTo>
                      <a:pt x="5" y="97"/>
                    </a:lnTo>
                    <a:lnTo>
                      <a:pt x="4" y="89"/>
                    </a:lnTo>
                    <a:lnTo>
                      <a:pt x="0" y="83"/>
                    </a:lnTo>
                    <a:lnTo>
                      <a:pt x="2" y="78"/>
                    </a:lnTo>
                    <a:lnTo>
                      <a:pt x="5" y="77"/>
                    </a:lnTo>
                    <a:lnTo>
                      <a:pt x="7" y="70"/>
                    </a:lnTo>
                    <a:lnTo>
                      <a:pt x="10" y="64"/>
                    </a:lnTo>
                    <a:lnTo>
                      <a:pt x="10" y="59"/>
                    </a:lnTo>
                    <a:lnTo>
                      <a:pt x="11" y="53"/>
                    </a:lnTo>
                    <a:lnTo>
                      <a:pt x="15" y="50"/>
                    </a:lnTo>
                    <a:lnTo>
                      <a:pt x="16" y="46"/>
                    </a:lnTo>
                    <a:lnTo>
                      <a:pt x="16" y="42"/>
                    </a:lnTo>
                    <a:lnTo>
                      <a:pt x="15" y="38"/>
                    </a:lnTo>
                    <a:lnTo>
                      <a:pt x="10" y="37"/>
                    </a:lnTo>
                    <a:lnTo>
                      <a:pt x="7" y="34"/>
                    </a:lnTo>
                    <a:lnTo>
                      <a:pt x="5" y="29"/>
                    </a:lnTo>
                    <a:lnTo>
                      <a:pt x="7" y="26"/>
                    </a:lnTo>
                    <a:lnTo>
                      <a:pt x="10" y="23"/>
                    </a:lnTo>
                    <a:lnTo>
                      <a:pt x="11" y="19"/>
                    </a:lnTo>
                    <a:lnTo>
                      <a:pt x="8" y="18"/>
                    </a:lnTo>
                    <a:lnTo>
                      <a:pt x="4" y="16"/>
                    </a:lnTo>
                    <a:lnTo>
                      <a:pt x="2" y="13"/>
                    </a:lnTo>
                    <a:lnTo>
                      <a:pt x="2" y="8"/>
                    </a:lnTo>
                    <a:lnTo>
                      <a:pt x="4" y="5"/>
                    </a:lnTo>
                    <a:lnTo>
                      <a:pt x="15" y="5"/>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2" name="State: Indiana"/>
              <p:cNvSpPr>
                <a:spLocks/>
              </p:cNvSpPr>
              <p:nvPr/>
            </p:nvSpPr>
            <p:spPr bwMode="auto">
              <a:xfrm>
                <a:off x="5171507" y="3812616"/>
                <a:ext cx="397262" cy="705742"/>
              </a:xfrm>
              <a:custGeom>
                <a:avLst/>
                <a:gdLst>
                  <a:gd name="T0" fmla="*/ 2147483647 w 272"/>
                  <a:gd name="T1" fmla="*/ 2147483647 h 469"/>
                  <a:gd name="T2" fmla="*/ 2147483647 w 272"/>
                  <a:gd name="T3" fmla="*/ 2147483647 h 469"/>
                  <a:gd name="T4" fmla="*/ 2147483647 w 272"/>
                  <a:gd name="T5" fmla="*/ 2147483647 h 469"/>
                  <a:gd name="T6" fmla="*/ 2147483647 w 272"/>
                  <a:gd name="T7" fmla="*/ 2147483647 h 469"/>
                  <a:gd name="T8" fmla="*/ 2147483647 w 272"/>
                  <a:gd name="T9" fmla="*/ 2147483647 h 469"/>
                  <a:gd name="T10" fmla="*/ 2147483647 w 272"/>
                  <a:gd name="T11" fmla="*/ 2147483647 h 469"/>
                  <a:gd name="T12" fmla="*/ 2147483647 w 272"/>
                  <a:gd name="T13" fmla="*/ 2147483647 h 469"/>
                  <a:gd name="T14" fmla="*/ 2147483647 w 272"/>
                  <a:gd name="T15" fmla="*/ 2147483647 h 469"/>
                  <a:gd name="T16" fmla="*/ 2147483647 w 272"/>
                  <a:gd name="T17" fmla="*/ 2147483647 h 469"/>
                  <a:gd name="T18" fmla="*/ 2147483647 w 272"/>
                  <a:gd name="T19" fmla="*/ 2147483647 h 469"/>
                  <a:gd name="T20" fmla="*/ 2147483647 w 272"/>
                  <a:gd name="T21" fmla="*/ 2147483647 h 469"/>
                  <a:gd name="T22" fmla="*/ 2147483647 w 272"/>
                  <a:gd name="T23" fmla="*/ 2147483647 h 469"/>
                  <a:gd name="T24" fmla="*/ 2147483647 w 272"/>
                  <a:gd name="T25" fmla="*/ 2147483647 h 469"/>
                  <a:gd name="T26" fmla="*/ 2147483647 w 272"/>
                  <a:gd name="T27" fmla="*/ 2147483647 h 469"/>
                  <a:gd name="T28" fmla="*/ 2147483647 w 272"/>
                  <a:gd name="T29" fmla="*/ 2147483647 h 469"/>
                  <a:gd name="T30" fmla="*/ 2147483647 w 272"/>
                  <a:gd name="T31" fmla="*/ 2147483647 h 469"/>
                  <a:gd name="T32" fmla="*/ 2147483647 w 272"/>
                  <a:gd name="T33" fmla="*/ 2147483647 h 469"/>
                  <a:gd name="T34" fmla="*/ 2147483647 w 272"/>
                  <a:gd name="T35" fmla="*/ 2147483647 h 469"/>
                  <a:gd name="T36" fmla="*/ 2147483647 w 272"/>
                  <a:gd name="T37" fmla="*/ 2147483647 h 469"/>
                  <a:gd name="T38" fmla="*/ 2147483647 w 272"/>
                  <a:gd name="T39" fmla="*/ 2147483647 h 469"/>
                  <a:gd name="T40" fmla="*/ 2147483647 w 272"/>
                  <a:gd name="T41" fmla="*/ 2147483647 h 469"/>
                  <a:gd name="T42" fmla="*/ 2147483647 w 272"/>
                  <a:gd name="T43" fmla="*/ 2147483647 h 469"/>
                  <a:gd name="T44" fmla="*/ 2147483647 w 272"/>
                  <a:gd name="T45" fmla="*/ 2147483647 h 469"/>
                  <a:gd name="T46" fmla="*/ 2147483647 w 272"/>
                  <a:gd name="T47" fmla="*/ 2147483647 h 469"/>
                  <a:gd name="T48" fmla="*/ 2147483647 w 272"/>
                  <a:gd name="T49" fmla="*/ 2147483647 h 469"/>
                  <a:gd name="T50" fmla="*/ 2147483647 w 272"/>
                  <a:gd name="T51" fmla="*/ 2147483647 h 469"/>
                  <a:gd name="T52" fmla="*/ 2147483647 w 272"/>
                  <a:gd name="T53" fmla="*/ 2147483647 h 469"/>
                  <a:gd name="T54" fmla="*/ 2147483647 w 272"/>
                  <a:gd name="T55" fmla="*/ 2147483647 h 469"/>
                  <a:gd name="T56" fmla="*/ 2147483647 w 272"/>
                  <a:gd name="T57" fmla="*/ 2147483647 h 469"/>
                  <a:gd name="T58" fmla="*/ 2147483647 w 272"/>
                  <a:gd name="T59" fmla="*/ 2147483647 h 469"/>
                  <a:gd name="T60" fmla="*/ 2147483647 w 272"/>
                  <a:gd name="T61" fmla="*/ 2147483647 h 469"/>
                  <a:gd name="T62" fmla="*/ 2147483647 w 272"/>
                  <a:gd name="T63" fmla="*/ 2147483647 h 469"/>
                  <a:gd name="T64" fmla="*/ 2147483647 w 272"/>
                  <a:gd name="T65" fmla="*/ 2147483647 h 469"/>
                  <a:gd name="T66" fmla="*/ 2147483647 w 272"/>
                  <a:gd name="T67" fmla="*/ 2147483647 h 469"/>
                  <a:gd name="T68" fmla="*/ 2147483647 w 272"/>
                  <a:gd name="T69" fmla="*/ 2147483647 h 469"/>
                  <a:gd name="T70" fmla="*/ 2147483647 w 272"/>
                  <a:gd name="T71" fmla="*/ 2147483647 h 469"/>
                  <a:gd name="T72" fmla="*/ 0 w 272"/>
                  <a:gd name="T73" fmla="*/ 2147483647 h 469"/>
                  <a:gd name="T74" fmla="*/ 2147483647 w 272"/>
                  <a:gd name="T75" fmla="*/ 2147483647 h 469"/>
                  <a:gd name="T76" fmla="*/ 2147483647 w 272"/>
                  <a:gd name="T77" fmla="*/ 2147483647 h 469"/>
                  <a:gd name="T78" fmla="*/ 2147483647 w 272"/>
                  <a:gd name="T79" fmla="*/ 2147483647 h 469"/>
                  <a:gd name="T80" fmla="*/ 2147483647 w 272"/>
                  <a:gd name="T81" fmla="*/ 2147483647 h 469"/>
                  <a:gd name="T82" fmla="*/ 2147483647 w 272"/>
                  <a:gd name="T83" fmla="*/ 2147483647 h 469"/>
                  <a:gd name="T84" fmla="*/ 2147483647 w 272"/>
                  <a:gd name="T85" fmla="*/ 2147483647 h 469"/>
                  <a:gd name="T86" fmla="*/ 2147483647 w 272"/>
                  <a:gd name="T87" fmla="*/ 2147483647 h 469"/>
                  <a:gd name="T88" fmla="*/ 2147483647 w 272"/>
                  <a:gd name="T89" fmla="*/ 2147483647 h 469"/>
                  <a:gd name="T90" fmla="*/ 2147483647 w 272"/>
                  <a:gd name="T91" fmla="*/ 2147483647 h 469"/>
                  <a:gd name="T92" fmla="*/ 2147483647 w 272"/>
                  <a:gd name="T93" fmla="*/ 2147483647 h 469"/>
                  <a:gd name="T94" fmla="*/ 2147483647 w 272"/>
                  <a:gd name="T95" fmla="*/ 2147483647 h 469"/>
                  <a:gd name="T96" fmla="*/ 2147483647 w 272"/>
                  <a:gd name="T97" fmla="*/ 2147483647 h 469"/>
                  <a:gd name="T98" fmla="*/ 2147483647 w 272"/>
                  <a:gd name="T99" fmla="*/ 2147483647 h 469"/>
                  <a:gd name="T100" fmla="*/ 2147483647 w 272"/>
                  <a:gd name="T101" fmla="*/ 2147483647 h 4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469"/>
                  <a:gd name="T155" fmla="*/ 272 w 272"/>
                  <a:gd name="T156" fmla="*/ 469 h 4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469">
                    <a:moveTo>
                      <a:pt x="13" y="32"/>
                    </a:moveTo>
                    <a:lnTo>
                      <a:pt x="19" y="34"/>
                    </a:lnTo>
                    <a:lnTo>
                      <a:pt x="26" y="35"/>
                    </a:lnTo>
                    <a:lnTo>
                      <a:pt x="32" y="35"/>
                    </a:lnTo>
                    <a:lnTo>
                      <a:pt x="37" y="37"/>
                    </a:lnTo>
                    <a:lnTo>
                      <a:pt x="43" y="35"/>
                    </a:lnTo>
                    <a:lnTo>
                      <a:pt x="50" y="30"/>
                    </a:lnTo>
                    <a:lnTo>
                      <a:pt x="54" y="26"/>
                    </a:lnTo>
                    <a:lnTo>
                      <a:pt x="61" y="19"/>
                    </a:lnTo>
                    <a:lnTo>
                      <a:pt x="64" y="16"/>
                    </a:lnTo>
                    <a:lnTo>
                      <a:pt x="89" y="15"/>
                    </a:lnTo>
                    <a:lnTo>
                      <a:pt x="100" y="13"/>
                    </a:lnTo>
                    <a:lnTo>
                      <a:pt x="115" y="15"/>
                    </a:lnTo>
                    <a:lnTo>
                      <a:pt x="129" y="11"/>
                    </a:lnTo>
                    <a:lnTo>
                      <a:pt x="140" y="10"/>
                    </a:lnTo>
                    <a:lnTo>
                      <a:pt x="150" y="11"/>
                    </a:lnTo>
                    <a:lnTo>
                      <a:pt x="158" y="7"/>
                    </a:lnTo>
                    <a:lnTo>
                      <a:pt x="177" y="5"/>
                    </a:lnTo>
                    <a:lnTo>
                      <a:pt x="189" y="3"/>
                    </a:lnTo>
                    <a:lnTo>
                      <a:pt x="204" y="5"/>
                    </a:lnTo>
                    <a:lnTo>
                      <a:pt x="213" y="3"/>
                    </a:lnTo>
                    <a:lnTo>
                      <a:pt x="224" y="0"/>
                    </a:lnTo>
                    <a:lnTo>
                      <a:pt x="232" y="2"/>
                    </a:lnTo>
                    <a:lnTo>
                      <a:pt x="237" y="7"/>
                    </a:lnTo>
                    <a:lnTo>
                      <a:pt x="264" y="288"/>
                    </a:lnTo>
                    <a:lnTo>
                      <a:pt x="264" y="293"/>
                    </a:lnTo>
                    <a:lnTo>
                      <a:pt x="261" y="297"/>
                    </a:lnTo>
                    <a:lnTo>
                      <a:pt x="259" y="301"/>
                    </a:lnTo>
                    <a:lnTo>
                      <a:pt x="261" y="304"/>
                    </a:lnTo>
                    <a:lnTo>
                      <a:pt x="267" y="308"/>
                    </a:lnTo>
                    <a:lnTo>
                      <a:pt x="267" y="312"/>
                    </a:lnTo>
                    <a:lnTo>
                      <a:pt x="269" y="320"/>
                    </a:lnTo>
                    <a:lnTo>
                      <a:pt x="272" y="323"/>
                    </a:lnTo>
                    <a:lnTo>
                      <a:pt x="270" y="328"/>
                    </a:lnTo>
                    <a:lnTo>
                      <a:pt x="264" y="331"/>
                    </a:lnTo>
                    <a:lnTo>
                      <a:pt x="258" y="331"/>
                    </a:lnTo>
                    <a:lnTo>
                      <a:pt x="251" y="331"/>
                    </a:lnTo>
                    <a:lnTo>
                      <a:pt x="250" y="335"/>
                    </a:lnTo>
                    <a:lnTo>
                      <a:pt x="248" y="340"/>
                    </a:lnTo>
                    <a:lnTo>
                      <a:pt x="242" y="340"/>
                    </a:lnTo>
                    <a:lnTo>
                      <a:pt x="240" y="343"/>
                    </a:lnTo>
                    <a:lnTo>
                      <a:pt x="237" y="342"/>
                    </a:lnTo>
                    <a:lnTo>
                      <a:pt x="234" y="340"/>
                    </a:lnTo>
                    <a:lnTo>
                      <a:pt x="229" y="339"/>
                    </a:lnTo>
                    <a:lnTo>
                      <a:pt x="224" y="339"/>
                    </a:lnTo>
                    <a:lnTo>
                      <a:pt x="220" y="340"/>
                    </a:lnTo>
                    <a:lnTo>
                      <a:pt x="218" y="343"/>
                    </a:lnTo>
                    <a:lnTo>
                      <a:pt x="220" y="350"/>
                    </a:lnTo>
                    <a:lnTo>
                      <a:pt x="218" y="355"/>
                    </a:lnTo>
                    <a:lnTo>
                      <a:pt x="223" y="358"/>
                    </a:lnTo>
                    <a:lnTo>
                      <a:pt x="224" y="359"/>
                    </a:lnTo>
                    <a:lnTo>
                      <a:pt x="223" y="362"/>
                    </a:lnTo>
                    <a:lnTo>
                      <a:pt x="218" y="364"/>
                    </a:lnTo>
                    <a:lnTo>
                      <a:pt x="215" y="367"/>
                    </a:lnTo>
                    <a:lnTo>
                      <a:pt x="212" y="370"/>
                    </a:lnTo>
                    <a:lnTo>
                      <a:pt x="208" y="375"/>
                    </a:lnTo>
                    <a:lnTo>
                      <a:pt x="207" y="378"/>
                    </a:lnTo>
                    <a:lnTo>
                      <a:pt x="204" y="382"/>
                    </a:lnTo>
                    <a:lnTo>
                      <a:pt x="199" y="386"/>
                    </a:lnTo>
                    <a:lnTo>
                      <a:pt x="197" y="393"/>
                    </a:lnTo>
                    <a:lnTo>
                      <a:pt x="189" y="397"/>
                    </a:lnTo>
                    <a:lnTo>
                      <a:pt x="186" y="404"/>
                    </a:lnTo>
                    <a:lnTo>
                      <a:pt x="186" y="409"/>
                    </a:lnTo>
                    <a:lnTo>
                      <a:pt x="185" y="417"/>
                    </a:lnTo>
                    <a:lnTo>
                      <a:pt x="183" y="421"/>
                    </a:lnTo>
                    <a:lnTo>
                      <a:pt x="181" y="426"/>
                    </a:lnTo>
                    <a:lnTo>
                      <a:pt x="177" y="429"/>
                    </a:lnTo>
                    <a:lnTo>
                      <a:pt x="172" y="432"/>
                    </a:lnTo>
                    <a:lnTo>
                      <a:pt x="166" y="429"/>
                    </a:lnTo>
                    <a:lnTo>
                      <a:pt x="161" y="426"/>
                    </a:lnTo>
                    <a:lnTo>
                      <a:pt x="154" y="420"/>
                    </a:lnTo>
                    <a:lnTo>
                      <a:pt x="151" y="415"/>
                    </a:lnTo>
                    <a:lnTo>
                      <a:pt x="145" y="410"/>
                    </a:lnTo>
                    <a:lnTo>
                      <a:pt x="140" y="413"/>
                    </a:lnTo>
                    <a:lnTo>
                      <a:pt x="137" y="418"/>
                    </a:lnTo>
                    <a:lnTo>
                      <a:pt x="134" y="424"/>
                    </a:lnTo>
                    <a:lnTo>
                      <a:pt x="134" y="431"/>
                    </a:lnTo>
                    <a:lnTo>
                      <a:pt x="134" y="436"/>
                    </a:lnTo>
                    <a:lnTo>
                      <a:pt x="131" y="439"/>
                    </a:lnTo>
                    <a:lnTo>
                      <a:pt x="127" y="444"/>
                    </a:lnTo>
                    <a:lnTo>
                      <a:pt x="124" y="447"/>
                    </a:lnTo>
                    <a:lnTo>
                      <a:pt x="119" y="447"/>
                    </a:lnTo>
                    <a:lnTo>
                      <a:pt x="115" y="442"/>
                    </a:lnTo>
                    <a:lnTo>
                      <a:pt x="112" y="440"/>
                    </a:lnTo>
                    <a:lnTo>
                      <a:pt x="107" y="437"/>
                    </a:lnTo>
                    <a:lnTo>
                      <a:pt x="104" y="436"/>
                    </a:lnTo>
                    <a:lnTo>
                      <a:pt x="99" y="437"/>
                    </a:lnTo>
                    <a:lnTo>
                      <a:pt x="96" y="439"/>
                    </a:lnTo>
                    <a:lnTo>
                      <a:pt x="94" y="445"/>
                    </a:lnTo>
                    <a:lnTo>
                      <a:pt x="91" y="448"/>
                    </a:lnTo>
                    <a:lnTo>
                      <a:pt x="89" y="450"/>
                    </a:lnTo>
                    <a:lnTo>
                      <a:pt x="86" y="455"/>
                    </a:lnTo>
                    <a:lnTo>
                      <a:pt x="84" y="458"/>
                    </a:lnTo>
                    <a:lnTo>
                      <a:pt x="80" y="458"/>
                    </a:lnTo>
                    <a:lnTo>
                      <a:pt x="78" y="455"/>
                    </a:lnTo>
                    <a:lnTo>
                      <a:pt x="72" y="450"/>
                    </a:lnTo>
                    <a:lnTo>
                      <a:pt x="65" y="448"/>
                    </a:lnTo>
                    <a:lnTo>
                      <a:pt x="57" y="445"/>
                    </a:lnTo>
                    <a:lnTo>
                      <a:pt x="53" y="445"/>
                    </a:lnTo>
                    <a:lnTo>
                      <a:pt x="48" y="448"/>
                    </a:lnTo>
                    <a:lnTo>
                      <a:pt x="43" y="453"/>
                    </a:lnTo>
                    <a:lnTo>
                      <a:pt x="40" y="458"/>
                    </a:lnTo>
                    <a:lnTo>
                      <a:pt x="35" y="455"/>
                    </a:lnTo>
                    <a:lnTo>
                      <a:pt x="30" y="453"/>
                    </a:lnTo>
                    <a:lnTo>
                      <a:pt x="24" y="451"/>
                    </a:lnTo>
                    <a:lnTo>
                      <a:pt x="19" y="455"/>
                    </a:lnTo>
                    <a:lnTo>
                      <a:pt x="16" y="458"/>
                    </a:lnTo>
                    <a:lnTo>
                      <a:pt x="15" y="464"/>
                    </a:lnTo>
                    <a:lnTo>
                      <a:pt x="8" y="469"/>
                    </a:lnTo>
                    <a:lnTo>
                      <a:pt x="2" y="467"/>
                    </a:lnTo>
                    <a:lnTo>
                      <a:pt x="0" y="458"/>
                    </a:lnTo>
                    <a:lnTo>
                      <a:pt x="3" y="455"/>
                    </a:lnTo>
                    <a:lnTo>
                      <a:pt x="3" y="450"/>
                    </a:lnTo>
                    <a:lnTo>
                      <a:pt x="3" y="444"/>
                    </a:lnTo>
                    <a:lnTo>
                      <a:pt x="3" y="437"/>
                    </a:lnTo>
                    <a:lnTo>
                      <a:pt x="7" y="434"/>
                    </a:lnTo>
                    <a:lnTo>
                      <a:pt x="10" y="428"/>
                    </a:lnTo>
                    <a:lnTo>
                      <a:pt x="11" y="426"/>
                    </a:lnTo>
                    <a:lnTo>
                      <a:pt x="10" y="421"/>
                    </a:lnTo>
                    <a:lnTo>
                      <a:pt x="7" y="418"/>
                    </a:lnTo>
                    <a:lnTo>
                      <a:pt x="8" y="413"/>
                    </a:lnTo>
                    <a:lnTo>
                      <a:pt x="11" y="412"/>
                    </a:lnTo>
                    <a:lnTo>
                      <a:pt x="15" y="409"/>
                    </a:lnTo>
                    <a:lnTo>
                      <a:pt x="18" y="407"/>
                    </a:lnTo>
                    <a:lnTo>
                      <a:pt x="19" y="402"/>
                    </a:lnTo>
                    <a:lnTo>
                      <a:pt x="21" y="397"/>
                    </a:lnTo>
                    <a:lnTo>
                      <a:pt x="23" y="391"/>
                    </a:lnTo>
                    <a:lnTo>
                      <a:pt x="27" y="390"/>
                    </a:lnTo>
                    <a:lnTo>
                      <a:pt x="30" y="386"/>
                    </a:lnTo>
                    <a:lnTo>
                      <a:pt x="32" y="382"/>
                    </a:lnTo>
                    <a:lnTo>
                      <a:pt x="32" y="378"/>
                    </a:lnTo>
                    <a:lnTo>
                      <a:pt x="35" y="370"/>
                    </a:lnTo>
                    <a:lnTo>
                      <a:pt x="38" y="366"/>
                    </a:lnTo>
                    <a:lnTo>
                      <a:pt x="42" y="358"/>
                    </a:lnTo>
                    <a:lnTo>
                      <a:pt x="45" y="355"/>
                    </a:lnTo>
                    <a:lnTo>
                      <a:pt x="43" y="350"/>
                    </a:lnTo>
                    <a:lnTo>
                      <a:pt x="42" y="347"/>
                    </a:lnTo>
                    <a:lnTo>
                      <a:pt x="38" y="340"/>
                    </a:lnTo>
                    <a:lnTo>
                      <a:pt x="40" y="335"/>
                    </a:lnTo>
                    <a:lnTo>
                      <a:pt x="35" y="331"/>
                    </a:lnTo>
                    <a:lnTo>
                      <a:pt x="32" y="326"/>
                    </a:lnTo>
                    <a:lnTo>
                      <a:pt x="29" y="318"/>
                    </a:lnTo>
                    <a:lnTo>
                      <a:pt x="27" y="310"/>
                    </a:lnTo>
                    <a:lnTo>
                      <a:pt x="29" y="302"/>
                    </a:lnTo>
                    <a:lnTo>
                      <a:pt x="29" y="299"/>
                    </a:lnTo>
                    <a:lnTo>
                      <a:pt x="30" y="293"/>
                    </a:lnTo>
                    <a:lnTo>
                      <a:pt x="35" y="288"/>
                    </a:lnTo>
                    <a:lnTo>
                      <a:pt x="37" y="283"/>
                    </a:lnTo>
                    <a:lnTo>
                      <a:pt x="30" y="226"/>
                    </a:lnTo>
                    <a:lnTo>
                      <a:pt x="24" y="178"/>
                    </a:lnTo>
                    <a:lnTo>
                      <a:pt x="21" y="124"/>
                    </a:lnTo>
                    <a:lnTo>
                      <a:pt x="13" y="34"/>
                    </a:lnTo>
                    <a:lnTo>
                      <a:pt x="13" y="32"/>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3" name="State: Illinois"/>
              <p:cNvSpPr>
                <a:spLocks/>
              </p:cNvSpPr>
              <p:nvPr/>
            </p:nvSpPr>
            <p:spPr bwMode="auto">
              <a:xfrm>
                <a:off x="4724587" y="3741207"/>
                <a:ext cx="505340" cy="914907"/>
              </a:xfrm>
              <a:custGeom>
                <a:avLst/>
                <a:gdLst>
                  <a:gd name="T0" fmla="*/ 2147483647 w 346"/>
                  <a:gd name="T1" fmla="*/ 2147483647 h 608"/>
                  <a:gd name="T2" fmla="*/ 2147483647 w 346"/>
                  <a:gd name="T3" fmla="*/ 2147483647 h 608"/>
                  <a:gd name="T4" fmla="*/ 2147483647 w 346"/>
                  <a:gd name="T5" fmla="*/ 2147483647 h 608"/>
                  <a:gd name="T6" fmla="*/ 2147483647 w 346"/>
                  <a:gd name="T7" fmla="*/ 2147483647 h 608"/>
                  <a:gd name="T8" fmla="*/ 2147483647 w 346"/>
                  <a:gd name="T9" fmla="*/ 2147483647 h 608"/>
                  <a:gd name="T10" fmla="*/ 2147483647 w 346"/>
                  <a:gd name="T11" fmla="*/ 2147483647 h 608"/>
                  <a:gd name="T12" fmla="*/ 2147483647 w 346"/>
                  <a:gd name="T13" fmla="*/ 2147483647 h 608"/>
                  <a:gd name="T14" fmla="*/ 2147483647 w 346"/>
                  <a:gd name="T15" fmla="*/ 2147483647 h 608"/>
                  <a:gd name="T16" fmla="*/ 2147483647 w 346"/>
                  <a:gd name="T17" fmla="*/ 2147483647 h 608"/>
                  <a:gd name="T18" fmla="*/ 2147483647 w 346"/>
                  <a:gd name="T19" fmla="*/ 2147483647 h 608"/>
                  <a:gd name="T20" fmla="*/ 2147483647 w 346"/>
                  <a:gd name="T21" fmla="*/ 2147483647 h 608"/>
                  <a:gd name="T22" fmla="*/ 2147483647 w 346"/>
                  <a:gd name="T23" fmla="*/ 2147483647 h 608"/>
                  <a:gd name="T24" fmla="*/ 2147483647 w 346"/>
                  <a:gd name="T25" fmla="*/ 2147483647 h 608"/>
                  <a:gd name="T26" fmla="*/ 2147483647 w 346"/>
                  <a:gd name="T27" fmla="*/ 2147483647 h 608"/>
                  <a:gd name="T28" fmla="*/ 2147483647 w 346"/>
                  <a:gd name="T29" fmla="*/ 2147483647 h 608"/>
                  <a:gd name="T30" fmla="*/ 2147483647 w 346"/>
                  <a:gd name="T31" fmla="*/ 2147483647 h 608"/>
                  <a:gd name="T32" fmla="*/ 2147483647 w 346"/>
                  <a:gd name="T33" fmla="*/ 2147483647 h 608"/>
                  <a:gd name="T34" fmla="*/ 2147483647 w 346"/>
                  <a:gd name="T35" fmla="*/ 2147483647 h 608"/>
                  <a:gd name="T36" fmla="*/ 2147483647 w 346"/>
                  <a:gd name="T37" fmla="*/ 2147483647 h 608"/>
                  <a:gd name="T38" fmla="*/ 2147483647 w 346"/>
                  <a:gd name="T39" fmla="*/ 2147483647 h 608"/>
                  <a:gd name="T40" fmla="*/ 2147483647 w 346"/>
                  <a:gd name="T41" fmla="*/ 2147483647 h 608"/>
                  <a:gd name="T42" fmla="*/ 2147483647 w 346"/>
                  <a:gd name="T43" fmla="*/ 2147483647 h 608"/>
                  <a:gd name="T44" fmla="*/ 2147483647 w 346"/>
                  <a:gd name="T45" fmla="*/ 2147483647 h 608"/>
                  <a:gd name="T46" fmla="*/ 2147483647 w 346"/>
                  <a:gd name="T47" fmla="*/ 2147483647 h 608"/>
                  <a:gd name="T48" fmla="*/ 2147483647 w 346"/>
                  <a:gd name="T49" fmla="*/ 2147483647 h 608"/>
                  <a:gd name="T50" fmla="*/ 2147483647 w 346"/>
                  <a:gd name="T51" fmla="*/ 2147483647 h 608"/>
                  <a:gd name="T52" fmla="*/ 2147483647 w 346"/>
                  <a:gd name="T53" fmla="*/ 2147483647 h 608"/>
                  <a:gd name="T54" fmla="*/ 2147483647 w 346"/>
                  <a:gd name="T55" fmla="*/ 2147483647 h 608"/>
                  <a:gd name="T56" fmla="*/ 2147483647 w 346"/>
                  <a:gd name="T57" fmla="*/ 2147483647 h 608"/>
                  <a:gd name="T58" fmla="*/ 2147483647 w 346"/>
                  <a:gd name="T59" fmla="*/ 2147483647 h 608"/>
                  <a:gd name="T60" fmla="*/ 2147483647 w 346"/>
                  <a:gd name="T61" fmla="*/ 2147483647 h 608"/>
                  <a:gd name="T62" fmla="*/ 2147483647 w 346"/>
                  <a:gd name="T63" fmla="*/ 2147483647 h 608"/>
                  <a:gd name="T64" fmla="*/ 2147483647 w 346"/>
                  <a:gd name="T65" fmla="*/ 2147483647 h 608"/>
                  <a:gd name="T66" fmla="*/ 2147483647 w 346"/>
                  <a:gd name="T67" fmla="*/ 2147483647 h 608"/>
                  <a:gd name="T68" fmla="*/ 2147483647 w 346"/>
                  <a:gd name="T69" fmla="*/ 2147483647 h 608"/>
                  <a:gd name="T70" fmla="*/ 2147483647 w 346"/>
                  <a:gd name="T71" fmla="*/ 2147483647 h 608"/>
                  <a:gd name="T72" fmla="*/ 2147483647 w 346"/>
                  <a:gd name="T73" fmla="*/ 2147483647 h 608"/>
                  <a:gd name="T74" fmla="*/ 0 w 346"/>
                  <a:gd name="T75" fmla="*/ 2147483647 h 608"/>
                  <a:gd name="T76" fmla="*/ 2147483647 w 346"/>
                  <a:gd name="T77" fmla="*/ 2147483647 h 608"/>
                  <a:gd name="T78" fmla="*/ 2147483647 w 346"/>
                  <a:gd name="T79" fmla="*/ 2147483647 h 608"/>
                  <a:gd name="T80" fmla="*/ 2147483647 w 346"/>
                  <a:gd name="T81" fmla="*/ 2147483647 h 608"/>
                  <a:gd name="T82" fmla="*/ 2147483647 w 346"/>
                  <a:gd name="T83" fmla="*/ 2147483647 h 608"/>
                  <a:gd name="T84" fmla="*/ 2147483647 w 346"/>
                  <a:gd name="T85" fmla="*/ 2147483647 h 608"/>
                  <a:gd name="T86" fmla="*/ 2147483647 w 346"/>
                  <a:gd name="T87" fmla="*/ 2147483647 h 608"/>
                  <a:gd name="T88" fmla="*/ 2147483647 w 346"/>
                  <a:gd name="T89" fmla="*/ 2147483647 h 608"/>
                  <a:gd name="T90" fmla="*/ 2147483647 w 346"/>
                  <a:gd name="T91" fmla="*/ 2147483647 h 608"/>
                  <a:gd name="T92" fmla="*/ 2147483647 w 346"/>
                  <a:gd name="T93" fmla="*/ 2147483647 h 608"/>
                  <a:gd name="T94" fmla="*/ 2147483647 w 346"/>
                  <a:gd name="T95" fmla="*/ 2147483647 h 608"/>
                  <a:gd name="T96" fmla="*/ 2147483647 w 346"/>
                  <a:gd name="T97" fmla="*/ 2147483647 h 608"/>
                  <a:gd name="T98" fmla="*/ 2147483647 w 346"/>
                  <a:gd name="T99" fmla="*/ 2147483647 h 608"/>
                  <a:gd name="T100" fmla="*/ 2147483647 w 346"/>
                  <a:gd name="T101" fmla="*/ 2147483647 h 6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6"/>
                  <a:gd name="T154" fmla="*/ 0 h 608"/>
                  <a:gd name="T155" fmla="*/ 346 w 346"/>
                  <a:gd name="T156" fmla="*/ 608 h 6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6" h="608">
                    <a:moveTo>
                      <a:pt x="63" y="11"/>
                    </a:moveTo>
                    <a:lnTo>
                      <a:pt x="283" y="0"/>
                    </a:lnTo>
                    <a:lnTo>
                      <a:pt x="286" y="8"/>
                    </a:lnTo>
                    <a:lnTo>
                      <a:pt x="287" y="17"/>
                    </a:lnTo>
                    <a:lnTo>
                      <a:pt x="289" y="25"/>
                    </a:lnTo>
                    <a:lnTo>
                      <a:pt x="294" y="32"/>
                    </a:lnTo>
                    <a:lnTo>
                      <a:pt x="297" y="38"/>
                    </a:lnTo>
                    <a:lnTo>
                      <a:pt x="300" y="46"/>
                    </a:lnTo>
                    <a:lnTo>
                      <a:pt x="305" y="52"/>
                    </a:lnTo>
                    <a:lnTo>
                      <a:pt x="308" y="55"/>
                    </a:lnTo>
                    <a:lnTo>
                      <a:pt x="311" y="59"/>
                    </a:lnTo>
                    <a:lnTo>
                      <a:pt x="316" y="62"/>
                    </a:lnTo>
                    <a:lnTo>
                      <a:pt x="316" y="76"/>
                    </a:lnTo>
                    <a:lnTo>
                      <a:pt x="316" y="84"/>
                    </a:lnTo>
                    <a:lnTo>
                      <a:pt x="319" y="97"/>
                    </a:lnTo>
                    <a:lnTo>
                      <a:pt x="321" y="108"/>
                    </a:lnTo>
                    <a:lnTo>
                      <a:pt x="322" y="121"/>
                    </a:lnTo>
                    <a:lnTo>
                      <a:pt x="321" y="138"/>
                    </a:lnTo>
                    <a:lnTo>
                      <a:pt x="324" y="156"/>
                    </a:lnTo>
                    <a:lnTo>
                      <a:pt x="326" y="171"/>
                    </a:lnTo>
                    <a:lnTo>
                      <a:pt x="326" y="202"/>
                    </a:lnTo>
                    <a:lnTo>
                      <a:pt x="329" y="227"/>
                    </a:lnTo>
                    <a:lnTo>
                      <a:pt x="330" y="257"/>
                    </a:lnTo>
                    <a:lnTo>
                      <a:pt x="335" y="279"/>
                    </a:lnTo>
                    <a:lnTo>
                      <a:pt x="335" y="310"/>
                    </a:lnTo>
                    <a:lnTo>
                      <a:pt x="338" y="327"/>
                    </a:lnTo>
                    <a:lnTo>
                      <a:pt x="340" y="337"/>
                    </a:lnTo>
                    <a:lnTo>
                      <a:pt x="337" y="341"/>
                    </a:lnTo>
                    <a:lnTo>
                      <a:pt x="333" y="346"/>
                    </a:lnTo>
                    <a:lnTo>
                      <a:pt x="332" y="351"/>
                    </a:lnTo>
                    <a:lnTo>
                      <a:pt x="332" y="359"/>
                    </a:lnTo>
                    <a:lnTo>
                      <a:pt x="332" y="370"/>
                    </a:lnTo>
                    <a:lnTo>
                      <a:pt x="335" y="380"/>
                    </a:lnTo>
                    <a:lnTo>
                      <a:pt x="340" y="384"/>
                    </a:lnTo>
                    <a:lnTo>
                      <a:pt x="343" y="392"/>
                    </a:lnTo>
                    <a:lnTo>
                      <a:pt x="343" y="399"/>
                    </a:lnTo>
                    <a:lnTo>
                      <a:pt x="346" y="403"/>
                    </a:lnTo>
                    <a:lnTo>
                      <a:pt x="346" y="410"/>
                    </a:lnTo>
                    <a:lnTo>
                      <a:pt x="343" y="416"/>
                    </a:lnTo>
                    <a:lnTo>
                      <a:pt x="340" y="419"/>
                    </a:lnTo>
                    <a:lnTo>
                      <a:pt x="338" y="424"/>
                    </a:lnTo>
                    <a:lnTo>
                      <a:pt x="335" y="430"/>
                    </a:lnTo>
                    <a:lnTo>
                      <a:pt x="335" y="437"/>
                    </a:lnTo>
                    <a:lnTo>
                      <a:pt x="333" y="442"/>
                    </a:lnTo>
                    <a:lnTo>
                      <a:pt x="326" y="445"/>
                    </a:lnTo>
                    <a:lnTo>
                      <a:pt x="322" y="454"/>
                    </a:lnTo>
                    <a:lnTo>
                      <a:pt x="319" y="462"/>
                    </a:lnTo>
                    <a:lnTo>
                      <a:pt x="316" y="464"/>
                    </a:lnTo>
                    <a:lnTo>
                      <a:pt x="311" y="465"/>
                    </a:lnTo>
                    <a:lnTo>
                      <a:pt x="310" y="469"/>
                    </a:lnTo>
                    <a:lnTo>
                      <a:pt x="311" y="473"/>
                    </a:lnTo>
                    <a:lnTo>
                      <a:pt x="314" y="475"/>
                    </a:lnTo>
                    <a:lnTo>
                      <a:pt x="314" y="480"/>
                    </a:lnTo>
                    <a:lnTo>
                      <a:pt x="313" y="483"/>
                    </a:lnTo>
                    <a:lnTo>
                      <a:pt x="308" y="486"/>
                    </a:lnTo>
                    <a:lnTo>
                      <a:pt x="306" y="491"/>
                    </a:lnTo>
                    <a:lnTo>
                      <a:pt x="306" y="496"/>
                    </a:lnTo>
                    <a:lnTo>
                      <a:pt x="306" y="500"/>
                    </a:lnTo>
                    <a:lnTo>
                      <a:pt x="305" y="508"/>
                    </a:lnTo>
                    <a:lnTo>
                      <a:pt x="303" y="511"/>
                    </a:lnTo>
                    <a:lnTo>
                      <a:pt x="303" y="518"/>
                    </a:lnTo>
                    <a:lnTo>
                      <a:pt x="303" y="524"/>
                    </a:lnTo>
                    <a:lnTo>
                      <a:pt x="302" y="529"/>
                    </a:lnTo>
                    <a:lnTo>
                      <a:pt x="300" y="530"/>
                    </a:lnTo>
                    <a:lnTo>
                      <a:pt x="300" y="537"/>
                    </a:lnTo>
                    <a:lnTo>
                      <a:pt x="303" y="540"/>
                    </a:lnTo>
                    <a:lnTo>
                      <a:pt x="306" y="545"/>
                    </a:lnTo>
                    <a:lnTo>
                      <a:pt x="306" y="550"/>
                    </a:lnTo>
                    <a:lnTo>
                      <a:pt x="305" y="551"/>
                    </a:lnTo>
                    <a:lnTo>
                      <a:pt x="297" y="553"/>
                    </a:lnTo>
                    <a:lnTo>
                      <a:pt x="289" y="554"/>
                    </a:lnTo>
                    <a:lnTo>
                      <a:pt x="284" y="561"/>
                    </a:lnTo>
                    <a:lnTo>
                      <a:pt x="276" y="562"/>
                    </a:lnTo>
                    <a:lnTo>
                      <a:pt x="273" y="567"/>
                    </a:lnTo>
                    <a:lnTo>
                      <a:pt x="272" y="575"/>
                    </a:lnTo>
                    <a:lnTo>
                      <a:pt x="273" y="580"/>
                    </a:lnTo>
                    <a:lnTo>
                      <a:pt x="276" y="584"/>
                    </a:lnTo>
                    <a:lnTo>
                      <a:pt x="279" y="589"/>
                    </a:lnTo>
                    <a:lnTo>
                      <a:pt x="278" y="594"/>
                    </a:lnTo>
                    <a:lnTo>
                      <a:pt x="275" y="597"/>
                    </a:lnTo>
                    <a:lnTo>
                      <a:pt x="268" y="599"/>
                    </a:lnTo>
                    <a:lnTo>
                      <a:pt x="260" y="597"/>
                    </a:lnTo>
                    <a:lnTo>
                      <a:pt x="248" y="592"/>
                    </a:lnTo>
                    <a:lnTo>
                      <a:pt x="241" y="589"/>
                    </a:lnTo>
                    <a:lnTo>
                      <a:pt x="235" y="588"/>
                    </a:lnTo>
                    <a:lnTo>
                      <a:pt x="229" y="589"/>
                    </a:lnTo>
                    <a:lnTo>
                      <a:pt x="224" y="592"/>
                    </a:lnTo>
                    <a:lnTo>
                      <a:pt x="221" y="599"/>
                    </a:lnTo>
                    <a:lnTo>
                      <a:pt x="217" y="602"/>
                    </a:lnTo>
                    <a:lnTo>
                      <a:pt x="214" y="607"/>
                    </a:lnTo>
                    <a:lnTo>
                      <a:pt x="211" y="608"/>
                    </a:lnTo>
                    <a:lnTo>
                      <a:pt x="200" y="605"/>
                    </a:lnTo>
                    <a:lnTo>
                      <a:pt x="192" y="597"/>
                    </a:lnTo>
                    <a:lnTo>
                      <a:pt x="183" y="581"/>
                    </a:lnTo>
                    <a:lnTo>
                      <a:pt x="186" y="578"/>
                    </a:lnTo>
                    <a:lnTo>
                      <a:pt x="190" y="570"/>
                    </a:lnTo>
                    <a:lnTo>
                      <a:pt x="192" y="567"/>
                    </a:lnTo>
                    <a:lnTo>
                      <a:pt x="189" y="562"/>
                    </a:lnTo>
                    <a:lnTo>
                      <a:pt x="186" y="559"/>
                    </a:lnTo>
                    <a:lnTo>
                      <a:pt x="181" y="556"/>
                    </a:lnTo>
                    <a:lnTo>
                      <a:pt x="181" y="550"/>
                    </a:lnTo>
                    <a:lnTo>
                      <a:pt x="183" y="545"/>
                    </a:lnTo>
                    <a:lnTo>
                      <a:pt x="181" y="540"/>
                    </a:lnTo>
                    <a:lnTo>
                      <a:pt x="178" y="535"/>
                    </a:lnTo>
                    <a:lnTo>
                      <a:pt x="171" y="530"/>
                    </a:lnTo>
                    <a:lnTo>
                      <a:pt x="163" y="524"/>
                    </a:lnTo>
                    <a:lnTo>
                      <a:pt x="154" y="519"/>
                    </a:lnTo>
                    <a:lnTo>
                      <a:pt x="141" y="510"/>
                    </a:lnTo>
                    <a:lnTo>
                      <a:pt x="133" y="507"/>
                    </a:lnTo>
                    <a:lnTo>
                      <a:pt x="125" y="500"/>
                    </a:lnTo>
                    <a:lnTo>
                      <a:pt x="119" y="492"/>
                    </a:lnTo>
                    <a:lnTo>
                      <a:pt x="113" y="489"/>
                    </a:lnTo>
                    <a:lnTo>
                      <a:pt x="108" y="484"/>
                    </a:lnTo>
                    <a:lnTo>
                      <a:pt x="105" y="481"/>
                    </a:lnTo>
                    <a:lnTo>
                      <a:pt x="103" y="469"/>
                    </a:lnTo>
                    <a:lnTo>
                      <a:pt x="105" y="459"/>
                    </a:lnTo>
                    <a:lnTo>
                      <a:pt x="108" y="453"/>
                    </a:lnTo>
                    <a:lnTo>
                      <a:pt x="111" y="445"/>
                    </a:lnTo>
                    <a:lnTo>
                      <a:pt x="119" y="438"/>
                    </a:lnTo>
                    <a:lnTo>
                      <a:pt x="117" y="432"/>
                    </a:lnTo>
                    <a:lnTo>
                      <a:pt x="121" y="424"/>
                    </a:lnTo>
                    <a:lnTo>
                      <a:pt x="124" y="416"/>
                    </a:lnTo>
                    <a:lnTo>
                      <a:pt x="121" y="411"/>
                    </a:lnTo>
                    <a:lnTo>
                      <a:pt x="116" y="407"/>
                    </a:lnTo>
                    <a:lnTo>
                      <a:pt x="109" y="402"/>
                    </a:lnTo>
                    <a:lnTo>
                      <a:pt x="103" y="399"/>
                    </a:lnTo>
                    <a:lnTo>
                      <a:pt x="100" y="400"/>
                    </a:lnTo>
                    <a:lnTo>
                      <a:pt x="94" y="402"/>
                    </a:lnTo>
                    <a:lnTo>
                      <a:pt x="90" y="407"/>
                    </a:lnTo>
                    <a:lnTo>
                      <a:pt x="87" y="410"/>
                    </a:lnTo>
                    <a:lnTo>
                      <a:pt x="82" y="408"/>
                    </a:lnTo>
                    <a:lnTo>
                      <a:pt x="78" y="403"/>
                    </a:lnTo>
                    <a:lnTo>
                      <a:pt x="71" y="394"/>
                    </a:lnTo>
                    <a:lnTo>
                      <a:pt x="70" y="386"/>
                    </a:lnTo>
                    <a:lnTo>
                      <a:pt x="68" y="376"/>
                    </a:lnTo>
                    <a:lnTo>
                      <a:pt x="68" y="370"/>
                    </a:lnTo>
                    <a:lnTo>
                      <a:pt x="60" y="362"/>
                    </a:lnTo>
                    <a:lnTo>
                      <a:pt x="51" y="354"/>
                    </a:lnTo>
                    <a:lnTo>
                      <a:pt x="44" y="351"/>
                    </a:lnTo>
                    <a:lnTo>
                      <a:pt x="36" y="341"/>
                    </a:lnTo>
                    <a:lnTo>
                      <a:pt x="28" y="335"/>
                    </a:lnTo>
                    <a:lnTo>
                      <a:pt x="20" y="327"/>
                    </a:lnTo>
                    <a:lnTo>
                      <a:pt x="16" y="324"/>
                    </a:lnTo>
                    <a:lnTo>
                      <a:pt x="11" y="314"/>
                    </a:lnTo>
                    <a:lnTo>
                      <a:pt x="9" y="306"/>
                    </a:lnTo>
                    <a:lnTo>
                      <a:pt x="6" y="299"/>
                    </a:lnTo>
                    <a:lnTo>
                      <a:pt x="5" y="292"/>
                    </a:lnTo>
                    <a:lnTo>
                      <a:pt x="3" y="284"/>
                    </a:lnTo>
                    <a:lnTo>
                      <a:pt x="0" y="279"/>
                    </a:lnTo>
                    <a:lnTo>
                      <a:pt x="0" y="275"/>
                    </a:lnTo>
                    <a:lnTo>
                      <a:pt x="1" y="267"/>
                    </a:lnTo>
                    <a:lnTo>
                      <a:pt x="0" y="264"/>
                    </a:lnTo>
                    <a:lnTo>
                      <a:pt x="0" y="257"/>
                    </a:lnTo>
                    <a:lnTo>
                      <a:pt x="5" y="249"/>
                    </a:lnTo>
                    <a:lnTo>
                      <a:pt x="8" y="246"/>
                    </a:lnTo>
                    <a:lnTo>
                      <a:pt x="11" y="241"/>
                    </a:lnTo>
                    <a:lnTo>
                      <a:pt x="11" y="235"/>
                    </a:lnTo>
                    <a:lnTo>
                      <a:pt x="9" y="225"/>
                    </a:lnTo>
                    <a:lnTo>
                      <a:pt x="13" y="224"/>
                    </a:lnTo>
                    <a:lnTo>
                      <a:pt x="19" y="221"/>
                    </a:lnTo>
                    <a:lnTo>
                      <a:pt x="24" y="216"/>
                    </a:lnTo>
                    <a:lnTo>
                      <a:pt x="30" y="213"/>
                    </a:lnTo>
                    <a:lnTo>
                      <a:pt x="35" y="203"/>
                    </a:lnTo>
                    <a:lnTo>
                      <a:pt x="33" y="195"/>
                    </a:lnTo>
                    <a:lnTo>
                      <a:pt x="35" y="190"/>
                    </a:lnTo>
                    <a:lnTo>
                      <a:pt x="41" y="186"/>
                    </a:lnTo>
                    <a:lnTo>
                      <a:pt x="44" y="183"/>
                    </a:lnTo>
                    <a:lnTo>
                      <a:pt x="46" y="176"/>
                    </a:lnTo>
                    <a:lnTo>
                      <a:pt x="46" y="173"/>
                    </a:lnTo>
                    <a:lnTo>
                      <a:pt x="44" y="165"/>
                    </a:lnTo>
                    <a:lnTo>
                      <a:pt x="40" y="159"/>
                    </a:lnTo>
                    <a:lnTo>
                      <a:pt x="32" y="154"/>
                    </a:lnTo>
                    <a:lnTo>
                      <a:pt x="28" y="146"/>
                    </a:lnTo>
                    <a:lnTo>
                      <a:pt x="30" y="136"/>
                    </a:lnTo>
                    <a:lnTo>
                      <a:pt x="33" y="133"/>
                    </a:lnTo>
                    <a:lnTo>
                      <a:pt x="38" y="133"/>
                    </a:lnTo>
                    <a:lnTo>
                      <a:pt x="46" y="130"/>
                    </a:lnTo>
                    <a:lnTo>
                      <a:pt x="51" y="129"/>
                    </a:lnTo>
                    <a:lnTo>
                      <a:pt x="59" y="127"/>
                    </a:lnTo>
                    <a:lnTo>
                      <a:pt x="65" y="127"/>
                    </a:lnTo>
                    <a:lnTo>
                      <a:pt x="68" y="124"/>
                    </a:lnTo>
                    <a:lnTo>
                      <a:pt x="73" y="117"/>
                    </a:lnTo>
                    <a:lnTo>
                      <a:pt x="79" y="117"/>
                    </a:lnTo>
                    <a:lnTo>
                      <a:pt x="82" y="114"/>
                    </a:lnTo>
                    <a:lnTo>
                      <a:pt x="87" y="109"/>
                    </a:lnTo>
                    <a:lnTo>
                      <a:pt x="90" y="106"/>
                    </a:lnTo>
                    <a:lnTo>
                      <a:pt x="90" y="100"/>
                    </a:lnTo>
                    <a:lnTo>
                      <a:pt x="90" y="97"/>
                    </a:lnTo>
                    <a:lnTo>
                      <a:pt x="92" y="90"/>
                    </a:lnTo>
                    <a:lnTo>
                      <a:pt x="98" y="87"/>
                    </a:lnTo>
                    <a:lnTo>
                      <a:pt x="101" y="81"/>
                    </a:lnTo>
                    <a:lnTo>
                      <a:pt x="105" y="75"/>
                    </a:lnTo>
                    <a:lnTo>
                      <a:pt x="106" y="68"/>
                    </a:lnTo>
                    <a:lnTo>
                      <a:pt x="105" y="62"/>
                    </a:lnTo>
                    <a:lnTo>
                      <a:pt x="101" y="55"/>
                    </a:lnTo>
                    <a:lnTo>
                      <a:pt x="100" y="49"/>
                    </a:lnTo>
                    <a:lnTo>
                      <a:pt x="92" y="44"/>
                    </a:lnTo>
                    <a:lnTo>
                      <a:pt x="87" y="41"/>
                    </a:lnTo>
                    <a:lnTo>
                      <a:pt x="81" y="35"/>
                    </a:lnTo>
                    <a:lnTo>
                      <a:pt x="79" y="30"/>
                    </a:lnTo>
                    <a:lnTo>
                      <a:pt x="78" y="28"/>
                    </a:lnTo>
                    <a:lnTo>
                      <a:pt x="74" y="24"/>
                    </a:lnTo>
                    <a:lnTo>
                      <a:pt x="70" y="20"/>
                    </a:lnTo>
                    <a:lnTo>
                      <a:pt x="65" y="16"/>
                    </a:lnTo>
                    <a:lnTo>
                      <a:pt x="63" y="11"/>
                    </a:lnTo>
                    <a:close/>
                  </a:path>
                </a:pathLst>
              </a:custGeom>
              <a:solidFill>
                <a:srgbClr val="E9674F"/>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4" name="State: Idano"/>
              <p:cNvSpPr>
                <a:spLocks/>
              </p:cNvSpPr>
              <p:nvPr/>
            </p:nvSpPr>
            <p:spPr bwMode="auto">
              <a:xfrm>
                <a:off x="1736360" y="2359821"/>
                <a:ext cx="756550" cy="1300129"/>
              </a:xfrm>
              <a:custGeom>
                <a:avLst/>
                <a:gdLst>
                  <a:gd name="T0" fmla="*/ 2147483647 w 518"/>
                  <a:gd name="T1" fmla="*/ 2147483647 h 864"/>
                  <a:gd name="T2" fmla="*/ 2147483647 w 518"/>
                  <a:gd name="T3" fmla="*/ 2147483647 h 864"/>
                  <a:gd name="T4" fmla="*/ 2147483647 w 518"/>
                  <a:gd name="T5" fmla="*/ 2147483647 h 864"/>
                  <a:gd name="T6" fmla="*/ 2147483647 w 518"/>
                  <a:gd name="T7" fmla="*/ 2147483647 h 864"/>
                  <a:gd name="T8" fmla="*/ 2147483647 w 518"/>
                  <a:gd name="T9" fmla="*/ 2147483647 h 864"/>
                  <a:gd name="T10" fmla="*/ 2147483647 w 518"/>
                  <a:gd name="T11" fmla="*/ 2147483647 h 864"/>
                  <a:gd name="T12" fmla="*/ 2147483647 w 518"/>
                  <a:gd name="T13" fmla="*/ 2147483647 h 864"/>
                  <a:gd name="T14" fmla="*/ 2147483647 w 518"/>
                  <a:gd name="T15" fmla="*/ 2147483647 h 864"/>
                  <a:gd name="T16" fmla="*/ 2147483647 w 518"/>
                  <a:gd name="T17" fmla="*/ 2147483647 h 864"/>
                  <a:gd name="T18" fmla="*/ 2147483647 w 518"/>
                  <a:gd name="T19" fmla="*/ 2147483647 h 864"/>
                  <a:gd name="T20" fmla="*/ 2147483647 w 518"/>
                  <a:gd name="T21" fmla="*/ 2147483647 h 864"/>
                  <a:gd name="T22" fmla="*/ 2147483647 w 518"/>
                  <a:gd name="T23" fmla="*/ 2147483647 h 864"/>
                  <a:gd name="T24" fmla="*/ 2147483647 w 518"/>
                  <a:gd name="T25" fmla="*/ 2147483647 h 864"/>
                  <a:gd name="T26" fmla="*/ 2147483647 w 518"/>
                  <a:gd name="T27" fmla="*/ 2147483647 h 864"/>
                  <a:gd name="T28" fmla="*/ 2147483647 w 518"/>
                  <a:gd name="T29" fmla="*/ 2147483647 h 864"/>
                  <a:gd name="T30" fmla="*/ 2147483647 w 518"/>
                  <a:gd name="T31" fmla="*/ 2147483647 h 864"/>
                  <a:gd name="T32" fmla="*/ 2147483647 w 518"/>
                  <a:gd name="T33" fmla="*/ 2147483647 h 864"/>
                  <a:gd name="T34" fmla="*/ 2147483647 w 518"/>
                  <a:gd name="T35" fmla="*/ 2147483647 h 864"/>
                  <a:gd name="T36" fmla="*/ 2147483647 w 518"/>
                  <a:gd name="T37" fmla="*/ 2147483647 h 864"/>
                  <a:gd name="T38" fmla="*/ 2147483647 w 518"/>
                  <a:gd name="T39" fmla="*/ 2147483647 h 864"/>
                  <a:gd name="T40" fmla="*/ 2147483647 w 518"/>
                  <a:gd name="T41" fmla="*/ 2147483647 h 864"/>
                  <a:gd name="T42" fmla="*/ 2147483647 w 518"/>
                  <a:gd name="T43" fmla="*/ 2147483647 h 864"/>
                  <a:gd name="T44" fmla="*/ 2147483647 w 518"/>
                  <a:gd name="T45" fmla="*/ 2147483647 h 864"/>
                  <a:gd name="T46" fmla="*/ 2147483647 w 518"/>
                  <a:gd name="T47" fmla="*/ 2147483647 h 864"/>
                  <a:gd name="T48" fmla="*/ 2147483647 w 518"/>
                  <a:gd name="T49" fmla="*/ 2147483647 h 864"/>
                  <a:gd name="T50" fmla="*/ 2147483647 w 518"/>
                  <a:gd name="T51" fmla="*/ 2147483647 h 864"/>
                  <a:gd name="T52" fmla="*/ 2147483647 w 518"/>
                  <a:gd name="T53" fmla="*/ 2147483647 h 864"/>
                  <a:gd name="T54" fmla="*/ 2147483647 w 518"/>
                  <a:gd name="T55" fmla="*/ 2147483647 h 864"/>
                  <a:gd name="T56" fmla="*/ 2147483647 w 518"/>
                  <a:gd name="T57" fmla="*/ 2147483647 h 864"/>
                  <a:gd name="T58" fmla="*/ 2147483647 w 518"/>
                  <a:gd name="T59" fmla="*/ 2147483647 h 864"/>
                  <a:gd name="T60" fmla="*/ 2147483647 w 518"/>
                  <a:gd name="T61" fmla="*/ 2147483647 h 864"/>
                  <a:gd name="T62" fmla="*/ 2147483647 w 518"/>
                  <a:gd name="T63" fmla="*/ 2147483647 h 864"/>
                  <a:gd name="T64" fmla="*/ 2147483647 w 518"/>
                  <a:gd name="T65" fmla="*/ 2147483647 h 864"/>
                  <a:gd name="T66" fmla="*/ 2147483647 w 518"/>
                  <a:gd name="T67" fmla="*/ 2147483647 h 864"/>
                  <a:gd name="T68" fmla="*/ 2147483647 w 518"/>
                  <a:gd name="T69" fmla="*/ 2147483647 h 864"/>
                  <a:gd name="T70" fmla="*/ 2147483647 w 518"/>
                  <a:gd name="T71" fmla="*/ 2147483647 h 864"/>
                  <a:gd name="T72" fmla="*/ 2147483647 w 518"/>
                  <a:gd name="T73" fmla="*/ 2147483647 h 864"/>
                  <a:gd name="T74" fmla="*/ 2147483647 w 518"/>
                  <a:gd name="T75" fmla="*/ 2147483647 h 864"/>
                  <a:gd name="T76" fmla="*/ 2147483647 w 518"/>
                  <a:gd name="T77" fmla="*/ 2147483647 h 864"/>
                  <a:gd name="T78" fmla="*/ 2147483647 w 518"/>
                  <a:gd name="T79" fmla="*/ 2147483647 h 864"/>
                  <a:gd name="T80" fmla="*/ 2147483647 w 518"/>
                  <a:gd name="T81" fmla="*/ 2147483647 h 864"/>
                  <a:gd name="T82" fmla="*/ 2147483647 w 518"/>
                  <a:gd name="T83" fmla="*/ 2147483647 h 864"/>
                  <a:gd name="T84" fmla="*/ 2147483647 w 518"/>
                  <a:gd name="T85" fmla="*/ 2147483647 h 864"/>
                  <a:gd name="T86" fmla="*/ 2147483647 w 518"/>
                  <a:gd name="T87" fmla="*/ 2147483647 h 864"/>
                  <a:gd name="T88" fmla="*/ 2147483647 w 518"/>
                  <a:gd name="T89" fmla="*/ 2147483647 h 864"/>
                  <a:gd name="T90" fmla="*/ 2147483647 w 518"/>
                  <a:gd name="T91" fmla="*/ 2147483647 h 864"/>
                  <a:gd name="T92" fmla="*/ 2147483647 w 518"/>
                  <a:gd name="T93" fmla="*/ 2147483647 h 864"/>
                  <a:gd name="T94" fmla="*/ 2147483647 w 518"/>
                  <a:gd name="T95" fmla="*/ 2147483647 h 864"/>
                  <a:gd name="T96" fmla="*/ 2147483647 w 518"/>
                  <a:gd name="T97" fmla="*/ 2147483647 h 864"/>
                  <a:gd name="T98" fmla="*/ 2147483647 w 518"/>
                  <a:gd name="T99" fmla="*/ 2147483647 h 864"/>
                  <a:gd name="T100" fmla="*/ 2147483647 w 518"/>
                  <a:gd name="T101" fmla="*/ 2147483647 h 864"/>
                  <a:gd name="T102" fmla="*/ 2147483647 w 518"/>
                  <a:gd name="T103" fmla="*/ 2147483647 h 864"/>
                  <a:gd name="T104" fmla="*/ 2147483647 w 518"/>
                  <a:gd name="T105" fmla="*/ 2147483647 h 864"/>
                  <a:gd name="T106" fmla="*/ 2147483647 w 518"/>
                  <a:gd name="T107" fmla="*/ 2147483647 h 864"/>
                  <a:gd name="T108" fmla="*/ 2147483647 w 518"/>
                  <a:gd name="T109" fmla="*/ 2147483647 h 8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8"/>
                  <a:gd name="T166" fmla="*/ 0 h 864"/>
                  <a:gd name="T167" fmla="*/ 518 w 518"/>
                  <a:gd name="T168" fmla="*/ 864 h 8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8" h="864">
                    <a:moveTo>
                      <a:pt x="199" y="0"/>
                    </a:moveTo>
                    <a:lnTo>
                      <a:pt x="264" y="19"/>
                    </a:lnTo>
                    <a:lnTo>
                      <a:pt x="262" y="43"/>
                    </a:lnTo>
                    <a:lnTo>
                      <a:pt x="256" y="63"/>
                    </a:lnTo>
                    <a:lnTo>
                      <a:pt x="251" y="75"/>
                    </a:lnTo>
                    <a:lnTo>
                      <a:pt x="245" y="86"/>
                    </a:lnTo>
                    <a:lnTo>
                      <a:pt x="245" y="102"/>
                    </a:lnTo>
                    <a:lnTo>
                      <a:pt x="243" y="110"/>
                    </a:lnTo>
                    <a:lnTo>
                      <a:pt x="238" y="116"/>
                    </a:lnTo>
                    <a:lnTo>
                      <a:pt x="237" y="130"/>
                    </a:lnTo>
                    <a:lnTo>
                      <a:pt x="245" y="140"/>
                    </a:lnTo>
                    <a:lnTo>
                      <a:pt x="250" y="151"/>
                    </a:lnTo>
                    <a:lnTo>
                      <a:pt x="254" y="162"/>
                    </a:lnTo>
                    <a:lnTo>
                      <a:pt x="256" y="172"/>
                    </a:lnTo>
                    <a:lnTo>
                      <a:pt x="254" y="176"/>
                    </a:lnTo>
                    <a:lnTo>
                      <a:pt x="251" y="179"/>
                    </a:lnTo>
                    <a:lnTo>
                      <a:pt x="251" y="187"/>
                    </a:lnTo>
                    <a:lnTo>
                      <a:pt x="246" y="191"/>
                    </a:lnTo>
                    <a:lnTo>
                      <a:pt x="246" y="195"/>
                    </a:lnTo>
                    <a:lnTo>
                      <a:pt x="251" y="203"/>
                    </a:lnTo>
                    <a:lnTo>
                      <a:pt x="256" y="206"/>
                    </a:lnTo>
                    <a:lnTo>
                      <a:pt x="259" y="214"/>
                    </a:lnTo>
                    <a:lnTo>
                      <a:pt x="265" y="219"/>
                    </a:lnTo>
                    <a:lnTo>
                      <a:pt x="270" y="222"/>
                    </a:lnTo>
                    <a:lnTo>
                      <a:pt x="275" y="235"/>
                    </a:lnTo>
                    <a:lnTo>
                      <a:pt x="277" y="246"/>
                    </a:lnTo>
                    <a:lnTo>
                      <a:pt x="283" y="257"/>
                    </a:lnTo>
                    <a:lnTo>
                      <a:pt x="288" y="264"/>
                    </a:lnTo>
                    <a:lnTo>
                      <a:pt x="289" y="272"/>
                    </a:lnTo>
                    <a:lnTo>
                      <a:pt x="293" y="278"/>
                    </a:lnTo>
                    <a:lnTo>
                      <a:pt x="297" y="286"/>
                    </a:lnTo>
                    <a:lnTo>
                      <a:pt x="304" y="292"/>
                    </a:lnTo>
                    <a:lnTo>
                      <a:pt x="305" y="300"/>
                    </a:lnTo>
                    <a:lnTo>
                      <a:pt x="312" y="303"/>
                    </a:lnTo>
                    <a:lnTo>
                      <a:pt x="320" y="299"/>
                    </a:lnTo>
                    <a:lnTo>
                      <a:pt x="324" y="302"/>
                    </a:lnTo>
                    <a:lnTo>
                      <a:pt x="326" y="307"/>
                    </a:lnTo>
                    <a:lnTo>
                      <a:pt x="323" y="313"/>
                    </a:lnTo>
                    <a:lnTo>
                      <a:pt x="320" y="316"/>
                    </a:lnTo>
                    <a:lnTo>
                      <a:pt x="316" y="319"/>
                    </a:lnTo>
                    <a:lnTo>
                      <a:pt x="316" y="329"/>
                    </a:lnTo>
                    <a:lnTo>
                      <a:pt x="312" y="334"/>
                    </a:lnTo>
                    <a:lnTo>
                      <a:pt x="308" y="340"/>
                    </a:lnTo>
                    <a:lnTo>
                      <a:pt x="308" y="346"/>
                    </a:lnTo>
                    <a:lnTo>
                      <a:pt x="307" y="351"/>
                    </a:lnTo>
                    <a:lnTo>
                      <a:pt x="300" y="353"/>
                    </a:lnTo>
                    <a:lnTo>
                      <a:pt x="299" y="359"/>
                    </a:lnTo>
                    <a:lnTo>
                      <a:pt x="300" y="362"/>
                    </a:lnTo>
                    <a:lnTo>
                      <a:pt x="300" y="369"/>
                    </a:lnTo>
                    <a:lnTo>
                      <a:pt x="302" y="376"/>
                    </a:lnTo>
                    <a:lnTo>
                      <a:pt x="302" y="380"/>
                    </a:lnTo>
                    <a:lnTo>
                      <a:pt x="302" y="386"/>
                    </a:lnTo>
                    <a:lnTo>
                      <a:pt x="297" y="388"/>
                    </a:lnTo>
                    <a:lnTo>
                      <a:pt x="294" y="391"/>
                    </a:lnTo>
                    <a:lnTo>
                      <a:pt x="289" y="392"/>
                    </a:lnTo>
                    <a:lnTo>
                      <a:pt x="288" y="397"/>
                    </a:lnTo>
                    <a:lnTo>
                      <a:pt x="288" y="405"/>
                    </a:lnTo>
                    <a:lnTo>
                      <a:pt x="288" y="410"/>
                    </a:lnTo>
                    <a:lnTo>
                      <a:pt x="285" y="410"/>
                    </a:lnTo>
                    <a:lnTo>
                      <a:pt x="285" y="415"/>
                    </a:lnTo>
                    <a:lnTo>
                      <a:pt x="285" y="419"/>
                    </a:lnTo>
                    <a:lnTo>
                      <a:pt x="288" y="419"/>
                    </a:lnTo>
                    <a:lnTo>
                      <a:pt x="294" y="427"/>
                    </a:lnTo>
                    <a:lnTo>
                      <a:pt x="296" y="430"/>
                    </a:lnTo>
                    <a:lnTo>
                      <a:pt x="300" y="432"/>
                    </a:lnTo>
                    <a:lnTo>
                      <a:pt x="304" y="427"/>
                    </a:lnTo>
                    <a:lnTo>
                      <a:pt x="308" y="426"/>
                    </a:lnTo>
                    <a:lnTo>
                      <a:pt x="312" y="426"/>
                    </a:lnTo>
                    <a:lnTo>
                      <a:pt x="316" y="423"/>
                    </a:lnTo>
                    <a:lnTo>
                      <a:pt x="320" y="423"/>
                    </a:lnTo>
                    <a:lnTo>
                      <a:pt x="323" y="418"/>
                    </a:lnTo>
                    <a:lnTo>
                      <a:pt x="326" y="415"/>
                    </a:lnTo>
                    <a:lnTo>
                      <a:pt x="327" y="415"/>
                    </a:lnTo>
                    <a:lnTo>
                      <a:pt x="332" y="419"/>
                    </a:lnTo>
                    <a:lnTo>
                      <a:pt x="335" y="423"/>
                    </a:lnTo>
                    <a:lnTo>
                      <a:pt x="337" y="424"/>
                    </a:lnTo>
                    <a:lnTo>
                      <a:pt x="337" y="461"/>
                    </a:lnTo>
                    <a:lnTo>
                      <a:pt x="342" y="469"/>
                    </a:lnTo>
                    <a:lnTo>
                      <a:pt x="342" y="470"/>
                    </a:lnTo>
                    <a:lnTo>
                      <a:pt x="343" y="480"/>
                    </a:lnTo>
                    <a:lnTo>
                      <a:pt x="347" y="486"/>
                    </a:lnTo>
                    <a:lnTo>
                      <a:pt x="351" y="489"/>
                    </a:lnTo>
                    <a:lnTo>
                      <a:pt x="351" y="494"/>
                    </a:lnTo>
                    <a:lnTo>
                      <a:pt x="351" y="499"/>
                    </a:lnTo>
                    <a:lnTo>
                      <a:pt x="347" y="507"/>
                    </a:lnTo>
                    <a:lnTo>
                      <a:pt x="347" y="508"/>
                    </a:lnTo>
                    <a:lnTo>
                      <a:pt x="347" y="513"/>
                    </a:lnTo>
                    <a:lnTo>
                      <a:pt x="350" y="516"/>
                    </a:lnTo>
                    <a:lnTo>
                      <a:pt x="351" y="519"/>
                    </a:lnTo>
                    <a:lnTo>
                      <a:pt x="358" y="524"/>
                    </a:lnTo>
                    <a:lnTo>
                      <a:pt x="364" y="524"/>
                    </a:lnTo>
                    <a:lnTo>
                      <a:pt x="367" y="531"/>
                    </a:lnTo>
                    <a:lnTo>
                      <a:pt x="370" y="534"/>
                    </a:lnTo>
                    <a:lnTo>
                      <a:pt x="372" y="540"/>
                    </a:lnTo>
                    <a:lnTo>
                      <a:pt x="372" y="548"/>
                    </a:lnTo>
                    <a:lnTo>
                      <a:pt x="369" y="551"/>
                    </a:lnTo>
                    <a:lnTo>
                      <a:pt x="370" y="556"/>
                    </a:lnTo>
                    <a:lnTo>
                      <a:pt x="372" y="558"/>
                    </a:lnTo>
                    <a:lnTo>
                      <a:pt x="372" y="562"/>
                    </a:lnTo>
                    <a:lnTo>
                      <a:pt x="374" y="569"/>
                    </a:lnTo>
                    <a:lnTo>
                      <a:pt x="377" y="572"/>
                    </a:lnTo>
                    <a:lnTo>
                      <a:pt x="380" y="578"/>
                    </a:lnTo>
                    <a:lnTo>
                      <a:pt x="385" y="575"/>
                    </a:lnTo>
                    <a:lnTo>
                      <a:pt x="386" y="569"/>
                    </a:lnTo>
                    <a:lnTo>
                      <a:pt x="393" y="566"/>
                    </a:lnTo>
                    <a:lnTo>
                      <a:pt x="396" y="564"/>
                    </a:lnTo>
                    <a:lnTo>
                      <a:pt x="401" y="567"/>
                    </a:lnTo>
                    <a:lnTo>
                      <a:pt x="405" y="570"/>
                    </a:lnTo>
                    <a:lnTo>
                      <a:pt x="408" y="573"/>
                    </a:lnTo>
                    <a:lnTo>
                      <a:pt x="415" y="575"/>
                    </a:lnTo>
                    <a:lnTo>
                      <a:pt x="420" y="573"/>
                    </a:lnTo>
                    <a:lnTo>
                      <a:pt x="426" y="567"/>
                    </a:lnTo>
                    <a:lnTo>
                      <a:pt x="431" y="564"/>
                    </a:lnTo>
                    <a:lnTo>
                      <a:pt x="434" y="566"/>
                    </a:lnTo>
                    <a:lnTo>
                      <a:pt x="437" y="569"/>
                    </a:lnTo>
                    <a:lnTo>
                      <a:pt x="440" y="572"/>
                    </a:lnTo>
                    <a:lnTo>
                      <a:pt x="448" y="573"/>
                    </a:lnTo>
                    <a:lnTo>
                      <a:pt x="459" y="570"/>
                    </a:lnTo>
                    <a:lnTo>
                      <a:pt x="461" y="573"/>
                    </a:lnTo>
                    <a:lnTo>
                      <a:pt x="464" y="575"/>
                    </a:lnTo>
                    <a:lnTo>
                      <a:pt x="474" y="575"/>
                    </a:lnTo>
                    <a:lnTo>
                      <a:pt x="482" y="575"/>
                    </a:lnTo>
                    <a:lnTo>
                      <a:pt x="485" y="578"/>
                    </a:lnTo>
                    <a:lnTo>
                      <a:pt x="488" y="573"/>
                    </a:lnTo>
                    <a:lnTo>
                      <a:pt x="491" y="572"/>
                    </a:lnTo>
                    <a:lnTo>
                      <a:pt x="493" y="567"/>
                    </a:lnTo>
                    <a:lnTo>
                      <a:pt x="497" y="559"/>
                    </a:lnTo>
                    <a:lnTo>
                      <a:pt x="502" y="559"/>
                    </a:lnTo>
                    <a:lnTo>
                      <a:pt x="505" y="562"/>
                    </a:lnTo>
                    <a:lnTo>
                      <a:pt x="507" y="569"/>
                    </a:lnTo>
                    <a:lnTo>
                      <a:pt x="509" y="578"/>
                    </a:lnTo>
                    <a:lnTo>
                      <a:pt x="510" y="581"/>
                    </a:lnTo>
                    <a:lnTo>
                      <a:pt x="518" y="583"/>
                    </a:lnTo>
                    <a:lnTo>
                      <a:pt x="466" y="864"/>
                    </a:lnTo>
                    <a:lnTo>
                      <a:pt x="232" y="815"/>
                    </a:lnTo>
                    <a:lnTo>
                      <a:pt x="0" y="753"/>
                    </a:lnTo>
                    <a:lnTo>
                      <a:pt x="18" y="677"/>
                    </a:lnTo>
                    <a:lnTo>
                      <a:pt x="29" y="637"/>
                    </a:lnTo>
                    <a:lnTo>
                      <a:pt x="38" y="591"/>
                    </a:lnTo>
                    <a:lnTo>
                      <a:pt x="48" y="566"/>
                    </a:lnTo>
                    <a:lnTo>
                      <a:pt x="56" y="550"/>
                    </a:lnTo>
                    <a:lnTo>
                      <a:pt x="62" y="538"/>
                    </a:lnTo>
                    <a:lnTo>
                      <a:pt x="67" y="526"/>
                    </a:lnTo>
                    <a:lnTo>
                      <a:pt x="65" y="516"/>
                    </a:lnTo>
                    <a:lnTo>
                      <a:pt x="57" y="508"/>
                    </a:lnTo>
                    <a:lnTo>
                      <a:pt x="48" y="500"/>
                    </a:lnTo>
                    <a:lnTo>
                      <a:pt x="48" y="492"/>
                    </a:lnTo>
                    <a:lnTo>
                      <a:pt x="46" y="488"/>
                    </a:lnTo>
                    <a:lnTo>
                      <a:pt x="57" y="477"/>
                    </a:lnTo>
                    <a:lnTo>
                      <a:pt x="75" y="459"/>
                    </a:lnTo>
                    <a:lnTo>
                      <a:pt x="88" y="450"/>
                    </a:lnTo>
                    <a:lnTo>
                      <a:pt x="92" y="448"/>
                    </a:lnTo>
                    <a:lnTo>
                      <a:pt x="97" y="430"/>
                    </a:lnTo>
                    <a:lnTo>
                      <a:pt x="110" y="421"/>
                    </a:lnTo>
                    <a:lnTo>
                      <a:pt x="115" y="408"/>
                    </a:lnTo>
                    <a:lnTo>
                      <a:pt x="124" y="394"/>
                    </a:lnTo>
                    <a:lnTo>
                      <a:pt x="135" y="381"/>
                    </a:lnTo>
                    <a:lnTo>
                      <a:pt x="140" y="370"/>
                    </a:lnTo>
                    <a:lnTo>
                      <a:pt x="140" y="362"/>
                    </a:lnTo>
                    <a:lnTo>
                      <a:pt x="126" y="346"/>
                    </a:lnTo>
                    <a:lnTo>
                      <a:pt x="118" y="327"/>
                    </a:lnTo>
                    <a:lnTo>
                      <a:pt x="119" y="314"/>
                    </a:lnTo>
                    <a:lnTo>
                      <a:pt x="122" y="294"/>
                    </a:lnTo>
                    <a:lnTo>
                      <a:pt x="122" y="283"/>
                    </a:lnTo>
                    <a:lnTo>
                      <a:pt x="121" y="273"/>
                    </a:lnTo>
                    <a:lnTo>
                      <a:pt x="122" y="267"/>
                    </a:lnTo>
                    <a:lnTo>
                      <a:pt x="199"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nvGrpSpPr>
              <p:cNvPr id="285" name="State: Hawaii"/>
              <p:cNvGrpSpPr/>
              <p:nvPr/>
            </p:nvGrpSpPr>
            <p:grpSpPr>
              <a:xfrm>
                <a:off x="2092727" y="6064587"/>
                <a:ext cx="763854" cy="504100"/>
                <a:chOff x="2567354" y="5735330"/>
                <a:chExt cx="780819" cy="515296"/>
              </a:xfrm>
              <a:grpFill/>
            </p:grpSpPr>
            <p:sp>
              <p:nvSpPr>
                <p:cNvPr id="315" name="Island of Hawai'i"/>
                <p:cNvSpPr>
                  <a:spLocks/>
                </p:cNvSpPr>
                <p:nvPr/>
              </p:nvSpPr>
              <p:spPr bwMode="auto">
                <a:xfrm>
                  <a:off x="3167524" y="6036817"/>
                  <a:ext cx="180649" cy="213809"/>
                </a:xfrm>
                <a:custGeom>
                  <a:avLst/>
                  <a:gdLst>
                    <a:gd name="T0" fmla="*/ 2147483647 w 121"/>
                    <a:gd name="T1" fmla="*/ 2147483647 h 139"/>
                    <a:gd name="T2" fmla="*/ 2147483647 w 121"/>
                    <a:gd name="T3" fmla="*/ 0 h 139"/>
                    <a:gd name="T4" fmla="*/ 2147483647 w 121"/>
                    <a:gd name="T5" fmla="*/ 2147483647 h 139"/>
                    <a:gd name="T6" fmla="*/ 2147483647 w 121"/>
                    <a:gd name="T7" fmla="*/ 2147483647 h 139"/>
                    <a:gd name="T8" fmla="*/ 2147483647 w 121"/>
                    <a:gd name="T9" fmla="*/ 2147483647 h 139"/>
                    <a:gd name="T10" fmla="*/ 2147483647 w 121"/>
                    <a:gd name="T11" fmla="*/ 2147483647 h 139"/>
                    <a:gd name="T12" fmla="*/ 2147483647 w 121"/>
                    <a:gd name="T13" fmla="*/ 2147483647 h 139"/>
                    <a:gd name="T14" fmla="*/ 2147483647 w 121"/>
                    <a:gd name="T15" fmla="*/ 2147483647 h 139"/>
                    <a:gd name="T16" fmla="*/ 2147483647 w 121"/>
                    <a:gd name="T17" fmla="*/ 2147483647 h 139"/>
                    <a:gd name="T18" fmla="*/ 2147483647 w 121"/>
                    <a:gd name="T19" fmla="*/ 2147483647 h 139"/>
                    <a:gd name="T20" fmla="*/ 2147483647 w 121"/>
                    <a:gd name="T21" fmla="*/ 2147483647 h 139"/>
                    <a:gd name="T22" fmla="*/ 2147483647 w 121"/>
                    <a:gd name="T23" fmla="*/ 2147483647 h 139"/>
                    <a:gd name="T24" fmla="*/ 2147483647 w 121"/>
                    <a:gd name="T25" fmla="*/ 2147483647 h 139"/>
                    <a:gd name="T26" fmla="*/ 2147483647 w 121"/>
                    <a:gd name="T27" fmla="*/ 2147483647 h 139"/>
                    <a:gd name="T28" fmla="*/ 2147483647 w 121"/>
                    <a:gd name="T29" fmla="*/ 2147483647 h 139"/>
                    <a:gd name="T30" fmla="*/ 2147483647 w 121"/>
                    <a:gd name="T31" fmla="*/ 2147483647 h 139"/>
                    <a:gd name="T32" fmla="*/ 2147483647 w 121"/>
                    <a:gd name="T33" fmla="*/ 2147483647 h 139"/>
                    <a:gd name="T34" fmla="*/ 2147483647 w 121"/>
                    <a:gd name="T35" fmla="*/ 2147483647 h 139"/>
                    <a:gd name="T36" fmla="*/ 2147483647 w 121"/>
                    <a:gd name="T37" fmla="*/ 2147483647 h 139"/>
                    <a:gd name="T38" fmla="*/ 2147483647 w 121"/>
                    <a:gd name="T39" fmla="*/ 2147483647 h 139"/>
                    <a:gd name="T40" fmla="*/ 2147483647 w 121"/>
                    <a:gd name="T41" fmla="*/ 2147483647 h 139"/>
                    <a:gd name="T42" fmla="*/ 2147483647 w 121"/>
                    <a:gd name="T43" fmla="*/ 2147483647 h 139"/>
                    <a:gd name="T44" fmla="*/ 2147483647 w 121"/>
                    <a:gd name="T45" fmla="*/ 2147483647 h 139"/>
                    <a:gd name="T46" fmla="*/ 2147483647 w 121"/>
                    <a:gd name="T47" fmla="*/ 2147483647 h 139"/>
                    <a:gd name="T48" fmla="*/ 2147483647 w 121"/>
                    <a:gd name="T49" fmla="*/ 2147483647 h 139"/>
                    <a:gd name="T50" fmla="*/ 2147483647 w 121"/>
                    <a:gd name="T51" fmla="*/ 2147483647 h 139"/>
                    <a:gd name="T52" fmla="*/ 2147483647 w 121"/>
                    <a:gd name="T53" fmla="*/ 2147483647 h 139"/>
                    <a:gd name="T54" fmla="*/ 2147483647 w 121"/>
                    <a:gd name="T55" fmla="*/ 2147483647 h 139"/>
                    <a:gd name="T56" fmla="*/ 2147483647 w 121"/>
                    <a:gd name="T57" fmla="*/ 2147483647 h 139"/>
                    <a:gd name="T58" fmla="*/ 2147483647 w 121"/>
                    <a:gd name="T59" fmla="*/ 2147483647 h 139"/>
                    <a:gd name="T60" fmla="*/ 2147483647 w 121"/>
                    <a:gd name="T61" fmla="*/ 2147483647 h 139"/>
                    <a:gd name="T62" fmla="*/ 2147483647 w 121"/>
                    <a:gd name="T63" fmla="*/ 2147483647 h 139"/>
                    <a:gd name="T64" fmla="*/ 0 w 121"/>
                    <a:gd name="T65" fmla="*/ 2147483647 h 139"/>
                    <a:gd name="T66" fmla="*/ 0 w 121"/>
                    <a:gd name="T67" fmla="*/ 2147483647 h 139"/>
                    <a:gd name="T68" fmla="*/ 2147483647 w 121"/>
                    <a:gd name="T69" fmla="*/ 2147483647 h 139"/>
                    <a:gd name="T70" fmla="*/ 2147483647 w 121"/>
                    <a:gd name="T71" fmla="*/ 2147483647 h 139"/>
                    <a:gd name="T72" fmla="*/ 2147483647 w 121"/>
                    <a:gd name="T73" fmla="*/ 2147483647 h 139"/>
                    <a:gd name="T74" fmla="*/ 2147483647 w 121"/>
                    <a:gd name="T75" fmla="*/ 2147483647 h 139"/>
                    <a:gd name="T76" fmla="*/ 2147483647 w 121"/>
                    <a:gd name="T77" fmla="*/ 2147483647 h 139"/>
                    <a:gd name="T78" fmla="*/ 2147483647 w 121"/>
                    <a:gd name="T79" fmla="*/ 2147483647 h 139"/>
                    <a:gd name="T80" fmla="*/ 2147483647 w 121"/>
                    <a:gd name="T81" fmla="*/ 2147483647 h 139"/>
                    <a:gd name="T82" fmla="*/ 2147483647 w 121"/>
                    <a:gd name="T83" fmla="*/ 2147483647 h 139"/>
                    <a:gd name="T84" fmla="*/ 2147483647 w 121"/>
                    <a:gd name="T85" fmla="*/ 2147483647 h 139"/>
                    <a:gd name="T86" fmla="*/ 2147483647 w 121"/>
                    <a:gd name="T87" fmla="*/ 2147483647 h 139"/>
                    <a:gd name="T88" fmla="*/ 2147483647 w 121"/>
                    <a:gd name="T89" fmla="*/ 2147483647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39"/>
                    <a:gd name="T137" fmla="*/ 121 w 121"/>
                    <a:gd name="T138" fmla="*/ 139 h 13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39">
                      <a:moveTo>
                        <a:pt x="16" y="11"/>
                      </a:moveTo>
                      <a:lnTo>
                        <a:pt x="25" y="0"/>
                      </a:lnTo>
                      <a:lnTo>
                        <a:pt x="38" y="14"/>
                      </a:lnTo>
                      <a:lnTo>
                        <a:pt x="86" y="35"/>
                      </a:lnTo>
                      <a:lnTo>
                        <a:pt x="99" y="41"/>
                      </a:lnTo>
                      <a:lnTo>
                        <a:pt x="99" y="54"/>
                      </a:lnTo>
                      <a:lnTo>
                        <a:pt x="113" y="73"/>
                      </a:lnTo>
                      <a:lnTo>
                        <a:pt x="116" y="73"/>
                      </a:lnTo>
                      <a:lnTo>
                        <a:pt x="121" y="77"/>
                      </a:lnTo>
                      <a:lnTo>
                        <a:pt x="121" y="79"/>
                      </a:lnTo>
                      <a:lnTo>
                        <a:pt x="119" y="84"/>
                      </a:lnTo>
                      <a:lnTo>
                        <a:pt x="116" y="89"/>
                      </a:lnTo>
                      <a:lnTo>
                        <a:pt x="106" y="98"/>
                      </a:lnTo>
                      <a:lnTo>
                        <a:pt x="102" y="98"/>
                      </a:lnTo>
                      <a:lnTo>
                        <a:pt x="97" y="98"/>
                      </a:lnTo>
                      <a:lnTo>
                        <a:pt x="89" y="98"/>
                      </a:lnTo>
                      <a:lnTo>
                        <a:pt x="79" y="103"/>
                      </a:lnTo>
                      <a:lnTo>
                        <a:pt x="68" y="106"/>
                      </a:lnTo>
                      <a:lnTo>
                        <a:pt x="59" y="116"/>
                      </a:lnTo>
                      <a:lnTo>
                        <a:pt x="49" y="125"/>
                      </a:lnTo>
                      <a:lnTo>
                        <a:pt x="43" y="139"/>
                      </a:lnTo>
                      <a:lnTo>
                        <a:pt x="37" y="138"/>
                      </a:lnTo>
                      <a:lnTo>
                        <a:pt x="29" y="133"/>
                      </a:lnTo>
                      <a:lnTo>
                        <a:pt x="22" y="127"/>
                      </a:lnTo>
                      <a:lnTo>
                        <a:pt x="18" y="120"/>
                      </a:lnTo>
                      <a:lnTo>
                        <a:pt x="14" y="111"/>
                      </a:lnTo>
                      <a:lnTo>
                        <a:pt x="14" y="101"/>
                      </a:lnTo>
                      <a:lnTo>
                        <a:pt x="14" y="97"/>
                      </a:lnTo>
                      <a:lnTo>
                        <a:pt x="16" y="90"/>
                      </a:lnTo>
                      <a:lnTo>
                        <a:pt x="14" y="81"/>
                      </a:lnTo>
                      <a:lnTo>
                        <a:pt x="6" y="68"/>
                      </a:lnTo>
                      <a:lnTo>
                        <a:pt x="3" y="62"/>
                      </a:lnTo>
                      <a:lnTo>
                        <a:pt x="0" y="55"/>
                      </a:lnTo>
                      <a:lnTo>
                        <a:pt x="0" y="50"/>
                      </a:lnTo>
                      <a:lnTo>
                        <a:pt x="2" y="47"/>
                      </a:lnTo>
                      <a:lnTo>
                        <a:pt x="5" y="44"/>
                      </a:lnTo>
                      <a:lnTo>
                        <a:pt x="14" y="44"/>
                      </a:lnTo>
                      <a:lnTo>
                        <a:pt x="16" y="46"/>
                      </a:lnTo>
                      <a:lnTo>
                        <a:pt x="18" y="43"/>
                      </a:lnTo>
                      <a:lnTo>
                        <a:pt x="19" y="38"/>
                      </a:lnTo>
                      <a:lnTo>
                        <a:pt x="19" y="30"/>
                      </a:lnTo>
                      <a:lnTo>
                        <a:pt x="21" y="19"/>
                      </a:lnTo>
                      <a:lnTo>
                        <a:pt x="18" y="14"/>
                      </a:lnTo>
                      <a:lnTo>
                        <a:pt x="16" y="11"/>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6" name="Maui"/>
                <p:cNvSpPr>
                  <a:spLocks/>
                </p:cNvSpPr>
                <p:nvPr/>
              </p:nvSpPr>
              <p:spPr bwMode="auto">
                <a:xfrm>
                  <a:off x="3079440" y="5926067"/>
                  <a:ext cx="97042" cy="70757"/>
                </a:xfrm>
                <a:custGeom>
                  <a:avLst/>
                  <a:gdLst>
                    <a:gd name="T0" fmla="*/ 2147483647 w 65"/>
                    <a:gd name="T1" fmla="*/ 2147483647 h 46"/>
                    <a:gd name="T2" fmla="*/ 2147483647 w 65"/>
                    <a:gd name="T3" fmla="*/ 2147483647 h 46"/>
                    <a:gd name="T4" fmla="*/ 0 w 65"/>
                    <a:gd name="T5" fmla="*/ 2147483647 h 46"/>
                    <a:gd name="T6" fmla="*/ 0 w 65"/>
                    <a:gd name="T7" fmla="*/ 0 h 46"/>
                    <a:gd name="T8" fmla="*/ 2147483647 w 65"/>
                    <a:gd name="T9" fmla="*/ 0 h 46"/>
                    <a:gd name="T10" fmla="*/ 2147483647 w 65"/>
                    <a:gd name="T11" fmla="*/ 0 h 46"/>
                    <a:gd name="T12" fmla="*/ 2147483647 w 65"/>
                    <a:gd name="T13" fmla="*/ 2147483647 h 46"/>
                    <a:gd name="T14" fmla="*/ 2147483647 w 65"/>
                    <a:gd name="T15" fmla="*/ 2147483647 h 46"/>
                    <a:gd name="T16" fmla="*/ 2147483647 w 65"/>
                    <a:gd name="T17" fmla="*/ 2147483647 h 46"/>
                    <a:gd name="T18" fmla="*/ 2147483647 w 65"/>
                    <a:gd name="T19" fmla="*/ 2147483647 h 46"/>
                    <a:gd name="T20" fmla="*/ 2147483647 w 65"/>
                    <a:gd name="T21" fmla="*/ 2147483647 h 46"/>
                    <a:gd name="T22" fmla="*/ 2147483647 w 65"/>
                    <a:gd name="T23" fmla="*/ 2147483647 h 46"/>
                    <a:gd name="T24" fmla="*/ 2147483647 w 65"/>
                    <a:gd name="T25" fmla="*/ 2147483647 h 46"/>
                    <a:gd name="T26" fmla="*/ 2147483647 w 65"/>
                    <a:gd name="T27" fmla="*/ 2147483647 h 46"/>
                    <a:gd name="T28" fmla="*/ 2147483647 w 65"/>
                    <a:gd name="T29" fmla="*/ 2147483647 h 46"/>
                    <a:gd name="T30" fmla="*/ 2147483647 w 65"/>
                    <a:gd name="T31" fmla="*/ 2147483647 h 46"/>
                    <a:gd name="T32" fmla="*/ 2147483647 w 65"/>
                    <a:gd name="T33" fmla="*/ 2147483647 h 46"/>
                    <a:gd name="T34" fmla="*/ 2147483647 w 65"/>
                    <a:gd name="T35" fmla="*/ 2147483647 h 46"/>
                    <a:gd name="T36" fmla="*/ 2147483647 w 65"/>
                    <a:gd name="T37" fmla="*/ 2147483647 h 46"/>
                    <a:gd name="T38" fmla="*/ 2147483647 w 65"/>
                    <a:gd name="T39" fmla="*/ 2147483647 h 46"/>
                    <a:gd name="T40" fmla="*/ 2147483647 w 65"/>
                    <a:gd name="T41" fmla="*/ 2147483647 h 46"/>
                    <a:gd name="T42" fmla="*/ 2147483647 w 65"/>
                    <a:gd name="T43" fmla="*/ 2147483647 h 46"/>
                    <a:gd name="T44" fmla="*/ 2147483647 w 65"/>
                    <a:gd name="T45" fmla="*/ 2147483647 h 46"/>
                    <a:gd name="T46" fmla="*/ 2147483647 w 65"/>
                    <a:gd name="T47" fmla="*/ 2147483647 h 46"/>
                    <a:gd name="T48" fmla="*/ 2147483647 w 65"/>
                    <a:gd name="T49" fmla="*/ 2147483647 h 46"/>
                    <a:gd name="T50" fmla="*/ 2147483647 w 65"/>
                    <a:gd name="T51" fmla="*/ 2147483647 h 46"/>
                    <a:gd name="T52" fmla="*/ 2147483647 w 65"/>
                    <a:gd name="T53" fmla="*/ 2147483647 h 46"/>
                    <a:gd name="T54" fmla="*/ 2147483647 w 65"/>
                    <a:gd name="T55" fmla="*/ 2147483647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46"/>
                    <a:gd name="T86" fmla="*/ 65 w 65"/>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46">
                      <a:moveTo>
                        <a:pt x="5" y="16"/>
                      </a:moveTo>
                      <a:lnTo>
                        <a:pt x="2" y="11"/>
                      </a:lnTo>
                      <a:lnTo>
                        <a:pt x="0" y="5"/>
                      </a:lnTo>
                      <a:lnTo>
                        <a:pt x="0" y="0"/>
                      </a:lnTo>
                      <a:lnTo>
                        <a:pt x="3" y="0"/>
                      </a:lnTo>
                      <a:lnTo>
                        <a:pt x="8" y="0"/>
                      </a:lnTo>
                      <a:lnTo>
                        <a:pt x="18" y="5"/>
                      </a:lnTo>
                      <a:lnTo>
                        <a:pt x="26" y="7"/>
                      </a:lnTo>
                      <a:lnTo>
                        <a:pt x="30" y="10"/>
                      </a:lnTo>
                      <a:lnTo>
                        <a:pt x="43" y="10"/>
                      </a:lnTo>
                      <a:lnTo>
                        <a:pt x="56" y="18"/>
                      </a:lnTo>
                      <a:lnTo>
                        <a:pt x="59" y="21"/>
                      </a:lnTo>
                      <a:lnTo>
                        <a:pt x="65" y="29"/>
                      </a:lnTo>
                      <a:lnTo>
                        <a:pt x="65" y="30"/>
                      </a:lnTo>
                      <a:lnTo>
                        <a:pt x="64" y="35"/>
                      </a:lnTo>
                      <a:lnTo>
                        <a:pt x="57" y="38"/>
                      </a:lnTo>
                      <a:lnTo>
                        <a:pt x="49" y="40"/>
                      </a:lnTo>
                      <a:lnTo>
                        <a:pt x="43" y="41"/>
                      </a:lnTo>
                      <a:lnTo>
                        <a:pt x="37" y="46"/>
                      </a:lnTo>
                      <a:lnTo>
                        <a:pt x="34" y="45"/>
                      </a:lnTo>
                      <a:lnTo>
                        <a:pt x="30" y="43"/>
                      </a:lnTo>
                      <a:lnTo>
                        <a:pt x="27" y="37"/>
                      </a:lnTo>
                      <a:lnTo>
                        <a:pt x="24" y="30"/>
                      </a:lnTo>
                      <a:lnTo>
                        <a:pt x="19" y="26"/>
                      </a:lnTo>
                      <a:lnTo>
                        <a:pt x="13" y="21"/>
                      </a:lnTo>
                      <a:lnTo>
                        <a:pt x="7" y="16"/>
                      </a:lnTo>
                      <a:lnTo>
                        <a:pt x="5" y="16"/>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7" name="Kaho‘olawe"/>
                <p:cNvSpPr>
                  <a:spLocks/>
                </p:cNvSpPr>
                <p:nvPr/>
              </p:nvSpPr>
              <p:spPr bwMode="auto">
                <a:xfrm>
                  <a:off x="3059907" y="5962650"/>
                  <a:ext cx="45719" cy="33814"/>
                </a:xfrm>
                <a:custGeom>
                  <a:avLst/>
                  <a:gdLst>
                    <a:gd name="T0" fmla="*/ 0 w 16"/>
                    <a:gd name="T1" fmla="*/ 2147483647 h 16"/>
                    <a:gd name="T2" fmla="*/ 2147483647 w 16"/>
                    <a:gd name="T3" fmla="*/ 2147483647 h 16"/>
                    <a:gd name="T4" fmla="*/ 2147483647 w 16"/>
                    <a:gd name="T5" fmla="*/ 0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0 w 16"/>
                    <a:gd name="T17" fmla="*/ 2147483647 h 16"/>
                    <a:gd name="T18" fmla="*/ 0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 name="connsiteX0" fmla="*/ 0 w 10000"/>
                    <a:gd name="connsiteY0" fmla="*/ 5000 h 8125"/>
                    <a:gd name="connsiteX1" fmla="*/ 1250 w 10000"/>
                    <a:gd name="connsiteY1" fmla="*/ 1250 h 8125"/>
                    <a:gd name="connsiteX2" fmla="*/ 5000 w 10000"/>
                    <a:gd name="connsiteY2" fmla="*/ 0 h 8125"/>
                    <a:gd name="connsiteX3" fmla="*/ 8125 w 10000"/>
                    <a:gd name="connsiteY3" fmla="*/ 1250 h 8125"/>
                    <a:gd name="connsiteX4" fmla="*/ 10000 w 10000"/>
                    <a:gd name="connsiteY4" fmla="*/ 5000 h 8125"/>
                    <a:gd name="connsiteX5" fmla="*/ 8125 w 10000"/>
                    <a:gd name="connsiteY5" fmla="*/ 8125 h 8125"/>
                    <a:gd name="connsiteX6" fmla="*/ 3959 w 10000"/>
                    <a:gd name="connsiteY6" fmla="*/ 6875 h 8125"/>
                    <a:gd name="connsiteX7" fmla="*/ 1250 w 10000"/>
                    <a:gd name="connsiteY7" fmla="*/ 8125 h 8125"/>
                    <a:gd name="connsiteX8" fmla="*/ 0 w 10000"/>
                    <a:gd name="connsiteY8" fmla="*/ 5000 h 8125"/>
                    <a:gd name="connsiteX0" fmla="*/ 0 w 10000"/>
                    <a:gd name="connsiteY0" fmla="*/ 6154 h 10000"/>
                    <a:gd name="connsiteX1" fmla="*/ 1250 w 10000"/>
                    <a:gd name="connsiteY1" fmla="*/ 1538 h 10000"/>
                    <a:gd name="connsiteX2" fmla="*/ 5000 w 10000"/>
                    <a:gd name="connsiteY2" fmla="*/ 0 h 10000"/>
                    <a:gd name="connsiteX3" fmla="*/ 8125 w 10000"/>
                    <a:gd name="connsiteY3" fmla="*/ 1538 h 10000"/>
                    <a:gd name="connsiteX4" fmla="*/ 10000 w 10000"/>
                    <a:gd name="connsiteY4" fmla="*/ 6154 h 10000"/>
                    <a:gd name="connsiteX5" fmla="*/ 6562 w 10000"/>
                    <a:gd name="connsiteY5" fmla="*/ 7436 h 10000"/>
                    <a:gd name="connsiteX6" fmla="*/ 3959 w 10000"/>
                    <a:gd name="connsiteY6" fmla="*/ 8462 h 10000"/>
                    <a:gd name="connsiteX7" fmla="*/ 1250 w 10000"/>
                    <a:gd name="connsiteY7" fmla="*/ 10000 h 10000"/>
                    <a:gd name="connsiteX8" fmla="*/ 0 w 10000"/>
                    <a:gd name="connsiteY8" fmla="*/ 6154 h 10000"/>
                    <a:gd name="connsiteX0" fmla="*/ 0 w 10000"/>
                    <a:gd name="connsiteY0" fmla="*/ 6154 h 10000"/>
                    <a:gd name="connsiteX1" fmla="*/ 5000 w 10000"/>
                    <a:gd name="connsiteY1" fmla="*/ 0 h 10000"/>
                    <a:gd name="connsiteX2" fmla="*/ 8125 w 10000"/>
                    <a:gd name="connsiteY2" fmla="*/ 1538 h 10000"/>
                    <a:gd name="connsiteX3" fmla="*/ 10000 w 10000"/>
                    <a:gd name="connsiteY3" fmla="*/ 6154 h 10000"/>
                    <a:gd name="connsiteX4" fmla="*/ 6562 w 10000"/>
                    <a:gd name="connsiteY4" fmla="*/ 7436 h 10000"/>
                    <a:gd name="connsiteX5" fmla="*/ 3959 w 10000"/>
                    <a:gd name="connsiteY5" fmla="*/ 8462 h 10000"/>
                    <a:gd name="connsiteX6" fmla="*/ 1250 w 10000"/>
                    <a:gd name="connsiteY6" fmla="*/ 10000 h 10000"/>
                    <a:gd name="connsiteX7" fmla="*/ 0 w 10000"/>
                    <a:gd name="connsiteY7" fmla="*/ 6154 h 10000"/>
                    <a:gd name="connsiteX0" fmla="*/ 0 w 10000"/>
                    <a:gd name="connsiteY0" fmla="*/ 4616 h 8462"/>
                    <a:gd name="connsiteX1" fmla="*/ 8125 w 10000"/>
                    <a:gd name="connsiteY1" fmla="*/ 0 h 8462"/>
                    <a:gd name="connsiteX2" fmla="*/ 10000 w 10000"/>
                    <a:gd name="connsiteY2" fmla="*/ 4616 h 8462"/>
                    <a:gd name="connsiteX3" fmla="*/ 6562 w 10000"/>
                    <a:gd name="connsiteY3" fmla="*/ 5898 h 8462"/>
                    <a:gd name="connsiteX4" fmla="*/ 3959 w 10000"/>
                    <a:gd name="connsiteY4" fmla="*/ 6924 h 8462"/>
                    <a:gd name="connsiteX5" fmla="*/ 1250 w 10000"/>
                    <a:gd name="connsiteY5" fmla="*/ 8462 h 8462"/>
                    <a:gd name="connsiteX6" fmla="*/ 0 w 10000"/>
                    <a:gd name="connsiteY6" fmla="*/ 4616 h 8462"/>
                    <a:gd name="connsiteX0" fmla="*/ 0 w 10000"/>
                    <a:gd name="connsiteY0" fmla="*/ 5455 h 10757"/>
                    <a:gd name="connsiteX1" fmla="*/ 8125 w 10000"/>
                    <a:gd name="connsiteY1" fmla="*/ 0 h 10757"/>
                    <a:gd name="connsiteX2" fmla="*/ 10000 w 10000"/>
                    <a:gd name="connsiteY2" fmla="*/ 5455 h 10757"/>
                    <a:gd name="connsiteX3" fmla="*/ 9166 w 10000"/>
                    <a:gd name="connsiteY3" fmla="*/ 10757 h 10757"/>
                    <a:gd name="connsiteX4" fmla="*/ 3959 w 10000"/>
                    <a:gd name="connsiteY4" fmla="*/ 8182 h 10757"/>
                    <a:gd name="connsiteX5" fmla="*/ 1250 w 10000"/>
                    <a:gd name="connsiteY5" fmla="*/ 10000 h 10757"/>
                    <a:gd name="connsiteX6" fmla="*/ 0 w 10000"/>
                    <a:gd name="connsiteY6" fmla="*/ 5455 h 1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757">
                      <a:moveTo>
                        <a:pt x="0" y="5455"/>
                      </a:moveTo>
                      <a:lnTo>
                        <a:pt x="8125" y="0"/>
                      </a:lnTo>
                      <a:lnTo>
                        <a:pt x="10000" y="5455"/>
                      </a:lnTo>
                      <a:lnTo>
                        <a:pt x="9166" y="10757"/>
                      </a:lnTo>
                      <a:lnTo>
                        <a:pt x="3959" y="8182"/>
                      </a:lnTo>
                      <a:lnTo>
                        <a:pt x="1250" y="10000"/>
                      </a:lnTo>
                      <a:lnTo>
                        <a:pt x="0" y="5455"/>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8" name="Lanai"/>
                <p:cNvSpPr>
                  <a:spLocks/>
                </p:cNvSpPr>
                <p:nvPr/>
              </p:nvSpPr>
              <p:spPr bwMode="auto">
                <a:xfrm>
                  <a:off x="3031665" y="5941450"/>
                  <a:ext cx="29860" cy="29225"/>
                </a:xfrm>
                <a:custGeom>
                  <a:avLst/>
                  <a:gdLst>
                    <a:gd name="T0" fmla="*/ 0 w 20"/>
                    <a:gd name="T1" fmla="*/ 0 h 19"/>
                    <a:gd name="T2" fmla="*/ 2147483647 w 20"/>
                    <a:gd name="T3" fmla="*/ 0 h 19"/>
                    <a:gd name="T4" fmla="*/ 2147483647 w 20"/>
                    <a:gd name="T5" fmla="*/ 2147483647 h 19"/>
                    <a:gd name="T6" fmla="*/ 2147483647 w 20"/>
                    <a:gd name="T7" fmla="*/ 2147483647 h 19"/>
                    <a:gd name="T8" fmla="*/ 2147483647 w 20"/>
                    <a:gd name="T9" fmla="*/ 2147483647 h 19"/>
                    <a:gd name="T10" fmla="*/ 0 w 20"/>
                    <a:gd name="T11" fmla="*/ 0 h 19"/>
                    <a:gd name="T12" fmla="*/ 0 w 20"/>
                    <a:gd name="T13" fmla="*/ 0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0" y="0"/>
                      </a:moveTo>
                      <a:lnTo>
                        <a:pt x="13" y="0"/>
                      </a:lnTo>
                      <a:lnTo>
                        <a:pt x="20" y="9"/>
                      </a:lnTo>
                      <a:lnTo>
                        <a:pt x="7" y="19"/>
                      </a:lnTo>
                      <a:lnTo>
                        <a:pt x="2" y="14"/>
                      </a:lnTo>
                      <a:lnTo>
                        <a:pt x="0"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9" name="Moloka'i"/>
                <p:cNvSpPr>
                  <a:spLocks/>
                </p:cNvSpPr>
                <p:nvPr/>
              </p:nvSpPr>
              <p:spPr bwMode="auto">
                <a:xfrm>
                  <a:off x="2994341" y="5887612"/>
                  <a:ext cx="76141" cy="33840"/>
                </a:xfrm>
                <a:custGeom>
                  <a:avLst/>
                  <a:gdLst>
                    <a:gd name="T0" fmla="*/ 2147483647 w 51"/>
                    <a:gd name="T1" fmla="*/ 0 h 22"/>
                    <a:gd name="T2" fmla="*/ 0 w 51"/>
                    <a:gd name="T3" fmla="*/ 2147483647 h 22"/>
                    <a:gd name="T4" fmla="*/ 2147483647 w 51"/>
                    <a:gd name="T5" fmla="*/ 2147483647 h 22"/>
                    <a:gd name="T6" fmla="*/ 2147483647 w 51"/>
                    <a:gd name="T7" fmla="*/ 2147483647 h 22"/>
                    <a:gd name="T8" fmla="*/ 2147483647 w 51"/>
                    <a:gd name="T9" fmla="*/ 2147483647 h 22"/>
                    <a:gd name="T10" fmla="*/ 2147483647 w 51"/>
                    <a:gd name="T11" fmla="*/ 2147483647 h 22"/>
                    <a:gd name="T12" fmla="*/ 2147483647 w 51"/>
                    <a:gd name="T13" fmla="*/ 2147483647 h 22"/>
                    <a:gd name="T14" fmla="*/ 2147483647 w 51"/>
                    <a:gd name="T15" fmla="*/ 2147483647 h 22"/>
                    <a:gd name="T16" fmla="*/ 2147483647 w 51"/>
                    <a:gd name="T17" fmla="*/ 2147483647 h 22"/>
                    <a:gd name="T18" fmla="*/ 2147483647 w 51"/>
                    <a:gd name="T19" fmla="*/ 2147483647 h 22"/>
                    <a:gd name="T20" fmla="*/ 2147483647 w 51"/>
                    <a:gd name="T21" fmla="*/ 2147483647 h 22"/>
                    <a:gd name="T22" fmla="*/ 2147483647 w 51"/>
                    <a:gd name="T23" fmla="*/ 0 h 22"/>
                    <a:gd name="T24" fmla="*/ 2147483647 w 51"/>
                    <a:gd name="T25" fmla="*/ 0 h 22"/>
                    <a:gd name="T26" fmla="*/ 2147483647 w 51"/>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2"/>
                    <a:gd name="T44" fmla="*/ 51 w 51"/>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2">
                      <a:moveTo>
                        <a:pt x="3" y="0"/>
                      </a:moveTo>
                      <a:lnTo>
                        <a:pt x="0" y="14"/>
                      </a:lnTo>
                      <a:lnTo>
                        <a:pt x="32" y="22"/>
                      </a:lnTo>
                      <a:lnTo>
                        <a:pt x="37" y="19"/>
                      </a:lnTo>
                      <a:lnTo>
                        <a:pt x="48" y="14"/>
                      </a:lnTo>
                      <a:lnTo>
                        <a:pt x="51" y="9"/>
                      </a:lnTo>
                      <a:lnTo>
                        <a:pt x="49" y="6"/>
                      </a:lnTo>
                      <a:lnTo>
                        <a:pt x="43" y="5"/>
                      </a:lnTo>
                      <a:lnTo>
                        <a:pt x="32" y="5"/>
                      </a:lnTo>
                      <a:lnTo>
                        <a:pt x="25" y="3"/>
                      </a:lnTo>
                      <a:lnTo>
                        <a:pt x="14" y="1"/>
                      </a:lnTo>
                      <a:lnTo>
                        <a:pt x="6" y="0"/>
                      </a:lnTo>
                      <a:lnTo>
                        <a:pt x="3"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20" name="O'ahu"/>
                <p:cNvSpPr>
                  <a:spLocks/>
                </p:cNvSpPr>
                <p:nvPr/>
              </p:nvSpPr>
              <p:spPr bwMode="auto">
                <a:xfrm>
                  <a:off x="2854003" y="5816855"/>
                  <a:ext cx="80620" cy="70757"/>
                </a:xfrm>
                <a:custGeom>
                  <a:avLst/>
                  <a:gdLst>
                    <a:gd name="T0" fmla="*/ 0 w 54"/>
                    <a:gd name="T1" fmla="*/ 2147483647 h 46"/>
                    <a:gd name="T2" fmla="*/ 2147483647 w 54"/>
                    <a:gd name="T3" fmla="*/ 2147483647 h 46"/>
                    <a:gd name="T4" fmla="*/ 2147483647 w 54"/>
                    <a:gd name="T5" fmla="*/ 2147483647 h 46"/>
                    <a:gd name="T6" fmla="*/ 2147483647 w 54"/>
                    <a:gd name="T7" fmla="*/ 2147483647 h 46"/>
                    <a:gd name="T8" fmla="*/ 2147483647 w 54"/>
                    <a:gd name="T9" fmla="*/ 0 h 46"/>
                    <a:gd name="T10" fmla="*/ 2147483647 w 54"/>
                    <a:gd name="T11" fmla="*/ 2147483647 h 46"/>
                    <a:gd name="T12" fmla="*/ 2147483647 w 54"/>
                    <a:gd name="T13" fmla="*/ 2147483647 h 46"/>
                    <a:gd name="T14" fmla="*/ 2147483647 w 54"/>
                    <a:gd name="T15" fmla="*/ 2147483647 h 46"/>
                    <a:gd name="T16" fmla="*/ 2147483647 w 54"/>
                    <a:gd name="T17" fmla="*/ 2147483647 h 46"/>
                    <a:gd name="T18" fmla="*/ 2147483647 w 54"/>
                    <a:gd name="T19" fmla="*/ 2147483647 h 46"/>
                    <a:gd name="T20" fmla="*/ 2147483647 w 54"/>
                    <a:gd name="T21" fmla="*/ 2147483647 h 46"/>
                    <a:gd name="T22" fmla="*/ 2147483647 w 54"/>
                    <a:gd name="T23" fmla="*/ 2147483647 h 46"/>
                    <a:gd name="T24" fmla="*/ 2147483647 w 54"/>
                    <a:gd name="T25" fmla="*/ 2147483647 h 46"/>
                    <a:gd name="T26" fmla="*/ 2147483647 w 54"/>
                    <a:gd name="T27" fmla="*/ 2147483647 h 46"/>
                    <a:gd name="T28" fmla="*/ 2147483647 w 54"/>
                    <a:gd name="T29" fmla="*/ 2147483647 h 46"/>
                    <a:gd name="T30" fmla="*/ 2147483647 w 54"/>
                    <a:gd name="T31" fmla="*/ 2147483647 h 46"/>
                    <a:gd name="T32" fmla="*/ 2147483647 w 54"/>
                    <a:gd name="T33" fmla="*/ 2147483647 h 46"/>
                    <a:gd name="T34" fmla="*/ 2147483647 w 54"/>
                    <a:gd name="T35" fmla="*/ 2147483647 h 46"/>
                    <a:gd name="T36" fmla="*/ 2147483647 w 54"/>
                    <a:gd name="T37" fmla="*/ 2147483647 h 46"/>
                    <a:gd name="T38" fmla="*/ 2147483647 w 54"/>
                    <a:gd name="T39" fmla="*/ 2147483647 h 46"/>
                    <a:gd name="T40" fmla="*/ 2147483647 w 54"/>
                    <a:gd name="T41" fmla="*/ 2147483647 h 46"/>
                    <a:gd name="T42" fmla="*/ 0 w 54"/>
                    <a:gd name="T43" fmla="*/ 2147483647 h 46"/>
                    <a:gd name="T44" fmla="*/ 0 w 54"/>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6"/>
                    <a:gd name="T71" fmla="*/ 54 w 5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6">
                      <a:moveTo>
                        <a:pt x="0" y="9"/>
                      </a:moveTo>
                      <a:lnTo>
                        <a:pt x="15" y="12"/>
                      </a:lnTo>
                      <a:lnTo>
                        <a:pt x="15" y="8"/>
                      </a:lnTo>
                      <a:lnTo>
                        <a:pt x="18" y="1"/>
                      </a:lnTo>
                      <a:lnTo>
                        <a:pt x="18" y="0"/>
                      </a:lnTo>
                      <a:lnTo>
                        <a:pt x="21" y="1"/>
                      </a:lnTo>
                      <a:lnTo>
                        <a:pt x="24" y="3"/>
                      </a:lnTo>
                      <a:lnTo>
                        <a:pt x="29" y="12"/>
                      </a:lnTo>
                      <a:lnTo>
                        <a:pt x="29" y="14"/>
                      </a:lnTo>
                      <a:lnTo>
                        <a:pt x="32" y="19"/>
                      </a:lnTo>
                      <a:lnTo>
                        <a:pt x="38" y="22"/>
                      </a:lnTo>
                      <a:lnTo>
                        <a:pt x="48" y="31"/>
                      </a:lnTo>
                      <a:lnTo>
                        <a:pt x="51" y="35"/>
                      </a:lnTo>
                      <a:lnTo>
                        <a:pt x="54" y="43"/>
                      </a:lnTo>
                      <a:lnTo>
                        <a:pt x="53" y="44"/>
                      </a:lnTo>
                      <a:lnTo>
                        <a:pt x="48" y="46"/>
                      </a:lnTo>
                      <a:lnTo>
                        <a:pt x="40" y="43"/>
                      </a:lnTo>
                      <a:lnTo>
                        <a:pt x="27" y="39"/>
                      </a:lnTo>
                      <a:lnTo>
                        <a:pt x="19" y="41"/>
                      </a:lnTo>
                      <a:lnTo>
                        <a:pt x="15" y="43"/>
                      </a:lnTo>
                      <a:lnTo>
                        <a:pt x="3" y="27"/>
                      </a:lnTo>
                      <a:lnTo>
                        <a:pt x="0" y="9"/>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21" name="Kauai"/>
                <p:cNvSpPr>
                  <a:spLocks/>
                </p:cNvSpPr>
                <p:nvPr/>
              </p:nvSpPr>
              <p:spPr bwMode="auto">
                <a:xfrm>
                  <a:off x="2631553" y="5735330"/>
                  <a:ext cx="68676" cy="53837"/>
                </a:xfrm>
                <a:custGeom>
                  <a:avLst/>
                  <a:gdLst>
                    <a:gd name="T0" fmla="*/ 0 w 46"/>
                    <a:gd name="T1" fmla="*/ 2147483647 h 35"/>
                    <a:gd name="T2" fmla="*/ 2147483647 w 46"/>
                    <a:gd name="T3" fmla="*/ 2147483647 h 35"/>
                    <a:gd name="T4" fmla="*/ 2147483647 w 46"/>
                    <a:gd name="T5" fmla="*/ 2147483647 h 35"/>
                    <a:gd name="T6" fmla="*/ 2147483647 w 46"/>
                    <a:gd name="T7" fmla="*/ 2147483647 h 35"/>
                    <a:gd name="T8" fmla="*/ 2147483647 w 46"/>
                    <a:gd name="T9" fmla="*/ 2147483647 h 35"/>
                    <a:gd name="T10" fmla="*/ 2147483647 w 46"/>
                    <a:gd name="T11" fmla="*/ 0 h 35"/>
                    <a:gd name="T12" fmla="*/ 2147483647 w 46"/>
                    <a:gd name="T13" fmla="*/ 0 h 35"/>
                    <a:gd name="T14" fmla="*/ 2147483647 w 46"/>
                    <a:gd name="T15" fmla="*/ 2147483647 h 35"/>
                    <a:gd name="T16" fmla="*/ 2147483647 w 46"/>
                    <a:gd name="T17" fmla="*/ 2147483647 h 35"/>
                    <a:gd name="T18" fmla="*/ 2147483647 w 46"/>
                    <a:gd name="T19" fmla="*/ 2147483647 h 35"/>
                    <a:gd name="T20" fmla="*/ 2147483647 w 46"/>
                    <a:gd name="T21" fmla="*/ 2147483647 h 35"/>
                    <a:gd name="T22" fmla="*/ 2147483647 w 46"/>
                    <a:gd name="T23" fmla="*/ 2147483647 h 35"/>
                    <a:gd name="T24" fmla="*/ 2147483647 w 46"/>
                    <a:gd name="T25" fmla="*/ 2147483647 h 35"/>
                    <a:gd name="T26" fmla="*/ 2147483647 w 46"/>
                    <a:gd name="T27" fmla="*/ 2147483647 h 35"/>
                    <a:gd name="T28" fmla="*/ 2147483647 w 46"/>
                    <a:gd name="T29" fmla="*/ 2147483647 h 35"/>
                    <a:gd name="T30" fmla="*/ 2147483647 w 46"/>
                    <a:gd name="T31" fmla="*/ 2147483647 h 35"/>
                    <a:gd name="T32" fmla="*/ 2147483647 w 46"/>
                    <a:gd name="T33" fmla="*/ 2147483647 h 35"/>
                    <a:gd name="T34" fmla="*/ 2147483647 w 46"/>
                    <a:gd name="T35" fmla="*/ 2147483647 h 35"/>
                    <a:gd name="T36" fmla="*/ 0 w 46"/>
                    <a:gd name="T37" fmla="*/ 2147483647 h 35"/>
                    <a:gd name="T38" fmla="*/ 0 w 46"/>
                    <a:gd name="T39" fmla="*/ 2147483647 h 35"/>
                    <a:gd name="T40" fmla="*/ 0 w 46"/>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35"/>
                    <a:gd name="T65" fmla="*/ 46 w 46"/>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35">
                      <a:moveTo>
                        <a:pt x="0" y="18"/>
                      </a:moveTo>
                      <a:lnTo>
                        <a:pt x="2" y="15"/>
                      </a:lnTo>
                      <a:lnTo>
                        <a:pt x="9" y="10"/>
                      </a:lnTo>
                      <a:lnTo>
                        <a:pt x="13" y="5"/>
                      </a:lnTo>
                      <a:lnTo>
                        <a:pt x="21" y="2"/>
                      </a:lnTo>
                      <a:lnTo>
                        <a:pt x="29" y="0"/>
                      </a:lnTo>
                      <a:lnTo>
                        <a:pt x="40" y="0"/>
                      </a:lnTo>
                      <a:lnTo>
                        <a:pt x="41" y="2"/>
                      </a:lnTo>
                      <a:lnTo>
                        <a:pt x="43" y="7"/>
                      </a:lnTo>
                      <a:lnTo>
                        <a:pt x="44" y="11"/>
                      </a:lnTo>
                      <a:lnTo>
                        <a:pt x="46" y="13"/>
                      </a:lnTo>
                      <a:lnTo>
                        <a:pt x="36" y="35"/>
                      </a:lnTo>
                      <a:lnTo>
                        <a:pt x="33" y="34"/>
                      </a:lnTo>
                      <a:lnTo>
                        <a:pt x="30" y="34"/>
                      </a:lnTo>
                      <a:lnTo>
                        <a:pt x="24" y="34"/>
                      </a:lnTo>
                      <a:lnTo>
                        <a:pt x="19" y="32"/>
                      </a:lnTo>
                      <a:lnTo>
                        <a:pt x="13" y="29"/>
                      </a:lnTo>
                      <a:lnTo>
                        <a:pt x="6" y="26"/>
                      </a:lnTo>
                      <a:lnTo>
                        <a:pt x="0" y="21"/>
                      </a:lnTo>
                      <a:lnTo>
                        <a:pt x="0" y="18"/>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22" name="Ni'ihau"/>
                <p:cNvSpPr>
                  <a:spLocks/>
                </p:cNvSpPr>
                <p:nvPr/>
              </p:nvSpPr>
              <p:spPr bwMode="auto">
                <a:xfrm>
                  <a:off x="2567354" y="5775323"/>
                  <a:ext cx="31352" cy="24611"/>
                </a:xfrm>
                <a:custGeom>
                  <a:avLst/>
                  <a:gdLst>
                    <a:gd name="T0" fmla="*/ 0 w 21"/>
                    <a:gd name="T1" fmla="*/ 2147483647 h 16"/>
                    <a:gd name="T2" fmla="*/ 2147483647 w 21"/>
                    <a:gd name="T3" fmla="*/ 2147483647 h 16"/>
                    <a:gd name="T4" fmla="*/ 2147483647 w 21"/>
                    <a:gd name="T5" fmla="*/ 0 h 16"/>
                    <a:gd name="T6" fmla="*/ 2147483647 w 21"/>
                    <a:gd name="T7" fmla="*/ 2147483647 h 16"/>
                    <a:gd name="T8" fmla="*/ 2147483647 w 21"/>
                    <a:gd name="T9" fmla="*/ 2147483647 h 16"/>
                    <a:gd name="T10" fmla="*/ 2147483647 w 21"/>
                    <a:gd name="T11" fmla="*/ 2147483647 h 16"/>
                    <a:gd name="T12" fmla="*/ 2147483647 w 21"/>
                    <a:gd name="T13" fmla="*/ 2147483647 h 16"/>
                    <a:gd name="T14" fmla="*/ 2147483647 w 21"/>
                    <a:gd name="T15" fmla="*/ 2147483647 h 16"/>
                    <a:gd name="T16" fmla="*/ 0 w 21"/>
                    <a:gd name="T17" fmla="*/ 2147483647 h 16"/>
                    <a:gd name="T18" fmla="*/ 0 w 21"/>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6"/>
                    <a:gd name="T32" fmla="*/ 21 w 21"/>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6">
                      <a:moveTo>
                        <a:pt x="0" y="8"/>
                      </a:moveTo>
                      <a:lnTo>
                        <a:pt x="3" y="1"/>
                      </a:lnTo>
                      <a:lnTo>
                        <a:pt x="11" y="0"/>
                      </a:lnTo>
                      <a:lnTo>
                        <a:pt x="18" y="1"/>
                      </a:lnTo>
                      <a:lnTo>
                        <a:pt x="21" y="8"/>
                      </a:lnTo>
                      <a:lnTo>
                        <a:pt x="18" y="12"/>
                      </a:lnTo>
                      <a:lnTo>
                        <a:pt x="11" y="16"/>
                      </a:lnTo>
                      <a:lnTo>
                        <a:pt x="3" y="12"/>
                      </a:lnTo>
                      <a:lnTo>
                        <a:pt x="0" y="8"/>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sp>
            <p:nvSpPr>
              <p:cNvPr id="286" name="State: Georgia"/>
              <p:cNvSpPr>
                <a:spLocks/>
              </p:cNvSpPr>
              <p:nvPr/>
            </p:nvSpPr>
            <p:spPr bwMode="auto">
              <a:xfrm>
                <a:off x="5519112" y="4902899"/>
                <a:ext cx="680603" cy="750885"/>
              </a:xfrm>
              <a:custGeom>
                <a:avLst/>
                <a:gdLst>
                  <a:gd name="T0" fmla="*/ 2147483647 w 466"/>
                  <a:gd name="T1" fmla="*/ 2147483647 h 499"/>
                  <a:gd name="T2" fmla="*/ 2147483647 w 466"/>
                  <a:gd name="T3" fmla="*/ 2147483647 h 499"/>
                  <a:gd name="T4" fmla="*/ 2147483647 w 466"/>
                  <a:gd name="T5" fmla="*/ 2147483647 h 499"/>
                  <a:gd name="T6" fmla="*/ 2147483647 w 466"/>
                  <a:gd name="T7" fmla="*/ 2147483647 h 499"/>
                  <a:gd name="T8" fmla="*/ 2147483647 w 466"/>
                  <a:gd name="T9" fmla="*/ 2147483647 h 499"/>
                  <a:gd name="T10" fmla="*/ 2147483647 w 466"/>
                  <a:gd name="T11" fmla="*/ 2147483647 h 499"/>
                  <a:gd name="T12" fmla="*/ 2147483647 w 466"/>
                  <a:gd name="T13" fmla="*/ 2147483647 h 499"/>
                  <a:gd name="T14" fmla="*/ 2147483647 w 466"/>
                  <a:gd name="T15" fmla="*/ 2147483647 h 499"/>
                  <a:gd name="T16" fmla="*/ 2147483647 w 466"/>
                  <a:gd name="T17" fmla="*/ 2147483647 h 499"/>
                  <a:gd name="T18" fmla="*/ 2147483647 w 466"/>
                  <a:gd name="T19" fmla="*/ 2147483647 h 499"/>
                  <a:gd name="T20" fmla="*/ 2147483647 w 466"/>
                  <a:gd name="T21" fmla="*/ 2147483647 h 499"/>
                  <a:gd name="T22" fmla="*/ 2147483647 w 466"/>
                  <a:gd name="T23" fmla="*/ 2147483647 h 499"/>
                  <a:gd name="T24" fmla="*/ 2147483647 w 466"/>
                  <a:gd name="T25" fmla="*/ 2147483647 h 499"/>
                  <a:gd name="T26" fmla="*/ 2147483647 w 466"/>
                  <a:gd name="T27" fmla="*/ 2147483647 h 499"/>
                  <a:gd name="T28" fmla="*/ 2147483647 w 466"/>
                  <a:gd name="T29" fmla="*/ 2147483647 h 499"/>
                  <a:gd name="T30" fmla="*/ 2147483647 w 466"/>
                  <a:gd name="T31" fmla="*/ 2147483647 h 499"/>
                  <a:gd name="T32" fmla="*/ 2147483647 w 466"/>
                  <a:gd name="T33" fmla="*/ 2147483647 h 499"/>
                  <a:gd name="T34" fmla="*/ 2147483647 w 466"/>
                  <a:gd name="T35" fmla="*/ 2147483647 h 499"/>
                  <a:gd name="T36" fmla="*/ 2147483647 w 466"/>
                  <a:gd name="T37" fmla="*/ 2147483647 h 499"/>
                  <a:gd name="T38" fmla="*/ 2147483647 w 466"/>
                  <a:gd name="T39" fmla="*/ 2147483647 h 499"/>
                  <a:gd name="T40" fmla="*/ 2147483647 w 466"/>
                  <a:gd name="T41" fmla="*/ 2147483647 h 499"/>
                  <a:gd name="T42" fmla="*/ 2147483647 w 466"/>
                  <a:gd name="T43" fmla="*/ 2147483647 h 499"/>
                  <a:gd name="T44" fmla="*/ 2147483647 w 466"/>
                  <a:gd name="T45" fmla="*/ 2147483647 h 499"/>
                  <a:gd name="T46" fmla="*/ 2147483647 w 466"/>
                  <a:gd name="T47" fmla="*/ 2147483647 h 499"/>
                  <a:gd name="T48" fmla="*/ 2147483647 w 466"/>
                  <a:gd name="T49" fmla="*/ 2147483647 h 499"/>
                  <a:gd name="T50" fmla="*/ 2147483647 w 466"/>
                  <a:gd name="T51" fmla="*/ 2147483647 h 499"/>
                  <a:gd name="T52" fmla="*/ 2147483647 w 466"/>
                  <a:gd name="T53" fmla="*/ 2147483647 h 499"/>
                  <a:gd name="T54" fmla="*/ 2147483647 w 466"/>
                  <a:gd name="T55" fmla="*/ 2147483647 h 499"/>
                  <a:gd name="T56" fmla="*/ 2147483647 w 466"/>
                  <a:gd name="T57" fmla="*/ 2147483647 h 499"/>
                  <a:gd name="T58" fmla="*/ 2147483647 w 466"/>
                  <a:gd name="T59" fmla="*/ 2147483647 h 499"/>
                  <a:gd name="T60" fmla="*/ 2147483647 w 466"/>
                  <a:gd name="T61" fmla="*/ 2147483647 h 499"/>
                  <a:gd name="T62" fmla="*/ 2147483647 w 466"/>
                  <a:gd name="T63" fmla="*/ 2147483647 h 499"/>
                  <a:gd name="T64" fmla="*/ 2147483647 w 466"/>
                  <a:gd name="T65" fmla="*/ 2147483647 h 499"/>
                  <a:gd name="T66" fmla="*/ 2147483647 w 466"/>
                  <a:gd name="T67" fmla="*/ 2147483647 h 499"/>
                  <a:gd name="T68" fmla="*/ 2147483647 w 466"/>
                  <a:gd name="T69" fmla="*/ 2147483647 h 499"/>
                  <a:gd name="T70" fmla="*/ 2147483647 w 466"/>
                  <a:gd name="T71" fmla="*/ 2147483647 h 499"/>
                  <a:gd name="T72" fmla="*/ 2147483647 w 466"/>
                  <a:gd name="T73" fmla="*/ 2147483647 h 499"/>
                  <a:gd name="T74" fmla="*/ 2147483647 w 466"/>
                  <a:gd name="T75" fmla="*/ 2147483647 h 499"/>
                  <a:gd name="T76" fmla="*/ 2147483647 w 466"/>
                  <a:gd name="T77" fmla="*/ 2147483647 h 499"/>
                  <a:gd name="T78" fmla="*/ 2147483647 w 466"/>
                  <a:gd name="T79" fmla="*/ 2147483647 h 499"/>
                  <a:gd name="T80" fmla="*/ 2147483647 w 466"/>
                  <a:gd name="T81" fmla="*/ 2147483647 h 499"/>
                  <a:gd name="T82" fmla="*/ 2147483647 w 466"/>
                  <a:gd name="T83" fmla="*/ 2147483647 h 499"/>
                  <a:gd name="T84" fmla="*/ 2147483647 w 466"/>
                  <a:gd name="T85" fmla="*/ 2147483647 h 499"/>
                  <a:gd name="T86" fmla="*/ 2147483647 w 466"/>
                  <a:gd name="T87" fmla="*/ 2147483647 h 499"/>
                  <a:gd name="T88" fmla="*/ 2147483647 w 466"/>
                  <a:gd name="T89" fmla="*/ 2147483647 h 499"/>
                  <a:gd name="T90" fmla="*/ 0 w 466"/>
                  <a:gd name="T91" fmla="*/ 2147483647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6"/>
                  <a:gd name="T139" fmla="*/ 0 h 499"/>
                  <a:gd name="T140" fmla="*/ 466 w 466"/>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6" h="499">
                    <a:moveTo>
                      <a:pt x="0" y="24"/>
                    </a:moveTo>
                    <a:lnTo>
                      <a:pt x="96" y="14"/>
                    </a:lnTo>
                    <a:lnTo>
                      <a:pt x="178" y="5"/>
                    </a:lnTo>
                    <a:lnTo>
                      <a:pt x="224" y="0"/>
                    </a:lnTo>
                    <a:lnTo>
                      <a:pt x="226" y="3"/>
                    </a:lnTo>
                    <a:lnTo>
                      <a:pt x="226" y="6"/>
                    </a:lnTo>
                    <a:lnTo>
                      <a:pt x="223" y="9"/>
                    </a:lnTo>
                    <a:lnTo>
                      <a:pt x="218" y="13"/>
                    </a:lnTo>
                    <a:lnTo>
                      <a:pt x="215" y="17"/>
                    </a:lnTo>
                    <a:lnTo>
                      <a:pt x="212" y="24"/>
                    </a:lnTo>
                    <a:lnTo>
                      <a:pt x="210" y="29"/>
                    </a:lnTo>
                    <a:lnTo>
                      <a:pt x="210" y="36"/>
                    </a:lnTo>
                    <a:lnTo>
                      <a:pt x="215" y="44"/>
                    </a:lnTo>
                    <a:lnTo>
                      <a:pt x="221" y="46"/>
                    </a:lnTo>
                    <a:lnTo>
                      <a:pt x="227" y="48"/>
                    </a:lnTo>
                    <a:lnTo>
                      <a:pt x="234" y="49"/>
                    </a:lnTo>
                    <a:lnTo>
                      <a:pt x="242" y="49"/>
                    </a:lnTo>
                    <a:lnTo>
                      <a:pt x="248" y="52"/>
                    </a:lnTo>
                    <a:lnTo>
                      <a:pt x="254" y="57"/>
                    </a:lnTo>
                    <a:lnTo>
                      <a:pt x="261" y="65"/>
                    </a:lnTo>
                    <a:lnTo>
                      <a:pt x="262" y="75"/>
                    </a:lnTo>
                    <a:lnTo>
                      <a:pt x="269" y="83"/>
                    </a:lnTo>
                    <a:lnTo>
                      <a:pt x="273" y="90"/>
                    </a:lnTo>
                    <a:lnTo>
                      <a:pt x="281" y="97"/>
                    </a:lnTo>
                    <a:lnTo>
                      <a:pt x="288" y="105"/>
                    </a:lnTo>
                    <a:lnTo>
                      <a:pt x="293" y="111"/>
                    </a:lnTo>
                    <a:lnTo>
                      <a:pt x="300" y="113"/>
                    </a:lnTo>
                    <a:lnTo>
                      <a:pt x="313" y="121"/>
                    </a:lnTo>
                    <a:lnTo>
                      <a:pt x="320" y="130"/>
                    </a:lnTo>
                    <a:lnTo>
                      <a:pt x="326" y="135"/>
                    </a:lnTo>
                    <a:lnTo>
                      <a:pt x="332" y="140"/>
                    </a:lnTo>
                    <a:lnTo>
                      <a:pt x="337" y="144"/>
                    </a:lnTo>
                    <a:lnTo>
                      <a:pt x="348" y="151"/>
                    </a:lnTo>
                    <a:lnTo>
                      <a:pt x="351" y="157"/>
                    </a:lnTo>
                    <a:lnTo>
                      <a:pt x="353" y="164"/>
                    </a:lnTo>
                    <a:lnTo>
                      <a:pt x="358" y="170"/>
                    </a:lnTo>
                    <a:lnTo>
                      <a:pt x="362" y="171"/>
                    </a:lnTo>
                    <a:lnTo>
                      <a:pt x="366" y="178"/>
                    </a:lnTo>
                    <a:lnTo>
                      <a:pt x="374" y="184"/>
                    </a:lnTo>
                    <a:lnTo>
                      <a:pt x="380" y="189"/>
                    </a:lnTo>
                    <a:lnTo>
                      <a:pt x="385" y="192"/>
                    </a:lnTo>
                    <a:lnTo>
                      <a:pt x="393" y="197"/>
                    </a:lnTo>
                    <a:lnTo>
                      <a:pt x="399" y="200"/>
                    </a:lnTo>
                    <a:lnTo>
                      <a:pt x="401" y="208"/>
                    </a:lnTo>
                    <a:lnTo>
                      <a:pt x="402" y="211"/>
                    </a:lnTo>
                    <a:lnTo>
                      <a:pt x="404" y="216"/>
                    </a:lnTo>
                    <a:lnTo>
                      <a:pt x="409" y="218"/>
                    </a:lnTo>
                    <a:lnTo>
                      <a:pt x="410" y="227"/>
                    </a:lnTo>
                    <a:lnTo>
                      <a:pt x="410" y="230"/>
                    </a:lnTo>
                    <a:lnTo>
                      <a:pt x="413" y="235"/>
                    </a:lnTo>
                    <a:lnTo>
                      <a:pt x="416" y="240"/>
                    </a:lnTo>
                    <a:lnTo>
                      <a:pt x="421" y="243"/>
                    </a:lnTo>
                    <a:lnTo>
                      <a:pt x="426" y="245"/>
                    </a:lnTo>
                    <a:lnTo>
                      <a:pt x="431" y="251"/>
                    </a:lnTo>
                    <a:lnTo>
                      <a:pt x="436" y="256"/>
                    </a:lnTo>
                    <a:lnTo>
                      <a:pt x="437" y="262"/>
                    </a:lnTo>
                    <a:lnTo>
                      <a:pt x="440" y="267"/>
                    </a:lnTo>
                    <a:lnTo>
                      <a:pt x="440" y="273"/>
                    </a:lnTo>
                    <a:lnTo>
                      <a:pt x="443" y="276"/>
                    </a:lnTo>
                    <a:lnTo>
                      <a:pt x="442" y="286"/>
                    </a:lnTo>
                    <a:lnTo>
                      <a:pt x="445" y="292"/>
                    </a:lnTo>
                    <a:lnTo>
                      <a:pt x="453" y="295"/>
                    </a:lnTo>
                    <a:lnTo>
                      <a:pt x="458" y="297"/>
                    </a:lnTo>
                    <a:lnTo>
                      <a:pt x="466" y="297"/>
                    </a:lnTo>
                    <a:lnTo>
                      <a:pt x="458" y="316"/>
                    </a:lnTo>
                    <a:lnTo>
                      <a:pt x="458" y="330"/>
                    </a:lnTo>
                    <a:lnTo>
                      <a:pt x="451" y="343"/>
                    </a:lnTo>
                    <a:lnTo>
                      <a:pt x="447" y="362"/>
                    </a:lnTo>
                    <a:lnTo>
                      <a:pt x="440" y="376"/>
                    </a:lnTo>
                    <a:lnTo>
                      <a:pt x="437" y="391"/>
                    </a:lnTo>
                    <a:lnTo>
                      <a:pt x="432" y="413"/>
                    </a:lnTo>
                    <a:lnTo>
                      <a:pt x="429" y="427"/>
                    </a:lnTo>
                    <a:lnTo>
                      <a:pt x="429" y="438"/>
                    </a:lnTo>
                    <a:lnTo>
                      <a:pt x="429" y="450"/>
                    </a:lnTo>
                    <a:lnTo>
                      <a:pt x="409" y="450"/>
                    </a:lnTo>
                    <a:lnTo>
                      <a:pt x="397" y="448"/>
                    </a:lnTo>
                    <a:lnTo>
                      <a:pt x="393" y="445"/>
                    </a:lnTo>
                    <a:lnTo>
                      <a:pt x="389" y="446"/>
                    </a:lnTo>
                    <a:lnTo>
                      <a:pt x="385" y="446"/>
                    </a:lnTo>
                    <a:lnTo>
                      <a:pt x="380" y="451"/>
                    </a:lnTo>
                    <a:lnTo>
                      <a:pt x="382" y="459"/>
                    </a:lnTo>
                    <a:lnTo>
                      <a:pt x="383" y="464"/>
                    </a:lnTo>
                    <a:lnTo>
                      <a:pt x="388" y="470"/>
                    </a:lnTo>
                    <a:lnTo>
                      <a:pt x="389" y="477"/>
                    </a:lnTo>
                    <a:lnTo>
                      <a:pt x="388" y="486"/>
                    </a:lnTo>
                    <a:lnTo>
                      <a:pt x="388" y="492"/>
                    </a:lnTo>
                    <a:lnTo>
                      <a:pt x="385" y="499"/>
                    </a:lnTo>
                    <a:lnTo>
                      <a:pt x="378" y="499"/>
                    </a:lnTo>
                    <a:lnTo>
                      <a:pt x="372" y="499"/>
                    </a:lnTo>
                    <a:lnTo>
                      <a:pt x="367" y="492"/>
                    </a:lnTo>
                    <a:lnTo>
                      <a:pt x="366" y="486"/>
                    </a:lnTo>
                    <a:lnTo>
                      <a:pt x="366" y="480"/>
                    </a:lnTo>
                    <a:lnTo>
                      <a:pt x="361" y="478"/>
                    </a:lnTo>
                    <a:lnTo>
                      <a:pt x="316" y="480"/>
                    </a:lnTo>
                    <a:lnTo>
                      <a:pt x="285" y="483"/>
                    </a:lnTo>
                    <a:lnTo>
                      <a:pt x="243" y="484"/>
                    </a:lnTo>
                    <a:lnTo>
                      <a:pt x="197" y="486"/>
                    </a:lnTo>
                    <a:lnTo>
                      <a:pt x="143" y="489"/>
                    </a:lnTo>
                    <a:lnTo>
                      <a:pt x="121" y="489"/>
                    </a:lnTo>
                    <a:lnTo>
                      <a:pt x="116" y="486"/>
                    </a:lnTo>
                    <a:lnTo>
                      <a:pt x="107" y="477"/>
                    </a:lnTo>
                    <a:lnTo>
                      <a:pt x="99" y="465"/>
                    </a:lnTo>
                    <a:lnTo>
                      <a:pt x="92" y="448"/>
                    </a:lnTo>
                    <a:lnTo>
                      <a:pt x="89" y="437"/>
                    </a:lnTo>
                    <a:lnTo>
                      <a:pt x="89" y="427"/>
                    </a:lnTo>
                    <a:lnTo>
                      <a:pt x="91" y="410"/>
                    </a:lnTo>
                    <a:lnTo>
                      <a:pt x="91" y="388"/>
                    </a:lnTo>
                    <a:lnTo>
                      <a:pt x="91" y="378"/>
                    </a:lnTo>
                    <a:lnTo>
                      <a:pt x="86" y="368"/>
                    </a:lnTo>
                    <a:lnTo>
                      <a:pt x="81" y="359"/>
                    </a:lnTo>
                    <a:lnTo>
                      <a:pt x="81" y="346"/>
                    </a:lnTo>
                    <a:lnTo>
                      <a:pt x="86" y="338"/>
                    </a:lnTo>
                    <a:lnTo>
                      <a:pt x="88" y="334"/>
                    </a:lnTo>
                    <a:lnTo>
                      <a:pt x="91" y="327"/>
                    </a:lnTo>
                    <a:lnTo>
                      <a:pt x="97" y="321"/>
                    </a:lnTo>
                    <a:lnTo>
                      <a:pt x="97" y="316"/>
                    </a:lnTo>
                    <a:lnTo>
                      <a:pt x="88" y="311"/>
                    </a:lnTo>
                    <a:lnTo>
                      <a:pt x="89" y="302"/>
                    </a:lnTo>
                    <a:lnTo>
                      <a:pt x="88" y="297"/>
                    </a:lnTo>
                    <a:lnTo>
                      <a:pt x="80" y="287"/>
                    </a:lnTo>
                    <a:lnTo>
                      <a:pt x="73" y="273"/>
                    </a:lnTo>
                    <a:lnTo>
                      <a:pt x="67" y="260"/>
                    </a:lnTo>
                    <a:lnTo>
                      <a:pt x="64" y="240"/>
                    </a:lnTo>
                    <a:lnTo>
                      <a:pt x="59" y="229"/>
                    </a:lnTo>
                    <a:lnTo>
                      <a:pt x="54" y="218"/>
                    </a:lnTo>
                    <a:lnTo>
                      <a:pt x="49" y="198"/>
                    </a:lnTo>
                    <a:lnTo>
                      <a:pt x="48" y="186"/>
                    </a:lnTo>
                    <a:lnTo>
                      <a:pt x="45" y="171"/>
                    </a:lnTo>
                    <a:lnTo>
                      <a:pt x="37" y="151"/>
                    </a:lnTo>
                    <a:lnTo>
                      <a:pt x="30" y="130"/>
                    </a:lnTo>
                    <a:lnTo>
                      <a:pt x="27" y="110"/>
                    </a:lnTo>
                    <a:lnTo>
                      <a:pt x="22" y="90"/>
                    </a:lnTo>
                    <a:lnTo>
                      <a:pt x="16" y="78"/>
                    </a:lnTo>
                    <a:lnTo>
                      <a:pt x="11" y="67"/>
                    </a:lnTo>
                    <a:lnTo>
                      <a:pt x="8" y="56"/>
                    </a:lnTo>
                    <a:lnTo>
                      <a:pt x="8" y="46"/>
                    </a:lnTo>
                    <a:lnTo>
                      <a:pt x="0" y="21"/>
                    </a:lnTo>
                    <a:lnTo>
                      <a:pt x="0" y="24"/>
                    </a:lnTo>
                    <a:close/>
                  </a:path>
                </a:pathLst>
              </a:custGeom>
              <a:grpFill/>
              <a:ln w="0" algn="ctr">
                <a:solidFill>
                  <a:schemeClr val="bg1">
                    <a:lumMod val="50000"/>
                  </a:schemeClr>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7" name="State: Florida"/>
              <p:cNvSpPr>
                <a:spLocks/>
              </p:cNvSpPr>
              <p:nvPr/>
            </p:nvSpPr>
            <p:spPr bwMode="auto">
              <a:xfrm>
                <a:off x="5310259" y="5574029"/>
                <a:ext cx="1126062" cy="952525"/>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288" name="State: Delaware"/>
              <p:cNvSpPr>
                <a:spLocks/>
              </p:cNvSpPr>
              <p:nvPr/>
            </p:nvSpPr>
            <p:spPr bwMode="auto">
              <a:xfrm>
                <a:off x="6633490" y="3927800"/>
                <a:ext cx="138749" cy="233242"/>
              </a:xfrm>
              <a:custGeom>
                <a:avLst/>
                <a:gdLst>
                  <a:gd name="T0" fmla="*/ 0 w 95"/>
                  <a:gd name="T1" fmla="*/ 2147483647 h 155"/>
                  <a:gd name="T2" fmla="*/ 2147483647 w 95"/>
                  <a:gd name="T3" fmla="*/ 2147483647 h 155"/>
                  <a:gd name="T4" fmla="*/ 2147483647 w 95"/>
                  <a:gd name="T5" fmla="*/ 2147483647 h 155"/>
                  <a:gd name="T6" fmla="*/ 2147483647 w 95"/>
                  <a:gd name="T7" fmla="*/ 2147483647 h 155"/>
                  <a:gd name="T8" fmla="*/ 2147483647 w 95"/>
                  <a:gd name="T9" fmla="*/ 2147483647 h 155"/>
                  <a:gd name="T10" fmla="*/ 2147483647 w 95"/>
                  <a:gd name="T11" fmla="*/ 0 h 155"/>
                  <a:gd name="T12" fmla="*/ 2147483647 w 95"/>
                  <a:gd name="T13" fmla="*/ 2147483647 h 155"/>
                  <a:gd name="T14" fmla="*/ 2147483647 w 95"/>
                  <a:gd name="T15" fmla="*/ 2147483647 h 155"/>
                  <a:gd name="T16" fmla="*/ 2147483647 w 95"/>
                  <a:gd name="T17" fmla="*/ 2147483647 h 155"/>
                  <a:gd name="T18" fmla="*/ 2147483647 w 95"/>
                  <a:gd name="T19" fmla="*/ 2147483647 h 155"/>
                  <a:gd name="T20" fmla="*/ 2147483647 w 95"/>
                  <a:gd name="T21" fmla="*/ 2147483647 h 155"/>
                  <a:gd name="T22" fmla="*/ 2147483647 w 95"/>
                  <a:gd name="T23" fmla="*/ 2147483647 h 155"/>
                  <a:gd name="T24" fmla="*/ 2147483647 w 95"/>
                  <a:gd name="T25" fmla="*/ 2147483647 h 155"/>
                  <a:gd name="T26" fmla="*/ 2147483647 w 95"/>
                  <a:gd name="T27" fmla="*/ 2147483647 h 155"/>
                  <a:gd name="T28" fmla="*/ 2147483647 w 95"/>
                  <a:gd name="T29" fmla="*/ 2147483647 h 155"/>
                  <a:gd name="T30" fmla="*/ 2147483647 w 95"/>
                  <a:gd name="T31" fmla="*/ 2147483647 h 155"/>
                  <a:gd name="T32" fmla="*/ 2147483647 w 95"/>
                  <a:gd name="T33" fmla="*/ 2147483647 h 155"/>
                  <a:gd name="T34" fmla="*/ 2147483647 w 95"/>
                  <a:gd name="T35" fmla="*/ 2147483647 h 155"/>
                  <a:gd name="T36" fmla="*/ 2147483647 w 95"/>
                  <a:gd name="T37" fmla="*/ 2147483647 h 155"/>
                  <a:gd name="T38" fmla="*/ 2147483647 w 95"/>
                  <a:gd name="T39" fmla="*/ 2147483647 h 155"/>
                  <a:gd name="T40" fmla="*/ 2147483647 w 95"/>
                  <a:gd name="T41" fmla="*/ 2147483647 h 155"/>
                  <a:gd name="T42" fmla="*/ 2147483647 w 95"/>
                  <a:gd name="T43" fmla="*/ 2147483647 h 155"/>
                  <a:gd name="T44" fmla="*/ 2147483647 w 95"/>
                  <a:gd name="T45" fmla="*/ 2147483647 h 155"/>
                  <a:gd name="T46" fmla="*/ 2147483647 w 95"/>
                  <a:gd name="T47" fmla="*/ 2147483647 h 155"/>
                  <a:gd name="T48" fmla="*/ 2147483647 w 95"/>
                  <a:gd name="T49" fmla="*/ 2147483647 h 155"/>
                  <a:gd name="T50" fmla="*/ 2147483647 w 95"/>
                  <a:gd name="T51" fmla="*/ 2147483647 h 155"/>
                  <a:gd name="T52" fmla="*/ 2147483647 w 95"/>
                  <a:gd name="T53" fmla="*/ 2147483647 h 155"/>
                  <a:gd name="T54" fmla="*/ 2147483647 w 95"/>
                  <a:gd name="T55" fmla="*/ 2147483647 h 155"/>
                  <a:gd name="T56" fmla="*/ 2147483647 w 95"/>
                  <a:gd name="T57" fmla="*/ 2147483647 h 155"/>
                  <a:gd name="T58" fmla="*/ 0 w 95"/>
                  <a:gd name="T59" fmla="*/ 2147483647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5"/>
                  <a:gd name="T91" fmla="*/ 0 h 155"/>
                  <a:gd name="T92" fmla="*/ 95 w 95"/>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5" h="155">
                    <a:moveTo>
                      <a:pt x="0" y="19"/>
                    </a:moveTo>
                    <a:lnTo>
                      <a:pt x="3" y="14"/>
                    </a:lnTo>
                    <a:lnTo>
                      <a:pt x="6" y="8"/>
                    </a:lnTo>
                    <a:lnTo>
                      <a:pt x="11" y="3"/>
                    </a:lnTo>
                    <a:lnTo>
                      <a:pt x="16" y="1"/>
                    </a:lnTo>
                    <a:lnTo>
                      <a:pt x="24" y="0"/>
                    </a:lnTo>
                    <a:lnTo>
                      <a:pt x="28" y="1"/>
                    </a:lnTo>
                    <a:lnTo>
                      <a:pt x="30" y="4"/>
                    </a:lnTo>
                    <a:lnTo>
                      <a:pt x="28" y="9"/>
                    </a:lnTo>
                    <a:lnTo>
                      <a:pt x="25" y="12"/>
                    </a:lnTo>
                    <a:lnTo>
                      <a:pt x="24" y="17"/>
                    </a:lnTo>
                    <a:lnTo>
                      <a:pt x="19" y="27"/>
                    </a:lnTo>
                    <a:lnTo>
                      <a:pt x="24" y="30"/>
                    </a:lnTo>
                    <a:lnTo>
                      <a:pt x="32" y="35"/>
                    </a:lnTo>
                    <a:lnTo>
                      <a:pt x="38" y="41"/>
                    </a:lnTo>
                    <a:lnTo>
                      <a:pt x="43" y="49"/>
                    </a:lnTo>
                    <a:lnTo>
                      <a:pt x="43" y="58"/>
                    </a:lnTo>
                    <a:lnTo>
                      <a:pt x="46" y="68"/>
                    </a:lnTo>
                    <a:lnTo>
                      <a:pt x="55" y="81"/>
                    </a:lnTo>
                    <a:lnTo>
                      <a:pt x="62" y="90"/>
                    </a:lnTo>
                    <a:lnTo>
                      <a:pt x="70" y="98"/>
                    </a:lnTo>
                    <a:lnTo>
                      <a:pt x="76" y="108"/>
                    </a:lnTo>
                    <a:lnTo>
                      <a:pt x="82" y="116"/>
                    </a:lnTo>
                    <a:lnTo>
                      <a:pt x="87" y="124"/>
                    </a:lnTo>
                    <a:lnTo>
                      <a:pt x="94" y="130"/>
                    </a:lnTo>
                    <a:lnTo>
                      <a:pt x="95" y="136"/>
                    </a:lnTo>
                    <a:lnTo>
                      <a:pt x="94" y="141"/>
                    </a:lnTo>
                    <a:lnTo>
                      <a:pt x="92" y="144"/>
                    </a:lnTo>
                    <a:lnTo>
                      <a:pt x="36" y="155"/>
                    </a:lnTo>
                    <a:lnTo>
                      <a:pt x="0" y="19"/>
                    </a:lnTo>
                    <a:close/>
                  </a:path>
                </a:pathLst>
              </a:custGeom>
              <a:solidFill>
                <a:schemeClr val="accent2">
                  <a:lumMod val="20000"/>
                  <a:lumOff val="80000"/>
                </a:scheme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89" name="State: Connecticut"/>
              <p:cNvSpPr>
                <a:spLocks/>
              </p:cNvSpPr>
              <p:nvPr/>
            </p:nvSpPr>
            <p:spPr bwMode="auto">
              <a:xfrm>
                <a:off x="6814594" y="3458310"/>
                <a:ext cx="220538" cy="225717"/>
              </a:xfrm>
              <a:custGeom>
                <a:avLst/>
                <a:gdLst>
                  <a:gd name="T0" fmla="*/ 2147483647 w 151"/>
                  <a:gd name="T1" fmla="*/ 2147483647 h 150"/>
                  <a:gd name="T2" fmla="*/ 2147483647 w 151"/>
                  <a:gd name="T3" fmla="*/ 0 h 150"/>
                  <a:gd name="T4" fmla="*/ 2147483647 w 151"/>
                  <a:gd name="T5" fmla="*/ 2147483647 h 150"/>
                  <a:gd name="T6" fmla="*/ 2147483647 w 151"/>
                  <a:gd name="T7" fmla="*/ 2147483647 h 150"/>
                  <a:gd name="T8" fmla="*/ 2147483647 w 151"/>
                  <a:gd name="T9" fmla="*/ 2147483647 h 150"/>
                  <a:gd name="T10" fmla="*/ 2147483647 w 151"/>
                  <a:gd name="T11" fmla="*/ 2147483647 h 150"/>
                  <a:gd name="T12" fmla="*/ 2147483647 w 151"/>
                  <a:gd name="T13" fmla="*/ 2147483647 h 150"/>
                  <a:gd name="T14" fmla="*/ 2147483647 w 151"/>
                  <a:gd name="T15" fmla="*/ 2147483647 h 150"/>
                  <a:gd name="T16" fmla="*/ 2147483647 w 151"/>
                  <a:gd name="T17" fmla="*/ 2147483647 h 150"/>
                  <a:gd name="T18" fmla="*/ 2147483647 w 151"/>
                  <a:gd name="T19" fmla="*/ 2147483647 h 150"/>
                  <a:gd name="T20" fmla="*/ 2147483647 w 151"/>
                  <a:gd name="T21" fmla="*/ 2147483647 h 150"/>
                  <a:gd name="T22" fmla="*/ 2147483647 w 151"/>
                  <a:gd name="T23" fmla="*/ 2147483647 h 150"/>
                  <a:gd name="T24" fmla="*/ 2147483647 w 151"/>
                  <a:gd name="T25" fmla="*/ 2147483647 h 150"/>
                  <a:gd name="T26" fmla="*/ 2147483647 w 151"/>
                  <a:gd name="T27" fmla="*/ 2147483647 h 150"/>
                  <a:gd name="T28" fmla="*/ 2147483647 w 151"/>
                  <a:gd name="T29" fmla="*/ 2147483647 h 150"/>
                  <a:gd name="T30" fmla="*/ 2147483647 w 151"/>
                  <a:gd name="T31" fmla="*/ 2147483647 h 150"/>
                  <a:gd name="T32" fmla="*/ 2147483647 w 151"/>
                  <a:gd name="T33" fmla="*/ 2147483647 h 150"/>
                  <a:gd name="T34" fmla="*/ 2147483647 w 151"/>
                  <a:gd name="T35" fmla="*/ 2147483647 h 150"/>
                  <a:gd name="T36" fmla="*/ 2147483647 w 151"/>
                  <a:gd name="T37" fmla="*/ 2147483647 h 150"/>
                  <a:gd name="T38" fmla="*/ 2147483647 w 151"/>
                  <a:gd name="T39" fmla="*/ 2147483647 h 150"/>
                  <a:gd name="T40" fmla="*/ 2147483647 w 151"/>
                  <a:gd name="T41" fmla="*/ 2147483647 h 150"/>
                  <a:gd name="T42" fmla="*/ 2147483647 w 151"/>
                  <a:gd name="T43" fmla="*/ 2147483647 h 150"/>
                  <a:gd name="T44" fmla="*/ 2147483647 w 151"/>
                  <a:gd name="T45" fmla="*/ 2147483647 h 150"/>
                  <a:gd name="T46" fmla="*/ 2147483647 w 151"/>
                  <a:gd name="T47" fmla="*/ 2147483647 h 150"/>
                  <a:gd name="T48" fmla="*/ 2147483647 w 151"/>
                  <a:gd name="T49" fmla="*/ 2147483647 h 150"/>
                  <a:gd name="T50" fmla="*/ 2147483647 w 151"/>
                  <a:gd name="T51" fmla="*/ 2147483647 h 150"/>
                  <a:gd name="T52" fmla="*/ 2147483647 w 151"/>
                  <a:gd name="T53" fmla="*/ 2147483647 h 150"/>
                  <a:gd name="T54" fmla="*/ 2147483647 w 151"/>
                  <a:gd name="T55" fmla="*/ 2147483647 h 150"/>
                  <a:gd name="T56" fmla="*/ 2147483647 w 151"/>
                  <a:gd name="T57" fmla="*/ 2147483647 h 150"/>
                  <a:gd name="T58" fmla="*/ 2147483647 w 151"/>
                  <a:gd name="T59" fmla="*/ 2147483647 h 150"/>
                  <a:gd name="T60" fmla="*/ 2147483647 w 151"/>
                  <a:gd name="T61" fmla="*/ 2147483647 h 150"/>
                  <a:gd name="T62" fmla="*/ 2147483647 w 151"/>
                  <a:gd name="T63" fmla="*/ 2147483647 h 150"/>
                  <a:gd name="T64" fmla="*/ 2147483647 w 151"/>
                  <a:gd name="T65" fmla="*/ 2147483647 h 150"/>
                  <a:gd name="T66" fmla="*/ 2147483647 w 151"/>
                  <a:gd name="T67" fmla="*/ 2147483647 h 150"/>
                  <a:gd name="T68" fmla="*/ 2147483647 w 151"/>
                  <a:gd name="T69" fmla="*/ 2147483647 h 150"/>
                  <a:gd name="T70" fmla="*/ 2147483647 w 151"/>
                  <a:gd name="T71" fmla="*/ 2147483647 h 150"/>
                  <a:gd name="T72" fmla="*/ 2147483647 w 151"/>
                  <a:gd name="T73" fmla="*/ 2147483647 h 150"/>
                  <a:gd name="T74" fmla="*/ 2147483647 w 151"/>
                  <a:gd name="T75" fmla="*/ 2147483647 h 150"/>
                  <a:gd name="T76" fmla="*/ 0 w 151"/>
                  <a:gd name="T77" fmla="*/ 2147483647 h 150"/>
                  <a:gd name="T78" fmla="*/ 0 w 151"/>
                  <a:gd name="T79" fmla="*/ 2147483647 h 150"/>
                  <a:gd name="T80" fmla="*/ 2147483647 w 151"/>
                  <a:gd name="T81" fmla="*/ 2147483647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1"/>
                  <a:gd name="T124" fmla="*/ 0 h 150"/>
                  <a:gd name="T125" fmla="*/ 151 w 151"/>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1" h="150">
                    <a:moveTo>
                      <a:pt x="3" y="35"/>
                    </a:moveTo>
                    <a:lnTo>
                      <a:pt x="133" y="0"/>
                    </a:lnTo>
                    <a:lnTo>
                      <a:pt x="140" y="23"/>
                    </a:lnTo>
                    <a:lnTo>
                      <a:pt x="146" y="37"/>
                    </a:lnTo>
                    <a:lnTo>
                      <a:pt x="148" y="46"/>
                    </a:lnTo>
                    <a:lnTo>
                      <a:pt x="149" y="56"/>
                    </a:lnTo>
                    <a:lnTo>
                      <a:pt x="151" y="75"/>
                    </a:lnTo>
                    <a:lnTo>
                      <a:pt x="130" y="85"/>
                    </a:lnTo>
                    <a:lnTo>
                      <a:pt x="122" y="91"/>
                    </a:lnTo>
                    <a:lnTo>
                      <a:pt x="113" y="94"/>
                    </a:lnTo>
                    <a:lnTo>
                      <a:pt x="103" y="96"/>
                    </a:lnTo>
                    <a:lnTo>
                      <a:pt x="97" y="99"/>
                    </a:lnTo>
                    <a:lnTo>
                      <a:pt x="76" y="100"/>
                    </a:lnTo>
                    <a:lnTo>
                      <a:pt x="70" y="102"/>
                    </a:lnTo>
                    <a:lnTo>
                      <a:pt x="67" y="107"/>
                    </a:lnTo>
                    <a:lnTo>
                      <a:pt x="65" y="113"/>
                    </a:lnTo>
                    <a:lnTo>
                      <a:pt x="60" y="121"/>
                    </a:lnTo>
                    <a:lnTo>
                      <a:pt x="52" y="126"/>
                    </a:lnTo>
                    <a:lnTo>
                      <a:pt x="44" y="131"/>
                    </a:lnTo>
                    <a:lnTo>
                      <a:pt x="36" y="137"/>
                    </a:lnTo>
                    <a:lnTo>
                      <a:pt x="28" y="143"/>
                    </a:lnTo>
                    <a:lnTo>
                      <a:pt x="22" y="146"/>
                    </a:lnTo>
                    <a:lnTo>
                      <a:pt x="17" y="150"/>
                    </a:lnTo>
                    <a:lnTo>
                      <a:pt x="16" y="145"/>
                    </a:lnTo>
                    <a:lnTo>
                      <a:pt x="11" y="142"/>
                    </a:lnTo>
                    <a:lnTo>
                      <a:pt x="13" y="137"/>
                    </a:lnTo>
                    <a:lnTo>
                      <a:pt x="16" y="132"/>
                    </a:lnTo>
                    <a:lnTo>
                      <a:pt x="19" y="129"/>
                    </a:lnTo>
                    <a:lnTo>
                      <a:pt x="22" y="126"/>
                    </a:lnTo>
                    <a:lnTo>
                      <a:pt x="24" y="121"/>
                    </a:lnTo>
                    <a:lnTo>
                      <a:pt x="22" y="115"/>
                    </a:lnTo>
                    <a:lnTo>
                      <a:pt x="17" y="112"/>
                    </a:lnTo>
                    <a:lnTo>
                      <a:pt x="13" y="100"/>
                    </a:lnTo>
                    <a:lnTo>
                      <a:pt x="14" y="92"/>
                    </a:lnTo>
                    <a:lnTo>
                      <a:pt x="14" y="86"/>
                    </a:lnTo>
                    <a:lnTo>
                      <a:pt x="11" y="80"/>
                    </a:lnTo>
                    <a:lnTo>
                      <a:pt x="8" y="69"/>
                    </a:lnTo>
                    <a:lnTo>
                      <a:pt x="3" y="62"/>
                    </a:lnTo>
                    <a:lnTo>
                      <a:pt x="0" y="58"/>
                    </a:lnTo>
                    <a:lnTo>
                      <a:pt x="0" y="46"/>
                    </a:lnTo>
                    <a:lnTo>
                      <a:pt x="3" y="35"/>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90" name="State: Colorado"/>
              <p:cNvSpPr>
                <a:spLocks/>
              </p:cNvSpPr>
              <p:nvPr/>
            </p:nvSpPr>
            <p:spPr bwMode="auto">
              <a:xfrm>
                <a:off x="2523582" y="3864599"/>
                <a:ext cx="937656" cy="761419"/>
              </a:xfrm>
              <a:custGeom>
                <a:avLst/>
                <a:gdLst>
                  <a:gd name="T0" fmla="*/ 2147483647 w 642"/>
                  <a:gd name="T1" fmla="*/ 0 h 506"/>
                  <a:gd name="T2" fmla="*/ 0 w 642"/>
                  <a:gd name="T3" fmla="*/ 2147483647 h 506"/>
                  <a:gd name="T4" fmla="*/ 2147483647 w 642"/>
                  <a:gd name="T5" fmla="*/ 2147483647 h 506"/>
                  <a:gd name="T6" fmla="*/ 2147483647 w 642"/>
                  <a:gd name="T7" fmla="*/ 2147483647 h 506"/>
                  <a:gd name="T8" fmla="*/ 2147483647 w 642"/>
                  <a:gd name="T9" fmla="*/ 2147483647 h 506"/>
                  <a:gd name="T10" fmla="*/ 2147483647 w 642"/>
                  <a:gd name="T11" fmla="*/ 2147483647 h 506"/>
                  <a:gd name="T12" fmla="*/ 2147483647 w 642"/>
                  <a:gd name="T13" fmla="*/ 2147483647 h 506"/>
                  <a:gd name="T14" fmla="*/ 2147483647 w 642"/>
                  <a:gd name="T15" fmla="*/ 2147483647 h 506"/>
                  <a:gd name="T16" fmla="*/ 2147483647 w 642"/>
                  <a:gd name="T17" fmla="*/ 2147483647 h 506"/>
                  <a:gd name="T18" fmla="*/ 2147483647 w 642"/>
                  <a:gd name="T19" fmla="*/ 2147483647 h 506"/>
                  <a:gd name="T20" fmla="*/ 2147483647 w 642"/>
                  <a:gd name="T21" fmla="*/ 2147483647 h 506"/>
                  <a:gd name="T22" fmla="*/ 2147483647 w 642"/>
                  <a:gd name="T23" fmla="*/ 2147483647 h 506"/>
                  <a:gd name="T24" fmla="*/ 2147483647 w 642"/>
                  <a:gd name="T25" fmla="*/ 2147483647 h 506"/>
                  <a:gd name="T26" fmla="*/ 2147483647 w 642"/>
                  <a:gd name="T27" fmla="*/ 2147483647 h 506"/>
                  <a:gd name="T28" fmla="*/ 2147483647 w 642"/>
                  <a:gd name="T29" fmla="*/ 2147483647 h 506"/>
                  <a:gd name="T30" fmla="*/ 2147483647 w 642"/>
                  <a:gd name="T31" fmla="*/ 2147483647 h 506"/>
                  <a:gd name="T32" fmla="*/ 2147483647 w 642"/>
                  <a:gd name="T33" fmla="*/ 2147483647 h 506"/>
                  <a:gd name="T34" fmla="*/ 2147483647 w 642"/>
                  <a:gd name="T35" fmla="*/ 2147483647 h 506"/>
                  <a:gd name="T36" fmla="*/ 2147483647 w 642"/>
                  <a:gd name="T37" fmla="*/ 2147483647 h 506"/>
                  <a:gd name="T38" fmla="*/ 2147483647 w 642"/>
                  <a:gd name="T39" fmla="*/ 2147483647 h 506"/>
                  <a:gd name="T40" fmla="*/ 2147483647 w 642"/>
                  <a:gd name="T41" fmla="*/ 2147483647 h 506"/>
                  <a:gd name="T42" fmla="*/ 2147483647 w 642"/>
                  <a:gd name="T43" fmla="*/ 2147483647 h 506"/>
                  <a:gd name="T44" fmla="*/ 2147483647 w 642"/>
                  <a:gd name="T45" fmla="*/ 0 h 5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2"/>
                  <a:gd name="T70" fmla="*/ 0 h 506"/>
                  <a:gd name="T71" fmla="*/ 642 w 642"/>
                  <a:gd name="T72" fmla="*/ 506 h 5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2" h="506">
                    <a:moveTo>
                      <a:pt x="69" y="0"/>
                    </a:moveTo>
                    <a:lnTo>
                      <a:pt x="0" y="440"/>
                    </a:lnTo>
                    <a:lnTo>
                      <a:pt x="277" y="473"/>
                    </a:lnTo>
                    <a:lnTo>
                      <a:pt x="339" y="481"/>
                    </a:lnTo>
                    <a:lnTo>
                      <a:pt x="423" y="492"/>
                    </a:lnTo>
                    <a:lnTo>
                      <a:pt x="520" y="505"/>
                    </a:lnTo>
                    <a:lnTo>
                      <a:pt x="610" y="506"/>
                    </a:lnTo>
                    <a:lnTo>
                      <a:pt x="642" y="69"/>
                    </a:lnTo>
                    <a:lnTo>
                      <a:pt x="601" y="66"/>
                    </a:lnTo>
                    <a:lnTo>
                      <a:pt x="558" y="62"/>
                    </a:lnTo>
                    <a:lnTo>
                      <a:pt x="514" y="58"/>
                    </a:lnTo>
                    <a:lnTo>
                      <a:pt x="479" y="54"/>
                    </a:lnTo>
                    <a:lnTo>
                      <a:pt x="431" y="49"/>
                    </a:lnTo>
                    <a:lnTo>
                      <a:pt x="380" y="41"/>
                    </a:lnTo>
                    <a:lnTo>
                      <a:pt x="323" y="33"/>
                    </a:lnTo>
                    <a:lnTo>
                      <a:pt x="274" y="27"/>
                    </a:lnTo>
                    <a:lnTo>
                      <a:pt x="236" y="22"/>
                    </a:lnTo>
                    <a:lnTo>
                      <a:pt x="205" y="17"/>
                    </a:lnTo>
                    <a:lnTo>
                      <a:pt x="175" y="14"/>
                    </a:lnTo>
                    <a:lnTo>
                      <a:pt x="143" y="9"/>
                    </a:lnTo>
                    <a:lnTo>
                      <a:pt x="118" y="4"/>
                    </a:lnTo>
                    <a:lnTo>
                      <a:pt x="94" y="1"/>
                    </a:lnTo>
                    <a:lnTo>
                      <a:pt x="69" y="0"/>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91" name="State: California"/>
              <p:cNvSpPr>
                <a:spLocks/>
              </p:cNvSpPr>
              <p:nvPr/>
            </p:nvSpPr>
            <p:spPr bwMode="auto">
              <a:xfrm>
                <a:off x="824995" y="3241621"/>
                <a:ext cx="977090" cy="1859907"/>
              </a:xfrm>
              <a:custGeom>
                <a:avLst/>
                <a:gdLst>
                  <a:gd name="T0" fmla="*/ 2147483647 w 669"/>
                  <a:gd name="T1" fmla="*/ 2147483647 h 1236"/>
                  <a:gd name="T2" fmla="*/ 2147483647 w 669"/>
                  <a:gd name="T3" fmla="*/ 2147483647 h 1236"/>
                  <a:gd name="T4" fmla="*/ 2147483647 w 669"/>
                  <a:gd name="T5" fmla="*/ 2147483647 h 1236"/>
                  <a:gd name="T6" fmla="*/ 2147483647 w 669"/>
                  <a:gd name="T7" fmla="*/ 2147483647 h 1236"/>
                  <a:gd name="T8" fmla="*/ 2147483647 w 669"/>
                  <a:gd name="T9" fmla="*/ 2147483647 h 1236"/>
                  <a:gd name="T10" fmla="*/ 2147483647 w 669"/>
                  <a:gd name="T11" fmla="*/ 2147483647 h 1236"/>
                  <a:gd name="T12" fmla="*/ 2147483647 w 669"/>
                  <a:gd name="T13" fmla="*/ 2147483647 h 1236"/>
                  <a:gd name="T14" fmla="*/ 2147483647 w 669"/>
                  <a:gd name="T15" fmla="*/ 2147483647 h 1236"/>
                  <a:gd name="T16" fmla="*/ 2147483647 w 669"/>
                  <a:gd name="T17" fmla="*/ 2147483647 h 1236"/>
                  <a:gd name="T18" fmla="*/ 2147483647 w 669"/>
                  <a:gd name="T19" fmla="*/ 2147483647 h 1236"/>
                  <a:gd name="T20" fmla="*/ 2147483647 w 669"/>
                  <a:gd name="T21" fmla="*/ 2147483647 h 1236"/>
                  <a:gd name="T22" fmla="*/ 2147483647 w 669"/>
                  <a:gd name="T23" fmla="*/ 2147483647 h 1236"/>
                  <a:gd name="T24" fmla="*/ 2147483647 w 669"/>
                  <a:gd name="T25" fmla="*/ 2147483647 h 1236"/>
                  <a:gd name="T26" fmla="*/ 2147483647 w 669"/>
                  <a:gd name="T27" fmla="*/ 2147483647 h 1236"/>
                  <a:gd name="T28" fmla="*/ 2147483647 w 669"/>
                  <a:gd name="T29" fmla="*/ 2147483647 h 1236"/>
                  <a:gd name="T30" fmla="*/ 2147483647 w 669"/>
                  <a:gd name="T31" fmla="*/ 2147483647 h 1236"/>
                  <a:gd name="T32" fmla="*/ 2147483647 w 669"/>
                  <a:gd name="T33" fmla="*/ 2147483647 h 1236"/>
                  <a:gd name="T34" fmla="*/ 2147483647 w 669"/>
                  <a:gd name="T35" fmla="*/ 2147483647 h 1236"/>
                  <a:gd name="T36" fmla="*/ 2147483647 w 669"/>
                  <a:gd name="T37" fmla="*/ 2147483647 h 1236"/>
                  <a:gd name="T38" fmla="*/ 2147483647 w 669"/>
                  <a:gd name="T39" fmla="*/ 2147483647 h 1236"/>
                  <a:gd name="T40" fmla="*/ 2147483647 w 669"/>
                  <a:gd name="T41" fmla="*/ 2147483647 h 1236"/>
                  <a:gd name="T42" fmla="*/ 2147483647 w 669"/>
                  <a:gd name="T43" fmla="*/ 2147483647 h 1236"/>
                  <a:gd name="T44" fmla="*/ 2147483647 w 669"/>
                  <a:gd name="T45" fmla="*/ 2147483647 h 1236"/>
                  <a:gd name="T46" fmla="*/ 2147483647 w 669"/>
                  <a:gd name="T47" fmla="*/ 2147483647 h 1236"/>
                  <a:gd name="T48" fmla="*/ 2147483647 w 669"/>
                  <a:gd name="T49" fmla="*/ 2147483647 h 1236"/>
                  <a:gd name="T50" fmla="*/ 2147483647 w 669"/>
                  <a:gd name="T51" fmla="*/ 2147483647 h 1236"/>
                  <a:gd name="T52" fmla="*/ 2147483647 w 669"/>
                  <a:gd name="T53" fmla="*/ 2147483647 h 1236"/>
                  <a:gd name="T54" fmla="*/ 2147483647 w 669"/>
                  <a:gd name="T55" fmla="*/ 2147483647 h 1236"/>
                  <a:gd name="T56" fmla="*/ 2147483647 w 669"/>
                  <a:gd name="T57" fmla="*/ 2147483647 h 1236"/>
                  <a:gd name="T58" fmla="*/ 2147483647 w 669"/>
                  <a:gd name="T59" fmla="*/ 2147483647 h 1236"/>
                  <a:gd name="T60" fmla="*/ 2147483647 w 669"/>
                  <a:gd name="T61" fmla="*/ 2147483647 h 1236"/>
                  <a:gd name="T62" fmla="*/ 2147483647 w 669"/>
                  <a:gd name="T63" fmla="*/ 2147483647 h 1236"/>
                  <a:gd name="T64" fmla="*/ 2147483647 w 669"/>
                  <a:gd name="T65" fmla="*/ 2147483647 h 1236"/>
                  <a:gd name="T66" fmla="*/ 2147483647 w 669"/>
                  <a:gd name="T67" fmla="*/ 2147483647 h 1236"/>
                  <a:gd name="T68" fmla="*/ 2147483647 w 669"/>
                  <a:gd name="T69" fmla="*/ 2147483647 h 1236"/>
                  <a:gd name="T70" fmla="*/ 2147483647 w 669"/>
                  <a:gd name="T71" fmla="*/ 2147483647 h 1236"/>
                  <a:gd name="T72" fmla="*/ 2147483647 w 669"/>
                  <a:gd name="T73" fmla="*/ 2147483647 h 1236"/>
                  <a:gd name="T74" fmla="*/ 2147483647 w 669"/>
                  <a:gd name="T75" fmla="*/ 2147483647 h 1236"/>
                  <a:gd name="T76" fmla="*/ 2147483647 w 669"/>
                  <a:gd name="T77" fmla="*/ 2147483647 h 1236"/>
                  <a:gd name="T78" fmla="*/ 2147483647 w 669"/>
                  <a:gd name="T79" fmla="*/ 2147483647 h 1236"/>
                  <a:gd name="T80" fmla="*/ 2147483647 w 669"/>
                  <a:gd name="T81" fmla="*/ 2147483647 h 1236"/>
                  <a:gd name="T82" fmla="*/ 2147483647 w 669"/>
                  <a:gd name="T83" fmla="*/ 2147483647 h 1236"/>
                  <a:gd name="T84" fmla="*/ 2147483647 w 669"/>
                  <a:gd name="T85" fmla="*/ 2147483647 h 1236"/>
                  <a:gd name="T86" fmla="*/ 2147483647 w 669"/>
                  <a:gd name="T87" fmla="*/ 2147483647 h 1236"/>
                  <a:gd name="T88" fmla="*/ 2147483647 w 669"/>
                  <a:gd name="T89" fmla="*/ 2147483647 h 1236"/>
                  <a:gd name="T90" fmla="*/ 2147483647 w 669"/>
                  <a:gd name="T91" fmla="*/ 2147483647 h 1236"/>
                  <a:gd name="T92" fmla="*/ 2147483647 w 669"/>
                  <a:gd name="T93" fmla="*/ 2147483647 h 1236"/>
                  <a:gd name="T94" fmla="*/ 2147483647 w 669"/>
                  <a:gd name="T95" fmla="*/ 2147483647 h 1236"/>
                  <a:gd name="T96" fmla="*/ 2147483647 w 669"/>
                  <a:gd name="T97" fmla="*/ 2147483647 h 1236"/>
                  <a:gd name="T98" fmla="*/ 2147483647 w 669"/>
                  <a:gd name="T99" fmla="*/ 2147483647 h 1236"/>
                  <a:gd name="T100" fmla="*/ 2147483647 w 669"/>
                  <a:gd name="T101" fmla="*/ 2147483647 h 1236"/>
                  <a:gd name="T102" fmla="*/ 2147483647 w 669"/>
                  <a:gd name="T103" fmla="*/ 2147483647 h 1236"/>
                  <a:gd name="T104" fmla="*/ 2147483647 w 669"/>
                  <a:gd name="T105" fmla="*/ 2147483647 h 1236"/>
                  <a:gd name="T106" fmla="*/ 2147483647 w 669"/>
                  <a:gd name="T107" fmla="*/ 2147483647 h 1236"/>
                  <a:gd name="T108" fmla="*/ 2147483647 w 669"/>
                  <a:gd name="T109" fmla="*/ 2147483647 h 1236"/>
                  <a:gd name="T110" fmla="*/ 2147483647 w 669"/>
                  <a:gd name="T111" fmla="*/ 2147483647 h 1236"/>
                  <a:gd name="T112" fmla="*/ 2147483647 w 669"/>
                  <a:gd name="T113" fmla="*/ 2147483647 h 1236"/>
                  <a:gd name="T114" fmla="*/ 2147483647 w 669"/>
                  <a:gd name="T115" fmla="*/ 2147483647 h 12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69"/>
                  <a:gd name="T175" fmla="*/ 0 h 1236"/>
                  <a:gd name="T176" fmla="*/ 669 w 669"/>
                  <a:gd name="T177" fmla="*/ 1236 h 12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69" h="1236">
                    <a:moveTo>
                      <a:pt x="572" y="1236"/>
                    </a:moveTo>
                    <a:lnTo>
                      <a:pt x="558" y="1236"/>
                    </a:lnTo>
                    <a:lnTo>
                      <a:pt x="548" y="1236"/>
                    </a:lnTo>
                    <a:lnTo>
                      <a:pt x="539" y="1229"/>
                    </a:lnTo>
                    <a:lnTo>
                      <a:pt x="527" y="1229"/>
                    </a:lnTo>
                    <a:lnTo>
                      <a:pt x="510" y="1228"/>
                    </a:lnTo>
                    <a:lnTo>
                      <a:pt x="494" y="1225"/>
                    </a:lnTo>
                    <a:lnTo>
                      <a:pt x="480" y="1221"/>
                    </a:lnTo>
                    <a:lnTo>
                      <a:pt x="465" y="1220"/>
                    </a:lnTo>
                    <a:lnTo>
                      <a:pt x="451" y="1220"/>
                    </a:lnTo>
                    <a:lnTo>
                      <a:pt x="437" y="1217"/>
                    </a:lnTo>
                    <a:lnTo>
                      <a:pt x="429" y="1215"/>
                    </a:lnTo>
                    <a:lnTo>
                      <a:pt x="416" y="1215"/>
                    </a:lnTo>
                    <a:lnTo>
                      <a:pt x="407" y="1210"/>
                    </a:lnTo>
                    <a:lnTo>
                      <a:pt x="397" y="1207"/>
                    </a:lnTo>
                    <a:lnTo>
                      <a:pt x="381" y="1209"/>
                    </a:lnTo>
                    <a:lnTo>
                      <a:pt x="375" y="1210"/>
                    </a:lnTo>
                    <a:lnTo>
                      <a:pt x="370" y="1204"/>
                    </a:lnTo>
                    <a:lnTo>
                      <a:pt x="370" y="1199"/>
                    </a:lnTo>
                    <a:lnTo>
                      <a:pt x="372" y="1187"/>
                    </a:lnTo>
                    <a:lnTo>
                      <a:pt x="373" y="1185"/>
                    </a:lnTo>
                    <a:lnTo>
                      <a:pt x="375" y="1180"/>
                    </a:lnTo>
                    <a:lnTo>
                      <a:pt x="375" y="1167"/>
                    </a:lnTo>
                    <a:lnTo>
                      <a:pt x="375" y="1153"/>
                    </a:lnTo>
                    <a:lnTo>
                      <a:pt x="370" y="1142"/>
                    </a:lnTo>
                    <a:lnTo>
                      <a:pt x="369" y="1134"/>
                    </a:lnTo>
                    <a:lnTo>
                      <a:pt x="365" y="1126"/>
                    </a:lnTo>
                    <a:lnTo>
                      <a:pt x="359" y="1115"/>
                    </a:lnTo>
                    <a:lnTo>
                      <a:pt x="351" y="1107"/>
                    </a:lnTo>
                    <a:lnTo>
                      <a:pt x="343" y="1094"/>
                    </a:lnTo>
                    <a:lnTo>
                      <a:pt x="334" y="1083"/>
                    </a:lnTo>
                    <a:lnTo>
                      <a:pt x="326" y="1067"/>
                    </a:lnTo>
                    <a:lnTo>
                      <a:pt x="318" y="1056"/>
                    </a:lnTo>
                    <a:lnTo>
                      <a:pt x="308" y="1051"/>
                    </a:lnTo>
                    <a:lnTo>
                      <a:pt x="295" y="1045"/>
                    </a:lnTo>
                    <a:lnTo>
                      <a:pt x="291" y="1039"/>
                    </a:lnTo>
                    <a:lnTo>
                      <a:pt x="292" y="1031"/>
                    </a:lnTo>
                    <a:lnTo>
                      <a:pt x="292" y="1023"/>
                    </a:lnTo>
                    <a:lnTo>
                      <a:pt x="291" y="1017"/>
                    </a:lnTo>
                    <a:lnTo>
                      <a:pt x="289" y="1013"/>
                    </a:lnTo>
                    <a:lnTo>
                      <a:pt x="289" y="1010"/>
                    </a:lnTo>
                    <a:lnTo>
                      <a:pt x="287" y="1009"/>
                    </a:lnTo>
                    <a:lnTo>
                      <a:pt x="281" y="1005"/>
                    </a:lnTo>
                    <a:lnTo>
                      <a:pt x="276" y="1002"/>
                    </a:lnTo>
                    <a:lnTo>
                      <a:pt x="268" y="1004"/>
                    </a:lnTo>
                    <a:lnTo>
                      <a:pt x="264" y="1007"/>
                    </a:lnTo>
                    <a:lnTo>
                      <a:pt x="259" y="1002"/>
                    </a:lnTo>
                    <a:lnTo>
                      <a:pt x="241" y="986"/>
                    </a:lnTo>
                    <a:lnTo>
                      <a:pt x="229" y="975"/>
                    </a:lnTo>
                    <a:lnTo>
                      <a:pt x="227" y="969"/>
                    </a:lnTo>
                    <a:lnTo>
                      <a:pt x="222" y="963"/>
                    </a:lnTo>
                    <a:lnTo>
                      <a:pt x="211" y="955"/>
                    </a:lnTo>
                    <a:lnTo>
                      <a:pt x="202" y="943"/>
                    </a:lnTo>
                    <a:lnTo>
                      <a:pt x="195" y="939"/>
                    </a:lnTo>
                    <a:lnTo>
                      <a:pt x="187" y="939"/>
                    </a:lnTo>
                    <a:lnTo>
                      <a:pt x="179" y="939"/>
                    </a:lnTo>
                    <a:lnTo>
                      <a:pt x="171" y="931"/>
                    </a:lnTo>
                    <a:lnTo>
                      <a:pt x="159" y="920"/>
                    </a:lnTo>
                    <a:lnTo>
                      <a:pt x="149" y="915"/>
                    </a:lnTo>
                    <a:lnTo>
                      <a:pt x="138" y="910"/>
                    </a:lnTo>
                    <a:lnTo>
                      <a:pt x="129" y="904"/>
                    </a:lnTo>
                    <a:lnTo>
                      <a:pt x="122" y="897"/>
                    </a:lnTo>
                    <a:lnTo>
                      <a:pt x="124" y="889"/>
                    </a:lnTo>
                    <a:lnTo>
                      <a:pt x="125" y="885"/>
                    </a:lnTo>
                    <a:lnTo>
                      <a:pt x="125" y="875"/>
                    </a:lnTo>
                    <a:lnTo>
                      <a:pt x="127" y="867"/>
                    </a:lnTo>
                    <a:lnTo>
                      <a:pt x="127" y="858"/>
                    </a:lnTo>
                    <a:lnTo>
                      <a:pt x="133" y="850"/>
                    </a:lnTo>
                    <a:lnTo>
                      <a:pt x="137" y="845"/>
                    </a:lnTo>
                    <a:lnTo>
                      <a:pt x="137" y="837"/>
                    </a:lnTo>
                    <a:lnTo>
                      <a:pt x="133" y="831"/>
                    </a:lnTo>
                    <a:lnTo>
                      <a:pt x="125" y="823"/>
                    </a:lnTo>
                    <a:lnTo>
                      <a:pt x="121" y="818"/>
                    </a:lnTo>
                    <a:lnTo>
                      <a:pt x="119" y="812"/>
                    </a:lnTo>
                    <a:lnTo>
                      <a:pt x="124" y="802"/>
                    </a:lnTo>
                    <a:lnTo>
                      <a:pt x="117" y="791"/>
                    </a:lnTo>
                    <a:lnTo>
                      <a:pt x="113" y="781"/>
                    </a:lnTo>
                    <a:lnTo>
                      <a:pt x="111" y="772"/>
                    </a:lnTo>
                    <a:lnTo>
                      <a:pt x="106" y="762"/>
                    </a:lnTo>
                    <a:lnTo>
                      <a:pt x="100" y="754"/>
                    </a:lnTo>
                    <a:lnTo>
                      <a:pt x="97" y="742"/>
                    </a:lnTo>
                    <a:lnTo>
                      <a:pt x="89" y="727"/>
                    </a:lnTo>
                    <a:lnTo>
                      <a:pt x="86" y="719"/>
                    </a:lnTo>
                    <a:lnTo>
                      <a:pt x="81" y="708"/>
                    </a:lnTo>
                    <a:lnTo>
                      <a:pt x="79" y="700"/>
                    </a:lnTo>
                    <a:lnTo>
                      <a:pt x="76" y="694"/>
                    </a:lnTo>
                    <a:lnTo>
                      <a:pt x="75" y="686"/>
                    </a:lnTo>
                    <a:lnTo>
                      <a:pt x="71" y="678"/>
                    </a:lnTo>
                    <a:lnTo>
                      <a:pt x="63" y="670"/>
                    </a:lnTo>
                    <a:lnTo>
                      <a:pt x="65" y="664"/>
                    </a:lnTo>
                    <a:lnTo>
                      <a:pt x="67" y="656"/>
                    </a:lnTo>
                    <a:lnTo>
                      <a:pt x="68" y="648"/>
                    </a:lnTo>
                    <a:lnTo>
                      <a:pt x="73" y="646"/>
                    </a:lnTo>
                    <a:lnTo>
                      <a:pt x="78" y="643"/>
                    </a:lnTo>
                    <a:lnTo>
                      <a:pt x="83" y="640"/>
                    </a:lnTo>
                    <a:lnTo>
                      <a:pt x="84" y="640"/>
                    </a:lnTo>
                    <a:lnTo>
                      <a:pt x="86" y="632"/>
                    </a:lnTo>
                    <a:lnTo>
                      <a:pt x="86" y="626"/>
                    </a:lnTo>
                    <a:lnTo>
                      <a:pt x="87" y="623"/>
                    </a:lnTo>
                    <a:lnTo>
                      <a:pt x="87" y="618"/>
                    </a:lnTo>
                    <a:lnTo>
                      <a:pt x="86" y="615"/>
                    </a:lnTo>
                    <a:lnTo>
                      <a:pt x="84" y="608"/>
                    </a:lnTo>
                    <a:lnTo>
                      <a:pt x="81" y="603"/>
                    </a:lnTo>
                    <a:lnTo>
                      <a:pt x="73" y="599"/>
                    </a:lnTo>
                    <a:lnTo>
                      <a:pt x="63" y="594"/>
                    </a:lnTo>
                    <a:lnTo>
                      <a:pt x="60" y="588"/>
                    </a:lnTo>
                    <a:lnTo>
                      <a:pt x="56" y="581"/>
                    </a:lnTo>
                    <a:lnTo>
                      <a:pt x="54" y="575"/>
                    </a:lnTo>
                    <a:lnTo>
                      <a:pt x="56" y="553"/>
                    </a:lnTo>
                    <a:lnTo>
                      <a:pt x="56" y="541"/>
                    </a:lnTo>
                    <a:lnTo>
                      <a:pt x="57" y="534"/>
                    </a:lnTo>
                    <a:lnTo>
                      <a:pt x="57" y="522"/>
                    </a:lnTo>
                    <a:lnTo>
                      <a:pt x="57" y="516"/>
                    </a:lnTo>
                    <a:lnTo>
                      <a:pt x="59" y="507"/>
                    </a:lnTo>
                    <a:lnTo>
                      <a:pt x="62" y="503"/>
                    </a:lnTo>
                    <a:lnTo>
                      <a:pt x="65" y="507"/>
                    </a:lnTo>
                    <a:lnTo>
                      <a:pt x="70" y="514"/>
                    </a:lnTo>
                    <a:lnTo>
                      <a:pt x="71" y="521"/>
                    </a:lnTo>
                    <a:lnTo>
                      <a:pt x="75" y="526"/>
                    </a:lnTo>
                    <a:lnTo>
                      <a:pt x="78" y="529"/>
                    </a:lnTo>
                    <a:lnTo>
                      <a:pt x="81" y="535"/>
                    </a:lnTo>
                    <a:lnTo>
                      <a:pt x="84" y="538"/>
                    </a:lnTo>
                    <a:lnTo>
                      <a:pt x="84" y="534"/>
                    </a:lnTo>
                    <a:lnTo>
                      <a:pt x="84" y="526"/>
                    </a:lnTo>
                    <a:lnTo>
                      <a:pt x="84" y="519"/>
                    </a:lnTo>
                    <a:lnTo>
                      <a:pt x="83" y="511"/>
                    </a:lnTo>
                    <a:lnTo>
                      <a:pt x="83" y="503"/>
                    </a:lnTo>
                    <a:lnTo>
                      <a:pt x="87" y="497"/>
                    </a:lnTo>
                    <a:lnTo>
                      <a:pt x="92" y="492"/>
                    </a:lnTo>
                    <a:lnTo>
                      <a:pt x="102" y="484"/>
                    </a:lnTo>
                    <a:lnTo>
                      <a:pt x="106" y="480"/>
                    </a:lnTo>
                    <a:lnTo>
                      <a:pt x="100" y="472"/>
                    </a:lnTo>
                    <a:lnTo>
                      <a:pt x="92" y="465"/>
                    </a:lnTo>
                    <a:lnTo>
                      <a:pt x="83" y="462"/>
                    </a:lnTo>
                    <a:lnTo>
                      <a:pt x="78" y="459"/>
                    </a:lnTo>
                    <a:lnTo>
                      <a:pt x="75" y="459"/>
                    </a:lnTo>
                    <a:lnTo>
                      <a:pt x="71" y="465"/>
                    </a:lnTo>
                    <a:lnTo>
                      <a:pt x="70" y="472"/>
                    </a:lnTo>
                    <a:lnTo>
                      <a:pt x="68" y="478"/>
                    </a:lnTo>
                    <a:lnTo>
                      <a:pt x="67" y="481"/>
                    </a:lnTo>
                    <a:lnTo>
                      <a:pt x="65" y="484"/>
                    </a:lnTo>
                    <a:lnTo>
                      <a:pt x="63" y="489"/>
                    </a:lnTo>
                    <a:lnTo>
                      <a:pt x="59" y="487"/>
                    </a:lnTo>
                    <a:lnTo>
                      <a:pt x="57" y="484"/>
                    </a:lnTo>
                    <a:lnTo>
                      <a:pt x="49" y="476"/>
                    </a:lnTo>
                    <a:lnTo>
                      <a:pt x="43" y="472"/>
                    </a:lnTo>
                    <a:lnTo>
                      <a:pt x="38" y="467"/>
                    </a:lnTo>
                    <a:lnTo>
                      <a:pt x="35" y="459"/>
                    </a:lnTo>
                    <a:lnTo>
                      <a:pt x="32" y="453"/>
                    </a:lnTo>
                    <a:lnTo>
                      <a:pt x="33" y="446"/>
                    </a:lnTo>
                    <a:lnTo>
                      <a:pt x="36" y="440"/>
                    </a:lnTo>
                    <a:lnTo>
                      <a:pt x="38" y="429"/>
                    </a:lnTo>
                    <a:lnTo>
                      <a:pt x="35" y="421"/>
                    </a:lnTo>
                    <a:lnTo>
                      <a:pt x="30" y="416"/>
                    </a:lnTo>
                    <a:lnTo>
                      <a:pt x="30" y="406"/>
                    </a:lnTo>
                    <a:lnTo>
                      <a:pt x="27" y="400"/>
                    </a:lnTo>
                    <a:lnTo>
                      <a:pt x="24" y="397"/>
                    </a:lnTo>
                    <a:lnTo>
                      <a:pt x="22" y="389"/>
                    </a:lnTo>
                    <a:lnTo>
                      <a:pt x="17" y="386"/>
                    </a:lnTo>
                    <a:lnTo>
                      <a:pt x="16" y="376"/>
                    </a:lnTo>
                    <a:lnTo>
                      <a:pt x="13" y="373"/>
                    </a:lnTo>
                    <a:lnTo>
                      <a:pt x="13" y="368"/>
                    </a:lnTo>
                    <a:lnTo>
                      <a:pt x="8" y="364"/>
                    </a:lnTo>
                    <a:lnTo>
                      <a:pt x="8" y="356"/>
                    </a:lnTo>
                    <a:lnTo>
                      <a:pt x="6" y="349"/>
                    </a:lnTo>
                    <a:lnTo>
                      <a:pt x="8" y="344"/>
                    </a:lnTo>
                    <a:lnTo>
                      <a:pt x="9" y="337"/>
                    </a:lnTo>
                    <a:lnTo>
                      <a:pt x="9" y="325"/>
                    </a:lnTo>
                    <a:lnTo>
                      <a:pt x="14" y="321"/>
                    </a:lnTo>
                    <a:lnTo>
                      <a:pt x="14" y="311"/>
                    </a:lnTo>
                    <a:lnTo>
                      <a:pt x="14" y="300"/>
                    </a:lnTo>
                    <a:lnTo>
                      <a:pt x="14" y="292"/>
                    </a:lnTo>
                    <a:lnTo>
                      <a:pt x="17" y="286"/>
                    </a:lnTo>
                    <a:lnTo>
                      <a:pt x="17" y="278"/>
                    </a:lnTo>
                    <a:lnTo>
                      <a:pt x="19" y="271"/>
                    </a:lnTo>
                    <a:lnTo>
                      <a:pt x="24" y="268"/>
                    </a:lnTo>
                    <a:lnTo>
                      <a:pt x="25" y="265"/>
                    </a:lnTo>
                    <a:lnTo>
                      <a:pt x="25" y="259"/>
                    </a:lnTo>
                    <a:lnTo>
                      <a:pt x="22" y="251"/>
                    </a:lnTo>
                    <a:lnTo>
                      <a:pt x="21" y="244"/>
                    </a:lnTo>
                    <a:lnTo>
                      <a:pt x="19" y="240"/>
                    </a:lnTo>
                    <a:lnTo>
                      <a:pt x="19" y="227"/>
                    </a:lnTo>
                    <a:lnTo>
                      <a:pt x="11" y="221"/>
                    </a:lnTo>
                    <a:lnTo>
                      <a:pt x="11" y="211"/>
                    </a:lnTo>
                    <a:lnTo>
                      <a:pt x="13" y="208"/>
                    </a:lnTo>
                    <a:lnTo>
                      <a:pt x="9" y="203"/>
                    </a:lnTo>
                    <a:lnTo>
                      <a:pt x="9" y="189"/>
                    </a:lnTo>
                    <a:lnTo>
                      <a:pt x="6" y="186"/>
                    </a:lnTo>
                    <a:lnTo>
                      <a:pt x="1" y="179"/>
                    </a:lnTo>
                    <a:lnTo>
                      <a:pt x="0" y="173"/>
                    </a:lnTo>
                    <a:lnTo>
                      <a:pt x="1" y="168"/>
                    </a:lnTo>
                    <a:lnTo>
                      <a:pt x="5" y="160"/>
                    </a:lnTo>
                    <a:lnTo>
                      <a:pt x="6" y="151"/>
                    </a:lnTo>
                    <a:lnTo>
                      <a:pt x="16" y="147"/>
                    </a:lnTo>
                    <a:lnTo>
                      <a:pt x="22" y="141"/>
                    </a:lnTo>
                    <a:lnTo>
                      <a:pt x="30" y="132"/>
                    </a:lnTo>
                    <a:lnTo>
                      <a:pt x="40" y="122"/>
                    </a:lnTo>
                    <a:lnTo>
                      <a:pt x="46" y="109"/>
                    </a:lnTo>
                    <a:lnTo>
                      <a:pt x="51" y="93"/>
                    </a:lnTo>
                    <a:lnTo>
                      <a:pt x="56" y="81"/>
                    </a:lnTo>
                    <a:lnTo>
                      <a:pt x="65" y="60"/>
                    </a:lnTo>
                    <a:lnTo>
                      <a:pt x="67" y="41"/>
                    </a:lnTo>
                    <a:lnTo>
                      <a:pt x="68" y="22"/>
                    </a:lnTo>
                    <a:lnTo>
                      <a:pt x="71" y="6"/>
                    </a:lnTo>
                    <a:lnTo>
                      <a:pt x="73" y="0"/>
                    </a:lnTo>
                    <a:lnTo>
                      <a:pt x="386" y="105"/>
                    </a:lnTo>
                    <a:lnTo>
                      <a:pt x="294" y="427"/>
                    </a:lnTo>
                    <a:lnTo>
                      <a:pt x="305" y="445"/>
                    </a:lnTo>
                    <a:lnTo>
                      <a:pt x="311" y="454"/>
                    </a:lnTo>
                    <a:lnTo>
                      <a:pt x="318" y="464"/>
                    </a:lnTo>
                    <a:lnTo>
                      <a:pt x="324" y="476"/>
                    </a:lnTo>
                    <a:lnTo>
                      <a:pt x="335" y="497"/>
                    </a:lnTo>
                    <a:lnTo>
                      <a:pt x="345" y="510"/>
                    </a:lnTo>
                    <a:lnTo>
                      <a:pt x="365" y="545"/>
                    </a:lnTo>
                    <a:lnTo>
                      <a:pt x="381" y="572"/>
                    </a:lnTo>
                    <a:lnTo>
                      <a:pt x="407" y="610"/>
                    </a:lnTo>
                    <a:lnTo>
                      <a:pt x="432" y="653"/>
                    </a:lnTo>
                    <a:lnTo>
                      <a:pt x="456" y="686"/>
                    </a:lnTo>
                    <a:lnTo>
                      <a:pt x="481" y="734"/>
                    </a:lnTo>
                    <a:lnTo>
                      <a:pt x="504" y="769"/>
                    </a:lnTo>
                    <a:lnTo>
                      <a:pt x="526" y="804"/>
                    </a:lnTo>
                    <a:lnTo>
                      <a:pt x="581" y="893"/>
                    </a:lnTo>
                    <a:lnTo>
                      <a:pt x="597" y="918"/>
                    </a:lnTo>
                    <a:lnTo>
                      <a:pt x="615" y="943"/>
                    </a:lnTo>
                    <a:lnTo>
                      <a:pt x="624" y="958"/>
                    </a:lnTo>
                    <a:lnTo>
                      <a:pt x="632" y="970"/>
                    </a:lnTo>
                    <a:lnTo>
                      <a:pt x="639" y="978"/>
                    </a:lnTo>
                    <a:lnTo>
                      <a:pt x="639" y="986"/>
                    </a:lnTo>
                    <a:lnTo>
                      <a:pt x="640" y="1001"/>
                    </a:lnTo>
                    <a:lnTo>
                      <a:pt x="648" y="1017"/>
                    </a:lnTo>
                    <a:lnTo>
                      <a:pt x="650" y="1026"/>
                    </a:lnTo>
                    <a:lnTo>
                      <a:pt x="651" y="1036"/>
                    </a:lnTo>
                    <a:lnTo>
                      <a:pt x="658" y="1042"/>
                    </a:lnTo>
                    <a:lnTo>
                      <a:pt x="666" y="1051"/>
                    </a:lnTo>
                    <a:lnTo>
                      <a:pt x="667" y="1059"/>
                    </a:lnTo>
                    <a:lnTo>
                      <a:pt x="669" y="1066"/>
                    </a:lnTo>
                    <a:lnTo>
                      <a:pt x="667" y="1072"/>
                    </a:lnTo>
                    <a:lnTo>
                      <a:pt x="664" y="1075"/>
                    </a:lnTo>
                    <a:lnTo>
                      <a:pt x="659" y="1078"/>
                    </a:lnTo>
                    <a:lnTo>
                      <a:pt x="653" y="1080"/>
                    </a:lnTo>
                    <a:lnTo>
                      <a:pt x="645" y="1085"/>
                    </a:lnTo>
                    <a:lnTo>
                      <a:pt x="639" y="1091"/>
                    </a:lnTo>
                    <a:lnTo>
                      <a:pt x="637" y="1096"/>
                    </a:lnTo>
                    <a:lnTo>
                      <a:pt x="631" y="1099"/>
                    </a:lnTo>
                    <a:lnTo>
                      <a:pt x="628" y="1102"/>
                    </a:lnTo>
                    <a:lnTo>
                      <a:pt x="626" y="1110"/>
                    </a:lnTo>
                    <a:lnTo>
                      <a:pt x="626" y="1120"/>
                    </a:lnTo>
                    <a:lnTo>
                      <a:pt x="628" y="1126"/>
                    </a:lnTo>
                    <a:lnTo>
                      <a:pt x="623" y="1133"/>
                    </a:lnTo>
                    <a:lnTo>
                      <a:pt x="621" y="1137"/>
                    </a:lnTo>
                    <a:lnTo>
                      <a:pt x="621" y="1142"/>
                    </a:lnTo>
                    <a:lnTo>
                      <a:pt x="616" y="1144"/>
                    </a:lnTo>
                    <a:lnTo>
                      <a:pt x="613" y="1147"/>
                    </a:lnTo>
                    <a:lnTo>
                      <a:pt x="612" y="1150"/>
                    </a:lnTo>
                    <a:lnTo>
                      <a:pt x="607" y="1155"/>
                    </a:lnTo>
                    <a:lnTo>
                      <a:pt x="604" y="1156"/>
                    </a:lnTo>
                    <a:lnTo>
                      <a:pt x="597" y="1161"/>
                    </a:lnTo>
                    <a:lnTo>
                      <a:pt x="596" y="1163"/>
                    </a:lnTo>
                    <a:lnTo>
                      <a:pt x="594" y="1166"/>
                    </a:lnTo>
                    <a:lnTo>
                      <a:pt x="596" y="1169"/>
                    </a:lnTo>
                    <a:lnTo>
                      <a:pt x="597" y="1172"/>
                    </a:lnTo>
                    <a:lnTo>
                      <a:pt x="597" y="1177"/>
                    </a:lnTo>
                    <a:lnTo>
                      <a:pt x="596" y="1183"/>
                    </a:lnTo>
                    <a:lnTo>
                      <a:pt x="594" y="1188"/>
                    </a:lnTo>
                    <a:lnTo>
                      <a:pt x="591" y="1191"/>
                    </a:lnTo>
                    <a:lnTo>
                      <a:pt x="597" y="1196"/>
                    </a:lnTo>
                    <a:lnTo>
                      <a:pt x="600" y="1201"/>
                    </a:lnTo>
                    <a:lnTo>
                      <a:pt x="605" y="1204"/>
                    </a:lnTo>
                    <a:lnTo>
                      <a:pt x="610" y="1209"/>
                    </a:lnTo>
                    <a:lnTo>
                      <a:pt x="612" y="1212"/>
                    </a:lnTo>
                    <a:lnTo>
                      <a:pt x="612" y="1215"/>
                    </a:lnTo>
                    <a:lnTo>
                      <a:pt x="610" y="1218"/>
                    </a:lnTo>
                    <a:lnTo>
                      <a:pt x="608" y="1223"/>
                    </a:lnTo>
                    <a:lnTo>
                      <a:pt x="605" y="1228"/>
                    </a:lnTo>
                    <a:lnTo>
                      <a:pt x="602" y="1231"/>
                    </a:lnTo>
                    <a:lnTo>
                      <a:pt x="599" y="1231"/>
                    </a:lnTo>
                    <a:lnTo>
                      <a:pt x="594" y="1231"/>
                    </a:lnTo>
                    <a:lnTo>
                      <a:pt x="591" y="1229"/>
                    </a:lnTo>
                    <a:lnTo>
                      <a:pt x="588" y="1228"/>
                    </a:lnTo>
                    <a:lnTo>
                      <a:pt x="585" y="1231"/>
                    </a:lnTo>
                    <a:lnTo>
                      <a:pt x="581" y="1233"/>
                    </a:lnTo>
                    <a:lnTo>
                      <a:pt x="580" y="1234"/>
                    </a:lnTo>
                    <a:lnTo>
                      <a:pt x="577" y="1236"/>
                    </a:lnTo>
                    <a:lnTo>
                      <a:pt x="572" y="1236"/>
                    </a:lnTo>
                    <a:close/>
                  </a:path>
                </a:pathLst>
              </a:custGeom>
              <a:solidFill>
                <a:srgbClr val="E9674F"/>
              </a:solid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92" name="State: Arkansas"/>
              <p:cNvSpPr>
                <a:spLocks/>
              </p:cNvSpPr>
              <p:nvPr/>
            </p:nvSpPr>
            <p:spPr bwMode="auto">
              <a:xfrm>
                <a:off x="4347774" y="4743391"/>
                <a:ext cx="638248" cy="600408"/>
              </a:xfrm>
              <a:custGeom>
                <a:avLst/>
                <a:gdLst>
                  <a:gd name="T0" fmla="*/ 2147483647 w 437"/>
                  <a:gd name="T1" fmla="*/ 0 h 399"/>
                  <a:gd name="T2" fmla="*/ 2147483647 w 437"/>
                  <a:gd name="T3" fmla="*/ 2147483647 h 399"/>
                  <a:gd name="T4" fmla="*/ 2147483647 w 437"/>
                  <a:gd name="T5" fmla="*/ 2147483647 h 399"/>
                  <a:gd name="T6" fmla="*/ 2147483647 w 437"/>
                  <a:gd name="T7" fmla="*/ 2147483647 h 399"/>
                  <a:gd name="T8" fmla="*/ 2147483647 w 437"/>
                  <a:gd name="T9" fmla="*/ 2147483647 h 399"/>
                  <a:gd name="T10" fmla="*/ 2147483647 w 437"/>
                  <a:gd name="T11" fmla="*/ 2147483647 h 399"/>
                  <a:gd name="T12" fmla="*/ 2147483647 w 437"/>
                  <a:gd name="T13" fmla="*/ 2147483647 h 399"/>
                  <a:gd name="T14" fmla="*/ 2147483647 w 437"/>
                  <a:gd name="T15" fmla="*/ 2147483647 h 399"/>
                  <a:gd name="T16" fmla="*/ 2147483647 w 437"/>
                  <a:gd name="T17" fmla="*/ 2147483647 h 399"/>
                  <a:gd name="T18" fmla="*/ 2147483647 w 437"/>
                  <a:gd name="T19" fmla="*/ 2147483647 h 399"/>
                  <a:gd name="T20" fmla="*/ 2147483647 w 437"/>
                  <a:gd name="T21" fmla="*/ 2147483647 h 399"/>
                  <a:gd name="T22" fmla="*/ 2147483647 w 437"/>
                  <a:gd name="T23" fmla="*/ 2147483647 h 399"/>
                  <a:gd name="T24" fmla="*/ 2147483647 w 437"/>
                  <a:gd name="T25" fmla="*/ 2147483647 h 399"/>
                  <a:gd name="T26" fmla="*/ 2147483647 w 437"/>
                  <a:gd name="T27" fmla="*/ 2147483647 h 399"/>
                  <a:gd name="T28" fmla="*/ 2147483647 w 437"/>
                  <a:gd name="T29" fmla="*/ 2147483647 h 399"/>
                  <a:gd name="T30" fmla="*/ 2147483647 w 437"/>
                  <a:gd name="T31" fmla="*/ 2147483647 h 399"/>
                  <a:gd name="T32" fmla="*/ 2147483647 w 437"/>
                  <a:gd name="T33" fmla="*/ 2147483647 h 399"/>
                  <a:gd name="T34" fmla="*/ 2147483647 w 437"/>
                  <a:gd name="T35" fmla="*/ 2147483647 h 399"/>
                  <a:gd name="T36" fmla="*/ 2147483647 w 437"/>
                  <a:gd name="T37" fmla="*/ 2147483647 h 399"/>
                  <a:gd name="T38" fmla="*/ 2147483647 w 437"/>
                  <a:gd name="T39" fmla="*/ 2147483647 h 399"/>
                  <a:gd name="T40" fmla="*/ 2147483647 w 437"/>
                  <a:gd name="T41" fmla="*/ 2147483647 h 399"/>
                  <a:gd name="T42" fmla="*/ 2147483647 w 437"/>
                  <a:gd name="T43" fmla="*/ 2147483647 h 399"/>
                  <a:gd name="T44" fmla="*/ 2147483647 w 437"/>
                  <a:gd name="T45" fmla="*/ 2147483647 h 399"/>
                  <a:gd name="T46" fmla="*/ 2147483647 w 437"/>
                  <a:gd name="T47" fmla="*/ 2147483647 h 399"/>
                  <a:gd name="T48" fmla="*/ 2147483647 w 437"/>
                  <a:gd name="T49" fmla="*/ 2147483647 h 399"/>
                  <a:gd name="T50" fmla="*/ 2147483647 w 437"/>
                  <a:gd name="T51" fmla="*/ 2147483647 h 399"/>
                  <a:gd name="T52" fmla="*/ 2147483647 w 437"/>
                  <a:gd name="T53" fmla="*/ 2147483647 h 399"/>
                  <a:gd name="T54" fmla="*/ 2147483647 w 437"/>
                  <a:gd name="T55" fmla="*/ 2147483647 h 399"/>
                  <a:gd name="T56" fmla="*/ 2147483647 w 437"/>
                  <a:gd name="T57" fmla="*/ 2147483647 h 399"/>
                  <a:gd name="T58" fmla="*/ 2147483647 w 437"/>
                  <a:gd name="T59" fmla="*/ 2147483647 h 399"/>
                  <a:gd name="T60" fmla="*/ 2147483647 w 437"/>
                  <a:gd name="T61" fmla="*/ 2147483647 h 399"/>
                  <a:gd name="T62" fmla="*/ 2147483647 w 437"/>
                  <a:gd name="T63" fmla="*/ 2147483647 h 399"/>
                  <a:gd name="T64" fmla="*/ 2147483647 w 437"/>
                  <a:gd name="T65" fmla="*/ 2147483647 h 399"/>
                  <a:gd name="T66" fmla="*/ 2147483647 w 437"/>
                  <a:gd name="T67" fmla="*/ 2147483647 h 399"/>
                  <a:gd name="T68" fmla="*/ 2147483647 w 437"/>
                  <a:gd name="T69" fmla="*/ 2147483647 h 399"/>
                  <a:gd name="T70" fmla="*/ 2147483647 w 437"/>
                  <a:gd name="T71" fmla="*/ 2147483647 h 399"/>
                  <a:gd name="T72" fmla="*/ 2147483647 w 437"/>
                  <a:gd name="T73" fmla="*/ 2147483647 h 399"/>
                  <a:gd name="T74" fmla="*/ 2147483647 w 437"/>
                  <a:gd name="T75" fmla="*/ 2147483647 h 399"/>
                  <a:gd name="T76" fmla="*/ 2147483647 w 437"/>
                  <a:gd name="T77" fmla="*/ 2147483647 h 399"/>
                  <a:gd name="T78" fmla="*/ 2147483647 w 437"/>
                  <a:gd name="T79" fmla="*/ 2147483647 h 399"/>
                  <a:gd name="T80" fmla="*/ 2147483647 w 437"/>
                  <a:gd name="T81" fmla="*/ 2147483647 h 399"/>
                  <a:gd name="T82" fmla="*/ 2147483647 w 437"/>
                  <a:gd name="T83" fmla="*/ 2147483647 h 399"/>
                  <a:gd name="T84" fmla="*/ 2147483647 w 437"/>
                  <a:gd name="T85" fmla="*/ 2147483647 h 399"/>
                  <a:gd name="T86" fmla="*/ 2147483647 w 437"/>
                  <a:gd name="T87" fmla="*/ 2147483647 h 399"/>
                  <a:gd name="T88" fmla="*/ 2147483647 w 437"/>
                  <a:gd name="T89" fmla="*/ 2147483647 h 399"/>
                  <a:gd name="T90" fmla="*/ 2147483647 w 437"/>
                  <a:gd name="T91" fmla="*/ 2147483647 h 399"/>
                  <a:gd name="T92" fmla="*/ 0 w 437"/>
                  <a:gd name="T93" fmla="*/ 2147483647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37"/>
                  <a:gd name="T142" fmla="*/ 0 h 399"/>
                  <a:gd name="T143" fmla="*/ 437 w 437"/>
                  <a:gd name="T144" fmla="*/ 399 h 3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37" h="399">
                    <a:moveTo>
                      <a:pt x="0" y="13"/>
                    </a:moveTo>
                    <a:lnTo>
                      <a:pt x="391" y="0"/>
                    </a:lnTo>
                    <a:lnTo>
                      <a:pt x="397" y="8"/>
                    </a:lnTo>
                    <a:lnTo>
                      <a:pt x="400" y="11"/>
                    </a:lnTo>
                    <a:lnTo>
                      <a:pt x="402" y="13"/>
                    </a:lnTo>
                    <a:lnTo>
                      <a:pt x="402" y="23"/>
                    </a:lnTo>
                    <a:lnTo>
                      <a:pt x="400" y="27"/>
                    </a:lnTo>
                    <a:lnTo>
                      <a:pt x="397" y="34"/>
                    </a:lnTo>
                    <a:lnTo>
                      <a:pt x="391" y="40"/>
                    </a:lnTo>
                    <a:lnTo>
                      <a:pt x="386" y="45"/>
                    </a:lnTo>
                    <a:lnTo>
                      <a:pt x="381" y="48"/>
                    </a:lnTo>
                    <a:lnTo>
                      <a:pt x="378" y="53"/>
                    </a:lnTo>
                    <a:lnTo>
                      <a:pt x="375" y="57"/>
                    </a:lnTo>
                    <a:lnTo>
                      <a:pt x="427" y="56"/>
                    </a:lnTo>
                    <a:lnTo>
                      <a:pt x="434" y="61"/>
                    </a:lnTo>
                    <a:lnTo>
                      <a:pt x="437" y="65"/>
                    </a:lnTo>
                    <a:lnTo>
                      <a:pt x="432" y="75"/>
                    </a:lnTo>
                    <a:lnTo>
                      <a:pt x="427" y="80"/>
                    </a:lnTo>
                    <a:lnTo>
                      <a:pt x="421" y="84"/>
                    </a:lnTo>
                    <a:lnTo>
                      <a:pt x="418" y="88"/>
                    </a:lnTo>
                    <a:lnTo>
                      <a:pt x="418" y="96"/>
                    </a:lnTo>
                    <a:lnTo>
                      <a:pt x="419" y="99"/>
                    </a:lnTo>
                    <a:lnTo>
                      <a:pt x="418" y="105"/>
                    </a:lnTo>
                    <a:lnTo>
                      <a:pt x="416" y="110"/>
                    </a:lnTo>
                    <a:lnTo>
                      <a:pt x="411" y="111"/>
                    </a:lnTo>
                    <a:lnTo>
                      <a:pt x="408" y="115"/>
                    </a:lnTo>
                    <a:lnTo>
                      <a:pt x="408" y="118"/>
                    </a:lnTo>
                    <a:lnTo>
                      <a:pt x="405" y="123"/>
                    </a:lnTo>
                    <a:lnTo>
                      <a:pt x="403" y="124"/>
                    </a:lnTo>
                    <a:lnTo>
                      <a:pt x="400" y="129"/>
                    </a:lnTo>
                    <a:lnTo>
                      <a:pt x="402" y="135"/>
                    </a:lnTo>
                    <a:lnTo>
                      <a:pt x="407" y="139"/>
                    </a:lnTo>
                    <a:lnTo>
                      <a:pt x="408" y="145"/>
                    </a:lnTo>
                    <a:lnTo>
                      <a:pt x="405" y="154"/>
                    </a:lnTo>
                    <a:lnTo>
                      <a:pt x="400" y="161"/>
                    </a:lnTo>
                    <a:lnTo>
                      <a:pt x="395" y="164"/>
                    </a:lnTo>
                    <a:lnTo>
                      <a:pt x="391" y="167"/>
                    </a:lnTo>
                    <a:lnTo>
                      <a:pt x="389" y="173"/>
                    </a:lnTo>
                    <a:lnTo>
                      <a:pt x="391" y="177"/>
                    </a:lnTo>
                    <a:lnTo>
                      <a:pt x="388" y="183"/>
                    </a:lnTo>
                    <a:lnTo>
                      <a:pt x="383" y="185"/>
                    </a:lnTo>
                    <a:lnTo>
                      <a:pt x="378" y="188"/>
                    </a:lnTo>
                    <a:lnTo>
                      <a:pt x="376" y="193"/>
                    </a:lnTo>
                    <a:lnTo>
                      <a:pt x="375" y="197"/>
                    </a:lnTo>
                    <a:lnTo>
                      <a:pt x="370" y="200"/>
                    </a:lnTo>
                    <a:lnTo>
                      <a:pt x="365" y="202"/>
                    </a:lnTo>
                    <a:lnTo>
                      <a:pt x="365" y="207"/>
                    </a:lnTo>
                    <a:lnTo>
                      <a:pt x="364" y="213"/>
                    </a:lnTo>
                    <a:lnTo>
                      <a:pt x="364" y="216"/>
                    </a:lnTo>
                    <a:lnTo>
                      <a:pt x="367" y="220"/>
                    </a:lnTo>
                    <a:lnTo>
                      <a:pt x="367" y="224"/>
                    </a:lnTo>
                    <a:lnTo>
                      <a:pt x="367" y="231"/>
                    </a:lnTo>
                    <a:lnTo>
                      <a:pt x="364" y="235"/>
                    </a:lnTo>
                    <a:lnTo>
                      <a:pt x="359" y="237"/>
                    </a:lnTo>
                    <a:lnTo>
                      <a:pt x="353" y="242"/>
                    </a:lnTo>
                    <a:lnTo>
                      <a:pt x="348" y="243"/>
                    </a:lnTo>
                    <a:lnTo>
                      <a:pt x="346" y="248"/>
                    </a:lnTo>
                    <a:lnTo>
                      <a:pt x="345" y="253"/>
                    </a:lnTo>
                    <a:lnTo>
                      <a:pt x="341" y="261"/>
                    </a:lnTo>
                    <a:lnTo>
                      <a:pt x="338" y="267"/>
                    </a:lnTo>
                    <a:lnTo>
                      <a:pt x="335" y="272"/>
                    </a:lnTo>
                    <a:lnTo>
                      <a:pt x="332" y="280"/>
                    </a:lnTo>
                    <a:lnTo>
                      <a:pt x="329" y="286"/>
                    </a:lnTo>
                    <a:lnTo>
                      <a:pt x="326" y="291"/>
                    </a:lnTo>
                    <a:lnTo>
                      <a:pt x="324" y="299"/>
                    </a:lnTo>
                    <a:lnTo>
                      <a:pt x="322" y="307"/>
                    </a:lnTo>
                    <a:lnTo>
                      <a:pt x="319" y="312"/>
                    </a:lnTo>
                    <a:lnTo>
                      <a:pt x="316" y="316"/>
                    </a:lnTo>
                    <a:lnTo>
                      <a:pt x="314" y="323"/>
                    </a:lnTo>
                    <a:lnTo>
                      <a:pt x="318" y="329"/>
                    </a:lnTo>
                    <a:lnTo>
                      <a:pt x="319" y="334"/>
                    </a:lnTo>
                    <a:lnTo>
                      <a:pt x="319" y="342"/>
                    </a:lnTo>
                    <a:lnTo>
                      <a:pt x="321" y="348"/>
                    </a:lnTo>
                    <a:lnTo>
                      <a:pt x="319" y="356"/>
                    </a:lnTo>
                    <a:lnTo>
                      <a:pt x="322" y="361"/>
                    </a:lnTo>
                    <a:lnTo>
                      <a:pt x="327" y="366"/>
                    </a:lnTo>
                    <a:lnTo>
                      <a:pt x="327" y="369"/>
                    </a:lnTo>
                    <a:lnTo>
                      <a:pt x="324" y="380"/>
                    </a:lnTo>
                    <a:lnTo>
                      <a:pt x="321" y="385"/>
                    </a:lnTo>
                    <a:lnTo>
                      <a:pt x="322" y="390"/>
                    </a:lnTo>
                    <a:lnTo>
                      <a:pt x="322" y="393"/>
                    </a:lnTo>
                    <a:lnTo>
                      <a:pt x="55" y="399"/>
                    </a:lnTo>
                    <a:lnTo>
                      <a:pt x="55" y="340"/>
                    </a:lnTo>
                    <a:lnTo>
                      <a:pt x="51" y="336"/>
                    </a:lnTo>
                    <a:lnTo>
                      <a:pt x="44" y="332"/>
                    </a:lnTo>
                    <a:lnTo>
                      <a:pt x="38" y="334"/>
                    </a:lnTo>
                    <a:lnTo>
                      <a:pt x="32" y="337"/>
                    </a:lnTo>
                    <a:lnTo>
                      <a:pt x="28" y="339"/>
                    </a:lnTo>
                    <a:lnTo>
                      <a:pt x="24" y="337"/>
                    </a:lnTo>
                    <a:lnTo>
                      <a:pt x="22" y="334"/>
                    </a:lnTo>
                    <a:lnTo>
                      <a:pt x="17" y="331"/>
                    </a:lnTo>
                    <a:lnTo>
                      <a:pt x="14" y="324"/>
                    </a:lnTo>
                    <a:lnTo>
                      <a:pt x="11" y="323"/>
                    </a:lnTo>
                    <a:lnTo>
                      <a:pt x="0" y="13"/>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293" name="State: Arizona"/>
              <p:cNvSpPr>
                <a:spLocks/>
              </p:cNvSpPr>
              <p:nvPr/>
            </p:nvSpPr>
            <p:spPr bwMode="auto">
              <a:xfrm>
                <a:off x="1664796" y="4400302"/>
                <a:ext cx="860247" cy="1063878"/>
              </a:xfrm>
              <a:custGeom>
                <a:avLst/>
                <a:gdLst>
                  <a:gd name="T0" fmla="*/ 2147483647 w 589"/>
                  <a:gd name="T1" fmla="*/ 2147483647 h 707"/>
                  <a:gd name="T2" fmla="*/ 2147483647 w 589"/>
                  <a:gd name="T3" fmla="*/ 2147483647 h 707"/>
                  <a:gd name="T4" fmla="*/ 2147483647 w 589"/>
                  <a:gd name="T5" fmla="*/ 2147483647 h 707"/>
                  <a:gd name="T6" fmla="*/ 0 w 589"/>
                  <a:gd name="T7" fmla="*/ 2147483647 h 707"/>
                  <a:gd name="T8" fmla="*/ 2147483647 w 589"/>
                  <a:gd name="T9" fmla="*/ 2147483647 h 707"/>
                  <a:gd name="T10" fmla="*/ 2147483647 w 589"/>
                  <a:gd name="T11" fmla="*/ 2147483647 h 707"/>
                  <a:gd name="T12" fmla="*/ 2147483647 w 589"/>
                  <a:gd name="T13" fmla="*/ 2147483647 h 707"/>
                  <a:gd name="T14" fmla="*/ 2147483647 w 589"/>
                  <a:gd name="T15" fmla="*/ 2147483647 h 707"/>
                  <a:gd name="T16" fmla="*/ 2147483647 w 589"/>
                  <a:gd name="T17" fmla="*/ 2147483647 h 707"/>
                  <a:gd name="T18" fmla="*/ 2147483647 w 589"/>
                  <a:gd name="T19" fmla="*/ 2147483647 h 707"/>
                  <a:gd name="T20" fmla="*/ 2147483647 w 589"/>
                  <a:gd name="T21" fmla="*/ 2147483647 h 707"/>
                  <a:gd name="T22" fmla="*/ 2147483647 w 589"/>
                  <a:gd name="T23" fmla="*/ 2147483647 h 707"/>
                  <a:gd name="T24" fmla="*/ 2147483647 w 589"/>
                  <a:gd name="T25" fmla="*/ 2147483647 h 707"/>
                  <a:gd name="T26" fmla="*/ 2147483647 w 589"/>
                  <a:gd name="T27" fmla="*/ 2147483647 h 707"/>
                  <a:gd name="T28" fmla="*/ 2147483647 w 589"/>
                  <a:gd name="T29" fmla="*/ 2147483647 h 707"/>
                  <a:gd name="T30" fmla="*/ 2147483647 w 589"/>
                  <a:gd name="T31" fmla="*/ 2147483647 h 707"/>
                  <a:gd name="T32" fmla="*/ 2147483647 w 589"/>
                  <a:gd name="T33" fmla="*/ 2147483647 h 707"/>
                  <a:gd name="T34" fmla="*/ 2147483647 w 589"/>
                  <a:gd name="T35" fmla="*/ 2147483647 h 707"/>
                  <a:gd name="T36" fmla="*/ 2147483647 w 589"/>
                  <a:gd name="T37" fmla="*/ 2147483647 h 707"/>
                  <a:gd name="T38" fmla="*/ 2147483647 w 589"/>
                  <a:gd name="T39" fmla="*/ 2147483647 h 707"/>
                  <a:gd name="T40" fmla="*/ 2147483647 w 589"/>
                  <a:gd name="T41" fmla="*/ 2147483647 h 707"/>
                  <a:gd name="T42" fmla="*/ 2147483647 w 589"/>
                  <a:gd name="T43" fmla="*/ 2147483647 h 707"/>
                  <a:gd name="T44" fmla="*/ 2147483647 w 589"/>
                  <a:gd name="T45" fmla="*/ 2147483647 h 707"/>
                  <a:gd name="T46" fmla="*/ 2147483647 w 589"/>
                  <a:gd name="T47" fmla="*/ 2147483647 h 707"/>
                  <a:gd name="T48" fmla="*/ 2147483647 w 589"/>
                  <a:gd name="T49" fmla="*/ 2147483647 h 707"/>
                  <a:gd name="T50" fmla="*/ 2147483647 w 589"/>
                  <a:gd name="T51" fmla="*/ 2147483647 h 707"/>
                  <a:gd name="T52" fmla="*/ 2147483647 w 589"/>
                  <a:gd name="T53" fmla="*/ 2147483647 h 707"/>
                  <a:gd name="T54" fmla="*/ 2147483647 w 589"/>
                  <a:gd name="T55" fmla="*/ 2147483647 h 707"/>
                  <a:gd name="T56" fmla="*/ 2147483647 w 589"/>
                  <a:gd name="T57" fmla="*/ 2147483647 h 707"/>
                  <a:gd name="T58" fmla="*/ 2147483647 w 589"/>
                  <a:gd name="T59" fmla="*/ 2147483647 h 707"/>
                  <a:gd name="T60" fmla="*/ 2147483647 w 589"/>
                  <a:gd name="T61" fmla="*/ 2147483647 h 707"/>
                  <a:gd name="T62" fmla="*/ 2147483647 w 589"/>
                  <a:gd name="T63" fmla="*/ 2147483647 h 707"/>
                  <a:gd name="T64" fmla="*/ 2147483647 w 589"/>
                  <a:gd name="T65" fmla="*/ 0 h 707"/>
                  <a:gd name="T66" fmla="*/ 2147483647 w 589"/>
                  <a:gd name="T67" fmla="*/ 2147483647 h 707"/>
                  <a:gd name="T68" fmla="*/ 2147483647 w 589"/>
                  <a:gd name="T69" fmla="*/ 2147483647 h 707"/>
                  <a:gd name="T70" fmla="*/ 2147483647 w 589"/>
                  <a:gd name="T71" fmla="*/ 2147483647 h 707"/>
                  <a:gd name="T72" fmla="*/ 2147483647 w 589"/>
                  <a:gd name="T73" fmla="*/ 2147483647 h 707"/>
                  <a:gd name="T74" fmla="*/ 2147483647 w 589"/>
                  <a:gd name="T75" fmla="*/ 2147483647 h 707"/>
                  <a:gd name="T76" fmla="*/ 2147483647 w 589"/>
                  <a:gd name="T77" fmla="*/ 2147483647 h 707"/>
                  <a:gd name="T78" fmla="*/ 2147483647 w 589"/>
                  <a:gd name="T79" fmla="*/ 2147483647 h 707"/>
                  <a:gd name="T80" fmla="*/ 2147483647 w 589"/>
                  <a:gd name="T81" fmla="*/ 2147483647 h 707"/>
                  <a:gd name="T82" fmla="*/ 2147483647 w 589"/>
                  <a:gd name="T83" fmla="*/ 2147483647 h 707"/>
                  <a:gd name="T84" fmla="*/ 2147483647 w 589"/>
                  <a:gd name="T85" fmla="*/ 2147483647 h 707"/>
                  <a:gd name="T86" fmla="*/ 2147483647 w 589"/>
                  <a:gd name="T87" fmla="*/ 2147483647 h 707"/>
                  <a:gd name="T88" fmla="*/ 2147483647 w 589"/>
                  <a:gd name="T89" fmla="*/ 2147483647 h 7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9"/>
                  <a:gd name="T136" fmla="*/ 0 h 707"/>
                  <a:gd name="T137" fmla="*/ 589 w 589"/>
                  <a:gd name="T138" fmla="*/ 707 h 7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9" h="707">
                    <a:moveTo>
                      <a:pt x="505" y="707"/>
                    </a:moveTo>
                    <a:lnTo>
                      <a:pt x="357" y="681"/>
                    </a:lnTo>
                    <a:lnTo>
                      <a:pt x="334" y="680"/>
                    </a:lnTo>
                    <a:lnTo>
                      <a:pt x="313" y="670"/>
                    </a:lnTo>
                    <a:lnTo>
                      <a:pt x="260" y="635"/>
                    </a:lnTo>
                    <a:lnTo>
                      <a:pt x="216" y="607"/>
                    </a:lnTo>
                    <a:lnTo>
                      <a:pt x="183" y="586"/>
                    </a:lnTo>
                    <a:lnTo>
                      <a:pt x="148" y="567"/>
                    </a:lnTo>
                    <a:lnTo>
                      <a:pt x="119" y="548"/>
                    </a:lnTo>
                    <a:lnTo>
                      <a:pt x="70" y="516"/>
                    </a:lnTo>
                    <a:lnTo>
                      <a:pt x="6" y="475"/>
                    </a:lnTo>
                    <a:lnTo>
                      <a:pt x="0" y="464"/>
                    </a:lnTo>
                    <a:lnTo>
                      <a:pt x="5" y="462"/>
                    </a:lnTo>
                    <a:lnTo>
                      <a:pt x="13" y="459"/>
                    </a:lnTo>
                    <a:lnTo>
                      <a:pt x="16" y="456"/>
                    </a:lnTo>
                    <a:lnTo>
                      <a:pt x="19" y="457"/>
                    </a:lnTo>
                    <a:lnTo>
                      <a:pt x="22" y="459"/>
                    </a:lnTo>
                    <a:lnTo>
                      <a:pt x="27" y="459"/>
                    </a:lnTo>
                    <a:lnTo>
                      <a:pt x="30" y="459"/>
                    </a:lnTo>
                    <a:lnTo>
                      <a:pt x="35" y="456"/>
                    </a:lnTo>
                    <a:lnTo>
                      <a:pt x="36" y="451"/>
                    </a:lnTo>
                    <a:lnTo>
                      <a:pt x="38" y="446"/>
                    </a:lnTo>
                    <a:lnTo>
                      <a:pt x="40" y="440"/>
                    </a:lnTo>
                    <a:lnTo>
                      <a:pt x="38" y="437"/>
                    </a:lnTo>
                    <a:lnTo>
                      <a:pt x="27" y="427"/>
                    </a:lnTo>
                    <a:lnTo>
                      <a:pt x="24" y="424"/>
                    </a:lnTo>
                    <a:lnTo>
                      <a:pt x="19" y="419"/>
                    </a:lnTo>
                    <a:lnTo>
                      <a:pt x="19" y="416"/>
                    </a:lnTo>
                    <a:lnTo>
                      <a:pt x="22" y="413"/>
                    </a:lnTo>
                    <a:lnTo>
                      <a:pt x="24" y="410"/>
                    </a:lnTo>
                    <a:lnTo>
                      <a:pt x="25" y="405"/>
                    </a:lnTo>
                    <a:lnTo>
                      <a:pt x="25" y="400"/>
                    </a:lnTo>
                    <a:lnTo>
                      <a:pt x="22" y="394"/>
                    </a:lnTo>
                    <a:lnTo>
                      <a:pt x="24" y="391"/>
                    </a:lnTo>
                    <a:lnTo>
                      <a:pt x="27" y="388"/>
                    </a:lnTo>
                    <a:lnTo>
                      <a:pt x="32" y="384"/>
                    </a:lnTo>
                    <a:lnTo>
                      <a:pt x="36" y="380"/>
                    </a:lnTo>
                    <a:lnTo>
                      <a:pt x="44" y="372"/>
                    </a:lnTo>
                    <a:lnTo>
                      <a:pt x="49" y="370"/>
                    </a:lnTo>
                    <a:lnTo>
                      <a:pt x="49" y="365"/>
                    </a:lnTo>
                    <a:lnTo>
                      <a:pt x="51" y="361"/>
                    </a:lnTo>
                    <a:lnTo>
                      <a:pt x="54" y="356"/>
                    </a:lnTo>
                    <a:lnTo>
                      <a:pt x="56" y="346"/>
                    </a:lnTo>
                    <a:lnTo>
                      <a:pt x="54" y="338"/>
                    </a:lnTo>
                    <a:lnTo>
                      <a:pt x="56" y="330"/>
                    </a:lnTo>
                    <a:lnTo>
                      <a:pt x="63" y="324"/>
                    </a:lnTo>
                    <a:lnTo>
                      <a:pt x="67" y="319"/>
                    </a:lnTo>
                    <a:lnTo>
                      <a:pt x="73" y="313"/>
                    </a:lnTo>
                    <a:lnTo>
                      <a:pt x="79" y="306"/>
                    </a:lnTo>
                    <a:lnTo>
                      <a:pt x="87" y="305"/>
                    </a:lnTo>
                    <a:lnTo>
                      <a:pt x="95" y="300"/>
                    </a:lnTo>
                    <a:lnTo>
                      <a:pt x="97" y="292"/>
                    </a:lnTo>
                    <a:lnTo>
                      <a:pt x="95" y="283"/>
                    </a:lnTo>
                    <a:lnTo>
                      <a:pt x="92" y="275"/>
                    </a:lnTo>
                    <a:lnTo>
                      <a:pt x="84" y="267"/>
                    </a:lnTo>
                    <a:lnTo>
                      <a:pt x="79" y="260"/>
                    </a:lnTo>
                    <a:lnTo>
                      <a:pt x="78" y="254"/>
                    </a:lnTo>
                    <a:lnTo>
                      <a:pt x="76" y="245"/>
                    </a:lnTo>
                    <a:lnTo>
                      <a:pt x="70" y="232"/>
                    </a:lnTo>
                    <a:lnTo>
                      <a:pt x="68" y="229"/>
                    </a:lnTo>
                    <a:lnTo>
                      <a:pt x="67" y="221"/>
                    </a:lnTo>
                    <a:lnTo>
                      <a:pt x="67" y="214"/>
                    </a:lnTo>
                    <a:lnTo>
                      <a:pt x="70" y="208"/>
                    </a:lnTo>
                    <a:lnTo>
                      <a:pt x="70" y="202"/>
                    </a:lnTo>
                    <a:lnTo>
                      <a:pt x="73" y="197"/>
                    </a:lnTo>
                    <a:lnTo>
                      <a:pt x="78" y="194"/>
                    </a:lnTo>
                    <a:lnTo>
                      <a:pt x="79" y="186"/>
                    </a:lnTo>
                    <a:lnTo>
                      <a:pt x="79" y="179"/>
                    </a:lnTo>
                    <a:lnTo>
                      <a:pt x="79" y="170"/>
                    </a:lnTo>
                    <a:lnTo>
                      <a:pt x="79" y="135"/>
                    </a:lnTo>
                    <a:lnTo>
                      <a:pt x="81" y="129"/>
                    </a:lnTo>
                    <a:lnTo>
                      <a:pt x="83" y="124"/>
                    </a:lnTo>
                    <a:lnTo>
                      <a:pt x="86" y="119"/>
                    </a:lnTo>
                    <a:lnTo>
                      <a:pt x="86" y="111"/>
                    </a:lnTo>
                    <a:lnTo>
                      <a:pt x="84" y="106"/>
                    </a:lnTo>
                    <a:lnTo>
                      <a:pt x="84" y="103"/>
                    </a:lnTo>
                    <a:lnTo>
                      <a:pt x="89" y="95"/>
                    </a:lnTo>
                    <a:lnTo>
                      <a:pt x="92" y="90"/>
                    </a:lnTo>
                    <a:lnTo>
                      <a:pt x="98" y="92"/>
                    </a:lnTo>
                    <a:lnTo>
                      <a:pt x="106" y="97"/>
                    </a:lnTo>
                    <a:lnTo>
                      <a:pt x="110" y="98"/>
                    </a:lnTo>
                    <a:lnTo>
                      <a:pt x="117" y="98"/>
                    </a:lnTo>
                    <a:lnTo>
                      <a:pt x="122" y="103"/>
                    </a:lnTo>
                    <a:lnTo>
                      <a:pt x="129" y="111"/>
                    </a:lnTo>
                    <a:lnTo>
                      <a:pt x="137" y="111"/>
                    </a:lnTo>
                    <a:lnTo>
                      <a:pt x="141" y="108"/>
                    </a:lnTo>
                    <a:lnTo>
                      <a:pt x="146" y="103"/>
                    </a:lnTo>
                    <a:lnTo>
                      <a:pt x="149" y="97"/>
                    </a:lnTo>
                    <a:lnTo>
                      <a:pt x="152" y="90"/>
                    </a:lnTo>
                    <a:lnTo>
                      <a:pt x="151" y="86"/>
                    </a:lnTo>
                    <a:lnTo>
                      <a:pt x="149" y="79"/>
                    </a:lnTo>
                    <a:lnTo>
                      <a:pt x="151" y="67"/>
                    </a:lnTo>
                    <a:lnTo>
                      <a:pt x="154" y="60"/>
                    </a:lnTo>
                    <a:lnTo>
                      <a:pt x="156" y="49"/>
                    </a:lnTo>
                    <a:lnTo>
                      <a:pt x="157" y="40"/>
                    </a:lnTo>
                    <a:lnTo>
                      <a:pt x="162" y="30"/>
                    </a:lnTo>
                    <a:lnTo>
                      <a:pt x="162" y="16"/>
                    </a:lnTo>
                    <a:lnTo>
                      <a:pt x="167" y="5"/>
                    </a:lnTo>
                    <a:lnTo>
                      <a:pt x="170" y="0"/>
                    </a:lnTo>
                    <a:lnTo>
                      <a:pt x="200" y="8"/>
                    </a:lnTo>
                    <a:lnTo>
                      <a:pt x="218" y="13"/>
                    </a:lnTo>
                    <a:lnTo>
                      <a:pt x="241" y="16"/>
                    </a:lnTo>
                    <a:lnTo>
                      <a:pt x="262" y="21"/>
                    </a:lnTo>
                    <a:lnTo>
                      <a:pt x="284" y="25"/>
                    </a:lnTo>
                    <a:lnTo>
                      <a:pt x="307" y="27"/>
                    </a:lnTo>
                    <a:lnTo>
                      <a:pt x="322" y="33"/>
                    </a:lnTo>
                    <a:lnTo>
                      <a:pt x="342" y="36"/>
                    </a:lnTo>
                    <a:lnTo>
                      <a:pt x="357" y="38"/>
                    </a:lnTo>
                    <a:lnTo>
                      <a:pt x="369" y="41"/>
                    </a:lnTo>
                    <a:lnTo>
                      <a:pt x="378" y="41"/>
                    </a:lnTo>
                    <a:lnTo>
                      <a:pt x="381" y="48"/>
                    </a:lnTo>
                    <a:lnTo>
                      <a:pt x="391" y="54"/>
                    </a:lnTo>
                    <a:lnTo>
                      <a:pt x="402" y="54"/>
                    </a:lnTo>
                    <a:lnTo>
                      <a:pt x="413" y="51"/>
                    </a:lnTo>
                    <a:lnTo>
                      <a:pt x="435" y="54"/>
                    </a:lnTo>
                    <a:lnTo>
                      <a:pt x="461" y="59"/>
                    </a:lnTo>
                    <a:lnTo>
                      <a:pt x="485" y="62"/>
                    </a:lnTo>
                    <a:lnTo>
                      <a:pt x="502" y="68"/>
                    </a:lnTo>
                    <a:lnTo>
                      <a:pt x="529" y="75"/>
                    </a:lnTo>
                    <a:lnTo>
                      <a:pt x="550" y="75"/>
                    </a:lnTo>
                    <a:lnTo>
                      <a:pt x="570" y="79"/>
                    </a:lnTo>
                    <a:lnTo>
                      <a:pt x="589" y="82"/>
                    </a:lnTo>
                    <a:lnTo>
                      <a:pt x="572" y="230"/>
                    </a:lnTo>
                    <a:lnTo>
                      <a:pt x="554" y="332"/>
                    </a:lnTo>
                    <a:lnTo>
                      <a:pt x="545" y="416"/>
                    </a:lnTo>
                    <a:lnTo>
                      <a:pt x="540" y="453"/>
                    </a:lnTo>
                    <a:lnTo>
                      <a:pt x="537" y="478"/>
                    </a:lnTo>
                    <a:lnTo>
                      <a:pt x="532" y="503"/>
                    </a:lnTo>
                    <a:lnTo>
                      <a:pt x="531" y="526"/>
                    </a:lnTo>
                    <a:lnTo>
                      <a:pt x="527" y="550"/>
                    </a:lnTo>
                    <a:lnTo>
                      <a:pt x="521" y="580"/>
                    </a:lnTo>
                    <a:lnTo>
                      <a:pt x="518" y="610"/>
                    </a:lnTo>
                    <a:lnTo>
                      <a:pt x="513" y="632"/>
                    </a:lnTo>
                    <a:lnTo>
                      <a:pt x="508" y="670"/>
                    </a:lnTo>
                    <a:lnTo>
                      <a:pt x="505" y="707"/>
                    </a:lnTo>
                    <a:close/>
                  </a:path>
                </a:pathLst>
              </a:custGeom>
              <a:solidFill>
                <a:srgbClr val="641E57">
                  <a:alpha val="50196"/>
                </a:srgbClr>
              </a:solidFill>
              <a:ln w="0" algn="ctr">
                <a:solidFill>
                  <a:srgbClr val="808080"/>
                </a:solidFill>
                <a:round/>
                <a:headEnd/>
                <a:tailEnd/>
              </a:ln>
            </p:spPr>
            <p:txBody>
              <a:bodyPr lIns="101882" tIns="50941" rIns="101882" bIns="50941"/>
              <a:lstStyle/>
              <a:p>
                <a:pPr eaLnBrk="0" fontAlgn="base" hangingPunct="0">
                  <a:spcBef>
                    <a:spcPct val="0"/>
                  </a:spcBef>
                  <a:spcAft>
                    <a:spcPct val="0"/>
                  </a:spcAft>
                </a:pPr>
                <a:endParaRPr lang="en-US" sz="900" dirty="0">
                  <a:solidFill>
                    <a:srgbClr val="000000"/>
                  </a:solidFill>
                  <a:latin typeface="Georgia" pitchFamily="18" charset="0"/>
                  <a:ea typeface="ＭＳ Ｐゴシック" pitchFamily="34" charset="-128"/>
                  <a:cs typeface="Arial" pitchFamily="34" charset="0"/>
                </a:endParaRPr>
              </a:p>
            </p:txBody>
          </p:sp>
          <p:grpSp>
            <p:nvGrpSpPr>
              <p:cNvPr id="294" name="State: Alaska"/>
              <p:cNvGrpSpPr/>
              <p:nvPr/>
            </p:nvGrpSpPr>
            <p:grpSpPr>
              <a:xfrm>
                <a:off x="421891" y="5568012"/>
                <a:ext cx="1453220" cy="1008202"/>
                <a:chOff x="859408" y="5227724"/>
                <a:chExt cx="1485496" cy="1030594"/>
              </a:xfrm>
              <a:grpFill/>
            </p:grpSpPr>
            <p:sp>
              <p:nvSpPr>
                <p:cNvPr id="296" name="Freeform 81"/>
                <p:cNvSpPr>
                  <a:spLocks/>
                </p:cNvSpPr>
                <p:nvPr/>
              </p:nvSpPr>
              <p:spPr bwMode="auto">
                <a:xfrm>
                  <a:off x="1620818" y="5921452"/>
                  <a:ext cx="101521" cy="86139"/>
                </a:xfrm>
                <a:custGeom>
                  <a:avLst/>
                  <a:gdLst>
                    <a:gd name="T0" fmla="*/ 33338 w 68"/>
                    <a:gd name="T1" fmla="*/ 69850 h 56"/>
                    <a:gd name="T2" fmla="*/ 30163 w 68"/>
                    <a:gd name="T3" fmla="*/ 77788 h 56"/>
                    <a:gd name="T4" fmla="*/ 7938 w 68"/>
                    <a:gd name="T5" fmla="*/ 85725 h 56"/>
                    <a:gd name="T6" fmla="*/ 4763 w 68"/>
                    <a:gd name="T7" fmla="*/ 80963 h 56"/>
                    <a:gd name="T8" fmla="*/ 15875 w 68"/>
                    <a:gd name="T9" fmla="*/ 73025 h 56"/>
                    <a:gd name="T10" fmla="*/ 7938 w 68"/>
                    <a:gd name="T11" fmla="*/ 73025 h 56"/>
                    <a:gd name="T12" fmla="*/ 3175 w 68"/>
                    <a:gd name="T13" fmla="*/ 68263 h 56"/>
                    <a:gd name="T14" fmla="*/ 4763 w 68"/>
                    <a:gd name="T15" fmla="*/ 52388 h 56"/>
                    <a:gd name="T16" fmla="*/ 0 w 68"/>
                    <a:gd name="T17" fmla="*/ 42863 h 56"/>
                    <a:gd name="T18" fmla="*/ 3175 w 68"/>
                    <a:gd name="T19" fmla="*/ 34925 h 56"/>
                    <a:gd name="T20" fmla="*/ 12700 w 68"/>
                    <a:gd name="T21" fmla="*/ 30163 h 56"/>
                    <a:gd name="T22" fmla="*/ 25400 w 68"/>
                    <a:gd name="T23" fmla="*/ 30163 h 56"/>
                    <a:gd name="T24" fmla="*/ 30163 w 68"/>
                    <a:gd name="T25" fmla="*/ 34925 h 56"/>
                    <a:gd name="T26" fmla="*/ 33338 w 68"/>
                    <a:gd name="T27" fmla="*/ 38100 h 56"/>
                    <a:gd name="T28" fmla="*/ 34925 w 68"/>
                    <a:gd name="T29" fmla="*/ 26988 h 56"/>
                    <a:gd name="T30" fmla="*/ 42863 w 68"/>
                    <a:gd name="T31" fmla="*/ 22225 h 56"/>
                    <a:gd name="T32" fmla="*/ 47625 w 68"/>
                    <a:gd name="T33" fmla="*/ 25400 h 56"/>
                    <a:gd name="T34" fmla="*/ 55563 w 68"/>
                    <a:gd name="T35" fmla="*/ 25400 h 56"/>
                    <a:gd name="T36" fmla="*/ 58738 w 68"/>
                    <a:gd name="T37" fmla="*/ 20638 h 56"/>
                    <a:gd name="T38" fmla="*/ 63500 w 68"/>
                    <a:gd name="T39" fmla="*/ 15875 h 56"/>
                    <a:gd name="T40" fmla="*/ 71438 w 68"/>
                    <a:gd name="T41" fmla="*/ 15875 h 56"/>
                    <a:gd name="T42" fmla="*/ 71438 w 68"/>
                    <a:gd name="T43" fmla="*/ 12700 h 56"/>
                    <a:gd name="T44" fmla="*/ 76200 w 68"/>
                    <a:gd name="T45" fmla="*/ 9525 h 56"/>
                    <a:gd name="T46" fmla="*/ 77788 w 68"/>
                    <a:gd name="T47" fmla="*/ 9525 h 56"/>
                    <a:gd name="T48" fmla="*/ 82550 w 68"/>
                    <a:gd name="T49" fmla="*/ 4763 h 56"/>
                    <a:gd name="T50" fmla="*/ 93663 w 68"/>
                    <a:gd name="T51" fmla="*/ 0 h 56"/>
                    <a:gd name="T52" fmla="*/ 95250 w 68"/>
                    <a:gd name="T53" fmla="*/ 4763 h 56"/>
                    <a:gd name="T54" fmla="*/ 101600 w 68"/>
                    <a:gd name="T55" fmla="*/ 17463 h 56"/>
                    <a:gd name="T56" fmla="*/ 101600 w 68"/>
                    <a:gd name="T57" fmla="*/ 26988 h 56"/>
                    <a:gd name="T58" fmla="*/ 85725 w 68"/>
                    <a:gd name="T59" fmla="*/ 25400 h 56"/>
                    <a:gd name="T60" fmla="*/ 73025 w 68"/>
                    <a:gd name="T61" fmla="*/ 30163 h 56"/>
                    <a:gd name="T62" fmla="*/ 73025 w 68"/>
                    <a:gd name="T63" fmla="*/ 34925 h 56"/>
                    <a:gd name="T64" fmla="*/ 80963 w 68"/>
                    <a:gd name="T65" fmla="*/ 38100 h 56"/>
                    <a:gd name="T66" fmla="*/ 85725 w 68"/>
                    <a:gd name="T67" fmla="*/ 42863 h 56"/>
                    <a:gd name="T68" fmla="*/ 82550 w 68"/>
                    <a:gd name="T69" fmla="*/ 42863 h 56"/>
                    <a:gd name="T70" fmla="*/ 77788 w 68"/>
                    <a:gd name="T71" fmla="*/ 47625 h 56"/>
                    <a:gd name="T72" fmla="*/ 80963 w 68"/>
                    <a:gd name="T73" fmla="*/ 55563 h 56"/>
                    <a:gd name="T74" fmla="*/ 80963 w 68"/>
                    <a:gd name="T75" fmla="*/ 63500 h 56"/>
                    <a:gd name="T76" fmla="*/ 73025 w 68"/>
                    <a:gd name="T77" fmla="*/ 63500 h 56"/>
                    <a:gd name="T78" fmla="*/ 63500 w 68"/>
                    <a:gd name="T79" fmla="*/ 58738 h 56"/>
                    <a:gd name="T80" fmla="*/ 63500 w 68"/>
                    <a:gd name="T81" fmla="*/ 63500 h 56"/>
                    <a:gd name="T82" fmla="*/ 55563 w 68"/>
                    <a:gd name="T83" fmla="*/ 65088 h 56"/>
                    <a:gd name="T84" fmla="*/ 46038 w 68"/>
                    <a:gd name="T85" fmla="*/ 73025 h 56"/>
                    <a:gd name="T86" fmla="*/ 52388 w 68"/>
                    <a:gd name="T87" fmla="*/ 69850 h 56"/>
                    <a:gd name="T88" fmla="*/ 47625 w 68"/>
                    <a:gd name="T89" fmla="*/ 76200 h 56"/>
                    <a:gd name="T90" fmla="*/ 42863 w 68"/>
                    <a:gd name="T91" fmla="*/ 76200 h 56"/>
                    <a:gd name="T92" fmla="*/ 38100 w 68"/>
                    <a:gd name="T93" fmla="*/ 77788 h 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8"/>
                    <a:gd name="T142" fmla="*/ 0 h 56"/>
                    <a:gd name="T143" fmla="*/ 68 w 68"/>
                    <a:gd name="T144" fmla="*/ 56 h 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8" h="56">
                      <a:moveTo>
                        <a:pt x="24" y="49"/>
                      </a:moveTo>
                      <a:lnTo>
                        <a:pt x="21" y="44"/>
                      </a:lnTo>
                      <a:lnTo>
                        <a:pt x="18" y="48"/>
                      </a:lnTo>
                      <a:lnTo>
                        <a:pt x="19" y="49"/>
                      </a:lnTo>
                      <a:lnTo>
                        <a:pt x="6" y="56"/>
                      </a:lnTo>
                      <a:lnTo>
                        <a:pt x="5" y="54"/>
                      </a:lnTo>
                      <a:lnTo>
                        <a:pt x="3" y="52"/>
                      </a:lnTo>
                      <a:lnTo>
                        <a:pt x="3" y="51"/>
                      </a:lnTo>
                      <a:lnTo>
                        <a:pt x="6" y="48"/>
                      </a:lnTo>
                      <a:lnTo>
                        <a:pt x="10" y="46"/>
                      </a:lnTo>
                      <a:lnTo>
                        <a:pt x="10" y="44"/>
                      </a:lnTo>
                      <a:lnTo>
                        <a:pt x="5" y="46"/>
                      </a:lnTo>
                      <a:lnTo>
                        <a:pt x="3" y="48"/>
                      </a:lnTo>
                      <a:lnTo>
                        <a:pt x="2" y="43"/>
                      </a:lnTo>
                      <a:lnTo>
                        <a:pt x="2" y="38"/>
                      </a:lnTo>
                      <a:lnTo>
                        <a:pt x="3" y="33"/>
                      </a:lnTo>
                      <a:lnTo>
                        <a:pt x="2" y="30"/>
                      </a:lnTo>
                      <a:lnTo>
                        <a:pt x="0" y="27"/>
                      </a:lnTo>
                      <a:lnTo>
                        <a:pt x="0" y="25"/>
                      </a:lnTo>
                      <a:lnTo>
                        <a:pt x="2" y="22"/>
                      </a:lnTo>
                      <a:lnTo>
                        <a:pt x="5" y="21"/>
                      </a:lnTo>
                      <a:lnTo>
                        <a:pt x="8" y="19"/>
                      </a:lnTo>
                      <a:lnTo>
                        <a:pt x="13" y="19"/>
                      </a:lnTo>
                      <a:lnTo>
                        <a:pt x="16" y="19"/>
                      </a:lnTo>
                      <a:lnTo>
                        <a:pt x="19" y="21"/>
                      </a:lnTo>
                      <a:lnTo>
                        <a:pt x="19" y="22"/>
                      </a:lnTo>
                      <a:lnTo>
                        <a:pt x="19" y="25"/>
                      </a:lnTo>
                      <a:lnTo>
                        <a:pt x="21" y="24"/>
                      </a:lnTo>
                      <a:lnTo>
                        <a:pt x="22" y="24"/>
                      </a:lnTo>
                      <a:lnTo>
                        <a:pt x="22" y="17"/>
                      </a:lnTo>
                      <a:lnTo>
                        <a:pt x="25" y="14"/>
                      </a:lnTo>
                      <a:lnTo>
                        <a:pt x="27" y="14"/>
                      </a:lnTo>
                      <a:lnTo>
                        <a:pt x="29" y="16"/>
                      </a:lnTo>
                      <a:lnTo>
                        <a:pt x="30" y="16"/>
                      </a:lnTo>
                      <a:lnTo>
                        <a:pt x="32" y="16"/>
                      </a:lnTo>
                      <a:lnTo>
                        <a:pt x="35" y="16"/>
                      </a:lnTo>
                      <a:lnTo>
                        <a:pt x="35" y="17"/>
                      </a:lnTo>
                      <a:lnTo>
                        <a:pt x="37" y="13"/>
                      </a:lnTo>
                      <a:lnTo>
                        <a:pt x="38" y="11"/>
                      </a:lnTo>
                      <a:lnTo>
                        <a:pt x="40" y="10"/>
                      </a:lnTo>
                      <a:lnTo>
                        <a:pt x="43" y="8"/>
                      </a:lnTo>
                      <a:lnTo>
                        <a:pt x="45" y="10"/>
                      </a:lnTo>
                      <a:lnTo>
                        <a:pt x="45" y="11"/>
                      </a:lnTo>
                      <a:lnTo>
                        <a:pt x="45" y="8"/>
                      </a:lnTo>
                      <a:lnTo>
                        <a:pt x="45" y="6"/>
                      </a:lnTo>
                      <a:lnTo>
                        <a:pt x="48" y="6"/>
                      </a:lnTo>
                      <a:lnTo>
                        <a:pt x="49" y="8"/>
                      </a:lnTo>
                      <a:lnTo>
                        <a:pt x="49" y="6"/>
                      </a:lnTo>
                      <a:lnTo>
                        <a:pt x="49" y="5"/>
                      </a:lnTo>
                      <a:lnTo>
                        <a:pt x="52" y="3"/>
                      </a:lnTo>
                      <a:lnTo>
                        <a:pt x="56" y="2"/>
                      </a:lnTo>
                      <a:lnTo>
                        <a:pt x="59" y="0"/>
                      </a:lnTo>
                      <a:lnTo>
                        <a:pt x="64" y="0"/>
                      </a:lnTo>
                      <a:lnTo>
                        <a:pt x="60" y="3"/>
                      </a:lnTo>
                      <a:lnTo>
                        <a:pt x="59" y="6"/>
                      </a:lnTo>
                      <a:lnTo>
                        <a:pt x="64" y="11"/>
                      </a:lnTo>
                      <a:lnTo>
                        <a:pt x="68" y="17"/>
                      </a:lnTo>
                      <a:lnTo>
                        <a:pt x="64" y="17"/>
                      </a:lnTo>
                      <a:lnTo>
                        <a:pt x="60" y="16"/>
                      </a:lnTo>
                      <a:lnTo>
                        <a:pt x="54" y="16"/>
                      </a:lnTo>
                      <a:lnTo>
                        <a:pt x="49" y="17"/>
                      </a:lnTo>
                      <a:lnTo>
                        <a:pt x="46" y="19"/>
                      </a:lnTo>
                      <a:lnTo>
                        <a:pt x="43" y="24"/>
                      </a:lnTo>
                      <a:lnTo>
                        <a:pt x="46" y="22"/>
                      </a:lnTo>
                      <a:lnTo>
                        <a:pt x="49" y="21"/>
                      </a:lnTo>
                      <a:lnTo>
                        <a:pt x="51" y="24"/>
                      </a:lnTo>
                      <a:lnTo>
                        <a:pt x="52" y="27"/>
                      </a:lnTo>
                      <a:lnTo>
                        <a:pt x="54" y="27"/>
                      </a:lnTo>
                      <a:lnTo>
                        <a:pt x="52" y="27"/>
                      </a:lnTo>
                      <a:lnTo>
                        <a:pt x="51" y="29"/>
                      </a:lnTo>
                      <a:lnTo>
                        <a:pt x="49" y="30"/>
                      </a:lnTo>
                      <a:lnTo>
                        <a:pt x="49" y="33"/>
                      </a:lnTo>
                      <a:lnTo>
                        <a:pt x="51" y="35"/>
                      </a:lnTo>
                      <a:lnTo>
                        <a:pt x="54" y="37"/>
                      </a:lnTo>
                      <a:lnTo>
                        <a:pt x="51" y="40"/>
                      </a:lnTo>
                      <a:lnTo>
                        <a:pt x="48" y="41"/>
                      </a:lnTo>
                      <a:lnTo>
                        <a:pt x="46" y="40"/>
                      </a:lnTo>
                      <a:lnTo>
                        <a:pt x="43" y="38"/>
                      </a:lnTo>
                      <a:lnTo>
                        <a:pt x="40" y="37"/>
                      </a:lnTo>
                      <a:lnTo>
                        <a:pt x="40" y="40"/>
                      </a:lnTo>
                      <a:lnTo>
                        <a:pt x="40" y="44"/>
                      </a:lnTo>
                      <a:lnTo>
                        <a:pt x="35" y="41"/>
                      </a:lnTo>
                      <a:lnTo>
                        <a:pt x="32" y="44"/>
                      </a:lnTo>
                      <a:lnTo>
                        <a:pt x="29" y="46"/>
                      </a:lnTo>
                      <a:lnTo>
                        <a:pt x="30" y="44"/>
                      </a:lnTo>
                      <a:lnTo>
                        <a:pt x="33" y="44"/>
                      </a:lnTo>
                      <a:lnTo>
                        <a:pt x="32" y="48"/>
                      </a:lnTo>
                      <a:lnTo>
                        <a:pt x="30" y="48"/>
                      </a:lnTo>
                      <a:lnTo>
                        <a:pt x="29" y="48"/>
                      </a:lnTo>
                      <a:lnTo>
                        <a:pt x="27" y="48"/>
                      </a:lnTo>
                      <a:lnTo>
                        <a:pt x="24" y="48"/>
                      </a:lnTo>
                      <a:lnTo>
                        <a:pt x="24" y="49"/>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297" name="Freeform 82"/>
                <p:cNvSpPr>
                  <a:spLocks/>
                </p:cNvSpPr>
                <p:nvPr/>
              </p:nvSpPr>
              <p:spPr bwMode="auto">
                <a:xfrm>
                  <a:off x="1599917" y="6004514"/>
                  <a:ext cx="25380" cy="12306"/>
                </a:xfrm>
                <a:custGeom>
                  <a:avLst/>
                  <a:gdLst>
                    <a:gd name="T0" fmla="*/ 12700 w 17"/>
                    <a:gd name="T1" fmla="*/ 4763 h 8"/>
                    <a:gd name="T2" fmla="*/ 0 w 17"/>
                    <a:gd name="T3" fmla="*/ 9525 h 8"/>
                    <a:gd name="T4" fmla="*/ 4763 w 17"/>
                    <a:gd name="T5" fmla="*/ 3175 h 8"/>
                    <a:gd name="T6" fmla="*/ 12700 w 17"/>
                    <a:gd name="T7" fmla="*/ 0 h 8"/>
                    <a:gd name="T8" fmla="*/ 14288 w 17"/>
                    <a:gd name="T9" fmla="*/ 4763 h 8"/>
                    <a:gd name="T10" fmla="*/ 22225 w 17"/>
                    <a:gd name="T11" fmla="*/ 4763 h 8"/>
                    <a:gd name="T12" fmla="*/ 25400 w 17"/>
                    <a:gd name="T13" fmla="*/ 9525 h 8"/>
                    <a:gd name="T14" fmla="*/ 26988 w 17"/>
                    <a:gd name="T15" fmla="*/ 12700 h 8"/>
                    <a:gd name="T16" fmla="*/ 17463 w 17"/>
                    <a:gd name="T17" fmla="*/ 9525 h 8"/>
                    <a:gd name="T18" fmla="*/ 12700 w 17"/>
                    <a:gd name="T19" fmla="*/ 4763 h 8"/>
                    <a:gd name="T20" fmla="*/ 12700 w 17"/>
                    <a:gd name="T21" fmla="*/ 4763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8"/>
                    <a:gd name="T35" fmla="*/ 17 w 1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8">
                      <a:moveTo>
                        <a:pt x="8" y="3"/>
                      </a:moveTo>
                      <a:lnTo>
                        <a:pt x="0" y="6"/>
                      </a:lnTo>
                      <a:lnTo>
                        <a:pt x="3" y="2"/>
                      </a:lnTo>
                      <a:lnTo>
                        <a:pt x="8" y="0"/>
                      </a:lnTo>
                      <a:lnTo>
                        <a:pt x="9" y="3"/>
                      </a:lnTo>
                      <a:lnTo>
                        <a:pt x="14" y="3"/>
                      </a:lnTo>
                      <a:lnTo>
                        <a:pt x="16" y="6"/>
                      </a:lnTo>
                      <a:lnTo>
                        <a:pt x="17" y="8"/>
                      </a:lnTo>
                      <a:lnTo>
                        <a:pt x="11" y="6"/>
                      </a:lnTo>
                      <a:lnTo>
                        <a:pt x="8" y="3"/>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298" name="Freeform 83"/>
                <p:cNvSpPr>
                  <a:spLocks/>
                </p:cNvSpPr>
                <p:nvPr/>
              </p:nvSpPr>
              <p:spPr bwMode="auto">
                <a:xfrm>
                  <a:off x="1249071" y="5933757"/>
                  <a:ext cx="56733" cy="32302"/>
                </a:xfrm>
                <a:custGeom>
                  <a:avLst/>
                  <a:gdLst>
                    <a:gd name="T0" fmla="*/ 57150 w 38"/>
                    <a:gd name="T1" fmla="*/ 33338 h 21"/>
                    <a:gd name="T2" fmla="*/ 1588 w 38"/>
                    <a:gd name="T3" fmla="*/ 20638 h 21"/>
                    <a:gd name="T4" fmla="*/ 0 w 38"/>
                    <a:gd name="T5" fmla="*/ 14288 h 21"/>
                    <a:gd name="T6" fmla="*/ 0 w 38"/>
                    <a:gd name="T7" fmla="*/ 9525 h 21"/>
                    <a:gd name="T8" fmla="*/ 1588 w 38"/>
                    <a:gd name="T9" fmla="*/ 7938 h 21"/>
                    <a:gd name="T10" fmla="*/ 4763 w 38"/>
                    <a:gd name="T11" fmla="*/ 4763 h 21"/>
                    <a:gd name="T12" fmla="*/ 12700 w 38"/>
                    <a:gd name="T13" fmla="*/ 4763 h 21"/>
                    <a:gd name="T14" fmla="*/ 22225 w 38"/>
                    <a:gd name="T15" fmla="*/ 7938 h 21"/>
                    <a:gd name="T16" fmla="*/ 23813 w 38"/>
                    <a:gd name="T17" fmla="*/ 3175 h 21"/>
                    <a:gd name="T18" fmla="*/ 30163 w 38"/>
                    <a:gd name="T19" fmla="*/ 0 h 21"/>
                    <a:gd name="T20" fmla="*/ 34925 w 38"/>
                    <a:gd name="T21" fmla="*/ 0 h 21"/>
                    <a:gd name="T22" fmla="*/ 44450 w 38"/>
                    <a:gd name="T23" fmla="*/ 0 h 21"/>
                    <a:gd name="T24" fmla="*/ 52388 w 38"/>
                    <a:gd name="T25" fmla="*/ 0 h 21"/>
                    <a:gd name="T26" fmla="*/ 60325 w 38"/>
                    <a:gd name="T27" fmla="*/ 7938 h 21"/>
                    <a:gd name="T28" fmla="*/ 60325 w 38"/>
                    <a:gd name="T29" fmla="*/ 12700 h 21"/>
                    <a:gd name="T30" fmla="*/ 60325 w 38"/>
                    <a:gd name="T31" fmla="*/ 20638 h 21"/>
                    <a:gd name="T32" fmla="*/ 55563 w 38"/>
                    <a:gd name="T33" fmla="*/ 26988 h 21"/>
                    <a:gd name="T34" fmla="*/ 52388 w 38"/>
                    <a:gd name="T35" fmla="*/ 33338 h 21"/>
                    <a:gd name="T36" fmla="*/ 57150 w 38"/>
                    <a:gd name="T37" fmla="*/ 33338 h 21"/>
                    <a:gd name="T38" fmla="*/ 57150 w 38"/>
                    <a:gd name="T39" fmla="*/ 33338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1"/>
                    <a:gd name="T62" fmla="*/ 38 w 38"/>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1">
                      <a:moveTo>
                        <a:pt x="36" y="21"/>
                      </a:moveTo>
                      <a:lnTo>
                        <a:pt x="1" y="13"/>
                      </a:lnTo>
                      <a:lnTo>
                        <a:pt x="0" y="9"/>
                      </a:lnTo>
                      <a:lnTo>
                        <a:pt x="0" y="6"/>
                      </a:lnTo>
                      <a:lnTo>
                        <a:pt x="1" y="5"/>
                      </a:lnTo>
                      <a:lnTo>
                        <a:pt x="3" y="3"/>
                      </a:lnTo>
                      <a:lnTo>
                        <a:pt x="8" y="3"/>
                      </a:lnTo>
                      <a:lnTo>
                        <a:pt x="14" y="5"/>
                      </a:lnTo>
                      <a:lnTo>
                        <a:pt x="15" y="2"/>
                      </a:lnTo>
                      <a:lnTo>
                        <a:pt x="19" y="0"/>
                      </a:lnTo>
                      <a:lnTo>
                        <a:pt x="22" y="0"/>
                      </a:lnTo>
                      <a:lnTo>
                        <a:pt x="28" y="0"/>
                      </a:lnTo>
                      <a:lnTo>
                        <a:pt x="33" y="0"/>
                      </a:lnTo>
                      <a:lnTo>
                        <a:pt x="38" y="5"/>
                      </a:lnTo>
                      <a:lnTo>
                        <a:pt x="38" y="8"/>
                      </a:lnTo>
                      <a:lnTo>
                        <a:pt x="38" y="13"/>
                      </a:lnTo>
                      <a:lnTo>
                        <a:pt x="35" y="17"/>
                      </a:lnTo>
                      <a:lnTo>
                        <a:pt x="33" y="21"/>
                      </a:lnTo>
                      <a:lnTo>
                        <a:pt x="36" y="21"/>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299" name="Freeform 84"/>
                <p:cNvSpPr>
                  <a:spLocks/>
                </p:cNvSpPr>
                <p:nvPr/>
              </p:nvSpPr>
              <p:spPr bwMode="auto">
                <a:xfrm>
                  <a:off x="1120677" y="5929144"/>
                  <a:ext cx="77634" cy="30764"/>
                </a:xfrm>
                <a:custGeom>
                  <a:avLst/>
                  <a:gdLst>
                    <a:gd name="T0" fmla="*/ 9525 w 52"/>
                    <a:gd name="T1" fmla="*/ 12700 h 20"/>
                    <a:gd name="T2" fmla="*/ 20638 w 52"/>
                    <a:gd name="T3" fmla="*/ 17463 h 20"/>
                    <a:gd name="T4" fmla="*/ 30163 w 52"/>
                    <a:gd name="T5" fmla="*/ 19050 h 20"/>
                    <a:gd name="T6" fmla="*/ 39688 w 52"/>
                    <a:gd name="T7" fmla="*/ 19050 h 20"/>
                    <a:gd name="T8" fmla="*/ 50800 w 52"/>
                    <a:gd name="T9" fmla="*/ 17463 h 20"/>
                    <a:gd name="T10" fmla="*/ 47625 w 52"/>
                    <a:gd name="T11" fmla="*/ 12700 h 20"/>
                    <a:gd name="T12" fmla="*/ 44450 w 52"/>
                    <a:gd name="T13" fmla="*/ 9525 h 20"/>
                    <a:gd name="T14" fmla="*/ 42863 w 52"/>
                    <a:gd name="T15" fmla="*/ 1588 h 20"/>
                    <a:gd name="T16" fmla="*/ 44450 w 52"/>
                    <a:gd name="T17" fmla="*/ 1588 h 20"/>
                    <a:gd name="T18" fmla="*/ 50800 w 52"/>
                    <a:gd name="T19" fmla="*/ 0 h 20"/>
                    <a:gd name="T20" fmla="*/ 57150 w 52"/>
                    <a:gd name="T21" fmla="*/ 0 h 20"/>
                    <a:gd name="T22" fmla="*/ 63500 w 52"/>
                    <a:gd name="T23" fmla="*/ 1588 h 20"/>
                    <a:gd name="T24" fmla="*/ 65088 w 52"/>
                    <a:gd name="T25" fmla="*/ 12700 h 20"/>
                    <a:gd name="T26" fmla="*/ 73025 w 52"/>
                    <a:gd name="T27" fmla="*/ 14288 h 20"/>
                    <a:gd name="T28" fmla="*/ 82550 w 52"/>
                    <a:gd name="T29" fmla="*/ 17463 h 20"/>
                    <a:gd name="T30" fmla="*/ 74613 w 52"/>
                    <a:gd name="T31" fmla="*/ 19050 h 20"/>
                    <a:gd name="T32" fmla="*/ 73025 w 52"/>
                    <a:gd name="T33" fmla="*/ 22225 h 20"/>
                    <a:gd name="T34" fmla="*/ 69850 w 52"/>
                    <a:gd name="T35" fmla="*/ 22225 h 20"/>
                    <a:gd name="T36" fmla="*/ 69850 w 52"/>
                    <a:gd name="T37" fmla="*/ 25400 h 20"/>
                    <a:gd name="T38" fmla="*/ 69850 w 52"/>
                    <a:gd name="T39" fmla="*/ 25400 h 20"/>
                    <a:gd name="T40" fmla="*/ 73025 w 52"/>
                    <a:gd name="T41" fmla="*/ 25400 h 20"/>
                    <a:gd name="T42" fmla="*/ 69850 w 52"/>
                    <a:gd name="T43" fmla="*/ 26988 h 20"/>
                    <a:gd name="T44" fmla="*/ 68263 w 52"/>
                    <a:gd name="T45" fmla="*/ 30163 h 20"/>
                    <a:gd name="T46" fmla="*/ 60325 w 52"/>
                    <a:gd name="T47" fmla="*/ 30163 h 20"/>
                    <a:gd name="T48" fmla="*/ 52388 w 52"/>
                    <a:gd name="T49" fmla="*/ 31750 h 20"/>
                    <a:gd name="T50" fmla="*/ 42863 w 52"/>
                    <a:gd name="T51" fmla="*/ 30163 h 20"/>
                    <a:gd name="T52" fmla="*/ 31750 w 52"/>
                    <a:gd name="T53" fmla="*/ 30163 h 20"/>
                    <a:gd name="T54" fmla="*/ 22225 w 52"/>
                    <a:gd name="T55" fmla="*/ 26988 h 20"/>
                    <a:gd name="T56" fmla="*/ 14288 w 52"/>
                    <a:gd name="T57" fmla="*/ 25400 h 20"/>
                    <a:gd name="T58" fmla="*/ 4763 w 52"/>
                    <a:gd name="T59" fmla="*/ 19050 h 20"/>
                    <a:gd name="T60" fmla="*/ 0 w 52"/>
                    <a:gd name="T61" fmla="*/ 14288 h 20"/>
                    <a:gd name="T62" fmla="*/ 4763 w 52"/>
                    <a:gd name="T63" fmla="*/ 12700 h 20"/>
                    <a:gd name="T64" fmla="*/ 9525 w 52"/>
                    <a:gd name="T65" fmla="*/ 12700 h 20"/>
                    <a:gd name="T66" fmla="*/ 9525 w 52"/>
                    <a:gd name="T67" fmla="*/ 1270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20"/>
                    <a:gd name="T104" fmla="*/ 52 w 5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20">
                      <a:moveTo>
                        <a:pt x="6" y="8"/>
                      </a:moveTo>
                      <a:lnTo>
                        <a:pt x="13" y="11"/>
                      </a:lnTo>
                      <a:lnTo>
                        <a:pt x="19" y="12"/>
                      </a:lnTo>
                      <a:lnTo>
                        <a:pt x="25" y="12"/>
                      </a:lnTo>
                      <a:lnTo>
                        <a:pt x="32" y="11"/>
                      </a:lnTo>
                      <a:lnTo>
                        <a:pt x="30" y="8"/>
                      </a:lnTo>
                      <a:lnTo>
                        <a:pt x="28" y="6"/>
                      </a:lnTo>
                      <a:lnTo>
                        <a:pt x="27" y="1"/>
                      </a:lnTo>
                      <a:lnTo>
                        <a:pt x="28" y="1"/>
                      </a:lnTo>
                      <a:lnTo>
                        <a:pt x="32" y="0"/>
                      </a:lnTo>
                      <a:lnTo>
                        <a:pt x="36" y="0"/>
                      </a:lnTo>
                      <a:lnTo>
                        <a:pt x="40" y="1"/>
                      </a:lnTo>
                      <a:lnTo>
                        <a:pt x="41" y="8"/>
                      </a:lnTo>
                      <a:lnTo>
                        <a:pt x="46" y="9"/>
                      </a:lnTo>
                      <a:lnTo>
                        <a:pt x="52" y="11"/>
                      </a:lnTo>
                      <a:lnTo>
                        <a:pt x="47" y="12"/>
                      </a:lnTo>
                      <a:lnTo>
                        <a:pt x="46" y="14"/>
                      </a:lnTo>
                      <a:lnTo>
                        <a:pt x="44" y="14"/>
                      </a:lnTo>
                      <a:lnTo>
                        <a:pt x="44" y="16"/>
                      </a:lnTo>
                      <a:lnTo>
                        <a:pt x="46" y="16"/>
                      </a:lnTo>
                      <a:lnTo>
                        <a:pt x="44" y="17"/>
                      </a:lnTo>
                      <a:lnTo>
                        <a:pt x="43" y="19"/>
                      </a:lnTo>
                      <a:lnTo>
                        <a:pt x="38" y="19"/>
                      </a:lnTo>
                      <a:lnTo>
                        <a:pt x="33" y="20"/>
                      </a:lnTo>
                      <a:lnTo>
                        <a:pt x="27" y="19"/>
                      </a:lnTo>
                      <a:lnTo>
                        <a:pt x="20" y="19"/>
                      </a:lnTo>
                      <a:lnTo>
                        <a:pt x="14" y="17"/>
                      </a:lnTo>
                      <a:lnTo>
                        <a:pt x="9" y="16"/>
                      </a:lnTo>
                      <a:lnTo>
                        <a:pt x="3" y="12"/>
                      </a:lnTo>
                      <a:lnTo>
                        <a:pt x="0" y="9"/>
                      </a:lnTo>
                      <a:lnTo>
                        <a:pt x="3" y="8"/>
                      </a:lnTo>
                      <a:lnTo>
                        <a:pt x="6" y="8"/>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0" name="Freeform 85"/>
                <p:cNvSpPr>
                  <a:spLocks/>
                </p:cNvSpPr>
                <p:nvPr/>
              </p:nvSpPr>
              <p:spPr bwMode="auto">
                <a:xfrm>
                  <a:off x="1068423" y="5921452"/>
                  <a:ext cx="61212" cy="21534"/>
                </a:xfrm>
                <a:custGeom>
                  <a:avLst/>
                  <a:gdLst>
                    <a:gd name="T0" fmla="*/ 0 w 41"/>
                    <a:gd name="T1" fmla="*/ 17463 h 14"/>
                    <a:gd name="T2" fmla="*/ 7938 w 41"/>
                    <a:gd name="T3" fmla="*/ 17463 h 14"/>
                    <a:gd name="T4" fmla="*/ 14288 w 41"/>
                    <a:gd name="T5" fmla="*/ 20638 h 14"/>
                    <a:gd name="T6" fmla="*/ 22225 w 41"/>
                    <a:gd name="T7" fmla="*/ 20638 h 14"/>
                    <a:gd name="T8" fmla="*/ 30163 w 41"/>
                    <a:gd name="T9" fmla="*/ 22225 h 14"/>
                    <a:gd name="T10" fmla="*/ 38100 w 41"/>
                    <a:gd name="T11" fmla="*/ 22225 h 14"/>
                    <a:gd name="T12" fmla="*/ 47625 w 41"/>
                    <a:gd name="T13" fmla="*/ 22225 h 14"/>
                    <a:gd name="T14" fmla="*/ 55563 w 41"/>
                    <a:gd name="T15" fmla="*/ 20638 h 14"/>
                    <a:gd name="T16" fmla="*/ 63500 w 41"/>
                    <a:gd name="T17" fmla="*/ 20638 h 14"/>
                    <a:gd name="T18" fmla="*/ 65088 w 41"/>
                    <a:gd name="T19" fmla="*/ 12700 h 14"/>
                    <a:gd name="T20" fmla="*/ 63500 w 41"/>
                    <a:gd name="T21" fmla="*/ 4763 h 14"/>
                    <a:gd name="T22" fmla="*/ 60325 w 41"/>
                    <a:gd name="T23" fmla="*/ 0 h 14"/>
                    <a:gd name="T24" fmla="*/ 55563 w 41"/>
                    <a:gd name="T25" fmla="*/ 0 h 14"/>
                    <a:gd name="T26" fmla="*/ 50800 w 41"/>
                    <a:gd name="T27" fmla="*/ 0 h 14"/>
                    <a:gd name="T28" fmla="*/ 47625 w 41"/>
                    <a:gd name="T29" fmla="*/ 3175 h 14"/>
                    <a:gd name="T30" fmla="*/ 39688 w 41"/>
                    <a:gd name="T31" fmla="*/ 4763 h 14"/>
                    <a:gd name="T32" fmla="*/ 38100 w 41"/>
                    <a:gd name="T33" fmla="*/ 12700 h 14"/>
                    <a:gd name="T34" fmla="*/ 31750 w 41"/>
                    <a:gd name="T35" fmla="*/ 9525 h 14"/>
                    <a:gd name="T36" fmla="*/ 25400 w 41"/>
                    <a:gd name="T37" fmla="*/ 4763 h 14"/>
                    <a:gd name="T38" fmla="*/ 20638 w 41"/>
                    <a:gd name="T39" fmla="*/ 9525 h 14"/>
                    <a:gd name="T40" fmla="*/ 14288 w 41"/>
                    <a:gd name="T41" fmla="*/ 12700 h 14"/>
                    <a:gd name="T42" fmla="*/ 7938 w 41"/>
                    <a:gd name="T43" fmla="*/ 15875 h 14"/>
                    <a:gd name="T44" fmla="*/ 0 w 41"/>
                    <a:gd name="T45" fmla="*/ 17463 h 14"/>
                    <a:gd name="T46" fmla="*/ 0 w 41"/>
                    <a:gd name="T47" fmla="*/ 17463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
                    <a:gd name="T73" fmla="*/ 0 h 14"/>
                    <a:gd name="T74" fmla="*/ 41 w 41"/>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 h="14">
                      <a:moveTo>
                        <a:pt x="0" y="11"/>
                      </a:moveTo>
                      <a:lnTo>
                        <a:pt x="5" y="11"/>
                      </a:lnTo>
                      <a:lnTo>
                        <a:pt x="9" y="13"/>
                      </a:lnTo>
                      <a:lnTo>
                        <a:pt x="14" y="13"/>
                      </a:lnTo>
                      <a:lnTo>
                        <a:pt x="19" y="14"/>
                      </a:lnTo>
                      <a:lnTo>
                        <a:pt x="24" y="14"/>
                      </a:lnTo>
                      <a:lnTo>
                        <a:pt x="30" y="14"/>
                      </a:lnTo>
                      <a:lnTo>
                        <a:pt x="35" y="13"/>
                      </a:lnTo>
                      <a:lnTo>
                        <a:pt x="40" y="13"/>
                      </a:lnTo>
                      <a:lnTo>
                        <a:pt x="41" y="8"/>
                      </a:lnTo>
                      <a:lnTo>
                        <a:pt x="40" y="3"/>
                      </a:lnTo>
                      <a:lnTo>
                        <a:pt x="38" y="0"/>
                      </a:lnTo>
                      <a:lnTo>
                        <a:pt x="35" y="0"/>
                      </a:lnTo>
                      <a:lnTo>
                        <a:pt x="32" y="0"/>
                      </a:lnTo>
                      <a:lnTo>
                        <a:pt x="30" y="2"/>
                      </a:lnTo>
                      <a:lnTo>
                        <a:pt x="25" y="3"/>
                      </a:lnTo>
                      <a:lnTo>
                        <a:pt x="24" y="8"/>
                      </a:lnTo>
                      <a:lnTo>
                        <a:pt x="20" y="6"/>
                      </a:lnTo>
                      <a:lnTo>
                        <a:pt x="16" y="3"/>
                      </a:lnTo>
                      <a:lnTo>
                        <a:pt x="13" y="6"/>
                      </a:lnTo>
                      <a:lnTo>
                        <a:pt x="9" y="8"/>
                      </a:lnTo>
                      <a:lnTo>
                        <a:pt x="5" y="10"/>
                      </a:lnTo>
                      <a:lnTo>
                        <a:pt x="0" y="11"/>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1" name="Freeform 86"/>
                <p:cNvSpPr>
                  <a:spLocks/>
                </p:cNvSpPr>
                <p:nvPr/>
              </p:nvSpPr>
              <p:spPr bwMode="auto">
                <a:xfrm>
                  <a:off x="1208760" y="5941450"/>
                  <a:ext cx="16423" cy="6153"/>
                </a:xfrm>
                <a:custGeom>
                  <a:avLst/>
                  <a:gdLst>
                    <a:gd name="T0" fmla="*/ 0 w 11"/>
                    <a:gd name="T1" fmla="*/ 0 h 4"/>
                    <a:gd name="T2" fmla="*/ 4763 w 11"/>
                    <a:gd name="T3" fmla="*/ 1588 h 4"/>
                    <a:gd name="T4" fmla="*/ 6350 w 11"/>
                    <a:gd name="T5" fmla="*/ 6350 h 4"/>
                    <a:gd name="T6" fmla="*/ 9525 w 11"/>
                    <a:gd name="T7" fmla="*/ 1588 h 4"/>
                    <a:gd name="T8" fmla="*/ 12700 w 11"/>
                    <a:gd name="T9" fmla="*/ 0 h 4"/>
                    <a:gd name="T10" fmla="*/ 17463 w 11"/>
                    <a:gd name="T11" fmla="*/ 1588 h 4"/>
                    <a:gd name="T12" fmla="*/ 17463 w 11"/>
                    <a:gd name="T13" fmla="*/ 6350 h 4"/>
                    <a:gd name="T14" fmla="*/ 6350 w 11"/>
                    <a:gd name="T15" fmla="*/ 6350 h 4"/>
                    <a:gd name="T16" fmla="*/ 1588 w 11"/>
                    <a:gd name="T17" fmla="*/ 6350 h 4"/>
                    <a:gd name="T18" fmla="*/ 0 w 11"/>
                    <a:gd name="T19" fmla="*/ 4763 h 4"/>
                    <a:gd name="T20" fmla="*/ 0 w 11"/>
                    <a:gd name="T21" fmla="*/ 0 h 4"/>
                    <a:gd name="T22" fmla="*/ 0 w 1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
                    <a:gd name="T38" fmla="*/ 11 w 1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
                      <a:moveTo>
                        <a:pt x="0" y="0"/>
                      </a:moveTo>
                      <a:lnTo>
                        <a:pt x="3" y="1"/>
                      </a:lnTo>
                      <a:lnTo>
                        <a:pt x="4" y="4"/>
                      </a:lnTo>
                      <a:lnTo>
                        <a:pt x="6" y="1"/>
                      </a:lnTo>
                      <a:lnTo>
                        <a:pt x="8" y="0"/>
                      </a:lnTo>
                      <a:lnTo>
                        <a:pt x="11" y="1"/>
                      </a:lnTo>
                      <a:lnTo>
                        <a:pt x="11" y="4"/>
                      </a:lnTo>
                      <a:lnTo>
                        <a:pt x="4" y="4"/>
                      </a:lnTo>
                      <a:lnTo>
                        <a:pt x="1" y="4"/>
                      </a:lnTo>
                      <a:lnTo>
                        <a:pt x="0" y="3"/>
                      </a:lnTo>
                      <a:lnTo>
                        <a:pt x="0" y="0"/>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2" name="Freeform 87"/>
                <p:cNvSpPr>
                  <a:spLocks/>
                </p:cNvSpPr>
                <p:nvPr/>
              </p:nvSpPr>
              <p:spPr bwMode="auto">
                <a:xfrm>
                  <a:off x="1001240" y="5901455"/>
                  <a:ext cx="14929" cy="10767"/>
                </a:xfrm>
                <a:custGeom>
                  <a:avLst/>
                  <a:gdLst>
                    <a:gd name="T0" fmla="*/ 12700 w 10"/>
                    <a:gd name="T1" fmla="*/ 0 h 7"/>
                    <a:gd name="T2" fmla="*/ 15875 w 10"/>
                    <a:gd name="T3" fmla="*/ 11112 h 7"/>
                    <a:gd name="T4" fmla="*/ 7938 w 10"/>
                    <a:gd name="T5" fmla="*/ 11112 h 7"/>
                    <a:gd name="T6" fmla="*/ 0 w 10"/>
                    <a:gd name="T7" fmla="*/ 7937 h 7"/>
                    <a:gd name="T8" fmla="*/ 12700 w 10"/>
                    <a:gd name="T9" fmla="*/ 0 h 7"/>
                    <a:gd name="T10" fmla="*/ 12700 w 10"/>
                    <a:gd name="T11" fmla="*/ 0 h 7"/>
                    <a:gd name="T12" fmla="*/ 0 60000 65536"/>
                    <a:gd name="T13" fmla="*/ 0 60000 65536"/>
                    <a:gd name="T14" fmla="*/ 0 60000 65536"/>
                    <a:gd name="T15" fmla="*/ 0 60000 65536"/>
                    <a:gd name="T16" fmla="*/ 0 60000 65536"/>
                    <a:gd name="T17" fmla="*/ 0 60000 65536"/>
                    <a:gd name="T18" fmla="*/ 0 w 10"/>
                    <a:gd name="T19" fmla="*/ 0 h 7"/>
                    <a:gd name="T20" fmla="*/ 10 w 10"/>
                    <a:gd name="T21" fmla="*/ 7 h 7"/>
                  </a:gdLst>
                  <a:ahLst/>
                  <a:cxnLst>
                    <a:cxn ang="T12">
                      <a:pos x="T0" y="T1"/>
                    </a:cxn>
                    <a:cxn ang="T13">
                      <a:pos x="T2" y="T3"/>
                    </a:cxn>
                    <a:cxn ang="T14">
                      <a:pos x="T4" y="T5"/>
                    </a:cxn>
                    <a:cxn ang="T15">
                      <a:pos x="T6" y="T7"/>
                    </a:cxn>
                    <a:cxn ang="T16">
                      <a:pos x="T8" y="T9"/>
                    </a:cxn>
                    <a:cxn ang="T17">
                      <a:pos x="T10" y="T11"/>
                    </a:cxn>
                  </a:cxnLst>
                  <a:rect l="T18" t="T19" r="T20" b="T21"/>
                  <a:pathLst>
                    <a:path w="10" h="7">
                      <a:moveTo>
                        <a:pt x="8" y="0"/>
                      </a:moveTo>
                      <a:lnTo>
                        <a:pt x="10" y="7"/>
                      </a:lnTo>
                      <a:lnTo>
                        <a:pt x="5" y="7"/>
                      </a:lnTo>
                      <a:lnTo>
                        <a:pt x="0" y="5"/>
                      </a:lnTo>
                      <a:lnTo>
                        <a:pt x="8" y="0"/>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3" name="Freeform 88"/>
                <p:cNvSpPr>
                  <a:spLocks/>
                </p:cNvSpPr>
                <p:nvPr/>
              </p:nvSpPr>
              <p:spPr bwMode="auto">
                <a:xfrm>
                  <a:off x="1035578" y="5913760"/>
                  <a:ext cx="20901" cy="7691"/>
                </a:xfrm>
                <a:custGeom>
                  <a:avLst/>
                  <a:gdLst>
                    <a:gd name="T0" fmla="*/ 22225 w 14"/>
                    <a:gd name="T1" fmla="*/ 3175 h 5"/>
                    <a:gd name="T2" fmla="*/ 12700 w 14"/>
                    <a:gd name="T3" fmla="*/ 7937 h 5"/>
                    <a:gd name="T4" fmla="*/ 4763 w 14"/>
                    <a:gd name="T5" fmla="*/ 4762 h 5"/>
                    <a:gd name="T6" fmla="*/ 0 w 14"/>
                    <a:gd name="T7" fmla="*/ 3175 h 5"/>
                    <a:gd name="T8" fmla="*/ 6350 w 14"/>
                    <a:gd name="T9" fmla="*/ 0 h 5"/>
                    <a:gd name="T10" fmla="*/ 12700 w 14"/>
                    <a:gd name="T11" fmla="*/ 0 h 5"/>
                    <a:gd name="T12" fmla="*/ 17463 w 14"/>
                    <a:gd name="T13" fmla="*/ 0 h 5"/>
                    <a:gd name="T14" fmla="*/ 22225 w 14"/>
                    <a:gd name="T15" fmla="*/ 3175 h 5"/>
                    <a:gd name="T16" fmla="*/ 22225 w 14"/>
                    <a:gd name="T17" fmla="*/ 317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
                    <a:gd name="T29" fmla="*/ 14 w 1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
                      <a:moveTo>
                        <a:pt x="14" y="2"/>
                      </a:moveTo>
                      <a:lnTo>
                        <a:pt x="8" y="5"/>
                      </a:lnTo>
                      <a:lnTo>
                        <a:pt x="3" y="3"/>
                      </a:lnTo>
                      <a:lnTo>
                        <a:pt x="0" y="2"/>
                      </a:lnTo>
                      <a:lnTo>
                        <a:pt x="4" y="0"/>
                      </a:lnTo>
                      <a:lnTo>
                        <a:pt x="8" y="0"/>
                      </a:lnTo>
                      <a:lnTo>
                        <a:pt x="11" y="0"/>
                      </a:lnTo>
                      <a:lnTo>
                        <a:pt x="14" y="2"/>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4" name="Freeform 89"/>
                <p:cNvSpPr>
                  <a:spLocks/>
                </p:cNvSpPr>
                <p:nvPr/>
              </p:nvSpPr>
              <p:spPr bwMode="auto">
                <a:xfrm>
                  <a:off x="1387917" y="5987595"/>
                  <a:ext cx="22395" cy="9229"/>
                </a:xfrm>
                <a:custGeom>
                  <a:avLst/>
                  <a:gdLst>
                    <a:gd name="T0" fmla="*/ 23813 w 15"/>
                    <a:gd name="T1" fmla="*/ 4763 h 6"/>
                    <a:gd name="T2" fmla="*/ 11113 w 15"/>
                    <a:gd name="T3" fmla="*/ 9525 h 6"/>
                    <a:gd name="T4" fmla="*/ 6350 w 15"/>
                    <a:gd name="T5" fmla="*/ 7938 h 6"/>
                    <a:gd name="T6" fmla="*/ 0 w 15"/>
                    <a:gd name="T7" fmla="*/ 7938 h 6"/>
                    <a:gd name="T8" fmla="*/ 3175 w 15"/>
                    <a:gd name="T9" fmla="*/ 1588 h 6"/>
                    <a:gd name="T10" fmla="*/ 7938 w 15"/>
                    <a:gd name="T11" fmla="*/ 0 h 6"/>
                    <a:gd name="T12" fmla="*/ 15875 w 15"/>
                    <a:gd name="T13" fmla="*/ 0 h 6"/>
                    <a:gd name="T14" fmla="*/ 23813 w 15"/>
                    <a:gd name="T15" fmla="*/ 4763 h 6"/>
                    <a:gd name="T16" fmla="*/ 23813 w 15"/>
                    <a:gd name="T17" fmla="*/ 476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6"/>
                    <a:gd name="T29" fmla="*/ 15 w 15"/>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6">
                      <a:moveTo>
                        <a:pt x="15" y="3"/>
                      </a:moveTo>
                      <a:lnTo>
                        <a:pt x="7" y="6"/>
                      </a:lnTo>
                      <a:lnTo>
                        <a:pt x="4" y="5"/>
                      </a:lnTo>
                      <a:lnTo>
                        <a:pt x="0" y="5"/>
                      </a:lnTo>
                      <a:lnTo>
                        <a:pt x="2" y="1"/>
                      </a:lnTo>
                      <a:lnTo>
                        <a:pt x="5" y="0"/>
                      </a:lnTo>
                      <a:lnTo>
                        <a:pt x="10" y="0"/>
                      </a:lnTo>
                      <a:lnTo>
                        <a:pt x="15" y="3"/>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5" name="Freeform 90"/>
                <p:cNvSpPr>
                  <a:spLocks/>
                </p:cNvSpPr>
                <p:nvPr/>
              </p:nvSpPr>
              <p:spPr bwMode="auto">
                <a:xfrm>
                  <a:off x="859408" y="5818393"/>
                  <a:ext cx="56733" cy="46146"/>
                </a:xfrm>
                <a:custGeom>
                  <a:avLst/>
                  <a:gdLst>
                    <a:gd name="T0" fmla="*/ 33338 w 38"/>
                    <a:gd name="T1" fmla="*/ 23813 h 30"/>
                    <a:gd name="T2" fmla="*/ 22225 w 38"/>
                    <a:gd name="T3" fmla="*/ 23813 h 30"/>
                    <a:gd name="T4" fmla="*/ 15875 w 38"/>
                    <a:gd name="T5" fmla="*/ 15875 h 30"/>
                    <a:gd name="T6" fmla="*/ 4763 w 38"/>
                    <a:gd name="T7" fmla="*/ 4763 h 30"/>
                    <a:gd name="T8" fmla="*/ 0 w 38"/>
                    <a:gd name="T9" fmla="*/ 0 h 30"/>
                    <a:gd name="T10" fmla="*/ 4763 w 38"/>
                    <a:gd name="T11" fmla="*/ 0 h 30"/>
                    <a:gd name="T12" fmla="*/ 9525 w 38"/>
                    <a:gd name="T13" fmla="*/ 3175 h 30"/>
                    <a:gd name="T14" fmla="*/ 17463 w 38"/>
                    <a:gd name="T15" fmla="*/ 4763 h 30"/>
                    <a:gd name="T16" fmla="*/ 22225 w 38"/>
                    <a:gd name="T17" fmla="*/ 7938 h 30"/>
                    <a:gd name="T18" fmla="*/ 30163 w 38"/>
                    <a:gd name="T19" fmla="*/ 11113 h 30"/>
                    <a:gd name="T20" fmla="*/ 34925 w 38"/>
                    <a:gd name="T21" fmla="*/ 12700 h 30"/>
                    <a:gd name="T22" fmla="*/ 39688 w 38"/>
                    <a:gd name="T23" fmla="*/ 15875 h 30"/>
                    <a:gd name="T24" fmla="*/ 47625 w 38"/>
                    <a:gd name="T25" fmla="*/ 15875 h 30"/>
                    <a:gd name="T26" fmla="*/ 42863 w 38"/>
                    <a:gd name="T27" fmla="*/ 20638 h 30"/>
                    <a:gd name="T28" fmla="*/ 38100 w 38"/>
                    <a:gd name="T29" fmla="*/ 23813 h 30"/>
                    <a:gd name="T30" fmla="*/ 46038 w 38"/>
                    <a:gd name="T31" fmla="*/ 28575 h 30"/>
                    <a:gd name="T32" fmla="*/ 50800 w 38"/>
                    <a:gd name="T33" fmla="*/ 33338 h 30"/>
                    <a:gd name="T34" fmla="*/ 55563 w 38"/>
                    <a:gd name="T35" fmla="*/ 41275 h 30"/>
                    <a:gd name="T36" fmla="*/ 60325 w 38"/>
                    <a:gd name="T37" fmla="*/ 47625 h 30"/>
                    <a:gd name="T38" fmla="*/ 55563 w 38"/>
                    <a:gd name="T39" fmla="*/ 46038 h 30"/>
                    <a:gd name="T40" fmla="*/ 47625 w 38"/>
                    <a:gd name="T41" fmla="*/ 42863 h 30"/>
                    <a:gd name="T42" fmla="*/ 42863 w 38"/>
                    <a:gd name="T43" fmla="*/ 38100 h 30"/>
                    <a:gd name="T44" fmla="*/ 38100 w 38"/>
                    <a:gd name="T45" fmla="*/ 36513 h 30"/>
                    <a:gd name="T46" fmla="*/ 38100 w 38"/>
                    <a:gd name="T47" fmla="*/ 25400 h 30"/>
                    <a:gd name="T48" fmla="*/ 33338 w 38"/>
                    <a:gd name="T49" fmla="*/ 23813 h 30"/>
                    <a:gd name="T50" fmla="*/ 33338 w 38"/>
                    <a:gd name="T51" fmla="*/ 23813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30"/>
                    <a:gd name="T80" fmla="*/ 38 w 38"/>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30">
                      <a:moveTo>
                        <a:pt x="21" y="15"/>
                      </a:moveTo>
                      <a:lnTo>
                        <a:pt x="14" y="15"/>
                      </a:lnTo>
                      <a:lnTo>
                        <a:pt x="10" y="10"/>
                      </a:lnTo>
                      <a:lnTo>
                        <a:pt x="3" y="3"/>
                      </a:lnTo>
                      <a:lnTo>
                        <a:pt x="0" y="0"/>
                      </a:lnTo>
                      <a:lnTo>
                        <a:pt x="3" y="0"/>
                      </a:lnTo>
                      <a:lnTo>
                        <a:pt x="6" y="2"/>
                      </a:lnTo>
                      <a:lnTo>
                        <a:pt x="11" y="3"/>
                      </a:lnTo>
                      <a:lnTo>
                        <a:pt x="14" y="5"/>
                      </a:lnTo>
                      <a:lnTo>
                        <a:pt x="19" y="7"/>
                      </a:lnTo>
                      <a:lnTo>
                        <a:pt x="22" y="8"/>
                      </a:lnTo>
                      <a:lnTo>
                        <a:pt x="25" y="10"/>
                      </a:lnTo>
                      <a:lnTo>
                        <a:pt x="30" y="10"/>
                      </a:lnTo>
                      <a:lnTo>
                        <a:pt x="27" y="13"/>
                      </a:lnTo>
                      <a:lnTo>
                        <a:pt x="24" y="15"/>
                      </a:lnTo>
                      <a:lnTo>
                        <a:pt x="29" y="18"/>
                      </a:lnTo>
                      <a:lnTo>
                        <a:pt x="32" y="21"/>
                      </a:lnTo>
                      <a:lnTo>
                        <a:pt x="35" y="26"/>
                      </a:lnTo>
                      <a:lnTo>
                        <a:pt x="38" y="30"/>
                      </a:lnTo>
                      <a:lnTo>
                        <a:pt x="35" y="29"/>
                      </a:lnTo>
                      <a:lnTo>
                        <a:pt x="30" y="27"/>
                      </a:lnTo>
                      <a:lnTo>
                        <a:pt x="27" y="24"/>
                      </a:lnTo>
                      <a:lnTo>
                        <a:pt x="24" y="23"/>
                      </a:lnTo>
                      <a:lnTo>
                        <a:pt x="24" y="16"/>
                      </a:lnTo>
                      <a:lnTo>
                        <a:pt x="21" y="15"/>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6" name="Freeform 91"/>
                <p:cNvSpPr>
                  <a:spLocks/>
                </p:cNvSpPr>
                <p:nvPr/>
              </p:nvSpPr>
              <p:spPr bwMode="auto">
                <a:xfrm>
                  <a:off x="943013" y="5872229"/>
                  <a:ext cx="13438" cy="10768"/>
                </a:xfrm>
                <a:custGeom>
                  <a:avLst/>
                  <a:gdLst>
                    <a:gd name="T0" fmla="*/ 9525 w 9"/>
                    <a:gd name="T1" fmla="*/ 0 h 7"/>
                    <a:gd name="T2" fmla="*/ 0 w 9"/>
                    <a:gd name="T3" fmla="*/ 4763 h 7"/>
                    <a:gd name="T4" fmla="*/ 4763 w 9"/>
                    <a:gd name="T5" fmla="*/ 7938 h 7"/>
                    <a:gd name="T6" fmla="*/ 14288 w 9"/>
                    <a:gd name="T7" fmla="*/ 11113 h 7"/>
                    <a:gd name="T8" fmla="*/ 9525 w 9"/>
                    <a:gd name="T9" fmla="*/ 0 h 7"/>
                    <a:gd name="T10" fmla="*/ 9525 w 9"/>
                    <a:gd name="T11" fmla="*/ 0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6" y="0"/>
                      </a:moveTo>
                      <a:lnTo>
                        <a:pt x="0" y="3"/>
                      </a:lnTo>
                      <a:lnTo>
                        <a:pt x="3" y="5"/>
                      </a:lnTo>
                      <a:lnTo>
                        <a:pt x="9" y="7"/>
                      </a:lnTo>
                      <a:lnTo>
                        <a:pt x="6" y="0"/>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07" name="St. Lawrence Island"/>
                <p:cNvSpPr>
                  <a:spLocks/>
                </p:cNvSpPr>
                <p:nvPr/>
              </p:nvSpPr>
              <p:spPr bwMode="auto">
                <a:xfrm>
                  <a:off x="1374480" y="5736868"/>
                  <a:ext cx="52253" cy="41532"/>
                </a:xfrm>
                <a:custGeom>
                  <a:avLst/>
                  <a:gdLst>
                    <a:gd name="T0" fmla="*/ 44450 w 35"/>
                    <a:gd name="T1" fmla="*/ 39688 h 27"/>
                    <a:gd name="T2" fmla="*/ 31750 w 35"/>
                    <a:gd name="T3" fmla="*/ 42863 h 27"/>
                    <a:gd name="T4" fmla="*/ 22225 w 35"/>
                    <a:gd name="T5" fmla="*/ 38100 h 27"/>
                    <a:gd name="T6" fmla="*/ 14287 w 35"/>
                    <a:gd name="T7" fmla="*/ 30163 h 27"/>
                    <a:gd name="T8" fmla="*/ 9525 w 35"/>
                    <a:gd name="T9" fmla="*/ 22225 h 27"/>
                    <a:gd name="T10" fmla="*/ 7937 w 35"/>
                    <a:gd name="T11" fmla="*/ 12700 h 27"/>
                    <a:gd name="T12" fmla="*/ 0 w 35"/>
                    <a:gd name="T13" fmla="*/ 4763 h 27"/>
                    <a:gd name="T14" fmla="*/ 7937 w 35"/>
                    <a:gd name="T15" fmla="*/ 0 h 27"/>
                    <a:gd name="T16" fmla="*/ 14287 w 35"/>
                    <a:gd name="T17" fmla="*/ 0 h 27"/>
                    <a:gd name="T18" fmla="*/ 22225 w 35"/>
                    <a:gd name="T19" fmla="*/ 3175 h 27"/>
                    <a:gd name="T20" fmla="*/ 30162 w 35"/>
                    <a:gd name="T21" fmla="*/ 7938 h 27"/>
                    <a:gd name="T22" fmla="*/ 38100 w 35"/>
                    <a:gd name="T23" fmla="*/ 9525 h 27"/>
                    <a:gd name="T24" fmla="*/ 44450 w 35"/>
                    <a:gd name="T25" fmla="*/ 15875 h 27"/>
                    <a:gd name="T26" fmla="*/ 47625 w 35"/>
                    <a:gd name="T27" fmla="*/ 17463 h 27"/>
                    <a:gd name="T28" fmla="*/ 55562 w 35"/>
                    <a:gd name="T29" fmla="*/ 22225 h 27"/>
                    <a:gd name="T30" fmla="*/ 47625 w 35"/>
                    <a:gd name="T31" fmla="*/ 30163 h 27"/>
                    <a:gd name="T32" fmla="*/ 44450 w 35"/>
                    <a:gd name="T33" fmla="*/ 39688 h 27"/>
                    <a:gd name="T34" fmla="*/ 44450 w 35"/>
                    <a:gd name="T35" fmla="*/ 39688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27"/>
                    <a:gd name="T56" fmla="*/ 35 w 35"/>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27">
                      <a:moveTo>
                        <a:pt x="28" y="25"/>
                      </a:moveTo>
                      <a:lnTo>
                        <a:pt x="20" y="27"/>
                      </a:lnTo>
                      <a:lnTo>
                        <a:pt x="14" y="24"/>
                      </a:lnTo>
                      <a:lnTo>
                        <a:pt x="9" y="19"/>
                      </a:lnTo>
                      <a:lnTo>
                        <a:pt x="6" y="14"/>
                      </a:lnTo>
                      <a:lnTo>
                        <a:pt x="5" y="8"/>
                      </a:lnTo>
                      <a:lnTo>
                        <a:pt x="0" y="3"/>
                      </a:lnTo>
                      <a:lnTo>
                        <a:pt x="5" y="0"/>
                      </a:lnTo>
                      <a:lnTo>
                        <a:pt x="9" y="0"/>
                      </a:lnTo>
                      <a:lnTo>
                        <a:pt x="14" y="2"/>
                      </a:lnTo>
                      <a:lnTo>
                        <a:pt x="19" y="5"/>
                      </a:lnTo>
                      <a:lnTo>
                        <a:pt x="24" y="6"/>
                      </a:lnTo>
                      <a:lnTo>
                        <a:pt x="28" y="10"/>
                      </a:lnTo>
                      <a:lnTo>
                        <a:pt x="30" y="11"/>
                      </a:lnTo>
                      <a:lnTo>
                        <a:pt x="35" y="14"/>
                      </a:lnTo>
                      <a:lnTo>
                        <a:pt x="30" y="19"/>
                      </a:lnTo>
                      <a:lnTo>
                        <a:pt x="28" y="25"/>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08" name="Freeform 93"/>
                <p:cNvSpPr>
                  <a:spLocks/>
                </p:cNvSpPr>
                <p:nvPr/>
              </p:nvSpPr>
              <p:spPr bwMode="auto">
                <a:xfrm>
                  <a:off x="1410311" y="5499985"/>
                  <a:ext cx="56733" cy="75372"/>
                </a:xfrm>
                <a:custGeom>
                  <a:avLst/>
                  <a:gdLst>
                    <a:gd name="T0" fmla="*/ 39688 w 38"/>
                    <a:gd name="T1" fmla="*/ 25400 h 49"/>
                    <a:gd name="T2" fmla="*/ 39688 w 38"/>
                    <a:gd name="T3" fmla="*/ 34925 h 49"/>
                    <a:gd name="T4" fmla="*/ 39688 w 38"/>
                    <a:gd name="T5" fmla="*/ 47625 h 49"/>
                    <a:gd name="T6" fmla="*/ 44450 w 38"/>
                    <a:gd name="T7" fmla="*/ 57150 h 49"/>
                    <a:gd name="T8" fmla="*/ 49213 w 38"/>
                    <a:gd name="T9" fmla="*/ 65088 h 49"/>
                    <a:gd name="T10" fmla="*/ 55563 w 38"/>
                    <a:gd name="T11" fmla="*/ 68263 h 49"/>
                    <a:gd name="T12" fmla="*/ 60325 w 38"/>
                    <a:gd name="T13" fmla="*/ 73025 h 49"/>
                    <a:gd name="T14" fmla="*/ 49213 w 38"/>
                    <a:gd name="T15" fmla="*/ 77788 h 49"/>
                    <a:gd name="T16" fmla="*/ 44450 w 38"/>
                    <a:gd name="T17" fmla="*/ 68263 h 49"/>
                    <a:gd name="T18" fmla="*/ 39688 w 38"/>
                    <a:gd name="T19" fmla="*/ 68263 h 49"/>
                    <a:gd name="T20" fmla="*/ 31750 w 38"/>
                    <a:gd name="T21" fmla="*/ 68263 h 49"/>
                    <a:gd name="T22" fmla="*/ 25400 w 38"/>
                    <a:gd name="T23" fmla="*/ 73025 h 49"/>
                    <a:gd name="T24" fmla="*/ 25400 w 38"/>
                    <a:gd name="T25" fmla="*/ 65088 h 49"/>
                    <a:gd name="T26" fmla="*/ 25400 w 38"/>
                    <a:gd name="T27" fmla="*/ 57150 h 49"/>
                    <a:gd name="T28" fmla="*/ 25400 w 38"/>
                    <a:gd name="T29" fmla="*/ 52388 h 49"/>
                    <a:gd name="T30" fmla="*/ 25400 w 38"/>
                    <a:gd name="T31" fmla="*/ 47625 h 49"/>
                    <a:gd name="T32" fmla="*/ 22225 w 38"/>
                    <a:gd name="T33" fmla="*/ 39688 h 49"/>
                    <a:gd name="T34" fmla="*/ 22225 w 38"/>
                    <a:gd name="T35" fmla="*/ 34925 h 49"/>
                    <a:gd name="T36" fmla="*/ 22225 w 38"/>
                    <a:gd name="T37" fmla="*/ 30163 h 49"/>
                    <a:gd name="T38" fmla="*/ 22225 w 38"/>
                    <a:gd name="T39" fmla="*/ 25400 h 49"/>
                    <a:gd name="T40" fmla="*/ 17463 w 38"/>
                    <a:gd name="T41" fmla="*/ 22225 h 49"/>
                    <a:gd name="T42" fmla="*/ 9525 w 38"/>
                    <a:gd name="T43" fmla="*/ 22225 h 49"/>
                    <a:gd name="T44" fmla="*/ 4763 w 38"/>
                    <a:gd name="T45" fmla="*/ 20638 h 49"/>
                    <a:gd name="T46" fmla="*/ 0 w 38"/>
                    <a:gd name="T47" fmla="*/ 17463 h 49"/>
                    <a:gd name="T48" fmla="*/ 0 w 38"/>
                    <a:gd name="T49" fmla="*/ 12700 h 49"/>
                    <a:gd name="T50" fmla="*/ 1588 w 38"/>
                    <a:gd name="T51" fmla="*/ 7938 h 49"/>
                    <a:gd name="T52" fmla="*/ 6350 w 38"/>
                    <a:gd name="T53" fmla="*/ 1588 h 49"/>
                    <a:gd name="T54" fmla="*/ 14288 w 38"/>
                    <a:gd name="T55" fmla="*/ 0 h 49"/>
                    <a:gd name="T56" fmla="*/ 17463 w 38"/>
                    <a:gd name="T57" fmla="*/ 4763 h 49"/>
                    <a:gd name="T58" fmla="*/ 19050 w 38"/>
                    <a:gd name="T59" fmla="*/ 7938 h 49"/>
                    <a:gd name="T60" fmla="*/ 22225 w 38"/>
                    <a:gd name="T61" fmla="*/ 12700 h 49"/>
                    <a:gd name="T62" fmla="*/ 26988 w 38"/>
                    <a:gd name="T63" fmla="*/ 14288 h 49"/>
                    <a:gd name="T64" fmla="*/ 34925 w 38"/>
                    <a:gd name="T65" fmla="*/ 17463 h 49"/>
                    <a:gd name="T66" fmla="*/ 39688 w 38"/>
                    <a:gd name="T67" fmla="*/ 25400 h 49"/>
                    <a:gd name="T68" fmla="*/ 39688 w 38"/>
                    <a:gd name="T69" fmla="*/ 25400 h 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9"/>
                    <a:gd name="T107" fmla="*/ 38 w 38"/>
                    <a:gd name="T108" fmla="*/ 49 h 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9">
                      <a:moveTo>
                        <a:pt x="25" y="16"/>
                      </a:moveTo>
                      <a:lnTo>
                        <a:pt x="25" y="22"/>
                      </a:lnTo>
                      <a:lnTo>
                        <a:pt x="25" y="30"/>
                      </a:lnTo>
                      <a:lnTo>
                        <a:pt x="28" y="36"/>
                      </a:lnTo>
                      <a:lnTo>
                        <a:pt x="31" y="41"/>
                      </a:lnTo>
                      <a:lnTo>
                        <a:pt x="35" y="43"/>
                      </a:lnTo>
                      <a:lnTo>
                        <a:pt x="38" y="46"/>
                      </a:lnTo>
                      <a:lnTo>
                        <a:pt x="31" y="49"/>
                      </a:lnTo>
                      <a:lnTo>
                        <a:pt x="28" y="43"/>
                      </a:lnTo>
                      <a:lnTo>
                        <a:pt x="25" y="43"/>
                      </a:lnTo>
                      <a:lnTo>
                        <a:pt x="20" y="43"/>
                      </a:lnTo>
                      <a:lnTo>
                        <a:pt x="16" y="46"/>
                      </a:lnTo>
                      <a:lnTo>
                        <a:pt x="16" y="41"/>
                      </a:lnTo>
                      <a:lnTo>
                        <a:pt x="16" y="36"/>
                      </a:lnTo>
                      <a:lnTo>
                        <a:pt x="16" y="33"/>
                      </a:lnTo>
                      <a:lnTo>
                        <a:pt x="16" y="30"/>
                      </a:lnTo>
                      <a:lnTo>
                        <a:pt x="14" y="25"/>
                      </a:lnTo>
                      <a:lnTo>
                        <a:pt x="14" y="22"/>
                      </a:lnTo>
                      <a:lnTo>
                        <a:pt x="14" y="19"/>
                      </a:lnTo>
                      <a:lnTo>
                        <a:pt x="14" y="16"/>
                      </a:lnTo>
                      <a:lnTo>
                        <a:pt x="11" y="14"/>
                      </a:lnTo>
                      <a:lnTo>
                        <a:pt x="6" y="14"/>
                      </a:lnTo>
                      <a:lnTo>
                        <a:pt x="3" y="13"/>
                      </a:lnTo>
                      <a:lnTo>
                        <a:pt x="0" y="11"/>
                      </a:lnTo>
                      <a:lnTo>
                        <a:pt x="0" y="8"/>
                      </a:lnTo>
                      <a:lnTo>
                        <a:pt x="1" y="5"/>
                      </a:lnTo>
                      <a:lnTo>
                        <a:pt x="4" y="1"/>
                      </a:lnTo>
                      <a:lnTo>
                        <a:pt x="9" y="0"/>
                      </a:lnTo>
                      <a:lnTo>
                        <a:pt x="11" y="3"/>
                      </a:lnTo>
                      <a:lnTo>
                        <a:pt x="12" y="5"/>
                      </a:lnTo>
                      <a:lnTo>
                        <a:pt x="14" y="8"/>
                      </a:lnTo>
                      <a:lnTo>
                        <a:pt x="17" y="9"/>
                      </a:lnTo>
                      <a:lnTo>
                        <a:pt x="22" y="11"/>
                      </a:lnTo>
                      <a:lnTo>
                        <a:pt x="25" y="16"/>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sp>
              <p:nvSpPr>
                <p:cNvPr id="309" name="Freeform 94"/>
                <p:cNvSpPr>
                  <a:spLocks/>
                </p:cNvSpPr>
                <p:nvPr/>
              </p:nvSpPr>
              <p:spPr bwMode="auto">
                <a:xfrm>
                  <a:off x="1861185" y="5879921"/>
                  <a:ext cx="32845" cy="21534"/>
                </a:xfrm>
                <a:custGeom>
                  <a:avLst/>
                  <a:gdLst>
                    <a:gd name="T0" fmla="*/ 22225 w 22"/>
                    <a:gd name="T1" fmla="*/ 3175 h 14"/>
                    <a:gd name="T2" fmla="*/ 26988 w 22"/>
                    <a:gd name="T3" fmla="*/ 0 h 14"/>
                    <a:gd name="T4" fmla="*/ 34925 w 22"/>
                    <a:gd name="T5" fmla="*/ 3175 h 14"/>
                    <a:gd name="T6" fmla="*/ 30163 w 22"/>
                    <a:gd name="T7" fmla="*/ 7938 h 14"/>
                    <a:gd name="T8" fmla="*/ 22225 w 22"/>
                    <a:gd name="T9" fmla="*/ 9525 h 14"/>
                    <a:gd name="T10" fmla="*/ 14288 w 22"/>
                    <a:gd name="T11" fmla="*/ 15875 h 14"/>
                    <a:gd name="T12" fmla="*/ 6350 w 22"/>
                    <a:gd name="T13" fmla="*/ 22225 h 14"/>
                    <a:gd name="T14" fmla="*/ 1588 w 22"/>
                    <a:gd name="T15" fmla="*/ 22225 h 14"/>
                    <a:gd name="T16" fmla="*/ 0 w 22"/>
                    <a:gd name="T17" fmla="*/ 20638 h 14"/>
                    <a:gd name="T18" fmla="*/ 4763 w 22"/>
                    <a:gd name="T19" fmla="*/ 15875 h 14"/>
                    <a:gd name="T20" fmla="*/ 9525 w 22"/>
                    <a:gd name="T21" fmla="*/ 9525 h 14"/>
                    <a:gd name="T22" fmla="*/ 14288 w 22"/>
                    <a:gd name="T23" fmla="*/ 4763 h 14"/>
                    <a:gd name="T24" fmla="*/ 22225 w 22"/>
                    <a:gd name="T25" fmla="*/ 3175 h 14"/>
                    <a:gd name="T26" fmla="*/ 22225 w 22"/>
                    <a:gd name="T27" fmla="*/ 3175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14"/>
                    <a:gd name="T44" fmla="*/ 22 w 22"/>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14">
                      <a:moveTo>
                        <a:pt x="14" y="2"/>
                      </a:moveTo>
                      <a:lnTo>
                        <a:pt x="17" y="0"/>
                      </a:lnTo>
                      <a:lnTo>
                        <a:pt x="22" y="2"/>
                      </a:lnTo>
                      <a:lnTo>
                        <a:pt x="19" y="5"/>
                      </a:lnTo>
                      <a:lnTo>
                        <a:pt x="14" y="6"/>
                      </a:lnTo>
                      <a:lnTo>
                        <a:pt x="9" y="10"/>
                      </a:lnTo>
                      <a:lnTo>
                        <a:pt x="4" y="14"/>
                      </a:lnTo>
                      <a:lnTo>
                        <a:pt x="1" y="14"/>
                      </a:lnTo>
                      <a:lnTo>
                        <a:pt x="0" y="13"/>
                      </a:lnTo>
                      <a:lnTo>
                        <a:pt x="3" y="10"/>
                      </a:lnTo>
                      <a:lnTo>
                        <a:pt x="6" y="6"/>
                      </a:lnTo>
                      <a:lnTo>
                        <a:pt x="9" y="3"/>
                      </a:lnTo>
                      <a:lnTo>
                        <a:pt x="14" y="2"/>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0" name="Freeform 95"/>
                <p:cNvSpPr>
                  <a:spLocks/>
                </p:cNvSpPr>
                <p:nvPr/>
              </p:nvSpPr>
              <p:spPr bwMode="auto">
                <a:xfrm>
                  <a:off x="2232931" y="6175255"/>
                  <a:ext cx="52254" cy="83063"/>
                </a:xfrm>
                <a:custGeom>
                  <a:avLst/>
                  <a:gdLst>
                    <a:gd name="T0" fmla="*/ 38100 w 35"/>
                    <a:gd name="T1" fmla="*/ 23813 h 54"/>
                    <a:gd name="T2" fmla="*/ 39688 w 35"/>
                    <a:gd name="T3" fmla="*/ 28575 h 54"/>
                    <a:gd name="T4" fmla="*/ 38100 w 35"/>
                    <a:gd name="T5" fmla="*/ 33338 h 54"/>
                    <a:gd name="T6" fmla="*/ 39688 w 35"/>
                    <a:gd name="T7" fmla="*/ 34925 h 54"/>
                    <a:gd name="T8" fmla="*/ 46038 w 35"/>
                    <a:gd name="T9" fmla="*/ 38100 h 54"/>
                    <a:gd name="T10" fmla="*/ 46038 w 35"/>
                    <a:gd name="T11" fmla="*/ 41275 h 54"/>
                    <a:gd name="T12" fmla="*/ 46038 w 35"/>
                    <a:gd name="T13" fmla="*/ 42863 h 54"/>
                    <a:gd name="T14" fmla="*/ 46038 w 35"/>
                    <a:gd name="T15" fmla="*/ 46038 h 54"/>
                    <a:gd name="T16" fmla="*/ 47625 w 35"/>
                    <a:gd name="T17" fmla="*/ 50800 h 54"/>
                    <a:gd name="T18" fmla="*/ 50800 w 35"/>
                    <a:gd name="T19" fmla="*/ 53975 h 54"/>
                    <a:gd name="T20" fmla="*/ 52388 w 35"/>
                    <a:gd name="T21" fmla="*/ 58738 h 54"/>
                    <a:gd name="T22" fmla="*/ 55563 w 35"/>
                    <a:gd name="T23" fmla="*/ 63500 h 54"/>
                    <a:gd name="T24" fmla="*/ 55563 w 35"/>
                    <a:gd name="T25" fmla="*/ 71438 h 54"/>
                    <a:gd name="T26" fmla="*/ 52388 w 35"/>
                    <a:gd name="T27" fmla="*/ 77788 h 54"/>
                    <a:gd name="T28" fmla="*/ 50800 w 35"/>
                    <a:gd name="T29" fmla="*/ 84138 h 54"/>
                    <a:gd name="T30" fmla="*/ 42863 w 35"/>
                    <a:gd name="T31" fmla="*/ 84138 h 54"/>
                    <a:gd name="T32" fmla="*/ 39688 w 35"/>
                    <a:gd name="T33" fmla="*/ 80963 h 54"/>
                    <a:gd name="T34" fmla="*/ 38100 w 35"/>
                    <a:gd name="T35" fmla="*/ 76200 h 54"/>
                    <a:gd name="T36" fmla="*/ 34925 w 35"/>
                    <a:gd name="T37" fmla="*/ 73025 h 54"/>
                    <a:gd name="T38" fmla="*/ 30163 w 35"/>
                    <a:gd name="T39" fmla="*/ 66675 h 54"/>
                    <a:gd name="T40" fmla="*/ 30163 w 35"/>
                    <a:gd name="T41" fmla="*/ 60325 h 54"/>
                    <a:gd name="T42" fmla="*/ 20638 w 35"/>
                    <a:gd name="T43" fmla="*/ 66675 h 54"/>
                    <a:gd name="T44" fmla="*/ 22225 w 35"/>
                    <a:gd name="T45" fmla="*/ 68263 h 54"/>
                    <a:gd name="T46" fmla="*/ 26988 w 35"/>
                    <a:gd name="T47" fmla="*/ 73025 h 54"/>
                    <a:gd name="T48" fmla="*/ 30163 w 35"/>
                    <a:gd name="T49" fmla="*/ 77788 h 54"/>
                    <a:gd name="T50" fmla="*/ 26988 w 35"/>
                    <a:gd name="T51" fmla="*/ 85725 h 54"/>
                    <a:gd name="T52" fmla="*/ 22225 w 35"/>
                    <a:gd name="T53" fmla="*/ 80963 h 54"/>
                    <a:gd name="T54" fmla="*/ 20638 w 35"/>
                    <a:gd name="T55" fmla="*/ 73025 h 54"/>
                    <a:gd name="T56" fmla="*/ 15875 w 35"/>
                    <a:gd name="T57" fmla="*/ 66675 h 54"/>
                    <a:gd name="T58" fmla="*/ 15875 w 35"/>
                    <a:gd name="T59" fmla="*/ 63500 h 54"/>
                    <a:gd name="T60" fmla="*/ 12700 w 35"/>
                    <a:gd name="T61" fmla="*/ 58738 h 54"/>
                    <a:gd name="T62" fmla="*/ 12700 w 35"/>
                    <a:gd name="T63" fmla="*/ 50800 h 54"/>
                    <a:gd name="T64" fmla="*/ 4763 w 35"/>
                    <a:gd name="T65" fmla="*/ 50800 h 54"/>
                    <a:gd name="T66" fmla="*/ 3175 w 35"/>
                    <a:gd name="T67" fmla="*/ 47625 h 54"/>
                    <a:gd name="T68" fmla="*/ 7938 w 35"/>
                    <a:gd name="T69" fmla="*/ 42863 h 54"/>
                    <a:gd name="T70" fmla="*/ 12700 w 35"/>
                    <a:gd name="T71" fmla="*/ 42863 h 54"/>
                    <a:gd name="T72" fmla="*/ 9525 w 35"/>
                    <a:gd name="T73" fmla="*/ 34925 h 54"/>
                    <a:gd name="T74" fmla="*/ 4763 w 35"/>
                    <a:gd name="T75" fmla="*/ 25400 h 54"/>
                    <a:gd name="T76" fmla="*/ 12700 w 35"/>
                    <a:gd name="T77" fmla="*/ 23813 h 54"/>
                    <a:gd name="T78" fmla="*/ 15875 w 35"/>
                    <a:gd name="T79" fmla="*/ 20638 h 54"/>
                    <a:gd name="T80" fmla="*/ 7938 w 35"/>
                    <a:gd name="T81" fmla="*/ 15875 h 54"/>
                    <a:gd name="T82" fmla="*/ 0 w 35"/>
                    <a:gd name="T83" fmla="*/ 11113 h 54"/>
                    <a:gd name="T84" fmla="*/ 4763 w 35"/>
                    <a:gd name="T85" fmla="*/ 7938 h 54"/>
                    <a:gd name="T86" fmla="*/ 12700 w 35"/>
                    <a:gd name="T87" fmla="*/ 4763 h 54"/>
                    <a:gd name="T88" fmla="*/ 7938 w 35"/>
                    <a:gd name="T89" fmla="*/ 3175 h 54"/>
                    <a:gd name="T90" fmla="*/ 9525 w 35"/>
                    <a:gd name="T91" fmla="*/ 0 h 54"/>
                    <a:gd name="T92" fmla="*/ 15875 w 35"/>
                    <a:gd name="T93" fmla="*/ 3175 h 54"/>
                    <a:gd name="T94" fmla="*/ 22225 w 35"/>
                    <a:gd name="T95" fmla="*/ 7938 h 54"/>
                    <a:gd name="T96" fmla="*/ 30163 w 35"/>
                    <a:gd name="T97" fmla="*/ 12700 h 54"/>
                    <a:gd name="T98" fmla="*/ 38100 w 35"/>
                    <a:gd name="T99" fmla="*/ 23813 h 54"/>
                    <a:gd name="T100" fmla="*/ 38100 w 35"/>
                    <a:gd name="T101" fmla="*/ 23813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
                    <a:gd name="T154" fmla="*/ 0 h 54"/>
                    <a:gd name="T155" fmla="*/ 35 w 35"/>
                    <a:gd name="T156" fmla="*/ 54 h 5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 h="54">
                      <a:moveTo>
                        <a:pt x="24" y="15"/>
                      </a:moveTo>
                      <a:lnTo>
                        <a:pt x="25" y="18"/>
                      </a:lnTo>
                      <a:lnTo>
                        <a:pt x="24" y="21"/>
                      </a:lnTo>
                      <a:lnTo>
                        <a:pt x="25" y="22"/>
                      </a:lnTo>
                      <a:lnTo>
                        <a:pt x="29" y="24"/>
                      </a:lnTo>
                      <a:lnTo>
                        <a:pt x="29" y="26"/>
                      </a:lnTo>
                      <a:lnTo>
                        <a:pt x="29" y="27"/>
                      </a:lnTo>
                      <a:lnTo>
                        <a:pt x="29" y="29"/>
                      </a:lnTo>
                      <a:lnTo>
                        <a:pt x="30" y="32"/>
                      </a:lnTo>
                      <a:lnTo>
                        <a:pt x="32" y="34"/>
                      </a:lnTo>
                      <a:lnTo>
                        <a:pt x="33" y="37"/>
                      </a:lnTo>
                      <a:lnTo>
                        <a:pt x="35" y="40"/>
                      </a:lnTo>
                      <a:lnTo>
                        <a:pt x="35" y="45"/>
                      </a:lnTo>
                      <a:lnTo>
                        <a:pt x="33" y="49"/>
                      </a:lnTo>
                      <a:lnTo>
                        <a:pt x="32" y="53"/>
                      </a:lnTo>
                      <a:lnTo>
                        <a:pt x="27" y="53"/>
                      </a:lnTo>
                      <a:lnTo>
                        <a:pt x="25" y="51"/>
                      </a:lnTo>
                      <a:lnTo>
                        <a:pt x="24" y="48"/>
                      </a:lnTo>
                      <a:lnTo>
                        <a:pt x="22" y="46"/>
                      </a:lnTo>
                      <a:lnTo>
                        <a:pt x="19" y="42"/>
                      </a:lnTo>
                      <a:lnTo>
                        <a:pt x="19" y="38"/>
                      </a:lnTo>
                      <a:lnTo>
                        <a:pt x="13" y="42"/>
                      </a:lnTo>
                      <a:lnTo>
                        <a:pt x="14" y="43"/>
                      </a:lnTo>
                      <a:lnTo>
                        <a:pt x="17" y="46"/>
                      </a:lnTo>
                      <a:lnTo>
                        <a:pt x="19" y="49"/>
                      </a:lnTo>
                      <a:lnTo>
                        <a:pt x="17" y="54"/>
                      </a:lnTo>
                      <a:lnTo>
                        <a:pt x="14" y="51"/>
                      </a:lnTo>
                      <a:lnTo>
                        <a:pt x="13" y="46"/>
                      </a:lnTo>
                      <a:lnTo>
                        <a:pt x="10" y="42"/>
                      </a:lnTo>
                      <a:lnTo>
                        <a:pt x="10" y="40"/>
                      </a:lnTo>
                      <a:lnTo>
                        <a:pt x="8" y="37"/>
                      </a:lnTo>
                      <a:lnTo>
                        <a:pt x="8" y="32"/>
                      </a:lnTo>
                      <a:lnTo>
                        <a:pt x="3" y="32"/>
                      </a:lnTo>
                      <a:lnTo>
                        <a:pt x="2" y="30"/>
                      </a:lnTo>
                      <a:lnTo>
                        <a:pt x="5" y="27"/>
                      </a:lnTo>
                      <a:lnTo>
                        <a:pt x="8" y="27"/>
                      </a:lnTo>
                      <a:lnTo>
                        <a:pt x="6" y="22"/>
                      </a:lnTo>
                      <a:lnTo>
                        <a:pt x="3" y="16"/>
                      </a:lnTo>
                      <a:lnTo>
                        <a:pt x="8" y="15"/>
                      </a:lnTo>
                      <a:lnTo>
                        <a:pt x="10" y="13"/>
                      </a:lnTo>
                      <a:lnTo>
                        <a:pt x="5" y="10"/>
                      </a:lnTo>
                      <a:lnTo>
                        <a:pt x="0" y="7"/>
                      </a:lnTo>
                      <a:lnTo>
                        <a:pt x="3" y="5"/>
                      </a:lnTo>
                      <a:lnTo>
                        <a:pt x="8" y="3"/>
                      </a:lnTo>
                      <a:lnTo>
                        <a:pt x="5" y="2"/>
                      </a:lnTo>
                      <a:lnTo>
                        <a:pt x="6" y="0"/>
                      </a:lnTo>
                      <a:lnTo>
                        <a:pt x="10" y="2"/>
                      </a:lnTo>
                      <a:lnTo>
                        <a:pt x="14" y="5"/>
                      </a:lnTo>
                      <a:lnTo>
                        <a:pt x="19" y="8"/>
                      </a:lnTo>
                      <a:lnTo>
                        <a:pt x="24" y="15"/>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1" name="Freeform 96"/>
                <p:cNvSpPr>
                  <a:spLocks/>
                </p:cNvSpPr>
                <p:nvPr/>
              </p:nvSpPr>
              <p:spPr bwMode="auto">
                <a:xfrm>
                  <a:off x="2213524" y="6121418"/>
                  <a:ext cx="44789" cy="69219"/>
                </a:xfrm>
                <a:custGeom>
                  <a:avLst/>
                  <a:gdLst>
                    <a:gd name="T0" fmla="*/ 3175 w 30"/>
                    <a:gd name="T1" fmla="*/ 11113 h 45"/>
                    <a:gd name="T2" fmla="*/ 0 w 30"/>
                    <a:gd name="T3" fmla="*/ 12700 h 45"/>
                    <a:gd name="T4" fmla="*/ 0 w 30"/>
                    <a:gd name="T5" fmla="*/ 20638 h 45"/>
                    <a:gd name="T6" fmla="*/ 3175 w 30"/>
                    <a:gd name="T7" fmla="*/ 20638 h 45"/>
                    <a:gd name="T8" fmla="*/ 4763 w 30"/>
                    <a:gd name="T9" fmla="*/ 23813 h 45"/>
                    <a:gd name="T10" fmla="*/ 4763 w 30"/>
                    <a:gd name="T11" fmla="*/ 25400 h 45"/>
                    <a:gd name="T12" fmla="*/ 3175 w 30"/>
                    <a:gd name="T13" fmla="*/ 30163 h 45"/>
                    <a:gd name="T14" fmla="*/ 3175 w 30"/>
                    <a:gd name="T15" fmla="*/ 36513 h 45"/>
                    <a:gd name="T16" fmla="*/ 4763 w 30"/>
                    <a:gd name="T17" fmla="*/ 42863 h 45"/>
                    <a:gd name="T18" fmla="*/ 3175 w 30"/>
                    <a:gd name="T19" fmla="*/ 47625 h 45"/>
                    <a:gd name="T20" fmla="*/ 0 w 30"/>
                    <a:gd name="T21" fmla="*/ 53975 h 45"/>
                    <a:gd name="T22" fmla="*/ 0 w 30"/>
                    <a:gd name="T23" fmla="*/ 60325 h 45"/>
                    <a:gd name="T24" fmla="*/ 3175 w 30"/>
                    <a:gd name="T25" fmla="*/ 71438 h 45"/>
                    <a:gd name="T26" fmla="*/ 7938 w 30"/>
                    <a:gd name="T27" fmla="*/ 66675 h 45"/>
                    <a:gd name="T28" fmla="*/ 11113 w 30"/>
                    <a:gd name="T29" fmla="*/ 58738 h 45"/>
                    <a:gd name="T30" fmla="*/ 12700 w 30"/>
                    <a:gd name="T31" fmla="*/ 47625 h 45"/>
                    <a:gd name="T32" fmla="*/ 15875 w 30"/>
                    <a:gd name="T33" fmla="*/ 38100 h 45"/>
                    <a:gd name="T34" fmla="*/ 20638 w 30"/>
                    <a:gd name="T35" fmla="*/ 33338 h 45"/>
                    <a:gd name="T36" fmla="*/ 23813 w 30"/>
                    <a:gd name="T37" fmla="*/ 36513 h 45"/>
                    <a:gd name="T38" fmla="*/ 25400 w 30"/>
                    <a:gd name="T39" fmla="*/ 38100 h 45"/>
                    <a:gd name="T40" fmla="*/ 28575 w 30"/>
                    <a:gd name="T41" fmla="*/ 38100 h 45"/>
                    <a:gd name="T42" fmla="*/ 30163 w 30"/>
                    <a:gd name="T43" fmla="*/ 41275 h 45"/>
                    <a:gd name="T44" fmla="*/ 36513 w 30"/>
                    <a:gd name="T45" fmla="*/ 38100 h 45"/>
                    <a:gd name="T46" fmla="*/ 38100 w 30"/>
                    <a:gd name="T47" fmla="*/ 38100 h 45"/>
                    <a:gd name="T48" fmla="*/ 41275 w 30"/>
                    <a:gd name="T49" fmla="*/ 36513 h 45"/>
                    <a:gd name="T50" fmla="*/ 46038 w 30"/>
                    <a:gd name="T51" fmla="*/ 28575 h 45"/>
                    <a:gd name="T52" fmla="*/ 47625 w 30"/>
                    <a:gd name="T53" fmla="*/ 20638 h 45"/>
                    <a:gd name="T54" fmla="*/ 47625 w 30"/>
                    <a:gd name="T55" fmla="*/ 15875 h 45"/>
                    <a:gd name="T56" fmla="*/ 41275 w 30"/>
                    <a:gd name="T57" fmla="*/ 7938 h 45"/>
                    <a:gd name="T58" fmla="*/ 33338 w 30"/>
                    <a:gd name="T59" fmla="*/ 4763 h 45"/>
                    <a:gd name="T60" fmla="*/ 23813 w 30"/>
                    <a:gd name="T61" fmla="*/ 3175 h 45"/>
                    <a:gd name="T62" fmla="*/ 17463 w 30"/>
                    <a:gd name="T63" fmla="*/ 0 h 45"/>
                    <a:gd name="T64" fmla="*/ 12700 w 30"/>
                    <a:gd name="T65" fmla="*/ 3175 h 45"/>
                    <a:gd name="T66" fmla="*/ 12700 w 30"/>
                    <a:gd name="T67" fmla="*/ 7938 h 45"/>
                    <a:gd name="T68" fmla="*/ 17463 w 30"/>
                    <a:gd name="T69" fmla="*/ 11113 h 45"/>
                    <a:gd name="T70" fmla="*/ 11113 w 30"/>
                    <a:gd name="T71" fmla="*/ 7938 h 45"/>
                    <a:gd name="T72" fmla="*/ 3175 w 30"/>
                    <a:gd name="T73" fmla="*/ 11113 h 45"/>
                    <a:gd name="T74" fmla="*/ 3175 w 30"/>
                    <a:gd name="T75" fmla="*/ 11113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45"/>
                    <a:gd name="T116" fmla="*/ 30 w 30"/>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45">
                      <a:moveTo>
                        <a:pt x="2" y="7"/>
                      </a:moveTo>
                      <a:lnTo>
                        <a:pt x="0" y="8"/>
                      </a:lnTo>
                      <a:lnTo>
                        <a:pt x="0" y="13"/>
                      </a:lnTo>
                      <a:lnTo>
                        <a:pt x="2" y="13"/>
                      </a:lnTo>
                      <a:lnTo>
                        <a:pt x="3" y="15"/>
                      </a:lnTo>
                      <a:lnTo>
                        <a:pt x="3" y="16"/>
                      </a:lnTo>
                      <a:lnTo>
                        <a:pt x="2" y="19"/>
                      </a:lnTo>
                      <a:lnTo>
                        <a:pt x="2" y="23"/>
                      </a:lnTo>
                      <a:lnTo>
                        <a:pt x="3" y="27"/>
                      </a:lnTo>
                      <a:lnTo>
                        <a:pt x="2" y="30"/>
                      </a:lnTo>
                      <a:lnTo>
                        <a:pt x="0" y="34"/>
                      </a:lnTo>
                      <a:lnTo>
                        <a:pt x="0" y="38"/>
                      </a:lnTo>
                      <a:lnTo>
                        <a:pt x="2" y="45"/>
                      </a:lnTo>
                      <a:lnTo>
                        <a:pt x="5" y="42"/>
                      </a:lnTo>
                      <a:lnTo>
                        <a:pt x="7" y="37"/>
                      </a:lnTo>
                      <a:lnTo>
                        <a:pt x="8" y="30"/>
                      </a:lnTo>
                      <a:lnTo>
                        <a:pt x="10" y="24"/>
                      </a:lnTo>
                      <a:lnTo>
                        <a:pt x="13" y="21"/>
                      </a:lnTo>
                      <a:lnTo>
                        <a:pt x="15" y="23"/>
                      </a:lnTo>
                      <a:lnTo>
                        <a:pt x="16" y="24"/>
                      </a:lnTo>
                      <a:lnTo>
                        <a:pt x="18" y="24"/>
                      </a:lnTo>
                      <a:lnTo>
                        <a:pt x="19" y="26"/>
                      </a:lnTo>
                      <a:lnTo>
                        <a:pt x="23" y="24"/>
                      </a:lnTo>
                      <a:lnTo>
                        <a:pt x="24" y="24"/>
                      </a:lnTo>
                      <a:lnTo>
                        <a:pt x="26" y="23"/>
                      </a:lnTo>
                      <a:lnTo>
                        <a:pt x="29" y="18"/>
                      </a:lnTo>
                      <a:lnTo>
                        <a:pt x="30" y="13"/>
                      </a:lnTo>
                      <a:lnTo>
                        <a:pt x="30" y="10"/>
                      </a:lnTo>
                      <a:lnTo>
                        <a:pt x="26" y="5"/>
                      </a:lnTo>
                      <a:lnTo>
                        <a:pt x="21" y="3"/>
                      </a:lnTo>
                      <a:lnTo>
                        <a:pt x="15" y="2"/>
                      </a:lnTo>
                      <a:lnTo>
                        <a:pt x="11" y="0"/>
                      </a:lnTo>
                      <a:lnTo>
                        <a:pt x="8" y="2"/>
                      </a:lnTo>
                      <a:lnTo>
                        <a:pt x="8" y="5"/>
                      </a:lnTo>
                      <a:lnTo>
                        <a:pt x="11" y="7"/>
                      </a:lnTo>
                      <a:lnTo>
                        <a:pt x="7" y="5"/>
                      </a:lnTo>
                      <a:lnTo>
                        <a:pt x="2" y="7"/>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2" name="Freeform 97"/>
                <p:cNvSpPr>
                  <a:spLocks/>
                </p:cNvSpPr>
                <p:nvPr/>
              </p:nvSpPr>
              <p:spPr bwMode="auto">
                <a:xfrm>
                  <a:off x="2159776" y="6050661"/>
                  <a:ext cx="47775" cy="119979"/>
                </a:xfrm>
                <a:custGeom>
                  <a:avLst/>
                  <a:gdLst>
                    <a:gd name="T0" fmla="*/ 30163 w 32"/>
                    <a:gd name="T1" fmla="*/ 77788 h 78"/>
                    <a:gd name="T2" fmla="*/ 25400 w 32"/>
                    <a:gd name="T3" fmla="*/ 71438 h 78"/>
                    <a:gd name="T4" fmla="*/ 19050 w 32"/>
                    <a:gd name="T5" fmla="*/ 73025 h 78"/>
                    <a:gd name="T6" fmla="*/ 12700 w 32"/>
                    <a:gd name="T7" fmla="*/ 76200 h 78"/>
                    <a:gd name="T8" fmla="*/ 12700 w 32"/>
                    <a:gd name="T9" fmla="*/ 71438 h 78"/>
                    <a:gd name="T10" fmla="*/ 12700 w 32"/>
                    <a:gd name="T11" fmla="*/ 60325 h 78"/>
                    <a:gd name="T12" fmla="*/ 6350 w 32"/>
                    <a:gd name="T13" fmla="*/ 46038 h 78"/>
                    <a:gd name="T14" fmla="*/ 1588 w 32"/>
                    <a:gd name="T15" fmla="*/ 30163 h 78"/>
                    <a:gd name="T16" fmla="*/ 0 w 32"/>
                    <a:gd name="T17" fmla="*/ 20638 h 78"/>
                    <a:gd name="T18" fmla="*/ 0 w 32"/>
                    <a:gd name="T19" fmla="*/ 7938 h 78"/>
                    <a:gd name="T20" fmla="*/ 14288 w 32"/>
                    <a:gd name="T21" fmla="*/ 0 h 78"/>
                    <a:gd name="T22" fmla="*/ 25400 w 32"/>
                    <a:gd name="T23" fmla="*/ 7938 h 78"/>
                    <a:gd name="T24" fmla="*/ 26988 w 32"/>
                    <a:gd name="T25" fmla="*/ 12700 h 78"/>
                    <a:gd name="T26" fmla="*/ 34925 w 32"/>
                    <a:gd name="T27" fmla="*/ 12700 h 78"/>
                    <a:gd name="T28" fmla="*/ 44450 w 32"/>
                    <a:gd name="T29" fmla="*/ 17463 h 78"/>
                    <a:gd name="T30" fmla="*/ 42863 w 32"/>
                    <a:gd name="T31" fmla="*/ 25400 h 78"/>
                    <a:gd name="T32" fmla="*/ 44450 w 32"/>
                    <a:gd name="T33" fmla="*/ 38100 h 78"/>
                    <a:gd name="T34" fmla="*/ 42863 w 32"/>
                    <a:gd name="T35" fmla="*/ 50800 h 78"/>
                    <a:gd name="T36" fmla="*/ 34925 w 32"/>
                    <a:gd name="T37" fmla="*/ 47625 h 78"/>
                    <a:gd name="T38" fmla="*/ 42863 w 32"/>
                    <a:gd name="T39" fmla="*/ 55563 h 78"/>
                    <a:gd name="T40" fmla="*/ 39688 w 32"/>
                    <a:gd name="T41" fmla="*/ 68263 h 78"/>
                    <a:gd name="T42" fmla="*/ 44450 w 32"/>
                    <a:gd name="T43" fmla="*/ 73025 h 78"/>
                    <a:gd name="T44" fmla="*/ 47625 w 32"/>
                    <a:gd name="T45" fmla="*/ 84138 h 78"/>
                    <a:gd name="T46" fmla="*/ 50800 w 32"/>
                    <a:gd name="T47" fmla="*/ 98425 h 78"/>
                    <a:gd name="T48" fmla="*/ 47625 w 32"/>
                    <a:gd name="T49" fmla="*/ 114300 h 78"/>
                    <a:gd name="T50" fmla="*/ 47625 w 32"/>
                    <a:gd name="T51" fmla="*/ 123825 h 78"/>
                    <a:gd name="T52" fmla="*/ 38100 w 32"/>
                    <a:gd name="T53" fmla="*/ 119063 h 78"/>
                    <a:gd name="T54" fmla="*/ 38100 w 32"/>
                    <a:gd name="T55" fmla="*/ 106363 h 78"/>
                    <a:gd name="T56" fmla="*/ 38100 w 32"/>
                    <a:gd name="T57" fmla="*/ 96838 h 78"/>
                    <a:gd name="T58" fmla="*/ 31750 w 32"/>
                    <a:gd name="T59" fmla="*/ 96838 h 78"/>
                    <a:gd name="T60" fmla="*/ 30163 w 32"/>
                    <a:gd name="T61" fmla="*/ 90488 h 78"/>
                    <a:gd name="T62" fmla="*/ 25400 w 32"/>
                    <a:gd name="T63" fmla="*/ 84138 h 78"/>
                    <a:gd name="T64" fmla="*/ 26988 w 32"/>
                    <a:gd name="T65" fmla="*/ 80963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78"/>
                    <a:gd name="T101" fmla="*/ 32 w 32"/>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78">
                      <a:moveTo>
                        <a:pt x="17" y="51"/>
                      </a:moveTo>
                      <a:lnTo>
                        <a:pt x="19" y="49"/>
                      </a:lnTo>
                      <a:lnTo>
                        <a:pt x="19" y="48"/>
                      </a:lnTo>
                      <a:lnTo>
                        <a:pt x="16" y="45"/>
                      </a:lnTo>
                      <a:lnTo>
                        <a:pt x="14" y="43"/>
                      </a:lnTo>
                      <a:lnTo>
                        <a:pt x="12" y="46"/>
                      </a:lnTo>
                      <a:lnTo>
                        <a:pt x="11" y="48"/>
                      </a:lnTo>
                      <a:lnTo>
                        <a:pt x="8" y="48"/>
                      </a:lnTo>
                      <a:lnTo>
                        <a:pt x="8" y="45"/>
                      </a:lnTo>
                      <a:lnTo>
                        <a:pt x="9" y="45"/>
                      </a:lnTo>
                      <a:lnTo>
                        <a:pt x="8" y="38"/>
                      </a:lnTo>
                      <a:lnTo>
                        <a:pt x="6" y="34"/>
                      </a:lnTo>
                      <a:lnTo>
                        <a:pt x="4" y="29"/>
                      </a:lnTo>
                      <a:lnTo>
                        <a:pt x="3" y="24"/>
                      </a:lnTo>
                      <a:lnTo>
                        <a:pt x="1" y="19"/>
                      </a:lnTo>
                      <a:lnTo>
                        <a:pt x="0" y="16"/>
                      </a:lnTo>
                      <a:lnTo>
                        <a:pt x="0" y="13"/>
                      </a:lnTo>
                      <a:lnTo>
                        <a:pt x="0" y="10"/>
                      </a:lnTo>
                      <a:lnTo>
                        <a:pt x="0" y="5"/>
                      </a:lnTo>
                      <a:lnTo>
                        <a:pt x="6" y="2"/>
                      </a:lnTo>
                      <a:lnTo>
                        <a:pt x="9" y="0"/>
                      </a:lnTo>
                      <a:lnTo>
                        <a:pt x="14" y="3"/>
                      </a:lnTo>
                      <a:lnTo>
                        <a:pt x="16" y="5"/>
                      </a:lnTo>
                      <a:lnTo>
                        <a:pt x="19" y="8"/>
                      </a:lnTo>
                      <a:lnTo>
                        <a:pt x="17" y="8"/>
                      </a:lnTo>
                      <a:lnTo>
                        <a:pt x="19" y="8"/>
                      </a:lnTo>
                      <a:lnTo>
                        <a:pt x="22" y="8"/>
                      </a:lnTo>
                      <a:lnTo>
                        <a:pt x="25" y="8"/>
                      </a:lnTo>
                      <a:lnTo>
                        <a:pt x="28" y="11"/>
                      </a:lnTo>
                      <a:lnTo>
                        <a:pt x="28" y="15"/>
                      </a:lnTo>
                      <a:lnTo>
                        <a:pt x="27" y="16"/>
                      </a:lnTo>
                      <a:lnTo>
                        <a:pt x="27" y="19"/>
                      </a:lnTo>
                      <a:lnTo>
                        <a:pt x="28" y="24"/>
                      </a:lnTo>
                      <a:lnTo>
                        <a:pt x="28" y="29"/>
                      </a:lnTo>
                      <a:lnTo>
                        <a:pt x="27" y="32"/>
                      </a:lnTo>
                      <a:lnTo>
                        <a:pt x="24" y="32"/>
                      </a:lnTo>
                      <a:lnTo>
                        <a:pt x="22" y="30"/>
                      </a:lnTo>
                      <a:lnTo>
                        <a:pt x="24" y="34"/>
                      </a:lnTo>
                      <a:lnTo>
                        <a:pt x="27" y="35"/>
                      </a:lnTo>
                      <a:lnTo>
                        <a:pt x="27" y="38"/>
                      </a:lnTo>
                      <a:lnTo>
                        <a:pt x="25" y="43"/>
                      </a:lnTo>
                      <a:lnTo>
                        <a:pt x="27" y="45"/>
                      </a:lnTo>
                      <a:lnTo>
                        <a:pt x="28" y="46"/>
                      </a:lnTo>
                      <a:lnTo>
                        <a:pt x="28" y="48"/>
                      </a:lnTo>
                      <a:lnTo>
                        <a:pt x="30" y="53"/>
                      </a:lnTo>
                      <a:lnTo>
                        <a:pt x="30" y="57"/>
                      </a:lnTo>
                      <a:lnTo>
                        <a:pt x="32" y="62"/>
                      </a:lnTo>
                      <a:lnTo>
                        <a:pt x="30" y="67"/>
                      </a:lnTo>
                      <a:lnTo>
                        <a:pt x="30" y="72"/>
                      </a:lnTo>
                      <a:lnTo>
                        <a:pt x="30" y="75"/>
                      </a:lnTo>
                      <a:lnTo>
                        <a:pt x="30" y="78"/>
                      </a:lnTo>
                      <a:lnTo>
                        <a:pt x="27" y="78"/>
                      </a:lnTo>
                      <a:lnTo>
                        <a:pt x="24" y="75"/>
                      </a:lnTo>
                      <a:lnTo>
                        <a:pt x="22" y="70"/>
                      </a:lnTo>
                      <a:lnTo>
                        <a:pt x="24" y="67"/>
                      </a:lnTo>
                      <a:lnTo>
                        <a:pt x="24" y="64"/>
                      </a:lnTo>
                      <a:lnTo>
                        <a:pt x="24" y="61"/>
                      </a:lnTo>
                      <a:lnTo>
                        <a:pt x="20" y="62"/>
                      </a:lnTo>
                      <a:lnTo>
                        <a:pt x="20" y="61"/>
                      </a:lnTo>
                      <a:lnTo>
                        <a:pt x="20" y="59"/>
                      </a:lnTo>
                      <a:lnTo>
                        <a:pt x="19" y="57"/>
                      </a:lnTo>
                      <a:lnTo>
                        <a:pt x="17" y="56"/>
                      </a:lnTo>
                      <a:lnTo>
                        <a:pt x="16" y="53"/>
                      </a:lnTo>
                      <a:lnTo>
                        <a:pt x="17" y="51"/>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3" name="Freeform 98"/>
                <p:cNvSpPr>
                  <a:spLocks/>
                </p:cNvSpPr>
                <p:nvPr/>
              </p:nvSpPr>
              <p:spPr bwMode="auto">
                <a:xfrm>
                  <a:off x="2207552" y="6062966"/>
                  <a:ext cx="28366" cy="61528"/>
                </a:xfrm>
                <a:custGeom>
                  <a:avLst/>
                  <a:gdLst>
                    <a:gd name="T0" fmla="*/ 17462 w 19"/>
                    <a:gd name="T1" fmla="*/ 15875 h 40"/>
                    <a:gd name="T2" fmla="*/ 17462 w 19"/>
                    <a:gd name="T3" fmla="*/ 15875 h 40"/>
                    <a:gd name="T4" fmla="*/ 17462 w 19"/>
                    <a:gd name="T5" fmla="*/ 11113 h 40"/>
                    <a:gd name="T6" fmla="*/ 17462 w 19"/>
                    <a:gd name="T7" fmla="*/ 7938 h 40"/>
                    <a:gd name="T8" fmla="*/ 14287 w 19"/>
                    <a:gd name="T9" fmla="*/ 3175 h 40"/>
                    <a:gd name="T10" fmla="*/ 9525 w 19"/>
                    <a:gd name="T11" fmla="*/ 0 h 40"/>
                    <a:gd name="T12" fmla="*/ 4762 w 19"/>
                    <a:gd name="T13" fmla="*/ 0 h 40"/>
                    <a:gd name="T14" fmla="*/ 1587 w 19"/>
                    <a:gd name="T15" fmla="*/ 0 h 40"/>
                    <a:gd name="T16" fmla="*/ 0 w 19"/>
                    <a:gd name="T17" fmla="*/ 0 h 40"/>
                    <a:gd name="T18" fmla="*/ 0 w 19"/>
                    <a:gd name="T19" fmla="*/ 0 h 40"/>
                    <a:gd name="T20" fmla="*/ 0 w 19"/>
                    <a:gd name="T21" fmla="*/ 12700 h 40"/>
                    <a:gd name="T22" fmla="*/ 0 w 19"/>
                    <a:gd name="T23" fmla="*/ 22225 h 40"/>
                    <a:gd name="T24" fmla="*/ 1587 w 19"/>
                    <a:gd name="T25" fmla="*/ 22225 h 40"/>
                    <a:gd name="T26" fmla="*/ 1587 w 19"/>
                    <a:gd name="T27" fmla="*/ 25400 h 40"/>
                    <a:gd name="T28" fmla="*/ 1587 w 19"/>
                    <a:gd name="T29" fmla="*/ 33338 h 40"/>
                    <a:gd name="T30" fmla="*/ 1587 w 19"/>
                    <a:gd name="T31" fmla="*/ 42863 h 40"/>
                    <a:gd name="T32" fmla="*/ 1587 w 19"/>
                    <a:gd name="T33" fmla="*/ 50800 h 40"/>
                    <a:gd name="T34" fmla="*/ 0 w 19"/>
                    <a:gd name="T35" fmla="*/ 60325 h 40"/>
                    <a:gd name="T36" fmla="*/ 1587 w 19"/>
                    <a:gd name="T37" fmla="*/ 60325 h 40"/>
                    <a:gd name="T38" fmla="*/ 9525 w 19"/>
                    <a:gd name="T39" fmla="*/ 63500 h 40"/>
                    <a:gd name="T40" fmla="*/ 14287 w 19"/>
                    <a:gd name="T41" fmla="*/ 55563 h 40"/>
                    <a:gd name="T42" fmla="*/ 19050 w 19"/>
                    <a:gd name="T43" fmla="*/ 50800 h 40"/>
                    <a:gd name="T44" fmla="*/ 23812 w 19"/>
                    <a:gd name="T45" fmla="*/ 50800 h 40"/>
                    <a:gd name="T46" fmla="*/ 30162 w 19"/>
                    <a:gd name="T47" fmla="*/ 50800 h 40"/>
                    <a:gd name="T48" fmla="*/ 26987 w 19"/>
                    <a:gd name="T49" fmla="*/ 42863 h 40"/>
                    <a:gd name="T50" fmla="*/ 22225 w 19"/>
                    <a:gd name="T51" fmla="*/ 33338 h 40"/>
                    <a:gd name="T52" fmla="*/ 19050 w 19"/>
                    <a:gd name="T53" fmla="*/ 22225 h 40"/>
                    <a:gd name="T54" fmla="*/ 17462 w 19"/>
                    <a:gd name="T55" fmla="*/ 15875 h 40"/>
                    <a:gd name="T56" fmla="*/ 17462 w 19"/>
                    <a:gd name="T57" fmla="*/ 15875 h 40"/>
                    <a:gd name="T58" fmla="*/ 17462 w 19"/>
                    <a:gd name="T59" fmla="*/ 1587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40"/>
                    <a:gd name="T92" fmla="*/ 19 w 19"/>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40">
                      <a:moveTo>
                        <a:pt x="11" y="10"/>
                      </a:moveTo>
                      <a:lnTo>
                        <a:pt x="11" y="10"/>
                      </a:lnTo>
                      <a:lnTo>
                        <a:pt x="11" y="7"/>
                      </a:lnTo>
                      <a:lnTo>
                        <a:pt x="11" y="5"/>
                      </a:lnTo>
                      <a:lnTo>
                        <a:pt x="9" y="2"/>
                      </a:lnTo>
                      <a:lnTo>
                        <a:pt x="6" y="0"/>
                      </a:lnTo>
                      <a:lnTo>
                        <a:pt x="3" y="0"/>
                      </a:lnTo>
                      <a:lnTo>
                        <a:pt x="1" y="0"/>
                      </a:lnTo>
                      <a:lnTo>
                        <a:pt x="0" y="0"/>
                      </a:lnTo>
                      <a:lnTo>
                        <a:pt x="0" y="8"/>
                      </a:lnTo>
                      <a:lnTo>
                        <a:pt x="0" y="14"/>
                      </a:lnTo>
                      <a:lnTo>
                        <a:pt x="1" y="14"/>
                      </a:lnTo>
                      <a:lnTo>
                        <a:pt x="1" y="16"/>
                      </a:lnTo>
                      <a:lnTo>
                        <a:pt x="1" y="21"/>
                      </a:lnTo>
                      <a:lnTo>
                        <a:pt x="1" y="27"/>
                      </a:lnTo>
                      <a:lnTo>
                        <a:pt x="1" y="32"/>
                      </a:lnTo>
                      <a:lnTo>
                        <a:pt x="0" y="38"/>
                      </a:lnTo>
                      <a:lnTo>
                        <a:pt x="1" y="38"/>
                      </a:lnTo>
                      <a:lnTo>
                        <a:pt x="6" y="40"/>
                      </a:lnTo>
                      <a:lnTo>
                        <a:pt x="9" y="35"/>
                      </a:lnTo>
                      <a:lnTo>
                        <a:pt x="12" y="32"/>
                      </a:lnTo>
                      <a:lnTo>
                        <a:pt x="15" y="32"/>
                      </a:lnTo>
                      <a:lnTo>
                        <a:pt x="19" y="32"/>
                      </a:lnTo>
                      <a:lnTo>
                        <a:pt x="17" y="27"/>
                      </a:lnTo>
                      <a:lnTo>
                        <a:pt x="14" y="21"/>
                      </a:lnTo>
                      <a:lnTo>
                        <a:pt x="12" y="14"/>
                      </a:lnTo>
                      <a:lnTo>
                        <a:pt x="11" y="10"/>
                      </a:lnTo>
                      <a:close/>
                    </a:path>
                  </a:pathLst>
                </a:custGeom>
                <a:grpFill/>
                <a:ln w="0">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sp>
              <p:nvSpPr>
                <p:cNvPr id="314" name="Freeform 99"/>
                <p:cNvSpPr>
                  <a:spLocks/>
                </p:cNvSpPr>
                <p:nvPr/>
              </p:nvSpPr>
              <p:spPr bwMode="auto">
                <a:xfrm>
                  <a:off x="1307296" y="5227724"/>
                  <a:ext cx="1037608" cy="1021366"/>
                </a:xfrm>
                <a:custGeom>
                  <a:avLst/>
                  <a:gdLst>
                    <a:gd name="T0" fmla="*/ 1006475 w 695"/>
                    <a:gd name="T1" fmla="*/ 968375 h 664"/>
                    <a:gd name="T2" fmla="*/ 1047750 w 695"/>
                    <a:gd name="T3" fmla="*/ 1016000 h 664"/>
                    <a:gd name="T4" fmla="*/ 1090613 w 695"/>
                    <a:gd name="T5" fmla="*/ 1054100 h 664"/>
                    <a:gd name="T6" fmla="*/ 1095375 w 695"/>
                    <a:gd name="T7" fmla="*/ 981075 h 664"/>
                    <a:gd name="T8" fmla="*/ 1036638 w 695"/>
                    <a:gd name="T9" fmla="*/ 933450 h 664"/>
                    <a:gd name="T10" fmla="*/ 1006475 w 695"/>
                    <a:gd name="T11" fmla="*/ 862013 h 664"/>
                    <a:gd name="T12" fmla="*/ 957263 w 695"/>
                    <a:gd name="T13" fmla="*/ 792163 h 664"/>
                    <a:gd name="T14" fmla="*/ 893763 w 695"/>
                    <a:gd name="T15" fmla="*/ 801688 h 664"/>
                    <a:gd name="T16" fmla="*/ 850900 w 695"/>
                    <a:gd name="T17" fmla="*/ 742950 h 664"/>
                    <a:gd name="T18" fmla="*/ 800100 w 695"/>
                    <a:gd name="T19" fmla="*/ 715963 h 664"/>
                    <a:gd name="T20" fmla="*/ 835025 w 695"/>
                    <a:gd name="T21" fmla="*/ 149225 h 664"/>
                    <a:gd name="T22" fmla="*/ 766763 w 695"/>
                    <a:gd name="T23" fmla="*/ 103188 h 664"/>
                    <a:gd name="T24" fmla="*/ 714375 w 695"/>
                    <a:gd name="T25" fmla="*/ 69850 h 664"/>
                    <a:gd name="T26" fmla="*/ 679450 w 695"/>
                    <a:gd name="T27" fmla="*/ 22225 h 664"/>
                    <a:gd name="T28" fmla="*/ 588963 w 695"/>
                    <a:gd name="T29" fmla="*/ 0 h 664"/>
                    <a:gd name="T30" fmla="*/ 522288 w 695"/>
                    <a:gd name="T31" fmla="*/ 4763 h 664"/>
                    <a:gd name="T32" fmla="*/ 439738 w 695"/>
                    <a:gd name="T33" fmla="*/ 30163 h 664"/>
                    <a:gd name="T34" fmla="*/ 409575 w 695"/>
                    <a:gd name="T35" fmla="*/ 80963 h 664"/>
                    <a:gd name="T36" fmla="*/ 422275 w 695"/>
                    <a:gd name="T37" fmla="*/ 150813 h 664"/>
                    <a:gd name="T38" fmla="*/ 419100 w 695"/>
                    <a:gd name="T39" fmla="*/ 198438 h 664"/>
                    <a:gd name="T40" fmla="*/ 385763 w 695"/>
                    <a:gd name="T41" fmla="*/ 153988 h 664"/>
                    <a:gd name="T42" fmla="*/ 285750 w 695"/>
                    <a:gd name="T43" fmla="*/ 136525 h 664"/>
                    <a:gd name="T44" fmla="*/ 276225 w 695"/>
                    <a:gd name="T45" fmla="*/ 219075 h 664"/>
                    <a:gd name="T46" fmla="*/ 381000 w 695"/>
                    <a:gd name="T47" fmla="*/ 282575 h 664"/>
                    <a:gd name="T48" fmla="*/ 349250 w 695"/>
                    <a:gd name="T49" fmla="*/ 333375 h 664"/>
                    <a:gd name="T50" fmla="*/ 269875 w 695"/>
                    <a:gd name="T51" fmla="*/ 320675 h 664"/>
                    <a:gd name="T52" fmla="*/ 196850 w 695"/>
                    <a:gd name="T53" fmla="*/ 342900 h 664"/>
                    <a:gd name="T54" fmla="*/ 158750 w 695"/>
                    <a:gd name="T55" fmla="*/ 407988 h 664"/>
                    <a:gd name="T56" fmla="*/ 153988 w 695"/>
                    <a:gd name="T57" fmla="*/ 466725 h 664"/>
                    <a:gd name="T58" fmla="*/ 204788 w 695"/>
                    <a:gd name="T59" fmla="*/ 509588 h 664"/>
                    <a:gd name="T60" fmla="*/ 166688 w 695"/>
                    <a:gd name="T61" fmla="*/ 579438 h 664"/>
                    <a:gd name="T62" fmla="*/ 225425 w 695"/>
                    <a:gd name="T63" fmla="*/ 603250 h 664"/>
                    <a:gd name="T64" fmla="*/ 250825 w 695"/>
                    <a:gd name="T65" fmla="*/ 635000 h 664"/>
                    <a:gd name="T66" fmla="*/ 293688 w 695"/>
                    <a:gd name="T67" fmla="*/ 652463 h 664"/>
                    <a:gd name="T68" fmla="*/ 222250 w 695"/>
                    <a:gd name="T69" fmla="*/ 708025 h 664"/>
                    <a:gd name="T70" fmla="*/ 149225 w 695"/>
                    <a:gd name="T71" fmla="*/ 725488 h 664"/>
                    <a:gd name="T72" fmla="*/ 30163 w 695"/>
                    <a:gd name="T73" fmla="*/ 738188 h 664"/>
                    <a:gd name="T74" fmla="*/ 25400 w 695"/>
                    <a:gd name="T75" fmla="*/ 755650 h 664"/>
                    <a:gd name="T76" fmla="*/ 101600 w 695"/>
                    <a:gd name="T77" fmla="*/ 774700 h 664"/>
                    <a:gd name="T78" fmla="*/ 188913 w 695"/>
                    <a:gd name="T79" fmla="*/ 768350 h 664"/>
                    <a:gd name="T80" fmla="*/ 252413 w 695"/>
                    <a:gd name="T81" fmla="*/ 750888 h 664"/>
                    <a:gd name="T82" fmla="*/ 319088 w 695"/>
                    <a:gd name="T83" fmla="*/ 723900 h 664"/>
                    <a:gd name="T84" fmla="*/ 385763 w 695"/>
                    <a:gd name="T85" fmla="*/ 700088 h 664"/>
                    <a:gd name="T86" fmla="*/ 406400 w 695"/>
                    <a:gd name="T87" fmla="*/ 657225 h 664"/>
                    <a:gd name="T88" fmla="*/ 461963 w 695"/>
                    <a:gd name="T89" fmla="*/ 625475 h 664"/>
                    <a:gd name="T90" fmla="*/ 546100 w 695"/>
                    <a:gd name="T91" fmla="*/ 582613 h 664"/>
                    <a:gd name="T92" fmla="*/ 503238 w 695"/>
                    <a:gd name="T93" fmla="*/ 627063 h 664"/>
                    <a:gd name="T94" fmla="*/ 466725 w 695"/>
                    <a:gd name="T95" fmla="*/ 688975 h 664"/>
                    <a:gd name="T96" fmla="*/ 590550 w 695"/>
                    <a:gd name="T97" fmla="*/ 665163 h 664"/>
                    <a:gd name="T98" fmla="*/ 638175 w 695"/>
                    <a:gd name="T99" fmla="*/ 638175 h 664"/>
                    <a:gd name="T100" fmla="*/ 666750 w 695"/>
                    <a:gd name="T101" fmla="*/ 669925 h 664"/>
                    <a:gd name="T102" fmla="*/ 739775 w 695"/>
                    <a:gd name="T103" fmla="*/ 720725 h 664"/>
                    <a:gd name="T104" fmla="*/ 803275 w 695"/>
                    <a:gd name="T105" fmla="*/ 754063 h 664"/>
                    <a:gd name="T106" fmla="*/ 835025 w 695"/>
                    <a:gd name="T107" fmla="*/ 776288 h 664"/>
                    <a:gd name="T108" fmla="*/ 889000 w 695"/>
                    <a:gd name="T109" fmla="*/ 849313 h 664"/>
                    <a:gd name="T110" fmla="*/ 911225 w 695"/>
                    <a:gd name="T111" fmla="*/ 827088 h 664"/>
                    <a:gd name="T112" fmla="*/ 950913 w 695"/>
                    <a:gd name="T113" fmla="*/ 847725 h 664"/>
                    <a:gd name="T114" fmla="*/ 958850 w 695"/>
                    <a:gd name="T115" fmla="*/ 852488 h 664"/>
                    <a:gd name="T116" fmla="*/ 993775 w 695"/>
                    <a:gd name="T117" fmla="*/ 922338 h 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5"/>
                    <a:gd name="T178" fmla="*/ 0 h 664"/>
                    <a:gd name="T179" fmla="*/ 695 w 695"/>
                    <a:gd name="T180" fmla="*/ 664 h 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5" h="664">
                      <a:moveTo>
                        <a:pt x="626" y="581"/>
                      </a:moveTo>
                      <a:lnTo>
                        <a:pt x="630" y="583"/>
                      </a:lnTo>
                      <a:lnTo>
                        <a:pt x="633" y="581"/>
                      </a:lnTo>
                      <a:lnTo>
                        <a:pt x="634" y="583"/>
                      </a:lnTo>
                      <a:lnTo>
                        <a:pt x="637" y="584"/>
                      </a:lnTo>
                      <a:lnTo>
                        <a:pt x="641" y="588"/>
                      </a:lnTo>
                      <a:lnTo>
                        <a:pt x="642" y="589"/>
                      </a:lnTo>
                      <a:lnTo>
                        <a:pt x="642" y="594"/>
                      </a:lnTo>
                      <a:lnTo>
                        <a:pt x="639" y="600"/>
                      </a:lnTo>
                      <a:lnTo>
                        <a:pt x="634" y="605"/>
                      </a:lnTo>
                      <a:lnTo>
                        <a:pt x="634" y="610"/>
                      </a:lnTo>
                      <a:lnTo>
                        <a:pt x="636" y="613"/>
                      </a:lnTo>
                      <a:lnTo>
                        <a:pt x="639" y="613"/>
                      </a:lnTo>
                      <a:lnTo>
                        <a:pt x="642" y="618"/>
                      </a:lnTo>
                      <a:lnTo>
                        <a:pt x="644" y="623"/>
                      </a:lnTo>
                      <a:lnTo>
                        <a:pt x="645" y="626"/>
                      </a:lnTo>
                      <a:lnTo>
                        <a:pt x="647" y="627"/>
                      </a:lnTo>
                      <a:lnTo>
                        <a:pt x="649" y="632"/>
                      </a:lnTo>
                      <a:lnTo>
                        <a:pt x="650" y="635"/>
                      </a:lnTo>
                      <a:lnTo>
                        <a:pt x="655" y="638"/>
                      </a:lnTo>
                      <a:lnTo>
                        <a:pt x="660" y="638"/>
                      </a:lnTo>
                      <a:lnTo>
                        <a:pt x="660" y="640"/>
                      </a:lnTo>
                      <a:lnTo>
                        <a:pt x="658" y="643"/>
                      </a:lnTo>
                      <a:lnTo>
                        <a:pt x="658" y="646"/>
                      </a:lnTo>
                      <a:lnTo>
                        <a:pt x="658" y="650"/>
                      </a:lnTo>
                      <a:lnTo>
                        <a:pt x="661" y="651"/>
                      </a:lnTo>
                      <a:lnTo>
                        <a:pt x="668" y="653"/>
                      </a:lnTo>
                      <a:lnTo>
                        <a:pt x="666" y="654"/>
                      </a:lnTo>
                      <a:lnTo>
                        <a:pt x="666" y="659"/>
                      </a:lnTo>
                      <a:lnTo>
                        <a:pt x="671" y="659"/>
                      </a:lnTo>
                      <a:lnTo>
                        <a:pt x="676" y="661"/>
                      </a:lnTo>
                      <a:lnTo>
                        <a:pt x="680" y="662"/>
                      </a:lnTo>
                      <a:lnTo>
                        <a:pt x="687" y="664"/>
                      </a:lnTo>
                      <a:lnTo>
                        <a:pt x="687" y="659"/>
                      </a:lnTo>
                      <a:lnTo>
                        <a:pt x="690" y="654"/>
                      </a:lnTo>
                      <a:lnTo>
                        <a:pt x="693" y="650"/>
                      </a:lnTo>
                      <a:lnTo>
                        <a:pt x="695" y="646"/>
                      </a:lnTo>
                      <a:lnTo>
                        <a:pt x="695" y="640"/>
                      </a:lnTo>
                      <a:lnTo>
                        <a:pt x="693" y="637"/>
                      </a:lnTo>
                      <a:lnTo>
                        <a:pt x="693" y="632"/>
                      </a:lnTo>
                      <a:lnTo>
                        <a:pt x="695" y="629"/>
                      </a:lnTo>
                      <a:lnTo>
                        <a:pt x="695" y="624"/>
                      </a:lnTo>
                      <a:lnTo>
                        <a:pt x="695" y="621"/>
                      </a:lnTo>
                      <a:lnTo>
                        <a:pt x="690" y="618"/>
                      </a:lnTo>
                      <a:lnTo>
                        <a:pt x="685" y="616"/>
                      </a:lnTo>
                      <a:lnTo>
                        <a:pt x="684" y="611"/>
                      </a:lnTo>
                      <a:lnTo>
                        <a:pt x="680" y="608"/>
                      </a:lnTo>
                      <a:lnTo>
                        <a:pt x="674" y="607"/>
                      </a:lnTo>
                      <a:lnTo>
                        <a:pt x="668" y="604"/>
                      </a:lnTo>
                      <a:lnTo>
                        <a:pt x="661" y="602"/>
                      </a:lnTo>
                      <a:lnTo>
                        <a:pt x="658" y="597"/>
                      </a:lnTo>
                      <a:lnTo>
                        <a:pt x="657" y="596"/>
                      </a:lnTo>
                      <a:lnTo>
                        <a:pt x="653" y="591"/>
                      </a:lnTo>
                      <a:lnTo>
                        <a:pt x="653" y="588"/>
                      </a:lnTo>
                      <a:lnTo>
                        <a:pt x="652" y="584"/>
                      </a:lnTo>
                      <a:lnTo>
                        <a:pt x="650" y="581"/>
                      </a:lnTo>
                      <a:lnTo>
                        <a:pt x="649" y="578"/>
                      </a:lnTo>
                      <a:lnTo>
                        <a:pt x="647" y="573"/>
                      </a:lnTo>
                      <a:lnTo>
                        <a:pt x="645" y="570"/>
                      </a:lnTo>
                      <a:lnTo>
                        <a:pt x="645" y="567"/>
                      </a:lnTo>
                      <a:lnTo>
                        <a:pt x="642" y="561"/>
                      </a:lnTo>
                      <a:lnTo>
                        <a:pt x="641" y="557"/>
                      </a:lnTo>
                      <a:lnTo>
                        <a:pt x="637" y="553"/>
                      </a:lnTo>
                      <a:lnTo>
                        <a:pt x="636" y="548"/>
                      </a:lnTo>
                      <a:lnTo>
                        <a:pt x="634" y="543"/>
                      </a:lnTo>
                      <a:lnTo>
                        <a:pt x="631" y="538"/>
                      </a:lnTo>
                      <a:lnTo>
                        <a:pt x="630" y="535"/>
                      </a:lnTo>
                      <a:lnTo>
                        <a:pt x="630" y="534"/>
                      </a:lnTo>
                      <a:lnTo>
                        <a:pt x="625" y="527"/>
                      </a:lnTo>
                      <a:lnTo>
                        <a:pt x="623" y="524"/>
                      </a:lnTo>
                      <a:lnTo>
                        <a:pt x="620" y="521"/>
                      </a:lnTo>
                      <a:lnTo>
                        <a:pt x="615" y="516"/>
                      </a:lnTo>
                      <a:lnTo>
                        <a:pt x="612" y="508"/>
                      </a:lnTo>
                      <a:lnTo>
                        <a:pt x="609" y="503"/>
                      </a:lnTo>
                      <a:lnTo>
                        <a:pt x="606" y="500"/>
                      </a:lnTo>
                      <a:lnTo>
                        <a:pt x="603" y="499"/>
                      </a:lnTo>
                      <a:lnTo>
                        <a:pt x="603" y="494"/>
                      </a:lnTo>
                      <a:lnTo>
                        <a:pt x="603" y="489"/>
                      </a:lnTo>
                      <a:lnTo>
                        <a:pt x="599" y="484"/>
                      </a:lnTo>
                      <a:lnTo>
                        <a:pt x="593" y="483"/>
                      </a:lnTo>
                      <a:lnTo>
                        <a:pt x="587" y="483"/>
                      </a:lnTo>
                      <a:lnTo>
                        <a:pt x="582" y="486"/>
                      </a:lnTo>
                      <a:lnTo>
                        <a:pt x="577" y="489"/>
                      </a:lnTo>
                      <a:lnTo>
                        <a:pt x="574" y="494"/>
                      </a:lnTo>
                      <a:lnTo>
                        <a:pt x="571" y="499"/>
                      </a:lnTo>
                      <a:lnTo>
                        <a:pt x="566" y="503"/>
                      </a:lnTo>
                      <a:lnTo>
                        <a:pt x="563" y="505"/>
                      </a:lnTo>
                      <a:lnTo>
                        <a:pt x="560" y="507"/>
                      </a:lnTo>
                      <a:lnTo>
                        <a:pt x="555" y="507"/>
                      </a:lnTo>
                      <a:lnTo>
                        <a:pt x="555" y="503"/>
                      </a:lnTo>
                      <a:lnTo>
                        <a:pt x="553" y="499"/>
                      </a:lnTo>
                      <a:lnTo>
                        <a:pt x="552" y="494"/>
                      </a:lnTo>
                      <a:lnTo>
                        <a:pt x="548" y="488"/>
                      </a:lnTo>
                      <a:lnTo>
                        <a:pt x="544" y="484"/>
                      </a:lnTo>
                      <a:lnTo>
                        <a:pt x="539" y="480"/>
                      </a:lnTo>
                      <a:lnTo>
                        <a:pt x="537" y="475"/>
                      </a:lnTo>
                      <a:lnTo>
                        <a:pt x="536" y="470"/>
                      </a:lnTo>
                      <a:lnTo>
                        <a:pt x="536" y="468"/>
                      </a:lnTo>
                      <a:lnTo>
                        <a:pt x="533" y="467"/>
                      </a:lnTo>
                      <a:lnTo>
                        <a:pt x="529" y="465"/>
                      </a:lnTo>
                      <a:lnTo>
                        <a:pt x="529" y="459"/>
                      </a:lnTo>
                      <a:lnTo>
                        <a:pt x="531" y="456"/>
                      </a:lnTo>
                      <a:lnTo>
                        <a:pt x="528" y="453"/>
                      </a:lnTo>
                      <a:lnTo>
                        <a:pt x="525" y="453"/>
                      </a:lnTo>
                      <a:lnTo>
                        <a:pt x="520" y="454"/>
                      </a:lnTo>
                      <a:lnTo>
                        <a:pt x="515" y="457"/>
                      </a:lnTo>
                      <a:lnTo>
                        <a:pt x="512" y="456"/>
                      </a:lnTo>
                      <a:lnTo>
                        <a:pt x="510" y="454"/>
                      </a:lnTo>
                      <a:lnTo>
                        <a:pt x="504" y="451"/>
                      </a:lnTo>
                      <a:lnTo>
                        <a:pt x="498" y="449"/>
                      </a:lnTo>
                      <a:lnTo>
                        <a:pt x="496" y="448"/>
                      </a:lnTo>
                      <a:lnTo>
                        <a:pt x="566" y="124"/>
                      </a:lnTo>
                      <a:lnTo>
                        <a:pt x="561" y="117"/>
                      </a:lnTo>
                      <a:lnTo>
                        <a:pt x="555" y="111"/>
                      </a:lnTo>
                      <a:lnTo>
                        <a:pt x="550" y="103"/>
                      </a:lnTo>
                      <a:lnTo>
                        <a:pt x="544" y="100"/>
                      </a:lnTo>
                      <a:lnTo>
                        <a:pt x="541" y="98"/>
                      </a:lnTo>
                      <a:lnTo>
                        <a:pt x="537" y="97"/>
                      </a:lnTo>
                      <a:lnTo>
                        <a:pt x="531" y="95"/>
                      </a:lnTo>
                      <a:lnTo>
                        <a:pt x="526" y="94"/>
                      </a:lnTo>
                      <a:lnTo>
                        <a:pt x="520" y="92"/>
                      </a:lnTo>
                      <a:lnTo>
                        <a:pt x="515" y="90"/>
                      </a:lnTo>
                      <a:lnTo>
                        <a:pt x="512" y="90"/>
                      </a:lnTo>
                      <a:lnTo>
                        <a:pt x="510" y="90"/>
                      </a:lnTo>
                      <a:lnTo>
                        <a:pt x="510" y="89"/>
                      </a:lnTo>
                      <a:lnTo>
                        <a:pt x="504" y="84"/>
                      </a:lnTo>
                      <a:lnTo>
                        <a:pt x="499" y="79"/>
                      </a:lnTo>
                      <a:lnTo>
                        <a:pt x="493" y="76"/>
                      </a:lnTo>
                      <a:lnTo>
                        <a:pt x="487" y="71"/>
                      </a:lnTo>
                      <a:lnTo>
                        <a:pt x="485" y="68"/>
                      </a:lnTo>
                      <a:lnTo>
                        <a:pt x="483" y="65"/>
                      </a:lnTo>
                      <a:lnTo>
                        <a:pt x="482" y="62"/>
                      </a:lnTo>
                      <a:lnTo>
                        <a:pt x="480" y="59"/>
                      </a:lnTo>
                      <a:lnTo>
                        <a:pt x="475" y="59"/>
                      </a:lnTo>
                      <a:lnTo>
                        <a:pt x="471" y="59"/>
                      </a:lnTo>
                      <a:lnTo>
                        <a:pt x="466" y="60"/>
                      </a:lnTo>
                      <a:lnTo>
                        <a:pt x="461" y="60"/>
                      </a:lnTo>
                      <a:lnTo>
                        <a:pt x="456" y="57"/>
                      </a:lnTo>
                      <a:lnTo>
                        <a:pt x="455" y="54"/>
                      </a:lnTo>
                      <a:lnTo>
                        <a:pt x="450" y="49"/>
                      </a:lnTo>
                      <a:lnTo>
                        <a:pt x="447" y="49"/>
                      </a:lnTo>
                      <a:lnTo>
                        <a:pt x="450" y="44"/>
                      </a:lnTo>
                      <a:lnTo>
                        <a:pt x="450" y="40"/>
                      </a:lnTo>
                      <a:lnTo>
                        <a:pt x="445" y="33"/>
                      </a:lnTo>
                      <a:lnTo>
                        <a:pt x="439" y="32"/>
                      </a:lnTo>
                      <a:lnTo>
                        <a:pt x="434" y="30"/>
                      </a:lnTo>
                      <a:lnTo>
                        <a:pt x="429" y="28"/>
                      </a:lnTo>
                      <a:lnTo>
                        <a:pt x="426" y="28"/>
                      </a:lnTo>
                      <a:lnTo>
                        <a:pt x="425" y="28"/>
                      </a:lnTo>
                      <a:lnTo>
                        <a:pt x="426" y="25"/>
                      </a:lnTo>
                      <a:lnTo>
                        <a:pt x="428" y="22"/>
                      </a:lnTo>
                      <a:lnTo>
                        <a:pt x="428" y="17"/>
                      </a:lnTo>
                      <a:lnTo>
                        <a:pt x="428" y="14"/>
                      </a:lnTo>
                      <a:lnTo>
                        <a:pt x="423" y="9"/>
                      </a:lnTo>
                      <a:lnTo>
                        <a:pt x="418" y="3"/>
                      </a:lnTo>
                      <a:lnTo>
                        <a:pt x="412" y="0"/>
                      </a:lnTo>
                      <a:lnTo>
                        <a:pt x="407" y="1"/>
                      </a:lnTo>
                      <a:lnTo>
                        <a:pt x="402" y="3"/>
                      </a:lnTo>
                      <a:lnTo>
                        <a:pt x="396" y="6"/>
                      </a:lnTo>
                      <a:lnTo>
                        <a:pt x="391" y="9"/>
                      </a:lnTo>
                      <a:lnTo>
                        <a:pt x="385" y="9"/>
                      </a:lnTo>
                      <a:lnTo>
                        <a:pt x="380" y="6"/>
                      </a:lnTo>
                      <a:lnTo>
                        <a:pt x="375" y="3"/>
                      </a:lnTo>
                      <a:lnTo>
                        <a:pt x="371" y="0"/>
                      </a:lnTo>
                      <a:lnTo>
                        <a:pt x="364" y="0"/>
                      </a:lnTo>
                      <a:lnTo>
                        <a:pt x="359" y="1"/>
                      </a:lnTo>
                      <a:lnTo>
                        <a:pt x="358" y="3"/>
                      </a:lnTo>
                      <a:lnTo>
                        <a:pt x="355" y="3"/>
                      </a:lnTo>
                      <a:lnTo>
                        <a:pt x="350" y="5"/>
                      </a:lnTo>
                      <a:lnTo>
                        <a:pt x="347" y="5"/>
                      </a:lnTo>
                      <a:lnTo>
                        <a:pt x="344" y="3"/>
                      </a:lnTo>
                      <a:lnTo>
                        <a:pt x="339" y="3"/>
                      </a:lnTo>
                      <a:lnTo>
                        <a:pt x="337" y="3"/>
                      </a:lnTo>
                      <a:lnTo>
                        <a:pt x="332" y="3"/>
                      </a:lnTo>
                      <a:lnTo>
                        <a:pt x="329" y="3"/>
                      </a:lnTo>
                      <a:lnTo>
                        <a:pt x="324" y="3"/>
                      </a:lnTo>
                      <a:lnTo>
                        <a:pt x="321" y="6"/>
                      </a:lnTo>
                      <a:lnTo>
                        <a:pt x="315" y="9"/>
                      </a:lnTo>
                      <a:lnTo>
                        <a:pt x="312" y="13"/>
                      </a:lnTo>
                      <a:lnTo>
                        <a:pt x="309" y="16"/>
                      </a:lnTo>
                      <a:lnTo>
                        <a:pt x="302" y="20"/>
                      </a:lnTo>
                      <a:lnTo>
                        <a:pt x="296" y="22"/>
                      </a:lnTo>
                      <a:lnTo>
                        <a:pt x="291" y="22"/>
                      </a:lnTo>
                      <a:lnTo>
                        <a:pt x="286" y="22"/>
                      </a:lnTo>
                      <a:lnTo>
                        <a:pt x="282" y="20"/>
                      </a:lnTo>
                      <a:lnTo>
                        <a:pt x="277" y="19"/>
                      </a:lnTo>
                      <a:lnTo>
                        <a:pt x="274" y="16"/>
                      </a:lnTo>
                      <a:lnTo>
                        <a:pt x="269" y="14"/>
                      </a:lnTo>
                      <a:lnTo>
                        <a:pt x="264" y="11"/>
                      </a:lnTo>
                      <a:lnTo>
                        <a:pt x="259" y="16"/>
                      </a:lnTo>
                      <a:lnTo>
                        <a:pt x="256" y="19"/>
                      </a:lnTo>
                      <a:lnTo>
                        <a:pt x="253" y="24"/>
                      </a:lnTo>
                      <a:lnTo>
                        <a:pt x="251" y="28"/>
                      </a:lnTo>
                      <a:lnTo>
                        <a:pt x="251" y="32"/>
                      </a:lnTo>
                      <a:lnTo>
                        <a:pt x="251" y="36"/>
                      </a:lnTo>
                      <a:lnTo>
                        <a:pt x="255" y="43"/>
                      </a:lnTo>
                      <a:lnTo>
                        <a:pt x="258" y="51"/>
                      </a:lnTo>
                      <a:lnTo>
                        <a:pt x="259" y="57"/>
                      </a:lnTo>
                      <a:lnTo>
                        <a:pt x="259" y="62"/>
                      </a:lnTo>
                      <a:lnTo>
                        <a:pt x="259" y="68"/>
                      </a:lnTo>
                      <a:lnTo>
                        <a:pt x="258" y="73"/>
                      </a:lnTo>
                      <a:lnTo>
                        <a:pt x="255" y="76"/>
                      </a:lnTo>
                      <a:lnTo>
                        <a:pt x="251" y="79"/>
                      </a:lnTo>
                      <a:lnTo>
                        <a:pt x="250" y="82"/>
                      </a:lnTo>
                      <a:lnTo>
                        <a:pt x="250" y="87"/>
                      </a:lnTo>
                      <a:lnTo>
                        <a:pt x="255" y="90"/>
                      </a:lnTo>
                      <a:lnTo>
                        <a:pt x="261" y="94"/>
                      </a:lnTo>
                      <a:lnTo>
                        <a:pt x="266" y="95"/>
                      </a:lnTo>
                      <a:lnTo>
                        <a:pt x="270" y="100"/>
                      </a:lnTo>
                      <a:lnTo>
                        <a:pt x="270" y="103"/>
                      </a:lnTo>
                      <a:lnTo>
                        <a:pt x="269" y="105"/>
                      </a:lnTo>
                      <a:lnTo>
                        <a:pt x="267" y="106"/>
                      </a:lnTo>
                      <a:lnTo>
                        <a:pt x="264" y="108"/>
                      </a:lnTo>
                      <a:lnTo>
                        <a:pt x="264" y="109"/>
                      </a:lnTo>
                      <a:lnTo>
                        <a:pt x="264" y="113"/>
                      </a:lnTo>
                      <a:lnTo>
                        <a:pt x="264" y="116"/>
                      </a:lnTo>
                      <a:lnTo>
                        <a:pt x="266" y="119"/>
                      </a:lnTo>
                      <a:lnTo>
                        <a:pt x="264" y="122"/>
                      </a:lnTo>
                      <a:lnTo>
                        <a:pt x="264" y="125"/>
                      </a:lnTo>
                      <a:lnTo>
                        <a:pt x="259" y="128"/>
                      </a:lnTo>
                      <a:lnTo>
                        <a:pt x="256" y="130"/>
                      </a:lnTo>
                      <a:lnTo>
                        <a:pt x="240" y="119"/>
                      </a:lnTo>
                      <a:lnTo>
                        <a:pt x="237" y="116"/>
                      </a:lnTo>
                      <a:lnTo>
                        <a:pt x="237" y="113"/>
                      </a:lnTo>
                      <a:lnTo>
                        <a:pt x="237" y="108"/>
                      </a:lnTo>
                      <a:lnTo>
                        <a:pt x="237" y="105"/>
                      </a:lnTo>
                      <a:lnTo>
                        <a:pt x="239" y="103"/>
                      </a:lnTo>
                      <a:lnTo>
                        <a:pt x="242" y="101"/>
                      </a:lnTo>
                      <a:lnTo>
                        <a:pt x="243" y="98"/>
                      </a:lnTo>
                      <a:lnTo>
                        <a:pt x="243" y="97"/>
                      </a:lnTo>
                      <a:lnTo>
                        <a:pt x="239" y="92"/>
                      </a:lnTo>
                      <a:lnTo>
                        <a:pt x="232" y="90"/>
                      </a:lnTo>
                      <a:lnTo>
                        <a:pt x="224" y="89"/>
                      </a:lnTo>
                      <a:lnTo>
                        <a:pt x="220" y="89"/>
                      </a:lnTo>
                      <a:lnTo>
                        <a:pt x="215" y="87"/>
                      </a:lnTo>
                      <a:lnTo>
                        <a:pt x="208" y="87"/>
                      </a:lnTo>
                      <a:lnTo>
                        <a:pt x="202" y="87"/>
                      </a:lnTo>
                      <a:lnTo>
                        <a:pt x="197" y="87"/>
                      </a:lnTo>
                      <a:lnTo>
                        <a:pt x="191" y="86"/>
                      </a:lnTo>
                      <a:lnTo>
                        <a:pt x="185" y="86"/>
                      </a:lnTo>
                      <a:lnTo>
                        <a:pt x="180" y="86"/>
                      </a:lnTo>
                      <a:lnTo>
                        <a:pt x="174" y="86"/>
                      </a:lnTo>
                      <a:lnTo>
                        <a:pt x="174" y="90"/>
                      </a:lnTo>
                      <a:lnTo>
                        <a:pt x="175" y="97"/>
                      </a:lnTo>
                      <a:lnTo>
                        <a:pt x="177" y="103"/>
                      </a:lnTo>
                      <a:lnTo>
                        <a:pt x="177" y="108"/>
                      </a:lnTo>
                      <a:lnTo>
                        <a:pt x="175" y="116"/>
                      </a:lnTo>
                      <a:lnTo>
                        <a:pt x="172" y="124"/>
                      </a:lnTo>
                      <a:lnTo>
                        <a:pt x="170" y="127"/>
                      </a:lnTo>
                      <a:lnTo>
                        <a:pt x="170" y="130"/>
                      </a:lnTo>
                      <a:lnTo>
                        <a:pt x="170" y="133"/>
                      </a:lnTo>
                      <a:lnTo>
                        <a:pt x="174" y="138"/>
                      </a:lnTo>
                      <a:lnTo>
                        <a:pt x="177" y="148"/>
                      </a:lnTo>
                      <a:lnTo>
                        <a:pt x="210" y="168"/>
                      </a:lnTo>
                      <a:lnTo>
                        <a:pt x="212" y="171"/>
                      </a:lnTo>
                      <a:lnTo>
                        <a:pt x="213" y="175"/>
                      </a:lnTo>
                      <a:lnTo>
                        <a:pt x="215" y="176"/>
                      </a:lnTo>
                      <a:lnTo>
                        <a:pt x="218" y="178"/>
                      </a:lnTo>
                      <a:lnTo>
                        <a:pt x="224" y="176"/>
                      </a:lnTo>
                      <a:lnTo>
                        <a:pt x="229" y="175"/>
                      </a:lnTo>
                      <a:lnTo>
                        <a:pt x="234" y="173"/>
                      </a:lnTo>
                      <a:lnTo>
                        <a:pt x="240" y="173"/>
                      </a:lnTo>
                      <a:lnTo>
                        <a:pt x="240" y="178"/>
                      </a:lnTo>
                      <a:lnTo>
                        <a:pt x="239" y="181"/>
                      </a:lnTo>
                      <a:lnTo>
                        <a:pt x="234" y="183"/>
                      </a:lnTo>
                      <a:lnTo>
                        <a:pt x="231" y="184"/>
                      </a:lnTo>
                      <a:lnTo>
                        <a:pt x="228" y="184"/>
                      </a:lnTo>
                      <a:lnTo>
                        <a:pt x="226" y="187"/>
                      </a:lnTo>
                      <a:lnTo>
                        <a:pt x="224" y="194"/>
                      </a:lnTo>
                      <a:lnTo>
                        <a:pt x="224" y="198"/>
                      </a:lnTo>
                      <a:lnTo>
                        <a:pt x="224" y="202"/>
                      </a:lnTo>
                      <a:lnTo>
                        <a:pt x="224" y="205"/>
                      </a:lnTo>
                      <a:lnTo>
                        <a:pt x="221" y="206"/>
                      </a:lnTo>
                      <a:lnTo>
                        <a:pt x="220" y="210"/>
                      </a:lnTo>
                      <a:lnTo>
                        <a:pt x="215" y="210"/>
                      </a:lnTo>
                      <a:lnTo>
                        <a:pt x="210" y="210"/>
                      </a:lnTo>
                      <a:lnTo>
                        <a:pt x="207" y="208"/>
                      </a:lnTo>
                      <a:lnTo>
                        <a:pt x="204" y="208"/>
                      </a:lnTo>
                      <a:lnTo>
                        <a:pt x="196" y="205"/>
                      </a:lnTo>
                      <a:lnTo>
                        <a:pt x="189" y="203"/>
                      </a:lnTo>
                      <a:lnTo>
                        <a:pt x="185" y="205"/>
                      </a:lnTo>
                      <a:lnTo>
                        <a:pt x="180" y="206"/>
                      </a:lnTo>
                      <a:lnTo>
                        <a:pt x="177" y="208"/>
                      </a:lnTo>
                      <a:lnTo>
                        <a:pt x="174" y="206"/>
                      </a:lnTo>
                      <a:lnTo>
                        <a:pt x="170" y="202"/>
                      </a:lnTo>
                      <a:lnTo>
                        <a:pt x="169" y="198"/>
                      </a:lnTo>
                      <a:lnTo>
                        <a:pt x="166" y="195"/>
                      </a:lnTo>
                      <a:lnTo>
                        <a:pt x="164" y="195"/>
                      </a:lnTo>
                      <a:lnTo>
                        <a:pt x="159" y="195"/>
                      </a:lnTo>
                      <a:lnTo>
                        <a:pt x="156" y="198"/>
                      </a:lnTo>
                      <a:lnTo>
                        <a:pt x="153" y="200"/>
                      </a:lnTo>
                      <a:lnTo>
                        <a:pt x="150" y="203"/>
                      </a:lnTo>
                      <a:lnTo>
                        <a:pt x="145" y="205"/>
                      </a:lnTo>
                      <a:lnTo>
                        <a:pt x="139" y="208"/>
                      </a:lnTo>
                      <a:lnTo>
                        <a:pt x="131" y="211"/>
                      </a:lnTo>
                      <a:lnTo>
                        <a:pt x="124" y="216"/>
                      </a:lnTo>
                      <a:lnTo>
                        <a:pt x="119" y="216"/>
                      </a:lnTo>
                      <a:lnTo>
                        <a:pt x="115" y="217"/>
                      </a:lnTo>
                      <a:lnTo>
                        <a:pt x="112" y="217"/>
                      </a:lnTo>
                      <a:lnTo>
                        <a:pt x="108" y="219"/>
                      </a:lnTo>
                      <a:lnTo>
                        <a:pt x="104" y="222"/>
                      </a:lnTo>
                      <a:lnTo>
                        <a:pt x="100" y="229"/>
                      </a:lnTo>
                      <a:lnTo>
                        <a:pt x="100" y="233"/>
                      </a:lnTo>
                      <a:lnTo>
                        <a:pt x="102" y="240"/>
                      </a:lnTo>
                      <a:lnTo>
                        <a:pt x="102" y="246"/>
                      </a:lnTo>
                      <a:lnTo>
                        <a:pt x="102" y="252"/>
                      </a:lnTo>
                      <a:lnTo>
                        <a:pt x="100" y="257"/>
                      </a:lnTo>
                      <a:lnTo>
                        <a:pt x="97" y="262"/>
                      </a:lnTo>
                      <a:lnTo>
                        <a:pt x="94" y="264"/>
                      </a:lnTo>
                      <a:lnTo>
                        <a:pt x="91" y="264"/>
                      </a:lnTo>
                      <a:lnTo>
                        <a:pt x="89" y="265"/>
                      </a:lnTo>
                      <a:lnTo>
                        <a:pt x="89" y="268"/>
                      </a:lnTo>
                      <a:lnTo>
                        <a:pt x="89" y="273"/>
                      </a:lnTo>
                      <a:lnTo>
                        <a:pt x="91" y="278"/>
                      </a:lnTo>
                      <a:lnTo>
                        <a:pt x="92" y="283"/>
                      </a:lnTo>
                      <a:lnTo>
                        <a:pt x="94" y="287"/>
                      </a:lnTo>
                      <a:lnTo>
                        <a:pt x="96" y="291"/>
                      </a:lnTo>
                      <a:lnTo>
                        <a:pt x="97" y="294"/>
                      </a:lnTo>
                      <a:lnTo>
                        <a:pt x="94" y="297"/>
                      </a:lnTo>
                      <a:lnTo>
                        <a:pt x="96" y="302"/>
                      </a:lnTo>
                      <a:lnTo>
                        <a:pt x="99" y="305"/>
                      </a:lnTo>
                      <a:lnTo>
                        <a:pt x="102" y="308"/>
                      </a:lnTo>
                      <a:lnTo>
                        <a:pt x="107" y="308"/>
                      </a:lnTo>
                      <a:lnTo>
                        <a:pt x="112" y="308"/>
                      </a:lnTo>
                      <a:lnTo>
                        <a:pt x="116" y="308"/>
                      </a:lnTo>
                      <a:lnTo>
                        <a:pt x="121" y="310"/>
                      </a:lnTo>
                      <a:lnTo>
                        <a:pt x="124" y="313"/>
                      </a:lnTo>
                      <a:lnTo>
                        <a:pt x="129" y="316"/>
                      </a:lnTo>
                      <a:lnTo>
                        <a:pt x="129" y="321"/>
                      </a:lnTo>
                      <a:lnTo>
                        <a:pt x="131" y="327"/>
                      </a:lnTo>
                      <a:lnTo>
                        <a:pt x="129" y="333"/>
                      </a:lnTo>
                      <a:lnTo>
                        <a:pt x="124" y="337"/>
                      </a:lnTo>
                      <a:lnTo>
                        <a:pt x="119" y="338"/>
                      </a:lnTo>
                      <a:lnTo>
                        <a:pt x="116" y="343"/>
                      </a:lnTo>
                      <a:lnTo>
                        <a:pt x="115" y="346"/>
                      </a:lnTo>
                      <a:lnTo>
                        <a:pt x="113" y="349"/>
                      </a:lnTo>
                      <a:lnTo>
                        <a:pt x="112" y="354"/>
                      </a:lnTo>
                      <a:lnTo>
                        <a:pt x="110" y="359"/>
                      </a:lnTo>
                      <a:lnTo>
                        <a:pt x="108" y="362"/>
                      </a:lnTo>
                      <a:lnTo>
                        <a:pt x="105" y="365"/>
                      </a:lnTo>
                      <a:lnTo>
                        <a:pt x="110" y="367"/>
                      </a:lnTo>
                      <a:lnTo>
                        <a:pt x="113" y="368"/>
                      </a:lnTo>
                      <a:lnTo>
                        <a:pt x="116" y="370"/>
                      </a:lnTo>
                      <a:lnTo>
                        <a:pt x="119" y="376"/>
                      </a:lnTo>
                      <a:lnTo>
                        <a:pt x="126" y="372"/>
                      </a:lnTo>
                      <a:lnTo>
                        <a:pt x="131" y="370"/>
                      </a:lnTo>
                      <a:lnTo>
                        <a:pt x="134" y="368"/>
                      </a:lnTo>
                      <a:lnTo>
                        <a:pt x="139" y="367"/>
                      </a:lnTo>
                      <a:lnTo>
                        <a:pt x="139" y="372"/>
                      </a:lnTo>
                      <a:lnTo>
                        <a:pt x="140" y="376"/>
                      </a:lnTo>
                      <a:lnTo>
                        <a:pt x="142" y="380"/>
                      </a:lnTo>
                      <a:lnTo>
                        <a:pt x="145" y="381"/>
                      </a:lnTo>
                      <a:lnTo>
                        <a:pt x="148" y="383"/>
                      </a:lnTo>
                      <a:lnTo>
                        <a:pt x="151" y="386"/>
                      </a:lnTo>
                      <a:lnTo>
                        <a:pt x="151" y="389"/>
                      </a:lnTo>
                      <a:lnTo>
                        <a:pt x="151" y="394"/>
                      </a:lnTo>
                      <a:lnTo>
                        <a:pt x="151" y="397"/>
                      </a:lnTo>
                      <a:lnTo>
                        <a:pt x="153" y="400"/>
                      </a:lnTo>
                      <a:lnTo>
                        <a:pt x="153" y="402"/>
                      </a:lnTo>
                      <a:lnTo>
                        <a:pt x="154" y="405"/>
                      </a:lnTo>
                      <a:lnTo>
                        <a:pt x="156" y="403"/>
                      </a:lnTo>
                      <a:lnTo>
                        <a:pt x="158" y="400"/>
                      </a:lnTo>
                      <a:lnTo>
                        <a:pt x="158" y="399"/>
                      </a:lnTo>
                      <a:lnTo>
                        <a:pt x="158" y="395"/>
                      </a:lnTo>
                      <a:lnTo>
                        <a:pt x="162" y="392"/>
                      </a:lnTo>
                      <a:lnTo>
                        <a:pt x="167" y="395"/>
                      </a:lnTo>
                      <a:lnTo>
                        <a:pt x="170" y="400"/>
                      </a:lnTo>
                      <a:lnTo>
                        <a:pt x="175" y="403"/>
                      </a:lnTo>
                      <a:lnTo>
                        <a:pt x="180" y="403"/>
                      </a:lnTo>
                      <a:lnTo>
                        <a:pt x="185" y="405"/>
                      </a:lnTo>
                      <a:lnTo>
                        <a:pt x="191" y="407"/>
                      </a:lnTo>
                      <a:lnTo>
                        <a:pt x="188" y="408"/>
                      </a:lnTo>
                      <a:lnTo>
                        <a:pt x="185" y="411"/>
                      </a:lnTo>
                      <a:lnTo>
                        <a:pt x="180" y="413"/>
                      </a:lnTo>
                      <a:lnTo>
                        <a:pt x="177" y="416"/>
                      </a:lnTo>
                      <a:lnTo>
                        <a:pt x="170" y="422"/>
                      </a:lnTo>
                      <a:lnTo>
                        <a:pt x="167" y="429"/>
                      </a:lnTo>
                      <a:lnTo>
                        <a:pt x="164" y="432"/>
                      </a:lnTo>
                      <a:lnTo>
                        <a:pt x="162" y="435"/>
                      </a:lnTo>
                      <a:lnTo>
                        <a:pt x="159" y="437"/>
                      </a:lnTo>
                      <a:lnTo>
                        <a:pt x="156" y="440"/>
                      </a:lnTo>
                      <a:lnTo>
                        <a:pt x="150" y="441"/>
                      </a:lnTo>
                      <a:lnTo>
                        <a:pt x="145" y="445"/>
                      </a:lnTo>
                      <a:lnTo>
                        <a:pt x="140" y="446"/>
                      </a:lnTo>
                      <a:lnTo>
                        <a:pt x="137" y="448"/>
                      </a:lnTo>
                      <a:lnTo>
                        <a:pt x="132" y="451"/>
                      </a:lnTo>
                      <a:lnTo>
                        <a:pt x="129" y="453"/>
                      </a:lnTo>
                      <a:lnTo>
                        <a:pt x="127" y="453"/>
                      </a:lnTo>
                      <a:lnTo>
                        <a:pt x="123" y="453"/>
                      </a:lnTo>
                      <a:lnTo>
                        <a:pt x="118" y="453"/>
                      </a:lnTo>
                      <a:lnTo>
                        <a:pt x="112" y="454"/>
                      </a:lnTo>
                      <a:lnTo>
                        <a:pt x="105" y="456"/>
                      </a:lnTo>
                      <a:lnTo>
                        <a:pt x="100" y="457"/>
                      </a:lnTo>
                      <a:lnTo>
                        <a:pt x="96" y="457"/>
                      </a:lnTo>
                      <a:lnTo>
                        <a:pt x="94" y="457"/>
                      </a:lnTo>
                      <a:lnTo>
                        <a:pt x="65" y="472"/>
                      </a:lnTo>
                      <a:lnTo>
                        <a:pt x="65" y="467"/>
                      </a:lnTo>
                      <a:lnTo>
                        <a:pt x="65" y="462"/>
                      </a:lnTo>
                      <a:lnTo>
                        <a:pt x="61" y="457"/>
                      </a:lnTo>
                      <a:lnTo>
                        <a:pt x="58" y="457"/>
                      </a:lnTo>
                      <a:lnTo>
                        <a:pt x="51" y="456"/>
                      </a:lnTo>
                      <a:lnTo>
                        <a:pt x="45" y="457"/>
                      </a:lnTo>
                      <a:lnTo>
                        <a:pt x="37" y="461"/>
                      </a:lnTo>
                      <a:lnTo>
                        <a:pt x="31" y="462"/>
                      </a:lnTo>
                      <a:lnTo>
                        <a:pt x="24" y="464"/>
                      </a:lnTo>
                      <a:lnTo>
                        <a:pt x="19" y="465"/>
                      </a:lnTo>
                      <a:lnTo>
                        <a:pt x="15" y="465"/>
                      </a:lnTo>
                      <a:lnTo>
                        <a:pt x="10" y="465"/>
                      </a:lnTo>
                      <a:lnTo>
                        <a:pt x="5" y="465"/>
                      </a:lnTo>
                      <a:lnTo>
                        <a:pt x="0" y="464"/>
                      </a:lnTo>
                      <a:lnTo>
                        <a:pt x="0" y="468"/>
                      </a:lnTo>
                      <a:lnTo>
                        <a:pt x="2" y="472"/>
                      </a:lnTo>
                      <a:lnTo>
                        <a:pt x="3" y="473"/>
                      </a:lnTo>
                      <a:lnTo>
                        <a:pt x="7" y="473"/>
                      </a:lnTo>
                      <a:lnTo>
                        <a:pt x="10" y="473"/>
                      </a:lnTo>
                      <a:lnTo>
                        <a:pt x="13" y="475"/>
                      </a:lnTo>
                      <a:lnTo>
                        <a:pt x="16" y="476"/>
                      </a:lnTo>
                      <a:lnTo>
                        <a:pt x="21" y="478"/>
                      </a:lnTo>
                      <a:lnTo>
                        <a:pt x="24" y="481"/>
                      </a:lnTo>
                      <a:lnTo>
                        <a:pt x="29" y="483"/>
                      </a:lnTo>
                      <a:lnTo>
                        <a:pt x="32" y="481"/>
                      </a:lnTo>
                      <a:lnTo>
                        <a:pt x="37" y="480"/>
                      </a:lnTo>
                      <a:lnTo>
                        <a:pt x="42" y="478"/>
                      </a:lnTo>
                      <a:lnTo>
                        <a:pt x="46" y="478"/>
                      </a:lnTo>
                      <a:lnTo>
                        <a:pt x="51" y="478"/>
                      </a:lnTo>
                      <a:lnTo>
                        <a:pt x="56" y="478"/>
                      </a:lnTo>
                      <a:lnTo>
                        <a:pt x="59" y="481"/>
                      </a:lnTo>
                      <a:lnTo>
                        <a:pt x="64" y="488"/>
                      </a:lnTo>
                      <a:lnTo>
                        <a:pt x="69" y="488"/>
                      </a:lnTo>
                      <a:lnTo>
                        <a:pt x="72" y="488"/>
                      </a:lnTo>
                      <a:lnTo>
                        <a:pt x="75" y="484"/>
                      </a:lnTo>
                      <a:lnTo>
                        <a:pt x="80" y="483"/>
                      </a:lnTo>
                      <a:lnTo>
                        <a:pt x="83" y="483"/>
                      </a:lnTo>
                      <a:lnTo>
                        <a:pt x="88" y="483"/>
                      </a:lnTo>
                      <a:lnTo>
                        <a:pt x="92" y="483"/>
                      </a:lnTo>
                      <a:lnTo>
                        <a:pt x="100" y="483"/>
                      </a:lnTo>
                      <a:lnTo>
                        <a:pt x="107" y="483"/>
                      </a:lnTo>
                      <a:lnTo>
                        <a:pt x="115" y="484"/>
                      </a:lnTo>
                      <a:lnTo>
                        <a:pt x="119" y="484"/>
                      </a:lnTo>
                      <a:lnTo>
                        <a:pt x="127" y="484"/>
                      </a:lnTo>
                      <a:lnTo>
                        <a:pt x="127" y="483"/>
                      </a:lnTo>
                      <a:lnTo>
                        <a:pt x="127" y="481"/>
                      </a:lnTo>
                      <a:lnTo>
                        <a:pt x="127" y="480"/>
                      </a:lnTo>
                      <a:lnTo>
                        <a:pt x="126" y="478"/>
                      </a:lnTo>
                      <a:lnTo>
                        <a:pt x="134" y="473"/>
                      </a:lnTo>
                      <a:lnTo>
                        <a:pt x="140" y="473"/>
                      </a:lnTo>
                      <a:lnTo>
                        <a:pt x="145" y="473"/>
                      </a:lnTo>
                      <a:lnTo>
                        <a:pt x="150" y="473"/>
                      </a:lnTo>
                      <a:lnTo>
                        <a:pt x="154" y="475"/>
                      </a:lnTo>
                      <a:lnTo>
                        <a:pt x="159" y="473"/>
                      </a:lnTo>
                      <a:lnTo>
                        <a:pt x="164" y="473"/>
                      </a:lnTo>
                      <a:lnTo>
                        <a:pt x="169" y="473"/>
                      </a:lnTo>
                      <a:lnTo>
                        <a:pt x="175" y="472"/>
                      </a:lnTo>
                      <a:lnTo>
                        <a:pt x="177" y="470"/>
                      </a:lnTo>
                      <a:lnTo>
                        <a:pt x="178" y="468"/>
                      </a:lnTo>
                      <a:lnTo>
                        <a:pt x="178" y="465"/>
                      </a:lnTo>
                      <a:lnTo>
                        <a:pt x="181" y="464"/>
                      </a:lnTo>
                      <a:lnTo>
                        <a:pt x="185" y="462"/>
                      </a:lnTo>
                      <a:lnTo>
                        <a:pt x="189" y="459"/>
                      </a:lnTo>
                      <a:lnTo>
                        <a:pt x="194" y="457"/>
                      </a:lnTo>
                      <a:lnTo>
                        <a:pt x="201" y="456"/>
                      </a:lnTo>
                      <a:lnTo>
                        <a:pt x="205" y="454"/>
                      </a:lnTo>
                      <a:lnTo>
                        <a:pt x="210" y="453"/>
                      </a:lnTo>
                      <a:lnTo>
                        <a:pt x="215" y="451"/>
                      </a:lnTo>
                      <a:lnTo>
                        <a:pt x="220" y="451"/>
                      </a:lnTo>
                      <a:lnTo>
                        <a:pt x="221" y="451"/>
                      </a:lnTo>
                      <a:lnTo>
                        <a:pt x="226" y="453"/>
                      </a:lnTo>
                      <a:lnTo>
                        <a:pt x="229" y="453"/>
                      </a:lnTo>
                      <a:lnTo>
                        <a:pt x="234" y="453"/>
                      </a:lnTo>
                      <a:lnTo>
                        <a:pt x="237" y="449"/>
                      </a:lnTo>
                      <a:lnTo>
                        <a:pt x="240" y="446"/>
                      </a:lnTo>
                      <a:lnTo>
                        <a:pt x="243" y="441"/>
                      </a:lnTo>
                      <a:lnTo>
                        <a:pt x="247" y="440"/>
                      </a:lnTo>
                      <a:lnTo>
                        <a:pt x="250" y="438"/>
                      </a:lnTo>
                      <a:lnTo>
                        <a:pt x="253" y="441"/>
                      </a:lnTo>
                      <a:lnTo>
                        <a:pt x="262" y="437"/>
                      </a:lnTo>
                      <a:lnTo>
                        <a:pt x="261" y="434"/>
                      </a:lnTo>
                      <a:lnTo>
                        <a:pt x="259" y="430"/>
                      </a:lnTo>
                      <a:lnTo>
                        <a:pt x="259" y="429"/>
                      </a:lnTo>
                      <a:lnTo>
                        <a:pt x="255" y="424"/>
                      </a:lnTo>
                      <a:lnTo>
                        <a:pt x="251" y="421"/>
                      </a:lnTo>
                      <a:lnTo>
                        <a:pt x="256" y="414"/>
                      </a:lnTo>
                      <a:lnTo>
                        <a:pt x="262" y="410"/>
                      </a:lnTo>
                      <a:lnTo>
                        <a:pt x="269" y="408"/>
                      </a:lnTo>
                      <a:lnTo>
                        <a:pt x="274" y="407"/>
                      </a:lnTo>
                      <a:lnTo>
                        <a:pt x="278" y="403"/>
                      </a:lnTo>
                      <a:lnTo>
                        <a:pt x="283" y="400"/>
                      </a:lnTo>
                      <a:lnTo>
                        <a:pt x="285" y="403"/>
                      </a:lnTo>
                      <a:lnTo>
                        <a:pt x="291" y="403"/>
                      </a:lnTo>
                      <a:lnTo>
                        <a:pt x="291" y="400"/>
                      </a:lnTo>
                      <a:lnTo>
                        <a:pt x="289" y="399"/>
                      </a:lnTo>
                      <a:lnTo>
                        <a:pt x="289" y="395"/>
                      </a:lnTo>
                      <a:lnTo>
                        <a:pt x="291" y="394"/>
                      </a:lnTo>
                      <a:lnTo>
                        <a:pt x="294" y="391"/>
                      </a:lnTo>
                      <a:lnTo>
                        <a:pt x="299" y="387"/>
                      </a:lnTo>
                      <a:lnTo>
                        <a:pt x="304" y="386"/>
                      </a:lnTo>
                      <a:lnTo>
                        <a:pt x="307" y="383"/>
                      </a:lnTo>
                      <a:lnTo>
                        <a:pt x="310" y="380"/>
                      </a:lnTo>
                      <a:lnTo>
                        <a:pt x="315" y="376"/>
                      </a:lnTo>
                      <a:lnTo>
                        <a:pt x="320" y="373"/>
                      </a:lnTo>
                      <a:lnTo>
                        <a:pt x="323" y="373"/>
                      </a:lnTo>
                      <a:lnTo>
                        <a:pt x="326" y="372"/>
                      </a:lnTo>
                      <a:lnTo>
                        <a:pt x="329" y="373"/>
                      </a:lnTo>
                      <a:lnTo>
                        <a:pt x="344" y="367"/>
                      </a:lnTo>
                      <a:lnTo>
                        <a:pt x="350" y="383"/>
                      </a:lnTo>
                      <a:lnTo>
                        <a:pt x="347" y="383"/>
                      </a:lnTo>
                      <a:lnTo>
                        <a:pt x="345" y="384"/>
                      </a:lnTo>
                      <a:lnTo>
                        <a:pt x="342" y="380"/>
                      </a:lnTo>
                      <a:lnTo>
                        <a:pt x="337" y="380"/>
                      </a:lnTo>
                      <a:lnTo>
                        <a:pt x="334" y="380"/>
                      </a:lnTo>
                      <a:lnTo>
                        <a:pt x="329" y="381"/>
                      </a:lnTo>
                      <a:lnTo>
                        <a:pt x="324" y="383"/>
                      </a:lnTo>
                      <a:lnTo>
                        <a:pt x="321" y="386"/>
                      </a:lnTo>
                      <a:lnTo>
                        <a:pt x="318" y="392"/>
                      </a:lnTo>
                      <a:lnTo>
                        <a:pt x="317" y="395"/>
                      </a:lnTo>
                      <a:lnTo>
                        <a:pt x="315" y="399"/>
                      </a:lnTo>
                      <a:lnTo>
                        <a:pt x="312" y="400"/>
                      </a:lnTo>
                      <a:lnTo>
                        <a:pt x="309" y="403"/>
                      </a:lnTo>
                      <a:lnTo>
                        <a:pt x="304" y="405"/>
                      </a:lnTo>
                      <a:lnTo>
                        <a:pt x="302" y="408"/>
                      </a:lnTo>
                      <a:lnTo>
                        <a:pt x="301" y="413"/>
                      </a:lnTo>
                      <a:lnTo>
                        <a:pt x="299" y="416"/>
                      </a:lnTo>
                      <a:lnTo>
                        <a:pt x="301" y="419"/>
                      </a:lnTo>
                      <a:lnTo>
                        <a:pt x="304" y="422"/>
                      </a:lnTo>
                      <a:lnTo>
                        <a:pt x="291" y="429"/>
                      </a:lnTo>
                      <a:lnTo>
                        <a:pt x="294" y="434"/>
                      </a:lnTo>
                      <a:lnTo>
                        <a:pt x="302" y="435"/>
                      </a:lnTo>
                      <a:lnTo>
                        <a:pt x="310" y="435"/>
                      </a:lnTo>
                      <a:lnTo>
                        <a:pt x="321" y="434"/>
                      </a:lnTo>
                      <a:lnTo>
                        <a:pt x="331" y="432"/>
                      </a:lnTo>
                      <a:lnTo>
                        <a:pt x="340" y="429"/>
                      </a:lnTo>
                      <a:lnTo>
                        <a:pt x="350" y="426"/>
                      </a:lnTo>
                      <a:lnTo>
                        <a:pt x="358" y="422"/>
                      </a:lnTo>
                      <a:lnTo>
                        <a:pt x="359" y="422"/>
                      </a:lnTo>
                      <a:lnTo>
                        <a:pt x="366" y="422"/>
                      </a:lnTo>
                      <a:lnTo>
                        <a:pt x="369" y="421"/>
                      </a:lnTo>
                      <a:lnTo>
                        <a:pt x="372" y="419"/>
                      </a:lnTo>
                      <a:lnTo>
                        <a:pt x="375" y="418"/>
                      </a:lnTo>
                      <a:lnTo>
                        <a:pt x="380" y="418"/>
                      </a:lnTo>
                      <a:lnTo>
                        <a:pt x="382" y="414"/>
                      </a:lnTo>
                      <a:lnTo>
                        <a:pt x="383" y="410"/>
                      </a:lnTo>
                      <a:lnTo>
                        <a:pt x="383" y="407"/>
                      </a:lnTo>
                      <a:lnTo>
                        <a:pt x="385" y="403"/>
                      </a:lnTo>
                      <a:lnTo>
                        <a:pt x="386" y="403"/>
                      </a:lnTo>
                      <a:lnTo>
                        <a:pt x="390" y="402"/>
                      </a:lnTo>
                      <a:lnTo>
                        <a:pt x="394" y="402"/>
                      </a:lnTo>
                      <a:lnTo>
                        <a:pt x="399" y="402"/>
                      </a:lnTo>
                      <a:lnTo>
                        <a:pt x="402" y="402"/>
                      </a:lnTo>
                      <a:lnTo>
                        <a:pt x="407" y="402"/>
                      </a:lnTo>
                      <a:lnTo>
                        <a:pt x="409" y="403"/>
                      </a:lnTo>
                      <a:lnTo>
                        <a:pt x="412" y="405"/>
                      </a:lnTo>
                      <a:lnTo>
                        <a:pt x="412" y="408"/>
                      </a:lnTo>
                      <a:lnTo>
                        <a:pt x="410" y="411"/>
                      </a:lnTo>
                      <a:lnTo>
                        <a:pt x="409" y="414"/>
                      </a:lnTo>
                      <a:lnTo>
                        <a:pt x="409" y="418"/>
                      </a:lnTo>
                      <a:lnTo>
                        <a:pt x="410" y="419"/>
                      </a:lnTo>
                      <a:lnTo>
                        <a:pt x="415" y="419"/>
                      </a:lnTo>
                      <a:lnTo>
                        <a:pt x="417" y="421"/>
                      </a:lnTo>
                      <a:lnTo>
                        <a:pt x="420" y="422"/>
                      </a:lnTo>
                      <a:lnTo>
                        <a:pt x="423" y="427"/>
                      </a:lnTo>
                      <a:lnTo>
                        <a:pt x="428" y="432"/>
                      </a:lnTo>
                      <a:lnTo>
                        <a:pt x="431" y="435"/>
                      </a:lnTo>
                      <a:lnTo>
                        <a:pt x="434" y="440"/>
                      </a:lnTo>
                      <a:lnTo>
                        <a:pt x="437" y="443"/>
                      </a:lnTo>
                      <a:lnTo>
                        <a:pt x="442" y="448"/>
                      </a:lnTo>
                      <a:lnTo>
                        <a:pt x="447" y="448"/>
                      </a:lnTo>
                      <a:lnTo>
                        <a:pt x="453" y="449"/>
                      </a:lnTo>
                      <a:lnTo>
                        <a:pt x="456" y="451"/>
                      </a:lnTo>
                      <a:lnTo>
                        <a:pt x="461" y="453"/>
                      </a:lnTo>
                      <a:lnTo>
                        <a:pt x="466" y="454"/>
                      </a:lnTo>
                      <a:lnTo>
                        <a:pt x="471" y="456"/>
                      </a:lnTo>
                      <a:lnTo>
                        <a:pt x="474" y="457"/>
                      </a:lnTo>
                      <a:lnTo>
                        <a:pt x="479" y="457"/>
                      </a:lnTo>
                      <a:lnTo>
                        <a:pt x="483" y="461"/>
                      </a:lnTo>
                      <a:lnTo>
                        <a:pt x="488" y="462"/>
                      </a:lnTo>
                      <a:lnTo>
                        <a:pt x="490" y="464"/>
                      </a:lnTo>
                      <a:lnTo>
                        <a:pt x="493" y="468"/>
                      </a:lnTo>
                      <a:lnTo>
                        <a:pt x="496" y="470"/>
                      </a:lnTo>
                      <a:lnTo>
                        <a:pt x="501" y="473"/>
                      </a:lnTo>
                      <a:lnTo>
                        <a:pt x="502" y="473"/>
                      </a:lnTo>
                      <a:lnTo>
                        <a:pt x="506" y="475"/>
                      </a:lnTo>
                      <a:lnTo>
                        <a:pt x="509" y="473"/>
                      </a:lnTo>
                      <a:lnTo>
                        <a:pt x="512" y="473"/>
                      </a:lnTo>
                      <a:lnTo>
                        <a:pt x="514" y="472"/>
                      </a:lnTo>
                      <a:lnTo>
                        <a:pt x="518" y="470"/>
                      </a:lnTo>
                      <a:lnTo>
                        <a:pt x="520" y="472"/>
                      </a:lnTo>
                      <a:lnTo>
                        <a:pt x="521" y="475"/>
                      </a:lnTo>
                      <a:lnTo>
                        <a:pt x="518" y="478"/>
                      </a:lnTo>
                      <a:lnTo>
                        <a:pt x="515" y="484"/>
                      </a:lnTo>
                      <a:lnTo>
                        <a:pt x="518" y="484"/>
                      </a:lnTo>
                      <a:lnTo>
                        <a:pt x="521" y="488"/>
                      </a:lnTo>
                      <a:lnTo>
                        <a:pt x="526" y="489"/>
                      </a:lnTo>
                      <a:lnTo>
                        <a:pt x="529" y="492"/>
                      </a:lnTo>
                      <a:lnTo>
                        <a:pt x="534" y="495"/>
                      </a:lnTo>
                      <a:lnTo>
                        <a:pt x="537" y="499"/>
                      </a:lnTo>
                      <a:lnTo>
                        <a:pt x="539" y="503"/>
                      </a:lnTo>
                      <a:lnTo>
                        <a:pt x="542" y="507"/>
                      </a:lnTo>
                      <a:lnTo>
                        <a:pt x="544" y="510"/>
                      </a:lnTo>
                      <a:lnTo>
                        <a:pt x="545" y="515"/>
                      </a:lnTo>
                      <a:lnTo>
                        <a:pt x="547" y="518"/>
                      </a:lnTo>
                      <a:lnTo>
                        <a:pt x="550" y="522"/>
                      </a:lnTo>
                      <a:lnTo>
                        <a:pt x="553" y="527"/>
                      </a:lnTo>
                      <a:lnTo>
                        <a:pt x="560" y="535"/>
                      </a:lnTo>
                      <a:lnTo>
                        <a:pt x="563" y="535"/>
                      </a:lnTo>
                      <a:lnTo>
                        <a:pt x="564" y="535"/>
                      </a:lnTo>
                      <a:lnTo>
                        <a:pt x="566" y="535"/>
                      </a:lnTo>
                      <a:lnTo>
                        <a:pt x="569" y="534"/>
                      </a:lnTo>
                      <a:lnTo>
                        <a:pt x="574" y="535"/>
                      </a:lnTo>
                      <a:lnTo>
                        <a:pt x="577" y="534"/>
                      </a:lnTo>
                      <a:lnTo>
                        <a:pt x="575" y="532"/>
                      </a:lnTo>
                      <a:lnTo>
                        <a:pt x="579" y="530"/>
                      </a:lnTo>
                      <a:lnTo>
                        <a:pt x="579" y="527"/>
                      </a:lnTo>
                      <a:lnTo>
                        <a:pt x="577" y="526"/>
                      </a:lnTo>
                      <a:lnTo>
                        <a:pt x="574" y="521"/>
                      </a:lnTo>
                      <a:lnTo>
                        <a:pt x="577" y="518"/>
                      </a:lnTo>
                      <a:lnTo>
                        <a:pt x="579" y="518"/>
                      </a:lnTo>
                      <a:lnTo>
                        <a:pt x="582" y="521"/>
                      </a:lnTo>
                      <a:lnTo>
                        <a:pt x="582" y="526"/>
                      </a:lnTo>
                      <a:lnTo>
                        <a:pt x="582" y="530"/>
                      </a:lnTo>
                      <a:lnTo>
                        <a:pt x="596" y="538"/>
                      </a:lnTo>
                      <a:lnTo>
                        <a:pt x="601" y="537"/>
                      </a:lnTo>
                      <a:lnTo>
                        <a:pt x="599" y="537"/>
                      </a:lnTo>
                      <a:lnTo>
                        <a:pt x="599" y="535"/>
                      </a:lnTo>
                      <a:lnTo>
                        <a:pt x="599" y="534"/>
                      </a:lnTo>
                      <a:lnTo>
                        <a:pt x="598" y="527"/>
                      </a:lnTo>
                      <a:lnTo>
                        <a:pt x="596" y="522"/>
                      </a:lnTo>
                      <a:lnTo>
                        <a:pt x="593" y="519"/>
                      </a:lnTo>
                      <a:lnTo>
                        <a:pt x="590" y="518"/>
                      </a:lnTo>
                      <a:lnTo>
                        <a:pt x="599" y="515"/>
                      </a:lnTo>
                      <a:lnTo>
                        <a:pt x="599" y="519"/>
                      </a:lnTo>
                      <a:lnTo>
                        <a:pt x="599" y="524"/>
                      </a:lnTo>
                      <a:lnTo>
                        <a:pt x="601" y="529"/>
                      </a:lnTo>
                      <a:lnTo>
                        <a:pt x="603" y="534"/>
                      </a:lnTo>
                      <a:lnTo>
                        <a:pt x="604" y="535"/>
                      </a:lnTo>
                      <a:lnTo>
                        <a:pt x="604" y="537"/>
                      </a:lnTo>
                      <a:lnTo>
                        <a:pt x="607" y="540"/>
                      </a:lnTo>
                      <a:lnTo>
                        <a:pt x="610" y="542"/>
                      </a:lnTo>
                      <a:lnTo>
                        <a:pt x="614" y="543"/>
                      </a:lnTo>
                      <a:lnTo>
                        <a:pt x="617" y="548"/>
                      </a:lnTo>
                      <a:lnTo>
                        <a:pt x="618" y="551"/>
                      </a:lnTo>
                      <a:lnTo>
                        <a:pt x="620" y="554"/>
                      </a:lnTo>
                      <a:lnTo>
                        <a:pt x="622" y="561"/>
                      </a:lnTo>
                      <a:lnTo>
                        <a:pt x="623" y="565"/>
                      </a:lnTo>
                      <a:lnTo>
                        <a:pt x="625" y="570"/>
                      </a:lnTo>
                      <a:lnTo>
                        <a:pt x="626" y="577"/>
                      </a:lnTo>
                      <a:lnTo>
                        <a:pt x="626" y="581"/>
                      </a:lnTo>
                      <a:close/>
                    </a:path>
                  </a:pathLst>
                </a:custGeom>
                <a:solidFill>
                  <a:srgbClr val="641E57">
                    <a:alpha val="50196"/>
                  </a:srgbClr>
                </a:solid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itchFamily="34" charset="0"/>
                  </a:endParaRPr>
                </a:p>
              </p:txBody>
            </p:sp>
          </p:grpSp>
          <p:sp>
            <p:nvSpPr>
              <p:cNvPr id="295" name="State: Alabama"/>
              <p:cNvSpPr>
                <a:spLocks/>
              </p:cNvSpPr>
              <p:nvPr/>
            </p:nvSpPr>
            <p:spPr bwMode="auto">
              <a:xfrm>
                <a:off x="5187574" y="4945034"/>
                <a:ext cx="476130" cy="818601"/>
              </a:xfrm>
              <a:custGeom>
                <a:avLst/>
                <a:gdLst>
                  <a:gd name="T0" fmla="*/ 2147483647 w 326"/>
                  <a:gd name="T1" fmla="*/ 2147483647 h 544"/>
                  <a:gd name="T2" fmla="*/ 2147483647 w 326"/>
                  <a:gd name="T3" fmla="*/ 2147483647 h 544"/>
                  <a:gd name="T4" fmla="*/ 2147483647 w 326"/>
                  <a:gd name="T5" fmla="*/ 2147483647 h 544"/>
                  <a:gd name="T6" fmla="*/ 2147483647 w 326"/>
                  <a:gd name="T7" fmla="*/ 2147483647 h 544"/>
                  <a:gd name="T8" fmla="*/ 2147483647 w 326"/>
                  <a:gd name="T9" fmla="*/ 2147483647 h 544"/>
                  <a:gd name="T10" fmla="*/ 2147483647 w 326"/>
                  <a:gd name="T11" fmla="*/ 2147483647 h 544"/>
                  <a:gd name="T12" fmla="*/ 2147483647 w 326"/>
                  <a:gd name="T13" fmla="*/ 2147483647 h 544"/>
                  <a:gd name="T14" fmla="*/ 2147483647 w 326"/>
                  <a:gd name="T15" fmla="*/ 2147483647 h 544"/>
                  <a:gd name="T16" fmla="*/ 2147483647 w 326"/>
                  <a:gd name="T17" fmla="*/ 2147483647 h 544"/>
                  <a:gd name="T18" fmla="*/ 2147483647 w 326"/>
                  <a:gd name="T19" fmla="*/ 2147483647 h 544"/>
                  <a:gd name="T20" fmla="*/ 2147483647 w 326"/>
                  <a:gd name="T21" fmla="*/ 2147483647 h 544"/>
                  <a:gd name="T22" fmla="*/ 2147483647 w 326"/>
                  <a:gd name="T23" fmla="*/ 2147483647 h 544"/>
                  <a:gd name="T24" fmla="*/ 2147483647 w 326"/>
                  <a:gd name="T25" fmla="*/ 2147483647 h 544"/>
                  <a:gd name="T26" fmla="*/ 2147483647 w 326"/>
                  <a:gd name="T27" fmla="*/ 2147483647 h 544"/>
                  <a:gd name="T28" fmla="*/ 2147483647 w 326"/>
                  <a:gd name="T29" fmla="*/ 2147483647 h 544"/>
                  <a:gd name="T30" fmla="*/ 2147483647 w 326"/>
                  <a:gd name="T31" fmla="*/ 2147483647 h 544"/>
                  <a:gd name="T32" fmla="*/ 2147483647 w 326"/>
                  <a:gd name="T33" fmla="*/ 2147483647 h 544"/>
                  <a:gd name="T34" fmla="*/ 2147483647 w 326"/>
                  <a:gd name="T35" fmla="*/ 2147483647 h 544"/>
                  <a:gd name="T36" fmla="*/ 2147483647 w 326"/>
                  <a:gd name="T37" fmla="*/ 2147483647 h 544"/>
                  <a:gd name="T38" fmla="*/ 2147483647 w 326"/>
                  <a:gd name="T39" fmla="*/ 2147483647 h 544"/>
                  <a:gd name="T40" fmla="*/ 2147483647 w 326"/>
                  <a:gd name="T41" fmla="*/ 2147483647 h 544"/>
                  <a:gd name="T42" fmla="*/ 2147483647 w 326"/>
                  <a:gd name="T43" fmla="*/ 2147483647 h 544"/>
                  <a:gd name="T44" fmla="*/ 2147483647 w 326"/>
                  <a:gd name="T45" fmla="*/ 2147483647 h 544"/>
                  <a:gd name="T46" fmla="*/ 2147483647 w 326"/>
                  <a:gd name="T47" fmla="*/ 2147483647 h 544"/>
                  <a:gd name="T48" fmla="*/ 2147483647 w 326"/>
                  <a:gd name="T49" fmla="*/ 2147483647 h 544"/>
                  <a:gd name="T50" fmla="*/ 2147483647 w 326"/>
                  <a:gd name="T51" fmla="*/ 2147483647 h 544"/>
                  <a:gd name="T52" fmla="*/ 2147483647 w 326"/>
                  <a:gd name="T53" fmla="*/ 2147483647 h 544"/>
                  <a:gd name="T54" fmla="*/ 2147483647 w 326"/>
                  <a:gd name="T55" fmla="*/ 2147483647 h 544"/>
                  <a:gd name="T56" fmla="*/ 2147483647 w 326"/>
                  <a:gd name="T57" fmla="*/ 2147483647 h 544"/>
                  <a:gd name="T58" fmla="*/ 2147483647 w 326"/>
                  <a:gd name="T59" fmla="*/ 2147483647 h 544"/>
                  <a:gd name="T60" fmla="*/ 2147483647 w 326"/>
                  <a:gd name="T61" fmla="*/ 2147483647 h 544"/>
                  <a:gd name="T62" fmla="*/ 2147483647 w 326"/>
                  <a:gd name="T63" fmla="*/ 2147483647 h 544"/>
                  <a:gd name="T64" fmla="*/ 2147483647 w 326"/>
                  <a:gd name="T65" fmla="*/ 2147483647 h 544"/>
                  <a:gd name="T66" fmla="*/ 2147483647 w 326"/>
                  <a:gd name="T67" fmla="*/ 2147483647 h 544"/>
                  <a:gd name="T68" fmla="*/ 2147483647 w 326"/>
                  <a:gd name="T69" fmla="*/ 2147483647 h 544"/>
                  <a:gd name="T70" fmla="*/ 2147483647 w 326"/>
                  <a:gd name="T71" fmla="*/ 2147483647 h 544"/>
                  <a:gd name="T72" fmla="*/ 2147483647 w 326"/>
                  <a:gd name="T73" fmla="*/ 2147483647 h 544"/>
                  <a:gd name="T74" fmla="*/ 2147483647 w 326"/>
                  <a:gd name="T75" fmla="*/ 2147483647 h 544"/>
                  <a:gd name="T76" fmla="*/ 2147483647 w 326"/>
                  <a:gd name="T77" fmla="*/ 2147483647 h 544"/>
                  <a:gd name="T78" fmla="*/ 2147483647 w 326"/>
                  <a:gd name="T79" fmla="*/ 2147483647 h 544"/>
                  <a:gd name="T80" fmla="*/ 2147483647 w 326"/>
                  <a:gd name="T81" fmla="*/ 2147483647 h 544"/>
                  <a:gd name="T82" fmla="*/ 2147483647 w 326"/>
                  <a:gd name="T83" fmla="*/ 2147483647 h 5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
                  <a:gd name="T127" fmla="*/ 0 h 544"/>
                  <a:gd name="T128" fmla="*/ 326 w 326"/>
                  <a:gd name="T129" fmla="*/ 544 h 5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 h="544">
                    <a:moveTo>
                      <a:pt x="13" y="37"/>
                    </a:moveTo>
                    <a:lnTo>
                      <a:pt x="8" y="31"/>
                    </a:lnTo>
                    <a:lnTo>
                      <a:pt x="5" y="29"/>
                    </a:lnTo>
                    <a:lnTo>
                      <a:pt x="2" y="24"/>
                    </a:lnTo>
                    <a:lnTo>
                      <a:pt x="0" y="21"/>
                    </a:lnTo>
                    <a:lnTo>
                      <a:pt x="29" y="19"/>
                    </a:lnTo>
                    <a:lnTo>
                      <a:pt x="227" y="0"/>
                    </a:lnTo>
                    <a:lnTo>
                      <a:pt x="235" y="18"/>
                    </a:lnTo>
                    <a:lnTo>
                      <a:pt x="237" y="31"/>
                    </a:lnTo>
                    <a:lnTo>
                      <a:pt x="241" y="45"/>
                    </a:lnTo>
                    <a:lnTo>
                      <a:pt x="248" y="59"/>
                    </a:lnTo>
                    <a:lnTo>
                      <a:pt x="253" y="80"/>
                    </a:lnTo>
                    <a:lnTo>
                      <a:pt x="257" y="97"/>
                    </a:lnTo>
                    <a:lnTo>
                      <a:pt x="262" y="118"/>
                    </a:lnTo>
                    <a:lnTo>
                      <a:pt x="269" y="137"/>
                    </a:lnTo>
                    <a:lnTo>
                      <a:pt x="276" y="158"/>
                    </a:lnTo>
                    <a:lnTo>
                      <a:pt x="280" y="181"/>
                    </a:lnTo>
                    <a:lnTo>
                      <a:pt x="286" y="205"/>
                    </a:lnTo>
                    <a:lnTo>
                      <a:pt x="291" y="215"/>
                    </a:lnTo>
                    <a:lnTo>
                      <a:pt x="294" y="226"/>
                    </a:lnTo>
                    <a:lnTo>
                      <a:pt x="296" y="235"/>
                    </a:lnTo>
                    <a:lnTo>
                      <a:pt x="299" y="245"/>
                    </a:lnTo>
                    <a:lnTo>
                      <a:pt x="302" y="255"/>
                    </a:lnTo>
                    <a:lnTo>
                      <a:pt x="305" y="262"/>
                    </a:lnTo>
                    <a:lnTo>
                      <a:pt x="313" y="270"/>
                    </a:lnTo>
                    <a:lnTo>
                      <a:pt x="315" y="275"/>
                    </a:lnTo>
                    <a:lnTo>
                      <a:pt x="318" y="280"/>
                    </a:lnTo>
                    <a:lnTo>
                      <a:pt x="315" y="283"/>
                    </a:lnTo>
                    <a:lnTo>
                      <a:pt x="315" y="286"/>
                    </a:lnTo>
                    <a:lnTo>
                      <a:pt x="315" y="289"/>
                    </a:lnTo>
                    <a:lnTo>
                      <a:pt x="321" y="291"/>
                    </a:lnTo>
                    <a:lnTo>
                      <a:pt x="324" y="294"/>
                    </a:lnTo>
                    <a:lnTo>
                      <a:pt x="326" y="297"/>
                    </a:lnTo>
                    <a:lnTo>
                      <a:pt x="323" y="301"/>
                    </a:lnTo>
                    <a:lnTo>
                      <a:pt x="318" y="304"/>
                    </a:lnTo>
                    <a:lnTo>
                      <a:pt x="313" y="309"/>
                    </a:lnTo>
                    <a:lnTo>
                      <a:pt x="311" y="313"/>
                    </a:lnTo>
                    <a:lnTo>
                      <a:pt x="308" y="318"/>
                    </a:lnTo>
                    <a:lnTo>
                      <a:pt x="308" y="328"/>
                    </a:lnTo>
                    <a:lnTo>
                      <a:pt x="310" y="334"/>
                    </a:lnTo>
                    <a:lnTo>
                      <a:pt x="311" y="340"/>
                    </a:lnTo>
                    <a:lnTo>
                      <a:pt x="313" y="347"/>
                    </a:lnTo>
                    <a:lnTo>
                      <a:pt x="316" y="351"/>
                    </a:lnTo>
                    <a:lnTo>
                      <a:pt x="316" y="418"/>
                    </a:lnTo>
                    <a:lnTo>
                      <a:pt x="319" y="423"/>
                    </a:lnTo>
                    <a:lnTo>
                      <a:pt x="323" y="429"/>
                    </a:lnTo>
                    <a:lnTo>
                      <a:pt x="324" y="432"/>
                    </a:lnTo>
                    <a:lnTo>
                      <a:pt x="326" y="439"/>
                    </a:lnTo>
                    <a:lnTo>
                      <a:pt x="89" y="459"/>
                    </a:lnTo>
                    <a:lnTo>
                      <a:pt x="86" y="461"/>
                    </a:lnTo>
                    <a:lnTo>
                      <a:pt x="86" y="469"/>
                    </a:lnTo>
                    <a:lnTo>
                      <a:pt x="86" y="474"/>
                    </a:lnTo>
                    <a:lnTo>
                      <a:pt x="92" y="480"/>
                    </a:lnTo>
                    <a:lnTo>
                      <a:pt x="99" y="485"/>
                    </a:lnTo>
                    <a:lnTo>
                      <a:pt x="103" y="491"/>
                    </a:lnTo>
                    <a:lnTo>
                      <a:pt x="108" y="496"/>
                    </a:lnTo>
                    <a:lnTo>
                      <a:pt x="108" y="502"/>
                    </a:lnTo>
                    <a:lnTo>
                      <a:pt x="108" y="510"/>
                    </a:lnTo>
                    <a:lnTo>
                      <a:pt x="108" y="520"/>
                    </a:lnTo>
                    <a:lnTo>
                      <a:pt x="106" y="528"/>
                    </a:lnTo>
                    <a:lnTo>
                      <a:pt x="100" y="529"/>
                    </a:lnTo>
                    <a:lnTo>
                      <a:pt x="94" y="533"/>
                    </a:lnTo>
                    <a:lnTo>
                      <a:pt x="84" y="536"/>
                    </a:lnTo>
                    <a:lnTo>
                      <a:pt x="78" y="539"/>
                    </a:lnTo>
                    <a:lnTo>
                      <a:pt x="70" y="539"/>
                    </a:lnTo>
                    <a:lnTo>
                      <a:pt x="62" y="544"/>
                    </a:lnTo>
                    <a:lnTo>
                      <a:pt x="57" y="544"/>
                    </a:lnTo>
                    <a:lnTo>
                      <a:pt x="57" y="536"/>
                    </a:lnTo>
                    <a:lnTo>
                      <a:pt x="59" y="529"/>
                    </a:lnTo>
                    <a:lnTo>
                      <a:pt x="60" y="523"/>
                    </a:lnTo>
                    <a:lnTo>
                      <a:pt x="59" y="518"/>
                    </a:lnTo>
                    <a:lnTo>
                      <a:pt x="56" y="510"/>
                    </a:lnTo>
                    <a:lnTo>
                      <a:pt x="54" y="502"/>
                    </a:lnTo>
                    <a:lnTo>
                      <a:pt x="52" y="496"/>
                    </a:lnTo>
                    <a:lnTo>
                      <a:pt x="49" y="486"/>
                    </a:lnTo>
                    <a:lnTo>
                      <a:pt x="48" y="494"/>
                    </a:lnTo>
                    <a:lnTo>
                      <a:pt x="46" y="499"/>
                    </a:lnTo>
                    <a:lnTo>
                      <a:pt x="44" y="506"/>
                    </a:lnTo>
                    <a:lnTo>
                      <a:pt x="41" y="510"/>
                    </a:lnTo>
                    <a:lnTo>
                      <a:pt x="40" y="526"/>
                    </a:lnTo>
                    <a:lnTo>
                      <a:pt x="37" y="531"/>
                    </a:lnTo>
                    <a:lnTo>
                      <a:pt x="32" y="533"/>
                    </a:lnTo>
                    <a:lnTo>
                      <a:pt x="29" y="536"/>
                    </a:lnTo>
                    <a:lnTo>
                      <a:pt x="17" y="533"/>
                    </a:lnTo>
                    <a:lnTo>
                      <a:pt x="13" y="37"/>
                    </a:ln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900" dirty="0">
                  <a:solidFill>
                    <a:srgbClr val="000000"/>
                  </a:solidFill>
                  <a:latin typeface="Georgia" pitchFamily="18" charset="0"/>
                  <a:ea typeface="ＭＳ Ｐゴシック" pitchFamily="34" charset="-128"/>
                  <a:cs typeface="Arial" panose="020B0604020202020204" pitchFamily="34" charset="0"/>
                </a:endParaRPr>
              </a:p>
            </p:txBody>
          </p:sp>
        </p:grpSp>
        <p:grpSp>
          <p:nvGrpSpPr>
            <p:cNvPr id="181" name="Labels, Lines &amp; D.C."/>
            <p:cNvGrpSpPr/>
            <p:nvPr/>
          </p:nvGrpSpPr>
          <p:grpSpPr>
            <a:xfrm>
              <a:off x="1128968" y="2403141"/>
              <a:ext cx="6269576" cy="3511041"/>
              <a:chOff x="1741370" y="2070473"/>
              <a:chExt cx="6996999" cy="3918407"/>
            </a:xfrm>
            <a:noFill/>
          </p:grpSpPr>
          <p:sp>
            <p:nvSpPr>
              <p:cNvPr id="182" name="Label: Wyoming"/>
              <p:cNvSpPr txBox="1">
                <a:spLocks noChangeArrowheads="1"/>
              </p:cNvSpPr>
              <p:nvPr/>
            </p:nvSpPr>
            <p:spPr bwMode="auto">
              <a:xfrm>
                <a:off x="3231170" y="3128136"/>
                <a:ext cx="480165"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Wyoming</a:t>
                </a:r>
              </a:p>
            </p:txBody>
          </p:sp>
          <p:sp>
            <p:nvSpPr>
              <p:cNvPr id="183" name="Label: Wisconsin"/>
              <p:cNvSpPr txBox="1">
                <a:spLocks noChangeArrowheads="1"/>
              </p:cNvSpPr>
              <p:nvPr/>
            </p:nvSpPr>
            <p:spPr bwMode="auto">
              <a:xfrm>
                <a:off x="5311657" y="2857380"/>
                <a:ext cx="490751"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Wisconsin</a:t>
                </a:r>
              </a:p>
            </p:txBody>
          </p:sp>
          <p:sp>
            <p:nvSpPr>
              <p:cNvPr id="184" name="Label: West Virginia"/>
              <p:cNvSpPr txBox="1">
                <a:spLocks noChangeArrowheads="1"/>
              </p:cNvSpPr>
              <p:nvPr/>
            </p:nvSpPr>
            <p:spPr bwMode="auto">
              <a:xfrm>
                <a:off x="6604858" y="3788982"/>
                <a:ext cx="440466"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l" fontAlgn="base">
                  <a:spcAft>
                    <a:spcPct val="0"/>
                  </a:spcAft>
                </a:pPr>
                <a:r>
                  <a:rPr lang="en-US" sz="700" dirty="0">
                    <a:solidFill>
                      <a:srgbClr val="FFFFFF"/>
                    </a:solidFill>
                    <a:latin typeface="Calibri"/>
                  </a:rPr>
                  <a:t>West</a:t>
                </a:r>
                <a:br>
                  <a:rPr lang="en-US" sz="700" dirty="0">
                    <a:solidFill>
                      <a:srgbClr val="FFFFFF"/>
                    </a:solidFill>
                    <a:latin typeface="Calibri"/>
                  </a:rPr>
                </a:br>
                <a:r>
                  <a:rPr lang="en-US" sz="700" dirty="0">
                    <a:solidFill>
                      <a:srgbClr val="FFFFFF"/>
                    </a:solidFill>
                    <a:latin typeface="Calibri"/>
                  </a:rPr>
                  <a:t>Virginia  </a:t>
                </a:r>
              </a:p>
            </p:txBody>
          </p:sp>
          <p:sp>
            <p:nvSpPr>
              <p:cNvPr id="185" name="Circle: Washington, D.C."/>
              <p:cNvSpPr>
                <a:spLocks noChangeArrowheads="1"/>
              </p:cNvSpPr>
              <p:nvPr/>
            </p:nvSpPr>
            <p:spPr bwMode="auto">
              <a:xfrm>
                <a:off x="7142181" y="3706442"/>
                <a:ext cx="71662" cy="7383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0" algn="ctr">
                <a:solidFill>
                  <a:srgbClr val="808080"/>
                </a:solidFill>
                <a:round/>
                <a:headEnd/>
                <a:tailEnd/>
              </a:ln>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186" name="Line: Washington, D.C."/>
              <p:cNvSpPr>
                <a:spLocks noChangeShapeType="1"/>
              </p:cNvSpPr>
              <p:nvPr/>
            </p:nvSpPr>
            <p:spPr bwMode="auto">
              <a:xfrm flipV="1">
                <a:off x="7213843" y="3738740"/>
                <a:ext cx="488198" cy="4614"/>
              </a:xfrm>
              <a:prstGeom prst="line">
                <a:avLst/>
              </a:prstGeom>
              <a:grpFill/>
              <a:ln w="6350">
                <a:solidFill>
                  <a:schemeClr val="tx1"/>
                </a:solidFill>
                <a:round/>
                <a:headEnd type="none" w="sm" len="sm"/>
                <a:tailEnd/>
              </a:ln>
              <a:effectLst/>
              <a:extLst/>
            </p:spPr>
            <p:txBody>
              <a:bodyPr wrap="none" lIns="101882" tIns="50941" rIns="101882" bIns="50941" anchor="ctr"/>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187" name="Label: Washington, D.C."/>
              <p:cNvSpPr txBox="1">
                <a:spLocks noChangeArrowheads="1"/>
              </p:cNvSpPr>
              <p:nvPr/>
            </p:nvSpPr>
            <p:spPr bwMode="auto">
              <a:xfrm>
                <a:off x="7727421" y="3662217"/>
                <a:ext cx="867699" cy="145184"/>
              </a:xfrm>
              <a:prstGeom prst="rect">
                <a:avLst/>
              </a:prstGeom>
              <a:grpFill/>
              <a:ln>
                <a:noFill/>
              </a:ln>
              <a:extLst/>
            </p:spPr>
            <p:txBody>
              <a:bodyPr wrap="none"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700" b="1" dirty="0">
                    <a:solidFill>
                      <a:srgbClr val="000000"/>
                    </a:solidFill>
                    <a:latin typeface="Calibri"/>
                    <a:ea typeface="ＭＳ Ｐゴシック" pitchFamily="34" charset="-128"/>
                    <a:cs typeface="Arial" panose="020B0604020202020204" pitchFamily="34" charset="0"/>
                  </a:rPr>
                  <a:t>Washington, D.C.</a:t>
                </a:r>
              </a:p>
            </p:txBody>
          </p:sp>
          <p:sp>
            <p:nvSpPr>
              <p:cNvPr id="188" name="Label: Washington"/>
              <p:cNvSpPr txBox="1">
                <a:spLocks noChangeArrowheads="1"/>
              </p:cNvSpPr>
              <p:nvPr/>
            </p:nvSpPr>
            <p:spPr bwMode="auto">
              <a:xfrm>
                <a:off x="2015037" y="2070473"/>
                <a:ext cx="60493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Washington</a:t>
                </a:r>
              </a:p>
            </p:txBody>
          </p:sp>
          <p:sp>
            <p:nvSpPr>
              <p:cNvPr id="189" name="Line: Virginia"/>
              <p:cNvSpPr>
                <a:spLocks noChangeShapeType="1"/>
              </p:cNvSpPr>
              <p:nvPr/>
            </p:nvSpPr>
            <p:spPr bwMode="auto">
              <a:xfrm flipV="1">
                <a:off x="7169055" y="4011004"/>
                <a:ext cx="358311" cy="0"/>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190" name="Label: Virginia"/>
              <p:cNvSpPr txBox="1">
                <a:spLocks noChangeArrowheads="1"/>
              </p:cNvSpPr>
              <p:nvPr/>
            </p:nvSpPr>
            <p:spPr bwMode="auto">
              <a:xfrm>
                <a:off x="7556220" y="3952965"/>
                <a:ext cx="414000"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Virginia </a:t>
                </a:r>
              </a:p>
            </p:txBody>
          </p:sp>
          <p:sp>
            <p:nvSpPr>
              <p:cNvPr id="191" name="Line: Vermont"/>
              <p:cNvSpPr>
                <a:spLocks noChangeShapeType="1"/>
              </p:cNvSpPr>
              <p:nvPr/>
            </p:nvSpPr>
            <p:spPr bwMode="auto">
              <a:xfrm flipV="1">
                <a:off x="7506464" y="2523562"/>
                <a:ext cx="0" cy="144591"/>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192" name="Label: Vermont"/>
              <p:cNvSpPr txBox="1">
                <a:spLocks noChangeArrowheads="1"/>
              </p:cNvSpPr>
              <p:nvPr/>
            </p:nvSpPr>
            <p:spPr bwMode="auto">
              <a:xfrm>
                <a:off x="7099122" y="2379896"/>
                <a:ext cx="444247"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Vermont</a:t>
                </a:r>
              </a:p>
            </p:txBody>
          </p:sp>
          <p:sp>
            <p:nvSpPr>
              <p:cNvPr id="193" name="Label: Utah"/>
              <p:cNvSpPr txBox="1">
                <a:spLocks noChangeArrowheads="1"/>
              </p:cNvSpPr>
              <p:nvPr/>
            </p:nvSpPr>
            <p:spPr bwMode="auto">
              <a:xfrm>
                <a:off x="2781092" y="3674552"/>
                <a:ext cx="245753"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Utah</a:t>
                </a:r>
              </a:p>
            </p:txBody>
          </p:sp>
          <p:sp>
            <p:nvSpPr>
              <p:cNvPr id="194" name="Label: Texas"/>
              <p:cNvSpPr txBox="1">
                <a:spLocks noChangeArrowheads="1"/>
              </p:cNvSpPr>
              <p:nvPr/>
            </p:nvSpPr>
            <p:spPr bwMode="auto">
              <a:xfrm>
                <a:off x="4251067" y="5186959"/>
                <a:ext cx="311918"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Texas </a:t>
                </a:r>
              </a:p>
            </p:txBody>
          </p:sp>
          <p:sp>
            <p:nvSpPr>
              <p:cNvPr id="195" name="Label: Tennessee"/>
              <p:cNvSpPr txBox="1">
                <a:spLocks noChangeArrowheads="1"/>
              </p:cNvSpPr>
              <p:nvPr/>
            </p:nvSpPr>
            <p:spPr bwMode="auto">
              <a:xfrm>
                <a:off x="5847458" y="4400792"/>
                <a:ext cx="507387"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Tennessee</a:t>
                </a:r>
              </a:p>
            </p:txBody>
          </p:sp>
          <p:sp>
            <p:nvSpPr>
              <p:cNvPr id="196" name="Label: South Dakota"/>
              <p:cNvSpPr txBox="1">
                <a:spLocks noChangeArrowheads="1"/>
              </p:cNvSpPr>
              <p:nvPr/>
            </p:nvSpPr>
            <p:spPr bwMode="auto">
              <a:xfrm>
                <a:off x="4158972" y="2855500"/>
                <a:ext cx="387535"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South</a:t>
                </a:r>
                <a:br>
                  <a:rPr lang="en-US" sz="700" dirty="0">
                    <a:latin typeface="Calibri"/>
                  </a:rPr>
                </a:br>
                <a:r>
                  <a:rPr lang="en-US" sz="700" dirty="0">
                    <a:latin typeface="Calibri"/>
                  </a:rPr>
                  <a:t>Dakota </a:t>
                </a:r>
              </a:p>
            </p:txBody>
          </p:sp>
          <p:sp>
            <p:nvSpPr>
              <p:cNvPr id="197" name="Label: South Carolina"/>
              <p:cNvSpPr txBox="1">
                <a:spLocks noChangeArrowheads="1"/>
              </p:cNvSpPr>
              <p:nvPr/>
            </p:nvSpPr>
            <p:spPr bwMode="auto">
              <a:xfrm>
                <a:off x="6724619" y="4547325"/>
                <a:ext cx="417781"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South</a:t>
                </a:r>
                <a:br>
                  <a:rPr lang="en-US" sz="700" dirty="0">
                    <a:latin typeface="Calibri"/>
                  </a:rPr>
                </a:br>
                <a:r>
                  <a:rPr lang="en-US" sz="700" dirty="0">
                    <a:latin typeface="Calibri"/>
                  </a:rPr>
                  <a:t>Carolina</a:t>
                </a:r>
              </a:p>
            </p:txBody>
          </p:sp>
          <p:sp>
            <p:nvSpPr>
              <p:cNvPr id="198" name="Line: Rhode Island"/>
              <p:cNvSpPr>
                <a:spLocks noChangeShapeType="1"/>
              </p:cNvSpPr>
              <p:nvPr/>
            </p:nvSpPr>
            <p:spPr bwMode="auto">
              <a:xfrm>
                <a:off x="7774799" y="3140381"/>
                <a:ext cx="193484" cy="19535"/>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199" name="Label: Rhode Island"/>
              <p:cNvSpPr txBox="1">
                <a:spLocks noChangeArrowheads="1"/>
              </p:cNvSpPr>
              <p:nvPr/>
            </p:nvSpPr>
            <p:spPr bwMode="auto">
              <a:xfrm>
                <a:off x="7979731" y="3080715"/>
                <a:ext cx="648412"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Rhode Island</a:t>
                </a:r>
              </a:p>
            </p:txBody>
          </p:sp>
          <p:sp>
            <p:nvSpPr>
              <p:cNvPr id="200" name="Label: Pennsylvania"/>
              <p:cNvSpPr txBox="1">
                <a:spLocks noChangeArrowheads="1"/>
              </p:cNvSpPr>
              <p:nvPr/>
            </p:nvSpPr>
            <p:spPr bwMode="auto">
              <a:xfrm>
                <a:off x="6720390" y="3377112"/>
                <a:ext cx="688110"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Pennsylvania </a:t>
                </a:r>
              </a:p>
            </p:txBody>
          </p:sp>
          <p:sp>
            <p:nvSpPr>
              <p:cNvPr id="201" name="Label: Oregon"/>
              <p:cNvSpPr txBox="1">
                <a:spLocks noChangeArrowheads="1"/>
              </p:cNvSpPr>
              <p:nvPr/>
            </p:nvSpPr>
            <p:spPr bwMode="auto">
              <a:xfrm>
                <a:off x="1850448" y="2582289"/>
                <a:ext cx="396987"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Oregon </a:t>
                </a:r>
              </a:p>
            </p:txBody>
          </p:sp>
          <p:sp>
            <p:nvSpPr>
              <p:cNvPr id="202" name="Label: Oklahoma"/>
              <p:cNvSpPr txBox="1">
                <a:spLocks noChangeArrowheads="1"/>
              </p:cNvSpPr>
              <p:nvPr/>
            </p:nvSpPr>
            <p:spPr bwMode="auto">
              <a:xfrm>
                <a:off x="4404294" y="4493072"/>
                <a:ext cx="517974"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Oklahoma</a:t>
                </a:r>
              </a:p>
            </p:txBody>
          </p:sp>
          <p:sp>
            <p:nvSpPr>
              <p:cNvPr id="203" name="Label: Ohio"/>
              <p:cNvSpPr txBox="1">
                <a:spLocks noChangeArrowheads="1"/>
              </p:cNvSpPr>
              <p:nvPr/>
            </p:nvSpPr>
            <p:spPr bwMode="auto">
              <a:xfrm>
                <a:off x="6387266" y="3581076"/>
                <a:ext cx="240083"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Ohio</a:t>
                </a:r>
              </a:p>
            </p:txBody>
          </p:sp>
          <p:sp>
            <p:nvSpPr>
              <p:cNvPr id="204" name="Label: North Dakota"/>
              <p:cNvSpPr txBox="1">
                <a:spLocks noChangeArrowheads="1"/>
              </p:cNvSpPr>
              <p:nvPr/>
            </p:nvSpPr>
            <p:spPr bwMode="auto">
              <a:xfrm>
                <a:off x="4173933" y="2354441"/>
                <a:ext cx="387535"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North</a:t>
                </a:r>
                <a:br>
                  <a:rPr lang="en-US" sz="700" dirty="0">
                    <a:latin typeface="Calibri"/>
                  </a:rPr>
                </a:br>
                <a:r>
                  <a:rPr lang="en-US" sz="700" dirty="0">
                    <a:latin typeface="Calibri"/>
                  </a:rPr>
                  <a:t>Dakota </a:t>
                </a:r>
              </a:p>
            </p:txBody>
          </p:sp>
          <p:sp>
            <p:nvSpPr>
              <p:cNvPr id="205" name="Label: North Carolina"/>
              <p:cNvSpPr txBox="1">
                <a:spLocks noChangeArrowheads="1"/>
              </p:cNvSpPr>
              <p:nvPr/>
            </p:nvSpPr>
            <p:spPr bwMode="auto">
              <a:xfrm>
                <a:off x="6902828" y="4207027"/>
                <a:ext cx="417781"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North</a:t>
                </a:r>
                <a:br>
                  <a:rPr lang="en-US" sz="700" dirty="0">
                    <a:latin typeface="Calibri"/>
                  </a:rPr>
                </a:br>
                <a:r>
                  <a:rPr lang="en-US" sz="700" dirty="0">
                    <a:latin typeface="Calibri"/>
                  </a:rPr>
                  <a:t>Carolina</a:t>
                </a:r>
              </a:p>
            </p:txBody>
          </p:sp>
          <p:sp>
            <p:nvSpPr>
              <p:cNvPr id="206" name="Label: New York"/>
              <p:cNvSpPr txBox="1">
                <a:spLocks noChangeArrowheads="1"/>
              </p:cNvSpPr>
              <p:nvPr/>
            </p:nvSpPr>
            <p:spPr bwMode="auto">
              <a:xfrm>
                <a:off x="7144778" y="2885874"/>
                <a:ext cx="230630" cy="290367"/>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algn="ctr" fontAlgn="base">
                  <a:spcAft>
                    <a:spcPct val="0"/>
                  </a:spcAft>
                </a:pPr>
                <a:r>
                  <a:rPr lang="en-US" sz="700" dirty="0">
                    <a:latin typeface="Calibri"/>
                  </a:rPr>
                  <a:t>New</a:t>
                </a:r>
                <a:br>
                  <a:rPr lang="en-US" sz="700" dirty="0">
                    <a:latin typeface="Calibri"/>
                  </a:rPr>
                </a:br>
                <a:r>
                  <a:rPr lang="en-US" sz="700" dirty="0">
                    <a:latin typeface="Calibri"/>
                  </a:rPr>
                  <a:t>York</a:t>
                </a:r>
              </a:p>
            </p:txBody>
          </p:sp>
          <p:sp>
            <p:nvSpPr>
              <p:cNvPr id="207" name="Label: New Mexico"/>
              <p:cNvSpPr txBox="1">
                <a:spLocks noChangeArrowheads="1"/>
              </p:cNvSpPr>
              <p:nvPr/>
            </p:nvSpPr>
            <p:spPr bwMode="auto">
              <a:xfrm>
                <a:off x="3441115" y="4487968"/>
                <a:ext cx="366741" cy="290367"/>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New</a:t>
                </a:r>
                <a:br>
                  <a:rPr lang="en-US" sz="700" dirty="0">
                    <a:latin typeface="Calibri"/>
                  </a:rPr>
                </a:br>
                <a:r>
                  <a:rPr lang="en-US" sz="700" dirty="0">
                    <a:latin typeface="Calibri"/>
                  </a:rPr>
                  <a:t>Mexico</a:t>
                </a:r>
              </a:p>
            </p:txBody>
          </p:sp>
          <p:sp>
            <p:nvSpPr>
              <p:cNvPr id="208" name="Line: New Jersey"/>
              <p:cNvSpPr>
                <a:spLocks noChangeShapeType="1"/>
              </p:cNvSpPr>
              <p:nvPr/>
            </p:nvSpPr>
            <p:spPr bwMode="auto">
              <a:xfrm flipV="1">
                <a:off x="7489827" y="3451222"/>
                <a:ext cx="226837" cy="69850"/>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09" name="Label: New Jersey"/>
              <p:cNvSpPr txBox="1">
                <a:spLocks noChangeArrowheads="1"/>
              </p:cNvSpPr>
              <p:nvPr/>
            </p:nvSpPr>
            <p:spPr bwMode="auto">
              <a:xfrm>
                <a:off x="7733393" y="3371465"/>
                <a:ext cx="567123"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New Jersey</a:t>
                </a:r>
              </a:p>
            </p:txBody>
          </p:sp>
          <p:sp>
            <p:nvSpPr>
              <p:cNvPr id="210" name="Line: New Hampshire"/>
              <p:cNvSpPr>
                <a:spLocks noChangeShapeType="1"/>
              </p:cNvSpPr>
              <p:nvPr/>
            </p:nvSpPr>
            <p:spPr bwMode="auto">
              <a:xfrm>
                <a:off x="7689947" y="2861784"/>
                <a:ext cx="235887" cy="1538"/>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11" name="Label: New Hampshire"/>
              <p:cNvSpPr txBox="1">
                <a:spLocks noChangeArrowheads="1"/>
              </p:cNvSpPr>
              <p:nvPr/>
            </p:nvSpPr>
            <p:spPr bwMode="auto">
              <a:xfrm>
                <a:off x="7934943" y="2789962"/>
                <a:ext cx="803426"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New Hampshire</a:t>
                </a:r>
              </a:p>
            </p:txBody>
          </p:sp>
          <p:sp>
            <p:nvSpPr>
              <p:cNvPr id="212" name="Label: Nevada"/>
              <p:cNvSpPr txBox="1">
                <a:spLocks noChangeArrowheads="1"/>
              </p:cNvSpPr>
              <p:nvPr/>
            </p:nvSpPr>
            <p:spPr bwMode="auto">
              <a:xfrm>
                <a:off x="2080574" y="3453050"/>
                <a:ext cx="381865"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Nevada</a:t>
                </a:r>
              </a:p>
            </p:txBody>
          </p:sp>
          <p:sp>
            <p:nvSpPr>
              <p:cNvPr id="213" name="Label: Nebraska"/>
              <p:cNvSpPr txBox="1">
                <a:spLocks noChangeArrowheads="1"/>
              </p:cNvSpPr>
              <p:nvPr/>
            </p:nvSpPr>
            <p:spPr bwMode="auto">
              <a:xfrm>
                <a:off x="4182894" y="3440953"/>
                <a:ext cx="457480"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Nebraska</a:t>
                </a:r>
              </a:p>
            </p:txBody>
          </p:sp>
          <p:sp>
            <p:nvSpPr>
              <p:cNvPr id="214" name="Label: Montana"/>
              <p:cNvSpPr txBox="1">
                <a:spLocks noChangeArrowheads="1"/>
              </p:cNvSpPr>
              <p:nvPr/>
            </p:nvSpPr>
            <p:spPr bwMode="auto">
              <a:xfrm>
                <a:off x="3173537" y="2400330"/>
                <a:ext cx="46126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Montana</a:t>
                </a:r>
              </a:p>
            </p:txBody>
          </p:sp>
          <p:sp>
            <p:nvSpPr>
              <p:cNvPr id="215" name="Label: Missouri"/>
              <p:cNvSpPr txBox="1">
                <a:spLocks noChangeArrowheads="1"/>
              </p:cNvSpPr>
              <p:nvPr/>
            </p:nvSpPr>
            <p:spPr bwMode="auto">
              <a:xfrm>
                <a:off x="5076365" y="4008513"/>
                <a:ext cx="417969"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Missouri</a:t>
                </a:r>
              </a:p>
            </p:txBody>
          </p:sp>
          <p:sp>
            <p:nvSpPr>
              <p:cNvPr id="216" name="Line: Mississippi"/>
              <p:cNvSpPr>
                <a:spLocks noChangeShapeType="1"/>
              </p:cNvSpPr>
              <p:nvPr/>
            </p:nvSpPr>
            <p:spPr bwMode="auto">
              <a:xfrm flipH="1" flipV="1">
                <a:off x="5831363" y="5224643"/>
                <a:ext cx="0" cy="611409"/>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17" name="Label: Mississippi"/>
              <p:cNvSpPr txBox="1">
                <a:spLocks noChangeArrowheads="1"/>
              </p:cNvSpPr>
              <p:nvPr/>
            </p:nvSpPr>
            <p:spPr bwMode="auto">
              <a:xfrm>
                <a:off x="5674233" y="5844906"/>
                <a:ext cx="553135"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Mississippi </a:t>
                </a:r>
              </a:p>
            </p:txBody>
          </p:sp>
          <p:sp>
            <p:nvSpPr>
              <p:cNvPr id="218" name="Label: Minnesota"/>
              <p:cNvSpPr txBox="1">
                <a:spLocks noChangeArrowheads="1"/>
              </p:cNvSpPr>
              <p:nvPr/>
            </p:nvSpPr>
            <p:spPr bwMode="auto">
              <a:xfrm>
                <a:off x="4818512" y="2519319"/>
                <a:ext cx="519863"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Minnesota</a:t>
                </a:r>
              </a:p>
            </p:txBody>
          </p:sp>
          <p:sp>
            <p:nvSpPr>
              <p:cNvPr id="219" name="Label: Michigan"/>
              <p:cNvSpPr>
                <a:spLocks noChangeArrowheads="1"/>
              </p:cNvSpPr>
              <p:nvPr/>
            </p:nvSpPr>
            <p:spPr bwMode="auto">
              <a:xfrm>
                <a:off x="5990110" y="3144542"/>
                <a:ext cx="463151" cy="145184"/>
              </a:xfrm>
              <a:prstGeom prst="rect">
                <a:avLst/>
              </a:prstGeom>
              <a:grpFill/>
              <a:ln>
                <a:noFill/>
              </a:ln>
              <a:extLst/>
            </p:spPr>
            <p:txBody>
              <a:bodyPr wrap="none" lIns="0" tIns="0" rIns="0" bIns="0" anchor="ctr" anchorCtr="1">
                <a:spAutoFit/>
              </a:bodyPr>
              <a:lstStyle/>
              <a:p>
                <a:pPr algn="ctr" fontAlgn="base">
                  <a:spcBef>
                    <a:spcPct val="50000"/>
                  </a:spcBef>
                  <a:spcAft>
                    <a:spcPct val="0"/>
                  </a:spcAft>
                </a:pPr>
                <a:r>
                  <a:rPr lang="en-US" sz="700" b="1" dirty="0">
                    <a:solidFill>
                      <a:srgbClr val="000000"/>
                    </a:solidFill>
                    <a:ea typeface="ＭＳ Ｐゴシック" pitchFamily="34" charset="-128"/>
                    <a:cs typeface="Arial" panose="020B0604020202020204" pitchFamily="34" charset="0"/>
                  </a:rPr>
                  <a:t>Michigan</a:t>
                </a:r>
              </a:p>
            </p:txBody>
          </p:sp>
          <p:sp>
            <p:nvSpPr>
              <p:cNvPr id="220" name="Line: Massachusetts"/>
              <p:cNvSpPr>
                <a:spLocks noChangeShapeType="1"/>
              </p:cNvSpPr>
              <p:nvPr/>
            </p:nvSpPr>
            <p:spPr bwMode="auto">
              <a:xfrm flipV="1">
                <a:off x="7721426" y="2997992"/>
                <a:ext cx="280987" cy="0"/>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21" name="Label: Massachusetts"/>
              <p:cNvSpPr txBox="1">
                <a:spLocks noChangeArrowheads="1"/>
              </p:cNvSpPr>
              <p:nvPr/>
            </p:nvSpPr>
            <p:spPr bwMode="auto">
              <a:xfrm>
                <a:off x="8000087" y="2935941"/>
                <a:ext cx="711173" cy="14397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Massachusetts</a:t>
                </a:r>
              </a:p>
            </p:txBody>
          </p:sp>
          <p:sp>
            <p:nvSpPr>
              <p:cNvPr id="222" name="Line: Maryland"/>
              <p:cNvSpPr>
                <a:spLocks noChangeShapeType="1"/>
              </p:cNvSpPr>
              <p:nvPr/>
            </p:nvSpPr>
            <p:spPr bwMode="auto">
              <a:xfrm>
                <a:off x="7430914" y="3819522"/>
                <a:ext cx="323380" cy="76827"/>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23" name="Label: Maryland"/>
              <p:cNvSpPr txBox="1">
                <a:spLocks noChangeArrowheads="1"/>
              </p:cNvSpPr>
              <p:nvPr/>
            </p:nvSpPr>
            <p:spPr bwMode="auto">
              <a:xfrm>
                <a:off x="7772289" y="3807592"/>
                <a:ext cx="485836"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Maryland</a:t>
                </a:r>
              </a:p>
            </p:txBody>
          </p:sp>
          <p:sp>
            <p:nvSpPr>
              <p:cNvPr id="224" name="Label: Maine"/>
              <p:cNvSpPr txBox="1">
                <a:spLocks noChangeArrowheads="1"/>
              </p:cNvSpPr>
              <p:nvPr/>
            </p:nvSpPr>
            <p:spPr bwMode="auto">
              <a:xfrm>
                <a:off x="7708045" y="2381321"/>
                <a:ext cx="321369"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Maine</a:t>
                </a:r>
              </a:p>
            </p:txBody>
          </p:sp>
          <p:sp>
            <p:nvSpPr>
              <p:cNvPr id="225" name="Label: Louisiana"/>
              <p:cNvSpPr txBox="1">
                <a:spLocks noChangeArrowheads="1"/>
              </p:cNvSpPr>
              <p:nvPr/>
            </p:nvSpPr>
            <p:spPr bwMode="auto">
              <a:xfrm>
                <a:off x="5197091" y="5286155"/>
                <a:ext cx="474493"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Louisiana</a:t>
                </a:r>
              </a:p>
            </p:txBody>
          </p:sp>
          <p:sp>
            <p:nvSpPr>
              <p:cNvPr id="226" name="Label: Kentucky"/>
              <p:cNvSpPr txBox="1">
                <a:spLocks noChangeArrowheads="1"/>
              </p:cNvSpPr>
              <p:nvPr/>
            </p:nvSpPr>
            <p:spPr bwMode="auto">
              <a:xfrm>
                <a:off x="6004903" y="4112347"/>
                <a:ext cx="489617"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Kentucky </a:t>
                </a:r>
              </a:p>
            </p:txBody>
          </p:sp>
          <p:sp>
            <p:nvSpPr>
              <p:cNvPr id="227" name="Label: Kansas"/>
              <p:cNvSpPr txBox="1">
                <a:spLocks noChangeArrowheads="1"/>
              </p:cNvSpPr>
              <p:nvPr/>
            </p:nvSpPr>
            <p:spPr bwMode="auto">
              <a:xfrm>
                <a:off x="4381531" y="3969886"/>
                <a:ext cx="37619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Kansas </a:t>
                </a:r>
              </a:p>
            </p:txBody>
          </p:sp>
          <p:sp>
            <p:nvSpPr>
              <p:cNvPr id="228" name="Label: Indiana"/>
              <p:cNvSpPr txBox="1">
                <a:spLocks noChangeArrowheads="1"/>
              </p:cNvSpPr>
              <p:nvPr/>
            </p:nvSpPr>
            <p:spPr bwMode="auto">
              <a:xfrm>
                <a:off x="5852891" y="3707683"/>
                <a:ext cx="37619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Indiana</a:t>
                </a:r>
              </a:p>
            </p:txBody>
          </p:sp>
          <p:sp>
            <p:nvSpPr>
              <p:cNvPr id="229" name="Label: Illinois"/>
              <p:cNvSpPr txBox="1">
                <a:spLocks noChangeArrowheads="1"/>
              </p:cNvSpPr>
              <p:nvPr/>
            </p:nvSpPr>
            <p:spPr bwMode="auto">
              <a:xfrm>
                <a:off x="5493687" y="3725850"/>
                <a:ext cx="33082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Illinois</a:t>
                </a:r>
              </a:p>
            </p:txBody>
          </p:sp>
          <p:sp>
            <p:nvSpPr>
              <p:cNvPr id="230" name="Label: Iowa"/>
              <p:cNvSpPr txBox="1">
                <a:spLocks noChangeArrowheads="1"/>
              </p:cNvSpPr>
              <p:nvPr/>
            </p:nvSpPr>
            <p:spPr bwMode="auto">
              <a:xfrm>
                <a:off x="5037020" y="3379218"/>
                <a:ext cx="274110"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Iowa </a:t>
                </a:r>
              </a:p>
            </p:txBody>
          </p:sp>
          <p:sp>
            <p:nvSpPr>
              <p:cNvPr id="231" name="Label: Idaho"/>
              <p:cNvSpPr txBox="1">
                <a:spLocks noChangeArrowheads="1"/>
              </p:cNvSpPr>
              <p:nvPr/>
            </p:nvSpPr>
            <p:spPr bwMode="auto">
              <a:xfrm>
                <a:off x="2615017" y="2862381"/>
                <a:ext cx="285453"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Idaho</a:t>
                </a:r>
              </a:p>
            </p:txBody>
          </p:sp>
          <p:sp>
            <p:nvSpPr>
              <p:cNvPr id="232" name="Label: Hawaii"/>
              <p:cNvSpPr txBox="1">
                <a:spLocks noChangeArrowheads="1"/>
              </p:cNvSpPr>
              <p:nvPr/>
            </p:nvSpPr>
            <p:spPr bwMode="auto">
              <a:xfrm>
                <a:off x="3231437" y="5613607"/>
                <a:ext cx="37430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Hawaii </a:t>
                </a:r>
              </a:p>
            </p:txBody>
          </p:sp>
          <p:sp>
            <p:nvSpPr>
              <p:cNvPr id="233" name="Label: Georgia"/>
              <p:cNvSpPr txBox="1">
                <a:spLocks noChangeArrowheads="1"/>
              </p:cNvSpPr>
              <p:nvPr/>
            </p:nvSpPr>
            <p:spPr bwMode="auto">
              <a:xfrm>
                <a:off x="6416307" y="4972084"/>
                <a:ext cx="393206"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Georgia</a:t>
                </a:r>
              </a:p>
            </p:txBody>
          </p:sp>
          <p:sp>
            <p:nvSpPr>
              <p:cNvPr id="234" name="Label: Florida"/>
              <p:cNvSpPr txBox="1">
                <a:spLocks noChangeArrowheads="1"/>
              </p:cNvSpPr>
              <p:nvPr/>
            </p:nvSpPr>
            <p:spPr bwMode="auto">
              <a:xfrm>
                <a:off x="6771070" y="5551709"/>
                <a:ext cx="347836"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Florida</a:t>
                </a:r>
              </a:p>
            </p:txBody>
          </p:sp>
          <p:sp>
            <p:nvSpPr>
              <p:cNvPr id="235" name="Line: Delaware"/>
              <p:cNvSpPr>
                <a:spLocks noChangeShapeType="1"/>
              </p:cNvSpPr>
              <p:nvPr/>
            </p:nvSpPr>
            <p:spPr bwMode="auto">
              <a:xfrm flipV="1">
                <a:off x="7409484" y="3601843"/>
                <a:ext cx="243292" cy="100999"/>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36" name="Label: Delaware"/>
              <p:cNvSpPr txBox="1">
                <a:spLocks noChangeArrowheads="1"/>
              </p:cNvSpPr>
              <p:nvPr/>
            </p:nvSpPr>
            <p:spPr bwMode="auto">
              <a:xfrm>
                <a:off x="7676019" y="3516842"/>
                <a:ext cx="482055" cy="14518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Delaware</a:t>
                </a:r>
              </a:p>
            </p:txBody>
          </p:sp>
          <p:sp>
            <p:nvSpPr>
              <p:cNvPr id="237" name="Line: Connecticut"/>
              <p:cNvSpPr>
                <a:spLocks noChangeShapeType="1"/>
              </p:cNvSpPr>
              <p:nvPr/>
            </p:nvSpPr>
            <p:spPr bwMode="auto">
              <a:xfrm>
                <a:off x="7661896" y="3145628"/>
                <a:ext cx="197643" cy="126207"/>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38" name="Label: Connecticut"/>
              <p:cNvSpPr txBox="1">
                <a:spLocks noChangeArrowheads="1"/>
              </p:cNvSpPr>
              <p:nvPr/>
            </p:nvSpPr>
            <p:spPr bwMode="auto">
              <a:xfrm>
                <a:off x="7859824" y="3226695"/>
                <a:ext cx="573929" cy="143974"/>
              </a:xfrm>
              <a:prstGeom prst="rect">
                <a:avLst/>
              </a:prstGeom>
              <a:grpFill/>
              <a:ln>
                <a:noFill/>
              </a:ln>
              <a:extLst/>
            </p:spPr>
            <p:txBody>
              <a:bodyPr wrap="none" lIns="0" tIns="0" rIns="0" bIns="0" anchor="ctr" anchorCtr="1">
                <a:spAutoFit/>
              </a:bodyPr>
              <a:lstStyle>
                <a:defPPr>
                  <a:defRPr lang="en-US"/>
                </a:defPPr>
                <a:lvl1pP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Connecticut</a:t>
                </a:r>
              </a:p>
            </p:txBody>
          </p:sp>
          <p:sp>
            <p:nvSpPr>
              <p:cNvPr id="239" name="Label: Colorado"/>
              <p:cNvSpPr txBox="1">
                <a:spLocks noChangeArrowheads="1"/>
              </p:cNvSpPr>
              <p:nvPr/>
            </p:nvSpPr>
            <p:spPr bwMode="auto">
              <a:xfrm>
                <a:off x="3426783" y="3828570"/>
                <a:ext cx="455589"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Colorado</a:t>
                </a:r>
              </a:p>
            </p:txBody>
          </p:sp>
          <p:sp>
            <p:nvSpPr>
              <p:cNvPr id="240" name="Label: California"/>
              <p:cNvSpPr txBox="1">
                <a:spLocks noChangeArrowheads="1"/>
              </p:cNvSpPr>
              <p:nvPr/>
            </p:nvSpPr>
            <p:spPr bwMode="auto">
              <a:xfrm>
                <a:off x="1741370" y="4035608"/>
                <a:ext cx="512302"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solidFill>
                      <a:srgbClr val="FFFFFF"/>
                    </a:solidFill>
                    <a:latin typeface="Calibri"/>
                  </a:rPr>
                  <a:t>California </a:t>
                </a:r>
              </a:p>
            </p:txBody>
          </p:sp>
          <p:sp>
            <p:nvSpPr>
              <p:cNvPr id="241" name="Label: Arkansas"/>
              <p:cNvSpPr txBox="1">
                <a:spLocks noChangeArrowheads="1"/>
              </p:cNvSpPr>
              <p:nvPr/>
            </p:nvSpPr>
            <p:spPr bwMode="auto">
              <a:xfrm>
                <a:off x="5088874" y="4554810"/>
                <a:ext cx="438765"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Arkansas</a:t>
                </a:r>
              </a:p>
            </p:txBody>
          </p:sp>
          <p:sp>
            <p:nvSpPr>
              <p:cNvPr id="242" name="Label: Arizona"/>
              <p:cNvSpPr txBox="1">
                <a:spLocks noChangeArrowheads="1"/>
              </p:cNvSpPr>
              <p:nvPr/>
            </p:nvSpPr>
            <p:spPr bwMode="auto">
              <a:xfrm>
                <a:off x="2711114" y="4480372"/>
                <a:ext cx="383754"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Arizona</a:t>
                </a:r>
              </a:p>
            </p:txBody>
          </p:sp>
          <p:sp>
            <p:nvSpPr>
              <p:cNvPr id="243" name="Label: Alaska"/>
              <p:cNvSpPr txBox="1">
                <a:spLocks noChangeArrowheads="1"/>
              </p:cNvSpPr>
              <p:nvPr/>
            </p:nvSpPr>
            <p:spPr bwMode="auto">
              <a:xfrm>
                <a:off x="1915453" y="5528291"/>
                <a:ext cx="345188" cy="14397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Alaska </a:t>
                </a:r>
              </a:p>
            </p:txBody>
          </p:sp>
          <p:sp>
            <p:nvSpPr>
              <p:cNvPr id="244" name="Line: Alabama"/>
              <p:cNvSpPr>
                <a:spLocks noChangeShapeType="1"/>
              </p:cNvSpPr>
              <p:nvPr/>
            </p:nvSpPr>
            <p:spPr bwMode="auto">
              <a:xfrm flipV="1">
                <a:off x="6073221" y="4995863"/>
                <a:ext cx="0" cy="586731"/>
              </a:xfrm>
              <a:prstGeom prst="line">
                <a:avLst/>
              </a:prstGeom>
              <a:grpFill/>
              <a:ln w="6350">
                <a:solidFill>
                  <a:schemeClr val="tx1"/>
                </a:solidFill>
                <a:round/>
                <a:headEnd/>
                <a:tailEnd/>
              </a:ln>
              <a:extLst/>
            </p:spPr>
            <p:txBody>
              <a:bodyPr lIns="101882" tIns="50941" rIns="101882" bIns="50941"/>
              <a:lstStyle/>
              <a:p>
                <a:pPr eaLnBrk="0" fontAlgn="base" hangingPunct="0">
                  <a:spcBef>
                    <a:spcPct val="0"/>
                  </a:spcBef>
                  <a:spcAft>
                    <a:spcPct val="0"/>
                  </a:spcAft>
                  <a:defRPr/>
                </a:pPr>
                <a:endParaRPr lang="en-US" sz="700" b="1" dirty="0">
                  <a:solidFill>
                    <a:srgbClr val="000000"/>
                  </a:solidFill>
                  <a:ea typeface="ＭＳ Ｐゴシック" pitchFamily="34" charset="-128"/>
                  <a:cs typeface="Arial" panose="020B0604020202020204" pitchFamily="34" charset="0"/>
                </a:endParaRPr>
              </a:p>
            </p:txBody>
          </p:sp>
          <p:sp>
            <p:nvSpPr>
              <p:cNvPr id="245" name="Label: Alabama"/>
              <p:cNvSpPr txBox="1">
                <a:spLocks noChangeArrowheads="1"/>
              </p:cNvSpPr>
              <p:nvPr/>
            </p:nvSpPr>
            <p:spPr bwMode="auto">
              <a:xfrm>
                <a:off x="6015480" y="5586949"/>
                <a:ext cx="448028" cy="145184"/>
              </a:xfrm>
              <a:prstGeom prst="rect">
                <a:avLst/>
              </a:prstGeom>
              <a:grpFill/>
              <a:ln>
                <a:noFill/>
              </a:ln>
              <a:extLst/>
            </p:spPr>
            <p:txBody>
              <a:bodyPr wrap="none" lIns="0" tIns="0" rIns="0" bIns="0" anchor="ctr" anchorCtr="1">
                <a:spAutoFit/>
              </a:bodyPr>
              <a:lstStyle>
                <a:defPPr>
                  <a:defRPr lang="en-US"/>
                </a:defPPr>
                <a:lvl1pPr algn="ctr" eaLnBrk="1" hangingPunct="1">
                  <a:spcBef>
                    <a:spcPct val="50000"/>
                  </a:spcBef>
                  <a:defRPr sz="1000" b="1">
                    <a:solidFill>
                      <a:srgbClr val="000000"/>
                    </a:solidFill>
                    <a:latin typeface="Arial" panose="020B0604020202020204" pitchFamily="34" charset="0"/>
                    <a:ea typeface="ＭＳ Ｐゴシック" pitchFamily="34" charset="-128"/>
                    <a:cs typeface="Arial" panose="020B0604020202020204" pitchFamily="34" charset="0"/>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pPr fontAlgn="base">
                  <a:spcAft>
                    <a:spcPct val="0"/>
                  </a:spcAft>
                </a:pPr>
                <a:r>
                  <a:rPr lang="en-US" sz="700" dirty="0">
                    <a:latin typeface="Calibri"/>
                  </a:rPr>
                  <a:t>Alabama</a:t>
                </a:r>
              </a:p>
            </p:txBody>
          </p:sp>
        </p:grpSp>
      </p:grpSp>
      <p:grpSp>
        <p:nvGrpSpPr>
          <p:cNvPr id="331" name="Group 330"/>
          <p:cNvGrpSpPr/>
          <p:nvPr/>
        </p:nvGrpSpPr>
        <p:grpSpPr>
          <a:xfrm>
            <a:off x="6225605" y="4831655"/>
            <a:ext cx="2852490" cy="1470458"/>
            <a:chOff x="6570597" y="3961135"/>
            <a:chExt cx="2650270" cy="1407615"/>
          </a:xfrm>
        </p:grpSpPr>
        <p:sp>
          <p:nvSpPr>
            <p:cNvPr id="332" name="Rectangle 331"/>
            <p:cNvSpPr/>
            <p:nvPr/>
          </p:nvSpPr>
          <p:spPr bwMode="auto">
            <a:xfrm>
              <a:off x="7462694" y="5164445"/>
              <a:ext cx="1533111" cy="17440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r" defTabSz="914501" eaLnBrk="0" fontAlgn="base" hangingPunct="0">
                <a:spcBef>
                  <a:spcPct val="0"/>
                </a:spcBef>
                <a:spcAft>
                  <a:spcPct val="0"/>
                </a:spcAft>
              </a:pPr>
              <a:r>
                <a:rPr lang="en-US" sz="1000" dirty="0">
                  <a:solidFill>
                    <a:srgbClr val="000000"/>
                  </a:solidFill>
                  <a:sym typeface="+mn-lt"/>
                </a:rPr>
                <a:t>As of </a:t>
              </a:r>
              <a:r>
                <a:rPr lang="en-US" sz="1000" dirty="0" smtClean="0">
                  <a:solidFill>
                    <a:srgbClr val="000000"/>
                  </a:solidFill>
                  <a:sym typeface="+mn-lt"/>
                </a:rPr>
                <a:t>October 2018</a:t>
              </a:r>
              <a:endParaRPr lang="en-US" sz="1000" dirty="0">
                <a:solidFill>
                  <a:srgbClr val="000000"/>
                </a:solidFill>
                <a:sym typeface="+mn-lt"/>
              </a:endParaRPr>
            </a:p>
          </p:txBody>
        </p:sp>
        <p:sp>
          <p:nvSpPr>
            <p:cNvPr id="333" name="Rectangle 332"/>
            <p:cNvSpPr/>
            <p:nvPr/>
          </p:nvSpPr>
          <p:spPr bwMode="auto">
            <a:xfrm>
              <a:off x="6570597" y="3961135"/>
              <a:ext cx="2497203" cy="140761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914501" fontAlgn="base">
                <a:spcBef>
                  <a:spcPct val="0"/>
                </a:spcBef>
                <a:spcAft>
                  <a:spcPct val="0"/>
                </a:spcAft>
              </a:pPr>
              <a:endParaRPr lang="en-US" sz="1000" b="1" dirty="0">
                <a:solidFill>
                  <a:srgbClr val="000000"/>
                </a:solidFill>
                <a:sym typeface="+mn-lt"/>
              </a:endParaRPr>
            </a:p>
          </p:txBody>
        </p:sp>
        <p:sp>
          <p:nvSpPr>
            <p:cNvPr id="334" name="Text Box 157"/>
            <p:cNvSpPr txBox="1">
              <a:spLocks noChangeArrowheads="1"/>
            </p:cNvSpPr>
            <p:nvPr/>
          </p:nvSpPr>
          <p:spPr bwMode="auto">
            <a:xfrm>
              <a:off x="6876956" y="3995870"/>
              <a:ext cx="920134" cy="257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defTabSz="410243" eaLnBrk="0" fontAlgn="base" hangingPunct="0">
                <a:lnSpc>
                  <a:spcPct val="80000"/>
                </a:lnSpc>
                <a:spcBef>
                  <a:spcPct val="0"/>
                </a:spcBef>
                <a:spcAft>
                  <a:spcPct val="0"/>
                </a:spcAft>
              </a:pPr>
              <a:r>
                <a:rPr lang="en-US" altLang="en-US" sz="1100" b="1" u="sng" dirty="0">
                  <a:solidFill>
                    <a:srgbClr val="000000"/>
                  </a:solidFill>
                  <a:latin typeface="Calibri"/>
                  <a:ea typeface="+mn-ea"/>
                  <a:cs typeface="+mn-cs"/>
                  <a:sym typeface="+mn-lt"/>
                </a:rPr>
                <a:t>Approved</a:t>
              </a:r>
            </a:p>
          </p:txBody>
        </p:sp>
        <p:sp>
          <p:nvSpPr>
            <p:cNvPr id="335" name="AutoShape 160"/>
            <p:cNvSpPr>
              <a:spLocks noChangeArrowheads="1"/>
            </p:cNvSpPr>
            <p:nvPr/>
          </p:nvSpPr>
          <p:spPr bwMode="auto">
            <a:xfrm>
              <a:off x="6649680" y="4341230"/>
              <a:ext cx="208549" cy="240037"/>
            </a:xfrm>
            <a:prstGeom prst="rect">
              <a:avLst/>
            </a:prstGeom>
            <a:solidFill>
              <a:srgbClr val="E9674F"/>
            </a:solidFill>
            <a:ln w="0">
              <a:noFill/>
              <a:round/>
              <a:headEnd/>
              <a:tailEnd/>
            </a:ln>
            <a:extLst/>
          </p:spPr>
          <p:txBody>
            <a:bodyPr lIns="91311" tIns="45657" rIns="91311" bIns="45657"/>
            <a:lstStyle/>
            <a:p>
              <a:pPr defTabSz="410243" eaLnBrk="0" fontAlgn="base" hangingPunct="0">
                <a:spcBef>
                  <a:spcPct val="0"/>
                </a:spcBef>
                <a:spcAft>
                  <a:spcPct val="0"/>
                </a:spcAft>
              </a:pPr>
              <a:endParaRPr lang="en-US" sz="800" kern="0" dirty="0">
                <a:solidFill>
                  <a:srgbClr val="000000"/>
                </a:solidFill>
                <a:sym typeface="+mn-lt"/>
              </a:endParaRPr>
            </a:p>
          </p:txBody>
        </p:sp>
        <p:sp>
          <p:nvSpPr>
            <p:cNvPr id="336" name="Text Box 157"/>
            <p:cNvSpPr txBox="1">
              <a:spLocks noChangeArrowheads="1"/>
            </p:cNvSpPr>
            <p:nvPr/>
          </p:nvSpPr>
          <p:spPr bwMode="auto">
            <a:xfrm>
              <a:off x="6920733" y="4304281"/>
              <a:ext cx="90292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defTabSz="457200">
                <a:lnSpc>
                  <a:spcPct val="80000"/>
                </a:lnSpc>
                <a:defRPr sz="1000" b="1">
                  <a:solidFill>
                    <a:srgbClr val="000000"/>
                  </a:solidFill>
                  <a:latin typeface="+mn-lt"/>
                </a:defRPr>
              </a:lvl1pPr>
              <a:lvl2pPr>
                <a:defRPr sz="2800">
                  <a:latin typeface="Open Sans Semibold"/>
                  <a:ea typeface="Open Sans Semibold"/>
                  <a:cs typeface="Open Sans Semibold"/>
                </a:defRPr>
              </a:lvl2pPr>
              <a:lvl3pPr>
                <a:defRPr sz="2400">
                  <a:latin typeface="Open Sans Light"/>
                  <a:ea typeface="Open Sans Light"/>
                  <a:cs typeface="Open Sans Light"/>
                </a:defRPr>
              </a:lvl3pPr>
              <a:lvl4pPr>
                <a:defRPr sz="2000">
                  <a:latin typeface="Open Sans Light"/>
                  <a:ea typeface="Open Sans Light"/>
                  <a:cs typeface="Open Sans Light"/>
                </a:defRPr>
              </a:lvl4pPr>
              <a:lvl5pPr>
                <a:defRPr sz="2000">
                  <a:latin typeface="Open Sans Light"/>
                  <a:ea typeface="Open Sans Light"/>
                  <a:cs typeface="Open Sans Light"/>
                </a:defRPr>
              </a:lvl5pPr>
              <a:lvl6pPr eaLnBrk="0" fontAlgn="base" hangingPunct="0">
                <a:spcAft>
                  <a:spcPct val="0"/>
                </a:spcAft>
                <a:buChar char="»"/>
                <a:defRPr sz="2000">
                  <a:latin typeface="Open Sans Light"/>
                  <a:ea typeface="Open Sans Light"/>
                  <a:cs typeface="Open Sans Light"/>
                </a:defRPr>
              </a:lvl6pPr>
              <a:lvl7pPr eaLnBrk="0" fontAlgn="base" hangingPunct="0">
                <a:spcAft>
                  <a:spcPct val="0"/>
                </a:spcAft>
                <a:buChar char="»"/>
                <a:defRPr sz="2000">
                  <a:latin typeface="Open Sans Light"/>
                  <a:ea typeface="Open Sans Light"/>
                  <a:cs typeface="Open Sans Light"/>
                </a:defRPr>
              </a:lvl7pPr>
              <a:lvl8pPr eaLnBrk="0" fontAlgn="base" hangingPunct="0">
                <a:spcAft>
                  <a:spcPct val="0"/>
                </a:spcAft>
                <a:buChar char="»"/>
                <a:defRPr sz="2000">
                  <a:latin typeface="Open Sans Light"/>
                  <a:ea typeface="Open Sans Light"/>
                  <a:cs typeface="Open Sans Light"/>
                </a:defRPr>
              </a:lvl8pPr>
              <a:lvl9pPr eaLnBrk="0" fontAlgn="base" hangingPunct="0">
                <a:spcAft>
                  <a:spcPct val="0"/>
                </a:spcAft>
                <a:buChar char="»"/>
                <a:defRPr sz="2000">
                  <a:latin typeface="Open Sans Light"/>
                  <a:ea typeface="Open Sans Light"/>
                  <a:cs typeface="Open Sans Light"/>
                </a:defRPr>
              </a:lvl9pPr>
            </a:lstStyle>
            <a:p>
              <a:pPr eaLnBrk="0" fontAlgn="base" hangingPunct="0">
                <a:lnSpc>
                  <a:spcPct val="90000"/>
                </a:lnSpc>
                <a:spcBef>
                  <a:spcPct val="0"/>
                </a:spcBef>
                <a:spcAft>
                  <a:spcPct val="0"/>
                </a:spcAft>
              </a:pPr>
              <a:r>
                <a:rPr lang="en-US" altLang="en-US" dirty="0">
                  <a:sym typeface="+mn-lt"/>
                </a:rPr>
                <a:t>Substance Use Disorder (SUD) </a:t>
              </a:r>
            </a:p>
          </p:txBody>
        </p:sp>
        <p:sp>
          <p:nvSpPr>
            <p:cNvPr id="337" name="AutoShape 160"/>
            <p:cNvSpPr>
              <a:spLocks noChangeArrowheads="1"/>
            </p:cNvSpPr>
            <p:nvPr/>
          </p:nvSpPr>
          <p:spPr bwMode="auto">
            <a:xfrm>
              <a:off x="8046886" y="4341230"/>
              <a:ext cx="208549" cy="240037"/>
            </a:xfrm>
            <a:prstGeom prst="rect">
              <a:avLst/>
            </a:prstGeom>
            <a:solidFill>
              <a:schemeClr val="accent2">
                <a:lumMod val="20000"/>
                <a:lumOff val="80000"/>
              </a:schemeClr>
            </a:solidFill>
            <a:ln w="0">
              <a:noFill/>
              <a:round/>
              <a:headEnd/>
              <a:tailEnd/>
            </a:ln>
            <a:extLst/>
          </p:spPr>
          <p:txBody>
            <a:bodyPr lIns="91311" tIns="45657" rIns="91311" bIns="45657"/>
            <a:lstStyle/>
            <a:p>
              <a:pPr defTabSz="410243" eaLnBrk="0" fontAlgn="base" hangingPunct="0">
                <a:spcBef>
                  <a:spcPct val="0"/>
                </a:spcBef>
                <a:spcAft>
                  <a:spcPct val="0"/>
                </a:spcAft>
                <a:defRPr/>
              </a:pPr>
              <a:endParaRPr lang="en-US" sz="800" kern="0" dirty="0">
                <a:solidFill>
                  <a:srgbClr val="000000"/>
                </a:solidFill>
                <a:sym typeface="+mn-lt"/>
              </a:endParaRPr>
            </a:p>
          </p:txBody>
        </p:sp>
        <p:sp>
          <p:nvSpPr>
            <p:cNvPr id="338" name="Text Box 157"/>
            <p:cNvSpPr txBox="1">
              <a:spLocks noChangeArrowheads="1"/>
            </p:cNvSpPr>
            <p:nvPr/>
          </p:nvSpPr>
          <p:spPr bwMode="auto">
            <a:xfrm>
              <a:off x="8317938" y="4382764"/>
              <a:ext cx="902929"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defTabSz="457200">
                <a:lnSpc>
                  <a:spcPct val="80000"/>
                </a:lnSpc>
                <a:defRPr sz="1000" b="1">
                  <a:solidFill>
                    <a:srgbClr val="000000"/>
                  </a:solidFill>
                  <a:latin typeface="+mn-lt"/>
                </a:defRPr>
              </a:lvl1pPr>
              <a:lvl2pPr>
                <a:defRPr sz="2800">
                  <a:latin typeface="Open Sans Semibold"/>
                  <a:ea typeface="Open Sans Semibold"/>
                  <a:cs typeface="Open Sans Semibold"/>
                </a:defRPr>
              </a:lvl2pPr>
              <a:lvl3pPr>
                <a:defRPr sz="2400">
                  <a:latin typeface="Open Sans Light"/>
                  <a:ea typeface="Open Sans Light"/>
                  <a:cs typeface="Open Sans Light"/>
                </a:defRPr>
              </a:lvl3pPr>
              <a:lvl4pPr>
                <a:defRPr sz="2000">
                  <a:latin typeface="Open Sans Light"/>
                  <a:ea typeface="Open Sans Light"/>
                  <a:cs typeface="Open Sans Light"/>
                </a:defRPr>
              </a:lvl4pPr>
              <a:lvl5pPr>
                <a:defRPr sz="2000">
                  <a:latin typeface="Open Sans Light"/>
                  <a:ea typeface="Open Sans Light"/>
                  <a:cs typeface="Open Sans Light"/>
                </a:defRPr>
              </a:lvl5pPr>
              <a:lvl6pPr eaLnBrk="0" fontAlgn="base" hangingPunct="0">
                <a:spcAft>
                  <a:spcPct val="0"/>
                </a:spcAft>
                <a:buChar char="»"/>
                <a:defRPr sz="2000">
                  <a:latin typeface="Open Sans Light"/>
                  <a:ea typeface="Open Sans Light"/>
                  <a:cs typeface="Open Sans Light"/>
                </a:defRPr>
              </a:lvl6pPr>
              <a:lvl7pPr eaLnBrk="0" fontAlgn="base" hangingPunct="0">
                <a:spcAft>
                  <a:spcPct val="0"/>
                </a:spcAft>
                <a:buChar char="»"/>
                <a:defRPr sz="2000">
                  <a:latin typeface="Open Sans Light"/>
                  <a:ea typeface="Open Sans Light"/>
                  <a:cs typeface="Open Sans Light"/>
                </a:defRPr>
              </a:lvl7pPr>
              <a:lvl8pPr eaLnBrk="0" fontAlgn="base" hangingPunct="0">
                <a:spcAft>
                  <a:spcPct val="0"/>
                </a:spcAft>
                <a:buChar char="»"/>
                <a:defRPr sz="2000">
                  <a:latin typeface="Open Sans Light"/>
                  <a:ea typeface="Open Sans Light"/>
                  <a:cs typeface="Open Sans Light"/>
                </a:defRPr>
              </a:lvl8pPr>
              <a:lvl9pPr eaLnBrk="0" fontAlgn="base" hangingPunct="0">
                <a:spcAft>
                  <a:spcPct val="0"/>
                </a:spcAft>
                <a:buChar char="»"/>
                <a:defRPr sz="2000">
                  <a:latin typeface="Open Sans Light"/>
                  <a:ea typeface="Open Sans Light"/>
                  <a:cs typeface="Open Sans Light"/>
                </a:defRPr>
              </a:lvl9pPr>
            </a:lstStyle>
            <a:p>
              <a:pPr eaLnBrk="0" fontAlgn="base" hangingPunct="0">
                <a:lnSpc>
                  <a:spcPct val="90000"/>
                </a:lnSpc>
                <a:spcBef>
                  <a:spcPct val="0"/>
                </a:spcBef>
                <a:spcAft>
                  <a:spcPct val="0"/>
                </a:spcAft>
              </a:pPr>
              <a:r>
                <a:rPr lang="en-US" altLang="en-US" dirty="0">
                  <a:sym typeface="+mn-lt"/>
                </a:rPr>
                <a:t>SUD</a:t>
              </a:r>
            </a:p>
          </p:txBody>
        </p:sp>
        <p:sp>
          <p:nvSpPr>
            <p:cNvPr id="339" name="AutoShape 160"/>
            <p:cNvSpPr>
              <a:spLocks noChangeArrowheads="1"/>
            </p:cNvSpPr>
            <p:nvPr/>
          </p:nvSpPr>
          <p:spPr bwMode="auto">
            <a:xfrm>
              <a:off x="6649680" y="4789020"/>
              <a:ext cx="208549" cy="240037"/>
            </a:xfrm>
            <a:prstGeom prst="rect">
              <a:avLst/>
            </a:prstGeom>
            <a:solidFill>
              <a:srgbClr val="641E57"/>
            </a:solidFill>
            <a:ln w="0">
              <a:noFill/>
              <a:round/>
              <a:headEnd/>
              <a:tailEnd/>
            </a:ln>
            <a:extLst/>
          </p:spPr>
          <p:txBody>
            <a:bodyPr lIns="91311" tIns="45657" rIns="91311" bIns="45657"/>
            <a:lstStyle/>
            <a:p>
              <a:pPr defTabSz="410243" eaLnBrk="0" fontAlgn="base" hangingPunct="0">
                <a:spcBef>
                  <a:spcPct val="0"/>
                </a:spcBef>
                <a:spcAft>
                  <a:spcPct val="0"/>
                </a:spcAft>
                <a:defRPr/>
              </a:pPr>
              <a:endParaRPr lang="en-US" sz="800" kern="0" dirty="0">
                <a:solidFill>
                  <a:srgbClr val="000000"/>
                </a:solidFill>
                <a:sym typeface="+mn-lt"/>
              </a:endParaRPr>
            </a:p>
          </p:txBody>
        </p:sp>
        <p:sp>
          <p:nvSpPr>
            <p:cNvPr id="340" name="Text Box 157"/>
            <p:cNvSpPr txBox="1">
              <a:spLocks noChangeArrowheads="1"/>
            </p:cNvSpPr>
            <p:nvPr/>
          </p:nvSpPr>
          <p:spPr bwMode="auto">
            <a:xfrm>
              <a:off x="6920733" y="4673590"/>
              <a:ext cx="902929"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defTabSz="457200">
                <a:lnSpc>
                  <a:spcPct val="80000"/>
                </a:lnSpc>
                <a:defRPr sz="1000" b="1">
                  <a:solidFill>
                    <a:srgbClr val="000000"/>
                  </a:solidFill>
                  <a:latin typeface="+mn-lt"/>
                </a:defRPr>
              </a:lvl1pPr>
              <a:lvl2pPr>
                <a:defRPr sz="2800">
                  <a:latin typeface="Open Sans Semibold"/>
                  <a:ea typeface="Open Sans Semibold"/>
                  <a:cs typeface="Open Sans Semibold"/>
                </a:defRPr>
              </a:lvl2pPr>
              <a:lvl3pPr>
                <a:defRPr sz="2400">
                  <a:latin typeface="Open Sans Light"/>
                  <a:ea typeface="Open Sans Light"/>
                  <a:cs typeface="Open Sans Light"/>
                </a:defRPr>
              </a:lvl3pPr>
              <a:lvl4pPr>
                <a:defRPr sz="2000">
                  <a:latin typeface="Open Sans Light"/>
                  <a:ea typeface="Open Sans Light"/>
                  <a:cs typeface="Open Sans Light"/>
                </a:defRPr>
              </a:lvl4pPr>
              <a:lvl5pPr>
                <a:defRPr sz="2000">
                  <a:latin typeface="Open Sans Light"/>
                  <a:ea typeface="Open Sans Light"/>
                  <a:cs typeface="Open Sans Light"/>
                </a:defRPr>
              </a:lvl5pPr>
              <a:lvl6pPr eaLnBrk="0" fontAlgn="base" hangingPunct="0">
                <a:spcAft>
                  <a:spcPct val="0"/>
                </a:spcAft>
                <a:buChar char="»"/>
                <a:defRPr sz="2000">
                  <a:latin typeface="Open Sans Light"/>
                  <a:ea typeface="Open Sans Light"/>
                  <a:cs typeface="Open Sans Light"/>
                </a:defRPr>
              </a:lvl6pPr>
              <a:lvl7pPr eaLnBrk="0" fontAlgn="base" hangingPunct="0">
                <a:spcAft>
                  <a:spcPct val="0"/>
                </a:spcAft>
                <a:buChar char="»"/>
                <a:defRPr sz="2000">
                  <a:latin typeface="Open Sans Light"/>
                  <a:ea typeface="Open Sans Light"/>
                  <a:cs typeface="Open Sans Light"/>
                </a:defRPr>
              </a:lvl7pPr>
              <a:lvl8pPr eaLnBrk="0" fontAlgn="base" hangingPunct="0">
                <a:spcAft>
                  <a:spcPct val="0"/>
                </a:spcAft>
                <a:buChar char="»"/>
                <a:defRPr sz="2000">
                  <a:latin typeface="Open Sans Light"/>
                  <a:ea typeface="Open Sans Light"/>
                  <a:cs typeface="Open Sans Light"/>
                </a:defRPr>
              </a:lvl8pPr>
              <a:lvl9pPr eaLnBrk="0" fontAlgn="base" hangingPunct="0">
                <a:spcAft>
                  <a:spcPct val="0"/>
                </a:spcAft>
                <a:buChar char="»"/>
                <a:defRPr sz="2000">
                  <a:latin typeface="Open Sans Light"/>
                  <a:ea typeface="Open Sans Light"/>
                  <a:cs typeface="Open Sans Light"/>
                </a:defRPr>
              </a:lvl9pPr>
            </a:lstStyle>
            <a:p>
              <a:pPr eaLnBrk="0" fontAlgn="base" hangingPunct="0">
                <a:lnSpc>
                  <a:spcPct val="90000"/>
                </a:lnSpc>
                <a:spcBef>
                  <a:spcPct val="0"/>
                </a:spcBef>
                <a:spcAft>
                  <a:spcPct val="0"/>
                </a:spcAft>
              </a:pPr>
              <a:r>
                <a:rPr lang="en-US" altLang="en-US" dirty="0">
                  <a:sym typeface="+mn-lt"/>
                </a:rPr>
                <a:t>SUD and Mental Health (MH) </a:t>
              </a:r>
            </a:p>
          </p:txBody>
        </p:sp>
        <p:sp>
          <p:nvSpPr>
            <p:cNvPr id="341" name="AutoShape 160"/>
            <p:cNvSpPr>
              <a:spLocks noChangeArrowheads="1"/>
            </p:cNvSpPr>
            <p:nvPr/>
          </p:nvSpPr>
          <p:spPr bwMode="auto">
            <a:xfrm>
              <a:off x="8046886" y="4789020"/>
              <a:ext cx="208549" cy="240037"/>
            </a:xfrm>
            <a:prstGeom prst="rect">
              <a:avLst/>
            </a:prstGeom>
            <a:solidFill>
              <a:srgbClr val="641E57">
                <a:alpha val="49804"/>
              </a:srgbClr>
            </a:solidFill>
            <a:ln w="0">
              <a:noFill/>
              <a:round/>
              <a:headEnd/>
              <a:tailEnd/>
            </a:ln>
            <a:extLst/>
          </p:spPr>
          <p:txBody>
            <a:bodyPr lIns="91311" tIns="45657" rIns="91311" bIns="45657"/>
            <a:lstStyle/>
            <a:p>
              <a:pPr defTabSz="410243" eaLnBrk="0" fontAlgn="base" hangingPunct="0">
                <a:spcBef>
                  <a:spcPct val="0"/>
                </a:spcBef>
                <a:spcAft>
                  <a:spcPct val="0"/>
                </a:spcAft>
                <a:defRPr/>
              </a:pPr>
              <a:endParaRPr lang="en-US" sz="800" kern="0" dirty="0">
                <a:solidFill>
                  <a:srgbClr val="000000"/>
                </a:solidFill>
                <a:sym typeface="+mn-lt"/>
              </a:endParaRPr>
            </a:p>
          </p:txBody>
        </p:sp>
        <p:sp>
          <p:nvSpPr>
            <p:cNvPr id="342" name="Text Box 157"/>
            <p:cNvSpPr txBox="1">
              <a:spLocks noChangeArrowheads="1"/>
            </p:cNvSpPr>
            <p:nvPr/>
          </p:nvSpPr>
          <p:spPr bwMode="auto">
            <a:xfrm>
              <a:off x="8317938" y="4830556"/>
              <a:ext cx="902929" cy="15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defTabSz="457200">
                <a:lnSpc>
                  <a:spcPct val="80000"/>
                </a:lnSpc>
                <a:defRPr sz="1000" b="1">
                  <a:solidFill>
                    <a:srgbClr val="000000"/>
                  </a:solidFill>
                  <a:latin typeface="+mn-lt"/>
                </a:defRPr>
              </a:lvl1pPr>
              <a:lvl2pPr>
                <a:defRPr sz="2800">
                  <a:latin typeface="Open Sans Semibold"/>
                  <a:ea typeface="Open Sans Semibold"/>
                  <a:cs typeface="Open Sans Semibold"/>
                </a:defRPr>
              </a:lvl2pPr>
              <a:lvl3pPr>
                <a:defRPr sz="2400">
                  <a:latin typeface="Open Sans Light"/>
                  <a:ea typeface="Open Sans Light"/>
                  <a:cs typeface="Open Sans Light"/>
                </a:defRPr>
              </a:lvl3pPr>
              <a:lvl4pPr>
                <a:defRPr sz="2000">
                  <a:latin typeface="Open Sans Light"/>
                  <a:ea typeface="Open Sans Light"/>
                  <a:cs typeface="Open Sans Light"/>
                </a:defRPr>
              </a:lvl4pPr>
              <a:lvl5pPr>
                <a:defRPr sz="2000">
                  <a:latin typeface="Open Sans Light"/>
                  <a:ea typeface="Open Sans Light"/>
                  <a:cs typeface="Open Sans Light"/>
                </a:defRPr>
              </a:lvl5pPr>
              <a:lvl6pPr eaLnBrk="0" fontAlgn="base" hangingPunct="0">
                <a:spcAft>
                  <a:spcPct val="0"/>
                </a:spcAft>
                <a:buChar char="»"/>
                <a:defRPr sz="2000">
                  <a:latin typeface="Open Sans Light"/>
                  <a:ea typeface="Open Sans Light"/>
                  <a:cs typeface="Open Sans Light"/>
                </a:defRPr>
              </a:lvl6pPr>
              <a:lvl7pPr eaLnBrk="0" fontAlgn="base" hangingPunct="0">
                <a:spcAft>
                  <a:spcPct val="0"/>
                </a:spcAft>
                <a:buChar char="»"/>
                <a:defRPr sz="2000">
                  <a:latin typeface="Open Sans Light"/>
                  <a:ea typeface="Open Sans Light"/>
                  <a:cs typeface="Open Sans Light"/>
                </a:defRPr>
              </a:lvl7pPr>
              <a:lvl8pPr eaLnBrk="0" fontAlgn="base" hangingPunct="0">
                <a:spcAft>
                  <a:spcPct val="0"/>
                </a:spcAft>
                <a:buChar char="»"/>
                <a:defRPr sz="2000">
                  <a:latin typeface="Open Sans Light"/>
                  <a:ea typeface="Open Sans Light"/>
                  <a:cs typeface="Open Sans Light"/>
                </a:defRPr>
              </a:lvl8pPr>
              <a:lvl9pPr eaLnBrk="0" fontAlgn="base" hangingPunct="0">
                <a:spcAft>
                  <a:spcPct val="0"/>
                </a:spcAft>
                <a:buChar char="»"/>
                <a:defRPr sz="2000">
                  <a:latin typeface="Open Sans Light"/>
                  <a:ea typeface="Open Sans Light"/>
                  <a:cs typeface="Open Sans Light"/>
                </a:defRPr>
              </a:lvl9pPr>
            </a:lstStyle>
            <a:p>
              <a:pPr eaLnBrk="0" fontAlgn="base" hangingPunct="0">
                <a:lnSpc>
                  <a:spcPct val="90000"/>
                </a:lnSpc>
                <a:spcBef>
                  <a:spcPct val="0"/>
                </a:spcBef>
                <a:spcAft>
                  <a:spcPct val="0"/>
                </a:spcAft>
              </a:pPr>
              <a:r>
                <a:rPr lang="en-US" altLang="en-US" dirty="0">
                  <a:sym typeface="+mn-lt"/>
                </a:rPr>
                <a:t>SUD and MH </a:t>
              </a:r>
            </a:p>
          </p:txBody>
        </p:sp>
        <p:sp>
          <p:nvSpPr>
            <p:cNvPr id="343" name="Text Box 157"/>
            <p:cNvSpPr txBox="1">
              <a:spLocks noChangeArrowheads="1"/>
            </p:cNvSpPr>
            <p:nvPr/>
          </p:nvSpPr>
          <p:spPr bwMode="auto">
            <a:xfrm>
              <a:off x="8064985" y="3995870"/>
              <a:ext cx="920134" cy="2579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311" tIns="45657" rIns="91311" bIns="45657">
              <a:spAutoFit/>
            </a:bodyPr>
            <a:lstStyle>
              <a:lvl1pPr>
                <a:defRPr sz="3200">
                  <a:solidFill>
                    <a:schemeClr val="tx1"/>
                  </a:solidFill>
                  <a:latin typeface="Open Sans"/>
                  <a:ea typeface="Open Sans"/>
                  <a:cs typeface="Open Sans"/>
                </a:defRPr>
              </a:lvl1pPr>
              <a:lvl2pPr>
                <a:defRPr sz="2800">
                  <a:solidFill>
                    <a:schemeClr val="tx1"/>
                  </a:solidFill>
                  <a:latin typeface="Open Sans Semibold"/>
                  <a:ea typeface="Open Sans Semibold"/>
                  <a:cs typeface="Open Sans Semibold"/>
                </a:defRPr>
              </a:lvl2pPr>
              <a:lvl3pPr>
                <a:defRPr sz="2400">
                  <a:solidFill>
                    <a:schemeClr val="tx1"/>
                  </a:solidFill>
                  <a:latin typeface="Open Sans Light"/>
                  <a:ea typeface="Open Sans Light"/>
                  <a:cs typeface="Open Sans Light"/>
                </a:defRPr>
              </a:lvl3pPr>
              <a:lvl4pPr>
                <a:defRPr sz="2000">
                  <a:solidFill>
                    <a:schemeClr val="tx1"/>
                  </a:solidFill>
                  <a:latin typeface="Open Sans Light"/>
                  <a:ea typeface="Open Sans Light"/>
                  <a:cs typeface="Open Sans Light"/>
                </a:defRPr>
              </a:lvl4pPr>
              <a:lvl5pPr>
                <a:defRPr sz="2000">
                  <a:solidFill>
                    <a:schemeClr val="tx1"/>
                  </a:solidFill>
                  <a:latin typeface="Open Sans Light"/>
                  <a:ea typeface="Open Sans Light"/>
                  <a:cs typeface="Open Sans Light"/>
                </a:defRPr>
              </a:lvl5pPr>
              <a:lvl6pPr eaLnBrk="0" fontAlgn="base" hangingPunct="0">
                <a:spcAft>
                  <a:spcPct val="0"/>
                </a:spcAft>
                <a:buChar char="»"/>
                <a:defRPr sz="2000">
                  <a:solidFill>
                    <a:schemeClr val="tx1"/>
                  </a:solidFill>
                  <a:latin typeface="Open Sans Light"/>
                  <a:ea typeface="Open Sans Light"/>
                  <a:cs typeface="Open Sans Light"/>
                </a:defRPr>
              </a:lvl6pPr>
              <a:lvl7pPr eaLnBrk="0" fontAlgn="base" hangingPunct="0">
                <a:spcAft>
                  <a:spcPct val="0"/>
                </a:spcAft>
                <a:buChar char="»"/>
                <a:defRPr sz="2000">
                  <a:solidFill>
                    <a:schemeClr val="tx1"/>
                  </a:solidFill>
                  <a:latin typeface="Open Sans Light"/>
                  <a:ea typeface="Open Sans Light"/>
                  <a:cs typeface="Open Sans Light"/>
                </a:defRPr>
              </a:lvl7pPr>
              <a:lvl8pPr eaLnBrk="0" fontAlgn="base" hangingPunct="0">
                <a:spcAft>
                  <a:spcPct val="0"/>
                </a:spcAft>
                <a:buChar char="»"/>
                <a:defRPr sz="2000">
                  <a:solidFill>
                    <a:schemeClr val="tx1"/>
                  </a:solidFill>
                  <a:latin typeface="Open Sans Light"/>
                  <a:ea typeface="Open Sans Light"/>
                  <a:cs typeface="Open Sans Light"/>
                </a:defRPr>
              </a:lvl8pPr>
              <a:lvl9pPr eaLnBrk="0" fontAlgn="base" hangingPunct="0">
                <a:spcAft>
                  <a:spcPct val="0"/>
                </a:spcAft>
                <a:buChar char="»"/>
                <a:defRPr sz="2000">
                  <a:solidFill>
                    <a:schemeClr val="tx1"/>
                  </a:solidFill>
                  <a:latin typeface="Open Sans Light"/>
                  <a:ea typeface="Open Sans Light"/>
                  <a:cs typeface="Open Sans Light"/>
                </a:defRPr>
              </a:lvl9pPr>
            </a:lstStyle>
            <a:p>
              <a:pPr defTabSz="410243" eaLnBrk="0" fontAlgn="base" hangingPunct="0">
                <a:lnSpc>
                  <a:spcPct val="80000"/>
                </a:lnSpc>
                <a:spcBef>
                  <a:spcPct val="0"/>
                </a:spcBef>
                <a:spcAft>
                  <a:spcPct val="0"/>
                </a:spcAft>
              </a:pPr>
              <a:r>
                <a:rPr lang="en-US" altLang="en-US" sz="1100" b="1" u="sng" dirty="0">
                  <a:solidFill>
                    <a:srgbClr val="000000"/>
                  </a:solidFill>
                  <a:latin typeface="Calibri"/>
                  <a:ea typeface="+mn-ea"/>
                  <a:cs typeface="+mn-cs"/>
                  <a:sym typeface="+mn-lt"/>
                </a:rPr>
                <a:t>Pending</a:t>
              </a:r>
            </a:p>
          </p:txBody>
        </p:sp>
      </p:grpSp>
      <p:sp>
        <p:nvSpPr>
          <p:cNvPr id="175" name="Rectangle 174"/>
          <p:cNvSpPr/>
          <p:nvPr/>
        </p:nvSpPr>
        <p:spPr bwMode="auto">
          <a:xfrm>
            <a:off x="7447142" y="6148826"/>
            <a:ext cx="1393737" cy="15388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r" defTabSz="914501" eaLnBrk="0" fontAlgn="base" hangingPunct="0">
              <a:spcBef>
                <a:spcPct val="0"/>
              </a:spcBef>
              <a:spcAft>
                <a:spcPct val="0"/>
              </a:spcAft>
            </a:pPr>
            <a:r>
              <a:rPr lang="en-US" sz="1000" dirty="0">
                <a:solidFill>
                  <a:srgbClr val="000000"/>
                </a:solidFill>
                <a:sym typeface="+mn-lt"/>
              </a:rPr>
              <a:t>As of </a:t>
            </a:r>
            <a:r>
              <a:rPr lang="en-US" sz="1000" dirty="0" smtClean="0">
                <a:solidFill>
                  <a:srgbClr val="000000"/>
                </a:solidFill>
                <a:sym typeface="+mn-lt"/>
              </a:rPr>
              <a:t>October 2018</a:t>
            </a:r>
            <a:endParaRPr lang="en-US" sz="1000" dirty="0">
              <a:solidFill>
                <a:srgbClr val="000000"/>
              </a:solidFill>
              <a:sym typeface="+mn-lt"/>
            </a:endParaRPr>
          </a:p>
        </p:txBody>
      </p:sp>
    </p:spTree>
    <p:extLst>
      <p:ext uri="{BB962C8B-B14F-4D97-AF65-F5344CB8AC3E}">
        <p14:creationId xmlns:p14="http://schemas.microsoft.com/office/powerpoint/2010/main" val="85087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660" y="2120900"/>
            <a:ext cx="8886679" cy="41116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520057" y="2440783"/>
            <a:ext cx="8511081" cy="3493264"/>
          </a:xfrm>
          <a:prstGeom prst="rect">
            <a:avLst/>
          </a:prstGeom>
          <a:noFill/>
        </p:spPr>
        <p:txBody>
          <a:bodyPr wrap="square" rtlCol="0">
            <a:spAutoFit/>
          </a:bodyPr>
          <a:lstStyle/>
          <a:p>
            <a:pPr>
              <a:spcBef>
                <a:spcPts val="600"/>
              </a:spcBef>
              <a:buClr>
                <a:srgbClr val="E9674F"/>
              </a:buClr>
            </a:pPr>
            <a:r>
              <a:rPr lang="en-US" sz="1400" dirty="0" smtClean="0">
                <a:solidFill>
                  <a:prstClr val="black"/>
                </a:solidFill>
              </a:rPr>
              <a:t>While 1115 </a:t>
            </a:r>
            <a:r>
              <a:rPr lang="en-US" sz="1400" dirty="0">
                <a:solidFill>
                  <a:prstClr val="black"/>
                </a:solidFill>
              </a:rPr>
              <a:t>waivers offer broad authority to waive provisions of the Medicaid statute and finance services not otherwise included in </a:t>
            </a:r>
            <a:r>
              <a:rPr lang="en-US" sz="1400" dirty="0" smtClean="0">
                <a:solidFill>
                  <a:prstClr val="black"/>
                </a:solidFill>
              </a:rPr>
              <a:t>Medicaid</a:t>
            </a:r>
            <a:r>
              <a:rPr lang="en-US" sz="1400" dirty="0">
                <a:solidFill>
                  <a:prstClr val="black"/>
                </a:solidFill>
              </a:rPr>
              <a:t>, It is not clear whether CMS will approve 1115 waivers to cover the cost of social </a:t>
            </a:r>
            <a:r>
              <a:rPr lang="en-US" sz="1400" dirty="0" smtClean="0">
                <a:solidFill>
                  <a:prstClr val="black"/>
                </a:solidFill>
              </a:rPr>
              <a:t>interventions</a:t>
            </a:r>
          </a:p>
          <a:p>
            <a:pPr>
              <a:spcBef>
                <a:spcPts val="600"/>
              </a:spcBef>
              <a:buClr>
                <a:srgbClr val="E9674F"/>
              </a:buClr>
            </a:pPr>
            <a:r>
              <a:rPr lang="en-US" sz="1400" dirty="0">
                <a:solidFill>
                  <a:prstClr val="black"/>
                </a:solidFill>
              </a:rPr>
              <a:t>Services offered through 1115 waivers must further the purposes of the Medicaid statute and be budget-neutral to the federal government </a:t>
            </a:r>
          </a:p>
          <a:p>
            <a:pPr>
              <a:spcBef>
                <a:spcPts val="600"/>
              </a:spcBef>
              <a:buClr>
                <a:srgbClr val="E9674F"/>
              </a:buClr>
            </a:pPr>
            <a:r>
              <a:rPr lang="en-US" sz="1400" dirty="0" smtClean="0">
                <a:solidFill>
                  <a:prstClr val="black"/>
                </a:solidFill>
              </a:rPr>
              <a:t>States have frequently used </a:t>
            </a:r>
            <a:r>
              <a:rPr lang="en-US" sz="1400" dirty="0">
                <a:solidFill>
                  <a:prstClr val="black"/>
                </a:solidFill>
              </a:rPr>
              <a:t>1115 waivers in recent years for Medicaid delivery system reform and sought to encourage investments in social interventions</a:t>
            </a:r>
          </a:p>
          <a:p>
            <a:pPr marL="742950" lvl="1" indent="-285750">
              <a:spcBef>
                <a:spcPts val="600"/>
              </a:spcBef>
              <a:buClr>
                <a:srgbClr val="E9674F"/>
              </a:buClr>
              <a:buFont typeface="Courier New" panose="02070309020205020404" pitchFamily="49" charset="0"/>
              <a:buChar char="o"/>
            </a:pPr>
            <a:r>
              <a:rPr lang="en-US" sz="1400" b="1" i="1" dirty="0">
                <a:solidFill>
                  <a:prstClr val="black"/>
                </a:solidFill>
              </a:rPr>
              <a:t>Oregon: </a:t>
            </a:r>
            <a:r>
              <a:rPr lang="en-US" sz="1400" dirty="0">
                <a:solidFill>
                  <a:prstClr val="black"/>
                </a:solidFill>
              </a:rPr>
              <a:t>established Coordinated Care Organizations (CCOs) that are given a global budget to provide physical health, behavioral health, and “health-related” </a:t>
            </a:r>
            <a:r>
              <a:rPr lang="en-US" sz="1400" dirty="0" smtClean="0">
                <a:solidFill>
                  <a:prstClr val="black"/>
                </a:solidFill>
              </a:rPr>
              <a:t>services</a:t>
            </a:r>
          </a:p>
          <a:p>
            <a:pPr marL="742950" lvl="1" indent="-285750">
              <a:spcBef>
                <a:spcPts val="600"/>
              </a:spcBef>
              <a:buClr>
                <a:srgbClr val="E9674F"/>
              </a:buClr>
              <a:buFont typeface="Courier New" panose="02070309020205020404" pitchFamily="49" charset="0"/>
              <a:buChar char="o"/>
            </a:pPr>
            <a:r>
              <a:rPr lang="en-US" sz="1400" b="1" i="1" dirty="0" smtClean="0">
                <a:solidFill>
                  <a:prstClr val="black"/>
                </a:solidFill>
              </a:rPr>
              <a:t>Washington</a:t>
            </a:r>
            <a:r>
              <a:rPr lang="en-US" sz="1400" dirty="0" smtClean="0">
                <a:solidFill>
                  <a:prstClr val="black"/>
                </a:solidFill>
              </a:rPr>
              <a:t>: uses its 1115 waiver to provide social services that could have otherwise been covered under 1915(i) State Plan authority; the 1115 waiver allows the state additional flexibility</a:t>
            </a:r>
            <a:endParaRPr lang="en-US" sz="1400" dirty="0">
              <a:solidFill>
                <a:prstClr val="black"/>
              </a:solidFill>
            </a:endParaRPr>
          </a:p>
          <a:p>
            <a:pPr>
              <a:spcBef>
                <a:spcPts val="600"/>
              </a:spcBef>
              <a:buClr>
                <a:srgbClr val="E9674F"/>
              </a:buClr>
            </a:pPr>
            <a:r>
              <a:rPr lang="en-US" sz="1400" dirty="0" smtClean="0">
                <a:solidFill>
                  <a:prstClr val="black"/>
                </a:solidFill>
              </a:rPr>
              <a:t>While </a:t>
            </a:r>
            <a:r>
              <a:rPr lang="en-US" sz="1400" dirty="0">
                <a:solidFill>
                  <a:prstClr val="black"/>
                </a:solidFill>
              </a:rPr>
              <a:t>recent guidance on work requirements indicates that supportive services will not be matched by the federal government via waiver, some states </a:t>
            </a:r>
            <a:r>
              <a:rPr lang="en-US" sz="1400" dirty="0" smtClean="0">
                <a:solidFill>
                  <a:prstClr val="black"/>
                </a:solidFill>
              </a:rPr>
              <a:t>(e.g., Arizona, Ohio, Mississippi, Virginia, Wisconsin) have still requested a federal match for employment supports for “able-bodied” adults</a:t>
            </a: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435117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62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Addressing Social Determinants of Health</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16</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smtClean="0">
                <a:solidFill>
                  <a:prstClr val="white"/>
                </a:solidFill>
                <a:ea typeface="Calibri"/>
                <a:cs typeface="Times New Roman"/>
              </a:rPr>
              <a:t>States have recently begun seeking 1115 authority to address social determinants of health (e.g., housing and employment supports). </a:t>
            </a:r>
            <a:endParaRPr lang="en-US" sz="1600" b="1" dirty="0">
              <a:solidFill>
                <a:prstClr val="white"/>
              </a:solidFill>
              <a:ea typeface="Calibri"/>
              <a:cs typeface="Times New Roman"/>
            </a:endParaRPr>
          </a:p>
        </p:txBody>
      </p:sp>
      <p:sp>
        <p:nvSpPr>
          <p:cNvPr id="9" name="Oval 8"/>
          <p:cNvSpPr/>
          <p:nvPr/>
        </p:nvSpPr>
        <p:spPr>
          <a:xfrm>
            <a:off x="-18483" y="1534519"/>
            <a:ext cx="885983"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2" name="Picture 4" descr="C:\Users\npunukollu\Downloads\home (1).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artisticGlowEdges/>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0562" y="1627609"/>
            <a:ext cx="603338" cy="6033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V="1">
            <a:off x="424508" y="2385419"/>
            <a:ext cx="1" cy="3847106"/>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14" name="Oval 13"/>
          <p:cNvSpPr>
            <a:spLocks noChangeArrowheads="1"/>
          </p:cNvSpPr>
          <p:nvPr/>
        </p:nvSpPr>
        <p:spPr bwMode="auto">
          <a:xfrm>
            <a:off x="334085" y="252508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5" name="Oval 14"/>
          <p:cNvSpPr>
            <a:spLocks noChangeArrowheads="1"/>
          </p:cNvSpPr>
          <p:nvPr/>
        </p:nvSpPr>
        <p:spPr bwMode="auto">
          <a:xfrm>
            <a:off x="334085" y="374867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6" name="Oval 15"/>
          <p:cNvSpPr>
            <a:spLocks noChangeArrowheads="1"/>
          </p:cNvSpPr>
          <p:nvPr/>
        </p:nvSpPr>
        <p:spPr bwMode="auto">
          <a:xfrm>
            <a:off x="334085" y="5228261"/>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cxnSp>
        <p:nvCxnSpPr>
          <p:cNvPr id="17" name="Straight Connector 16"/>
          <p:cNvCxnSpPr/>
          <p:nvPr/>
        </p:nvCxnSpPr>
        <p:spPr>
          <a:xfrm>
            <a:off x="105760" y="62325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2" name="Oval 21"/>
          <p:cNvSpPr>
            <a:spLocks noChangeArrowheads="1"/>
          </p:cNvSpPr>
          <p:nvPr/>
        </p:nvSpPr>
        <p:spPr bwMode="auto">
          <a:xfrm>
            <a:off x="334085" y="3223343"/>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3" name="TextBox 22"/>
          <p:cNvSpPr txBox="1"/>
          <p:nvPr/>
        </p:nvSpPr>
        <p:spPr>
          <a:xfrm>
            <a:off x="103517" y="6257925"/>
            <a:ext cx="8927622" cy="298993"/>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schemeClr val="tx1"/>
                </a:solidFill>
              </a:rPr>
              <a:t>Sources: </a:t>
            </a:r>
            <a:r>
              <a:rPr lang="en-US" sz="800" dirty="0" smtClean="0">
                <a:solidFill>
                  <a:schemeClr val="tx1"/>
                </a:solidFill>
              </a:rPr>
              <a:t>Washington Foundational </a:t>
            </a:r>
            <a:r>
              <a:rPr lang="en-US" sz="800" dirty="0">
                <a:solidFill>
                  <a:schemeClr val="tx1"/>
                </a:solidFill>
              </a:rPr>
              <a:t>Community Supports Protocol , Available at: </a:t>
            </a:r>
            <a:r>
              <a:rPr lang="en-US" sz="800" dirty="0">
                <a:solidFill>
                  <a:schemeClr val="tx1"/>
                </a:solidFill>
                <a:hlinkClick r:id="rId10"/>
              </a:rPr>
              <a:t>https://</a:t>
            </a:r>
            <a:r>
              <a:rPr lang="en-US" sz="800" dirty="0" smtClean="0">
                <a:solidFill>
                  <a:schemeClr val="tx1"/>
                </a:solidFill>
                <a:hlinkClick r:id="rId10"/>
              </a:rPr>
              <a:t>www.medicaid.gov/Medicaid-CHIP-Program-Information/By-Topics/Waivers/1115/downloads/wa/medicaid-transformation/wa-medicaid-transformation-fcs-prtcl-112117.pdf</a:t>
            </a:r>
            <a:r>
              <a:rPr lang="en-US" sz="800" dirty="0" smtClean="0">
                <a:solidFill>
                  <a:schemeClr val="tx1"/>
                </a:solidFill>
              </a:rPr>
              <a:t>  </a:t>
            </a:r>
            <a:endParaRPr lang="en-US" sz="800" dirty="0">
              <a:solidFill>
                <a:schemeClr val="tx1"/>
              </a:solidFill>
            </a:endParaRPr>
          </a:p>
        </p:txBody>
      </p:sp>
    </p:spTree>
    <p:extLst>
      <p:ext uri="{BB962C8B-B14F-4D97-AF65-F5344CB8AC3E}">
        <p14:creationId xmlns:p14="http://schemas.microsoft.com/office/powerpoint/2010/main" val="1999130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8660" y="1666875"/>
            <a:ext cx="8886679" cy="45942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566589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64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17</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Title 1"/>
          <p:cNvSpPr txBox="1">
            <a:spLocks/>
          </p:cNvSpPr>
          <p:nvPr/>
        </p:nvSpPr>
        <p:spPr>
          <a:xfrm>
            <a:off x="457200" y="522324"/>
            <a:ext cx="8229600" cy="103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a:lstStyle>
          <a:p>
            <a:r>
              <a:rPr lang="en-US" sz="2800" b="1" dirty="0" smtClean="0">
                <a:latin typeface="+mj-lt"/>
              </a:rPr>
              <a:t>States are Using Waivers to Provide Social Supports</a:t>
            </a:r>
            <a:endParaRPr lang="en-US" sz="2800" b="1" dirty="0">
              <a:latin typeface="+mj-lt"/>
            </a:endParaRPr>
          </a:p>
        </p:txBody>
      </p:sp>
      <p:sp>
        <p:nvSpPr>
          <p:cNvPr id="14" name="Rectangle 13"/>
          <p:cNvSpPr/>
          <p:nvPr/>
        </p:nvSpPr>
        <p:spPr>
          <a:xfrm>
            <a:off x="158750" y="1901576"/>
            <a:ext cx="8654609" cy="1960366"/>
          </a:xfrm>
          <a:prstGeom prst="rect">
            <a:avLst/>
          </a:prstGeom>
          <a:solidFill>
            <a:schemeClr val="bg1"/>
          </a:solidFill>
          <a:ln w="28575">
            <a:solidFill>
              <a:srgbClr val="E9674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solidFill>
                <a:prstClr val="white"/>
              </a:solidFill>
            </a:endParaRPr>
          </a:p>
        </p:txBody>
      </p:sp>
      <p:sp>
        <p:nvSpPr>
          <p:cNvPr id="16" name="Rounded Rectangle 15"/>
          <p:cNvSpPr/>
          <p:nvPr/>
        </p:nvSpPr>
        <p:spPr bwMode="auto">
          <a:xfrm>
            <a:off x="336089" y="1980413"/>
            <a:ext cx="807954" cy="705666"/>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smtClean="0">
              <a:solidFill>
                <a:srgbClr val="000000"/>
              </a:solidFill>
            </a:endParaRPr>
          </a:p>
        </p:txBody>
      </p:sp>
      <p:sp>
        <p:nvSpPr>
          <p:cNvPr id="20" name="Rectangle 19"/>
          <p:cNvSpPr/>
          <p:nvPr/>
        </p:nvSpPr>
        <p:spPr>
          <a:xfrm>
            <a:off x="1282700" y="2050552"/>
            <a:ext cx="7620000" cy="18113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350" b="1" dirty="0" smtClean="0">
                <a:solidFill>
                  <a:schemeClr val="tx1"/>
                </a:solidFill>
              </a:rPr>
              <a:t>Washington, through its approved 1115 waiver, provides housing and employment supports to enrollees with high needs. </a:t>
            </a:r>
          </a:p>
          <a:p>
            <a:pPr marL="285750" indent="-285750">
              <a:buFont typeface="Arial" panose="020B0604020202020204" pitchFamily="34" charset="0"/>
              <a:buChar char="•"/>
            </a:pPr>
            <a:r>
              <a:rPr lang="en-US" sz="1350" i="1" dirty="0" smtClean="0">
                <a:solidFill>
                  <a:schemeClr val="tx1"/>
                </a:solidFill>
              </a:rPr>
              <a:t>Housing Support Services</a:t>
            </a:r>
            <a:r>
              <a:rPr lang="en-US" sz="1350" i="1" dirty="0">
                <a:solidFill>
                  <a:schemeClr val="tx1"/>
                </a:solidFill>
              </a:rPr>
              <a:t>: </a:t>
            </a:r>
            <a:r>
              <a:rPr lang="en-US" sz="1350" dirty="0">
                <a:solidFill>
                  <a:schemeClr val="tx1"/>
                </a:solidFill>
              </a:rPr>
              <a:t>Needs assessment to identify housing preferences; </a:t>
            </a:r>
            <a:r>
              <a:rPr lang="en-US" sz="1350" dirty="0" smtClean="0">
                <a:solidFill>
                  <a:schemeClr val="tx1"/>
                </a:solidFill>
              </a:rPr>
              <a:t>budgeting </a:t>
            </a:r>
            <a:r>
              <a:rPr lang="en-US" sz="1350" dirty="0">
                <a:solidFill>
                  <a:schemeClr val="tx1"/>
                </a:solidFill>
              </a:rPr>
              <a:t>assistance for living expenses; </a:t>
            </a:r>
            <a:r>
              <a:rPr lang="en-US" sz="1350" dirty="0" smtClean="0">
                <a:solidFill>
                  <a:schemeClr val="tx1"/>
                </a:solidFill>
              </a:rPr>
              <a:t>access </a:t>
            </a:r>
            <a:r>
              <a:rPr lang="en-US" sz="1350" dirty="0">
                <a:solidFill>
                  <a:schemeClr val="tx1"/>
                </a:solidFill>
              </a:rPr>
              <a:t>to independent living supports (e.g</a:t>
            </a:r>
            <a:r>
              <a:rPr lang="en-US" sz="1350" dirty="0" smtClean="0">
                <a:solidFill>
                  <a:schemeClr val="tx1"/>
                </a:solidFill>
              </a:rPr>
              <a:t>., counseling</a:t>
            </a:r>
            <a:r>
              <a:rPr lang="en-US" sz="1350" dirty="0">
                <a:solidFill>
                  <a:schemeClr val="tx1"/>
                </a:solidFill>
              </a:rPr>
              <a:t>, support </a:t>
            </a:r>
            <a:r>
              <a:rPr lang="en-US" sz="1350" dirty="0" smtClean="0">
                <a:solidFill>
                  <a:schemeClr val="tx1"/>
                </a:solidFill>
              </a:rPr>
              <a:t>groups); review </a:t>
            </a:r>
            <a:r>
              <a:rPr lang="en-US" sz="1350" dirty="0">
                <a:solidFill>
                  <a:schemeClr val="tx1"/>
                </a:solidFill>
              </a:rPr>
              <a:t>and updates to housing support and crisis </a:t>
            </a:r>
            <a:r>
              <a:rPr lang="en-US" sz="1350" dirty="0" smtClean="0">
                <a:solidFill>
                  <a:schemeClr val="tx1"/>
                </a:solidFill>
              </a:rPr>
              <a:t>plan, etc.</a:t>
            </a:r>
          </a:p>
          <a:p>
            <a:pPr marL="285750" indent="-285750">
              <a:buFont typeface="Arial" panose="020B0604020202020204" pitchFamily="34" charset="0"/>
              <a:buChar char="•"/>
            </a:pPr>
            <a:r>
              <a:rPr lang="en-US" sz="1350" i="1" dirty="0" smtClean="0">
                <a:solidFill>
                  <a:schemeClr val="tx1"/>
                </a:solidFill>
              </a:rPr>
              <a:t>Employment Support Services</a:t>
            </a:r>
            <a:r>
              <a:rPr lang="en-US" sz="1350" i="1" dirty="0">
                <a:solidFill>
                  <a:schemeClr val="tx1"/>
                </a:solidFill>
              </a:rPr>
              <a:t>:</a:t>
            </a:r>
            <a:r>
              <a:rPr lang="en-US" sz="1350" dirty="0">
                <a:solidFill>
                  <a:schemeClr val="tx1"/>
                </a:solidFill>
              </a:rPr>
              <a:t> Job carving (i.e., modifying a job description when potential applicant is unable to perform all </a:t>
            </a:r>
            <a:r>
              <a:rPr lang="en-US" sz="1350" dirty="0" smtClean="0">
                <a:solidFill>
                  <a:schemeClr val="tx1"/>
                </a:solidFill>
              </a:rPr>
              <a:t>duties); </a:t>
            </a:r>
            <a:r>
              <a:rPr lang="en-US" sz="1350" dirty="0">
                <a:solidFill>
                  <a:schemeClr val="tx1"/>
                </a:solidFill>
              </a:rPr>
              <a:t>n</a:t>
            </a:r>
            <a:r>
              <a:rPr lang="en-US" sz="1350" dirty="0" smtClean="0">
                <a:solidFill>
                  <a:schemeClr val="tx1"/>
                </a:solidFill>
              </a:rPr>
              <a:t>egotiation </a:t>
            </a:r>
            <a:r>
              <a:rPr lang="en-US" sz="1350" dirty="0">
                <a:solidFill>
                  <a:schemeClr val="tx1"/>
                </a:solidFill>
              </a:rPr>
              <a:t>with employers (e.g., adjusting work schedule); </a:t>
            </a:r>
            <a:r>
              <a:rPr lang="en-US" sz="1350" dirty="0" smtClean="0">
                <a:solidFill>
                  <a:schemeClr val="tx1"/>
                </a:solidFill>
              </a:rPr>
              <a:t>asset </a:t>
            </a:r>
            <a:r>
              <a:rPr lang="en-US" sz="1350" dirty="0">
                <a:solidFill>
                  <a:schemeClr val="tx1"/>
                </a:solidFill>
              </a:rPr>
              <a:t>development (i.e., services supporting the client’s accrual of assets</a:t>
            </a:r>
            <a:r>
              <a:rPr lang="en-US" sz="1350" dirty="0" smtClean="0">
                <a:solidFill>
                  <a:schemeClr val="tx1"/>
                </a:solidFill>
              </a:rPr>
              <a:t>), etc.</a:t>
            </a:r>
            <a:endParaRPr lang="en-US" sz="135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
        <p:nvSpPr>
          <p:cNvPr id="2" name="Rectangle 1"/>
          <p:cNvSpPr/>
          <p:nvPr/>
        </p:nvSpPr>
        <p:spPr>
          <a:xfrm>
            <a:off x="2535183" y="1752601"/>
            <a:ext cx="3781534" cy="297950"/>
          </a:xfrm>
          <a:prstGeom prst="rect">
            <a:avLst/>
          </a:prstGeom>
          <a:solidFill>
            <a:srgbClr val="E96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t>Washington’s Approved </a:t>
            </a:r>
            <a:r>
              <a:rPr lang="en-US" b="1" i="1" dirty="0" smtClean="0"/>
              <a:t>1115 Waiver</a:t>
            </a:r>
            <a:endParaRPr lang="en-US" b="1" i="1" dirty="0"/>
          </a:p>
        </p:txBody>
      </p:sp>
      <p:sp>
        <p:nvSpPr>
          <p:cNvPr id="19" name="Rectangle 18"/>
          <p:cNvSpPr/>
          <p:nvPr/>
        </p:nvSpPr>
        <p:spPr>
          <a:xfrm>
            <a:off x="235391" y="4139213"/>
            <a:ext cx="8654609" cy="1947666"/>
          </a:xfrm>
          <a:prstGeom prst="rect">
            <a:avLst/>
          </a:prstGeom>
          <a:solidFill>
            <a:schemeClr val="bg1"/>
          </a:solidFill>
          <a:ln w="28575">
            <a:solidFill>
              <a:srgbClr val="E9674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dirty="0">
              <a:solidFill>
                <a:prstClr val="white"/>
              </a:solidFill>
            </a:endParaRPr>
          </a:p>
        </p:txBody>
      </p:sp>
      <p:sp>
        <p:nvSpPr>
          <p:cNvPr id="24" name="Rounded Rectangle 23"/>
          <p:cNvSpPr/>
          <p:nvPr/>
        </p:nvSpPr>
        <p:spPr bwMode="auto">
          <a:xfrm>
            <a:off x="323389" y="4218050"/>
            <a:ext cx="807954" cy="705666"/>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defRPr/>
            </a:pPr>
            <a:endParaRPr lang="en-US" sz="1100" b="1" kern="0" dirty="0" smtClean="0">
              <a:solidFill>
                <a:srgbClr val="000000"/>
              </a:solidFill>
            </a:endParaRPr>
          </a:p>
        </p:txBody>
      </p:sp>
      <p:sp>
        <p:nvSpPr>
          <p:cNvPr id="25" name="Rectangle 24"/>
          <p:cNvSpPr/>
          <p:nvPr/>
        </p:nvSpPr>
        <p:spPr>
          <a:xfrm>
            <a:off x="1270000" y="4315607"/>
            <a:ext cx="7620000" cy="171321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350" b="1" dirty="0" smtClean="0">
                <a:solidFill>
                  <a:schemeClr val="tx1"/>
                </a:solidFill>
              </a:rPr>
              <a:t>Virginia is seeking to provide housing and employment supports to its high need population, as well as employment supports new adults who face barriers to employment.</a:t>
            </a:r>
          </a:p>
          <a:p>
            <a:pPr marL="285750" indent="-285750">
              <a:buFont typeface="Arial" panose="020B0604020202020204" pitchFamily="34" charset="0"/>
              <a:buChar char="•"/>
            </a:pPr>
            <a:r>
              <a:rPr lang="en-US" sz="1350" i="1" dirty="0" smtClean="0">
                <a:solidFill>
                  <a:schemeClr val="tx1"/>
                </a:solidFill>
              </a:rPr>
              <a:t>Proposed Housing Support Services</a:t>
            </a:r>
            <a:r>
              <a:rPr lang="en-US" sz="1350" i="1" dirty="0">
                <a:solidFill>
                  <a:schemeClr val="tx1"/>
                </a:solidFill>
              </a:rPr>
              <a:t>: </a:t>
            </a:r>
            <a:r>
              <a:rPr lang="en-US" sz="1350" dirty="0">
                <a:solidFill>
                  <a:schemeClr val="tx1"/>
                </a:solidFill>
              </a:rPr>
              <a:t>Entitlement </a:t>
            </a:r>
            <a:r>
              <a:rPr lang="en-US" sz="1350" dirty="0" smtClean="0">
                <a:solidFill>
                  <a:schemeClr val="tx1"/>
                </a:solidFill>
              </a:rPr>
              <a:t>assistance</a:t>
            </a:r>
            <a:r>
              <a:rPr lang="en-US" sz="1350" dirty="0">
                <a:solidFill>
                  <a:schemeClr val="tx1"/>
                </a:solidFill>
              </a:rPr>
              <a:t>; </a:t>
            </a:r>
            <a:r>
              <a:rPr lang="en-US" sz="1350" dirty="0" smtClean="0">
                <a:solidFill>
                  <a:schemeClr val="tx1"/>
                </a:solidFill>
              </a:rPr>
              <a:t>supports </a:t>
            </a:r>
            <a:r>
              <a:rPr lang="en-US" sz="1350" dirty="0">
                <a:solidFill>
                  <a:schemeClr val="tx1"/>
                </a:solidFill>
              </a:rPr>
              <a:t>to assist the individual in communicating </a:t>
            </a:r>
            <a:r>
              <a:rPr lang="en-US" sz="1350" dirty="0" smtClean="0">
                <a:solidFill>
                  <a:schemeClr val="tx1"/>
                </a:solidFill>
              </a:rPr>
              <a:t>with the </a:t>
            </a:r>
            <a:r>
              <a:rPr lang="en-US" sz="1350" dirty="0">
                <a:solidFill>
                  <a:schemeClr val="tx1"/>
                </a:solidFill>
              </a:rPr>
              <a:t>landlord and/or property manager; </a:t>
            </a:r>
            <a:r>
              <a:rPr lang="en-US" sz="1350" dirty="0" smtClean="0">
                <a:solidFill>
                  <a:schemeClr val="tx1"/>
                </a:solidFill>
              </a:rPr>
              <a:t>assistance with arranging </a:t>
            </a:r>
            <a:r>
              <a:rPr lang="en-US" sz="1350" dirty="0">
                <a:solidFill>
                  <a:schemeClr val="tx1"/>
                </a:solidFill>
              </a:rPr>
              <a:t>for and supporting the details </a:t>
            </a:r>
            <a:r>
              <a:rPr lang="en-US" sz="1350" dirty="0" smtClean="0">
                <a:solidFill>
                  <a:schemeClr val="tx1"/>
                </a:solidFill>
              </a:rPr>
              <a:t>and activities </a:t>
            </a:r>
            <a:r>
              <a:rPr lang="en-US" sz="1350" dirty="0">
                <a:solidFill>
                  <a:schemeClr val="tx1"/>
                </a:solidFill>
              </a:rPr>
              <a:t>of the </a:t>
            </a:r>
            <a:r>
              <a:rPr lang="en-US" sz="1350" dirty="0" smtClean="0">
                <a:solidFill>
                  <a:schemeClr val="tx1"/>
                </a:solidFill>
              </a:rPr>
              <a:t>move‐in, etc. </a:t>
            </a:r>
          </a:p>
          <a:p>
            <a:pPr marL="285750" indent="-285750">
              <a:buFont typeface="Arial" panose="020B0604020202020204" pitchFamily="34" charset="0"/>
              <a:buChar char="•"/>
            </a:pPr>
            <a:r>
              <a:rPr lang="en-US" sz="1350" i="1" dirty="0" smtClean="0">
                <a:solidFill>
                  <a:schemeClr val="tx1"/>
                </a:solidFill>
              </a:rPr>
              <a:t>Proposed Employment Support Services</a:t>
            </a:r>
            <a:r>
              <a:rPr lang="en-US" sz="1350" dirty="0" smtClean="0">
                <a:solidFill>
                  <a:schemeClr val="tx1"/>
                </a:solidFill>
              </a:rPr>
              <a:t>: </a:t>
            </a:r>
            <a:r>
              <a:rPr lang="en-US" sz="1350" dirty="0">
                <a:solidFill>
                  <a:schemeClr val="tx1"/>
                </a:solidFill>
              </a:rPr>
              <a:t>Volunteer learning and training activities that prepare person for entry into paid </a:t>
            </a:r>
            <a:r>
              <a:rPr lang="en-US" sz="1350" dirty="0" smtClean="0">
                <a:solidFill>
                  <a:schemeClr val="tx1"/>
                </a:solidFill>
              </a:rPr>
              <a:t>workforce; interview coaching; resume preparation; job fairs; transportation to employment related activities, etc. </a:t>
            </a:r>
          </a:p>
        </p:txBody>
      </p:sp>
      <p:sp>
        <p:nvSpPr>
          <p:cNvPr id="26" name="Rectangle 25"/>
          <p:cNvSpPr/>
          <p:nvPr/>
        </p:nvSpPr>
        <p:spPr>
          <a:xfrm>
            <a:off x="2522483" y="3990238"/>
            <a:ext cx="3781534" cy="297950"/>
          </a:xfrm>
          <a:prstGeom prst="rect">
            <a:avLst/>
          </a:prstGeom>
          <a:solidFill>
            <a:srgbClr val="E96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t>Virginia’s Pending 1115 Waiver</a:t>
            </a:r>
            <a:endParaRPr lang="en-US" b="1" i="1" dirty="0"/>
          </a:p>
        </p:txBody>
      </p:sp>
      <p:sp>
        <p:nvSpPr>
          <p:cNvPr id="27" name="Freeform 45"/>
          <p:cNvSpPr>
            <a:spLocks/>
          </p:cNvSpPr>
          <p:nvPr/>
        </p:nvSpPr>
        <p:spPr bwMode="auto">
          <a:xfrm>
            <a:off x="393539" y="2106548"/>
            <a:ext cx="712404" cy="457886"/>
          </a:xfrm>
          <a:custGeom>
            <a:avLst/>
            <a:gdLst>
              <a:gd name="T0" fmla="*/ 1892300 w 4596"/>
              <a:gd name="T1" fmla="*/ 285750 h 2954"/>
              <a:gd name="T2" fmla="*/ 2073275 w 4596"/>
              <a:gd name="T3" fmla="*/ 479425 h 2954"/>
              <a:gd name="T4" fmla="*/ 2089150 w 4596"/>
              <a:gd name="T5" fmla="*/ 669925 h 2954"/>
              <a:gd name="T6" fmla="*/ 1908175 w 4596"/>
              <a:gd name="T7" fmla="*/ 685800 h 2954"/>
              <a:gd name="T8" fmla="*/ 1997075 w 4596"/>
              <a:gd name="T9" fmla="*/ 803275 h 2954"/>
              <a:gd name="T10" fmla="*/ 2171700 w 4596"/>
              <a:gd name="T11" fmla="*/ 971550 h 2954"/>
              <a:gd name="T12" fmla="*/ 2124075 w 4596"/>
              <a:gd name="T13" fmla="*/ 1235075 h 2954"/>
              <a:gd name="T14" fmla="*/ 2168525 w 4596"/>
              <a:gd name="T15" fmla="*/ 1066800 h 2954"/>
              <a:gd name="T16" fmla="*/ 2349500 w 4596"/>
              <a:gd name="T17" fmla="*/ 1330325 h 2954"/>
              <a:gd name="T18" fmla="*/ 2149475 w 4596"/>
              <a:gd name="T19" fmla="*/ 1698625 h 2954"/>
              <a:gd name="T20" fmla="*/ 2127250 w 4596"/>
              <a:gd name="T21" fmla="*/ 2028825 h 2954"/>
              <a:gd name="T22" fmla="*/ 2111375 w 4596"/>
              <a:gd name="T23" fmla="*/ 2339975 h 2954"/>
              <a:gd name="T24" fmla="*/ 1965325 w 4596"/>
              <a:gd name="T25" fmla="*/ 2400300 h 2954"/>
              <a:gd name="T26" fmla="*/ 1733550 w 4596"/>
              <a:gd name="T27" fmla="*/ 2498725 h 2954"/>
              <a:gd name="T28" fmla="*/ 1654175 w 4596"/>
              <a:gd name="T29" fmla="*/ 2552700 h 2954"/>
              <a:gd name="T30" fmla="*/ 1565275 w 4596"/>
              <a:gd name="T31" fmla="*/ 2657475 h 2954"/>
              <a:gd name="T32" fmla="*/ 1571625 w 4596"/>
              <a:gd name="T33" fmla="*/ 2514600 h 2954"/>
              <a:gd name="T34" fmla="*/ 1533525 w 4596"/>
              <a:gd name="T35" fmla="*/ 2498725 h 2954"/>
              <a:gd name="T36" fmla="*/ 1492250 w 4596"/>
              <a:gd name="T37" fmla="*/ 2425700 h 2954"/>
              <a:gd name="T38" fmla="*/ 1727200 w 4596"/>
              <a:gd name="T39" fmla="*/ 2171700 h 2954"/>
              <a:gd name="T40" fmla="*/ 1758950 w 4596"/>
              <a:gd name="T41" fmla="*/ 2466975 h 2954"/>
              <a:gd name="T42" fmla="*/ 1819275 w 4596"/>
              <a:gd name="T43" fmla="*/ 2270125 h 2954"/>
              <a:gd name="T44" fmla="*/ 1870075 w 4596"/>
              <a:gd name="T45" fmla="*/ 2270125 h 2954"/>
              <a:gd name="T46" fmla="*/ 1885950 w 4596"/>
              <a:gd name="T47" fmla="*/ 2355850 h 2954"/>
              <a:gd name="T48" fmla="*/ 2006600 w 4596"/>
              <a:gd name="T49" fmla="*/ 2089150 h 2954"/>
              <a:gd name="T50" fmla="*/ 1920875 w 4596"/>
              <a:gd name="T51" fmla="*/ 1962150 h 2954"/>
              <a:gd name="T52" fmla="*/ 1851025 w 4596"/>
              <a:gd name="T53" fmla="*/ 1860550 h 2954"/>
              <a:gd name="T54" fmla="*/ 1924050 w 4596"/>
              <a:gd name="T55" fmla="*/ 1778000 h 2954"/>
              <a:gd name="T56" fmla="*/ 2070100 w 4596"/>
              <a:gd name="T57" fmla="*/ 1714500 h 2954"/>
              <a:gd name="T58" fmla="*/ 1987550 w 4596"/>
              <a:gd name="T59" fmla="*/ 1609725 h 2954"/>
              <a:gd name="T60" fmla="*/ 1717675 w 4596"/>
              <a:gd name="T61" fmla="*/ 1838325 h 2954"/>
              <a:gd name="T62" fmla="*/ 1587500 w 4596"/>
              <a:gd name="T63" fmla="*/ 2178050 h 2954"/>
              <a:gd name="T64" fmla="*/ 1517650 w 4596"/>
              <a:gd name="T65" fmla="*/ 2028825 h 2954"/>
              <a:gd name="T66" fmla="*/ 1711325 w 4596"/>
              <a:gd name="T67" fmla="*/ 1720850 h 2954"/>
              <a:gd name="T68" fmla="*/ 1765300 w 4596"/>
              <a:gd name="T69" fmla="*/ 1581150 h 2954"/>
              <a:gd name="T70" fmla="*/ 1812925 w 4596"/>
              <a:gd name="T71" fmla="*/ 1670050 h 2954"/>
              <a:gd name="T72" fmla="*/ 1870075 w 4596"/>
              <a:gd name="T73" fmla="*/ 1425575 h 2954"/>
              <a:gd name="T74" fmla="*/ 1704975 w 4596"/>
              <a:gd name="T75" fmla="*/ 1235075 h 2954"/>
              <a:gd name="T76" fmla="*/ 1581150 w 4596"/>
              <a:gd name="T77" fmla="*/ 1285875 h 2954"/>
              <a:gd name="T78" fmla="*/ 1412875 w 4596"/>
              <a:gd name="T79" fmla="*/ 1168400 h 2954"/>
              <a:gd name="T80" fmla="*/ 933450 w 4596"/>
              <a:gd name="T81" fmla="*/ 1123950 h 2954"/>
              <a:gd name="T82" fmla="*/ 438150 w 4596"/>
              <a:gd name="T83" fmla="*/ 971550 h 2954"/>
              <a:gd name="T84" fmla="*/ 15875 w 4596"/>
              <a:gd name="T85" fmla="*/ 781050 h 2954"/>
              <a:gd name="T86" fmla="*/ 19050 w 4596"/>
              <a:gd name="T87" fmla="*/ 1114425 h 2954"/>
              <a:gd name="T88" fmla="*/ 149225 w 4596"/>
              <a:gd name="T89" fmla="*/ 1517650 h 2954"/>
              <a:gd name="T90" fmla="*/ 368300 w 4596"/>
              <a:gd name="T91" fmla="*/ 2254250 h 2954"/>
              <a:gd name="T92" fmla="*/ 596900 w 4596"/>
              <a:gd name="T93" fmla="*/ 2670175 h 2954"/>
              <a:gd name="T94" fmla="*/ 619125 w 4596"/>
              <a:gd name="T95" fmla="*/ 2816225 h 2954"/>
              <a:gd name="T96" fmla="*/ 536575 w 4596"/>
              <a:gd name="T97" fmla="*/ 2870200 h 2954"/>
              <a:gd name="T98" fmla="*/ 628650 w 4596"/>
              <a:gd name="T99" fmla="*/ 3079750 h 2954"/>
              <a:gd name="T100" fmla="*/ 771525 w 4596"/>
              <a:gd name="T101" fmla="*/ 3111500 h 2954"/>
              <a:gd name="T102" fmla="*/ 676275 w 4596"/>
              <a:gd name="T103" fmla="*/ 3209925 h 2954"/>
              <a:gd name="T104" fmla="*/ 720725 w 4596"/>
              <a:gd name="T105" fmla="*/ 3470275 h 2954"/>
              <a:gd name="T106" fmla="*/ 549275 w 4596"/>
              <a:gd name="T107" fmla="*/ 3165475 h 2954"/>
              <a:gd name="T108" fmla="*/ 606425 w 4596"/>
              <a:gd name="T109" fmla="*/ 3629025 h 2954"/>
              <a:gd name="T110" fmla="*/ 879475 w 4596"/>
              <a:gd name="T111" fmla="*/ 3657600 h 2954"/>
              <a:gd name="T112" fmla="*/ 1565275 w 4596"/>
              <a:gd name="T113" fmla="*/ 3933825 h 2954"/>
              <a:gd name="T114" fmla="*/ 1717675 w 4596"/>
              <a:gd name="T115" fmla="*/ 4498975 h 2954"/>
              <a:gd name="T116" fmla="*/ 2492375 w 4596"/>
              <a:gd name="T117" fmla="*/ 4575175 h 2954"/>
              <a:gd name="T118" fmla="*/ 3238499 w 4596"/>
              <a:gd name="T119" fmla="*/ 4641850 h 2954"/>
              <a:gd name="T120" fmla="*/ 4089400 w 4596"/>
              <a:gd name="T121" fmla="*/ 4486275 h 2954"/>
              <a:gd name="T122" fmla="*/ 5137149 w 4596"/>
              <a:gd name="T123" fmla="*/ 4203700 h 2954"/>
              <a:gd name="T124" fmla="*/ 7146925 w 4596"/>
              <a:gd name="T125" fmla="*/ 3584575 h 29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96"/>
              <a:gd name="T190" fmla="*/ 0 h 2954"/>
              <a:gd name="T191" fmla="*/ 4596 w 4596"/>
              <a:gd name="T192" fmla="*/ 2954 h 295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96" h="2954">
                <a:moveTo>
                  <a:pt x="1180" y="34"/>
                </a:moveTo>
                <a:lnTo>
                  <a:pt x="1178" y="42"/>
                </a:lnTo>
                <a:lnTo>
                  <a:pt x="1172" y="46"/>
                </a:lnTo>
                <a:lnTo>
                  <a:pt x="1150" y="34"/>
                </a:lnTo>
                <a:lnTo>
                  <a:pt x="1148" y="28"/>
                </a:lnTo>
                <a:lnTo>
                  <a:pt x="1156" y="22"/>
                </a:lnTo>
                <a:lnTo>
                  <a:pt x="1156" y="16"/>
                </a:lnTo>
                <a:lnTo>
                  <a:pt x="1130" y="44"/>
                </a:lnTo>
                <a:lnTo>
                  <a:pt x="1126" y="56"/>
                </a:lnTo>
                <a:lnTo>
                  <a:pt x="1142" y="68"/>
                </a:lnTo>
                <a:lnTo>
                  <a:pt x="1158" y="58"/>
                </a:lnTo>
                <a:lnTo>
                  <a:pt x="1168" y="68"/>
                </a:lnTo>
                <a:lnTo>
                  <a:pt x="1170" y="84"/>
                </a:lnTo>
                <a:lnTo>
                  <a:pt x="1150" y="98"/>
                </a:lnTo>
                <a:lnTo>
                  <a:pt x="1142" y="98"/>
                </a:lnTo>
                <a:lnTo>
                  <a:pt x="1186" y="142"/>
                </a:lnTo>
                <a:lnTo>
                  <a:pt x="1188" y="194"/>
                </a:lnTo>
                <a:lnTo>
                  <a:pt x="1194" y="190"/>
                </a:lnTo>
                <a:lnTo>
                  <a:pt x="1192" y="180"/>
                </a:lnTo>
                <a:lnTo>
                  <a:pt x="1204" y="180"/>
                </a:lnTo>
                <a:lnTo>
                  <a:pt x="1212" y="190"/>
                </a:lnTo>
                <a:lnTo>
                  <a:pt x="1224" y="196"/>
                </a:lnTo>
                <a:lnTo>
                  <a:pt x="1208" y="240"/>
                </a:lnTo>
                <a:lnTo>
                  <a:pt x="1212" y="240"/>
                </a:lnTo>
                <a:lnTo>
                  <a:pt x="1220" y="254"/>
                </a:lnTo>
                <a:lnTo>
                  <a:pt x="1252" y="206"/>
                </a:lnTo>
                <a:lnTo>
                  <a:pt x="1260" y="206"/>
                </a:lnTo>
                <a:lnTo>
                  <a:pt x="1268" y="198"/>
                </a:lnTo>
                <a:lnTo>
                  <a:pt x="1286" y="204"/>
                </a:lnTo>
                <a:lnTo>
                  <a:pt x="1300" y="220"/>
                </a:lnTo>
                <a:lnTo>
                  <a:pt x="1314" y="224"/>
                </a:lnTo>
                <a:lnTo>
                  <a:pt x="1314" y="232"/>
                </a:lnTo>
                <a:lnTo>
                  <a:pt x="1294" y="258"/>
                </a:lnTo>
                <a:lnTo>
                  <a:pt x="1302" y="280"/>
                </a:lnTo>
                <a:lnTo>
                  <a:pt x="1302" y="272"/>
                </a:lnTo>
                <a:lnTo>
                  <a:pt x="1308" y="274"/>
                </a:lnTo>
                <a:lnTo>
                  <a:pt x="1310" y="294"/>
                </a:lnTo>
                <a:lnTo>
                  <a:pt x="1306" y="302"/>
                </a:lnTo>
                <a:lnTo>
                  <a:pt x="1300" y="296"/>
                </a:lnTo>
                <a:lnTo>
                  <a:pt x="1298" y="300"/>
                </a:lnTo>
                <a:lnTo>
                  <a:pt x="1320" y="328"/>
                </a:lnTo>
                <a:lnTo>
                  <a:pt x="1336" y="338"/>
                </a:lnTo>
                <a:lnTo>
                  <a:pt x="1346" y="360"/>
                </a:lnTo>
                <a:lnTo>
                  <a:pt x="1336" y="378"/>
                </a:lnTo>
                <a:lnTo>
                  <a:pt x="1322" y="388"/>
                </a:lnTo>
                <a:lnTo>
                  <a:pt x="1328" y="394"/>
                </a:lnTo>
                <a:lnTo>
                  <a:pt x="1312" y="388"/>
                </a:lnTo>
                <a:lnTo>
                  <a:pt x="1306" y="376"/>
                </a:lnTo>
                <a:lnTo>
                  <a:pt x="1280" y="372"/>
                </a:lnTo>
                <a:lnTo>
                  <a:pt x="1272" y="364"/>
                </a:lnTo>
                <a:lnTo>
                  <a:pt x="1270" y="368"/>
                </a:lnTo>
                <a:lnTo>
                  <a:pt x="1270" y="376"/>
                </a:lnTo>
                <a:lnTo>
                  <a:pt x="1276" y="372"/>
                </a:lnTo>
                <a:lnTo>
                  <a:pt x="1300" y="384"/>
                </a:lnTo>
                <a:lnTo>
                  <a:pt x="1306" y="404"/>
                </a:lnTo>
                <a:lnTo>
                  <a:pt x="1312" y="420"/>
                </a:lnTo>
                <a:lnTo>
                  <a:pt x="1316" y="422"/>
                </a:lnTo>
                <a:lnTo>
                  <a:pt x="1310" y="428"/>
                </a:lnTo>
                <a:lnTo>
                  <a:pt x="1310" y="440"/>
                </a:lnTo>
                <a:lnTo>
                  <a:pt x="1320" y="460"/>
                </a:lnTo>
                <a:lnTo>
                  <a:pt x="1316" y="474"/>
                </a:lnTo>
                <a:lnTo>
                  <a:pt x="1310" y="474"/>
                </a:lnTo>
                <a:lnTo>
                  <a:pt x="1310" y="480"/>
                </a:lnTo>
                <a:lnTo>
                  <a:pt x="1308" y="476"/>
                </a:lnTo>
                <a:lnTo>
                  <a:pt x="1298" y="474"/>
                </a:lnTo>
                <a:lnTo>
                  <a:pt x="1294" y="470"/>
                </a:lnTo>
                <a:lnTo>
                  <a:pt x="1286" y="474"/>
                </a:lnTo>
                <a:lnTo>
                  <a:pt x="1280" y="466"/>
                </a:lnTo>
                <a:lnTo>
                  <a:pt x="1268" y="438"/>
                </a:lnTo>
                <a:lnTo>
                  <a:pt x="1256" y="448"/>
                </a:lnTo>
                <a:lnTo>
                  <a:pt x="1260" y="468"/>
                </a:lnTo>
                <a:lnTo>
                  <a:pt x="1252" y="468"/>
                </a:lnTo>
                <a:lnTo>
                  <a:pt x="1248" y="454"/>
                </a:lnTo>
                <a:lnTo>
                  <a:pt x="1252" y="430"/>
                </a:lnTo>
                <a:lnTo>
                  <a:pt x="1242" y="416"/>
                </a:lnTo>
                <a:lnTo>
                  <a:pt x="1202" y="432"/>
                </a:lnTo>
                <a:lnTo>
                  <a:pt x="1196" y="428"/>
                </a:lnTo>
                <a:lnTo>
                  <a:pt x="1186" y="438"/>
                </a:lnTo>
                <a:lnTo>
                  <a:pt x="1188" y="444"/>
                </a:lnTo>
                <a:lnTo>
                  <a:pt x="1198" y="440"/>
                </a:lnTo>
                <a:lnTo>
                  <a:pt x="1212" y="462"/>
                </a:lnTo>
                <a:lnTo>
                  <a:pt x="1212" y="478"/>
                </a:lnTo>
                <a:lnTo>
                  <a:pt x="1198" y="484"/>
                </a:lnTo>
                <a:lnTo>
                  <a:pt x="1200" y="500"/>
                </a:lnTo>
                <a:lnTo>
                  <a:pt x="1204" y="508"/>
                </a:lnTo>
                <a:lnTo>
                  <a:pt x="1212" y="506"/>
                </a:lnTo>
                <a:lnTo>
                  <a:pt x="1210" y="514"/>
                </a:lnTo>
                <a:lnTo>
                  <a:pt x="1234" y="512"/>
                </a:lnTo>
                <a:lnTo>
                  <a:pt x="1238" y="504"/>
                </a:lnTo>
                <a:lnTo>
                  <a:pt x="1254" y="498"/>
                </a:lnTo>
                <a:lnTo>
                  <a:pt x="1256" y="484"/>
                </a:lnTo>
                <a:lnTo>
                  <a:pt x="1268" y="486"/>
                </a:lnTo>
                <a:lnTo>
                  <a:pt x="1274" y="478"/>
                </a:lnTo>
                <a:lnTo>
                  <a:pt x="1268" y="506"/>
                </a:lnTo>
                <a:lnTo>
                  <a:pt x="1258" y="506"/>
                </a:lnTo>
                <a:lnTo>
                  <a:pt x="1268" y="508"/>
                </a:lnTo>
                <a:lnTo>
                  <a:pt x="1268" y="518"/>
                </a:lnTo>
                <a:lnTo>
                  <a:pt x="1278" y="530"/>
                </a:lnTo>
                <a:lnTo>
                  <a:pt x="1280" y="544"/>
                </a:lnTo>
                <a:lnTo>
                  <a:pt x="1294" y="548"/>
                </a:lnTo>
                <a:lnTo>
                  <a:pt x="1296" y="538"/>
                </a:lnTo>
                <a:lnTo>
                  <a:pt x="1304" y="542"/>
                </a:lnTo>
                <a:lnTo>
                  <a:pt x="1306" y="550"/>
                </a:lnTo>
                <a:lnTo>
                  <a:pt x="1298" y="552"/>
                </a:lnTo>
                <a:lnTo>
                  <a:pt x="1294" y="558"/>
                </a:lnTo>
                <a:lnTo>
                  <a:pt x="1298" y="558"/>
                </a:lnTo>
                <a:lnTo>
                  <a:pt x="1304" y="552"/>
                </a:lnTo>
                <a:lnTo>
                  <a:pt x="1330" y="578"/>
                </a:lnTo>
                <a:lnTo>
                  <a:pt x="1356" y="592"/>
                </a:lnTo>
                <a:lnTo>
                  <a:pt x="1360" y="604"/>
                </a:lnTo>
                <a:lnTo>
                  <a:pt x="1366" y="600"/>
                </a:lnTo>
                <a:lnTo>
                  <a:pt x="1366" y="610"/>
                </a:lnTo>
                <a:lnTo>
                  <a:pt x="1374" y="608"/>
                </a:lnTo>
                <a:lnTo>
                  <a:pt x="1368" y="612"/>
                </a:lnTo>
                <a:lnTo>
                  <a:pt x="1366" y="618"/>
                </a:lnTo>
                <a:lnTo>
                  <a:pt x="1378" y="612"/>
                </a:lnTo>
                <a:lnTo>
                  <a:pt x="1362" y="634"/>
                </a:lnTo>
                <a:lnTo>
                  <a:pt x="1362" y="644"/>
                </a:lnTo>
                <a:lnTo>
                  <a:pt x="1358" y="636"/>
                </a:lnTo>
                <a:lnTo>
                  <a:pt x="1354" y="656"/>
                </a:lnTo>
                <a:lnTo>
                  <a:pt x="1318" y="634"/>
                </a:lnTo>
                <a:lnTo>
                  <a:pt x="1308" y="650"/>
                </a:lnTo>
                <a:lnTo>
                  <a:pt x="1296" y="644"/>
                </a:lnTo>
                <a:lnTo>
                  <a:pt x="1280" y="650"/>
                </a:lnTo>
                <a:lnTo>
                  <a:pt x="1276" y="662"/>
                </a:lnTo>
                <a:lnTo>
                  <a:pt x="1272" y="688"/>
                </a:lnTo>
                <a:lnTo>
                  <a:pt x="1276" y="700"/>
                </a:lnTo>
                <a:lnTo>
                  <a:pt x="1272" y="706"/>
                </a:lnTo>
                <a:lnTo>
                  <a:pt x="1286" y="748"/>
                </a:lnTo>
                <a:lnTo>
                  <a:pt x="1300" y="762"/>
                </a:lnTo>
                <a:lnTo>
                  <a:pt x="1314" y="754"/>
                </a:lnTo>
                <a:lnTo>
                  <a:pt x="1324" y="772"/>
                </a:lnTo>
                <a:lnTo>
                  <a:pt x="1338" y="778"/>
                </a:lnTo>
                <a:lnTo>
                  <a:pt x="1348" y="792"/>
                </a:lnTo>
                <a:lnTo>
                  <a:pt x="1358" y="812"/>
                </a:lnTo>
                <a:lnTo>
                  <a:pt x="1366" y="816"/>
                </a:lnTo>
                <a:lnTo>
                  <a:pt x="1376" y="818"/>
                </a:lnTo>
                <a:lnTo>
                  <a:pt x="1364" y="792"/>
                </a:lnTo>
                <a:lnTo>
                  <a:pt x="1338" y="760"/>
                </a:lnTo>
                <a:lnTo>
                  <a:pt x="1330" y="756"/>
                </a:lnTo>
                <a:lnTo>
                  <a:pt x="1308" y="716"/>
                </a:lnTo>
                <a:lnTo>
                  <a:pt x="1308" y="704"/>
                </a:lnTo>
                <a:lnTo>
                  <a:pt x="1322" y="698"/>
                </a:lnTo>
                <a:lnTo>
                  <a:pt x="1330" y="688"/>
                </a:lnTo>
                <a:lnTo>
                  <a:pt x="1324" y="668"/>
                </a:lnTo>
                <a:lnTo>
                  <a:pt x="1336" y="664"/>
                </a:lnTo>
                <a:lnTo>
                  <a:pt x="1340" y="672"/>
                </a:lnTo>
                <a:lnTo>
                  <a:pt x="1360" y="668"/>
                </a:lnTo>
                <a:lnTo>
                  <a:pt x="1362" y="674"/>
                </a:lnTo>
                <a:lnTo>
                  <a:pt x="1368" y="664"/>
                </a:lnTo>
                <a:lnTo>
                  <a:pt x="1368" y="668"/>
                </a:lnTo>
                <a:lnTo>
                  <a:pt x="1366" y="672"/>
                </a:lnTo>
                <a:lnTo>
                  <a:pt x="1374" y="684"/>
                </a:lnTo>
                <a:lnTo>
                  <a:pt x="1378" y="706"/>
                </a:lnTo>
                <a:lnTo>
                  <a:pt x="1370" y="726"/>
                </a:lnTo>
                <a:lnTo>
                  <a:pt x="1370" y="750"/>
                </a:lnTo>
                <a:lnTo>
                  <a:pt x="1384" y="784"/>
                </a:lnTo>
                <a:lnTo>
                  <a:pt x="1392" y="788"/>
                </a:lnTo>
                <a:lnTo>
                  <a:pt x="1412" y="814"/>
                </a:lnTo>
                <a:lnTo>
                  <a:pt x="1422" y="816"/>
                </a:lnTo>
                <a:lnTo>
                  <a:pt x="1424" y="820"/>
                </a:lnTo>
                <a:lnTo>
                  <a:pt x="1416" y="818"/>
                </a:lnTo>
                <a:lnTo>
                  <a:pt x="1414" y="824"/>
                </a:lnTo>
                <a:lnTo>
                  <a:pt x="1438" y="838"/>
                </a:lnTo>
                <a:lnTo>
                  <a:pt x="1446" y="842"/>
                </a:lnTo>
                <a:lnTo>
                  <a:pt x="1452" y="840"/>
                </a:lnTo>
                <a:lnTo>
                  <a:pt x="1454" y="838"/>
                </a:lnTo>
                <a:lnTo>
                  <a:pt x="1460" y="828"/>
                </a:lnTo>
                <a:lnTo>
                  <a:pt x="1464" y="838"/>
                </a:lnTo>
                <a:lnTo>
                  <a:pt x="1478" y="836"/>
                </a:lnTo>
                <a:lnTo>
                  <a:pt x="1480" y="838"/>
                </a:lnTo>
                <a:lnTo>
                  <a:pt x="1484" y="842"/>
                </a:lnTo>
                <a:lnTo>
                  <a:pt x="1476" y="838"/>
                </a:lnTo>
                <a:lnTo>
                  <a:pt x="1478" y="846"/>
                </a:lnTo>
                <a:lnTo>
                  <a:pt x="1470" y="840"/>
                </a:lnTo>
                <a:lnTo>
                  <a:pt x="1462" y="842"/>
                </a:lnTo>
                <a:lnTo>
                  <a:pt x="1458" y="862"/>
                </a:lnTo>
                <a:lnTo>
                  <a:pt x="1452" y="864"/>
                </a:lnTo>
                <a:lnTo>
                  <a:pt x="1456" y="872"/>
                </a:lnTo>
                <a:lnTo>
                  <a:pt x="1450" y="880"/>
                </a:lnTo>
                <a:lnTo>
                  <a:pt x="1454" y="878"/>
                </a:lnTo>
                <a:lnTo>
                  <a:pt x="1454" y="884"/>
                </a:lnTo>
                <a:lnTo>
                  <a:pt x="1444" y="896"/>
                </a:lnTo>
                <a:lnTo>
                  <a:pt x="1404" y="910"/>
                </a:lnTo>
                <a:lnTo>
                  <a:pt x="1400" y="928"/>
                </a:lnTo>
                <a:lnTo>
                  <a:pt x="1388" y="954"/>
                </a:lnTo>
                <a:lnTo>
                  <a:pt x="1384" y="992"/>
                </a:lnTo>
                <a:lnTo>
                  <a:pt x="1348" y="1032"/>
                </a:lnTo>
                <a:lnTo>
                  <a:pt x="1346" y="1054"/>
                </a:lnTo>
                <a:lnTo>
                  <a:pt x="1354" y="1070"/>
                </a:lnTo>
                <a:lnTo>
                  <a:pt x="1360" y="1098"/>
                </a:lnTo>
                <a:lnTo>
                  <a:pt x="1356" y="1114"/>
                </a:lnTo>
                <a:lnTo>
                  <a:pt x="1340" y="1126"/>
                </a:lnTo>
                <a:lnTo>
                  <a:pt x="1338" y="1146"/>
                </a:lnTo>
                <a:lnTo>
                  <a:pt x="1322" y="1154"/>
                </a:lnTo>
                <a:lnTo>
                  <a:pt x="1332" y="1170"/>
                </a:lnTo>
                <a:lnTo>
                  <a:pt x="1356" y="1184"/>
                </a:lnTo>
                <a:lnTo>
                  <a:pt x="1376" y="1202"/>
                </a:lnTo>
                <a:lnTo>
                  <a:pt x="1374" y="1240"/>
                </a:lnTo>
                <a:lnTo>
                  <a:pt x="1378" y="1256"/>
                </a:lnTo>
                <a:lnTo>
                  <a:pt x="1400" y="1282"/>
                </a:lnTo>
                <a:lnTo>
                  <a:pt x="1396" y="1282"/>
                </a:lnTo>
                <a:lnTo>
                  <a:pt x="1392" y="1272"/>
                </a:lnTo>
                <a:lnTo>
                  <a:pt x="1376" y="1258"/>
                </a:lnTo>
                <a:lnTo>
                  <a:pt x="1370" y="1234"/>
                </a:lnTo>
                <a:lnTo>
                  <a:pt x="1352" y="1210"/>
                </a:lnTo>
                <a:lnTo>
                  <a:pt x="1330" y="1228"/>
                </a:lnTo>
                <a:lnTo>
                  <a:pt x="1340" y="1246"/>
                </a:lnTo>
                <a:lnTo>
                  <a:pt x="1340" y="1278"/>
                </a:lnTo>
                <a:lnTo>
                  <a:pt x="1362" y="1308"/>
                </a:lnTo>
                <a:lnTo>
                  <a:pt x="1356" y="1318"/>
                </a:lnTo>
                <a:lnTo>
                  <a:pt x="1356" y="1326"/>
                </a:lnTo>
                <a:lnTo>
                  <a:pt x="1350" y="1334"/>
                </a:lnTo>
                <a:lnTo>
                  <a:pt x="1366" y="1342"/>
                </a:lnTo>
                <a:lnTo>
                  <a:pt x="1368" y="1364"/>
                </a:lnTo>
                <a:lnTo>
                  <a:pt x="1380" y="1376"/>
                </a:lnTo>
                <a:lnTo>
                  <a:pt x="1382" y="1424"/>
                </a:lnTo>
                <a:lnTo>
                  <a:pt x="1352" y="1432"/>
                </a:lnTo>
                <a:lnTo>
                  <a:pt x="1348" y="1438"/>
                </a:lnTo>
                <a:lnTo>
                  <a:pt x="1344" y="1436"/>
                </a:lnTo>
                <a:lnTo>
                  <a:pt x="1336" y="1444"/>
                </a:lnTo>
                <a:lnTo>
                  <a:pt x="1318" y="1446"/>
                </a:lnTo>
                <a:lnTo>
                  <a:pt x="1316" y="1454"/>
                </a:lnTo>
                <a:lnTo>
                  <a:pt x="1310" y="1456"/>
                </a:lnTo>
                <a:lnTo>
                  <a:pt x="1310" y="1460"/>
                </a:lnTo>
                <a:lnTo>
                  <a:pt x="1324" y="1464"/>
                </a:lnTo>
                <a:lnTo>
                  <a:pt x="1340" y="1480"/>
                </a:lnTo>
                <a:lnTo>
                  <a:pt x="1330" y="1474"/>
                </a:lnTo>
                <a:lnTo>
                  <a:pt x="1328" y="1478"/>
                </a:lnTo>
                <a:lnTo>
                  <a:pt x="1340" y="1490"/>
                </a:lnTo>
                <a:lnTo>
                  <a:pt x="1328" y="1482"/>
                </a:lnTo>
                <a:lnTo>
                  <a:pt x="1322" y="1484"/>
                </a:lnTo>
                <a:lnTo>
                  <a:pt x="1328" y="1490"/>
                </a:lnTo>
                <a:lnTo>
                  <a:pt x="1322" y="1486"/>
                </a:lnTo>
                <a:lnTo>
                  <a:pt x="1324" y="1492"/>
                </a:lnTo>
                <a:lnTo>
                  <a:pt x="1316" y="1488"/>
                </a:lnTo>
                <a:lnTo>
                  <a:pt x="1322" y="1494"/>
                </a:lnTo>
                <a:lnTo>
                  <a:pt x="1314" y="1490"/>
                </a:lnTo>
                <a:lnTo>
                  <a:pt x="1316" y="1506"/>
                </a:lnTo>
                <a:lnTo>
                  <a:pt x="1308" y="1486"/>
                </a:lnTo>
                <a:lnTo>
                  <a:pt x="1290" y="1476"/>
                </a:lnTo>
                <a:lnTo>
                  <a:pt x="1272" y="1454"/>
                </a:lnTo>
                <a:lnTo>
                  <a:pt x="1270" y="1458"/>
                </a:lnTo>
                <a:lnTo>
                  <a:pt x="1254" y="1444"/>
                </a:lnTo>
                <a:lnTo>
                  <a:pt x="1248" y="1444"/>
                </a:lnTo>
                <a:lnTo>
                  <a:pt x="1260" y="1474"/>
                </a:lnTo>
                <a:lnTo>
                  <a:pt x="1238" y="1512"/>
                </a:lnTo>
                <a:lnTo>
                  <a:pt x="1224" y="1554"/>
                </a:lnTo>
                <a:lnTo>
                  <a:pt x="1208" y="1568"/>
                </a:lnTo>
                <a:lnTo>
                  <a:pt x="1202" y="1584"/>
                </a:lnTo>
                <a:lnTo>
                  <a:pt x="1196" y="1596"/>
                </a:lnTo>
                <a:lnTo>
                  <a:pt x="1184" y="1600"/>
                </a:lnTo>
                <a:lnTo>
                  <a:pt x="1164" y="1628"/>
                </a:lnTo>
                <a:lnTo>
                  <a:pt x="1158" y="1632"/>
                </a:lnTo>
                <a:lnTo>
                  <a:pt x="1156" y="1628"/>
                </a:lnTo>
                <a:lnTo>
                  <a:pt x="1140" y="1630"/>
                </a:lnTo>
                <a:lnTo>
                  <a:pt x="1136" y="1644"/>
                </a:lnTo>
                <a:lnTo>
                  <a:pt x="1138" y="1626"/>
                </a:lnTo>
                <a:lnTo>
                  <a:pt x="1124" y="1618"/>
                </a:lnTo>
                <a:lnTo>
                  <a:pt x="1120" y="1612"/>
                </a:lnTo>
                <a:lnTo>
                  <a:pt x="1104" y="1604"/>
                </a:lnTo>
                <a:lnTo>
                  <a:pt x="1102" y="1582"/>
                </a:lnTo>
                <a:lnTo>
                  <a:pt x="1096" y="1584"/>
                </a:lnTo>
                <a:lnTo>
                  <a:pt x="1098" y="1578"/>
                </a:lnTo>
                <a:lnTo>
                  <a:pt x="1096" y="1572"/>
                </a:lnTo>
                <a:lnTo>
                  <a:pt x="1092" y="1574"/>
                </a:lnTo>
                <a:lnTo>
                  <a:pt x="1088" y="1560"/>
                </a:lnTo>
                <a:lnTo>
                  <a:pt x="1086" y="1560"/>
                </a:lnTo>
                <a:lnTo>
                  <a:pt x="1080" y="1600"/>
                </a:lnTo>
                <a:lnTo>
                  <a:pt x="1084" y="1630"/>
                </a:lnTo>
                <a:lnTo>
                  <a:pt x="1080" y="1630"/>
                </a:lnTo>
                <a:lnTo>
                  <a:pt x="1070" y="1598"/>
                </a:lnTo>
                <a:lnTo>
                  <a:pt x="1064" y="1602"/>
                </a:lnTo>
                <a:lnTo>
                  <a:pt x="1068" y="1596"/>
                </a:lnTo>
                <a:lnTo>
                  <a:pt x="1064" y="1590"/>
                </a:lnTo>
                <a:lnTo>
                  <a:pt x="1072" y="1592"/>
                </a:lnTo>
                <a:lnTo>
                  <a:pt x="1074" y="1570"/>
                </a:lnTo>
                <a:lnTo>
                  <a:pt x="1062" y="1572"/>
                </a:lnTo>
                <a:lnTo>
                  <a:pt x="1066" y="1578"/>
                </a:lnTo>
                <a:lnTo>
                  <a:pt x="1060" y="1580"/>
                </a:lnTo>
                <a:lnTo>
                  <a:pt x="1058" y="1576"/>
                </a:lnTo>
                <a:lnTo>
                  <a:pt x="1044" y="1590"/>
                </a:lnTo>
                <a:lnTo>
                  <a:pt x="1042" y="1586"/>
                </a:lnTo>
                <a:lnTo>
                  <a:pt x="1034" y="1590"/>
                </a:lnTo>
                <a:lnTo>
                  <a:pt x="1042" y="1608"/>
                </a:lnTo>
                <a:lnTo>
                  <a:pt x="1034" y="1644"/>
                </a:lnTo>
                <a:lnTo>
                  <a:pt x="1036" y="1650"/>
                </a:lnTo>
                <a:lnTo>
                  <a:pt x="1040" y="1648"/>
                </a:lnTo>
                <a:lnTo>
                  <a:pt x="1038" y="1652"/>
                </a:lnTo>
                <a:lnTo>
                  <a:pt x="1042" y="1666"/>
                </a:lnTo>
                <a:lnTo>
                  <a:pt x="1038" y="1668"/>
                </a:lnTo>
                <a:lnTo>
                  <a:pt x="1034" y="1660"/>
                </a:lnTo>
                <a:lnTo>
                  <a:pt x="1030" y="1672"/>
                </a:lnTo>
                <a:lnTo>
                  <a:pt x="1022" y="1644"/>
                </a:lnTo>
                <a:lnTo>
                  <a:pt x="1014" y="1640"/>
                </a:lnTo>
                <a:lnTo>
                  <a:pt x="1024" y="1614"/>
                </a:lnTo>
                <a:lnTo>
                  <a:pt x="1022" y="1584"/>
                </a:lnTo>
                <a:lnTo>
                  <a:pt x="1012" y="1606"/>
                </a:lnTo>
                <a:lnTo>
                  <a:pt x="1016" y="1614"/>
                </a:lnTo>
                <a:lnTo>
                  <a:pt x="1008" y="1626"/>
                </a:lnTo>
                <a:lnTo>
                  <a:pt x="974" y="1646"/>
                </a:lnTo>
                <a:lnTo>
                  <a:pt x="976" y="1656"/>
                </a:lnTo>
                <a:lnTo>
                  <a:pt x="982" y="1660"/>
                </a:lnTo>
                <a:lnTo>
                  <a:pt x="986" y="1674"/>
                </a:lnTo>
                <a:lnTo>
                  <a:pt x="982" y="1680"/>
                </a:lnTo>
                <a:lnTo>
                  <a:pt x="982" y="1666"/>
                </a:lnTo>
                <a:lnTo>
                  <a:pt x="968" y="1652"/>
                </a:lnTo>
                <a:lnTo>
                  <a:pt x="968" y="1646"/>
                </a:lnTo>
                <a:lnTo>
                  <a:pt x="984" y="1636"/>
                </a:lnTo>
                <a:lnTo>
                  <a:pt x="990" y="1626"/>
                </a:lnTo>
                <a:lnTo>
                  <a:pt x="984" y="1620"/>
                </a:lnTo>
                <a:lnTo>
                  <a:pt x="1004" y="1618"/>
                </a:lnTo>
                <a:lnTo>
                  <a:pt x="1000" y="1612"/>
                </a:lnTo>
                <a:lnTo>
                  <a:pt x="1002" y="1600"/>
                </a:lnTo>
                <a:lnTo>
                  <a:pt x="1014" y="1584"/>
                </a:lnTo>
                <a:lnTo>
                  <a:pt x="1014" y="1576"/>
                </a:lnTo>
                <a:lnTo>
                  <a:pt x="1020" y="1582"/>
                </a:lnTo>
                <a:lnTo>
                  <a:pt x="1028" y="1570"/>
                </a:lnTo>
                <a:lnTo>
                  <a:pt x="1028" y="1562"/>
                </a:lnTo>
                <a:lnTo>
                  <a:pt x="1012" y="1552"/>
                </a:lnTo>
                <a:lnTo>
                  <a:pt x="1014" y="1560"/>
                </a:lnTo>
                <a:lnTo>
                  <a:pt x="990" y="1592"/>
                </a:lnTo>
                <a:lnTo>
                  <a:pt x="990" y="1584"/>
                </a:lnTo>
                <a:lnTo>
                  <a:pt x="980" y="1586"/>
                </a:lnTo>
                <a:lnTo>
                  <a:pt x="976" y="1590"/>
                </a:lnTo>
                <a:lnTo>
                  <a:pt x="982" y="1594"/>
                </a:lnTo>
                <a:lnTo>
                  <a:pt x="970" y="1610"/>
                </a:lnTo>
                <a:lnTo>
                  <a:pt x="954" y="1618"/>
                </a:lnTo>
                <a:lnTo>
                  <a:pt x="952" y="1614"/>
                </a:lnTo>
                <a:lnTo>
                  <a:pt x="942" y="1616"/>
                </a:lnTo>
                <a:lnTo>
                  <a:pt x="932" y="1628"/>
                </a:lnTo>
                <a:lnTo>
                  <a:pt x="930" y="1622"/>
                </a:lnTo>
                <a:lnTo>
                  <a:pt x="928" y="1624"/>
                </a:lnTo>
                <a:lnTo>
                  <a:pt x="930" y="1616"/>
                </a:lnTo>
                <a:lnTo>
                  <a:pt x="946" y="1604"/>
                </a:lnTo>
                <a:lnTo>
                  <a:pt x="966" y="1602"/>
                </a:lnTo>
                <a:lnTo>
                  <a:pt x="968" y="1580"/>
                </a:lnTo>
                <a:lnTo>
                  <a:pt x="950" y="1582"/>
                </a:lnTo>
                <a:lnTo>
                  <a:pt x="932" y="1598"/>
                </a:lnTo>
                <a:lnTo>
                  <a:pt x="928" y="1592"/>
                </a:lnTo>
                <a:lnTo>
                  <a:pt x="944" y="1578"/>
                </a:lnTo>
                <a:lnTo>
                  <a:pt x="966" y="1574"/>
                </a:lnTo>
                <a:lnTo>
                  <a:pt x="974" y="1578"/>
                </a:lnTo>
                <a:lnTo>
                  <a:pt x="982" y="1566"/>
                </a:lnTo>
                <a:lnTo>
                  <a:pt x="1004" y="1562"/>
                </a:lnTo>
                <a:lnTo>
                  <a:pt x="1016" y="1544"/>
                </a:lnTo>
                <a:lnTo>
                  <a:pt x="1014" y="1538"/>
                </a:lnTo>
                <a:lnTo>
                  <a:pt x="982" y="1540"/>
                </a:lnTo>
                <a:lnTo>
                  <a:pt x="976" y="1536"/>
                </a:lnTo>
                <a:lnTo>
                  <a:pt x="946" y="1536"/>
                </a:lnTo>
                <a:lnTo>
                  <a:pt x="936" y="1530"/>
                </a:lnTo>
                <a:lnTo>
                  <a:pt x="924" y="1532"/>
                </a:lnTo>
                <a:lnTo>
                  <a:pt x="924" y="1528"/>
                </a:lnTo>
                <a:lnTo>
                  <a:pt x="932" y="1524"/>
                </a:lnTo>
                <a:lnTo>
                  <a:pt x="960" y="1492"/>
                </a:lnTo>
                <a:lnTo>
                  <a:pt x="970" y="1488"/>
                </a:lnTo>
                <a:lnTo>
                  <a:pt x="974" y="1490"/>
                </a:lnTo>
                <a:lnTo>
                  <a:pt x="954" y="1508"/>
                </a:lnTo>
                <a:lnTo>
                  <a:pt x="964" y="1520"/>
                </a:lnTo>
                <a:lnTo>
                  <a:pt x="954" y="1516"/>
                </a:lnTo>
                <a:lnTo>
                  <a:pt x="940" y="1528"/>
                </a:lnTo>
                <a:lnTo>
                  <a:pt x="946" y="1532"/>
                </a:lnTo>
                <a:lnTo>
                  <a:pt x="980" y="1528"/>
                </a:lnTo>
                <a:lnTo>
                  <a:pt x="986" y="1538"/>
                </a:lnTo>
                <a:lnTo>
                  <a:pt x="1004" y="1532"/>
                </a:lnTo>
                <a:lnTo>
                  <a:pt x="1020" y="1534"/>
                </a:lnTo>
                <a:lnTo>
                  <a:pt x="1018" y="1498"/>
                </a:lnTo>
                <a:lnTo>
                  <a:pt x="1024" y="1500"/>
                </a:lnTo>
                <a:lnTo>
                  <a:pt x="1028" y="1464"/>
                </a:lnTo>
                <a:lnTo>
                  <a:pt x="1030" y="1466"/>
                </a:lnTo>
                <a:lnTo>
                  <a:pt x="1062" y="1452"/>
                </a:lnTo>
                <a:lnTo>
                  <a:pt x="1060" y="1438"/>
                </a:lnTo>
                <a:lnTo>
                  <a:pt x="1064" y="1448"/>
                </a:lnTo>
                <a:lnTo>
                  <a:pt x="1078" y="1440"/>
                </a:lnTo>
                <a:lnTo>
                  <a:pt x="1088" y="1410"/>
                </a:lnTo>
                <a:lnTo>
                  <a:pt x="1088" y="1396"/>
                </a:lnTo>
                <a:lnTo>
                  <a:pt x="1086" y="1396"/>
                </a:lnTo>
                <a:lnTo>
                  <a:pt x="1082" y="1390"/>
                </a:lnTo>
                <a:lnTo>
                  <a:pt x="1090" y="1374"/>
                </a:lnTo>
                <a:lnTo>
                  <a:pt x="1088" y="1368"/>
                </a:lnTo>
                <a:lnTo>
                  <a:pt x="1092" y="1366"/>
                </a:lnTo>
                <a:lnTo>
                  <a:pt x="1096" y="1376"/>
                </a:lnTo>
                <a:lnTo>
                  <a:pt x="1094" y="1386"/>
                </a:lnTo>
                <a:lnTo>
                  <a:pt x="1096" y="1408"/>
                </a:lnTo>
                <a:lnTo>
                  <a:pt x="1112" y="1402"/>
                </a:lnTo>
                <a:lnTo>
                  <a:pt x="1110" y="1418"/>
                </a:lnTo>
                <a:lnTo>
                  <a:pt x="1122" y="1424"/>
                </a:lnTo>
                <a:lnTo>
                  <a:pt x="1110" y="1426"/>
                </a:lnTo>
                <a:lnTo>
                  <a:pt x="1108" y="1422"/>
                </a:lnTo>
                <a:lnTo>
                  <a:pt x="1106" y="1450"/>
                </a:lnTo>
                <a:lnTo>
                  <a:pt x="1112" y="1446"/>
                </a:lnTo>
                <a:lnTo>
                  <a:pt x="1104" y="1464"/>
                </a:lnTo>
                <a:lnTo>
                  <a:pt x="1088" y="1484"/>
                </a:lnTo>
                <a:lnTo>
                  <a:pt x="1082" y="1502"/>
                </a:lnTo>
                <a:lnTo>
                  <a:pt x="1086" y="1514"/>
                </a:lnTo>
                <a:lnTo>
                  <a:pt x="1100" y="1524"/>
                </a:lnTo>
                <a:lnTo>
                  <a:pt x="1094" y="1526"/>
                </a:lnTo>
                <a:lnTo>
                  <a:pt x="1094" y="1530"/>
                </a:lnTo>
                <a:lnTo>
                  <a:pt x="1108" y="1554"/>
                </a:lnTo>
                <a:lnTo>
                  <a:pt x="1116" y="1552"/>
                </a:lnTo>
                <a:lnTo>
                  <a:pt x="1112" y="1558"/>
                </a:lnTo>
                <a:lnTo>
                  <a:pt x="1118" y="1570"/>
                </a:lnTo>
                <a:lnTo>
                  <a:pt x="1126" y="1566"/>
                </a:lnTo>
                <a:lnTo>
                  <a:pt x="1134" y="1542"/>
                </a:lnTo>
                <a:lnTo>
                  <a:pt x="1128" y="1546"/>
                </a:lnTo>
                <a:lnTo>
                  <a:pt x="1124" y="1534"/>
                </a:lnTo>
                <a:lnTo>
                  <a:pt x="1128" y="1520"/>
                </a:lnTo>
                <a:lnTo>
                  <a:pt x="1132" y="1534"/>
                </a:lnTo>
                <a:lnTo>
                  <a:pt x="1146" y="1522"/>
                </a:lnTo>
                <a:lnTo>
                  <a:pt x="1146" y="1502"/>
                </a:lnTo>
                <a:lnTo>
                  <a:pt x="1136" y="1500"/>
                </a:lnTo>
                <a:lnTo>
                  <a:pt x="1138" y="1486"/>
                </a:lnTo>
                <a:lnTo>
                  <a:pt x="1126" y="1494"/>
                </a:lnTo>
                <a:lnTo>
                  <a:pt x="1130" y="1480"/>
                </a:lnTo>
                <a:lnTo>
                  <a:pt x="1120" y="1484"/>
                </a:lnTo>
                <a:lnTo>
                  <a:pt x="1120" y="1482"/>
                </a:lnTo>
                <a:lnTo>
                  <a:pt x="1128" y="1472"/>
                </a:lnTo>
                <a:lnTo>
                  <a:pt x="1146" y="1430"/>
                </a:lnTo>
                <a:lnTo>
                  <a:pt x="1140" y="1430"/>
                </a:lnTo>
                <a:lnTo>
                  <a:pt x="1140" y="1418"/>
                </a:lnTo>
                <a:lnTo>
                  <a:pt x="1146" y="1424"/>
                </a:lnTo>
                <a:lnTo>
                  <a:pt x="1154" y="1422"/>
                </a:lnTo>
                <a:lnTo>
                  <a:pt x="1166" y="1410"/>
                </a:lnTo>
                <a:lnTo>
                  <a:pt x="1162" y="1408"/>
                </a:lnTo>
                <a:lnTo>
                  <a:pt x="1164" y="1400"/>
                </a:lnTo>
                <a:lnTo>
                  <a:pt x="1166" y="1406"/>
                </a:lnTo>
                <a:lnTo>
                  <a:pt x="1202" y="1388"/>
                </a:lnTo>
                <a:lnTo>
                  <a:pt x="1198" y="1378"/>
                </a:lnTo>
                <a:lnTo>
                  <a:pt x="1204" y="1364"/>
                </a:lnTo>
                <a:lnTo>
                  <a:pt x="1202" y="1378"/>
                </a:lnTo>
                <a:lnTo>
                  <a:pt x="1206" y="1398"/>
                </a:lnTo>
                <a:lnTo>
                  <a:pt x="1178" y="1422"/>
                </a:lnTo>
                <a:lnTo>
                  <a:pt x="1188" y="1426"/>
                </a:lnTo>
                <a:lnTo>
                  <a:pt x="1188" y="1436"/>
                </a:lnTo>
                <a:lnTo>
                  <a:pt x="1178" y="1440"/>
                </a:lnTo>
                <a:lnTo>
                  <a:pt x="1184" y="1434"/>
                </a:lnTo>
                <a:lnTo>
                  <a:pt x="1178" y="1430"/>
                </a:lnTo>
                <a:lnTo>
                  <a:pt x="1174" y="1432"/>
                </a:lnTo>
                <a:lnTo>
                  <a:pt x="1166" y="1452"/>
                </a:lnTo>
                <a:lnTo>
                  <a:pt x="1172" y="1460"/>
                </a:lnTo>
                <a:lnTo>
                  <a:pt x="1166" y="1468"/>
                </a:lnTo>
                <a:lnTo>
                  <a:pt x="1164" y="1460"/>
                </a:lnTo>
                <a:lnTo>
                  <a:pt x="1162" y="1474"/>
                </a:lnTo>
                <a:lnTo>
                  <a:pt x="1166" y="1476"/>
                </a:lnTo>
                <a:lnTo>
                  <a:pt x="1172" y="1468"/>
                </a:lnTo>
                <a:lnTo>
                  <a:pt x="1186" y="1474"/>
                </a:lnTo>
                <a:lnTo>
                  <a:pt x="1186" y="1478"/>
                </a:lnTo>
                <a:lnTo>
                  <a:pt x="1178" y="1474"/>
                </a:lnTo>
                <a:lnTo>
                  <a:pt x="1178" y="1482"/>
                </a:lnTo>
                <a:lnTo>
                  <a:pt x="1208" y="1528"/>
                </a:lnTo>
                <a:lnTo>
                  <a:pt x="1216" y="1530"/>
                </a:lnTo>
                <a:lnTo>
                  <a:pt x="1224" y="1512"/>
                </a:lnTo>
                <a:lnTo>
                  <a:pt x="1216" y="1512"/>
                </a:lnTo>
                <a:lnTo>
                  <a:pt x="1202" y="1486"/>
                </a:lnTo>
                <a:lnTo>
                  <a:pt x="1192" y="1488"/>
                </a:lnTo>
                <a:lnTo>
                  <a:pt x="1188" y="1484"/>
                </a:lnTo>
                <a:lnTo>
                  <a:pt x="1192" y="1476"/>
                </a:lnTo>
                <a:lnTo>
                  <a:pt x="1208" y="1484"/>
                </a:lnTo>
                <a:lnTo>
                  <a:pt x="1218" y="1482"/>
                </a:lnTo>
                <a:lnTo>
                  <a:pt x="1208" y="1462"/>
                </a:lnTo>
                <a:lnTo>
                  <a:pt x="1210" y="1460"/>
                </a:lnTo>
                <a:lnTo>
                  <a:pt x="1224" y="1476"/>
                </a:lnTo>
                <a:lnTo>
                  <a:pt x="1218" y="1488"/>
                </a:lnTo>
                <a:lnTo>
                  <a:pt x="1228" y="1498"/>
                </a:lnTo>
                <a:lnTo>
                  <a:pt x="1248" y="1474"/>
                </a:lnTo>
                <a:lnTo>
                  <a:pt x="1230" y="1430"/>
                </a:lnTo>
                <a:lnTo>
                  <a:pt x="1236" y="1434"/>
                </a:lnTo>
                <a:lnTo>
                  <a:pt x="1248" y="1406"/>
                </a:lnTo>
                <a:lnTo>
                  <a:pt x="1258" y="1396"/>
                </a:lnTo>
                <a:lnTo>
                  <a:pt x="1248" y="1380"/>
                </a:lnTo>
                <a:lnTo>
                  <a:pt x="1256" y="1362"/>
                </a:lnTo>
                <a:lnTo>
                  <a:pt x="1252" y="1354"/>
                </a:lnTo>
                <a:lnTo>
                  <a:pt x="1256" y="1356"/>
                </a:lnTo>
                <a:lnTo>
                  <a:pt x="1260" y="1350"/>
                </a:lnTo>
                <a:lnTo>
                  <a:pt x="1264" y="1316"/>
                </a:lnTo>
                <a:lnTo>
                  <a:pt x="1284" y="1282"/>
                </a:lnTo>
                <a:lnTo>
                  <a:pt x="1280" y="1274"/>
                </a:lnTo>
                <a:lnTo>
                  <a:pt x="1254" y="1270"/>
                </a:lnTo>
                <a:lnTo>
                  <a:pt x="1260" y="1252"/>
                </a:lnTo>
                <a:lnTo>
                  <a:pt x="1258" y="1242"/>
                </a:lnTo>
                <a:lnTo>
                  <a:pt x="1264" y="1234"/>
                </a:lnTo>
                <a:lnTo>
                  <a:pt x="1258" y="1230"/>
                </a:lnTo>
                <a:lnTo>
                  <a:pt x="1254" y="1234"/>
                </a:lnTo>
                <a:lnTo>
                  <a:pt x="1256" y="1224"/>
                </a:lnTo>
                <a:lnTo>
                  <a:pt x="1254" y="1212"/>
                </a:lnTo>
                <a:lnTo>
                  <a:pt x="1242" y="1218"/>
                </a:lnTo>
                <a:lnTo>
                  <a:pt x="1218" y="1248"/>
                </a:lnTo>
                <a:lnTo>
                  <a:pt x="1196" y="1256"/>
                </a:lnTo>
                <a:lnTo>
                  <a:pt x="1186" y="1254"/>
                </a:lnTo>
                <a:lnTo>
                  <a:pt x="1184" y="1260"/>
                </a:lnTo>
                <a:lnTo>
                  <a:pt x="1166" y="1264"/>
                </a:lnTo>
                <a:lnTo>
                  <a:pt x="1178" y="1256"/>
                </a:lnTo>
                <a:lnTo>
                  <a:pt x="1190" y="1242"/>
                </a:lnTo>
                <a:lnTo>
                  <a:pt x="1210" y="1236"/>
                </a:lnTo>
                <a:lnTo>
                  <a:pt x="1210" y="1232"/>
                </a:lnTo>
                <a:lnTo>
                  <a:pt x="1208" y="1222"/>
                </a:lnTo>
                <a:lnTo>
                  <a:pt x="1196" y="1220"/>
                </a:lnTo>
                <a:lnTo>
                  <a:pt x="1192" y="1212"/>
                </a:lnTo>
                <a:lnTo>
                  <a:pt x="1186" y="1218"/>
                </a:lnTo>
                <a:lnTo>
                  <a:pt x="1186" y="1200"/>
                </a:lnTo>
                <a:lnTo>
                  <a:pt x="1184" y="1218"/>
                </a:lnTo>
                <a:lnTo>
                  <a:pt x="1182" y="1206"/>
                </a:lnTo>
                <a:lnTo>
                  <a:pt x="1178" y="1210"/>
                </a:lnTo>
                <a:lnTo>
                  <a:pt x="1184" y="1228"/>
                </a:lnTo>
                <a:lnTo>
                  <a:pt x="1180" y="1228"/>
                </a:lnTo>
                <a:lnTo>
                  <a:pt x="1178" y="1218"/>
                </a:lnTo>
                <a:lnTo>
                  <a:pt x="1178" y="1222"/>
                </a:lnTo>
                <a:lnTo>
                  <a:pt x="1172" y="1216"/>
                </a:lnTo>
                <a:lnTo>
                  <a:pt x="1174" y="1198"/>
                </a:lnTo>
                <a:lnTo>
                  <a:pt x="1172" y="1194"/>
                </a:lnTo>
                <a:lnTo>
                  <a:pt x="1164" y="1198"/>
                </a:lnTo>
                <a:lnTo>
                  <a:pt x="1162" y="1194"/>
                </a:lnTo>
                <a:lnTo>
                  <a:pt x="1166" y="1172"/>
                </a:lnTo>
                <a:lnTo>
                  <a:pt x="1178" y="1160"/>
                </a:lnTo>
                <a:lnTo>
                  <a:pt x="1184" y="1172"/>
                </a:lnTo>
                <a:lnTo>
                  <a:pt x="1180" y="1182"/>
                </a:lnTo>
                <a:lnTo>
                  <a:pt x="1190" y="1190"/>
                </a:lnTo>
                <a:lnTo>
                  <a:pt x="1192" y="1206"/>
                </a:lnTo>
                <a:lnTo>
                  <a:pt x="1208" y="1222"/>
                </a:lnTo>
                <a:lnTo>
                  <a:pt x="1216" y="1232"/>
                </a:lnTo>
                <a:lnTo>
                  <a:pt x="1222" y="1230"/>
                </a:lnTo>
                <a:lnTo>
                  <a:pt x="1230" y="1206"/>
                </a:lnTo>
                <a:lnTo>
                  <a:pt x="1226" y="1200"/>
                </a:lnTo>
                <a:lnTo>
                  <a:pt x="1232" y="1172"/>
                </a:lnTo>
                <a:lnTo>
                  <a:pt x="1214" y="1160"/>
                </a:lnTo>
                <a:lnTo>
                  <a:pt x="1218" y="1158"/>
                </a:lnTo>
                <a:lnTo>
                  <a:pt x="1218" y="1150"/>
                </a:lnTo>
                <a:lnTo>
                  <a:pt x="1218" y="1122"/>
                </a:lnTo>
                <a:lnTo>
                  <a:pt x="1214" y="1120"/>
                </a:lnTo>
                <a:lnTo>
                  <a:pt x="1220" y="1118"/>
                </a:lnTo>
                <a:lnTo>
                  <a:pt x="1210" y="1114"/>
                </a:lnTo>
                <a:lnTo>
                  <a:pt x="1212" y="1120"/>
                </a:lnTo>
                <a:lnTo>
                  <a:pt x="1204" y="1118"/>
                </a:lnTo>
                <a:lnTo>
                  <a:pt x="1206" y="1108"/>
                </a:lnTo>
                <a:lnTo>
                  <a:pt x="1202" y="1112"/>
                </a:lnTo>
                <a:lnTo>
                  <a:pt x="1192" y="1092"/>
                </a:lnTo>
                <a:lnTo>
                  <a:pt x="1198" y="1080"/>
                </a:lnTo>
                <a:lnTo>
                  <a:pt x="1204" y="1098"/>
                </a:lnTo>
                <a:lnTo>
                  <a:pt x="1212" y="1104"/>
                </a:lnTo>
                <a:lnTo>
                  <a:pt x="1212" y="1110"/>
                </a:lnTo>
                <a:lnTo>
                  <a:pt x="1220" y="1108"/>
                </a:lnTo>
                <a:lnTo>
                  <a:pt x="1224" y="1120"/>
                </a:lnTo>
                <a:lnTo>
                  <a:pt x="1232" y="1126"/>
                </a:lnTo>
                <a:lnTo>
                  <a:pt x="1254" y="1098"/>
                </a:lnTo>
                <a:lnTo>
                  <a:pt x="1258" y="1086"/>
                </a:lnTo>
                <a:lnTo>
                  <a:pt x="1252" y="1078"/>
                </a:lnTo>
                <a:lnTo>
                  <a:pt x="1252" y="1062"/>
                </a:lnTo>
                <a:lnTo>
                  <a:pt x="1256" y="1066"/>
                </a:lnTo>
                <a:lnTo>
                  <a:pt x="1260" y="1080"/>
                </a:lnTo>
                <a:lnTo>
                  <a:pt x="1278" y="1084"/>
                </a:lnTo>
                <a:lnTo>
                  <a:pt x="1304" y="1080"/>
                </a:lnTo>
                <a:lnTo>
                  <a:pt x="1304" y="1062"/>
                </a:lnTo>
                <a:lnTo>
                  <a:pt x="1298" y="1050"/>
                </a:lnTo>
                <a:lnTo>
                  <a:pt x="1284" y="1040"/>
                </a:lnTo>
                <a:lnTo>
                  <a:pt x="1298" y="1028"/>
                </a:lnTo>
                <a:lnTo>
                  <a:pt x="1298" y="1020"/>
                </a:lnTo>
                <a:lnTo>
                  <a:pt x="1284" y="1008"/>
                </a:lnTo>
                <a:lnTo>
                  <a:pt x="1280" y="970"/>
                </a:lnTo>
                <a:lnTo>
                  <a:pt x="1272" y="948"/>
                </a:lnTo>
                <a:lnTo>
                  <a:pt x="1276" y="938"/>
                </a:lnTo>
                <a:lnTo>
                  <a:pt x="1238" y="930"/>
                </a:lnTo>
                <a:lnTo>
                  <a:pt x="1230" y="914"/>
                </a:lnTo>
                <a:lnTo>
                  <a:pt x="1224" y="914"/>
                </a:lnTo>
                <a:lnTo>
                  <a:pt x="1222" y="926"/>
                </a:lnTo>
                <a:lnTo>
                  <a:pt x="1234" y="930"/>
                </a:lnTo>
                <a:lnTo>
                  <a:pt x="1242" y="944"/>
                </a:lnTo>
                <a:lnTo>
                  <a:pt x="1238" y="944"/>
                </a:lnTo>
                <a:lnTo>
                  <a:pt x="1246" y="972"/>
                </a:lnTo>
                <a:lnTo>
                  <a:pt x="1246" y="986"/>
                </a:lnTo>
                <a:lnTo>
                  <a:pt x="1252" y="1014"/>
                </a:lnTo>
                <a:lnTo>
                  <a:pt x="1242" y="1020"/>
                </a:lnTo>
                <a:lnTo>
                  <a:pt x="1238" y="1014"/>
                </a:lnTo>
                <a:lnTo>
                  <a:pt x="1240" y="984"/>
                </a:lnTo>
                <a:lnTo>
                  <a:pt x="1226" y="984"/>
                </a:lnTo>
                <a:lnTo>
                  <a:pt x="1218" y="1000"/>
                </a:lnTo>
                <a:lnTo>
                  <a:pt x="1180" y="1030"/>
                </a:lnTo>
                <a:lnTo>
                  <a:pt x="1176" y="1050"/>
                </a:lnTo>
                <a:lnTo>
                  <a:pt x="1160" y="1060"/>
                </a:lnTo>
                <a:lnTo>
                  <a:pt x="1154" y="1084"/>
                </a:lnTo>
                <a:lnTo>
                  <a:pt x="1148" y="1084"/>
                </a:lnTo>
                <a:lnTo>
                  <a:pt x="1140" y="1100"/>
                </a:lnTo>
                <a:lnTo>
                  <a:pt x="1144" y="1116"/>
                </a:lnTo>
                <a:lnTo>
                  <a:pt x="1136" y="1146"/>
                </a:lnTo>
                <a:lnTo>
                  <a:pt x="1124" y="1148"/>
                </a:lnTo>
                <a:lnTo>
                  <a:pt x="1120" y="1158"/>
                </a:lnTo>
                <a:lnTo>
                  <a:pt x="1116" y="1152"/>
                </a:lnTo>
                <a:lnTo>
                  <a:pt x="1088" y="1168"/>
                </a:lnTo>
                <a:lnTo>
                  <a:pt x="1094" y="1154"/>
                </a:lnTo>
                <a:lnTo>
                  <a:pt x="1082" y="1158"/>
                </a:lnTo>
                <a:lnTo>
                  <a:pt x="1068" y="1172"/>
                </a:lnTo>
                <a:lnTo>
                  <a:pt x="1042" y="1180"/>
                </a:lnTo>
                <a:lnTo>
                  <a:pt x="1036" y="1200"/>
                </a:lnTo>
                <a:lnTo>
                  <a:pt x="1028" y="1206"/>
                </a:lnTo>
                <a:lnTo>
                  <a:pt x="1012" y="1210"/>
                </a:lnTo>
                <a:lnTo>
                  <a:pt x="1010" y="1226"/>
                </a:lnTo>
                <a:lnTo>
                  <a:pt x="974" y="1264"/>
                </a:lnTo>
                <a:lnTo>
                  <a:pt x="968" y="1290"/>
                </a:lnTo>
                <a:lnTo>
                  <a:pt x="938" y="1330"/>
                </a:lnTo>
                <a:lnTo>
                  <a:pt x="914" y="1374"/>
                </a:lnTo>
                <a:lnTo>
                  <a:pt x="920" y="1388"/>
                </a:lnTo>
                <a:lnTo>
                  <a:pt x="952" y="1392"/>
                </a:lnTo>
                <a:lnTo>
                  <a:pt x="960" y="1386"/>
                </a:lnTo>
                <a:lnTo>
                  <a:pt x="962" y="1390"/>
                </a:lnTo>
                <a:lnTo>
                  <a:pt x="956" y="1392"/>
                </a:lnTo>
                <a:lnTo>
                  <a:pt x="954" y="1396"/>
                </a:lnTo>
                <a:lnTo>
                  <a:pt x="968" y="1402"/>
                </a:lnTo>
                <a:lnTo>
                  <a:pt x="980" y="1384"/>
                </a:lnTo>
                <a:lnTo>
                  <a:pt x="1000" y="1372"/>
                </a:lnTo>
                <a:lnTo>
                  <a:pt x="1042" y="1356"/>
                </a:lnTo>
                <a:lnTo>
                  <a:pt x="1044" y="1350"/>
                </a:lnTo>
                <a:lnTo>
                  <a:pt x="1056" y="1348"/>
                </a:lnTo>
                <a:lnTo>
                  <a:pt x="1080" y="1330"/>
                </a:lnTo>
                <a:lnTo>
                  <a:pt x="1078" y="1342"/>
                </a:lnTo>
                <a:lnTo>
                  <a:pt x="1036" y="1378"/>
                </a:lnTo>
                <a:lnTo>
                  <a:pt x="1000" y="1386"/>
                </a:lnTo>
                <a:lnTo>
                  <a:pt x="968" y="1408"/>
                </a:lnTo>
                <a:lnTo>
                  <a:pt x="944" y="1410"/>
                </a:lnTo>
                <a:lnTo>
                  <a:pt x="942" y="1404"/>
                </a:lnTo>
                <a:lnTo>
                  <a:pt x="924" y="1402"/>
                </a:lnTo>
                <a:lnTo>
                  <a:pt x="920" y="1416"/>
                </a:lnTo>
                <a:lnTo>
                  <a:pt x="910" y="1420"/>
                </a:lnTo>
                <a:lnTo>
                  <a:pt x="892" y="1406"/>
                </a:lnTo>
                <a:lnTo>
                  <a:pt x="894" y="1392"/>
                </a:lnTo>
                <a:lnTo>
                  <a:pt x="898" y="1390"/>
                </a:lnTo>
                <a:lnTo>
                  <a:pt x="902" y="1370"/>
                </a:lnTo>
                <a:lnTo>
                  <a:pt x="922" y="1318"/>
                </a:lnTo>
                <a:lnTo>
                  <a:pt x="956" y="1278"/>
                </a:lnTo>
                <a:lnTo>
                  <a:pt x="960" y="1258"/>
                </a:lnTo>
                <a:lnTo>
                  <a:pt x="968" y="1244"/>
                </a:lnTo>
                <a:lnTo>
                  <a:pt x="966" y="1240"/>
                </a:lnTo>
                <a:lnTo>
                  <a:pt x="982" y="1226"/>
                </a:lnTo>
                <a:lnTo>
                  <a:pt x="1004" y="1182"/>
                </a:lnTo>
                <a:lnTo>
                  <a:pt x="1028" y="1172"/>
                </a:lnTo>
                <a:lnTo>
                  <a:pt x="1034" y="1156"/>
                </a:lnTo>
                <a:lnTo>
                  <a:pt x="1048" y="1158"/>
                </a:lnTo>
                <a:lnTo>
                  <a:pt x="1050" y="1144"/>
                </a:lnTo>
                <a:lnTo>
                  <a:pt x="1040" y="1146"/>
                </a:lnTo>
                <a:lnTo>
                  <a:pt x="1046" y="1142"/>
                </a:lnTo>
                <a:lnTo>
                  <a:pt x="1058" y="1122"/>
                </a:lnTo>
                <a:lnTo>
                  <a:pt x="1056" y="1112"/>
                </a:lnTo>
                <a:lnTo>
                  <a:pt x="1062" y="1106"/>
                </a:lnTo>
                <a:lnTo>
                  <a:pt x="1064" y="1088"/>
                </a:lnTo>
                <a:lnTo>
                  <a:pt x="1070" y="1088"/>
                </a:lnTo>
                <a:lnTo>
                  <a:pt x="1068" y="1076"/>
                </a:lnTo>
                <a:lnTo>
                  <a:pt x="1076" y="1076"/>
                </a:lnTo>
                <a:lnTo>
                  <a:pt x="1078" y="1084"/>
                </a:lnTo>
                <a:lnTo>
                  <a:pt x="1082" y="1082"/>
                </a:lnTo>
                <a:lnTo>
                  <a:pt x="1082" y="1062"/>
                </a:lnTo>
                <a:lnTo>
                  <a:pt x="1074" y="1052"/>
                </a:lnTo>
                <a:lnTo>
                  <a:pt x="1072" y="1020"/>
                </a:lnTo>
                <a:lnTo>
                  <a:pt x="1074" y="1018"/>
                </a:lnTo>
                <a:lnTo>
                  <a:pt x="1078" y="1006"/>
                </a:lnTo>
                <a:lnTo>
                  <a:pt x="1082" y="1006"/>
                </a:lnTo>
                <a:lnTo>
                  <a:pt x="1086" y="1020"/>
                </a:lnTo>
                <a:lnTo>
                  <a:pt x="1084" y="1044"/>
                </a:lnTo>
                <a:lnTo>
                  <a:pt x="1088" y="1046"/>
                </a:lnTo>
                <a:lnTo>
                  <a:pt x="1094" y="1046"/>
                </a:lnTo>
                <a:lnTo>
                  <a:pt x="1098" y="1042"/>
                </a:lnTo>
                <a:lnTo>
                  <a:pt x="1104" y="1028"/>
                </a:lnTo>
                <a:lnTo>
                  <a:pt x="1098" y="1012"/>
                </a:lnTo>
                <a:lnTo>
                  <a:pt x="1108" y="990"/>
                </a:lnTo>
                <a:lnTo>
                  <a:pt x="1104" y="982"/>
                </a:lnTo>
                <a:lnTo>
                  <a:pt x="1108" y="978"/>
                </a:lnTo>
                <a:lnTo>
                  <a:pt x="1112" y="986"/>
                </a:lnTo>
                <a:lnTo>
                  <a:pt x="1112" y="996"/>
                </a:lnTo>
                <a:lnTo>
                  <a:pt x="1108" y="994"/>
                </a:lnTo>
                <a:lnTo>
                  <a:pt x="1120" y="1024"/>
                </a:lnTo>
                <a:lnTo>
                  <a:pt x="1120" y="1038"/>
                </a:lnTo>
                <a:lnTo>
                  <a:pt x="1108" y="1076"/>
                </a:lnTo>
                <a:lnTo>
                  <a:pt x="1104" y="1100"/>
                </a:lnTo>
                <a:lnTo>
                  <a:pt x="1096" y="1108"/>
                </a:lnTo>
                <a:lnTo>
                  <a:pt x="1092" y="1122"/>
                </a:lnTo>
                <a:lnTo>
                  <a:pt x="1102" y="1130"/>
                </a:lnTo>
                <a:lnTo>
                  <a:pt x="1110" y="1128"/>
                </a:lnTo>
                <a:lnTo>
                  <a:pt x="1104" y="1122"/>
                </a:lnTo>
                <a:lnTo>
                  <a:pt x="1108" y="1120"/>
                </a:lnTo>
                <a:lnTo>
                  <a:pt x="1112" y="1128"/>
                </a:lnTo>
                <a:lnTo>
                  <a:pt x="1120" y="1126"/>
                </a:lnTo>
                <a:lnTo>
                  <a:pt x="1128" y="1122"/>
                </a:lnTo>
                <a:lnTo>
                  <a:pt x="1120" y="1112"/>
                </a:lnTo>
                <a:lnTo>
                  <a:pt x="1120" y="1100"/>
                </a:lnTo>
                <a:lnTo>
                  <a:pt x="1128" y="1080"/>
                </a:lnTo>
                <a:lnTo>
                  <a:pt x="1136" y="1076"/>
                </a:lnTo>
                <a:lnTo>
                  <a:pt x="1142" y="1052"/>
                </a:lnTo>
                <a:lnTo>
                  <a:pt x="1142" y="1030"/>
                </a:lnTo>
                <a:lnTo>
                  <a:pt x="1148" y="1022"/>
                </a:lnTo>
                <a:lnTo>
                  <a:pt x="1158" y="1020"/>
                </a:lnTo>
                <a:lnTo>
                  <a:pt x="1180" y="1002"/>
                </a:lnTo>
                <a:lnTo>
                  <a:pt x="1174" y="972"/>
                </a:lnTo>
                <a:lnTo>
                  <a:pt x="1208" y="976"/>
                </a:lnTo>
                <a:lnTo>
                  <a:pt x="1214" y="964"/>
                </a:lnTo>
                <a:lnTo>
                  <a:pt x="1210" y="958"/>
                </a:lnTo>
                <a:lnTo>
                  <a:pt x="1216" y="958"/>
                </a:lnTo>
                <a:lnTo>
                  <a:pt x="1218" y="968"/>
                </a:lnTo>
                <a:lnTo>
                  <a:pt x="1224" y="960"/>
                </a:lnTo>
                <a:lnTo>
                  <a:pt x="1206" y="954"/>
                </a:lnTo>
                <a:lnTo>
                  <a:pt x="1200" y="944"/>
                </a:lnTo>
                <a:lnTo>
                  <a:pt x="1198" y="920"/>
                </a:lnTo>
                <a:lnTo>
                  <a:pt x="1186" y="932"/>
                </a:lnTo>
                <a:lnTo>
                  <a:pt x="1184" y="912"/>
                </a:lnTo>
                <a:lnTo>
                  <a:pt x="1186" y="894"/>
                </a:lnTo>
                <a:lnTo>
                  <a:pt x="1180" y="904"/>
                </a:lnTo>
                <a:lnTo>
                  <a:pt x="1178" y="898"/>
                </a:lnTo>
                <a:lnTo>
                  <a:pt x="1188" y="892"/>
                </a:lnTo>
                <a:lnTo>
                  <a:pt x="1186" y="886"/>
                </a:lnTo>
                <a:lnTo>
                  <a:pt x="1174" y="884"/>
                </a:lnTo>
                <a:lnTo>
                  <a:pt x="1168" y="876"/>
                </a:lnTo>
                <a:lnTo>
                  <a:pt x="1158" y="840"/>
                </a:lnTo>
                <a:lnTo>
                  <a:pt x="1156" y="840"/>
                </a:lnTo>
                <a:lnTo>
                  <a:pt x="1156" y="838"/>
                </a:lnTo>
                <a:lnTo>
                  <a:pt x="1158" y="834"/>
                </a:lnTo>
                <a:lnTo>
                  <a:pt x="1146" y="836"/>
                </a:lnTo>
                <a:lnTo>
                  <a:pt x="1136" y="818"/>
                </a:lnTo>
                <a:lnTo>
                  <a:pt x="1138" y="810"/>
                </a:lnTo>
                <a:lnTo>
                  <a:pt x="1120" y="786"/>
                </a:lnTo>
                <a:lnTo>
                  <a:pt x="1124" y="774"/>
                </a:lnTo>
                <a:lnTo>
                  <a:pt x="1150" y="762"/>
                </a:lnTo>
                <a:lnTo>
                  <a:pt x="1142" y="748"/>
                </a:lnTo>
                <a:lnTo>
                  <a:pt x="1146" y="736"/>
                </a:lnTo>
                <a:lnTo>
                  <a:pt x="1098" y="742"/>
                </a:lnTo>
                <a:lnTo>
                  <a:pt x="1070" y="768"/>
                </a:lnTo>
                <a:lnTo>
                  <a:pt x="1074" y="778"/>
                </a:lnTo>
                <a:lnTo>
                  <a:pt x="1066" y="792"/>
                </a:lnTo>
                <a:lnTo>
                  <a:pt x="1084" y="802"/>
                </a:lnTo>
                <a:lnTo>
                  <a:pt x="1102" y="822"/>
                </a:lnTo>
                <a:lnTo>
                  <a:pt x="1098" y="838"/>
                </a:lnTo>
                <a:lnTo>
                  <a:pt x="1096" y="850"/>
                </a:lnTo>
                <a:lnTo>
                  <a:pt x="1090" y="860"/>
                </a:lnTo>
                <a:lnTo>
                  <a:pt x="1068" y="868"/>
                </a:lnTo>
                <a:lnTo>
                  <a:pt x="1082" y="850"/>
                </a:lnTo>
                <a:lnTo>
                  <a:pt x="1082" y="842"/>
                </a:lnTo>
                <a:lnTo>
                  <a:pt x="1082" y="838"/>
                </a:lnTo>
                <a:lnTo>
                  <a:pt x="1076" y="818"/>
                </a:lnTo>
                <a:lnTo>
                  <a:pt x="1050" y="808"/>
                </a:lnTo>
                <a:lnTo>
                  <a:pt x="1044" y="802"/>
                </a:lnTo>
                <a:lnTo>
                  <a:pt x="1052" y="776"/>
                </a:lnTo>
                <a:lnTo>
                  <a:pt x="1012" y="774"/>
                </a:lnTo>
                <a:lnTo>
                  <a:pt x="982" y="786"/>
                </a:lnTo>
                <a:lnTo>
                  <a:pt x="992" y="786"/>
                </a:lnTo>
                <a:lnTo>
                  <a:pt x="1002" y="802"/>
                </a:lnTo>
                <a:lnTo>
                  <a:pt x="996" y="810"/>
                </a:lnTo>
                <a:lnTo>
                  <a:pt x="1004" y="830"/>
                </a:lnTo>
                <a:lnTo>
                  <a:pt x="996" y="834"/>
                </a:lnTo>
                <a:lnTo>
                  <a:pt x="976" y="806"/>
                </a:lnTo>
                <a:lnTo>
                  <a:pt x="976" y="786"/>
                </a:lnTo>
                <a:lnTo>
                  <a:pt x="974" y="784"/>
                </a:lnTo>
                <a:lnTo>
                  <a:pt x="976" y="778"/>
                </a:lnTo>
                <a:lnTo>
                  <a:pt x="980" y="782"/>
                </a:lnTo>
                <a:lnTo>
                  <a:pt x="966" y="752"/>
                </a:lnTo>
                <a:lnTo>
                  <a:pt x="936" y="724"/>
                </a:lnTo>
                <a:lnTo>
                  <a:pt x="930" y="726"/>
                </a:lnTo>
                <a:lnTo>
                  <a:pt x="916" y="724"/>
                </a:lnTo>
                <a:lnTo>
                  <a:pt x="898" y="728"/>
                </a:lnTo>
                <a:lnTo>
                  <a:pt x="922" y="704"/>
                </a:lnTo>
                <a:lnTo>
                  <a:pt x="922" y="720"/>
                </a:lnTo>
                <a:lnTo>
                  <a:pt x="928" y="704"/>
                </a:lnTo>
                <a:lnTo>
                  <a:pt x="944" y="700"/>
                </a:lnTo>
                <a:lnTo>
                  <a:pt x="946" y="696"/>
                </a:lnTo>
                <a:lnTo>
                  <a:pt x="920" y="704"/>
                </a:lnTo>
                <a:lnTo>
                  <a:pt x="890" y="736"/>
                </a:lnTo>
                <a:lnTo>
                  <a:pt x="860" y="754"/>
                </a:lnTo>
                <a:lnTo>
                  <a:pt x="838" y="748"/>
                </a:lnTo>
                <a:lnTo>
                  <a:pt x="822" y="754"/>
                </a:lnTo>
                <a:lnTo>
                  <a:pt x="778" y="752"/>
                </a:lnTo>
                <a:lnTo>
                  <a:pt x="740" y="738"/>
                </a:lnTo>
                <a:lnTo>
                  <a:pt x="738" y="732"/>
                </a:lnTo>
                <a:lnTo>
                  <a:pt x="744" y="730"/>
                </a:lnTo>
                <a:lnTo>
                  <a:pt x="768" y="728"/>
                </a:lnTo>
                <a:lnTo>
                  <a:pt x="748" y="728"/>
                </a:lnTo>
                <a:lnTo>
                  <a:pt x="708" y="734"/>
                </a:lnTo>
                <a:lnTo>
                  <a:pt x="692" y="720"/>
                </a:lnTo>
                <a:lnTo>
                  <a:pt x="684" y="718"/>
                </a:lnTo>
                <a:lnTo>
                  <a:pt x="658" y="730"/>
                </a:lnTo>
                <a:lnTo>
                  <a:pt x="640" y="726"/>
                </a:lnTo>
                <a:lnTo>
                  <a:pt x="632" y="722"/>
                </a:lnTo>
                <a:lnTo>
                  <a:pt x="634" y="716"/>
                </a:lnTo>
                <a:lnTo>
                  <a:pt x="628" y="710"/>
                </a:lnTo>
                <a:lnTo>
                  <a:pt x="598" y="700"/>
                </a:lnTo>
                <a:lnTo>
                  <a:pt x="588" y="708"/>
                </a:lnTo>
                <a:lnTo>
                  <a:pt x="584" y="702"/>
                </a:lnTo>
                <a:lnTo>
                  <a:pt x="554" y="710"/>
                </a:lnTo>
                <a:lnTo>
                  <a:pt x="528" y="706"/>
                </a:lnTo>
                <a:lnTo>
                  <a:pt x="526" y="704"/>
                </a:lnTo>
                <a:lnTo>
                  <a:pt x="500" y="706"/>
                </a:lnTo>
                <a:lnTo>
                  <a:pt x="498" y="704"/>
                </a:lnTo>
                <a:lnTo>
                  <a:pt x="462" y="702"/>
                </a:lnTo>
                <a:lnTo>
                  <a:pt x="458" y="696"/>
                </a:lnTo>
                <a:lnTo>
                  <a:pt x="438" y="696"/>
                </a:lnTo>
                <a:lnTo>
                  <a:pt x="398" y="686"/>
                </a:lnTo>
                <a:lnTo>
                  <a:pt x="392" y="676"/>
                </a:lnTo>
                <a:lnTo>
                  <a:pt x="364" y="664"/>
                </a:lnTo>
                <a:lnTo>
                  <a:pt x="362" y="654"/>
                </a:lnTo>
                <a:lnTo>
                  <a:pt x="366" y="660"/>
                </a:lnTo>
                <a:lnTo>
                  <a:pt x="368" y="650"/>
                </a:lnTo>
                <a:lnTo>
                  <a:pt x="348" y="642"/>
                </a:lnTo>
                <a:lnTo>
                  <a:pt x="292" y="606"/>
                </a:lnTo>
                <a:lnTo>
                  <a:pt x="286" y="604"/>
                </a:lnTo>
                <a:lnTo>
                  <a:pt x="276" y="612"/>
                </a:lnTo>
                <a:lnTo>
                  <a:pt x="268" y="612"/>
                </a:lnTo>
                <a:lnTo>
                  <a:pt x="260" y="610"/>
                </a:lnTo>
                <a:lnTo>
                  <a:pt x="252" y="598"/>
                </a:lnTo>
                <a:lnTo>
                  <a:pt x="234" y="592"/>
                </a:lnTo>
                <a:lnTo>
                  <a:pt x="226" y="584"/>
                </a:lnTo>
                <a:lnTo>
                  <a:pt x="210" y="584"/>
                </a:lnTo>
                <a:lnTo>
                  <a:pt x="202" y="580"/>
                </a:lnTo>
                <a:lnTo>
                  <a:pt x="192" y="570"/>
                </a:lnTo>
                <a:lnTo>
                  <a:pt x="178" y="564"/>
                </a:lnTo>
                <a:lnTo>
                  <a:pt x="140" y="532"/>
                </a:lnTo>
                <a:lnTo>
                  <a:pt x="120" y="526"/>
                </a:lnTo>
                <a:lnTo>
                  <a:pt x="106" y="510"/>
                </a:lnTo>
                <a:lnTo>
                  <a:pt x="92" y="504"/>
                </a:lnTo>
                <a:lnTo>
                  <a:pt x="72" y="508"/>
                </a:lnTo>
                <a:lnTo>
                  <a:pt x="64" y="490"/>
                </a:lnTo>
                <a:lnTo>
                  <a:pt x="32" y="486"/>
                </a:lnTo>
                <a:lnTo>
                  <a:pt x="26" y="490"/>
                </a:lnTo>
                <a:lnTo>
                  <a:pt x="20" y="486"/>
                </a:lnTo>
                <a:lnTo>
                  <a:pt x="10" y="492"/>
                </a:lnTo>
                <a:lnTo>
                  <a:pt x="10" y="504"/>
                </a:lnTo>
                <a:lnTo>
                  <a:pt x="18" y="506"/>
                </a:lnTo>
                <a:lnTo>
                  <a:pt x="22" y="518"/>
                </a:lnTo>
                <a:lnTo>
                  <a:pt x="34" y="532"/>
                </a:lnTo>
                <a:lnTo>
                  <a:pt x="46" y="530"/>
                </a:lnTo>
                <a:lnTo>
                  <a:pt x="48" y="540"/>
                </a:lnTo>
                <a:lnTo>
                  <a:pt x="46" y="546"/>
                </a:lnTo>
                <a:lnTo>
                  <a:pt x="42" y="546"/>
                </a:lnTo>
                <a:lnTo>
                  <a:pt x="48" y="552"/>
                </a:lnTo>
                <a:lnTo>
                  <a:pt x="44" y="562"/>
                </a:lnTo>
                <a:lnTo>
                  <a:pt x="32" y="572"/>
                </a:lnTo>
                <a:lnTo>
                  <a:pt x="36" y="586"/>
                </a:lnTo>
                <a:lnTo>
                  <a:pt x="32" y="598"/>
                </a:lnTo>
                <a:lnTo>
                  <a:pt x="18" y="614"/>
                </a:lnTo>
                <a:lnTo>
                  <a:pt x="28" y="634"/>
                </a:lnTo>
                <a:lnTo>
                  <a:pt x="24" y="648"/>
                </a:lnTo>
                <a:lnTo>
                  <a:pt x="18" y="660"/>
                </a:lnTo>
                <a:lnTo>
                  <a:pt x="0" y="676"/>
                </a:lnTo>
                <a:lnTo>
                  <a:pt x="12" y="702"/>
                </a:lnTo>
                <a:lnTo>
                  <a:pt x="10" y="712"/>
                </a:lnTo>
                <a:lnTo>
                  <a:pt x="20" y="724"/>
                </a:lnTo>
                <a:lnTo>
                  <a:pt x="24" y="736"/>
                </a:lnTo>
                <a:lnTo>
                  <a:pt x="18" y="756"/>
                </a:lnTo>
                <a:lnTo>
                  <a:pt x="26" y="782"/>
                </a:lnTo>
                <a:lnTo>
                  <a:pt x="26" y="816"/>
                </a:lnTo>
                <a:lnTo>
                  <a:pt x="32" y="838"/>
                </a:lnTo>
                <a:lnTo>
                  <a:pt x="26" y="848"/>
                </a:lnTo>
                <a:lnTo>
                  <a:pt x="34" y="854"/>
                </a:lnTo>
                <a:lnTo>
                  <a:pt x="36" y="864"/>
                </a:lnTo>
                <a:lnTo>
                  <a:pt x="44" y="878"/>
                </a:lnTo>
                <a:lnTo>
                  <a:pt x="44" y="900"/>
                </a:lnTo>
                <a:lnTo>
                  <a:pt x="56" y="914"/>
                </a:lnTo>
                <a:lnTo>
                  <a:pt x="60" y="922"/>
                </a:lnTo>
                <a:lnTo>
                  <a:pt x="60" y="930"/>
                </a:lnTo>
                <a:lnTo>
                  <a:pt x="72" y="924"/>
                </a:lnTo>
                <a:lnTo>
                  <a:pt x="84" y="936"/>
                </a:lnTo>
                <a:lnTo>
                  <a:pt x="88" y="936"/>
                </a:lnTo>
                <a:lnTo>
                  <a:pt x="94" y="956"/>
                </a:lnTo>
                <a:lnTo>
                  <a:pt x="102" y="960"/>
                </a:lnTo>
                <a:lnTo>
                  <a:pt x="102" y="964"/>
                </a:lnTo>
                <a:lnTo>
                  <a:pt x="110" y="966"/>
                </a:lnTo>
                <a:lnTo>
                  <a:pt x="116" y="976"/>
                </a:lnTo>
                <a:lnTo>
                  <a:pt x="128" y="978"/>
                </a:lnTo>
                <a:lnTo>
                  <a:pt x="136" y="1014"/>
                </a:lnTo>
                <a:lnTo>
                  <a:pt x="132" y="1022"/>
                </a:lnTo>
                <a:lnTo>
                  <a:pt x="148" y="1024"/>
                </a:lnTo>
                <a:lnTo>
                  <a:pt x="166" y="1052"/>
                </a:lnTo>
                <a:lnTo>
                  <a:pt x="194" y="1202"/>
                </a:lnTo>
                <a:lnTo>
                  <a:pt x="202" y="1258"/>
                </a:lnTo>
                <a:lnTo>
                  <a:pt x="202" y="1338"/>
                </a:lnTo>
                <a:lnTo>
                  <a:pt x="208" y="1342"/>
                </a:lnTo>
                <a:lnTo>
                  <a:pt x="208" y="1368"/>
                </a:lnTo>
                <a:lnTo>
                  <a:pt x="212" y="1380"/>
                </a:lnTo>
                <a:lnTo>
                  <a:pt x="238" y="1388"/>
                </a:lnTo>
                <a:lnTo>
                  <a:pt x="238" y="1392"/>
                </a:lnTo>
                <a:lnTo>
                  <a:pt x="224" y="1386"/>
                </a:lnTo>
                <a:lnTo>
                  <a:pt x="232" y="1420"/>
                </a:lnTo>
                <a:lnTo>
                  <a:pt x="236" y="1426"/>
                </a:lnTo>
                <a:lnTo>
                  <a:pt x="244" y="1424"/>
                </a:lnTo>
                <a:lnTo>
                  <a:pt x="254" y="1432"/>
                </a:lnTo>
                <a:lnTo>
                  <a:pt x="268" y="1482"/>
                </a:lnTo>
                <a:lnTo>
                  <a:pt x="286" y="1578"/>
                </a:lnTo>
                <a:lnTo>
                  <a:pt x="288" y="1618"/>
                </a:lnTo>
                <a:lnTo>
                  <a:pt x="288" y="1688"/>
                </a:lnTo>
                <a:lnTo>
                  <a:pt x="282" y="1746"/>
                </a:lnTo>
                <a:lnTo>
                  <a:pt x="294" y="1742"/>
                </a:lnTo>
                <a:lnTo>
                  <a:pt x="288" y="1734"/>
                </a:lnTo>
                <a:lnTo>
                  <a:pt x="292" y="1730"/>
                </a:lnTo>
                <a:lnTo>
                  <a:pt x="308" y="1726"/>
                </a:lnTo>
                <a:lnTo>
                  <a:pt x="306" y="1684"/>
                </a:lnTo>
                <a:lnTo>
                  <a:pt x="300" y="1664"/>
                </a:lnTo>
                <a:lnTo>
                  <a:pt x="308" y="1652"/>
                </a:lnTo>
                <a:lnTo>
                  <a:pt x="324" y="1648"/>
                </a:lnTo>
                <a:lnTo>
                  <a:pt x="352" y="1652"/>
                </a:lnTo>
                <a:lnTo>
                  <a:pt x="370" y="1664"/>
                </a:lnTo>
                <a:lnTo>
                  <a:pt x="376" y="1682"/>
                </a:lnTo>
                <a:lnTo>
                  <a:pt x="382" y="1684"/>
                </a:lnTo>
                <a:lnTo>
                  <a:pt x="374" y="1694"/>
                </a:lnTo>
                <a:lnTo>
                  <a:pt x="382" y="1704"/>
                </a:lnTo>
                <a:lnTo>
                  <a:pt x="438" y="1708"/>
                </a:lnTo>
                <a:lnTo>
                  <a:pt x="416" y="1716"/>
                </a:lnTo>
                <a:lnTo>
                  <a:pt x="442" y="1712"/>
                </a:lnTo>
                <a:lnTo>
                  <a:pt x="452" y="1718"/>
                </a:lnTo>
                <a:lnTo>
                  <a:pt x="474" y="1720"/>
                </a:lnTo>
                <a:lnTo>
                  <a:pt x="480" y="1726"/>
                </a:lnTo>
                <a:lnTo>
                  <a:pt x="500" y="1718"/>
                </a:lnTo>
                <a:lnTo>
                  <a:pt x="490" y="1728"/>
                </a:lnTo>
                <a:lnTo>
                  <a:pt x="468" y="1732"/>
                </a:lnTo>
                <a:lnTo>
                  <a:pt x="460" y="1740"/>
                </a:lnTo>
                <a:lnTo>
                  <a:pt x="408" y="1756"/>
                </a:lnTo>
                <a:lnTo>
                  <a:pt x="390" y="1756"/>
                </a:lnTo>
                <a:lnTo>
                  <a:pt x="384" y="1772"/>
                </a:lnTo>
                <a:lnTo>
                  <a:pt x="390" y="1772"/>
                </a:lnTo>
                <a:lnTo>
                  <a:pt x="392" y="1778"/>
                </a:lnTo>
                <a:lnTo>
                  <a:pt x="390" y="1774"/>
                </a:lnTo>
                <a:lnTo>
                  <a:pt x="382" y="1774"/>
                </a:lnTo>
                <a:lnTo>
                  <a:pt x="378" y="1770"/>
                </a:lnTo>
                <a:lnTo>
                  <a:pt x="360" y="1774"/>
                </a:lnTo>
                <a:lnTo>
                  <a:pt x="348" y="1798"/>
                </a:lnTo>
                <a:lnTo>
                  <a:pt x="342" y="1804"/>
                </a:lnTo>
                <a:lnTo>
                  <a:pt x="348" y="1804"/>
                </a:lnTo>
                <a:lnTo>
                  <a:pt x="362" y="1796"/>
                </a:lnTo>
                <a:lnTo>
                  <a:pt x="374" y="1798"/>
                </a:lnTo>
                <a:lnTo>
                  <a:pt x="362" y="1798"/>
                </a:lnTo>
                <a:lnTo>
                  <a:pt x="358" y="1806"/>
                </a:lnTo>
                <a:lnTo>
                  <a:pt x="374" y="1820"/>
                </a:lnTo>
                <a:lnTo>
                  <a:pt x="368" y="1832"/>
                </a:lnTo>
                <a:lnTo>
                  <a:pt x="356" y="1808"/>
                </a:lnTo>
                <a:lnTo>
                  <a:pt x="348" y="1810"/>
                </a:lnTo>
                <a:lnTo>
                  <a:pt x="338" y="1822"/>
                </a:lnTo>
                <a:lnTo>
                  <a:pt x="338" y="1816"/>
                </a:lnTo>
                <a:lnTo>
                  <a:pt x="344" y="1814"/>
                </a:lnTo>
                <a:lnTo>
                  <a:pt x="346" y="1808"/>
                </a:lnTo>
                <a:lnTo>
                  <a:pt x="338" y="1808"/>
                </a:lnTo>
                <a:lnTo>
                  <a:pt x="338" y="1802"/>
                </a:lnTo>
                <a:lnTo>
                  <a:pt x="330" y="1804"/>
                </a:lnTo>
                <a:lnTo>
                  <a:pt x="322" y="1786"/>
                </a:lnTo>
                <a:lnTo>
                  <a:pt x="326" y="1786"/>
                </a:lnTo>
                <a:lnTo>
                  <a:pt x="328" y="1770"/>
                </a:lnTo>
                <a:lnTo>
                  <a:pt x="318" y="1766"/>
                </a:lnTo>
                <a:lnTo>
                  <a:pt x="320" y="1760"/>
                </a:lnTo>
                <a:lnTo>
                  <a:pt x="314" y="1760"/>
                </a:lnTo>
                <a:lnTo>
                  <a:pt x="310" y="1766"/>
                </a:lnTo>
                <a:lnTo>
                  <a:pt x="300" y="1766"/>
                </a:lnTo>
                <a:lnTo>
                  <a:pt x="318" y="1832"/>
                </a:lnTo>
                <a:lnTo>
                  <a:pt x="320" y="1918"/>
                </a:lnTo>
                <a:lnTo>
                  <a:pt x="352" y="1930"/>
                </a:lnTo>
                <a:lnTo>
                  <a:pt x="354" y="1924"/>
                </a:lnTo>
                <a:lnTo>
                  <a:pt x="348" y="1922"/>
                </a:lnTo>
                <a:lnTo>
                  <a:pt x="360" y="1922"/>
                </a:lnTo>
                <a:lnTo>
                  <a:pt x="376" y="1936"/>
                </a:lnTo>
                <a:lnTo>
                  <a:pt x="394" y="1944"/>
                </a:lnTo>
                <a:lnTo>
                  <a:pt x="396" y="1940"/>
                </a:lnTo>
                <a:lnTo>
                  <a:pt x="382" y="1932"/>
                </a:lnTo>
                <a:lnTo>
                  <a:pt x="392" y="1932"/>
                </a:lnTo>
                <a:lnTo>
                  <a:pt x="384" y="1924"/>
                </a:lnTo>
                <a:lnTo>
                  <a:pt x="392" y="1924"/>
                </a:lnTo>
                <a:lnTo>
                  <a:pt x="392" y="1914"/>
                </a:lnTo>
                <a:lnTo>
                  <a:pt x="412" y="1924"/>
                </a:lnTo>
                <a:lnTo>
                  <a:pt x="428" y="1924"/>
                </a:lnTo>
                <a:lnTo>
                  <a:pt x="428" y="1910"/>
                </a:lnTo>
                <a:lnTo>
                  <a:pt x="442" y="1906"/>
                </a:lnTo>
                <a:lnTo>
                  <a:pt x="442" y="1914"/>
                </a:lnTo>
                <a:lnTo>
                  <a:pt x="446" y="1914"/>
                </a:lnTo>
                <a:lnTo>
                  <a:pt x="450" y="1920"/>
                </a:lnTo>
                <a:lnTo>
                  <a:pt x="474" y="1932"/>
                </a:lnTo>
                <a:lnTo>
                  <a:pt x="468" y="1936"/>
                </a:lnTo>
                <a:lnTo>
                  <a:pt x="474" y="1938"/>
                </a:lnTo>
                <a:lnTo>
                  <a:pt x="474" y="1944"/>
                </a:lnTo>
                <a:lnTo>
                  <a:pt x="480" y="1946"/>
                </a:lnTo>
                <a:lnTo>
                  <a:pt x="476" y="1946"/>
                </a:lnTo>
                <a:lnTo>
                  <a:pt x="486" y="1960"/>
                </a:lnTo>
                <a:lnTo>
                  <a:pt x="490" y="1976"/>
                </a:lnTo>
                <a:lnTo>
                  <a:pt x="506" y="1968"/>
                </a:lnTo>
                <a:lnTo>
                  <a:pt x="514" y="1968"/>
                </a:lnTo>
                <a:lnTo>
                  <a:pt x="490" y="1978"/>
                </a:lnTo>
                <a:lnTo>
                  <a:pt x="478" y="1954"/>
                </a:lnTo>
                <a:lnTo>
                  <a:pt x="466" y="1946"/>
                </a:lnTo>
                <a:lnTo>
                  <a:pt x="424" y="1964"/>
                </a:lnTo>
                <a:lnTo>
                  <a:pt x="420" y="1970"/>
                </a:lnTo>
                <a:lnTo>
                  <a:pt x="420" y="1990"/>
                </a:lnTo>
                <a:lnTo>
                  <a:pt x="408" y="1996"/>
                </a:lnTo>
                <a:lnTo>
                  <a:pt x="412" y="2002"/>
                </a:lnTo>
                <a:lnTo>
                  <a:pt x="422" y="2008"/>
                </a:lnTo>
                <a:lnTo>
                  <a:pt x="414" y="2008"/>
                </a:lnTo>
                <a:lnTo>
                  <a:pt x="426" y="2020"/>
                </a:lnTo>
                <a:lnTo>
                  <a:pt x="428" y="2030"/>
                </a:lnTo>
                <a:lnTo>
                  <a:pt x="438" y="2030"/>
                </a:lnTo>
                <a:lnTo>
                  <a:pt x="434" y="2036"/>
                </a:lnTo>
                <a:lnTo>
                  <a:pt x="428" y="2038"/>
                </a:lnTo>
                <a:lnTo>
                  <a:pt x="426" y="2022"/>
                </a:lnTo>
                <a:lnTo>
                  <a:pt x="412" y="2016"/>
                </a:lnTo>
                <a:lnTo>
                  <a:pt x="398" y="2000"/>
                </a:lnTo>
                <a:lnTo>
                  <a:pt x="400" y="2028"/>
                </a:lnTo>
                <a:lnTo>
                  <a:pt x="414" y="2042"/>
                </a:lnTo>
                <a:lnTo>
                  <a:pt x="418" y="2058"/>
                </a:lnTo>
                <a:lnTo>
                  <a:pt x="434" y="2076"/>
                </a:lnTo>
                <a:lnTo>
                  <a:pt x="430" y="2098"/>
                </a:lnTo>
                <a:lnTo>
                  <a:pt x="436" y="2106"/>
                </a:lnTo>
                <a:lnTo>
                  <a:pt x="428" y="2108"/>
                </a:lnTo>
                <a:lnTo>
                  <a:pt x="430" y="2114"/>
                </a:lnTo>
                <a:lnTo>
                  <a:pt x="420" y="2104"/>
                </a:lnTo>
                <a:lnTo>
                  <a:pt x="416" y="2108"/>
                </a:lnTo>
                <a:lnTo>
                  <a:pt x="414" y="2120"/>
                </a:lnTo>
                <a:lnTo>
                  <a:pt x="402" y="2126"/>
                </a:lnTo>
                <a:lnTo>
                  <a:pt x="402" y="2136"/>
                </a:lnTo>
                <a:lnTo>
                  <a:pt x="406" y="2146"/>
                </a:lnTo>
                <a:lnTo>
                  <a:pt x="416" y="2152"/>
                </a:lnTo>
                <a:lnTo>
                  <a:pt x="426" y="2174"/>
                </a:lnTo>
                <a:lnTo>
                  <a:pt x="454" y="2186"/>
                </a:lnTo>
                <a:lnTo>
                  <a:pt x="462" y="2206"/>
                </a:lnTo>
                <a:lnTo>
                  <a:pt x="460" y="2212"/>
                </a:lnTo>
                <a:lnTo>
                  <a:pt x="452" y="2190"/>
                </a:lnTo>
                <a:lnTo>
                  <a:pt x="436" y="2180"/>
                </a:lnTo>
                <a:lnTo>
                  <a:pt x="412" y="2174"/>
                </a:lnTo>
                <a:lnTo>
                  <a:pt x="412" y="2158"/>
                </a:lnTo>
                <a:lnTo>
                  <a:pt x="406" y="2154"/>
                </a:lnTo>
                <a:lnTo>
                  <a:pt x="406" y="2174"/>
                </a:lnTo>
                <a:lnTo>
                  <a:pt x="412" y="2184"/>
                </a:lnTo>
                <a:lnTo>
                  <a:pt x="396" y="2202"/>
                </a:lnTo>
                <a:lnTo>
                  <a:pt x="394" y="2226"/>
                </a:lnTo>
                <a:lnTo>
                  <a:pt x="382" y="2218"/>
                </a:lnTo>
                <a:lnTo>
                  <a:pt x="366" y="2222"/>
                </a:lnTo>
                <a:lnTo>
                  <a:pt x="356" y="2216"/>
                </a:lnTo>
                <a:lnTo>
                  <a:pt x="350" y="2114"/>
                </a:lnTo>
                <a:lnTo>
                  <a:pt x="356" y="2104"/>
                </a:lnTo>
                <a:lnTo>
                  <a:pt x="358" y="2050"/>
                </a:lnTo>
                <a:lnTo>
                  <a:pt x="344" y="2002"/>
                </a:lnTo>
                <a:lnTo>
                  <a:pt x="346" y="1994"/>
                </a:lnTo>
                <a:lnTo>
                  <a:pt x="346" y="2006"/>
                </a:lnTo>
                <a:lnTo>
                  <a:pt x="356" y="2000"/>
                </a:lnTo>
                <a:lnTo>
                  <a:pt x="346" y="1992"/>
                </a:lnTo>
                <a:lnTo>
                  <a:pt x="340" y="1992"/>
                </a:lnTo>
                <a:lnTo>
                  <a:pt x="332" y="2002"/>
                </a:lnTo>
                <a:lnTo>
                  <a:pt x="336" y="2130"/>
                </a:lnTo>
                <a:lnTo>
                  <a:pt x="332" y="2232"/>
                </a:lnTo>
                <a:lnTo>
                  <a:pt x="326" y="2280"/>
                </a:lnTo>
                <a:lnTo>
                  <a:pt x="316" y="2286"/>
                </a:lnTo>
                <a:lnTo>
                  <a:pt x="322" y="2290"/>
                </a:lnTo>
                <a:lnTo>
                  <a:pt x="308" y="2308"/>
                </a:lnTo>
                <a:lnTo>
                  <a:pt x="312" y="2314"/>
                </a:lnTo>
                <a:lnTo>
                  <a:pt x="328" y="2302"/>
                </a:lnTo>
                <a:lnTo>
                  <a:pt x="338" y="2312"/>
                </a:lnTo>
                <a:lnTo>
                  <a:pt x="340" y="2306"/>
                </a:lnTo>
                <a:lnTo>
                  <a:pt x="332" y="2298"/>
                </a:lnTo>
                <a:lnTo>
                  <a:pt x="332" y="2286"/>
                </a:lnTo>
                <a:lnTo>
                  <a:pt x="354" y="2272"/>
                </a:lnTo>
                <a:lnTo>
                  <a:pt x="382" y="2286"/>
                </a:lnTo>
                <a:lnTo>
                  <a:pt x="382" y="2294"/>
                </a:lnTo>
                <a:lnTo>
                  <a:pt x="392" y="2312"/>
                </a:lnTo>
                <a:lnTo>
                  <a:pt x="410" y="2330"/>
                </a:lnTo>
                <a:lnTo>
                  <a:pt x="436" y="2338"/>
                </a:lnTo>
                <a:lnTo>
                  <a:pt x="458" y="2322"/>
                </a:lnTo>
                <a:lnTo>
                  <a:pt x="458" y="2316"/>
                </a:lnTo>
                <a:lnTo>
                  <a:pt x="472" y="2316"/>
                </a:lnTo>
                <a:lnTo>
                  <a:pt x="480" y="2304"/>
                </a:lnTo>
                <a:lnTo>
                  <a:pt x="498" y="2316"/>
                </a:lnTo>
                <a:lnTo>
                  <a:pt x="506" y="2314"/>
                </a:lnTo>
                <a:lnTo>
                  <a:pt x="512" y="2298"/>
                </a:lnTo>
                <a:lnTo>
                  <a:pt x="526" y="2302"/>
                </a:lnTo>
                <a:lnTo>
                  <a:pt x="526" y="2294"/>
                </a:lnTo>
                <a:lnTo>
                  <a:pt x="532" y="2290"/>
                </a:lnTo>
                <a:lnTo>
                  <a:pt x="534" y="2286"/>
                </a:lnTo>
                <a:lnTo>
                  <a:pt x="540" y="2290"/>
                </a:lnTo>
                <a:lnTo>
                  <a:pt x="552" y="2286"/>
                </a:lnTo>
                <a:lnTo>
                  <a:pt x="548" y="2294"/>
                </a:lnTo>
                <a:lnTo>
                  <a:pt x="554" y="2304"/>
                </a:lnTo>
                <a:lnTo>
                  <a:pt x="552" y="2314"/>
                </a:lnTo>
                <a:lnTo>
                  <a:pt x="560" y="2324"/>
                </a:lnTo>
                <a:lnTo>
                  <a:pt x="608" y="2332"/>
                </a:lnTo>
                <a:lnTo>
                  <a:pt x="662" y="2320"/>
                </a:lnTo>
                <a:lnTo>
                  <a:pt x="686" y="2326"/>
                </a:lnTo>
                <a:lnTo>
                  <a:pt x="704" y="2350"/>
                </a:lnTo>
                <a:lnTo>
                  <a:pt x="708" y="2370"/>
                </a:lnTo>
                <a:lnTo>
                  <a:pt x="762" y="2422"/>
                </a:lnTo>
                <a:lnTo>
                  <a:pt x="792" y="2428"/>
                </a:lnTo>
                <a:lnTo>
                  <a:pt x="816" y="2414"/>
                </a:lnTo>
                <a:lnTo>
                  <a:pt x="854" y="2396"/>
                </a:lnTo>
                <a:lnTo>
                  <a:pt x="880" y="2398"/>
                </a:lnTo>
                <a:lnTo>
                  <a:pt x="918" y="2416"/>
                </a:lnTo>
                <a:lnTo>
                  <a:pt x="920" y="2416"/>
                </a:lnTo>
                <a:lnTo>
                  <a:pt x="928" y="2422"/>
                </a:lnTo>
                <a:lnTo>
                  <a:pt x="938" y="2440"/>
                </a:lnTo>
                <a:lnTo>
                  <a:pt x="952" y="2442"/>
                </a:lnTo>
                <a:lnTo>
                  <a:pt x="986" y="2478"/>
                </a:lnTo>
                <a:lnTo>
                  <a:pt x="998" y="2480"/>
                </a:lnTo>
                <a:lnTo>
                  <a:pt x="1010" y="2476"/>
                </a:lnTo>
                <a:lnTo>
                  <a:pt x="1002" y="2482"/>
                </a:lnTo>
                <a:lnTo>
                  <a:pt x="1018" y="2478"/>
                </a:lnTo>
                <a:lnTo>
                  <a:pt x="1008" y="2482"/>
                </a:lnTo>
                <a:lnTo>
                  <a:pt x="1030" y="2498"/>
                </a:lnTo>
                <a:lnTo>
                  <a:pt x="1032" y="2520"/>
                </a:lnTo>
                <a:lnTo>
                  <a:pt x="1028" y="2524"/>
                </a:lnTo>
                <a:lnTo>
                  <a:pt x="1028" y="2520"/>
                </a:lnTo>
                <a:lnTo>
                  <a:pt x="1026" y="2534"/>
                </a:lnTo>
                <a:lnTo>
                  <a:pt x="1052" y="2584"/>
                </a:lnTo>
                <a:lnTo>
                  <a:pt x="1078" y="2610"/>
                </a:lnTo>
                <a:lnTo>
                  <a:pt x="1072" y="2620"/>
                </a:lnTo>
                <a:lnTo>
                  <a:pt x="1066" y="2646"/>
                </a:lnTo>
                <a:lnTo>
                  <a:pt x="1080" y="2678"/>
                </a:lnTo>
                <a:lnTo>
                  <a:pt x="1074" y="2730"/>
                </a:lnTo>
                <a:lnTo>
                  <a:pt x="1090" y="2766"/>
                </a:lnTo>
                <a:lnTo>
                  <a:pt x="1090" y="2800"/>
                </a:lnTo>
                <a:lnTo>
                  <a:pt x="1082" y="2834"/>
                </a:lnTo>
                <a:lnTo>
                  <a:pt x="1086" y="2850"/>
                </a:lnTo>
                <a:lnTo>
                  <a:pt x="1096" y="2866"/>
                </a:lnTo>
                <a:lnTo>
                  <a:pt x="1114" y="2874"/>
                </a:lnTo>
                <a:lnTo>
                  <a:pt x="1142" y="2896"/>
                </a:lnTo>
                <a:lnTo>
                  <a:pt x="1158" y="2902"/>
                </a:lnTo>
                <a:lnTo>
                  <a:pt x="1172" y="2900"/>
                </a:lnTo>
                <a:lnTo>
                  <a:pt x="1278" y="2934"/>
                </a:lnTo>
                <a:lnTo>
                  <a:pt x="1308" y="2928"/>
                </a:lnTo>
                <a:lnTo>
                  <a:pt x="1304" y="2932"/>
                </a:lnTo>
                <a:lnTo>
                  <a:pt x="1330" y="2934"/>
                </a:lnTo>
                <a:lnTo>
                  <a:pt x="1346" y="2950"/>
                </a:lnTo>
                <a:lnTo>
                  <a:pt x="1382" y="2954"/>
                </a:lnTo>
                <a:lnTo>
                  <a:pt x="1414" y="2950"/>
                </a:lnTo>
                <a:lnTo>
                  <a:pt x="1458" y="2926"/>
                </a:lnTo>
                <a:lnTo>
                  <a:pt x="1506" y="2916"/>
                </a:lnTo>
                <a:lnTo>
                  <a:pt x="1528" y="2904"/>
                </a:lnTo>
                <a:lnTo>
                  <a:pt x="1534" y="2896"/>
                </a:lnTo>
                <a:lnTo>
                  <a:pt x="1560" y="2894"/>
                </a:lnTo>
                <a:lnTo>
                  <a:pt x="1570" y="2882"/>
                </a:lnTo>
                <a:lnTo>
                  <a:pt x="1580" y="2882"/>
                </a:lnTo>
                <a:lnTo>
                  <a:pt x="1580" y="2884"/>
                </a:lnTo>
                <a:lnTo>
                  <a:pt x="1598" y="2874"/>
                </a:lnTo>
                <a:lnTo>
                  <a:pt x="1604" y="2856"/>
                </a:lnTo>
                <a:lnTo>
                  <a:pt x="1618" y="2846"/>
                </a:lnTo>
                <a:lnTo>
                  <a:pt x="1654" y="2830"/>
                </a:lnTo>
                <a:lnTo>
                  <a:pt x="1718" y="2842"/>
                </a:lnTo>
                <a:lnTo>
                  <a:pt x="1744" y="2834"/>
                </a:lnTo>
                <a:lnTo>
                  <a:pt x="1762" y="2834"/>
                </a:lnTo>
                <a:lnTo>
                  <a:pt x="1826" y="2818"/>
                </a:lnTo>
                <a:lnTo>
                  <a:pt x="1844" y="2820"/>
                </a:lnTo>
                <a:lnTo>
                  <a:pt x="1894" y="2848"/>
                </a:lnTo>
                <a:lnTo>
                  <a:pt x="1928" y="2836"/>
                </a:lnTo>
                <a:lnTo>
                  <a:pt x="1962" y="2842"/>
                </a:lnTo>
                <a:lnTo>
                  <a:pt x="1982" y="2856"/>
                </a:lnTo>
                <a:lnTo>
                  <a:pt x="2016" y="2866"/>
                </a:lnTo>
                <a:lnTo>
                  <a:pt x="2026" y="2882"/>
                </a:lnTo>
                <a:lnTo>
                  <a:pt x="2034" y="2918"/>
                </a:lnTo>
                <a:lnTo>
                  <a:pt x="2040" y="2924"/>
                </a:lnTo>
                <a:lnTo>
                  <a:pt x="2052" y="2922"/>
                </a:lnTo>
                <a:lnTo>
                  <a:pt x="2072" y="2916"/>
                </a:lnTo>
                <a:lnTo>
                  <a:pt x="2090" y="2890"/>
                </a:lnTo>
                <a:lnTo>
                  <a:pt x="2104" y="2880"/>
                </a:lnTo>
                <a:lnTo>
                  <a:pt x="2142" y="2878"/>
                </a:lnTo>
                <a:lnTo>
                  <a:pt x="2158" y="2886"/>
                </a:lnTo>
                <a:lnTo>
                  <a:pt x="2180" y="2878"/>
                </a:lnTo>
                <a:lnTo>
                  <a:pt x="2200" y="2892"/>
                </a:lnTo>
                <a:lnTo>
                  <a:pt x="2206" y="2892"/>
                </a:lnTo>
                <a:lnTo>
                  <a:pt x="2238" y="2866"/>
                </a:lnTo>
                <a:lnTo>
                  <a:pt x="2332" y="2830"/>
                </a:lnTo>
                <a:lnTo>
                  <a:pt x="2344" y="2818"/>
                </a:lnTo>
                <a:lnTo>
                  <a:pt x="2368" y="2804"/>
                </a:lnTo>
                <a:lnTo>
                  <a:pt x="2392" y="2804"/>
                </a:lnTo>
                <a:lnTo>
                  <a:pt x="2410" y="2808"/>
                </a:lnTo>
                <a:lnTo>
                  <a:pt x="2432" y="2832"/>
                </a:lnTo>
                <a:lnTo>
                  <a:pt x="2458" y="2850"/>
                </a:lnTo>
                <a:lnTo>
                  <a:pt x="2546" y="2836"/>
                </a:lnTo>
                <a:lnTo>
                  <a:pt x="2576" y="2826"/>
                </a:lnTo>
                <a:lnTo>
                  <a:pt x="2620" y="2824"/>
                </a:lnTo>
                <a:lnTo>
                  <a:pt x="2628" y="2820"/>
                </a:lnTo>
                <a:lnTo>
                  <a:pt x="2646" y="2792"/>
                </a:lnTo>
                <a:lnTo>
                  <a:pt x="2674" y="2778"/>
                </a:lnTo>
                <a:lnTo>
                  <a:pt x="2720" y="2764"/>
                </a:lnTo>
                <a:lnTo>
                  <a:pt x="2762" y="2738"/>
                </a:lnTo>
                <a:lnTo>
                  <a:pt x="2802" y="2736"/>
                </a:lnTo>
                <a:lnTo>
                  <a:pt x="2850" y="2718"/>
                </a:lnTo>
                <a:lnTo>
                  <a:pt x="2946" y="2708"/>
                </a:lnTo>
                <a:lnTo>
                  <a:pt x="2982" y="2658"/>
                </a:lnTo>
                <a:lnTo>
                  <a:pt x="2996" y="2652"/>
                </a:lnTo>
                <a:lnTo>
                  <a:pt x="3004" y="2652"/>
                </a:lnTo>
                <a:lnTo>
                  <a:pt x="3032" y="2666"/>
                </a:lnTo>
                <a:lnTo>
                  <a:pt x="3044" y="2668"/>
                </a:lnTo>
                <a:lnTo>
                  <a:pt x="3076" y="2656"/>
                </a:lnTo>
                <a:lnTo>
                  <a:pt x="3126" y="2652"/>
                </a:lnTo>
                <a:lnTo>
                  <a:pt x="3166" y="2638"/>
                </a:lnTo>
                <a:lnTo>
                  <a:pt x="3198" y="2638"/>
                </a:lnTo>
                <a:lnTo>
                  <a:pt x="3236" y="2648"/>
                </a:lnTo>
                <a:lnTo>
                  <a:pt x="3282" y="2636"/>
                </a:lnTo>
                <a:lnTo>
                  <a:pt x="3330" y="2612"/>
                </a:lnTo>
                <a:lnTo>
                  <a:pt x="3354" y="2580"/>
                </a:lnTo>
                <a:lnTo>
                  <a:pt x="4332" y="2566"/>
                </a:lnTo>
                <a:lnTo>
                  <a:pt x="4596" y="2556"/>
                </a:lnTo>
                <a:lnTo>
                  <a:pt x="4574" y="2498"/>
                </a:lnTo>
                <a:lnTo>
                  <a:pt x="4556" y="2486"/>
                </a:lnTo>
                <a:lnTo>
                  <a:pt x="4552" y="2480"/>
                </a:lnTo>
                <a:lnTo>
                  <a:pt x="4554" y="2474"/>
                </a:lnTo>
                <a:lnTo>
                  <a:pt x="4568" y="2464"/>
                </a:lnTo>
                <a:lnTo>
                  <a:pt x="4586" y="2408"/>
                </a:lnTo>
                <a:lnTo>
                  <a:pt x="4560" y="2380"/>
                </a:lnTo>
                <a:lnTo>
                  <a:pt x="4562" y="2350"/>
                </a:lnTo>
                <a:lnTo>
                  <a:pt x="4556" y="2334"/>
                </a:lnTo>
                <a:lnTo>
                  <a:pt x="4542" y="2318"/>
                </a:lnTo>
                <a:lnTo>
                  <a:pt x="4544" y="2302"/>
                </a:lnTo>
                <a:lnTo>
                  <a:pt x="4524" y="2286"/>
                </a:lnTo>
                <a:lnTo>
                  <a:pt x="4520" y="2270"/>
                </a:lnTo>
                <a:lnTo>
                  <a:pt x="4502" y="2258"/>
                </a:lnTo>
                <a:lnTo>
                  <a:pt x="4498" y="2250"/>
                </a:lnTo>
                <a:lnTo>
                  <a:pt x="4512" y="2202"/>
                </a:lnTo>
                <a:lnTo>
                  <a:pt x="4508" y="2190"/>
                </a:lnTo>
                <a:lnTo>
                  <a:pt x="4460" y="810"/>
                </a:lnTo>
                <a:lnTo>
                  <a:pt x="4440" y="0"/>
                </a:lnTo>
                <a:lnTo>
                  <a:pt x="3800" y="16"/>
                </a:lnTo>
                <a:lnTo>
                  <a:pt x="2740" y="30"/>
                </a:lnTo>
                <a:lnTo>
                  <a:pt x="1738" y="24"/>
                </a:lnTo>
                <a:lnTo>
                  <a:pt x="1166" y="8"/>
                </a:lnTo>
                <a:lnTo>
                  <a:pt x="1170" y="22"/>
                </a:lnTo>
                <a:lnTo>
                  <a:pt x="1180" y="34"/>
                </a:lnTo>
                <a:close/>
              </a:path>
            </a:pathLst>
          </a:custGeom>
          <a:solidFill>
            <a:srgbClr val="400C3C"/>
          </a:solidFill>
          <a:ln w="3175">
            <a:solidFill>
              <a:srgbClr val="A6A6A6"/>
            </a:solidFill>
            <a:round/>
            <a:headEnd/>
            <a:tailEnd/>
          </a:ln>
        </p:spPr>
        <p:txBody>
          <a:bodyPr/>
          <a:lstStyle>
            <a:lvl1pPr eaLnBrk="0" hangingPunct="0">
              <a:defRPr sz="800">
                <a:solidFill>
                  <a:schemeClr val="tx1"/>
                </a:solidFill>
                <a:latin typeface="Arial" charset="0"/>
              </a:defRPr>
            </a:lvl1pPr>
            <a:lvl2pPr marL="742950" indent="-285750" eaLnBrk="0" hangingPunct="0">
              <a:defRPr sz="800">
                <a:solidFill>
                  <a:schemeClr val="tx1"/>
                </a:solidFill>
                <a:latin typeface="Arial" charset="0"/>
              </a:defRPr>
            </a:lvl2pPr>
            <a:lvl3pPr marL="1143000" indent="-228600"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eaLnBrk="1" hangingPunct="1"/>
            <a:endParaRPr lang="en-US" altLang="en-US" dirty="0"/>
          </a:p>
        </p:txBody>
      </p:sp>
      <p:sp>
        <p:nvSpPr>
          <p:cNvPr id="28" name="Freeform 10"/>
          <p:cNvSpPr>
            <a:spLocks/>
          </p:cNvSpPr>
          <p:nvPr/>
        </p:nvSpPr>
        <p:spPr bwMode="auto">
          <a:xfrm>
            <a:off x="348789" y="4380963"/>
            <a:ext cx="757154" cy="359226"/>
          </a:xfrm>
          <a:custGeom>
            <a:avLst/>
            <a:gdLst>
              <a:gd name="T0" fmla="*/ 6604000 w 4304"/>
              <a:gd name="T1" fmla="*/ 2870200 h 2042"/>
              <a:gd name="T2" fmla="*/ 6467474 w 4304"/>
              <a:gd name="T3" fmla="*/ 2749550 h 2042"/>
              <a:gd name="T4" fmla="*/ 6451599 w 4304"/>
              <a:gd name="T5" fmla="*/ 2825750 h 2042"/>
              <a:gd name="T6" fmla="*/ 6394449 w 4304"/>
              <a:gd name="T7" fmla="*/ 2873375 h 2042"/>
              <a:gd name="T8" fmla="*/ 6222999 w 4304"/>
              <a:gd name="T9" fmla="*/ 2895600 h 2042"/>
              <a:gd name="T10" fmla="*/ 6184899 w 4304"/>
              <a:gd name="T11" fmla="*/ 2682875 h 2042"/>
              <a:gd name="T12" fmla="*/ 5845174 w 4304"/>
              <a:gd name="T13" fmla="*/ 2451100 h 2042"/>
              <a:gd name="T14" fmla="*/ 5578474 w 4304"/>
              <a:gd name="T15" fmla="*/ 2374900 h 2042"/>
              <a:gd name="T16" fmla="*/ 5921374 w 4304"/>
              <a:gd name="T17" fmla="*/ 2451100 h 2042"/>
              <a:gd name="T18" fmla="*/ 6159499 w 4304"/>
              <a:gd name="T19" fmla="*/ 2581275 h 2042"/>
              <a:gd name="T20" fmla="*/ 6429374 w 4304"/>
              <a:gd name="T21" fmla="*/ 2701925 h 2042"/>
              <a:gd name="T22" fmla="*/ 6381749 w 4304"/>
              <a:gd name="T23" fmla="*/ 2597150 h 2042"/>
              <a:gd name="T24" fmla="*/ 6400799 w 4304"/>
              <a:gd name="T25" fmla="*/ 2540000 h 2042"/>
              <a:gd name="T26" fmla="*/ 6315074 w 4304"/>
              <a:gd name="T27" fmla="*/ 2511425 h 2042"/>
              <a:gd name="T28" fmla="*/ 6124574 w 4304"/>
              <a:gd name="T29" fmla="*/ 2317750 h 2042"/>
              <a:gd name="T30" fmla="*/ 5895974 w 4304"/>
              <a:gd name="T31" fmla="*/ 2101850 h 2042"/>
              <a:gd name="T32" fmla="*/ 5867399 w 4304"/>
              <a:gd name="T33" fmla="*/ 2120900 h 2042"/>
              <a:gd name="T34" fmla="*/ 6061074 w 4304"/>
              <a:gd name="T35" fmla="*/ 2193925 h 2042"/>
              <a:gd name="T36" fmla="*/ 6264274 w 4304"/>
              <a:gd name="T37" fmla="*/ 2441575 h 2042"/>
              <a:gd name="T38" fmla="*/ 6321424 w 4304"/>
              <a:gd name="T39" fmla="*/ 2371725 h 2042"/>
              <a:gd name="T40" fmla="*/ 6308724 w 4304"/>
              <a:gd name="T41" fmla="*/ 2317750 h 2042"/>
              <a:gd name="T42" fmla="*/ 6321424 w 4304"/>
              <a:gd name="T43" fmla="*/ 2219325 h 2042"/>
              <a:gd name="T44" fmla="*/ 6410324 w 4304"/>
              <a:gd name="T45" fmla="*/ 2251075 h 2042"/>
              <a:gd name="T46" fmla="*/ 6473824 w 4304"/>
              <a:gd name="T47" fmla="*/ 2298700 h 2042"/>
              <a:gd name="T48" fmla="*/ 6454774 w 4304"/>
              <a:gd name="T49" fmla="*/ 2187575 h 2042"/>
              <a:gd name="T50" fmla="*/ 6251574 w 4304"/>
              <a:gd name="T51" fmla="*/ 2101850 h 2042"/>
              <a:gd name="T52" fmla="*/ 6397624 w 4304"/>
              <a:gd name="T53" fmla="*/ 2082800 h 2042"/>
              <a:gd name="T54" fmla="*/ 6149974 w 4304"/>
              <a:gd name="T55" fmla="*/ 1914525 h 2042"/>
              <a:gd name="T56" fmla="*/ 5819774 w 4304"/>
              <a:gd name="T57" fmla="*/ 1511300 h 2042"/>
              <a:gd name="T58" fmla="*/ 5724524 w 4304"/>
              <a:gd name="T59" fmla="*/ 1444625 h 2042"/>
              <a:gd name="T60" fmla="*/ 6013449 w 4304"/>
              <a:gd name="T61" fmla="*/ 1711325 h 2042"/>
              <a:gd name="T62" fmla="*/ 6146799 w 4304"/>
              <a:gd name="T63" fmla="*/ 1847850 h 2042"/>
              <a:gd name="T64" fmla="*/ 6276974 w 4304"/>
              <a:gd name="T65" fmla="*/ 1943100 h 2042"/>
              <a:gd name="T66" fmla="*/ 6286499 w 4304"/>
              <a:gd name="T67" fmla="*/ 1984375 h 2042"/>
              <a:gd name="T68" fmla="*/ 6410324 w 4304"/>
              <a:gd name="T69" fmla="*/ 2016125 h 2042"/>
              <a:gd name="T70" fmla="*/ 6432549 w 4304"/>
              <a:gd name="T71" fmla="*/ 1939925 h 2042"/>
              <a:gd name="T72" fmla="*/ 6426199 w 4304"/>
              <a:gd name="T73" fmla="*/ 1847850 h 2042"/>
              <a:gd name="T74" fmla="*/ 6384924 w 4304"/>
              <a:gd name="T75" fmla="*/ 1790700 h 2042"/>
              <a:gd name="T76" fmla="*/ 6435724 w 4304"/>
              <a:gd name="T77" fmla="*/ 1765300 h 2042"/>
              <a:gd name="T78" fmla="*/ 6426199 w 4304"/>
              <a:gd name="T79" fmla="*/ 1720850 h 2042"/>
              <a:gd name="T80" fmla="*/ 6324599 w 4304"/>
              <a:gd name="T81" fmla="*/ 1647825 h 2042"/>
              <a:gd name="T82" fmla="*/ 6242049 w 4304"/>
              <a:gd name="T83" fmla="*/ 1581150 h 2042"/>
              <a:gd name="T84" fmla="*/ 6146799 w 4304"/>
              <a:gd name="T85" fmla="*/ 1492250 h 2042"/>
              <a:gd name="T86" fmla="*/ 6051549 w 4304"/>
              <a:gd name="T87" fmla="*/ 1466850 h 2042"/>
              <a:gd name="T88" fmla="*/ 5819774 w 4304"/>
              <a:gd name="T89" fmla="*/ 1308100 h 2042"/>
              <a:gd name="T90" fmla="*/ 5530849 w 4304"/>
              <a:gd name="T91" fmla="*/ 1225550 h 2042"/>
              <a:gd name="T92" fmla="*/ 5581649 w 4304"/>
              <a:gd name="T93" fmla="*/ 974725 h 2042"/>
              <a:gd name="T94" fmla="*/ 5692774 w 4304"/>
              <a:gd name="T95" fmla="*/ 873125 h 2042"/>
              <a:gd name="T96" fmla="*/ 5708649 w 4304"/>
              <a:gd name="T97" fmla="*/ 587375 h 2042"/>
              <a:gd name="T98" fmla="*/ 5299074 w 4304"/>
              <a:gd name="T99" fmla="*/ 180975 h 2042"/>
              <a:gd name="T100" fmla="*/ 4597399 w 4304"/>
              <a:gd name="T101" fmla="*/ 355600 h 2042"/>
              <a:gd name="T102" fmla="*/ 4035425 w 4304"/>
              <a:gd name="T103" fmla="*/ 831850 h 2042"/>
              <a:gd name="T104" fmla="*/ 3543300 w 4304"/>
              <a:gd name="T105" fmla="*/ 1047750 h 2042"/>
              <a:gd name="T106" fmla="*/ 3244849 w 4304"/>
              <a:gd name="T107" fmla="*/ 1612900 h 2042"/>
              <a:gd name="T108" fmla="*/ 2990849 w 4304"/>
              <a:gd name="T109" fmla="*/ 2124075 h 2042"/>
              <a:gd name="T110" fmla="*/ 2381250 w 4304"/>
              <a:gd name="T111" fmla="*/ 2371725 h 2042"/>
              <a:gd name="T112" fmla="*/ 1644650 w 4304"/>
              <a:gd name="T113" fmla="*/ 2365375 h 2042"/>
              <a:gd name="T114" fmla="*/ 1536700 w 4304"/>
              <a:gd name="T115" fmla="*/ 2073275 h 2042"/>
              <a:gd name="T116" fmla="*/ 685800 w 4304"/>
              <a:gd name="T117" fmla="*/ 2768600 h 2042"/>
              <a:gd name="T118" fmla="*/ 368300 w 4304"/>
              <a:gd name="T119" fmla="*/ 3063875 h 2042"/>
              <a:gd name="T120" fmla="*/ 6664325 w 4304"/>
              <a:gd name="T121" fmla="*/ 3149600 h 2042"/>
              <a:gd name="T122" fmla="*/ 6819900 w 4304"/>
              <a:gd name="T123" fmla="*/ 3197225 h 2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04"/>
              <a:gd name="T187" fmla="*/ 0 h 2042"/>
              <a:gd name="T188" fmla="*/ 4304 w 4304"/>
              <a:gd name="T189" fmla="*/ 2042 h 2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04" h="2042">
                <a:moveTo>
                  <a:pt x="4300" y="1982"/>
                </a:moveTo>
                <a:lnTo>
                  <a:pt x="4256" y="1872"/>
                </a:lnTo>
                <a:lnTo>
                  <a:pt x="4228" y="1762"/>
                </a:lnTo>
                <a:lnTo>
                  <a:pt x="4214" y="1754"/>
                </a:lnTo>
                <a:lnTo>
                  <a:pt x="4204" y="1756"/>
                </a:lnTo>
                <a:lnTo>
                  <a:pt x="4178" y="1770"/>
                </a:lnTo>
                <a:lnTo>
                  <a:pt x="4180" y="1778"/>
                </a:lnTo>
                <a:lnTo>
                  <a:pt x="4192" y="1778"/>
                </a:lnTo>
                <a:lnTo>
                  <a:pt x="4198" y="1794"/>
                </a:lnTo>
                <a:lnTo>
                  <a:pt x="4194" y="1800"/>
                </a:lnTo>
                <a:lnTo>
                  <a:pt x="4200" y="1810"/>
                </a:lnTo>
                <a:lnTo>
                  <a:pt x="4184" y="1808"/>
                </a:lnTo>
                <a:lnTo>
                  <a:pt x="4184" y="1794"/>
                </a:lnTo>
                <a:lnTo>
                  <a:pt x="4188" y="1792"/>
                </a:lnTo>
                <a:lnTo>
                  <a:pt x="4178" y="1782"/>
                </a:lnTo>
                <a:lnTo>
                  <a:pt x="4172" y="1786"/>
                </a:lnTo>
                <a:lnTo>
                  <a:pt x="4176" y="1794"/>
                </a:lnTo>
                <a:lnTo>
                  <a:pt x="4172" y="1804"/>
                </a:lnTo>
                <a:lnTo>
                  <a:pt x="4160" y="1808"/>
                </a:lnTo>
                <a:lnTo>
                  <a:pt x="4168" y="1794"/>
                </a:lnTo>
                <a:lnTo>
                  <a:pt x="4160" y="1788"/>
                </a:lnTo>
                <a:lnTo>
                  <a:pt x="4172" y="1774"/>
                </a:lnTo>
                <a:lnTo>
                  <a:pt x="4172" y="1770"/>
                </a:lnTo>
                <a:lnTo>
                  <a:pt x="4134" y="1760"/>
                </a:lnTo>
                <a:lnTo>
                  <a:pt x="4134" y="1764"/>
                </a:lnTo>
                <a:lnTo>
                  <a:pt x="4138" y="1768"/>
                </a:lnTo>
                <a:lnTo>
                  <a:pt x="4130" y="1766"/>
                </a:lnTo>
                <a:lnTo>
                  <a:pt x="4128" y="1772"/>
                </a:lnTo>
                <a:lnTo>
                  <a:pt x="4142" y="1774"/>
                </a:lnTo>
                <a:lnTo>
                  <a:pt x="4150" y="1792"/>
                </a:lnTo>
                <a:lnTo>
                  <a:pt x="4142" y="1792"/>
                </a:lnTo>
                <a:lnTo>
                  <a:pt x="4130" y="1776"/>
                </a:lnTo>
                <a:lnTo>
                  <a:pt x="4114" y="1778"/>
                </a:lnTo>
                <a:lnTo>
                  <a:pt x="4108" y="1774"/>
                </a:lnTo>
                <a:lnTo>
                  <a:pt x="4124" y="1772"/>
                </a:lnTo>
                <a:lnTo>
                  <a:pt x="4126" y="1758"/>
                </a:lnTo>
                <a:lnTo>
                  <a:pt x="4098" y="1750"/>
                </a:lnTo>
                <a:lnTo>
                  <a:pt x="4074" y="1732"/>
                </a:lnTo>
                <a:lnTo>
                  <a:pt x="4060" y="1732"/>
                </a:lnTo>
                <a:lnTo>
                  <a:pt x="4062" y="1736"/>
                </a:lnTo>
                <a:lnTo>
                  <a:pt x="4078" y="1738"/>
                </a:lnTo>
                <a:lnTo>
                  <a:pt x="4076" y="1744"/>
                </a:lnTo>
                <a:lnTo>
                  <a:pt x="4068" y="1746"/>
                </a:lnTo>
                <a:lnTo>
                  <a:pt x="4058" y="1740"/>
                </a:lnTo>
                <a:lnTo>
                  <a:pt x="4054" y="1742"/>
                </a:lnTo>
                <a:lnTo>
                  <a:pt x="4048" y="1736"/>
                </a:lnTo>
                <a:lnTo>
                  <a:pt x="4046" y="1734"/>
                </a:lnTo>
                <a:lnTo>
                  <a:pt x="4044" y="1770"/>
                </a:lnTo>
                <a:lnTo>
                  <a:pt x="4048" y="1774"/>
                </a:lnTo>
                <a:lnTo>
                  <a:pt x="4050" y="1774"/>
                </a:lnTo>
                <a:lnTo>
                  <a:pt x="4060" y="1770"/>
                </a:lnTo>
                <a:lnTo>
                  <a:pt x="4064" y="1776"/>
                </a:lnTo>
                <a:lnTo>
                  <a:pt x="4072" y="1776"/>
                </a:lnTo>
                <a:lnTo>
                  <a:pt x="4070" y="1782"/>
                </a:lnTo>
                <a:lnTo>
                  <a:pt x="4078" y="1780"/>
                </a:lnTo>
                <a:lnTo>
                  <a:pt x="4074" y="1792"/>
                </a:lnTo>
                <a:lnTo>
                  <a:pt x="4064" y="1780"/>
                </a:lnTo>
                <a:lnTo>
                  <a:pt x="4054" y="1778"/>
                </a:lnTo>
                <a:lnTo>
                  <a:pt x="4050" y="1800"/>
                </a:lnTo>
                <a:lnTo>
                  <a:pt x="4060" y="1804"/>
                </a:lnTo>
                <a:lnTo>
                  <a:pt x="4060" y="1812"/>
                </a:lnTo>
                <a:lnTo>
                  <a:pt x="4096" y="1822"/>
                </a:lnTo>
                <a:lnTo>
                  <a:pt x="4070" y="1824"/>
                </a:lnTo>
                <a:lnTo>
                  <a:pt x="4062" y="1816"/>
                </a:lnTo>
                <a:lnTo>
                  <a:pt x="4054" y="1818"/>
                </a:lnTo>
                <a:lnTo>
                  <a:pt x="4050" y="1810"/>
                </a:lnTo>
                <a:lnTo>
                  <a:pt x="4048" y="1810"/>
                </a:lnTo>
                <a:lnTo>
                  <a:pt x="4032" y="1816"/>
                </a:lnTo>
                <a:lnTo>
                  <a:pt x="4028" y="1826"/>
                </a:lnTo>
                <a:lnTo>
                  <a:pt x="4020" y="1826"/>
                </a:lnTo>
                <a:lnTo>
                  <a:pt x="4014" y="1830"/>
                </a:lnTo>
                <a:lnTo>
                  <a:pt x="4010" y="1840"/>
                </a:lnTo>
                <a:lnTo>
                  <a:pt x="4006" y="1838"/>
                </a:lnTo>
                <a:lnTo>
                  <a:pt x="4016" y="1818"/>
                </a:lnTo>
                <a:lnTo>
                  <a:pt x="4026" y="1820"/>
                </a:lnTo>
                <a:lnTo>
                  <a:pt x="4028" y="1810"/>
                </a:lnTo>
                <a:lnTo>
                  <a:pt x="4038" y="1810"/>
                </a:lnTo>
                <a:lnTo>
                  <a:pt x="4040" y="1806"/>
                </a:lnTo>
                <a:lnTo>
                  <a:pt x="4034" y="1794"/>
                </a:lnTo>
                <a:lnTo>
                  <a:pt x="4038" y="1786"/>
                </a:lnTo>
                <a:lnTo>
                  <a:pt x="4036" y="1766"/>
                </a:lnTo>
                <a:lnTo>
                  <a:pt x="4022" y="1764"/>
                </a:lnTo>
                <a:lnTo>
                  <a:pt x="4014" y="1782"/>
                </a:lnTo>
                <a:lnTo>
                  <a:pt x="3982" y="1778"/>
                </a:lnTo>
                <a:lnTo>
                  <a:pt x="3976" y="1792"/>
                </a:lnTo>
                <a:lnTo>
                  <a:pt x="3960" y="1794"/>
                </a:lnTo>
                <a:lnTo>
                  <a:pt x="3956" y="1804"/>
                </a:lnTo>
                <a:lnTo>
                  <a:pt x="3948" y="1804"/>
                </a:lnTo>
                <a:lnTo>
                  <a:pt x="3948" y="1812"/>
                </a:lnTo>
                <a:lnTo>
                  <a:pt x="3944" y="1814"/>
                </a:lnTo>
                <a:lnTo>
                  <a:pt x="3946" y="1820"/>
                </a:lnTo>
                <a:lnTo>
                  <a:pt x="3926" y="1830"/>
                </a:lnTo>
                <a:lnTo>
                  <a:pt x="3924" y="1856"/>
                </a:lnTo>
                <a:lnTo>
                  <a:pt x="3918" y="1854"/>
                </a:lnTo>
                <a:lnTo>
                  <a:pt x="3920" y="1824"/>
                </a:lnTo>
                <a:lnTo>
                  <a:pt x="3934" y="1816"/>
                </a:lnTo>
                <a:lnTo>
                  <a:pt x="3946" y="1792"/>
                </a:lnTo>
                <a:lnTo>
                  <a:pt x="3960" y="1786"/>
                </a:lnTo>
                <a:lnTo>
                  <a:pt x="3960" y="1768"/>
                </a:lnTo>
                <a:lnTo>
                  <a:pt x="3950" y="1776"/>
                </a:lnTo>
                <a:lnTo>
                  <a:pt x="3944" y="1774"/>
                </a:lnTo>
                <a:lnTo>
                  <a:pt x="3952" y="1764"/>
                </a:lnTo>
                <a:lnTo>
                  <a:pt x="3946" y="1748"/>
                </a:lnTo>
                <a:lnTo>
                  <a:pt x="3954" y="1748"/>
                </a:lnTo>
                <a:lnTo>
                  <a:pt x="3956" y="1758"/>
                </a:lnTo>
                <a:lnTo>
                  <a:pt x="3960" y="1756"/>
                </a:lnTo>
                <a:lnTo>
                  <a:pt x="3956" y="1740"/>
                </a:lnTo>
                <a:lnTo>
                  <a:pt x="3940" y="1732"/>
                </a:lnTo>
                <a:lnTo>
                  <a:pt x="3918" y="1712"/>
                </a:lnTo>
                <a:lnTo>
                  <a:pt x="3886" y="1718"/>
                </a:lnTo>
                <a:lnTo>
                  <a:pt x="3890" y="1710"/>
                </a:lnTo>
                <a:lnTo>
                  <a:pt x="3906" y="1710"/>
                </a:lnTo>
                <a:lnTo>
                  <a:pt x="3906" y="1698"/>
                </a:lnTo>
                <a:lnTo>
                  <a:pt x="3896" y="1690"/>
                </a:lnTo>
                <a:lnTo>
                  <a:pt x="3876" y="1690"/>
                </a:lnTo>
                <a:lnTo>
                  <a:pt x="3860" y="1682"/>
                </a:lnTo>
                <a:lnTo>
                  <a:pt x="3856" y="1668"/>
                </a:lnTo>
                <a:lnTo>
                  <a:pt x="3864" y="1640"/>
                </a:lnTo>
                <a:lnTo>
                  <a:pt x="3854" y="1616"/>
                </a:lnTo>
                <a:lnTo>
                  <a:pt x="3858" y="1590"/>
                </a:lnTo>
                <a:lnTo>
                  <a:pt x="3848" y="1576"/>
                </a:lnTo>
                <a:lnTo>
                  <a:pt x="3830" y="1612"/>
                </a:lnTo>
                <a:lnTo>
                  <a:pt x="3816" y="1612"/>
                </a:lnTo>
                <a:lnTo>
                  <a:pt x="3792" y="1584"/>
                </a:lnTo>
                <a:lnTo>
                  <a:pt x="3782" y="1582"/>
                </a:lnTo>
                <a:lnTo>
                  <a:pt x="3782" y="1570"/>
                </a:lnTo>
                <a:lnTo>
                  <a:pt x="3744" y="1570"/>
                </a:lnTo>
                <a:lnTo>
                  <a:pt x="3730" y="1576"/>
                </a:lnTo>
                <a:lnTo>
                  <a:pt x="3704" y="1556"/>
                </a:lnTo>
                <a:lnTo>
                  <a:pt x="3686" y="1550"/>
                </a:lnTo>
                <a:lnTo>
                  <a:pt x="3666" y="1564"/>
                </a:lnTo>
                <a:lnTo>
                  <a:pt x="3672" y="1550"/>
                </a:lnTo>
                <a:lnTo>
                  <a:pt x="3682" y="1544"/>
                </a:lnTo>
                <a:lnTo>
                  <a:pt x="3672" y="1506"/>
                </a:lnTo>
                <a:lnTo>
                  <a:pt x="3666" y="1506"/>
                </a:lnTo>
                <a:lnTo>
                  <a:pt x="3646" y="1532"/>
                </a:lnTo>
                <a:lnTo>
                  <a:pt x="3638" y="1536"/>
                </a:lnTo>
                <a:lnTo>
                  <a:pt x="3638" y="1532"/>
                </a:lnTo>
                <a:lnTo>
                  <a:pt x="3626" y="1526"/>
                </a:lnTo>
                <a:lnTo>
                  <a:pt x="3622" y="1500"/>
                </a:lnTo>
                <a:lnTo>
                  <a:pt x="3616" y="1508"/>
                </a:lnTo>
                <a:lnTo>
                  <a:pt x="3602" y="1512"/>
                </a:lnTo>
                <a:lnTo>
                  <a:pt x="3592" y="1508"/>
                </a:lnTo>
                <a:lnTo>
                  <a:pt x="3570" y="1518"/>
                </a:lnTo>
                <a:lnTo>
                  <a:pt x="3564" y="1516"/>
                </a:lnTo>
                <a:lnTo>
                  <a:pt x="3562" y="1506"/>
                </a:lnTo>
                <a:lnTo>
                  <a:pt x="3550" y="1500"/>
                </a:lnTo>
                <a:lnTo>
                  <a:pt x="3546" y="1508"/>
                </a:lnTo>
                <a:lnTo>
                  <a:pt x="3536" y="1516"/>
                </a:lnTo>
                <a:lnTo>
                  <a:pt x="3524" y="1498"/>
                </a:lnTo>
                <a:lnTo>
                  <a:pt x="3516" y="1502"/>
                </a:lnTo>
                <a:lnTo>
                  <a:pt x="3514" y="1496"/>
                </a:lnTo>
                <a:lnTo>
                  <a:pt x="3528" y="1474"/>
                </a:lnTo>
                <a:lnTo>
                  <a:pt x="3532" y="1496"/>
                </a:lnTo>
                <a:lnTo>
                  <a:pt x="3562" y="1490"/>
                </a:lnTo>
                <a:lnTo>
                  <a:pt x="3574" y="1500"/>
                </a:lnTo>
                <a:lnTo>
                  <a:pt x="3596" y="1500"/>
                </a:lnTo>
                <a:lnTo>
                  <a:pt x="3596" y="1494"/>
                </a:lnTo>
                <a:lnTo>
                  <a:pt x="3602" y="1500"/>
                </a:lnTo>
                <a:lnTo>
                  <a:pt x="3636" y="1490"/>
                </a:lnTo>
                <a:lnTo>
                  <a:pt x="3630" y="1494"/>
                </a:lnTo>
                <a:lnTo>
                  <a:pt x="3630" y="1516"/>
                </a:lnTo>
                <a:lnTo>
                  <a:pt x="3632" y="1522"/>
                </a:lnTo>
                <a:lnTo>
                  <a:pt x="3638" y="1522"/>
                </a:lnTo>
                <a:lnTo>
                  <a:pt x="3670" y="1496"/>
                </a:lnTo>
                <a:lnTo>
                  <a:pt x="3680" y="1506"/>
                </a:lnTo>
                <a:lnTo>
                  <a:pt x="3684" y="1522"/>
                </a:lnTo>
                <a:lnTo>
                  <a:pt x="3696" y="1542"/>
                </a:lnTo>
                <a:lnTo>
                  <a:pt x="3720" y="1552"/>
                </a:lnTo>
                <a:lnTo>
                  <a:pt x="3724" y="1546"/>
                </a:lnTo>
                <a:lnTo>
                  <a:pt x="3730" y="1544"/>
                </a:lnTo>
                <a:lnTo>
                  <a:pt x="3740" y="1536"/>
                </a:lnTo>
                <a:lnTo>
                  <a:pt x="3738" y="1528"/>
                </a:lnTo>
                <a:lnTo>
                  <a:pt x="3742" y="1506"/>
                </a:lnTo>
                <a:lnTo>
                  <a:pt x="3736" y="1498"/>
                </a:lnTo>
                <a:lnTo>
                  <a:pt x="3742" y="1490"/>
                </a:lnTo>
                <a:lnTo>
                  <a:pt x="3748" y="1500"/>
                </a:lnTo>
                <a:lnTo>
                  <a:pt x="3744" y="1504"/>
                </a:lnTo>
                <a:lnTo>
                  <a:pt x="3754" y="1512"/>
                </a:lnTo>
                <a:lnTo>
                  <a:pt x="3744" y="1516"/>
                </a:lnTo>
                <a:lnTo>
                  <a:pt x="3748" y="1546"/>
                </a:lnTo>
                <a:lnTo>
                  <a:pt x="3784" y="1550"/>
                </a:lnTo>
                <a:lnTo>
                  <a:pt x="3810" y="1582"/>
                </a:lnTo>
                <a:lnTo>
                  <a:pt x="3820" y="1574"/>
                </a:lnTo>
                <a:lnTo>
                  <a:pt x="3812" y="1566"/>
                </a:lnTo>
                <a:lnTo>
                  <a:pt x="3838" y="1564"/>
                </a:lnTo>
                <a:lnTo>
                  <a:pt x="3840" y="1556"/>
                </a:lnTo>
                <a:lnTo>
                  <a:pt x="3872" y="1562"/>
                </a:lnTo>
                <a:lnTo>
                  <a:pt x="3892" y="1596"/>
                </a:lnTo>
                <a:lnTo>
                  <a:pt x="3880" y="1626"/>
                </a:lnTo>
                <a:lnTo>
                  <a:pt x="3894" y="1636"/>
                </a:lnTo>
                <a:lnTo>
                  <a:pt x="3916" y="1660"/>
                </a:lnTo>
                <a:lnTo>
                  <a:pt x="3922" y="1658"/>
                </a:lnTo>
                <a:lnTo>
                  <a:pt x="3912" y="1640"/>
                </a:lnTo>
                <a:lnTo>
                  <a:pt x="3914" y="1632"/>
                </a:lnTo>
                <a:lnTo>
                  <a:pt x="3926" y="1652"/>
                </a:lnTo>
                <a:lnTo>
                  <a:pt x="3932" y="1656"/>
                </a:lnTo>
                <a:lnTo>
                  <a:pt x="3938" y="1652"/>
                </a:lnTo>
                <a:lnTo>
                  <a:pt x="3934" y="1666"/>
                </a:lnTo>
                <a:lnTo>
                  <a:pt x="3938" y="1672"/>
                </a:lnTo>
                <a:lnTo>
                  <a:pt x="3972" y="1696"/>
                </a:lnTo>
                <a:lnTo>
                  <a:pt x="3982" y="1710"/>
                </a:lnTo>
                <a:lnTo>
                  <a:pt x="3980" y="1718"/>
                </a:lnTo>
                <a:lnTo>
                  <a:pt x="3996" y="1738"/>
                </a:lnTo>
                <a:lnTo>
                  <a:pt x="4012" y="1718"/>
                </a:lnTo>
                <a:lnTo>
                  <a:pt x="4032" y="1708"/>
                </a:lnTo>
                <a:lnTo>
                  <a:pt x="4038" y="1700"/>
                </a:lnTo>
                <a:lnTo>
                  <a:pt x="4048" y="1702"/>
                </a:lnTo>
                <a:lnTo>
                  <a:pt x="4050" y="1702"/>
                </a:lnTo>
                <a:lnTo>
                  <a:pt x="4060" y="1690"/>
                </a:lnTo>
                <a:lnTo>
                  <a:pt x="4062" y="1696"/>
                </a:lnTo>
                <a:lnTo>
                  <a:pt x="4052" y="1710"/>
                </a:lnTo>
                <a:lnTo>
                  <a:pt x="4058" y="1710"/>
                </a:lnTo>
                <a:lnTo>
                  <a:pt x="4076" y="1652"/>
                </a:lnTo>
                <a:lnTo>
                  <a:pt x="4072" y="1638"/>
                </a:lnTo>
                <a:lnTo>
                  <a:pt x="4056" y="1646"/>
                </a:lnTo>
                <a:lnTo>
                  <a:pt x="4058" y="1658"/>
                </a:lnTo>
                <a:lnTo>
                  <a:pt x="4050" y="1644"/>
                </a:lnTo>
                <a:lnTo>
                  <a:pt x="4048" y="1644"/>
                </a:lnTo>
                <a:lnTo>
                  <a:pt x="4046" y="1644"/>
                </a:lnTo>
                <a:lnTo>
                  <a:pt x="4040" y="1664"/>
                </a:lnTo>
                <a:lnTo>
                  <a:pt x="4028" y="1678"/>
                </a:lnTo>
                <a:lnTo>
                  <a:pt x="4028" y="1662"/>
                </a:lnTo>
                <a:lnTo>
                  <a:pt x="4038" y="1650"/>
                </a:lnTo>
                <a:lnTo>
                  <a:pt x="4032" y="1646"/>
                </a:lnTo>
                <a:lnTo>
                  <a:pt x="4032" y="1638"/>
                </a:lnTo>
                <a:lnTo>
                  <a:pt x="4022" y="1642"/>
                </a:lnTo>
                <a:lnTo>
                  <a:pt x="4020" y="1636"/>
                </a:lnTo>
                <a:lnTo>
                  <a:pt x="4016" y="1638"/>
                </a:lnTo>
                <a:lnTo>
                  <a:pt x="4016" y="1630"/>
                </a:lnTo>
                <a:lnTo>
                  <a:pt x="4028" y="1628"/>
                </a:lnTo>
                <a:lnTo>
                  <a:pt x="4036" y="1632"/>
                </a:lnTo>
                <a:lnTo>
                  <a:pt x="4038" y="1638"/>
                </a:lnTo>
                <a:lnTo>
                  <a:pt x="4042" y="1634"/>
                </a:lnTo>
                <a:lnTo>
                  <a:pt x="4048" y="1634"/>
                </a:lnTo>
                <a:lnTo>
                  <a:pt x="4068" y="1628"/>
                </a:lnTo>
                <a:lnTo>
                  <a:pt x="4060" y="1626"/>
                </a:lnTo>
                <a:lnTo>
                  <a:pt x="4062" y="1620"/>
                </a:lnTo>
                <a:lnTo>
                  <a:pt x="4054" y="1614"/>
                </a:lnTo>
                <a:lnTo>
                  <a:pt x="4052" y="1620"/>
                </a:lnTo>
                <a:lnTo>
                  <a:pt x="4048" y="1618"/>
                </a:lnTo>
                <a:lnTo>
                  <a:pt x="4046" y="1618"/>
                </a:lnTo>
                <a:lnTo>
                  <a:pt x="4038" y="1606"/>
                </a:lnTo>
                <a:lnTo>
                  <a:pt x="4038" y="1594"/>
                </a:lnTo>
                <a:lnTo>
                  <a:pt x="4030" y="1592"/>
                </a:lnTo>
                <a:lnTo>
                  <a:pt x="4022" y="1596"/>
                </a:lnTo>
                <a:lnTo>
                  <a:pt x="4032" y="1600"/>
                </a:lnTo>
                <a:lnTo>
                  <a:pt x="4024" y="1602"/>
                </a:lnTo>
                <a:lnTo>
                  <a:pt x="4022" y="1604"/>
                </a:lnTo>
                <a:lnTo>
                  <a:pt x="4026" y="1608"/>
                </a:lnTo>
                <a:lnTo>
                  <a:pt x="4016" y="1612"/>
                </a:lnTo>
                <a:lnTo>
                  <a:pt x="4014" y="1612"/>
                </a:lnTo>
                <a:lnTo>
                  <a:pt x="4018" y="1600"/>
                </a:lnTo>
                <a:lnTo>
                  <a:pt x="4006" y="1596"/>
                </a:lnTo>
                <a:lnTo>
                  <a:pt x="4006" y="1592"/>
                </a:lnTo>
                <a:lnTo>
                  <a:pt x="4000" y="1608"/>
                </a:lnTo>
                <a:lnTo>
                  <a:pt x="3996" y="1604"/>
                </a:lnTo>
                <a:lnTo>
                  <a:pt x="3988" y="1614"/>
                </a:lnTo>
                <a:lnTo>
                  <a:pt x="3978" y="1612"/>
                </a:lnTo>
                <a:lnTo>
                  <a:pt x="3980" y="1606"/>
                </a:lnTo>
                <a:lnTo>
                  <a:pt x="3990" y="1608"/>
                </a:lnTo>
                <a:lnTo>
                  <a:pt x="3988" y="1592"/>
                </a:lnTo>
                <a:lnTo>
                  <a:pt x="3994" y="1598"/>
                </a:lnTo>
                <a:lnTo>
                  <a:pt x="4000" y="1588"/>
                </a:lnTo>
                <a:lnTo>
                  <a:pt x="3992" y="1582"/>
                </a:lnTo>
                <a:lnTo>
                  <a:pt x="3978" y="1582"/>
                </a:lnTo>
                <a:lnTo>
                  <a:pt x="3994" y="1576"/>
                </a:lnTo>
                <a:lnTo>
                  <a:pt x="4006" y="1586"/>
                </a:lnTo>
                <a:lnTo>
                  <a:pt x="4008" y="1576"/>
                </a:lnTo>
                <a:lnTo>
                  <a:pt x="4002" y="1562"/>
                </a:lnTo>
                <a:lnTo>
                  <a:pt x="4002" y="1570"/>
                </a:lnTo>
                <a:lnTo>
                  <a:pt x="3982" y="1566"/>
                </a:lnTo>
                <a:lnTo>
                  <a:pt x="3984" y="1562"/>
                </a:lnTo>
                <a:lnTo>
                  <a:pt x="3996" y="1560"/>
                </a:lnTo>
                <a:lnTo>
                  <a:pt x="3992" y="1556"/>
                </a:lnTo>
                <a:lnTo>
                  <a:pt x="3964" y="1562"/>
                </a:lnTo>
                <a:lnTo>
                  <a:pt x="3932" y="1542"/>
                </a:lnTo>
                <a:lnTo>
                  <a:pt x="3920" y="1528"/>
                </a:lnTo>
                <a:lnTo>
                  <a:pt x="3900" y="1522"/>
                </a:lnTo>
                <a:lnTo>
                  <a:pt x="3902" y="1516"/>
                </a:lnTo>
                <a:lnTo>
                  <a:pt x="3888" y="1506"/>
                </a:lnTo>
                <a:lnTo>
                  <a:pt x="3878" y="1506"/>
                </a:lnTo>
                <a:lnTo>
                  <a:pt x="3884" y="1500"/>
                </a:lnTo>
                <a:lnTo>
                  <a:pt x="3862" y="1470"/>
                </a:lnTo>
                <a:lnTo>
                  <a:pt x="3858" y="1460"/>
                </a:lnTo>
                <a:lnTo>
                  <a:pt x="3852" y="1456"/>
                </a:lnTo>
                <a:lnTo>
                  <a:pt x="3840" y="1436"/>
                </a:lnTo>
                <a:lnTo>
                  <a:pt x="3812" y="1406"/>
                </a:lnTo>
                <a:lnTo>
                  <a:pt x="3802" y="1382"/>
                </a:lnTo>
                <a:lnTo>
                  <a:pt x="3800" y="1378"/>
                </a:lnTo>
                <a:lnTo>
                  <a:pt x="3778" y="1368"/>
                </a:lnTo>
                <a:lnTo>
                  <a:pt x="3780" y="1350"/>
                </a:lnTo>
                <a:lnTo>
                  <a:pt x="3772" y="1332"/>
                </a:lnTo>
                <a:lnTo>
                  <a:pt x="3764" y="1334"/>
                </a:lnTo>
                <a:lnTo>
                  <a:pt x="3752" y="1350"/>
                </a:lnTo>
                <a:lnTo>
                  <a:pt x="3740" y="1348"/>
                </a:lnTo>
                <a:lnTo>
                  <a:pt x="3736" y="1342"/>
                </a:lnTo>
                <a:lnTo>
                  <a:pt x="3744" y="1328"/>
                </a:lnTo>
                <a:lnTo>
                  <a:pt x="3746" y="1312"/>
                </a:lnTo>
                <a:lnTo>
                  <a:pt x="3742" y="1314"/>
                </a:lnTo>
                <a:lnTo>
                  <a:pt x="3742" y="1330"/>
                </a:lnTo>
                <a:lnTo>
                  <a:pt x="3736" y="1334"/>
                </a:lnTo>
                <a:lnTo>
                  <a:pt x="3724" y="1334"/>
                </a:lnTo>
                <a:lnTo>
                  <a:pt x="3714" y="1324"/>
                </a:lnTo>
                <a:lnTo>
                  <a:pt x="3702" y="1348"/>
                </a:lnTo>
                <a:lnTo>
                  <a:pt x="3686" y="1338"/>
                </a:lnTo>
                <a:lnTo>
                  <a:pt x="3684" y="1332"/>
                </a:lnTo>
                <a:lnTo>
                  <a:pt x="3692" y="1322"/>
                </a:lnTo>
                <a:lnTo>
                  <a:pt x="3690" y="1312"/>
                </a:lnTo>
                <a:lnTo>
                  <a:pt x="3682" y="1312"/>
                </a:lnTo>
                <a:lnTo>
                  <a:pt x="3686" y="1322"/>
                </a:lnTo>
                <a:lnTo>
                  <a:pt x="3678" y="1328"/>
                </a:lnTo>
                <a:lnTo>
                  <a:pt x="3662" y="1322"/>
                </a:lnTo>
                <a:lnTo>
                  <a:pt x="3658" y="1310"/>
                </a:lnTo>
                <a:lnTo>
                  <a:pt x="3660" y="1302"/>
                </a:lnTo>
                <a:lnTo>
                  <a:pt x="3668" y="1302"/>
                </a:lnTo>
                <a:lnTo>
                  <a:pt x="3664" y="1314"/>
                </a:lnTo>
                <a:lnTo>
                  <a:pt x="3676" y="1318"/>
                </a:lnTo>
                <a:lnTo>
                  <a:pt x="3676" y="1308"/>
                </a:lnTo>
                <a:lnTo>
                  <a:pt x="3690" y="1306"/>
                </a:lnTo>
                <a:lnTo>
                  <a:pt x="3696" y="1326"/>
                </a:lnTo>
                <a:lnTo>
                  <a:pt x="3690" y="1334"/>
                </a:lnTo>
                <a:lnTo>
                  <a:pt x="3696" y="1336"/>
                </a:lnTo>
                <a:lnTo>
                  <a:pt x="3702" y="1324"/>
                </a:lnTo>
                <a:lnTo>
                  <a:pt x="3720" y="1316"/>
                </a:lnTo>
                <a:lnTo>
                  <a:pt x="3726" y="1316"/>
                </a:lnTo>
                <a:lnTo>
                  <a:pt x="3730" y="1328"/>
                </a:lnTo>
                <a:lnTo>
                  <a:pt x="3736" y="1328"/>
                </a:lnTo>
                <a:lnTo>
                  <a:pt x="3734" y="1310"/>
                </a:lnTo>
                <a:lnTo>
                  <a:pt x="3748" y="1308"/>
                </a:lnTo>
                <a:lnTo>
                  <a:pt x="3754" y="1322"/>
                </a:lnTo>
                <a:lnTo>
                  <a:pt x="3744" y="1340"/>
                </a:lnTo>
                <a:lnTo>
                  <a:pt x="3746" y="1344"/>
                </a:lnTo>
                <a:lnTo>
                  <a:pt x="3750" y="1346"/>
                </a:lnTo>
                <a:lnTo>
                  <a:pt x="3756" y="1336"/>
                </a:lnTo>
                <a:lnTo>
                  <a:pt x="3770" y="1330"/>
                </a:lnTo>
                <a:lnTo>
                  <a:pt x="3774" y="1332"/>
                </a:lnTo>
                <a:lnTo>
                  <a:pt x="3782" y="1348"/>
                </a:lnTo>
                <a:lnTo>
                  <a:pt x="3788" y="1338"/>
                </a:lnTo>
                <a:lnTo>
                  <a:pt x="3792" y="1356"/>
                </a:lnTo>
                <a:lnTo>
                  <a:pt x="3812" y="1374"/>
                </a:lnTo>
                <a:lnTo>
                  <a:pt x="3818" y="1382"/>
                </a:lnTo>
                <a:lnTo>
                  <a:pt x="3826" y="1400"/>
                </a:lnTo>
                <a:lnTo>
                  <a:pt x="3842" y="1414"/>
                </a:lnTo>
                <a:lnTo>
                  <a:pt x="3842" y="1420"/>
                </a:lnTo>
                <a:lnTo>
                  <a:pt x="3852" y="1428"/>
                </a:lnTo>
                <a:lnTo>
                  <a:pt x="3858" y="1424"/>
                </a:lnTo>
                <a:lnTo>
                  <a:pt x="3862" y="1438"/>
                </a:lnTo>
                <a:lnTo>
                  <a:pt x="3886" y="1470"/>
                </a:lnTo>
                <a:lnTo>
                  <a:pt x="3896" y="1476"/>
                </a:lnTo>
                <a:lnTo>
                  <a:pt x="3906" y="1494"/>
                </a:lnTo>
                <a:lnTo>
                  <a:pt x="3908" y="1490"/>
                </a:lnTo>
                <a:lnTo>
                  <a:pt x="3912" y="1494"/>
                </a:lnTo>
                <a:lnTo>
                  <a:pt x="3922" y="1494"/>
                </a:lnTo>
                <a:lnTo>
                  <a:pt x="3914" y="1500"/>
                </a:lnTo>
                <a:lnTo>
                  <a:pt x="3914" y="1504"/>
                </a:lnTo>
                <a:lnTo>
                  <a:pt x="3922" y="1512"/>
                </a:lnTo>
                <a:lnTo>
                  <a:pt x="3930" y="1500"/>
                </a:lnTo>
                <a:lnTo>
                  <a:pt x="3928" y="1514"/>
                </a:lnTo>
                <a:lnTo>
                  <a:pt x="3942" y="1524"/>
                </a:lnTo>
                <a:lnTo>
                  <a:pt x="3946" y="1538"/>
                </a:lnTo>
                <a:lnTo>
                  <a:pt x="3962" y="1528"/>
                </a:lnTo>
                <a:lnTo>
                  <a:pt x="3964" y="1530"/>
                </a:lnTo>
                <a:lnTo>
                  <a:pt x="3960" y="1536"/>
                </a:lnTo>
                <a:lnTo>
                  <a:pt x="3984" y="1532"/>
                </a:lnTo>
                <a:lnTo>
                  <a:pt x="3988" y="1530"/>
                </a:lnTo>
                <a:lnTo>
                  <a:pt x="3986" y="1522"/>
                </a:lnTo>
                <a:lnTo>
                  <a:pt x="3992" y="1526"/>
                </a:lnTo>
                <a:lnTo>
                  <a:pt x="4008" y="1526"/>
                </a:lnTo>
                <a:lnTo>
                  <a:pt x="4000" y="1518"/>
                </a:lnTo>
                <a:lnTo>
                  <a:pt x="4006" y="1520"/>
                </a:lnTo>
                <a:lnTo>
                  <a:pt x="4014" y="1514"/>
                </a:lnTo>
                <a:lnTo>
                  <a:pt x="4010" y="1508"/>
                </a:lnTo>
                <a:lnTo>
                  <a:pt x="4012" y="1500"/>
                </a:lnTo>
                <a:lnTo>
                  <a:pt x="4002" y="1502"/>
                </a:lnTo>
                <a:lnTo>
                  <a:pt x="4000" y="1498"/>
                </a:lnTo>
                <a:lnTo>
                  <a:pt x="4006" y="1494"/>
                </a:lnTo>
                <a:lnTo>
                  <a:pt x="3998" y="1490"/>
                </a:lnTo>
                <a:lnTo>
                  <a:pt x="3994" y="1494"/>
                </a:lnTo>
                <a:lnTo>
                  <a:pt x="3982" y="1494"/>
                </a:lnTo>
                <a:lnTo>
                  <a:pt x="3974" y="1502"/>
                </a:lnTo>
                <a:lnTo>
                  <a:pt x="3974" y="1510"/>
                </a:lnTo>
                <a:lnTo>
                  <a:pt x="3964" y="1502"/>
                </a:lnTo>
                <a:lnTo>
                  <a:pt x="3964" y="1496"/>
                </a:lnTo>
                <a:lnTo>
                  <a:pt x="3976" y="1494"/>
                </a:lnTo>
                <a:lnTo>
                  <a:pt x="3976" y="1488"/>
                </a:lnTo>
                <a:lnTo>
                  <a:pt x="3958" y="1492"/>
                </a:lnTo>
                <a:lnTo>
                  <a:pt x="3954" y="1476"/>
                </a:lnTo>
                <a:lnTo>
                  <a:pt x="3960" y="1476"/>
                </a:lnTo>
                <a:lnTo>
                  <a:pt x="3966" y="1484"/>
                </a:lnTo>
                <a:lnTo>
                  <a:pt x="3974" y="1478"/>
                </a:lnTo>
                <a:lnTo>
                  <a:pt x="3978" y="1484"/>
                </a:lnTo>
                <a:lnTo>
                  <a:pt x="3992" y="1486"/>
                </a:lnTo>
                <a:lnTo>
                  <a:pt x="3996" y="1484"/>
                </a:lnTo>
                <a:lnTo>
                  <a:pt x="3994" y="1476"/>
                </a:lnTo>
                <a:lnTo>
                  <a:pt x="4000" y="1474"/>
                </a:lnTo>
                <a:lnTo>
                  <a:pt x="3990" y="1470"/>
                </a:lnTo>
                <a:lnTo>
                  <a:pt x="3976" y="1454"/>
                </a:lnTo>
                <a:lnTo>
                  <a:pt x="3974" y="1460"/>
                </a:lnTo>
                <a:lnTo>
                  <a:pt x="3954" y="1458"/>
                </a:lnTo>
                <a:lnTo>
                  <a:pt x="3954" y="1452"/>
                </a:lnTo>
                <a:lnTo>
                  <a:pt x="3962" y="1452"/>
                </a:lnTo>
                <a:lnTo>
                  <a:pt x="3966" y="1440"/>
                </a:lnTo>
                <a:lnTo>
                  <a:pt x="3950" y="1434"/>
                </a:lnTo>
                <a:lnTo>
                  <a:pt x="3950" y="1424"/>
                </a:lnTo>
                <a:lnTo>
                  <a:pt x="3956" y="1432"/>
                </a:lnTo>
                <a:lnTo>
                  <a:pt x="3960" y="1430"/>
                </a:lnTo>
                <a:lnTo>
                  <a:pt x="3970" y="1436"/>
                </a:lnTo>
                <a:lnTo>
                  <a:pt x="3976" y="1444"/>
                </a:lnTo>
                <a:lnTo>
                  <a:pt x="3986" y="1444"/>
                </a:lnTo>
                <a:lnTo>
                  <a:pt x="4000" y="1452"/>
                </a:lnTo>
                <a:lnTo>
                  <a:pt x="3992" y="1424"/>
                </a:lnTo>
                <a:lnTo>
                  <a:pt x="3976" y="1422"/>
                </a:lnTo>
                <a:lnTo>
                  <a:pt x="3976" y="1418"/>
                </a:lnTo>
                <a:lnTo>
                  <a:pt x="3966" y="1420"/>
                </a:lnTo>
                <a:lnTo>
                  <a:pt x="3976" y="1410"/>
                </a:lnTo>
                <a:lnTo>
                  <a:pt x="3976" y="1392"/>
                </a:lnTo>
                <a:lnTo>
                  <a:pt x="3982" y="1398"/>
                </a:lnTo>
                <a:lnTo>
                  <a:pt x="3982" y="1416"/>
                </a:lnTo>
                <a:lnTo>
                  <a:pt x="3994" y="1416"/>
                </a:lnTo>
                <a:lnTo>
                  <a:pt x="3994" y="1406"/>
                </a:lnTo>
                <a:lnTo>
                  <a:pt x="3998" y="1404"/>
                </a:lnTo>
                <a:lnTo>
                  <a:pt x="4006" y="1416"/>
                </a:lnTo>
                <a:lnTo>
                  <a:pt x="4002" y="1424"/>
                </a:lnTo>
                <a:lnTo>
                  <a:pt x="4006" y="1438"/>
                </a:lnTo>
                <a:lnTo>
                  <a:pt x="4014" y="1444"/>
                </a:lnTo>
                <a:lnTo>
                  <a:pt x="4022" y="1442"/>
                </a:lnTo>
                <a:lnTo>
                  <a:pt x="4020" y="1448"/>
                </a:lnTo>
                <a:lnTo>
                  <a:pt x="4024" y="1452"/>
                </a:lnTo>
                <a:lnTo>
                  <a:pt x="4032" y="1442"/>
                </a:lnTo>
                <a:lnTo>
                  <a:pt x="4028" y="1430"/>
                </a:lnTo>
                <a:lnTo>
                  <a:pt x="4030" y="1422"/>
                </a:lnTo>
                <a:lnTo>
                  <a:pt x="4018" y="1412"/>
                </a:lnTo>
                <a:lnTo>
                  <a:pt x="4024" y="1404"/>
                </a:lnTo>
                <a:lnTo>
                  <a:pt x="4024" y="1414"/>
                </a:lnTo>
                <a:lnTo>
                  <a:pt x="4032" y="1418"/>
                </a:lnTo>
                <a:lnTo>
                  <a:pt x="4038" y="1418"/>
                </a:lnTo>
                <a:lnTo>
                  <a:pt x="4034" y="1424"/>
                </a:lnTo>
                <a:lnTo>
                  <a:pt x="4042" y="1436"/>
                </a:lnTo>
                <a:lnTo>
                  <a:pt x="4036" y="1456"/>
                </a:lnTo>
                <a:lnTo>
                  <a:pt x="4046" y="1470"/>
                </a:lnTo>
                <a:lnTo>
                  <a:pt x="4048" y="1468"/>
                </a:lnTo>
                <a:lnTo>
                  <a:pt x="4058" y="1464"/>
                </a:lnTo>
                <a:lnTo>
                  <a:pt x="4050" y="1476"/>
                </a:lnTo>
                <a:lnTo>
                  <a:pt x="4062" y="1486"/>
                </a:lnTo>
                <a:lnTo>
                  <a:pt x="4066" y="1484"/>
                </a:lnTo>
                <a:lnTo>
                  <a:pt x="4070" y="1492"/>
                </a:lnTo>
                <a:lnTo>
                  <a:pt x="4066" y="1498"/>
                </a:lnTo>
                <a:lnTo>
                  <a:pt x="4068" y="1500"/>
                </a:lnTo>
                <a:lnTo>
                  <a:pt x="4074" y="1464"/>
                </a:lnTo>
                <a:lnTo>
                  <a:pt x="4060" y="1452"/>
                </a:lnTo>
                <a:lnTo>
                  <a:pt x="4068" y="1456"/>
                </a:lnTo>
                <a:lnTo>
                  <a:pt x="4072" y="1452"/>
                </a:lnTo>
                <a:lnTo>
                  <a:pt x="4078" y="1460"/>
                </a:lnTo>
                <a:lnTo>
                  <a:pt x="4080" y="1458"/>
                </a:lnTo>
                <a:lnTo>
                  <a:pt x="4078" y="1448"/>
                </a:lnTo>
                <a:lnTo>
                  <a:pt x="4066" y="1442"/>
                </a:lnTo>
                <a:lnTo>
                  <a:pt x="4078" y="1440"/>
                </a:lnTo>
                <a:lnTo>
                  <a:pt x="4084" y="1448"/>
                </a:lnTo>
                <a:lnTo>
                  <a:pt x="4084" y="1444"/>
                </a:lnTo>
                <a:lnTo>
                  <a:pt x="4086" y="1398"/>
                </a:lnTo>
                <a:lnTo>
                  <a:pt x="4078" y="1384"/>
                </a:lnTo>
                <a:lnTo>
                  <a:pt x="4080" y="1400"/>
                </a:lnTo>
                <a:lnTo>
                  <a:pt x="4074" y="1400"/>
                </a:lnTo>
                <a:lnTo>
                  <a:pt x="4074" y="1388"/>
                </a:lnTo>
                <a:lnTo>
                  <a:pt x="4068" y="1386"/>
                </a:lnTo>
                <a:lnTo>
                  <a:pt x="4068" y="1400"/>
                </a:lnTo>
                <a:lnTo>
                  <a:pt x="4062" y="1390"/>
                </a:lnTo>
                <a:lnTo>
                  <a:pt x="4052" y="1400"/>
                </a:lnTo>
                <a:lnTo>
                  <a:pt x="4048" y="1392"/>
                </a:lnTo>
                <a:lnTo>
                  <a:pt x="4044" y="1384"/>
                </a:lnTo>
                <a:lnTo>
                  <a:pt x="4048" y="1386"/>
                </a:lnTo>
                <a:lnTo>
                  <a:pt x="4062" y="1386"/>
                </a:lnTo>
                <a:lnTo>
                  <a:pt x="4064" y="1382"/>
                </a:lnTo>
                <a:lnTo>
                  <a:pt x="4066" y="1378"/>
                </a:lnTo>
                <a:lnTo>
                  <a:pt x="4054" y="1370"/>
                </a:lnTo>
                <a:lnTo>
                  <a:pt x="4048" y="1376"/>
                </a:lnTo>
                <a:lnTo>
                  <a:pt x="4028" y="1372"/>
                </a:lnTo>
                <a:lnTo>
                  <a:pt x="4030" y="1368"/>
                </a:lnTo>
                <a:lnTo>
                  <a:pt x="4038" y="1370"/>
                </a:lnTo>
                <a:lnTo>
                  <a:pt x="4040" y="1364"/>
                </a:lnTo>
                <a:lnTo>
                  <a:pt x="4032" y="1358"/>
                </a:lnTo>
                <a:lnTo>
                  <a:pt x="4022" y="1358"/>
                </a:lnTo>
                <a:lnTo>
                  <a:pt x="4020" y="1348"/>
                </a:lnTo>
                <a:lnTo>
                  <a:pt x="4012" y="1344"/>
                </a:lnTo>
                <a:lnTo>
                  <a:pt x="4000" y="1342"/>
                </a:lnTo>
                <a:lnTo>
                  <a:pt x="4002" y="1348"/>
                </a:lnTo>
                <a:lnTo>
                  <a:pt x="3988" y="1356"/>
                </a:lnTo>
                <a:lnTo>
                  <a:pt x="3966" y="1352"/>
                </a:lnTo>
                <a:lnTo>
                  <a:pt x="3952" y="1340"/>
                </a:lnTo>
                <a:lnTo>
                  <a:pt x="3940" y="1340"/>
                </a:lnTo>
                <a:lnTo>
                  <a:pt x="3940" y="1336"/>
                </a:lnTo>
                <a:lnTo>
                  <a:pt x="3932" y="1332"/>
                </a:lnTo>
                <a:lnTo>
                  <a:pt x="3938" y="1324"/>
                </a:lnTo>
                <a:lnTo>
                  <a:pt x="3946" y="1336"/>
                </a:lnTo>
                <a:lnTo>
                  <a:pt x="3960" y="1334"/>
                </a:lnTo>
                <a:lnTo>
                  <a:pt x="3974" y="1348"/>
                </a:lnTo>
                <a:lnTo>
                  <a:pt x="3982" y="1344"/>
                </a:lnTo>
                <a:lnTo>
                  <a:pt x="3988" y="1350"/>
                </a:lnTo>
                <a:lnTo>
                  <a:pt x="3998" y="1334"/>
                </a:lnTo>
                <a:lnTo>
                  <a:pt x="4000" y="1338"/>
                </a:lnTo>
                <a:lnTo>
                  <a:pt x="4014" y="1332"/>
                </a:lnTo>
                <a:lnTo>
                  <a:pt x="4018" y="1338"/>
                </a:lnTo>
                <a:lnTo>
                  <a:pt x="4032" y="1332"/>
                </a:lnTo>
                <a:lnTo>
                  <a:pt x="4036" y="1344"/>
                </a:lnTo>
                <a:lnTo>
                  <a:pt x="4040" y="1332"/>
                </a:lnTo>
                <a:lnTo>
                  <a:pt x="4036" y="1328"/>
                </a:lnTo>
                <a:lnTo>
                  <a:pt x="4048" y="1332"/>
                </a:lnTo>
                <a:lnTo>
                  <a:pt x="4050" y="1332"/>
                </a:lnTo>
                <a:lnTo>
                  <a:pt x="4056" y="1318"/>
                </a:lnTo>
                <a:lnTo>
                  <a:pt x="4048" y="1318"/>
                </a:lnTo>
                <a:lnTo>
                  <a:pt x="4038" y="1318"/>
                </a:lnTo>
                <a:lnTo>
                  <a:pt x="4030" y="1312"/>
                </a:lnTo>
                <a:lnTo>
                  <a:pt x="4006" y="1312"/>
                </a:lnTo>
                <a:lnTo>
                  <a:pt x="3982" y="1302"/>
                </a:lnTo>
                <a:lnTo>
                  <a:pt x="3984" y="1296"/>
                </a:lnTo>
                <a:lnTo>
                  <a:pt x="3978" y="1294"/>
                </a:lnTo>
                <a:lnTo>
                  <a:pt x="3982" y="1286"/>
                </a:lnTo>
                <a:lnTo>
                  <a:pt x="3978" y="1282"/>
                </a:lnTo>
                <a:lnTo>
                  <a:pt x="3970" y="1286"/>
                </a:lnTo>
                <a:lnTo>
                  <a:pt x="3926" y="1286"/>
                </a:lnTo>
                <a:lnTo>
                  <a:pt x="3904" y="1264"/>
                </a:lnTo>
                <a:lnTo>
                  <a:pt x="3888" y="1256"/>
                </a:lnTo>
                <a:lnTo>
                  <a:pt x="3900" y="1254"/>
                </a:lnTo>
                <a:lnTo>
                  <a:pt x="3876" y="1242"/>
                </a:lnTo>
                <a:lnTo>
                  <a:pt x="3878" y="1236"/>
                </a:lnTo>
                <a:lnTo>
                  <a:pt x="3900" y="1244"/>
                </a:lnTo>
                <a:lnTo>
                  <a:pt x="3892" y="1226"/>
                </a:lnTo>
                <a:lnTo>
                  <a:pt x="3886" y="1226"/>
                </a:lnTo>
                <a:lnTo>
                  <a:pt x="3888" y="1220"/>
                </a:lnTo>
                <a:lnTo>
                  <a:pt x="3886" y="1210"/>
                </a:lnTo>
                <a:lnTo>
                  <a:pt x="3874" y="1206"/>
                </a:lnTo>
                <a:lnTo>
                  <a:pt x="3874" y="1194"/>
                </a:lnTo>
                <a:lnTo>
                  <a:pt x="3844" y="1186"/>
                </a:lnTo>
                <a:lnTo>
                  <a:pt x="3842" y="1170"/>
                </a:lnTo>
                <a:lnTo>
                  <a:pt x="3822" y="1166"/>
                </a:lnTo>
                <a:lnTo>
                  <a:pt x="3812" y="1158"/>
                </a:lnTo>
                <a:lnTo>
                  <a:pt x="3786" y="1112"/>
                </a:lnTo>
                <a:lnTo>
                  <a:pt x="3780" y="1090"/>
                </a:lnTo>
                <a:lnTo>
                  <a:pt x="3764" y="1084"/>
                </a:lnTo>
                <a:lnTo>
                  <a:pt x="3764" y="1076"/>
                </a:lnTo>
                <a:lnTo>
                  <a:pt x="3752" y="1074"/>
                </a:lnTo>
                <a:lnTo>
                  <a:pt x="3728" y="1050"/>
                </a:lnTo>
                <a:lnTo>
                  <a:pt x="3732" y="1036"/>
                </a:lnTo>
                <a:lnTo>
                  <a:pt x="3714" y="1036"/>
                </a:lnTo>
                <a:lnTo>
                  <a:pt x="3706" y="1028"/>
                </a:lnTo>
                <a:lnTo>
                  <a:pt x="3714" y="1016"/>
                </a:lnTo>
                <a:lnTo>
                  <a:pt x="3702" y="970"/>
                </a:lnTo>
                <a:lnTo>
                  <a:pt x="3672" y="956"/>
                </a:lnTo>
                <a:lnTo>
                  <a:pt x="3668" y="944"/>
                </a:lnTo>
                <a:lnTo>
                  <a:pt x="3666" y="952"/>
                </a:lnTo>
                <a:lnTo>
                  <a:pt x="3648" y="958"/>
                </a:lnTo>
                <a:lnTo>
                  <a:pt x="3634" y="946"/>
                </a:lnTo>
                <a:lnTo>
                  <a:pt x="3634" y="916"/>
                </a:lnTo>
                <a:lnTo>
                  <a:pt x="3628" y="926"/>
                </a:lnTo>
                <a:lnTo>
                  <a:pt x="3620" y="928"/>
                </a:lnTo>
                <a:lnTo>
                  <a:pt x="3618" y="914"/>
                </a:lnTo>
                <a:lnTo>
                  <a:pt x="3612" y="914"/>
                </a:lnTo>
                <a:lnTo>
                  <a:pt x="3604" y="928"/>
                </a:lnTo>
                <a:lnTo>
                  <a:pt x="3598" y="926"/>
                </a:lnTo>
                <a:lnTo>
                  <a:pt x="3592" y="908"/>
                </a:lnTo>
                <a:lnTo>
                  <a:pt x="3586" y="904"/>
                </a:lnTo>
                <a:lnTo>
                  <a:pt x="3574" y="912"/>
                </a:lnTo>
                <a:lnTo>
                  <a:pt x="3558" y="894"/>
                </a:lnTo>
                <a:lnTo>
                  <a:pt x="3558" y="890"/>
                </a:lnTo>
                <a:lnTo>
                  <a:pt x="3576" y="900"/>
                </a:lnTo>
                <a:lnTo>
                  <a:pt x="3584" y="898"/>
                </a:lnTo>
                <a:lnTo>
                  <a:pt x="3596" y="902"/>
                </a:lnTo>
                <a:lnTo>
                  <a:pt x="3600" y="898"/>
                </a:lnTo>
                <a:lnTo>
                  <a:pt x="3606" y="910"/>
                </a:lnTo>
                <a:lnTo>
                  <a:pt x="3616" y="900"/>
                </a:lnTo>
                <a:lnTo>
                  <a:pt x="3626" y="912"/>
                </a:lnTo>
                <a:lnTo>
                  <a:pt x="3630" y="906"/>
                </a:lnTo>
                <a:lnTo>
                  <a:pt x="3640" y="910"/>
                </a:lnTo>
                <a:lnTo>
                  <a:pt x="3642" y="938"/>
                </a:lnTo>
                <a:lnTo>
                  <a:pt x="3650" y="948"/>
                </a:lnTo>
                <a:lnTo>
                  <a:pt x="3670" y="938"/>
                </a:lnTo>
                <a:lnTo>
                  <a:pt x="3676" y="952"/>
                </a:lnTo>
                <a:lnTo>
                  <a:pt x="3704" y="962"/>
                </a:lnTo>
                <a:lnTo>
                  <a:pt x="3718" y="982"/>
                </a:lnTo>
                <a:lnTo>
                  <a:pt x="3726" y="1024"/>
                </a:lnTo>
                <a:lnTo>
                  <a:pt x="3736" y="1026"/>
                </a:lnTo>
                <a:lnTo>
                  <a:pt x="3740" y="1034"/>
                </a:lnTo>
                <a:lnTo>
                  <a:pt x="3746" y="1028"/>
                </a:lnTo>
                <a:lnTo>
                  <a:pt x="3750" y="1030"/>
                </a:lnTo>
                <a:lnTo>
                  <a:pt x="3748" y="1050"/>
                </a:lnTo>
                <a:lnTo>
                  <a:pt x="3758" y="1062"/>
                </a:lnTo>
                <a:lnTo>
                  <a:pt x="3764" y="1060"/>
                </a:lnTo>
                <a:lnTo>
                  <a:pt x="3788" y="1078"/>
                </a:lnTo>
                <a:lnTo>
                  <a:pt x="3796" y="1102"/>
                </a:lnTo>
                <a:lnTo>
                  <a:pt x="3804" y="1104"/>
                </a:lnTo>
                <a:lnTo>
                  <a:pt x="3806" y="1094"/>
                </a:lnTo>
                <a:lnTo>
                  <a:pt x="3816" y="1096"/>
                </a:lnTo>
                <a:lnTo>
                  <a:pt x="3820" y="1084"/>
                </a:lnTo>
                <a:lnTo>
                  <a:pt x="3820" y="1092"/>
                </a:lnTo>
                <a:lnTo>
                  <a:pt x="3806" y="1106"/>
                </a:lnTo>
                <a:lnTo>
                  <a:pt x="3816" y="1130"/>
                </a:lnTo>
                <a:lnTo>
                  <a:pt x="3838" y="1142"/>
                </a:lnTo>
                <a:lnTo>
                  <a:pt x="3842" y="1136"/>
                </a:lnTo>
                <a:lnTo>
                  <a:pt x="3840" y="1134"/>
                </a:lnTo>
                <a:lnTo>
                  <a:pt x="3852" y="1128"/>
                </a:lnTo>
                <a:lnTo>
                  <a:pt x="3846" y="1142"/>
                </a:lnTo>
                <a:lnTo>
                  <a:pt x="3858" y="1158"/>
                </a:lnTo>
                <a:lnTo>
                  <a:pt x="3864" y="1144"/>
                </a:lnTo>
                <a:lnTo>
                  <a:pt x="3864" y="1148"/>
                </a:lnTo>
                <a:lnTo>
                  <a:pt x="3874" y="1146"/>
                </a:lnTo>
                <a:lnTo>
                  <a:pt x="3870" y="1160"/>
                </a:lnTo>
                <a:lnTo>
                  <a:pt x="3872" y="1164"/>
                </a:lnTo>
                <a:lnTo>
                  <a:pt x="3884" y="1164"/>
                </a:lnTo>
                <a:lnTo>
                  <a:pt x="3876" y="1168"/>
                </a:lnTo>
                <a:lnTo>
                  <a:pt x="3884" y="1174"/>
                </a:lnTo>
                <a:lnTo>
                  <a:pt x="3892" y="1174"/>
                </a:lnTo>
                <a:lnTo>
                  <a:pt x="3902" y="1168"/>
                </a:lnTo>
                <a:lnTo>
                  <a:pt x="3894" y="1178"/>
                </a:lnTo>
                <a:lnTo>
                  <a:pt x="3902" y="1198"/>
                </a:lnTo>
                <a:lnTo>
                  <a:pt x="3912" y="1216"/>
                </a:lnTo>
                <a:lnTo>
                  <a:pt x="3918" y="1216"/>
                </a:lnTo>
                <a:lnTo>
                  <a:pt x="3922" y="1248"/>
                </a:lnTo>
                <a:lnTo>
                  <a:pt x="3938" y="1264"/>
                </a:lnTo>
                <a:lnTo>
                  <a:pt x="3948" y="1260"/>
                </a:lnTo>
                <a:lnTo>
                  <a:pt x="3940" y="1254"/>
                </a:lnTo>
                <a:lnTo>
                  <a:pt x="3944" y="1248"/>
                </a:lnTo>
                <a:lnTo>
                  <a:pt x="3948" y="1250"/>
                </a:lnTo>
                <a:lnTo>
                  <a:pt x="3948" y="1240"/>
                </a:lnTo>
                <a:lnTo>
                  <a:pt x="3954" y="1236"/>
                </a:lnTo>
                <a:lnTo>
                  <a:pt x="3948" y="1226"/>
                </a:lnTo>
                <a:lnTo>
                  <a:pt x="3954" y="1224"/>
                </a:lnTo>
                <a:lnTo>
                  <a:pt x="3948" y="1214"/>
                </a:lnTo>
                <a:lnTo>
                  <a:pt x="3942" y="1214"/>
                </a:lnTo>
                <a:lnTo>
                  <a:pt x="3934" y="1206"/>
                </a:lnTo>
                <a:lnTo>
                  <a:pt x="3932" y="1188"/>
                </a:lnTo>
                <a:lnTo>
                  <a:pt x="3944" y="1190"/>
                </a:lnTo>
                <a:lnTo>
                  <a:pt x="3944" y="1204"/>
                </a:lnTo>
                <a:lnTo>
                  <a:pt x="3952" y="1212"/>
                </a:lnTo>
                <a:lnTo>
                  <a:pt x="3956" y="1212"/>
                </a:lnTo>
                <a:lnTo>
                  <a:pt x="3960" y="1220"/>
                </a:lnTo>
                <a:lnTo>
                  <a:pt x="3964" y="1210"/>
                </a:lnTo>
                <a:lnTo>
                  <a:pt x="3974" y="1208"/>
                </a:lnTo>
                <a:lnTo>
                  <a:pt x="3978" y="1198"/>
                </a:lnTo>
                <a:lnTo>
                  <a:pt x="3986" y="1202"/>
                </a:lnTo>
                <a:lnTo>
                  <a:pt x="3974" y="1218"/>
                </a:lnTo>
                <a:lnTo>
                  <a:pt x="3962" y="1222"/>
                </a:lnTo>
                <a:lnTo>
                  <a:pt x="3964" y="1232"/>
                </a:lnTo>
                <a:lnTo>
                  <a:pt x="3970" y="1234"/>
                </a:lnTo>
                <a:lnTo>
                  <a:pt x="3960" y="1244"/>
                </a:lnTo>
                <a:lnTo>
                  <a:pt x="3960" y="1250"/>
                </a:lnTo>
                <a:lnTo>
                  <a:pt x="3966" y="1252"/>
                </a:lnTo>
                <a:lnTo>
                  <a:pt x="3964" y="1258"/>
                </a:lnTo>
                <a:lnTo>
                  <a:pt x="3970" y="1260"/>
                </a:lnTo>
                <a:lnTo>
                  <a:pt x="3982" y="1240"/>
                </a:lnTo>
                <a:lnTo>
                  <a:pt x="3982" y="1248"/>
                </a:lnTo>
                <a:lnTo>
                  <a:pt x="3990" y="1250"/>
                </a:lnTo>
                <a:lnTo>
                  <a:pt x="3992" y="1256"/>
                </a:lnTo>
                <a:lnTo>
                  <a:pt x="3978" y="1262"/>
                </a:lnTo>
                <a:lnTo>
                  <a:pt x="3982" y="1264"/>
                </a:lnTo>
                <a:lnTo>
                  <a:pt x="3994" y="1272"/>
                </a:lnTo>
                <a:lnTo>
                  <a:pt x="4006" y="1272"/>
                </a:lnTo>
                <a:lnTo>
                  <a:pt x="4020" y="1286"/>
                </a:lnTo>
                <a:lnTo>
                  <a:pt x="4024" y="1284"/>
                </a:lnTo>
                <a:lnTo>
                  <a:pt x="4022" y="1274"/>
                </a:lnTo>
                <a:lnTo>
                  <a:pt x="4034" y="1274"/>
                </a:lnTo>
                <a:lnTo>
                  <a:pt x="4036" y="1280"/>
                </a:lnTo>
                <a:lnTo>
                  <a:pt x="4042" y="1278"/>
                </a:lnTo>
                <a:lnTo>
                  <a:pt x="4046" y="1264"/>
                </a:lnTo>
                <a:lnTo>
                  <a:pt x="4038" y="1270"/>
                </a:lnTo>
                <a:lnTo>
                  <a:pt x="4024" y="1266"/>
                </a:lnTo>
                <a:lnTo>
                  <a:pt x="4034" y="1264"/>
                </a:lnTo>
                <a:lnTo>
                  <a:pt x="4034" y="1256"/>
                </a:lnTo>
                <a:lnTo>
                  <a:pt x="4018" y="1252"/>
                </a:lnTo>
                <a:lnTo>
                  <a:pt x="4032" y="1248"/>
                </a:lnTo>
                <a:lnTo>
                  <a:pt x="4016" y="1240"/>
                </a:lnTo>
                <a:lnTo>
                  <a:pt x="4016" y="1236"/>
                </a:lnTo>
                <a:lnTo>
                  <a:pt x="4038" y="1242"/>
                </a:lnTo>
                <a:lnTo>
                  <a:pt x="4036" y="1234"/>
                </a:lnTo>
                <a:lnTo>
                  <a:pt x="4020" y="1226"/>
                </a:lnTo>
                <a:lnTo>
                  <a:pt x="4026" y="1212"/>
                </a:lnTo>
                <a:lnTo>
                  <a:pt x="4028" y="1226"/>
                </a:lnTo>
                <a:lnTo>
                  <a:pt x="4038" y="1226"/>
                </a:lnTo>
                <a:lnTo>
                  <a:pt x="4038" y="1220"/>
                </a:lnTo>
                <a:lnTo>
                  <a:pt x="4044" y="1232"/>
                </a:lnTo>
                <a:lnTo>
                  <a:pt x="4046" y="1222"/>
                </a:lnTo>
                <a:lnTo>
                  <a:pt x="4048" y="1224"/>
                </a:lnTo>
                <a:lnTo>
                  <a:pt x="4050" y="1226"/>
                </a:lnTo>
                <a:lnTo>
                  <a:pt x="4052" y="1222"/>
                </a:lnTo>
                <a:lnTo>
                  <a:pt x="4048" y="1212"/>
                </a:lnTo>
                <a:lnTo>
                  <a:pt x="4044" y="1204"/>
                </a:lnTo>
                <a:lnTo>
                  <a:pt x="4040" y="1208"/>
                </a:lnTo>
                <a:lnTo>
                  <a:pt x="4040" y="1204"/>
                </a:lnTo>
                <a:lnTo>
                  <a:pt x="4030" y="1202"/>
                </a:lnTo>
                <a:lnTo>
                  <a:pt x="4038" y="1196"/>
                </a:lnTo>
                <a:lnTo>
                  <a:pt x="4024" y="1194"/>
                </a:lnTo>
                <a:lnTo>
                  <a:pt x="4028" y="1188"/>
                </a:lnTo>
                <a:lnTo>
                  <a:pt x="4030" y="1168"/>
                </a:lnTo>
                <a:lnTo>
                  <a:pt x="4036" y="1186"/>
                </a:lnTo>
                <a:lnTo>
                  <a:pt x="4048" y="1196"/>
                </a:lnTo>
                <a:lnTo>
                  <a:pt x="4050" y="1196"/>
                </a:lnTo>
                <a:lnTo>
                  <a:pt x="4050" y="1192"/>
                </a:lnTo>
                <a:lnTo>
                  <a:pt x="4048" y="1188"/>
                </a:lnTo>
                <a:lnTo>
                  <a:pt x="4038" y="1174"/>
                </a:lnTo>
                <a:lnTo>
                  <a:pt x="4040" y="1170"/>
                </a:lnTo>
                <a:lnTo>
                  <a:pt x="4046" y="1174"/>
                </a:lnTo>
                <a:lnTo>
                  <a:pt x="4046" y="1164"/>
                </a:lnTo>
                <a:lnTo>
                  <a:pt x="4048" y="1164"/>
                </a:lnTo>
                <a:lnTo>
                  <a:pt x="4058" y="1164"/>
                </a:lnTo>
                <a:lnTo>
                  <a:pt x="4054" y="1158"/>
                </a:lnTo>
                <a:lnTo>
                  <a:pt x="4048" y="1158"/>
                </a:lnTo>
                <a:lnTo>
                  <a:pt x="4046" y="1158"/>
                </a:lnTo>
                <a:lnTo>
                  <a:pt x="4044" y="1156"/>
                </a:lnTo>
                <a:lnTo>
                  <a:pt x="4040" y="1162"/>
                </a:lnTo>
                <a:lnTo>
                  <a:pt x="4038" y="1156"/>
                </a:lnTo>
                <a:lnTo>
                  <a:pt x="4028" y="1158"/>
                </a:lnTo>
                <a:lnTo>
                  <a:pt x="4028" y="1152"/>
                </a:lnTo>
                <a:lnTo>
                  <a:pt x="4018" y="1152"/>
                </a:lnTo>
                <a:lnTo>
                  <a:pt x="4022" y="1146"/>
                </a:lnTo>
                <a:lnTo>
                  <a:pt x="4044" y="1152"/>
                </a:lnTo>
                <a:lnTo>
                  <a:pt x="4044" y="1138"/>
                </a:lnTo>
                <a:lnTo>
                  <a:pt x="4032" y="1138"/>
                </a:lnTo>
                <a:lnTo>
                  <a:pt x="4038" y="1134"/>
                </a:lnTo>
                <a:lnTo>
                  <a:pt x="4032" y="1128"/>
                </a:lnTo>
                <a:lnTo>
                  <a:pt x="4034" y="1122"/>
                </a:lnTo>
                <a:lnTo>
                  <a:pt x="4030" y="1120"/>
                </a:lnTo>
                <a:lnTo>
                  <a:pt x="4022" y="1128"/>
                </a:lnTo>
                <a:lnTo>
                  <a:pt x="4012" y="1118"/>
                </a:lnTo>
                <a:lnTo>
                  <a:pt x="3998" y="1120"/>
                </a:lnTo>
                <a:lnTo>
                  <a:pt x="3996" y="1116"/>
                </a:lnTo>
                <a:lnTo>
                  <a:pt x="4004" y="1114"/>
                </a:lnTo>
                <a:lnTo>
                  <a:pt x="4004" y="1110"/>
                </a:lnTo>
                <a:lnTo>
                  <a:pt x="3972" y="1102"/>
                </a:lnTo>
                <a:lnTo>
                  <a:pt x="3972" y="1096"/>
                </a:lnTo>
                <a:lnTo>
                  <a:pt x="3990" y="1100"/>
                </a:lnTo>
                <a:lnTo>
                  <a:pt x="4002" y="1098"/>
                </a:lnTo>
                <a:lnTo>
                  <a:pt x="4020" y="1114"/>
                </a:lnTo>
                <a:lnTo>
                  <a:pt x="4024" y="1110"/>
                </a:lnTo>
                <a:lnTo>
                  <a:pt x="4028" y="1114"/>
                </a:lnTo>
                <a:lnTo>
                  <a:pt x="4042" y="1114"/>
                </a:lnTo>
                <a:lnTo>
                  <a:pt x="4040" y="1120"/>
                </a:lnTo>
                <a:lnTo>
                  <a:pt x="4048" y="1124"/>
                </a:lnTo>
                <a:lnTo>
                  <a:pt x="4052" y="1126"/>
                </a:lnTo>
                <a:lnTo>
                  <a:pt x="4054" y="1136"/>
                </a:lnTo>
                <a:lnTo>
                  <a:pt x="4058" y="1120"/>
                </a:lnTo>
                <a:lnTo>
                  <a:pt x="4054" y="1112"/>
                </a:lnTo>
                <a:lnTo>
                  <a:pt x="4058" y="1112"/>
                </a:lnTo>
                <a:lnTo>
                  <a:pt x="4066" y="1120"/>
                </a:lnTo>
                <a:lnTo>
                  <a:pt x="4066" y="1134"/>
                </a:lnTo>
                <a:lnTo>
                  <a:pt x="4058" y="1142"/>
                </a:lnTo>
                <a:lnTo>
                  <a:pt x="4062" y="1142"/>
                </a:lnTo>
                <a:lnTo>
                  <a:pt x="4068" y="1138"/>
                </a:lnTo>
                <a:lnTo>
                  <a:pt x="4068" y="1128"/>
                </a:lnTo>
                <a:lnTo>
                  <a:pt x="4074" y="1132"/>
                </a:lnTo>
                <a:lnTo>
                  <a:pt x="4082" y="1090"/>
                </a:lnTo>
                <a:lnTo>
                  <a:pt x="4078" y="1086"/>
                </a:lnTo>
                <a:lnTo>
                  <a:pt x="4076" y="1096"/>
                </a:lnTo>
                <a:lnTo>
                  <a:pt x="4074" y="1086"/>
                </a:lnTo>
                <a:lnTo>
                  <a:pt x="4066" y="1090"/>
                </a:lnTo>
                <a:lnTo>
                  <a:pt x="4064" y="1100"/>
                </a:lnTo>
                <a:lnTo>
                  <a:pt x="4058" y="1100"/>
                </a:lnTo>
                <a:lnTo>
                  <a:pt x="4060" y="1090"/>
                </a:lnTo>
                <a:lnTo>
                  <a:pt x="4052" y="1094"/>
                </a:lnTo>
                <a:lnTo>
                  <a:pt x="4052" y="1088"/>
                </a:lnTo>
                <a:lnTo>
                  <a:pt x="4048" y="1084"/>
                </a:lnTo>
                <a:lnTo>
                  <a:pt x="4036" y="1072"/>
                </a:lnTo>
                <a:lnTo>
                  <a:pt x="4048" y="1074"/>
                </a:lnTo>
                <a:lnTo>
                  <a:pt x="4050" y="1074"/>
                </a:lnTo>
                <a:lnTo>
                  <a:pt x="4052" y="1082"/>
                </a:lnTo>
                <a:lnTo>
                  <a:pt x="4066" y="1088"/>
                </a:lnTo>
                <a:lnTo>
                  <a:pt x="4060" y="1080"/>
                </a:lnTo>
                <a:lnTo>
                  <a:pt x="4072" y="1084"/>
                </a:lnTo>
                <a:lnTo>
                  <a:pt x="4070" y="1078"/>
                </a:lnTo>
                <a:lnTo>
                  <a:pt x="4048" y="1064"/>
                </a:lnTo>
                <a:lnTo>
                  <a:pt x="4022" y="1050"/>
                </a:lnTo>
                <a:lnTo>
                  <a:pt x="4016" y="1056"/>
                </a:lnTo>
                <a:lnTo>
                  <a:pt x="4018" y="1048"/>
                </a:lnTo>
                <a:lnTo>
                  <a:pt x="4006" y="1044"/>
                </a:lnTo>
                <a:lnTo>
                  <a:pt x="4008" y="1060"/>
                </a:lnTo>
                <a:lnTo>
                  <a:pt x="4000" y="1066"/>
                </a:lnTo>
                <a:lnTo>
                  <a:pt x="4000" y="1054"/>
                </a:lnTo>
                <a:lnTo>
                  <a:pt x="3992" y="1052"/>
                </a:lnTo>
                <a:lnTo>
                  <a:pt x="4000" y="1044"/>
                </a:lnTo>
                <a:lnTo>
                  <a:pt x="3984" y="1038"/>
                </a:lnTo>
                <a:lnTo>
                  <a:pt x="3976" y="1030"/>
                </a:lnTo>
                <a:lnTo>
                  <a:pt x="3976" y="1034"/>
                </a:lnTo>
                <a:lnTo>
                  <a:pt x="3968" y="1036"/>
                </a:lnTo>
                <a:lnTo>
                  <a:pt x="3970" y="1022"/>
                </a:lnTo>
                <a:lnTo>
                  <a:pt x="3958" y="1024"/>
                </a:lnTo>
                <a:lnTo>
                  <a:pt x="3964" y="1034"/>
                </a:lnTo>
                <a:lnTo>
                  <a:pt x="3952" y="1042"/>
                </a:lnTo>
                <a:lnTo>
                  <a:pt x="3952" y="1052"/>
                </a:lnTo>
                <a:lnTo>
                  <a:pt x="3946" y="1058"/>
                </a:lnTo>
                <a:lnTo>
                  <a:pt x="3944" y="1044"/>
                </a:lnTo>
                <a:lnTo>
                  <a:pt x="3956" y="1030"/>
                </a:lnTo>
                <a:lnTo>
                  <a:pt x="3954" y="1022"/>
                </a:lnTo>
                <a:lnTo>
                  <a:pt x="3934" y="1030"/>
                </a:lnTo>
                <a:lnTo>
                  <a:pt x="3938" y="1024"/>
                </a:lnTo>
                <a:lnTo>
                  <a:pt x="3934" y="1022"/>
                </a:lnTo>
                <a:lnTo>
                  <a:pt x="3952" y="1014"/>
                </a:lnTo>
                <a:lnTo>
                  <a:pt x="3956" y="1016"/>
                </a:lnTo>
                <a:lnTo>
                  <a:pt x="3958" y="1010"/>
                </a:lnTo>
                <a:lnTo>
                  <a:pt x="3932" y="996"/>
                </a:lnTo>
                <a:lnTo>
                  <a:pt x="3920" y="998"/>
                </a:lnTo>
                <a:lnTo>
                  <a:pt x="3926" y="1006"/>
                </a:lnTo>
                <a:lnTo>
                  <a:pt x="3920" y="1010"/>
                </a:lnTo>
                <a:lnTo>
                  <a:pt x="3920" y="1022"/>
                </a:lnTo>
                <a:lnTo>
                  <a:pt x="3914" y="1008"/>
                </a:lnTo>
                <a:lnTo>
                  <a:pt x="3900" y="1014"/>
                </a:lnTo>
                <a:lnTo>
                  <a:pt x="3916" y="1000"/>
                </a:lnTo>
                <a:lnTo>
                  <a:pt x="3914" y="998"/>
                </a:lnTo>
                <a:lnTo>
                  <a:pt x="3906" y="998"/>
                </a:lnTo>
                <a:lnTo>
                  <a:pt x="3912" y="990"/>
                </a:lnTo>
                <a:lnTo>
                  <a:pt x="3902" y="982"/>
                </a:lnTo>
                <a:lnTo>
                  <a:pt x="3908" y="980"/>
                </a:lnTo>
                <a:lnTo>
                  <a:pt x="3910" y="970"/>
                </a:lnTo>
                <a:lnTo>
                  <a:pt x="3918" y="986"/>
                </a:lnTo>
                <a:lnTo>
                  <a:pt x="3918" y="984"/>
                </a:lnTo>
                <a:lnTo>
                  <a:pt x="3926" y="984"/>
                </a:lnTo>
                <a:lnTo>
                  <a:pt x="3918" y="962"/>
                </a:lnTo>
                <a:lnTo>
                  <a:pt x="3878" y="938"/>
                </a:lnTo>
                <a:lnTo>
                  <a:pt x="3872" y="940"/>
                </a:lnTo>
                <a:lnTo>
                  <a:pt x="3880" y="932"/>
                </a:lnTo>
                <a:lnTo>
                  <a:pt x="3876" y="914"/>
                </a:lnTo>
                <a:lnTo>
                  <a:pt x="3858" y="912"/>
                </a:lnTo>
                <a:lnTo>
                  <a:pt x="3862" y="936"/>
                </a:lnTo>
                <a:lnTo>
                  <a:pt x="3846" y="914"/>
                </a:lnTo>
                <a:lnTo>
                  <a:pt x="3828" y="906"/>
                </a:lnTo>
                <a:lnTo>
                  <a:pt x="3824" y="914"/>
                </a:lnTo>
                <a:lnTo>
                  <a:pt x="3836" y="926"/>
                </a:lnTo>
                <a:lnTo>
                  <a:pt x="3820" y="918"/>
                </a:lnTo>
                <a:lnTo>
                  <a:pt x="3826" y="938"/>
                </a:lnTo>
                <a:lnTo>
                  <a:pt x="3814" y="952"/>
                </a:lnTo>
                <a:lnTo>
                  <a:pt x="3816" y="956"/>
                </a:lnTo>
                <a:lnTo>
                  <a:pt x="3830" y="968"/>
                </a:lnTo>
                <a:lnTo>
                  <a:pt x="3810" y="960"/>
                </a:lnTo>
                <a:lnTo>
                  <a:pt x="3810" y="948"/>
                </a:lnTo>
                <a:lnTo>
                  <a:pt x="3800" y="944"/>
                </a:lnTo>
                <a:lnTo>
                  <a:pt x="3818" y="940"/>
                </a:lnTo>
                <a:lnTo>
                  <a:pt x="3818" y="938"/>
                </a:lnTo>
                <a:lnTo>
                  <a:pt x="3812" y="924"/>
                </a:lnTo>
                <a:lnTo>
                  <a:pt x="3802" y="924"/>
                </a:lnTo>
                <a:lnTo>
                  <a:pt x="3794" y="910"/>
                </a:lnTo>
                <a:lnTo>
                  <a:pt x="3788" y="908"/>
                </a:lnTo>
                <a:lnTo>
                  <a:pt x="3790" y="900"/>
                </a:lnTo>
                <a:lnTo>
                  <a:pt x="3754" y="904"/>
                </a:lnTo>
                <a:lnTo>
                  <a:pt x="3732" y="898"/>
                </a:lnTo>
                <a:lnTo>
                  <a:pt x="3718" y="884"/>
                </a:lnTo>
                <a:lnTo>
                  <a:pt x="3710" y="894"/>
                </a:lnTo>
                <a:lnTo>
                  <a:pt x="3712" y="880"/>
                </a:lnTo>
                <a:lnTo>
                  <a:pt x="3694" y="874"/>
                </a:lnTo>
                <a:lnTo>
                  <a:pt x="3682" y="878"/>
                </a:lnTo>
                <a:lnTo>
                  <a:pt x="3666" y="876"/>
                </a:lnTo>
                <a:lnTo>
                  <a:pt x="3678" y="868"/>
                </a:lnTo>
                <a:lnTo>
                  <a:pt x="3686" y="872"/>
                </a:lnTo>
                <a:lnTo>
                  <a:pt x="3680" y="846"/>
                </a:lnTo>
                <a:lnTo>
                  <a:pt x="3686" y="860"/>
                </a:lnTo>
                <a:lnTo>
                  <a:pt x="3688" y="846"/>
                </a:lnTo>
                <a:lnTo>
                  <a:pt x="3682" y="834"/>
                </a:lnTo>
                <a:lnTo>
                  <a:pt x="3666" y="824"/>
                </a:lnTo>
                <a:lnTo>
                  <a:pt x="3650" y="804"/>
                </a:lnTo>
                <a:lnTo>
                  <a:pt x="3636" y="800"/>
                </a:lnTo>
                <a:lnTo>
                  <a:pt x="3628" y="806"/>
                </a:lnTo>
                <a:lnTo>
                  <a:pt x="3630" y="796"/>
                </a:lnTo>
                <a:lnTo>
                  <a:pt x="3636" y="792"/>
                </a:lnTo>
                <a:lnTo>
                  <a:pt x="3652" y="796"/>
                </a:lnTo>
                <a:lnTo>
                  <a:pt x="3656" y="788"/>
                </a:lnTo>
                <a:lnTo>
                  <a:pt x="3658" y="756"/>
                </a:lnTo>
                <a:lnTo>
                  <a:pt x="3642" y="740"/>
                </a:lnTo>
                <a:lnTo>
                  <a:pt x="3634" y="742"/>
                </a:lnTo>
                <a:lnTo>
                  <a:pt x="3618" y="762"/>
                </a:lnTo>
                <a:lnTo>
                  <a:pt x="3592" y="764"/>
                </a:lnTo>
                <a:lnTo>
                  <a:pt x="3574" y="780"/>
                </a:lnTo>
                <a:lnTo>
                  <a:pt x="3536" y="790"/>
                </a:lnTo>
                <a:lnTo>
                  <a:pt x="3522" y="788"/>
                </a:lnTo>
                <a:lnTo>
                  <a:pt x="3514" y="784"/>
                </a:lnTo>
                <a:lnTo>
                  <a:pt x="3490" y="786"/>
                </a:lnTo>
                <a:lnTo>
                  <a:pt x="3468" y="778"/>
                </a:lnTo>
                <a:lnTo>
                  <a:pt x="3484" y="772"/>
                </a:lnTo>
                <a:lnTo>
                  <a:pt x="3490" y="778"/>
                </a:lnTo>
                <a:lnTo>
                  <a:pt x="3500" y="776"/>
                </a:lnTo>
                <a:lnTo>
                  <a:pt x="3502" y="770"/>
                </a:lnTo>
                <a:lnTo>
                  <a:pt x="3506" y="776"/>
                </a:lnTo>
                <a:lnTo>
                  <a:pt x="3510" y="772"/>
                </a:lnTo>
                <a:lnTo>
                  <a:pt x="3494" y="750"/>
                </a:lnTo>
                <a:lnTo>
                  <a:pt x="3476" y="736"/>
                </a:lnTo>
                <a:lnTo>
                  <a:pt x="3472" y="722"/>
                </a:lnTo>
                <a:lnTo>
                  <a:pt x="3462" y="714"/>
                </a:lnTo>
                <a:lnTo>
                  <a:pt x="3478" y="722"/>
                </a:lnTo>
                <a:lnTo>
                  <a:pt x="3496" y="744"/>
                </a:lnTo>
                <a:lnTo>
                  <a:pt x="3492" y="700"/>
                </a:lnTo>
                <a:lnTo>
                  <a:pt x="3498" y="680"/>
                </a:lnTo>
                <a:lnTo>
                  <a:pt x="3510" y="658"/>
                </a:lnTo>
                <a:lnTo>
                  <a:pt x="3498" y="632"/>
                </a:lnTo>
                <a:lnTo>
                  <a:pt x="3514" y="644"/>
                </a:lnTo>
                <a:lnTo>
                  <a:pt x="3524" y="630"/>
                </a:lnTo>
                <a:lnTo>
                  <a:pt x="3522" y="618"/>
                </a:lnTo>
                <a:lnTo>
                  <a:pt x="3516" y="614"/>
                </a:lnTo>
                <a:lnTo>
                  <a:pt x="3524" y="614"/>
                </a:lnTo>
                <a:lnTo>
                  <a:pt x="3530" y="610"/>
                </a:lnTo>
                <a:lnTo>
                  <a:pt x="3524" y="598"/>
                </a:lnTo>
                <a:lnTo>
                  <a:pt x="3530" y="596"/>
                </a:lnTo>
                <a:lnTo>
                  <a:pt x="3530" y="580"/>
                </a:lnTo>
                <a:lnTo>
                  <a:pt x="3540" y="574"/>
                </a:lnTo>
                <a:lnTo>
                  <a:pt x="3536" y="560"/>
                </a:lnTo>
                <a:lnTo>
                  <a:pt x="3558" y="564"/>
                </a:lnTo>
                <a:lnTo>
                  <a:pt x="3556" y="572"/>
                </a:lnTo>
                <a:lnTo>
                  <a:pt x="3546" y="576"/>
                </a:lnTo>
                <a:lnTo>
                  <a:pt x="3554" y="592"/>
                </a:lnTo>
                <a:lnTo>
                  <a:pt x="3572" y="584"/>
                </a:lnTo>
                <a:lnTo>
                  <a:pt x="3576" y="574"/>
                </a:lnTo>
                <a:lnTo>
                  <a:pt x="3592" y="578"/>
                </a:lnTo>
                <a:lnTo>
                  <a:pt x="3590" y="568"/>
                </a:lnTo>
                <a:lnTo>
                  <a:pt x="3566" y="546"/>
                </a:lnTo>
                <a:lnTo>
                  <a:pt x="3574" y="544"/>
                </a:lnTo>
                <a:lnTo>
                  <a:pt x="3572" y="534"/>
                </a:lnTo>
                <a:lnTo>
                  <a:pt x="3586" y="550"/>
                </a:lnTo>
                <a:lnTo>
                  <a:pt x="3596" y="544"/>
                </a:lnTo>
                <a:lnTo>
                  <a:pt x="3596" y="524"/>
                </a:lnTo>
                <a:lnTo>
                  <a:pt x="3606" y="532"/>
                </a:lnTo>
                <a:lnTo>
                  <a:pt x="3632" y="526"/>
                </a:lnTo>
                <a:lnTo>
                  <a:pt x="3638" y="522"/>
                </a:lnTo>
                <a:lnTo>
                  <a:pt x="3638" y="436"/>
                </a:lnTo>
                <a:lnTo>
                  <a:pt x="3644" y="424"/>
                </a:lnTo>
                <a:lnTo>
                  <a:pt x="3636" y="410"/>
                </a:lnTo>
                <a:lnTo>
                  <a:pt x="3620" y="392"/>
                </a:lnTo>
                <a:lnTo>
                  <a:pt x="3626" y="390"/>
                </a:lnTo>
                <a:lnTo>
                  <a:pt x="3640" y="400"/>
                </a:lnTo>
                <a:lnTo>
                  <a:pt x="3646" y="416"/>
                </a:lnTo>
                <a:lnTo>
                  <a:pt x="3650" y="410"/>
                </a:lnTo>
                <a:lnTo>
                  <a:pt x="3674" y="406"/>
                </a:lnTo>
                <a:lnTo>
                  <a:pt x="3650" y="422"/>
                </a:lnTo>
                <a:lnTo>
                  <a:pt x="3646" y="462"/>
                </a:lnTo>
                <a:lnTo>
                  <a:pt x="3708" y="398"/>
                </a:lnTo>
                <a:lnTo>
                  <a:pt x="3636" y="326"/>
                </a:lnTo>
                <a:lnTo>
                  <a:pt x="3596" y="370"/>
                </a:lnTo>
                <a:lnTo>
                  <a:pt x="3576" y="346"/>
                </a:lnTo>
                <a:lnTo>
                  <a:pt x="3554" y="346"/>
                </a:lnTo>
                <a:lnTo>
                  <a:pt x="3534" y="338"/>
                </a:lnTo>
                <a:lnTo>
                  <a:pt x="3526" y="330"/>
                </a:lnTo>
                <a:lnTo>
                  <a:pt x="3528" y="306"/>
                </a:lnTo>
                <a:lnTo>
                  <a:pt x="3514" y="298"/>
                </a:lnTo>
                <a:lnTo>
                  <a:pt x="3500" y="288"/>
                </a:lnTo>
                <a:lnTo>
                  <a:pt x="3482" y="282"/>
                </a:lnTo>
                <a:lnTo>
                  <a:pt x="3416" y="274"/>
                </a:lnTo>
                <a:lnTo>
                  <a:pt x="3400" y="248"/>
                </a:lnTo>
                <a:lnTo>
                  <a:pt x="3382" y="240"/>
                </a:lnTo>
                <a:lnTo>
                  <a:pt x="3378" y="226"/>
                </a:lnTo>
                <a:lnTo>
                  <a:pt x="3384" y="206"/>
                </a:lnTo>
                <a:lnTo>
                  <a:pt x="3404" y="192"/>
                </a:lnTo>
                <a:lnTo>
                  <a:pt x="3414" y="166"/>
                </a:lnTo>
                <a:lnTo>
                  <a:pt x="3396" y="150"/>
                </a:lnTo>
                <a:lnTo>
                  <a:pt x="3372" y="140"/>
                </a:lnTo>
                <a:lnTo>
                  <a:pt x="3356" y="112"/>
                </a:lnTo>
                <a:lnTo>
                  <a:pt x="3338" y="114"/>
                </a:lnTo>
                <a:lnTo>
                  <a:pt x="3314" y="110"/>
                </a:lnTo>
                <a:lnTo>
                  <a:pt x="3298" y="98"/>
                </a:lnTo>
                <a:lnTo>
                  <a:pt x="3288" y="102"/>
                </a:lnTo>
                <a:lnTo>
                  <a:pt x="3274" y="98"/>
                </a:lnTo>
                <a:lnTo>
                  <a:pt x="3258" y="120"/>
                </a:lnTo>
                <a:lnTo>
                  <a:pt x="3216" y="232"/>
                </a:lnTo>
                <a:lnTo>
                  <a:pt x="2940" y="0"/>
                </a:lnTo>
                <a:lnTo>
                  <a:pt x="2938" y="30"/>
                </a:lnTo>
                <a:lnTo>
                  <a:pt x="2934" y="42"/>
                </a:lnTo>
                <a:lnTo>
                  <a:pt x="2940" y="58"/>
                </a:lnTo>
                <a:lnTo>
                  <a:pt x="2930" y="76"/>
                </a:lnTo>
                <a:lnTo>
                  <a:pt x="2944" y="82"/>
                </a:lnTo>
                <a:lnTo>
                  <a:pt x="2918" y="122"/>
                </a:lnTo>
                <a:lnTo>
                  <a:pt x="2902" y="146"/>
                </a:lnTo>
                <a:lnTo>
                  <a:pt x="2910" y="152"/>
                </a:lnTo>
                <a:lnTo>
                  <a:pt x="2910" y="160"/>
                </a:lnTo>
                <a:lnTo>
                  <a:pt x="2894" y="186"/>
                </a:lnTo>
                <a:lnTo>
                  <a:pt x="2910" y="210"/>
                </a:lnTo>
                <a:lnTo>
                  <a:pt x="2896" y="224"/>
                </a:lnTo>
                <a:lnTo>
                  <a:pt x="2886" y="240"/>
                </a:lnTo>
                <a:lnTo>
                  <a:pt x="2862" y="254"/>
                </a:lnTo>
                <a:lnTo>
                  <a:pt x="2820" y="302"/>
                </a:lnTo>
                <a:lnTo>
                  <a:pt x="2830" y="314"/>
                </a:lnTo>
                <a:lnTo>
                  <a:pt x="2804" y="350"/>
                </a:lnTo>
                <a:lnTo>
                  <a:pt x="2792" y="338"/>
                </a:lnTo>
                <a:lnTo>
                  <a:pt x="2764" y="376"/>
                </a:lnTo>
                <a:lnTo>
                  <a:pt x="2744" y="392"/>
                </a:lnTo>
                <a:lnTo>
                  <a:pt x="2742" y="376"/>
                </a:lnTo>
                <a:lnTo>
                  <a:pt x="2740" y="372"/>
                </a:lnTo>
                <a:lnTo>
                  <a:pt x="2706" y="400"/>
                </a:lnTo>
                <a:lnTo>
                  <a:pt x="2662" y="490"/>
                </a:lnTo>
                <a:lnTo>
                  <a:pt x="2592" y="430"/>
                </a:lnTo>
                <a:lnTo>
                  <a:pt x="2588" y="448"/>
                </a:lnTo>
                <a:lnTo>
                  <a:pt x="2578" y="456"/>
                </a:lnTo>
                <a:lnTo>
                  <a:pt x="2576" y="468"/>
                </a:lnTo>
                <a:lnTo>
                  <a:pt x="2560" y="474"/>
                </a:lnTo>
                <a:lnTo>
                  <a:pt x="2560" y="486"/>
                </a:lnTo>
                <a:lnTo>
                  <a:pt x="2542" y="524"/>
                </a:lnTo>
                <a:lnTo>
                  <a:pt x="2544" y="546"/>
                </a:lnTo>
                <a:lnTo>
                  <a:pt x="2538" y="562"/>
                </a:lnTo>
                <a:lnTo>
                  <a:pt x="2520" y="566"/>
                </a:lnTo>
                <a:lnTo>
                  <a:pt x="2508" y="592"/>
                </a:lnTo>
                <a:lnTo>
                  <a:pt x="2502" y="614"/>
                </a:lnTo>
                <a:lnTo>
                  <a:pt x="2480" y="654"/>
                </a:lnTo>
                <a:lnTo>
                  <a:pt x="2476" y="674"/>
                </a:lnTo>
                <a:lnTo>
                  <a:pt x="2460" y="694"/>
                </a:lnTo>
                <a:lnTo>
                  <a:pt x="2456" y="704"/>
                </a:lnTo>
                <a:lnTo>
                  <a:pt x="2438" y="718"/>
                </a:lnTo>
                <a:lnTo>
                  <a:pt x="2438" y="726"/>
                </a:lnTo>
                <a:lnTo>
                  <a:pt x="2416" y="732"/>
                </a:lnTo>
                <a:lnTo>
                  <a:pt x="2332" y="700"/>
                </a:lnTo>
                <a:lnTo>
                  <a:pt x="2300" y="634"/>
                </a:lnTo>
                <a:lnTo>
                  <a:pt x="2246" y="606"/>
                </a:lnTo>
                <a:lnTo>
                  <a:pt x="2240" y="608"/>
                </a:lnTo>
                <a:lnTo>
                  <a:pt x="2230" y="632"/>
                </a:lnTo>
                <a:lnTo>
                  <a:pt x="2232" y="652"/>
                </a:lnTo>
                <a:lnTo>
                  <a:pt x="2232" y="660"/>
                </a:lnTo>
                <a:lnTo>
                  <a:pt x="2224" y="662"/>
                </a:lnTo>
                <a:lnTo>
                  <a:pt x="2216" y="674"/>
                </a:lnTo>
                <a:lnTo>
                  <a:pt x="2216" y="716"/>
                </a:lnTo>
                <a:lnTo>
                  <a:pt x="2196" y="748"/>
                </a:lnTo>
                <a:lnTo>
                  <a:pt x="2196" y="766"/>
                </a:lnTo>
                <a:lnTo>
                  <a:pt x="2190" y="770"/>
                </a:lnTo>
                <a:lnTo>
                  <a:pt x="2178" y="770"/>
                </a:lnTo>
                <a:lnTo>
                  <a:pt x="2152" y="800"/>
                </a:lnTo>
                <a:lnTo>
                  <a:pt x="2152" y="804"/>
                </a:lnTo>
                <a:lnTo>
                  <a:pt x="2160" y="822"/>
                </a:lnTo>
                <a:lnTo>
                  <a:pt x="2160" y="832"/>
                </a:lnTo>
                <a:lnTo>
                  <a:pt x="2130" y="848"/>
                </a:lnTo>
                <a:lnTo>
                  <a:pt x="2090" y="888"/>
                </a:lnTo>
                <a:lnTo>
                  <a:pt x="2090" y="908"/>
                </a:lnTo>
                <a:lnTo>
                  <a:pt x="2078" y="924"/>
                </a:lnTo>
                <a:lnTo>
                  <a:pt x="2078" y="934"/>
                </a:lnTo>
                <a:lnTo>
                  <a:pt x="2084" y="942"/>
                </a:lnTo>
                <a:lnTo>
                  <a:pt x="2072" y="958"/>
                </a:lnTo>
                <a:lnTo>
                  <a:pt x="2044" y="1016"/>
                </a:lnTo>
                <a:lnTo>
                  <a:pt x="1968" y="1092"/>
                </a:lnTo>
                <a:lnTo>
                  <a:pt x="1954" y="1100"/>
                </a:lnTo>
                <a:lnTo>
                  <a:pt x="1942" y="1126"/>
                </a:lnTo>
                <a:lnTo>
                  <a:pt x="1920" y="1150"/>
                </a:lnTo>
                <a:lnTo>
                  <a:pt x="1922" y="1166"/>
                </a:lnTo>
                <a:lnTo>
                  <a:pt x="1914" y="1168"/>
                </a:lnTo>
                <a:lnTo>
                  <a:pt x="1902" y="1182"/>
                </a:lnTo>
                <a:lnTo>
                  <a:pt x="1898" y="1194"/>
                </a:lnTo>
                <a:lnTo>
                  <a:pt x="1902" y="1204"/>
                </a:lnTo>
                <a:lnTo>
                  <a:pt x="1884" y="1224"/>
                </a:lnTo>
                <a:lnTo>
                  <a:pt x="1866" y="1232"/>
                </a:lnTo>
                <a:lnTo>
                  <a:pt x="1920" y="1272"/>
                </a:lnTo>
                <a:lnTo>
                  <a:pt x="1898" y="1294"/>
                </a:lnTo>
                <a:lnTo>
                  <a:pt x="1862" y="1314"/>
                </a:lnTo>
                <a:lnTo>
                  <a:pt x="1868" y="1328"/>
                </a:lnTo>
                <a:lnTo>
                  <a:pt x="1856" y="1334"/>
                </a:lnTo>
                <a:lnTo>
                  <a:pt x="1870" y="1340"/>
                </a:lnTo>
                <a:lnTo>
                  <a:pt x="1878" y="1332"/>
                </a:lnTo>
                <a:lnTo>
                  <a:pt x="1884" y="1338"/>
                </a:lnTo>
                <a:lnTo>
                  <a:pt x="1878" y="1350"/>
                </a:lnTo>
                <a:lnTo>
                  <a:pt x="1868" y="1360"/>
                </a:lnTo>
                <a:lnTo>
                  <a:pt x="1842" y="1368"/>
                </a:lnTo>
                <a:lnTo>
                  <a:pt x="1836" y="1378"/>
                </a:lnTo>
                <a:lnTo>
                  <a:pt x="1778" y="1410"/>
                </a:lnTo>
                <a:lnTo>
                  <a:pt x="1768" y="1398"/>
                </a:lnTo>
                <a:lnTo>
                  <a:pt x="1764" y="1372"/>
                </a:lnTo>
                <a:lnTo>
                  <a:pt x="1742" y="1376"/>
                </a:lnTo>
                <a:lnTo>
                  <a:pt x="1652" y="1428"/>
                </a:lnTo>
                <a:lnTo>
                  <a:pt x="1614" y="1444"/>
                </a:lnTo>
                <a:lnTo>
                  <a:pt x="1610" y="1430"/>
                </a:lnTo>
                <a:lnTo>
                  <a:pt x="1600" y="1426"/>
                </a:lnTo>
                <a:lnTo>
                  <a:pt x="1580" y="1406"/>
                </a:lnTo>
                <a:lnTo>
                  <a:pt x="1568" y="1402"/>
                </a:lnTo>
                <a:lnTo>
                  <a:pt x="1554" y="1432"/>
                </a:lnTo>
                <a:lnTo>
                  <a:pt x="1572" y="1460"/>
                </a:lnTo>
                <a:lnTo>
                  <a:pt x="1538" y="1484"/>
                </a:lnTo>
                <a:lnTo>
                  <a:pt x="1512" y="1494"/>
                </a:lnTo>
                <a:lnTo>
                  <a:pt x="1500" y="1494"/>
                </a:lnTo>
                <a:lnTo>
                  <a:pt x="1496" y="1488"/>
                </a:lnTo>
                <a:lnTo>
                  <a:pt x="1430" y="1502"/>
                </a:lnTo>
                <a:lnTo>
                  <a:pt x="1400" y="1512"/>
                </a:lnTo>
                <a:lnTo>
                  <a:pt x="1362" y="1532"/>
                </a:lnTo>
                <a:lnTo>
                  <a:pt x="1292" y="1458"/>
                </a:lnTo>
                <a:lnTo>
                  <a:pt x="1286" y="1468"/>
                </a:lnTo>
                <a:lnTo>
                  <a:pt x="1274" y="1474"/>
                </a:lnTo>
                <a:lnTo>
                  <a:pt x="1258" y="1502"/>
                </a:lnTo>
                <a:lnTo>
                  <a:pt x="1246" y="1504"/>
                </a:lnTo>
                <a:lnTo>
                  <a:pt x="1224" y="1516"/>
                </a:lnTo>
                <a:lnTo>
                  <a:pt x="1218" y="1512"/>
                </a:lnTo>
                <a:lnTo>
                  <a:pt x="1210" y="1528"/>
                </a:lnTo>
                <a:lnTo>
                  <a:pt x="1180" y="1544"/>
                </a:lnTo>
                <a:lnTo>
                  <a:pt x="1118" y="1546"/>
                </a:lnTo>
                <a:lnTo>
                  <a:pt x="1094" y="1520"/>
                </a:lnTo>
                <a:lnTo>
                  <a:pt x="1082" y="1520"/>
                </a:lnTo>
                <a:lnTo>
                  <a:pt x="1074" y="1494"/>
                </a:lnTo>
                <a:lnTo>
                  <a:pt x="1052" y="1486"/>
                </a:lnTo>
                <a:lnTo>
                  <a:pt x="1036" y="1490"/>
                </a:lnTo>
                <a:lnTo>
                  <a:pt x="1024" y="1484"/>
                </a:lnTo>
                <a:lnTo>
                  <a:pt x="1018" y="1460"/>
                </a:lnTo>
                <a:lnTo>
                  <a:pt x="1008" y="1452"/>
                </a:lnTo>
                <a:lnTo>
                  <a:pt x="1000" y="1450"/>
                </a:lnTo>
                <a:lnTo>
                  <a:pt x="984" y="1430"/>
                </a:lnTo>
                <a:lnTo>
                  <a:pt x="980" y="1416"/>
                </a:lnTo>
                <a:lnTo>
                  <a:pt x="988" y="1398"/>
                </a:lnTo>
                <a:lnTo>
                  <a:pt x="980" y="1386"/>
                </a:lnTo>
                <a:lnTo>
                  <a:pt x="982" y="1376"/>
                </a:lnTo>
                <a:lnTo>
                  <a:pt x="954" y="1362"/>
                </a:lnTo>
                <a:lnTo>
                  <a:pt x="950" y="1352"/>
                </a:lnTo>
                <a:lnTo>
                  <a:pt x="954" y="1342"/>
                </a:lnTo>
                <a:lnTo>
                  <a:pt x="974" y="1338"/>
                </a:lnTo>
                <a:lnTo>
                  <a:pt x="974" y="1332"/>
                </a:lnTo>
                <a:lnTo>
                  <a:pt x="988" y="1324"/>
                </a:lnTo>
                <a:lnTo>
                  <a:pt x="986" y="1320"/>
                </a:lnTo>
                <a:lnTo>
                  <a:pt x="980" y="1322"/>
                </a:lnTo>
                <a:lnTo>
                  <a:pt x="978" y="1310"/>
                </a:lnTo>
                <a:lnTo>
                  <a:pt x="968" y="1306"/>
                </a:lnTo>
                <a:lnTo>
                  <a:pt x="768" y="1472"/>
                </a:lnTo>
                <a:lnTo>
                  <a:pt x="756" y="1476"/>
                </a:lnTo>
                <a:lnTo>
                  <a:pt x="754" y="1484"/>
                </a:lnTo>
                <a:lnTo>
                  <a:pt x="666" y="1512"/>
                </a:lnTo>
                <a:lnTo>
                  <a:pt x="636" y="1526"/>
                </a:lnTo>
                <a:lnTo>
                  <a:pt x="592" y="1556"/>
                </a:lnTo>
                <a:lnTo>
                  <a:pt x="544" y="1580"/>
                </a:lnTo>
                <a:lnTo>
                  <a:pt x="542" y="1630"/>
                </a:lnTo>
                <a:lnTo>
                  <a:pt x="530" y="1632"/>
                </a:lnTo>
                <a:lnTo>
                  <a:pt x="528" y="1642"/>
                </a:lnTo>
                <a:lnTo>
                  <a:pt x="518" y="1644"/>
                </a:lnTo>
                <a:lnTo>
                  <a:pt x="506" y="1654"/>
                </a:lnTo>
                <a:lnTo>
                  <a:pt x="484" y="1656"/>
                </a:lnTo>
                <a:lnTo>
                  <a:pt x="476" y="1666"/>
                </a:lnTo>
                <a:lnTo>
                  <a:pt x="460" y="1674"/>
                </a:lnTo>
                <a:lnTo>
                  <a:pt x="458" y="1684"/>
                </a:lnTo>
                <a:lnTo>
                  <a:pt x="464" y="1692"/>
                </a:lnTo>
                <a:lnTo>
                  <a:pt x="452" y="1732"/>
                </a:lnTo>
                <a:lnTo>
                  <a:pt x="432" y="1744"/>
                </a:lnTo>
                <a:lnTo>
                  <a:pt x="386" y="1754"/>
                </a:lnTo>
                <a:lnTo>
                  <a:pt x="376" y="1762"/>
                </a:lnTo>
                <a:lnTo>
                  <a:pt x="364" y="1756"/>
                </a:lnTo>
                <a:lnTo>
                  <a:pt x="344" y="1756"/>
                </a:lnTo>
                <a:lnTo>
                  <a:pt x="340" y="1764"/>
                </a:lnTo>
                <a:lnTo>
                  <a:pt x="326" y="1770"/>
                </a:lnTo>
                <a:lnTo>
                  <a:pt x="324" y="1786"/>
                </a:lnTo>
                <a:lnTo>
                  <a:pt x="308" y="1802"/>
                </a:lnTo>
                <a:lnTo>
                  <a:pt x="308" y="1818"/>
                </a:lnTo>
                <a:lnTo>
                  <a:pt x="302" y="1830"/>
                </a:lnTo>
                <a:lnTo>
                  <a:pt x="270" y="1832"/>
                </a:lnTo>
                <a:lnTo>
                  <a:pt x="192" y="1852"/>
                </a:lnTo>
                <a:lnTo>
                  <a:pt x="142" y="1872"/>
                </a:lnTo>
                <a:lnTo>
                  <a:pt x="82" y="1872"/>
                </a:lnTo>
                <a:lnTo>
                  <a:pt x="60" y="1886"/>
                </a:lnTo>
                <a:lnTo>
                  <a:pt x="16" y="1900"/>
                </a:lnTo>
                <a:lnTo>
                  <a:pt x="0" y="1912"/>
                </a:lnTo>
                <a:lnTo>
                  <a:pt x="220" y="1926"/>
                </a:lnTo>
                <a:lnTo>
                  <a:pt x="232" y="1930"/>
                </a:lnTo>
                <a:lnTo>
                  <a:pt x="958" y="1964"/>
                </a:lnTo>
                <a:lnTo>
                  <a:pt x="966" y="1948"/>
                </a:lnTo>
                <a:lnTo>
                  <a:pt x="1118" y="1958"/>
                </a:lnTo>
                <a:lnTo>
                  <a:pt x="1102" y="1974"/>
                </a:lnTo>
                <a:lnTo>
                  <a:pt x="1280" y="1990"/>
                </a:lnTo>
                <a:lnTo>
                  <a:pt x="1872" y="2028"/>
                </a:lnTo>
                <a:lnTo>
                  <a:pt x="1996" y="2030"/>
                </a:lnTo>
                <a:lnTo>
                  <a:pt x="2294" y="2038"/>
                </a:lnTo>
                <a:lnTo>
                  <a:pt x="2906" y="2042"/>
                </a:lnTo>
                <a:lnTo>
                  <a:pt x="3206" y="2038"/>
                </a:lnTo>
                <a:lnTo>
                  <a:pt x="3726" y="2034"/>
                </a:lnTo>
                <a:lnTo>
                  <a:pt x="3728" y="2030"/>
                </a:lnTo>
                <a:lnTo>
                  <a:pt x="4212" y="2022"/>
                </a:lnTo>
                <a:lnTo>
                  <a:pt x="4212" y="2020"/>
                </a:lnTo>
                <a:lnTo>
                  <a:pt x="4150" y="2022"/>
                </a:lnTo>
                <a:lnTo>
                  <a:pt x="4212" y="2020"/>
                </a:lnTo>
                <a:lnTo>
                  <a:pt x="4206" y="2000"/>
                </a:lnTo>
                <a:lnTo>
                  <a:pt x="4194" y="1988"/>
                </a:lnTo>
                <a:lnTo>
                  <a:pt x="4198" y="1984"/>
                </a:lnTo>
                <a:lnTo>
                  <a:pt x="4226" y="2008"/>
                </a:lnTo>
                <a:lnTo>
                  <a:pt x="4226" y="2020"/>
                </a:lnTo>
                <a:lnTo>
                  <a:pt x="4242" y="2020"/>
                </a:lnTo>
                <a:lnTo>
                  <a:pt x="4236" y="2002"/>
                </a:lnTo>
                <a:lnTo>
                  <a:pt x="4242" y="1994"/>
                </a:lnTo>
                <a:lnTo>
                  <a:pt x="4242" y="1974"/>
                </a:lnTo>
                <a:lnTo>
                  <a:pt x="4238" y="1960"/>
                </a:lnTo>
                <a:lnTo>
                  <a:pt x="4248" y="1940"/>
                </a:lnTo>
                <a:lnTo>
                  <a:pt x="4248" y="1906"/>
                </a:lnTo>
                <a:lnTo>
                  <a:pt x="4258" y="1900"/>
                </a:lnTo>
                <a:lnTo>
                  <a:pt x="4276" y="1938"/>
                </a:lnTo>
                <a:lnTo>
                  <a:pt x="4282" y="1974"/>
                </a:lnTo>
                <a:lnTo>
                  <a:pt x="4294" y="1986"/>
                </a:lnTo>
                <a:lnTo>
                  <a:pt x="4296" y="1990"/>
                </a:lnTo>
                <a:lnTo>
                  <a:pt x="4290" y="1992"/>
                </a:lnTo>
                <a:lnTo>
                  <a:pt x="4294" y="2002"/>
                </a:lnTo>
                <a:lnTo>
                  <a:pt x="4288" y="2000"/>
                </a:lnTo>
                <a:lnTo>
                  <a:pt x="4288" y="2012"/>
                </a:lnTo>
                <a:lnTo>
                  <a:pt x="4296" y="2014"/>
                </a:lnTo>
                <a:lnTo>
                  <a:pt x="4292" y="2018"/>
                </a:lnTo>
                <a:lnTo>
                  <a:pt x="4304" y="2018"/>
                </a:lnTo>
                <a:lnTo>
                  <a:pt x="4300" y="1982"/>
                </a:lnTo>
                <a:close/>
              </a:path>
            </a:pathLst>
          </a:custGeom>
          <a:solidFill>
            <a:srgbClr val="400C3C"/>
          </a:solidFill>
          <a:ln w="3175">
            <a:solidFill>
              <a:srgbClr val="A6A6A6"/>
            </a:solidFill>
            <a:round/>
            <a:headEnd/>
            <a:tailEnd/>
          </a:ln>
        </p:spPr>
        <p:txBody>
          <a:bodyPr/>
          <a:lstStyle>
            <a:lvl1pPr eaLnBrk="0" hangingPunct="0">
              <a:defRPr sz="600">
                <a:solidFill>
                  <a:schemeClr val="tx1"/>
                </a:solidFill>
                <a:latin typeface="Arial" charset="0"/>
              </a:defRPr>
            </a:lvl1pPr>
            <a:lvl2pPr marL="742950" indent="-285750" eaLnBrk="0" hangingPunct="0">
              <a:defRPr sz="600">
                <a:solidFill>
                  <a:schemeClr val="tx1"/>
                </a:solidFill>
                <a:latin typeface="Arial" charset="0"/>
              </a:defRPr>
            </a:lvl2pPr>
            <a:lvl3pPr marL="1143000" indent="-228600" eaLnBrk="0" hangingPunct="0">
              <a:defRPr sz="600">
                <a:solidFill>
                  <a:schemeClr val="tx1"/>
                </a:solidFill>
                <a:latin typeface="Arial" charset="0"/>
              </a:defRPr>
            </a:lvl3pPr>
            <a:lvl4pPr marL="1600200" indent="-228600" eaLnBrk="0" hangingPunct="0">
              <a:defRPr sz="600">
                <a:solidFill>
                  <a:schemeClr val="tx1"/>
                </a:solidFill>
                <a:latin typeface="Arial" charset="0"/>
              </a:defRPr>
            </a:lvl4pPr>
            <a:lvl5pPr marL="2057400" indent="-228600" eaLnBrk="0" hangingPunct="0">
              <a:defRPr sz="600">
                <a:solidFill>
                  <a:schemeClr val="tx1"/>
                </a:solidFill>
                <a:latin typeface="Arial" charset="0"/>
              </a:defRPr>
            </a:lvl5pPr>
            <a:lvl6pPr marL="2514600" indent="-228600" eaLnBrk="0" fontAlgn="base" hangingPunct="0">
              <a:spcBef>
                <a:spcPct val="0"/>
              </a:spcBef>
              <a:spcAft>
                <a:spcPct val="0"/>
              </a:spcAft>
              <a:defRPr sz="600">
                <a:solidFill>
                  <a:schemeClr val="tx1"/>
                </a:solidFill>
                <a:latin typeface="Arial" charset="0"/>
              </a:defRPr>
            </a:lvl6pPr>
            <a:lvl7pPr marL="2971800" indent="-228600" eaLnBrk="0" fontAlgn="base" hangingPunct="0">
              <a:spcBef>
                <a:spcPct val="0"/>
              </a:spcBef>
              <a:spcAft>
                <a:spcPct val="0"/>
              </a:spcAft>
              <a:defRPr sz="600">
                <a:solidFill>
                  <a:schemeClr val="tx1"/>
                </a:solidFill>
                <a:latin typeface="Arial" charset="0"/>
              </a:defRPr>
            </a:lvl7pPr>
            <a:lvl8pPr marL="3429000" indent="-228600" eaLnBrk="0" fontAlgn="base" hangingPunct="0">
              <a:spcBef>
                <a:spcPct val="0"/>
              </a:spcBef>
              <a:spcAft>
                <a:spcPct val="0"/>
              </a:spcAft>
              <a:defRPr sz="600">
                <a:solidFill>
                  <a:schemeClr val="tx1"/>
                </a:solidFill>
                <a:latin typeface="Arial" charset="0"/>
              </a:defRPr>
            </a:lvl8pPr>
            <a:lvl9pPr marL="3886200" indent="-228600" eaLnBrk="0" fontAlgn="base" hangingPunct="0">
              <a:spcBef>
                <a:spcPct val="0"/>
              </a:spcBef>
              <a:spcAft>
                <a:spcPct val="0"/>
              </a:spcAft>
              <a:defRPr sz="600">
                <a:solidFill>
                  <a:schemeClr val="tx1"/>
                </a:solidFill>
                <a:latin typeface="Arial" charset="0"/>
              </a:defRPr>
            </a:lvl9pPr>
          </a:lstStyle>
          <a:p>
            <a:pPr eaLnBrk="1" hangingPunct="1"/>
            <a:endParaRPr lang="en-US" altLang="en-US" dirty="0"/>
          </a:p>
        </p:txBody>
      </p:sp>
      <p:sp>
        <p:nvSpPr>
          <p:cNvPr id="30" name="TextBox 29"/>
          <p:cNvSpPr txBox="1"/>
          <p:nvPr/>
        </p:nvSpPr>
        <p:spPr>
          <a:xfrm>
            <a:off x="103517" y="6257925"/>
            <a:ext cx="8927622" cy="298993"/>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schemeClr val="tx1"/>
                </a:solidFill>
              </a:rPr>
              <a:t>Sources: </a:t>
            </a:r>
            <a:r>
              <a:rPr lang="en-US" sz="800" dirty="0" smtClean="0">
                <a:solidFill>
                  <a:schemeClr val="tx1"/>
                </a:solidFill>
              </a:rPr>
              <a:t>Washington Foundational </a:t>
            </a:r>
            <a:r>
              <a:rPr lang="en-US" sz="800" dirty="0">
                <a:solidFill>
                  <a:schemeClr val="tx1"/>
                </a:solidFill>
              </a:rPr>
              <a:t>Community Supports Protocol , Available at: </a:t>
            </a:r>
            <a:r>
              <a:rPr lang="en-US" sz="800" dirty="0">
                <a:solidFill>
                  <a:schemeClr val="tx1"/>
                </a:solidFill>
                <a:hlinkClick r:id="rId8"/>
              </a:rPr>
              <a:t>https://</a:t>
            </a:r>
            <a:r>
              <a:rPr lang="en-US" sz="800" dirty="0" smtClean="0">
                <a:solidFill>
                  <a:schemeClr val="tx1"/>
                </a:solidFill>
                <a:hlinkClick r:id="rId8"/>
              </a:rPr>
              <a:t>www.medicaid.gov/Medicaid-CHIP-Program-Information/By-Topics/Waivers/1115/downloads/wa/medicaid-transformation/wa-medicaid-transformation-fcs-prtcl-112117.pdf</a:t>
            </a:r>
            <a:r>
              <a:rPr lang="en-US" sz="800" dirty="0" smtClean="0">
                <a:solidFill>
                  <a:schemeClr val="tx1"/>
                </a:solidFill>
              </a:rPr>
              <a:t>  </a:t>
            </a:r>
            <a:endParaRPr lang="en-US" sz="800" dirty="0">
              <a:solidFill>
                <a:schemeClr val="tx1"/>
              </a:solidFill>
            </a:endParaRPr>
          </a:p>
        </p:txBody>
      </p:sp>
    </p:spTree>
    <p:extLst>
      <p:ext uri="{BB962C8B-B14F-4D97-AF65-F5344CB8AC3E}">
        <p14:creationId xmlns:p14="http://schemas.microsoft.com/office/powerpoint/2010/main" val="1310457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28660" y="2120900"/>
            <a:ext cx="8886679" cy="38503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520057" y="2440783"/>
            <a:ext cx="4045747" cy="3031599"/>
          </a:xfrm>
          <a:prstGeom prst="rect">
            <a:avLst/>
          </a:prstGeom>
          <a:noFill/>
        </p:spPr>
        <p:txBody>
          <a:bodyPr wrap="square" rtlCol="0">
            <a:spAutoFit/>
          </a:bodyPr>
          <a:lstStyle/>
          <a:p>
            <a:pPr>
              <a:spcBef>
                <a:spcPts val="600"/>
              </a:spcBef>
              <a:buClr>
                <a:srgbClr val="E9674F"/>
              </a:buClr>
            </a:pPr>
            <a:r>
              <a:rPr lang="en-US" sz="1600" b="1" dirty="0" smtClean="0">
                <a:solidFill>
                  <a:prstClr val="black"/>
                </a:solidFill>
              </a:rPr>
              <a:t>All </a:t>
            </a:r>
            <a:r>
              <a:rPr lang="en-US" sz="1600" b="1" dirty="0">
                <a:solidFill>
                  <a:prstClr val="black"/>
                </a:solidFill>
              </a:rPr>
              <a:t>states—not only those that expanded </a:t>
            </a:r>
            <a:r>
              <a:rPr lang="en-US" sz="1600" b="1" dirty="0" smtClean="0">
                <a:solidFill>
                  <a:prstClr val="black"/>
                </a:solidFill>
              </a:rPr>
              <a:t>Medicaid—are potentially eligible</a:t>
            </a:r>
            <a:endParaRPr lang="en-US" sz="1600" b="1" dirty="0">
              <a:solidFill>
                <a:prstClr val="black"/>
              </a:solidFill>
            </a:endParaRPr>
          </a:p>
          <a:p>
            <a:pPr>
              <a:spcBef>
                <a:spcPts val="600"/>
              </a:spcBef>
              <a:buClr>
                <a:srgbClr val="E9674F"/>
              </a:buClr>
            </a:pPr>
            <a:r>
              <a:rPr lang="en-US" sz="1600" b="1" dirty="0" smtClean="0">
                <a:solidFill>
                  <a:prstClr val="black"/>
                </a:solidFill>
              </a:rPr>
              <a:t>States may </a:t>
            </a:r>
            <a:r>
              <a:rPr lang="en-US" sz="1600" b="1" dirty="0">
                <a:solidFill>
                  <a:prstClr val="black"/>
                </a:solidFill>
              </a:rPr>
              <a:t>only use </a:t>
            </a:r>
            <a:r>
              <a:rPr lang="en-US" sz="1600" b="1" dirty="0" smtClean="0">
                <a:solidFill>
                  <a:prstClr val="black"/>
                </a:solidFill>
              </a:rPr>
              <a:t>uncompensated care pool </a:t>
            </a:r>
            <a:r>
              <a:rPr lang="en-US" sz="1600" b="1" dirty="0">
                <a:solidFill>
                  <a:prstClr val="black"/>
                </a:solidFill>
              </a:rPr>
              <a:t>funding to cover cost of care to uninsured </a:t>
            </a:r>
            <a:r>
              <a:rPr lang="en-US" sz="1600" b="1" dirty="0" smtClean="0">
                <a:solidFill>
                  <a:prstClr val="black"/>
                </a:solidFill>
              </a:rPr>
              <a:t>individuals (not </a:t>
            </a:r>
            <a:r>
              <a:rPr lang="en-US" sz="1600" b="1" dirty="0">
                <a:solidFill>
                  <a:prstClr val="black"/>
                </a:solidFill>
              </a:rPr>
              <a:t>Medicaid </a:t>
            </a:r>
            <a:r>
              <a:rPr lang="en-US" sz="1600" b="1" dirty="0" smtClean="0">
                <a:solidFill>
                  <a:prstClr val="black"/>
                </a:solidFill>
              </a:rPr>
              <a:t>shortfalls)</a:t>
            </a:r>
            <a:endParaRPr lang="en-US" sz="1600" b="1" dirty="0">
              <a:solidFill>
                <a:prstClr val="black"/>
              </a:solidFill>
            </a:endParaRPr>
          </a:p>
          <a:p>
            <a:pPr>
              <a:spcBef>
                <a:spcPts val="600"/>
              </a:spcBef>
              <a:buClr>
                <a:srgbClr val="E9674F"/>
              </a:buClr>
            </a:pPr>
            <a:r>
              <a:rPr lang="en-US" sz="1600" b="1" dirty="0">
                <a:solidFill>
                  <a:prstClr val="black"/>
                </a:solidFill>
              </a:rPr>
              <a:t>May not be allocated based on ability to fund non-federal </a:t>
            </a:r>
            <a:r>
              <a:rPr lang="en-US" sz="1600" b="1" dirty="0" smtClean="0">
                <a:solidFill>
                  <a:prstClr val="black"/>
                </a:solidFill>
              </a:rPr>
              <a:t>share</a:t>
            </a:r>
            <a:endParaRPr lang="en-US" sz="1600" b="1" dirty="0">
              <a:solidFill>
                <a:prstClr val="black"/>
              </a:solidFill>
            </a:endParaRPr>
          </a:p>
          <a:p>
            <a:pPr>
              <a:spcBef>
                <a:spcPts val="600"/>
              </a:spcBef>
              <a:buClr>
                <a:srgbClr val="E9674F"/>
              </a:buClr>
            </a:pPr>
            <a:r>
              <a:rPr lang="en-US" sz="1600" b="1" dirty="0">
                <a:solidFill>
                  <a:prstClr val="black"/>
                </a:solidFill>
              </a:rPr>
              <a:t>States may consider utilizing this funding for delivery system reform as well as uncompensated </a:t>
            </a:r>
            <a:r>
              <a:rPr lang="en-US" sz="1600" b="1" dirty="0" smtClean="0">
                <a:solidFill>
                  <a:prstClr val="black"/>
                </a:solidFill>
              </a:rPr>
              <a:t>care</a:t>
            </a:r>
            <a:endParaRPr lang="en-US" sz="1600" b="1" dirty="0">
              <a:solidFill>
                <a:prstClr val="black"/>
              </a:solidFill>
            </a:endParaRP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55588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58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Uncompensated Care Pools  </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18</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smtClean="0">
                <a:solidFill>
                  <a:prstClr val="white"/>
                </a:solidFill>
                <a:ea typeface="Calibri"/>
                <a:cs typeface="Times New Roman"/>
              </a:rPr>
              <a:t>The Trump Administration </a:t>
            </a:r>
            <a:r>
              <a:rPr lang="en-US" sz="1600" b="1" dirty="0">
                <a:solidFill>
                  <a:prstClr val="white"/>
                </a:solidFill>
                <a:ea typeface="Calibri"/>
                <a:cs typeface="Times New Roman"/>
              </a:rPr>
              <a:t>is dispensing with earlier restrictions on </a:t>
            </a:r>
            <a:r>
              <a:rPr lang="en-US" sz="1600" b="1" dirty="0" smtClean="0">
                <a:solidFill>
                  <a:prstClr val="white"/>
                </a:solidFill>
                <a:ea typeface="Calibri"/>
                <a:cs typeface="Times New Roman"/>
              </a:rPr>
              <a:t>uncompensated care pool funding </a:t>
            </a:r>
            <a:r>
              <a:rPr lang="en-US" sz="1600" b="1" dirty="0">
                <a:solidFill>
                  <a:prstClr val="white"/>
                </a:solidFill>
                <a:ea typeface="Calibri"/>
                <a:cs typeface="Times New Roman"/>
              </a:rPr>
              <a:t>for people who could be covered by expansion and allowing continuation of </a:t>
            </a:r>
            <a:r>
              <a:rPr lang="en-US" sz="1600" b="1" dirty="0" smtClean="0">
                <a:solidFill>
                  <a:prstClr val="white"/>
                </a:solidFill>
                <a:ea typeface="Calibri"/>
                <a:cs typeface="Times New Roman"/>
              </a:rPr>
              <a:t>uncompensated care pool waivers. </a:t>
            </a:r>
            <a:endParaRPr lang="en-US" sz="1600" b="1" dirty="0">
              <a:solidFill>
                <a:prstClr val="white"/>
              </a:solidFill>
              <a:ea typeface="Calibri"/>
              <a:cs typeface="Times New Roman"/>
            </a:endParaRPr>
          </a:p>
        </p:txBody>
      </p:sp>
      <p:sp>
        <p:nvSpPr>
          <p:cNvPr id="9" name="Oval 8"/>
          <p:cNvSpPr/>
          <p:nvPr/>
        </p:nvSpPr>
        <p:spPr>
          <a:xfrm>
            <a:off x="-18483" y="1534519"/>
            <a:ext cx="885983"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p:nvCxnSpPr>
        <p:spPr>
          <a:xfrm flipV="1">
            <a:off x="424508" y="2385419"/>
            <a:ext cx="1" cy="3585854"/>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14" name="Oval 13"/>
          <p:cNvSpPr>
            <a:spLocks noChangeArrowheads="1"/>
          </p:cNvSpPr>
          <p:nvPr/>
        </p:nvSpPr>
        <p:spPr bwMode="auto">
          <a:xfrm>
            <a:off x="334085" y="252508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5" name="Oval 14"/>
          <p:cNvSpPr>
            <a:spLocks noChangeArrowheads="1"/>
          </p:cNvSpPr>
          <p:nvPr/>
        </p:nvSpPr>
        <p:spPr bwMode="auto">
          <a:xfrm>
            <a:off x="334085" y="4155067"/>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16" name="Oval 15"/>
          <p:cNvSpPr>
            <a:spLocks noChangeArrowheads="1"/>
          </p:cNvSpPr>
          <p:nvPr/>
        </p:nvSpPr>
        <p:spPr bwMode="auto">
          <a:xfrm>
            <a:off x="334085" y="4705757"/>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cxnSp>
        <p:nvCxnSpPr>
          <p:cNvPr id="17" name="Straight Connector 16"/>
          <p:cNvCxnSpPr/>
          <p:nvPr/>
        </p:nvCxnSpPr>
        <p:spPr>
          <a:xfrm>
            <a:off x="105760" y="5971273"/>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2" name="Oval 21"/>
          <p:cNvSpPr>
            <a:spLocks noChangeArrowheads="1"/>
          </p:cNvSpPr>
          <p:nvPr/>
        </p:nvSpPr>
        <p:spPr bwMode="auto">
          <a:xfrm>
            <a:off x="334085" y="3107231"/>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3" name="TextBox 22"/>
          <p:cNvSpPr txBox="1"/>
          <p:nvPr/>
        </p:nvSpPr>
        <p:spPr>
          <a:xfrm>
            <a:off x="103517" y="6098271"/>
            <a:ext cx="8927622" cy="504177"/>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smtClean="0">
                <a:solidFill>
                  <a:schemeClr val="tx1"/>
                </a:solidFill>
              </a:rPr>
              <a:t>Sources: </a:t>
            </a:r>
            <a:r>
              <a:rPr lang="en-US" sz="800" dirty="0">
                <a:solidFill>
                  <a:schemeClr val="tx1"/>
                </a:solidFill>
              </a:rPr>
              <a:t>Evaluation of Uncompensated Care and Medicaid Payments in Texas, Health Management Associates. August 2016. </a:t>
            </a:r>
            <a:r>
              <a:rPr lang="en-US" sz="800" dirty="0">
                <a:solidFill>
                  <a:schemeClr val="tx1"/>
                </a:solidFill>
                <a:hlinkClick r:id="rId8"/>
              </a:rPr>
              <a:t>https://</a:t>
            </a:r>
            <a:r>
              <a:rPr lang="en-US" sz="800" dirty="0" smtClean="0">
                <a:solidFill>
                  <a:schemeClr val="tx1"/>
                </a:solidFill>
                <a:hlinkClick r:id="rId8"/>
              </a:rPr>
              <a:t>hhs.texas.gov/reports/2016/09/evaluation-uncompensated-care-and-medicaid-payments-texas-hospitals-and-role-texas-uncompensated</a:t>
            </a:r>
            <a:r>
              <a:rPr lang="en-US" sz="800" dirty="0" smtClean="0">
                <a:solidFill>
                  <a:schemeClr val="tx1"/>
                </a:solidFill>
              </a:rPr>
              <a:t> . </a:t>
            </a:r>
            <a:r>
              <a:rPr lang="en-US" sz="800" dirty="0">
                <a:solidFill>
                  <a:schemeClr val="tx1"/>
                </a:solidFill>
              </a:rPr>
              <a:t>CMS renews Florida’s Medicaid waiver, low income pool. Modern Healthcare, August 3, 2017. </a:t>
            </a:r>
            <a:r>
              <a:rPr lang="en-US" sz="800" dirty="0">
                <a:solidFill>
                  <a:schemeClr val="tx1"/>
                </a:solidFill>
                <a:hlinkClick r:id="rId9"/>
              </a:rPr>
              <a:t>http://</a:t>
            </a:r>
            <a:r>
              <a:rPr lang="en-US" sz="800" dirty="0" smtClean="0">
                <a:solidFill>
                  <a:schemeClr val="tx1"/>
                </a:solidFill>
                <a:hlinkClick r:id="rId9"/>
              </a:rPr>
              <a:t>www.modernhealthcare.com/article/20170803/NEWS/170809958</a:t>
            </a:r>
            <a:r>
              <a:rPr lang="en-US" sz="800" dirty="0" smtClean="0">
                <a:solidFill>
                  <a:schemeClr val="tx1"/>
                </a:solidFill>
              </a:rPr>
              <a:t> ; </a:t>
            </a:r>
            <a:r>
              <a:rPr lang="en-US" sz="800" dirty="0">
                <a:solidFill>
                  <a:schemeClr val="tx1"/>
                </a:solidFill>
              </a:rPr>
              <a:t>CMS Renews Texas uncompensated-care waiver that Obama opposed. Modern Healthcare. December 2017. </a:t>
            </a:r>
            <a:r>
              <a:rPr lang="en-US" sz="800" dirty="0">
                <a:solidFill>
                  <a:schemeClr val="tx1"/>
                </a:solidFill>
                <a:hlinkClick r:id="rId10"/>
              </a:rPr>
              <a:t>http://</a:t>
            </a:r>
            <a:r>
              <a:rPr lang="en-US" sz="800" dirty="0" smtClean="0">
                <a:solidFill>
                  <a:schemeClr val="tx1"/>
                </a:solidFill>
                <a:hlinkClick r:id="rId10"/>
              </a:rPr>
              <a:t>www.modernhealthcare.com/article/20171222/NEWS/171229961</a:t>
            </a:r>
            <a:r>
              <a:rPr lang="en-US" sz="800" dirty="0" smtClean="0">
                <a:solidFill>
                  <a:schemeClr val="tx1"/>
                </a:solidFill>
              </a:rPr>
              <a:t> </a:t>
            </a:r>
            <a:endParaRPr lang="en-US" sz="800" dirty="0">
              <a:solidFill>
                <a:schemeClr val="tx1"/>
              </a:solidFill>
            </a:endParaRPr>
          </a:p>
        </p:txBody>
      </p:sp>
      <p:pic>
        <p:nvPicPr>
          <p:cNvPr id="24" name="Picture 4" descr="https://d30y9cdsu7xlg0.cloudfront.net/png/1631726-200.png"/>
          <p:cNvPicPr>
            <a:picLocks noChangeAspect="1" noChangeArrowheads="1"/>
          </p:cNvPicPr>
          <p:nvPr/>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70" y="1615929"/>
            <a:ext cx="677906" cy="67538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944140" y="2522313"/>
            <a:ext cx="3963986" cy="3237217"/>
          </a:xfrm>
          <a:prstGeom prst="rect">
            <a:avLst/>
          </a:prstGeom>
          <a:solidFill>
            <a:schemeClr val="bg1"/>
          </a:solidFill>
          <a:ln w="28575">
            <a:solidFill>
              <a:srgbClr val="E9674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5159254" y="2772055"/>
            <a:ext cx="877915" cy="810934"/>
            <a:chOff x="5116170" y="2924075"/>
            <a:chExt cx="718972" cy="680028"/>
          </a:xfrm>
        </p:grpSpPr>
        <p:sp>
          <p:nvSpPr>
            <p:cNvPr id="27" name="Rounded Rectangle 26"/>
            <p:cNvSpPr/>
            <p:nvPr/>
          </p:nvSpPr>
          <p:spPr bwMode="auto">
            <a:xfrm>
              <a:off x="5116170" y="2924075"/>
              <a:ext cx="718972" cy="680028"/>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lvl="0" indent="0" algn="ctr" defTabSz="1019175"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endParaRPr>
            </a:p>
          </p:txBody>
        </p:sp>
        <p:sp>
          <p:nvSpPr>
            <p:cNvPr id="28" name="Freeform 20"/>
            <p:cNvSpPr>
              <a:spLocks/>
            </p:cNvSpPr>
            <p:nvPr/>
          </p:nvSpPr>
          <p:spPr bwMode="auto">
            <a:xfrm>
              <a:off x="5171023" y="2994321"/>
              <a:ext cx="609266" cy="539534"/>
            </a:xfrm>
            <a:custGeom>
              <a:avLst/>
              <a:gdLst>
                <a:gd name="T0" fmla="*/ 2147483647 w 1216"/>
                <a:gd name="T1" fmla="*/ 2147483647 h 1206"/>
                <a:gd name="T2" fmla="*/ 2147483647 w 1216"/>
                <a:gd name="T3" fmla="*/ 2147483647 h 1206"/>
                <a:gd name="T4" fmla="*/ 2147483647 w 1216"/>
                <a:gd name="T5" fmla="*/ 2147483647 h 1206"/>
                <a:gd name="T6" fmla="*/ 2147483647 w 1216"/>
                <a:gd name="T7" fmla="*/ 2147483647 h 1206"/>
                <a:gd name="T8" fmla="*/ 2147483647 w 1216"/>
                <a:gd name="T9" fmla="*/ 2147483647 h 1206"/>
                <a:gd name="T10" fmla="*/ 2147483647 w 1216"/>
                <a:gd name="T11" fmla="*/ 2147483647 h 1206"/>
                <a:gd name="T12" fmla="*/ 2147483647 w 1216"/>
                <a:gd name="T13" fmla="*/ 2147483647 h 1206"/>
                <a:gd name="T14" fmla="*/ 2147483647 w 1216"/>
                <a:gd name="T15" fmla="*/ 2147483647 h 1206"/>
                <a:gd name="T16" fmla="*/ 2147483647 w 1216"/>
                <a:gd name="T17" fmla="*/ 2147483647 h 1206"/>
                <a:gd name="T18" fmla="*/ 2147483647 w 1216"/>
                <a:gd name="T19" fmla="*/ 2147483647 h 1206"/>
                <a:gd name="T20" fmla="*/ 2147483647 w 1216"/>
                <a:gd name="T21" fmla="*/ 2147483647 h 1206"/>
                <a:gd name="T22" fmla="*/ 2147483647 w 1216"/>
                <a:gd name="T23" fmla="*/ 2147483647 h 1206"/>
                <a:gd name="T24" fmla="*/ 2147483647 w 1216"/>
                <a:gd name="T25" fmla="*/ 2147483647 h 1206"/>
                <a:gd name="T26" fmla="*/ 2147483647 w 1216"/>
                <a:gd name="T27" fmla="*/ 2147483647 h 1206"/>
                <a:gd name="T28" fmla="*/ 2147483647 w 1216"/>
                <a:gd name="T29" fmla="*/ 2147483647 h 1206"/>
                <a:gd name="T30" fmla="*/ 2147483647 w 1216"/>
                <a:gd name="T31" fmla="*/ 2147483647 h 1206"/>
                <a:gd name="T32" fmla="*/ 2147483647 w 1216"/>
                <a:gd name="T33" fmla="*/ 2147483647 h 1206"/>
                <a:gd name="T34" fmla="*/ 2147483647 w 1216"/>
                <a:gd name="T35" fmla="*/ 2147483647 h 1206"/>
                <a:gd name="T36" fmla="*/ 2147483647 w 1216"/>
                <a:gd name="T37" fmla="*/ 2147483647 h 1206"/>
                <a:gd name="T38" fmla="*/ 2147483647 w 1216"/>
                <a:gd name="T39" fmla="*/ 2147483647 h 1206"/>
                <a:gd name="T40" fmla="*/ 2147483647 w 1216"/>
                <a:gd name="T41" fmla="*/ 2147483647 h 1206"/>
                <a:gd name="T42" fmla="*/ 2147483647 w 1216"/>
                <a:gd name="T43" fmla="*/ 2147483647 h 1206"/>
                <a:gd name="T44" fmla="*/ 2147483647 w 1216"/>
                <a:gd name="T45" fmla="*/ 2147483647 h 1206"/>
                <a:gd name="T46" fmla="*/ 2147483647 w 1216"/>
                <a:gd name="T47" fmla="*/ 2147483647 h 1206"/>
                <a:gd name="T48" fmla="*/ 2147483647 w 1216"/>
                <a:gd name="T49" fmla="*/ 2147483647 h 1206"/>
                <a:gd name="T50" fmla="*/ 2147483647 w 1216"/>
                <a:gd name="T51" fmla="*/ 2147483647 h 1206"/>
                <a:gd name="T52" fmla="*/ 2147483647 w 1216"/>
                <a:gd name="T53" fmla="*/ 2147483647 h 1206"/>
                <a:gd name="T54" fmla="*/ 2147483647 w 1216"/>
                <a:gd name="T55" fmla="*/ 2147483647 h 1206"/>
                <a:gd name="T56" fmla="*/ 2147483647 w 1216"/>
                <a:gd name="T57" fmla="*/ 2147483647 h 1206"/>
                <a:gd name="T58" fmla="*/ 2147483647 w 1216"/>
                <a:gd name="T59" fmla="*/ 2147483647 h 1206"/>
                <a:gd name="T60" fmla="*/ 2147483647 w 1216"/>
                <a:gd name="T61" fmla="*/ 2147483647 h 1206"/>
                <a:gd name="T62" fmla="*/ 2147483647 w 1216"/>
                <a:gd name="T63" fmla="*/ 2147483647 h 1206"/>
                <a:gd name="T64" fmla="*/ 2147483647 w 1216"/>
                <a:gd name="T65" fmla="*/ 2147483647 h 1206"/>
                <a:gd name="T66" fmla="*/ 2147483647 w 1216"/>
                <a:gd name="T67" fmla="*/ 2147483647 h 1206"/>
                <a:gd name="T68" fmla="*/ 2147483647 w 1216"/>
                <a:gd name="T69" fmla="*/ 2147483647 h 1206"/>
                <a:gd name="T70" fmla="*/ 2147483647 w 1216"/>
                <a:gd name="T71" fmla="*/ 2147483647 h 1206"/>
                <a:gd name="T72" fmla="*/ 2147483647 w 1216"/>
                <a:gd name="T73" fmla="*/ 2147483647 h 1206"/>
                <a:gd name="T74" fmla="*/ 2147483647 w 1216"/>
                <a:gd name="T75" fmla="*/ 2147483647 h 1206"/>
                <a:gd name="T76" fmla="*/ 2147483647 w 1216"/>
                <a:gd name="T77" fmla="*/ 2147483647 h 1206"/>
                <a:gd name="T78" fmla="*/ 2147483647 w 1216"/>
                <a:gd name="T79" fmla="*/ 2147483647 h 1206"/>
                <a:gd name="T80" fmla="*/ 2147483647 w 1216"/>
                <a:gd name="T81" fmla="*/ 2147483647 h 1206"/>
                <a:gd name="T82" fmla="*/ 2147483647 w 1216"/>
                <a:gd name="T83" fmla="*/ 2147483647 h 1206"/>
                <a:gd name="T84" fmla="*/ 2147483647 w 1216"/>
                <a:gd name="T85" fmla="*/ 2147483647 h 1206"/>
                <a:gd name="T86" fmla="*/ 2147483647 w 1216"/>
                <a:gd name="T87" fmla="*/ 2147483647 h 1206"/>
                <a:gd name="T88" fmla="*/ 2147483647 w 1216"/>
                <a:gd name="T89" fmla="*/ 2147483647 h 1206"/>
                <a:gd name="T90" fmla="*/ 2147483647 w 1216"/>
                <a:gd name="T91" fmla="*/ 2147483647 h 1206"/>
                <a:gd name="T92" fmla="*/ 2147483647 w 1216"/>
                <a:gd name="T93" fmla="*/ 2147483647 h 1206"/>
                <a:gd name="T94" fmla="*/ 2147483647 w 1216"/>
                <a:gd name="T95" fmla="*/ 2147483647 h 1206"/>
                <a:gd name="T96" fmla="*/ 2147483647 w 1216"/>
                <a:gd name="T97" fmla="*/ 2147483647 h 1206"/>
                <a:gd name="T98" fmla="*/ 2147483647 w 1216"/>
                <a:gd name="T99" fmla="*/ 2147483647 h 1206"/>
                <a:gd name="T100" fmla="*/ 2147483647 w 1216"/>
                <a:gd name="T101" fmla="*/ 2147483647 h 1206"/>
                <a:gd name="T102" fmla="*/ 2147483647 w 1216"/>
                <a:gd name="T103" fmla="*/ 2147483647 h 1206"/>
                <a:gd name="T104" fmla="*/ 2147483647 w 1216"/>
                <a:gd name="T105" fmla="*/ 2147483647 h 1206"/>
                <a:gd name="T106" fmla="*/ 2147483647 w 1216"/>
                <a:gd name="T107" fmla="*/ 2147483647 h 1206"/>
                <a:gd name="T108" fmla="*/ 2147483647 w 1216"/>
                <a:gd name="T109" fmla="*/ 2147483647 h 1206"/>
                <a:gd name="T110" fmla="*/ 2147483647 w 1216"/>
                <a:gd name="T111" fmla="*/ 2147483647 h 1206"/>
                <a:gd name="T112" fmla="*/ 2147483647 w 1216"/>
                <a:gd name="T113" fmla="*/ 2147483647 h 1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16"/>
                <a:gd name="T172" fmla="*/ 0 h 1206"/>
                <a:gd name="T173" fmla="*/ 1216 w 1216"/>
                <a:gd name="T174" fmla="*/ 1206 h 1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16" h="1206">
                  <a:moveTo>
                    <a:pt x="372" y="0"/>
                  </a:moveTo>
                  <a:lnTo>
                    <a:pt x="638" y="19"/>
                  </a:lnTo>
                  <a:lnTo>
                    <a:pt x="630" y="231"/>
                  </a:lnTo>
                  <a:lnTo>
                    <a:pt x="636" y="232"/>
                  </a:lnTo>
                  <a:lnTo>
                    <a:pt x="642" y="236"/>
                  </a:lnTo>
                  <a:lnTo>
                    <a:pt x="647" y="240"/>
                  </a:lnTo>
                  <a:lnTo>
                    <a:pt x="653" y="247"/>
                  </a:lnTo>
                  <a:lnTo>
                    <a:pt x="660" y="251"/>
                  </a:lnTo>
                  <a:lnTo>
                    <a:pt x="668" y="253"/>
                  </a:lnTo>
                  <a:lnTo>
                    <a:pt x="669" y="251"/>
                  </a:lnTo>
                  <a:lnTo>
                    <a:pt x="676" y="251"/>
                  </a:lnTo>
                  <a:lnTo>
                    <a:pt x="680" y="255"/>
                  </a:lnTo>
                  <a:lnTo>
                    <a:pt x="682" y="255"/>
                  </a:lnTo>
                  <a:lnTo>
                    <a:pt x="682" y="251"/>
                  </a:lnTo>
                  <a:lnTo>
                    <a:pt x="687" y="247"/>
                  </a:lnTo>
                  <a:lnTo>
                    <a:pt x="690" y="248"/>
                  </a:lnTo>
                  <a:lnTo>
                    <a:pt x="692" y="253"/>
                  </a:lnTo>
                  <a:lnTo>
                    <a:pt x="696" y="258"/>
                  </a:lnTo>
                  <a:lnTo>
                    <a:pt x="699" y="264"/>
                  </a:lnTo>
                  <a:lnTo>
                    <a:pt x="701" y="269"/>
                  </a:lnTo>
                  <a:lnTo>
                    <a:pt x="699" y="272"/>
                  </a:lnTo>
                  <a:lnTo>
                    <a:pt x="704" y="274"/>
                  </a:lnTo>
                  <a:lnTo>
                    <a:pt x="711" y="274"/>
                  </a:lnTo>
                  <a:lnTo>
                    <a:pt x="715" y="270"/>
                  </a:lnTo>
                  <a:lnTo>
                    <a:pt x="720" y="269"/>
                  </a:lnTo>
                  <a:lnTo>
                    <a:pt x="722" y="272"/>
                  </a:lnTo>
                  <a:lnTo>
                    <a:pt x="726" y="278"/>
                  </a:lnTo>
                  <a:lnTo>
                    <a:pt x="733" y="278"/>
                  </a:lnTo>
                  <a:lnTo>
                    <a:pt x="741" y="282"/>
                  </a:lnTo>
                  <a:lnTo>
                    <a:pt x="747" y="282"/>
                  </a:lnTo>
                  <a:lnTo>
                    <a:pt x="757" y="280"/>
                  </a:lnTo>
                  <a:lnTo>
                    <a:pt x="760" y="288"/>
                  </a:lnTo>
                  <a:lnTo>
                    <a:pt x="763" y="290"/>
                  </a:lnTo>
                  <a:lnTo>
                    <a:pt x="766" y="291"/>
                  </a:lnTo>
                  <a:lnTo>
                    <a:pt x="771" y="288"/>
                  </a:lnTo>
                  <a:lnTo>
                    <a:pt x="774" y="285"/>
                  </a:lnTo>
                  <a:lnTo>
                    <a:pt x="781" y="282"/>
                  </a:lnTo>
                  <a:lnTo>
                    <a:pt x="785" y="280"/>
                  </a:lnTo>
                  <a:lnTo>
                    <a:pt x="790" y="282"/>
                  </a:lnTo>
                  <a:lnTo>
                    <a:pt x="795" y="285"/>
                  </a:lnTo>
                  <a:lnTo>
                    <a:pt x="798" y="290"/>
                  </a:lnTo>
                  <a:lnTo>
                    <a:pt x="796" y="294"/>
                  </a:lnTo>
                  <a:lnTo>
                    <a:pt x="798" y="297"/>
                  </a:lnTo>
                  <a:lnTo>
                    <a:pt x="804" y="302"/>
                  </a:lnTo>
                  <a:lnTo>
                    <a:pt x="809" y="301"/>
                  </a:lnTo>
                  <a:lnTo>
                    <a:pt x="809" y="307"/>
                  </a:lnTo>
                  <a:lnTo>
                    <a:pt x="809" y="310"/>
                  </a:lnTo>
                  <a:lnTo>
                    <a:pt x="812" y="315"/>
                  </a:lnTo>
                  <a:lnTo>
                    <a:pt x="815" y="318"/>
                  </a:lnTo>
                  <a:lnTo>
                    <a:pt x="820" y="317"/>
                  </a:lnTo>
                  <a:lnTo>
                    <a:pt x="827" y="313"/>
                  </a:lnTo>
                  <a:lnTo>
                    <a:pt x="831" y="310"/>
                  </a:lnTo>
                  <a:lnTo>
                    <a:pt x="833" y="307"/>
                  </a:lnTo>
                  <a:lnTo>
                    <a:pt x="836" y="304"/>
                  </a:lnTo>
                  <a:lnTo>
                    <a:pt x="844" y="305"/>
                  </a:lnTo>
                  <a:lnTo>
                    <a:pt x="846" y="307"/>
                  </a:lnTo>
                  <a:lnTo>
                    <a:pt x="844" y="313"/>
                  </a:lnTo>
                  <a:lnTo>
                    <a:pt x="849" y="315"/>
                  </a:lnTo>
                  <a:lnTo>
                    <a:pt x="852" y="313"/>
                  </a:lnTo>
                  <a:lnTo>
                    <a:pt x="857" y="318"/>
                  </a:lnTo>
                  <a:lnTo>
                    <a:pt x="858" y="321"/>
                  </a:lnTo>
                  <a:lnTo>
                    <a:pt x="863" y="323"/>
                  </a:lnTo>
                  <a:lnTo>
                    <a:pt x="868" y="320"/>
                  </a:lnTo>
                  <a:lnTo>
                    <a:pt x="876" y="318"/>
                  </a:lnTo>
                  <a:lnTo>
                    <a:pt x="877" y="320"/>
                  </a:lnTo>
                  <a:lnTo>
                    <a:pt x="877" y="326"/>
                  </a:lnTo>
                  <a:lnTo>
                    <a:pt x="881" y="329"/>
                  </a:lnTo>
                  <a:lnTo>
                    <a:pt x="887" y="329"/>
                  </a:lnTo>
                  <a:lnTo>
                    <a:pt x="890" y="321"/>
                  </a:lnTo>
                  <a:lnTo>
                    <a:pt x="895" y="318"/>
                  </a:lnTo>
                  <a:lnTo>
                    <a:pt x="898" y="320"/>
                  </a:lnTo>
                  <a:lnTo>
                    <a:pt x="903" y="318"/>
                  </a:lnTo>
                  <a:lnTo>
                    <a:pt x="911" y="313"/>
                  </a:lnTo>
                  <a:lnTo>
                    <a:pt x="917" y="313"/>
                  </a:lnTo>
                  <a:lnTo>
                    <a:pt x="920" y="318"/>
                  </a:lnTo>
                  <a:lnTo>
                    <a:pt x="927" y="323"/>
                  </a:lnTo>
                  <a:lnTo>
                    <a:pt x="936" y="324"/>
                  </a:lnTo>
                  <a:lnTo>
                    <a:pt x="944" y="329"/>
                  </a:lnTo>
                  <a:lnTo>
                    <a:pt x="951" y="337"/>
                  </a:lnTo>
                  <a:lnTo>
                    <a:pt x="958" y="339"/>
                  </a:lnTo>
                  <a:lnTo>
                    <a:pt x="963" y="332"/>
                  </a:lnTo>
                  <a:lnTo>
                    <a:pt x="966" y="332"/>
                  </a:lnTo>
                  <a:lnTo>
                    <a:pt x="971" y="326"/>
                  </a:lnTo>
                  <a:lnTo>
                    <a:pt x="979" y="323"/>
                  </a:lnTo>
                  <a:lnTo>
                    <a:pt x="984" y="320"/>
                  </a:lnTo>
                  <a:lnTo>
                    <a:pt x="993" y="317"/>
                  </a:lnTo>
                  <a:lnTo>
                    <a:pt x="1000" y="320"/>
                  </a:lnTo>
                  <a:lnTo>
                    <a:pt x="1006" y="323"/>
                  </a:lnTo>
                  <a:lnTo>
                    <a:pt x="1009" y="318"/>
                  </a:lnTo>
                  <a:lnTo>
                    <a:pt x="1014" y="313"/>
                  </a:lnTo>
                  <a:lnTo>
                    <a:pt x="1017" y="312"/>
                  </a:lnTo>
                  <a:lnTo>
                    <a:pt x="1024" y="313"/>
                  </a:lnTo>
                  <a:lnTo>
                    <a:pt x="1028" y="317"/>
                  </a:lnTo>
                  <a:lnTo>
                    <a:pt x="1032" y="320"/>
                  </a:lnTo>
                  <a:lnTo>
                    <a:pt x="1038" y="324"/>
                  </a:lnTo>
                  <a:lnTo>
                    <a:pt x="1043" y="323"/>
                  </a:lnTo>
                  <a:lnTo>
                    <a:pt x="1044" y="323"/>
                  </a:lnTo>
                  <a:lnTo>
                    <a:pt x="1049" y="317"/>
                  </a:lnTo>
                  <a:lnTo>
                    <a:pt x="1055" y="310"/>
                  </a:lnTo>
                  <a:lnTo>
                    <a:pt x="1057" y="309"/>
                  </a:lnTo>
                  <a:lnTo>
                    <a:pt x="1065" y="310"/>
                  </a:lnTo>
                  <a:lnTo>
                    <a:pt x="1068" y="317"/>
                  </a:lnTo>
                  <a:lnTo>
                    <a:pt x="1079" y="323"/>
                  </a:lnTo>
                  <a:lnTo>
                    <a:pt x="1086" y="326"/>
                  </a:lnTo>
                  <a:lnTo>
                    <a:pt x="1089" y="331"/>
                  </a:lnTo>
                  <a:lnTo>
                    <a:pt x="1098" y="336"/>
                  </a:lnTo>
                  <a:lnTo>
                    <a:pt x="1106" y="340"/>
                  </a:lnTo>
                  <a:lnTo>
                    <a:pt x="1117" y="342"/>
                  </a:lnTo>
                  <a:lnTo>
                    <a:pt x="1124" y="345"/>
                  </a:lnTo>
                  <a:lnTo>
                    <a:pt x="1128" y="352"/>
                  </a:lnTo>
                  <a:lnTo>
                    <a:pt x="1133" y="356"/>
                  </a:lnTo>
                  <a:lnTo>
                    <a:pt x="1141" y="353"/>
                  </a:lnTo>
                  <a:lnTo>
                    <a:pt x="1148" y="352"/>
                  </a:lnTo>
                  <a:lnTo>
                    <a:pt x="1155" y="350"/>
                  </a:lnTo>
                  <a:lnTo>
                    <a:pt x="1162" y="355"/>
                  </a:lnTo>
                  <a:lnTo>
                    <a:pt x="1163" y="358"/>
                  </a:lnTo>
                  <a:lnTo>
                    <a:pt x="1163" y="526"/>
                  </a:lnTo>
                  <a:lnTo>
                    <a:pt x="1186" y="553"/>
                  </a:lnTo>
                  <a:lnTo>
                    <a:pt x="1186" y="574"/>
                  </a:lnTo>
                  <a:lnTo>
                    <a:pt x="1192" y="576"/>
                  </a:lnTo>
                  <a:lnTo>
                    <a:pt x="1195" y="583"/>
                  </a:lnTo>
                  <a:lnTo>
                    <a:pt x="1198" y="590"/>
                  </a:lnTo>
                  <a:lnTo>
                    <a:pt x="1202" y="596"/>
                  </a:lnTo>
                  <a:lnTo>
                    <a:pt x="1203" y="601"/>
                  </a:lnTo>
                  <a:lnTo>
                    <a:pt x="1203" y="609"/>
                  </a:lnTo>
                  <a:lnTo>
                    <a:pt x="1208" y="612"/>
                  </a:lnTo>
                  <a:lnTo>
                    <a:pt x="1210" y="620"/>
                  </a:lnTo>
                  <a:lnTo>
                    <a:pt x="1214" y="622"/>
                  </a:lnTo>
                  <a:lnTo>
                    <a:pt x="1216" y="628"/>
                  </a:lnTo>
                  <a:lnTo>
                    <a:pt x="1213" y="634"/>
                  </a:lnTo>
                  <a:lnTo>
                    <a:pt x="1213" y="641"/>
                  </a:lnTo>
                  <a:lnTo>
                    <a:pt x="1211" y="647"/>
                  </a:lnTo>
                  <a:lnTo>
                    <a:pt x="1210" y="652"/>
                  </a:lnTo>
                  <a:lnTo>
                    <a:pt x="1211" y="658"/>
                  </a:lnTo>
                  <a:lnTo>
                    <a:pt x="1208" y="661"/>
                  </a:lnTo>
                  <a:lnTo>
                    <a:pt x="1206" y="668"/>
                  </a:lnTo>
                  <a:lnTo>
                    <a:pt x="1203" y="672"/>
                  </a:lnTo>
                  <a:lnTo>
                    <a:pt x="1202" y="679"/>
                  </a:lnTo>
                  <a:lnTo>
                    <a:pt x="1198" y="682"/>
                  </a:lnTo>
                  <a:lnTo>
                    <a:pt x="1197" y="688"/>
                  </a:lnTo>
                  <a:lnTo>
                    <a:pt x="1197" y="698"/>
                  </a:lnTo>
                  <a:lnTo>
                    <a:pt x="1200" y="699"/>
                  </a:lnTo>
                  <a:lnTo>
                    <a:pt x="1198" y="704"/>
                  </a:lnTo>
                  <a:lnTo>
                    <a:pt x="1197" y="707"/>
                  </a:lnTo>
                  <a:lnTo>
                    <a:pt x="1197" y="714"/>
                  </a:lnTo>
                  <a:lnTo>
                    <a:pt x="1200" y="718"/>
                  </a:lnTo>
                  <a:lnTo>
                    <a:pt x="1202" y="725"/>
                  </a:lnTo>
                  <a:lnTo>
                    <a:pt x="1202" y="731"/>
                  </a:lnTo>
                  <a:lnTo>
                    <a:pt x="1200" y="736"/>
                  </a:lnTo>
                  <a:lnTo>
                    <a:pt x="1197" y="744"/>
                  </a:lnTo>
                  <a:lnTo>
                    <a:pt x="1190" y="750"/>
                  </a:lnTo>
                  <a:lnTo>
                    <a:pt x="1187" y="758"/>
                  </a:lnTo>
                  <a:lnTo>
                    <a:pt x="1184" y="763"/>
                  </a:lnTo>
                  <a:lnTo>
                    <a:pt x="1179" y="766"/>
                  </a:lnTo>
                  <a:lnTo>
                    <a:pt x="1175" y="769"/>
                  </a:lnTo>
                  <a:lnTo>
                    <a:pt x="1176" y="771"/>
                  </a:lnTo>
                  <a:lnTo>
                    <a:pt x="1179" y="773"/>
                  </a:lnTo>
                  <a:lnTo>
                    <a:pt x="1181" y="777"/>
                  </a:lnTo>
                  <a:lnTo>
                    <a:pt x="1182" y="780"/>
                  </a:lnTo>
                  <a:lnTo>
                    <a:pt x="1176" y="782"/>
                  </a:lnTo>
                  <a:lnTo>
                    <a:pt x="1163" y="782"/>
                  </a:lnTo>
                  <a:lnTo>
                    <a:pt x="1154" y="780"/>
                  </a:lnTo>
                  <a:lnTo>
                    <a:pt x="1146" y="785"/>
                  </a:lnTo>
                  <a:lnTo>
                    <a:pt x="1138" y="790"/>
                  </a:lnTo>
                  <a:lnTo>
                    <a:pt x="1128" y="793"/>
                  </a:lnTo>
                  <a:lnTo>
                    <a:pt x="1122" y="798"/>
                  </a:lnTo>
                  <a:lnTo>
                    <a:pt x="1117" y="803"/>
                  </a:lnTo>
                  <a:lnTo>
                    <a:pt x="1111" y="804"/>
                  </a:lnTo>
                  <a:lnTo>
                    <a:pt x="1103" y="796"/>
                  </a:lnTo>
                  <a:lnTo>
                    <a:pt x="1098" y="790"/>
                  </a:lnTo>
                  <a:lnTo>
                    <a:pt x="1098" y="782"/>
                  </a:lnTo>
                  <a:lnTo>
                    <a:pt x="1097" y="776"/>
                  </a:lnTo>
                  <a:lnTo>
                    <a:pt x="1095" y="771"/>
                  </a:lnTo>
                  <a:lnTo>
                    <a:pt x="1092" y="771"/>
                  </a:lnTo>
                  <a:lnTo>
                    <a:pt x="1090" y="776"/>
                  </a:lnTo>
                  <a:lnTo>
                    <a:pt x="1086" y="779"/>
                  </a:lnTo>
                  <a:lnTo>
                    <a:pt x="1082" y="782"/>
                  </a:lnTo>
                  <a:lnTo>
                    <a:pt x="1082" y="834"/>
                  </a:lnTo>
                  <a:lnTo>
                    <a:pt x="1078" y="842"/>
                  </a:lnTo>
                  <a:lnTo>
                    <a:pt x="1076" y="847"/>
                  </a:lnTo>
                  <a:lnTo>
                    <a:pt x="1076" y="854"/>
                  </a:lnTo>
                  <a:lnTo>
                    <a:pt x="1073" y="858"/>
                  </a:lnTo>
                  <a:lnTo>
                    <a:pt x="1070" y="868"/>
                  </a:lnTo>
                  <a:lnTo>
                    <a:pt x="1067" y="873"/>
                  </a:lnTo>
                  <a:lnTo>
                    <a:pt x="1057" y="879"/>
                  </a:lnTo>
                  <a:lnTo>
                    <a:pt x="1047" y="884"/>
                  </a:lnTo>
                  <a:lnTo>
                    <a:pt x="1038" y="887"/>
                  </a:lnTo>
                  <a:lnTo>
                    <a:pt x="1027" y="896"/>
                  </a:lnTo>
                  <a:lnTo>
                    <a:pt x="1014" y="903"/>
                  </a:lnTo>
                  <a:lnTo>
                    <a:pt x="1003" y="909"/>
                  </a:lnTo>
                  <a:lnTo>
                    <a:pt x="989" y="917"/>
                  </a:lnTo>
                  <a:lnTo>
                    <a:pt x="973" y="923"/>
                  </a:lnTo>
                  <a:lnTo>
                    <a:pt x="973" y="919"/>
                  </a:lnTo>
                  <a:lnTo>
                    <a:pt x="978" y="915"/>
                  </a:lnTo>
                  <a:lnTo>
                    <a:pt x="984" y="912"/>
                  </a:lnTo>
                  <a:lnTo>
                    <a:pt x="987" y="906"/>
                  </a:lnTo>
                  <a:lnTo>
                    <a:pt x="984" y="901"/>
                  </a:lnTo>
                  <a:lnTo>
                    <a:pt x="981" y="898"/>
                  </a:lnTo>
                  <a:lnTo>
                    <a:pt x="978" y="892"/>
                  </a:lnTo>
                  <a:lnTo>
                    <a:pt x="976" y="893"/>
                  </a:lnTo>
                  <a:lnTo>
                    <a:pt x="976" y="896"/>
                  </a:lnTo>
                  <a:lnTo>
                    <a:pt x="974" y="903"/>
                  </a:lnTo>
                  <a:lnTo>
                    <a:pt x="971" y="906"/>
                  </a:lnTo>
                  <a:lnTo>
                    <a:pt x="966" y="904"/>
                  </a:lnTo>
                  <a:lnTo>
                    <a:pt x="963" y="901"/>
                  </a:lnTo>
                  <a:lnTo>
                    <a:pt x="962" y="896"/>
                  </a:lnTo>
                  <a:lnTo>
                    <a:pt x="960" y="895"/>
                  </a:lnTo>
                  <a:lnTo>
                    <a:pt x="957" y="893"/>
                  </a:lnTo>
                  <a:lnTo>
                    <a:pt x="955" y="898"/>
                  </a:lnTo>
                  <a:lnTo>
                    <a:pt x="955" y="901"/>
                  </a:lnTo>
                  <a:lnTo>
                    <a:pt x="957" y="904"/>
                  </a:lnTo>
                  <a:lnTo>
                    <a:pt x="954" y="906"/>
                  </a:lnTo>
                  <a:lnTo>
                    <a:pt x="952" y="904"/>
                  </a:lnTo>
                  <a:lnTo>
                    <a:pt x="947" y="898"/>
                  </a:lnTo>
                  <a:lnTo>
                    <a:pt x="946" y="896"/>
                  </a:lnTo>
                  <a:lnTo>
                    <a:pt x="944" y="893"/>
                  </a:lnTo>
                  <a:lnTo>
                    <a:pt x="939" y="893"/>
                  </a:lnTo>
                  <a:lnTo>
                    <a:pt x="938" y="896"/>
                  </a:lnTo>
                  <a:lnTo>
                    <a:pt x="938" y="900"/>
                  </a:lnTo>
                  <a:lnTo>
                    <a:pt x="936" y="903"/>
                  </a:lnTo>
                  <a:lnTo>
                    <a:pt x="938" y="908"/>
                  </a:lnTo>
                  <a:lnTo>
                    <a:pt x="941" y="911"/>
                  </a:lnTo>
                  <a:lnTo>
                    <a:pt x="944" y="914"/>
                  </a:lnTo>
                  <a:lnTo>
                    <a:pt x="947" y="917"/>
                  </a:lnTo>
                  <a:lnTo>
                    <a:pt x="949" y="919"/>
                  </a:lnTo>
                  <a:lnTo>
                    <a:pt x="947" y="922"/>
                  </a:lnTo>
                  <a:lnTo>
                    <a:pt x="946" y="925"/>
                  </a:lnTo>
                  <a:lnTo>
                    <a:pt x="944" y="927"/>
                  </a:lnTo>
                  <a:lnTo>
                    <a:pt x="924" y="928"/>
                  </a:lnTo>
                  <a:lnTo>
                    <a:pt x="920" y="933"/>
                  </a:lnTo>
                  <a:lnTo>
                    <a:pt x="917" y="938"/>
                  </a:lnTo>
                  <a:lnTo>
                    <a:pt x="917" y="943"/>
                  </a:lnTo>
                  <a:lnTo>
                    <a:pt x="912" y="946"/>
                  </a:lnTo>
                  <a:lnTo>
                    <a:pt x="911" y="949"/>
                  </a:lnTo>
                  <a:lnTo>
                    <a:pt x="908" y="952"/>
                  </a:lnTo>
                  <a:lnTo>
                    <a:pt x="903" y="952"/>
                  </a:lnTo>
                  <a:lnTo>
                    <a:pt x="898" y="952"/>
                  </a:lnTo>
                  <a:lnTo>
                    <a:pt x="893" y="955"/>
                  </a:lnTo>
                  <a:lnTo>
                    <a:pt x="889" y="958"/>
                  </a:lnTo>
                  <a:lnTo>
                    <a:pt x="887" y="960"/>
                  </a:lnTo>
                  <a:lnTo>
                    <a:pt x="885" y="963"/>
                  </a:lnTo>
                  <a:lnTo>
                    <a:pt x="882" y="966"/>
                  </a:lnTo>
                  <a:lnTo>
                    <a:pt x="887" y="970"/>
                  </a:lnTo>
                  <a:lnTo>
                    <a:pt x="893" y="970"/>
                  </a:lnTo>
                  <a:lnTo>
                    <a:pt x="893" y="973"/>
                  </a:lnTo>
                  <a:lnTo>
                    <a:pt x="892" y="979"/>
                  </a:lnTo>
                  <a:lnTo>
                    <a:pt x="889" y="982"/>
                  </a:lnTo>
                  <a:lnTo>
                    <a:pt x="887" y="985"/>
                  </a:lnTo>
                  <a:lnTo>
                    <a:pt x="881" y="989"/>
                  </a:lnTo>
                  <a:lnTo>
                    <a:pt x="874" y="990"/>
                  </a:lnTo>
                  <a:lnTo>
                    <a:pt x="868" y="990"/>
                  </a:lnTo>
                  <a:lnTo>
                    <a:pt x="865" y="990"/>
                  </a:lnTo>
                  <a:lnTo>
                    <a:pt x="862" y="992"/>
                  </a:lnTo>
                  <a:lnTo>
                    <a:pt x="858" y="995"/>
                  </a:lnTo>
                  <a:lnTo>
                    <a:pt x="862" y="1000"/>
                  </a:lnTo>
                  <a:lnTo>
                    <a:pt x="863" y="1004"/>
                  </a:lnTo>
                  <a:lnTo>
                    <a:pt x="866" y="1006"/>
                  </a:lnTo>
                  <a:lnTo>
                    <a:pt x="868" y="1008"/>
                  </a:lnTo>
                  <a:lnTo>
                    <a:pt x="868" y="1016"/>
                  </a:lnTo>
                  <a:lnTo>
                    <a:pt x="868" y="1020"/>
                  </a:lnTo>
                  <a:lnTo>
                    <a:pt x="866" y="1024"/>
                  </a:lnTo>
                  <a:lnTo>
                    <a:pt x="866" y="1028"/>
                  </a:lnTo>
                  <a:lnTo>
                    <a:pt x="866" y="1036"/>
                  </a:lnTo>
                  <a:lnTo>
                    <a:pt x="866" y="1041"/>
                  </a:lnTo>
                  <a:lnTo>
                    <a:pt x="866" y="1046"/>
                  </a:lnTo>
                  <a:lnTo>
                    <a:pt x="862" y="1049"/>
                  </a:lnTo>
                  <a:lnTo>
                    <a:pt x="857" y="1052"/>
                  </a:lnTo>
                  <a:lnTo>
                    <a:pt x="852" y="1051"/>
                  </a:lnTo>
                  <a:lnTo>
                    <a:pt x="850" y="1047"/>
                  </a:lnTo>
                  <a:lnTo>
                    <a:pt x="846" y="1046"/>
                  </a:lnTo>
                  <a:lnTo>
                    <a:pt x="841" y="1044"/>
                  </a:lnTo>
                  <a:lnTo>
                    <a:pt x="836" y="1047"/>
                  </a:lnTo>
                  <a:lnTo>
                    <a:pt x="835" y="1051"/>
                  </a:lnTo>
                  <a:lnTo>
                    <a:pt x="835" y="1054"/>
                  </a:lnTo>
                  <a:lnTo>
                    <a:pt x="838" y="1058"/>
                  </a:lnTo>
                  <a:lnTo>
                    <a:pt x="842" y="1062"/>
                  </a:lnTo>
                  <a:lnTo>
                    <a:pt x="847" y="1060"/>
                  </a:lnTo>
                  <a:lnTo>
                    <a:pt x="850" y="1060"/>
                  </a:lnTo>
                  <a:lnTo>
                    <a:pt x="854" y="1063"/>
                  </a:lnTo>
                  <a:lnTo>
                    <a:pt x="855" y="1068"/>
                  </a:lnTo>
                  <a:lnTo>
                    <a:pt x="857" y="1070"/>
                  </a:lnTo>
                  <a:lnTo>
                    <a:pt x="855" y="1073"/>
                  </a:lnTo>
                  <a:lnTo>
                    <a:pt x="854" y="1079"/>
                  </a:lnTo>
                  <a:lnTo>
                    <a:pt x="854" y="1084"/>
                  </a:lnTo>
                  <a:lnTo>
                    <a:pt x="852" y="1087"/>
                  </a:lnTo>
                  <a:lnTo>
                    <a:pt x="849" y="1090"/>
                  </a:lnTo>
                  <a:lnTo>
                    <a:pt x="844" y="1093"/>
                  </a:lnTo>
                  <a:lnTo>
                    <a:pt x="844" y="1097"/>
                  </a:lnTo>
                  <a:lnTo>
                    <a:pt x="847" y="1103"/>
                  </a:lnTo>
                  <a:lnTo>
                    <a:pt x="847" y="1108"/>
                  </a:lnTo>
                  <a:lnTo>
                    <a:pt x="849" y="1116"/>
                  </a:lnTo>
                  <a:lnTo>
                    <a:pt x="850" y="1122"/>
                  </a:lnTo>
                  <a:lnTo>
                    <a:pt x="850" y="1130"/>
                  </a:lnTo>
                  <a:lnTo>
                    <a:pt x="854" y="1136"/>
                  </a:lnTo>
                  <a:lnTo>
                    <a:pt x="855" y="1146"/>
                  </a:lnTo>
                  <a:lnTo>
                    <a:pt x="857" y="1160"/>
                  </a:lnTo>
                  <a:lnTo>
                    <a:pt x="860" y="1173"/>
                  </a:lnTo>
                  <a:lnTo>
                    <a:pt x="865" y="1184"/>
                  </a:lnTo>
                  <a:lnTo>
                    <a:pt x="869" y="1194"/>
                  </a:lnTo>
                  <a:lnTo>
                    <a:pt x="874" y="1201"/>
                  </a:lnTo>
                  <a:lnTo>
                    <a:pt x="874" y="1206"/>
                  </a:lnTo>
                  <a:lnTo>
                    <a:pt x="866" y="1200"/>
                  </a:lnTo>
                  <a:lnTo>
                    <a:pt x="850" y="1198"/>
                  </a:lnTo>
                  <a:lnTo>
                    <a:pt x="841" y="1198"/>
                  </a:lnTo>
                  <a:lnTo>
                    <a:pt x="830" y="1192"/>
                  </a:lnTo>
                  <a:lnTo>
                    <a:pt x="815" y="1186"/>
                  </a:lnTo>
                  <a:lnTo>
                    <a:pt x="795" y="1181"/>
                  </a:lnTo>
                  <a:lnTo>
                    <a:pt x="769" y="1179"/>
                  </a:lnTo>
                  <a:lnTo>
                    <a:pt x="760" y="1179"/>
                  </a:lnTo>
                  <a:lnTo>
                    <a:pt x="744" y="1170"/>
                  </a:lnTo>
                  <a:lnTo>
                    <a:pt x="734" y="1162"/>
                  </a:lnTo>
                  <a:lnTo>
                    <a:pt x="722" y="1159"/>
                  </a:lnTo>
                  <a:lnTo>
                    <a:pt x="707" y="1157"/>
                  </a:lnTo>
                  <a:lnTo>
                    <a:pt x="693" y="1147"/>
                  </a:lnTo>
                  <a:lnTo>
                    <a:pt x="682" y="1140"/>
                  </a:lnTo>
                  <a:lnTo>
                    <a:pt x="672" y="1122"/>
                  </a:lnTo>
                  <a:lnTo>
                    <a:pt x="661" y="1108"/>
                  </a:lnTo>
                  <a:lnTo>
                    <a:pt x="652" y="1085"/>
                  </a:lnTo>
                  <a:lnTo>
                    <a:pt x="645" y="1074"/>
                  </a:lnTo>
                  <a:lnTo>
                    <a:pt x="642" y="1062"/>
                  </a:lnTo>
                  <a:lnTo>
                    <a:pt x="641" y="1049"/>
                  </a:lnTo>
                  <a:lnTo>
                    <a:pt x="636" y="1030"/>
                  </a:lnTo>
                  <a:lnTo>
                    <a:pt x="631" y="1020"/>
                  </a:lnTo>
                  <a:lnTo>
                    <a:pt x="630" y="1009"/>
                  </a:lnTo>
                  <a:lnTo>
                    <a:pt x="625" y="1000"/>
                  </a:lnTo>
                  <a:lnTo>
                    <a:pt x="612" y="990"/>
                  </a:lnTo>
                  <a:lnTo>
                    <a:pt x="604" y="982"/>
                  </a:lnTo>
                  <a:lnTo>
                    <a:pt x="599" y="977"/>
                  </a:lnTo>
                  <a:lnTo>
                    <a:pt x="593" y="963"/>
                  </a:lnTo>
                  <a:lnTo>
                    <a:pt x="585" y="950"/>
                  </a:lnTo>
                  <a:lnTo>
                    <a:pt x="574" y="936"/>
                  </a:lnTo>
                  <a:lnTo>
                    <a:pt x="564" y="923"/>
                  </a:lnTo>
                  <a:lnTo>
                    <a:pt x="553" y="901"/>
                  </a:lnTo>
                  <a:lnTo>
                    <a:pt x="544" y="877"/>
                  </a:lnTo>
                  <a:lnTo>
                    <a:pt x="537" y="855"/>
                  </a:lnTo>
                  <a:lnTo>
                    <a:pt x="533" y="844"/>
                  </a:lnTo>
                  <a:lnTo>
                    <a:pt x="529" y="834"/>
                  </a:lnTo>
                  <a:lnTo>
                    <a:pt x="522" y="817"/>
                  </a:lnTo>
                  <a:lnTo>
                    <a:pt x="512" y="807"/>
                  </a:lnTo>
                  <a:lnTo>
                    <a:pt x="501" y="795"/>
                  </a:lnTo>
                  <a:lnTo>
                    <a:pt x="485" y="777"/>
                  </a:lnTo>
                  <a:lnTo>
                    <a:pt x="477" y="765"/>
                  </a:lnTo>
                  <a:lnTo>
                    <a:pt x="471" y="753"/>
                  </a:lnTo>
                  <a:lnTo>
                    <a:pt x="466" y="747"/>
                  </a:lnTo>
                  <a:lnTo>
                    <a:pt x="448" y="744"/>
                  </a:lnTo>
                  <a:lnTo>
                    <a:pt x="421" y="744"/>
                  </a:lnTo>
                  <a:lnTo>
                    <a:pt x="407" y="746"/>
                  </a:lnTo>
                  <a:lnTo>
                    <a:pt x="382" y="744"/>
                  </a:lnTo>
                  <a:lnTo>
                    <a:pt x="371" y="739"/>
                  </a:lnTo>
                  <a:lnTo>
                    <a:pt x="363" y="736"/>
                  </a:lnTo>
                  <a:lnTo>
                    <a:pt x="350" y="739"/>
                  </a:lnTo>
                  <a:lnTo>
                    <a:pt x="347" y="747"/>
                  </a:lnTo>
                  <a:lnTo>
                    <a:pt x="336" y="760"/>
                  </a:lnTo>
                  <a:lnTo>
                    <a:pt x="326" y="773"/>
                  </a:lnTo>
                  <a:lnTo>
                    <a:pt x="313" y="793"/>
                  </a:lnTo>
                  <a:lnTo>
                    <a:pt x="304" y="804"/>
                  </a:lnTo>
                  <a:lnTo>
                    <a:pt x="297" y="815"/>
                  </a:lnTo>
                  <a:lnTo>
                    <a:pt x="293" y="825"/>
                  </a:lnTo>
                  <a:lnTo>
                    <a:pt x="291" y="828"/>
                  </a:lnTo>
                  <a:lnTo>
                    <a:pt x="288" y="828"/>
                  </a:lnTo>
                  <a:lnTo>
                    <a:pt x="283" y="825"/>
                  </a:lnTo>
                  <a:lnTo>
                    <a:pt x="274" y="820"/>
                  </a:lnTo>
                  <a:lnTo>
                    <a:pt x="264" y="819"/>
                  </a:lnTo>
                  <a:lnTo>
                    <a:pt x="255" y="815"/>
                  </a:lnTo>
                  <a:lnTo>
                    <a:pt x="247" y="809"/>
                  </a:lnTo>
                  <a:lnTo>
                    <a:pt x="232" y="798"/>
                  </a:lnTo>
                  <a:lnTo>
                    <a:pt x="223" y="787"/>
                  </a:lnTo>
                  <a:lnTo>
                    <a:pt x="213" y="779"/>
                  </a:lnTo>
                  <a:lnTo>
                    <a:pt x="201" y="769"/>
                  </a:lnTo>
                  <a:lnTo>
                    <a:pt x="188" y="758"/>
                  </a:lnTo>
                  <a:lnTo>
                    <a:pt x="175" y="744"/>
                  </a:lnTo>
                  <a:lnTo>
                    <a:pt x="169" y="733"/>
                  </a:lnTo>
                  <a:lnTo>
                    <a:pt x="161" y="722"/>
                  </a:lnTo>
                  <a:lnTo>
                    <a:pt x="158" y="711"/>
                  </a:lnTo>
                  <a:lnTo>
                    <a:pt x="154" y="695"/>
                  </a:lnTo>
                  <a:lnTo>
                    <a:pt x="154" y="680"/>
                  </a:lnTo>
                  <a:lnTo>
                    <a:pt x="153" y="672"/>
                  </a:lnTo>
                  <a:lnTo>
                    <a:pt x="151" y="661"/>
                  </a:lnTo>
                  <a:lnTo>
                    <a:pt x="151" y="652"/>
                  </a:lnTo>
                  <a:lnTo>
                    <a:pt x="147" y="639"/>
                  </a:lnTo>
                  <a:lnTo>
                    <a:pt x="143" y="630"/>
                  </a:lnTo>
                  <a:lnTo>
                    <a:pt x="139" y="622"/>
                  </a:lnTo>
                  <a:lnTo>
                    <a:pt x="129" y="614"/>
                  </a:lnTo>
                  <a:lnTo>
                    <a:pt x="120" y="604"/>
                  </a:lnTo>
                  <a:lnTo>
                    <a:pt x="110" y="593"/>
                  </a:lnTo>
                  <a:lnTo>
                    <a:pt x="94" y="579"/>
                  </a:lnTo>
                  <a:lnTo>
                    <a:pt x="83" y="569"/>
                  </a:lnTo>
                  <a:lnTo>
                    <a:pt x="73" y="561"/>
                  </a:lnTo>
                  <a:lnTo>
                    <a:pt x="66" y="549"/>
                  </a:lnTo>
                  <a:lnTo>
                    <a:pt x="61" y="542"/>
                  </a:lnTo>
                  <a:lnTo>
                    <a:pt x="58" y="534"/>
                  </a:lnTo>
                  <a:lnTo>
                    <a:pt x="54" y="529"/>
                  </a:lnTo>
                  <a:lnTo>
                    <a:pt x="42" y="521"/>
                  </a:lnTo>
                  <a:lnTo>
                    <a:pt x="35" y="515"/>
                  </a:lnTo>
                  <a:lnTo>
                    <a:pt x="32" y="504"/>
                  </a:lnTo>
                  <a:lnTo>
                    <a:pt x="27" y="498"/>
                  </a:lnTo>
                  <a:lnTo>
                    <a:pt x="23" y="491"/>
                  </a:lnTo>
                  <a:lnTo>
                    <a:pt x="13" y="485"/>
                  </a:lnTo>
                  <a:lnTo>
                    <a:pt x="8" y="480"/>
                  </a:lnTo>
                  <a:lnTo>
                    <a:pt x="0" y="475"/>
                  </a:lnTo>
                  <a:lnTo>
                    <a:pt x="4" y="464"/>
                  </a:lnTo>
                  <a:lnTo>
                    <a:pt x="7" y="458"/>
                  </a:lnTo>
                  <a:lnTo>
                    <a:pt x="329" y="494"/>
                  </a:lnTo>
                  <a:lnTo>
                    <a:pt x="372" y="0"/>
                  </a:lnTo>
                  <a:close/>
                </a:path>
              </a:pathLst>
            </a:custGeom>
            <a:solidFill>
              <a:srgbClr val="400C3C"/>
            </a:solidFill>
            <a:ln w="9525" algn="ctr">
              <a:solidFill>
                <a:srgbClr val="FFFFFF">
                  <a:lumMod val="65000"/>
                </a:srgbClr>
              </a:solidFill>
              <a:round/>
              <a:headEnd/>
              <a:tailEnd/>
            </a:ln>
          </p:spPr>
          <p:txBody>
            <a:bodyPr lIns="91311" tIns="45657" rIns="91311" bIns="45657"/>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prstClr val="white"/>
                </a:solidFill>
                <a:effectLst/>
                <a:uLnTx/>
                <a:uFillTx/>
                <a:ea typeface="ＭＳ Ｐゴシック" pitchFamily="34" charset="-128"/>
                <a:cs typeface="Arial" pitchFamily="34" charset="0"/>
              </a:endParaRPr>
            </a:p>
          </p:txBody>
        </p:sp>
      </p:grpSp>
      <p:grpSp>
        <p:nvGrpSpPr>
          <p:cNvPr id="29" name="Group 28"/>
          <p:cNvGrpSpPr/>
          <p:nvPr/>
        </p:nvGrpSpPr>
        <p:grpSpPr>
          <a:xfrm>
            <a:off x="5156799" y="4535690"/>
            <a:ext cx="882072" cy="806913"/>
            <a:chOff x="5114468" y="4404545"/>
            <a:chExt cx="722376" cy="676656"/>
          </a:xfrm>
        </p:grpSpPr>
        <p:sp>
          <p:nvSpPr>
            <p:cNvPr id="30" name="Rounded Rectangle 29"/>
            <p:cNvSpPr/>
            <p:nvPr/>
          </p:nvSpPr>
          <p:spPr bwMode="auto">
            <a:xfrm>
              <a:off x="5114468" y="4404545"/>
              <a:ext cx="722376" cy="676656"/>
            </a:xfrm>
            <a:prstGeom prst="roundRect">
              <a:avLst/>
            </a:prstGeom>
            <a:solidFill>
              <a:srgbClr val="FFFFFF"/>
            </a:solidFill>
            <a:ln w="38100" cap="flat" cmpd="sng" algn="ctr">
              <a:solidFill>
                <a:srgbClr val="E9674F"/>
              </a:solid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lvl="0" indent="0" algn="ctr" defTabSz="1019175"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endParaRPr>
            </a:p>
          </p:txBody>
        </p:sp>
        <p:sp>
          <p:nvSpPr>
            <p:cNvPr id="31" name="Freeform 41"/>
            <p:cNvSpPr>
              <a:spLocks/>
            </p:cNvSpPr>
            <p:nvPr/>
          </p:nvSpPr>
          <p:spPr bwMode="auto">
            <a:xfrm>
              <a:off x="5157298" y="4520529"/>
              <a:ext cx="572698" cy="444687"/>
            </a:xfrm>
            <a:custGeom>
              <a:avLst/>
              <a:gdLst>
                <a:gd name="T0" fmla="*/ 2147483647 w 771"/>
                <a:gd name="T1" fmla="*/ 2147483647 h 633"/>
                <a:gd name="T2" fmla="*/ 2147483647 w 771"/>
                <a:gd name="T3" fmla="*/ 2147483647 h 633"/>
                <a:gd name="T4" fmla="*/ 2147483647 w 771"/>
                <a:gd name="T5" fmla="*/ 2147483647 h 633"/>
                <a:gd name="T6" fmla="*/ 2147483647 w 771"/>
                <a:gd name="T7" fmla="*/ 2147483647 h 633"/>
                <a:gd name="T8" fmla="*/ 2147483647 w 771"/>
                <a:gd name="T9" fmla="*/ 2147483647 h 633"/>
                <a:gd name="T10" fmla="*/ 2147483647 w 771"/>
                <a:gd name="T11" fmla="*/ 0 h 633"/>
                <a:gd name="T12" fmla="*/ 2147483647 w 771"/>
                <a:gd name="T13" fmla="*/ 2147483647 h 633"/>
                <a:gd name="T14" fmla="*/ 2147483647 w 771"/>
                <a:gd name="T15" fmla="*/ 2147483647 h 633"/>
                <a:gd name="T16" fmla="*/ 2147483647 w 771"/>
                <a:gd name="T17" fmla="*/ 2147483647 h 633"/>
                <a:gd name="T18" fmla="*/ 2147483647 w 771"/>
                <a:gd name="T19" fmla="*/ 2147483647 h 633"/>
                <a:gd name="T20" fmla="*/ 2147483647 w 771"/>
                <a:gd name="T21" fmla="*/ 2147483647 h 633"/>
                <a:gd name="T22" fmla="*/ 2147483647 w 771"/>
                <a:gd name="T23" fmla="*/ 2147483647 h 633"/>
                <a:gd name="T24" fmla="*/ 2147483647 w 771"/>
                <a:gd name="T25" fmla="*/ 2147483647 h 633"/>
                <a:gd name="T26" fmla="*/ 2147483647 w 771"/>
                <a:gd name="T27" fmla="*/ 2147483647 h 633"/>
                <a:gd name="T28" fmla="*/ 2147483647 w 771"/>
                <a:gd name="T29" fmla="*/ 2147483647 h 633"/>
                <a:gd name="T30" fmla="*/ 2147483647 w 771"/>
                <a:gd name="T31" fmla="*/ 2147483647 h 633"/>
                <a:gd name="T32" fmla="*/ 2147483647 w 771"/>
                <a:gd name="T33" fmla="*/ 2147483647 h 633"/>
                <a:gd name="T34" fmla="*/ 2147483647 w 771"/>
                <a:gd name="T35" fmla="*/ 2147483647 h 633"/>
                <a:gd name="T36" fmla="*/ 2147483647 w 771"/>
                <a:gd name="T37" fmla="*/ 2147483647 h 633"/>
                <a:gd name="T38" fmla="*/ 2147483647 w 771"/>
                <a:gd name="T39" fmla="*/ 2147483647 h 633"/>
                <a:gd name="T40" fmla="*/ 2147483647 w 771"/>
                <a:gd name="T41" fmla="*/ 2147483647 h 633"/>
                <a:gd name="T42" fmla="*/ 2147483647 w 771"/>
                <a:gd name="T43" fmla="*/ 2147483647 h 633"/>
                <a:gd name="T44" fmla="*/ 2147483647 w 771"/>
                <a:gd name="T45" fmla="*/ 2147483647 h 633"/>
                <a:gd name="T46" fmla="*/ 2147483647 w 771"/>
                <a:gd name="T47" fmla="*/ 2147483647 h 633"/>
                <a:gd name="T48" fmla="*/ 2147483647 w 771"/>
                <a:gd name="T49" fmla="*/ 2147483647 h 633"/>
                <a:gd name="T50" fmla="*/ 2147483647 w 771"/>
                <a:gd name="T51" fmla="*/ 2147483647 h 633"/>
                <a:gd name="T52" fmla="*/ 2147483647 w 771"/>
                <a:gd name="T53" fmla="*/ 2147483647 h 633"/>
                <a:gd name="T54" fmla="*/ 2147483647 w 771"/>
                <a:gd name="T55" fmla="*/ 2147483647 h 633"/>
                <a:gd name="T56" fmla="*/ 2147483647 w 771"/>
                <a:gd name="T57" fmla="*/ 2147483647 h 633"/>
                <a:gd name="T58" fmla="*/ 2147483647 w 771"/>
                <a:gd name="T59" fmla="*/ 2147483647 h 633"/>
                <a:gd name="T60" fmla="*/ 2147483647 w 771"/>
                <a:gd name="T61" fmla="*/ 2147483647 h 633"/>
                <a:gd name="T62" fmla="*/ 2147483647 w 771"/>
                <a:gd name="T63" fmla="*/ 2147483647 h 633"/>
                <a:gd name="T64" fmla="*/ 2147483647 w 771"/>
                <a:gd name="T65" fmla="*/ 2147483647 h 633"/>
                <a:gd name="T66" fmla="*/ 2147483647 w 771"/>
                <a:gd name="T67" fmla="*/ 2147483647 h 633"/>
                <a:gd name="T68" fmla="*/ 2147483647 w 771"/>
                <a:gd name="T69" fmla="*/ 2147483647 h 633"/>
                <a:gd name="T70" fmla="*/ 2147483647 w 771"/>
                <a:gd name="T71" fmla="*/ 2147483647 h 633"/>
                <a:gd name="T72" fmla="*/ 2147483647 w 771"/>
                <a:gd name="T73" fmla="*/ 2147483647 h 633"/>
                <a:gd name="T74" fmla="*/ 2147483647 w 771"/>
                <a:gd name="T75" fmla="*/ 2147483647 h 633"/>
                <a:gd name="T76" fmla="*/ 2147483647 w 771"/>
                <a:gd name="T77" fmla="*/ 2147483647 h 633"/>
                <a:gd name="T78" fmla="*/ 2147483647 w 771"/>
                <a:gd name="T79" fmla="*/ 2147483647 h 633"/>
                <a:gd name="T80" fmla="*/ 2147483647 w 771"/>
                <a:gd name="T81" fmla="*/ 2147483647 h 633"/>
                <a:gd name="T82" fmla="*/ 2147483647 w 771"/>
                <a:gd name="T83" fmla="*/ 2147483647 h 633"/>
                <a:gd name="T84" fmla="*/ 2147483647 w 771"/>
                <a:gd name="T85" fmla="*/ 2147483647 h 633"/>
                <a:gd name="T86" fmla="*/ 2147483647 w 771"/>
                <a:gd name="T87" fmla="*/ 2147483647 h 633"/>
                <a:gd name="T88" fmla="*/ 2147483647 w 771"/>
                <a:gd name="T89" fmla="*/ 2147483647 h 633"/>
                <a:gd name="T90" fmla="*/ 2147483647 w 771"/>
                <a:gd name="T91" fmla="*/ 2147483647 h 633"/>
                <a:gd name="T92" fmla="*/ 2147483647 w 771"/>
                <a:gd name="T93" fmla="*/ 2147483647 h 633"/>
                <a:gd name="T94" fmla="*/ 2147483647 w 771"/>
                <a:gd name="T95" fmla="*/ 2147483647 h 633"/>
                <a:gd name="T96" fmla="*/ 2147483647 w 771"/>
                <a:gd name="T97" fmla="*/ 2147483647 h 633"/>
                <a:gd name="T98" fmla="*/ 2147483647 w 771"/>
                <a:gd name="T99" fmla="*/ 2147483647 h 633"/>
                <a:gd name="T100" fmla="*/ 2147483647 w 771"/>
                <a:gd name="T101" fmla="*/ 2147483647 h 633"/>
                <a:gd name="T102" fmla="*/ 0 w 771"/>
                <a:gd name="T103" fmla="*/ 2147483647 h 6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633"/>
                <a:gd name="T158" fmla="*/ 771 w 771"/>
                <a:gd name="T159" fmla="*/ 633 h 6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633">
                  <a:moveTo>
                    <a:pt x="3" y="38"/>
                  </a:moveTo>
                  <a:lnTo>
                    <a:pt x="240" y="21"/>
                  </a:lnTo>
                  <a:lnTo>
                    <a:pt x="251" y="31"/>
                  </a:lnTo>
                  <a:lnTo>
                    <a:pt x="258" y="40"/>
                  </a:lnTo>
                  <a:lnTo>
                    <a:pt x="264" y="45"/>
                  </a:lnTo>
                  <a:lnTo>
                    <a:pt x="334" y="43"/>
                  </a:lnTo>
                  <a:lnTo>
                    <a:pt x="348" y="42"/>
                  </a:lnTo>
                  <a:lnTo>
                    <a:pt x="366" y="40"/>
                  </a:lnTo>
                  <a:lnTo>
                    <a:pt x="397" y="38"/>
                  </a:lnTo>
                  <a:lnTo>
                    <a:pt x="440" y="37"/>
                  </a:lnTo>
                  <a:lnTo>
                    <a:pt x="475" y="35"/>
                  </a:lnTo>
                  <a:lnTo>
                    <a:pt x="509" y="32"/>
                  </a:lnTo>
                  <a:lnTo>
                    <a:pt x="509" y="40"/>
                  </a:lnTo>
                  <a:lnTo>
                    <a:pt x="509" y="46"/>
                  </a:lnTo>
                  <a:lnTo>
                    <a:pt x="515" y="53"/>
                  </a:lnTo>
                  <a:lnTo>
                    <a:pt x="523" y="53"/>
                  </a:lnTo>
                  <a:lnTo>
                    <a:pt x="528" y="50"/>
                  </a:lnTo>
                  <a:lnTo>
                    <a:pt x="531" y="42"/>
                  </a:lnTo>
                  <a:lnTo>
                    <a:pt x="532" y="34"/>
                  </a:lnTo>
                  <a:lnTo>
                    <a:pt x="532" y="27"/>
                  </a:lnTo>
                  <a:lnTo>
                    <a:pt x="526" y="19"/>
                  </a:lnTo>
                  <a:lnTo>
                    <a:pt x="525" y="13"/>
                  </a:lnTo>
                  <a:lnTo>
                    <a:pt x="525" y="5"/>
                  </a:lnTo>
                  <a:lnTo>
                    <a:pt x="531" y="0"/>
                  </a:lnTo>
                  <a:lnTo>
                    <a:pt x="539" y="0"/>
                  </a:lnTo>
                  <a:lnTo>
                    <a:pt x="547" y="2"/>
                  </a:lnTo>
                  <a:lnTo>
                    <a:pt x="556" y="4"/>
                  </a:lnTo>
                  <a:lnTo>
                    <a:pt x="564" y="4"/>
                  </a:lnTo>
                  <a:lnTo>
                    <a:pt x="574" y="4"/>
                  </a:lnTo>
                  <a:lnTo>
                    <a:pt x="572" y="21"/>
                  </a:lnTo>
                  <a:lnTo>
                    <a:pt x="580" y="31"/>
                  </a:lnTo>
                  <a:lnTo>
                    <a:pt x="586" y="46"/>
                  </a:lnTo>
                  <a:lnTo>
                    <a:pt x="598" y="67"/>
                  </a:lnTo>
                  <a:lnTo>
                    <a:pt x="614" y="97"/>
                  </a:lnTo>
                  <a:lnTo>
                    <a:pt x="633" y="132"/>
                  </a:lnTo>
                  <a:lnTo>
                    <a:pt x="647" y="158"/>
                  </a:lnTo>
                  <a:lnTo>
                    <a:pt x="687" y="229"/>
                  </a:lnTo>
                  <a:lnTo>
                    <a:pt x="688" y="235"/>
                  </a:lnTo>
                  <a:lnTo>
                    <a:pt x="688" y="248"/>
                  </a:lnTo>
                  <a:lnTo>
                    <a:pt x="690" y="256"/>
                  </a:lnTo>
                  <a:lnTo>
                    <a:pt x="691" y="267"/>
                  </a:lnTo>
                  <a:lnTo>
                    <a:pt x="693" y="278"/>
                  </a:lnTo>
                  <a:lnTo>
                    <a:pt x="702" y="293"/>
                  </a:lnTo>
                  <a:lnTo>
                    <a:pt x="714" y="315"/>
                  </a:lnTo>
                  <a:lnTo>
                    <a:pt x="729" y="340"/>
                  </a:lnTo>
                  <a:lnTo>
                    <a:pt x="739" y="358"/>
                  </a:lnTo>
                  <a:lnTo>
                    <a:pt x="757" y="390"/>
                  </a:lnTo>
                  <a:lnTo>
                    <a:pt x="764" y="405"/>
                  </a:lnTo>
                  <a:lnTo>
                    <a:pt x="766" y="426"/>
                  </a:lnTo>
                  <a:lnTo>
                    <a:pt x="766" y="440"/>
                  </a:lnTo>
                  <a:lnTo>
                    <a:pt x="768" y="469"/>
                  </a:lnTo>
                  <a:lnTo>
                    <a:pt x="771" y="485"/>
                  </a:lnTo>
                  <a:lnTo>
                    <a:pt x="769" y="509"/>
                  </a:lnTo>
                  <a:lnTo>
                    <a:pt x="771" y="528"/>
                  </a:lnTo>
                  <a:lnTo>
                    <a:pt x="769" y="537"/>
                  </a:lnTo>
                  <a:lnTo>
                    <a:pt x="763" y="552"/>
                  </a:lnTo>
                  <a:lnTo>
                    <a:pt x="763" y="568"/>
                  </a:lnTo>
                  <a:lnTo>
                    <a:pt x="764" y="577"/>
                  </a:lnTo>
                  <a:lnTo>
                    <a:pt x="771" y="580"/>
                  </a:lnTo>
                  <a:lnTo>
                    <a:pt x="768" y="595"/>
                  </a:lnTo>
                  <a:lnTo>
                    <a:pt x="758" y="609"/>
                  </a:lnTo>
                  <a:lnTo>
                    <a:pt x="750" y="622"/>
                  </a:lnTo>
                  <a:lnTo>
                    <a:pt x="742" y="633"/>
                  </a:lnTo>
                  <a:lnTo>
                    <a:pt x="741" y="626"/>
                  </a:lnTo>
                  <a:lnTo>
                    <a:pt x="747" y="622"/>
                  </a:lnTo>
                  <a:lnTo>
                    <a:pt x="750" y="615"/>
                  </a:lnTo>
                  <a:lnTo>
                    <a:pt x="753" y="607"/>
                  </a:lnTo>
                  <a:lnTo>
                    <a:pt x="757" y="599"/>
                  </a:lnTo>
                  <a:lnTo>
                    <a:pt x="755" y="593"/>
                  </a:lnTo>
                  <a:lnTo>
                    <a:pt x="749" y="591"/>
                  </a:lnTo>
                  <a:lnTo>
                    <a:pt x="742" y="596"/>
                  </a:lnTo>
                  <a:lnTo>
                    <a:pt x="736" y="599"/>
                  </a:lnTo>
                  <a:lnTo>
                    <a:pt x="728" y="604"/>
                  </a:lnTo>
                  <a:lnTo>
                    <a:pt x="715" y="609"/>
                  </a:lnTo>
                  <a:lnTo>
                    <a:pt x="704" y="612"/>
                  </a:lnTo>
                  <a:lnTo>
                    <a:pt x="695" y="615"/>
                  </a:lnTo>
                  <a:lnTo>
                    <a:pt x="688" y="617"/>
                  </a:lnTo>
                  <a:lnTo>
                    <a:pt x="682" y="614"/>
                  </a:lnTo>
                  <a:lnTo>
                    <a:pt x="679" y="609"/>
                  </a:lnTo>
                  <a:lnTo>
                    <a:pt x="677" y="599"/>
                  </a:lnTo>
                  <a:lnTo>
                    <a:pt x="677" y="591"/>
                  </a:lnTo>
                  <a:lnTo>
                    <a:pt x="677" y="583"/>
                  </a:lnTo>
                  <a:lnTo>
                    <a:pt x="671" y="577"/>
                  </a:lnTo>
                  <a:lnTo>
                    <a:pt x="664" y="569"/>
                  </a:lnTo>
                  <a:lnTo>
                    <a:pt x="661" y="561"/>
                  </a:lnTo>
                  <a:lnTo>
                    <a:pt x="652" y="550"/>
                  </a:lnTo>
                  <a:lnTo>
                    <a:pt x="647" y="544"/>
                  </a:lnTo>
                  <a:lnTo>
                    <a:pt x="641" y="539"/>
                  </a:lnTo>
                  <a:lnTo>
                    <a:pt x="628" y="540"/>
                  </a:lnTo>
                  <a:lnTo>
                    <a:pt x="620" y="537"/>
                  </a:lnTo>
                  <a:lnTo>
                    <a:pt x="614" y="528"/>
                  </a:lnTo>
                  <a:lnTo>
                    <a:pt x="609" y="520"/>
                  </a:lnTo>
                  <a:lnTo>
                    <a:pt x="606" y="510"/>
                  </a:lnTo>
                  <a:lnTo>
                    <a:pt x="602" y="501"/>
                  </a:lnTo>
                  <a:lnTo>
                    <a:pt x="593" y="490"/>
                  </a:lnTo>
                  <a:lnTo>
                    <a:pt x="586" y="485"/>
                  </a:lnTo>
                  <a:lnTo>
                    <a:pt x="582" y="480"/>
                  </a:lnTo>
                  <a:lnTo>
                    <a:pt x="580" y="467"/>
                  </a:lnTo>
                  <a:lnTo>
                    <a:pt x="582" y="461"/>
                  </a:lnTo>
                  <a:lnTo>
                    <a:pt x="574" y="459"/>
                  </a:lnTo>
                  <a:lnTo>
                    <a:pt x="574" y="452"/>
                  </a:lnTo>
                  <a:lnTo>
                    <a:pt x="572" y="442"/>
                  </a:lnTo>
                  <a:lnTo>
                    <a:pt x="571" y="436"/>
                  </a:lnTo>
                  <a:lnTo>
                    <a:pt x="566" y="434"/>
                  </a:lnTo>
                  <a:lnTo>
                    <a:pt x="563" y="436"/>
                  </a:lnTo>
                  <a:lnTo>
                    <a:pt x="558" y="440"/>
                  </a:lnTo>
                  <a:lnTo>
                    <a:pt x="553" y="440"/>
                  </a:lnTo>
                  <a:lnTo>
                    <a:pt x="548" y="436"/>
                  </a:lnTo>
                  <a:lnTo>
                    <a:pt x="544" y="428"/>
                  </a:lnTo>
                  <a:lnTo>
                    <a:pt x="534" y="415"/>
                  </a:lnTo>
                  <a:lnTo>
                    <a:pt x="528" y="405"/>
                  </a:lnTo>
                  <a:lnTo>
                    <a:pt x="517" y="398"/>
                  </a:lnTo>
                  <a:lnTo>
                    <a:pt x="512" y="390"/>
                  </a:lnTo>
                  <a:lnTo>
                    <a:pt x="509" y="377"/>
                  </a:lnTo>
                  <a:lnTo>
                    <a:pt x="509" y="367"/>
                  </a:lnTo>
                  <a:lnTo>
                    <a:pt x="510" y="359"/>
                  </a:lnTo>
                  <a:lnTo>
                    <a:pt x="513" y="348"/>
                  </a:lnTo>
                  <a:lnTo>
                    <a:pt x="513" y="337"/>
                  </a:lnTo>
                  <a:lnTo>
                    <a:pt x="513" y="328"/>
                  </a:lnTo>
                  <a:lnTo>
                    <a:pt x="507" y="323"/>
                  </a:lnTo>
                  <a:lnTo>
                    <a:pt x="502" y="324"/>
                  </a:lnTo>
                  <a:lnTo>
                    <a:pt x="498" y="328"/>
                  </a:lnTo>
                  <a:lnTo>
                    <a:pt x="499" y="334"/>
                  </a:lnTo>
                  <a:lnTo>
                    <a:pt x="499" y="339"/>
                  </a:lnTo>
                  <a:lnTo>
                    <a:pt x="494" y="340"/>
                  </a:lnTo>
                  <a:lnTo>
                    <a:pt x="490" y="337"/>
                  </a:lnTo>
                  <a:lnTo>
                    <a:pt x="488" y="331"/>
                  </a:lnTo>
                  <a:lnTo>
                    <a:pt x="486" y="305"/>
                  </a:lnTo>
                  <a:lnTo>
                    <a:pt x="483" y="289"/>
                  </a:lnTo>
                  <a:lnTo>
                    <a:pt x="482" y="264"/>
                  </a:lnTo>
                  <a:lnTo>
                    <a:pt x="480" y="239"/>
                  </a:lnTo>
                  <a:lnTo>
                    <a:pt x="477" y="220"/>
                  </a:lnTo>
                  <a:lnTo>
                    <a:pt x="475" y="207"/>
                  </a:lnTo>
                  <a:lnTo>
                    <a:pt x="474" y="199"/>
                  </a:lnTo>
                  <a:lnTo>
                    <a:pt x="469" y="193"/>
                  </a:lnTo>
                  <a:lnTo>
                    <a:pt x="461" y="191"/>
                  </a:lnTo>
                  <a:lnTo>
                    <a:pt x="450" y="188"/>
                  </a:lnTo>
                  <a:lnTo>
                    <a:pt x="443" y="185"/>
                  </a:lnTo>
                  <a:lnTo>
                    <a:pt x="436" y="183"/>
                  </a:lnTo>
                  <a:lnTo>
                    <a:pt x="429" y="180"/>
                  </a:lnTo>
                  <a:lnTo>
                    <a:pt x="423" y="170"/>
                  </a:lnTo>
                  <a:lnTo>
                    <a:pt x="415" y="164"/>
                  </a:lnTo>
                  <a:lnTo>
                    <a:pt x="407" y="161"/>
                  </a:lnTo>
                  <a:lnTo>
                    <a:pt x="404" y="158"/>
                  </a:lnTo>
                  <a:lnTo>
                    <a:pt x="402" y="148"/>
                  </a:lnTo>
                  <a:lnTo>
                    <a:pt x="401" y="143"/>
                  </a:lnTo>
                  <a:lnTo>
                    <a:pt x="391" y="137"/>
                  </a:lnTo>
                  <a:lnTo>
                    <a:pt x="378" y="127"/>
                  </a:lnTo>
                  <a:lnTo>
                    <a:pt x="370" y="116"/>
                  </a:lnTo>
                  <a:lnTo>
                    <a:pt x="358" y="108"/>
                  </a:lnTo>
                  <a:lnTo>
                    <a:pt x="350" y="105"/>
                  </a:lnTo>
                  <a:lnTo>
                    <a:pt x="331" y="104"/>
                  </a:lnTo>
                  <a:lnTo>
                    <a:pt x="326" y="107"/>
                  </a:lnTo>
                  <a:lnTo>
                    <a:pt x="320" y="110"/>
                  </a:lnTo>
                  <a:lnTo>
                    <a:pt x="316" y="115"/>
                  </a:lnTo>
                  <a:lnTo>
                    <a:pt x="313" y="116"/>
                  </a:lnTo>
                  <a:lnTo>
                    <a:pt x="313" y="124"/>
                  </a:lnTo>
                  <a:lnTo>
                    <a:pt x="310" y="127"/>
                  </a:lnTo>
                  <a:lnTo>
                    <a:pt x="305" y="129"/>
                  </a:lnTo>
                  <a:lnTo>
                    <a:pt x="299" y="131"/>
                  </a:lnTo>
                  <a:lnTo>
                    <a:pt x="294" y="134"/>
                  </a:lnTo>
                  <a:lnTo>
                    <a:pt x="289" y="139"/>
                  </a:lnTo>
                  <a:lnTo>
                    <a:pt x="281" y="143"/>
                  </a:lnTo>
                  <a:lnTo>
                    <a:pt x="272" y="146"/>
                  </a:lnTo>
                  <a:lnTo>
                    <a:pt x="266" y="148"/>
                  </a:lnTo>
                  <a:lnTo>
                    <a:pt x="258" y="151"/>
                  </a:lnTo>
                  <a:lnTo>
                    <a:pt x="250" y="151"/>
                  </a:lnTo>
                  <a:lnTo>
                    <a:pt x="242" y="156"/>
                  </a:lnTo>
                  <a:lnTo>
                    <a:pt x="237" y="158"/>
                  </a:lnTo>
                  <a:lnTo>
                    <a:pt x="232" y="161"/>
                  </a:lnTo>
                  <a:lnTo>
                    <a:pt x="224" y="158"/>
                  </a:lnTo>
                  <a:lnTo>
                    <a:pt x="221" y="154"/>
                  </a:lnTo>
                  <a:lnTo>
                    <a:pt x="216" y="146"/>
                  </a:lnTo>
                  <a:lnTo>
                    <a:pt x="210" y="139"/>
                  </a:lnTo>
                  <a:lnTo>
                    <a:pt x="200" y="132"/>
                  </a:lnTo>
                  <a:lnTo>
                    <a:pt x="188" y="121"/>
                  </a:lnTo>
                  <a:lnTo>
                    <a:pt x="186" y="121"/>
                  </a:lnTo>
                  <a:lnTo>
                    <a:pt x="172" y="115"/>
                  </a:lnTo>
                  <a:lnTo>
                    <a:pt x="153" y="107"/>
                  </a:lnTo>
                  <a:lnTo>
                    <a:pt x="140" y="102"/>
                  </a:lnTo>
                  <a:lnTo>
                    <a:pt x="129" y="99"/>
                  </a:lnTo>
                  <a:lnTo>
                    <a:pt x="124" y="94"/>
                  </a:lnTo>
                  <a:lnTo>
                    <a:pt x="127" y="91"/>
                  </a:lnTo>
                  <a:lnTo>
                    <a:pt x="127" y="85"/>
                  </a:lnTo>
                  <a:lnTo>
                    <a:pt x="123" y="81"/>
                  </a:lnTo>
                  <a:lnTo>
                    <a:pt x="116" y="81"/>
                  </a:lnTo>
                  <a:lnTo>
                    <a:pt x="108" y="83"/>
                  </a:lnTo>
                  <a:lnTo>
                    <a:pt x="103" y="86"/>
                  </a:lnTo>
                  <a:lnTo>
                    <a:pt x="96" y="88"/>
                  </a:lnTo>
                  <a:lnTo>
                    <a:pt x="84" y="92"/>
                  </a:lnTo>
                  <a:lnTo>
                    <a:pt x="78" y="94"/>
                  </a:lnTo>
                  <a:lnTo>
                    <a:pt x="69" y="97"/>
                  </a:lnTo>
                  <a:lnTo>
                    <a:pt x="59" y="94"/>
                  </a:lnTo>
                  <a:lnTo>
                    <a:pt x="54" y="96"/>
                  </a:lnTo>
                  <a:lnTo>
                    <a:pt x="54" y="89"/>
                  </a:lnTo>
                  <a:lnTo>
                    <a:pt x="54" y="85"/>
                  </a:lnTo>
                  <a:lnTo>
                    <a:pt x="54" y="81"/>
                  </a:lnTo>
                  <a:lnTo>
                    <a:pt x="49" y="86"/>
                  </a:lnTo>
                  <a:lnTo>
                    <a:pt x="43" y="89"/>
                  </a:lnTo>
                  <a:lnTo>
                    <a:pt x="40" y="92"/>
                  </a:lnTo>
                  <a:lnTo>
                    <a:pt x="32" y="99"/>
                  </a:lnTo>
                  <a:lnTo>
                    <a:pt x="26" y="100"/>
                  </a:lnTo>
                  <a:lnTo>
                    <a:pt x="24" y="102"/>
                  </a:lnTo>
                  <a:lnTo>
                    <a:pt x="22" y="89"/>
                  </a:lnTo>
                  <a:lnTo>
                    <a:pt x="24" y="75"/>
                  </a:lnTo>
                  <a:lnTo>
                    <a:pt x="18" y="69"/>
                  </a:lnTo>
                  <a:lnTo>
                    <a:pt x="8" y="59"/>
                  </a:lnTo>
                  <a:lnTo>
                    <a:pt x="0" y="51"/>
                  </a:lnTo>
                  <a:lnTo>
                    <a:pt x="2" y="40"/>
                  </a:lnTo>
                  <a:lnTo>
                    <a:pt x="3" y="38"/>
                  </a:lnTo>
                  <a:close/>
                </a:path>
              </a:pathLst>
            </a:custGeom>
            <a:solidFill>
              <a:srgbClr val="400C3C"/>
            </a:solidFill>
            <a:ln w="9525" algn="ctr">
              <a:solidFill>
                <a:srgbClr val="FFFFFF">
                  <a:lumMod val="65000"/>
                </a:srgbClr>
              </a:solidFill>
              <a:round/>
              <a:headEnd/>
              <a:tailEnd/>
            </a:ln>
          </p:spPr>
          <p:txBody>
            <a:bodyPr lIns="91311" tIns="45657" rIns="91311" bIns="45657"/>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prstClr val="white"/>
                </a:solidFill>
                <a:effectLst/>
                <a:uLnTx/>
                <a:uFillTx/>
                <a:ea typeface="ＭＳ Ｐゴシック" pitchFamily="34" charset="-128"/>
                <a:cs typeface="Arial" pitchFamily="34" charset="0"/>
              </a:endParaRPr>
            </a:p>
          </p:txBody>
        </p:sp>
      </p:grpSp>
      <p:sp>
        <p:nvSpPr>
          <p:cNvPr id="32" name="Rectangle 31"/>
          <p:cNvSpPr/>
          <p:nvPr/>
        </p:nvSpPr>
        <p:spPr>
          <a:xfrm>
            <a:off x="6177516" y="2697521"/>
            <a:ext cx="2756934" cy="1384995"/>
          </a:xfrm>
          <a:prstGeom prst="rect">
            <a:avLst/>
          </a:prstGeom>
        </p:spPr>
        <p:txBody>
          <a:bodyPr wrap="square">
            <a:spAutoFit/>
          </a:bodyPr>
          <a:lstStyle/>
          <a:p>
            <a:pPr>
              <a:spcBef>
                <a:spcPts val="600"/>
              </a:spcBef>
            </a:pPr>
            <a:r>
              <a:rPr lang="en-US" sz="1400" b="1" dirty="0" smtClean="0"/>
              <a:t>Texas’ </a:t>
            </a:r>
            <a:r>
              <a:rPr lang="en-US" sz="1400" dirty="0" smtClean="0"/>
              <a:t>uncompensated care pool was renewed by CMS in December 2017; state will receive nearly $25 billion over five years, up from the $17.6 billion it received between 2011-2016.</a:t>
            </a:r>
            <a:endParaRPr lang="en-US" sz="1400" dirty="0"/>
          </a:p>
        </p:txBody>
      </p:sp>
      <p:sp>
        <p:nvSpPr>
          <p:cNvPr id="33" name="Rectangle 32"/>
          <p:cNvSpPr/>
          <p:nvPr/>
        </p:nvSpPr>
        <p:spPr>
          <a:xfrm>
            <a:off x="6177516" y="4384877"/>
            <a:ext cx="2756934" cy="1384995"/>
          </a:xfrm>
          <a:prstGeom prst="rect">
            <a:avLst/>
          </a:prstGeom>
        </p:spPr>
        <p:txBody>
          <a:bodyPr wrap="square">
            <a:spAutoFit/>
          </a:bodyPr>
          <a:lstStyle/>
          <a:p>
            <a:pPr>
              <a:spcBef>
                <a:spcPts val="600"/>
              </a:spcBef>
            </a:pPr>
            <a:r>
              <a:rPr lang="en-US" sz="1400" dirty="0" smtClean="0"/>
              <a:t>CMS renewed </a:t>
            </a:r>
            <a:r>
              <a:rPr lang="en-US" sz="1400" b="1" dirty="0" smtClean="0"/>
              <a:t>Florida’s </a:t>
            </a:r>
            <a:r>
              <a:rPr lang="en-US" sz="1400" dirty="0" smtClean="0"/>
              <a:t>waiver in August 2017, funding its uncompensated care pool at $1.5 billion annually through 2022 (equivalent to funds received under prior waiver).</a:t>
            </a:r>
            <a:r>
              <a:rPr lang="en-US" sz="1400" b="1" dirty="0" smtClean="0"/>
              <a:t> </a:t>
            </a:r>
            <a:endParaRPr lang="en-US" sz="1400" dirty="0"/>
          </a:p>
        </p:txBody>
      </p:sp>
    </p:spTree>
    <p:extLst>
      <p:ext uri="{BB962C8B-B14F-4D97-AF65-F5344CB8AC3E}">
        <p14:creationId xmlns:p14="http://schemas.microsoft.com/office/powerpoint/2010/main" val="943045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0" y="2152428"/>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10" name="Title 1"/>
          <p:cNvSpPr txBox="1">
            <a:spLocks/>
          </p:cNvSpPr>
          <p:nvPr/>
        </p:nvSpPr>
        <p:spPr>
          <a:xfrm>
            <a:off x="0" y="2283396"/>
            <a:ext cx="9144000" cy="1647825"/>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chemeClr val="bg1"/>
                </a:solidFill>
                <a:latin typeface="Helvetica Neue Medium" charset="0"/>
                <a:ea typeface="Helvetica Neue Medium" charset="0"/>
                <a:cs typeface="Helvetica Neue Medium" charset="0"/>
              </a:defRPr>
            </a:lvl1pPr>
          </a:lstStyle>
          <a:p>
            <a:pPr>
              <a:lnSpc>
                <a:spcPct val="100000"/>
              </a:lnSpc>
              <a:defRPr/>
            </a:pPr>
            <a:r>
              <a:rPr lang="en-US" sz="3600" b="1" dirty="0" smtClean="0">
                <a:solidFill>
                  <a:prstClr val="black"/>
                </a:solidFill>
                <a:latin typeface="Calibri"/>
                <a:ea typeface="ＭＳ Ｐゴシック"/>
              </a:rPr>
              <a:t>Role of Foundations</a:t>
            </a:r>
            <a:endParaRPr lang="en-US" sz="3600" b="1" dirty="0">
              <a:solidFill>
                <a:prstClr val="black"/>
              </a:solidFill>
              <a:latin typeface="Calibri"/>
              <a:ea typeface="ＭＳ Ｐゴシック"/>
            </a:endParaRPr>
          </a:p>
        </p:txBody>
      </p:sp>
      <p:sp>
        <p:nvSpPr>
          <p:cNvPr id="11" name="Rectangle 25"/>
          <p:cNvSpPr>
            <a:spLocks noChangeArrowheads="1"/>
          </p:cNvSpPr>
          <p:nvPr/>
        </p:nvSpPr>
        <p:spPr bwMode="auto">
          <a:xfrm>
            <a:off x="0" y="4016946"/>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6"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19</a:t>
            </a:fld>
            <a:endParaRPr lang="en-US" sz="1400" dirty="0">
              <a:solidFill>
                <a:prstClr val="white"/>
              </a:solidFill>
            </a:endParaRPr>
          </a:p>
        </p:txBody>
      </p:sp>
    </p:spTree>
    <p:extLst>
      <p:ext uri="{BB962C8B-B14F-4D97-AF65-F5344CB8AC3E}">
        <p14:creationId xmlns:p14="http://schemas.microsoft.com/office/powerpoint/2010/main" val="117006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644370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14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600" dirty="0">
              <a:solidFill>
                <a:prstClr val="white"/>
              </a:solidFill>
              <a:latin typeface="Helvetica Neue Medium"/>
              <a:sym typeface="Helvetica Neue Medium"/>
            </a:endParaRPr>
          </a:p>
        </p:txBody>
      </p:sp>
      <p:sp>
        <p:nvSpPr>
          <p:cNvPr id="2" name="Title 1"/>
          <p:cNvSpPr>
            <a:spLocks noGrp="1"/>
          </p:cNvSpPr>
          <p:nvPr>
            <p:ph type="ctrTitle"/>
          </p:nvPr>
        </p:nvSpPr>
        <p:spPr>
          <a:xfrm>
            <a:off x="737937" y="1122363"/>
            <a:ext cx="8125508" cy="642269"/>
          </a:xfrm>
        </p:spPr>
        <p:txBody>
          <a:bodyPr>
            <a:noAutofit/>
          </a:bodyPr>
          <a:lstStyle/>
          <a:p>
            <a:pPr algn="l"/>
            <a:r>
              <a:rPr lang="en-US" sz="3600" b="1" dirty="0" smtClean="0">
                <a:latin typeface="+mn-lt"/>
              </a:rPr>
              <a:t>About the Presenters</a:t>
            </a:r>
            <a:endParaRPr lang="en-US" sz="3600" b="1" dirty="0">
              <a:latin typeface="+mn-lt"/>
            </a:endParaRPr>
          </a:p>
        </p:txBody>
      </p:sp>
      <p:cxnSp>
        <p:nvCxnSpPr>
          <p:cNvPr id="7" name="Straight Connector 6"/>
          <p:cNvCxnSpPr/>
          <p:nvPr/>
        </p:nvCxnSpPr>
        <p:spPr>
          <a:xfrm>
            <a:off x="737937" y="1941095"/>
            <a:ext cx="771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2</a:t>
            </a:fld>
            <a:endParaRPr lang="en-US" sz="1400" dirty="0">
              <a:solidFill>
                <a:prstClr val="white"/>
              </a:solidFill>
            </a:endParaRPr>
          </a:p>
        </p:txBody>
      </p:sp>
      <p:sp>
        <p:nvSpPr>
          <p:cNvPr id="9" name="Subtitle 2"/>
          <p:cNvSpPr>
            <a:spLocks noGrp="1"/>
          </p:cNvSpPr>
          <p:nvPr>
            <p:ph type="subTitle" idx="1"/>
          </p:nvPr>
        </p:nvSpPr>
        <p:spPr>
          <a:xfrm>
            <a:off x="737937" y="1968019"/>
            <a:ext cx="7716251" cy="4500744"/>
          </a:xfrm>
        </p:spPr>
        <p:txBody>
          <a:bodyPr>
            <a:noAutofit/>
          </a:bodyPr>
          <a:lstStyle/>
          <a:p>
            <a:pPr algn="l">
              <a:lnSpc>
                <a:spcPct val="100000"/>
              </a:lnSpc>
              <a:spcAft>
                <a:spcPts val="600"/>
              </a:spcAft>
            </a:pPr>
            <a:r>
              <a:rPr lang="en-US" sz="1550" b="1" dirty="0" smtClean="0">
                <a:ea typeface="Helvetica Neue" charset="0"/>
                <a:cs typeface="Helvetica Neue" charset="0"/>
              </a:rPr>
              <a:t>Patricia Boozang </a:t>
            </a:r>
            <a:r>
              <a:rPr lang="en-US" sz="1550" dirty="0" smtClean="0">
                <a:ea typeface="Helvetica Neue" charset="0"/>
                <a:cs typeface="Helvetica Neue" charset="0"/>
              </a:rPr>
              <a:t>is </a:t>
            </a:r>
            <a:r>
              <a:rPr lang="en-US" sz="1550" dirty="0">
                <a:ea typeface="Helvetica Neue" charset="0"/>
                <a:cs typeface="Helvetica Neue" charset="0"/>
              </a:rPr>
              <a:t>a </a:t>
            </a:r>
            <a:r>
              <a:rPr lang="en-US" sz="1550" dirty="0" smtClean="0">
                <a:ea typeface="Helvetica Neue" charset="0"/>
                <a:cs typeface="Helvetica Neue" charset="0"/>
              </a:rPr>
              <a:t>Senior Managing Director at </a:t>
            </a:r>
            <a:r>
              <a:rPr lang="en-US" sz="1550" dirty="0">
                <a:ea typeface="Helvetica Neue" charset="0"/>
                <a:cs typeface="Helvetica Neue" charset="0"/>
              </a:rPr>
              <a:t>Manatt </a:t>
            </a:r>
            <a:r>
              <a:rPr lang="en-US" sz="1550" dirty="0" smtClean="0">
                <a:ea typeface="Helvetica Neue" charset="0"/>
                <a:cs typeface="Helvetica Neue" charset="0"/>
              </a:rPr>
              <a:t>Health. Manatt Health integrates </a:t>
            </a:r>
            <a:r>
              <a:rPr lang="en-US" sz="1550" dirty="0">
                <a:ea typeface="Helvetica Neue" charset="0"/>
                <a:cs typeface="Helvetica Neue" charset="0"/>
              </a:rPr>
              <a:t>legal and consulting expertise to better serve the complex needs of clients across the health care system. Combining legal excellence, first-hand experience in shaping public policy, sophisticated strategy insight, and deep analytic capabilities, </a:t>
            </a:r>
            <a:r>
              <a:rPr lang="en-US" sz="1550" dirty="0" smtClean="0">
                <a:ea typeface="Helvetica Neue" charset="0"/>
                <a:cs typeface="Helvetica Neue" charset="0"/>
              </a:rPr>
              <a:t>Manatt Health provides </a:t>
            </a:r>
            <a:r>
              <a:rPr lang="en-US" sz="1550" dirty="0">
                <a:ea typeface="Helvetica Neue" charset="0"/>
                <a:cs typeface="Helvetica Neue" charset="0"/>
              </a:rPr>
              <a:t>uniquely valuable professional services to the full range of health industry </a:t>
            </a:r>
            <a:r>
              <a:rPr lang="en-US" sz="1550" dirty="0" smtClean="0">
                <a:ea typeface="Helvetica Neue" charset="0"/>
                <a:cs typeface="Helvetica Neue" charset="0"/>
              </a:rPr>
              <a:t>players.</a:t>
            </a:r>
            <a:r>
              <a:rPr lang="en-US" sz="1550" dirty="0">
                <a:ea typeface="Helvetica Neue" charset="0"/>
                <a:cs typeface="Helvetica Neue" charset="0"/>
              </a:rPr>
              <a:t> For more information, visit </a:t>
            </a:r>
            <a:r>
              <a:rPr lang="en-US" sz="1550" dirty="0">
                <a:ea typeface="Helvetica Neue" charset="0"/>
                <a:cs typeface="Helvetica Neue" charset="0"/>
                <a:hlinkClick r:id="rId8"/>
              </a:rPr>
              <a:t>https://</a:t>
            </a:r>
            <a:r>
              <a:rPr lang="en-US" sz="1550" dirty="0" smtClean="0">
                <a:ea typeface="Helvetica Neue" charset="0"/>
                <a:cs typeface="Helvetica Neue" charset="0"/>
                <a:hlinkClick r:id="rId8"/>
              </a:rPr>
              <a:t>www.manatt.com/Health</a:t>
            </a:r>
            <a:r>
              <a:rPr lang="en-US" sz="1550" dirty="0" smtClean="0">
                <a:ea typeface="Helvetica Neue" charset="0"/>
                <a:cs typeface="Helvetica Neue" charset="0"/>
              </a:rPr>
              <a:t>. Boozang is </a:t>
            </a:r>
            <a:r>
              <a:rPr lang="en-US" sz="1550" dirty="0">
                <a:ea typeface="Helvetica Neue" charset="0"/>
                <a:cs typeface="Helvetica Neue" charset="0"/>
              </a:rPr>
              <a:t>also a technical assistance advisor in the Robert Wood Johnson Foundation’s State Health and Value Strategies </a:t>
            </a:r>
            <a:r>
              <a:rPr lang="en-US" sz="1550" dirty="0" smtClean="0">
                <a:ea typeface="Helvetica Neue" charset="0"/>
                <a:cs typeface="Helvetica Neue" charset="0"/>
              </a:rPr>
              <a:t>(SHVS) program</a:t>
            </a:r>
            <a:r>
              <a:rPr lang="en-US" sz="1550" dirty="0">
                <a:ea typeface="Helvetica Neue" charset="0"/>
                <a:cs typeface="Helvetica Neue" charset="0"/>
              </a:rPr>
              <a:t>, </a:t>
            </a:r>
            <a:r>
              <a:rPr lang="en-US" sz="1550" dirty="0" smtClean="0">
                <a:ea typeface="Helvetica Neue" charset="0"/>
                <a:cs typeface="Helvetica Neue" charset="0"/>
              </a:rPr>
              <a:t>where she counsels </a:t>
            </a:r>
            <a:r>
              <a:rPr lang="en-US" sz="1550" dirty="0">
                <a:ea typeface="Helvetica Neue" charset="0"/>
                <a:cs typeface="Helvetica Neue" charset="0"/>
              </a:rPr>
              <a:t>states on a wide range of healthcare coverage policy matters, including those related to the ACA, 1115 and 1332 waivers, and federal repeal-and-replace </a:t>
            </a:r>
            <a:r>
              <a:rPr lang="en-US" sz="1550" dirty="0" smtClean="0">
                <a:ea typeface="Helvetica Neue" charset="0"/>
                <a:cs typeface="Helvetica Neue" charset="0"/>
              </a:rPr>
              <a:t>proposals.</a:t>
            </a:r>
            <a:endParaRPr lang="en-US" sz="1550" b="1" dirty="0" smtClean="0">
              <a:ea typeface="Helvetica Neue" charset="0"/>
              <a:cs typeface="Helvetica Neue" charset="0"/>
            </a:endParaRPr>
          </a:p>
          <a:p>
            <a:pPr algn="l">
              <a:lnSpc>
                <a:spcPct val="100000"/>
              </a:lnSpc>
              <a:spcAft>
                <a:spcPts val="600"/>
              </a:spcAft>
            </a:pPr>
            <a:r>
              <a:rPr lang="en-US" sz="1550" b="1" dirty="0" smtClean="0">
                <a:ea typeface="Helvetica Neue" charset="0"/>
                <a:cs typeface="Helvetica Neue" charset="0"/>
              </a:rPr>
              <a:t>Heather Howard </a:t>
            </a:r>
            <a:r>
              <a:rPr lang="en-US" sz="1550" dirty="0" smtClean="0">
                <a:ea typeface="Helvetica Neue" charset="0"/>
                <a:cs typeface="Helvetica Neue" charset="0"/>
              </a:rPr>
              <a:t>is Director of SHVS</a:t>
            </a:r>
            <a:r>
              <a:rPr lang="en-US" sz="1550" dirty="0">
                <a:ea typeface="Helvetica Neue" charset="0"/>
                <a:cs typeface="Helvetica Neue" charset="0"/>
              </a:rPr>
              <a:t>,</a:t>
            </a:r>
            <a:r>
              <a:rPr lang="en-US" sz="1550" dirty="0" smtClean="0">
                <a:ea typeface="Helvetica Neue" charset="0"/>
                <a:cs typeface="Helvetica Neue" charset="0"/>
              </a:rPr>
              <a:t> a program of the Robert Wood Johnson Foundation that </a:t>
            </a:r>
            <a:r>
              <a:rPr lang="en-US" sz="1550" dirty="0">
                <a:ea typeface="Helvetica Neue" charset="0"/>
                <a:cs typeface="Helvetica Neue" charset="0"/>
              </a:rPr>
              <a:t>supports state efforts to enhance the quality and value of health care by improving population health and reforming the delivery of health care services. The program connects states with experts and peers to develop tools to undertake new reform </a:t>
            </a:r>
            <a:r>
              <a:rPr lang="en-US" sz="1550" dirty="0" smtClean="0">
                <a:ea typeface="Helvetica Neue" charset="0"/>
                <a:cs typeface="Helvetica Neue" charset="0"/>
              </a:rPr>
              <a:t>initiatives. </a:t>
            </a:r>
            <a:r>
              <a:rPr lang="en-US" sz="1550" dirty="0">
                <a:ea typeface="Helvetica Neue" charset="0"/>
                <a:cs typeface="Helvetica Neue" charset="0"/>
              </a:rPr>
              <a:t>F</a:t>
            </a:r>
            <a:r>
              <a:rPr lang="en-US" sz="1550" dirty="0" smtClean="0">
                <a:ea typeface="Helvetica Neue" charset="0"/>
                <a:cs typeface="Helvetica Neue" charset="0"/>
              </a:rPr>
              <a:t>or information and the program’s resources, visit </a:t>
            </a:r>
            <a:r>
              <a:rPr lang="en-US" sz="1550" dirty="0" smtClean="0">
                <a:ea typeface="Helvetica Neue" charset="0"/>
                <a:cs typeface="Helvetica Neue" charset="0"/>
                <a:hlinkClick r:id="rId9"/>
              </a:rPr>
              <a:t>www.statenetwork.org</a:t>
            </a:r>
            <a:r>
              <a:rPr lang="en-US" sz="1550" dirty="0" smtClean="0">
                <a:ea typeface="Helvetica Neue" charset="0"/>
                <a:cs typeface="Helvetica Neue" charset="0"/>
              </a:rPr>
              <a:t>. Howard is also a lecturer </a:t>
            </a:r>
            <a:r>
              <a:rPr lang="en-US" sz="1550" dirty="0">
                <a:ea typeface="Helvetica Neue" charset="0"/>
                <a:cs typeface="Helvetica Neue" charset="0"/>
              </a:rPr>
              <a:t>in Public Affairs at Princeton University’s Woodrow Wilson School of Public and International Affairs, where she teaches courses on implementation of the Affordable Care Act (ACA), the social determinants of health, and state and local health </a:t>
            </a:r>
            <a:r>
              <a:rPr lang="en-US" sz="1550" dirty="0" smtClean="0">
                <a:ea typeface="Helvetica Neue" charset="0"/>
                <a:cs typeface="Helvetica Neue" charset="0"/>
              </a:rPr>
              <a:t>policy.</a:t>
            </a:r>
            <a:endParaRPr lang="en-US" sz="1550" dirty="0">
              <a:ea typeface="Helvetica Neue" charset="0"/>
              <a:cs typeface="Helvetica Neue" charset="0"/>
            </a:endParaRPr>
          </a:p>
        </p:txBody>
      </p:sp>
    </p:spTree>
    <p:extLst>
      <p:ext uri="{BB962C8B-B14F-4D97-AF65-F5344CB8AC3E}">
        <p14:creationId xmlns:p14="http://schemas.microsoft.com/office/powerpoint/2010/main" val="139387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2789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65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The Role of Foundations </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20</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11"/>
          <p:cNvSpPr/>
          <p:nvPr/>
        </p:nvSpPr>
        <p:spPr>
          <a:xfrm>
            <a:off x="128660" y="2159000"/>
            <a:ext cx="8886679" cy="444120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lvl="1" algn="ctr" defTabSz="1019175" fontAlgn="base">
              <a:spcBef>
                <a:spcPct val="0"/>
              </a:spcBef>
              <a:spcAft>
                <a:spcPct val="0"/>
              </a:spcAft>
            </a:pPr>
            <a:r>
              <a:rPr lang="en-US" sz="1600" b="1" dirty="0" smtClean="0">
                <a:solidFill>
                  <a:prstClr val="white"/>
                </a:solidFill>
                <a:ea typeface="Calibri"/>
                <a:cs typeface="Times New Roman"/>
              </a:rPr>
              <a:t>Foundations can play a role to help promote health outcomes and protect consumers.</a:t>
            </a:r>
            <a:endParaRPr lang="en-US" sz="1600" b="1" dirty="0">
              <a:solidFill>
                <a:prstClr val="white"/>
              </a:solidFill>
              <a:ea typeface="Calibri"/>
              <a:cs typeface="Times New Roman"/>
            </a:endParaRPr>
          </a:p>
        </p:txBody>
      </p:sp>
      <p:sp>
        <p:nvSpPr>
          <p:cNvPr id="23" name="AutoShape 768" descr="Image result for people at a tabl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AutoShape 770" descr="Image result for people at a tabl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50" name="Group 49"/>
          <p:cNvGrpSpPr/>
          <p:nvPr/>
        </p:nvGrpSpPr>
        <p:grpSpPr>
          <a:xfrm>
            <a:off x="1466856" y="2331112"/>
            <a:ext cx="6196689" cy="4230377"/>
            <a:chOff x="1524003" y="2244028"/>
            <a:chExt cx="6196689" cy="4230377"/>
          </a:xfrm>
        </p:grpSpPr>
        <p:sp>
          <p:nvSpPr>
            <p:cNvPr id="34" name="Isosceles Triangle 33"/>
            <p:cNvSpPr/>
            <p:nvPr/>
          </p:nvSpPr>
          <p:spPr bwMode="auto">
            <a:xfrm>
              <a:off x="3235006" y="3248449"/>
              <a:ext cx="2774895" cy="2057102"/>
            </a:xfrm>
            <a:prstGeom prst="triangle">
              <a:avLst/>
            </a:prstGeom>
            <a:solidFill>
              <a:schemeClr val="bg1"/>
            </a:solidFill>
            <a:ln w="28575" cap="flat" cmpd="sng" algn="ctr">
              <a:solidFill>
                <a:srgbClr val="E9674F"/>
              </a:solidFill>
              <a:prstDash val="sysDot"/>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effectLst/>
                <a:latin typeface="Calibri" charset="0"/>
              </a:endParaRPr>
            </a:p>
          </p:txBody>
        </p:sp>
        <p:sp>
          <p:nvSpPr>
            <p:cNvPr id="35" name="Freeform 34"/>
            <p:cNvSpPr/>
            <p:nvPr/>
          </p:nvSpPr>
          <p:spPr>
            <a:xfrm>
              <a:off x="2782294" y="4782076"/>
              <a:ext cx="982589" cy="112065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bg1"/>
            </a:solidFill>
            <a:ln w="38100">
              <a:solidFill>
                <a:srgbClr val="E9674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lvl="0" algn="ctr" defTabSz="1600200">
                <a:lnSpc>
                  <a:spcPct val="90000"/>
                </a:lnSpc>
                <a:spcBef>
                  <a:spcPct val="0"/>
                </a:spcBef>
                <a:spcAft>
                  <a:spcPct val="35000"/>
                </a:spcAft>
              </a:pPr>
              <a:endParaRPr lang="en-US" sz="3600" kern="1200" dirty="0"/>
            </a:p>
          </p:txBody>
        </p:sp>
        <p:sp>
          <p:nvSpPr>
            <p:cNvPr id="38" name="Freeform 37"/>
            <p:cNvSpPr/>
            <p:nvPr/>
          </p:nvSpPr>
          <p:spPr>
            <a:xfrm>
              <a:off x="4125170" y="2815395"/>
              <a:ext cx="982588" cy="1120656"/>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bg1"/>
            </a:solidFill>
            <a:ln w="38100">
              <a:solidFill>
                <a:srgbClr val="E9674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870" tIns="322389" rIns="291871" bIns="322388"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37" name="Freeform 36"/>
            <p:cNvSpPr/>
            <p:nvPr/>
          </p:nvSpPr>
          <p:spPr>
            <a:xfrm>
              <a:off x="5480025" y="4782074"/>
              <a:ext cx="982587" cy="1120654"/>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bg1"/>
            </a:solidFill>
            <a:ln w="38100">
              <a:solidFill>
                <a:srgbClr val="E9674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870" tIns="322389" rIns="291871" bIns="322388"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33" name="Rectangle 32"/>
            <p:cNvSpPr/>
            <p:nvPr/>
          </p:nvSpPr>
          <p:spPr>
            <a:xfrm>
              <a:off x="1914102" y="2244028"/>
              <a:ext cx="5394511" cy="600164"/>
            </a:xfrm>
            <a:prstGeom prst="rect">
              <a:avLst/>
            </a:prstGeom>
          </p:spPr>
          <p:txBody>
            <a:bodyPr wrap="square">
              <a:spAutoFit/>
            </a:bodyPr>
            <a:lstStyle/>
            <a:p>
              <a:pPr algn="ctr"/>
              <a:r>
                <a:rPr lang="en-US" sz="1650" b="1" i="1" dirty="0">
                  <a:latin typeface="Calibri" pitchFamily="34" charset="0"/>
                </a:rPr>
                <a:t>Importance of Telling </a:t>
              </a:r>
              <a:br>
                <a:rPr lang="en-US" sz="1650" b="1" i="1" dirty="0">
                  <a:latin typeface="Calibri" pitchFamily="34" charset="0"/>
                </a:rPr>
              </a:br>
              <a:r>
                <a:rPr lang="en-US" sz="1650" b="1" i="1" dirty="0">
                  <a:latin typeface="Calibri" pitchFamily="34" charset="0"/>
                </a:rPr>
                <a:t>the Medicaid Story</a:t>
              </a:r>
            </a:p>
          </p:txBody>
        </p:sp>
        <p:sp>
          <p:nvSpPr>
            <p:cNvPr id="27" name="Rectangle 26"/>
            <p:cNvSpPr/>
            <p:nvPr/>
          </p:nvSpPr>
          <p:spPr bwMode="auto">
            <a:xfrm>
              <a:off x="3889984" y="4415741"/>
              <a:ext cx="1504470" cy="281315"/>
            </a:xfrm>
            <a:prstGeom prst="rect">
              <a:avLst/>
            </a:prstGeom>
            <a:no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lang="en-US" sz="1900" b="1" dirty="0" smtClean="0">
                  <a:latin typeface="Calibri" charset="0"/>
                </a:rPr>
                <a:t>Foundations </a:t>
              </a:r>
              <a:endParaRPr kumimoji="0" lang="en-US" sz="1900" b="1" u="none" strike="noStrike" cap="none" normalizeH="0" baseline="0" dirty="0">
                <a:ln>
                  <a:noFill/>
                </a:ln>
                <a:effectLst/>
                <a:latin typeface="Calibri" charset="0"/>
              </a:endParaRPr>
            </a:p>
          </p:txBody>
        </p:sp>
        <p:sp>
          <p:nvSpPr>
            <p:cNvPr id="30" name="Rectangle 29"/>
            <p:cNvSpPr/>
            <p:nvPr/>
          </p:nvSpPr>
          <p:spPr>
            <a:xfrm>
              <a:off x="1524003" y="5874241"/>
              <a:ext cx="3486700" cy="346249"/>
            </a:xfrm>
            <a:prstGeom prst="rect">
              <a:avLst/>
            </a:prstGeom>
          </p:spPr>
          <p:txBody>
            <a:bodyPr wrap="square">
              <a:spAutoFit/>
            </a:bodyPr>
            <a:lstStyle/>
            <a:p>
              <a:pPr algn="ctr"/>
              <a:r>
                <a:rPr lang="en-US" sz="1650" b="1" i="1" dirty="0" smtClean="0">
                  <a:latin typeface="Calibri" pitchFamily="34" charset="0"/>
                </a:rPr>
                <a:t>Role of Evaluations </a:t>
              </a:r>
              <a:endParaRPr lang="en-US" sz="1650" b="1" i="1" dirty="0">
                <a:latin typeface="Calibri" pitchFamily="34" charset="0"/>
              </a:endParaRPr>
            </a:p>
          </p:txBody>
        </p:sp>
        <p:sp>
          <p:nvSpPr>
            <p:cNvPr id="31" name="Rectangle 30"/>
            <p:cNvSpPr/>
            <p:nvPr/>
          </p:nvSpPr>
          <p:spPr>
            <a:xfrm>
              <a:off x="4227753" y="5874241"/>
              <a:ext cx="3492939" cy="600164"/>
            </a:xfrm>
            <a:prstGeom prst="rect">
              <a:avLst/>
            </a:prstGeom>
          </p:spPr>
          <p:txBody>
            <a:bodyPr wrap="square">
              <a:spAutoFit/>
            </a:bodyPr>
            <a:lstStyle/>
            <a:p>
              <a:pPr algn="ctr"/>
              <a:r>
                <a:rPr lang="en-US" sz="1650" b="1" i="1" dirty="0">
                  <a:latin typeface="Calibri" pitchFamily="34" charset="0"/>
                </a:rPr>
                <a:t>Encourage Stakeholder Consultation </a:t>
              </a:r>
              <a:br>
                <a:rPr lang="en-US" sz="1650" b="1" i="1" dirty="0">
                  <a:latin typeface="Calibri" pitchFamily="34" charset="0"/>
                </a:rPr>
              </a:br>
              <a:r>
                <a:rPr lang="en-US" sz="1650" b="1" i="1" dirty="0">
                  <a:latin typeface="Calibri" pitchFamily="34" charset="0"/>
                </a:rPr>
                <a:t>in Building Waiver Concepts</a:t>
              </a:r>
            </a:p>
          </p:txBody>
        </p:sp>
        <p:pic>
          <p:nvPicPr>
            <p:cNvPr id="164606" name="Picture 766" descr="Related image"/>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9095" y="2962599"/>
              <a:ext cx="826248" cy="826248"/>
            </a:xfrm>
            <a:prstGeom prst="rect">
              <a:avLst/>
            </a:prstGeom>
            <a:noFill/>
            <a:extLst>
              <a:ext uri="{909E8E84-426E-40DD-AFC4-6F175D3DCCD1}">
                <a14:hiddenFill xmlns:a14="http://schemas.microsoft.com/office/drawing/2010/main">
                  <a:solidFill>
                    <a:srgbClr val="FFFFFF"/>
                  </a:solidFill>
                </a14:hiddenFill>
              </a:ext>
            </a:extLst>
          </p:spPr>
        </p:pic>
        <p:pic>
          <p:nvPicPr>
            <p:cNvPr id="164612" name="Picture 772" descr="Image result for evaluation  icon"/>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30098" y="4955750"/>
              <a:ext cx="773306" cy="773306"/>
            </a:xfrm>
            <a:prstGeom prst="rect">
              <a:avLst/>
            </a:prstGeom>
            <a:noFill/>
            <a:extLst>
              <a:ext uri="{909E8E84-426E-40DD-AFC4-6F175D3DCCD1}">
                <a14:hiddenFill xmlns:a14="http://schemas.microsoft.com/office/drawing/2010/main">
                  <a:solidFill>
                    <a:srgbClr val="FFFFFF"/>
                  </a:solidFill>
                </a14:hiddenFill>
              </a:ext>
            </a:extLst>
          </p:spPr>
        </p:pic>
        <p:pic>
          <p:nvPicPr>
            <p:cNvPr id="164620" name="Picture 780" descr="Image result for handshake icon"/>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6736" y="4994917"/>
              <a:ext cx="694972" cy="6949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1648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509791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55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defTabSz="914400">
              <a:spcBef>
                <a:spcPct val="0"/>
              </a:spcBef>
              <a:spcAft>
                <a:spcPct val="0"/>
              </a:spcAft>
            </a:pPr>
            <a:endParaRPr lang="en-US" sz="3200" b="1" dirty="0">
              <a:solidFill>
                <a:prstClr val="white"/>
              </a:solidFill>
              <a:sym typeface="Calibri"/>
            </a:endParaRPr>
          </a:p>
        </p:txBody>
      </p:sp>
      <p:sp>
        <p:nvSpPr>
          <p:cNvPr id="2" name="Title 1"/>
          <p:cNvSpPr>
            <a:spLocks noGrp="1"/>
          </p:cNvSpPr>
          <p:nvPr>
            <p:ph type="title"/>
          </p:nvPr>
        </p:nvSpPr>
        <p:spPr>
          <a:xfrm>
            <a:off x="457200" y="457200"/>
            <a:ext cx="8229600" cy="1143000"/>
          </a:xfrm>
        </p:spPr>
        <p:txBody>
          <a:bodyPr>
            <a:normAutofit/>
          </a:bodyPr>
          <a:lstStyle/>
          <a:p>
            <a:r>
              <a:rPr lang="en-US" sz="2800" b="1" dirty="0" smtClean="0">
                <a:latin typeface="+mj-lt"/>
              </a:rPr>
              <a:t>Thank You</a:t>
            </a:r>
            <a:endParaRPr lang="en-US" sz="2800" b="1" dirty="0">
              <a:latin typeface="+mj-lt"/>
            </a:endParaRPr>
          </a:p>
        </p:txBody>
      </p:sp>
      <p:sp>
        <p:nvSpPr>
          <p:cNvPr id="3" name="Content Placeholder 2"/>
          <p:cNvSpPr>
            <a:spLocks noGrp="1"/>
          </p:cNvSpPr>
          <p:nvPr>
            <p:ph idx="1"/>
          </p:nvPr>
        </p:nvSpPr>
        <p:spPr/>
        <p:txBody>
          <a:bodyPr/>
          <a:lstStyle/>
          <a:p>
            <a:endParaRPr lang="en-US" dirty="0"/>
          </a:p>
        </p:txBody>
      </p:sp>
      <p:sp>
        <p:nvSpPr>
          <p:cNvPr id="7" name="Rectangle 6"/>
          <p:cNvSpPr/>
          <p:nvPr/>
        </p:nvSpPr>
        <p:spPr>
          <a:xfrm>
            <a:off x="128016" y="1661160"/>
            <a:ext cx="8887968" cy="466344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dirty="0">
              <a:solidFill>
                <a:prstClr val="white"/>
              </a:solidFill>
            </a:endParaRPr>
          </a:p>
        </p:txBody>
      </p:sp>
      <p:sp>
        <p:nvSpPr>
          <p:cNvPr id="8" name="TextBox 7"/>
          <p:cNvSpPr txBox="1"/>
          <p:nvPr/>
        </p:nvSpPr>
        <p:spPr>
          <a:xfrm>
            <a:off x="174540" y="1964780"/>
            <a:ext cx="8794920" cy="3416320"/>
          </a:xfrm>
          <a:prstGeom prst="rect">
            <a:avLst/>
          </a:prstGeom>
          <a:noFill/>
        </p:spPr>
        <p:txBody>
          <a:bodyPr wrap="square" numCol="2" rtlCol="0">
            <a:spAutoFit/>
          </a:bodyPr>
          <a:lstStyle/>
          <a:p>
            <a:pPr algn="ctr" defTabSz="914400" eaLnBrk="0" fontAlgn="base" hangingPunct="0">
              <a:spcBef>
                <a:spcPct val="0"/>
              </a:spcBef>
              <a:spcAft>
                <a:spcPct val="0"/>
              </a:spcAft>
            </a:pPr>
            <a:endParaRPr lang="en-US" sz="2700" b="1" dirty="0" smtClean="0">
              <a:solidFill>
                <a:prstClr val="black"/>
              </a:solidFill>
              <a:cs typeface="Arial" pitchFamily="34" charset="0"/>
            </a:endParaRPr>
          </a:p>
          <a:p>
            <a:pPr algn="ctr" defTabSz="914400" eaLnBrk="0" fontAlgn="base" hangingPunct="0">
              <a:spcBef>
                <a:spcPct val="0"/>
              </a:spcBef>
              <a:spcAft>
                <a:spcPct val="0"/>
              </a:spcAft>
            </a:pPr>
            <a:endParaRPr lang="en-US" sz="2700" b="1" dirty="0">
              <a:solidFill>
                <a:prstClr val="black"/>
              </a:solidFill>
              <a:cs typeface="Arial" pitchFamily="34" charset="0"/>
            </a:endParaRPr>
          </a:p>
          <a:p>
            <a:pPr algn="ctr" defTabSz="914400" eaLnBrk="0" fontAlgn="base" hangingPunct="0">
              <a:spcBef>
                <a:spcPct val="0"/>
              </a:spcBef>
              <a:spcAft>
                <a:spcPct val="0"/>
              </a:spcAft>
            </a:pPr>
            <a:endParaRPr lang="en-US" sz="2700" b="1" dirty="0" smtClean="0">
              <a:solidFill>
                <a:prstClr val="black"/>
              </a:solidFill>
              <a:cs typeface="Arial" pitchFamily="34" charset="0"/>
            </a:endParaRPr>
          </a:p>
          <a:p>
            <a:pPr algn="ctr" defTabSz="914400" eaLnBrk="0" fontAlgn="base" hangingPunct="0">
              <a:spcBef>
                <a:spcPct val="0"/>
              </a:spcBef>
              <a:spcAft>
                <a:spcPct val="0"/>
              </a:spcAft>
            </a:pPr>
            <a:r>
              <a:rPr lang="en-US" sz="2700" b="1" dirty="0" smtClean="0">
                <a:solidFill>
                  <a:prstClr val="black"/>
                </a:solidFill>
                <a:cs typeface="Arial" pitchFamily="34" charset="0"/>
              </a:rPr>
              <a:t>Patricia Boozang</a:t>
            </a:r>
          </a:p>
          <a:p>
            <a:pPr algn="ctr" defTabSz="914400" eaLnBrk="0" fontAlgn="base" hangingPunct="0">
              <a:spcBef>
                <a:spcPct val="0"/>
              </a:spcBef>
              <a:spcAft>
                <a:spcPct val="0"/>
              </a:spcAft>
            </a:pPr>
            <a:r>
              <a:rPr lang="en-US" sz="2700" dirty="0" smtClean="0">
                <a:solidFill>
                  <a:prstClr val="black"/>
                </a:solidFill>
                <a:cs typeface="Arial" pitchFamily="34" charset="0"/>
              </a:rPr>
              <a:t>Manatt Health</a:t>
            </a:r>
          </a:p>
          <a:p>
            <a:pPr algn="ctr" defTabSz="914400" eaLnBrk="0" fontAlgn="base" hangingPunct="0">
              <a:spcBef>
                <a:spcPct val="0"/>
              </a:spcBef>
              <a:spcAft>
                <a:spcPct val="0"/>
              </a:spcAft>
            </a:pPr>
            <a:r>
              <a:rPr lang="en-US" sz="2700" dirty="0" smtClean="0">
                <a:solidFill>
                  <a:prstClr val="black"/>
                </a:solidFill>
                <a:cs typeface="Arial" pitchFamily="34" charset="0"/>
                <a:hlinkClick r:id="rId8"/>
              </a:rPr>
              <a:t>pboozang@manatt.com</a:t>
            </a:r>
            <a:endParaRPr lang="en-US" sz="2700" dirty="0" smtClean="0">
              <a:solidFill>
                <a:prstClr val="black"/>
              </a:solidFill>
              <a:cs typeface="Arial" pitchFamily="34" charset="0"/>
            </a:endParaRPr>
          </a:p>
          <a:p>
            <a:pPr algn="ctr" defTabSz="914400" eaLnBrk="0" fontAlgn="base" hangingPunct="0">
              <a:spcBef>
                <a:spcPct val="0"/>
              </a:spcBef>
              <a:spcAft>
                <a:spcPct val="0"/>
              </a:spcAft>
            </a:pPr>
            <a:r>
              <a:rPr lang="en-US" sz="2700" dirty="0" smtClean="0">
                <a:solidFill>
                  <a:prstClr val="black"/>
                </a:solidFill>
                <a:cs typeface="Arial" pitchFamily="34" charset="0"/>
              </a:rPr>
              <a:t>212-790-4523</a:t>
            </a:r>
          </a:p>
          <a:p>
            <a:pPr algn="ctr" defTabSz="914400" eaLnBrk="0" fontAlgn="base" hangingPunct="0">
              <a:spcBef>
                <a:spcPct val="0"/>
              </a:spcBef>
              <a:spcAft>
                <a:spcPct val="0"/>
              </a:spcAft>
            </a:pPr>
            <a:endParaRPr lang="en-US" sz="2700" dirty="0">
              <a:solidFill>
                <a:prstClr val="black"/>
              </a:solidFill>
              <a:cs typeface="Arial" pitchFamily="34" charset="0"/>
            </a:endParaRPr>
          </a:p>
          <a:p>
            <a:pPr algn="ctr" defTabSz="914400" eaLnBrk="0" fontAlgn="base" hangingPunct="0">
              <a:spcBef>
                <a:spcPct val="0"/>
              </a:spcBef>
              <a:spcAft>
                <a:spcPct val="0"/>
              </a:spcAft>
            </a:pPr>
            <a:endParaRPr lang="en-US" sz="2700" dirty="0" smtClean="0">
              <a:solidFill>
                <a:prstClr val="black"/>
              </a:solidFill>
              <a:cs typeface="Arial" pitchFamily="34" charset="0"/>
            </a:endParaRPr>
          </a:p>
          <a:p>
            <a:pPr algn="ctr" defTabSz="914400" eaLnBrk="0" fontAlgn="base" hangingPunct="0">
              <a:spcBef>
                <a:spcPct val="0"/>
              </a:spcBef>
              <a:spcAft>
                <a:spcPct val="0"/>
              </a:spcAft>
            </a:pPr>
            <a:endParaRPr lang="en-US" sz="2700" dirty="0" smtClean="0">
              <a:solidFill>
                <a:prstClr val="black"/>
              </a:solidFill>
              <a:cs typeface="Arial" pitchFamily="34" charset="0"/>
            </a:endParaRPr>
          </a:p>
          <a:p>
            <a:pPr algn="ctr" defTabSz="914400" eaLnBrk="0" fontAlgn="base" hangingPunct="0">
              <a:spcBef>
                <a:spcPct val="0"/>
              </a:spcBef>
              <a:spcAft>
                <a:spcPct val="0"/>
              </a:spcAft>
            </a:pPr>
            <a:endParaRPr lang="en-US" sz="2700" dirty="0">
              <a:solidFill>
                <a:prstClr val="black"/>
              </a:solidFill>
              <a:cs typeface="Arial" pitchFamily="34" charset="0"/>
            </a:endParaRPr>
          </a:p>
          <a:p>
            <a:pPr algn="ctr" defTabSz="914400" eaLnBrk="0" fontAlgn="base" hangingPunct="0">
              <a:spcBef>
                <a:spcPct val="0"/>
              </a:spcBef>
              <a:spcAft>
                <a:spcPct val="0"/>
              </a:spcAft>
            </a:pPr>
            <a:r>
              <a:rPr lang="en-US" sz="2700" b="1" dirty="0">
                <a:solidFill>
                  <a:prstClr val="black"/>
                </a:solidFill>
                <a:cs typeface="Arial" pitchFamily="34" charset="0"/>
              </a:rPr>
              <a:t>Heather Howard</a:t>
            </a:r>
          </a:p>
          <a:p>
            <a:pPr algn="ctr" defTabSz="914400" eaLnBrk="0" fontAlgn="base" hangingPunct="0">
              <a:spcBef>
                <a:spcPct val="0"/>
              </a:spcBef>
              <a:spcAft>
                <a:spcPct val="0"/>
              </a:spcAft>
            </a:pPr>
            <a:r>
              <a:rPr lang="en-US" sz="2700" dirty="0">
                <a:solidFill>
                  <a:prstClr val="black"/>
                </a:solidFill>
                <a:cs typeface="Arial" pitchFamily="34" charset="0"/>
              </a:rPr>
              <a:t>Princeton University</a:t>
            </a:r>
          </a:p>
          <a:p>
            <a:pPr algn="ctr" defTabSz="914400" eaLnBrk="0" fontAlgn="base" hangingPunct="0">
              <a:spcBef>
                <a:spcPct val="0"/>
              </a:spcBef>
              <a:spcAft>
                <a:spcPct val="0"/>
              </a:spcAft>
            </a:pPr>
            <a:r>
              <a:rPr lang="en-US" sz="2700" dirty="0">
                <a:solidFill>
                  <a:prstClr val="black"/>
                </a:solidFill>
                <a:cs typeface="Arial" pitchFamily="34" charset="0"/>
                <a:hlinkClick r:id="rId9"/>
              </a:rPr>
              <a:t>heatherh@Princeton.edu</a:t>
            </a:r>
            <a:r>
              <a:rPr lang="en-US" sz="2700" dirty="0">
                <a:solidFill>
                  <a:prstClr val="black"/>
                </a:solidFill>
                <a:cs typeface="Arial" pitchFamily="34" charset="0"/>
              </a:rPr>
              <a:t>  </a:t>
            </a:r>
          </a:p>
          <a:p>
            <a:pPr algn="ctr" defTabSz="914400" eaLnBrk="0" fontAlgn="base" hangingPunct="0">
              <a:spcBef>
                <a:spcPct val="0"/>
              </a:spcBef>
              <a:spcAft>
                <a:spcPct val="0"/>
              </a:spcAft>
            </a:pPr>
            <a:r>
              <a:rPr lang="en-US" sz="2700" dirty="0">
                <a:solidFill>
                  <a:prstClr val="black"/>
                </a:solidFill>
                <a:cs typeface="Arial" pitchFamily="34" charset="0"/>
              </a:rPr>
              <a:t>609-258-3596</a:t>
            </a:r>
          </a:p>
          <a:p>
            <a:pPr algn="ctr" defTabSz="914400" eaLnBrk="0" fontAlgn="base" hangingPunct="0">
              <a:spcBef>
                <a:spcPct val="0"/>
              </a:spcBef>
              <a:spcAft>
                <a:spcPct val="0"/>
              </a:spcAft>
            </a:pPr>
            <a:endParaRPr lang="en-US" sz="2700" dirty="0" smtClean="0">
              <a:solidFill>
                <a:prstClr val="black"/>
              </a:solidFill>
              <a:cs typeface="Arial" pitchFamily="34" charset="0"/>
            </a:endParaRPr>
          </a:p>
        </p:txBody>
      </p:sp>
      <p:cxnSp>
        <p:nvCxnSpPr>
          <p:cNvPr id="9" name="Straight Connector 8"/>
          <p:cNvCxnSpPr/>
          <p:nvPr/>
        </p:nvCxnSpPr>
        <p:spPr>
          <a:xfrm>
            <a:off x="118872" y="1624993"/>
            <a:ext cx="8906256" cy="0"/>
          </a:xfrm>
          <a:prstGeom prst="line">
            <a:avLst/>
          </a:prstGeom>
          <a:ln w="38100">
            <a:solidFill>
              <a:srgbClr val="E9674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9728" y="6296944"/>
            <a:ext cx="8906256" cy="0"/>
          </a:xfrm>
          <a:prstGeom prst="line">
            <a:avLst/>
          </a:prstGeom>
          <a:ln w="38100">
            <a:solidFill>
              <a:srgbClr val="E9674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21</a:t>
            </a:fld>
            <a:endParaRPr lang="en-US" sz="1400" dirty="0">
              <a:solidFill>
                <a:prstClr val="white"/>
              </a:solidFill>
              <a:latin typeface="Calibri"/>
            </a:endParaRPr>
          </a:p>
        </p:txBody>
      </p:sp>
    </p:spTree>
    <p:extLst>
      <p:ext uri="{BB962C8B-B14F-4D97-AF65-F5344CB8AC3E}">
        <p14:creationId xmlns:p14="http://schemas.microsoft.com/office/powerpoint/2010/main" val="3745925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0" y="1989138"/>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10" name="Title 1"/>
          <p:cNvSpPr txBox="1">
            <a:spLocks/>
          </p:cNvSpPr>
          <p:nvPr/>
        </p:nvSpPr>
        <p:spPr>
          <a:xfrm>
            <a:off x="0" y="2120106"/>
            <a:ext cx="9144000" cy="1647825"/>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chemeClr val="bg1"/>
                </a:solidFill>
                <a:latin typeface="Helvetica Neue Medium" charset="0"/>
                <a:ea typeface="Helvetica Neue Medium" charset="0"/>
                <a:cs typeface="Helvetica Neue Medium" charset="0"/>
              </a:defRPr>
            </a:lvl1pPr>
          </a:lstStyle>
          <a:p>
            <a:pPr>
              <a:lnSpc>
                <a:spcPct val="150000"/>
              </a:lnSpc>
              <a:spcAft>
                <a:spcPts val="1200"/>
              </a:spcAft>
              <a:defRPr/>
            </a:pPr>
            <a:r>
              <a:rPr lang="en-US" sz="3600" b="1" dirty="0" smtClean="0">
                <a:solidFill>
                  <a:prstClr val="black"/>
                </a:solidFill>
                <a:latin typeface="Calibri"/>
                <a:ea typeface="ＭＳ Ｐゴシック"/>
              </a:rPr>
              <a:t>Appendix</a:t>
            </a:r>
            <a:endParaRPr lang="en-US" sz="3600" b="1" dirty="0">
              <a:solidFill>
                <a:prstClr val="black"/>
              </a:solidFill>
              <a:latin typeface="Calibri"/>
              <a:ea typeface="ＭＳ Ｐゴシック"/>
            </a:endParaRPr>
          </a:p>
        </p:txBody>
      </p:sp>
      <p:sp>
        <p:nvSpPr>
          <p:cNvPr id="11" name="Rectangle 25"/>
          <p:cNvSpPr>
            <a:spLocks noChangeArrowheads="1"/>
          </p:cNvSpPr>
          <p:nvPr/>
        </p:nvSpPr>
        <p:spPr bwMode="auto">
          <a:xfrm>
            <a:off x="0" y="3853656"/>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6"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22</a:t>
            </a:fld>
            <a:endParaRPr lang="en-US" sz="1400" dirty="0">
              <a:solidFill>
                <a:prstClr val="white"/>
              </a:solidFill>
            </a:endParaRPr>
          </a:p>
        </p:txBody>
      </p:sp>
    </p:spTree>
    <p:extLst>
      <p:ext uri="{BB962C8B-B14F-4D97-AF65-F5344CB8AC3E}">
        <p14:creationId xmlns:p14="http://schemas.microsoft.com/office/powerpoint/2010/main" val="1117635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351880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777"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spcBef>
                <a:spcPct val="0"/>
              </a:spcBef>
              <a:spcAft>
                <a:spcPct val="0"/>
              </a:spcAft>
            </a:pPr>
            <a:endParaRPr lang="en-US" sz="2800" b="1" dirty="0">
              <a:solidFill>
                <a:prstClr val="white"/>
              </a:solidFill>
              <a:sym typeface="Calibri"/>
            </a:endParaRPr>
          </a:p>
        </p:txBody>
      </p:sp>
      <p:sp>
        <p:nvSpPr>
          <p:cNvPr id="29" name="Slide Number Placeholder 5"/>
          <p:cNvSpPr txBox="1">
            <a:spLocks/>
          </p:cNvSpPr>
          <p:nvPr/>
        </p:nvSpPr>
        <p:spPr>
          <a:xfrm>
            <a:off x="264695" y="6495239"/>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23</a:t>
            </a:fld>
            <a:endParaRPr lang="en-US" sz="1400" dirty="0">
              <a:solidFill>
                <a:prstClr val="white"/>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833185675"/>
              </p:ext>
            </p:extLst>
          </p:nvPr>
        </p:nvGraphicFramePr>
        <p:xfrm>
          <a:off x="645050" y="1560899"/>
          <a:ext cx="7542279" cy="4146721"/>
        </p:xfrm>
        <a:graphic>
          <a:graphicData uri="http://schemas.openxmlformats.org/drawingml/2006/table">
            <a:tbl>
              <a:tblPr/>
              <a:tblGrid>
                <a:gridCol w="1621594"/>
                <a:gridCol w="311615"/>
                <a:gridCol w="311615"/>
                <a:gridCol w="311615"/>
                <a:gridCol w="311615"/>
                <a:gridCol w="311615"/>
                <a:gridCol w="311615"/>
                <a:gridCol w="311615"/>
                <a:gridCol w="311615"/>
                <a:gridCol w="311615"/>
                <a:gridCol w="311615"/>
                <a:gridCol w="311615"/>
                <a:gridCol w="311615"/>
                <a:gridCol w="311615"/>
                <a:gridCol w="311615"/>
                <a:gridCol w="311615"/>
                <a:gridCol w="311615"/>
                <a:gridCol w="311615"/>
                <a:gridCol w="311615"/>
                <a:gridCol w="311615"/>
              </a:tblGrid>
              <a:tr h="27479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1" i="0" u="none" strike="noStrike" cap="none" normalizeH="0" baseline="0" dirty="0">
                        <a:ln>
                          <a:noFill/>
                        </a:ln>
                        <a:solidFill>
                          <a:schemeClr val="bg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gridSpan="4">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Approved</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38100" cap="flat" cmpd="sng" algn="ctr">
                      <a:solidFill>
                        <a:srgbClr val="808080"/>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50000"/>
                      </a:srgb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38100" cap="flat" cmpd="sng" algn="ctr">
                      <a:solidFill>
                        <a:srgbClr val="808080"/>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gridSpan="15">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Pending</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28575" cap="flat" cmpd="sng" algn="ctr">
                      <a:solidFill>
                        <a:srgbClr val="FFFFFF">
                          <a:lumMod val="50000"/>
                        </a:srgb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7F7F7F"/>
                      </a:solidFill>
                      <a:prstDash val="solid"/>
                      <a:round/>
                      <a:headEnd type="none" w="med" len="med"/>
                      <a:tailEnd type="none" w="med" len="med"/>
                    </a:lnR>
                    <a:lnT w="28575" cap="flat" cmpd="sng" algn="ctr">
                      <a:solidFill>
                        <a:srgbClr val="7F7F7F"/>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336699"/>
                    </a:solidFill>
                  </a:tcPr>
                </a:tc>
              </a:tr>
              <a:tr h="231990">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rPr>
                        <a:t> </a:t>
                      </a:r>
                      <a:r>
                        <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rPr>
                        <a:t> </a:t>
                      </a: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Features</a:t>
                      </a:r>
                      <a:endParaRPr kumimoji="0" lang="en-US" altLang="en-US" sz="1200" b="1" i="0" u="none" strike="noStrike" cap="none" normalizeH="0" baseline="0" dirty="0">
                        <a:ln>
                          <a:noFill/>
                        </a:ln>
                        <a:solidFill>
                          <a:schemeClr val="bg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rgbClr val="FFFFFF"/>
                          </a:solidFill>
                          <a:effectLst/>
                          <a:latin typeface="Calibri" charset="0"/>
                          <a:ea typeface="Times New Roman" charset="0"/>
                          <a:cs typeface="Times New Roman" charset="0"/>
                        </a:rPr>
                        <a:t>AR</a:t>
                      </a: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5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charset="0"/>
                          <a:ea typeface="Times New Roman" charset="0"/>
                          <a:cs typeface="Times New Roman" charset="0"/>
                        </a:rPr>
                        <a:t>IN</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5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charset="0"/>
                          <a:ea typeface="Times New Roman" charset="0"/>
                          <a:cs typeface="Times New Roman" charset="0"/>
                        </a:rPr>
                        <a:t>KY*</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5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charset="0"/>
                          <a:ea typeface="Times New Roman" charset="0"/>
                          <a:cs typeface="Times New Roman" charset="0"/>
                        </a:rPr>
                        <a:t>NH</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5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pPr>
                      <a:r>
                        <a:rPr lang="en-US" sz="1200" b="1" dirty="0" smtClean="0">
                          <a:solidFill>
                            <a:schemeClr val="bg1"/>
                          </a:solidFill>
                          <a:latin typeface="+mj-lt"/>
                        </a:rPr>
                        <a:t>AL</a:t>
                      </a:r>
                      <a:endParaRPr lang="en-US" sz="1200" b="1" dirty="0">
                        <a:solidFill>
                          <a:schemeClr val="bg1"/>
                        </a:solidFill>
                        <a:latin typeface="+mj-lt"/>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charset="0"/>
                          <a:ea typeface="Times New Roman" charset="0"/>
                          <a:cs typeface="Times New Roman" charset="0"/>
                        </a:rPr>
                        <a:t>AZ</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lnSpc>
                          <a:spcPct val="100000"/>
                        </a:lnSpc>
                      </a:pPr>
                      <a:r>
                        <a:rPr lang="en-US" sz="1200" b="1" dirty="0" smtClean="0">
                          <a:solidFill>
                            <a:schemeClr val="bg1"/>
                          </a:solidFill>
                        </a:rPr>
                        <a:t>KS</a:t>
                      </a:r>
                      <a:endParaRPr lang="en-US" sz="1200" b="1" dirty="0">
                        <a:solidFill>
                          <a:schemeClr val="bg1"/>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charset="0"/>
                          <a:ea typeface="Times New Roman" charset="0"/>
                          <a:cs typeface="Times New Roman" charset="0"/>
                        </a:rPr>
                        <a:t>ME</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MI</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rPr>
                        <a:t>MS</a:t>
                      </a: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NH</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NM</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OH</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OK</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SD</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TN</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rPr>
                        <a:t>UT</a:t>
                      </a: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charset="0"/>
                          <a:ea typeface="Times New Roman" charset="0"/>
                          <a:cs typeface="Times New Roman" charset="0"/>
                        </a:rPr>
                        <a:t>VA</a:t>
                      </a:r>
                      <a:endParaRPr kumimoji="0" lang="en-US" altLang="en-US" sz="1200" b="1" i="0" u="none" strike="noStrike" cap="none" normalizeH="0" baseline="0" dirty="0">
                        <a:ln>
                          <a:noFill/>
                        </a:ln>
                        <a:solidFill>
                          <a:schemeClr val="bg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alibri" charset="0"/>
                          <a:ea typeface="Times New Roman" charset="0"/>
                          <a:cs typeface="Times New Roman" charset="0"/>
                        </a:rPr>
                        <a:t>WI</a:t>
                      </a:r>
                      <a:endParaRPr kumimoji="0" lang="en-US" altLang="en-US" sz="1200" b="0" i="0" u="none" strike="noStrike" cap="none" normalizeH="0" baseline="0" dirty="0">
                        <a:ln>
                          <a:noFill/>
                        </a:ln>
                        <a:solidFill>
                          <a:schemeClr val="tx1"/>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641E57"/>
                    </a:solidFill>
                  </a:tcPr>
                </a:tc>
              </a:tr>
              <a:tr h="229890">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Work Requirements</a:t>
                      </a:r>
                      <a:endParaRPr kumimoji="0" lang="en-US" altLang="en-US" sz="800" b="0" i="0" u="none" strike="noStrike" cap="none" normalizeH="0" baseline="0" dirty="0">
                        <a:ln>
                          <a:noFill/>
                        </a:ln>
                        <a:solidFill>
                          <a:schemeClr val="tx1"/>
                        </a:solidFill>
                        <a:effectLst/>
                        <a:latin typeface="Calibri"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Calibri"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kern="1200" cap="none" spc="0" normalizeH="0" baseline="0" noProof="0" dirty="0" smtClean="0">
                          <a:ln>
                            <a:noFill/>
                          </a:ln>
                          <a:solidFill>
                            <a:srgbClr val="641E57"/>
                          </a:solidFill>
                          <a:effectLst/>
                          <a:uLnTx/>
                          <a:uFillTx/>
                          <a:latin typeface="Calibri" charset="0"/>
                          <a:ea typeface="Times New Roman" charset="0"/>
                          <a:cs typeface="Times New Roman" charset="0"/>
                          <a:sym typeface="Wingdings" charset="2"/>
                        </a:rPr>
                        <a:t></a:t>
                      </a:r>
                      <a:endParaRPr kumimoji="0" lang="en-US" altLang="en-US" sz="1300" b="0" i="0" u="none" strike="noStrike" kern="1200" cap="none" spc="0" normalizeH="0" baseline="0" noProof="0" dirty="0" smtClean="0">
                        <a:ln>
                          <a:noFill/>
                        </a:ln>
                        <a:solidFill>
                          <a:srgbClr val="641E57"/>
                        </a:solidFill>
                        <a:effectLst/>
                        <a:uLnTx/>
                        <a:uFillTx/>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6560" rtl="0" eaLnBrk="1" fontAlgn="auto" latinLnBrk="0" hangingPunct="1">
                        <a:lnSpc>
                          <a:spcPct val="100000"/>
                        </a:lnSpc>
                        <a:spcBef>
                          <a:spcPts val="0"/>
                        </a:spcBef>
                        <a:spcAft>
                          <a:spcPts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319298">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Calibri" charset="0"/>
                          <a:ea typeface="Times New Roman" charset="0"/>
                          <a:cs typeface="Times New Roman" charset="0"/>
                        </a:rPr>
                        <a:t>Premiums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1" u="none" strike="noStrike" cap="none" normalizeH="0" baseline="0" dirty="0" smtClean="0">
                          <a:ln>
                            <a:noFill/>
                          </a:ln>
                          <a:solidFill>
                            <a:srgbClr val="000000"/>
                          </a:solidFill>
                          <a:effectLst/>
                          <a:latin typeface="Calibri" charset="0"/>
                          <a:ea typeface="Times New Roman" charset="0"/>
                          <a:cs typeface="Times New Roman" charset="0"/>
                        </a:rPr>
                        <a:t>(some states with lockout)</a:t>
                      </a:r>
                      <a:endParaRPr kumimoji="0" lang="en-US" altLang="en-US" sz="800" b="0" i="1"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6560" rtl="0" eaLnBrk="1" fontAlgn="auto" latinLnBrk="0" hangingPunct="1">
                        <a:lnSpc>
                          <a:spcPct val="100000"/>
                        </a:lnSpc>
                        <a:spcBef>
                          <a:spcPts val="0"/>
                        </a:spcBef>
                        <a:spcAft>
                          <a:spcPts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Cost Sharing</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Healthy Behavior Incentives</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319298">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Non-Emergency Medical Transportation Waiver</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Retroactive Coverage Waiver</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rPr>
                        <a:t> </a:t>
                      </a: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Calibri"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Prompt Enrollment Waiver</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Calibri" charset="0"/>
                          <a:ea typeface="Times New Roman" charset="0"/>
                          <a:cs typeface="Times New Roman" charset="0"/>
                        </a:rPr>
                        <a:t>Asset Test</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Calibri" charset="0"/>
                          <a:ea typeface="Times New Roman" charset="0"/>
                          <a:cs typeface="Times New Roman" charset="0"/>
                        </a:rPr>
                        <a:t>Drug Screening</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319298">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Partial </a:t>
                      </a:r>
                      <a:r>
                        <a:rPr kumimoji="0" lang="en-US" altLang="en-US" sz="800" b="1" i="0" u="none" strike="noStrike" cap="none" normalizeH="0" baseline="0" dirty="0" smtClean="0">
                          <a:ln>
                            <a:noFill/>
                          </a:ln>
                          <a:solidFill>
                            <a:srgbClr val="000000"/>
                          </a:solidFill>
                          <a:effectLst/>
                          <a:latin typeface="Calibri" charset="0"/>
                          <a:ea typeface="Times New Roman" charset="0"/>
                          <a:cs typeface="Times New Roman" charset="0"/>
                        </a:rPr>
                        <a:t>Expansion with Enhanced Match</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endParaRPr kumimoji="0" lang="en-US" altLang="en-US" sz="1300" b="1" i="0" u="none" strike="noStrike" kern="1200" cap="none" spc="0" normalizeH="0" baseline="0" noProof="0" dirty="0" smtClean="0">
                        <a:ln>
                          <a:noFill/>
                        </a:ln>
                        <a:solidFill>
                          <a:schemeClr val="accent3">
                            <a:lumMod val="75000"/>
                          </a:schemeClr>
                        </a:solidFill>
                        <a:effectLst/>
                        <a:uLnTx/>
                        <a:uFillTx/>
                        <a:latin typeface="+mn-lt"/>
                        <a:ea typeface="Times New Roman" charset="0"/>
                        <a:cs typeface="Times New Roman" charset="0"/>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defRPr/>
                      </a:pP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319298">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Limits on Enrollment Duration</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502510" rtl="0" eaLnBrk="1" fontAlgn="auto" latinLnBrk="0" hangingPunct="1">
                        <a:lnSpc>
                          <a:spcPct val="100000"/>
                        </a:lnSpc>
                        <a:spcBef>
                          <a:spcPts val="0"/>
                        </a:spcBef>
                        <a:spcAft>
                          <a:spcPts val="0"/>
                        </a:spcAft>
                        <a:buClrTx/>
                        <a:buSzTx/>
                        <a:buFontTx/>
                        <a:buNone/>
                        <a:tabLst/>
                        <a:defRPr/>
                      </a:pPr>
                      <a:endParaRPr kumimoji="0" lang="en-US" altLang="en-US" sz="1300" b="1" i="0" u="none" strike="noStrike" kern="1200" cap="none" normalizeH="0" baseline="0" dirty="0" smtClean="0">
                        <a:ln>
                          <a:noFill/>
                        </a:ln>
                        <a:solidFill>
                          <a:srgbClr val="641E57"/>
                        </a:solidFill>
                        <a:effectLst/>
                        <a:latin typeface="+mn-lt"/>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5613"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5613"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5613"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5613"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5613"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5613"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455613"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455613"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254536">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alibri" charset="0"/>
                          <a:ea typeface="Times New Roman" charset="0"/>
                          <a:cs typeface="Times New Roman" charset="0"/>
                        </a:rPr>
                        <a:t>Health Savings-Like Accounts</a:t>
                      </a:r>
                      <a:endParaRPr kumimoji="0" lang="en-US" altLang="en-US" sz="800" b="0" i="0" u="none" strike="noStrike" cap="none" normalizeH="0" baseline="0" dirty="0">
                        <a:ln>
                          <a:noFill/>
                        </a:ln>
                        <a:solidFill>
                          <a:schemeClr val="tx1"/>
                        </a:solidFill>
                        <a:effectLst/>
                        <a:latin typeface="Times New Roman" charset="0"/>
                        <a:ea typeface="Times New Roman" charset="0"/>
                        <a:cs typeface="Times New Roman" charset="0"/>
                      </a:endParaRP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ctr" defTabSz="456560" rtl="0" eaLnBrk="1" fontAlgn="auto" latinLnBrk="0" hangingPunct="1">
                        <a:lnSpc>
                          <a:spcPct val="100000"/>
                        </a:lnSpc>
                        <a:spcBef>
                          <a:spcPts val="0"/>
                        </a:spcBef>
                        <a:spcAft>
                          <a:spcPts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lang="en-US" sz="1300" dirty="0" smtClean="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300" b="1" i="0" u="none" strike="noStrike" cap="none" normalizeH="0" baseline="0" dirty="0" smtClean="0">
                          <a:ln>
                            <a:noFill/>
                          </a:ln>
                          <a:solidFill>
                            <a:srgbClr val="641E57"/>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smtClean="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rgbClr val="641E57"/>
                          </a:solidFill>
                          <a:effectLst/>
                          <a:latin typeface="Calibri" charset="0"/>
                          <a:ea typeface="Times New Roman" charset="0"/>
                          <a:cs typeface="Times New Roman" charset="0"/>
                        </a:rPr>
                        <a:t> </a:t>
                      </a: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FFFFFF"/>
                    </a:solidFill>
                  </a:tcPr>
                </a:tc>
              </a:tr>
              <a:tr h="319298">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chemeClr val="tx1"/>
                          </a:solidFill>
                          <a:effectLst/>
                          <a:latin typeface="Calibri" charset="0"/>
                          <a:ea typeface="Times New Roman" charset="0"/>
                          <a:cs typeface="Times New Roman" charset="0"/>
                        </a:rPr>
                        <a:t>Late Renewal Paperwork Penalty/Lockout</a:t>
                      </a:r>
                    </a:p>
                  </a:txBody>
                  <a:tcPr marL="22450" marR="22450" marT="22450" marB="22450" anchor="ctr" horzOverflow="overflow">
                    <a:lnL w="28575" cap="flat" cmpd="sng" algn="ctr">
                      <a:solidFill>
                        <a:srgbClr val="FFFFFF">
                          <a:lumMod val="50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chemeClr val="accent3">
                            <a:lumMod val="75000"/>
                          </a:schemeClr>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Calibri"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dirty="0">
                          <a:ln>
                            <a:noFill/>
                          </a:ln>
                          <a:solidFill>
                            <a:schemeClr val="accent3">
                              <a:lumMod val="75000"/>
                            </a:schemeClr>
                          </a:solidFill>
                          <a:effectLst/>
                          <a:latin typeface="Calibri" charset="0"/>
                          <a:ea typeface="Times New Roman" charset="0"/>
                          <a:cs typeface="Times New Roman" charset="0"/>
                          <a:sym typeface="Wingdings" charset="2"/>
                        </a:rPr>
                        <a:t></a:t>
                      </a: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chemeClr val="accent3">
                            <a:lumMod val="75000"/>
                          </a:schemeClr>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FFFFFF">
                          <a:lumMod val="65000"/>
                        </a:srgbClr>
                      </a:solidFill>
                      <a:prstDash val="solid"/>
                      <a:round/>
                      <a:headEnd type="none" w="med" len="med"/>
                      <a:tailEnd type="none" w="med" len="med"/>
                    </a:lnL>
                    <a:lnR w="381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BED8AA">
                        <a:lumMod val="20000"/>
                        <a:lumOff val="8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endParaRPr lang="en-US" sz="1700" dirty="0">
                        <a:solidFill>
                          <a:srgbClr val="641E57"/>
                        </a:solidFill>
                      </a:endParaRPr>
                    </a:p>
                  </a:txBody>
                  <a:tcPr marL="0" marR="0" marT="0" marB="0" anchor="ctr" horzOverflow="overflow">
                    <a:lnL w="38100" cap="flat" cmpd="sng" algn="ctr">
                      <a:solidFill>
                        <a:srgbClr val="808080"/>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300" dirty="0">
                        <a:solidFill>
                          <a:srgbClr val="641E57"/>
                        </a:solidFill>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c>
                  <a:txBody>
                    <a:bodyPr/>
                    <a:lstStyle>
                      <a:lvl1pPr marL="0" algn="l" defTabSz="457200" rtl="0" eaLnBrk="1" latinLnBrk="0" hangingPunct="1">
                        <a:spcBef>
                          <a:spcPct val="20000"/>
                        </a:spcBef>
                        <a:buFont typeface="Arial" charset="0"/>
                        <a:defRPr sz="2800" kern="1200">
                          <a:solidFill>
                            <a:schemeClr val="tx1"/>
                          </a:solidFill>
                          <a:latin typeface="Arial" charset="0"/>
                          <a:ea typeface="MS PGothic" charset="-128"/>
                        </a:defRPr>
                      </a:lvl1pPr>
                      <a:lvl2pPr marL="457200" algn="l" defTabSz="457200" rtl="0" eaLnBrk="1" latinLnBrk="0" hangingPunct="1">
                        <a:spcBef>
                          <a:spcPct val="20000"/>
                        </a:spcBef>
                        <a:buFont typeface="Arial" charset="0"/>
                        <a:defRPr sz="2400" kern="1200">
                          <a:solidFill>
                            <a:schemeClr val="tx1"/>
                          </a:solidFill>
                          <a:latin typeface="Arial" charset="0"/>
                          <a:ea typeface="MS PGothic" charset="-128"/>
                        </a:defRPr>
                      </a:lvl2pPr>
                      <a:lvl3pPr marL="914400" algn="l" defTabSz="457200" rtl="0" eaLnBrk="1" latinLnBrk="0" hangingPunct="1">
                        <a:spcBef>
                          <a:spcPct val="20000"/>
                        </a:spcBef>
                        <a:buFont typeface="Arial" charset="0"/>
                        <a:defRPr sz="2000" kern="1200">
                          <a:solidFill>
                            <a:schemeClr val="tx1"/>
                          </a:solidFill>
                          <a:latin typeface="Arial" charset="0"/>
                          <a:ea typeface="MS PGothic" charset="-128"/>
                        </a:defRPr>
                      </a:lvl3pPr>
                      <a:lvl4pPr marL="1371600" algn="l" defTabSz="457200" rtl="0" eaLnBrk="1" latinLnBrk="0" hangingPunct="1">
                        <a:spcBef>
                          <a:spcPct val="20000"/>
                        </a:spcBef>
                        <a:buFont typeface="Arial" charset="0"/>
                        <a:defRPr sz="1800" kern="1200">
                          <a:solidFill>
                            <a:schemeClr val="tx1"/>
                          </a:solidFill>
                          <a:latin typeface="Arial" charset="0"/>
                          <a:ea typeface="MS PGothic" charset="-128"/>
                        </a:defRPr>
                      </a:lvl4pPr>
                      <a:lvl5pPr marL="1828800" algn="l" defTabSz="457200" rtl="0" eaLnBrk="1" latinLnBrk="0" hangingPunct="1">
                        <a:spcBef>
                          <a:spcPct val="20000"/>
                        </a:spcBef>
                        <a:buFont typeface="Arial" charset="0"/>
                        <a:defRPr sz="1800" kern="1200">
                          <a:solidFill>
                            <a:schemeClr val="tx1"/>
                          </a:solidFill>
                          <a:latin typeface="Arial" charset="0"/>
                          <a:ea typeface="MS PGothic" charset="-128"/>
                        </a:defRPr>
                      </a:lvl5pPr>
                      <a:lvl6pPr marL="22860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6pPr>
                      <a:lvl7pPr marL="27432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7pPr>
                      <a:lvl8pPr marL="32004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8pPr>
                      <a:lvl9pPr marL="3657600" indent="1588" algn="l" defTabSz="457200" rtl="0" eaLnBrk="0" fontAlgn="base" latinLnBrk="0" hangingPunct="0">
                        <a:spcBef>
                          <a:spcPct val="20000"/>
                        </a:spcBef>
                        <a:spcAft>
                          <a:spcPct val="0"/>
                        </a:spcAft>
                        <a:buFont typeface="Arial" charset="0"/>
                        <a:defRPr sz="1800" kern="1200">
                          <a:solidFill>
                            <a:schemeClr val="tx1"/>
                          </a:solidFill>
                          <a:latin typeface="Arial" charset="0"/>
                          <a:ea typeface="MS PGothic"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altLang="en-US" sz="1300" b="0" i="0" u="none" strike="noStrike" cap="none" normalizeH="0" baseline="0" dirty="0">
                        <a:ln>
                          <a:noFill/>
                        </a:ln>
                        <a:solidFill>
                          <a:srgbClr val="641E57"/>
                        </a:solidFill>
                        <a:effectLst/>
                        <a:latin typeface="Times New Roman" charset="0"/>
                        <a:ea typeface="Times New Roman" charset="0"/>
                        <a:cs typeface="Times New Roman" charset="0"/>
                      </a:endParaRPr>
                    </a:p>
                  </a:txBody>
                  <a:tcPr marL="0" marR="0" marT="0" marB="0" anchor="ctr" horzOverflow="overflow">
                    <a:lnL w="12700" cap="flat" cmpd="sng" algn="ctr">
                      <a:solidFill>
                        <a:srgbClr val="A6A6A6"/>
                      </a:solidFill>
                      <a:prstDash val="solid"/>
                      <a:round/>
                      <a:headEnd type="none" w="med" len="med"/>
                      <a:tailEnd type="none" w="med" len="med"/>
                    </a:lnL>
                    <a:lnR w="28575" cap="flat" cmpd="sng" algn="ctr">
                      <a:solidFill>
                        <a:srgbClr val="FFFFFF">
                          <a:lumMod val="50000"/>
                        </a:srgbClr>
                      </a:solidFill>
                      <a:prstDash val="solid"/>
                      <a:round/>
                      <a:headEnd type="none" w="med" len="med"/>
                      <a:tailEnd type="none" w="med" len="med"/>
                    </a:lnR>
                    <a:lnT w="12700" cap="flat" cmpd="sng" algn="ctr">
                      <a:solidFill>
                        <a:srgbClr val="A6A6A6"/>
                      </a:solidFill>
                      <a:prstDash val="solid"/>
                      <a:round/>
                      <a:headEnd type="none" w="med" len="med"/>
                      <a:tailEnd type="none" w="med" len="med"/>
                    </a:lnT>
                    <a:lnB w="28575" cap="flat" cmpd="sng" algn="ctr">
                      <a:solidFill>
                        <a:srgbClr val="FFFFFF">
                          <a:lumMod val="50000"/>
                        </a:srgbClr>
                      </a:solidFill>
                      <a:prstDash val="solid"/>
                      <a:round/>
                      <a:headEnd type="none" w="med" len="med"/>
                      <a:tailEnd type="none" w="med" len="med"/>
                    </a:lnB>
                    <a:lnTlToBr>
                      <a:noFill/>
                    </a:lnTlToBr>
                    <a:lnBlToTr>
                      <a:noFill/>
                    </a:lnBlToTr>
                    <a:solidFill>
                      <a:srgbClr val="FFFFFF"/>
                    </a:solidFill>
                  </a:tcPr>
                </a:tc>
              </a:tr>
            </a:tbl>
          </a:graphicData>
        </a:graphic>
      </p:graphicFrame>
      <p:sp>
        <p:nvSpPr>
          <p:cNvPr id="11" name="Rectangle 26"/>
          <p:cNvSpPr>
            <a:spLocks noChangeArrowheads="1"/>
          </p:cNvSpPr>
          <p:nvPr/>
        </p:nvSpPr>
        <p:spPr bwMode="auto">
          <a:xfrm>
            <a:off x="676555" y="5703869"/>
            <a:ext cx="7930775" cy="2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58" tIns="50929" rIns="101858" bIns="50929">
            <a:spAutoFit/>
          </a:bodyPr>
          <a:lstStyle/>
          <a:p>
            <a:pPr>
              <a:spcAft>
                <a:spcPts val="300"/>
              </a:spcAft>
            </a:pPr>
            <a:r>
              <a:rPr lang="en-US" altLang="en-US" sz="900" i="1" dirty="0" smtClean="0">
                <a:latin typeface="Calibri" charset="0"/>
              </a:rPr>
              <a:t>* </a:t>
            </a:r>
            <a:r>
              <a:rPr lang="en-US" sz="900" dirty="0">
                <a:ea typeface="Times New Roman"/>
                <a:cs typeface="Times New Roman"/>
              </a:rPr>
              <a:t>U.S. District Court </a:t>
            </a:r>
            <a:r>
              <a:rPr lang="en-US" sz="900" dirty="0">
                <a:ea typeface="Times New Roman"/>
              </a:rPr>
              <a:t>invalidated</a:t>
            </a:r>
            <a:r>
              <a:rPr lang="en-US" sz="900" dirty="0">
                <a:ea typeface="Times New Roman"/>
                <a:cs typeface="Times New Roman"/>
              </a:rPr>
              <a:t> CMS’s approval of Kentucky’s waiver for failing to consider how the waiver furthered the objectives of the Medicaid program</a:t>
            </a:r>
            <a:endParaRPr lang="en-US" altLang="en-US" sz="900" i="1" dirty="0" smtClean="0">
              <a:latin typeface="Calibri" charset="0"/>
            </a:endParaRPr>
          </a:p>
        </p:txBody>
      </p:sp>
      <p:sp>
        <p:nvSpPr>
          <p:cNvPr id="13" name="Rectangle 26"/>
          <p:cNvSpPr>
            <a:spLocks noChangeArrowheads="1"/>
          </p:cNvSpPr>
          <p:nvPr/>
        </p:nvSpPr>
        <p:spPr bwMode="auto">
          <a:xfrm>
            <a:off x="120650" y="5996065"/>
            <a:ext cx="8934450" cy="63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58" tIns="50929" rIns="101858" bIns="50929">
            <a:spAutoFit/>
          </a:bodyPr>
          <a:lstStyle/>
          <a:p>
            <a:pPr>
              <a:spcAft>
                <a:spcPts val="300"/>
              </a:spcAft>
            </a:pPr>
            <a:r>
              <a:rPr lang="en-US" altLang="en-US" sz="800" dirty="0">
                <a:latin typeface="Calibri" charset="0"/>
              </a:rPr>
              <a:t>Approved: AR, IN, </a:t>
            </a:r>
            <a:r>
              <a:rPr lang="en-US" altLang="en-US" sz="800" dirty="0" smtClean="0">
                <a:latin typeface="Calibri" charset="0"/>
              </a:rPr>
              <a:t>KY, NH; </a:t>
            </a:r>
            <a:r>
              <a:rPr lang="en-US" altLang="en-US" sz="800" dirty="0">
                <a:latin typeface="Calibri" charset="0"/>
              </a:rPr>
              <a:t>submitted to CMS: </a:t>
            </a:r>
            <a:r>
              <a:rPr lang="en-US" altLang="en-US" sz="800" dirty="0" smtClean="0">
                <a:latin typeface="Calibri" charset="0"/>
              </a:rPr>
              <a:t>AL, AR</a:t>
            </a:r>
            <a:r>
              <a:rPr lang="en-US" altLang="en-US" sz="800" dirty="0">
                <a:latin typeface="Calibri" charset="0"/>
              </a:rPr>
              <a:t>, AZ, </a:t>
            </a:r>
            <a:r>
              <a:rPr lang="en-US" altLang="en-US" sz="800" dirty="0" smtClean="0">
                <a:latin typeface="Calibri" charset="0"/>
              </a:rPr>
              <a:t>KS, NH, ME</a:t>
            </a:r>
            <a:r>
              <a:rPr lang="en-US" altLang="en-US" sz="800" dirty="0">
                <a:latin typeface="Calibri" charset="0"/>
              </a:rPr>
              <a:t>, MI, MS, </a:t>
            </a:r>
            <a:r>
              <a:rPr lang="en-US" altLang="en-US" sz="800" dirty="0" smtClean="0">
                <a:latin typeface="Calibri" charset="0"/>
              </a:rPr>
              <a:t>NM</a:t>
            </a:r>
            <a:r>
              <a:rPr lang="en-US" altLang="en-US" sz="800" dirty="0">
                <a:latin typeface="Calibri" charset="0"/>
              </a:rPr>
              <a:t>, </a:t>
            </a:r>
            <a:r>
              <a:rPr lang="en-US" altLang="en-US" sz="800" dirty="0" smtClean="0">
                <a:latin typeface="Calibri" charset="0"/>
              </a:rPr>
              <a:t>OH, SD, UT</a:t>
            </a:r>
            <a:r>
              <a:rPr lang="en-US" altLang="en-US" sz="800" dirty="0">
                <a:latin typeface="Calibri" charset="0"/>
              </a:rPr>
              <a:t>, </a:t>
            </a:r>
            <a:r>
              <a:rPr lang="en-US" altLang="en-US" sz="800" dirty="0" smtClean="0">
                <a:latin typeface="Calibri" charset="0"/>
              </a:rPr>
              <a:t>WI; </a:t>
            </a:r>
            <a:r>
              <a:rPr lang="en-US" altLang="en-US" sz="800" dirty="0">
                <a:latin typeface="Calibri" charset="0"/>
              </a:rPr>
              <a:t>released and undergoing public </a:t>
            </a:r>
            <a:r>
              <a:rPr lang="en-US" altLang="en-US" sz="800" dirty="0" smtClean="0">
                <a:latin typeface="Calibri" charset="0"/>
              </a:rPr>
              <a:t>comment or pending submission to CMS: OK, TN, VA.  Note</a:t>
            </a:r>
            <a:r>
              <a:rPr lang="en-US" altLang="en-US" sz="800" dirty="0">
                <a:latin typeface="Calibri" charset="0"/>
              </a:rPr>
              <a:t>: Chart includes approved and pending waiver features; some states are seeking amendments or extensions to current demonstrations while others are seeking </a:t>
            </a:r>
            <a:r>
              <a:rPr lang="en-US" altLang="en-US" sz="800" dirty="0" smtClean="0">
                <a:latin typeface="Calibri" charset="0"/>
              </a:rPr>
              <a:t>new </a:t>
            </a:r>
            <a:r>
              <a:rPr lang="en-US" altLang="en-US" sz="800" dirty="0">
                <a:latin typeface="Calibri" charset="0"/>
              </a:rPr>
              <a:t>demonstrations; populations impacted by waiver features vary across states; chart does not include all waiver </a:t>
            </a:r>
            <a:r>
              <a:rPr lang="en-US" altLang="en-US" sz="800" dirty="0" smtClean="0">
                <a:latin typeface="Calibri" charset="0"/>
              </a:rPr>
              <a:t>features.</a:t>
            </a:r>
            <a:endParaRPr lang="en-US" altLang="en-US" sz="800" dirty="0">
              <a:latin typeface="Calibri" charset="0"/>
            </a:endParaRPr>
          </a:p>
          <a:p>
            <a:pPr eaLnBrk="1" hangingPunct="1"/>
            <a:r>
              <a:rPr lang="en-US" altLang="en-US" sz="800" i="1" dirty="0">
                <a:latin typeface="Calibri" charset="0"/>
              </a:rPr>
              <a:t>As of </a:t>
            </a:r>
            <a:r>
              <a:rPr lang="en-US" altLang="en-US" sz="800" i="1" dirty="0" smtClean="0">
                <a:latin typeface="Calibri" charset="0"/>
              </a:rPr>
              <a:t>October, 2018</a:t>
            </a:r>
          </a:p>
        </p:txBody>
      </p:sp>
      <p:sp>
        <p:nvSpPr>
          <p:cNvPr id="16" name="Title 1"/>
          <p:cNvSpPr txBox="1">
            <a:spLocks/>
          </p:cNvSpPr>
          <p:nvPr/>
        </p:nvSpPr>
        <p:spPr>
          <a:xfrm>
            <a:off x="457200" y="522324"/>
            <a:ext cx="8229600" cy="103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a:lstStyle>
          <a:p>
            <a:r>
              <a:rPr lang="en-US" sz="2800" b="1" dirty="0" smtClean="0">
                <a:latin typeface="+mj-lt"/>
              </a:rPr>
              <a:t>Key Features of Approved and Pending Coverage Waivers Under the Trump Administration</a:t>
            </a:r>
            <a:endParaRPr lang="en-US" sz="2800" b="1" dirty="0">
              <a:latin typeface="+mj-lt"/>
            </a:endParaRPr>
          </a:p>
        </p:txBody>
      </p:sp>
    </p:spTree>
    <p:extLst>
      <p:ext uri="{BB962C8B-B14F-4D97-AF65-F5344CB8AC3E}">
        <p14:creationId xmlns:p14="http://schemas.microsoft.com/office/powerpoint/2010/main" val="79629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22324"/>
            <a:ext cx="8229600" cy="103977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a:lstStyle>
          <a:p>
            <a:r>
              <a:rPr lang="en-US" sz="2800" b="1" dirty="0" smtClean="0">
                <a:latin typeface="+mj-lt"/>
              </a:rPr>
              <a:t>Pending Waiver Requests for Employment Supports</a:t>
            </a:r>
            <a:endParaRPr lang="en-US" sz="2800" b="1" dirty="0">
              <a:latin typeface="+mj-lt"/>
            </a:endParaRPr>
          </a:p>
        </p:txBody>
      </p:sp>
      <p:sp>
        <p:nvSpPr>
          <p:cNvPr id="6" name="Rounded Rectangle 5"/>
          <p:cNvSpPr/>
          <p:nvPr/>
        </p:nvSpPr>
        <p:spPr bwMode="auto">
          <a:xfrm>
            <a:off x="638175" y="1638498"/>
            <a:ext cx="3681183" cy="2039599"/>
          </a:xfrm>
          <a:prstGeom prst="roundRect">
            <a:avLst/>
          </a:prstGeom>
          <a:solidFill>
            <a:schemeClr val="bg1">
              <a:lumMod val="95000"/>
            </a:schemeClr>
          </a:solidFill>
          <a:ln w="76200" cap="flat" cmpd="sng" algn="ctr">
            <a:solidFill>
              <a:srgbClr val="641E57"/>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dirty="0">
              <a:solidFill>
                <a:prstClr val="white"/>
              </a:solidFill>
              <a:latin typeface="+mj-lt"/>
              <a:cs typeface="+mn-cs"/>
            </a:endParaRPr>
          </a:p>
        </p:txBody>
      </p:sp>
      <p:sp>
        <p:nvSpPr>
          <p:cNvPr id="7" name="TextBox 6"/>
          <p:cNvSpPr txBox="1"/>
          <p:nvPr/>
        </p:nvSpPr>
        <p:spPr bwMode="auto">
          <a:xfrm>
            <a:off x="638177" y="2594052"/>
            <a:ext cx="3681182" cy="1092607"/>
          </a:xfrm>
          <a:prstGeom prst="rect">
            <a:avLst/>
          </a:prstGeom>
          <a:noFill/>
          <a:ln>
            <a:noFill/>
          </a:ln>
        </p:spPr>
        <p:txBody>
          <a:bodyPr wrap="square">
            <a:spAutoFit/>
          </a:bodyPr>
          <a:lstStyle/>
          <a:p>
            <a:pPr algn="ctr" fontAlgn="auto">
              <a:spcBef>
                <a:spcPts val="0"/>
              </a:spcBef>
              <a:spcAft>
                <a:spcPts val="300"/>
              </a:spcAft>
              <a:defRPr/>
            </a:pPr>
            <a:r>
              <a:rPr lang="en-US" sz="1300" kern="0" dirty="0" smtClean="0">
                <a:solidFill>
                  <a:prstClr val="black"/>
                </a:solidFill>
                <a:latin typeface="+mj-lt"/>
              </a:rPr>
              <a:t>Arizona’s </a:t>
            </a:r>
            <a:r>
              <a:rPr lang="en-US" sz="1300" kern="0" dirty="0">
                <a:solidFill>
                  <a:prstClr val="black"/>
                </a:solidFill>
                <a:latin typeface="+mj-lt"/>
              </a:rPr>
              <a:t>pending 1115 </a:t>
            </a:r>
            <a:r>
              <a:rPr lang="en-US" sz="1300" kern="0" dirty="0" smtClean="0">
                <a:solidFill>
                  <a:prstClr val="black"/>
                </a:solidFill>
                <a:latin typeface="+mj-lt"/>
              </a:rPr>
              <a:t>Demonstration Waiver </a:t>
            </a:r>
            <a:r>
              <a:rPr lang="en-US" sz="1300" kern="0" dirty="0">
                <a:solidFill>
                  <a:prstClr val="black"/>
                </a:solidFill>
                <a:latin typeface="+mj-lt"/>
              </a:rPr>
              <a:t>Amendment requests a federal match to</a:t>
            </a:r>
            <a:r>
              <a:rPr lang="en-US" sz="1300" b="1" kern="0" dirty="0">
                <a:solidFill>
                  <a:prstClr val="black"/>
                </a:solidFill>
                <a:latin typeface="+mj-lt"/>
              </a:rPr>
              <a:t> scale existing programs and enhance infrastructure </a:t>
            </a:r>
            <a:r>
              <a:rPr lang="en-US" sz="1300" kern="0" dirty="0">
                <a:solidFill>
                  <a:prstClr val="black"/>
                </a:solidFill>
                <a:latin typeface="+mj-lt"/>
              </a:rPr>
              <a:t>to ensure </a:t>
            </a:r>
            <a:r>
              <a:rPr lang="en-US" sz="1300" kern="0" dirty="0" smtClean="0">
                <a:solidFill>
                  <a:prstClr val="black"/>
                </a:solidFill>
                <a:latin typeface="+mj-lt"/>
              </a:rPr>
              <a:t>“able-bodied” enrollees have </a:t>
            </a:r>
            <a:r>
              <a:rPr lang="en-US" sz="1300" kern="0" dirty="0">
                <a:solidFill>
                  <a:prstClr val="black"/>
                </a:solidFill>
                <a:latin typeface="+mj-lt"/>
              </a:rPr>
              <a:t>opportunities to meet the proposed work </a:t>
            </a:r>
            <a:r>
              <a:rPr lang="en-US" sz="1300" kern="0" dirty="0" smtClean="0">
                <a:solidFill>
                  <a:prstClr val="black"/>
                </a:solidFill>
                <a:latin typeface="+mj-lt"/>
              </a:rPr>
              <a:t>requirements.</a:t>
            </a:r>
            <a:endParaRPr lang="en-US" sz="1300" kern="0" dirty="0">
              <a:solidFill>
                <a:prstClr val="black"/>
              </a:solidFill>
              <a:latin typeface="+mj-lt"/>
            </a:endParaRPr>
          </a:p>
        </p:txBody>
      </p:sp>
      <p:sp>
        <p:nvSpPr>
          <p:cNvPr id="8" name="Rounded Rectangle 7"/>
          <p:cNvSpPr/>
          <p:nvPr/>
        </p:nvSpPr>
        <p:spPr bwMode="auto">
          <a:xfrm>
            <a:off x="638175" y="4101800"/>
            <a:ext cx="3681183" cy="2039599"/>
          </a:xfrm>
          <a:prstGeom prst="roundRect">
            <a:avLst/>
          </a:prstGeom>
          <a:solidFill>
            <a:schemeClr val="bg1">
              <a:lumMod val="95000"/>
            </a:schemeClr>
          </a:solidFill>
          <a:ln w="76200" cap="flat" cmpd="sng" algn="ctr">
            <a:solidFill>
              <a:srgbClr val="641E57"/>
            </a:solidFill>
            <a:prstDash val="solid"/>
          </a:ln>
          <a:effectLst>
            <a:outerShdw blurRad="50800" dist="38100" dir="8100000" algn="tr" rotWithShape="0">
              <a:prstClr val="black">
                <a:alpha val="40000"/>
              </a:prstClr>
            </a:outerShdw>
          </a:effectLst>
        </p:spPr>
        <p:txBody>
          <a:bodyPr anchor="ctr"/>
          <a:lstStyle/>
          <a:p>
            <a:pPr algn="ctr"/>
            <a:endParaRPr lang="en-US" kern="0" dirty="0">
              <a:solidFill>
                <a:prstClr val="white"/>
              </a:solidFill>
              <a:latin typeface="+mj-lt"/>
            </a:endParaRPr>
          </a:p>
        </p:txBody>
      </p:sp>
      <p:sp>
        <p:nvSpPr>
          <p:cNvPr id="9" name="TextBox 8"/>
          <p:cNvSpPr txBox="1"/>
          <p:nvPr/>
        </p:nvSpPr>
        <p:spPr bwMode="auto">
          <a:xfrm>
            <a:off x="638177" y="5057354"/>
            <a:ext cx="3681182" cy="1092607"/>
          </a:xfrm>
          <a:prstGeom prst="rect">
            <a:avLst/>
          </a:prstGeom>
          <a:noFill/>
          <a:ln>
            <a:noFill/>
          </a:ln>
        </p:spPr>
        <p:txBody>
          <a:bodyPr wrap="square">
            <a:spAutoFit/>
          </a:bodyPr>
          <a:lstStyle/>
          <a:p>
            <a:pPr algn="ctr" fontAlgn="auto">
              <a:spcBef>
                <a:spcPts val="0"/>
              </a:spcBef>
              <a:spcAft>
                <a:spcPts val="300"/>
              </a:spcAft>
              <a:defRPr/>
            </a:pPr>
            <a:r>
              <a:rPr lang="en-US" sz="1300" kern="0" dirty="0" smtClean="0">
                <a:solidFill>
                  <a:prstClr val="black"/>
                </a:solidFill>
                <a:latin typeface="+mj-lt"/>
              </a:rPr>
              <a:t>Mississippi, in its pending </a:t>
            </a:r>
            <a:r>
              <a:rPr lang="en-US" sz="1300" kern="0" dirty="0">
                <a:solidFill>
                  <a:prstClr val="black"/>
                </a:solidFill>
                <a:latin typeface="+mj-lt"/>
              </a:rPr>
              <a:t>1115 </a:t>
            </a:r>
            <a:r>
              <a:rPr lang="en-US" sz="1300" kern="0" dirty="0" smtClean="0">
                <a:solidFill>
                  <a:prstClr val="black"/>
                </a:solidFill>
                <a:latin typeface="+mj-lt"/>
              </a:rPr>
              <a:t>Demonstration Waiver for non-disabled </a:t>
            </a:r>
            <a:r>
              <a:rPr lang="en-US" sz="1300" kern="0" dirty="0">
                <a:solidFill>
                  <a:prstClr val="black"/>
                </a:solidFill>
                <a:latin typeface="+mj-lt"/>
              </a:rPr>
              <a:t>adults currently covered under traditional </a:t>
            </a:r>
            <a:r>
              <a:rPr lang="en-US" sz="1300" kern="0" dirty="0" smtClean="0">
                <a:solidFill>
                  <a:prstClr val="black"/>
                </a:solidFill>
                <a:latin typeface="+mj-lt"/>
              </a:rPr>
              <a:t>Medicaid, requests a federal </a:t>
            </a:r>
            <a:r>
              <a:rPr lang="en-US" sz="1300" kern="0" dirty="0">
                <a:solidFill>
                  <a:prstClr val="black"/>
                </a:solidFill>
                <a:latin typeface="+mj-lt"/>
              </a:rPr>
              <a:t>match for </a:t>
            </a:r>
            <a:r>
              <a:rPr lang="en-US" sz="1300" kern="0" dirty="0" smtClean="0">
                <a:solidFill>
                  <a:prstClr val="black"/>
                </a:solidFill>
                <a:latin typeface="+mj-lt"/>
              </a:rPr>
              <a:t>costs associated with </a:t>
            </a:r>
            <a:r>
              <a:rPr lang="en-US" sz="1300" b="1" kern="0" dirty="0" smtClean="0">
                <a:solidFill>
                  <a:prstClr val="black"/>
                </a:solidFill>
                <a:latin typeface="+mj-lt"/>
              </a:rPr>
              <a:t>employment training</a:t>
            </a:r>
            <a:r>
              <a:rPr lang="en-US" sz="1300" kern="0" dirty="0" smtClean="0">
                <a:solidFill>
                  <a:prstClr val="black"/>
                </a:solidFill>
                <a:latin typeface="+mj-lt"/>
              </a:rPr>
              <a:t>. </a:t>
            </a:r>
            <a:endParaRPr lang="en-US" sz="1300" kern="0" dirty="0">
              <a:solidFill>
                <a:prstClr val="black"/>
              </a:solidFill>
              <a:latin typeface="+mj-lt"/>
            </a:endParaRPr>
          </a:p>
        </p:txBody>
      </p:sp>
      <p:sp>
        <p:nvSpPr>
          <p:cNvPr id="10" name="Rounded Rectangle 17"/>
          <p:cNvSpPr>
            <a:spLocks noChangeArrowheads="1"/>
          </p:cNvSpPr>
          <p:nvPr/>
        </p:nvSpPr>
        <p:spPr bwMode="auto">
          <a:xfrm>
            <a:off x="1057086" y="3963041"/>
            <a:ext cx="2843360" cy="278281"/>
          </a:xfrm>
          <a:prstGeom prst="roundRect">
            <a:avLst>
              <a:gd name="adj" fmla="val 16667"/>
            </a:avLst>
          </a:prstGeom>
          <a:solidFill>
            <a:srgbClr val="641E57"/>
          </a:solidFill>
          <a:ln w="9525" algn="ctr">
            <a:solidFill>
              <a:srgbClr val="641E57"/>
            </a:solidFill>
            <a:round/>
            <a:headEnd/>
            <a:tailEnd/>
          </a:ln>
        </p:spPr>
        <p:txBody>
          <a:bodyPr lIns="101858" tIns="50929" rIns="101858" bIns="50929" anchor="ctr"/>
          <a:lstStyle>
            <a:lvl1pPr defTabSz="1019175">
              <a:defRPr>
                <a:solidFill>
                  <a:schemeClr val="tx1"/>
                </a:solidFill>
                <a:latin typeface="Calibri" pitchFamily="34" charset="0"/>
              </a:defRPr>
            </a:lvl1pPr>
            <a:lvl2pPr marL="742950" indent="-285750" defTabSz="1019175">
              <a:defRPr>
                <a:solidFill>
                  <a:schemeClr val="tx1"/>
                </a:solidFill>
                <a:latin typeface="Calibri" pitchFamily="34" charset="0"/>
              </a:defRPr>
            </a:lvl2pPr>
            <a:lvl3pPr marL="1143000" indent="-228600" defTabSz="1019175">
              <a:defRPr>
                <a:solidFill>
                  <a:schemeClr val="tx1"/>
                </a:solidFill>
                <a:latin typeface="Calibri" pitchFamily="34" charset="0"/>
              </a:defRPr>
            </a:lvl3pPr>
            <a:lvl4pPr marL="1600200" indent="-228600" defTabSz="1019175">
              <a:defRPr>
                <a:solidFill>
                  <a:schemeClr val="tx1"/>
                </a:solidFill>
                <a:latin typeface="Calibri" pitchFamily="34" charset="0"/>
              </a:defRPr>
            </a:lvl4pPr>
            <a:lvl5pPr marL="2057400" indent="-228600" defTabSz="1019175">
              <a:defRPr>
                <a:solidFill>
                  <a:schemeClr val="tx1"/>
                </a:solidFill>
                <a:latin typeface="Calibri" pitchFamily="34" charset="0"/>
              </a:defRPr>
            </a:lvl5pPr>
            <a:lvl6pPr marL="2514600" indent="-228600" defTabSz="1019175" fontAlgn="base">
              <a:spcBef>
                <a:spcPct val="0"/>
              </a:spcBef>
              <a:spcAft>
                <a:spcPct val="0"/>
              </a:spcAft>
              <a:defRPr>
                <a:solidFill>
                  <a:schemeClr val="tx1"/>
                </a:solidFill>
                <a:latin typeface="Calibri" pitchFamily="34" charset="0"/>
              </a:defRPr>
            </a:lvl6pPr>
            <a:lvl7pPr marL="2971800" indent="-228600" defTabSz="1019175" fontAlgn="base">
              <a:spcBef>
                <a:spcPct val="0"/>
              </a:spcBef>
              <a:spcAft>
                <a:spcPct val="0"/>
              </a:spcAft>
              <a:defRPr>
                <a:solidFill>
                  <a:schemeClr val="tx1"/>
                </a:solidFill>
                <a:latin typeface="Calibri" pitchFamily="34" charset="0"/>
              </a:defRPr>
            </a:lvl7pPr>
            <a:lvl8pPr marL="3429000" indent="-228600" defTabSz="1019175" fontAlgn="base">
              <a:spcBef>
                <a:spcPct val="0"/>
              </a:spcBef>
              <a:spcAft>
                <a:spcPct val="0"/>
              </a:spcAft>
              <a:defRPr>
                <a:solidFill>
                  <a:schemeClr val="tx1"/>
                </a:solidFill>
                <a:latin typeface="Calibri" pitchFamily="34" charset="0"/>
              </a:defRPr>
            </a:lvl8pPr>
            <a:lvl9pPr marL="3886200" indent="-228600" defTabSz="1019175" fontAlgn="base">
              <a:spcBef>
                <a:spcPct val="0"/>
              </a:spcBef>
              <a:spcAft>
                <a:spcPct val="0"/>
              </a:spcAft>
              <a:defRPr>
                <a:solidFill>
                  <a:schemeClr val="tx1"/>
                </a:solidFill>
                <a:latin typeface="Calibri" pitchFamily="34" charset="0"/>
              </a:defRPr>
            </a:lvl9pPr>
          </a:lstStyle>
          <a:p>
            <a:pPr algn="ctr"/>
            <a:r>
              <a:rPr lang="en-US" altLang="en-US" sz="1600" b="1" dirty="0" smtClean="0">
                <a:solidFill>
                  <a:schemeClr val="bg1"/>
                </a:solidFill>
              </a:rPr>
              <a:t>Mississippi</a:t>
            </a:r>
            <a:endParaRPr lang="en-US" altLang="en-US" sz="1600" b="1" dirty="0">
              <a:solidFill>
                <a:schemeClr val="bg1"/>
              </a:solidFill>
            </a:endParaRPr>
          </a:p>
        </p:txBody>
      </p:sp>
      <p:sp>
        <p:nvSpPr>
          <p:cNvPr id="11" name="Rounded Rectangle 10"/>
          <p:cNvSpPr/>
          <p:nvPr/>
        </p:nvSpPr>
        <p:spPr bwMode="auto">
          <a:xfrm>
            <a:off x="4810125" y="1638498"/>
            <a:ext cx="3681183" cy="2074524"/>
          </a:xfrm>
          <a:prstGeom prst="roundRect">
            <a:avLst/>
          </a:prstGeom>
          <a:solidFill>
            <a:schemeClr val="bg1">
              <a:lumMod val="95000"/>
            </a:schemeClr>
          </a:solidFill>
          <a:ln w="76200" cap="flat" cmpd="sng" algn="ctr">
            <a:solidFill>
              <a:srgbClr val="641E57"/>
            </a:solidFill>
            <a:prstDash val="solid"/>
          </a:ln>
          <a:effectLst>
            <a:outerShdw blurRad="50800" dist="38100" dir="8100000" algn="tr" rotWithShape="0">
              <a:prstClr val="black">
                <a:alpha val="40000"/>
              </a:prstClr>
            </a:outerShdw>
          </a:effectLst>
        </p:spPr>
        <p:txBody>
          <a:bodyPr anchor="ctr"/>
          <a:lstStyle/>
          <a:p>
            <a:pPr algn="ctr"/>
            <a:endParaRPr lang="en-US" kern="0" dirty="0">
              <a:solidFill>
                <a:prstClr val="white"/>
              </a:solidFill>
              <a:latin typeface="+mj-lt"/>
            </a:endParaRPr>
          </a:p>
        </p:txBody>
      </p:sp>
      <p:sp>
        <p:nvSpPr>
          <p:cNvPr id="12" name="TextBox 11"/>
          <p:cNvSpPr txBox="1"/>
          <p:nvPr/>
        </p:nvSpPr>
        <p:spPr bwMode="auto">
          <a:xfrm>
            <a:off x="4810127" y="2594052"/>
            <a:ext cx="3681182" cy="1092607"/>
          </a:xfrm>
          <a:prstGeom prst="rect">
            <a:avLst/>
          </a:prstGeom>
          <a:noFill/>
          <a:ln>
            <a:noFill/>
          </a:ln>
        </p:spPr>
        <p:txBody>
          <a:bodyPr wrap="square">
            <a:spAutoFit/>
          </a:bodyPr>
          <a:lstStyle/>
          <a:p>
            <a:pPr algn="ctr" fontAlgn="auto">
              <a:spcBef>
                <a:spcPts val="0"/>
              </a:spcBef>
              <a:spcAft>
                <a:spcPts val="300"/>
              </a:spcAft>
              <a:defRPr/>
            </a:pPr>
            <a:r>
              <a:rPr lang="en-US" sz="1300" kern="0" dirty="0" smtClean="0">
                <a:solidFill>
                  <a:prstClr val="black"/>
                </a:solidFill>
                <a:latin typeface="+mj-lt"/>
              </a:rPr>
              <a:t>Ohio, through 1115 Demonstration authority, requests  federal funding for </a:t>
            </a:r>
            <a:r>
              <a:rPr lang="en-US" sz="1300" b="1" kern="0" dirty="0" smtClean="0">
                <a:solidFill>
                  <a:prstClr val="black"/>
                </a:solidFill>
                <a:latin typeface="+mj-lt"/>
              </a:rPr>
              <a:t>supportive services, including transportation</a:t>
            </a:r>
            <a:r>
              <a:rPr lang="en-US" sz="1300" kern="0" dirty="0" smtClean="0">
                <a:solidFill>
                  <a:prstClr val="black"/>
                </a:solidFill>
                <a:latin typeface="+mj-lt"/>
              </a:rPr>
              <a:t>, </a:t>
            </a:r>
            <a:r>
              <a:rPr lang="en-US" sz="1300" kern="0" dirty="0">
                <a:solidFill>
                  <a:prstClr val="black"/>
                </a:solidFill>
                <a:latin typeface="+mj-lt"/>
              </a:rPr>
              <a:t>for </a:t>
            </a:r>
            <a:r>
              <a:rPr lang="en-US" sz="1300" kern="0" dirty="0" smtClean="0">
                <a:solidFill>
                  <a:prstClr val="black"/>
                </a:solidFill>
                <a:latin typeface="+mj-lt"/>
              </a:rPr>
              <a:t>individuals subject to the work requirement but are not </a:t>
            </a:r>
            <a:r>
              <a:rPr lang="en-US" sz="1300" kern="0" dirty="0">
                <a:solidFill>
                  <a:prstClr val="black"/>
                </a:solidFill>
                <a:latin typeface="+mj-lt"/>
              </a:rPr>
              <a:t>eligible for </a:t>
            </a:r>
            <a:r>
              <a:rPr lang="en-US" sz="1300" kern="0" dirty="0" smtClean="0">
                <a:solidFill>
                  <a:prstClr val="black"/>
                </a:solidFill>
                <a:latin typeface="+mj-lt"/>
              </a:rPr>
              <a:t>SNAP/ TANF.</a:t>
            </a:r>
            <a:endParaRPr lang="en-US" sz="1300" kern="0" dirty="0">
              <a:solidFill>
                <a:prstClr val="black"/>
              </a:solidFill>
              <a:latin typeface="+mj-lt"/>
            </a:endParaRPr>
          </a:p>
        </p:txBody>
      </p:sp>
      <p:sp>
        <p:nvSpPr>
          <p:cNvPr id="13" name="Rounded Rectangle 12"/>
          <p:cNvSpPr/>
          <p:nvPr/>
        </p:nvSpPr>
        <p:spPr bwMode="auto">
          <a:xfrm>
            <a:off x="4810125" y="4101800"/>
            <a:ext cx="3681183" cy="2074524"/>
          </a:xfrm>
          <a:prstGeom prst="roundRect">
            <a:avLst/>
          </a:prstGeom>
          <a:solidFill>
            <a:schemeClr val="bg1">
              <a:lumMod val="95000"/>
            </a:schemeClr>
          </a:solidFill>
          <a:ln w="76200" cap="flat" cmpd="sng" algn="ctr">
            <a:solidFill>
              <a:srgbClr val="641E57"/>
            </a:solidFill>
            <a:prstDash val="solid"/>
          </a:ln>
          <a:effectLst>
            <a:outerShdw blurRad="50800" dist="38100" dir="8100000" algn="tr" rotWithShape="0">
              <a:prstClr val="black">
                <a:alpha val="40000"/>
              </a:prstClr>
            </a:outerShdw>
          </a:effectLst>
        </p:spPr>
        <p:txBody>
          <a:bodyPr anchor="ctr"/>
          <a:lstStyle/>
          <a:p>
            <a:pPr algn="ctr"/>
            <a:endParaRPr lang="en-US" kern="0" dirty="0">
              <a:solidFill>
                <a:prstClr val="white"/>
              </a:solidFill>
              <a:latin typeface="+mj-lt"/>
            </a:endParaRPr>
          </a:p>
        </p:txBody>
      </p:sp>
      <p:sp>
        <p:nvSpPr>
          <p:cNvPr id="14" name="TextBox 13"/>
          <p:cNvSpPr txBox="1"/>
          <p:nvPr/>
        </p:nvSpPr>
        <p:spPr bwMode="auto">
          <a:xfrm>
            <a:off x="4810127" y="5057354"/>
            <a:ext cx="3681182" cy="892552"/>
          </a:xfrm>
          <a:prstGeom prst="rect">
            <a:avLst/>
          </a:prstGeom>
          <a:noFill/>
          <a:ln>
            <a:noFill/>
          </a:ln>
        </p:spPr>
        <p:txBody>
          <a:bodyPr wrap="square">
            <a:spAutoFit/>
          </a:bodyPr>
          <a:lstStyle/>
          <a:p>
            <a:pPr algn="ctr" fontAlgn="auto">
              <a:spcBef>
                <a:spcPts val="0"/>
              </a:spcBef>
              <a:spcAft>
                <a:spcPts val="300"/>
              </a:spcAft>
              <a:defRPr/>
            </a:pPr>
            <a:r>
              <a:rPr lang="en-US" sz="1300" kern="0" dirty="0" smtClean="0">
                <a:solidFill>
                  <a:prstClr val="black"/>
                </a:solidFill>
                <a:latin typeface="+mj-lt"/>
              </a:rPr>
              <a:t>For its childless adult population, Wisconsin requests federal funding for costs related to </a:t>
            </a:r>
            <a:r>
              <a:rPr lang="en-US" sz="1300" b="1" kern="0" dirty="0" smtClean="0">
                <a:solidFill>
                  <a:prstClr val="black"/>
                </a:solidFill>
                <a:latin typeface="+mj-lt"/>
              </a:rPr>
              <a:t>employment training </a:t>
            </a:r>
            <a:r>
              <a:rPr lang="en-US" sz="1300" kern="0" dirty="0" smtClean="0">
                <a:solidFill>
                  <a:prstClr val="black"/>
                </a:solidFill>
                <a:latin typeface="+mj-lt"/>
              </a:rPr>
              <a:t>under 1115 Demonstration authority. </a:t>
            </a:r>
            <a:endParaRPr lang="en-US" sz="1300" kern="0" dirty="0">
              <a:solidFill>
                <a:prstClr val="black"/>
              </a:solidFill>
              <a:latin typeface="+mj-lt"/>
            </a:endParaRPr>
          </a:p>
        </p:txBody>
      </p:sp>
      <p:sp>
        <p:nvSpPr>
          <p:cNvPr id="15" name="Rounded Rectangle 17"/>
          <p:cNvSpPr>
            <a:spLocks noChangeArrowheads="1"/>
          </p:cNvSpPr>
          <p:nvPr/>
        </p:nvSpPr>
        <p:spPr bwMode="auto">
          <a:xfrm>
            <a:off x="5229036" y="3963041"/>
            <a:ext cx="2843360" cy="278281"/>
          </a:xfrm>
          <a:prstGeom prst="roundRect">
            <a:avLst>
              <a:gd name="adj" fmla="val 16667"/>
            </a:avLst>
          </a:prstGeom>
          <a:solidFill>
            <a:srgbClr val="641E57"/>
          </a:solidFill>
          <a:ln w="9525" algn="ctr">
            <a:noFill/>
            <a:round/>
            <a:headEnd/>
            <a:tailEnd/>
          </a:ln>
        </p:spPr>
        <p:txBody>
          <a:bodyPr lIns="101858" tIns="50929" rIns="101858" bIns="50929" anchor="ctr"/>
          <a:lstStyle>
            <a:lvl1pPr defTabSz="1019175">
              <a:defRPr>
                <a:solidFill>
                  <a:schemeClr val="tx1"/>
                </a:solidFill>
                <a:latin typeface="Calibri" pitchFamily="34" charset="0"/>
              </a:defRPr>
            </a:lvl1pPr>
            <a:lvl2pPr marL="742950" indent="-285750" defTabSz="1019175">
              <a:defRPr>
                <a:solidFill>
                  <a:schemeClr val="tx1"/>
                </a:solidFill>
                <a:latin typeface="Calibri" pitchFamily="34" charset="0"/>
              </a:defRPr>
            </a:lvl2pPr>
            <a:lvl3pPr marL="1143000" indent="-228600" defTabSz="1019175">
              <a:defRPr>
                <a:solidFill>
                  <a:schemeClr val="tx1"/>
                </a:solidFill>
                <a:latin typeface="Calibri" pitchFamily="34" charset="0"/>
              </a:defRPr>
            </a:lvl3pPr>
            <a:lvl4pPr marL="1600200" indent="-228600" defTabSz="1019175">
              <a:defRPr>
                <a:solidFill>
                  <a:schemeClr val="tx1"/>
                </a:solidFill>
                <a:latin typeface="Calibri" pitchFamily="34" charset="0"/>
              </a:defRPr>
            </a:lvl4pPr>
            <a:lvl5pPr marL="2057400" indent="-228600" defTabSz="1019175">
              <a:defRPr>
                <a:solidFill>
                  <a:schemeClr val="tx1"/>
                </a:solidFill>
                <a:latin typeface="Calibri" pitchFamily="34" charset="0"/>
              </a:defRPr>
            </a:lvl5pPr>
            <a:lvl6pPr marL="2514600" indent="-228600" defTabSz="1019175" fontAlgn="base">
              <a:spcBef>
                <a:spcPct val="0"/>
              </a:spcBef>
              <a:spcAft>
                <a:spcPct val="0"/>
              </a:spcAft>
              <a:defRPr>
                <a:solidFill>
                  <a:schemeClr val="tx1"/>
                </a:solidFill>
                <a:latin typeface="Calibri" pitchFamily="34" charset="0"/>
              </a:defRPr>
            </a:lvl6pPr>
            <a:lvl7pPr marL="2971800" indent="-228600" defTabSz="1019175" fontAlgn="base">
              <a:spcBef>
                <a:spcPct val="0"/>
              </a:spcBef>
              <a:spcAft>
                <a:spcPct val="0"/>
              </a:spcAft>
              <a:defRPr>
                <a:solidFill>
                  <a:schemeClr val="tx1"/>
                </a:solidFill>
                <a:latin typeface="Calibri" pitchFamily="34" charset="0"/>
              </a:defRPr>
            </a:lvl7pPr>
            <a:lvl8pPr marL="3429000" indent="-228600" defTabSz="1019175" fontAlgn="base">
              <a:spcBef>
                <a:spcPct val="0"/>
              </a:spcBef>
              <a:spcAft>
                <a:spcPct val="0"/>
              </a:spcAft>
              <a:defRPr>
                <a:solidFill>
                  <a:schemeClr val="tx1"/>
                </a:solidFill>
                <a:latin typeface="Calibri" pitchFamily="34" charset="0"/>
              </a:defRPr>
            </a:lvl8pPr>
            <a:lvl9pPr marL="3886200" indent="-228600" defTabSz="1019175" fontAlgn="base">
              <a:spcBef>
                <a:spcPct val="0"/>
              </a:spcBef>
              <a:spcAft>
                <a:spcPct val="0"/>
              </a:spcAft>
              <a:defRPr>
                <a:solidFill>
                  <a:schemeClr val="tx1"/>
                </a:solidFill>
                <a:latin typeface="Calibri" pitchFamily="34" charset="0"/>
              </a:defRPr>
            </a:lvl9pPr>
          </a:lstStyle>
          <a:p>
            <a:pPr algn="ctr"/>
            <a:r>
              <a:rPr lang="en-US" altLang="en-US" sz="1600" b="1" dirty="0" smtClean="0">
                <a:solidFill>
                  <a:schemeClr val="bg1"/>
                </a:solidFill>
              </a:rPr>
              <a:t>Wisconsin</a:t>
            </a:r>
            <a:endParaRPr lang="en-US" altLang="en-US" sz="1600" b="1" dirty="0">
              <a:solidFill>
                <a:schemeClr val="bg1"/>
              </a:solidFill>
            </a:endParaRPr>
          </a:p>
        </p:txBody>
      </p:sp>
      <p:sp>
        <p:nvSpPr>
          <p:cNvPr id="16" name="Freeform 3"/>
          <p:cNvSpPr>
            <a:spLocks noChangeArrowheads="1"/>
          </p:cNvSpPr>
          <p:nvPr/>
        </p:nvSpPr>
        <p:spPr bwMode="auto">
          <a:xfrm>
            <a:off x="2119082" y="1842796"/>
            <a:ext cx="719368" cy="756152"/>
          </a:xfrm>
          <a:custGeom>
            <a:avLst/>
            <a:gdLst>
              <a:gd name="T0" fmla="*/ 2147483646 w 6986"/>
              <a:gd name="T1" fmla="*/ 2147483646 h 7340"/>
              <a:gd name="T2" fmla="*/ 2147483646 w 6986"/>
              <a:gd name="T3" fmla="*/ 0 h 7340"/>
              <a:gd name="T4" fmla="*/ 2147483646 w 6986"/>
              <a:gd name="T5" fmla="*/ 2147483646 h 7340"/>
              <a:gd name="T6" fmla="*/ 2147483646 w 6986"/>
              <a:gd name="T7" fmla="*/ 2147483646 h 7340"/>
              <a:gd name="T8" fmla="*/ 2147483646 w 6986"/>
              <a:gd name="T9" fmla="*/ 2147483646 h 7340"/>
              <a:gd name="T10" fmla="*/ 2147483646 w 6986"/>
              <a:gd name="T11" fmla="*/ 2147483646 h 7340"/>
              <a:gd name="T12" fmla="*/ 2147483646 w 6986"/>
              <a:gd name="T13" fmla="*/ 2147483646 h 7340"/>
              <a:gd name="T14" fmla="*/ 2147483646 w 6986"/>
              <a:gd name="T15" fmla="*/ 2147483646 h 7340"/>
              <a:gd name="T16" fmla="*/ 2147483646 w 6986"/>
              <a:gd name="T17" fmla="*/ 2147483646 h 7340"/>
              <a:gd name="T18" fmla="*/ 2147483646 w 6986"/>
              <a:gd name="T19" fmla="*/ 2147483646 h 7340"/>
              <a:gd name="T20" fmla="*/ 2147483646 w 6986"/>
              <a:gd name="T21" fmla="*/ 2147483646 h 7340"/>
              <a:gd name="T22" fmla="*/ 2147483646 w 6986"/>
              <a:gd name="T23" fmla="*/ 2147483646 h 7340"/>
              <a:gd name="T24" fmla="*/ 2147483646 w 6986"/>
              <a:gd name="T25" fmla="*/ 2147483646 h 7340"/>
              <a:gd name="T26" fmla="*/ 2147483646 w 6986"/>
              <a:gd name="T27" fmla="*/ 2147483646 h 7340"/>
              <a:gd name="T28" fmla="*/ 2147483646 w 6986"/>
              <a:gd name="T29" fmla="*/ 2147483646 h 7340"/>
              <a:gd name="T30" fmla="*/ 2147483646 w 6986"/>
              <a:gd name="T31" fmla="*/ 2147483646 h 7340"/>
              <a:gd name="T32" fmla="*/ 2147483646 w 6986"/>
              <a:gd name="T33" fmla="*/ 2147483646 h 7340"/>
              <a:gd name="T34" fmla="*/ 2147483646 w 6986"/>
              <a:gd name="T35" fmla="*/ 2147483646 h 7340"/>
              <a:gd name="T36" fmla="*/ 2147483646 w 6986"/>
              <a:gd name="T37" fmla="*/ 2147483646 h 7340"/>
              <a:gd name="T38" fmla="*/ 2147483646 w 6986"/>
              <a:gd name="T39" fmla="*/ 2147483646 h 7340"/>
              <a:gd name="T40" fmla="*/ 2147483646 w 6986"/>
              <a:gd name="T41" fmla="*/ 2147483646 h 7340"/>
              <a:gd name="T42" fmla="*/ 2147483646 w 6986"/>
              <a:gd name="T43" fmla="*/ 2147483646 h 7340"/>
              <a:gd name="T44" fmla="*/ 2147483646 w 6986"/>
              <a:gd name="T45" fmla="*/ 2147483646 h 7340"/>
              <a:gd name="T46" fmla="*/ 2147483646 w 6986"/>
              <a:gd name="T47" fmla="*/ 2147483646 h 7340"/>
              <a:gd name="T48" fmla="*/ 2147483646 w 6986"/>
              <a:gd name="T49" fmla="*/ 2147483646 h 7340"/>
              <a:gd name="T50" fmla="*/ 2147483646 w 6986"/>
              <a:gd name="T51" fmla="*/ 2147483646 h 7340"/>
              <a:gd name="T52" fmla="*/ 2147483646 w 6986"/>
              <a:gd name="T53" fmla="*/ 2147483646 h 7340"/>
              <a:gd name="T54" fmla="*/ 2147483646 w 6986"/>
              <a:gd name="T55" fmla="*/ 2147483646 h 7340"/>
              <a:gd name="T56" fmla="*/ 2147483646 w 6986"/>
              <a:gd name="T57" fmla="*/ 2147483646 h 7340"/>
              <a:gd name="T58" fmla="*/ 2147483646 w 6986"/>
              <a:gd name="T59" fmla="*/ 2147483646 h 7340"/>
              <a:gd name="T60" fmla="*/ 2147483646 w 6986"/>
              <a:gd name="T61" fmla="*/ 2147483646 h 7340"/>
              <a:gd name="T62" fmla="*/ 2147483646 w 6986"/>
              <a:gd name="T63" fmla="*/ 2147483646 h 7340"/>
              <a:gd name="T64" fmla="*/ 2147483646 w 6986"/>
              <a:gd name="T65" fmla="*/ 2147483646 h 7340"/>
              <a:gd name="T66" fmla="*/ 2147483646 w 6986"/>
              <a:gd name="T67" fmla="*/ 2147483646 h 7340"/>
              <a:gd name="T68" fmla="*/ 2147483646 w 6986"/>
              <a:gd name="T69" fmla="*/ 2147483646 h 7340"/>
              <a:gd name="T70" fmla="*/ 2147483646 w 6986"/>
              <a:gd name="T71" fmla="*/ 2147483646 h 7340"/>
              <a:gd name="T72" fmla="*/ 2147483646 w 6986"/>
              <a:gd name="T73" fmla="*/ 2147483646 h 7340"/>
              <a:gd name="T74" fmla="*/ 2147483646 w 6986"/>
              <a:gd name="T75" fmla="*/ 2147483646 h 7340"/>
              <a:gd name="T76" fmla="*/ 2147483646 w 6986"/>
              <a:gd name="T77" fmla="*/ 2147483646 h 7340"/>
              <a:gd name="T78" fmla="*/ 2147483646 w 6986"/>
              <a:gd name="T79" fmla="*/ 2147483646 h 7340"/>
              <a:gd name="T80" fmla="*/ 0 w 6986"/>
              <a:gd name="T81" fmla="*/ 2147483646 h 7340"/>
              <a:gd name="T82" fmla="*/ 2147483646 w 6986"/>
              <a:gd name="T83" fmla="*/ 2147483646 h 7340"/>
              <a:gd name="T84" fmla="*/ 2147483646 w 6986"/>
              <a:gd name="T85" fmla="*/ 2147483646 h 7340"/>
              <a:gd name="T86" fmla="*/ 2147483646 w 6986"/>
              <a:gd name="T87" fmla="*/ 2147483646 h 7340"/>
              <a:gd name="T88" fmla="*/ 2147483646 w 6986"/>
              <a:gd name="T89" fmla="*/ 2147483646 h 7340"/>
              <a:gd name="T90" fmla="*/ 2147483646 w 6986"/>
              <a:gd name="T91" fmla="*/ 2147483646 h 73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86" h="7340">
                <a:moveTo>
                  <a:pt x="1306" y="40"/>
                </a:moveTo>
                <a:lnTo>
                  <a:pt x="6935" y="0"/>
                </a:lnTo>
                <a:lnTo>
                  <a:pt x="6985" y="7256"/>
                </a:lnTo>
                <a:lnTo>
                  <a:pt x="4573" y="7339"/>
                </a:lnTo>
                <a:lnTo>
                  <a:pt x="604" y="5945"/>
                </a:lnTo>
                <a:lnTo>
                  <a:pt x="453" y="5986"/>
                </a:lnTo>
                <a:lnTo>
                  <a:pt x="201" y="5781"/>
                </a:lnTo>
                <a:lnTo>
                  <a:pt x="403" y="5617"/>
                </a:lnTo>
                <a:lnTo>
                  <a:pt x="453" y="5453"/>
                </a:lnTo>
                <a:lnTo>
                  <a:pt x="453" y="5248"/>
                </a:lnTo>
                <a:lnTo>
                  <a:pt x="301" y="5248"/>
                </a:lnTo>
                <a:lnTo>
                  <a:pt x="151" y="5166"/>
                </a:lnTo>
                <a:cubicBezTo>
                  <a:pt x="151" y="5166"/>
                  <a:pt x="151" y="5207"/>
                  <a:pt x="151" y="5043"/>
                </a:cubicBezTo>
                <a:cubicBezTo>
                  <a:pt x="151" y="4878"/>
                  <a:pt x="151" y="4796"/>
                  <a:pt x="151" y="4796"/>
                </a:cubicBezTo>
                <a:cubicBezTo>
                  <a:pt x="151" y="4796"/>
                  <a:pt x="0" y="4961"/>
                  <a:pt x="151" y="4796"/>
                </a:cubicBezTo>
                <a:cubicBezTo>
                  <a:pt x="301" y="4632"/>
                  <a:pt x="301" y="4550"/>
                  <a:pt x="301" y="4550"/>
                </a:cubicBezTo>
                <a:lnTo>
                  <a:pt x="351" y="4550"/>
                </a:lnTo>
                <a:lnTo>
                  <a:pt x="351" y="4427"/>
                </a:lnTo>
                <a:lnTo>
                  <a:pt x="351" y="4181"/>
                </a:lnTo>
                <a:cubicBezTo>
                  <a:pt x="351" y="4181"/>
                  <a:pt x="301" y="4304"/>
                  <a:pt x="351" y="4099"/>
                </a:cubicBezTo>
                <a:cubicBezTo>
                  <a:pt x="403" y="3895"/>
                  <a:pt x="403" y="3895"/>
                  <a:pt x="403" y="3895"/>
                </a:cubicBezTo>
                <a:lnTo>
                  <a:pt x="553" y="3813"/>
                </a:lnTo>
                <a:lnTo>
                  <a:pt x="754" y="3813"/>
                </a:lnTo>
                <a:lnTo>
                  <a:pt x="1005" y="3649"/>
                </a:lnTo>
                <a:lnTo>
                  <a:pt x="1005" y="3526"/>
                </a:lnTo>
                <a:cubicBezTo>
                  <a:pt x="1005" y="3526"/>
                  <a:pt x="954" y="3608"/>
                  <a:pt x="904" y="3444"/>
                </a:cubicBezTo>
                <a:cubicBezTo>
                  <a:pt x="854" y="3279"/>
                  <a:pt x="854" y="3279"/>
                  <a:pt x="854" y="3279"/>
                </a:cubicBezTo>
                <a:lnTo>
                  <a:pt x="854" y="3239"/>
                </a:lnTo>
                <a:lnTo>
                  <a:pt x="553" y="2870"/>
                </a:lnTo>
                <a:lnTo>
                  <a:pt x="151" y="2582"/>
                </a:lnTo>
                <a:lnTo>
                  <a:pt x="102" y="2500"/>
                </a:lnTo>
                <a:lnTo>
                  <a:pt x="0" y="1148"/>
                </a:lnTo>
                <a:lnTo>
                  <a:pt x="503" y="1107"/>
                </a:lnTo>
                <a:lnTo>
                  <a:pt x="754" y="1230"/>
                </a:lnTo>
                <a:lnTo>
                  <a:pt x="1056" y="984"/>
                </a:lnTo>
                <a:lnTo>
                  <a:pt x="954" y="81"/>
                </a:lnTo>
                <a:lnTo>
                  <a:pt x="1306" y="40"/>
                </a:lnTo>
              </a:path>
            </a:pathLst>
          </a:custGeom>
          <a:solidFill>
            <a:schemeClr val="accent4">
              <a:lumMod val="20000"/>
              <a:lumOff val="80000"/>
            </a:schemeClr>
          </a:solidFill>
          <a:ln w="12700" cmpd="sng">
            <a:solidFill>
              <a:srgbClr val="641E57"/>
            </a:solidFill>
            <a:prstDash val="solid"/>
            <a:round/>
            <a:headEnd/>
            <a:tailEnd/>
          </a:ln>
          <a:effectLst>
            <a:outerShdw blurRad="50800" dist="38100" dir="2700000" algn="tl" rotWithShape="0">
              <a:prstClr val="black">
                <a:alpha val="40000"/>
              </a:prstClr>
            </a:outerShdw>
          </a:effectLst>
          <a:extLst/>
        </p:spPr>
        <p:txBody>
          <a:bodyPr/>
          <a:lstStyle/>
          <a:p>
            <a:endParaRPr lang="en-GB" dirty="0"/>
          </a:p>
        </p:txBody>
      </p:sp>
      <p:sp>
        <p:nvSpPr>
          <p:cNvPr id="17" name="Freeform 2"/>
          <p:cNvSpPr>
            <a:spLocks noChangeArrowheads="1"/>
          </p:cNvSpPr>
          <p:nvPr/>
        </p:nvSpPr>
        <p:spPr bwMode="auto">
          <a:xfrm>
            <a:off x="6252932" y="1842796"/>
            <a:ext cx="795568" cy="736440"/>
          </a:xfrm>
          <a:custGeom>
            <a:avLst/>
            <a:gdLst>
              <a:gd name="T0" fmla="*/ 2147483646 w 9909"/>
              <a:gd name="T1" fmla="*/ 2147483646 h 9171"/>
              <a:gd name="T2" fmla="*/ 2147483646 w 9909"/>
              <a:gd name="T3" fmla="*/ 2147483646 h 9171"/>
              <a:gd name="T4" fmla="*/ 2147483646 w 9909"/>
              <a:gd name="T5" fmla="*/ 2147483646 h 9171"/>
              <a:gd name="T6" fmla="*/ 2147483646 w 9909"/>
              <a:gd name="T7" fmla="*/ 2147483646 h 9171"/>
              <a:gd name="T8" fmla="*/ 2147483646 w 9909"/>
              <a:gd name="T9" fmla="*/ 2147483646 h 9171"/>
              <a:gd name="T10" fmla="*/ 2147483646 w 9909"/>
              <a:gd name="T11" fmla="*/ 2147483646 h 9171"/>
              <a:gd name="T12" fmla="*/ 2147483646 w 9909"/>
              <a:gd name="T13" fmla="*/ 2147483646 h 9171"/>
              <a:gd name="T14" fmla="*/ 2147483646 w 9909"/>
              <a:gd name="T15" fmla="*/ 2147483646 h 9171"/>
              <a:gd name="T16" fmla="*/ 2147483646 w 9909"/>
              <a:gd name="T17" fmla="*/ 2147483646 h 9171"/>
              <a:gd name="T18" fmla="*/ 2147483646 w 9909"/>
              <a:gd name="T19" fmla="*/ 2147483646 h 9171"/>
              <a:gd name="T20" fmla="*/ 2147483646 w 9909"/>
              <a:gd name="T21" fmla="*/ 2147483646 h 9171"/>
              <a:gd name="T22" fmla="*/ 2147483646 w 9909"/>
              <a:gd name="T23" fmla="*/ 2147483646 h 9171"/>
              <a:gd name="T24" fmla="*/ 2147483646 w 9909"/>
              <a:gd name="T25" fmla="*/ 2147483646 h 9171"/>
              <a:gd name="T26" fmla="*/ 2147483646 w 9909"/>
              <a:gd name="T27" fmla="*/ 2147483646 h 9171"/>
              <a:gd name="T28" fmla="*/ 2147483646 w 9909"/>
              <a:gd name="T29" fmla="*/ 2147483646 h 9171"/>
              <a:gd name="T30" fmla="*/ 2147483646 w 9909"/>
              <a:gd name="T31" fmla="*/ 2147483646 h 9171"/>
              <a:gd name="T32" fmla="*/ 2147483646 w 9909"/>
              <a:gd name="T33" fmla="*/ 2147483646 h 9171"/>
              <a:gd name="T34" fmla="*/ 2147483646 w 9909"/>
              <a:gd name="T35" fmla="*/ 2147483646 h 9171"/>
              <a:gd name="T36" fmla="*/ 2147483646 w 9909"/>
              <a:gd name="T37" fmla="*/ 2147483646 h 9171"/>
              <a:gd name="T38" fmla="*/ 2147483646 w 9909"/>
              <a:gd name="T39" fmla="*/ 2147483646 h 9171"/>
              <a:gd name="T40" fmla="*/ 2147483646 w 9909"/>
              <a:gd name="T41" fmla="*/ 2147483646 h 9171"/>
              <a:gd name="T42" fmla="*/ 2147483646 w 9909"/>
              <a:gd name="T43" fmla="*/ 2147483646 h 9171"/>
              <a:gd name="T44" fmla="*/ 2147483646 w 9909"/>
              <a:gd name="T45" fmla="*/ 2147483646 h 9171"/>
              <a:gd name="T46" fmla="*/ 2147483646 w 9909"/>
              <a:gd name="T47" fmla="*/ 2147483646 h 9171"/>
              <a:gd name="T48" fmla="*/ 2147483646 w 9909"/>
              <a:gd name="T49" fmla="*/ 2147483646 h 9171"/>
              <a:gd name="T50" fmla="*/ 2147483646 w 9909"/>
              <a:gd name="T51" fmla="*/ 2147483646 h 9171"/>
              <a:gd name="T52" fmla="*/ 2147483646 w 9909"/>
              <a:gd name="T53" fmla="*/ 2147483646 h 9171"/>
              <a:gd name="T54" fmla="*/ 2147483646 w 9909"/>
              <a:gd name="T55" fmla="*/ 2147483646 h 9171"/>
              <a:gd name="T56" fmla="*/ 2147483646 w 9909"/>
              <a:gd name="T57" fmla="*/ 2147483646 h 9171"/>
              <a:gd name="T58" fmla="*/ 2147483646 w 9909"/>
              <a:gd name="T59" fmla="*/ 2147483646 h 9171"/>
              <a:gd name="T60" fmla="*/ 2147483646 w 9909"/>
              <a:gd name="T61" fmla="*/ 2147483646 h 9171"/>
              <a:gd name="T62" fmla="*/ 2147483646 w 9909"/>
              <a:gd name="T63" fmla="*/ 2147483646 h 9171"/>
              <a:gd name="T64" fmla="*/ 2147483646 w 9909"/>
              <a:gd name="T65" fmla="*/ 2147483646 h 9171"/>
              <a:gd name="T66" fmla="*/ 2147483646 w 9909"/>
              <a:gd name="T67" fmla="*/ 2147483646 h 91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09" h="9171">
                <a:moveTo>
                  <a:pt x="206" y="566"/>
                </a:moveTo>
                <a:lnTo>
                  <a:pt x="2945" y="651"/>
                </a:lnTo>
                <a:lnTo>
                  <a:pt x="3462" y="679"/>
                </a:lnTo>
                <a:lnTo>
                  <a:pt x="4080" y="989"/>
                </a:lnTo>
                <a:lnTo>
                  <a:pt x="4454" y="1410"/>
                </a:lnTo>
                <a:lnTo>
                  <a:pt x="5037" y="1356"/>
                </a:lnTo>
                <a:lnTo>
                  <a:pt x="5313" y="1524"/>
                </a:lnTo>
                <a:lnTo>
                  <a:pt x="5963" y="1356"/>
                </a:lnTo>
                <a:cubicBezTo>
                  <a:pt x="5963" y="1356"/>
                  <a:pt x="6373" y="1129"/>
                  <a:pt x="6546" y="1129"/>
                </a:cubicBezTo>
                <a:cubicBezTo>
                  <a:pt x="6718" y="1129"/>
                  <a:pt x="7026" y="1129"/>
                  <a:pt x="7026" y="1129"/>
                </a:cubicBezTo>
                <a:lnTo>
                  <a:pt x="7609" y="904"/>
                </a:lnTo>
                <a:cubicBezTo>
                  <a:pt x="7609" y="904"/>
                  <a:pt x="7954" y="509"/>
                  <a:pt x="8089" y="396"/>
                </a:cubicBezTo>
                <a:cubicBezTo>
                  <a:pt x="8227" y="284"/>
                  <a:pt x="8945" y="171"/>
                  <a:pt x="8945" y="171"/>
                </a:cubicBezTo>
                <a:lnTo>
                  <a:pt x="9632" y="57"/>
                </a:lnTo>
                <a:lnTo>
                  <a:pt x="9908" y="0"/>
                </a:lnTo>
                <a:lnTo>
                  <a:pt x="9770" y="1609"/>
                </a:lnTo>
                <a:lnTo>
                  <a:pt x="9529" y="2906"/>
                </a:lnTo>
                <a:cubicBezTo>
                  <a:pt x="9529" y="2906"/>
                  <a:pt x="9598" y="3303"/>
                  <a:pt x="9598" y="3443"/>
                </a:cubicBezTo>
                <a:cubicBezTo>
                  <a:pt x="9598" y="3584"/>
                  <a:pt x="9664" y="4093"/>
                  <a:pt x="9664" y="4093"/>
                </a:cubicBezTo>
                <a:lnTo>
                  <a:pt x="9324" y="4682"/>
                </a:lnTo>
                <a:lnTo>
                  <a:pt x="9256" y="5219"/>
                </a:lnTo>
                <a:lnTo>
                  <a:pt x="8980" y="5503"/>
                </a:lnTo>
                <a:lnTo>
                  <a:pt x="9049" y="5785"/>
                </a:lnTo>
                <a:cubicBezTo>
                  <a:pt x="9049" y="5785"/>
                  <a:pt x="8741" y="5953"/>
                  <a:pt x="8672" y="6123"/>
                </a:cubicBezTo>
                <a:cubicBezTo>
                  <a:pt x="8603" y="6291"/>
                  <a:pt x="8465" y="6490"/>
                  <a:pt x="8328" y="6546"/>
                </a:cubicBezTo>
                <a:cubicBezTo>
                  <a:pt x="8192" y="6603"/>
                  <a:pt x="8020" y="6688"/>
                  <a:pt x="7882" y="6717"/>
                </a:cubicBezTo>
                <a:cubicBezTo>
                  <a:pt x="7747" y="6743"/>
                  <a:pt x="7712" y="6717"/>
                  <a:pt x="7575" y="6771"/>
                </a:cubicBezTo>
                <a:cubicBezTo>
                  <a:pt x="7437" y="6828"/>
                  <a:pt x="7301" y="6970"/>
                  <a:pt x="7301" y="6970"/>
                </a:cubicBezTo>
                <a:lnTo>
                  <a:pt x="7060" y="7027"/>
                </a:lnTo>
                <a:lnTo>
                  <a:pt x="6991" y="7365"/>
                </a:lnTo>
                <a:lnTo>
                  <a:pt x="6718" y="7703"/>
                </a:lnTo>
                <a:cubicBezTo>
                  <a:pt x="6718" y="7703"/>
                  <a:pt x="6546" y="7618"/>
                  <a:pt x="6408" y="7675"/>
                </a:cubicBezTo>
                <a:cubicBezTo>
                  <a:pt x="6273" y="7732"/>
                  <a:pt x="5862" y="8295"/>
                  <a:pt x="5862" y="8295"/>
                </a:cubicBezTo>
                <a:lnTo>
                  <a:pt x="5963" y="8576"/>
                </a:lnTo>
                <a:lnTo>
                  <a:pt x="5724" y="8747"/>
                </a:lnTo>
                <a:lnTo>
                  <a:pt x="5483" y="9085"/>
                </a:lnTo>
                <a:lnTo>
                  <a:pt x="5210" y="9170"/>
                </a:lnTo>
                <a:lnTo>
                  <a:pt x="4899" y="8915"/>
                </a:lnTo>
                <a:lnTo>
                  <a:pt x="4592" y="8747"/>
                </a:lnTo>
                <a:lnTo>
                  <a:pt x="4319" y="8323"/>
                </a:lnTo>
                <a:cubicBezTo>
                  <a:pt x="4319" y="8323"/>
                  <a:pt x="4008" y="8465"/>
                  <a:pt x="3873" y="8493"/>
                </a:cubicBezTo>
                <a:cubicBezTo>
                  <a:pt x="3735" y="8520"/>
                  <a:pt x="3393" y="8605"/>
                  <a:pt x="3393" y="8605"/>
                </a:cubicBezTo>
                <a:lnTo>
                  <a:pt x="3017" y="8351"/>
                </a:lnTo>
                <a:lnTo>
                  <a:pt x="2534" y="8520"/>
                </a:lnTo>
                <a:lnTo>
                  <a:pt x="2054" y="8210"/>
                </a:lnTo>
                <a:lnTo>
                  <a:pt x="1439" y="8124"/>
                </a:lnTo>
                <a:lnTo>
                  <a:pt x="959" y="7478"/>
                </a:lnTo>
                <a:lnTo>
                  <a:pt x="548" y="7478"/>
                </a:lnTo>
                <a:lnTo>
                  <a:pt x="206" y="7308"/>
                </a:lnTo>
                <a:cubicBezTo>
                  <a:pt x="206" y="7308"/>
                  <a:pt x="273" y="7393"/>
                  <a:pt x="135" y="7393"/>
                </a:cubicBezTo>
                <a:cubicBezTo>
                  <a:pt x="0" y="7393"/>
                  <a:pt x="68" y="623"/>
                  <a:pt x="206" y="566"/>
                </a:cubicBezTo>
              </a:path>
            </a:pathLst>
          </a:custGeom>
          <a:solidFill>
            <a:schemeClr val="accent4">
              <a:lumMod val="20000"/>
              <a:lumOff val="80000"/>
            </a:schemeClr>
          </a:solidFill>
          <a:ln w="12700" cmpd="sng">
            <a:solidFill>
              <a:srgbClr val="641E57"/>
            </a:solidFill>
            <a:round/>
            <a:headEnd/>
            <a:tailEnd/>
          </a:ln>
          <a:effectLst>
            <a:outerShdw blurRad="50800" dist="38100" dir="2700000" algn="tl" rotWithShape="0">
              <a:prstClr val="black">
                <a:alpha val="40000"/>
              </a:prstClr>
            </a:outerShdw>
          </a:effectLst>
        </p:spPr>
        <p:txBody>
          <a:bodyPr/>
          <a:lstStyle/>
          <a:p>
            <a:endParaRPr lang="en-GB" dirty="0"/>
          </a:p>
        </p:txBody>
      </p:sp>
      <p:sp>
        <p:nvSpPr>
          <p:cNvPr id="18" name="Freeform 2"/>
          <p:cNvSpPr>
            <a:spLocks noChangeArrowheads="1"/>
          </p:cNvSpPr>
          <p:nvPr/>
        </p:nvSpPr>
        <p:spPr bwMode="auto">
          <a:xfrm>
            <a:off x="2148929" y="4319024"/>
            <a:ext cx="659674" cy="722500"/>
          </a:xfrm>
          <a:custGeom>
            <a:avLst/>
            <a:gdLst>
              <a:gd name="T0" fmla="*/ 2147483646 w 13335"/>
              <a:gd name="T1" fmla="*/ 2147483646 h 14606"/>
              <a:gd name="T2" fmla="*/ 2147483646 w 13335"/>
              <a:gd name="T3" fmla="*/ 2147483646 h 14606"/>
              <a:gd name="T4" fmla="*/ 2147483646 w 13335"/>
              <a:gd name="T5" fmla="*/ 2147483646 h 14606"/>
              <a:gd name="T6" fmla="*/ 2147483646 w 13335"/>
              <a:gd name="T7" fmla="*/ 2147483646 h 14606"/>
              <a:gd name="T8" fmla="*/ 2147483646 w 13335"/>
              <a:gd name="T9" fmla="*/ 2147483646 h 14606"/>
              <a:gd name="T10" fmla="*/ 2147483646 w 13335"/>
              <a:gd name="T11" fmla="*/ 2147483646 h 14606"/>
              <a:gd name="T12" fmla="*/ 2147483646 w 13335"/>
              <a:gd name="T13" fmla="*/ 2147483646 h 14606"/>
              <a:gd name="T14" fmla="*/ 2147483646 w 13335"/>
              <a:gd name="T15" fmla="*/ 2147483646 h 14606"/>
              <a:gd name="T16" fmla="*/ 0 w 13335"/>
              <a:gd name="T17" fmla="*/ 2147483646 h 14606"/>
              <a:gd name="T18" fmla="*/ 2147483646 w 13335"/>
              <a:gd name="T19" fmla="*/ 2147483646 h 14606"/>
              <a:gd name="T20" fmla="*/ 2147483646 w 13335"/>
              <a:gd name="T21" fmla="*/ 2147483646 h 14606"/>
              <a:gd name="T22" fmla="*/ 2147483646 w 13335"/>
              <a:gd name="T23" fmla="*/ 2147483646 h 14606"/>
              <a:gd name="T24" fmla="*/ 2147483646 w 13335"/>
              <a:gd name="T25" fmla="*/ 2147483646 h 14606"/>
              <a:gd name="T26" fmla="*/ 2147483646 w 13335"/>
              <a:gd name="T27" fmla="*/ 2147483646 h 14606"/>
              <a:gd name="T28" fmla="*/ 2147483646 w 13335"/>
              <a:gd name="T29" fmla="*/ 2147483646 h 14606"/>
              <a:gd name="T30" fmla="*/ 2147483646 w 13335"/>
              <a:gd name="T31" fmla="*/ 2147483646 h 14606"/>
              <a:gd name="T32" fmla="*/ 2147483646 w 13335"/>
              <a:gd name="T33" fmla="*/ 2147483646 h 14606"/>
              <a:gd name="T34" fmla="*/ 2147483646 w 13335"/>
              <a:gd name="T35" fmla="*/ 2147483646 h 14606"/>
              <a:gd name="T36" fmla="*/ 2147483646 w 13335"/>
              <a:gd name="T37" fmla="*/ 2147483646 h 14606"/>
              <a:gd name="T38" fmla="*/ 2147483646 w 13335"/>
              <a:gd name="T39" fmla="*/ 2147483646 h 14606"/>
              <a:gd name="T40" fmla="*/ 2147483646 w 13335"/>
              <a:gd name="T41" fmla="*/ 2147483646 h 14606"/>
              <a:gd name="T42" fmla="*/ 2147483646 w 13335"/>
              <a:gd name="T43" fmla="*/ 2147483646 h 14606"/>
              <a:gd name="T44" fmla="*/ 2147483646 w 13335"/>
              <a:gd name="T45" fmla="*/ 2147483646 h 14606"/>
              <a:gd name="T46" fmla="*/ 2147483646 w 13335"/>
              <a:gd name="T47" fmla="*/ 2147483646 h 14606"/>
              <a:gd name="T48" fmla="*/ 2147483646 w 13335"/>
              <a:gd name="T49" fmla="*/ 2147483646 h 14606"/>
              <a:gd name="T50" fmla="*/ 2147483646 w 13335"/>
              <a:gd name="T51" fmla="*/ 2147483646 h 14606"/>
              <a:gd name="T52" fmla="*/ 2147483646 w 13335"/>
              <a:gd name="T53" fmla="*/ 2147483646 h 14606"/>
              <a:gd name="T54" fmla="*/ 2147483646 w 13335"/>
              <a:gd name="T55" fmla="*/ 2147483646 h 14606"/>
              <a:gd name="T56" fmla="*/ 2147483646 w 13335"/>
              <a:gd name="T57" fmla="*/ 2147483646 h 14606"/>
              <a:gd name="T58" fmla="*/ 2147483646 w 13335"/>
              <a:gd name="T59" fmla="*/ 2147483646 h 14606"/>
              <a:gd name="T60" fmla="*/ 2147483646 w 13335"/>
              <a:gd name="T61" fmla="*/ 2147483646 h 14606"/>
              <a:gd name="T62" fmla="*/ 2147483646 w 13335"/>
              <a:gd name="T63" fmla="*/ 2147483646 h 14606"/>
              <a:gd name="T64" fmla="*/ 2147483646 w 13335"/>
              <a:gd name="T65" fmla="*/ 2147483646 h 14606"/>
              <a:gd name="T66" fmla="*/ 2147483646 w 13335"/>
              <a:gd name="T67" fmla="*/ 2147483646 h 14606"/>
              <a:gd name="T68" fmla="*/ 2147483646 w 13335"/>
              <a:gd name="T69" fmla="*/ 2147483646 h 14606"/>
              <a:gd name="T70" fmla="*/ 2147483646 w 13335"/>
              <a:gd name="T71" fmla="*/ 2147483646 h 146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335" h="14606">
                <a:moveTo>
                  <a:pt x="12708" y="208"/>
                </a:moveTo>
                <a:lnTo>
                  <a:pt x="13334" y="624"/>
                </a:lnTo>
                <a:lnTo>
                  <a:pt x="11991" y="8993"/>
                </a:lnTo>
                <a:lnTo>
                  <a:pt x="11815" y="11902"/>
                </a:lnTo>
                <a:lnTo>
                  <a:pt x="12085" y="14241"/>
                </a:lnTo>
                <a:lnTo>
                  <a:pt x="11365" y="14502"/>
                </a:lnTo>
                <a:lnTo>
                  <a:pt x="10652" y="14241"/>
                </a:lnTo>
                <a:lnTo>
                  <a:pt x="8502" y="14345"/>
                </a:lnTo>
                <a:lnTo>
                  <a:pt x="7516" y="14605"/>
                </a:lnTo>
                <a:lnTo>
                  <a:pt x="7159" y="14086"/>
                </a:lnTo>
                <a:lnTo>
                  <a:pt x="6532" y="13672"/>
                </a:lnTo>
                <a:lnTo>
                  <a:pt x="6532" y="13203"/>
                </a:lnTo>
                <a:lnTo>
                  <a:pt x="6712" y="12682"/>
                </a:lnTo>
                <a:lnTo>
                  <a:pt x="6802" y="12473"/>
                </a:lnTo>
                <a:lnTo>
                  <a:pt x="0" y="12371"/>
                </a:lnTo>
                <a:lnTo>
                  <a:pt x="357" y="12162"/>
                </a:lnTo>
                <a:lnTo>
                  <a:pt x="0" y="11852"/>
                </a:lnTo>
                <a:cubicBezTo>
                  <a:pt x="0" y="11852"/>
                  <a:pt x="714" y="12059"/>
                  <a:pt x="447" y="11852"/>
                </a:cubicBezTo>
                <a:cubicBezTo>
                  <a:pt x="177" y="11643"/>
                  <a:pt x="447" y="11538"/>
                  <a:pt x="447" y="11538"/>
                </a:cubicBezTo>
                <a:lnTo>
                  <a:pt x="267" y="11174"/>
                </a:lnTo>
                <a:cubicBezTo>
                  <a:pt x="267" y="11174"/>
                  <a:pt x="87" y="11279"/>
                  <a:pt x="357" y="11072"/>
                </a:cubicBezTo>
                <a:cubicBezTo>
                  <a:pt x="627" y="10865"/>
                  <a:pt x="447" y="10603"/>
                  <a:pt x="447" y="10603"/>
                </a:cubicBezTo>
                <a:lnTo>
                  <a:pt x="537" y="10396"/>
                </a:lnTo>
                <a:lnTo>
                  <a:pt x="894" y="10291"/>
                </a:lnTo>
                <a:lnTo>
                  <a:pt x="894" y="10032"/>
                </a:lnTo>
                <a:lnTo>
                  <a:pt x="1970" y="9720"/>
                </a:lnTo>
                <a:lnTo>
                  <a:pt x="1250" y="9043"/>
                </a:lnTo>
                <a:cubicBezTo>
                  <a:pt x="1250" y="9043"/>
                  <a:pt x="1610" y="9511"/>
                  <a:pt x="2147" y="9304"/>
                </a:cubicBezTo>
                <a:cubicBezTo>
                  <a:pt x="2683" y="9097"/>
                  <a:pt x="2413" y="8888"/>
                  <a:pt x="2147" y="8679"/>
                </a:cubicBezTo>
                <a:cubicBezTo>
                  <a:pt x="1877" y="8472"/>
                  <a:pt x="2413" y="8472"/>
                  <a:pt x="2413" y="8472"/>
                </a:cubicBezTo>
                <a:cubicBezTo>
                  <a:pt x="2413" y="8472"/>
                  <a:pt x="1074" y="8421"/>
                  <a:pt x="1610" y="8108"/>
                </a:cubicBezTo>
                <a:cubicBezTo>
                  <a:pt x="2147" y="7798"/>
                  <a:pt x="3490" y="7694"/>
                  <a:pt x="3043" y="7591"/>
                </a:cubicBezTo>
                <a:cubicBezTo>
                  <a:pt x="2593" y="7486"/>
                  <a:pt x="1877" y="7330"/>
                  <a:pt x="1877" y="7330"/>
                </a:cubicBezTo>
                <a:lnTo>
                  <a:pt x="2327" y="7173"/>
                </a:lnTo>
                <a:lnTo>
                  <a:pt x="1790" y="7068"/>
                </a:lnTo>
                <a:lnTo>
                  <a:pt x="1790" y="6913"/>
                </a:lnTo>
                <a:lnTo>
                  <a:pt x="1877" y="6447"/>
                </a:lnTo>
                <a:lnTo>
                  <a:pt x="1610" y="5874"/>
                </a:lnTo>
                <a:lnTo>
                  <a:pt x="1970" y="5562"/>
                </a:lnTo>
                <a:lnTo>
                  <a:pt x="1790" y="5248"/>
                </a:lnTo>
                <a:lnTo>
                  <a:pt x="1790" y="4887"/>
                </a:lnTo>
                <a:lnTo>
                  <a:pt x="1790" y="4523"/>
                </a:lnTo>
                <a:cubicBezTo>
                  <a:pt x="1790" y="4523"/>
                  <a:pt x="2237" y="4418"/>
                  <a:pt x="2057" y="4159"/>
                </a:cubicBezTo>
                <a:cubicBezTo>
                  <a:pt x="1877" y="3899"/>
                  <a:pt x="1970" y="3795"/>
                  <a:pt x="1970" y="3795"/>
                </a:cubicBezTo>
                <a:lnTo>
                  <a:pt x="2057" y="3638"/>
                </a:lnTo>
                <a:lnTo>
                  <a:pt x="2147" y="3274"/>
                </a:lnTo>
                <a:cubicBezTo>
                  <a:pt x="2147" y="3274"/>
                  <a:pt x="2683" y="3171"/>
                  <a:pt x="2773" y="2962"/>
                </a:cubicBezTo>
                <a:cubicBezTo>
                  <a:pt x="2863" y="2755"/>
                  <a:pt x="2593" y="2651"/>
                  <a:pt x="2863" y="2391"/>
                </a:cubicBezTo>
                <a:cubicBezTo>
                  <a:pt x="3133" y="2130"/>
                  <a:pt x="3400" y="1872"/>
                  <a:pt x="3400" y="1872"/>
                </a:cubicBezTo>
                <a:lnTo>
                  <a:pt x="3756" y="1561"/>
                </a:lnTo>
                <a:lnTo>
                  <a:pt x="4116" y="1456"/>
                </a:lnTo>
                <a:lnTo>
                  <a:pt x="4476" y="469"/>
                </a:lnTo>
                <a:cubicBezTo>
                  <a:pt x="4476" y="469"/>
                  <a:pt x="4296" y="1042"/>
                  <a:pt x="4743" y="573"/>
                </a:cubicBezTo>
                <a:cubicBezTo>
                  <a:pt x="5189" y="105"/>
                  <a:pt x="5279" y="0"/>
                  <a:pt x="5279" y="0"/>
                </a:cubicBezTo>
                <a:lnTo>
                  <a:pt x="8859" y="260"/>
                </a:lnTo>
                <a:lnTo>
                  <a:pt x="12708" y="208"/>
                </a:lnTo>
              </a:path>
            </a:pathLst>
          </a:custGeom>
          <a:solidFill>
            <a:schemeClr val="accent4">
              <a:lumMod val="20000"/>
              <a:lumOff val="80000"/>
            </a:schemeClr>
          </a:solidFill>
          <a:ln w="12700" cmpd="sng">
            <a:solidFill>
              <a:srgbClr val="641E57"/>
            </a:solidFill>
            <a:round/>
            <a:headEnd/>
            <a:tailEnd/>
          </a:ln>
          <a:effectLst>
            <a:outerShdw blurRad="50800" dist="38100" dir="2700000" algn="tl" rotWithShape="0">
              <a:prstClr val="black">
                <a:alpha val="40000"/>
              </a:prstClr>
            </a:outerShdw>
          </a:effectLst>
        </p:spPr>
        <p:txBody>
          <a:bodyPr/>
          <a:lstStyle/>
          <a:p>
            <a:endParaRPr lang="en-GB" dirty="0"/>
          </a:p>
        </p:txBody>
      </p:sp>
      <p:sp>
        <p:nvSpPr>
          <p:cNvPr id="19" name="Freeform 2"/>
          <p:cNvSpPr>
            <a:spLocks noChangeArrowheads="1"/>
          </p:cNvSpPr>
          <p:nvPr/>
        </p:nvSpPr>
        <p:spPr bwMode="auto">
          <a:xfrm>
            <a:off x="6323643" y="4319024"/>
            <a:ext cx="654146" cy="717450"/>
          </a:xfrm>
          <a:custGeom>
            <a:avLst/>
            <a:gdLst>
              <a:gd name="T0" fmla="*/ 2147483646 w 9843"/>
              <a:gd name="T1" fmla="*/ 2147483646 h 10796"/>
              <a:gd name="T2" fmla="*/ 2147483646 w 9843"/>
              <a:gd name="T3" fmla="*/ 2147483646 h 10796"/>
              <a:gd name="T4" fmla="*/ 2147483646 w 9843"/>
              <a:gd name="T5" fmla="*/ 2147483646 h 10796"/>
              <a:gd name="T6" fmla="*/ 2147483646 w 9843"/>
              <a:gd name="T7" fmla="*/ 2147483646 h 10796"/>
              <a:gd name="T8" fmla="*/ 2147483646 w 9843"/>
              <a:gd name="T9" fmla="*/ 2147483646 h 10796"/>
              <a:gd name="T10" fmla="*/ 2147483646 w 9843"/>
              <a:gd name="T11" fmla="*/ 2147483646 h 10796"/>
              <a:gd name="T12" fmla="*/ 2147483646 w 9843"/>
              <a:gd name="T13" fmla="*/ 2147483646 h 10796"/>
              <a:gd name="T14" fmla="*/ 2147483646 w 9843"/>
              <a:gd name="T15" fmla="*/ 2147483646 h 10796"/>
              <a:gd name="T16" fmla="*/ 2147483646 w 9843"/>
              <a:gd name="T17" fmla="*/ 2147483646 h 10796"/>
              <a:gd name="T18" fmla="*/ 2147483646 w 9843"/>
              <a:gd name="T19" fmla="*/ 2147483646 h 10796"/>
              <a:gd name="T20" fmla="*/ 2147483646 w 9843"/>
              <a:gd name="T21" fmla="*/ 2147483646 h 10796"/>
              <a:gd name="T22" fmla="*/ 2147483646 w 9843"/>
              <a:gd name="T23" fmla="*/ 2147483646 h 10796"/>
              <a:gd name="T24" fmla="*/ 2147483646 w 9843"/>
              <a:gd name="T25" fmla="*/ 2147483646 h 10796"/>
              <a:gd name="T26" fmla="*/ 2147483646 w 9843"/>
              <a:gd name="T27" fmla="*/ 2147483646 h 10796"/>
              <a:gd name="T28" fmla="*/ 2147483646 w 9843"/>
              <a:gd name="T29" fmla="*/ 2147483646 h 10796"/>
              <a:gd name="T30" fmla="*/ 2147483646 w 9843"/>
              <a:gd name="T31" fmla="*/ 2147483646 h 10796"/>
              <a:gd name="T32" fmla="*/ 2147483646 w 9843"/>
              <a:gd name="T33" fmla="*/ 2147483646 h 10796"/>
              <a:gd name="T34" fmla="*/ 2147483646 w 9843"/>
              <a:gd name="T35" fmla="*/ 2147483646 h 10796"/>
              <a:gd name="T36" fmla="*/ 2147483646 w 9843"/>
              <a:gd name="T37" fmla="*/ 2147483646 h 10796"/>
              <a:gd name="T38" fmla="*/ 2147483646 w 9843"/>
              <a:gd name="T39" fmla="*/ 2147483646 h 10796"/>
              <a:gd name="T40" fmla="*/ 2147483646 w 9843"/>
              <a:gd name="T41" fmla="*/ 2147483646 h 10796"/>
              <a:gd name="T42" fmla="*/ 2147483646 w 9843"/>
              <a:gd name="T43" fmla="*/ 2147483646 h 10796"/>
              <a:gd name="T44" fmla="*/ 2147483646 w 9843"/>
              <a:gd name="T45" fmla="*/ 2147483646 h 10796"/>
              <a:gd name="T46" fmla="*/ 2147483646 w 9843"/>
              <a:gd name="T47" fmla="*/ 2147483646 h 10796"/>
              <a:gd name="T48" fmla="*/ 2147483646 w 9843"/>
              <a:gd name="T49" fmla="*/ 2147483646 h 10796"/>
              <a:gd name="T50" fmla="*/ 2147483646 w 9843"/>
              <a:gd name="T51" fmla="*/ 2147483646 h 10796"/>
              <a:gd name="T52" fmla="*/ 2147483646 w 9843"/>
              <a:gd name="T53" fmla="*/ 2147483646 h 10796"/>
              <a:gd name="T54" fmla="*/ 2147483646 w 9843"/>
              <a:gd name="T55" fmla="*/ 2147483646 h 10796"/>
              <a:gd name="T56" fmla="*/ 2147483646 w 9843"/>
              <a:gd name="T57" fmla="*/ 2147483646 h 10796"/>
              <a:gd name="T58" fmla="*/ 2147483646 w 9843"/>
              <a:gd name="T59" fmla="*/ 0 h 10796"/>
              <a:gd name="T60" fmla="*/ 2147483646 w 9843"/>
              <a:gd name="T61" fmla="*/ 2147483646 h 10796"/>
              <a:gd name="T62" fmla="*/ 2147483646 w 9843"/>
              <a:gd name="T63" fmla="*/ 2147483646 h 10796"/>
              <a:gd name="T64" fmla="*/ 2147483646 w 9843"/>
              <a:gd name="T65" fmla="*/ 2147483646 h 10796"/>
              <a:gd name="T66" fmla="*/ 2147483646 w 9843"/>
              <a:gd name="T67" fmla="*/ 2147483646 h 10796"/>
              <a:gd name="T68" fmla="*/ 2147483646 w 9843"/>
              <a:gd name="T69" fmla="*/ 2147483646 h 10796"/>
              <a:gd name="T70" fmla="*/ 2147483646 w 9843"/>
              <a:gd name="T71" fmla="*/ 2147483646 h 10796"/>
              <a:gd name="T72" fmla="*/ 0 w 9843"/>
              <a:gd name="T73" fmla="*/ 2147483646 h 10796"/>
              <a:gd name="T74" fmla="*/ 2147483646 w 9843"/>
              <a:gd name="T75" fmla="*/ 2147483646 h 10796"/>
              <a:gd name="T76" fmla="*/ 2147483646 w 9843"/>
              <a:gd name="T77" fmla="*/ 2147483646 h 10796"/>
              <a:gd name="T78" fmla="*/ 2147483646 w 9843"/>
              <a:gd name="T79" fmla="*/ 2147483646 h 10796"/>
              <a:gd name="T80" fmla="*/ 2147483646 w 9843"/>
              <a:gd name="T81" fmla="*/ 2147483646 h 10796"/>
              <a:gd name="T82" fmla="*/ 2147483646 w 9843"/>
              <a:gd name="T83" fmla="*/ 2147483646 h 10796"/>
              <a:gd name="T84" fmla="*/ 2147483646 w 9843"/>
              <a:gd name="T85" fmla="*/ 2147483646 h 10796"/>
              <a:gd name="T86" fmla="*/ 2147483646 w 9843"/>
              <a:gd name="T87" fmla="*/ 2147483646 h 10796"/>
              <a:gd name="T88" fmla="*/ 2147483646 w 9843"/>
              <a:gd name="T89" fmla="*/ 2147483646 h 10796"/>
              <a:gd name="T90" fmla="*/ 2147483646 w 9843"/>
              <a:gd name="T91" fmla="*/ 2147483646 h 10796"/>
              <a:gd name="T92" fmla="*/ 2147483646 w 9843"/>
              <a:gd name="T93" fmla="*/ 2147483646 h 10796"/>
              <a:gd name="T94" fmla="*/ 2147483646 w 9843"/>
              <a:gd name="T95" fmla="*/ 2147483646 h 10796"/>
              <a:gd name="T96" fmla="*/ 2147483646 w 9843"/>
              <a:gd name="T97" fmla="*/ 2147483646 h 10796"/>
              <a:gd name="T98" fmla="*/ 2147483646 w 9843"/>
              <a:gd name="T99" fmla="*/ 2147483646 h 10796"/>
              <a:gd name="T100" fmla="*/ 2147483646 w 9843"/>
              <a:gd name="T101" fmla="*/ 2147483646 h 10796"/>
              <a:gd name="T102" fmla="*/ 2147483646 w 9843"/>
              <a:gd name="T103" fmla="*/ 2147483646 h 10796"/>
              <a:gd name="T104" fmla="*/ 2147483646 w 9843"/>
              <a:gd name="T105" fmla="*/ 2147483646 h 10796"/>
              <a:gd name="T106" fmla="*/ 2147483646 w 9843"/>
              <a:gd name="T107" fmla="*/ 2147483646 h 107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843" h="10796">
                <a:moveTo>
                  <a:pt x="3655" y="10672"/>
                </a:moveTo>
                <a:lnTo>
                  <a:pt x="8304" y="10795"/>
                </a:lnTo>
                <a:lnTo>
                  <a:pt x="8592" y="10267"/>
                </a:lnTo>
                <a:lnTo>
                  <a:pt x="8304" y="9834"/>
                </a:lnTo>
                <a:lnTo>
                  <a:pt x="8144" y="9492"/>
                </a:lnTo>
                <a:lnTo>
                  <a:pt x="8560" y="8873"/>
                </a:lnTo>
                <a:lnTo>
                  <a:pt x="8528" y="8313"/>
                </a:lnTo>
                <a:cubicBezTo>
                  <a:pt x="8528" y="8313"/>
                  <a:pt x="8496" y="8127"/>
                  <a:pt x="8496" y="7786"/>
                </a:cubicBezTo>
                <a:cubicBezTo>
                  <a:pt x="8496" y="7444"/>
                  <a:pt x="8496" y="7290"/>
                  <a:pt x="8560" y="7166"/>
                </a:cubicBezTo>
                <a:cubicBezTo>
                  <a:pt x="8625" y="7041"/>
                  <a:pt x="8977" y="6824"/>
                  <a:pt x="8977" y="6824"/>
                </a:cubicBezTo>
                <a:lnTo>
                  <a:pt x="8912" y="6483"/>
                </a:lnTo>
                <a:lnTo>
                  <a:pt x="8752" y="6421"/>
                </a:lnTo>
                <a:lnTo>
                  <a:pt x="9041" y="5522"/>
                </a:lnTo>
                <a:lnTo>
                  <a:pt x="9330" y="5459"/>
                </a:lnTo>
                <a:lnTo>
                  <a:pt x="9490" y="5118"/>
                </a:lnTo>
                <a:lnTo>
                  <a:pt x="9553" y="4809"/>
                </a:lnTo>
                <a:lnTo>
                  <a:pt x="9715" y="4498"/>
                </a:lnTo>
                <a:lnTo>
                  <a:pt x="9842" y="4373"/>
                </a:lnTo>
                <a:lnTo>
                  <a:pt x="9587" y="4218"/>
                </a:lnTo>
                <a:lnTo>
                  <a:pt x="8817" y="5180"/>
                </a:lnTo>
                <a:lnTo>
                  <a:pt x="8400" y="5459"/>
                </a:lnTo>
                <a:cubicBezTo>
                  <a:pt x="8400" y="5459"/>
                  <a:pt x="8144" y="6111"/>
                  <a:pt x="8144" y="5987"/>
                </a:cubicBezTo>
                <a:cubicBezTo>
                  <a:pt x="8144" y="5863"/>
                  <a:pt x="8047" y="5675"/>
                  <a:pt x="8079" y="5553"/>
                </a:cubicBezTo>
                <a:cubicBezTo>
                  <a:pt x="8111" y="5429"/>
                  <a:pt x="8208" y="5304"/>
                  <a:pt x="8273" y="5180"/>
                </a:cubicBezTo>
                <a:cubicBezTo>
                  <a:pt x="8336" y="5056"/>
                  <a:pt x="8463" y="5026"/>
                  <a:pt x="8463" y="5026"/>
                </a:cubicBezTo>
                <a:lnTo>
                  <a:pt x="8625" y="4839"/>
                </a:lnTo>
                <a:lnTo>
                  <a:pt x="8849" y="4467"/>
                </a:lnTo>
                <a:cubicBezTo>
                  <a:pt x="8849" y="4467"/>
                  <a:pt x="8560" y="4590"/>
                  <a:pt x="8560" y="4467"/>
                </a:cubicBezTo>
                <a:cubicBezTo>
                  <a:pt x="8560" y="4343"/>
                  <a:pt x="8560" y="3907"/>
                  <a:pt x="8560" y="3907"/>
                </a:cubicBezTo>
                <a:lnTo>
                  <a:pt x="8336" y="3940"/>
                </a:lnTo>
                <a:lnTo>
                  <a:pt x="8239" y="3784"/>
                </a:lnTo>
                <a:lnTo>
                  <a:pt x="8273" y="3629"/>
                </a:lnTo>
                <a:lnTo>
                  <a:pt x="8400" y="3351"/>
                </a:lnTo>
                <a:lnTo>
                  <a:pt x="7950" y="2977"/>
                </a:lnTo>
                <a:lnTo>
                  <a:pt x="7438" y="2449"/>
                </a:lnTo>
                <a:cubicBezTo>
                  <a:pt x="7438" y="2449"/>
                  <a:pt x="7246" y="2388"/>
                  <a:pt x="7021" y="2388"/>
                </a:cubicBezTo>
                <a:cubicBezTo>
                  <a:pt x="6797" y="2388"/>
                  <a:pt x="6348" y="2140"/>
                  <a:pt x="6348" y="2140"/>
                </a:cubicBezTo>
                <a:lnTo>
                  <a:pt x="5226" y="1799"/>
                </a:lnTo>
                <a:lnTo>
                  <a:pt x="4777" y="1736"/>
                </a:lnTo>
                <a:lnTo>
                  <a:pt x="4520" y="1489"/>
                </a:lnTo>
                <a:lnTo>
                  <a:pt x="4361" y="1117"/>
                </a:lnTo>
                <a:lnTo>
                  <a:pt x="4104" y="992"/>
                </a:lnTo>
                <a:lnTo>
                  <a:pt x="3815" y="961"/>
                </a:lnTo>
                <a:lnTo>
                  <a:pt x="3591" y="930"/>
                </a:lnTo>
                <a:lnTo>
                  <a:pt x="3238" y="992"/>
                </a:lnTo>
                <a:lnTo>
                  <a:pt x="3302" y="713"/>
                </a:lnTo>
                <a:lnTo>
                  <a:pt x="3431" y="527"/>
                </a:lnTo>
                <a:lnTo>
                  <a:pt x="3655" y="217"/>
                </a:lnTo>
                <a:lnTo>
                  <a:pt x="3334" y="0"/>
                </a:lnTo>
                <a:lnTo>
                  <a:pt x="3046" y="217"/>
                </a:lnTo>
                <a:lnTo>
                  <a:pt x="2533" y="464"/>
                </a:lnTo>
                <a:lnTo>
                  <a:pt x="2084" y="650"/>
                </a:lnTo>
                <a:lnTo>
                  <a:pt x="1635" y="744"/>
                </a:lnTo>
                <a:lnTo>
                  <a:pt x="1443" y="681"/>
                </a:lnTo>
                <a:lnTo>
                  <a:pt x="993" y="744"/>
                </a:lnTo>
                <a:lnTo>
                  <a:pt x="1057" y="2202"/>
                </a:lnTo>
                <a:cubicBezTo>
                  <a:pt x="1057" y="2202"/>
                  <a:pt x="833" y="2140"/>
                  <a:pt x="865" y="2326"/>
                </a:cubicBezTo>
                <a:cubicBezTo>
                  <a:pt x="897" y="2512"/>
                  <a:pt x="352" y="2605"/>
                  <a:pt x="352" y="2605"/>
                </a:cubicBezTo>
                <a:lnTo>
                  <a:pt x="256" y="2605"/>
                </a:lnTo>
                <a:lnTo>
                  <a:pt x="0" y="3226"/>
                </a:lnTo>
                <a:lnTo>
                  <a:pt x="64" y="3537"/>
                </a:lnTo>
                <a:lnTo>
                  <a:pt x="289" y="3505"/>
                </a:lnTo>
                <a:lnTo>
                  <a:pt x="352" y="3846"/>
                </a:lnTo>
                <a:cubicBezTo>
                  <a:pt x="352" y="3846"/>
                  <a:pt x="416" y="3907"/>
                  <a:pt x="352" y="4063"/>
                </a:cubicBezTo>
                <a:cubicBezTo>
                  <a:pt x="289" y="4218"/>
                  <a:pt x="289" y="4404"/>
                  <a:pt x="289" y="4404"/>
                </a:cubicBezTo>
                <a:lnTo>
                  <a:pt x="224" y="4839"/>
                </a:lnTo>
                <a:lnTo>
                  <a:pt x="160" y="5056"/>
                </a:lnTo>
                <a:lnTo>
                  <a:pt x="96" y="5212"/>
                </a:lnTo>
                <a:cubicBezTo>
                  <a:pt x="96" y="5212"/>
                  <a:pt x="127" y="5242"/>
                  <a:pt x="256" y="5459"/>
                </a:cubicBezTo>
                <a:cubicBezTo>
                  <a:pt x="384" y="5675"/>
                  <a:pt x="289" y="5675"/>
                  <a:pt x="416" y="5738"/>
                </a:cubicBezTo>
                <a:cubicBezTo>
                  <a:pt x="545" y="5800"/>
                  <a:pt x="833" y="5863"/>
                  <a:pt x="833" y="5863"/>
                </a:cubicBezTo>
                <a:lnTo>
                  <a:pt x="1122" y="6142"/>
                </a:lnTo>
                <a:lnTo>
                  <a:pt x="1443" y="6203"/>
                </a:lnTo>
                <a:lnTo>
                  <a:pt x="1571" y="6577"/>
                </a:lnTo>
                <a:lnTo>
                  <a:pt x="1795" y="6763"/>
                </a:lnTo>
                <a:cubicBezTo>
                  <a:pt x="1795" y="6763"/>
                  <a:pt x="1827" y="6700"/>
                  <a:pt x="1924" y="6824"/>
                </a:cubicBezTo>
                <a:cubicBezTo>
                  <a:pt x="2020" y="6949"/>
                  <a:pt x="2020" y="7011"/>
                  <a:pt x="2020" y="7011"/>
                </a:cubicBezTo>
                <a:lnTo>
                  <a:pt x="2276" y="7197"/>
                </a:lnTo>
                <a:lnTo>
                  <a:pt x="2661" y="7321"/>
                </a:lnTo>
                <a:lnTo>
                  <a:pt x="2757" y="7848"/>
                </a:lnTo>
                <a:lnTo>
                  <a:pt x="2788" y="8531"/>
                </a:lnTo>
                <a:lnTo>
                  <a:pt x="3013" y="8779"/>
                </a:lnTo>
                <a:lnTo>
                  <a:pt x="2950" y="9243"/>
                </a:lnTo>
                <a:lnTo>
                  <a:pt x="2853" y="9647"/>
                </a:lnTo>
                <a:lnTo>
                  <a:pt x="3046" y="9926"/>
                </a:lnTo>
                <a:lnTo>
                  <a:pt x="3109" y="10206"/>
                </a:lnTo>
                <a:lnTo>
                  <a:pt x="3269" y="10486"/>
                </a:lnTo>
                <a:lnTo>
                  <a:pt x="3655" y="10672"/>
                </a:lnTo>
              </a:path>
            </a:pathLst>
          </a:custGeom>
          <a:solidFill>
            <a:schemeClr val="accent4">
              <a:lumMod val="20000"/>
              <a:lumOff val="80000"/>
            </a:schemeClr>
          </a:solidFill>
          <a:ln w="12700" cmpd="sng">
            <a:solidFill>
              <a:srgbClr val="641E57"/>
            </a:solidFill>
            <a:round/>
            <a:headEnd/>
            <a:tailEnd/>
          </a:ln>
          <a:effectLst>
            <a:outerShdw blurRad="50800" dist="38100" dir="2700000" algn="tl" rotWithShape="0">
              <a:prstClr val="black">
                <a:alpha val="40000"/>
              </a:prstClr>
            </a:outerShdw>
          </a:effectLst>
        </p:spPr>
        <p:txBody>
          <a:bodyPr/>
          <a:lstStyle/>
          <a:p>
            <a:endParaRPr lang="en-GB" dirty="0"/>
          </a:p>
        </p:txBody>
      </p:sp>
      <p:sp>
        <p:nvSpPr>
          <p:cNvPr id="20" name="Rounded Rectangle 17"/>
          <p:cNvSpPr>
            <a:spLocks noChangeArrowheads="1"/>
          </p:cNvSpPr>
          <p:nvPr/>
        </p:nvSpPr>
        <p:spPr bwMode="auto">
          <a:xfrm>
            <a:off x="1057086" y="1485225"/>
            <a:ext cx="2843360" cy="278281"/>
          </a:xfrm>
          <a:prstGeom prst="roundRect">
            <a:avLst>
              <a:gd name="adj" fmla="val 16667"/>
            </a:avLst>
          </a:prstGeom>
          <a:solidFill>
            <a:srgbClr val="641E57"/>
          </a:solidFill>
          <a:ln w="9525" algn="ctr">
            <a:noFill/>
            <a:round/>
            <a:headEnd/>
            <a:tailEnd/>
          </a:ln>
        </p:spPr>
        <p:txBody>
          <a:bodyPr lIns="101858" tIns="50929" rIns="101858" bIns="50929" anchor="ctr"/>
          <a:lstStyle>
            <a:lvl1pPr defTabSz="1019175">
              <a:defRPr>
                <a:solidFill>
                  <a:schemeClr val="tx1"/>
                </a:solidFill>
                <a:latin typeface="Calibri" pitchFamily="34" charset="0"/>
              </a:defRPr>
            </a:lvl1pPr>
            <a:lvl2pPr marL="742950" indent="-285750" defTabSz="1019175">
              <a:defRPr>
                <a:solidFill>
                  <a:schemeClr val="tx1"/>
                </a:solidFill>
                <a:latin typeface="Calibri" pitchFamily="34" charset="0"/>
              </a:defRPr>
            </a:lvl2pPr>
            <a:lvl3pPr marL="1143000" indent="-228600" defTabSz="1019175">
              <a:defRPr>
                <a:solidFill>
                  <a:schemeClr val="tx1"/>
                </a:solidFill>
                <a:latin typeface="Calibri" pitchFamily="34" charset="0"/>
              </a:defRPr>
            </a:lvl3pPr>
            <a:lvl4pPr marL="1600200" indent="-228600" defTabSz="1019175">
              <a:defRPr>
                <a:solidFill>
                  <a:schemeClr val="tx1"/>
                </a:solidFill>
                <a:latin typeface="Calibri" pitchFamily="34" charset="0"/>
              </a:defRPr>
            </a:lvl4pPr>
            <a:lvl5pPr marL="2057400" indent="-228600" defTabSz="1019175">
              <a:defRPr>
                <a:solidFill>
                  <a:schemeClr val="tx1"/>
                </a:solidFill>
                <a:latin typeface="Calibri" pitchFamily="34" charset="0"/>
              </a:defRPr>
            </a:lvl5pPr>
            <a:lvl6pPr marL="2514600" indent="-228600" defTabSz="1019175" fontAlgn="base">
              <a:spcBef>
                <a:spcPct val="0"/>
              </a:spcBef>
              <a:spcAft>
                <a:spcPct val="0"/>
              </a:spcAft>
              <a:defRPr>
                <a:solidFill>
                  <a:schemeClr val="tx1"/>
                </a:solidFill>
                <a:latin typeface="Calibri" pitchFamily="34" charset="0"/>
              </a:defRPr>
            </a:lvl6pPr>
            <a:lvl7pPr marL="2971800" indent="-228600" defTabSz="1019175" fontAlgn="base">
              <a:spcBef>
                <a:spcPct val="0"/>
              </a:spcBef>
              <a:spcAft>
                <a:spcPct val="0"/>
              </a:spcAft>
              <a:defRPr>
                <a:solidFill>
                  <a:schemeClr val="tx1"/>
                </a:solidFill>
                <a:latin typeface="Calibri" pitchFamily="34" charset="0"/>
              </a:defRPr>
            </a:lvl7pPr>
            <a:lvl8pPr marL="3429000" indent="-228600" defTabSz="1019175" fontAlgn="base">
              <a:spcBef>
                <a:spcPct val="0"/>
              </a:spcBef>
              <a:spcAft>
                <a:spcPct val="0"/>
              </a:spcAft>
              <a:defRPr>
                <a:solidFill>
                  <a:schemeClr val="tx1"/>
                </a:solidFill>
                <a:latin typeface="Calibri" pitchFamily="34" charset="0"/>
              </a:defRPr>
            </a:lvl8pPr>
            <a:lvl9pPr marL="3886200" indent="-228600" defTabSz="1019175" fontAlgn="base">
              <a:spcBef>
                <a:spcPct val="0"/>
              </a:spcBef>
              <a:spcAft>
                <a:spcPct val="0"/>
              </a:spcAft>
              <a:defRPr>
                <a:solidFill>
                  <a:schemeClr val="tx1"/>
                </a:solidFill>
                <a:latin typeface="Calibri" pitchFamily="34" charset="0"/>
              </a:defRPr>
            </a:lvl9pPr>
          </a:lstStyle>
          <a:p>
            <a:pPr algn="ctr"/>
            <a:r>
              <a:rPr lang="en-US" altLang="en-US" sz="1600" b="1" dirty="0" smtClean="0">
                <a:solidFill>
                  <a:schemeClr val="bg1"/>
                </a:solidFill>
              </a:rPr>
              <a:t>Arizona</a:t>
            </a:r>
            <a:endParaRPr lang="en-US" altLang="en-US" sz="1600" b="1" dirty="0">
              <a:solidFill>
                <a:schemeClr val="bg1"/>
              </a:solidFill>
            </a:endParaRPr>
          </a:p>
        </p:txBody>
      </p:sp>
      <p:sp>
        <p:nvSpPr>
          <p:cNvPr id="21" name="Rounded Rectangle 17"/>
          <p:cNvSpPr>
            <a:spLocks noChangeArrowheads="1"/>
          </p:cNvSpPr>
          <p:nvPr/>
        </p:nvSpPr>
        <p:spPr bwMode="auto">
          <a:xfrm>
            <a:off x="5229036" y="1485225"/>
            <a:ext cx="2843360" cy="278281"/>
          </a:xfrm>
          <a:prstGeom prst="roundRect">
            <a:avLst>
              <a:gd name="adj" fmla="val 16667"/>
            </a:avLst>
          </a:prstGeom>
          <a:solidFill>
            <a:srgbClr val="641E57"/>
          </a:solidFill>
          <a:ln w="9525" algn="ctr">
            <a:noFill/>
            <a:round/>
            <a:headEnd/>
            <a:tailEnd/>
          </a:ln>
        </p:spPr>
        <p:txBody>
          <a:bodyPr lIns="101858" tIns="50929" rIns="101858" bIns="50929" anchor="ctr"/>
          <a:lstStyle>
            <a:lvl1pPr defTabSz="1019175">
              <a:defRPr>
                <a:solidFill>
                  <a:schemeClr val="tx1"/>
                </a:solidFill>
                <a:latin typeface="Calibri" pitchFamily="34" charset="0"/>
              </a:defRPr>
            </a:lvl1pPr>
            <a:lvl2pPr marL="742950" indent="-285750" defTabSz="1019175">
              <a:defRPr>
                <a:solidFill>
                  <a:schemeClr val="tx1"/>
                </a:solidFill>
                <a:latin typeface="Calibri" pitchFamily="34" charset="0"/>
              </a:defRPr>
            </a:lvl2pPr>
            <a:lvl3pPr marL="1143000" indent="-228600" defTabSz="1019175">
              <a:defRPr>
                <a:solidFill>
                  <a:schemeClr val="tx1"/>
                </a:solidFill>
                <a:latin typeface="Calibri" pitchFamily="34" charset="0"/>
              </a:defRPr>
            </a:lvl3pPr>
            <a:lvl4pPr marL="1600200" indent="-228600" defTabSz="1019175">
              <a:defRPr>
                <a:solidFill>
                  <a:schemeClr val="tx1"/>
                </a:solidFill>
                <a:latin typeface="Calibri" pitchFamily="34" charset="0"/>
              </a:defRPr>
            </a:lvl4pPr>
            <a:lvl5pPr marL="2057400" indent="-228600" defTabSz="1019175">
              <a:defRPr>
                <a:solidFill>
                  <a:schemeClr val="tx1"/>
                </a:solidFill>
                <a:latin typeface="Calibri" pitchFamily="34" charset="0"/>
              </a:defRPr>
            </a:lvl5pPr>
            <a:lvl6pPr marL="2514600" indent="-228600" defTabSz="1019175" fontAlgn="base">
              <a:spcBef>
                <a:spcPct val="0"/>
              </a:spcBef>
              <a:spcAft>
                <a:spcPct val="0"/>
              </a:spcAft>
              <a:defRPr>
                <a:solidFill>
                  <a:schemeClr val="tx1"/>
                </a:solidFill>
                <a:latin typeface="Calibri" pitchFamily="34" charset="0"/>
              </a:defRPr>
            </a:lvl6pPr>
            <a:lvl7pPr marL="2971800" indent="-228600" defTabSz="1019175" fontAlgn="base">
              <a:spcBef>
                <a:spcPct val="0"/>
              </a:spcBef>
              <a:spcAft>
                <a:spcPct val="0"/>
              </a:spcAft>
              <a:defRPr>
                <a:solidFill>
                  <a:schemeClr val="tx1"/>
                </a:solidFill>
                <a:latin typeface="Calibri" pitchFamily="34" charset="0"/>
              </a:defRPr>
            </a:lvl7pPr>
            <a:lvl8pPr marL="3429000" indent="-228600" defTabSz="1019175" fontAlgn="base">
              <a:spcBef>
                <a:spcPct val="0"/>
              </a:spcBef>
              <a:spcAft>
                <a:spcPct val="0"/>
              </a:spcAft>
              <a:defRPr>
                <a:solidFill>
                  <a:schemeClr val="tx1"/>
                </a:solidFill>
                <a:latin typeface="Calibri" pitchFamily="34" charset="0"/>
              </a:defRPr>
            </a:lvl8pPr>
            <a:lvl9pPr marL="3886200" indent="-228600" defTabSz="1019175" fontAlgn="base">
              <a:spcBef>
                <a:spcPct val="0"/>
              </a:spcBef>
              <a:spcAft>
                <a:spcPct val="0"/>
              </a:spcAft>
              <a:defRPr>
                <a:solidFill>
                  <a:schemeClr val="tx1"/>
                </a:solidFill>
                <a:latin typeface="Calibri" pitchFamily="34" charset="0"/>
              </a:defRPr>
            </a:lvl9pPr>
          </a:lstStyle>
          <a:p>
            <a:pPr algn="ctr"/>
            <a:r>
              <a:rPr lang="en-US" altLang="en-US" sz="1600" b="1" dirty="0" smtClean="0">
                <a:solidFill>
                  <a:schemeClr val="bg1"/>
                </a:solidFill>
              </a:rPr>
              <a:t>Ohio</a:t>
            </a:r>
            <a:endParaRPr lang="en-US" altLang="en-US" sz="1600" b="1" dirty="0">
              <a:solidFill>
                <a:schemeClr val="bg1"/>
              </a:solidFill>
            </a:endParaRPr>
          </a:p>
        </p:txBody>
      </p:sp>
      <p:sp>
        <p:nvSpPr>
          <p:cNvPr id="22" name="TextBox 21"/>
          <p:cNvSpPr txBox="1"/>
          <p:nvPr/>
        </p:nvSpPr>
        <p:spPr>
          <a:xfrm>
            <a:off x="103517" y="6257925"/>
            <a:ext cx="8927622" cy="338554"/>
          </a:xfrm>
          <a:prstGeom prst="rect">
            <a:avLst/>
          </a:prstGeom>
          <a:noFill/>
        </p:spPr>
        <p:txBody>
          <a:bodyPr wrap="square" rtlCol="0">
            <a:spAutoFit/>
          </a:bodyPr>
          <a:lstStyle>
            <a:defPPr>
              <a:defRPr lang="en-US"/>
            </a:defPPr>
            <a:lvl1pPr>
              <a:defRPr sz="1000">
                <a:solidFill>
                  <a:srgbClr val="FFFFFF"/>
                </a:solidFill>
                <a:latin typeface="Calibri"/>
              </a:defRPr>
            </a:lvl1pPr>
          </a:lstStyle>
          <a:p>
            <a:pPr lvl="0" defTabSz="914400"/>
            <a:r>
              <a:rPr lang="en-US" sz="800" b="1" dirty="0" smtClean="0">
                <a:solidFill>
                  <a:prstClr val="black"/>
                </a:solidFill>
              </a:rPr>
              <a:t>Sources: </a:t>
            </a:r>
            <a:r>
              <a:rPr lang="en-US" sz="800" u="sng" dirty="0">
                <a:solidFill>
                  <a:srgbClr val="000000"/>
                </a:solidFill>
                <a:hlinkClick r:id="rId2"/>
              </a:rPr>
              <a:t>Arizona Section 1115 Waiver Amendment Request</a:t>
            </a:r>
            <a:r>
              <a:rPr lang="en-US" sz="800" dirty="0">
                <a:solidFill>
                  <a:srgbClr val="000000"/>
                </a:solidFill>
              </a:rPr>
              <a:t>; </a:t>
            </a:r>
            <a:r>
              <a:rPr lang="en-US" sz="800" u="sng" dirty="0">
                <a:solidFill>
                  <a:srgbClr val="000000"/>
                </a:solidFill>
                <a:hlinkClick r:id="rId3"/>
              </a:rPr>
              <a:t>Ohio Draft Section 1115 Waiver Application</a:t>
            </a:r>
            <a:r>
              <a:rPr lang="en-US" sz="800" dirty="0">
                <a:solidFill>
                  <a:srgbClr val="000000"/>
                </a:solidFill>
              </a:rPr>
              <a:t>; </a:t>
            </a:r>
            <a:r>
              <a:rPr lang="en-US" sz="800" u="sng" dirty="0">
                <a:solidFill>
                  <a:srgbClr val="000000"/>
                </a:solidFill>
                <a:hlinkClick r:id="rId4"/>
              </a:rPr>
              <a:t>Mississippi Section 1115 Waiver Application</a:t>
            </a:r>
            <a:r>
              <a:rPr lang="en-US" sz="800" dirty="0">
                <a:solidFill>
                  <a:srgbClr val="000000"/>
                </a:solidFill>
              </a:rPr>
              <a:t>; </a:t>
            </a:r>
            <a:r>
              <a:rPr lang="en-US" sz="800" u="sng" dirty="0">
                <a:solidFill>
                  <a:srgbClr val="000000"/>
                </a:solidFill>
                <a:hlinkClick r:id="rId5"/>
              </a:rPr>
              <a:t>Wisconsin Section 1115 Waiver Extension Request</a:t>
            </a:r>
            <a:r>
              <a:rPr lang="en-US" sz="800" dirty="0">
                <a:solidFill>
                  <a:srgbClr val="000000"/>
                </a:solidFill>
              </a:rPr>
              <a:t>; </a:t>
            </a:r>
            <a:r>
              <a:rPr lang="en-US" sz="800" u="sng" dirty="0">
                <a:solidFill>
                  <a:srgbClr val="000000"/>
                </a:solidFill>
                <a:hlinkClick r:id="rId6"/>
              </a:rPr>
              <a:t>Wisconsin Section 1115 Amendment Request</a:t>
            </a:r>
            <a:endParaRPr lang="en-US" sz="800" dirty="0">
              <a:solidFill>
                <a:srgbClr val="000000">
                  <a:lumMod val="65000"/>
                  <a:lumOff val="35000"/>
                </a:srgbClr>
              </a:solidFill>
            </a:endParaRPr>
          </a:p>
        </p:txBody>
      </p:sp>
    </p:spTree>
    <p:extLst>
      <p:ext uri="{BB962C8B-B14F-4D97-AF65-F5344CB8AC3E}">
        <p14:creationId xmlns:p14="http://schemas.microsoft.com/office/powerpoint/2010/main" val="216390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374728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17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3200" b="1" dirty="0">
              <a:solidFill>
                <a:prstClr val="white"/>
              </a:solidFill>
              <a:sym typeface="Calibri"/>
            </a:endParaRPr>
          </a:p>
        </p:txBody>
      </p:sp>
      <p:sp>
        <p:nvSpPr>
          <p:cNvPr id="3" name="Title 2"/>
          <p:cNvSpPr>
            <a:spLocks noGrp="1"/>
          </p:cNvSpPr>
          <p:nvPr>
            <p:ph type="title"/>
          </p:nvPr>
        </p:nvSpPr>
        <p:spPr>
          <a:xfrm>
            <a:off x="457200" y="474699"/>
            <a:ext cx="8229600" cy="1143000"/>
          </a:xfrm>
        </p:spPr>
        <p:txBody>
          <a:bodyPr>
            <a:normAutofit/>
          </a:bodyPr>
          <a:lstStyle/>
          <a:p>
            <a:r>
              <a:rPr lang="en-US" sz="2800" b="1" dirty="0" smtClean="0">
                <a:latin typeface="+mj-lt"/>
              </a:rPr>
              <a:t>Presentation Objective </a:t>
            </a:r>
            <a:endParaRPr lang="en-US" sz="2800" b="1" i="1" dirty="0">
              <a:latin typeface="+mj-lt"/>
            </a:endParaRPr>
          </a:p>
        </p:txBody>
      </p:sp>
      <p:sp>
        <p:nvSpPr>
          <p:cNvPr id="11" name="Slide Number Placeholder 5"/>
          <p:cNvSpPr txBox="1">
            <a:spLocks/>
          </p:cNvSpPr>
          <p:nvPr/>
        </p:nvSpPr>
        <p:spPr>
          <a:xfrm>
            <a:off x="264695" y="6495239"/>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E9674F"/>
                </a:solidFill>
                <a:latin typeface="Helvetica Neue Medium"/>
                <a:ea typeface="+mn-ea"/>
                <a:cs typeface="Helvetica Neue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3</a:t>
            </a:fld>
            <a:endParaRPr lang="en-US" sz="1400" dirty="0">
              <a:solidFill>
                <a:prstClr val="white"/>
              </a:solidFill>
              <a:latin typeface="Calibri"/>
            </a:endParaRPr>
          </a:p>
        </p:txBody>
      </p:sp>
      <p:grpSp>
        <p:nvGrpSpPr>
          <p:cNvPr id="26" name="Group 25"/>
          <p:cNvGrpSpPr/>
          <p:nvPr/>
        </p:nvGrpSpPr>
        <p:grpSpPr>
          <a:xfrm>
            <a:off x="125186" y="2044670"/>
            <a:ext cx="8909050" cy="4167466"/>
            <a:chOff x="-19594" y="1230246"/>
            <a:chExt cx="9163594" cy="5328123"/>
          </a:xfrm>
        </p:grpSpPr>
        <p:sp>
          <p:nvSpPr>
            <p:cNvPr id="31" name="Rectangle 30"/>
            <p:cNvSpPr/>
            <p:nvPr/>
          </p:nvSpPr>
          <p:spPr bwMode="auto">
            <a:xfrm>
              <a:off x="-19594" y="1230246"/>
              <a:ext cx="9144000" cy="5328122"/>
            </a:xfrm>
            <a:prstGeom prst="rect">
              <a:avLst/>
            </a:prstGeom>
            <a:solidFill>
              <a:srgbClr val="FFFFFF">
                <a:lumMod val="95000"/>
              </a:srgbClr>
            </a:solidFill>
            <a:ln w="9525" cap="flat" cmpd="sng" algn="ctr">
              <a:noFill/>
              <a:prstDash val="solid"/>
              <a:round/>
              <a:headEnd type="none" w="med" len="med"/>
              <a:tailEnd type="none" w="med" len="med"/>
            </a:ln>
            <a:effectLst/>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pitchFamily="1" charset="-128"/>
              </a:endParaRPr>
            </a:p>
          </p:txBody>
        </p:sp>
        <p:cxnSp>
          <p:nvCxnSpPr>
            <p:cNvPr id="32" name="Straight Connector 31"/>
            <p:cNvCxnSpPr/>
            <p:nvPr/>
          </p:nvCxnSpPr>
          <p:spPr bwMode="auto">
            <a:xfrm>
              <a:off x="0" y="6558369"/>
              <a:ext cx="9144000" cy="0"/>
            </a:xfrm>
            <a:prstGeom prst="line">
              <a:avLst/>
            </a:prstGeom>
            <a:noFill/>
            <a:ln w="19050" cap="flat" cmpd="sng" algn="ctr">
              <a:solidFill>
                <a:srgbClr val="641E57"/>
              </a:solidFill>
              <a:prstDash val="sysDot"/>
              <a:round/>
              <a:headEnd type="none" w="med" len="med"/>
              <a:tailEnd type="none" w="med" len="med"/>
            </a:ln>
            <a:effectLst/>
          </p:spPr>
        </p:cxnSp>
        <p:cxnSp>
          <p:nvCxnSpPr>
            <p:cNvPr id="33" name="Straight Connector 7"/>
            <p:cNvCxnSpPr>
              <a:cxnSpLocks noChangeShapeType="1"/>
            </p:cNvCxnSpPr>
            <p:nvPr/>
          </p:nvCxnSpPr>
          <p:spPr bwMode="auto">
            <a:xfrm flipH="1">
              <a:off x="1207962" y="1230249"/>
              <a:ext cx="4334" cy="5328119"/>
            </a:xfrm>
            <a:prstGeom prst="line">
              <a:avLst/>
            </a:prstGeom>
            <a:noFill/>
            <a:ln w="50800" algn="ctr">
              <a:solidFill>
                <a:srgbClr val="641E57"/>
              </a:solidFill>
              <a:round/>
              <a:headEnd/>
              <a:tailEnd/>
            </a:ln>
          </p:spPr>
        </p:cxnSp>
        <p:cxnSp>
          <p:nvCxnSpPr>
            <p:cNvPr id="34" name="Straight Connector 33"/>
            <p:cNvCxnSpPr/>
            <p:nvPr/>
          </p:nvCxnSpPr>
          <p:spPr bwMode="auto">
            <a:xfrm>
              <a:off x="0" y="1230248"/>
              <a:ext cx="9144000" cy="0"/>
            </a:xfrm>
            <a:prstGeom prst="line">
              <a:avLst/>
            </a:prstGeom>
            <a:noFill/>
            <a:ln w="19050" cap="flat" cmpd="sng" algn="ctr">
              <a:solidFill>
                <a:srgbClr val="641E57"/>
              </a:solidFill>
              <a:prstDash val="sysDot"/>
              <a:round/>
              <a:headEnd type="none" w="med" len="med"/>
              <a:tailEnd type="none" w="med" len="med"/>
            </a:ln>
            <a:effectLst/>
          </p:spPr>
        </p:cxnSp>
      </p:grpSp>
      <p:sp>
        <p:nvSpPr>
          <p:cNvPr id="27" name="TextBox 5"/>
          <p:cNvSpPr txBox="1">
            <a:spLocks noChangeArrowheads="1"/>
          </p:cNvSpPr>
          <p:nvPr/>
        </p:nvSpPr>
        <p:spPr bwMode="auto">
          <a:xfrm>
            <a:off x="1403776" y="2210600"/>
            <a:ext cx="7611410" cy="3939528"/>
          </a:xfrm>
          <a:prstGeom prst="rect">
            <a:avLst/>
          </a:prstGeom>
          <a:noFill/>
          <a:ln w="9525">
            <a:noFill/>
            <a:miter lim="800000"/>
            <a:headEnd/>
            <a:tailEnd/>
          </a:ln>
        </p:spPr>
        <p:txBody>
          <a:bodyPr wrap="square" lIns="91429" tIns="45714" rIns="91429" bIns="45714">
            <a:spAutoFit/>
          </a:bodyPr>
          <a:lstStyle/>
          <a:p>
            <a:pPr lvl="0">
              <a:spcAft>
                <a:spcPts val="1200"/>
              </a:spcAft>
              <a:buClr>
                <a:srgbClr val="E9674F"/>
              </a:buClr>
            </a:pPr>
            <a:r>
              <a:rPr lang="en-US" sz="2000" b="1" dirty="0" smtClean="0">
                <a:solidFill>
                  <a:prstClr val="black"/>
                </a:solidFill>
                <a:ea typeface="Calibri"/>
                <a:cs typeface="Times New Roman"/>
              </a:rPr>
              <a:t>Review context and background of Section 1115 </a:t>
            </a:r>
            <a:r>
              <a:rPr lang="en-US" sz="2000" b="1" dirty="0">
                <a:solidFill>
                  <a:prstClr val="black"/>
                </a:solidFill>
                <a:ea typeface="Calibri"/>
                <a:cs typeface="Times New Roman"/>
              </a:rPr>
              <a:t>w</a:t>
            </a:r>
            <a:r>
              <a:rPr lang="en-US" sz="2000" b="1" dirty="0" smtClean="0">
                <a:solidFill>
                  <a:prstClr val="black"/>
                </a:solidFill>
                <a:ea typeface="Calibri"/>
                <a:cs typeface="Times New Roman"/>
              </a:rPr>
              <a:t>aivers </a:t>
            </a:r>
          </a:p>
          <a:p>
            <a:pPr lvl="0">
              <a:spcAft>
                <a:spcPts val="1200"/>
              </a:spcAft>
              <a:buClr>
                <a:srgbClr val="E9674F"/>
              </a:buClr>
            </a:pPr>
            <a:r>
              <a:rPr lang="en-US" sz="2000" b="1" dirty="0" smtClean="0">
                <a:solidFill>
                  <a:prstClr val="black"/>
                </a:solidFill>
                <a:ea typeface="Calibri"/>
                <a:cs typeface="Times New Roman"/>
              </a:rPr>
              <a:t>Explore </a:t>
            </a:r>
            <a:r>
              <a:rPr lang="en-US" sz="2000" b="1" dirty="0">
                <a:solidFill>
                  <a:prstClr val="black"/>
                </a:solidFill>
                <a:ea typeface="Calibri"/>
                <a:cs typeface="Times New Roman"/>
              </a:rPr>
              <a:t>how states are </a:t>
            </a:r>
            <a:r>
              <a:rPr lang="en-US" sz="2000" b="1" dirty="0" smtClean="0">
                <a:solidFill>
                  <a:prstClr val="black"/>
                </a:solidFill>
                <a:ea typeface="Calibri"/>
                <a:cs typeface="Times New Roman"/>
              </a:rPr>
              <a:t>leveraging 1115 </a:t>
            </a:r>
            <a:r>
              <a:rPr lang="en-US" sz="2000" b="1" dirty="0">
                <a:solidFill>
                  <a:prstClr val="black"/>
                </a:solidFill>
                <a:ea typeface="Calibri"/>
                <a:cs typeface="Times New Roman"/>
              </a:rPr>
              <a:t>waivers to </a:t>
            </a:r>
            <a:r>
              <a:rPr lang="en-US" sz="2000" b="1" dirty="0" smtClean="0">
                <a:solidFill>
                  <a:prstClr val="black"/>
                </a:solidFill>
                <a:ea typeface="Calibri"/>
                <a:cs typeface="Times New Roman"/>
              </a:rPr>
              <a:t>advance state policy goals</a:t>
            </a:r>
          </a:p>
          <a:p>
            <a:pPr marL="914400" lvl="1" indent="-457200">
              <a:spcAft>
                <a:spcPts val="1200"/>
              </a:spcAft>
              <a:buClr>
                <a:srgbClr val="E9674F"/>
              </a:buClr>
              <a:buFont typeface="Wingdings" panose="05000000000000000000" pitchFamily="2" charset="2"/>
              <a:buChar char="§"/>
            </a:pPr>
            <a:r>
              <a:rPr lang="en-US" sz="2000" dirty="0" smtClean="0">
                <a:solidFill>
                  <a:prstClr val="black"/>
                </a:solidFill>
                <a:ea typeface="Calibri"/>
                <a:cs typeface="Times New Roman"/>
              </a:rPr>
              <a:t>Community engagement (CE)/work requirements</a:t>
            </a:r>
          </a:p>
          <a:p>
            <a:pPr marL="914400" lvl="1" indent="-457200">
              <a:spcAft>
                <a:spcPts val="1200"/>
              </a:spcAft>
              <a:buClr>
                <a:srgbClr val="E9674F"/>
              </a:buClr>
              <a:buFont typeface="Wingdings" panose="05000000000000000000" pitchFamily="2" charset="2"/>
              <a:buChar char="§"/>
            </a:pPr>
            <a:r>
              <a:rPr lang="en-US" sz="2000" dirty="0" smtClean="0">
                <a:solidFill>
                  <a:prstClr val="black"/>
                </a:solidFill>
                <a:ea typeface="Calibri"/>
                <a:cs typeface="Times New Roman"/>
              </a:rPr>
              <a:t>New </a:t>
            </a:r>
            <a:r>
              <a:rPr lang="en-US" sz="2000" dirty="0">
                <a:solidFill>
                  <a:prstClr val="black"/>
                </a:solidFill>
                <a:ea typeface="Calibri"/>
                <a:cs typeface="Times New Roman"/>
              </a:rPr>
              <a:t>eligibility and benefit </a:t>
            </a:r>
            <a:r>
              <a:rPr lang="en-US" sz="2000" dirty="0" smtClean="0">
                <a:solidFill>
                  <a:prstClr val="black"/>
                </a:solidFill>
                <a:ea typeface="Calibri"/>
                <a:cs typeface="Times New Roman"/>
              </a:rPr>
              <a:t>restrictions</a:t>
            </a:r>
          </a:p>
          <a:p>
            <a:pPr marL="914400" lvl="1" indent="-457200">
              <a:spcAft>
                <a:spcPts val="1200"/>
              </a:spcAft>
              <a:buClr>
                <a:srgbClr val="E9674F"/>
              </a:buClr>
              <a:buFont typeface="Wingdings" panose="05000000000000000000" pitchFamily="2" charset="2"/>
              <a:buChar char="§"/>
            </a:pPr>
            <a:r>
              <a:rPr lang="en-US" sz="2000" dirty="0" smtClean="0">
                <a:solidFill>
                  <a:prstClr val="black"/>
                </a:solidFill>
                <a:ea typeface="Calibri"/>
                <a:cs typeface="Times New Roman"/>
              </a:rPr>
              <a:t>Substance use disorder (SUD) treatment </a:t>
            </a:r>
          </a:p>
          <a:p>
            <a:pPr marL="914400" lvl="1" indent="-457200">
              <a:spcAft>
                <a:spcPts val="1200"/>
              </a:spcAft>
              <a:buClr>
                <a:srgbClr val="E9674F"/>
              </a:buClr>
              <a:buFont typeface="Wingdings" panose="05000000000000000000" pitchFamily="2" charset="2"/>
              <a:buChar char="§"/>
            </a:pPr>
            <a:r>
              <a:rPr lang="en-US" sz="2000" dirty="0" smtClean="0">
                <a:solidFill>
                  <a:prstClr val="black"/>
                </a:solidFill>
                <a:ea typeface="Calibri"/>
                <a:cs typeface="Times New Roman"/>
              </a:rPr>
              <a:t>Social determinants of health</a:t>
            </a:r>
          </a:p>
          <a:p>
            <a:pPr marL="914400" lvl="1" indent="-457200">
              <a:spcAft>
                <a:spcPts val="1200"/>
              </a:spcAft>
              <a:buClr>
                <a:srgbClr val="E9674F"/>
              </a:buClr>
              <a:buFont typeface="Wingdings" panose="05000000000000000000" pitchFamily="2" charset="2"/>
              <a:buChar char="§"/>
            </a:pPr>
            <a:r>
              <a:rPr lang="en-US" sz="2000" dirty="0" smtClean="0">
                <a:solidFill>
                  <a:prstClr val="black"/>
                </a:solidFill>
                <a:ea typeface="Calibri"/>
                <a:cs typeface="Times New Roman"/>
              </a:rPr>
              <a:t>Uncompensated care pools</a:t>
            </a:r>
          </a:p>
          <a:p>
            <a:pPr>
              <a:spcAft>
                <a:spcPts val="1200"/>
              </a:spcAft>
              <a:buClr>
                <a:srgbClr val="E9674F"/>
              </a:buClr>
            </a:pPr>
            <a:r>
              <a:rPr lang="en-US" sz="2000" b="1" dirty="0" smtClean="0">
                <a:solidFill>
                  <a:prstClr val="black"/>
                </a:solidFill>
                <a:ea typeface="Calibri"/>
                <a:cs typeface="Times New Roman"/>
              </a:rPr>
              <a:t>Discuss the role that foundations can play</a:t>
            </a:r>
          </a:p>
        </p:txBody>
      </p:sp>
      <p:sp>
        <p:nvSpPr>
          <p:cNvPr id="28" name="Oval 27"/>
          <p:cNvSpPr>
            <a:spLocks noChangeArrowheads="1"/>
          </p:cNvSpPr>
          <p:nvPr/>
        </p:nvSpPr>
        <p:spPr bwMode="auto">
          <a:xfrm>
            <a:off x="1226626" y="2330854"/>
            <a:ext cx="177800" cy="182880"/>
          </a:xfrm>
          <a:prstGeom prst="ellipse">
            <a:avLst/>
          </a:prstGeom>
          <a:solidFill>
            <a:srgbClr val="FFFFFF"/>
          </a:solidFill>
          <a:ln w="28575" algn="ctr">
            <a:solidFill>
              <a:srgbClr val="E9674F"/>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29" name="Oval 28"/>
          <p:cNvSpPr>
            <a:spLocks noChangeArrowheads="1"/>
          </p:cNvSpPr>
          <p:nvPr/>
        </p:nvSpPr>
        <p:spPr bwMode="auto">
          <a:xfrm>
            <a:off x="1226626" y="2786507"/>
            <a:ext cx="177800" cy="182880"/>
          </a:xfrm>
          <a:prstGeom prst="ellipse">
            <a:avLst/>
          </a:prstGeom>
          <a:solidFill>
            <a:srgbClr val="FFFFFF"/>
          </a:solidFill>
          <a:ln w="28575" algn="ctr">
            <a:solidFill>
              <a:srgbClr val="E9674F"/>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
        <p:nvSpPr>
          <p:cNvPr id="38" name="Oval 37"/>
          <p:cNvSpPr>
            <a:spLocks noChangeArrowheads="1"/>
          </p:cNvSpPr>
          <p:nvPr/>
        </p:nvSpPr>
        <p:spPr bwMode="auto">
          <a:xfrm>
            <a:off x="1226626" y="5814618"/>
            <a:ext cx="177800" cy="182880"/>
          </a:xfrm>
          <a:prstGeom prst="ellipse">
            <a:avLst/>
          </a:prstGeom>
          <a:solidFill>
            <a:srgbClr val="FFFFFF"/>
          </a:solidFill>
          <a:ln w="28575" algn="ctr">
            <a:solidFill>
              <a:srgbClr val="E9674F"/>
            </a:solidFill>
            <a:round/>
            <a:headEnd/>
            <a:tailEnd/>
          </a:ln>
        </p:spPr>
        <p:txBody>
          <a:bodyPr lIns="101846" tIns="50923" rIns="101846" bIns="50923" anchor="ctr"/>
          <a:lstStyle/>
          <a:p>
            <a:pPr algn="ctr" defTabSz="1019056" fontAlgn="base">
              <a:spcBef>
                <a:spcPct val="0"/>
              </a:spcBef>
              <a:spcAft>
                <a:spcPct val="0"/>
              </a:spcAft>
              <a:defRPr/>
            </a:pPr>
            <a:endParaRPr lang="en-US" sz="1100" b="1" kern="0" dirty="0">
              <a:solidFill>
                <a:srgbClr val="000000"/>
              </a:solidFill>
              <a:ea typeface="ＭＳ Ｐゴシック"/>
            </a:endParaRPr>
          </a:p>
        </p:txBody>
      </p:sp>
    </p:spTree>
    <p:extLst>
      <p:ext uri="{BB962C8B-B14F-4D97-AF65-F5344CB8AC3E}">
        <p14:creationId xmlns:p14="http://schemas.microsoft.com/office/powerpoint/2010/main" val="1715200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0" y="2152428"/>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10" name="Title 1"/>
          <p:cNvSpPr txBox="1">
            <a:spLocks/>
          </p:cNvSpPr>
          <p:nvPr/>
        </p:nvSpPr>
        <p:spPr>
          <a:xfrm>
            <a:off x="0" y="2283396"/>
            <a:ext cx="9144000" cy="1647825"/>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chemeClr val="bg1"/>
                </a:solidFill>
                <a:latin typeface="Helvetica Neue Medium" charset="0"/>
                <a:ea typeface="Helvetica Neue Medium" charset="0"/>
                <a:cs typeface="Helvetica Neue Medium" charset="0"/>
              </a:defRPr>
            </a:lvl1pPr>
          </a:lstStyle>
          <a:p>
            <a:pPr>
              <a:lnSpc>
                <a:spcPct val="100000"/>
              </a:lnSpc>
              <a:defRPr/>
            </a:pPr>
            <a:r>
              <a:rPr lang="en-US" sz="3600" b="1" dirty="0" smtClean="0">
                <a:solidFill>
                  <a:prstClr val="black"/>
                </a:solidFill>
                <a:latin typeface="Calibri"/>
                <a:ea typeface="ＭＳ Ｐゴシック"/>
              </a:rPr>
              <a:t>Context and Background</a:t>
            </a:r>
            <a:endParaRPr lang="en-US" sz="3600" b="1" dirty="0">
              <a:solidFill>
                <a:prstClr val="black"/>
              </a:solidFill>
              <a:latin typeface="Calibri"/>
              <a:ea typeface="ＭＳ Ｐゴシック"/>
            </a:endParaRPr>
          </a:p>
        </p:txBody>
      </p:sp>
      <p:sp>
        <p:nvSpPr>
          <p:cNvPr id="11" name="Rectangle 25"/>
          <p:cNvSpPr>
            <a:spLocks noChangeArrowheads="1"/>
          </p:cNvSpPr>
          <p:nvPr/>
        </p:nvSpPr>
        <p:spPr bwMode="auto">
          <a:xfrm>
            <a:off x="0" y="4016946"/>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6"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4</a:t>
            </a:fld>
            <a:endParaRPr lang="en-US" sz="1400" dirty="0">
              <a:solidFill>
                <a:prstClr val="white"/>
              </a:solidFill>
            </a:endParaRPr>
          </a:p>
        </p:txBody>
      </p:sp>
    </p:spTree>
    <p:extLst>
      <p:ext uri="{BB962C8B-B14F-4D97-AF65-F5344CB8AC3E}">
        <p14:creationId xmlns:p14="http://schemas.microsoft.com/office/powerpoint/2010/main" val="1871510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28660" y="2120900"/>
            <a:ext cx="8886679" cy="409892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105760" y="62325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4" name="Title 2"/>
          <p:cNvSpPr txBox="1">
            <a:spLocks/>
          </p:cNvSpPr>
          <p:nvPr/>
        </p:nvSpPr>
        <p:spPr>
          <a:xfrm>
            <a:off x="457200" y="47469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rgbClr val="E9674F"/>
                </a:solidFill>
                <a:latin typeface="Helvetica Neue Medium"/>
                <a:ea typeface="+mj-ea"/>
                <a:cs typeface="Helvetica Neue Medium"/>
              </a:defRPr>
            </a:lvl1pPr>
          </a:lstStyle>
          <a:p>
            <a:r>
              <a:rPr lang="en-US" sz="2800" b="1" dirty="0" smtClean="0">
                <a:latin typeface="+mj-lt"/>
              </a:rPr>
              <a:t>Section 1115 Demonstration Waivers</a:t>
            </a:r>
            <a:endParaRPr lang="en-US" sz="2800" b="1" i="1" dirty="0">
              <a:latin typeface="+mj-lt"/>
            </a:endParaRPr>
          </a:p>
        </p:txBody>
      </p:sp>
      <p:sp>
        <p:nvSpPr>
          <p:cNvPr id="9" name="Slide Number Placeholder 5"/>
          <p:cNvSpPr txBox="1">
            <a:spLocks/>
          </p:cNvSpPr>
          <p:nvPr/>
        </p:nvSpPr>
        <p:spPr>
          <a:xfrm>
            <a:off x="264695" y="6495239"/>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solidFill>
                <a:effectLst/>
                <a:uLnTx/>
                <a:uFillTx/>
                <a:latin typeface="Calibri"/>
                <a:ea typeface="+mn-ea"/>
                <a:cs typeface="+mn-cs"/>
              </a:rPr>
              <a:t>State Health and Value Strategies </a:t>
            </a:r>
            <a:r>
              <a:rPr kumimoji="0" lang="en-US" sz="1400" b="1" i="0" u="none" strike="noStrike" kern="1200" cap="none" spc="0" normalizeH="0" baseline="0" noProof="0" dirty="0" smtClean="0">
                <a:ln>
                  <a:noFill/>
                </a:ln>
                <a:solidFill>
                  <a:prstClr val="white"/>
                </a:solidFill>
                <a:effectLst/>
                <a:uLnTx/>
                <a:uFillTx/>
                <a:latin typeface="Calibri"/>
                <a:ea typeface="+mn-ea"/>
                <a:cs typeface="+mn-cs"/>
              </a:rPr>
              <a:t>| </a:t>
            </a:r>
            <a:fld id="{8050AD95-DD6B-419E-8FDA-F33B98191E60}" type="slidenum">
              <a:rPr kumimoji="0" lang="en-US" sz="14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0" lvl="1" algn="ctr" defTabSz="1019175" fontAlgn="base">
              <a:spcBef>
                <a:spcPct val="0"/>
              </a:spcBef>
              <a:spcAft>
                <a:spcPct val="0"/>
              </a:spcAft>
            </a:pPr>
            <a:r>
              <a:rPr lang="en-US" sz="1600" b="1" dirty="0">
                <a:solidFill>
                  <a:prstClr val="white"/>
                </a:solidFill>
                <a:ea typeface="Calibri"/>
                <a:cs typeface="Times New Roman"/>
              </a:rPr>
              <a:t>Under Section 1115 of the Social Security Act, the Secretary of Health and Human Services has broad, but not unlimited, discretionary authority to approve a state’s requests to waive compliance with certain provisions of federal Medicaid law and authorize expenditures not otherwise permitted by </a:t>
            </a:r>
            <a:r>
              <a:rPr lang="en-US" sz="1600" b="1" dirty="0" smtClean="0">
                <a:solidFill>
                  <a:prstClr val="white"/>
                </a:solidFill>
                <a:ea typeface="Calibri"/>
                <a:cs typeface="Times New Roman"/>
              </a:rPr>
              <a:t>law.</a:t>
            </a:r>
            <a:endParaRPr lang="en-US" sz="1600" b="1" dirty="0">
              <a:solidFill>
                <a:prstClr val="white"/>
              </a:solidFill>
              <a:ea typeface="Calibri"/>
              <a:cs typeface="Times New Roman"/>
            </a:endParaRPr>
          </a:p>
        </p:txBody>
      </p:sp>
      <p:sp>
        <p:nvSpPr>
          <p:cNvPr id="13" name="TextBox 12"/>
          <p:cNvSpPr txBox="1"/>
          <p:nvPr/>
        </p:nvSpPr>
        <p:spPr>
          <a:xfrm>
            <a:off x="457195" y="2329830"/>
            <a:ext cx="8573944" cy="2631490"/>
          </a:xfrm>
          <a:prstGeom prst="rect">
            <a:avLst/>
          </a:prstGeom>
          <a:noFill/>
        </p:spPr>
        <p:txBody>
          <a:bodyPr wrap="square" rtlCol="0">
            <a:spAutoFit/>
          </a:bodyPr>
          <a:lstStyle/>
          <a:p>
            <a:pPr marL="342900" indent="-342900">
              <a:spcAft>
                <a:spcPts val="400"/>
              </a:spcAft>
              <a:buClr>
                <a:srgbClr val="E9674F"/>
              </a:buClr>
              <a:buFont typeface="Arial" panose="020B0604020202020204" pitchFamily="34" charset="0"/>
              <a:buChar char="•"/>
            </a:pPr>
            <a:endParaRPr lang="en-US" sz="1900" dirty="0">
              <a:solidFill>
                <a:prstClr val="black"/>
              </a:solidFill>
              <a:ea typeface="Calibri"/>
              <a:cs typeface="Times New Roman"/>
            </a:endParaRPr>
          </a:p>
          <a:p>
            <a:pPr marL="342900" indent="-342900">
              <a:spcAft>
                <a:spcPts val="400"/>
              </a:spcAft>
              <a:buClr>
                <a:srgbClr val="E9674F"/>
              </a:buClr>
              <a:buFont typeface="Arial" panose="020B0604020202020204" pitchFamily="34" charset="0"/>
              <a:buChar char="•"/>
            </a:pPr>
            <a:r>
              <a:rPr lang="en-US" dirty="0" smtClean="0">
                <a:solidFill>
                  <a:prstClr val="black"/>
                </a:solidFill>
                <a:ea typeface="Calibri"/>
                <a:cs typeface="Times New Roman"/>
              </a:rPr>
              <a:t>1115 waivers allow states to </a:t>
            </a:r>
            <a:r>
              <a:rPr lang="en-US" b="1" dirty="0" smtClean="0">
                <a:solidFill>
                  <a:srgbClr val="E9674F"/>
                </a:solidFill>
                <a:ea typeface="Calibri"/>
                <a:cs typeface="Times New Roman"/>
              </a:rPr>
              <a:t>test new initiatives in Medicaid </a:t>
            </a:r>
            <a:r>
              <a:rPr lang="en-US" dirty="0" smtClean="0">
                <a:solidFill>
                  <a:prstClr val="black"/>
                </a:solidFill>
                <a:ea typeface="Calibri"/>
                <a:cs typeface="Times New Roman"/>
              </a:rPr>
              <a:t>beyond what is permitted under current law</a:t>
            </a:r>
          </a:p>
          <a:p>
            <a:pPr marL="342900" indent="-342900">
              <a:spcAft>
                <a:spcPts val="400"/>
              </a:spcAft>
              <a:buClr>
                <a:srgbClr val="E9674F"/>
              </a:buClr>
              <a:buFont typeface="Arial" panose="020B0604020202020204" pitchFamily="34" charset="0"/>
              <a:buChar char="•"/>
            </a:pPr>
            <a:r>
              <a:rPr lang="en-US" dirty="0" smtClean="0">
                <a:solidFill>
                  <a:prstClr val="black"/>
                </a:solidFill>
                <a:ea typeface="Calibri"/>
                <a:cs typeface="Times New Roman"/>
              </a:rPr>
              <a:t>An </a:t>
            </a:r>
            <a:r>
              <a:rPr lang="en-US" b="1" dirty="0">
                <a:solidFill>
                  <a:srgbClr val="E9674F"/>
                </a:solidFill>
                <a:ea typeface="Calibri"/>
                <a:cs typeface="Times New Roman"/>
              </a:rPr>
              <a:t>1115 </a:t>
            </a:r>
            <a:r>
              <a:rPr lang="en-US" b="1" dirty="0" smtClean="0">
                <a:solidFill>
                  <a:srgbClr val="E9674F"/>
                </a:solidFill>
                <a:ea typeface="Calibri"/>
                <a:cs typeface="Times New Roman"/>
              </a:rPr>
              <a:t>waiver</a:t>
            </a:r>
            <a:r>
              <a:rPr lang="en-US" dirty="0" smtClean="0">
                <a:solidFill>
                  <a:prstClr val="black"/>
                </a:solidFill>
                <a:ea typeface="Calibri"/>
                <a:cs typeface="Times New Roman"/>
              </a:rPr>
              <a:t> </a:t>
            </a:r>
            <a:r>
              <a:rPr lang="en-US" dirty="0">
                <a:solidFill>
                  <a:prstClr val="black"/>
                </a:solidFill>
                <a:ea typeface="Calibri"/>
                <a:cs typeface="Times New Roman"/>
              </a:rPr>
              <a:t>m</a:t>
            </a:r>
            <a:r>
              <a:rPr lang="en-US" dirty="0" smtClean="0">
                <a:solidFill>
                  <a:prstClr val="black"/>
                </a:solidFill>
                <a:ea typeface="Calibri"/>
                <a:cs typeface="Times New Roman"/>
              </a:rPr>
              <a:t>ust </a:t>
            </a:r>
            <a:r>
              <a:rPr lang="en-US" dirty="0">
                <a:solidFill>
                  <a:prstClr val="black"/>
                </a:solidFill>
                <a:ea typeface="Calibri"/>
                <a:cs typeface="Times New Roman"/>
              </a:rPr>
              <a:t>b</a:t>
            </a:r>
            <a:r>
              <a:rPr lang="en-US" dirty="0" smtClean="0">
                <a:solidFill>
                  <a:prstClr val="black"/>
                </a:solidFill>
                <a:ea typeface="Calibri"/>
                <a:cs typeface="Times New Roman"/>
              </a:rPr>
              <a:t>e</a:t>
            </a:r>
            <a:r>
              <a:rPr lang="en-US" dirty="0">
                <a:solidFill>
                  <a:prstClr val="black"/>
                </a:solidFill>
                <a:ea typeface="Calibri"/>
                <a:cs typeface="Times New Roman"/>
              </a:rPr>
              <a:t>:</a:t>
            </a:r>
          </a:p>
          <a:p>
            <a:pPr marL="800100" lvl="1" indent="-342900">
              <a:spcAft>
                <a:spcPts val="400"/>
              </a:spcAft>
              <a:buClr>
                <a:srgbClr val="E9674F"/>
              </a:buClr>
              <a:buFont typeface="Courier New" panose="02070309020205020404" pitchFamily="49" charset="0"/>
              <a:buChar char="o"/>
            </a:pPr>
            <a:r>
              <a:rPr lang="en-US" dirty="0">
                <a:solidFill>
                  <a:prstClr val="black"/>
                </a:solidFill>
                <a:ea typeface="Calibri"/>
                <a:cs typeface="Times New Roman"/>
              </a:rPr>
              <a:t>An experimental, pilot or demonstration project</a:t>
            </a:r>
          </a:p>
          <a:p>
            <a:pPr marL="800100" lvl="1" indent="-342900">
              <a:spcAft>
                <a:spcPts val="400"/>
              </a:spcAft>
              <a:buClr>
                <a:srgbClr val="E9674F"/>
              </a:buClr>
              <a:buFont typeface="Courier New" panose="02070309020205020404" pitchFamily="49" charset="0"/>
              <a:buChar char="o"/>
            </a:pPr>
            <a:r>
              <a:rPr lang="en-US" dirty="0">
                <a:solidFill>
                  <a:prstClr val="black"/>
                </a:solidFill>
                <a:ea typeface="Calibri"/>
                <a:cs typeface="Times New Roman"/>
              </a:rPr>
              <a:t>Likely to assist in promoting the objectives of Title XIX (the Medicaid program)</a:t>
            </a:r>
          </a:p>
          <a:p>
            <a:pPr marL="800100" lvl="1" indent="-342900">
              <a:spcAft>
                <a:spcPts val="400"/>
              </a:spcAft>
              <a:buClr>
                <a:srgbClr val="E9674F"/>
              </a:buClr>
              <a:buFont typeface="Courier New" panose="02070309020205020404" pitchFamily="49" charset="0"/>
              <a:buChar char="o"/>
            </a:pPr>
            <a:r>
              <a:rPr lang="en-US" dirty="0">
                <a:solidFill>
                  <a:prstClr val="black"/>
                </a:solidFill>
                <a:ea typeface="Calibri"/>
                <a:cs typeface="Times New Roman"/>
              </a:rPr>
              <a:t>Limited </a:t>
            </a:r>
            <a:r>
              <a:rPr lang="en-US" dirty="0" smtClean="0">
                <a:solidFill>
                  <a:prstClr val="black"/>
                </a:solidFill>
                <a:ea typeface="Calibri"/>
                <a:cs typeface="Times New Roman"/>
              </a:rPr>
              <a:t>to </a:t>
            </a:r>
            <a:r>
              <a:rPr lang="en-US" dirty="0">
                <a:solidFill>
                  <a:prstClr val="black"/>
                </a:solidFill>
                <a:ea typeface="Calibri"/>
                <a:cs typeface="Times New Roman"/>
              </a:rPr>
              <a:t>the extent and period necessary to carry out the </a:t>
            </a:r>
            <a:r>
              <a:rPr lang="en-US" dirty="0" smtClean="0">
                <a:solidFill>
                  <a:prstClr val="black"/>
                </a:solidFill>
                <a:ea typeface="Calibri"/>
                <a:cs typeface="Times New Roman"/>
              </a:rPr>
              <a:t>demonstration</a:t>
            </a:r>
          </a:p>
          <a:p>
            <a:pPr marL="800100" lvl="1" indent="-342900">
              <a:spcAft>
                <a:spcPts val="400"/>
              </a:spcAft>
              <a:buClr>
                <a:srgbClr val="E9674F"/>
              </a:buClr>
              <a:buFont typeface="Courier New" panose="02070309020205020404" pitchFamily="49" charset="0"/>
              <a:buChar char="o"/>
            </a:pPr>
            <a:r>
              <a:rPr lang="en-US" dirty="0">
                <a:solidFill>
                  <a:prstClr val="black"/>
                </a:solidFill>
                <a:ea typeface="Calibri"/>
                <a:cs typeface="Times New Roman"/>
              </a:rPr>
              <a:t>B</a:t>
            </a:r>
            <a:r>
              <a:rPr lang="en-US" dirty="0" smtClean="0">
                <a:solidFill>
                  <a:prstClr val="black"/>
                </a:solidFill>
                <a:ea typeface="Calibri"/>
                <a:cs typeface="Times New Roman"/>
              </a:rPr>
              <a:t>udget </a:t>
            </a:r>
            <a:r>
              <a:rPr lang="en-US" dirty="0">
                <a:solidFill>
                  <a:prstClr val="black"/>
                </a:solidFill>
                <a:ea typeface="Calibri"/>
                <a:cs typeface="Times New Roman"/>
              </a:rPr>
              <a:t>neutral to the federal </a:t>
            </a:r>
            <a:r>
              <a:rPr lang="en-US" dirty="0" smtClean="0">
                <a:solidFill>
                  <a:prstClr val="black"/>
                </a:solidFill>
                <a:ea typeface="Calibri"/>
                <a:cs typeface="Times New Roman"/>
              </a:rPr>
              <a:t>government</a:t>
            </a:r>
            <a:endParaRPr lang="en-US" dirty="0">
              <a:solidFill>
                <a:prstClr val="black"/>
              </a:solidFill>
              <a:ea typeface="Calibri"/>
              <a:cs typeface="Times New Roman"/>
            </a:endParaRPr>
          </a:p>
        </p:txBody>
      </p:sp>
      <p:sp>
        <p:nvSpPr>
          <p:cNvPr id="15" name="Double Bracket 14"/>
          <p:cNvSpPr/>
          <p:nvPr/>
        </p:nvSpPr>
        <p:spPr>
          <a:xfrm>
            <a:off x="264695" y="5206999"/>
            <a:ext cx="8603079" cy="831040"/>
          </a:xfrm>
          <a:prstGeom prst="bracketPair">
            <a:avLst/>
          </a:prstGeom>
          <a:solidFill>
            <a:srgbClr val="E6E0EC"/>
          </a:solidFill>
          <a:ln w="57150">
            <a:solidFill>
              <a:srgbClr val="641E57"/>
            </a:soli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a:r>
              <a:rPr lang="en-US" sz="1650" b="1" i="1" dirty="0">
                <a:solidFill>
                  <a:prstClr val="black"/>
                </a:solidFill>
              </a:rPr>
              <a:t>Waivers are approved after a series of negotiations between a state and CMS. </a:t>
            </a:r>
            <a:r>
              <a:rPr lang="en-US" sz="1650" b="1" i="1" dirty="0" smtClean="0">
                <a:solidFill>
                  <a:prstClr val="black"/>
                </a:solidFill>
              </a:rPr>
              <a:t/>
            </a:r>
            <a:br>
              <a:rPr lang="en-US" sz="1650" b="1" i="1" dirty="0" smtClean="0">
                <a:solidFill>
                  <a:prstClr val="black"/>
                </a:solidFill>
              </a:rPr>
            </a:br>
            <a:r>
              <a:rPr lang="en-US" sz="1650" b="1" i="1" dirty="0" smtClean="0">
                <a:solidFill>
                  <a:prstClr val="black"/>
                </a:solidFill>
              </a:rPr>
              <a:t>Typically, waivers </a:t>
            </a:r>
            <a:r>
              <a:rPr lang="en-US" sz="1650" b="1" i="1" dirty="0">
                <a:solidFill>
                  <a:prstClr val="black"/>
                </a:solidFill>
              </a:rPr>
              <a:t>are approved </a:t>
            </a:r>
            <a:r>
              <a:rPr lang="en-US" sz="1650" b="1" i="1" dirty="0" smtClean="0">
                <a:solidFill>
                  <a:prstClr val="black"/>
                </a:solidFill>
              </a:rPr>
              <a:t>for an initial </a:t>
            </a:r>
            <a:r>
              <a:rPr lang="en-US" sz="1650" b="1" i="1" dirty="0">
                <a:solidFill>
                  <a:prstClr val="black"/>
                </a:solidFill>
              </a:rPr>
              <a:t>five-year period and must be renewed to continue.</a:t>
            </a:r>
          </a:p>
        </p:txBody>
      </p:sp>
      <p:sp>
        <p:nvSpPr>
          <p:cNvPr id="16" name="5-Point Star 15"/>
          <p:cNvSpPr/>
          <p:nvPr/>
        </p:nvSpPr>
        <p:spPr>
          <a:xfrm>
            <a:off x="953770" y="3993498"/>
            <a:ext cx="248920" cy="248920"/>
          </a:xfrm>
          <a:prstGeom prst="star5">
            <a:avLst/>
          </a:prstGeom>
          <a:solidFill>
            <a:srgbClr val="E96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642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0" y="2152428"/>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10" name="Title 1"/>
          <p:cNvSpPr txBox="1">
            <a:spLocks/>
          </p:cNvSpPr>
          <p:nvPr/>
        </p:nvSpPr>
        <p:spPr>
          <a:xfrm>
            <a:off x="0" y="2283396"/>
            <a:ext cx="9144000" cy="1647825"/>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b="0" i="0" kern="1200">
                <a:solidFill>
                  <a:schemeClr val="bg1"/>
                </a:solidFill>
                <a:latin typeface="Helvetica Neue Medium" charset="0"/>
                <a:ea typeface="Helvetica Neue Medium" charset="0"/>
                <a:cs typeface="Helvetica Neue Medium" charset="0"/>
              </a:defRPr>
            </a:lvl1pPr>
          </a:lstStyle>
          <a:p>
            <a:pPr>
              <a:lnSpc>
                <a:spcPct val="100000"/>
              </a:lnSpc>
              <a:defRPr/>
            </a:pPr>
            <a:r>
              <a:rPr lang="en-US" sz="3600" b="1" dirty="0" smtClean="0">
                <a:solidFill>
                  <a:prstClr val="black"/>
                </a:solidFill>
                <a:latin typeface="Calibri"/>
                <a:ea typeface="ＭＳ Ｐゴシック"/>
              </a:rPr>
              <a:t>Advancing State Priorities through 1115 Waivers</a:t>
            </a:r>
            <a:endParaRPr lang="en-US" sz="3600" b="1" dirty="0">
              <a:solidFill>
                <a:prstClr val="black"/>
              </a:solidFill>
              <a:latin typeface="Calibri"/>
              <a:ea typeface="ＭＳ Ｐゴシック"/>
            </a:endParaRPr>
          </a:p>
        </p:txBody>
      </p:sp>
      <p:sp>
        <p:nvSpPr>
          <p:cNvPr id="11" name="Rectangle 25"/>
          <p:cNvSpPr>
            <a:spLocks noChangeArrowheads="1"/>
          </p:cNvSpPr>
          <p:nvPr/>
        </p:nvSpPr>
        <p:spPr bwMode="auto">
          <a:xfrm>
            <a:off x="0" y="4016946"/>
            <a:ext cx="9144000" cy="65087"/>
          </a:xfrm>
          <a:prstGeom prst="rect">
            <a:avLst/>
          </a:prstGeom>
          <a:solidFill>
            <a:srgbClr val="400C3C">
              <a:alpha val="89804"/>
            </a:srgbClr>
          </a:solidFill>
          <a:ln w="9525" algn="ctr">
            <a:noFill/>
            <a:round/>
            <a:headEnd/>
            <a:tailEnd/>
          </a:ln>
        </p:spPr>
        <p:txBody>
          <a:bodyPr lIns="101858" tIns="50929" rIns="101858" bIns="50929" anchor="ctr"/>
          <a:lstStyle>
            <a:lvl1pPr defTabSz="1019175">
              <a:spcBef>
                <a:spcPct val="20000"/>
              </a:spcBef>
              <a:buFont typeface="Arial" pitchFamily="34" charset="0"/>
              <a:buChar char="•"/>
              <a:defRPr sz="3200">
                <a:solidFill>
                  <a:schemeClr val="tx1"/>
                </a:solidFill>
                <a:latin typeface="Open Sans"/>
                <a:ea typeface="Open Sans"/>
                <a:cs typeface="Open Sans"/>
              </a:defRPr>
            </a:lvl1pPr>
            <a:lvl2pPr marL="742950" indent="-285750" defTabSz="1019175">
              <a:spcBef>
                <a:spcPct val="20000"/>
              </a:spcBef>
              <a:buFont typeface="Arial" pitchFamily="34" charset="0"/>
              <a:buChar char="–"/>
              <a:defRPr sz="2800">
                <a:solidFill>
                  <a:schemeClr val="tx1"/>
                </a:solidFill>
                <a:latin typeface="Open Sans Semibold"/>
                <a:ea typeface="Open Sans Semibold"/>
                <a:cs typeface="Open Sans Semibold"/>
              </a:defRPr>
            </a:lvl2pPr>
            <a:lvl3pPr marL="1143000" indent="-228600" defTabSz="1019175">
              <a:spcBef>
                <a:spcPct val="20000"/>
              </a:spcBef>
              <a:buFont typeface="Arial" pitchFamily="34" charset="0"/>
              <a:buChar char="•"/>
              <a:defRPr sz="2400">
                <a:solidFill>
                  <a:schemeClr val="tx1"/>
                </a:solidFill>
                <a:latin typeface="Open Sans Light"/>
                <a:ea typeface="Open Sans Light"/>
                <a:cs typeface="Open Sans Light"/>
              </a:defRPr>
            </a:lvl3pPr>
            <a:lvl4pPr marL="1600200" indent="-228600" defTabSz="1019175">
              <a:spcBef>
                <a:spcPct val="20000"/>
              </a:spcBef>
              <a:buFont typeface="Arial" pitchFamily="34" charset="0"/>
              <a:buChar char="–"/>
              <a:defRPr sz="2000">
                <a:solidFill>
                  <a:schemeClr val="tx1"/>
                </a:solidFill>
                <a:latin typeface="Open Sans Light"/>
                <a:ea typeface="Open Sans Light"/>
                <a:cs typeface="Open Sans Light"/>
              </a:defRPr>
            </a:lvl4pPr>
            <a:lvl5pPr marL="2057400" indent="-228600" defTabSz="1019175">
              <a:spcBef>
                <a:spcPct val="20000"/>
              </a:spcBef>
              <a:buFont typeface="Arial" pitchFamily="34" charset="0"/>
              <a:buChar char="»"/>
              <a:defRPr sz="2000">
                <a:solidFill>
                  <a:schemeClr val="tx1"/>
                </a:solidFill>
                <a:latin typeface="Open Sans Light"/>
                <a:ea typeface="Open Sans Light"/>
                <a:cs typeface="Open Sans Light"/>
              </a:defRPr>
            </a:lvl5pPr>
            <a:lvl6pPr marL="25146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6pPr>
            <a:lvl7pPr marL="29718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7pPr>
            <a:lvl8pPr marL="34290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8pPr>
            <a:lvl9pPr marL="3886200" indent="-228600" defTabSz="1019175" eaLnBrk="0" fontAlgn="base" hangingPunct="0">
              <a:spcBef>
                <a:spcPct val="20000"/>
              </a:spcBef>
              <a:spcAft>
                <a:spcPct val="0"/>
              </a:spcAft>
              <a:buFont typeface="Arial" pitchFamily="34" charset="0"/>
              <a:buChar char="»"/>
              <a:defRPr sz="2000">
                <a:solidFill>
                  <a:schemeClr val="tx1"/>
                </a:solidFill>
                <a:latin typeface="Open Sans Light"/>
                <a:ea typeface="Open Sans Light"/>
                <a:cs typeface="Open Sans Light"/>
              </a:defRPr>
            </a:lvl9pPr>
          </a:lstStyle>
          <a:p>
            <a:pPr algn="ctr" fontAlgn="base">
              <a:spcBef>
                <a:spcPct val="0"/>
              </a:spcBef>
              <a:spcAft>
                <a:spcPct val="0"/>
              </a:spcAft>
              <a:buFontTx/>
              <a:buNone/>
            </a:pPr>
            <a:endParaRPr lang="en-US" altLang="en-US" sz="1100" b="1" dirty="0">
              <a:solidFill>
                <a:srgbClr val="000000"/>
              </a:solidFill>
              <a:latin typeface="Calibri" pitchFamily="34" charset="0"/>
            </a:endParaRPr>
          </a:p>
        </p:txBody>
      </p:sp>
      <p:sp>
        <p:nvSpPr>
          <p:cNvPr id="6"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rPr>
              <a:t>State Health and Value Strategies </a:t>
            </a:r>
            <a:r>
              <a:rPr lang="en-US" sz="1400" b="1" dirty="0" smtClean="0">
                <a:solidFill>
                  <a:prstClr val="white"/>
                </a:solidFill>
              </a:rPr>
              <a:t>| </a:t>
            </a:r>
            <a:fld id="{8050AD95-DD6B-419E-8FDA-F33B98191E60}" type="slidenum">
              <a:rPr lang="en-US" sz="1400" smtClean="0">
                <a:solidFill>
                  <a:prstClr val="white"/>
                </a:solidFill>
              </a:rPr>
              <a:pPr algn="l"/>
              <a:t>6</a:t>
            </a:fld>
            <a:endParaRPr lang="en-US" sz="1400" dirty="0">
              <a:solidFill>
                <a:prstClr val="white"/>
              </a:solidFill>
            </a:endParaRPr>
          </a:p>
        </p:txBody>
      </p:sp>
    </p:spTree>
    <p:extLst>
      <p:ext uri="{BB962C8B-B14F-4D97-AF65-F5344CB8AC3E}">
        <p14:creationId xmlns:p14="http://schemas.microsoft.com/office/powerpoint/2010/main" val="18470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297104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62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3" name="Title 2"/>
          <p:cNvSpPr>
            <a:spLocks noGrp="1"/>
          </p:cNvSpPr>
          <p:nvPr>
            <p:ph type="title"/>
          </p:nvPr>
        </p:nvSpPr>
        <p:spPr>
          <a:xfrm>
            <a:off x="457200" y="474699"/>
            <a:ext cx="8229600" cy="1143000"/>
          </a:xfrm>
        </p:spPr>
        <p:txBody>
          <a:bodyPr>
            <a:normAutofit/>
          </a:bodyPr>
          <a:lstStyle/>
          <a:p>
            <a:r>
              <a:rPr lang="en-US" sz="2800" b="1" dirty="0" smtClean="0">
                <a:latin typeface="+mj-lt"/>
              </a:rPr>
              <a:t>New Flexibilities, New Direction</a:t>
            </a:r>
            <a:r>
              <a:rPr lang="en-US" sz="2800" b="1" dirty="0">
                <a:latin typeface="+mj-lt"/>
              </a:rPr>
              <a:t>: </a:t>
            </a:r>
            <a:r>
              <a:rPr lang="en-US" sz="2800" b="1" dirty="0" smtClean="0">
                <a:latin typeface="+mj-lt"/>
              </a:rPr>
              <a:t>Key </a:t>
            </a:r>
            <a:r>
              <a:rPr lang="en-US" sz="2800" b="1" dirty="0">
                <a:latin typeface="+mj-lt"/>
              </a:rPr>
              <a:t>Features of Approved 1115 Waivers </a:t>
            </a:r>
            <a:endParaRPr lang="en-US" sz="2800" b="1" i="1" dirty="0">
              <a:latin typeface="+mj-lt"/>
            </a:endParaRPr>
          </a:p>
        </p:txBody>
      </p:sp>
      <p:sp>
        <p:nvSpPr>
          <p:cNvPr id="11" name="Slide Number Placeholder 5"/>
          <p:cNvSpPr txBox="1">
            <a:spLocks/>
          </p:cNvSpPr>
          <p:nvPr/>
        </p:nvSpPr>
        <p:spPr>
          <a:xfrm>
            <a:off x="264695" y="6495239"/>
            <a:ext cx="3023937" cy="444977"/>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E9674F"/>
                </a:solidFill>
                <a:latin typeface="Helvetica Neue Medium"/>
                <a:ea typeface="+mn-ea"/>
                <a:cs typeface="Helvetica Neue Medium"/>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7</a:t>
            </a:fld>
            <a:endParaRPr lang="en-US" sz="1400" dirty="0">
              <a:solidFill>
                <a:prstClr val="white"/>
              </a:solidFill>
              <a:latin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2790492461"/>
              </p:ext>
            </p:extLst>
          </p:nvPr>
        </p:nvGraphicFramePr>
        <p:xfrm>
          <a:off x="664378" y="1896972"/>
          <a:ext cx="7379037" cy="4476824"/>
        </p:xfrm>
        <a:graphic>
          <a:graphicData uri="http://schemas.openxmlformats.org/drawingml/2006/table">
            <a:tbl>
              <a:tblPr firstRow="1" bandRow="1">
                <a:tableStyleId>{5940675A-B579-460E-94D1-54222C63F5DA}</a:tableStyleId>
              </a:tblPr>
              <a:tblGrid>
                <a:gridCol w="1883241"/>
                <a:gridCol w="5495796"/>
              </a:tblGrid>
              <a:tr h="430063">
                <a:tc>
                  <a:txBody>
                    <a:bodyPr/>
                    <a:lstStyle/>
                    <a:p>
                      <a:pPr algn="ctr"/>
                      <a:r>
                        <a:rPr lang="en-US" sz="1400" b="1" dirty="0" smtClean="0">
                          <a:solidFill>
                            <a:schemeClr val="bg1"/>
                          </a:solidFill>
                        </a:rPr>
                        <a:t>Status</a:t>
                      </a:r>
                      <a:endParaRPr lang="en-US" sz="1400" b="1" dirty="0">
                        <a:solidFill>
                          <a:schemeClr val="bg1"/>
                        </a:solidFill>
                      </a:endParaRPr>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c>
                  <a:txBody>
                    <a:bodyPr/>
                    <a:lstStyle/>
                    <a:p>
                      <a:pPr algn="ctr"/>
                      <a:r>
                        <a:rPr lang="en-US" sz="1400" b="1" dirty="0" smtClean="0">
                          <a:solidFill>
                            <a:schemeClr val="bg1"/>
                          </a:solidFill>
                        </a:rPr>
                        <a:t>Flexibility</a:t>
                      </a:r>
                      <a:endParaRPr lang="en-US" sz="1400" b="1" dirty="0">
                        <a:solidFill>
                          <a:schemeClr val="bg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28575"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580854"/>
                    </a:solidFill>
                  </a:tcPr>
                </a:tc>
              </a:tr>
              <a:tr h="430063">
                <a:tc rowSpan="5">
                  <a:txBody>
                    <a:bodyPr/>
                    <a:lstStyle/>
                    <a:p>
                      <a:pPr marL="182880" indent="0" algn="ctr">
                        <a:buFont typeface="Arial" panose="020B0604020202020204" pitchFamily="34" charset="0"/>
                        <a:buNone/>
                      </a:pPr>
                      <a:r>
                        <a:rPr lang="en-US" sz="1600" b="1" dirty="0" smtClean="0"/>
                        <a:t>Approved</a:t>
                      </a:r>
                      <a:endParaRPr lang="en-US" sz="16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3">
                        <a:lumMod val="60000"/>
                        <a:lumOff val="40000"/>
                      </a:schemeClr>
                    </a:solidFill>
                  </a:tcPr>
                </a:tc>
                <a:tc>
                  <a:txBody>
                    <a:bodyPr/>
                    <a:lstStyle/>
                    <a:p>
                      <a:pPr marL="262890" marR="0" lvl="1"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1" baseline="0" dirty="0" smtClean="0">
                        <a:solidFill>
                          <a:schemeClr val="tx1"/>
                        </a:solidFill>
                      </a:endParaRPr>
                    </a:p>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baseline="0" dirty="0" smtClean="0">
                          <a:solidFill>
                            <a:schemeClr val="tx1"/>
                          </a:solidFill>
                        </a:rPr>
                        <a:t>CE/work requirements</a:t>
                      </a:r>
                      <a:endParaRPr lang="en-US" sz="1400" b="1" dirty="0" smtClean="0">
                        <a:solidFill>
                          <a:schemeClr val="tx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063">
                <a:tc vMerge="1">
                  <a:txBody>
                    <a:bodyPr/>
                    <a:lstStyle/>
                    <a:p>
                      <a:endParaRPr lang="en-US" dirty="0"/>
                    </a:p>
                  </a:txBody>
                  <a:tcP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tx1"/>
                          </a:solidFill>
                        </a:rPr>
                        <a:t>New eligibility and benefit restrictions </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063">
                <a:tc vMerge="1">
                  <a:txBody>
                    <a:bodyPr/>
                    <a:lstStyle/>
                    <a:p>
                      <a:endParaRPr lang="en-US" dirty="0"/>
                    </a:p>
                  </a:txBody>
                  <a:tcPr/>
                </a:tc>
                <a:tc>
                  <a:txBody>
                    <a:bodyPr/>
                    <a:lstStyle/>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tx1"/>
                          </a:solidFill>
                        </a:rPr>
                        <a:t>Waivers of the</a:t>
                      </a:r>
                      <a:r>
                        <a:rPr lang="en-US" sz="1400" b="1" baseline="0" dirty="0" smtClean="0">
                          <a:solidFill>
                            <a:schemeClr val="tx1"/>
                          </a:solidFill>
                        </a:rPr>
                        <a:t> Institutions for Mental Diseases (IMD) exclusion</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063">
                <a:tc vMerge="1">
                  <a:txBody>
                    <a:bodyPr/>
                    <a:lstStyle/>
                    <a:p>
                      <a:pPr marL="182880" indent="0" algn="ctr">
                        <a:buFont typeface="Arial" panose="020B0604020202020204" pitchFamily="34" charset="0"/>
                        <a:buNone/>
                      </a:pPr>
                      <a:endParaRPr lang="en-US"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3">
                        <a:lumMod val="60000"/>
                        <a:lumOff val="40000"/>
                      </a:schemeClr>
                    </a:solidFill>
                  </a:tcPr>
                </a:tc>
                <a:tc>
                  <a:txBody>
                    <a:bodyPr/>
                    <a:lstStyle/>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tx1"/>
                          </a:solidFill>
                        </a:rPr>
                        <a:t>Addressing</a:t>
                      </a:r>
                      <a:r>
                        <a:rPr lang="en-US" sz="1400" b="1" baseline="0" dirty="0" smtClean="0">
                          <a:solidFill>
                            <a:schemeClr val="tx1"/>
                          </a:solidFill>
                        </a:rPr>
                        <a:t> social determinants of health </a:t>
                      </a:r>
                      <a:endParaRPr lang="en-US" sz="1400" b="1" dirty="0" smtClean="0">
                        <a:solidFill>
                          <a:schemeClr val="tx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063">
                <a:tc vMerge="1">
                  <a:txBody>
                    <a:bodyPr/>
                    <a:lstStyle/>
                    <a:p>
                      <a:pPr marL="182880" indent="0" algn="ctr">
                        <a:buFont typeface="Arial" panose="020B0604020202020204" pitchFamily="34" charset="0"/>
                        <a:buNone/>
                      </a:pPr>
                      <a:endParaRPr lang="en-US" sz="16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accent3">
                        <a:lumMod val="60000"/>
                        <a:lumOff val="40000"/>
                      </a:schemeClr>
                    </a:solidFill>
                  </a:tcPr>
                </a:tc>
                <a:tc>
                  <a:txBody>
                    <a:bodyPr/>
                    <a:lstStyle/>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tx1"/>
                          </a:solidFill>
                        </a:rPr>
                        <a:t>Uncompensated care pools </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r>
              <a:tr h="430063">
                <a:tc rowSpan="2">
                  <a:txBody>
                    <a:bodyPr/>
                    <a:lstStyle/>
                    <a:p>
                      <a:pPr algn="ctr"/>
                      <a:r>
                        <a:rPr lang="en-US" sz="1600" b="1" dirty="0" smtClean="0"/>
                        <a:t>Denied</a:t>
                      </a:r>
                      <a:endParaRPr lang="en-US" sz="16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solidFill>
                        <a:srgbClr val="580854"/>
                      </a:solidFill>
                      <a:prstDash val="solid"/>
                      <a:round/>
                      <a:headEnd type="none" w="med" len="med"/>
                      <a:tailEnd type="none" w="med" len="med"/>
                    </a:lnB>
                    <a:solidFill>
                      <a:srgbClr val="F7ECA7"/>
                    </a:solidFill>
                  </a:tcPr>
                </a:tc>
                <a:tc>
                  <a:txBody>
                    <a:bodyPr/>
                    <a:lstStyle/>
                    <a:p>
                      <a:pPr marL="54864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b="1" dirty="0" smtClean="0">
                          <a:solidFill>
                            <a:schemeClr val="tx1"/>
                          </a:solidFill>
                        </a:rPr>
                        <a:t>Limits on enrollment duration</a:t>
                      </a: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430063">
                <a:tc vMerge="1">
                  <a:txBody>
                    <a:bodyPr/>
                    <a:lstStyle/>
                    <a:p>
                      <a:endParaRPr lang="en-US" dirty="0"/>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marL="548640" lvl="1" indent="-285750">
                        <a:buFont typeface="Wingdings" panose="05000000000000000000" pitchFamily="2" charset="2"/>
                        <a:buChar char="§"/>
                      </a:pPr>
                      <a:r>
                        <a:rPr lang="en-US" sz="1400" b="1" dirty="0" smtClean="0">
                          <a:solidFill>
                            <a:schemeClr val="tx1"/>
                          </a:solidFill>
                        </a:rPr>
                        <a:t>Section</a:t>
                      </a:r>
                      <a:r>
                        <a:rPr lang="en-US" sz="1400" b="1" baseline="0" dirty="0" smtClean="0">
                          <a:solidFill>
                            <a:schemeClr val="tx1"/>
                          </a:solidFill>
                        </a:rPr>
                        <a:t> 1927 formulary requirements</a:t>
                      </a:r>
                      <a:endParaRPr lang="en-US" sz="1400" b="1" dirty="0">
                        <a:solidFill>
                          <a:schemeClr val="tx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80854"/>
                      </a:solidFill>
                      <a:prstDash val="solid"/>
                      <a:round/>
                      <a:headEnd type="none" w="med" len="med"/>
                      <a:tailEnd type="none" w="med" len="med"/>
                    </a:lnB>
                    <a:solidFill>
                      <a:schemeClr val="bg1"/>
                    </a:solidFill>
                  </a:tcPr>
                </a:tc>
              </a:tr>
              <a:tr h="430063">
                <a:tc rowSpan="2">
                  <a:txBody>
                    <a:bodyPr/>
                    <a:lstStyle/>
                    <a:p>
                      <a:pPr algn="ctr"/>
                      <a:r>
                        <a:rPr lang="en-US" sz="1600" b="1" dirty="0" smtClean="0"/>
                        <a:t>On Hold</a:t>
                      </a:r>
                      <a:endParaRPr lang="en-US" sz="16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580854"/>
                      </a:solidFill>
                      <a:prstDash val="solid"/>
                      <a:round/>
                      <a:headEnd type="none" w="med" len="med"/>
                      <a:tailEnd type="none" w="med" len="med"/>
                    </a:lnB>
                    <a:solidFill>
                      <a:schemeClr val="accent2">
                        <a:lumMod val="40000"/>
                        <a:lumOff val="60000"/>
                      </a:schemeClr>
                    </a:solidFill>
                  </a:tcPr>
                </a:tc>
                <a:tc>
                  <a:txBody>
                    <a:bodyPr/>
                    <a:lstStyle/>
                    <a:p>
                      <a:pPr marL="548640" lvl="1" indent="-285750">
                        <a:buFont typeface="Wingdings" panose="05000000000000000000" pitchFamily="2" charset="2"/>
                        <a:buChar char="§"/>
                      </a:pPr>
                      <a:r>
                        <a:rPr lang="en-US" sz="1400" b="1" dirty="0" smtClean="0">
                          <a:solidFill>
                            <a:schemeClr val="tx1"/>
                          </a:solidFill>
                        </a:rPr>
                        <a:t>Partial expansion with enhanced Federal Medical Assistance Percentages (FMAP)</a:t>
                      </a:r>
                      <a:endParaRPr lang="en-US" sz="1400" b="1" dirty="0">
                        <a:solidFill>
                          <a:schemeClr val="tx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12700" cap="flat" cmpd="sng" algn="ctr">
                      <a:noFill/>
                      <a:prstDash val="solid"/>
                      <a:round/>
                      <a:headEnd type="none" w="med" len="med"/>
                      <a:tailEnd type="none" w="med" len="med"/>
                    </a:lnB>
                  </a:tcPr>
                </a:tc>
              </a:tr>
              <a:tr h="430063">
                <a:tc vMerge="1">
                  <a:txBody>
                    <a:bodyPr/>
                    <a:lstStyle/>
                    <a:p>
                      <a:pPr algn="ctr"/>
                      <a:endParaRPr lang="en-US" sz="1600" b="1" dirty="0"/>
                    </a:p>
                  </a:txBody>
                  <a:tcPr anchor="ctr">
                    <a:lnL w="28575" cap="flat" cmpd="sng" algn="ctr">
                      <a:solidFill>
                        <a:srgbClr val="580854"/>
                      </a:solidFill>
                      <a:prstDash val="solid"/>
                      <a:round/>
                      <a:headEnd type="none" w="med" len="med"/>
                      <a:tailEnd type="none" w="med" len="med"/>
                    </a:lnL>
                    <a:lnR w="12700" cap="flat" cmpd="sng" algn="ctr">
                      <a:solidFill>
                        <a:srgbClr val="580854"/>
                      </a:solidFill>
                      <a:prstDash val="solid"/>
                      <a:round/>
                      <a:headEnd type="none" w="med" len="med"/>
                      <a:tailEnd type="none" w="med" len="med"/>
                    </a:lnR>
                    <a:lnT w="12700" cap="flat" cmpd="sng" algn="ctr">
                      <a:solidFill>
                        <a:srgbClr val="580854"/>
                      </a:solidFill>
                      <a:prstDash val="solid"/>
                      <a:round/>
                      <a:headEnd type="none" w="med" len="med"/>
                      <a:tailEnd type="none" w="med" len="med"/>
                    </a:lnT>
                    <a:lnB w="28575" cap="flat" cmpd="sng" algn="ctr">
                      <a:solidFill>
                        <a:srgbClr val="580854"/>
                      </a:solidFill>
                      <a:prstDash val="solid"/>
                      <a:round/>
                      <a:headEnd type="none" w="med" len="med"/>
                      <a:tailEnd type="none" w="med" len="med"/>
                    </a:lnB>
                    <a:solidFill>
                      <a:schemeClr val="accent2">
                        <a:lumMod val="40000"/>
                        <a:lumOff val="60000"/>
                      </a:schemeClr>
                    </a:solidFill>
                  </a:tcPr>
                </a:tc>
                <a:tc>
                  <a:txBody>
                    <a:bodyPr/>
                    <a:lstStyle/>
                    <a:p>
                      <a:pPr marL="548640" lvl="1" indent="-285750">
                        <a:buFont typeface="Wingdings" panose="05000000000000000000" pitchFamily="2" charset="2"/>
                        <a:buChar char="§"/>
                      </a:pPr>
                      <a:r>
                        <a:rPr lang="en-US" sz="1400" b="1" dirty="0" smtClean="0">
                          <a:solidFill>
                            <a:schemeClr val="tx1"/>
                          </a:solidFill>
                        </a:rPr>
                        <a:t>Delivery System Reform Incentive Payment (DSRIP) Program</a:t>
                      </a:r>
                      <a:endParaRPr lang="en-US" sz="1400" b="1" dirty="0">
                        <a:solidFill>
                          <a:schemeClr val="tx1"/>
                        </a:solidFill>
                      </a:endParaRPr>
                    </a:p>
                  </a:txBody>
                  <a:tcPr anchor="ctr">
                    <a:lnL w="12700" cap="flat" cmpd="sng" algn="ctr">
                      <a:solidFill>
                        <a:srgbClr val="580854"/>
                      </a:solidFill>
                      <a:prstDash val="solid"/>
                      <a:round/>
                      <a:headEnd type="none" w="med" len="med"/>
                      <a:tailEnd type="none" w="med" len="med"/>
                    </a:lnL>
                    <a:lnR w="28575" cap="flat" cmpd="sng" algn="ctr">
                      <a:solidFill>
                        <a:srgbClr val="580854"/>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580854"/>
                      </a:solidFill>
                      <a:prstDash val="solid"/>
                      <a:round/>
                      <a:headEnd type="none" w="med" len="med"/>
                      <a:tailEnd type="none" w="med" len="med"/>
                    </a:lnB>
                  </a:tcPr>
                </a:tc>
              </a:tr>
            </a:tbl>
          </a:graphicData>
        </a:graphic>
      </p:graphicFrame>
      <p:pic>
        <p:nvPicPr>
          <p:cNvPr id="16" name="Picture 6" descr="C:\Users\npunukollu\Downloads\icon (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093" y="5744018"/>
            <a:ext cx="320040" cy="3200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npunukollu\Downloads\tic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959" y="3305682"/>
            <a:ext cx="316308" cy="3163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4285" y="2412802"/>
            <a:ext cx="8092440" cy="2081048"/>
          </a:xfrm>
          <a:prstGeom prst="rect">
            <a:avLst/>
          </a:prstGeom>
          <a:noFill/>
          <a:ln w="28575">
            <a:solidFill>
              <a:srgbClr val="641E57"/>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rot="16200000">
            <a:off x="7359567" y="3258884"/>
            <a:ext cx="1959432" cy="409904"/>
            <a:chOff x="6936828" y="704193"/>
            <a:chExt cx="1749972" cy="409904"/>
          </a:xfrm>
        </p:grpSpPr>
        <p:sp>
          <p:nvSpPr>
            <p:cNvPr id="7" name="Rectangle 6"/>
            <p:cNvSpPr/>
            <p:nvPr/>
          </p:nvSpPr>
          <p:spPr>
            <a:xfrm>
              <a:off x="6936828" y="704193"/>
              <a:ext cx="1749972" cy="409904"/>
            </a:xfrm>
            <a:prstGeom prst="rect">
              <a:avLst/>
            </a:prstGeom>
            <a:solidFill>
              <a:srgbClr val="E967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lgn="ctr"/>
              <a:r>
                <a:rPr lang="en-US" sz="1600" b="1" i="1" dirty="0" smtClean="0"/>
                <a:t>Today’s Focus</a:t>
              </a:r>
              <a:endParaRPr lang="en-US" sz="1600" b="1" i="1" dirty="0"/>
            </a:p>
          </p:txBody>
        </p:sp>
        <p:sp>
          <p:nvSpPr>
            <p:cNvPr id="8" name="5-Point Star 7"/>
            <p:cNvSpPr/>
            <p:nvPr/>
          </p:nvSpPr>
          <p:spPr>
            <a:xfrm>
              <a:off x="7017132" y="730469"/>
              <a:ext cx="357352" cy="357352"/>
            </a:xfrm>
            <a:prstGeom prst="star5">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grpSp>
      <p:sp>
        <p:nvSpPr>
          <p:cNvPr id="4" name="AutoShape 100"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03"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07" descr="Image result for black cross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AutoShape 110" descr="Image result for black cross ic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9558" name="Picture 11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5709" r="93002">
                        <a14:foregroundMark x1="48066" y1="12093" x2="48066" y2="12093"/>
                        <a14:foregroundMark x1="23389" y1="47674" x2="23389" y2="47674"/>
                        <a14:foregroundMark x1="54144" y1="84186" x2="54144" y2="84186"/>
                        <a14:foregroundMark x1="80295" y1="49302" x2="80295" y2="49302"/>
                      </a14:backgroundRemoval>
                    </a14:imgEffect>
                  </a14:imgLayer>
                </a14:imgProps>
              </a:ext>
              <a:ext uri="{28A0092B-C50C-407E-A947-70E740481C1C}">
                <a14:useLocalDpi xmlns:a14="http://schemas.microsoft.com/office/drawing/2010/main" val="0"/>
              </a:ext>
            </a:extLst>
          </a:blip>
          <a:srcRect/>
          <a:stretch>
            <a:fillRect/>
          </a:stretch>
        </p:blipFill>
        <p:spPr bwMode="auto">
          <a:xfrm>
            <a:off x="808832" y="4824647"/>
            <a:ext cx="436562" cy="34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2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8660" y="2120900"/>
            <a:ext cx="8886679" cy="395407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03517" y="6100275"/>
            <a:ext cx="8927622" cy="504177"/>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a:solidFill>
                  <a:prstClr val="black"/>
                </a:solidFill>
              </a:rPr>
              <a:t>Sources</a:t>
            </a:r>
            <a:r>
              <a:rPr lang="en-US" sz="800" b="1" dirty="0" smtClean="0">
                <a:solidFill>
                  <a:prstClr val="black"/>
                </a:solidFill>
              </a:rPr>
              <a:t>: </a:t>
            </a:r>
            <a:r>
              <a:rPr lang="en-US" sz="800" dirty="0" smtClean="0">
                <a:solidFill>
                  <a:prstClr val="black"/>
                </a:solidFill>
              </a:rPr>
              <a:t>D</a:t>
            </a:r>
            <a:r>
              <a:rPr lang="en-US" sz="800" dirty="0">
                <a:solidFill>
                  <a:prstClr val="black"/>
                </a:solidFill>
              </a:rPr>
              <a:t>. Yetter, “Bevin's Medicaid changes actually mean Kentucky will pay more to provide health care,” Louisville Courier Journal, February 14, 2018. Available at: </a:t>
            </a:r>
            <a:r>
              <a:rPr lang="en-US" sz="800" dirty="0">
                <a:solidFill>
                  <a:prstClr val="black"/>
                </a:solidFill>
                <a:hlinkClick r:id="rId6"/>
              </a:rPr>
              <a:t>https://</a:t>
            </a:r>
            <a:r>
              <a:rPr lang="en-US" sz="800" dirty="0" smtClean="0">
                <a:solidFill>
                  <a:prstClr val="black"/>
                </a:solidFill>
                <a:hlinkClick r:id="rId6"/>
              </a:rPr>
              <a:t>www.courier-journal.com/story/news/politics/2018/02/14/kentucky-medicaid-changes-bevin-work-requriements/319384002/</a:t>
            </a:r>
            <a:r>
              <a:rPr lang="en-US" sz="800" dirty="0" smtClean="0">
                <a:solidFill>
                  <a:prstClr val="black"/>
                </a:solidFill>
              </a:rPr>
              <a:t>; L</a:t>
            </a:r>
            <a:r>
              <a:rPr lang="en-US" sz="800" dirty="0">
                <a:solidFill>
                  <a:prstClr val="black"/>
                </a:solidFill>
              </a:rPr>
              <a:t>. Gillespie, “Bevin Official Tells Congress Kentucky’s New Medicaid System Will Be Streamlined,” WFPL, March 15, 2018. Available at: </a:t>
            </a:r>
            <a:r>
              <a:rPr lang="en-US" sz="800" dirty="0">
                <a:solidFill>
                  <a:prstClr val="black"/>
                </a:solidFill>
                <a:hlinkClick r:id="rId7"/>
              </a:rPr>
              <a:t>http://wfpl.org/bevin-administration-official-says-medicaid-system-to-be-one-stop-shop</a:t>
            </a:r>
            <a:r>
              <a:rPr lang="en-US" sz="800" dirty="0" smtClean="0">
                <a:solidFill>
                  <a:prstClr val="black"/>
                </a:solidFill>
                <a:hlinkClick r:id="rId7"/>
              </a:rPr>
              <a:t>/</a:t>
            </a:r>
            <a:r>
              <a:rPr lang="en-US" sz="800" dirty="0" smtClean="0">
                <a:solidFill>
                  <a:prstClr val="black"/>
                </a:solidFill>
              </a:rPr>
              <a:t> ; A</a:t>
            </a:r>
            <a:r>
              <a:rPr lang="en-US" sz="800" dirty="0">
                <a:solidFill>
                  <a:prstClr val="black"/>
                </a:solidFill>
              </a:rPr>
              <a:t>. Davis, “State seeks to log Medicaid users’ work: Draft of federal request spell out job requirement, $2.5M website to track it,” May 20, 2017. Available at: </a:t>
            </a:r>
            <a:r>
              <a:rPr lang="en-US" sz="800" dirty="0">
                <a:solidFill>
                  <a:prstClr val="black"/>
                </a:solidFill>
                <a:hlinkClick r:id="rId8"/>
              </a:rPr>
              <a:t>http://www.arkansasonline.com/news/2017/may/20/state-seeks-to-log-medicaid-users-work--1/?</a:t>
            </a:r>
            <a:r>
              <a:rPr lang="en-US" sz="800" dirty="0" smtClean="0">
                <a:solidFill>
                  <a:prstClr val="black"/>
                </a:solidFill>
                <a:hlinkClick r:id="rId8"/>
              </a:rPr>
              <a:t>f=news-arkansas</a:t>
            </a:r>
            <a:r>
              <a:rPr lang="en-US" sz="800" dirty="0" smtClean="0">
                <a:solidFill>
                  <a:prstClr val="black"/>
                </a:solidFill>
              </a:rPr>
              <a:t>  </a:t>
            </a:r>
            <a:endParaRPr lang="en-US" sz="800" dirty="0">
              <a:solidFill>
                <a:prstClr val="black"/>
              </a:solidFill>
            </a:endParaRPr>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19849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80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Promoting CE/ Work Requirements</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8</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TextBox 17"/>
          <p:cNvSpPr txBox="1"/>
          <p:nvPr/>
        </p:nvSpPr>
        <p:spPr>
          <a:xfrm>
            <a:off x="520057" y="2440783"/>
            <a:ext cx="8511081" cy="3662541"/>
          </a:xfrm>
          <a:prstGeom prst="rect">
            <a:avLst/>
          </a:prstGeom>
          <a:noFill/>
        </p:spPr>
        <p:txBody>
          <a:bodyPr wrap="square" rtlCol="0">
            <a:spAutoFit/>
          </a:bodyPr>
          <a:lstStyle/>
          <a:p>
            <a:pPr>
              <a:spcBef>
                <a:spcPts val="600"/>
              </a:spcBef>
              <a:buClr>
                <a:srgbClr val="E9674F"/>
              </a:buClr>
            </a:pPr>
            <a:r>
              <a:rPr lang="en-US" sz="1600" b="1" dirty="0">
                <a:solidFill>
                  <a:prstClr val="black"/>
                </a:solidFill>
              </a:rPr>
              <a:t>Work/CE </a:t>
            </a:r>
            <a:r>
              <a:rPr lang="en-US" sz="1600" b="1" dirty="0" smtClean="0">
                <a:solidFill>
                  <a:prstClr val="black"/>
                </a:solidFill>
              </a:rPr>
              <a:t>requirements vary </a:t>
            </a:r>
            <a:r>
              <a:rPr lang="en-US" sz="1600" b="1" dirty="0">
                <a:solidFill>
                  <a:prstClr val="black"/>
                </a:solidFill>
              </a:rPr>
              <a:t>a</a:t>
            </a:r>
            <a:r>
              <a:rPr lang="en-US" sz="1600" b="1" dirty="0" smtClean="0">
                <a:solidFill>
                  <a:prstClr val="black"/>
                </a:solidFill>
              </a:rPr>
              <a:t>cross </a:t>
            </a:r>
            <a:r>
              <a:rPr lang="en-US" sz="1600" b="1" dirty="0">
                <a:solidFill>
                  <a:prstClr val="black"/>
                </a:solidFill>
              </a:rPr>
              <a:t>s</a:t>
            </a:r>
            <a:r>
              <a:rPr lang="en-US" sz="1600" b="1" dirty="0" smtClean="0">
                <a:solidFill>
                  <a:prstClr val="black"/>
                </a:solidFill>
              </a:rPr>
              <a:t>tates </a:t>
            </a:r>
            <a:r>
              <a:rPr lang="en-US" sz="1600" b="1" dirty="0">
                <a:solidFill>
                  <a:prstClr val="black"/>
                </a:solidFill>
              </a:rPr>
              <a:t>w</a:t>
            </a:r>
            <a:r>
              <a:rPr lang="en-US" sz="1600" b="1" dirty="0" smtClean="0">
                <a:solidFill>
                  <a:prstClr val="black"/>
                </a:solidFill>
              </a:rPr>
              <a:t>ith </a:t>
            </a:r>
            <a:r>
              <a:rPr lang="en-US" sz="1600" b="1" dirty="0">
                <a:solidFill>
                  <a:prstClr val="black"/>
                </a:solidFill>
              </a:rPr>
              <a:t>a</a:t>
            </a:r>
            <a:r>
              <a:rPr lang="en-US" sz="1600" b="1" dirty="0" smtClean="0">
                <a:solidFill>
                  <a:prstClr val="black"/>
                </a:solidFill>
              </a:rPr>
              <a:t>pproved </a:t>
            </a:r>
            <a:r>
              <a:rPr lang="en-US" sz="1600" b="1" dirty="0">
                <a:solidFill>
                  <a:prstClr val="black"/>
                </a:solidFill>
              </a:rPr>
              <a:t>w</a:t>
            </a:r>
            <a:r>
              <a:rPr lang="en-US" sz="1600" b="1" dirty="0" smtClean="0">
                <a:solidFill>
                  <a:prstClr val="black"/>
                </a:solidFill>
              </a:rPr>
              <a:t>aivers by: </a:t>
            </a:r>
            <a:endParaRPr lang="en-US" sz="1600" b="1" dirty="0">
              <a:solidFill>
                <a:prstClr val="black"/>
              </a:solidFill>
            </a:endParaRPr>
          </a:p>
          <a:p>
            <a:pPr marL="742950" lvl="1" indent="-285750">
              <a:spcBef>
                <a:spcPts val="600"/>
              </a:spcBef>
              <a:buClr>
                <a:srgbClr val="E9674F"/>
              </a:buClr>
              <a:buFont typeface="Courier New" panose="02070309020205020404" pitchFamily="49" charset="0"/>
              <a:buChar char="o"/>
            </a:pPr>
            <a:r>
              <a:rPr lang="en-US" sz="1600" dirty="0" smtClean="0">
                <a:solidFill>
                  <a:prstClr val="black"/>
                </a:solidFill>
              </a:rPr>
              <a:t>Target population</a:t>
            </a:r>
          </a:p>
          <a:p>
            <a:pPr marL="742950" lvl="1" indent="-285750">
              <a:spcBef>
                <a:spcPts val="600"/>
              </a:spcBef>
              <a:buClr>
                <a:srgbClr val="E9674F"/>
              </a:buClr>
              <a:buFont typeface="Courier New" panose="02070309020205020404" pitchFamily="49" charset="0"/>
              <a:buChar char="o"/>
            </a:pPr>
            <a:r>
              <a:rPr lang="en-US" sz="1600" dirty="0" smtClean="0">
                <a:solidFill>
                  <a:prstClr val="black"/>
                </a:solidFill>
              </a:rPr>
              <a:t>Age</a:t>
            </a:r>
          </a:p>
          <a:p>
            <a:pPr marL="742950" lvl="1" indent="-285750">
              <a:spcBef>
                <a:spcPts val="600"/>
              </a:spcBef>
              <a:buClr>
                <a:srgbClr val="E9674F"/>
              </a:buClr>
              <a:buFont typeface="Courier New" panose="02070309020205020404" pitchFamily="49" charset="0"/>
              <a:buChar char="o"/>
            </a:pPr>
            <a:r>
              <a:rPr lang="en-US" sz="1600" dirty="0" smtClean="0">
                <a:solidFill>
                  <a:prstClr val="black"/>
                </a:solidFill>
              </a:rPr>
              <a:t>Exemptions</a:t>
            </a:r>
          </a:p>
          <a:p>
            <a:pPr marL="742950" lvl="1" indent="-285750">
              <a:spcBef>
                <a:spcPts val="600"/>
              </a:spcBef>
              <a:buClr>
                <a:srgbClr val="E9674F"/>
              </a:buClr>
              <a:buFont typeface="Courier New" panose="02070309020205020404" pitchFamily="49" charset="0"/>
              <a:buChar char="o"/>
            </a:pPr>
            <a:r>
              <a:rPr lang="en-US" sz="1600" dirty="0" smtClean="0">
                <a:solidFill>
                  <a:prstClr val="black"/>
                </a:solidFill>
              </a:rPr>
              <a:t>Required hours, etc. </a:t>
            </a:r>
          </a:p>
          <a:p>
            <a:pPr>
              <a:spcBef>
                <a:spcPts val="600"/>
              </a:spcBef>
              <a:buClr>
                <a:srgbClr val="E9674F"/>
              </a:buClr>
            </a:pPr>
            <a:r>
              <a:rPr lang="en-US" sz="1600" b="1" dirty="0" smtClean="0">
                <a:solidFill>
                  <a:prstClr val="black"/>
                </a:solidFill>
              </a:rPr>
              <a:t>States </a:t>
            </a:r>
            <a:r>
              <a:rPr lang="en-US" sz="1600" b="1" dirty="0">
                <a:solidFill>
                  <a:prstClr val="black"/>
                </a:solidFill>
              </a:rPr>
              <a:t>must evaluate whether work requirements advance stated objectives (e.g., help individuals find employment, improve health </a:t>
            </a:r>
            <a:r>
              <a:rPr lang="en-US" sz="1600" b="1" dirty="0" smtClean="0">
                <a:solidFill>
                  <a:prstClr val="black"/>
                </a:solidFill>
              </a:rPr>
              <a:t>outcomes)</a:t>
            </a:r>
            <a:endParaRPr lang="en-US" sz="1600" b="1" dirty="0" smtClean="0">
              <a:solidFill>
                <a:srgbClr val="000000"/>
              </a:solidFill>
            </a:endParaRPr>
          </a:p>
          <a:p>
            <a:pPr eaLnBrk="0" hangingPunct="0">
              <a:spcBef>
                <a:spcPts val="600"/>
              </a:spcBef>
              <a:buClr>
                <a:srgbClr val="E9674F"/>
              </a:buClr>
            </a:pPr>
            <a:r>
              <a:rPr lang="en-US" sz="1600" b="1" dirty="0" smtClean="0">
                <a:solidFill>
                  <a:srgbClr val="000000"/>
                </a:solidFill>
              </a:rPr>
              <a:t>Implementing </a:t>
            </a:r>
            <a:r>
              <a:rPr lang="en-US" sz="1600" b="1" dirty="0">
                <a:solidFill>
                  <a:srgbClr val="000000"/>
                </a:solidFill>
              </a:rPr>
              <a:t>work requirements is administratively challenging and expensive</a:t>
            </a:r>
          </a:p>
          <a:p>
            <a:pPr marL="742950" lvl="1" indent="-285750" eaLnBrk="0" hangingPunct="0">
              <a:spcBef>
                <a:spcPts val="600"/>
              </a:spcBef>
              <a:buClr>
                <a:srgbClr val="E9674F"/>
              </a:buClr>
              <a:buFont typeface="Courier New" panose="02070309020205020404" pitchFamily="49" charset="0"/>
              <a:buChar char="o"/>
            </a:pPr>
            <a:r>
              <a:rPr lang="en-US" sz="1600" b="1" i="1" dirty="0"/>
              <a:t>Kentucky: </a:t>
            </a:r>
            <a:r>
              <a:rPr lang="en-US" sz="1600" dirty="0"/>
              <a:t>$17.5 million in state funds and $170 million in federal funds to build the technology platform to track compliance with work </a:t>
            </a:r>
            <a:r>
              <a:rPr lang="en-US" sz="1600" dirty="0" smtClean="0"/>
              <a:t>requirements</a:t>
            </a:r>
          </a:p>
          <a:p>
            <a:pPr marL="742950" lvl="1" indent="-285750" eaLnBrk="0" hangingPunct="0">
              <a:spcBef>
                <a:spcPts val="600"/>
              </a:spcBef>
              <a:buClr>
                <a:srgbClr val="E9674F"/>
              </a:buClr>
              <a:buFont typeface="Courier New" panose="02070309020205020404" pitchFamily="49" charset="0"/>
              <a:buChar char="o"/>
            </a:pPr>
            <a:r>
              <a:rPr lang="en-US" sz="1600" b="1" i="1" dirty="0" smtClean="0"/>
              <a:t>Arkansas</a:t>
            </a:r>
            <a:r>
              <a:rPr lang="en-US" sz="1600" b="1" i="1" dirty="0"/>
              <a:t>:</a:t>
            </a:r>
            <a:r>
              <a:rPr lang="en-US" sz="1600" b="1" i="1" dirty="0">
                <a:solidFill>
                  <a:srgbClr val="FF0000"/>
                </a:solidFill>
              </a:rPr>
              <a:t>  </a:t>
            </a:r>
            <a:r>
              <a:rPr lang="en-US" sz="1600" dirty="0"/>
              <a:t>$2.5 to $3 million in state funds to build work requirements portal; state expects 90% </a:t>
            </a:r>
            <a:r>
              <a:rPr lang="en-US" sz="1600" dirty="0" smtClean="0"/>
              <a:t>match</a:t>
            </a:r>
            <a:endParaRPr lang="en-US" sz="1600" b="1" i="1" dirty="0">
              <a:solidFill>
                <a:srgbClr val="FF0000"/>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smtClean="0">
                <a:solidFill>
                  <a:schemeClr val="bg1"/>
                </a:solidFill>
                <a:ea typeface="Calibri"/>
                <a:cs typeface="Times New Roman"/>
              </a:rPr>
              <a:t>States have increasingly implemented or are planning to implement CE/work requirements through 1115 waivers, advancing </a:t>
            </a:r>
            <a:r>
              <a:rPr lang="en-US" sz="1600" b="1" dirty="0" smtClean="0">
                <a:solidFill>
                  <a:schemeClr val="bg1"/>
                </a:solidFill>
              </a:rPr>
              <a:t>policy </a:t>
            </a:r>
            <a:r>
              <a:rPr lang="en-US" sz="1600" b="1" dirty="0">
                <a:solidFill>
                  <a:schemeClr val="bg1"/>
                </a:solidFill>
              </a:rPr>
              <a:t>initiatives and </a:t>
            </a:r>
            <a:r>
              <a:rPr lang="en-US" sz="1600" b="1" dirty="0" smtClean="0">
                <a:solidFill>
                  <a:schemeClr val="bg1"/>
                </a:solidFill>
              </a:rPr>
              <a:t>goals of the Trump Administration. </a:t>
            </a:r>
            <a:endParaRPr lang="en-US" sz="1600" b="1" dirty="0">
              <a:solidFill>
                <a:schemeClr val="bg1"/>
              </a:solidFill>
              <a:ea typeface="Calibri"/>
              <a:cs typeface="Times New Roman"/>
            </a:endParaRPr>
          </a:p>
        </p:txBody>
      </p:sp>
      <p:cxnSp>
        <p:nvCxnSpPr>
          <p:cNvPr id="14" name="Straight Connector 13"/>
          <p:cNvCxnSpPr/>
          <p:nvPr/>
        </p:nvCxnSpPr>
        <p:spPr>
          <a:xfrm>
            <a:off x="79265" y="6074973"/>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24508" y="2385419"/>
            <a:ext cx="1" cy="3689554"/>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8483" y="1534519"/>
            <a:ext cx="885984"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00" descr="Image result for work icon"/>
          <p:cNvPicPr>
            <a:picLocks noChangeAspect="1" noChangeArrowheads="1"/>
          </p:cNvPicPr>
          <p:nvPr/>
        </p:nvPicPr>
        <p:blipFill>
          <a:blip r:embed="rId11">
            <a:duotone>
              <a:schemeClr val="accent4">
                <a:shade val="45000"/>
                <a:satMod val="135000"/>
              </a:schemeClr>
              <a:prstClr val="white"/>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5438" y="1651213"/>
            <a:ext cx="604812" cy="604812"/>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a:spLocks noChangeArrowheads="1"/>
          </p:cNvSpPr>
          <p:nvPr/>
        </p:nvSpPr>
        <p:spPr bwMode="auto">
          <a:xfrm>
            <a:off x="320675" y="252508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4" name="Oval 23"/>
          <p:cNvSpPr>
            <a:spLocks noChangeArrowheads="1"/>
          </p:cNvSpPr>
          <p:nvPr/>
        </p:nvSpPr>
        <p:spPr bwMode="auto">
          <a:xfrm>
            <a:off x="320675" y="4135950"/>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5" name="Oval 24"/>
          <p:cNvSpPr>
            <a:spLocks noChangeArrowheads="1"/>
          </p:cNvSpPr>
          <p:nvPr/>
        </p:nvSpPr>
        <p:spPr bwMode="auto">
          <a:xfrm>
            <a:off x="320675" y="4701735"/>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6" name="AutoShape 515" descr="Image result for black cross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84641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8660" y="2120901"/>
            <a:ext cx="8886679" cy="41116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3071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8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solidFill>
                <a:prstClr val="white"/>
              </a:solidFill>
              <a:sym typeface="Calibri"/>
            </a:endParaRPr>
          </a:p>
        </p:txBody>
      </p:sp>
      <p:sp>
        <p:nvSpPr>
          <p:cNvPr id="2" name="Title 1"/>
          <p:cNvSpPr>
            <a:spLocks noGrp="1"/>
          </p:cNvSpPr>
          <p:nvPr>
            <p:ph type="title"/>
          </p:nvPr>
        </p:nvSpPr>
        <p:spPr>
          <a:xfrm>
            <a:off x="457200" y="522324"/>
            <a:ext cx="8229600" cy="1039776"/>
          </a:xfrm>
        </p:spPr>
        <p:txBody>
          <a:bodyPr>
            <a:normAutofit/>
          </a:bodyPr>
          <a:lstStyle/>
          <a:p>
            <a:r>
              <a:rPr lang="en-US" sz="2800" b="1" dirty="0" smtClean="0">
                <a:latin typeface="+mj-lt"/>
              </a:rPr>
              <a:t>Promoting Work/CE Requirements (cont’d)</a:t>
            </a:r>
            <a:endParaRPr lang="en-US" sz="2800" b="1" dirty="0">
              <a:latin typeface="+mj-lt"/>
            </a:endParaRPr>
          </a:p>
        </p:txBody>
      </p:sp>
      <p:sp>
        <p:nvSpPr>
          <p:cNvPr id="10" name="Slide Number Placeholder 5"/>
          <p:cNvSpPr>
            <a:spLocks noGrp="1"/>
          </p:cNvSpPr>
          <p:nvPr>
            <p:ph type="sldNum" sz="quarter" idx="12"/>
          </p:nvPr>
        </p:nvSpPr>
        <p:spPr>
          <a:xfrm>
            <a:off x="264695" y="6495239"/>
            <a:ext cx="3023937" cy="444977"/>
          </a:xfrm>
        </p:spPr>
        <p:txBody>
          <a:bodyPr/>
          <a:lstStyle/>
          <a:p>
            <a:pPr algn="l"/>
            <a:r>
              <a:rPr lang="en-US" sz="1400" dirty="0" smtClean="0">
                <a:solidFill>
                  <a:prstClr val="white"/>
                </a:solidFill>
                <a:latin typeface="Calibri"/>
              </a:rPr>
              <a:t>State Health and Value Strategies </a:t>
            </a:r>
            <a:r>
              <a:rPr lang="en-US" sz="1400" b="1" dirty="0" smtClean="0">
                <a:solidFill>
                  <a:prstClr val="white"/>
                </a:solidFill>
                <a:latin typeface="Calibri"/>
              </a:rPr>
              <a:t>| </a:t>
            </a:r>
            <a:fld id="{8050AD95-DD6B-419E-8FDA-F33B98191E60}" type="slidenum">
              <a:rPr lang="en-US" sz="1400" smtClean="0">
                <a:solidFill>
                  <a:prstClr val="white"/>
                </a:solidFill>
                <a:latin typeface="Calibri"/>
              </a:rPr>
              <a:pPr algn="l"/>
              <a:t>9</a:t>
            </a:fld>
            <a:endParaRPr lang="en-US" sz="1400" dirty="0">
              <a:solidFill>
                <a:prstClr val="white"/>
              </a:solidFill>
              <a:latin typeface="Calibri"/>
            </a:endParaRPr>
          </a:p>
        </p:txBody>
      </p:sp>
      <p:sp>
        <p:nvSpPr>
          <p:cNvPr id="3" name="AutoShape 13"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Rectangle 18"/>
          <p:cNvSpPr/>
          <p:nvPr/>
        </p:nvSpPr>
        <p:spPr bwMode="auto">
          <a:xfrm>
            <a:off x="31135" y="1546233"/>
            <a:ext cx="9000004" cy="745066"/>
          </a:xfrm>
          <a:prstGeom prst="rect">
            <a:avLst/>
          </a:prstGeom>
          <a:solidFill>
            <a:srgbClr val="641E57"/>
          </a:solidFill>
          <a:ln w="9525" cap="flat" cmpd="sng" algn="ctr">
            <a:noFill/>
            <a:prstDash val="solid"/>
            <a:round/>
            <a:headEnd type="none" w="med" len="med"/>
            <a:tailEnd type="none" w="med" len="med"/>
          </a:ln>
          <a:effectLst/>
        </p:spPr>
        <p:txBody>
          <a:bodyPr vert="horz" wrap="square" lIns="101858" tIns="50929" rIns="101858" bIns="50929" numCol="1" rtlCol="0" anchor="ctr" anchorCtr="0" compatLnSpc="1">
            <a:prstTxWarp prst="textNoShape">
              <a:avLst/>
            </a:prstTxWarp>
          </a:bodyPr>
          <a:lstStyle/>
          <a:p>
            <a:pPr marL="914400" lvl="3" algn="ctr" defTabSz="1019175" fontAlgn="base">
              <a:spcBef>
                <a:spcPct val="0"/>
              </a:spcBef>
              <a:spcAft>
                <a:spcPct val="0"/>
              </a:spcAft>
            </a:pPr>
            <a:r>
              <a:rPr lang="en-US" sz="1600" b="1" dirty="0" smtClean="0">
                <a:solidFill>
                  <a:schemeClr val="bg1"/>
                </a:solidFill>
                <a:ea typeface="Calibri"/>
                <a:cs typeface="Times New Roman"/>
              </a:rPr>
              <a:t>CE/work requirements put Medicaid enrollees who are both subject to and exempt from the requirement at risk of coverage loss. </a:t>
            </a:r>
            <a:endParaRPr lang="en-US" sz="1600" b="1" dirty="0">
              <a:solidFill>
                <a:schemeClr val="bg1"/>
              </a:solidFill>
              <a:ea typeface="Calibri"/>
              <a:cs typeface="Times New Roman"/>
            </a:endParaRPr>
          </a:p>
        </p:txBody>
      </p:sp>
      <p:cxnSp>
        <p:nvCxnSpPr>
          <p:cNvPr id="15" name="Straight Connector 14"/>
          <p:cNvCxnSpPr/>
          <p:nvPr/>
        </p:nvCxnSpPr>
        <p:spPr>
          <a:xfrm flipV="1">
            <a:off x="424508" y="2385419"/>
            <a:ext cx="1" cy="3847106"/>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18483" y="1534519"/>
            <a:ext cx="885984" cy="838200"/>
          </a:xfrm>
          <a:prstGeom prst="ellipse">
            <a:avLst/>
          </a:prstGeom>
          <a:solidFill>
            <a:schemeClr val="bg1"/>
          </a:solidFill>
          <a:ln w="38100">
            <a:solidFill>
              <a:srgbClr val="E9674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300" descr="Image result for work icon"/>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5438" y="1651213"/>
            <a:ext cx="604812" cy="60481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20057" y="2318863"/>
            <a:ext cx="8511081" cy="3985706"/>
          </a:xfrm>
          <a:prstGeom prst="rect">
            <a:avLst/>
          </a:prstGeom>
          <a:noFill/>
        </p:spPr>
        <p:txBody>
          <a:bodyPr wrap="square" rtlCol="0">
            <a:spAutoFit/>
          </a:bodyPr>
          <a:lstStyle/>
          <a:p>
            <a:pPr>
              <a:spcBef>
                <a:spcPts val="600"/>
              </a:spcBef>
              <a:buClr>
                <a:srgbClr val="E9674F"/>
              </a:buClr>
            </a:pPr>
            <a:r>
              <a:rPr lang="en-US" sz="1500" b="1" dirty="0" smtClean="0">
                <a:solidFill>
                  <a:prstClr val="black"/>
                </a:solidFill>
              </a:rPr>
              <a:t>Coverage Risks:</a:t>
            </a:r>
            <a:endParaRPr lang="en-US" sz="1500" b="1" dirty="0">
              <a:solidFill>
                <a:prstClr val="black"/>
              </a:solidFill>
            </a:endParaRPr>
          </a:p>
          <a:p>
            <a:pPr marL="742950" lvl="1" indent="-285750">
              <a:spcBef>
                <a:spcPts val="600"/>
              </a:spcBef>
              <a:buClr>
                <a:srgbClr val="E9674F"/>
              </a:buClr>
              <a:buFont typeface="Courier New" panose="02070309020205020404" pitchFamily="49" charset="0"/>
              <a:buChar char="o"/>
            </a:pPr>
            <a:r>
              <a:rPr lang="en-US" sz="1500" i="1" dirty="0">
                <a:solidFill>
                  <a:prstClr val="black"/>
                </a:solidFill>
              </a:rPr>
              <a:t>For those who are working:  </a:t>
            </a:r>
            <a:r>
              <a:rPr lang="en-US" sz="1500" dirty="0">
                <a:solidFill>
                  <a:prstClr val="black"/>
                </a:solidFill>
              </a:rPr>
              <a:t>The nature of low-wage labor market puts working households at risk</a:t>
            </a:r>
          </a:p>
          <a:p>
            <a:pPr marL="742950" lvl="1" indent="-285750">
              <a:spcBef>
                <a:spcPts val="600"/>
              </a:spcBef>
              <a:buClr>
                <a:srgbClr val="E9674F"/>
              </a:buClr>
              <a:buFont typeface="Courier New" panose="02070309020205020404" pitchFamily="49" charset="0"/>
              <a:buChar char="o"/>
            </a:pPr>
            <a:r>
              <a:rPr lang="en-US" sz="1500" i="1" dirty="0">
                <a:solidFill>
                  <a:prstClr val="black"/>
                </a:solidFill>
              </a:rPr>
              <a:t>For those seeking work:  </a:t>
            </a:r>
            <a:r>
              <a:rPr lang="en-US" sz="1500" dirty="0">
                <a:solidFill>
                  <a:prstClr val="black"/>
                </a:solidFill>
              </a:rPr>
              <a:t>No federal funding for skill trainings, placements, or support services</a:t>
            </a:r>
          </a:p>
          <a:p>
            <a:pPr marL="742950" lvl="1" indent="-285750">
              <a:spcBef>
                <a:spcPts val="600"/>
              </a:spcBef>
              <a:buClr>
                <a:srgbClr val="E9674F"/>
              </a:buClr>
              <a:buFont typeface="Courier New" panose="02070309020205020404" pitchFamily="49" charset="0"/>
              <a:buChar char="o"/>
            </a:pPr>
            <a:r>
              <a:rPr lang="en-US" sz="1500" i="1" dirty="0">
                <a:solidFill>
                  <a:prstClr val="black"/>
                </a:solidFill>
              </a:rPr>
              <a:t>For those who are exempt:  </a:t>
            </a:r>
            <a:r>
              <a:rPr lang="en-US" sz="1500" dirty="0">
                <a:solidFill>
                  <a:prstClr val="black"/>
                </a:solidFill>
              </a:rPr>
              <a:t>High risk that exempt populations would lose coverage, face coverage gaps </a:t>
            </a:r>
            <a:r>
              <a:rPr lang="en-US" sz="1500" dirty="0" smtClean="0">
                <a:solidFill>
                  <a:prstClr val="black"/>
                </a:solidFill>
              </a:rPr>
              <a:t>(</a:t>
            </a:r>
            <a:r>
              <a:rPr lang="en-US" sz="1500" dirty="0"/>
              <a:t>due to challenges completing necessary paperwork to secure an </a:t>
            </a:r>
            <a:r>
              <a:rPr lang="en-US" sz="1500" dirty="0" smtClean="0"/>
              <a:t>exemption);</a:t>
            </a:r>
          </a:p>
          <a:p>
            <a:pPr marL="742950" lvl="1" indent="-285750">
              <a:spcBef>
                <a:spcPts val="600"/>
              </a:spcBef>
              <a:buClr>
                <a:srgbClr val="E9674F"/>
              </a:buClr>
              <a:buFont typeface="Courier New" panose="02070309020205020404" pitchFamily="49" charset="0"/>
              <a:buChar char="o"/>
            </a:pPr>
            <a:r>
              <a:rPr lang="en-US" sz="1500" dirty="0"/>
              <a:t>D</a:t>
            </a:r>
            <a:r>
              <a:rPr lang="en-US" sz="1500" dirty="0" smtClean="0"/>
              <a:t>epending on state implementation policies, may see a disparate coverage impact on urban communities of color, </a:t>
            </a:r>
            <a:r>
              <a:rPr lang="en-US" sz="1500" dirty="0" smtClean="0"/>
              <a:t>exacerbating systemic inequities in the </a:t>
            </a:r>
            <a:endParaRPr lang="en-US" sz="1500" dirty="0" smtClean="0"/>
          </a:p>
          <a:p>
            <a:pPr>
              <a:spcBef>
                <a:spcPts val="600"/>
              </a:spcBef>
              <a:buClr>
                <a:srgbClr val="E9674F"/>
              </a:buClr>
            </a:pPr>
            <a:r>
              <a:rPr lang="en-US" sz="1500" b="1" dirty="0" smtClean="0">
                <a:solidFill>
                  <a:prstClr val="black"/>
                </a:solidFill>
              </a:rPr>
              <a:t>Early Evidence:</a:t>
            </a:r>
          </a:p>
          <a:p>
            <a:pPr marL="742950" lvl="1" indent="-285750">
              <a:spcBef>
                <a:spcPts val="600"/>
              </a:spcBef>
              <a:buClr>
                <a:srgbClr val="E9674F"/>
              </a:buClr>
              <a:buFont typeface="Courier New" panose="02070309020205020404" pitchFamily="49" charset="0"/>
              <a:buChar char="o"/>
            </a:pPr>
            <a:r>
              <a:rPr lang="en-US" sz="1500" b="1" i="1" dirty="0" smtClean="0"/>
              <a:t>Arkansas</a:t>
            </a:r>
            <a:r>
              <a:rPr lang="en-US" sz="1500" dirty="0" smtClean="0"/>
              <a:t>: </a:t>
            </a:r>
            <a:r>
              <a:rPr lang="en-US" sz="1600" dirty="0"/>
              <a:t>Among those who have been phased in to the work requirement thus far, </a:t>
            </a:r>
            <a:r>
              <a:rPr lang="en-US" sz="1600" dirty="0" smtClean="0"/>
              <a:t>nearly 8,500 enrollees have been disenrolled and locked out of </a:t>
            </a:r>
            <a:r>
              <a:rPr lang="en-US" sz="1600" dirty="0" smtClean="0"/>
              <a:t>coverage for failing to meet the new requirement</a:t>
            </a:r>
            <a:endParaRPr lang="en-US" sz="1500" baseline="30000" dirty="0" smtClean="0">
              <a:solidFill>
                <a:srgbClr val="FF0000"/>
              </a:solidFill>
            </a:endParaRPr>
          </a:p>
          <a:p>
            <a:pPr eaLnBrk="0" hangingPunct="0">
              <a:spcBef>
                <a:spcPts val="600"/>
              </a:spcBef>
              <a:buClr>
                <a:srgbClr val="E9674F"/>
              </a:buClr>
            </a:pPr>
            <a:r>
              <a:rPr lang="en-US" sz="1500" b="1" dirty="0" smtClean="0">
                <a:solidFill>
                  <a:srgbClr val="000000"/>
                </a:solidFill>
              </a:rPr>
              <a:t>Evidence from the </a:t>
            </a:r>
            <a:r>
              <a:rPr lang="fr-FR" sz="1500" b="1" dirty="0">
                <a:solidFill>
                  <a:srgbClr val="000000"/>
                </a:solidFill>
              </a:rPr>
              <a:t>Supplemental Nutrition Assistance Program (SNAP</a:t>
            </a:r>
            <a:r>
              <a:rPr lang="fr-FR" sz="1500" b="1" dirty="0" smtClean="0">
                <a:solidFill>
                  <a:srgbClr val="000000"/>
                </a:solidFill>
              </a:rPr>
              <a:t>): </a:t>
            </a:r>
            <a:endParaRPr lang="en-US" sz="1500" b="1" dirty="0">
              <a:solidFill>
                <a:srgbClr val="000000"/>
              </a:solidFill>
            </a:endParaRPr>
          </a:p>
          <a:p>
            <a:pPr marL="742950" lvl="1" indent="-285750" eaLnBrk="0" hangingPunct="0">
              <a:spcBef>
                <a:spcPts val="600"/>
              </a:spcBef>
              <a:buClr>
                <a:srgbClr val="E9674F"/>
              </a:buClr>
              <a:buFont typeface="Courier New" panose="02070309020205020404" pitchFamily="49" charset="0"/>
              <a:buChar char="o"/>
            </a:pPr>
            <a:r>
              <a:rPr lang="en-US" sz="1500" b="1" i="1" dirty="0" smtClean="0"/>
              <a:t>Kansas: </a:t>
            </a:r>
            <a:r>
              <a:rPr lang="en-US" sz="1500" dirty="0"/>
              <a:t>SNAP work requirements took effect in January 2014. From July 2013 to April 2015, enrollment among childless adults fell approximately 70% from about 30,000 to </a:t>
            </a:r>
            <a:r>
              <a:rPr lang="en-US" sz="1500" dirty="0" smtClean="0"/>
              <a:t>8,337 </a:t>
            </a:r>
          </a:p>
        </p:txBody>
      </p:sp>
      <p:cxnSp>
        <p:nvCxnSpPr>
          <p:cNvPr id="23" name="Straight Connector 22"/>
          <p:cNvCxnSpPr/>
          <p:nvPr/>
        </p:nvCxnSpPr>
        <p:spPr>
          <a:xfrm>
            <a:off x="105760" y="6232525"/>
            <a:ext cx="8920089" cy="0"/>
          </a:xfrm>
          <a:prstGeom prst="line">
            <a:avLst/>
          </a:prstGeom>
          <a:ln>
            <a:solidFill>
              <a:srgbClr val="641E57"/>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03517" y="6257925"/>
            <a:ext cx="8927622" cy="401585"/>
          </a:xfrm>
          <a:prstGeom prst="rect">
            <a:avLst/>
          </a:prstGeom>
          <a:noFill/>
        </p:spPr>
        <p:txBody>
          <a:bodyPr wrap="square" rtlCol="0">
            <a:spAutoFit/>
          </a:bodyPr>
          <a:lstStyle>
            <a:defPPr>
              <a:defRPr lang="en-US"/>
            </a:defPPr>
            <a:lvl1pPr>
              <a:defRPr sz="1000">
                <a:solidFill>
                  <a:srgbClr val="FFFFFF"/>
                </a:solidFill>
                <a:latin typeface="Calibri"/>
              </a:defRPr>
            </a:lvl1pPr>
          </a:lstStyle>
          <a:p>
            <a:pPr>
              <a:lnSpc>
                <a:spcPts val="800"/>
              </a:lnSpc>
            </a:pPr>
            <a:r>
              <a:rPr lang="en-US" sz="800" b="1" dirty="0">
                <a:solidFill>
                  <a:prstClr val="black"/>
                </a:solidFill>
              </a:rPr>
              <a:t>Sources:. </a:t>
            </a:r>
            <a:r>
              <a:rPr lang="en-US" sz="800" dirty="0">
                <a:solidFill>
                  <a:prstClr val="black"/>
                </a:solidFill>
              </a:rPr>
              <a:t>M. Brantley, “Work Rule 'Works' in </a:t>
            </a:r>
            <a:r>
              <a:rPr lang="en-US" sz="800" dirty="0" smtClean="0">
                <a:solidFill>
                  <a:prstClr val="black"/>
                </a:solidFill>
              </a:rPr>
              <a:t>First Month </a:t>
            </a:r>
            <a:r>
              <a:rPr lang="en-US" sz="800" dirty="0">
                <a:solidFill>
                  <a:prstClr val="black"/>
                </a:solidFill>
              </a:rPr>
              <a:t>Report; 26 Percent Flunk,” Arkansas Times, Arkansas Blog. July 13, 2018. </a:t>
            </a:r>
            <a:r>
              <a:rPr lang="en-US" sz="800" dirty="0">
                <a:solidFill>
                  <a:prstClr val="black"/>
                </a:solidFill>
                <a:hlinkClick r:id="rId10"/>
              </a:rPr>
              <a:t>https://</a:t>
            </a:r>
            <a:r>
              <a:rPr lang="en-US" sz="800" dirty="0" smtClean="0">
                <a:solidFill>
                  <a:prstClr val="black"/>
                </a:solidFill>
                <a:hlinkClick r:id="rId10"/>
              </a:rPr>
              <a:t>www.arktimes.com/ArkansasBlog/archives/2018/07/13/work-rule-works-in-first-month-report-26-percent-flunk</a:t>
            </a:r>
            <a:r>
              <a:rPr lang="en-US" sz="800" dirty="0" smtClean="0">
                <a:solidFill>
                  <a:prstClr val="black"/>
                </a:solidFill>
              </a:rPr>
              <a:t> ; Foundation </a:t>
            </a:r>
            <a:r>
              <a:rPr lang="en-US" sz="800" dirty="0">
                <a:solidFill>
                  <a:prstClr val="black"/>
                </a:solidFill>
              </a:rPr>
              <a:t>for Government Accountability, Aug. 2015, </a:t>
            </a:r>
            <a:r>
              <a:rPr lang="en-US" sz="800" dirty="0">
                <a:solidFill>
                  <a:prstClr val="black"/>
                </a:solidFill>
                <a:hlinkClick r:id="rId11"/>
              </a:rPr>
              <a:t>https://thefga.org/download/2015_policy_solutions/RestoringWorkRequirements-ResearchPaper-Final(3).pdf</a:t>
            </a:r>
            <a:r>
              <a:rPr lang="en-US" sz="800" dirty="0" smtClean="0">
                <a:solidFill>
                  <a:prstClr val="black"/>
                </a:solidFill>
              </a:rPr>
              <a:t>. </a:t>
            </a:r>
            <a:endParaRPr lang="en-US" sz="800" dirty="0">
              <a:solidFill>
                <a:prstClr val="black"/>
              </a:solidFill>
            </a:endParaRPr>
          </a:p>
        </p:txBody>
      </p:sp>
      <p:sp>
        <p:nvSpPr>
          <p:cNvPr id="28" name="Oval 27"/>
          <p:cNvSpPr>
            <a:spLocks noChangeArrowheads="1"/>
          </p:cNvSpPr>
          <p:nvPr/>
        </p:nvSpPr>
        <p:spPr bwMode="auto">
          <a:xfrm>
            <a:off x="333375" y="2427024"/>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29" name="Oval 28"/>
          <p:cNvSpPr>
            <a:spLocks noChangeArrowheads="1"/>
          </p:cNvSpPr>
          <p:nvPr/>
        </p:nvSpPr>
        <p:spPr bwMode="auto">
          <a:xfrm>
            <a:off x="333375" y="4384087"/>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
        <p:nvSpPr>
          <p:cNvPr id="30" name="Oval 29"/>
          <p:cNvSpPr>
            <a:spLocks noChangeArrowheads="1"/>
          </p:cNvSpPr>
          <p:nvPr/>
        </p:nvSpPr>
        <p:spPr bwMode="auto">
          <a:xfrm>
            <a:off x="333375" y="5259562"/>
            <a:ext cx="182880" cy="182880"/>
          </a:xfrm>
          <a:prstGeom prst="ellipse">
            <a:avLst/>
          </a:prstGeom>
          <a:solidFill>
            <a:schemeClr val="bg1"/>
          </a:solidFill>
          <a:ln w="28575" algn="ctr">
            <a:solidFill>
              <a:srgbClr val="E9674F"/>
            </a:solidFill>
            <a:round/>
            <a:headEnd/>
            <a:tailEnd/>
          </a:ln>
        </p:spPr>
        <p:txBody>
          <a:bodyPr lIns="101846" tIns="50923" rIns="101846" bIns="50923" anchor="ctr"/>
          <a:lstStyle/>
          <a:p>
            <a:pPr algn="ctr" defTabSz="1019056">
              <a:defRPr/>
            </a:pPr>
            <a:endParaRPr lang="en-US" sz="1100" b="1" kern="0" dirty="0">
              <a:solidFill>
                <a:srgbClr val="000000"/>
              </a:solidFill>
              <a:latin typeface="Calibri" pitchFamily="34" charset="0"/>
            </a:endParaRPr>
          </a:p>
        </p:txBody>
      </p:sp>
    </p:spTree>
    <p:extLst>
      <p:ext uri="{BB962C8B-B14F-4D97-AF65-F5344CB8AC3E}">
        <p14:creationId xmlns:p14="http://schemas.microsoft.com/office/powerpoint/2010/main" val="42923213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678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m&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y2SkdHcTS6SNZDU6am1I7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VqpChjSQgulG3nqlTXA1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JNwfIFUTk2E0GLpuHtD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ASRZKj5Sx.0wve2UF1Qh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n.gKT5.SpiCvS2mjCkS.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aNsXlzIQcO2p9QLC6vv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2SkdHcTS6SNZDU6am1I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2SkdHcTS6SNZDU6am1I7g"/>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2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19084</TotalTime>
  <Words>3581</Words>
  <Application>Microsoft Office PowerPoint</Application>
  <PresentationFormat>On-screen Show (4:3)</PresentationFormat>
  <Paragraphs>507</Paragraphs>
  <Slides>24</Slides>
  <Notes>22</Notes>
  <HiddenSlides>0</HiddenSlides>
  <MMClips>0</MMClips>
  <ScaleCrop>false</ScaleCrop>
  <HeadingPairs>
    <vt:vector size="6" baseType="variant">
      <vt:variant>
        <vt:lpstr>Theme</vt:lpstr>
      </vt:variant>
      <vt:variant>
        <vt:i4>31</vt:i4>
      </vt:variant>
      <vt:variant>
        <vt:lpstr>Embedded OLE Servers</vt:lpstr>
      </vt:variant>
      <vt:variant>
        <vt:i4>1</vt:i4>
      </vt:variant>
      <vt:variant>
        <vt:lpstr>Slide Titles</vt:lpstr>
      </vt:variant>
      <vt:variant>
        <vt:i4>24</vt:i4>
      </vt:variant>
    </vt:vector>
  </HeadingPairs>
  <TitlesOfParts>
    <vt:vector size="56" baseType="lpstr">
      <vt:lpstr>Custom Design</vt:lpstr>
      <vt:lpstr>2_Custom Design</vt:lpstr>
      <vt:lpstr>1_Custom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Office Theme</vt:lpstr>
      <vt:lpstr>26_Custom Design</vt:lpstr>
      <vt:lpstr>27_Custom Design</vt:lpstr>
      <vt:lpstr>28_Custom Design</vt:lpstr>
      <vt:lpstr>29_Custom Design</vt:lpstr>
      <vt:lpstr>think-cell Slide</vt:lpstr>
      <vt:lpstr>Grantmakers in Health Presentation on  Advancing State Goals Through 1115 Waivers </vt:lpstr>
      <vt:lpstr>About the Presenters</vt:lpstr>
      <vt:lpstr>Presentation Objective </vt:lpstr>
      <vt:lpstr>PowerPoint Presentation</vt:lpstr>
      <vt:lpstr>PowerPoint Presentation</vt:lpstr>
      <vt:lpstr>PowerPoint Presentation</vt:lpstr>
      <vt:lpstr>New Flexibilities, New Direction: Key Features of Approved 1115 Waivers </vt:lpstr>
      <vt:lpstr>Promoting CE/ Work Requirements</vt:lpstr>
      <vt:lpstr>Promoting Work/CE Requirements (cont’d)</vt:lpstr>
      <vt:lpstr>To date, 4 states have obtained CMS approval, and 15 states have pending waivers for work/CE requirements – including 8 non-expansion states</vt:lpstr>
      <vt:lpstr>Litigation Challenging Work/CE Waivers</vt:lpstr>
      <vt:lpstr>States are Using Waivers to Impose Cost-Sharing</vt:lpstr>
      <vt:lpstr>States are Using Waivers to Impose Cost-Sharing</vt:lpstr>
      <vt:lpstr>Expanding Access to Treatment for SUD</vt:lpstr>
      <vt:lpstr>15 states have obtained 1115 demonstrations that waive the IMD exclusion</vt:lpstr>
      <vt:lpstr>Addressing Social Determinants of Health</vt:lpstr>
      <vt:lpstr>PowerPoint Presentation</vt:lpstr>
      <vt:lpstr>Uncompensated Care Pools  </vt:lpstr>
      <vt:lpstr>PowerPoint Presentation</vt:lpstr>
      <vt:lpstr>The Role of Foundations </vt:lpstr>
      <vt:lpstr>Thank You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Title</dc:title>
  <dc:creator>Erika Olson</dc:creator>
  <cp:lastModifiedBy>Patricia Boozang</cp:lastModifiedBy>
  <cp:revision>2274</cp:revision>
  <cp:lastPrinted>2018-09-26T13:49:35Z</cp:lastPrinted>
  <dcterms:created xsi:type="dcterms:W3CDTF">2016-11-07T01:43:07Z</dcterms:created>
  <dcterms:modified xsi:type="dcterms:W3CDTF">2018-10-16T18:42:57Z</dcterms:modified>
</cp:coreProperties>
</file>