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52"/>
  </p:notesMasterIdLst>
  <p:sldIdLst>
    <p:sldId id="256" r:id="rId2"/>
    <p:sldId id="316" r:id="rId3"/>
    <p:sldId id="295" r:id="rId4"/>
    <p:sldId id="296" r:id="rId5"/>
    <p:sldId id="297" r:id="rId6"/>
    <p:sldId id="298" r:id="rId7"/>
    <p:sldId id="299" r:id="rId8"/>
    <p:sldId id="300" r:id="rId9"/>
    <p:sldId id="302" r:id="rId10"/>
    <p:sldId id="303" r:id="rId11"/>
    <p:sldId id="304" r:id="rId12"/>
    <p:sldId id="305" r:id="rId13"/>
    <p:sldId id="306" r:id="rId14"/>
    <p:sldId id="307" r:id="rId15"/>
    <p:sldId id="308" r:id="rId16"/>
    <p:sldId id="317" r:id="rId17"/>
    <p:sldId id="338" r:id="rId18"/>
    <p:sldId id="339" r:id="rId19"/>
    <p:sldId id="340" r:id="rId20"/>
    <p:sldId id="341" r:id="rId21"/>
    <p:sldId id="342" r:id="rId22"/>
    <p:sldId id="343" r:id="rId23"/>
    <p:sldId id="344" r:id="rId24"/>
    <p:sldId id="345" r:id="rId25"/>
    <p:sldId id="346" r:id="rId26"/>
    <p:sldId id="347" r:id="rId27"/>
    <p:sldId id="348" r:id="rId28"/>
    <p:sldId id="318" r:id="rId29"/>
    <p:sldId id="319" r:id="rId30"/>
    <p:sldId id="321" r:id="rId31"/>
    <p:sldId id="322" r:id="rId32"/>
    <p:sldId id="323" r:id="rId33"/>
    <p:sldId id="324" r:id="rId34"/>
    <p:sldId id="325" r:id="rId35"/>
    <p:sldId id="326" r:id="rId36"/>
    <p:sldId id="309" r:id="rId37"/>
    <p:sldId id="313" r:id="rId38"/>
    <p:sldId id="314" r:id="rId39"/>
    <p:sldId id="315" r:id="rId40"/>
    <p:sldId id="320" r:id="rId41"/>
    <p:sldId id="327" r:id="rId42"/>
    <p:sldId id="328" r:id="rId43"/>
    <p:sldId id="330" r:id="rId44"/>
    <p:sldId id="331" r:id="rId45"/>
    <p:sldId id="333" r:id="rId46"/>
    <p:sldId id="334" r:id="rId47"/>
    <p:sldId id="335" r:id="rId48"/>
    <p:sldId id="336" r:id="rId49"/>
    <p:sldId id="337" r:id="rId50"/>
    <p:sldId id="349"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66"/>
    <a:srgbClr val="1C0CB4"/>
    <a:srgbClr val="FFFFCC"/>
    <a:srgbClr val="8BB20E"/>
    <a:srgbClr val="339933"/>
    <a:srgbClr val="339966"/>
    <a:srgbClr val="275C77"/>
    <a:srgbClr val="72757A"/>
    <a:srgbClr val="70AE95"/>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42" autoAdjust="0"/>
    <p:restoredTop sz="94660"/>
  </p:normalViewPr>
  <p:slideViewPr>
    <p:cSldViewPr>
      <p:cViewPr varScale="1">
        <p:scale>
          <a:sx n="60" d="100"/>
          <a:sy n="60" d="100"/>
        </p:scale>
        <p:origin x="483" y="27"/>
      </p:cViewPr>
      <p:guideLst>
        <p:guide orient="horz" pos="2160"/>
        <p:guide pos="2880"/>
      </p:guideLst>
    </p:cSldViewPr>
  </p:slideViewPr>
  <p:notesTextViewPr>
    <p:cViewPr>
      <p:scale>
        <a:sx n="1" d="1"/>
        <a:sy n="1" d="1"/>
      </p:scale>
      <p:origin x="0" y="0"/>
    </p:cViewPr>
  </p:notesTextViewPr>
  <p:sorterViewPr>
    <p:cViewPr>
      <p:scale>
        <a:sx n="100" d="100"/>
        <a:sy n="100" d="100"/>
      </p:scale>
      <p:origin x="0" y="9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A885E2-5BAC-404D-82CB-ACC3F3ACC117}" type="doc">
      <dgm:prSet loTypeId="urn:microsoft.com/office/officeart/2005/8/layout/matrix3" loCatId="" qsTypeId="urn:microsoft.com/office/officeart/2005/8/quickstyle/simple4" qsCatId="simple" csTypeId="urn:microsoft.com/office/officeart/2005/8/colors/colorful1" csCatId="colorful" phldr="1"/>
      <dgm:spPr/>
      <dgm:t>
        <a:bodyPr/>
        <a:lstStyle/>
        <a:p>
          <a:endParaRPr lang="en-US"/>
        </a:p>
      </dgm:t>
    </dgm:pt>
    <dgm:pt modelId="{67BEA51E-8D6A-DC45-8AA7-CAAA273E817F}">
      <dgm:prSet phldrT="[Text]"/>
      <dgm:spPr/>
      <dgm:t>
        <a:bodyPr/>
        <a:lstStyle/>
        <a:p>
          <a:r>
            <a:rPr lang="en-US" dirty="0" smtClean="0"/>
            <a:t>Mobilize People</a:t>
          </a:r>
          <a:endParaRPr lang="en-US" dirty="0"/>
        </a:p>
      </dgm:t>
    </dgm:pt>
    <dgm:pt modelId="{149221B1-99CD-9241-992C-583CE2EF4F92}" type="parTrans" cxnId="{17629983-E4AF-544B-88AF-7E529B03F747}">
      <dgm:prSet/>
      <dgm:spPr/>
      <dgm:t>
        <a:bodyPr/>
        <a:lstStyle/>
        <a:p>
          <a:endParaRPr lang="en-US"/>
        </a:p>
      </dgm:t>
    </dgm:pt>
    <dgm:pt modelId="{B82C4F98-1E1B-3A4B-B111-3D19933A343B}" type="sibTrans" cxnId="{17629983-E4AF-544B-88AF-7E529B03F747}">
      <dgm:prSet/>
      <dgm:spPr/>
      <dgm:t>
        <a:bodyPr/>
        <a:lstStyle/>
        <a:p>
          <a:endParaRPr lang="en-US"/>
        </a:p>
      </dgm:t>
    </dgm:pt>
    <dgm:pt modelId="{BD32BEF5-D44B-374D-8696-89B2DEEE670A}">
      <dgm:prSet phldrT="[Text]"/>
      <dgm:spPr/>
      <dgm:t>
        <a:bodyPr/>
        <a:lstStyle/>
        <a:p>
          <a:r>
            <a:rPr lang="en-US" dirty="0" smtClean="0"/>
            <a:t>Issue Environment</a:t>
          </a:r>
          <a:endParaRPr lang="en-US" dirty="0"/>
        </a:p>
      </dgm:t>
    </dgm:pt>
    <dgm:pt modelId="{D7D3F7EB-660D-AA4A-A5A3-5EB140D9E638}" type="parTrans" cxnId="{845E8295-DF26-B74C-895E-26DAE2092951}">
      <dgm:prSet/>
      <dgm:spPr/>
      <dgm:t>
        <a:bodyPr/>
        <a:lstStyle/>
        <a:p>
          <a:endParaRPr lang="en-US"/>
        </a:p>
      </dgm:t>
    </dgm:pt>
    <dgm:pt modelId="{B9F89306-09BC-8A41-810C-4A577523A3A8}" type="sibTrans" cxnId="{845E8295-DF26-B74C-895E-26DAE2092951}">
      <dgm:prSet/>
      <dgm:spPr/>
      <dgm:t>
        <a:bodyPr/>
        <a:lstStyle/>
        <a:p>
          <a:endParaRPr lang="en-US"/>
        </a:p>
      </dgm:t>
    </dgm:pt>
    <dgm:pt modelId="{431E36B1-F61F-7C4F-AF9F-5A56DE7ADAA2}">
      <dgm:prSet phldrT="[Text]"/>
      <dgm:spPr/>
      <dgm:t>
        <a:bodyPr/>
        <a:lstStyle/>
        <a:p>
          <a:r>
            <a:rPr lang="en-US" dirty="0" smtClean="0"/>
            <a:t>Develop Leaders</a:t>
          </a:r>
          <a:endParaRPr lang="en-US" dirty="0"/>
        </a:p>
      </dgm:t>
    </dgm:pt>
    <dgm:pt modelId="{A70279A2-800D-4E45-97CA-91AF046A0C29}" type="parTrans" cxnId="{7166C245-57BC-6245-A49D-08834AA52B37}">
      <dgm:prSet/>
      <dgm:spPr/>
      <dgm:t>
        <a:bodyPr/>
        <a:lstStyle/>
        <a:p>
          <a:endParaRPr lang="en-US"/>
        </a:p>
      </dgm:t>
    </dgm:pt>
    <dgm:pt modelId="{06707F24-C144-E247-AB5C-96D1F538F534}" type="sibTrans" cxnId="{7166C245-57BC-6245-A49D-08834AA52B37}">
      <dgm:prSet/>
      <dgm:spPr/>
      <dgm:t>
        <a:bodyPr/>
        <a:lstStyle/>
        <a:p>
          <a:endParaRPr lang="en-US"/>
        </a:p>
      </dgm:t>
    </dgm:pt>
    <dgm:pt modelId="{55B7CAF6-BFDD-FB4C-892B-885DA1620317}">
      <dgm:prSet phldrT="[Text]"/>
      <dgm:spPr/>
      <dgm:t>
        <a:bodyPr/>
        <a:lstStyle/>
        <a:p>
          <a:r>
            <a:rPr lang="en-US" dirty="0" smtClean="0"/>
            <a:t>Economies of Scale</a:t>
          </a:r>
          <a:endParaRPr lang="en-US" dirty="0"/>
        </a:p>
      </dgm:t>
    </dgm:pt>
    <dgm:pt modelId="{29936965-E4CA-0746-B47D-44316118A936}" type="parTrans" cxnId="{47CBEB78-F93D-ED47-B276-B647E023D6FB}">
      <dgm:prSet/>
      <dgm:spPr/>
      <dgm:t>
        <a:bodyPr/>
        <a:lstStyle/>
        <a:p>
          <a:endParaRPr lang="en-US"/>
        </a:p>
      </dgm:t>
    </dgm:pt>
    <dgm:pt modelId="{8D002D5D-DC00-A14A-946F-74A4532E1A53}" type="sibTrans" cxnId="{47CBEB78-F93D-ED47-B276-B647E023D6FB}">
      <dgm:prSet/>
      <dgm:spPr/>
      <dgm:t>
        <a:bodyPr/>
        <a:lstStyle/>
        <a:p>
          <a:endParaRPr lang="en-US"/>
        </a:p>
      </dgm:t>
    </dgm:pt>
    <dgm:pt modelId="{E310A4A7-587E-0C4B-813F-9A7C661CCEED}" type="pres">
      <dgm:prSet presAssocID="{32A885E2-5BAC-404D-82CB-ACC3F3ACC117}" presName="matrix" presStyleCnt="0">
        <dgm:presLayoutVars>
          <dgm:chMax val="1"/>
          <dgm:dir/>
          <dgm:resizeHandles val="exact"/>
        </dgm:presLayoutVars>
      </dgm:prSet>
      <dgm:spPr/>
      <dgm:t>
        <a:bodyPr/>
        <a:lstStyle/>
        <a:p>
          <a:endParaRPr lang="en-US"/>
        </a:p>
      </dgm:t>
    </dgm:pt>
    <dgm:pt modelId="{DF6671DC-40E7-D045-9B88-57D5E22E0ED5}" type="pres">
      <dgm:prSet presAssocID="{32A885E2-5BAC-404D-82CB-ACC3F3ACC117}" presName="diamond" presStyleLbl="bgShp" presStyleIdx="0" presStyleCnt="1"/>
      <dgm:spPr/>
    </dgm:pt>
    <dgm:pt modelId="{778233D6-9FED-5443-B9B0-9D27F6EE88A6}" type="pres">
      <dgm:prSet presAssocID="{32A885E2-5BAC-404D-82CB-ACC3F3ACC117}" presName="quad1" presStyleLbl="node1" presStyleIdx="0" presStyleCnt="4">
        <dgm:presLayoutVars>
          <dgm:chMax val="0"/>
          <dgm:chPref val="0"/>
          <dgm:bulletEnabled val="1"/>
        </dgm:presLayoutVars>
      </dgm:prSet>
      <dgm:spPr/>
      <dgm:t>
        <a:bodyPr/>
        <a:lstStyle/>
        <a:p>
          <a:endParaRPr lang="en-US"/>
        </a:p>
      </dgm:t>
    </dgm:pt>
    <dgm:pt modelId="{8276DACA-0E57-1047-B293-A975766CBF6C}" type="pres">
      <dgm:prSet presAssocID="{32A885E2-5BAC-404D-82CB-ACC3F3ACC117}" presName="quad2" presStyleLbl="node1" presStyleIdx="1" presStyleCnt="4">
        <dgm:presLayoutVars>
          <dgm:chMax val="0"/>
          <dgm:chPref val="0"/>
          <dgm:bulletEnabled val="1"/>
        </dgm:presLayoutVars>
      </dgm:prSet>
      <dgm:spPr/>
      <dgm:t>
        <a:bodyPr/>
        <a:lstStyle/>
        <a:p>
          <a:endParaRPr lang="en-US"/>
        </a:p>
      </dgm:t>
    </dgm:pt>
    <dgm:pt modelId="{88C1E50A-1EE5-5543-B0D0-36D68E80AE11}" type="pres">
      <dgm:prSet presAssocID="{32A885E2-5BAC-404D-82CB-ACC3F3ACC117}" presName="quad3" presStyleLbl="node1" presStyleIdx="2" presStyleCnt="4">
        <dgm:presLayoutVars>
          <dgm:chMax val="0"/>
          <dgm:chPref val="0"/>
          <dgm:bulletEnabled val="1"/>
        </dgm:presLayoutVars>
      </dgm:prSet>
      <dgm:spPr/>
      <dgm:t>
        <a:bodyPr/>
        <a:lstStyle/>
        <a:p>
          <a:endParaRPr lang="en-US"/>
        </a:p>
      </dgm:t>
    </dgm:pt>
    <dgm:pt modelId="{B7D54200-9668-DA49-983D-04C3424D1BC9}" type="pres">
      <dgm:prSet presAssocID="{32A885E2-5BAC-404D-82CB-ACC3F3ACC117}" presName="quad4" presStyleLbl="node1" presStyleIdx="3" presStyleCnt="4">
        <dgm:presLayoutVars>
          <dgm:chMax val="0"/>
          <dgm:chPref val="0"/>
          <dgm:bulletEnabled val="1"/>
        </dgm:presLayoutVars>
      </dgm:prSet>
      <dgm:spPr/>
      <dgm:t>
        <a:bodyPr/>
        <a:lstStyle/>
        <a:p>
          <a:endParaRPr lang="en-US"/>
        </a:p>
      </dgm:t>
    </dgm:pt>
  </dgm:ptLst>
  <dgm:cxnLst>
    <dgm:cxn modelId="{7F2E0D3A-F56D-4738-A3A7-79D562A0B912}" type="presOf" srcId="{32A885E2-5BAC-404D-82CB-ACC3F3ACC117}" destId="{E310A4A7-587E-0C4B-813F-9A7C661CCEED}" srcOrd="0" destOrd="0" presId="urn:microsoft.com/office/officeart/2005/8/layout/matrix3"/>
    <dgm:cxn modelId="{7CC89C3F-2270-4A51-9305-6C96F6035F70}" type="presOf" srcId="{BD32BEF5-D44B-374D-8696-89B2DEEE670A}" destId="{8276DACA-0E57-1047-B293-A975766CBF6C}" srcOrd="0" destOrd="0" presId="urn:microsoft.com/office/officeart/2005/8/layout/matrix3"/>
    <dgm:cxn modelId="{4E93B75E-B491-4338-A431-043B84550347}" type="presOf" srcId="{67BEA51E-8D6A-DC45-8AA7-CAAA273E817F}" destId="{778233D6-9FED-5443-B9B0-9D27F6EE88A6}" srcOrd="0" destOrd="0" presId="urn:microsoft.com/office/officeart/2005/8/layout/matrix3"/>
    <dgm:cxn modelId="{17629983-E4AF-544B-88AF-7E529B03F747}" srcId="{32A885E2-5BAC-404D-82CB-ACC3F3ACC117}" destId="{67BEA51E-8D6A-DC45-8AA7-CAAA273E817F}" srcOrd="0" destOrd="0" parTransId="{149221B1-99CD-9241-992C-583CE2EF4F92}" sibTransId="{B82C4F98-1E1B-3A4B-B111-3D19933A343B}"/>
    <dgm:cxn modelId="{85DC6893-B2DE-4A5B-89F0-72E0B79C6B96}" type="presOf" srcId="{431E36B1-F61F-7C4F-AF9F-5A56DE7ADAA2}" destId="{88C1E50A-1EE5-5543-B0D0-36D68E80AE11}" srcOrd="0" destOrd="0" presId="urn:microsoft.com/office/officeart/2005/8/layout/matrix3"/>
    <dgm:cxn modelId="{47CBEB78-F93D-ED47-B276-B647E023D6FB}" srcId="{32A885E2-5BAC-404D-82CB-ACC3F3ACC117}" destId="{55B7CAF6-BFDD-FB4C-892B-885DA1620317}" srcOrd="3" destOrd="0" parTransId="{29936965-E4CA-0746-B47D-44316118A936}" sibTransId="{8D002D5D-DC00-A14A-946F-74A4532E1A53}"/>
    <dgm:cxn modelId="{A899F3C8-ED94-4BB0-8345-35D29EBBAF45}" type="presOf" srcId="{55B7CAF6-BFDD-FB4C-892B-885DA1620317}" destId="{B7D54200-9668-DA49-983D-04C3424D1BC9}" srcOrd="0" destOrd="0" presId="urn:microsoft.com/office/officeart/2005/8/layout/matrix3"/>
    <dgm:cxn modelId="{7166C245-57BC-6245-A49D-08834AA52B37}" srcId="{32A885E2-5BAC-404D-82CB-ACC3F3ACC117}" destId="{431E36B1-F61F-7C4F-AF9F-5A56DE7ADAA2}" srcOrd="2" destOrd="0" parTransId="{A70279A2-800D-4E45-97CA-91AF046A0C29}" sibTransId="{06707F24-C144-E247-AB5C-96D1F538F534}"/>
    <dgm:cxn modelId="{845E8295-DF26-B74C-895E-26DAE2092951}" srcId="{32A885E2-5BAC-404D-82CB-ACC3F3ACC117}" destId="{BD32BEF5-D44B-374D-8696-89B2DEEE670A}" srcOrd="1" destOrd="0" parTransId="{D7D3F7EB-660D-AA4A-A5A3-5EB140D9E638}" sibTransId="{B9F89306-09BC-8A41-810C-4A577523A3A8}"/>
    <dgm:cxn modelId="{F7A01493-59BD-408B-AF77-B0A7AEED9898}" type="presParOf" srcId="{E310A4A7-587E-0C4B-813F-9A7C661CCEED}" destId="{DF6671DC-40E7-D045-9B88-57D5E22E0ED5}" srcOrd="0" destOrd="0" presId="urn:microsoft.com/office/officeart/2005/8/layout/matrix3"/>
    <dgm:cxn modelId="{65AE3ABC-1598-4FBD-ACAF-47345ABFBCA9}" type="presParOf" srcId="{E310A4A7-587E-0C4B-813F-9A7C661CCEED}" destId="{778233D6-9FED-5443-B9B0-9D27F6EE88A6}" srcOrd="1" destOrd="0" presId="urn:microsoft.com/office/officeart/2005/8/layout/matrix3"/>
    <dgm:cxn modelId="{BBB8906C-93CC-471E-A32A-F97ABE79E1D8}" type="presParOf" srcId="{E310A4A7-587E-0C4B-813F-9A7C661CCEED}" destId="{8276DACA-0E57-1047-B293-A975766CBF6C}" srcOrd="2" destOrd="0" presId="urn:microsoft.com/office/officeart/2005/8/layout/matrix3"/>
    <dgm:cxn modelId="{57B41180-8AC8-4282-A560-62F41A3E6BCE}" type="presParOf" srcId="{E310A4A7-587E-0C4B-813F-9A7C661CCEED}" destId="{88C1E50A-1EE5-5543-B0D0-36D68E80AE11}" srcOrd="3" destOrd="0" presId="urn:microsoft.com/office/officeart/2005/8/layout/matrix3"/>
    <dgm:cxn modelId="{2DF53159-3580-4F45-B709-E44F2FEF8F38}" type="presParOf" srcId="{E310A4A7-587E-0C4B-813F-9A7C661CCEED}" destId="{B7D54200-9668-DA49-983D-04C3424D1BC9}"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0A9B95-C9BC-0D49-9BAC-0391FEBCE924}" type="doc">
      <dgm:prSet loTypeId="urn:microsoft.com/office/officeart/2005/8/layout/cycle7" loCatId="" qsTypeId="urn:microsoft.com/office/officeart/2005/8/quickstyle/simple4" qsCatId="simple" csTypeId="urn:microsoft.com/office/officeart/2005/8/colors/colorful1" csCatId="colorful" phldr="1"/>
      <dgm:spPr/>
      <dgm:t>
        <a:bodyPr/>
        <a:lstStyle/>
        <a:p>
          <a:endParaRPr lang="en-US"/>
        </a:p>
      </dgm:t>
    </dgm:pt>
    <dgm:pt modelId="{065B8BCB-74AA-2E42-982D-ED2BA7674B73}">
      <dgm:prSet phldrT="[Text]"/>
      <dgm:spPr/>
      <dgm:t>
        <a:bodyPr/>
        <a:lstStyle/>
        <a:p>
          <a:r>
            <a:rPr lang="en-US" dirty="0" smtClean="0"/>
            <a:t>Polling</a:t>
          </a:r>
          <a:endParaRPr lang="en-US" dirty="0"/>
        </a:p>
      </dgm:t>
    </dgm:pt>
    <dgm:pt modelId="{DBD68807-CF8D-F842-9302-E9D42F94740E}" type="parTrans" cxnId="{CC99F970-29E6-3541-A8D5-FBEC33DCBE6C}">
      <dgm:prSet/>
      <dgm:spPr/>
      <dgm:t>
        <a:bodyPr/>
        <a:lstStyle/>
        <a:p>
          <a:endParaRPr lang="en-US"/>
        </a:p>
      </dgm:t>
    </dgm:pt>
    <dgm:pt modelId="{957744AF-A50A-5F40-BF1C-425091B0F688}" type="sibTrans" cxnId="{CC99F970-29E6-3541-A8D5-FBEC33DCBE6C}">
      <dgm:prSet/>
      <dgm:spPr/>
      <dgm:t>
        <a:bodyPr/>
        <a:lstStyle/>
        <a:p>
          <a:endParaRPr lang="en-US"/>
        </a:p>
      </dgm:t>
    </dgm:pt>
    <dgm:pt modelId="{3D3B9F5F-303F-D34F-9BA3-4EFE89BF3150}">
      <dgm:prSet phldrT="[Text]"/>
      <dgm:spPr/>
      <dgm:t>
        <a:bodyPr/>
        <a:lstStyle/>
        <a:p>
          <a:r>
            <a:rPr lang="en-US" dirty="0" smtClean="0"/>
            <a:t>Modeling</a:t>
          </a:r>
          <a:endParaRPr lang="en-US" dirty="0"/>
        </a:p>
      </dgm:t>
    </dgm:pt>
    <dgm:pt modelId="{AFB88A97-2A1B-264F-8B06-E261E447AB25}" type="parTrans" cxnId="{357A09E5-7C68-AE40-BB72-F0F1D75D3E6E}">
      <dgm:prSet/>
      <dgm:spPr/>
      <dgm:t>
        <a:bodyPr/>
        <a:lstStyle/>
        <a:p>
          <a:endParaRPr lang="en-US"/>
        </a:p>
      </dgm:t>
    </dgm:pt>
    <dgm:pt modelId="{39181798-51E4-A04A-B7C0-E5ACCEDABE99}" type="sibTrans" cxnId="{357A09E5-7C68-AE40-BB72-F0F1D75D3E6E}">
      <dgm:prSet/>
      <dgm:spPr/>
      <dgm:t>
        <a:bodyPr/>
        <a:lstStyle/>
        <a:p>
          <a:endParaRPr lang="en-US"/>
        </a:p>
      </dgm:t>
    </dgm:pt>
    <dgm:pt modelId="{F1E67D8A-2EED-A24D-A5B9-909F1BA47F06}">
      <dgm:prSet phldrT="[Text]"/>
      <dgm:spPr/>
      <dgm:t>
        <a:bodyPr/>
        <a:lstStyle/>
        <a:p>
          <a:r>
            <a:rPr lang="en-US" dirty="0" smtClean="0"/>
            <a:t>Tracking</a:t>
          </a:r>
          <a:endParaRPr lang="en-US" dirty="0"/>
        </a:p>
      </dgm:t>
    </dgm:pt>
    <dgm:pt modelId="{8E4292BF-6608-7044-AB8A-62651F714FE4}" type="parTrans" cxnId="{81323D6D-E0A1-5E4D-A472-70EE5089E460}">
      <dgm:prSet/>
      <dgm:spPr/>
      <dgm:t>
        <a:bodyPr/>
        <a:lstStyle/>
        <a:p>
          <a:endParaRPr lang="en-US"/>
        </a:p>
      </dgm:t>
    </dgm:pt>
    <dgm:pt modelId="{004E6494-54F8-7B43-BA92-E8A5343E6C27}" type="sibTrans" cxnId="{81323D6D-E0A1-5E4D-A472-70EE5089E460}">
      <dgm:prSet/>
      <dgm:spPr/>
      <dgm:t>
        <a:bodyPr/>
        <a:lstStyle/>
        <a:p>
          <a:endParaRPr lang="en-US"/>
        </a:p>
      </dgm:t>
    </dgm:pt>
    <dgm:pt modelId="{56401C38-5DC9-B540-945A-F48AB9900101}" type="pres">
      <dgm:prSet presAssocID="{1A0A9B95-C9BC-0D49-9BAC-0391FEBCE924}" presName="Name0" presStyleCnt="0">
        <dgm:presLayoutVars>
          <dgm:dir/>
          <dgm:resizeHandles val="exact"/>
        </dgm:presLayoutVars>
      </dgm:prSet>
      <dgm:spPr/>
      <dgm:t>
        <a:bodyPr/>
        <a:lstStyle/>
        <a:p>
          <a:endParaRPr lang="en-US"/>
        </a:p>
      </dgm:t>
    </dgm:pt>
    <dgm:pt modelId="{B76F515C-E4E6-D543-9637-05FD5E3E694A}" type="pres">
      <dgm:prSet presAssocID="{065B8BCB-74AA-2E42-982D-ED2BA7674B73}" presName="node" presStyleLbl="node1" presStyleIdx="0" presStyleCnt="3">
        <dgm:presLayoutVars>
          <dgm:bulletEnabled val="1"/>
        </dgm:presLayoutVars>
      </dgm:prSet>
      <dgm:spPr/>
      <dgm:t>
        <a:bodyPr/>
        <a:lstStyle/>
        <a:p>
          <a:endParaRPr lang="en-US"/>
        </a:p>
      </dgm:t>
    </dgm:pt>
    <dgm:pt modelId="{6158C4AB-9DF7-F84B-A917-5CAD389CC077}" type="pres">
      <dgm:prSet presAssocID="{957744AF-A50A-5F40-BF1C-425091B0F688}" presName="sibTrans" presStyleLbl="sibTrans2D1" presStyleIdx="0" presStyleCnt="3"/>
      <dgm:spPr/>
      <dgm:t>
        <a:bodyPr/>
        <a:lstStyle/>
        <a:p>
          <a:endParaRPr lang="en-US"/>
        </a:p>
      </dgm:t>
    </dgm:pt>
    <dgm:pt modelId="{3D08E396-8CC2-FC4B-81EB-4DF8D06C0BAA}" type="pres">
      <dgm:prSet presAssocID="{957744AF-A50A-5F40-BF1C-425091B0F688}" presName="connectorText" presStyleLbl="sibTrans2D1" presStyleIdx="0" presStyleCnt="3"/>
      <dgm:spPr/>
      <dgm:t>
        <a:bodyPr/>
        <a:lstStyle/>
        <a:p>
          <a:endParaRPr lang="en-US"/>
        </a:p>
      </dgm:t>
    </dgm:pt>
    <dgm:pt modelId="{71557C2D-0F2D-BB44-A804-5DE24A005824}" type="pres">
      <dgm:prSet presAssocID="{3D3B9F5F-303F-D34F-9BA3-4EFE89BF3150}" presName="node" presStyleLbl="node1" presStyleIdx="1" presStyleCnt="3">
        <dgm:presLayoutVars>
          <dgm:bulletEnabled val="1"/>
        </dgm:presLayoutVars>
      </dgm:prSet>
      <dgm:spPr/>
      <dgm:t>
        <a:bodyPr/>
        <a:lstStyle/>
        <a:p>
          <a:endParaRPr lang="en-US"/>
        </a:p>
      </dgm:t>
    </dgm:pt>
    <dgm:pt modelId="{287153A1-621E-BC43-913F-A83049848CE9}" type="pres">
      <dgm:prSet presAssocID="{39181798-51E4-A04A-B7C0-E5ACCEDABE99}" presName="sibTrans" presStyleLbl="sibTrans2D1" presStyleIdx="1" presStyleCnt="3"/>
      <dgm:spPr/>
      <dgm:t>
        <a:bodyPr/>
        <a:lstStyle/>
        <a:p>
          <a:endParaRPr lang="en-US"/>
        </a:p>
      </dgm:t>
    </dgm:pt>
    <dgm:pt modelId="{C31C8553-1588-8140-939B-AA45F31FC04D}" type="pres">
      <dgm:prSet presAssocID="{39181798-51E4-A04A-B7C0-E5ACCEDABE99}" presName="connectorText" presStyleLbl="sibTrans2D1" presStyleIdx="1" presStyleCnt="3"/>
      <dgm:spPr/>
      <dgm:t>
        <a:bodyPr/>
        <a:lstStyle/>
        <a:p>
          <a:endParaRPr lang="en-US"/>
        </a:p>
      </dgm:t>
    </dgm:pt>
    <dgm:pt modelId="{5FAE21F3-11EF-2741-95FD-1C2AC2F69BFB}" type="pres">
      <dgm:prSet presAssocID="{F1E67D8A-2EED-A24D-A5B9-909F1BA47F06}" presName="node" presStyleLbl="node1" presStyleIdx="2" presStyleCnt="3">
        <dgm:presLayoutVars>
          <dgm:bulletEnabled val="1"/>
        </dgm:presLayoutVars>
      </dgm:prSet>
      <dgm:spPr/>
      <dgm:t>
        <a:bodyPr/>
        <a:lstStyle/>
        <a:p>
          <a:endParaRPr lang="en-US"/>
        </a:p>
      </dgm:t>
    </dgm:pt>
    <dgm:pt modelId="{561A3D0F-1210-E647-9027-D25212AD52C7}" type="pres">
      <dgm:prSet presAssocID="{004E6494-54F8-7B43-BA92-E8A5343E6C27}" presName="sibTrans" presStyleLbl="sibTrans2D1" presStyleIdx="2" presStyleCnt="3"/>
      <dgm:spPr/>
      <dgm:t>
        <a:bodyPr/>
        <a:lstStyle/>
        <a:p>
          <a:endParaRPr lang="en-US"/>
        </a:p>
      </dgm:t>
    </dgm:pt>
    <dgm:pt modelId="{76AA346B-4AAD-D340-A091-3ECBF305FBA3}" type="pres">
      <dgm:prSet presAssocID="{004E6494-54F8-7B43-BA92-E8A5343E6C27}" presName="connectorText" presStyleLbl="sibTrans2D1" presStyleIdx="2" presStyleCnt="3"/>
      <dgm:spPr/>
      <dgm:t>
        <a:bodyPr/>
        <a:lstStyle/>
        <a:p>
          <a:endParaRPr lang="en-US"/>
        </a:p>
      </dgm:t>
    </dgm:pt>
  </dgm:ptLst>
  <dgm:cxnLst>
    <dgm:cxn modelId="{1EF9B5D6-A7F0-4589-BE5F-D65117770643}" type="presOf" srcId="{39181798-51E4-A04A-B7C0-E5ACCEDABE99}" destId="{C31C8553-1588-8140-939B-AA45F31FC04D}" srcOrd="1" destOrd="0" presId="urn:microsoft.com/office/officeart/2005/8/layout/cycle7"/>
    <dgm:cxn modelId="{C6C84CD7-B0A5-4FD1-967E-AF792AD868EA}" type="presOf" srcId="{3D3B9F5F-303F-D34F-9BA3-4EFE89BF3150}" destId="{71557C2D-0F2D-BB44-A804-5DE24A005824}" srcOrd="0" destOrd="0" presId="urn:microsoft.com/office/officeart/2005/8/layout/cycle7"/>
    <dgm:cxn modelId="{425CCFF2-8F83-4C83-836C-DD0B8B8F4FE4}" type="presOf" srcId="{957744AF-A50A-5F40-BF1C-425091B0F688}" destId="{3D08E396-8CC2-FC4B-81EB-4DF8D06C0BAA}" srcOrd="1" destOrd="0" presId="urn:microsoft.com/office/officeart/2005/8/layout/cycle7"/>
    <dgm:cxn modelId="{CC99F970-29E6-3541-A8D5-FBEC33DCBE6C}" srcId="{1A0A9B95-C9BC-0D49-9BAC-0391FEBCE924}" destId="{065B8BCB-74AA-2E42-982D-ED2BA7674B73}" srcOrd="0" destOrd="0" parTransId="{DBD68807-CF8D-F842-9302-E9D42F94740E}" sibTransId="{957744AF-A50A-5F40-BF1C-425091B0F688}"/>
    <dgm:cxn modelId="{81323D6D-E0A1-5E4D-A472-70EE5089E460}" srcId="{1A0A9B95-C9BC-0D49-9BAC-0391FEBCE924}" destId="{F1E67D8A-2EED-A24D-A5B9-909F1BA47F06}" srcOrd="2" destOrd="0" parTransId="{8E4292BF-6608-7044-AB8A-62651F714FE4}" sibTransId="{004E6494-54F8-7B43-BA92-E8A5343E6C27}"/>
    <dgm:cxn modelId="{357A09E5-7C68-AE40-BB72-F0F1D75D3E6E}" srcId="{1A0A9B95-C9BC-0D49-9BAC-0391FEBCE924}" destId="{3D3B9F5F-303F-D34F-9BA3-4EFE89BF3150}" srcOrd="1" destOrd="0" parTransId="{AFB88A97-2A1B-264F-8B06-E261E447AB25}" sibTransId="{39181798-51E4-A04A-B7C0-E5ACCEDABE99}"/>
    <dgm:cxn modelId="{C21A51A7-D737-428D-A5B6-774A69A1DDB7}" type="presOf" srcId="{39181798-51E4-A04A-B7C0-E5ACCEDABE99}" destId="{287153A1-621E-BC43-913F-A83049848CE9}" srcOrd="0" destOrd="0" presId="urn:microsoft.com/office/officeart/2005/8/layout/cycle7"/>
    <dgm:cxn modelId="{A9C8C494-E85D-43E1-A3DC-C7E4EB486732}" type="presOf" srcId="{F1E67D8A-2EED-A24D-A5B9-909F1BA47F06}" destId="{5FAE21F3-11EF-2741-95FD-1C2AC2F69BFB}" srcOrd="0" destOrd="0" presId="urn:microsoft.com/office/officeart/2005/8/layout/cycle7"/>
    <dgm:cxn modelId="{6B725B34-A25E-4449-A9EA-585540FAA0B3}" type="presOf" srcId="{1A0A9B95-C9BC-0D49-9BAC-0391FEBCE924}" destId="{56401C38-5DC9-B540-945A-F48AB9900101}" srcOrd="0" destOrd="0" presId="urn:microsoft.com/office/officeart/2005/8/layout/cycle7"/>
    <dgm:cxn modelId="{F79D0D21-29A7-4FC3-B9B7-78CD115CCA61}" type="presOf" srcId="{065B8BCB-74AA-2E42-982D-ED2BA7674B73}" destId="{B76F515C-E4E6-D543-9637-05FD5E3E694A}" srcOrd="0" destOrd="0" presId="urn:microsoft.com/office/officeart/2005/8/layout/cycle7"/>
    <dgm:cxn modelId="{C3A4C021-7822-4E0B-8A7D-0A3900663D4B}" type="presOf" srcId="{957744AF-A50A-5F40-BF1C-425091B0F688}" destId="{6158C4AB-9DF7-F84B-A917-5CAD389CC077}" srcOrd="0" destOrd="0" presId="urn:microsoft.com/office/officeart/2005/8/layout/cycle7"/>
    <dgm:cxn modelId="{F8D14CAF-2D76-4311-B51D-0EE617D5AB46}" type="presOf" srcId="{004E6494-54F8-7B43-BA92-E8A5343E6C27}" destId="{76AA346B-4AAD-D340-A091-3ECBF305FBA3}" srcOrd="1" destOrd="0" presId="urn:microsoft.com/office/officeart/2005/8/layout/cycle7"/>
    <dgm:cxn modelId="{699E70AD-00D9-4914-9B24-2F013897BC86}" type="presOf" srcId="{004E6494-54F8-7B43-BA92-E8A5343E6C27}" destId="{561A3D0F-1210-E647-9027-D25212AD52C7}" srcOrd="0" destOrd="0" presId="urn:microsoft.com/office/officeart/2005/8/layout/cycle7"/>
    <dgm:cxn modelId="{3528CF8A-7D75-4D56-9ECF-889C163C81A7}" type="presParOf" srcId="{56401C38-5DC9-B540-945A-F48AB9900101}" destId="{B76F515C-E4E6-D543-9637-05FD5E3E694A}" srcOrd="0" destOrd="0" presId="urn:microsoft.com/office/officeart/2005/8/layout/cycle7"/>
    <dgm:cxn modelId="{3A14D531-6319-411C-8F11-6D3586A57BE8}" type="presParOf" srcId="{56401C38-5DC9-B540-945A-F48AB9900101}" destId="{6158C4AB-9DF7-F84B-A917-5CAD389CC077}" srcOrd="1" destOrd="0" presId="urn:microsoft.com/office/officeart/2005/8/layout/cycle7"/>
    <dgm:cxn modelId="{D55C1253-75AE-48FE-8BE3-5BF4926F1B62}" type="presParOf" srcId="{6158C4AB-9DF7-F84B-A917-5CAD389CC077}" destId="{3D08E396-8CC2-FC4B-81EB-4DF8D06C0BAA}" srcOrd="0" destOrd="0" presId="urn:microsoft.com/office/officeart/2005/8/layout/cycle7"/>
    <dgm:cxn modelId="{6CF4D090-4222-4350-ACD0-E27293F19D12}" type="presParOf" srcId="{56401C38-5DC9-B540-945A-F48AB9900101}" destId="{71557C2D-0F2D-BB44-A804-5DE24A005824}" srcOrd="2" destOrd="0" presId="urn:microsoft.com/office/officeart/2005/8/layout/cycle7"/>
    <dgm:cxn modelId="{14B27FCC-DE1B-4E52-8B41-24EDF0CF8D67}" type="presParOf" srcId="{56401C38-5DC9-B540-945A-F48AB9900101}" destId="{287153A1-621E-BC43-913F-A83049848CE9}" srcOrd="3" destOrd="0" presId="urn:microsoft.com/office/officeart/2005/8/layout/cycle7"/>
    <dgm:cxn modelId="{A118DBC4-4EE6-4A9A-9C36-4322B8F9A1DC}" type="presParOf" srcId="{287153A1-621E-BC43-913F-A83049848CE9}" destId="{C31C8553-1588-8140-939B-AA45F31FC04D}" srcOrd="0" destOrd="0" presId="urn:microsoft.com/office/officeart/2005/8/layout/cycle7"/>
    <dgm:cxn modelId="{6FD22043-3121-46FA-B231-387A67CF74D6}" type="presParOf" srcId="{56401C38-5DC9-B540-945A-F48AB9900101}" destId="{5FAE21F3-11EF-2741-95FD-1C2AC2F69BFB}" srcOrd="4" destOrd="0" presId="urn:microsoft.com/office/officeart/2005/8/layout/cycle7"/>
    <dgm:cxn modelId="{AE5B6132-F6BB-499A-B781-76C49DA0B5FE}" type="presParOf" srcId="{56401C38-5DC9-B540-945A-F48AB9900101}" destId="{561A3D0F-1210-E647-9027-D25212AD52C7}" srcOrd="5" destOrd="0" presId="urn:microsoft.com/office/officeart/2005/8/layout/cycle7"/>
    <dgm:cxn modelId="{749D882B-38FD-4F9B-92F6-EF05796B4EC9}" type="presParOf" srcId="{561A3D0F-1210-E647-9027-D25212AD52C7}" destId="{76AA346B-4AAD-D340-A091-3ECBF305FBA3}"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F515C-E4E6-D543-9637-05FD5E3E694A}">
      <dsp:nvSpPr>
        <dsp:cNvPr id="0" name=""/>
        <dsp:cNvSpPr/>
      </dsp:nvSpPr>
      <dsp:spPr>
        <a:xfrm>
          <a:off x="1995785" y="1179"/>
          <a:ext cx="2104429" cy="105221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Polling</a:t>
          </a:r>
          <a:endParaRPr lang="en-US" sz="3100" kern="1200" dirty="0"/>
        </a:p>
      </dsp:txBody>
      <dsp:txXfrm>
        <a:off x="2026603" y="31997"/>
        <a:ext cx="2042793" cy="990578"/>
      </dsp:txXfrm>
    </dsp:sp>
    <dsp:sp modelId="{6158C4AB-9DF7-F84B-A917-5CAD389CC077}">
      <dsp:nvSpPr>
        <dsp:cNvPr id="0" name=""/>
        <dsp:cNvSpPr/>
      </dsp:nvSpPr>
      <dsp:spPr>
        <a:xfrm rot="3600000">
          <a:off x="3368523" y="1847862"/>
          <a:ext cx="1096445" cy="368275"/>
        </a:xfrm>
        <a:prstGeom prst="lef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479006" y="1921517"/>
        <a:ext cx="875480" cy="220965"/>
      </dsp:txXfrm>
    </dsp:sp>
    <dsp:sp modelId="{71557C2D-0F2D-BB44-A804-5DE24A005824}">
      <dsp:nvSpPr>
        <dsp:cNvPr id="0" name=""/>
        <dsp:cNvSpPr/>
      </dsp:nvSpPr>
      <dsp:spPr>
        <a:xfrm>
          <a:off x="3733278" y="3010605"/>
          <a:ext cx="2104429" cy="105221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Modeling</a:t>
          </a:r>
          <a:endParaRPr lang="en-US" sz="3100" kern="1200" dirty="0"/>
        </a:p>
      </dsp:txBody>
      <dsp:txXfrm>
        <a:off x="3764096" y="3041423"/>
        <a:ext cx="2042793" cy="990578"/>
      </dsp:txXfrm>
    </dsp:sp>
    <dsp:sp modelId="{287153A1-621E-BC43-913F-A83049848CE9}">
      <dsp:nvSpPr>
        <dsp:cNvPr id="0" name=""/>
        <dsp:cNvSpPr/>
      </dsp:nvSpPr>
      <dsp:spPr>
        <a:xfrm rot="10800000">
          <a:off x="2499777" y="3352575"/>
          <a:ext cx="1096445" cy="368275"/>
        </a:xfrm>
        <a:prstGeom prst="lef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610259" y="3426230"/>
        <a:ext cx="875480" cy="220965"/>
      </dsp:txXfrm>
    </dsp:sp>
    <dsp:sp modelId="{5FAE21F3-11EF-2741-95FD-1C2AC2F69BFB}">
      <dsp:nvSpPr>
        <dsp:cNvPr id="0" name=""/>
        <dsp:cNvSpPr/>
      </dsp:nvSpPr>
      <dsp:spPr>
        <a:xfrm>
          <a:off x="258291" y="3010605"/>
          <a:ext cx="2104429" cy="105221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Tracking</a:t>
          </a:r>
          <a:endParaRPr lang="en-US" sz="3100" kern="1200" dirty="0"/>
        </a:p>
      </dsp:txBody>
      <dsp:txXfrm>
        <a:off x="289109" y="3041423"/>
        <a:ext cx="2042793" cy="990578"/>
      </dsp:txXfrm>
    </dsp:sp>
    <dsp:sp modelId="{561A3D0F-1210-E647-9027-D25212AD52C7}">
      <dsp:nvSpPr>
        <dsp:cNvPr id="0" name=""/>
        <dsp:cNvSpPr/>
      </dsp:nvSpPr>
      <dsp:spPr>
        <a:xfrm rot="18000000">
          <a:off x="1631030" y="1847862"/>
          <a:ext cx="1096445" cy="368275"/>
        </a:xfrm>
        <a:prstGeom prst="lef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741513" y="1921517"/>
        <a:ext cx="875480" cy="220965"/>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587A81-1FB3-4347-ACCF-A2573C16CF8C}" type="datetimeFigureOut">
              <a:rPr lang="en-US" smtClean="0"/>
              <a:t>3/7/2014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D0A21D-01A3-42E1-84F3-8E8741890E1F}" type="slidenum">
              <a:rPr lang="en-US" smtClean="0"/>
              <a:t>‹#›</a:t>
            </a:fld>
            <a:endParaRPr lang="en-US" dirty="0"/>
          </a:p>
        </p:txBody>
      </p:sp>
    </p:spTree>
    <p:extLst>
      <p:ext uri="{BB962C8B-B14F-4D97-AF65-F5344CB8AC3E}">
        <p14:creationId xmlns:p14="http://schemas.microsoft.com/office/powerpoint/2010/main" val="1939744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anose="020B0604020202020204" pitchFamily="34" charset="0"/>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8C407E8-9D66-4F39-A381-42BF6BFBBEA7}" type="slidenum">
              <a:rPr lang="en-US"/>
              <a:pPr/>
              <a:t>8</a:t>
            </a:fld>
            <a:endParaRPr lang="en-US" dirty="0"/>
          </a:p>
        </p:txBody>
      </p:sp>
    </p:spTree>
    <p:extLst>
      <p:ext uri="{BB962C8B-B14F-4D97-AF65-F5344CB8AC3E}">
        <p14:creationId xmlns:p14="http://schemas.microsoft.com/office/powerpoint/2010/main" val="556118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Unicode MS" panose="020B0604020202020204" pitchFamily="34" charset="-128"/>
              </a:rPr>
              <a:t>Salon owners go through a training program run by the city or county, and they commit to adopting the following healthy salon practices (see next slide)</a:t>
            </a:r>
          </a:p>
          <a:p>
            <a:endParaRPr lang="en-US" smtClean="0">
              <a:latin typeface="Arial Unicode MS" panose="020B0604020202020204" pitchFamily="34" charset="-128"/>
            </a:endParaRPr>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1pPr>
            <a:lvl2pPr marL="742950" indent="-285750"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2pPr>
            <a:lvl3pPr marL="1143000" indent="-228600"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3pPr>
            <a:lvl4pPr marL="1600200" indent="-228600"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4pPr>
            <a:lvl5pPr marL="2057400" indent="-228600"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5pPr>
            <a:lvl6pPr marL="2514600" indent="-228600" algn="ctr" defTabSz="931863" eaLnBrk="0" fontAlgn="base" hangingPunct="0">
              <a:spcBef>
                <a:spcPct val="0"/>
              </a:spcBef>
              <a:spcAft>
                <a:spcPct val="0"/>
              </a:spcAft>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6pPr>
            <a:lvl7pPr marL="2971800" indent="-228600" algn="ctr" defTabSz="931863" eaLnBrk="0" fontAlgn="base" hangingPunct="0">
              <a:spcBef>
                <a:spcPct val="0"/>
              </a:spcBef>
              <a:spcAft>
                <a:spcPct val="0"/>
              </a:spcAft>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7pPr>
            <a:lvl8pPr marL="3429000" indent="-228600" algn="ctr" defTabSz="931863" eaLnBrk="0" fontAlgn="base" hangingPunct="0">
              <a:spcBef>
                <a:spcPct val="0"/>
              </a:spcBef>
              <a:spcAft>
                <a:spcPct val="0"/>
              </a:spcAft>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8pPr>
            <a:lvl9pPr marL="3886200" indent="-228600" algn="ctr" defTabSz="931863" eaLnBrk="0" fontAlgn="base" hangingPunct="0">
              <a:spcBef>
                <a:spcPct val="0"/>
              </a:spcBef>
              <a:spcAft>
                <a:spcPct val="0"/>
              </a:spcAft>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9pPr>
          </a:lstStyle>
          <a:p>
            <a:pPr eaLnBrk="1" hangingPunct="1"/>
            <a:fld id="{1A95555C-456E-4F84-9D2D-8E3573B0172E}" type="slidenum">
              <a:rPr lang="en-US" sz="1200">
                <a:solidFill>
                  <a:schemeClr val="tx1"/>
                </a:solidFill>
              </a:rPr>
              <a:pPr eaLnBrk="1" hangingPunct="1"/>
              <a:t>25</a:t>
            </a:fld>
            <a:endParaRPr lang="en-US" sz="1200">
              <a:solidFill>
                <a:schemeClr val="tx1"/>
              </a:solidFill>
            </a:endParaRPr>
          </a:p>
        </p:txBody>
      </p:sp>
    </p:spTree>
    <p:extLst>
      <p:ext uri="{BB962C8B-B14F-4D97-AF65-F5344CB8AC3E}">
        <p14:creationId xmlns:p14="http://schemas.microsoft.com/office/powerpoint/2010/main" val="3452232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1pPr>
            <a:lvl2pPr marL="742950" indent="-285750"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2pPr>
            <a:lvl3pPr marL="1143000" indent="-228600"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3pPr>
            <a:lvl4pPr marL="1600200" indent="-228600"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4pPr>
            <a:lvl5pPr marL="2057400" indent="-228600"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5pPr>
            <a:lvl6pPr marL="2514600" indent="-228600" algn="ctr" defTabSz="931863" eaLnBrk="0" fontAlgn="base" hangingPunct="0">
              <a:spcBef>
                <a:spcPct val="0"/>
              </a:spcBef>
              <a:spcAft>
                <a:spcPct val="0"/>
              </a:spcAft>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6pPr>
            <a:lvl7pPr marL="2971800" indent="-228600" algn="ctr" defTabSz="931863" eaLnBrk="0" fontAlgn="base" hangingPunct="0">
              <a:spcBef>
                <a:spcPct val="0"/>
              </a:spcBef>
              <a:spcAft>
                <a:spcPct val="0"/>
              </a:spcAft>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7pPr>
            <a:lvl8pPr marL="3429000" indent="-228600" algn="ctr" defTabSz="931863" eaLnBrk="0" fontAlgn="base" hangingPunct="0">
              <a:spcBef>
                <a:spcPct val="0"/>
              </a:spcBef>
              <a:spcAft>
                <a:spcPct val="0"/>
              </a:spcAft>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8pPr>
            <a:lvl9pPr marL="3886200" indent="-228600" algn="ctr" defTabSz="931863" eaLnBrk="0" fontAlgn="base" hangingPunct="0">
              <a:spcBef>
                <a:spcPct val="0"/>
              </a:spcBef>
              <a:spcAft>
                <a:spcPct val="0"/>
              </a:spcAft>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9pPr>
          </a:lstStyle>
          <a:p>
            <a:pPr eaLnBrk="1" hangingPunct="1"/>
            <a:fld id="{2542F41B-39A2-45E5-B249-87F9C4C2FDDB}" type="slidenum">
              <a:rPr lang="en-US" sz="1200">
                <a:solidFill>
                  <a:schemeClr val="tx1"/>
                </a:solidFill>
                <a:latin typeface="Arial" panose="020B0604020202020204" pitchFamily="34" charset="0"/>
              </a:rPr>
              <a:pPr eaLnBrk="1" hangingPunct="1"/>
              <a:t>27</a:t>
            </a:fld>
            <a:endParaRPr lang="en-US" sz="1200">
              <a:solidFill>
                <a:schemeClr val="tx1"/>
              </a:solidFill>
              <a:latin typeface="Arial" panose="020B0604020202020204" pitchFamily="34"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400" b="1" smtClean="0">
              <a:solidFill>
                <a:schemeClr val="accent2"/>
              </a:solidFill>
              <a:latin typeface="Arial" panose="020B0604020202020204" pitchFamily="34" charset="0"/>
            </a:endParaRPr>
          </a:p>
        </p:txBody>
      </p:sp>
    </p:spTree>
    <p:extLst>
      <p:ext uri="{BB962C8B-B14F-4D97-AF65-F5344CB8AC3E}">
        <p14:creationId xmlns:p14="http://schemas.microsoft.com/office/powerpoint/2010/main" val="4107412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summer of 2013 anti abortion activists</a:t>
            </a:r>
            <a:r>
              <a:rPr lang="en-US" baseline="0" dirty="0" smtClean="0"/>
              <a:t> gathered signatures to introduce an anti-abortion ballot measure that would ban abortion after 20 weeks in </a:t>
            </a:r>
            <a:r>
              <a:rPr lang="en-US" baseline="0" dirty="0" err="1" smtClean="0"/>
              <a:t>abq</a:t>
            </a:r>
            <a:endParaRPr lang="en-US" baseline="0" dirty="0" smtClean="0"/>
          </a:p>
          <a:p>
            <a:pPr marL="0" indent="0">
              <a:buFontTx/>
              <a:buNone/>
            </a:pPr>
            <a:r>
              <a:rPr lang="en-US" baseline="0" dirty="0" smtClean="0"/>
              <a:t>-The first municipal attempt ever</a:t>
            </a:r>
          </a:p>
          <a:p>
            <a:pPr marL="0" indent="0">
              <a:buFontTx/>
              <a:buNone/>
            </a:pPr>
            <a:r>
              <a:rPr lang="en-US" baseline="0" dirty="0" smtClean="0"/>
              <a:t>-We won </a:t>
            </a:r>
          </a:p>
          <a:p>
            <a:pPr marL="171450" indent="-171450">
              <a:buFontTx/>
              <a:buChar char="-"/>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CB2FEAD-1FC2-4E13-A37C-CFBEDE4315ED}" type="slidenum">
              <a:rPr lang="en-US" smtClean="0"/>
              <a:t>42</a:t>
            </a:fld>
            <a:endParaRPr lang="en-US"/>
          </a:p>
        </p:txBody>
      </p:sp>
    </p:spTree>
    <p:extLst>
      <p:ext uri="{BB962C8B-B14F-4D97-AF65-F5344CB8AC3E}">
        <p14:creationId xmlns:p14="http://schemas.microsoft.com/office/powerpoint/2010/main" val="3511299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CB2FEAD-1FC2-4E13-A37C-CFBEDE4315ED}" type="slidenum">
              <a:rPr lang="en-US" smtClean="0"/>
              <a:t>43</a:t>
            </a:fld>
            <a:endParaRPr lang="en-US"/>
          </a:p>
        </p:txBody>
      </p:sp>
    </p:spTree>
    <p:extLst>
      <p:ext uri="{BB962C8B-B14F-4D97-AF65-F5344CB8AC3E}">
        <p14:creationId xmlns:p14="http://schemas.microsoft.com/office/powerpoint/2010/main" val="2173898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out?</a:t>
            </a:r>
            <a:endParaRPr lang="en-US" dirty="0"/>
          </a:p>
        </p:txBody>
      </p:sp>
      <p:sp>
        <p:nvSpPr>
          <p:cNvPr id="4" name="Slide Number Placeholder 3"/>
          <p:cNvSpPr>
            <a:spLocks noGrp="1"/>
          </p:cNvSpPr>
          <p:nvPr>
            <p:ph type="sldNum" sz="quarter" idx="10"/>
          </p:nvPr>
        </p:nvSpPr>
        <p:spPr/>
        <p:txBody>
          <a:bodyPr/>
          <a:lstStyle/>
          <a:p>
            <a:fld id="{8CB2FEAD-1FC2-4E13-A37C-CFBEDE4315ED}" type="slidenum">
              <a:rPr lang="en-US" smtClean="0"/>
              <a:t>44</a:t>
            </a:fld>
            <a:endParaRPr lang="en-US"/>
          </a:p>
        </p:txBody>
      </p:sp>
    </p:spTree>
    <p:extLst>
      <p:ext uri="{BB962C8B-B14F-4D97-AF65-F5344CB8AC3E}">
        <p14:creationId xmlns:p14="http://schemas.microsoft.com/office/powerpoint/2010/main" val="3138392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smtClean="0"/>
          </a:p>
          <a:p>
            <a:r>
              <a:rPr lang="en-US" dirty="0" smtClean="0"/>
              <a:t>-Shifted narrative </a:t>
            </a:r>
            <a:r>
              <a:rPr lang="en-US" dirty="0" err="1" smtClean="0"/>
              <a:t>bc</a:t>
            </a:r>
            <a:r>
              <a:rPr lang="en-US" dirty="0" smtClean="0"/>
              <a:t> traditional messages were going to move our base but </a:t>
            </a:r>
            <a:r>
              <a:rPr lang="en-US" baseline="0" dirty="0" smtClean="0"/>
              <a:t>not people who hadn’t been asked to weigh in</a:t>
            </a:r>
          </a:p>
          <a:p>
            <a:r>
              <a:rPr lang="en-US" baseline="0" dirty="0" smtClean="0"/>
              <a:t>- Framed this election as a complex health decision that needed to remain in the hands of women, families and their doctors.</a:t>
            </a:r>
            <a:endParaRPr lang="en-US" dirty="0"/>
          </a:p>
        </p:txBody>
      </p:sp>
      <p:sp>
        <p:nvSpPr>
          <p:cNvPr id="4" name="Slide Number Placeholder 3"/>
          <p:cNvSpPr>
            <a:spLocks noGrp="1"/>
          </p:cNvSpPr>
          <p:nvPr>
            <p:ph type="sldNum" sz="quarter" idx="10"/>
          </p:nvPr>
        </p:nvSpPr>
        <p:spPr/>
        <p:txBody>
          <a:bodyPr/>
          <a:lstStyle/>
          <a:p>
            <a:fld id="{8CB2FEAD-1FC2-4E13-A37C-CFBEDE4315ED}" type="slidenum">
              <a:rPr lang="en-US" smtClean="0"/>
              <a:t>45</a:t>
            </a:fld>
            <a:endParaRPr lang="en-US"/>
          </a:p>
        </p:txBody>
      </p:sp>
    </p:spTree>
    <p:extLst>
      <p:ext uri="{BB962C8B-B14F-4D97-AF65-F5344CB8AC3E}">
        <p14:creationId xmlns:p14="http://schemas.microsoft.com/office/powerpoint/2010/main" val="3290591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B2FEAD-1FC2-4E13-A37C-CFBEDE4315ED}" type="slidenum">
              <a:rPr lang="en-US" smtClean="0"/>
              <a:t>46</a:t>
            </a:fld>
            <a:endParaRPr lang="en-US"/>
          </a:p>
        </p:txBody>
      </p:sp>
    </p:spTree>
    <p:extLst>
      <p:ext uri="{BB962C8B-B14F-4D97-AF65-F5344CB8AC3E}">
        <p14:creationId xmlns:p14="http://schemas.microsoft.com/office/powerpoint/2010/main" val="1045786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B2FEAD-1FC2-4E13-A37C-CFBEDE4315ED}" type="slidenum">
              <a:rPr lang="en-US" smtClean="0"/>
              <a:t>47</a:t>
            </a:fld>
            <a:endParaRPr lang="en-US"/>
          </a:p>
        </p:txBody>
      </p:sp>
    </p:spTree>
    <p:extLst>
      <p:ext uri="{BB962C8B-B14F-4D97-AF65-F5344CB8AC3E}">
        <p14:creationId xmlns:p14="http://schemas.microsoft.com/office/powerpoint/2010/main" val="3838114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B2FEAD-1FC2-4E13-A37C-CFBEDE4315ED}" type="slidenum">
              <a:rPr lang="en-US" smtClean="0"/>
              <a:t>48</a:t>
            </a:fld>
            <a:endParaRPr lang="en-US"/>
          </a:p>
        </p:txBody>
      </p:sp>
    </p:spTree>
    <p:extLst>
      <p:ext uri="{BB962C8B-B14F-4D97-AF65-F5344CB8AC3E}">
        <p14:creationId xmlns:p14="http://schemas.microsoft.com/office/powerpoint/2010/main" val="2436018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E6092A-7AB2-46B8-99B6-22BF1DDD2371}" type="slidenum">
              <a:rPr lang="en-US" smtClean="0"/>
              <a:pPr/>
              <a:t>10</a:t>
            </a:fld>
            <a:endParaRPr lang="en-US" dirty="0"/>
          </a:p>
        </p:txBody>
      </p:sp>
    </p:spTree>
    <p:extLst>
      <p:ext uri="{BB962C8B-B14F-4D97-AF65-F5344CB8AC3E}">
        <p14:creationId xmlns:p14="http://schemas.microsoft.com/office/powerpoint/2010/main" val="3711087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1pPr>
            <a:lvl2pPr marL="742950" indent="-285750"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2pPr>
            <a:lvl3pPr marL="1143000" indent="-228600"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3pPr>
            <a:lvl4pPr marL="1600200" indent="-228600"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4pPr>
            <a:lvl5pPr marL="2057400" indent="-228600"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5pPr>
            <a:lvl6pPr marL="2514600" indent="-228600" algn="ctr" defTabSz="931863" eaLnBrk="0" fontAlgn="base" hangingPunct="0">
              <a:spcBef>
                <a:spcPct val="0"/>
              </a:spcBef>
              <a:spcAft>
                <a:spcPct val="0"/>
              </a:spcAft>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6pPr>
            <a:lvl7pPr marL="2971800" indent="-228600" algn="ctr" defTabSz="931863" eaLnBrk="0" fontAlgn="base" hangingPunct="0">
              <a:spcBef>
                <a:spcPct val="0"/>
              </a:spcBef>
              <a:spcAft>
                <a:spcPct val="0"/>
              </a:spcAft>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7pPr>
            <a:lvl8pPr marL="3429000" indent="-228600" algn="ctr" defTabSz="931863" eaLnBrk="0" fontAlgn="base" hangingPunct="0">
              <a:spcBef>
                <a:spcPct val="0"/>
              </a:spcBef>
              <a:spcAft>
                <a:spcPct val="0"/>
              </a:spcAft>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8pPr>
            <a:lvl9pPr marL="3886200" indent="-228600" algn="ctr" defTabSz="931863" eaLnBrk="0" fontAlgn="base" hangingPunct="0">
              <a:spcBef>
                <a:spcPct val="0"/>
              </a:spcBef>
              <a:spcAft>
                <a:spcPct val="0"/>
              </a:spcAft>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9pPr>
          </a:lstStyle>
          <a:p>
            <a:pPr eaLnBrk="1" hangingPunct="1"/>
            <a:fld id="{49AE9D1A-0794-423C-81E9-3C0C66555ADC}" type="slidenum">
              <a:rPr lang="en-US" sz="1200">
                <a:solidFill>
                  <a:schemeClr val="tx1"/>
                </a:solidFill>
              </a:rPr>
              <a:pPr eaLnBrk="1" hangingPunct="1"/>
              <a:t>17</a:t>
            </a:fld>
            <a:endParaRPr lang="en-US" sz="1200">
              <a:solidFill>
                <a:schemeClr val="tx1"/>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Unicode MS" panose="020B0604020202020204" pitchFamily="34" charset="-128"/>
              </a:rPr>
              <a:t>Mission: To improve the health, safety and rights of the nail and beauty care workforce to achieve a healthier, more sustainable and just industry.</a:t>
            </a:r>
          </a:p>
          <a:p>
            <a:pPr eaLnBrk="1" hangingPunct="1"/>
            <a:endParaRPr lang="en-US" smtClean="0">
              <a:latin typeface="Arial Unicode MS" panose="020B0604020202020204" pitchFamily="34" charset="-128"/>
            </a:endParaRPr>
          </a:p>
          <a:p>
            <a:pPr eaLnBrk="1" hangingPunct="1"/>
            <a:r>
              <a:rPr lang="en-US" b="1" smtClean="0">
                <a:latin typeface="Arial Unicode MS" panose="020B0604020202020204" pitchFamily="34" charset="-128"/>
              </a:rPr>
              <a:t>The California Healthy Nail Salon Collaborative</a:t>
            </a:r>
            <a:r>
              <a:rPr lang="en-US" smtClean="0">
                <a:latin typeface="Arial Unicode MS" panose="020B0604020202020204" pitchFamily="34" charset="-128"/>
              </a:rPr>
              <a:t> was formed in 2005 out of growing concern for the health and safety of nail salon and other cosmetology workers, owners, and consumers.  The Collaborative coordinates, leverages, and builds upon the respective expertise and activities of its diverse members and partners to advance a preventative environmental health agenda for the nail salon sector in California.  Composed of public health and environmental advocates, nail salon workers and owners, community-based groups, and allies in government agencies, the Collaborative seeks to proactively address health and safety concerns facing the nail salon worker community through an integrated approach using policy advocacy, research, outreach, and education strategies.</a:t>
            </a:r>
          </a:p>
          <a:p>
            <a:pPr eaLnBrk="1" hangingPunct="1"/>
            <a:endParaRPr lang="en-US" smtClean="0">
              <a:latin typeface="Arial Unicode MS" panose="020B0604020202020204" pitchFamily="34" charset="-128"/>
            </a:endParaRPr>
          </a:p>
          <a:p>
            <a:pPr eaLnBrk="1" hangingPunct="1"/>
            <a:r>
              <a:rPr lang="en-US" smtClean="0">
                <a:latin typeface="Arial Unicode MS" panose="020B0604020202020204" pitchFamily="34" charset="-128"/>
              </a:rPr>
              <a:t>Focuses on</a:t>
            </a:r>
            <a:r>
              <a:rPr lang="en-US" smtClean="0">
                <a:latin typeface="Arial Unicode MS" panose="020B0604020202020204" pitchFamily="34" charset="-128"/>
                <a:cs typeface="Arial" panose="020B0604020202020204" pitchFamily="34" charset="0"/>
              </a:rPr>
              <a:t> providing space and momentum for policy advocacy, research, and community outreach groups to work together on cross strategies and activities.</a:t>
            </a:r>
            <a:endParaRPr lang="en-US" smtClean="0">
              <a:latin typeface="Arial Unicode MS" panose="020B0604020202020204" pitchFamily="34" charset="-128"/>
            </a:endParaRPr>
          </a:p>
          <a:p>
            <a:pPr eaLnBrk="1" hangingPunct="1"/>
            <a:endParaRPr lang="en-US" smtClean="0">
              <a:latin typeface="Arial Unicode MS" panose="020B0604020202020204" pitchFamily="34" charset="-128"/>
            </a:endParaRPr>
          </a:p>
          <a:p>
            <a:pPr eaLnBrk="1" hangingPunct="1"/>
            <a:endParaRPr lang="en-US" smtClean="0">
              <a:latin typeface="Arial Unicode MS" panose="020B0604020202020204" pitchFamily="34" charset="-128"/>
            </a:endParaRPr>
          </a:p>
          <a:p>
            <a:pPr eaLnBrk="1" hangingPunct="1"/>
            <a:endParaRPr lang="en-US" smtClean="0">
              <a:latin typeface="Arial Unicode MS" panose="020B0604020202020204" pitchFamily="34" charset="-128"/>
            </a:endParaRPr>
          </a:p>
        </p:txBody>
      </p:sp>
    </p:spTree>
    <p:extLst>
      <p:ext uri="{BB962C8B-B14F-4D97-AF65-F5344CB8AC3E}">
        <p14:creationId xmlns:p14="http://schemas.microsoft.com/office/powerpoint/2010/main" val="2334471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1pPr>
            <a:lvl2pPr marL="742950" indent="-285750"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2pPr>
            <a:lvl3pPr marL="1143000" indent="-228600"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3pPr>
            <a:lvl4pPr marL="1600200" indent="-228600"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4pPr>
            <a:lvl5pPr marL="2057400" indent="-228600"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5pPr>
            <a:lvl6pPr marL="2514600" indent="-228600" algn="ctr" defTabSz="931863" eaLnBrk="0" fontAlgn="base" hangingPunct="0">
              <a:spcBef>
                <a:spcPct val="0"/>
              </a:spcBef>
              <a:spcAft>
                <a:spcPct val="0"/>
              </a:spcAft>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6pPr>
            <a:lvl7pPr marL="2971800" indent="-228600" algn="ctr" defTabSz="931863" eaLnBrk="0" fontAlgn="base" hangingPunct="0">
              <a:spcBef>
                <a:spcPct val="0"/>
              </a:spcBef>
              <a:spcAft>
                <a:spcPct val="0"/>
              </a:spcAft>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7pPr>
            <a:lvl8pPr marL="3429000" indent="-228600" algn="ctr" defTabSz="931863" eaLnBrk="0" fontAlgn="base" hangingPunct="0">
              <a:spcBef>
                <a:spcPct val="0"/>
              </a:spcBef>
              <a:spcAft>
                <a:spcPct val="0"/>
              </a:spcAft>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8pPr>
            <a:lvl9pPr marL="3886200" indent="-228600" algn="ctr" defTabSz="931863" eaLnBrk="0" fontAlgn="base" hangingPunct="0">
              <a:spcBef>
                <a:spcPct val="0"/>
              </a:spcBef>
              <a:spcAft>
                <a:spcPct val="0"/>
              </a:spcAft>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9pPr>
          </a:lstStyle>
          <a:p>
            <a:pPr eaLnBrk="1" hangingPunct="1"/>
            <a:fld id="{92AFCB91-3A4E-41ED-82F6-58AA2EF2960B}" type="slidenum">
              <a:rPr lang="en-US" sz="1200">
                <a:solidFill>
                  <a:schemeClr val="tx1"/>
                </a:solidFill>
                <a:latin typeface="Arial" panose="020B0604020202020204" pitchFamily="34" charset="0"/>
              </a:rPr>
              <a:pPr eaLnBrk="1" hangingPunct="1"/>
              <a:t>18</a:t>
            </a:fld>
            <a:endParaRPr lang="en-US" sz="1200">
              <a:solidFill>
                <a:schemeClr val="tx1"/>
              </a:solidFill>
              <a:latin typeface="Arial" panose="020B0604020202020204" pitchFamily="34" charset="0"/>
            </a:endParaRPr>
          </a:p>
        </p:txBody>
      </p:sp>
      <p:sp>
        <p:nvSpPr>
          <p:cNvPr id="19458"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z="1400" b="1" smtClean="0">
                <a:latin typeface="Arial" panose="020B0604020202020204" pitchFamily="34" charset="0"/>
              </a:rPr>
              <a:t>Estimated 60-70% are Vietnamese in CA, 40% Asian across country</a:t>
            </a:r>
          </a:p>
          <a:p>
            <a:pPr lvl="1" eaLnBrk="1" hangingPunct="1"/>
            <a:r>
              <a:rPr lang="en-US" sz="1400" smtClean="0">
                <a:latin typeface="Arial" panose="020B0604020202020204" pitchFamily="34" charset="0"/>
              </a:rPr>
              <a:t>95% are women of reproductive age</a:t>
            </a:r>
          </a:p>
          <a:p>
            <a:pPr lvl="1" eaLnBrk="1" hangingPunct="1"/>
            <a:r>
              <a:rPr lang="en-US" sz="1400" smtClean="0">
                <a:latin typeface="Arial" panose="020B0604020202020204" pitchFamily="34" charset="0"/>
              </a:rPr>
              <a:t>Many are recent immigrants with limited English</a:t>
            </a:r>
          </a:p>
          <a:p>
            <a:pPr lvl="1" eaLnBrk="1" hangingPunct="1"/>
            <a:r>
              <a:rPr lang="en-US" sz="1400" smtClean="0">
                <a:latin typeface="Arial" panose="020B0604020202020204" pitchFamily="34" charset="0"/>
              </a:rPr>
              <a:t>Lack access to health care</a:t>
            </a:r>
          </a:p>
          <a:p>
            <a:pPr lvl="1" eaLnBrk="1" hangingPunct="1"/>
            <a:endParaRPr lang="en-US" sz="1000" smtClean="0">
              <a:latin typeface="Arial" panose="020B0604020202020204" pitchFamily="34" charset="0"/>
            </a:endParaRPr>
          </a:p>
          <a:p>
            <a:pPr eaLnBrk="1" hangingPunct="1"/>
            <a:r>
              <a:rPr lang="en-US" sz="1400" b="1" smtClean="0">
                <a:latin typeface="Arial" panose="020B0604020202020204" pitchFamily="34" charset="0"/>
              </a:rPr>
              <a:t>Long-term chronic exposures</a:t>
            </a:r>
          </a:p>
          <a:p>
            <a:pPr lvl="1" eaLnBrk="1" hangingPunct="1"/>
            <a:r>
              <a:rPr lang="en-US" sz="1400" smtClean="0">
                <a:latin typeface="Arial" panose="020B0604020202020204" pitchFamily="34" charset="0"/>
              </a:rPr>
              <a:t>Homeland exposures to chemical warfare from the Vietnam War</a:t>
            </a:r>
          </a:p>
          <a:p>
            <a:pPr lvl="1" eaLnBrk="1" hangingPunct="1"/>
            <a:r>
              <a:rPr lang="en-US" sz="1400" smtClean="0">
                <a:latin typeface="Arial" panose="020B0604020202020204" pitchFamily="34" charset="0"/>
              </a:rPr>
              <a:t>Occupational exposures in the beauty industry</a:t>
            </a:r>
          </a:p>
          <a:p>
            <a:pPr lvl="1" eaLnBrk="1" hangingPunct="1"/>
            <a:endParaRPr lang="en-US" sz="1000" b="1" smtClean="0">
              <a:latin typeface="Arial" panose="020B0604020202020204" pitchFamily="34" charset="0"/>
            </a:endParaRPr>
          </a:p>
          <a:p>
            <a:pPr eaLnBrk="1" hangingPunct="1"/>
            <a:r>
              <a:rPr lang="en-US" sz="1400" b="1" smtClean="0">
                <a:latin typeface="Arial" panose="020B0604020202020204" pitchFamily="34" charset="0"/>
              </a:rPr>
              <a:t>Low socioeconomic status</a:t>
            </a:r>
          </a:p>
          <a:p>
            <a:pPr lvl="1" eaLnBrk="1" hangingPunct="1"/>
            <a:r>
              <a:rPr lang="en-US" sz="1400" smtClean="0">
                <a:latin typeface="Arial" panose="020B0604020202020204" pitchFamily="34" charset="0"/>
              </a:rPr>
              <a:t>Most earn less than $18,200 per year</a:t>
            </a:r>
          </a:p>
          <a:p>
            <a:pPr eaLnBrk="1" hangingPunct="1"/>
            <a:endParaRPr lang="en-US" sz="900" b="1" smtClean="0">
              <a:latin typeface="Arial" panose="020B0604020202020204" pitchFamily="34" charset="0"/>
            </a:endParaRPr>
          </a:p>
          <a:p>
            <a:pPr eaLnBrk="1" hangingPunct="1"/>
            <a:r>
              <a:rPr lang="en-US" sz="1400" b="1" smtClean="0">
                <a:latin typeface="Arial" panose="020B0604020202020204" pitchFamily="34" charset="0"/>
              </a:rPr>
              <a:t>Lack of job security </a:t>
            </a:r>
          </a:p>
          <a:p>
            <a:pPr lvl="1" eaLnBrk="1" hangingPunct="1"/>
            <a:r>
              <a:rPr lang="en-US" sz="1400" smtClean="0">
                <a:latin typeface="Arial" panose="020B0604020202020204" pitchFamily="34" charset="0"/>
              </a:rPr>
              <a:t>Most workers are not employees but rent a stations in shops</a:t>
            </a:r>
          </a:p>
          <a:p>
            <a:pPr lvl="1" eaLnBrk="1" hangingPunct="1"/>
            <a:r>
              <a:rPr lang="en-US" sz="1400" smtClean="0">
                <a:latin typeface="Arial" panose="020B0604020202020204" pitchFamily="34" charset="0"/>
              </a:rPr>
              <a:t>Lack of worker-based health insurance </a:t>
            </a:r>
          </a:p>
          <a:p>
            <a:pPr lvl="1" eaLnBrk="1" hangingPunct="1"/>
            <a:r>
              <a:rPr lang="en-US" sz="1400" smtClean="0">
                <a:latin typeface="Arial" panose="020B0604020202020204" pitchFamily="34" charset="0"/>
              </a:rPr>
              <a:t>Long daily hours (&gt;8 hours per day)</a:t>
            </a:r>
          </a:p>
          <a:p>
            <a:pPr lvl="1" eaLnBrk="1" hangingPunct="1"/>
            <a:r>
              <a:rPr lang="en-US" sz="1400" smtClean="0">
                <a:latin typeface="Arial" panose="020B0604020202020204" pitchFamily="34" charset="0"/>
              </a:rPr>
              <a:t>Unstable nature of nail shop business; high turnover of shops and ownership</a:t>
            </a:r>
            <a:endParaRPr lang="en-US" sz="1400" b="1" smtClean="0">
              <a:latin typeface="Arial" panose="020B0604020202020204" pitchFamily="34" charset="0"/>
            </a:endParaRPr>
          </a:p>
          <a:p>
            <a:pPr eaLnBrk="1" hangingPunct="1"/>
            <a:endParaRPr lang="en-US" smtClean="0">
              <a:latin typeface="Arial" panose="020B0604020202020204" pitchFamily="34" charset="0"/>
            </a:endParaRP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As first generation immigrants:</a:t>
            </a:r>
          </a:p>
          <a:p>
            <a:pPr eaLnBrk="1" hangingPunct="1"/>
            <a:r>
              <a:rPr lang="en-US" smtClean="0">
                <a:latin typeface="Arial" panose="020B0604020202020204" pitchFamily="34" charset="0"/>
              </a:rPr>
              <a:t>1) Lower socioeconomic status</a:t>
            </a:r>
          </a:p>
          <a:p>
            <a:pPr eaLnBrk="1" hangingPunct="1"/>
            <a:r>
              <a:rPr lang="en-US" smtClean="0">
                <a:latin typeface="Arial" panose="020B0604020202020204" pitchFamily="34" charset="0"/>
              </a:rPr>
              <a:t>2) Language barrier with respect to English</a:t>
            </a:r>
          </a:p>
          <a:p>
            <a:pPr eaLnBrk="1" hangingPunct="1"/>
            <a:r>
              <a:rPr lang="en-US" smtClean="0">
                <a:latin typeface="Arial" panose="020B0604020202020204" pitchFamily="34" charset="0"/>
              </a:rPr>
              <a:t>Lack of knowledge about legal and health care systems</a:t>
            </a:r>
            <a:endParaRPr lang="en-US" sz="1400" smtClean="0">
              <a:latin typeface="Arial" panose="020B0604020202020204" pitchFamily="34" charset="0"/>
            </a:endParaRPr>
          </a:p>
          <a:p>
            <a:pPr eaLnBrk="1" hangingPunct="1"/>
            <a:endParaRPr lang="en-US" sz="1000" smtClean="0">
              <a:latin typeface="Arial" panose="020B0604020202020204" pitchFamily="34" charset="0"/>
            </a:endParaRPr>
          </a:p>
          <a:p>
            <a:pPr eaLnBrk="1" hangingPunct="1"/>
            <a:r>
              <a:rPr lang="en-US" sz="1000" smtClean="0">
                <a:latin typeface="Arial" panose="020B0604020202020204" pitchFamily="34" charset="0"/>
              </a:rPr>
              <a:t>Cosmetology is the fastest growing profession in California.  Over the last two decades, nail salon services alone have more than tripled.  Currently, there are over 83,000 manicurists in California, the majority of who are women of color (an estimated 60 - 80 percent, Vietnamese immigrants), and more than half are of reproductive age. </a:t>
            </a:r>
          </a:p>
          <a:p>
            <a:pPr eaLnBrk="1" hangingPunct="1"/>
            <a:endParaRPr lang="en-US" sz="1000" smtClean="0">
              <a:latin typeface="Arial" panose="020B0604020202020204" pitchFamily="34" charset="0"/>
            </a:endParaRPr>
          </a:p>
          <a:p>
            <a:pPr eaLnBrk="1" hangingPunct="1"/>
            <a:r>
              <a:rPr lang="en-US" sz="1000" smtClean="0">
                <a:latin typeface="Arial" panose="020B0604020202020204" pitchFamily="34" charset="0"/>
              </a:rPr>
              <a:t>Over the last two decades, nail salon services alone have more than tripled.  Currently, there are over 83,000 manicurists in California, the majority of who are women of color (an estimated 60 - 80 percent, Vietnamese immigrants), and more than half are of reproductive age.  Many of these women speak limited English, do not have access to health care coverage, and lack understanding of the U.S. legal and health care systems.  Nail salon workers tend to earn less than $16,000 a year and work in conditions that can be hazardous to their health. On a daily basis and often for long hours at a stretch, nail salon technicians handle solvents, glues, and other nail care products, containing a multitude of chemicals known or suspected to cause cancer, respiratory or reproductive harm. </a:t>
            </a:r>
          </a:p>
          <a:p>
            <a:pPr eaLnBrk="1" hangingPunct="1"/>
            <a:endParaRPr lang="en-US" sz="1000" smtClean="0">
              <a:latin typeface="Arial" panose="020B0604020202020204" pitchFamily="34" charset="0"/>
            </a:endParaRPr>
          </a:p>
          <a:p>
            <a:pPr eaLnBrk="1" hangingPunct="1"/>
            <a:r>
              <a:rPr lang="en-US" sz="1000" smtClean="0">
                <a:latin typeface="Arial" panose="020B0604020202020204" pitchFamily="34" charset="0"/>
              </a:rPr>
              <a:t>Given their occupational exposures, history of immigration, low awareness of health risks, and limited access to health care, the nail salon workers have complex health profiles that places them at risk for occupational-related health impacts. While acute impacts, such as rashes and respiratory aliments have been well-documented, little research has been conducted to date on the long-term chronic health impacts of toxic occupational exposures on salon workers.  Additionally, there remains a paucity of culturally and linguistically appropriate educational and outreach materials intended to build awareness about environmental exposures and to help workers and owners implement safety precautions and use least-toxic salon products. </a:t>
            </a:r>
          </a:p>
          <a:p>
            <a:pPr eaLnBrk="1" hangingPunct="1"/>
            <a:endParaRPr lang="en-US" sz="1000" smtClean="0">
              <a:latin typeface="Arial" panose="020B0604020202020204" pitchFamily="34" charset="0"/>
            </a:endParaRPr>
          </a:p>
          <a:p>
            <a:pPr lvl="1" eaLnBrk="1" hangingPunct="1">
              <a:buFontTx/>
              <a:buChar char="•"/>
            </a:pPr>
            <a:r>
              <a:rPr lang="en-US" sz="4600" smtClean="0">
                <a:latin typeface="Arial Unicode MS" panose="020B0604020202020204" pitchFamily="34" charset="-128"/>
              </a:rPr>
              <a:t>Over 97,100 manicurists in CA</a:t>
            </a:r>
          </a:p>
          <a:p>
            <a:pPr lvl="1" eaLnBrk="1" hangingPunct="1">
              <a:buFontTx/>
              <a:buChar char="•"/>
            </a:pPr>
            <a:r>
              <a:rPr lang="en-US" sz="4600" smtClean="0">
                <a:latin typeface="Arial Unicode MS" panose="020B0604020202020204" pitchFamily="34" charset="-128"/>
              </a:rPr>
              <a:t>Nail salons have tripled over the last twenty years</a:t>
            </a:r>
          </a:p>
          <a:p>
            <a:pPr lvl="1" eaLnBrk="1" hangingPunct="1">
              <a:buFontTx/>
              <a:buChar char="•"/>
            </a:pPr>
            <a:r>
              <a:rPr lang="en-US" sz="4600" smtClean="0">
                <a:latin typeface="Arial Unicode MS" panose="020B0604020202020204" pitchFamily="34" charset="-128"/>
              </a:rPr>
              <a:t>A growth sector for new immigrants and small business owners</a:t>
            </a:r>
          </a:p>
          <a:p>
            <a:pPr lvl="1" eaLnBrk="1" hangingPunct="1">
              <a:buFontTx/>
              <a:buChar char="•"/>
            </a:pPr>
            <a:r>
              <a:rPr lang="en-US" sz="4800" smtClean="0">
                <a:latin typeface="Arial Unicode MS" panose="020B0604020202020204" pitchFamily="34" charset="-128"/>
              </a:rPr>
              <a:t>Earned $6 billion in 2011</a:t>
            </a:r>
            <a:endParaRPr lang="en-US" sz="1300" smtClean="0">
              <a:latin typeface="Arial Unicode MS" panose="020B0604020202020204" pitchFamily="34" charset="-128"/>
            </a:endParaRPr>
          </a:p>
          <a:p>
            <a:pPr lvl="1" eaLnBrk="1" hangingPunct="1">
              <a:buFontTx/>
              <a:buChar char="•"/>
            </a:pPr>
            <a:r>
              <a:rPr lang="en-US" sz="4800" smtClean="0">
                <a:latin typeface="Arial Unicode MS" panose="020B0604020202020204" pitchFamily="34" charset="-128"/>
              </a:rPr>
              <a:t>The professional nail care market had 25% percent growth globally in 2012 – highest growth of all cosmetics</a:t>
            </a:r>
          </a:p>
          <a:p>
            <a:pPr marL="1957388" lvl="2" indent="-485775" eaLnBrk="1" hangingPunct="1"/>
            <a:endParaRPr lang="en-US" sz="4000" smtClean="0">
              <a:latin typeface="Arial Unicode MS" panose="020B0604020202020204" pitchFamily="34" charset="-128"/>
            </a:endParaRPr>
          </a:p>
          <a:p>
            <a:pPr eaLnBrk="1" hangingPunct="1"/>
            <a:endParaRPr lang="en-US" sz="1000" smtClean="0">
              <a:latin typeface="Arial" panose="020B0604020202020204" pitchFamily="34" charset="0"/>
            </a:endParaRPr>
          </a:p>
          <a:p>
            <a:pPr marL="1957388" lvl="2" indent="-485775" eaLnBrk="1" hangingPunct="1"/>
            <a:r>
              <a:rPr lang="en-US" sz="1400" smtClean="0">
                <a:latin typeface="Arial Unicode MS" panose="020B0604020202020204" pitchFamily="34" charset="-128"/>
              </a:rPr>
              <a:t>There is very limited regulation and review of the chemicals used in cosmetic and personal care products.  Of the more than 10,000 chemicals used in personal care and nail products 89 percent have not been tested independently for their safety or impacts on human health before entering the marketplace. </a:t>
            </a:r>
          </a:p>
          <a:p>
            <a:pPr marL="1957388" lvl="2" indent="-485775" eaLnBrk="1" hangingPunct="1"/>
            <a:endParaRPr lang="en-US" sz="1400" smtClean="0">
              <a:latin typeface="Arial" panose="020B0604020202020204" pitchFamily="34" charset="0"/>
            </a:endParaRPr>
          </a:p>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888140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1pPr>
            <a:lvl2pPr marL="742950" indent="-285750"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2pPr>
            <a:lvl3pPr marL="1143000" indent="-228600"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3pPr>
            <a:lvl4pPr marL="1600200" indent="-228600"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4pPr>
            <a:lvl5pPr marL="2057400" indent="-228600"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5pPr>
            <a:lvl6pPr marL="2514600" indent="-228600" algn="ctr" defTabSz="931863" eaLnBrk="0" fontAlgn="base" hangingPunct="0">
              <a:spcBef>
                <a:spcPct val="0"/>
              </a:spcBef>
              <a:spcAft>
                <a:spcPct val="0"/>
              </a:spcAft>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6pPr>
            <a:lvl7pPr marL="2971800" indent="-228600" algn="ctr" defTabSz="931863" eaLnBrk="0" fontAlgn="base" hangingPunct="0">
              <a:spcBef>
                <a:spcPct val="0"/>
              </a:spcBef>
              <a:spcAft>
                <a:spcPct val="0"/>
              </a:spcAft>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7pPr>
            <a:lvl8pPr marL="3429000" indent="-228600" algn="ctr" defTabSz="931863" eaLnBrk="0" fontAlgn="base" hangingPunct="0">
              <a:spcBef>
                <a:spcPct val="0"/>
              </a:spcBef>
              <a:spcAft>
                <a:spcPct val="0"/>
              </a:spcAft>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8pPr>
            <a:lvl9pPr marL="3886200" indent="-228600" algn="ctr" defTabSz="931863" eaLnBrk="0" fontAlgn="base" hangingPunct="0">
              <a:spcBef>
                <a:spcPct val="0"/>
              </a:spcBef>
              <a:spcAft>
                <a:spcPct val="0"/>
              </a:spcAft>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9pPr>
          </a:lstStyle>
          <a:p>
            <a:pPr eaLnBrk="1" hangingPunct="1"/>
            <a:fld id="{619B9F54-337D-4CDD-96A0-F36292EB4E94}" type="slidenum">
              <a:rPr lang="en-US" sz="1200">
                <a:solidFill>
                  <a:schemeClr val="tx1"/>
                </a:solidFill>
                <a:latin typeface="Arial" panose="020B0604020202020204" pitchFamily="34" charset="0"/>
              </a:rPr>
              <a:pPr eaLnBrk="1" hangingPunct="1"/>
              <a:t>19</a:t>
            </a:fld>
            <a:endParaRPr lang="en-US" sz="1200">
              <a:solidFill>
                <a:schemeClr val="tx1"/>
              </a:solidFill>
              <a:latin typeface="Arial" panose="020B0604020202020204" pitchFamily="34"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anose="020B0604020202020204" pitchFamily="34" charset="0"/>
              </a:rPr>
              <a:t>Three top ingredients of concern in many nail polishes are toluene, formaldehyde and dibutyl phthalate, which have been linked to reproductive harm including miscarriages, infertility, and birth defects, as well as cancer.  Several strong solvents such as acetone and alcohols are also regularly used to remove nail polish.  Exposure to these solvents can lead to immediate side effects such as nose, throat, lung, skin and eye irritation, as well as headaches, dizziness and confusion.  Acrylic nail application leads to exposure to nail dusts and acrylic polymers such as methyl methylacrylate (MMA) and ethyl methylacrylate (EMA).  Both EMA and MMA have a very strong odor even at low concentrations and are irritating to the eyes and respiratory system. They are also sensitizers, so individuals exposed over time often become allergic with reactions that include asthma and dermatitis</a:t>
            </a:r>
          </a:p>
        </p:txBody>
      </p:sp>
    </p:spTree>
    <p:extLst>
      <p:ext uri="{BB962C8B-B14F-4D97-AF65-F5344CB8AC3E}">
        <p14:creationId xmlns:p14="http://schemas.microsoft.com/office/powerpoint/2010/main" val="3536630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1pPr>
            <a:lvl2pPr marL="742950" indent="-285750"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2pPr>
            <a:lvl3pPr marL="1143000" indent="-228600"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3pPr>
            <a:lvl4pPr marL="1600200" indent="-228600"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4pPr>
            <a:lvl5pPr marL="2057400" indent="-228600"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5pPr>
            <a:lvl6pPr marL="2514600" indent="-228600" algn="ctr" defTabSz="931863" eaLnBrk="0" fontAlgn="base" hangingPunct="0">
              <a:spcBef>
                <a:spcPct val="0"/>
              </a:spcBef>
              <a:spcAft>
                <a:spcPct val="0"/>
              </a:spcAft>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6pPr>
            <a:lvl7pPr marL="2971800" indent="-228600" algn="ctr" defTabSz="931863" eaLnBrk="0" fontAlgn="base" hangingPunct="0">
              <a:spcBef>
                <a:spcPct val="0"/>
              </a:spcBef>
              <a:spcAft>
                <a:spcPct val="0"/>
              </a:spcAft>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7pPr>
            <a:lvl8pPr marL="3429000" indent="-228600" algn="ctr" defTabSz="931863" eaLnBrk="0" fontAlgn="base" hangingPunct="0">
              <a:spcBef>
                <a:spcPct val="0"/>
              </a:spcBef>
              <a:spcAft>
                <a:spcPct val="0"/>
              </a:spcAft>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8pPr>
            <a:lvl9pPr marL="3886200" indent="-228600" algn="ctr" defTabSz="931863" eaLnBrk="0" fontAlgn="base" hangingPunct="0">
              <a:spcBef>
                <a:spcPct val="0"/>
              </a:spcBef>
              <a:spcAft>
                <a:spcPct val="0"/>
              </a:spcAft>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9pPr>
          </a:lstStyle>
          <a:p>
            <a:pPr eaLnBrk="1" hangingPunct="1"/>
            <a:fld id="{7192147A-9DDF-48C7-B929-1517B021EA6E}" type="slidenum">
              <a:rPr lang="en-US" sz="1200">
                <a:solidFill>
                  <a:schemeClr val="tx1"/>
                </a:solidFill>
                <a:latin typeface="Arial" panose="020B0604020202020204" pitchFamily="34" charset="0"/>
              </a:rPr>
              <a:pPr eaLnBrk="1" hangingPunct="1"/>
              <a:t>20</a:t>
            </a:fld>
            <a:endParaRPr lang="en-US" sz="1200">
              <a:solidFill>
                <a:schemeClr val="tx1"/>
              </a:solidFill>
              <a:latin typeface="Arial" panose="020B0604020202020204" pitchFamily="34"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buFont typeface="Wingdings 2" panose="05020102010507070707" pitchFamily="18" charset="2"/>
              <a:buChar char=""/>
            </a:pPr>
            <a:r>
              <a:rPr lang="en-US" sz="2400" b="1" smtClean="0">
                <a:latin typeface="Arial" panose="020B0604020202020204" pitchFamily="34" charset="0"/>
              </a:rPr>
              <a:t>Cancer</a:t>
            </a:r>
          </a:p>
          <a:p>
            <a:pPr lvl="1" eaLnBrk="1" hangingPunct="1">
              <a:lnSpc>
                <a:spcPct val="90000"/>
              </a:lnSpc>
              <a:buFont typeface="Wingdings 2" panose="05020102010507070707" pitchFamily="18" charset="2"/>
              <a:buChar char=""/>
            </a:pPr>
            <a:r>
              <a:rPr lang="en-US" sz="2000" smtClean="0">
                <a:latin typeface="Arial" panose="020B0604020202020204" pitchFamily="34" charset="0"/>
              </a:rPr>
              <a:t>Regular exposure</a:t>
            </a:r>
            <a:r>
              <a:rPr lang="en-US" sz="2000" b="1" smtClean="0">
                <a:latin typeface="Arial" panose="020B0604020202020204" pitchFamily="34" charset="0"/>
              </a:rPr>
              <a:t> </a:t>
            </a:r>
            <a:r>
              <a:rPr lang="en-US" sz="2000" smtClean="0">
                <a:latin typeface="Arial" panose="020B0604020202020204" pitchFamily="34" charset="0"/>
              </a:rPr>
              <a:t>to known and suspected carcinogens</a:t>
            </a:r>
          </a:p>
          <a:p>
            <a:pPr eaLnBrk="1" hangingPunct="1">
              <a:lnSpc>
                <a:spcPct val="90000"/>
              </a:lnSpc>
            </a:pPr>
            <a:endParaRPr lang="en-US" sz="1000" b="1" smtClean="0">
              <a:latin typeface="Arial" panose="020B0604020202020204" pitchFamily="34" charset="0"/>
            </a:endParaRPr>
          </a:p>
          <a:p>
            <a:pPr eaLnBrk="1" hangingPunct="1">
              <a:lnSpc>
                <a:spcPct val="90000"/>
              </a:lnSpc>
              <a:buFont typeface="Wingdings 2" panose="05020102010507070707" pitchFamily="18" charset="2"/>
              <a:buChar char=""/>
            </a:pPr>
            <a:r>
              <a:rPr lang="en-US" sz="2400" b="1" smtClean="0">
                <a:latin typeface="Arial" panose="020B0604020202020204" pitchFamily="34" charset="0"/>
              </a:rPr>
              <a:t>Birth Defects &amp; Other Reproductive Health Issues</a:t>
            </a:r>
          </a:p>
          <a:p>
            <a:pPr lvl="1" eaLnBrk="1" hangingPunct="1">
              <a:lnSpc>
                <a:spcPct val="90000"/>
              </a:lnSpc>
              <a:buFont typeface="Wingdings 2" panose="05020102010507070707" pitchFamily="18" charset="2"/>
              <a:buChar char=""/>
            </a:pPr>
            <a:r>
              <a:rPr lang="en-US" sz="2000" smtClean="0">
                <a:latin typeface="Arial" panose="020B0604020202020204" pitchFamily="34" charset="0"/>
              </a:rPr>
              <a:t>Phthalates transferred to the placenta</a:t>
            </a:r>
          </a:p>
          <a:p>
            <a:pPr lvl="1" eaLnBrk="1" hangingPunct="1">
              <a:lnSpc>
                <a:spcPct val="90000"/>
              </a:lnSpc>
              <a:buFont typeface="Wingdings 2" panose="05020102010507070707" pitchFamily="18" charset="2"/>
              <a:buChar char=""/>
            </a:pPr>
            <a:r>
              <a:rPr lang="en-US" sz="2000" smtClean="0">
                <a:latin typeface="Arial" panose="020B0604020202020204" pitchFamily="34" charset="0"/>
              </a:rPr>
              <a:t>Toxins passed to newborns when breastfeeding</a:t>
            </a:r>
          </a:p>
          <a:p>
            <a:pPr lvl="1" eaLnBrk="1" hangingPunct="1">
              <a:lnSpc>
                <a:spcPct val="90000"/>
              </a:lnSpc>
              <a:buFont typeface="Wingdings 2" panose="05020102010507070707" pitchFamily="18" charset="2"/>
              <a:buChar char=""/>
            </a:pPr>
            <a:r>
              <a:rPr lang="en-US" sz="2000" smtClean="0">
                <a:latin typeface="Arial" panose="020B0604020202020204" pitchFamily="34" charset="0"/>
              </a:rPr>
              <a:t>Miscarriages </a:t>
            </a:r>
          </a:p>
          <a:p>
            <a:pPr lvl="1" eaLnBrk="1" hangingPunct="1">
              <a:lnSpc>
                <a:spcPct val="90000"/>
              </a:lnSpc>
            </a:pPr>
            <a:endParaRPr lang="en-US" sz="900" b="1" smtClean="0">
              <a:latin typeface="Arial" panose="020B0604020202020204" pitchFamily="34" charset="0"/>
            </a:endParaRPr>
          </a:p>
          <a:p>
            <a:pPr lvl="1" eaLnBrk="1" hangingPunct="1">
              <a:lnSpc>
                <a:spcPct val="90000"/>
              </a:lnSpc>
            </a:pPr>
            <a:endParaRPr lang="en-US" sz="900" b="1" smtClean="0">
              <a:latin typeface="Arial" panose="020B0604020202020204" pitchFamily="34" charset="0"/>
            </a:endParaRPr>
          </a:p>
          <a:p>
            <a:pPr lvl="1" eaLnBrk="1" hangingPunct="1">
              <a:lnSpc>
                <a:spcPct val="90000"/>
              </a:lnSpc>
            </a:pPr>
            <a:r>
              <a:rPr lang="en-US" sz="900" smtClean="0">
                <a:latin typeface="Arial" panose="020B0604020202020204" pitchFamily="34" charset="0"/>
              </a:rPr>
              <a:t>qualitative stories we've heard about miscarriages and birth defect stories not just in ca but from other grps in Oregon, washington and maybe from the so cal needs assess. Then go more into detail to just briefly mention cancer (repro related like breast cancer) and the reproductive effects are long term concerns but paucity if research them</a:t>
            </a:r>
            <a:endParaRPr lang="en-US" sz="900" b="1" smtClean="0">
              <a:latin typeface="Arial" panose="020B0604020202020204" pitchFamily="34" charset="0"/>
            </a:endParaRPr>
          </a:p>
          <a:p>
            <a:pPr eaLnBrk="1" hangingPunct="1">
              <a:lnSpc>
                <a:spcPct val="90000"/>
              </a:lnSpc>
            </a:pPr>
            <a:endParaRPr lang="en-US" sz="2400" b="1" smtClean="0">
              <a:latin typeface="Arial" panose="020B0604020202020204" pitchFamily="34" charset="0"/>
            </a:endParaRPr>
          </a:p>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715533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31746" name="Notes Placeholder 2"/>
          <p:cNvSpPr>
            <a:spLocks noGrp="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mtClean="0">
                <a:latin typeface="Arial" panose="020B0604020202020204" pitchFamily="34" charset="0"/>
              </a:rPr>
              <a:t>Complexities of the nail salon community like how its not uncommon that workers may be indep contractors vs employees, that owners sometimes are workers too, that this work is their livlihood and an entry Pt into US workforce (to set up the context for explaining why the collab was set up- to address and acknolwdege the complexities by bringing together diverse expertise and assets)</a:t>
            </a:r>
          </a:p>
          <a:p>
            <a:endParaRPr lang="en-US" b="1" smtClean="0">
              <a:latin typeface="Arial" panose="020B0604020202020204" pitchFamily="34" charset="0"/>
            </a:endParaRPr>
          </a:p>
          <a:p>
            <a:r>
              <a:rPr lang="en-US" b="1" smtClean="0">
                <a:latin typeface="Arial" panose="020B0604020202020204" pitchFamily="34" charset="0"/>
              </a:rPr>
              <a:t>Other environmental influences</a:t>
            </a:r>
          </a:p>
          <a:p>
            <a:pPr eaLnBrk="1" hangingPunct="1">
              <a:lnSpc>
                <a:spcPct val="80000"/>
              </a:lnSpc>
              <a:buFontTx/>
              <a:buChar char="•"/>
            </a:pPr>
            <a:r>
              <a:rPr lang="en-US" smtClean="0">
                <a:latin typeface="Arial Unicode MS" panose="020B0604020202020204" pitchFamily="34" charset="-128"/>
              </a:rPr>
              <a:t>Poor ventilation</a:t>
            </a:r>
          </a:p>
          <a:p>
            <a:pPr eaLnBrk="1" hangingPunct="1">
              <a:lnSpc>
                <a:spcPct val="80000"/>
              </a:lnSpc>
              <a:buFontTx/>
              <a:buChar char="•"/>
            </a:pPr>
            <a:endParaRPr lang="en-US" smtClean="0">
              <a:latin typeface="Arial Unicode MS" panose="020B0604020202020204" pitchFamily="34" charset="-128"/>
            </a:endParaRPr>
          </a:p>
          <a:p>
            <a:pPr eaLnBrk="1" hangingPunct="1">
              <a:lnSpc>
                <a:spcPct val="80000"/>
              </a:lnSpc>
              <a:buFontTx/>
              <a:buChar char="•"/>
            </a:pPr>
            <a:r>
              <a:rPr lang="en-US" smtClean="0">
                <a:latin typeface="Arial Unicode MS" panose="020B0604020202020204" pitchFamily="34" charset="-128"/>
              </a:rPr>
              <a:t>Ergonomics</a:t>
            </a:r>
          </a:p>
          <a:p>
            <a:pPr eaLnBrk="1" hangingPunct="1">
              <a:lnSpc>
                <a:spcPct val="80000"/>
              </a:lnSpc>
              <a:buFontTx/>
              <a:buChar char="•"/>
            </a:pPr>
            <a:endParaRPr lang="en-US" smtClean="0">
              <a:latin typeface="Arial Unicode MS" panose="020B0604020202020204" pitchFamily="34" charset="-128"/>
            </a:endParaRPr>
          </a:p>
          <a:p>
            <a:pPr eaLnBrk="1" hangingPunct="1">
              <a:lnSpc>
                <a:spcPct val="80000"/>
              </a:lnSpc>
              <a:buFontTx/>
              <a:buChar char="•"/>
            </a:pPr>
            <a:r>
              <a:rPr lang="en-US" smtClean="0">
                <a:latin typeface="Arial Unicode MS" panose="020B0604020202020204" pitchFamily="34" charset="-128"/>
              </a:rPr>
              <a:t>Lack of culturally &amp; linguistically appropriate materials and trainings </a:t>
            </a:r>
          </a:p>
          <a:p>
            <a:endParaRPr lang="en-US" b="1" smtClean="0">
              <a:latin typeface="Arial" panose="020B0604020202020204" pitchFamily="34" charset="0"/>
            </a:endParaRPr>
          </a:p>
          <a:p>
            <a:endParaRPr lang="en-US" smtClean="0">
              <a:latin typeface="Arial" panose="020B0604020202020204" pitchFamily="34" charset="0"/>
            </a:endParaRPr>
          </a:p>
          <a:p>
            <a:endParaRPr lang="en-US" smtClean="0">
              <a:latin typeface="Arial" panose="020B0604020202020204" pitchFamily="34" charset="0"/>
            </a:endParaRPr>
          </a:p>
          <a:p>
            <a:endParaRPr lang="en-US" smtClean="0">
              <a:latin typeface="Arial" panose="020B0604020202020204" pitchFamily="34" charset="0"/>
            </a:endParaRP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1pPr>
            <a:lvl2pPr marL="742950" indent="-285750"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2pPr>
            <a:lvl3pPr marL="1143000" indent="-228600"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3pPr>
            <a:lvl4pPr marL="1600200" indent="-228600"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4pPr>
            <a:lvl5pPr marL="2057400" indent="-228600"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5pPr>
            <a:lvl6pPr marL="2514600" indent="-228600" algn="ctr" defTabSz="931863" eaLnBrk="0" fontAlgn="base" hangingPunct="0">
              <a:spcBef>
                <a:spcPct val="0"/>
              </a:spcBef>
              <a:spcAft>
                <a:spcPct val="0"/>
              </a:spcAft>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6pPr>
            <a:lvl7pPr marL="2971800" indent="-228600" algn="ctr" defTabSz="931863" eaLnBrk="0" fontAlgn="base" hangingPunct="0">
              <a:spcBef>
                <a:spcPct val="0"/>
              </a:spcBef>
              <a:spcAft>
                <a:spcPct val="0"/>
              </a:spcAft>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7pPr>
            <a:lvl8pPr marL="3429000" indent="-228600" algn="ctr" defTabSz="931863" eaLnBrk="0" fontAlgn="base" hangingPunct="0">
              <a:spcBef>
                <a:spcPct val="0"/>
              </a:spcBef>
              <a:spcAft>
                <a:spcPct val="0"/>
              </a:spcAft>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8pPr>
            <a:lvl9pPr marL="3886200" indent="-228600" algn="ctr" defTabSz="931863" eaLnBrk="0" fontAlgn="base" hangingPunct="0">
              <a:spcBef>
                <a:spcPct val="0"/>
              </a:spcBef>
              <a:spcAft>
                <a:spcPct val="0"/>
              </a:spcAft>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9pPr>
          </a:lstStyle>
          <a:p>
            <a:pPr eaLnBrk="1" hangingPunct="1"/>
            <a:fld id="{576177B3-CD02-4E8E-B108-45D93BEE47D4}" type="slidenum">
              <a:rPr lang="en-US" sz="1200">
                <a:solidFill>
                  <a:schemeClr val="tx1"/>
                </a:solidFill>
                <a:latin typeface="Arial" panose="020B0604020202020204" pitchFamily="34" charset="0"/>
              </a:rPr>
              <a:pPr eaLnBrk="1" hangingPunct="1"/>
              <a:t>21</a:t>
            </a:fld>
            <a:endParaRPr 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1754244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Unicode MS" panose="020B0604020202020204" pitchFamily="34" charset="-128"/>
              </a:rPr>
              <a:t>The Collaborative focuses on fostering the inherent strength of immigrant nail salon workers to take an active role in problem solving and advocating for positive outcomes towards safe, healthy and fair working conditions that are free from environmental and workplace hazards and toxins. The nail salon population is a tight knit, family and culture focused community, with up to 80% immigrants from Vietnam. Manicurists take pride in their craft, but most work long hours, for low wages, and in unsafe conditions. Similar to most immigrants, nail salon workers seek to improve their lives and provide for their families. </a:t>
            </a:r>
          </a:p>
          <a:p>
            <a:r>
              <a:rPr lang="en-US" dirty="0" smtClean="0">
                <a:latin typeface="Arial Unicode MS" panose="020B0604020202020204" pitchFamily="34" charset="-128"/>
              </a:rPr>
              <a:t> </a:t>
            </a:r>
          </a:p>
          <a:p>
            <a:r>
              <a:rPr lang="en-US" dirty="0" smtClean="0">
                <a:latin typeface="Arial Unicode MS" panose="020B0604020202020204" pitchFamily="34" charset="-128"/>
              </a:rPr>
              <a:t>The Collaborative recognizes the power of the nail salon community to create change for themselves and thousands of others in their community.  The </a:t>
            </a:r>
            <a:r>
              <a:rPr lang="en-US" dirty="0" err="1" smtClean="0">
                <a:latin typeface="Arial Unicode MS" panose="020B0604020202020204" pitchFamily="34" charset="-128"/>
              </a:rPr>
              <a:t>Collaborative</a:t>
            </a:r>
            <a:r>
              <a:rPr lang="en-US" altLang="en-US" dirty="0" err="1" smtClean="0">
                <a:latin typeface="Arial Unicode MS" panose="020B0604020202020204" pitchFamily="34" charset="-128"/>
              </a:rPr>
              <a:t>’</a:t>
            </a:r>
            <a:r>
              <a:rPr lang="en-US" dirty="0" err="1" smtClean="0">
                <a:latin typeface="Arial Unicode MS" panose="020B0604020202020204" pitchFamily="34" charset="-128"/>
              </a:rPr>
              <a:t>s</a:t>
            </a:r>
            <a:r>
              <a:rPr lang="en-US" dirty="0" smtClean="0">
                <a:latin typeface="Arial Unicode MS" panose="020B0604020202020204" pitchFamily="34" charset="-128"/>
              </a:rPr>
              <a:t> leadership development approach builds upon nail salon workers</a:t>
            </a:r>
            <a:r>
              <a:rPr lang="en-US" altLang="en-US" dirty="0" smtClean="0">
                <a:latin typeface="Arial Unicode MS" panose="020B0604020202020204" pitchFamily="34" charset="-128"/>
              </a:rPr>
              <a:t>’</a:t>
            </a:r>
            <a:r>
              <a:rPr lang="en-US" dirty="0" smtClean="0">
                <a:latin typeface="Arial Unicode MS" panose="020B0604020202020204" pitchFamily="34" charset="-128"/>
              </a:rPr>
              <a:t> natural strengths, assets, and experiences to organize the salon community through culturally tailoring our work. Trainings are conducted in Vietnamese, the language most commonly spoken by nail salon workers, and focus on building salon workers</a:t>
            </a:r>
            <a:r>
              <a:rPr lang="en-US" altLang="en-US" dirty="0" smtClean="0">
                <a:latin typeface="Arial Unicode MS" panose="020B0604020202020204" pitchFamily="34" charset="-128"/>
              </a:rPr>
              <a:t>’</a:t>
            </a:r>
            <a:r>
              <a:rPr lang="en-US" dirty="0" smtClean="0">
                <a:latin typeface="Arial Unicode MS" panose="020B0604020202020204" pitchFamily="34" charset="-128"/>
              </a:rPr>
              <a:t> knowledge of ergonomics, chemical exposure, infectious disease, and workplace rights. Core Leaders participate in intensive leadership development training to become advocates, leaders and spokespeople. They also participate in skills building trainings to build their confidence to communicate concerns to decision makers, receive deeper guidance and opportunities for leadership and community building, and increase their leadership in the campaigns. This culturally and linguistically tailored leadership development training curriculum encourages and challenges nail salon workers and owner to lead and create sustainable change to improve the health and well-being of themselves, their families and communities.</a:t>
            </a:r>
          </a:p>
          <a:p>
            <a:endParaRPr lang="en-US" dirty="0" smtClean="0">
              <a:latin typeface="Arial Unicode MS" panose="020B0604020202020204" pitchFamily="34" charset="-128"/>
            </a:endParaRPr>
          </a:p>
        </p:txBody>
      </p:sp>
      <p:sp>
        <p:nvSpPr>
          <p:cNvPr id="440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1pPr>
            <a:lvl2pPr marL="742950" indent="-285750"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2pPr>
            <a:lvl3pPr marL="1143000" indent="-228600"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3pPr>
            <a:lvl4pPr marL="1600200" indent="-228600"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4pPr>
            <a:lvl5pPr marL="2057400" indent="-228600"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5pPr>
            <a:lvl6pPr marL="2514600" indent="-228600" algn="ctr" defTabSz="931863" eaLnBrk="0" fontAlgn="base" hangingPunct="0">
              <a:spcBef>
                <a:spcPct val="0"/>
              </a:spcBef>
              <a:spcAft>
                <a:spcPct val="0"/>
              </a:spcAft>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6pPr>
            <a:lvl7pPr marL="2971800" indent="-228600" algn="ctr" defTabSz="931863" eaLnBrk="0" fontAlgn="base" hangingPunct="0">
              <a:spcBef>
                <a:spcPct val="0"/>
              </a:spcBef>
              <a:spcAft>
                <a:spcPct val="0"/>
              </a:spcAft>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7pPr>
            <a:lvl8pPr marL="3429000" indent="-228600" algn="ctr" defTabSz="931863" eaLnBrk="0" fontAlgn="base" hangingPunct="0">
              <a:spcBef>
                <a:spcPct val="0"/>
              </a:spcBef>
              <a:spcAft>
                <a:spcPct val="0"/>
              </a:spcAft>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8pPr>
            <a:lvl9pPr marL="3886200" indent="-228600" algn="ctr" defTabSz="931863" eaLnBrk="0" fontAlgn="base" hangingPunct="0">
              <a:spcBef>
                <a:spcPct val="0"/>
              </a:spcBef>
              <a:spcAft>
                <a:spcPct val="0"/>
              </a:spcAft>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9pPr>
          </a:lstStyle>
          <a:p>
            <a:pPr eaLnBrk="1" hangingPunct="1"/>
            <a:fld id="{4DFF09CC-D644-4EC3-BB35-54C1F9DA5412}" type="slidenum">
              <a:rPr lang="en-US" sz="1200">
                <a:solidFill>
                  <a:schemeClr val="tx1"/>
                </a:solidFill>
              </a:rPr>
              <a:pPr eaLnBrk="1" hangingPunct="1"/>
              <a:t>22</a:t>
            </a:fld>
            <a:endParaRPr lang="en-US" sz="1200">
              <a:solidFill>
                <a:schemeClr val="tx1"/>
              </a:solidFill>
            </a:endParaRPr>
          </a:p>
        </p:txBody>
      </p:sp>
    </p:spTree>
    <p:extLst>
      <p:ext uri="{BB962C8B-B14F-4D97-AF65-F5344CB8AC3E}">
        <p14:creationId xmlns:p14="http://schemas.microsoft.com/office/powerpoint/2010/main" val="1226706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913"/>
              </a:spcBef>
              <a:buClr>
                <a:srgbClr val="000000"/>
              </a:buClr>
              <a:buFontTx/>
              <a:buAutoNum type="arabicPeriod"/>
            </a:pPr>
            <a:r>
              <a:rPr lang="en-US" smtClean="0">
                <a:latin typeface="Calibri" panose="020F0502020204030204" pitchFamily="34" charset="0"/>
                <a:sym typeface="Calibri" panose="020F0502020204030204" pitchFamily="34" charset="0"/>
              </a:rPr>
              <a:t>Use nail polishes without the toxic trio </a:t>
            </a:r>
          </a:p>
          <a:p>
            <a:pPr eaLnBrk="1" hangingPunct="1">
              <a:spcBef>
                <a:spcPts val="913"/>
              </a:spcBef>
              <a:buClr>
                <a:srgbClr val="000000"/>
              </a:buClr>
              <a:buFontTx/>
              <a:buAutoNum type="arabicPeriod"/>
            </a:pPr>
            <a:r>
              <a:rPr lang="en-US" smtClean="0">
                <a:latin typeface="Calibri" panose="020F0502020204030204" pitchFamily="34" charset="0"/>
                <a:sym typeface="Calibri" panose="020F0502020204030204" pitchFamily="34" charset="0"/>
              </a:rPr>
              <a:t>Use safer nail polish removers</a:t>
            </a:r>
          </a:p>
          <a:p>
            <a:pPr eaLnBrk="1" hangingPunct="1">
              <a:spcBef>
                <a:spcPts val="913"/>
              </a:spcBef>
              <a:buClr>
                <a:srgbClr val="000000"/>
              </a:buClr>
              <a:buFontTx/>
              <a:buAutoNum type="arabicPeriod"/>
            </a:pPr>
            <a:r>
              <a:rPr lang="en-US" smtClean="0">
                <a:latin typeface="Calibri" panose="020F0502020204030204" pitchFamily="34" charset="0"/>
                <a:sym typeface="Calibri" panose="020F0502020204030204" pitchFamily="34" charset="0"/>
              </a:rPr>
              <a:t>Avoid using nail polish thinners</a:t>
            </a:r>
          </a:p>
          <a:p>
            <a:pPr eaLnBrk="1" hangingPunct="1">
              <a:spcBef>
                <a:spcPts val="913"/>
              </a:spcBef>
              <a:buClr>
                <a:srgbClr val="000000"/>
              </a:buClr>
              <a:buFontTx/>
              <a:buAutoNum type="arabicPeriod"/>
            </a:pPr>
            <a:r>
              <a:rPr lang="en-US" smtClean="0">
                <a:latin typeface="Calibri" panose="020F0502020204030204" pitchFamily="34" charset="0"/>
                <a:sym typeface="Calibri" panose="020F0502020204030204" pitchFamily="34" charset="0"/>
              </a:rPr>
              <a:t>Wear nitrile gloves</a:t>
            </a:r>
          </a:p>
          <a:p>
            <a:pPr eaLnBrk="1" hangingPunct="1">
              <a:spcBef>
                <a:spcPts val="913"/>
              </a:spcBef>
              <a:buClr>
                <a:srgbClr val="000000"/>
              </a:buClr>
              <a:buFontTx/>
              <a:buAutoNum type="arabicPeriod"/>
            </a:pPr>
            <a:r>
              <a:rPr lang="en-US" smtClean="0">
                <a:latin typeface="Calibri" panose="020F0502020204030204" pitchFamily="34" charset="0"/>
                <a:sym typeface="Calibri" panose="020F0502020204030204" pitchFamily="34" charset="0"/>
              </a:rPr>
              <a:t>Better ventilation </a:t>
            </a:r>
          </a:p>
          <a:p>
            <a:pPr eaLnBrk="1" hangingPunct="1">
              <a:spcBef>
                <a:spcPts val="913"/>
              </a:spcBef>
              <a:buClr>
                <a:srgbClr val="000000"/>
              </a:buClr>
              <a:buFontTx/>
              <a:buAutoNum type="arabicPeriod" startAt="6"/>
            </a:pPr>
            <a:r>
              <a:rPr lang="en-US" smtClean="0">
                <a:latin typeface="Calibri" panose="020F0502020204030204" pitchFamily="34" charset="0"/>
                <a:sym typeface="Calibri" panose="020F0502020204030204" pitchFamily="34" charset="0"/>
              </a:rPr>
              <a:t>Install mechanical ventilation unit(s)</a:t>
            </a:r>
          </a:p>
          <a:p>
            <a:pPr eaLnBrk="1" hangingPunct="1">
              <a:spcBef>
                <a:spcPts val="913"/>
              </a:spcBef>
              <a:buClr>
                <a:srgbClr val="000000"/>
              </a:buClr>
              <a:buFontTx/>
              <a:buAutoNum type="arabicPeriod" startAt="6"/>
            </a:pPr>
            <a:r>
              <a:rPr lang="en-US" smtClean="0">
                <a:latin typeface="Calibri" panose="020F0502020204030204" pitchFamily="34" charset="0"/>
                <a:sym typeface="Calibri" panose="020F0502020204030204" pitchFamily="34" charset="0"/>
              </a:rPr>
              <a:t>Use safer artificial nail products</a:t>
            </a:r>
          </a:p>
          <a:p>
            <a:pPr eaLnBrk="1" hangingPunct="1">
              <a:spcBef>
                <a:spcPts val="913"/>
              </a:spcBef>
              <a:buClr>
                <a:srgbClr val="000000"/>
              </a:buClr>
              <a:buFontTx/>
              <a:buAutoNum type="arabicPeriod" startAt="6"/>
            </a:pPr>
            <a:r>
              <a:rPr lang="en-US" smtClean="0">
                <a:latin typeface="Calibri" panose="020F0502020204030204" pitchFamily="34" charset="0"/>
                <a:sym typeface="Calibri" panose="020F0502020204030204" pitchFamily="34" charset="0"/>
              </a:rPr>
              <a:t>Train all nail salon staff on safer practices </a:t>
            </a:r>
          </a:p>
          <a:p>
            <a:pPr eaLnBrk="1" hangingPunct="1">
              <a:spcBef>
                <a:spcPts val="913"/>
              </a:spcBef>
              <a:buClr>
                <a:srgbClr val="000000"/>
              </a:buClr>
              <a:buFontTx/>
              <a:buAutoNum type="arabicPeriod" startAt="6"/>
            </a:pPr>
            <a:r>
              <a:rPr lang="en-US" smtClean="0">
                <a:latin typeface="Calibri" panose="020F0502020204030204" pitchFamily="34" charset="0"/>
                <a:sym typeface="Calibri" panose="020F0502020204030204" pitchFamily="34" charset="0"/>
              </a:rPr>
              <a:t>Do not allow customers to bring in products unless they meet program criteria</a:t>
            </a:r>
          </a:p>
          <a:p>
            <a:endParaRPr lang="en-US" smtClean="0">
              <a:latin typeface="Arial Unicode MS" panose="020B0604020202020204" pitchFamily="34" charset="-128"/>
            </a:endParaRPr>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1pPr>
            <a:lvl2pPr marL="742950" indent="-285750"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2pPr>
            <a:lvl3pPr marL="1143000" indent="-228600"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3pPr>
            <a:lvl4pPr marL="1600200" indent="-228600"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4pPr>
            <a:lvl5pPr marL="2057400" indent="-228600" defTabSz="931863"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5pPr>
            <a:lvl6pPr marL="2514600" indent="-228600" algn="ctr" defTabSz="931863" eaLnBrk="0" fontAlgn="base" hangingPunct="0">
              <a:spcBef>
                <a:spcPct val="0"/>
              </a:spcBef>
              <a:spcAft>
                <a:spcPct val="0"/>
              </a:spcAft>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6pPr>
            <a:lvl7pPr marL="2971800" indent="-228600" algn="ctr" defTabSz="931863" eaLnBrk="0" fontAlgn="base" hangingPunct="0">
              <a:spcBef>
                <a:spcPct val="0"/>
              </a:spcBef>
              <a:spcAft>
                <a:spcPct val="0"/>
              </a:spcAft>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7pPr>
            <a:lvl8pPr marL="3429000" indent="-228600" algn="ctr" defTabSz="931863" eaLnBrk="0" fontAlgn="base" hangingPunct="0">
              <a:spcBef>
                <a:spcPct val="0"/>
              </a:spcBef>
              <a:spcAft>
                <a:spcPct val="0"/>
              </a:spcAft>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8pPr>
            <a:lvl9pPr marL="3886200" indent="-228600" algn="ctr" defTabSz="931863" eaLnBrk="0" fontAlgn="base" hangingPunct="0">
              <a:spcBef>
                <a:spcPct val="0"/>
              </a:spcBef>
              <a:spcAft>
                <a:spcPct val="0"/>
              </a:spcAft>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9pPr>
          </a:lstStyle>
          <a:p>
            <a:pPr eaLnBrk="1" hangingPunct="1"/>
            <a:fld id="{4D8C2668-0654-4771-984D-B1E2D250D162}" type="slidenum">
              <a:rPr lang="en-US" sz="1200">
                <a:solidFill>
                  <a:schemeClr val="tx1"/>
                </a:solidFill>
              </a:rPr>
              <a:pPr eaLnBrk="1" hangingPunct="1"/>
              <a:t>23</a:t>
            </a:fld>
            <a:endParaRPr lang="en-US" sz="1200">
              <a:solidFill>
                <a:schemeClr val="tx1"/>
              </a:solidFill>
            </a:endParaRPr>
          </a:p>
        </p:txBody>
      </p:sp>
    </p:spTree>
    <p:extLst>
      <p:ext uri="{BB962C8B-B14F-4D97-AF65-F5344CB8AC3E}">
        <p14:creationId xmlns:p14="http://schemas.microsoft.com/office/powerpoint/2010/main" val="1081231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a:spLocks noChangeArrowheads="1"/>
          </p:cNvSpPr>
          <p:nvPr/>
        </p:nvSpPr>
        <p:spPr bwMode="auto">
          <a:xfrm>
            <a:off x="0" y="6248400"/>
            <a:ext cx="9144000" cy="609600"/>
          </a:xfrm>
          <a:prstGeom prst="rect">
            <a:avLst/>
          </a:prstGeom>
          <a:solidFill>
            <a:srgbClr val="33996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schemeClr val="lt1"/>
              </a:solidFill>
              <a:latin typeface="+mn-lt"/>
            </a:endParaRPr>
          </a:p>
        </p:txBody>
      </p:sp>
      <p:sp>
        <p:nvSpPr>
          <p:cNvPr id="8" name="Rectangle 7"/>
          <p:cNvSpPr>
            <a:spLocks noChangeArrowheads="1"/>
          </p:cNvSpPr>
          <p:nvPr/>
        </p:nvSpPr>
        <p:spPr bwMode="auto">
          <a:xfrm>
            <a:off x="304800" y="1143000"/>
            <a:ext cx="8832850" cy="3505200"/>
          </a:xfrm>
          <a:prstGeom prst="rect">
            <a:avLst/>
          </a:prstGeom>
          <a:solidFill>
            <a:srgbClr val="EAEAEA"/>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schemeClr val="lt1"/>
              </a:solidFill>
              <a:latin typeface="+mn-lt"/>
            </a:endParaRPr>
          </a:p>
        </p:txBody>
      </p:sp>
      <p:sp>
        <p:nvSpPr>
          <p:cNvPr id="9221" name="Title Placeholder 1"/>
          <p:cNvSpPr>
            <a:spLocks noGrp="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9222" name="Text Placeholder 2"/>
          <p:cNvSpPr>
            <a:spLocks noGrp="1"/>
          </p:cNvSpPr>
          <p:nvPr>
            <p:ph type="subTitle" idx="1"/>
          </p:nvPr>
        </p:nvSpPr>
        <p:spPr>
          <a:xfrm>
            <a:off x="1371600" y="3886200"/>
            <a:ext cx="6400800" cy="1752600"/>
          </a:xfrm>
        </p:spPr>
        <p:txBody>
          <a:bodyPr/>
          <a:lstStyle>
            <a:lvl1pPr marL="0" indent="0" algn="ctr">
              <a:buFont typeface="Arial" charset="0"/>
              <a:buNone/>
              <a:defRPr/>
            </a:lvl1pPr>
          </a:lstStyle>
          <a:p>
            <a:pPr lvl="0"/>
            <a:r>
              <a:rPr lang="en-US" noProof="0" smtClean="0"/>
              <a:t>Click to edit Master subtitle style</a:t>
            </a:r>
          </a:p>
        </p:txBody>
      </p:sp>
      <p:pic>
        <p:nvPicPr>
          <p:cNvPr id="9223" name="Picture 7" descr="HEFNlogo06_RGB_Green&amp;Gray_No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228600"/>
            <a:ext cx="1955800" cy="1095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8496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533400"/>
            <a:ext cx="20955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1341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9891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4788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02908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4936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3383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32528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5457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72338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99887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6400800"/>
            <a:ext cx="9144000" cy="457200"/>
          </a:xfrm>
          <a:prstGeom prst="rect">
            <a:avLst/>
          </a:prstGeom>
          <a:solidFill>
            <a:srgbClr val="33996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schemeClr val="lt1"/>
              </a:solidFill>
              <a:latin typeface="+mn-lt"/>
            </a:endParaRPr>
          </a:p>
        </p:txBody>
      </p:sp>
      <p:sp>
        <p:nvSpPr>
          <p:cNvPr id="8" name="Rectangle 7"/>
          <p:cNvSpPr>
            <a:spLocks noChangeArrowheads="1"/>
          </p:cNvSpPr>
          <p:nvPr/>
        </p:nvSpPr>
        <p:spPr bwMode="auto">
          <a:xfrm>
            <a:off x="304800" y="1143000"/>
            <a:ext cx="8832850" cy="3505200"/>
          </a:xfrm>
          <a:prstGeom prst="rect">
            <a:avLst/>
          </a:prstGeom>
          <a:solidFill>
            <a:srgbClr val="EAEAEA"/>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schemeClr val="lt1"/>
              </a:solidFill>
              <a:latin typeface="+mn-lt"/>
            </a:endParaRPr>
          </a:p>
        </p:txBody>
      </p:sp>
      <p:sp>
        <p:nvSpPr>
          <p:cNvPr id="8197" name="Title Placeholder 1"/>
          <p:cNvSpPr>
            <a:spLocks noGrp="1"/>
          </p:cNvSpPr>
          <p:nvPr>
            <p:ph type="title"/>
          </p:nvPr>
        </p:nvSpPr>
        <p:spPr bwMode="auto">
          <a:xfrm>
            <a:off x="457200" y="5334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8" name="Text Placeholder 2"/>
          <p:cNvSpPr>
            <a:spLocks noGrp="1"/>
          </p:cNvSpPr>
          <p:nvPr>
            <p:ph type="body" idx="1"/>
          </p:nvPr>
        </p:nvSpPr>
        <p:spPr bwMode="auto">
          <a:xfrm>
            <a:off x="6096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hf hdr="0"/>
  <p:txStyles>
    <p:titleStyle>
      <a:lvl1pPr algn="ctr" rtl="0" eaLnBrk="1" fontAlgn="base" hangingPunct="1">
        <a:spcBef>
          <a:spcPct val="0"/>
        </a:spcBef>
        <a:spcAft>
          <a:spcPct val="0"/>
        </a:spcAft>
        <a:defRPr sz="4000">
          <a:solidFill>
            <a:schemeClr val="tx1"/>
          </a:solidFill>
          <a:latin typeface="+mj-lt"/>
          <a:ea typeface="+mj-ea"/>
          <a:cs typeface="+mj-cs"/>
        </a:defRPr>
      </a:lvl1pPr>
      <a:lvl2pPr algn="ctr" rtl="0" eaLnBrk="1" fontAlgn="base" hangingPunct="1">
        <a:spcBef>
          <a:spcPct val="0"/>
        </a:spcBef>
        <a:spcAft>
          <a:spcPct val="0"/>
        </a:spcAft>
        <a:defRPr sz="4000">
          <a:solidFill>
            <a:schemeClr val="tx1"/>
          </a:solidFill>
          <a:latin typeface="Verdana" pitchFamily="34" charset="0"/>
        </a:defRPr>
      </a:lvl2pPr>
      <a:lvl3pPr algn="ctr" rtl="0" eaLnBrk="1" fontAlgn="base" hangingPunct="1">
        <a:spcBef>
          <a:spcPct val="0"/>
        </a:spcBef>
        <a:spcAft>
          <a:spcPct val="0"/>
        </a:spcAft>
        <a:defRPr sz="4000">
          <a:solidFill>
            <a:schemeClr val="tx1"/>
          </a:solidFill>
          <a:latin typeface="Verdana" pitchFamily="34" charset="0"/>
        </a:defRPr>
      </a:lvl3pPr>
      <a:lvl4pPr algn="ctr" rtl="0" eaLnBrk="1" fontAlgn="base" hangingPunct="1">
        <a:spcBef>
          <a:spcPct val="0"/>
        </a:spcBef>
        <a:spcAft>
          <a:spcPct val="0"/>
        </a:spcAft>
        <a:defRPr sz="4000">
          <a:solidFill>
            <a:schemeClr val="tx1"/>
          </a:solidFill>
          <a:latin typeface="Verdana" pitchFamily="34" charset="0"/>
        </a:defRPr>
      </a:lvl4pPr>
      <a:lvl5pPr algn="ctr" rtl="0" eaLnBrk="1" fontAlgn="base" hangingPunct="1">
        <a:spcBef>
          <a:spcPct val="0"/>
        </a:spcBef>
        <a:spcAft>
          <a:spcPct val="0"/>
        </a:spcAft>
        <a:defRPr sz="4000">
          <a:solidFill>
            <a:schemeClr val="tx1"/>
          </a:solidFill>
          <a:latin typeface="Verdana" pitchFamily="34" charset="0"/>
        </a:defRPr>
      </a:lvl5pPr>
      <a:lvl6pPr marL="457200" algn="ctr" rtl="0" eaLnBrk="1" fontAlgn="base" hangingPunct="1">
        <a:spcBef>
          <a:spcPct val="0"/>
        </a:spcBef>
        <a:spcAft>
          <a:spcPct val="0"/>
        </a:spcAft>
        <a:defRPr sz="4000">
          <a:solidFill>
            <a:schemeClr val="tx1"/>
          </a:solidFill>
          <a:latin typeface="Verdana" pitchFamily="34" charset="0"/>
        </a:defRPr>
      </a:lvl6pPr>
      <a:lvl7pPr marL="914400" algn="ctr" rtl="0" eaLnBrk="1" fontAlgn="base" hangingPunct="1">
        <a:spcBef>
          <a:spcPct val="0"/>
        </a:spcBef>
        <a:spcAft>
          <a:spcPct val="0"/>
        </a:spcAft>
        <a:defRPr sz="4000">
          <a:solidFill>
            <a:schemeClr val="tx1"/>
          </a:solidFill>
          <a:latin typeface="Verdana" pitchFamily="34" charset="0"/>
        </a:defRPr>
      </a:lvl7pPr>
      <a:lvl8pPr marL="1371600" algn="ctr" rtl="0" eaLnBrk="1" fontAlgn="base" hangingPunct="1">
        <a:spcBef>
          <a:spcPct val="0"/>
        </a:spcBef>
        <a:spcAft>
          <a:spcPct val="0"/>
        </a:spcAft>
        <a:defRPr sz="4000">
          <a:solidFill>
            <a:schemeClr val="tx1"/>
          </a:solidFill>
          <a:latin typeface="Verdana" pitchFamily="34" charset="0"/>
        </a:defRPr>
      </a:lvl8pPr>
      <a:lvl9pPr marL="1828800" algn="ctr" rtl="0" eaLnBrk="1" fontAlgn="base" hangingPunct="1">
        <a:spcBef>
          <a:spcPct val="0"/>
        </a:spcBef>
        <a:spcAft>
          <a:spcPct val="0"/>
        </a:spcAft>
        <a:defRPr sz="4000">
          <a:solidFill>
            <a:schemeClr val="tx1"/>
          </a:solidFill>
          <a:latin typeface="Verdana" pitchFamily="34" charset="0"/>
        </a:defRPr>
      </a:lvl9pPr>
    </p:titleStyle>
    <p:bodyStyle>
      <a:lvl1pPr marL="342900" indent="-342900" algn="l" rtl="0" eaLnBrk="1" fontAlgn="base" hangingPunct="1">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notesSlide" Target="../notesSlides/notesSlide9.xml"/><Relationship Id="rId7"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mailto:annarondon@msn.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ccs.infospace.com/ClickHandler.ashx?du=http://lajicarita.files.wordpress.com/2012/08/cdc-brochure-graphic.jpg&amp;ru=http://lajicarita.files.wordpress.com/2012/08/cdc-brochure-graphic.jpg&amp;ld=20140306&amp;ap=11&amp;app=1&amp;c=srchresus1&amp;s=srchresus1&amp;coi=772&amp;cop=main-title&amp;euip=66.162.154.131&amp;npp=11&amp;p=0&amp;pp=0&amp;pvaid=a4e37db3ce674574acf32b90e60a3133&amp;fct.uid=49d8eae7437c4f9890b08886f2f040ad&amp;ep=11&amp;mid=9&amp;en=vuMFDIXn4lHFcO+XpjwvnSuGMNX6Nf5e0LxY2y/0OJH0I8G4pFiJaN+xSbqlRZwd&amp;hash=B333AF1AC44F0E6B94F5511256D3789B" TargetMode="Externa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latimes.com/extras/navajo/Day1/" TargetMode="Externa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hyperlink" Target="http://www.epa.gov/region9/superfund/navajo-nation/"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p:cNvSpPr>
          <p:nvPr>
            <p:ph type="ctrTitle"/>
          </p:nvPr>
        </p:nvSpPr>
        <p:spPr/>
        <p:txBody>
          <a:bodyPr/>
          <a:lstStyle/>
          <a:p>
            <a:r>
              <a:rPr lang="en-US" b="1" dirty="0" smtClean="0">
                <a:solidFill>
                  <a:srgbClr val="339966"/>
                </a:solidFill>
              </a:rPr>
              <a:t/>
            </a:r>
            <a:br>
              <a:rPr lang="en-US" b="1" dirty="0" smtClean="0">
                <a:solidFill>
                  <a:srgbClr val="339966"/>
                </a:solidFill>
              </a:rPr>
            </a:br>
            <a:r>
              <a:rPr lang="en-US" b="1" dirty="0">
                <a:solidFill>
                  <a:srgbClr val="339966"/>
                </a:solidFill>
              </a:rPr>
              <a:t/>
            </a:r>
            <a:br>
              <a:rPr lang="en-US" b="1" dirty="0">
                <a:solidFill>
                  <a:srgbClr val="339966"/>
                </a:solidFill>
              </a:rPr>
            </a:br>
            <a:r>
              <a:rPr lang="en-US" b="1" dirty="0" smtClean="0">
                <a:solidFill>
                  <a:srgbClr val="339966"/>
                </a:solidFill>
              </a:rPr>
              <a:t/>
            </a:r>
            <a:br>
              <a:rPr lang="en-US" b="1" dirty="0" smtClean="0">
                <a:solidFill>
                  <a:srgbClr val="339966"/>
                </a:solidFill>
              </a:rPr>
            </a:br>
            <a:r>
              <a:rPr lang="en-US" b="1" dirty="0" smtClean="0">
                <a:solidFill>
                  <a:srgbClr val="339966"/>
                </a:solidFill>
              </a:rPr>
              <a:t/>
            </a:r>
            <a:br>
              <a:rPr lang="en-US" b="1" dirty="0" smtClean="0">
                <a:solidFill>
                  <a:srgbClr val="339966"/>
                </a:solidFill>
              </a:rPr>
            </a:br>
            <a:r>
              <a:rPr lang="en-US" b="1" dirty="0" smtClean="0">
                <a:solidFill>
                  <a:srgbClr val="339966"/>
                </a:solidFill>
              </a:rPr>
              <a:t>Megaphones are Preventive Medicine:</a:t>
            </a:r>
            <a:br>
              <a:rPr lang="en-US" b="1" dirty="0" smtClean="0">
                <a:solidFill>
                  <a:srgbClr val="339966"/>
                </a:solidFill>
              </a:rPr>
            </a:br>
            <a:r>
              <a:rPr lang="en-US" b="1" dirty="0" smtClean="0">
                <a:solidFill>
                  <a:srgbClr val="339966"/>
                </a:solidFill>
              </a:rPr>
              <a:t/>
            </a:r>
            <a:br>
              <a:rPr lang="en-US" b="1" dirty="0" smtClean="0">
                <a:solidFill>
                  <a:srgbClr val="339966"/>
                </a:solidFill>
              </a:rPr>
            </a:br>
            <a:r>
              <a:rPr lang="en-US" sz="2800" b="1" dirty="0" smtClean="0"/>
              <a:t>Supporting Community Voices for Health and Health Equity</a:t>
            </a:r>
            <a:r>
              <a:rPr lang="en-US" b="1" dirty="0" smtClean="0">
                <a:solidFill>
                  <a:srgbClr val="339966"/>
                </a:solidFill>
              </a:rPr>
              <a:t/>
            </a:r>
            <a:br>
              <a:rPr lang="en-US" b="1" dirty="0" smtClean="0">
                <a:solidFill>
                  <a:srgbClr val="339966"/>
                </a:solidFill>
              </a:rPr>
            </a:br>
            <a:r>
              <a:rPr lang="en-US" b="1" dirty="0" smtClean="0">
                <a:solidFill>
                  <a:srgbClr val="339966"/>
                </a:solidFill>
              </a:rPr>
              <a:t/>
            </a:r>
            <a:br>
              <a:rPr lang="en-US" b="1" dirty="0" smtClean="0">
                <a:solidFill>
                  <a:srgbClr val="339966"/>
                </a:solidFill>
              </a:rPr>
            </a:br>
            <a:r>
              <a:rPr lang="en-US" b="1" dirty="0">
                <a:solidFill>
                  <a:srgbClr val="339966"/>
                </a:solidFill>
              </a:rPr>
              <a:t/>
            </a:r>
            <a:br>
              <a:rPr lang="en-US" b="1" dirty="0">
                <a:solidFill>
                  <a:srgbClr val="339966"/>
                </a:solidFill>
              </a:rPr>
            </a:br>
            <a:r>
              <a:rPr lang="en-US" b="1" dirty="0" smtClean="0">
                <a:solidFill>
                  <a:srgbClr val="339966"/>
                </a:solidFill>
              </a:rPr>
              <a:t/>
            </a:r>
            <a:br>
              <a:rPr lang="en-US" b="1" dirty="0" smtClean="0">
                <a:solidFill>
                  <a:srgbClr val="339966"/>
                </a:solidFill>
              </a:rPr>
            </a:br>
            <a:endParaRPr lang="en-US" b="1" dirty="0">
              <a:solidFill>
                <a:srgbClr val="339966"/>
              </a:solidFill>
              <a:latin typeface="+mn-lt"/>
            </a:endParaRPr>
          </a:p>
        </p:txBody>
      </p:sp>
      <p:sp>
        <p:nvSpPr>
          <p:cNvPr id="2051" name="Rectangle 3"/>
          <p:cNvSpPr>
            <a:spLocks noGrp="1"/>
          </p:cNvSpPr>
          <p:nvPr>
            <p:ph type="subTitle" idx="1"/>
          </p:nvPr>
        </p:nvSpPr>
        <p:spPr>
          <a:xfrm>
            <a:off x="990600" y="4648200"/>
            <a:ext cx="7543800" cy="1752600"/>
          </a:xfrm>
        </p:spPr>
        <p:txBody>
          <a:bodyPr/>
          <a:lstStyle/>
          <a:p>
            <a:endParaRPr lang="en-US" sz="1600" b="1" dirty="0" smtClean="0">
              <a:solidFill>
                <a:srgbClr val="275C77"/>
              </a:solidFill>
            </a:endParaRPr>
          </a:p>
          <a:p>
            <a:r>
              <a:rPr lang="en-US" sz="1600" b="1" dirty="0" smtClean="0">
                <a:solidFill>
                  <a:srgbClr val="339933"/>
                </a:solidFill>
              </a:rPr>
              <a:t>Grantmakers In Health Annual Meeting</a:t>
            </a:r>
          </a:p>
          <a:p>
            <a:r>
              <a:rPr lang="en-US" sz="1600" b="1" dirty="0" smtClean="0">
                <a:solidFill>
                  <a:srgbClr val="339933"/>
                </a:solidFill>
              </a:rPr>
              <a:t>March 7, 2014</a:t>
            </a:r>
            <a:endParaRPr lang="en-US" sz="1600" b="1" dirty="0">
              <a:solidFill>
                <a:srgbClr val="339933"/>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munity Water Center action.jpg"/>
          <p:cNvPicPr>
            <a:picLocks noChangeAspect="1"/>
          </p:cNvPicPr>
          <p:nvPr/>
        </p:nvPicPr>
        <p:blipFill>
          <a:blip r:embed="rId3" cstate="print"/>
          <a:stretch>
            <a:fillRect/>
          </a:stretch>
        </p:blipFill>
        <p:spPr>
          <a:xfrm>
            <a:off x="-2895600" y="-2514600"/>
            <a:ext cx="14630400" cy="9758363"/>
          </a:xfrm>
          <a:prstGeom prst="rect">
            <a:avLst/>
          </a:prstGeom>
        </p:spPr>
      </p:pic>
    </p:spTree>
    <p:extLst>
      <p:ext uri="{BB962C8B-B14F-4D97-AF65-F5344CB8AC3E}">
        <p14:creationId xmlns:p14="http://schemas.microsoft.com/office/powerpoint/2010/main" val="1891033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3016" y="2105246"/>
            <a:ext cx="7931888" cy="3139321"/>
          </a:xfrm>
          <a:prstGeom prst="rect">
            <a:avLst/>
          </a:prstGeom>
          <a:noFill/>
        </p:spPr>
        <p:txBody>
          <a:bodyPr wrap="square" rtlCol="0">
            <a:spAutoFit/>
          </a:bodyPr>
          <a:lstStyle/>
          <a:p>
            <a:pPr algn="ctr"/>
            <a:r>
              <a:rPr lang="en-US" sz="6600" b="1" dirty="0" smtClean="0"/>
              <a:t>Communications </a:t>
            </a:r>
          </a:p>
          <a:p>
            <a:pPr algn="ctr"/>
            <a:r>
              <a:rPr lang="en-US" sz="6600" b="1" dirty="0" smtClean="0"/>
              <a:t>+ </a:t>
            </a:r>
          </a:p>
          <a:p>
            <a:pPr algn="ctr"/>
            <a:r>
              <a:rPr lang="en-US" sz="6600" b="1" dirty="0" smtClean="0"/>
              <a:t>Organizing </a:t>
            </a:r>
            <a:endParaRPr lang="en-US" sz="6600" b="1" dirty="0"/>
          </a:p>
        </p:txBody>
      </p:sp>
    </p:spTree>
    <p:extLst>
      <p:ext uri="{BB962C8B-B14F-4D97-AF65-F5344CB8AC3E}">
        <p14:creationId xmlns:p14="http://schemas.microsoft.com/office/powerpoint/2010/main" val="175781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8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797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1780" y="1943101"/>
            <a:ext cx="3680460" cy="2377440"/>
          </a:xfrm>
          <a:prstGeom prst="rect">
            <a:avLst/>
          </a:prstGeom>
          <a:noFill/>
        </p:spPr>
        <p:txBody>
          <a:bodyPr wrap="square" rtlCol="0">
            <a:spAutoFit/>
          </a:bodyPr>
          <a:lstStyle/>
          <a:p>
            <a:r>
              <a:rPr lang="en-US" sz="15000" dirty="0" smtClean="0"/>
              <a:t>3%</a:t>
            </a:r>
            <a:endParaRPr lang="en-US" sz="15000" dirty="0"/>
          </a:p>
        </p:txBody>
      </p:sp>
    </p:spTree>
    <p:extLst>
      <p:ext uri="{BB962C8B-B14F-4D97-AF65-F5344CB8AC3E}">
        <p14:creationId xmlns:p14="http://schemas.microsoft.com/office/powerpoint/2010/main" val="1268396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1780" y="1943101"/>
            <a:ext cx="3680460" cy="2377440"/>
          </a:xfrm>
          <a:prstGeom prst="rect">
            <a:avLst/>
          </a:prstGeom>
          <a:noFill/>
        </p:spPr>
        <p:txBody>
          <a:bodyPr wrap="square" rtlCol="0">
            <a:spAutoFit/>
          </a:bodyPr>
          <a:lstStyle/>
          <a:p>
            <a:r>
              <a:rPr lang="en-US" sz="15000" dirty="0"/>
              <a:t>5</a:t>
            </a:r>
            <a:r>
              <a:rPr lang="en-US" sz="15000" dirty="0" smtClean="0"/>
              <a:t>%</a:t>
            </a:r>
            <a:endParaRPr lang="en-US" sz="15000" dirty="0"/>
          </a:p>
        </p:txBody>
      </p:sp>
    </p:spTree>
    <p:extLst>
      <p:ext uri="{BB962C8B-B14F-4D97-AF65-F5344CB8AC3E}">
        <p14:creationId xmlns:p14="http://schemas.microsoft.com/office/powerpoint/2010/main" val="2755018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08860" y="1965961"/>
            <a:ext cx="5097780" cy="2400657"/>
          </a:xfrm>
          <a:prstGeom prst="rect">
            <a:avLst/>
          </a:prstGeom>
          <a:noFill/>
        </p:spPr>
        <p:txBody>
          <a:bodyPr wrap="square" rtlCol="0">
            <a:spAutoFit/>
          </a:bodyPr>
          <a:lstStyle/>
          <a:p>
            <a:r>
              <a:rPr lang="en-US" sz="15000" dirty="0" smtClean="0"/>
              <a:t>6.4%</a:t>
            </a:r>
            <a:endParaRPr lang="en-US" sz="15000" dirty="0"/>
          </a:p>
        </p:txBody>
      </p:sp>
    </p:spTree>
    <p:extLst>
      <p:ext uri="{BB962C8B-B14F-4D97-AF65-F5344CB8AC3E}">
        <p14:creationId xmlns:p14="http://schemas.microsoft.com/office/powerpoint/2010/main" val="2273732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590800"/>
            <a:ext cx="8229600" cy="685800"/>
          </a:xfrm>
        </p:spPr>
        <p:txBody>
          <a:bodyPr/>
          <a:lstStyle/>
          <a:p>
            <a:r>
              <a:rPr lang="en-US" b="1" dirty="0" smtClean="0">
                <a:solidFill>
                  <a:srgbClr val="339966"/>
                </a:solidFill>
              </a:rPr>
              <a:t>Lisa Fu</a:t>
            </a:r>
            <a:br>
              <a:rPr lang="en-US" b="1" dirty="0" smtClean="0">
                <a:solidFill>
                  <a:srgbClr val="339966"/>
                </a:solidFill>
              </a:rPr>
            </a:br>
            <a:r>
              <a:rPr lang="en-US" dirty="0" smtClean="0"/>
              <a:t/>
            </a:r>
            <a:br>
              <a:rPr lang="en-US" dirty="0" smtClean="0"/>
            </a:br>
            <a:r>
              <a:rPr lang="en-US" dirty="0" smtClean="0"/>
              <a:t>California Healthy </a:t>
            </a:r>
            <a:br>
              <a:rPr lang="en-US" dirty="0" smtClean="0"/>
            </a:br>
            <a:r>
              <a:rPr lang="en-US" dirty="0" smtClean="0"/>
              <a:t>Nail Salon Collaborative</a:t>
            </a:r>
            <a:endParaRPr lang="en-US" dirty="0"/>
          </a:p>
        </p:txBody>
      </p:sp>
    </p:spTree>
    <p:extLst>
      <p:ext uri="{BB962C8B-B14F-4D97-AF65-F5344CB8AC3E}">
        <p14:creationId xmlns:p14="http://schemas.microsoft.com/office/powerpoint/2010/main" val="2394557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idx="4294967295"/>
          </p:nvPr>
        </p:nvSpPr>
        <p:spPr>
          <a:xfrm>
            <a:off x="1533525" y="696913"/>
            <a:ext cx="7610475" cy="2409825"/>
          </a:xfrm>
        </p:spPr>
        <p:txBody>
          <a:bodyPr vert="horz" wrap="square" lIns="64260" tIns="32129" rIns="64260" bIns="32129" numCol="1" anchor="t" anchorCtr="0" compatLnSpc="1">
            <a:prstTxWarp prst="textNoShape">
              <a:avLst/>
            </a:prstTxWarp>
            <a:normAutofit/>
          </a:bodyPr>
          <a:lstStyle/>
          <a:p>
            <a:pPr fontAlgn="auto">
              <a:spcAft>
                <a:spcPts val="0"/>
              </a:spcAft>
              <a:defRPr/>
            </a:pPr>
            <a:r>
              <a:rPr lang="en-US" sz="4078" b="1" dirty="0">
                <a:latin typeface="Helvetica"/>
                <a:cs typeface="Helvetica"/>
              </a:rPr>
              <a:t>California Healthy Nail Salon Collaborative</a:t>
            </a:r>
            <a:endParaRPr sz="4078" b="1" dirty="0">
              <a:latin typeface="Helvetica"/>
              <a:cs typeface="Helvetica"/>
            </a:endParaRPr>
          </a:p>
        </p:txBody>
      </p:sp>
      <p:sp>
        <p:nvSpPr>
          <p:cNvPr id="16386" name="Rectangle 3"/>
          <p:cNvSpPr txBox="1">
            <a:spLocks noGrp="1" noChangeArrowheads="1"/>
          </p:cNvSpPr>
          <p:nvPr>
            <p:ph type="subTitle" idx="4294967295"/>
          </p:nvPr>
        </p:nvSpPr>
        <p:spPr>
          <a:xfrm>
            <a:off x="1857375" y="5143500"/>
            <a:ext cx="7286625" cy="1392238"/>
          </a:xfrm>
        </p:spPr>
        <p:txBody>
          <a:bodyPr vert="horz" wrap="square" lIns="64254" tIns="32126" rIns="64254" bIns="32126" numCol="1" anchor="t" anchorCtr="0" compatLnSpc="1">
            <a:prstTxWarp prst="textNoShape">
              <a:avLst/>
            </a:prstTxWarp>
          </a:bodyPr>
          <a:lstStyle/>
          <a:p>
            <a:pPr>
              <a:lnSpc>
                <a:spcPct val="80000"/>
              </a:lnSpc>
              <a:spcBef>
                <a:spcPts val="642"/>
              </a:spcBef>
            </a:pPr>
            <a:r>
              <a:rPr lang="en-US" sz="2531">
                <a:latin typeface="Rockwell" pitchFamily="1" charset="0"/>
                <a:ea typeface="MS PGothic" panose="020B0600070205080204" pitchFamily="34" charset="-128"/>
                <a:sym typeface="Calibri" panose="020F0502020204030204" pitchFamily="34" charset="0"/>
              </a:rPr>
              <a:t>Lisa Fu               </a:t>
            </a:r>
          </a:p>
          <a:p>
            <a:pPr>
              <a:lnSpc>
                <a:spcPct val="80000"/>
              </a:lnSpc>
              <a:spcBef>
                <a:spcPts val="642"/>
              </a:spcBef>
            </a:pPr>
            <a:r>
              <a:rPr lang="en-US" sz="2531">
                <a:latin typeface="Rockwell" pitchFamily="1" charset="0"/>
                <a:ea typeface="MS PGothic" panose="020B0600070205080204" pitchFamily="34" charset="-128"/>
                <a:sym typeface="Calibri" panose="020F0502020204030204" pitchFamily="34" charset="0"/>
              </a:rPr>
              <a:t>Program and Outreach Director</a:t>
            </a:r>
          </a:p>
          <a:p>
            <a:pPr>
              <a:lnSpc>
                <a:spcPct val="80000"/>
              </a:lnSpc>
              <a:spcBef>
                <a:spcPts val="642"/>
              </a:spcBef>
            </a:pPr>
            <a:r>
              <a:rPr lang="en-US" sz="2531">
                <a:latin typeface="Rockwell" pitchFamily="1" charset="0"/>
                <a:ea typeface="MS PGothic" panose="020B0600070205080204" pitchFamily="34" charset="-128"/>
                <a:sym typeface="Calibri" panose="020F0502020204030204" pitchFamily="34" charset="0"/>
              </a:rPr>
              <a:t>GIH - March 7, 2014</a:t>
            </a:r>
          </a:p>
        </p:txBody>
      </p:sp>
      <p:pic>
        <p:nvPicPr>
          <p:cNvPr id="16387" name="Picture 1" descr="Human Kno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3922" y="2035969"/>
            <a:ext cx="3857625" cy="289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0710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txBox="1">
            <a:spLocks noGrp="1" noChangeArrowheads="1"/>
          </p:cNvSpPr>
          <p:nvPr>
            <p:ph type="title" idx="4294967295"/>
          </p:nvPr>
        </p:nvSpPr>
        <p:spPr>
          <a:xfrm>
            <a:off x="957262" y="152400"/>
            <a:ext cx="7800975" cy="1143000"/>
          </a:xfrm>
        </p:spPr>
        <p:txBody>
          <a:bodyPr/>
          <a:lstStyle/>
          <a:p>
            <a:pPr eaLnBrk="1" hangingPunct="1">
              <a:spcBef>
                <a:spcPct val="0"/>
              </a:spcBef>
              <a:buClr>
                <a:srgbClr val="000000"/>
              </a:buClr>
              <a:buFont typeface="Calibri" panose="020F0502020204030204" pitchFamily="34" charset="0"/>
              <a:buNone/>
            </a:pPr>
            <a:r>
              <a:rPr lang="en-US" b="1" dirty="0" smtClean="0">
                <a:solidFill>
                  <a:srgbClr val="10253F"/>
                </a:solidFill>
                <a:latin typeface="Calibri" panose="020F0502020204030204" pitchFamily="34" charset="0"/>
                <a:ea typeface="MS PGothic" panose="020B0600070205080204" pitchFamily="34" charset="-128"/>
                <a:sym typeface="Calibri" panose="020F0502020204030204" pitchFamily="34" charset="0"/>
              </a:rPr>
              <a:t>Nail Salon Community in CA</a:t>
            </a:r>
          </a:p>
        </p:txBody>
      </p:sp>
      <p:sp>
        <p:nvSpPr>
          <p:cNvPr id="41986" name="Rectangle 3"/>
          <p:cNvSpPr>
            <a:spLocks noGrp="1" noChangeArrowheads="1"/>
          </p:cNvSpPr>
          <p:nvPr>
            <p:ph type="body" idx="4294967295"/>
          </p:nvPr>
        </p:nvSpPr>
        <p:spPr>
          <a:xfrm>
            <a:off x="4267200" y="1148280"/>
            <a:ext cx="4724400" cy="4525962"/>
          </a:xfrm>
        </p:spPr>
        <p:txBody>
          <a:bodyPr/>
          <a:lstStyle/>
          <a:p>
            <a:pPr marL="401780" indent="-401780">
              <a:lnSpc>
                <a:spcPct val="90000"/>
              </a:lnSpc>
              <a:buClr>
                <a:srgbClr val="10253F"/>
              </a:buClr>
              <a:buFont typeface="Arial"/>
              <a:buChar char="•"/>
              <a:defRPr/>
            </a:pPr>
            <a:r>
              <a:rPr lang="en-US" dirty="0">
                <a:latin typeface="+mj-lt"/>
                <a:ea typeface="ＭＳ Ｐゴシック" charset="0"/>
                <a:sym typeface="Arial" charset="0"/>
              </a:rPr>
              <a:t>60-80% </a:t>
            </a:r>
            <a:r>
              <a:rPr lang="en-US" dirty="0" smtClean="0">
                <a:latin typeface="+mj-lt"/>
                <a:ea typeface="ＭＳ Ｐゴシック" charset="0"/>
                <a:sym typeface="Arial" charset="0"/>
              </a:rPr>
              <a:t>Vietnamese </a:t>
            </a:r>
          </a:p>
          <a:p>
            <a:pPr marL="401780" indent="-401780">
              <a:lnSpc>
                <a:spcPct val="90000"/>
              </a:lnSpc>
              <a:buClr>
                <a:srgbClr val="10253F"/>
              </a:buClr>
              <a:buFont typeface="Arial"/>
              <a:buChar char="•"/>
              <a:defRPr/>
            </a:pPr>
            <a:r>
              <a:rPr lang="en-US" dirty="0" smtClean="0">
                <a:latin typeface="+mj-lt"/>
                <a:ea typeface="ＭＳ Ｐゴシック" charset="0"/>
                <a:sym typeface="Arial" charset="0"/>
              </a:rPr>
              <a:t>95% Women </a:t>
            </a:r>
            <a:r>
              <a:rPr lang="en-US" dirty="0">
                <a:latin typeface="+mj-lt"/>
                <a:ea typeface="ＭＳ Ｐゴシック" charset="0"/>
                <a:sym typeface="Arial" charset="0"/>
              </a:rPr>
              <a:t>of </a:t>
            </a:r>
            <a:r>
              <a:rPr lang="en-US" dirty="0" smtClean="0">
                <a:latin typeface="+mj-lt"/>
                <a:ea typeface="ＭＳ Ｐゴシック" charset="0"/>
                <a:sym typeface="Arial" charset="0"/>
              </a:rPr>
              <a:t>reproductive age</a:t>
            </a:r>
            <a:endParaRPr lang="en-US" dirty="0">
              <a:latin typeface="+mj-lt"/>
              <a:ea typeface="ＭＳ Ｐゴシック" charset="0"/>
              <a:sym typeface="Arial" charset="0"/>
            </a:endParaRPr>
          </a:p>
          <a:p>
            <a:pPr marL="401780" indent="-401780">
              <a:lnSpc>
                <a:spcPct val="90000"/>
              </a:lnSpc>
              <a:buClr>
                <a:srgbClr val="10253F"/>
              </a:buClr>
              <a:buFont typeface="Arial"/>
              <a:buChar char="•"/>
              <a:defRPr/>
            </a:pPr>
            <a:r>
              <a:rPr lang="en-US" dirty="0" smtClean="0">
                <a:latin typeface="+mj-lt"/>
                <a:ea typeface="ＭＳ Ｐゴシック" charset="0"/>
                <a:sym typeface="Arial" charset="0"/>
              </a:rPr>
              <a:t>Average income $21,800 </a:t>
            </a:r>
            <a:r>
              <a:rPr lang="en-US" dirty="0">
                <a:latin typeface="+mj-lt"/>
                <a:ea typeface="ＭＳ Ｐゴシック" charset="0"/>
                <a:sym typeface="Arial" charset="0"/>
              </a:rPr>
              <a:t>per year</a:t>
            </a:r>
          </a:p>
          <a:p>
            <a:pPr marL="401780" indent="-401780">
              <a:lnSpc>
                <a:spcPct val="90000"/>
              </a:lnSpc>
              <a:buClr>
                <a:srgbClr val="10253F"/>
              </a:buClr>
              <a:buFont typeface="Arial"/>
              <a:buChar char="•"/>
              <a:defRPr/>
            </a:pPr>
            <a:r>
              <a:rPr lang="en-US" dirty="0">
                <a:latin typeface="+mj-lt"/>
                <a:ea typeface="ＭＳ Ｐゴシック" charset="0"/>
                <a:sym typeface="Arial" charset="0"/>
              </a:rPr>
              <a:t>Recent </a:t>
            </a:r>
            <a:r>
              <a:rPr lang="en-US" dirty="0" smtClean="0">
                <a:latin typeface="+mj-lt"/>
                <a:ea typeface="ＭＳ Ｐゴシック" charset="0"/>
                <a:sym typeface="Arial" charset="0"/>
              </a:rPr>
              <a:t>immigrants</a:t>
            </a:r>
          </a:p>
          <a:p>
            <a:pPr marL="401780" indent="-401780">
              <a:lnSpc>
                <a:spcPct val="90000"/>
              </a:lnSpc>
              <a:buClr>
                <a:srgbClr val="10253F"/>
              </a:buClr>
              <a:buFont typeface="Arial"/>
              <a:buChar char="•"/>
              <a:defRPr/>
            </a:pPr>
            <a:r>
              <a:rPr lang="en-US" dirty="0" smtClean="0">
                <a:latin typeface="+mj-lt"/>
                <a:ea typeface="ＭＳ Ｐゴシック" charset="0"/>
                <a:sym typeface="Arial" charset="0"/>
              </a:rPr>
              <a:t>Long term exposure to toxic chemicals and products</a:t>
            </a:r>
            <a:endParaRPr lang="en-US" dirty="0">
              <a:latin typeface="+mj-lt"/>
              <a:ea typeface="ＭＳ Ｐゴシック" charset="0"/>
              <a:sym typeface="Arial" charset="0"/>
            </a:endParaRPr>
          </a:p>
        </p:txBody>
      </p:sp>
      <p:pic>
        <p:nvPicPr>
          <p:cNvPr id="18435" name="Content Placeholder 12" descr="040406-158.jpg"/>
          <p:cNvPicPr>
            <a:picLocks noGrp="1" noChangeAspect="1"/>
          </p:cNvPicPr>
          <p:nvPr>
            <p:ph sz="half" idx="4294967295"/>
          </p:nvPr>
        </p:nvPicPr>
        <p:blipFill>
          <a:blip r:embed="rId3">
            <a:extLst>
              <a:ext uri="{28A0092B-C50C-407E-A947-70E740481C1C}">
                <a14:useLocalDpi xmlns:a14="http://schemas.microsoft.com/office/drawing/2010/main" val="0"/>
              </a:ext>
            </a:extLst>
          </a:blip>
          <a:srcRect l="-16562" r="-16562"/>
          <a:stretch>
            <a:fillRect/>
          </a:stretch>
        </p:blipFill>
        <p:spPr>
          <a:xfrm>
            <a:off x="0" y="1148280"/>
            <a:ext cx="4419600" cy="4977883"/>
          </a:xfrm>
        </p:spPr>
      </p:pic>
    </p:spTree>
    <p:extLst>
      <p:ext uri="{BB962C8B-B14F-4D97-AF65-F5344CB8AC3E}">
        <p14:creationId xmlns:p14="http://schemas.microsoft.com/office/powerpoint/2010/main" val="2102776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49" name="Group 45"/>
          <p:cNvGraphicFramePr>
            <a:graphicFrameLocks noGrp="1"/>
          </p:cNvGraphicFramePr>
          <p:nvPr>
            <p:ph type="tbl" idx="4294967295"/>
            <p:extLst>
              <p:ext uri="{D42A27DB-BD31-4B8C-83A1-F6EECF244321}">
                <p14:modId xmlns:p14="http://schemas.microsoft.com/office/powerpoint/2010/main" val="3350869099"/>
              </p:ext>
            </p:extLst>
          </p:nvPr>
        </p:nvGraphicFramePr>
        <p:xfrm>
          <a:off x="228600" y="1219200"/>
          <a:ext cx="8626079" cy="5102159"/>
        </p:xfrm>
        <a:graphic>
          <a:graphicData uri="http://schemas.openxmlformats.org/drawingml/2006/table">
            <a:tbl>
              <a:tblPr/>
              <a:tblGrid>
                <a:gridCol w="2357438"/>
                <a:gridCol w="3321844"/>
                <a:gridCol w="2946797"/>
              </a:tblGrid>
              <a:tr h="11407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dirty="0">
                          <a:ln>
                            <a:noFill/>
                          </a:ln>
                          <a:solidFill>
                            <a:schemeClr val="tx1"/>
                          </a:solidFill>
                          <a:effectLst/>
                          <a:latin typeface="Tw Cen MT" charset="0"/>
                          <a:ea typeface="ヒラギノ角ゴ ProN W3" charset="0"/>
                          <a:cs typeface="Times New Roman" charset="0"/>
                          <a:sym typeface="Arial Unicode MS" charset="0"/>
                        </a:rPr>
                        <a:t>Chemical</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dirty="0" smtClean="0">
                          <a:ln>
                            <a:noFill/>
                          </a:ln>
                          <a:solidFill>
                            <a:schemeClr val="tx1"/>
                          </a:solidFill>
                          <a:effectLst/>
                          <a:latin typeface="Tw Cen MT" charset="0"/>
                          <a:ea typeface="ヒラギノ角ゴ ProN W3" charset="0"/>
                          <a:cs typeface="Times New Roman" charset="0"/>
                          <a:sym typeface="Arial Unicode MS" charset="0"/>
                        </a:rPr>
                        <a:t>Health effects </a:t>
                      </a:r>
                      <a:endParaRPr kumimoji="0" lang="en-US" sz="3000" b="0" i="0" u="none" strike="noStrike" cap="none" normalizeH="0" baseline="0" dirty="0">
                        <a:ln>
                          <a:noFill/>
                        </a:ln>
                        <a:solidFill>
                          <a:schemeClr val="tx1"/>
                        </a:solidFill>
                        <a:effectLst/>
                        <a:latin typeface="Tw Cen MT" charset="0"/>
                        <a:ea typeface="ヒラギノ角ゴ ProN W3" charset="0"/>
                        <a:cs typeface="Times New Roman" charset="0"/>
                        <a:sym typeface="Arial Unicode MS"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ts val="600"/>
                        </a:spcAft>
                        <a:buClrTx/>
                        <a:buSzTx/>
                        <a:buFontTx/>
                        <a:buNone/>
                        <a:tabLst/>
                      </a:pPr>
                      <a:r>
                        <a:rPr kumimoji="0" lang="en-US" sz="3000" b="0" i="0" u="none" strike="noStrike" cap="none" normalizeH="0" baseline="0" dirty="0" smtClean="0">
                          <a:ln>
                            <a:noFill/>
                          </a:ln>
                          <a:solidFill>
                            <a:schemeClr val="tx1"/>
                          </a:solidFill>
                          <a:effectLst/>
                          <a:latin typeface="Tw Cen MT" charset="0"/>
                          <a:ea typeface="ヒラギノ角ゴ ProN W3" charset="0"/>
                          <a:cs typeface="Times New Roman" charset="0"/>
                          <a:sym typeface="Arial Unicode MS" charset="0"/>
                        </a:rPr>
                        <a:t>Also used in</a:t>
                      </a:r>
                      <a:endParaRPr kumimoji="0" lang="en-US" sz="3000" b="0" i="0" u="none" strike="noStrike" cap="none" normalizeH="0" baseline="0" dirty="0">
                        <a:ln>
                          <a:noFill/>
                        </a:ln>
                        <a:solidFill>
                          <a:schemeClr val="tx1"/>
                        </a:solidFill>
                        <a:effectLst/>
                        <a:latin typeface="Tw Cen MT" charset="0"/>
                        <a:ea typeface="ヒラギノ角ゴ ProN W3" charset="0"/>
                        <a:cs typeface="Times New Roman" charset="0"/>
                        <a:sym typeface="Arial Unicode MS"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r h="8951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err="1">
                          <a:ln>
                            <a:noFill/>
                          </a:ln>
                          <a:solidFill>
                            <a:schemeClr val="tx1"/>
                          </a:solidFill>
                          <a:effectLst/>
                          <a:latin typeface="Arial" charset="0"/>
                          <a:ea typeface="ヒラギノ角ゴ ProN W3" charset="0"/>
                          <a:cs typeface="Times New Roman" charset="0"/>
                          <a:sym typeface="Arial Unicode MS" charset="0"/>
                        </a:rPr>
                        <a:t>Dibutyl</a:t>
                      </a:r>
                      <a:r>
                        <a:rPr kumimoji="0" lang="en-US" sz="2200" b="1" i="0" u="none" strike="noStrike" cap="none" normalizeH="0" baseline="0" dirty="0">
                          <a:ln>
                            <a:noFill/>
                          </a:ln>
                          <a:solidFill>
                            <a:schemeClr val="tx1"/>
                          </a:solidFill>
                          <a:effectLst/>
                          <a:latin typeface="Arial" charset="0"/>
                          <a:ea typeface="ヒラギノ角ゴ ProN W3" charset="0"/>
                          <a:cs typeface="Times New Roman" charset="0"/>
                          <a:sym typeface="Arial Unicode MS"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ea typeface="ヒラギノ角ゴ ProN W3" charset="0"/>
                          <a:cs typeface="Times New Roman" charset="0"/>
                          <a:sym typeface="Arial Unicode MS" charset="0"/>
                        </a:rPr>
                        <a:t>Phthalate</a:t>
                      </a:r>
                      <a:r>
                        <a:rPr kumimoji="0" lang="en-US" sz="2200" b="1" i="0" u="none" strike="noStrike" cap="none" normalizeH="0" baseline="0" dirty="0" smtClean="0">
                          <a:ln>
                            <a:noFill/>
                          </a:ln>
                          <a:solidFill>
                            <a:schemeClr val="tx1"/>
                          </a:solidFill>
                          <a:effectLst/>
                          <a:latin typeface="Arial" charset="0"/>
                          <a:ea typeface="ヒラギノ角ゴ ProN W3" charset="0"/>
                          <a:cs typeface="ヒラギノ角ゴ ProN W3" charset="0"/>
                          <a:sym typeface="Arial Unicode MS" charset="0"/>
                        </a:rPr>
                        <a:t> (DBP)</a:t>
                      </a:r>
                      <a:endParaRPr kumimoji="0" lang="en-US" sz="2200" b="1" i="0" u="none" strike="noStrike" cap="none" normalizeH="0" baseline="0" dirty="0">
                        <a:ln>
                          <a:noFill/>
                        </a:ln>
                        <a:solidFill>
                          <a:schemeClr val="tx1"/>
                        </a:solidFill>
                        <a:effectLst/>
                        <a:latin typeface="Arial" charset="0"/>
                        <a:ea typeface="ヒラギノ角ゴ ProN W3" charset="0"/>
                        <a:cs typeface="ヒラギノ角ゴ ProN W3" charset="0"/>
                        <a:sym typeface="Arial Unicode MS"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rgbClr val="000000"/>
                          </a:solidFill>
                          <a:effectLst/>
                          <a:latin typeface="Arial" charset="0"/>
                          <a:ea typeface="ヒラギノ角ゴ ProN W3" charset="0"/>
                          <a:cs typeface="Times New Roman" charset="0"/>
                          <a:sym typeface="Arial Unicode MS" charset="0"/>
                        </a:rPr>
                        <a:t>Low </a:t>
                      </a:r>
                      <a:r>
                        <a:rPr kumimoji="0" lang="en-US" sz="2200" b="0" i="0" u="none" strike="noStrike" cap="none" normalizeH="0" baseline="0" dirty="0">
                          <a:ln>
                            <a:noFill/>
                          </a:ln>
                          <a:solidFill>
                            <a:srgbClr val="000000"/>
                          </a:solidFill>
                          <a:effectLst/>
                          <a:latin typeface="Arial" charset="0"/>
                          <a:ea typeface="ヒラギノ角ゴ ProN W3" charset="0"/>
                          <a:cs typeface="Times New Roman" charset="0"/>
                          <a:sym typeface="Arial Unicode MS" charset="0"/>
                        </a:rPr>
                        <a:t>birth weight, cleft palate, asthma. </a:t>
                      </a:r>
                      <a:endParaRPr kumimoji="0" lang="en-US" sz="2200" b="0" i="0" u="none" strike="noStrike" cap="none" normalizeH="0" baseline="0" dirty="0">
                        <a:ln>
                          <a:noFill/>
                        </a:ln>
                        <a:solidFill>
                          <a:schemeClr val="tx1"/>
                        </a:solidFill>
                        <a:effectLst/>
                        <a:latin typeface="Arial" charset="0"/>
                        <a:ea typeface="ヒラギノ角ゴ ProN W3" charset="0"/>
                        <a:cs typeface="ヒラギノ角ゴ ProN W3" charset="0"/>
                        <a:sym typeface="Arial Unicode MS"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ea typeface="ヒラギノ角ゴ ProN W3" charset="0"/>
                          <a:cs typeface="ヒラギノ角ゴ ProN W3" charset="0"/>
                          <a:sym typeface="Arial Unicode MS" charset="0"/>
                        </a:rPr>
                        <a:t>Glue</a:t>
                      </a:r>
                      <a:endParaRPr kumimoji="0" lang="en-US" sz="2200" b="0" i="0" u="none" strike="noStrike" cap="none" normalizeH="0" baseline="0" dirty="0">
                        <a:ln>
                          <a:noFill/>
                        </a:ln>
                        <a:solidFill>
                          <a:schemeClr val="tx1"/>
                        </a:solidFill>
                        <a:effectLst/>
                        <a:latin typeface="Arial" charset="0"/>
                        <a:ea typeface="ヒラギノ角ゴ ProN W3" charset="0"/>
                        <a:cs typeface="ヒラギノ角ゴ ProN W3" charset="0"/>
                        <a:sym typeface="Arial Unicode MS"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201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ea typeface="ヒラギノ角ゴ ProN W3" charset="0"/>
                          <a:cs typeface="Times New Roman" charset="0"/>
                          <a:sym typeface="Arial Unicode MS" charset="0"/>
                        </a:rPr>
                        <a:t>Formaldehyde</a:t>
                      </a:r>
                      <a:r>
                        <a:rPr kumimoji="0" lang="en-US" sz="2200" b="1" i="0" u="none" strike="noStrike" cap="none" normalizeH="0" baseline="0" dirty="0">
                          <a:ln>
                            <a:noFill/>
                          </a:ln>
                          <a:solidFill>
                            <a:schemeClr val="tx1"/>
                          </a:solidFill>
                          <a:effectLst/>
                          <a:latin typeface="Arial" charset="0"/>
                          <a:ea typeface="ヒラギノ角ゴ ProN W3" charset="0"/>
                          <a:cs typeface="ヒラギノ角ゴ ProN W3" charset="0"/>
                          <a:sym typeface="Arial Unicode MS" charset="0"/>
                        </a:rPr>
                        <a:t>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Arial" charset="0"/>
                          <a:ea typeface="ヒラギノ角ゴ ProN W3" charset="0"/>
                          <a:cs typeface="Times New Roman" charset="0"/>
                          <a:sym typeface="Arial Unicode MS" charset="0"/>
                        </a:rPr>
                        <a:t>Increased risk for cancers of nose and throat. Burning, watering eyes. Skin rashes</a:t>
                      </a:r>
                      <a:r>
                        <a:rPr kumimoji="0" lang="en-US" sz="2200" b="0" i="0" u="none" strike="noStrike" cap="none" normalizeH="0" baseline="0" dirty="0" smtClean="0">
                          <a:ln>
                            <a:noFill/>
                          </a:ln>
                          <a:solidFill>
                            <a:schemeClr val="tx1"/>
                          </a:solidFill>
                          <a:effectLst/>
                          <a:latin typeface="Arial" charset="0"/>
                          <a:ea typeface="ヒラギノ角ゴ ProN W3" charset="0"/>
                          <a:cs typeface="Times New Roman" charset="0"/>
                          <a:sym typeface="Arial Unicode MS" charset="0"/>
                        </a:rPr>
                        <a:t>.</a:t>
                      </a:r>
                      <a:endParaRPr kumimoji="0" lang="en-US" sz="2200" b="0" i="0" u="none" strike="noStrike" cap="none" normalizeH="0" baseline="0" dirty="0">
                        <a:ln>
                          <a:noFill/>
                        </a:ln>
                        <a:solidFill>
                          <a:schemeClr val="tx1"/>
                        </a:solidFill>
                        <a:effectLst/>
                        <a:latin typeface="Arial" charset="0"/>
                        <a:ea typeface="ヒラギノ角ゴ ProN W3" charset="0"/>
                        <a:cs typeface="Times New Roman" charset="0"/>
                        <a:sym typeface="Arial Unicode MS"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ea typeface="ヒラギノ角ゴ ProN W3" charset="0"/>
                          <a:cs typeface="Times New Roman" charset="0"/>
                          <a:sym typeface="Arial Unicode MS" charset="0"/>
                        </a:rPr>
                        <a:t>Cigarette smoke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ea typeface="ヒラギノ角ゴ ProN W3" charset="0"/>
                          <a:cs typeface="Times New Roman" charset="0"/>
                          <a:sym typeface="Arial Unicode MS" charset="0"/>
                        </a:rPr>
                        <a:t>Embalming</a:t>
                      </a:r>
                      <a:endParaRPr kumimoji="0" lang="en-US" sz="2200" b="0" i="0" u="none" strike="noStrike" cap="none" normalizeH="0" baseline="0" dirty="0">
                        <a:ln>
                          <a:noFill/>
                        </a:ln>
                        <a:solidFill>
                          <a:schemeClr val="tx1"/>
                        </a:solidFill>
                        <a:effectLst/>
                        <a:latin typeface="Arial" charset="0"/>
                        <a:ea typeface="ヒラギノ角ゴ ProN W3" charset="0"/>
                        <a:cs typeface="Times New Roman" charset="0"/>
                        <a:sym typeface="Arial Unicode MS"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6194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ea typeface="ヒラギノ角ゴ ProN W3" charset="0"/>
                          <a:cs typeface="Times New Roman" charset="0"/>
                          <a:sym typeface="Arial Unicode MS" charset="0"/>
                        </a:rPr>
                        <a:t>Toluene</a:t>
                      </a:r>
                      <a:r>
                        <a:rPr kumimoji="0" lang="en-US" sz="2200" b="1" i="0" u="none" strike="noStrike" cap="none" normalizeH="0" baseline="0" dirty="0">
                          <a:ln>
                            <a:noFill/>
                          </a:ln>
                          <a:solidFill>
                            <a:schemeClr val="tx1"/>
                          </a:solidFill>
                          <a:effectLst/>
                          <a:latin typeface="Arial" charset="0"/>
                          <a:ea typeface="ヒラギノ角ゴ ProN W3" charset="0"/>
                          <a:cs typeface="ヒラギノ角ゴ ProN W3" charset="0"/>
                          <a:sym typeface="Arial Unicode MS" charset="0"/>
                        </a:rPr>
                        <a:t>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rgbClr val="000000"/>
                          </a:solidFill>
                          <a:effectLst/>
                          <a:latin typeface="Arial" charset="0"/>
                          <a:ea typeface="ヒラギノ角ゴ ProN W3" charset="0"/>
                          <a:cs typeface="Times New Roman" charset="0"/>
                          <a:sym typeface="Arial Unicode MS" charset="0"/>
                        </a:rPr>
                        <a:t>Birth defects, stunted </a:t>
                      </a:r>
                      <a:r>
                        <a:rPr kumimoji="0" lang="en-US" sz="2200" b="0" i="0" u="none" strike="noStrike" cap="none" normalizeH="0" baseline="0" dirty="0">
                          <a:ln>
                            <a:noFill/>
                          </a:ln>
                          <a:solidFill>
                            <a:srgbClr val="000000"/>
                          </a:solidFill>
                          <a:effectLst/>
                          <a:latin typeface="Arial" charset="0"/>
                          <a:ea typeface="ヒラギノ角ゴ ProN W3" charset="0"/>
                          <a:cs typeface="Times New Roman" charset="0"/>
                          <a:sym typeface="Arial Unicode MS" charset="0"/>
                        </a:rPr>
                        <a:t>mental </a:t>
                      </a:r>
                      <a:r>
                        <a:rPr kumimoji="0" lang="en-US" sz="2200" b="0" i="0" u="none" strike="noStrike" cap="none" normalizeH="0" baseline="0" dirty="0" smtClean="0">
                          <a:ln>
                            <a:noFill/>
                          </a:ln>
                          <a:solidFill>
                            <a:srgbClr val="000000"/>
                          </a:solidFill>
                          <a:effectLst/>
                          <a:latin typeface="Arial" charset="0"/>
                          <a:ea typeface="ヒラギノ角ゴ ProN W3" charset="0"/>
                          <a:cs typeface="Times New Roman" charset="0"/>
                          <a:sym typeface="Arial Unicode MS" charset="0"/>
                        </a:rPr>
                        <a:t>abilities and growth</a:t>
                      </a:r>
                      <a:endParaRPr kumimoji="0" lang="en-US" sz="2200" b="0" i="0" u="none" strike="noStrike" cap="none" normalizeH="0" baseline="0" dirty="0">
                        <a:ln>
                          <a:noFill/>
                        </a:ln>
                        <a:solidFill>
                          <a:srgbClr val="000000"/>
                        </a:solidFill>
                        <a:effectLst/>
                        <a:latin typeface="Arial" charset="0"/>
                        <a:ea typeface="ヒラギノ角ゴ ProN W3" charset="0"/>
                        <a:cs typeface="Times New Roman" charset="0"/>
                        <a:sym typeface="Arial Unicode MS"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rgbClr val="000000"/>
                          </a:solidFill>
                          <a:effectLst/>
                          <a:latin typeface="Arial" charset="0"/>
                          <a:ea typeface="ヒラギノ角ゴ ProN W3" charset="0"/>
                          <a:cs typeface="Times New Roman" charset="0"/>
                          <a:sym typeface="Arial Unicode MS" charset="0"/>
                        </a:rPr>
                        <a:t>Explosives</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rgbClr val="000000"/>
                          </a:solidFill>
                          <a:effectLst/>
                          <a:latin typeface="Arial" charset="0"/>
                          <a:ea typeface="ヒラギノ角ゴ ProN W3" charset="0"/>
                          <a:cs typeface="Times New Roman" charset="0"/>
                          <a:sym typeface="Arial Unicode MS" charset="0"/>
                        </a:rPr>
                        <a:t>Glue</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rgbClr val="000000"/>
                          </a:solidFill>
                          <a:effectLst/>
                          <a:latin typeface="Arial" charset="0"/>
                          <a:ea typeface="ヒラギノ角ゴ ProN W3" charset="0"/>
                          <a:cs typeface="Times New Roman" charset="0"/>
                          <a:sym typeface="Arial Unicode MS" charset="0"/>
                        </a:rPr>
                        <a:t>Paint thinner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dirty="0">
                        <a:ln>
                          <a:noFill/>
                        </a:ln>
                        <a:solidFill>
                          <a:srgbClr val="000000"/>
                        </a:solidFill>
                        <a:effectLst/>
                        <a:latin typeface="Arial" charset="0"/>
                        <a:ea typeface="ヒラギノ角ゴ ProN W3" charset="0"/>
                        <a:cs typeface="Times New Roman" charset="0"/>
                        <a:sym typeface="Arial Unicode MS"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0503" name="TextBox 9"/>
          <p:cNvSpPr txBox="1">
            <a:spLocks noChangeArrowheads="1"/>
          </p:cNvSpPr>
          <p:nvPr/>
        </p:nvSpPr>
        <p:spPr bwMode="auto">
          <a:xfrm>
            <a:off x="3352800" y="228600"/>
            <a:ext cx="3657824" cy="774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1pPr>
            <a:lvl2pPr marL="742950" indent="-285750"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2pPr>
            <a:lvl3pPr marL="1143000" indent="-228600"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3pPr>
            <a:lvl4pPr marL="1600200" indent="-228600"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4pPr>
            <a:lvl5pPr marL="2057400" indent="-228600" eaLnBrk="0" hangingPunct="0">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5pPr>
            <a:lvl6pPr marL="2514600" indent="-228600" algn="ctr" eaLnBrk="0" fontAlgn="base" hangingPunct="0">
              <a:spcBef>
                <a:spcPct val="0"/>
              </a:spcBef>
              <a:spcAft>
                <a:spcPct val="0"/>
              </a:spcAft>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6pPr>
            <a:lvl7pPr marL="2971800" indent="-228600" algn="ctr" eaLnBrk="0" fontAlgn="base" hangingPunct="0">
              <a:spcBef>
                <a:spcPct val="0"/>
              </a:spcBef>
              <a:spcAft>
                <a:spcPct val="0"/>
              </a:spcAft>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7pPr>
            <a:lvl8pPr marL="3429000" indent="-228600" algn="ctr" eaLnBrk="0" fontAlgn="base" hangingPunct="0">
              <a:spcBef>
                <a:spcPct val="0"/>
              </a:spcBef>
              <a:spcAft>
                <a:spcPct val="0"/>
              </a:spcAft>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8pPr>
            <a:lvl9pPr marL="3886200" indent="-228600" algn="ctr" eaLnBrk="0" fontAlgn="base" hangingPunct="0">
              <a:spcBef>
                <a:spcPct val="0"/>
              </a:spcBef>
              <a:spcAft>
                <a:spcPct val="0"/>
              </a:spcAft>
              <a:defRPr sz="4300">
                <a:solidFill>
                  <a:srgbClr val="EBCD9C"/>
                </a:solidFill>
                <a:latin typeface="Arial Unicode MS" panose="020B0604020202020204" pitchFamily="34" charset="-128"/>
                <a:ea typeface="ヒラギノ角ゴ ProN W3" pitchFamily="1" charset="-128"/>
                <a:sym typeface="Arial Unicode MS" panose="020B0604020202020204" pitchFamily="34" charset="-128"/>
              </a:defRPr>
            </a:lvl9pPr>
          </a:lstStyle>
          <a:p>
            <a:pPr eaLnBrk="1" hangingPunct="1"/>
            <a:r>
              <a:rPr lang="en-US" sz="4430" b="1" dirty="0">
                <a:solidFill>
                  <a:srgbClr val="10253F"/>
                </a:solidFill>
                <a:latin typeface="Calibri" panose="020F0502020204030204" pitchFamily="34" charset="0"/>
              </a:rPr>
              <a:t>Toxic Trio</a:t>
            </a:r>
          </a:p>
        </p:txBody>
      </p:sp>
    </p:spTree>
    <p:extLst>
      <p:ext uri="{BB962C8B-B14F-4D97-AF65-F5344CB8AC3E}">
        <p14:creationId xmlns:p14="http://schemas.microsoft.com/office/powerpoint/2010/main" val="3958512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590800"/>
            <a:ext cx="8229600" cy="685800"/>
          </a:xfrm>
        </p:spPr>
        <p:txBody>
          <a:bodyPr/>
          <a:lstStyle/>
          <a:p>
            <a:r>
              <a:rPr lang="en-US" b="1" dirty="0" smtClean="0">
                <a:solidFill>
                  <a:srgbClr val="339966"/>
                </a:solidFill>
              </a:rPr>
              <a:t>Vanessa Daniel</a:t>
            </a:r>
            <a:r>
              <a:rPr lang="en-US" dirty="0" smtClean="0"/>
              <a:t/>
            </a:r>
            <a:br>
              <a:rPr lang="en-US" dirty="0" smtClean="0"/>
            </a:br>
            <a:r>
              <a:rPr lang="en-US" dirty="0" smtClean="0"/>
              <a:t/>
            </a:r>
            <a:br>
              <a:rPr lang="en-US" dirty="0" smtClean="0"/>
            </a:br>
            <a:r>
              <a:rPr lang="en-US" dirty="0" smtClean="0"/>
              <a:t>Groundswell Fund</a:t>
            </a:r>
            <a:endParaRPr lang="en-US" dirty="0"/>
          </a:p>
        </p:txBody>
      </p:sp>
    </p:spTree>
    <p:extLst>
      <p:ext uri="{BB962C8B-B14F-4D97-AF65-F5344CB8AC3E}">
        <p14:creationId xmlns:p14="http://schemas.microsoft.com/office/powerpoint/2010/main" val="3285513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txBox="1">
            <a:spLocks noGrp="1" noChangeArrowheads="1"/>
          </p:cNvSpPr>
          <p:nvPr>
            <p:ph type="title" idx="4294967295"/>
          </p:nvPr>
        </p:nvSpPr>
        <p:spPr>
          <a:xfrm>
            <a:off x="1341438" y="536575"/>
            <a:ext cx="7802562" cy="944563"/>
          </a:xfrm>
        </p:spPr>
        <p:txBody>
          <a:bodyPr/>
          <a:lstStyle/>
          <a:p>
            <a:pPr eaLnBrk="1" hangingPunct="1">
              <a:spcBef>
                <a:spcPct val="0"/>
              </a:spcBef>
              <a:buClr>
                <a:srgbClr val="000000"/>
              </a:buClr>
              <a:buFont typeface="Calibri" panose="020F0502020204030204" pitchFamily="34" charset="0"/>
              <a:buNone/>
            </a:pPr>
            <a:r>
              <a:rPr lang="en-US" b="1" smtClean="0">
                <a:solidFill>
                  <a:srgbClr val="10253F"/>
                </a:solidFill>
                <a:latin typeface="Calibri" panose="020F0502020204030204" pitchFamily="34" charset="0"/>
                <a:ea typeface="MS PGothic" panose="020B0600070205080204" pitchFamily="34" charset="-128"/>
                <a:sym typeface="Calibri" panose="020F0502020204030204" pitchFamily="34" charset="0"/>
              </a:rPr>
              <a:t>Reproductive Health Impacts</a:t>
            </a:r>
          </a:p>
        </p:txBody>
      </p:sp>
      <p:sp>
        <p:nvSpPr>
          <p:cNvPr id="48130" name="Rectangle 3"/>
          <p:cNvSpPr>
            <a:spLocks noGrp="1" noChangeArrowheads="1"/>
          </p:cNvSpPr>
          <p:nvPr>
            <p:ph type="body" idx="4294967295"/>
          </p:nvPr>
        </p:nvSpPr>
        <p:spPr>
          <a:xfrm>
            <a:off x="0" y="1295400"/>
            <a:ext cx="6591300" cy="4724400"/>
          </a:xfrm>
        </p:spPr>
        <p:txBody>
          <a:bodyPr/>
          <a:lstStyle/>
          <a:p>
            <a:pPr marL="120632" indent="0">
              <a:lnSpc>
                <a:spcPct val="90000"/>
              </a:lnSpc>
              <a:buNone/>
              <a:defRPr/>
            </a:pPr>
            <a:endParaRPr lang="en-US" dirty="0">
              <a:latin typeface="+mj-lt"/>
            </a:endParaRPr>
          </a:p>
          <a:p>
            <a:pPr>
              <a:lnSpc>
                <a:spcPct val="90000"/>
              </a:lnSpc>
              <a:spcAft>
                <a:spcPts val="1204"/>
              </a:spcAft>
              <a:defRPr/>
            </a:pPr>
            <a:r>
              <a:rPr lang="en-US" dirty="0">
                <a:latin typeface="+mj-lt"/>
              </a:rPr>
              <a:t>Birth </a:t>
            </a:r>
            <a:r>
              <a:rPr lang="en-US" dirty="0" smtClean="0">
                <a:latin typeface="+mj-lt"/>
              </a:rPr>
              <a:t>defects </a:t>
            </a:r>
            <a:endParaRPr lang="en-US" dirty="0">
              <a:latin typeface="+mj-lt"/>
            </a:endParaRPr>
          </a:p>
          <a:p>
            <a:pPr>
              <a:lnSpc>
                <a:spcPct val="90000"/>
              </a:lnSpc>
              <a:spcAft>
                <a:spcPts val="1204"/>
              </a:spcAft>
              <a:defRPr/>
            </a:pPr>
            <a:r>
              <a:rPr lang="en-US" dirty="0">
                <a:latin typeface="+mj-lt"/>
              </a:rPr>
              <a:t>Miscarriages</a:t>
            </a:r>
          </a:p>
          <a:p>
            <a:pPr>
              <a:lnSpc>
                <a:spcPct val="90000"/>
              </a:lnSpc>
              <a:spcAft>
                <a:spcPts val="1204"/>
              </a:spcAft>
              <a:defRPr/>
            </a:pPr>
            <a:r>
              <a:rPr lang="en-US" dirty="0">
                <a:latin typeface="+mj-lt"/>
              </a:rPr>
              <a:t>Difficulty conceiving</a:t>
            </a:r>
          </a:p>
          <a:p>
            <a:pPr>
              <a:lnSpc>
                <a:spcPct val="90000"/>
              </a:lnSpc>
              <a:spcAft>
                <a:spcPts val="1204"/>
              </a:spcAft>
              <a:defRPr/>
            </a:pPr>
            <a:r>
              <a:rPr lang="en-US" dirty="0" smtClean="0">
                <a:latin typeface="+mj-lt"/>
              </a:rPr>
              <a:t>Reproductive cancers</a:t>
            </a:r>
            <a:endParaRPr lang="en-US" dirty="0">
              <a:latin typeface="+mj-lt"/>
            </a:endParaRPr>
          </a:p>
        </p:txBody>
      </p:sp>
      <p:pic>
        <p:nvPicPr>
          <p:cNvPr id="22531" name="Content Placeholder 5" descr="pregna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81200"/>
            <a:ext cx="4045148" cy="3236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58308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txBox="1">
            <a:spLocks noGrp="1"/>
          </p:cNvSpPr>
          <p:nvPr>
            <p:ph type="title" idx="4294967295"/>
          </p:nvPr>
        </p:nvSpPr>
        <p:spPr>
          <a:xfrm>
            <a:off x="0" y="274638"/>
            <a:ext cx="8229600" cy="1143000"/>
          </a:xfrm>
        </p:spPr>
        <p:txBody>
          <a:bodyPr/>
          <a:lstStyle/>
          <a:p>
            <a:pPr eaLnBrk="1" hangingPunct="1">
              <a:spcBef>
                <a:spcPct val="0"/>
              </a:spcBef>
              <a:buClr>
                <a:srgbClr val="000000"/>
              </a:buClr>
              <a:buFont typeface="Calibri" panose="020F0502020204030204" pitchFamily="34" charset="0"/>
              <a:buNone/>
            </a:pPr>
            <a:r>
              <a:rPr lang="en-US" b="1" smtClean="0">
                <a:solidFill>
                  <a:srgbClr val="10253F"/>
                </a:solidFill>
                <a:latin typeface="Calibri" panose="020F0502020204030204" pitchFamily="34" charset="0"/>
                <a:ea typeface="MS PGothic" panose="020B0600070205080204" pitchFamily="34" charset="-128"/>
                <a:sym typeface="Calibri" panose="020F0502020204030204" pitchFamily="34" charset="0"/>
              </a:rPr>
              <a:t>Other Health Impacts</a:t>
            </a:r>
          </a:p>
        </p:txBody>
      </p:sp>
      <p:sp>
        <p:nvSpPr>
          <p:cNvPr id="47106" name="Content Placeholder 2"/>
          <p:cNvSpPr>
            <a:spLocks noGrp="1"/>
          </p:cNvSpPr>
          <p:nvPr>
            <p:ph type="body" idx="4294967295"/>
          </p:nvPr>
        </p:nvSpPr>
        <p:spPr>
          <a:xfrm>
            <a:off x="0" y="1600200"/>
            <a:ext cx="4038600" cy="4525963"/>
          </a:xfrm>
        </p:spPr>
        <p:txBody>
          <a:bodyPr/>
          <a:lstStyle/>
          <a:p>
            <a:pPr marL="120632" indent="0">
              <a:spcAft>
                <a:spcPts val="598"/>
              </a:spcAft>
              <a:buNone/>
              <a:defRPr/>
            </a:pPr>
            <a:r>
              <a:rPr lang="en-US" dirty="0">
                <a:latin typeface="+mj-lt"/>
                <a:ea typeface="ＭＳ Ｐゴシック" charset="0"/>
                <a:sym typeface="Arial" charset="0"/>
              </a:rPr>
              <a:t>Acute </a:t>
            </a:r>
            <a:r>
              <a:rPr lang="en-US" dirty="0" smtClean="0">
                <a:latin typeface="+mj-lt"/>
                <a:ea typeface="ＭＳ Ｐゴシック" charset="0"/>
                <a:sym typeface="Arial" charset="0"/>
              </a:rPr>
              <a:t>symptoms</a:t>
            </a:r>
          </a:p>
          <a:p>
            <a:pPr marL="120632" indent="0">
              <a:spcAft>
                <a:spcPts val="598"/>
              </a:spcAft>
              <a:buNone/>
              <a:defRPr/>
            </a:pPr>
            <a:r>
              <a:rPr lang="en-US" dirty="0" smtClean="0">
                <a:latin typeface="+mj-lt"/>
                <a:ea typeface="ＭＳ Ｐゴシック" charset="0"/>
                <a:sym typeface="Arial" charset="0"/>
              </a:rPr>
              <a:t> &amp; </a:t>
            </a:r>
            <a:r>
              <a:rPr lang="en-US" dirty="0">
                <a:latin typeface="+mj-lt"/>
                <a:ea typeface="ＭＳ Ｐゴシック" charset="0"/>
                <a:sym typeface="Arial" charset="0"/>
              </a:rPr>
              <a:t>illnesses</a:t>
            </a:r>
          </a:p>
          <a:p>
            <a:pPr marL="642915" lvl="1" indent="-321457">
              <a:spcAft>
                <a:spcPts val="598"/>
              </a:spcAft>
              <a:buFont typeface="Arial"/>
              <a:buChar char="•"/>
              <a:defRPr/>
            </a:pPr>
            <a:r>
              <a:rPr lang="en-US" dirty="0">
                <a:latin typeface="+mj-lt"/>
                <a:sym typeface="Arial" charset="0"/>
              </a:rPr>
              <a:t>Respiratory illness</a:t>
            </a:r>
          </a:p>
          <a:p>
            <a:pPr marL="642915" lvl="1" indent="-321457">
              <a:spcAft>
                <a:spcPts val="598"/>
              </a:spcAft>
              <a:buFont typeface="Arial"/>
              <a:buChar char="•"/>
              <a:defRPr/>
            </a:pPr>
            <a:r>
              <a:rPr lang="en-US" dirty="0">
                <a:latin typeface="+mj-lt"/>
                <a:sym typeface="Arial" charset="0"/>
              </a:rPr>
              <a:t>Rashes and skin irritation</a:t>
            </a:r>
          </a:p>
          <a:p>
            <a:pPr marL="642915" lvl="1" indent="-321457">
              <a:spcAft>
                <a:spcPts val="598"/>
              </a:spcAft>
              <a:buFont typeface="Arial"/>
              <a:buChar char="•"/>
              <a:defRPr/>
            </a:pPr>
            <a:r>
              <a:rPr lang="en-US" dirty="0">
                <a:latin typeface="+mj-lt"/>
                <a:sym typeface="Arial" charset="0"/>
              </a:rPr>
              <a:t>Nose and throat </a:t>
            </a:r>
            <a:r>
              <a:rPr lang="en-US" dirty="0" smtClean="0">
                <a:latin typeface="+mj-lt"/>
                <a:sym typeface="Arial" charset="0"/>
              </a:rPr>
              <a:t>irritation</a:t>
            </a:r>
            <a:endParaRPr lang="en-US" dirty="0">
              <a:latin typeface="+mj-lt"/>
              <a:sym typeface="Arial" charset="0"/>
            </a:endParaRPr>
          </a:p>
        </p:txBody>
      </p:sp>
      <p:sp>
        <p:nvSpPr>
          <p:cNvPr id="2" name="Text Placeholder 1"/>
          <p:cNvSpPr>
            <a:spLocks noGrp="1"/>
          </p:cNvSpPr>
          <p:nvPr>
            <p:ph type="body" idx="4294967295"/>
          </p:nvPr>
        </p:nvSpPr>
        <p:spPr>
          <a:xfrm>
            <a:off x="5511800" y="1600200"/>
            <a:ext cx="3632200" cy="4525963"/>
          </a:xfrm>
        </p:spPr>
        <p:txBody>
          <a:bodyPr/>
          <a:lstStyle/>
          <a:p>
            <a:pPr marL="0" indent="0">
              <a:spcAft>
                <a:spcPts val="598"/>
              </a:spcAft>
              <a:buNone/>
              <a:defRPr/>
            </a:pPr>
            <a:r>
              <a:rPr lang="en-US" dirty="0">
                <a:latin typeface="+mj-lt"/>
                <a:ea typeface="ＭＳ Ｐゴシック" charset="0"/>
                <a:sym typeface="Arial" charset="0"/>
              </a:rPr>
              <a:t>Chronic pain</a:t>
            </a:r>
          </a:p>
          <a:p>
            <a:pPr marL="642915" lvl="1" indent="-321457">
              <a:spcAft>
                <a:spcPts val="598"/>
              </a:spcAft>
              <a:buFont typeface="Arial"/>
              <a:buChar char="•"/>
              <a:defRPr/>
            </a:pPr>
            <a:r>
              <a:rPr lang="en-US" dirty="0">
                <a:latin typeface="+mj-lt"/>
                <a:sym typeface="Arial" charset="0"/>
              </a:rPr>
              <a:t>Carpal tunnel</a:t>
            </a:r>
          </a:p>
          <a:p>
            <a:pPr marL="642915" lvl="1" indent="-321457">
              <a:spcAft>
                <a:spcPts val="598"/>
              </a:spcAft>
              <a:buFont typeface="Arial"/>
              <a:buChar char="•"/>
              <a:defRPr/>
            </a:pPr>
            <a:r>
              <a:rPr lang="en-US" dirty="0">
                <a:latin typeface="+mj-lt"/>
                <a:sym typeface="Arial" charset="0"/>
              </a:rPr>
              <a:t>Back </a:t>
            </a:r>
            <a:r>
              <a:rPr lang="en-US" dirty="0" smtClean="0">
                <a:latin typeface="+mj-lt"/>
                <a:sym typeface="Arial" charset="0"/>
              </a:rPr>
              <a:t>pain</a:t>
            </a:r>
            <a:endParaRPr lang="en-US" dirty="0">
              <a:latin typeface="+mj-lt"/>
              <a:sym typeface="Arial" charset="0"/>
            </a:endParaRPr>
          </a:p>
        </p:txBody>
      </p:sp>
      <p:pic>
        <p:nvPicPr>
          <p:cNvPr id="24580" name="Picture 2055" descr="Woman doing na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3469" y="3536156"/>
            <a:ext cx="3875484" cy="29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51390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txBox="1">
            <a:spLocks noGrp="1"/>
          </p:cNvSpPr>
          <p:nvPr>
            <p:ph type="title" idx="4294967295"/>
          </p:nvPr>
        </p:nvSpPr>
        <p:spPr>
          <a:xfrm>
            <a:off x="730945" y="260549"/>
            <a:ext cx="7997825" cy="990600"/>
          </a:xfrm>
        </p:spPr>
        <p:txBody>
          <a:bodyPr/>
          <a:lstStyle/>
          <a:p>
            <a:pPr eaLnBrk="1" hangingPunct="1">
              <a:spcBef>
                <a:spcPct val="0"/>
              </a:spcBef>
              <a:buClr>
                <a:srgbClr val="000000"/>
              </a:buClr>
              <a:buFont typeface="Calibri" panose="020F0502020204030204" pitchFamily="34" charset="0"/>
              <a:buNone/>
            </a:pPr>
            <a:r>
              <a:rPr lang="en-US" sz="3200" b="1" dirty="0" smtClean="0">
                <a:solidFill>
                  <a:srgbClr val="000000"/>
                </a:solidFill>
                <a:latin typeface="Calibri" panose="020F0502020204030204" pitchFamily="34" charset="0"/>
                <a:ea typeface="MS PGothic" panose="020B0600070205080204" pitchFamily="34" charset="-128"/>
                <a:sym typeface="Calibri" panose="020F0502020204030204" pitchFamily="34" charset="0"/>
              </a:rPr>
              <a:t>Leadership Development and</a:t>
            </a:r>
            <a:br>
              <a:rPr lang="en-US" sz="3200" b="1" dirty="0" smtClean="0">
                <a:solidFill>
                  <a:srgbClr val="000000"/>
                </a:solidFill>
                <a:latin typeface="Calibri" panose="020F0502020204030204" pitchFamily="34" charset="0"/>
                <a:ea typeface="MS PGothic" panose="020B0600070205080204" pitchFamily="34" charset="-128"/>
                <a:sym typeface="Calibri" panose="020F0502020204030204" pitchFamily="34" charset="0"/>
              </a:rPr>
            </a:br>
            <a:r>
              <a:rPr lang="en-US" sz="3200" b="1" dirty="0" smtClean="0">
                <a:solidFill>
                  <a:srgbClr val="000000"/>
                </a:solidFill>
                <a:latin typeface="Calibri" panose="020F0502020204030204" pitchFamily="34" charset="0"/>
                <a:ea typeface="MS PGothic" panose="020B0600070205080204" pitchFamily="34" charset="-128"/>
                <a:sym typeface="Calibri" panose="020F0502020204030204" pitchFamily="34" charset="0"/>
              </a:rPr>
              <a:t> the Salon Community</a:t>
            </a:r>
            <a:endParaRPr lang="en-US" sz="3200" b="1" dirty="0" smtClean="0">
              <a:solidFill>
                <a:srgbClr val="000000"/>
              </a:solidFill>
              <a:latin typeface="Tw Cen MT" pitchFamily="1" charset="0"/>
              <a:ea typeface="MS PGothic" panose="020B0600070205080204" pitchFamily="34" charset="-128"/>
              <a:sym typeface="Calibri" panose="020F0502020204030204" pitchFamily="34" charset="0"/>
            </a:endParaRPr>
          </a:p>
        </p:txBody>
      </p:sp>
      <p:sp>
        <p:nvSpPr>
          <p:cNvPr id="26626" name="Content Placeholder 2"/>
          <p:cNvSpPr txBox="1">
            <a:spLocks noGrp="1"/>
          </p:cNvSpPr>
          <p:nvPr>
            <p:ph sz="quarter" idx="4294967295"/>
          </p:nvPr>
        </p:nvSpPr>
        <p:spPr>
          <a:xfrm>
            <a:off x="152400" y="1260426"/>
            <a:ext cx="8763000" cy="1655762"/>
          </a:xfrm>
        </p:spPr>
        <p:txBody>
          <a:bodyPr/>
          <a:lstStyle/>
          <a:p>
            <a:pPr marL="120546" indent="0" algn="ctr">
              <a:spcBef>
                <a:spcPts val="642"/>
              </a:spcBef>
              <a:buClr>
                <a:srgbClr val="000000"/>
              </a:buClr>
              <a:buNone/>
            </a:pPr>
            <a:r>
              <a:rPr lang="en-US" sz="2800" dirty="0" smtClean="0">
                <a:solidFill>
                  <a:srgbClr val="000000"/>
                </a:solidFill>
                <a:latin typeface="Calibri" panose="020F0502020204030204" pitchFamily="34" charset="0"/>
                <a:ea typeface="MS PGothic" panose="020B0600070205080204" pitchFamily="34" charset="-128"/>
                <a:sym typeface="Calibri" panose="020F0502020204030204" pitchFamily="34" charset="0"/>
              </a:rPr>
              <a:t>Building the leadership, decision-making, and power of the nail salon community to improve </a:t>
            </a:r>
          </a:p>
          <a:p>
            <a:pPr marL="120546" indent="0" algn="ctr">
              <a:spcBef>
                <a:spcPts val="642"/>
              </a:spcBef>
              <a:buClr>
                <a:srgbClr val="000000"/>
              </a:buClr>
              <a:buNone/>
            </a:pPr>
            <a:r>
              <a:rPr lang="en-US" sz="2800" dirty="0" smtClean="0">
                <a:solidFill>
                  <a:srgbClr val="000000"/>
                </a:solidFill>
                <a:latin typeface="Calibri" panose="020F0502020204030204" pitchFamily="34" charset="0"/>
                <a:ea typeface="MS PGothic" panose="020B0600070205080204" pitchFamily="34" charset="-128"/>
                <a:sym typeface="Calibri" panose="020F0502020204030204" pitchFamily="34" charset="0"/>
              </a:rPr>
              <a:t>their health, safety and rights.</a:t>
            </a:r>
            <a:endParaRPr lang="en-US" sz="2800" dirty="0" smtClean="0">
              <a:solidFill>
                <a:srgbClr val="000000"/>
              </a:solidFill>
              <a:latin typeface="Tw Cen MT" pitchFamily="1" charset="0"/>
              <a:ea typeface="MS PGothic" panose="020B0600070205080204" pitchFamily="34" charset="-128"/>
              <a:sym typeface="Calibri" panose="020F0502020204030204" pitchFamily="34" charset="0"/>
            </a:endParaRPr>
          </a:p>
        </p:txBody>
      </p:sp>
      <p:pic>
        <p:nvPicPr>
          <p:cNvPr id="26627" name="Picture 3" descr="Norcal WO Adv Group.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819400"/>
            <a:ext cx="7585770" cy="360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4700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8610" y="4393407"/>
            <a:ext cx="1896443" cy="189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itle 1"/>
          <p:cNvSpPr txBox="1">
            <a:spLocks noGrp="1"/>
          </p:cNvSpPr>
          <p:nvPr>
            <p:ph type="title" idx="4294967295"/>
          </p:nvPr>
        </p:nvSpPr>
        <p:spPr>
          <a:xfrm>
            <a:off x="1295400" y="320675"/>
            <a:ext cx="7848600" cy="898525"/>
          </a:xfrm>
        </p:spPr>
        <p:txBody>
          <a:bodyPr/>
          <a:lstStyle/>
          <a:p>
            <a:pPr eaLnBrk="1" hangingPunct="1">
              <a:spcBef>
                <a:spcPct val="0"/>
              </a:spcBef>
              <a:buClr>
                <a:srgbClr val="000000"/>
              </a:buClr>
              <a:buFont typeface="Calibri" panose="020F0502020204030204" pitchFamily="34" charset="0"/>
              <a:buNone/>
            </a:pPr>
            <a:r>
              <a:rPr lang="en-US" b="1" dirty="0" smtClean="0">
                <a:solidFill>
                  <a:srgbClr val="000000"/>
                </a:solidFill>
                <a:latin typeface="Calibri" panose="020F0502020204030204" pitchFamily="34" charset="0"/>
                <a:ea typeface="MS PGothic" panose="020B0600070205080204" pitchFamily="34" charset="-128"/>
                <a:sym typeface="Calibri" panose="020F0502020204030204" pitchFamily="34" charset="0"/>
              </a:rPr>
              <a:t>Reducing Toxic Chemicals: </a:t>
            </a:r>
            <a:r>
              <a:rPr lang="en-US" dirty="0" smtClean="0">
                <a:solidFill>
                  <a:srgbClr val="000000"/>
                </a:solidFill>
                <a:latin typeface="Calibri" panose="020F0502020204030204" pitchFamily="34" charset="0"/>
                <a:ea typeface="MS PGothic" panose="020B0600070205080204" pitchFamily="34" charset="-128"/>
                <a:sym typeface="Calibri" panose="020F0502020204030204" pitchFamily="34" charset="0"/>
              </a:rPr>
              <a:t/>
            </a:r>
            <a:br>
              <a:rPr lang="en-US" dirty="0" smtClean="0">
                <a:solidFill>
                  <a:srgbClr val="000000"/>
                </a:solidFill>
                <a:latin typeface="Calibri" panose="020F0502020204030204" pitchFamily="34" charset="0"/>
                <a:ea typeface="MS PGothic" panose="020B0600070205080204" pitchFamily="34" charset="-128"/>
                <a:sym typeface="Calibri" panose="020F0502020204030204" pitchFamily="34" charset="0"/>
              </a:rPr>
            </a:br>
            <a:r>
              <a:rPr lang="en-US" dirty="0" smtClean="0">
                <a:solidFill>
                  <a:srgbClr val="000000"/>
                </a:solidFill>
                <a:latin typeface="Calibri" panose="020F0502020204030204" pitchFamily="34" charset="0"/>
                <a:ea typeface="MS PGothic" panose="020B0600070205080204" pitchFamily="34" charset="-128"/>
                <a:sym typeface="Calibri" panose="020F0502020204030204" pitchFamily="34" charset="0"/>
              </a:rPr>
              <a:t>Healthy Nail Salon Campaign</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07594" y="1928812"/>
            <a:ext cx="2200052" cy="196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86501" y="1821657"/>
            <a:ext cx="2230189" cy="223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64469" y="1714500"/>
            <a:ext cx="1637482" cy="21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3" descr="IMG_0561.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53828" y="4232672"/>
            <a:ext cx="3375422" cy="22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0311284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76200" y="142875"/>
            <a:ext cx="9067799" cy="1143000"/>
          </a:xfrm>
        </p:spPr>
        <p:txBody>
          <a:bodyPr/>
          <a:lstStyle/>
          <a:p>
            <a:pPr fontAlgn="auto">
              <a:spcAft>
                <a:spcPts val="0"/>
              </a:spcAft>
              <a:defRPr/>
            </a:pPr>
            <a:r>
              <a:rPr lang="en-US" sz="3200" b="1" dirty="0"/>
              <a:t>Community Leadership Development</a:t>
            </a:r>
            <a:endParaRPr sz="3200" b="1" dirty="0"/>
          </a:p>
        </p:txBody>
      </p:sp>
      <p:pic>
        <p:nvPicPr>
          <p:cNvPr id="28674" name="Content Placeholder 7" descr="Cong2.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t="14340"/>
          <a:stretch>
            <a:fillRect/>
          </a:stretch>
        </p:blipFill>
        <p:spPr>
          <a:xfrm>
            <a:off x="0" y="4071938"/>
            <a:ext cx="4060825" cy="2609850"/>
          </a:xfrm>
        </p:spPr>
      </p:pic>
      <p:pic>
        <p:nvPicPr>
          <p:cNvPr id="28675" name="Content Placeholder 6" descr="SF_CityHall.jpg"/>
          <p:cNvPicPr>
            <a:picLocks noGrp="1" noChangeAspect="1"/>
          </p:cNvPicPr>
          <p:nvPr>
            <p:ph sz="half" idx="4294967295"/>
          </p:nvPr>
        </p:nvPicPr>
        <p:blipFill>
          <a:blip r:embed="rId3">
            <a:extLst>
              <a:ext uri="{28A0092B-C50C-407E-A947-70E740481C1C}">
                <a14:useLocalDpi xmlns:a14="http://schemas.microsoft.com/office/drawing/2010/main" val="0"/>
              </a:ext>
            </a:extLst>
          </a:blip>
          <a:srcRect t="18890" b="2"/>
          <a:stretch>
            <a:fillRect/>
          </a:stretch>
        </p:blipFill>
        <p:spPr>
          <a:xfrm>
            <a:off x="0" y="1285875"/>
            <a:ext cx="5168900" cy="2732088"/>
          </a:xfrm>
        </p:spPr>
      </p:pic>
      <p:pic>
        <p:nvPicPr>
          <p:cNvPr id="28676" name="Picture 1" descr="Anh Interview1.JPG"/>
          <p:cNvPicPr>
            <a:picLocks noChangeAspect="1"/>
          </p:cNvPicPr>
          <p:nvPr/>
        </p:nvPicPr>
        <p:blipFill>
          <a:blip r:embed="rId4" cstate="print">
            <a:extLst>
              <a:ext uri="{28A0092B-C50C-407E-A947-70E740481C1C}">
                <a14:useLocalDpi xmlns:a14="http://schemas.microsoft.com/office/drawing/2010/main" val="0"/>
              </a:ext>
            </a:extLst>
          </a:blip>
          <a:srcRect t="7404" r="6801"/>
          <a:stretch>
            <a:fillRect/>
          </a:stretch>
        </p:blipFill>
        <p:spPr bwMode="auto">
          <a:xfrm>
            <a:off x="5563195" y="1285875"/>
            <a:ext cx="2812852" cy="2096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P1090174.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7687" y="3375422"/>
            <a:ext cx="4643438" cy="3482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55557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txBox="1">
            <a:spLocks noGrp="1"/>
          </p:cNvSpPr>
          <p:nvPr>
            <p:ph type="title" idx="4294967295"/>
          </p:nvPr>
        </p:nvSpPr>
        <p:spPr>
          <a:xfrm>
            <a:off x="1143000" y="257665"/>
            <a:ext cx="7435850" cy="1143000"/>
          </a:xfrm>
        </p:spPr>
        <p:txBody>
          <a:bodyPr/>
          <a:lstStyle/>
          <a:p>
            <a:pPr eaLnBrk="1" hangingPunct="1">
              <a:spcBef>
                <a:spcPct val="0"/>
              </a:spcBef>
              <a:buClr>
                <a:srgbClr val="000000"/>
              </a:buClr>
              <a:buFont typeface="Calibri" panose="020F0502020204030204" pitchFamily="34" charset="0"/>
              <a:buNone/>
            </a:pPr>
            <a:r>
              <a:rPr lang="en-US" b="1" dirty="0" smtClean="0">
                <a:solidFill>
                  <a:srgbClr val="000000"/>
                </a:solidFill>
                <a:latin typeface="Calibri" panose="020F0502020204030204" pitchFamily="34" charset="0"/>
                <a:ea typeface="MS PGothic" panose="020B0600070205080204" pitchFamily="34" charset="-128"/>
                <a:sym typeface="Calibri" panose="020F0502020204030204" pitchFamily="34" charset="0"/>
              </a:rPr>
              <a:t>Expanding the HNS Program</a:t>
            </a:r>
            <a:br>
              <a:rPr lang="en-US" b="1" dirty="0" smtClean="0">
                <a:solidFill>
                  <a:srgbClr val="000000"/>
                </a:solidFill>
                <a:latin typeface="Calibri" panose="020F0502020204030204" pitchFamily="34" charset="0"/>
                <a:ea typeface="MS PGothic" panose="020B0600070205080204" pitchFamily="34" charset="-128"/>
                <a:sym typeface="Calibri" panose="020F0502020204030204" pitchFamily="34" charset="0"/>
              </a:rPr>
            </a:br>
            <a:endParaRPr lang="en-US" b="1" dirty="0" smtClean="0">
              <a:solidFill>
                <a:srgbClr val="000000"/>
              </a:solidFill>
              <a:latin typeface="Calibri" panose="020F0502020204030204" pitchFamily="34" charset="0"/>
              <a:ea typeface="MS PGothic" panose="020B0600070205080204" pitchFamily="34" charset="-128"/>
              <a:sym typeface="Calibri" panose="020F0502020204030204" pitchFamily="34" charset="0"/>
            </a:endParaRPr>
          </a:p>
        </p:txBody>
      </p:sp>
      <p:grpSp>
        <p:nvGrpSpPr>
          <p:cNvPr id="29698" name="Group 18"/>
          <p:cNvGrpSpPr>
            <a:grpSpLocks/>
          </p:cNvGrpSpPr>
          <p:nvPr/>
        </p:nvGrpSpPr>
        <p:grpSpPr bwMode="auto">
          <a:xfrm>
            <a:off x="875110" y="1178719"/>
            <a:ext cx="3107531" cy="2893219"/>
            <a:chOff x="558800" y="1676400"/>
            <a:chExt cx="4484305" cy="3886200"/>
          </a:xfrm>
        </p:grpSpPr>
        <p:pic>
          <p:nvPicPr>
            <p:cNvPr id="29703" name="Picture 9" descr="Screen Shot 2013-01-18 at 2.57.08 PM.png"/>
            <p:cNvPicPr>
              <a:picLocks noChangeAspect="1"/>
            </p:cNvPicPr>
            <p:nvPr/>
          </p:nvPicPr>
          <p:blipFill>
            <a:blip r:embed="rId4">
              <a:extLst>
                <a:ext uri="{28A0092B-C50C-407E-A947-70E740481C1C}">
                  <a14:useLocalDpi xmlns:a14="http://schemas.microsoft.com/office/drawing/2010/main" val="0"/>
                </a:ext>
              </a:extLst>
            </a:blip>
            <a:srcRect t="28613" b="2"/>
            <a:stretch>
              <a:fillRect/>
            </a:stretch>
          </p:blipFill>
          <p:spPr bwMode="auto">
            <a:xfrm>
              <a:off x="558800" y="1676400"/>
              <a:ext cx="448430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5-Point Star 2"/>
            <p:cNvSpPr>
              <a:spLocks/>
            </p:cNvSpPr>
            <p:nvPr/>
          </p:nvSpPr>
          <p:spPr bwMode="auto">
            <a:xfrm>
              <a:off x="1585597" y="3257062"/>
              <a:ext cx="253154" cy="258802"/>
            </a:xfrm>
            <a:custGeom>
              <a:avLst/>
              <a:gdLst>
                <a:gd name="T0" fmla="*/ 0 w 253154"/>
                <a:gd name="T1" fmla="*/ 98853 h 258802"/>
                <a:gd name="T2" fmla="*/ 96697 w 253154"/>
                <a:gd name="T3" fmla="*/ 98854 h 258802"/>
                <a:gd name="T4" fmla="*/ 126577 w 253154"/>
                <a:gd name="T5" fmla="*/ 0 h 258802"/>
                <a:gd name="T6" fmla="*/ 156457 w 253154"/>
                <a:gd name="T7" fmla="*/ 98854 h 258802"/>
                <a:gd name="T8" fmla="*/ 253154 w 253154"/>
                <a:gd name="T9" fmla="*/ 98853 h 258802"/>
                <a:gd name="T10" fmla="*/ 174924 w 253154"/>
                <a:gd name="T11" fmla="*/ 159948 h 258802"/>
                <a:gd name="T12" fmla="*/ 204806 w 253154"/>
                <a:gd name="T13" fmla="*/ 258801 h 258802"/>
                <a:gd name="T14" fmla="*/ 126577 w 253154"/>
                <a:gd name="T15" fmla="*/ 197706 h 258802"/>
                <a:gd name="T16" fmla="*/ 48348 w 253154"/>
                <a:gd name="T17" fmla="*/ 258801 h 258802"/>
                <a:gd name="T18" fmla="*/ 78230 w 253154"/>
                <a:gd name="T19" fmla="*/ 159948 h 258802"/>
                <a:gd name="T20" fmla="*/ 0 w 253154"/>
                <a:gd name="T21" fmla="*/ 98853 h 2588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3154" h="258802">
                  <a:moveTo>
                    <a:pt x="0" y="98853"/>
                  </a:moveTo>
                  <a:lnTo>
                    <a:pt x="96697" y="98854"/>
                  </a:lnTo>
                  <a:lnTo>
                    <a:pt x="126577" y="0"/>
                  </a:lnTo>
                  <a:lnTo>
                    <a:pt x="156457" y="98854"/>
                  </a:lnTo>
                  <a:lnTo>
                    <a:pt x="253154" y="98853"/>
                  </a:lnTo>
                  <a:lnTo>
                    <a:pt x="174924" y="159948"/>
                  </a:lnTo>
                  <a:lnTo>
                    <a:pt x="204806" y="258801"/>
                  </a:lnTo>
                  <a:lnTo>
                    <a:pt x="126577" y="197706"/>
                  </a:lnTo>
                  <a:lnTo>
                    <a:pt x="48348" y="258801"/>
                  </a:lnTo>
                  <a:lnTo>
                    <a:pt x="78230" y="159948"/>
                  </a:lnTo>
                  <a:lnTo>
                    <a:pt x="0" y="98853"/>
                  </a:lnTo>
                  <a:close/>
                </a:path>
              </a:pathLst>
            </a:custGeom>
            <a:solidFill>
              <a:srgbClr val="008000"/>
            </a:solidFill>
            <a:ln w="9525" cap="flat" cmpd="sng">
              <a:solidFill>
                <a:schemeClr val="tx1"/>
              </a:solidFill>
              <a:prstDash val="solid"/>
              <a:round/>
              <a:headEnd/>
              <a:tailEnd/>
            </a:ln>
            <a:effectLst>
              <a:outerShdw blurRad="40000" dist="23000" dir="5400000" rotWithShape="0">
                <a:srgbClr val="000000">
                  <a:alpha val="34999"/>
                </a:srgbClr>
              </a:outerShdw>
            </a:effectLst>
          </p:spPr>
          <p:txBody>
            <a:bodyPr anchor="ctr"/>
            <a:lstStyle/>
            <a:p>
              <a:endParaRPr lang="en-US"/>
            </a:p>
          </p:txBody>
        </p:sp>
        <p:sp>
          <p:nvSpPr>
            <p:cNvPr id="9" name="5-Point Star 8"/>
            <p:cNvSpPr>
              <a:spLocks/>
            </p:cNvSpPr>
            <p:nvPr/>
          </p:nvSpPr>
          <p:spPr bwMode="auto">
            <a:xfrm>
              <a:off x="1397000" y="2133600"/>
              <a:ext cx="377193" cy="304245"/>
            </a:xfrm>
            <a:custGeom>
              <a:avLst/>
              <a:gdLst>
                <a:gd name="T0" fmla="*/ 0 w 377193"/>
                <a:gd name="T1" fmla="*/ 116211 h 304245"/>
                <a:gd name="T2" fmla="*/ 144076 w 377193"/>
                <a:gd name="T3" fmla="*/ 116212 h 304245"/>
                <a:gd name="T4" fmla="*/ 188597 w 377193"/>
                <a:gd name="T5" fmla="*/ 0 h 304245"/>
                <a:gd name="T6" fmla="*/ 233117 w 377193"/>
                <a:gd name="T7" fmla="*/ 116212 h 304245"/>
                <a:gd name="T8" fmla="*/ 377193 w 377193"/>
                <a:gd name="T9" fmla="*/ 116211 h 304245"/>
                <a:gd name="T10" fmla="*/ 260633 w 377193"/>
                <a:gd name="T11" fmla="*/ 188033 h 304245"/>
                <a:gd name="T12" fmla="*/ 305155 w 377193"/>
                <a:gd name="T13" fmla="*/ 304244 h 304245"/>
                <a:gd name="T14" fmla="*/ 188597 w 377193"/>
                <a:gd name="T15" fmla="*/ 232421 h 304245"/>
                <a:gd name="T16" fmla="*/ 72038 w 377193"/>
                <a:gd name="T17" fmla="*/ 304244 h 304245"/>
                <a:gd name="T18" fmla="*/ 116560 w 377193"/>
                <a:gd name="T19" fmla="*/ 188033 h 304245"/>
                <a:gd name="T20" fmla="*/ 0 w 377193"/>
                <a:gd name="T21" fmla="*/ 116211 h 304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7193" h="304245">
                  <a:moveTo>
                    <a:pt x="0" y="116211"/>
                  </a:moveTo>
                  <a:lnTo>
                    <a:pt x="144076" y="116212"/>
                  </a:lnTo>
                  <a:lnTo>
                    <a:pt x="188597" y="0"/>
                  </a:lnTo>
                  <a:lnTo>
                    <a:pt x="233117" y="116212"/>
                  </a:lnTo>
                  <a:lnTo>
                    <a:pt x="377193" y="116211"/>
                  </a:lnTo>
                  <a:lnTo>
                    <a:pt x="260633" y="188033"/>
                  </a:lnTo>
                  <a:lnTo>
                    <a:pt x="305155" y="304244"/>
                  </a:lnTo>
                  <a:lnTo>
                    <a:pt x="188597" y="232421"/>
                  </a:lnTo>
                  <a:lnTo>
                    <a:pt x="72038" y="304244"/>
                  </a:lnTo>
                  <a:lnTo>
                    <a:pt x="116560" y="188033"/>
                  </a:lnTo>
                  <a:lnTo>
                    <a:pt x="0" y="116211"/>
                  </a:lnTo>
                  <a:close/>
                </a:path>
              </a:pathLst>
            </a:custGeom>
            <a:solidFill>
              <a:srgbClr val="FFFF00"/>
            </a:solidFill>
            <a:ln w="9525" cap="flat" cmpd="sng">
              <a:solidFill>
                <a:schemeClr val="tx1"/>
              </a:solidFill>
              <a:prstDash val="solid"/>
              <a:round/>
              <a:headEnd/>
              <a:tailEnd/>
            </a:ln>
            <a:effectLst>
              <a:outerShdw blurRad="40000" dist="23000" dir="5400000" rotWithShape="0">
                <a:srgbClr val="000000">
                  <a:alpha val="34999"/>
                </a:srgbClr>
              </a:outerShdw>
            </a:effectLst>
          </p:spPr>
          <p:txBody>
            <a:bodyPr anchor="ctr"/>
            <a:lstStyle/>
            <a:p>
              <a:endParaRPr lang="en-US"/>
            </a:p>
          </p:txBody>
        </p:sp>
        <p:sp>
          <p:nvSpPr>
            <p:cNvPr id="10" name="5-Point Star 9"/>
            <p:cNvSpPr>
              <a:spLocks/>
            </p:cNvSpPr>
            <p:nvPr/>
          </p:nvSpPr>
          <p:spPr bwMode="auto">
            <a:xfrm>
              <a:off x="1905846" y="4114800"/>
              <a:ext cx="253154" cy="258802"/>
            </a:xfrm>
            <a:custGeom>
              <a:avLst/>
              <a:gdLst>
                <a:gd name="T0" fmla="*/ 0 w 253154"/>
                <a:gd name="T1" fmla="*/ 98853 h 258802"/>
                <a:gd name="T2" fmla="*/ 96697 w 253154"/>
                <a:gd name="T3" fmla="*/ 98854 h 258802"/>
                <a:gd name="T4" fmla="*/ 126577 w 253154"/>
                <a:gd name="T5" fmla="*/ 0 h 258802"/>
                <a:gd name="T6" fmla="*/ 156457 w 253154"/>
                <a:gd name="T7" fmla="*/ 98854 h 258802"/>
                <a:gd name="T8" fmla="*/ 253154 w 253154"/>
                <a:gd name="T9" fmla="*/ 98853 h 258802"/>
                <a:gd name="T10" fmla="*/ 174924 w 253154"/>
                <a:gd name="T11" fmla="*/ 159948 h 258802"/>
                <a:gd name="T12" fmla="*/ 204806 w 253154"/>
                <a:gd name="T13" fmla="*/ 258801 h 258802"/>
                <a:gd name="T14" fmla="*/ 126577 w 253154"/>
                <a:gd name="T15" fmla="*/ 197706 h 258802"/>
                <a:gd name="T16" fmla="*/ 48348 w 253154"/>
                <a:gd name="T17" fmla="*/ 258801 h 258802"/>
                <a:gd name="T18" fmla="*/ 78230 w 253154"/>
                <a:gd name="T19" fmla="*/ 159948 h 258802"/>
                <a:gd name="T20" fmla="*/ 0 w 253154"/>
                <a:gd name="T21" fmla="*/ 98853 h 2588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3154" h="258802">
                  <a:moveTo>
                    <a:pt x="0" y="98853"/>
                  </a:moveTo>
                  <a:lnTo>
                    <a:pt x="96697" y="98854"/>
                  </a:lnTo>
                  <a:lnTo>
                    <a:pt x="126577" y="0"/>
                  </a:lnTo>
                  <a:lnTo>
                    <a:pt x="156457" y="98854"/>
                  </a:lnTo>
                  <a:lnTo>
                    <a:pt x="253154" y="98853"/>
                  </a:lnTo>
                  <a:lnTo>
                    <a:pt x="174924" y="159948"/>
                  </a:lnTo>
                  <a:lnTo>
                    <a:pt x="204806" y="258801"/>
                  </a:lnTo>
                  <a:lnTo>
                    <a:pt x="126577" y="197706"/>
                  </a:lnTo>
                  <a:lnTo>
                    <a:pt x="48348" y="258801"/>
                  </a:lnTo>
                  <a:lnTo>
                    <a:pt x="78230" y="159948"/>
                  </a:lnTo>
                  <a:lnTo>
                    <a:pt x="0" y="98853"/>
                  </a:lnTo>
                  <a:close/>
                </a:path>
              </a:pathLst>
            </a:custGeom>
            <a:solidFill>
              <a:srgbClr val="008000"/>
            </a:solidFill>
            <a:ln w="9525" cap="flat" cmpd="sng">
              <a:solidFill>
                <a:schemeClr val="tx1"/>
              </a:solidFill>
              <a:prstDash val="solid"/>
              <a:round/>
              <a:headEnd/>
              <a:tailEnd/>
            </a:ln>
            <a:effectLst>
              <a:outerShdw blurRad="40000" dist="23000" dir="5400000" rotWithShape="0">
                <a:srgbClr val="000000">
                  <a:alpha val="34999"/>
                </a:srgbClr>
              </a:outerShdw>
            </a:effectLst>
          </p:spPr>
          <p:txBody>
            <a:bodyPr anchor="ctr"/>
            <a:lstStyle/>
            <a:p>
              <a:endParaRPr lang="en-US"/>
            </a:p>
          </p:txBody>
        </p:sp>
        <p:sp>
          <p:nvSpPr>
            <p:cNvPr id="11" name="5-Point Star 10"/>
            <p:cNvSpPr>
              <a:spLocks/>
            </p:cNvSpPr>
            <p:nvPr/>
          </p:nvSpPr>
          <p:spPr bwMode="auto">
            <a:xfrm>
              <a:off x="4216400" y="3474998"/>
              <a:ext cx="253154" cy="258802"/>
            </a:xfrm>
            <a:custGeom>
              <a:avLst/>
              <a:gdLst>
                <a:gd name="T0" fmla="*/ 0 w 253154"/>
                <a:gd name="T1" fmla="*/ 98853 h 258802"/>
                <a:gd name="T2" fmla="*/ 96697 w 253154"/>
                <a:gd name="T3" fmla="*/ 98854 h 258802"/>
                <a:gd name="T4" fmla="*/ 126577 w 253154"/>
                <a:gd name="T5" fmla="*/ 0 h 258802"/>
                <a:gd name="T6" fmla="*/ 156457 w 253154"/>
                <a:gd name="T7" fmla="*/ 98854 h 258802"/>
                <a:gd name="T8" fmla="*/ 253154 w 253154"/>
                <a:gd name="T9" fmla="*/ 98853 h 258802"/>
                <a:gd name="T10" fmla="*/ 174924 w 253154"/>
                <a:gd name="T11" fmla="*/ 159948 h 258802"/>
                <a:gd name="T12" fmla="*/ 204806 w 253154"/>
                <a:gd name="T13" fmla="*/ 258801 h 258802"/>
                <a:gd name="T14" fmla="*/ 126577 w 253154"/>
                <a:gd name="T15" fmla="*/ 197706 h 258802"/>
                <a:gd name="T16" fmla="*/ 48348 w 253154"/>
                <a:gd name="T17" fmla="*/ 258801 h 258802"/>
                <a:gd name="T18" fmla="*/ 78230 w 253154"/>
                <a:gd name="T19" fmla="*/ 159948 h 258802"/>
                <a:gd name="T20" fmla="*/ 0 w 253154"/>
                <a:gd name="T21" fmla="*/ 98853 h 2588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3154" h="258802">
                  <a:moveTo>
                    <a:pt x="0" y="98853"/>
                  </a:moveTo>
                  <a:lnTo>
                    <a:pt x="96697" y="98854"/>
                  </a:lnTo>
                  <a:lnTo>
                    <a:pt x="126577" y="0"/>
                  </a:lnTo>
                  <a:lnTo>
                    <a:pt x="156457" y="98854"/>
                  </a:lnTo>
                  <a:lnTo>
                    <a:pt x="253154" y="98853"/>
                  </a:lnTo>
                  <a:lnTo>
                    <a:pt x="174924" y="159948"/>
                  </a:lnTo>
                  <a:lnTo>
                    <a:pt x="204806" y="258801"/>
                  </a:lnTo>
                  <a:lnTo>
                    <a:pt x="126577" y="197706"/>
                  </a:lnTo>
                  <a:lnTo>
                    <a:pt x="48348" y="258801"/>
                  </a:lnTo>
                  <a:lnTo>
                    <a:pt x="78230" y="159948"/>
                  </a:lnTo>
                  <a:lnTo>
                    <a:pt x="0" y="98853"/>
                  </a:lnTo>
                  <a:close/>
                </a:path>
              </a:pathLst>
            </a:custGeom>
            <a:solidFill>
              <a:srgbClr val="008000"/>
            </a:solidFill>
            <a:ln w="9525" cap="flat" cmpd="sng">
              <a:solidFill>
                <a:schemeClr val="tx1"/>
              </a:solidFill>
              <a:prstDash val="solid"/>
              <a:round/>
              <a:headEnd/>
              <a:tailEnd/>
            </a:ln>
            <a:effectLst>
              <a:outerShdw blurRad="40000" dist="23000" dir="5400000" rotWithShape="0">
                <a:srgbClr val="000000">
                  <a:alpha val="34999"/>
                </a:srgbClr>
              </a:outerShdw>
            </a:effectLst>
          </p:spPr>
          <p:txBody>
            <a:bodyPr anchor="ctr"/>
            <a:lstStyle/>
            <a:p>
              <a:endParaRPr lang="en-US"/>
            </a:p>
          </p:txBody>
        </p:sp>
        <p:sp>
          <p:nvSpPr>
            <p:cNvPr id="12" name="5-Point Star 11"/>
            <p:cNvSpPr>
              <a:spLocks/>
            </p:cNvSpPr>
            <p:nvPr/>
          </p:nvSpPr>
          <p:spPr bwMode="auto">
            <a:xfrm>
              <a:off x="4496869" y="4421671"/>
              <a:ext cx="253154" cy="258802"/>
            </a:xfrm>
            <a:custGeom>
              <a:avLst/>
              <a:gdLst>
                <a:gd name="T0" fmla="*/ 0 w 253154"/>
                <a:gd name="T1" fmla="*/ 98853 h 258802"/>
                <a:gd name="T2" fmla="*/ 96697 w 253154"/>
                <a:gd name="T3" fmla="*/ 98854 h 258802"/>
                <a:gd name="T4" fmla="*/ 126577 w 253154"/>
                <a:gd name="T5" fmla="*/ 0 h 258802"/>
                <a:gd name="T6" fmla="*/ 156457 w 253154"/>
                <a:gd name="T7" fmla="*/ 98854 h 258802"/>
                <a:gd name="T8" fmla="*/ 253154 w 253154"/>
                <a:gd name="T9" fmla="*/ 98853 h 258802"/>
                <a:gd name="T10" fmla="*/ 174924 w 253154"/>
                <a:gd name="T11" fmla="*/ 159948 h 258802"/>
                <a:gd name="T12" fmla="*/ 204806 w 253154"/>
                <a:gd name="T13" fmla="*/ 258801 h 258802"/>
                <a:gd name="T14" fmla="*/ 126577 w 253154"/>
                <a:gd name="T15" fmla="*/ 197706 h 258802"/>
                <a:gd name="T16" fmla="*/ 48348 w 253154"/>
                <a:gd name="T17" fmla="*/ 258801 h 258802"/>
                <a:gd name="T18" fmla="*/ 78230 w 253154"/>
                <a:gd name="T19" fmla="*/ 159948 h 258802"/>
                <a:gd name="T20" fmla="*/ 0 w 253154"/>
                <a:gd name="T21" fmla="*/ 98853 h 2588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3154" h="258802">
                  <a:moveTo>
                    <a:pt x="0" y="98853"/>
                  </a:moveTo>
                  <a:lnTo>
                    <a:pt x="96697" y="98854"/>
                  </a:lnTo>
                  <a:lnTo>
                    <a:pt x="126577" y="0"/>
                  </a:lnTo>
                  <a:lnTo>
                    <a:pt x="156457" y="98854"/>
                  </a:lnTo>
                  <a:lnTo>
                    <a:pt x="253154" y="98853"/>
                  </a:lnTo>
                  <a:lnTo>
                    <a:pt x="174924" y="159948"/>
                  </a:lnTo>
                  <a:lnTo>
                    <a:pt x="204806" y="258801"/>
                  </a:lnTo>
                  <a:lnTo>
                    <a:pt x="126577" y="197706"/>
                  </a:lnTo>
                  <a:lnTo>
                    <a:pt x="48348" y="258801"/>
                  </a:lnTo>
                  <a:lnTo>
                    <a:pt x="78230" y="159948"/>
                  </a:lnTo>
                  <a:lnTo>
                    <a:pt x="0" y="98853"/>
                  </a:lnTo>
                  <a:close/>
                </a:path>
              </a:pathLst>
            </a:custGeom>
            <a:solidFill>
              <a:srgbClr val="FFFF00"/>
            </a:solidFill>
            <a:ln w="9525" cap="flat" cmpd="sng">
              <a:solidFill>
                <a:schemeClr val="tx1"/>
              </a:solidFill>
              <a:prstDash val="solid"/>
              <a:round/>
              <a:headEnd/>
              <a:tailEnd/>
            </a:ln>
            <a:effectLst>
              <a:outerShdw blurRad="40000" dist="23000" dir="5400000" rotWithShape="0">
                <a:srgbClr val="000000">
                  <a:alpha val="34999"/>
                </a:srgbClr>
              </a:outerShdw>
            </a:effectLst>
          </p:spPr>
          <p:txBody>
            <a:bodyPr anchor="ctr"/>
            <a:lstStyle/>
            <a:p>
              <a:endParaRPr lang="en-US"/>
            </a:p>
          </p:txBody>
        </p:sp>
      </p:grpSp>
      <p:pic>
        <p:nvPicPr>
          <p:cNvPr id="29699" name="Picture 15"/>
          <p:cNvPicPr>
            <a:picLocks noChangeAspect="1"/>
          </p:cNvPicPr>
          <p:nvPr/>
        </p:nvPicPr>
        <p:blipFill>
          <a:blip r:embed="rId5">
            <a:extLst>
              <a:ext uri="{28A0092B-C50C-407E-A947-70E740481C1C}">
                <a14:useLocalDpi xmlns:a14="http://schemas.microsoft.com/office/drawing/2010/main" val="0"/>
              </a:ext>
            </a:extLst>
          </a:blip>
          <a:srcRect l="7523" t="12563" r="3966"/>
          <a:stretch>
            <a:fillRect/>
          </a:stretch>
        </p:blipFill>
        <p:spPr bwMode="auto">
          <a:xfrm>
            <a:off x="4947047" y="1178719"/>
            <a:ext cx="3161109" cy="290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5-Point Star 20"/>
          <p:cNvSpPr>
            <a:spLocks/>
          </p:cNvSpPr>
          <p:nvPr/>
        </p:nvSpPr>
        <p:spPr bwMode="auto">
          <a:xfrm>
            <a:off x="6393656" y="2786062"/>
            <a:ext cx="214313" cy="214313"/>
          </a:xfrm>
          <a:custGeom>
            <a:avLst/>
            <a:gdLst>
              <a:gd name="T0" fmla="*/ 0 w 304800"/>
              <a:gd name="T1" fmla="*/ 116423 h 304800"/>
              <a:gd name="T2" fmla="*/ 116424 w 304800"/>
              <a:gd name="T3" fmla="*/ 116424 h 304800"/>
              <a:gd name="T4" fmla="*/ 152400 w 304800"/>
              <a:gd name="T5" fmla="*/ 0 h 304800"/>
              <a:gd name="T6" fmla="*/ 188376 w 304800"/>
              <a:gd name="T7" fmla="*/ 116424 h 304800"/>
              <a:gd name="T8" fmla="*/ 304800 w 304800"/>
              <a:gd name="T9" fmla="*/ 116423 h 304800"/>
              <a:gd name="T10" fmla="*/ 210611 w 304800"/>
              <a:gd name="T11" fmla="*/ 188376 h 304800"/>
              <a:gd name="T12" fmla="*/ 246588 w 304800"/>
              <a:gd name="T13" fmla="*/ 304799 h 304800"/>
              <a:gd name="T14" fmla="*/ 152400 w 304800"/>
              <a:gd name="T15" fmla="*/ 232845 h 304800"/>
              <a:gd name="T16" fmla="*/ 58212 w 304800"/>
              <a:gd name="T17" fmla="*/ 304799 h 304800"/>
              <a:gd name="T18" fmla="*/ 94189 w 304800"/>
              <a:gd name="T19" fmla="*/ 188376 h 304800"/>
              <a:gd name="T20" fmla="*/ 0 w 304800"/>
              <a:gd name="T21" fmla="*/ 116423 h 304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4800" h="304800">
                <a:moveTo>
                  <a:pt x="0" y="116423"/>
                </a:moveTo>
                <a:lnTo>
                  <a:pt x="116424" y="116424"/>
                </a:lnTo>
                <a:lnTo>
                  <a:pt x="152400" y="0"/>
                </a:lnTo>
                <a:lnTo>
                  <a:pt x="188376" y="116424"/>
                </a:lnTo>
                <a:lnTo>
                  <a:pt x="304800" y="116423"/>
                </a:lnTo>
                <a:lnTo>
                  <a:pt x="210611" y="188376"/>
                </a:lnTo>
                <a:lnTo>
                  <a:pt x="246588" y="304799"/>
                </a:lnTo>
                <a:lnTo>
                  <a:pt x="152400" y="232845"/>
                </a:lnTo>
                <a:lnTo>
                  <a:pt x="58212" y="304799"/>
                </a:lnTo>
                <a:lnTo>
                  <a:pt x="94189" y="188376"/>
                </a:lnTo>
                <a:lnTo>
                  <a:pt x="0" y="116423"/>
                </a:lnTo>
                <a:close/>
              </a:path>
            </a:pathLst>
          </a:custGeom>
          <a:solidFill>
            <a:srgbClr val="008000"/>
          </a:solidFill>
          <a:ln w="9525" cap="flat" cmpd="sng">
            <a:solidFill>
              <a:schemeClr val="tx1"/>
            </a:solidFill>
            <a:prstDash val="solid"/>
            <a:round/>
            <a:headEnd/>
            <a:tailEnd/>
          </a:ln>
          <a:effectLst>
            <a:outerShdw blurRad="40000" dist="23000" dir="5400000" rotWithShape="0">
              <a:srgbClr val="000000">
                <a:alpha val="34999"/>
              </a:srgbClr>
            </a:outerShdw>
          </a:effectLst>
        </p:spPr>
        <p:txBody>
          <a:bodyPr anchor="ctr"/>
          <a:lstStyle/>
          <a:p>
            <a:endParaRPr lang="en-US"/>
          </a:p>
        </p:txBody>
      </p:sp>
      <p:pic>
        <p:nvPicPr>
          <p:cNvPr id="29701" name="Picture 21" descr="IMG_0637.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7047" y="4286250"/>
            <a:ext cx="3536156"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16" descr="DSC00416.JPG"/>
          <p:cNvPicPr>
            <a:picLocks noChangeAspect="1"/>
          </p:cNvPicPr>
          <p:nvPr/>
        </p:nvPicPr>
        <p:blipFill>
          <a:blip r:embed="rId7" cstate="print">
            <a:extLst>
              <a:ext uri="{28A0092B-C50C-407E-A947-70E740481C1C}">
                <a14:useLocalDpi xmlns:a14="http://schemas.microsoft.com/office/drawing/2010/main" val="0"/>
              </a:ext>
            </a:extLst>
          </a:blip>
          <a:srcRect l="12582" t="22128" r="19997" b="12463"/>
          <a:stretch>
            <a:fillRect/>
          </a:stretch>
        </p:blipFill>
        <p:spPr bwMode="auto">
          <a:xfrm>
            <a:off x="607219" y="4217045"/>
            <a:ext cx="3482578" cy="253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779104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txBox="1">
            <a:spLocks noGrp="1"/>
          </p:cNvSpPr>
          <p:nvPr>
            <p:ph type="title" idx="4294967295"/>
          </p:nvPr>
        </p:nvSpPr>
        <p:spPr>
          <a:xfrm>
            <a:off x="-23191" y="-21521"/>
            <a:ext cx="8229600" cy="1341438"/>
          </a:xfrm>
        </p:spPr>
        <p:txBody>
          <a:bodyPr/>
          <a:lstStyle/>
          <a:p>
            <a:pPr>
              <a:spcBef>
                <a:spcPct val="0"/>
              </a:spcBef>
              <a:buClr>
                <a:srgbClr val="000000"/>
              </a:buClr>
              <a:buFont typeface="Calibri" panose="020F0502020204030204" pitchFamily="34" charset="0"/>
              <a:buNone/>
            </a:pPr>
            <a:r>
              <a:rPr lang="en-US" b="1" dirty="0" smtClean="0">
                <a:solidFill>
                  <a:srgbClr val="000000"/>
                </a:solidFill>
                <a:latin typeface="Calibri" panose="020F0502020204030204" pitchFamily="34" charset="0"/>
                <a:ea typeface="MS PGothic" panose="020B0600070205080204" pitchFamily="34" charset="-128"/>
                <a:sym typeface="Calibri" panose="020F0502020204030204" pitchFamily="34" charset="0"/>
              </a:rPr>
              <a:t>National Impact</a:t>
            </a:r>
          </a:p>
        </p:txBody>
      </p:sp>
      <p:pic>
        <p:nvPicPr>
          <p:cNvPr id="31746" name="Content Placeholder 6" descr="Interagency group photo1.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l="-5844"/>
          <a:stretch>
            <a:fillRect/>
          </a:stretch>
        </p:blipFill>
        <p:spPr>
          <a:xfrm>
            <a:off x="-228600" y="1219200"/>
            <a:ext cx="6619875" cy="2595563"/>
          </a:xfrm>
        </p:spPr>
      </p:pic>
      <p:pic>
        <p:nvPicPr>
          <p:cNvPr id="31747" name="Content Placeholder 5" descr="Congressional Briefing.jpg"/>
          <p:cNvPicPr>
            <a:picLocks noGrp="1" noChangeAspect="1"/>
          </p:cNvPicPr>
          <p:nvPr>
            <p:ph sz="half" idx="4294967295"/>
          </p:nvPr>
        </p:nvPicPr>
        <p:blipFill>
          <a:blip r:embed="rId3">
            <a:extLst>
              <a:ext uri="{28A0092B-C50C-407E-A947-70E740481C1C}">
                <a14:useLocalDpi xmlns:a14="http://schemas.microsoft.com/office/drawing/2010/main" val="0"/>
              </a:ext>
            </a:extLst>
          </a:blip>
          <a:srcRect r="-584"/>
          <a:stretch>
            <a:fillRect/>
          </a:stretch>
        </p:blipFill>
        <p:spPr>
          <a:xfrm>
            <a:off x="1258887" y="3792234"/>
            <a:ext cx="4608513" cy="2667000"/>
          </a:xfrm>
        </p:spPr>
      </p:pic>
      <p:pic>
        <p:nvPicPr>
          <p:cNvPr id="3174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819400"/>
            <a:ext cx="2968005" cy="397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3" descr="P1050113.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8256" y="858473"/>
            <a:ext cx="2349624" cy="198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21643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2"/>
          <p:cNvSpPr txBox="1">
            <a:spLocks noGrp="1"/>
          </p:cNvSpPr>
          <p:nvPr>
            <p:ph type="ctrTitle" idx="4294967295"/>
          </p:nvPr>
        </p:nvSpPr>
        <p:spPr>
          <a:xfrm>
            <a:off x="750888" y="2919413"/>
            <a:ext cx="8393112" cy="2170112"/>
          </a:xfrm>
        </p:spPr>
        <p:txBody>
          <a:bodyPr/>
          <a:lstStyle/>
          <a:p>
            <a:pPr eaLnBrk="1" hangingPunct="1">
              <a:spcBef>
                <a:spcPct val="0"/>
              </a:spcBef>
              <a:buClr>
                <a:srgbClr val="000000"/>
              </a:buClr>
              <a:buFont typeface="Calibri" panose="020F0502020204030204" pitchFamily="34" charset="0"/>
              <a:buNone/>
            </a:pPr>
            <a:r>
              <a:rPr lang="en-US" sz="3797">
                <a:solidFill>
                  <a:srgbClr val="000090"/>
                </a:solidFill>
                <a:latin typeface="Calibri" panose="020F0502020204030204" pitchFamily="34" charset="0"/>
                <a:ea typeface="MS PGothic" panose="020B0600070205080204" pitchFamily="34" charset="-128"/>
                <a:sym typeface="Calibri" panose="020F0502020204030204" pitchFamily="34" charset="0"/>
              </a:rPr>
              <a:t>Lisa Fu</a:t>
            </a:r>
            <a:br>
              <a:rPr lang="en-US" sz="3797">
                <a:solidFill>
                  <a:srgbClr val="000090"/>
                </a:solidFill>
                <a:latin typeface="Calibri" panose="020F0502020204030204" pitchFamily="34" charset="0"/>
                <a:ea typeface="MS PGothic" panose="020B0600070205080204" pitchFamily="34" charset="-128"/>
                <a:sym typeface="Calibri" panose="020F0502020204030204" pitchFamily="34" charset="0"/>
              </a:rPr>
            </a:br>
            <a:r>
              <a:rPr lang="en-US" sz="3797">
                <a:solidFill>
                  <a:srgbClr val="000090"/>
                </a:solidFill>
                <a:latin typeface="Calibri" panose="020F0502020204030204" pitchFamily="34" charset="0"/>
                <a:ea typeface="MS PGothic" panose="020B0600070205080204" pitchFamily="34" charset="-128"/>
                <a:sym typeface="Calibri" panose="020F0502020204030204" pitchFamily="34" charset="0"/>
              </a:rPr>
              <a:t>lfu@cahealthynailsalons.org</a:t>
            </a:r>
            <a:br>
              <a:rPr lang="en-US" sz="3797">
                <a:solidFill>
                  <a:srgbClr val="000090"/>
                </a:solidFill>
                <a:latin typeface="Calibri" panose="020F0502020204030204" pitchFamily="34" charset="0"/>
                <a:ea typeface="MS PGothic" panose="020B0600070205080204" pitchFamily="34" charset="-128"/>
                <a:sym typeface="Calibri" panose="020F0502020204030204" pitchFamily="34" charset="0"/>
              </a:rPr>
            </a:br>
            <a:r>
              <a:rPr lang="en-US" sz="3797">
                <a:solidFill>
                  <a:srgbClr val="000090"/>
                </a:solidFill>
                <a:latin typeface="Calibri" panose="020F0502020204030204" pitchFamily="34" charset="0"/>
                <a:ea typeface="MS PGothic" panose="020B0600070205080204" pitchFamily="34" charset="-128"/>
                <a:sym typeface="Calibri" panose="020F0502020204030204" pitchFamily="34" charset="0"/>
              </a:rPr>
              <a:t>www.cahealthynailsalons.org</a:t>
            </a:r>
          </a:p>
        </p:txBody>
      </p:sp>
      <p:pic>
        <p:nvPicPr>
          <p:cNvPr id="32770" name="Picture 6" descr="Color_Logo_V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5297" y="969988"/>
            <a:ext cx="4714875" cy="16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28439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590800"/>
            <a:ext cx="8229600" cy="685800"/>
          </a:xfrm>
        </p:spPr>
        <p:txBody>
          <a:bodyPr/>
          <a:lstStyle/>
          <a:p>
            <a:r>
              <a:rPr lang="en-US" b="1" dirty="0" smtClean="0">
                <a:solidFill>
                  <a:srgbClr val="339966"/>
                </a:solidFill>
              </a:rPr>
              <a:t>Chris Peters</a:t>
            </a:r>
            <a:r>
              <a:rPr lang="en-US" dirty="0" smtClean="0"/>
              <a:t/>
            </a:r>
            <a:br>
              <a:rPr lang="en-US" dirty="0" smtClean="0"/>
            </a:br>
            <a:r>
              <a:rPr lang="en-US" dirty="0" smtClean="0"/>
              <a:t/>
            </a:r>
            <a:br>
              <a:rPr lang="en-US" dirty="0" smtClean="0"/>
            </a:br>
            <a:r>
              <a:rPr lang="en-US" dirty="0" smtClean="0"/>
              <a:t>Seventh Generation Fund for Indigenous Peoples</a:t>
            </a:r>
            <a:endParaRPr lang="en-US" dirty="0"/>
          </a:p>
        </p:txBody>
      </p:sp>
    </p:spTree>
    <p:extLst>
      <p:ext uri="{BB962C8B-B14F-4D97-AF65-F5344CB8AC3E}">
        <p14:creationId xmlns:p14="http://schemas.microsoft.com/office/powerpoint/2010/main" val="17708505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590800"/>
            <a:ext cx="8229600" cy="685800"/>
          </a:xfrm>
        </p:spPr>
        <p:txBody>
          <a:bodyPr/>
          <a:lstStyle/>
          <a:p>
            <a:r>
              <a:rPr lang="en-US" b="1" dirty="0" smtClean="0">
                <a:solidFill>
                  <a:srgbClr val="339966"/>
                </a:solidFill>
              </a:rPr>
              <a:t>Anna Rondon</a:t>
            </a:r>
            <a:br>
              <a:rPr lang="en-US" b="1" dirty="0" smtClean="0">
                <a:solidFill>
                  <a:srgbClr val="339966"/>
                </a:solidFill>
              </a:rPr>
            </a:br>
            <a:r>
              <a:rPr lang="en-US" dirty="0" smtClean="0"/>
              <a:t/>
            </a:r>
            <a:br>
              <a:rPr lang="en-US" dirty="0" smtClean="0"/>
            </a:br>
            <a:r>
              <a:rPr lang="en-US" dirty="0" smtClean="0"/>
              <a:t>Navajo Nation </a:t>
            </a:r>
            <a:br>
              <a:rPr lang="en-US" dirty="0" smtClean="0"/>
            </a:br>
            <a:r>
              <a:rPr lang="en-US" dirty="0" smtClean="0"/>
              <a:t>Division of Health</a:t>
            </a:r>
            <a:endParaRPr lang="en-US" dirty="0"/>
          </a:p>
        </p:txBody>
      </p:sp>
    </p:spTree>
    <p:extLst>
      <p:ext uri="{BB962C8B-B14F-4D97-AF65-F5344CB8AC3E}">
        <p14:creationId xmlns:p14="http://schemas.microsoft.com/office/powerpoint/2010/main" val="711491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wdUpDiag">
          <a:fgClr>
            <a:srgbClr val="EAEAEA"/>
          </a:fgClr>
          <a:bgClr>
            <a:schemeClr val="accent1">
              <a:lumMod val="20000"/>
              <a:lumOff val="80000"/>
            </a:schemeClr>
          </a:bgClr>
        </a:patt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6574" y="44595"/>
            <a:ext cx="4528566" cy="1509522"/>
          </a:xfrm>
          <a:prstGeom prst="rect">
            <a:avLst/>
          </a:prstGeom>
        </p:spPr>
      </p:pic>
      <p:sp>
        <p:nvSpPr>
          <p:cNvPr id="5" name="TextBox 4"/>
          <p:cNvSpPr txBox="1"/>
          <p:nvPr/>
        </p:nvSpPr>
        <p:spPr>
          <a:xfrm>
            <a:off x="0" y="4919061"/>
            <a:ext cx="8915400" cy="1569660"/>
          </a:xfrm>
          <a:prstGeom prst="rect">
            <a:avLst/>
          </a:prstGeom>
          <a:noFill/>
        </p:spPr>
        <p:txBody>
          <a:bodyPr wrap="square" rtlCol="0">
            <a:spAutoFit/>
          </a:bodyPr>
          <a:lstStyle/>
          <a:p>
            <a:pPr algn="ctr"/>
            <a:r>
              <a:rPr lang="en-US" sz="3200" b="1" dirty="0" smtClean="0"/>
              <a:t>Grantmakers in Health</a:t>
            </a:r>
          </a:p>
          <a:p>
            <a:pPr algn="ctr"/>
            <a:r>
              <a:rPr lang="en-US" sz="3200" b="1" dirty="0" smtClean="0"/>
              <a:t>Atlanta, GA</a:t>
            </a:r>
          </a:p>
          <a:p>
            <a:pPr algn="ctr"/>
            <a:r>
              <a:rPr lang="en-US" sz="3200" b="1" dirty="0" smtClean="0"/>
              <a:t>March 7, 2014</a:t>
            </a:r>
            <a:endParaRPr lang="en-US" sz="3200" b="1"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90" t="2880" b="32265"/>
          <a:stretch/>
        </p:blipFill>
        <p:spPr bwMode="auto">
          <a:xfrm>
            <a:off x="0" y="1747701"/>
            <a:ext cx="9144000" cy="297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61571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Megaphones are </a:t>
            </a:r>
            <a:br>
              <a:rPr lang="en-US" dirty="0" smtClean="0"/>
            </a:br>
            <a:r>
              <a:rPr lang="en-US" dirty="0" smtClean="0"/>
              <a:t>preventive health</a:t>
            </a:r>
            <a:endParaRPr lang="en-US" dirty="0"/>
          </a:p>
        </p:txBody>
      </p:sp>
      <p:sp>
        <p:nvSpPr>
          <p:cNvPr id="3" name="Content Placeholder 2"/>
          <p:cNvSpPr>
            <a:spLocks noGrp="1"/>
          </p:cNvSpPr>
          <p:nvPr>
            <p:ph idx="1"/>
          </p:nvPr>
        </p:nvSpPr>
        <p:spPr/>
        <p:txBody>
          <a:bodyPr/>
          <a:lstStyle/>
          <a:p>
            <a:r>
              <a:rPr lang="en-US" dirty="0" smtClean="0"/>
              <a:t>Anna Rondon, Dine </a:t>
            </a:r>
          </a:p>
          <a:p>
            <a:r>
              <a:rPr lang="en-US" dirty="0" smtClean="0"/>
              <a:t>Navajo Birth Cohort Study</a:t>
            </a:r>
          </a:p>
          <a:p>
            <a:r>
              <a:rPr lang="en-US" dirty="0" smtClean="0"/>
              <a:t>Southwest Indigenous Uranium Forum (1987)</a:t>
            </a:r>
          </a:p>
          <a:p>
            <a:r>
              <a:rPr lang="en-US" dirty="0" smtClean="0">
                <a:hlinkClick r:id="rId2"/>
              </a:rPr>
              <a:t>annarondon@msn.com</a:t>
            </a:r>
            <a:endParaRPr lang="en-US" dirty="0" smtClean="0"/>
          </a:p>
          <a:p>
            <a:r>
              <a:rPr lang="en-US" sz="4400" dirty="0" smtClean="0">
                <a:solidFill>
                  <a:srgbClr val="00B0F0"/>
                </a:solidFill>
              </a:rPr>
              <a:t>Dine Peoples’ Megaphone Worked!</a:t>
            </a:r>
            <a:endParaRPr lang="en-US" sz="4400" dirty="0">
              <a:solidFill>
                <a:srgbClr val="00B0F0"/>
              </a:solidFill>
            </a:endParaRPr>
          </a:p>
        </p:txBody>
      </p:sp>
    </p:spTree>
    <p:extLst>
      <p:ext uri="{BB962C8B-B14F-4D97-AF65-F5344CB8AC3E}">
        <p14:creationId xmlns:p14="http://schemas.microsoft.com/office/powerpoint/2010/main" val="26214765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Dine Peoples: </a:t>
            </a:r>
            <a:br>
              <a:rPr lang="en-US" dirty="0" smtClean="0"/>
            </a:br>
            <a:r>
              <a:rPr lang="en-US" dirty="0" smtClean="0"/>
              <a:t>Example of Successful </a:t>
            </a:r>
            <a:br>
              <a:rPr lang="en-US" dirty="0" smtClean="0"/>
            </a:br>
            <a:r>
              <a:rPr lang="en-US" dirty="0" smtClean="0"/>
              <a:t>Community Based Advocacy</a:t>
            </a:r>
            <a:endParaRPr lang="en-US" dirty="0"/>
          </a:p>
        </p:txBody>
      </p:sp>
      <p:sp>
        <p:nvSpPr>
          <p:cNvPr id="3" name="Content Placeholder 2"/>
          <p:cNvSpPr>
            <a:spLocks noGrp="1"/>
          </p:cNvSpPr>
          <p:nvPr>
            <p:ph idx="1"/>
          </p:nvPr>
        </p:nvSpPr>
        <p:spPr>
          <a:xfrm>
            <a:off x="609600" y="2209800"/>
            <a:ext cx="8229600" cy="4525963"/>
          </a:xfrm>
        </p:spPr>
        <p:txBody>
          <a:bodyPr>
            <a:normAutofit fontScale="85000" lnSpcReduction="10000"/>
          </a:bodyPr>
          <a:lstStyle/>
          <a:p>
            <a:r>
              <a:rPr lang="en-US" dirty="0" smtClean="0">
                <a:solidFill>
                  <a:schemeClr val="accent1">
                    <a:lumMod val="75000"/>
                  </a:schemeClr>
                </a:solidFill>
              </a:rPr>
              <a:t>Dine peoples have been subjected to public health determinants due to gross negligence by the United States government on the uranium mining legacy.</a:t>
            </a:r>
          </a:p>
          <a:p>
            <a:r>
              <a:rPr lang="en-US" dirty="0" smtClean="0">
                <a:solidFill>
                  <a:schemeClr val="accent2">
                    <a:lumMod val="75000"/>
                  </a:schemeClr>
                </a:solidFill>
              </a:rPr>
              <a:t>The past 40 years there has been more uranium impacted community based organizing with citizens uniting and bring a strong voice to the world. 7genfund has been a critical collaborator that provided organizing funds to the communities.</a:t>
            </a:r>
          </a:p>
          <a:p>
            <a:endParaRPr lang="en-US" dirty="0" smtClean="0"/>
          </a:p>
          <a:p>
            <a:endParaRPr lang="en-US" dirty="0"/>
          </a:p>
        </p:txBody>
      </p:sp>
    </p:spTree>
    <p:extLst>
      <p:ext uri="{BB962C8B-B14F-4D97-AF65-F5344CB8AC3E}">
        <p14:creationId xmlns:p14="http://schemas.microsoft.com/office/powerpoint/2010/main" val="32237673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C:\Users\Anna Marie Rondon\Pictures\012413_uranium_cleanup1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4340"/>
            <a:ext cx="9144000" cy="5989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4161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Anna Marie Rondon\Pictures\012413_uranium_cleanup2wa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2628"/>
            <a:ext cx="9144000" cy="5952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9977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Logo for the CDC’s Navajo Birth Cohort Study taken from a draft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711" y="763970"/>
            <a:ext cx="1911532" cy="187569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ccs.infospace.com/ClickHandler.ashx?du=http%3a%2f%2fmediastorm.org%2fnews%2fimages%2fBlightedHomeland_645x370.jpg&amp;ru=http%3a%2f%2fmediastorm.org%2fnews%2fimages%2fBlightedHomeland_645x370.jpg&amp;ld=20140306&amp;ap=16&amp;app=1&amp;c=srchresus1&amp;s=srchresus1&amp;coi=772&amp;cop=main-title&amp;euip=66.162.154.131&amp;npp=16&amp;p=0&amp;pp=0&amp;pvaid=a4e37db3ce674574acf32b90e60a3133&amp;fct.uid=49d8eae7437c4f9890b08886f2f040ad&amp;ep=16&amp;mid=9&amp;en=vuMFDIXn4lHFcO%2bXpjwvnSuGMNX6Nf5e0LxY2y%2f0OJH0I8G4pFiJaN%2bxSbqlRZwd&amp;hash=4F67456270599E61A5FD1C16BD49BFC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917" y="138558"/>
            <a:ext cx="5422900" cy="311081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encrypted-tbn1.gstatic.com/images?q=tbn:ANd9GcSzDXWndogFRl5B-JH5xz1pyLn4MhwGvVd-_UQl50jUbcDXneF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975978"/>
            <a:ext cx="3605621" cy="23690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2880" y="3345015"/>
            <a:ext cx="6429022" cy="3046988"/>
          </a:xfrm>
          <a:prstGeom prst="rect">
            <a:avLst/>
          </a:prstGeom>
          <a:ln w="6350">
            <a:solidFill>
              <a:schemeClr val="tx1"/>
            </a:solidFill>
          </a:ln>
        </p:spPr>
        <p:txBody>
          <a:bodyPr wrap="square">
            <a:spAutoFit/>
          </a:bodyPr>
          <a:lstStyle/>
          <a:p>
            <a:r>
              <a:rPr lang="en-US" sz="2400" b="1" dirty="0"/>
              <a:t>Congressional committee outraged over Navajo uranium legacy.</a:t>
            </a:r>
          </a:p>
          <a:p>
            <a:r>
              <a:rPr lang="en-US" sz="2400" dirty="0"/>
              <a:t>First of four:</a:t>
            </a:r>
          </a:p>
          <a:p>
            <a:r>
              <a:rPr lang="en-US" sz="1200" i="1" dirty="0"/>
              <a:t>By Kathy Helms</a:t>
            </a:r>
            <a:r>
              <a:rPr lang="en-US" sz="1200" dirty="0"/>
              <a:t>, Dine Bureau, Gallup Independent</a:t>
            </a:r>
          </a:p>
          <a:p>
            <a:r>
              <a:rPr lang="en-US" sz="1200" dirty="0"/>
              <a:t>WINDOW ROCK – A picture may be worth a thousand words, but the sound of an instrument used to detect radioactive contamination, clicking away over a soil sample from Tuba City, set a federal oversight committee on its ear Wednesday during a hearing in Washington.</a:t>
            </a:r>
          </a:p>
          <a:p>
            <a:r>
              <a:rPr lang="en-US" sz="1200" dirty="0"/>
              <a:t>Chairman Henry Waxman’s Committee on Oversight and Government Reform heard from a Navajo Nation delegation about the health and environmental impacts of uranium contamination during a four-hour hearing.</a:t>
            </a:r>
          </a:p>
          <a:p>
            <a:r>
              <a:rPr lang="en-US" sz="1200" dirty="0"/>
              <a:t>Several congressional leaders expressed outrage at the federal government for allowing such conditions to remain unchecked on Navajoland for so many years, saying they were “ashamed” and “embarrassed.” They offered apologies to the Navajo people. </a:t>
            </a:r>
          </a:p>
        </p:txBody>
      </p:sp>
      <p:pic>
        <p:nvPicPr>
          <p:cNvPr id="3080" name="Picture 8" descr="https://encrypted-tbn0.gstatic.com/images?q=tbn:ANd9GcTW_B3aR2iZx9dSROfXvjhcTtDOVns76v44WHQ7YyLqKPwiakepB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3810000"/>
            <a:ext cx="2316753"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0018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1750313"/>
            <a:ext cx="4505657" cy="923330"/>
          </a:xfrm>
          <a:prstGeom prst="rect">
            <a:avLst/>
          </a:prstGeom>
        </p:spPr>
        <p:txBody>
          <a:bodyPr wrap="none">
            <a:spAutoFit/>
          </a:bodyPr>
          <a:lstStyle/>
          <a:p>
            <a:r>
              <a:rPr lang="en-US" dirty="0" smtClean="0">
                <a:hlinkClick r:id="rId2"/>
              </a:rPr>
              <a:t>http://www.latimes.com/extras/navajo/Day1/</a:t>
            </a:r>
            <a:endParaRPr lang="en-US" dirty="0" smtClean="0"/>
          </a:p>
          <a:p>
            <a:endParaRPr lang="en-US" dirty="0"/>
          </a:p>
          <a:p>
            <a:endParaRPr lang="en-US" dirty="0"/>
          </a:p>
        </p:txBody>
      </p:sp>
      <p:sp>
        <p:nvSpPr>
          <p:cNvPr id="3" name="Rectangle 2"/>
          <p:cNvSpPr/>
          <p:nvPr/>
        </p:nvSpPr>
        <p:spPr>
          <a:xfrm>
            <a:off x="2971800" y="2332766"/>
            <a:ext cx="3074175" cy="369332"/>
          </a:xfrm>
          <a:prstGeom prst="rect">
            <a:avLst/>
          </a:prstGeom>
        </p:spPr>
        <p:txBody>
          <a:bodyPr wrap="none">
            <a:spAutoFit/>
          </a:bodyPr>
          <a:lstStyle/>
          <a:p>
            <a:r>
              <a:rPr lang="en-US" dirty="0" smtClean="0">
                <a:solidFill>
                  <a:srgbClr val="0070C0"/>
                </a:solidFill>
              </a:rPr>
              <a:t>http://www.sric.org/index.php</a:t>
            </a:r>
            <a:endParaRPr lang="en-US" dirty="0">
              <a:solidFill>
                <a:srgbClr val="0070C0"/>
              </a:solidFill>
            </a:endParaRPr>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GAAgwMBIgACEQEDEQH/xAAcAAADAAIDAQAAAAAAAAAAAAAEBQYDBwABAgj/xAA9EAACAQIEBAMGBAMGBwAAAAABAgMEEQAFEiEGEzFBIlFhFDJxgZGhBxWx0XLB8BYjQmLh8SQ0RFJTktL/xAAZAQADAQEBAAAAAAAAAAAAAAABAgMEAAX/xAAmEQACAgIBAwUAAwEAAAAAAAAAAQIRAyESBDFRExQiQWEjMnEF/9oADAMBAAIRAxEAPwAymzGWevEdIodibRTVb3IPbboLb9BfGL27NYKmT22odJQxHKNunbYfHDKry0w6Jctgpeakoe0x0ra3a2PWc0QnVJqKH++kKiR3cCw74jsPFk6cxvrMzyOdJ1GU3G5vt633wZHnTU0T0kqrIs0QI8ZBXYC9x1HTDeKgipaRT+WU9dO3vuzWt9Sb/LHiqeeakYrkdLDUAjRrkW+3myjofLHWFQYLHWo0bS5kpai0kyzOxKrYDSFJOw3H2wFS5m3IZPbLpsbQuulQdrfTyx1xDmD5nVIubUvNhpFV1pAQ0bObgGwJFwLgfxfDAdNLSQ8QUckeVx0ziXkTR8lXDKVJ6Wte4BB7Y6tD8NWHQwyw1LNTwLMrAPomQvruNxpvv0Ath5NJVU2XwVE1AkYBMjxKQDGOu4FrWG3U/PA+XSVFKjrUJE9yTzdGl1ufMnywZJUrXUNTSxuqPKjLrF1tceVz9sCtnLsT9LnlW5qaynoZDSu5YGplLX2ttfDrLuI0rqEytJWl2YLDCiJ26/4drf154nc1STLmWNRPyWKgyRT+FQO2lhaxv3HbB/D3OyvKlCzFUkdpG0kH3rWsPOwHbDSprQ0o8fsaZ3WGifUZJZNdOV52vQykkW3AFwP54Sw57NHIqvIZm0AIXU7jp26/O+GNXPU5lBIlJMI5SnvuCNtQNhfvhPntTPltFSSU1PBJUjUpcqF1evXfqRt54RRvuJtvQVDVxSh4aiOoikYXiSZSof8AyqzC2o/H9MNoKNOa1LDPVCRQGdNYUID6IBvsf9cSkeeyKKmfMzHHSwuFidAWZzfY6Bv0vvt8sE0fE9DVgmKsmDFSOXJG4Lfqv6YpwTC24uhXmGY1GWVrXiKsHvGtQgPhvtcHDTKc4arzB655DTKynwRJa72tbpYD13PTAOYDJwywJT1Ms5N3EMVlA1XK2Fz9DhrBSgR8mOkbUNrRltI26lrC/n8drYFE0tg9THQmdzFaNCdlKm/2NvpjmJnMGqoq2ZGjmUq1tIW4HoDtjmO4PyHkvBcRxZr7ZVGV6YwtvAlyCpHS9h9euBMyzyqyOnMuZSUrmS3JSK5N7b3v2xmkCu3O1yIoFiAnTEJ+Ishkkp0XWF5ZK6gBYYKabFQ6yrNeJq4S5hRU0UsSi7RswS4P/aO+2GvDfEcmbJKsy2qo+qRJckfC+AYYmjjWFM0r0uUK8rQulQD4dPe9+p8u+FnAcxp+L8wphORHKZACSAWIO32Jw8Kk6K5I8VZR8TmSnFPUTQyLzVKupTxLbfcfA9MA8K8msr9SCQLTxl4y8YXrt2O1rnDfNMsDUbUwLNCjF4rtuCfeF/W+B8iyqemnjqIJ3p0G5UW8e1rN5jfp8+uHeB+pX0BZf4v0V8U8YLltU1JQiKeddnkPiCny26nGKLiCrijotaT1M8mnmLAgv4hf4AC4G+GP4kZdSVWVyVwgiWup9LLKoCmRP8Qa3vWG4v0t8cSPDUtRJBqZS1Op0I+4J6mwPlthc2Kkdgn8h3W5289NUR1tJJHJGzFI5ttenvcbHe3TGHJuMzMIIMzWGnYML1EUfht3BW+3xH0xkloPzFlOkA2IVZDe+3n8gP6viOzjLq3LHC1tLLCrnwswurfBgSD8icJixri2P1EnyRt6pehpkvmwVolBcOHUFdvOzbHy73xD51xNl9dVw0uWULrEjFhznuW8lAHbr+2FWd5iZ+H8miUhpJIiZXPUhWKKPscLMro6qrzKjpsvUNVSzKkSnpqJ6n07n0BxSMU0QUmnY8FbzZtLw8kOdKgXAv8APBUaFJo9C6XY2UBgSfICwxtf+x2Tw0js1OktcYmj9pcauXcblFOy9evXzOA+GuDKHLKxatmepqVN0dxYJ6hfP1wy6Wb2U9zHYJDw5W0FPGBl81xEIy6pqYjyYrfbvgRooDraTSj2sX5hXp5m4xsx3ZQCpIxMcY0MclOMzCqCnhn298GwBPzt9fTBnhpWiMctsi3yYSOXp8zkjjbdUVtQHztvjvHbSyliY5adU7AwXt88cxm+I3ILlqGSUBVJU9wemIjjdZ63NCIuU8aLpXQSSB5H1xXVJmo6eaW+twLI1/dvtviZSJ9YYbj/AAsB32G/pc/bGvpenjNcpEcmSULOqKkrvyWIR1pKNH4V1i5NunnhJkcdXRZpTzxjUI5CdRPbvfFStMkaaASBaxUMQD8R0x4o8ulnmkjgheUoNTiONnsCbXIXfy+mKYOmipNtjZc05JJLZaU1TFX0SOm2vqPI4zBoypW/u7HfriV4crJaWQxVlPUpzNrSRFTcX6ggYd19VSOhMrBdut7MuLy0xECVs0dTWPTTFJ6aKIlwV89tJPfY/bGGuoVqTDIjOoh3RUay6duw2wnqauOkpZ1pplm1sXdy3QW2Hw/S+GOWV4FLFDGSY1jUdN+mM0nbNWONIJnoxU1kTxyyIsO68tiNTeZHcYz10MVdTy0FUnMhmQgg9iLEEeR9cCtOYh4HjVrC+ogX2H3wmrc4MWaQxSKWJjJVVNtW48vKxwiSiqKPfchcyikoq/2Gf/pAYwb+8CxYH56sW/4PUyVHENTmMoHLy+nJQ26SPcA/QPhN+IdMpr6WvUW9ohAItbdT8PIj6YZ/h9xDR5NlU9N7Os09VNqqGZtJVQAEANj5t98dBpS32ISi3pG8HvKmzBd7XG+B4ZY4ZATJq32B7+dv3GJrJ+I6SqZYJJzEQwWMKDuNtjYdcOK6roqFx7bOIpGSwUkkH4DG1Si1d6M7hJOqGNbXiC2pLgm1we/a+MlC8GYUUikaojdHBN7j/bEFnvGNH46eMsTpsWf3HHpuCDieoOMc2il5ORxpUOGubwl2HYXII2/iviGTNjSorHDJqygrqCroauWmdmkMbWDhSdQ6g7elscxkpsw4ukhD1WbQRzEksgiisu+w2TytjmMXwK8WA56iNlc5ZdTxrrS/QED+hiMHNfmaRuYzbfoex+ov8sWeas60ZttcG4PwxJhjHTc1Ays1OdQItjV0k204+CeWEdN/Zipqeuan5s9S17dFF8Xn4QFuTmxkOqVXj3axIB1/t9sQD1UgjC6gNsVn4S5jDTVWetVyLFEtMk0jsdgqFrk/+2KJonJNo2hKiSe8oxgbK6aYHmRqfQqDgPIM5o+IqL2yjll0BirQe68fq3fpvcG2/fGDhzibLM+qKmCkarpqinNilQLF06BgLnw3t5HceeGeWPYmoyDX4byp/foaZvjCv7Y5TcMZHAwZctp1I6WS36YOpKyKokliSVHliNn0nY+ox1Uiu5wNK9Py9IusoPW+/T0t9Mc9gU39MAPDOTGVmkptSMLconwj+f3xifhPJ42L0tMiEi11Jvbyv1wepzHnqJEpjFtqKMdul+vzx4p3zTXHz4abTf8AvNLG9ttx98DhEb1Z+Sdq/wAPMiq1AnpXZVJYLz5FFz1Ng2BR+GXDSnahf5VMv/1iu5uYgC1JGx6t49PnsNz6b/YduNJX6AwpY9WrdOZfb4/XthuMfCBzl5JgcDZfTskmWrNTzq6sJOc7g26Ahja2JjjTKM3kz+pno2WenQKGBYLo8IJ+PXr9sbQppKp5ys9KsSdmEgby/wBfpibppRWS5y/W7vYeYFx+gGOeKMvjRSGWad2Jcj4Po44Gkr4/aKhgpcSElbdbBTtt54dz0tNQZZPyI1iRQo0qLDdh5YY0Iug2ubWOO8yiWoyyrRALmFwAfMC4+4wzxxjCkc5tu2S61bAWAW3z/bHMIPbZDuAx9VvbHWPL9RFeTHFWnNp1TVs3hBZT1IOJTiB4keoCMWPsyGxFgp0gWH2xX5nBO9Ppgd4pxuHPi38jYHb1xB5tRyUdRJDOTrAXVve99+vfFOmlxk/8DmVwW+zFUkzaRfy88MOHInqKfNYVlMRemJZgL+FHSRgd/JDhXVDVOig233OH/AOj+1uXU0gBhqmlhkU91aJh/PFl3E+hjwvV1FFnc6U9RUwlKXR4NTAhSLmw7dT88XM14jLJTQvRq7GKoiWwbUdwH6+G3SxA6gg4wZNw5S5ZZK/RPXGIRSTMNJUDayjpY27dcOKyNajmFpV1zAB3JCjYbEgdbf1bGBf9HFjk4yi7QJ45yxOKAeGJTHmkQ1DfWjC97CxP8hivmqoogC7Wv6YR8OZQ9Iz1E48VtMY9O5w7KhbXYC5sLnqcetCnFMw4YuMKYPJWopUo0Lg36yhf1x6WtU32S/XaZd8FKFN91JG3XHDGp6op+WGspTB/awGAKqB3PMXb747WpVrhwEt5upv9DjI0SE3aNSbWvpx0Ykb3o1PyxwTzNOsVPNMGBEasTY9LDEhwdGzT1CkEh1BJt3w046qfy3g7NZoDynMOhGTazMQot9RjQy1+ZyHSMzrQXNiTUyW+e+Fc+LKQWjfsSmARvORGpUG77L09bY81udZYqtE+Y0zSSqyqsTF97d9Nx9caaymmhSSQDSW1HWX3Zh2J88UuWRo1ZBI66tOrv6f7YeUrjYE/lQXGssaKgnphpFrbfvjrB9qb/wATn5L++OY8yjYZBVJzWC8rT5t0PniW42htUwThdImS1gCN1Pr/ABDFXSwUkTEK0XPU7liDf9PXCnjfkNDRvEAzIzDSgve+kj9Mdi/sLPsa0qWK1norYb5JVx0HEWUVcrqkUVXG8jk2Cgnck+WnA+XQCaszGMqGcUUxQeTAA3+xwPWqxJ2/u021EgdNsX3YuqPoenzDKM1P/D11BVjcry50e3qN8FQ09Ejjlmm5g/zgkffHz9+GCxPxRIJiFDUzkfHUuAuOzDJxdmBiQaQUUkgeIhBc27f6YPNOXZCenS7n04sDsLqNQ8xvjqWkMi6ZIiRjRFTkDVnDuUyQmKOWGBFOrqbqDcWwbxKktFBl0dNUzxiKExsUkIuRbyxzzyStoaOBN0mbi/LKYaB7Oo0e71Ft7/rjqPL6eM3jiK9BYM1h06C9h0GNKZHV5uWmqPzTMuTFEw2q5LazsO/rf5YZZJmedtndOj5xmTx+IsjVchBGk9r4HufwPtv02p+WU6qwWFhqvc62vub9b36jHkZdTqgQK+gAgKZCRv8AH4Yn/bq2IBZczqEudtUxJP1xH8TcVZ/R5gwpM0qY4Wty1dEO1tzuDh11F/QjwPyPvxenSj4RhpVb/mKpF3PYAt+oGNQRWaVBYncbDFVnFZmGecLLV5xVPUtDV6YyUVbKRYnwgdyMI8tiSOotIkhUqQCBextscFPntCtcdMaJKEmSbSNMm+w6N0I+t8UWThSdwSxB6YlNBZTYkqhJ0Ablun9fDFHkcvOlVZhosmlhbv8A0MPG5Ytiy1kHGhuy3H8WOYymFe0ot8R++OYw0a7P/9k="/>
          <p:cNvSpPr>
            <a:spLocks noChangeAspect="1" noChangeArrowheads="1"/>
          </p:cNvSpPr>
          <p:nvPr/>
        </p:nvSpPr>
        <p:spPr bwMode="auto">
          <a:xfrm>
            <a:off x="63500" y="-136525"/>
            <a:ext cx="1247775" cy="914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GAAgwMBIgACEQEDEQH/xAAcAAADAAIDAQAAAAAAAAAAAAAEBQYDBwABAgj/xAA9EAACAQIEBAMGBAMGBwAAAAABAgMEEQAFEiEGEzFBIlFhFDJxgZGhBxWx0XLB8BYjQmLh8SQ0RFJTktL/xAAZAQADAQEBAAAAAAAAAAAAAAABAgMEAAX/xAAmEQACAgIBAwUAAwEAAAAAAAAAAQIRAyESBDFRExQiQWEjMnEF/9oADAMBAAIRAxEAPwAymzGWevEdIodibRTVb3IPbboLb9BfGL27NYKmT22odJQxHKNunbYfHDKry0w6Jctgpeakoe0x0ra3a2PWc0QnVJqKH++kKiR3cCw74jsPFk6cxvrMzyOdJ1GU3G5vt633wZHnTU0T0kqrIs0QI8ZBXYC9x1HTDeKgipaRT+WU9dO3vuzWt9Sb/LHiqeeakYrkdLDUAjRrkW+3myjofLHWFQYLHWo0bS5kpai0kyzOxKrYDSFJOw3H2wFS5m3IZPbLpsbQuulQdrfTyx1xDmD5nVIubUvNhpFV1pAQ0bObgGwJFwLgfxfDAdNLSQ8QUckeVx0ziXkTR8lXDKVJ6Wte4BB7Y6tD8NWHQwyw1LNTwLMrAPomQvruNxpvv0Ath5NJVU2XwVE1AkYBMjxKQDGOu4FrWG3U/PA+XSVFKjrUJE9yTzdGl1ufMnywZJUrXUNTSxuqPKjLrF1tceVz9sCtnLsT9LnlW5qaynoZDSu5YGplLX2ttfDrLuI0rqEytJWl2YLDCiJ26/4drf154nc1STLmWNRPyWKgyRT+FQO2lhaxv3HbB/D3OyvKlCzFUkdpG0kH3rWsPOwHbDSprQ0o8fsaZ3WGifUZJZNdOV52vQykkW3AFwP54Sw57NHIqvIZm0AIXU7jp26/O+GNXPU5lBIlJMI5SnvuCNtQNhfvhPntTPltFSSU1PBJUjUpcqF1evXfqRt54RRvuJtvQVDVxSh4aiOoikYXiSZSof8AyqzC2o/H9MNoKNOa1LDPVCRQGdNYUID6IBvsf9cSkeeyKKmfMzHHSwuFidAWZzfY6Bv0vvt8sE0fE9DVgmKsmDFSOXJG4Lfqv6YpwTC24uhXmGY1GWVrXiKsHvGtQgPhvtcHDTKc4arzB655DTKynwRJa72tbpYD13PTAOYDJwywJT1Ms5N3EMVlA1XK2Fz9DhrBSgR8mOkbUNrRltI26lrC/n8drYFE0tg9THQmdzFaNCdlKm/2NvpjmJnMGqoq2ZGjmUq1tIW4HoDtjmO4PyHkvBcRxZr7ZVGV6YwtvAlyCpHS9h9euBMyzyqyOnMuZSUrmS3JSK5N7b3v2xmkCu3O1yIoFiAnTEJ+Ishkkp0XWF5ZK6gBYYKabFQ6yrNeJq4S5hRU0UsSi7RswS4P/aO+2GvDfEcmbJKsy2qo+qRJckfC+AYYmjjWFM0r0uUK8rQulQD4dPe9+p8u+FnAcxp+L8wphORHKZACSAWIO32Jw8Kk6K5I8VZR8TmSnFPUTQyLzVKupTxLbfcfA9MA8K8msr9SCQLTxl4y8YXrt2O1rnDfNMsDUbUwLNCjF4rtuCfeF/W+B8iyqemnjqIJ3p0G5UW8e1rN5jfp8+uHeB+pX0BZf4v0V8U8YLltU1JQiKeddnkPiCny26nGKLiCrijotaT1M8mnmLAgv4hf4AC4G+GP4kZdSVWVyVwgiWup9LLKoCmRP8Qa3vWG4v0t8cSPDUtRJBqZS1Op0I+4J6mwPlthc2Kkdgn8h3W5289NUR1tJJHJGzFI5ttenvcbHe3TGHJuMzMIIMzWGnYML1EUfht3BW+3xH0xkloPzFlOkA2IVZDe+3n8gP6viOzjLq3LHC1tLLCrnwswurfBgSD8icJixri2P1EnyRt6pehpkvmwVolBcOHUFdvOzbHy73xD51xNl9dVw0uWULrEjFhznuW8lAHbr+2FWd5iZ+H8miUhpJIiZXPUhWKKPscLMro6qrzKjpsvUNVSzKkSnpqJ6n07n0BxSMU0QUmnY8FbzZtLw8kOdKgXAv8APBUaFJo9C6XY2UBgSfICwxtf+x2Tw0js1OktcYmj9pcauXcblFOy9evXzOA+GuDKHLKxatmepqVN0dxYJ6hfP1wy6Wb2U9zHYJDw5W0FPGBl81xEIy6pqYjyYrfbvgRooDraTSj2sX5hXp5m4xsx3ZQCpIxMcY0MclOMzCqCnhn298GwBPzt9fTBnhpWiMctsi3yYSOXp8zkjjbdUVtQHztvjvHbSyliY5adU7AwXt88cxm+I3ILlqGSUBVJU9wemIjjdZ63NCIuU8aLpXQSSB5H1xXVJmo6eaW+twLI1/dvtviZSJ9YYbj/AAsB32G/pc/bGvpenjNcpEcmSULOqKkrvyWIR1pKNH4V1i5NunnhJkcdXRZpTzxjUI5CdRPbvfFStMkaaASBaxUMQD8R0x4o8ulnmkjgheUoNTiONnsCbXIXfy+mKYOmipNtjZc05JJLZaU1TFX0SOm2vqPI4zBoypW/u7HfriV4crJaWQxVlPUpzNrSRFTcX6ggYd19VSOhMrBdut7MuLy0xECVs0dTWPTTFJ6aKIlwV89tJPfY/bGGuoVqTDIjOoh3RUay6duw2wnqauOkpZ1pplm1sXdy3QW2Hw/S+GOWV4FLFDGSY1jUdN+mM0nbNWONIJnoxU1kTxyyIsO68tiNTeZHcYz10MVdTy0FUnMhmQgg9iLEEeR9cCtOYh4HjVrC+ogX2H3wmrc4MWaQxSKWJjJVVNtW48vKxwiSiqKPfchcyikoq/2Gf/pAYwb+8CxYH56sW/4PUyVHENTmMoHLy+nJQ26SPcA/QPhN+IdMpr6WvUW9ohAItbdT8PIj6YZ/h9xDR5NlU9N7Os09VNqqGZtJVQAEANj5t98dBpS32ISi3pG8HvKmzBd7XG+B4ZY4ZATJq32B7+dv3GJrJ+I6SqZYJJzEQwWMKDuNtjYdcOK6roqFx7bOIpGSwUkkH4DG1Si1d6M7hJOqGNbXiC2pLgm1we/a+MlC8GYUUikaojdHBN7j/bEFnvGNH46eMsTpsWf3HHpuCDieoOMc2il5ORxpUOGubwl2HYXII2/iviGTNjSorHDJqygrqCroauWmdmkMbWDhSdQ6g7elscxkpsw4ukhD1WbQRzEksgiisu+w2TytjmMXwK8WA56iNlc5ZdTxrrS/QED+hiMHNfmaRuYzbfoex+ov8sWeas60ZttcG4PwxJhjHTc1Ays1OdQItjV0k204+CeWEdN/Zipqeuan5s9S17dFF8Xn4QFuTmxkOqVXj3axIB1/t9sQD1UgjC6gNsVn4S5jDTVWetVyLFEtMk0jsdgqFrk/+2KJonJNo2hKiSe8oxgbK6aYHmRqfQqDgPIM5o+IqL2yjll0BirQe68fq3fpvcG2/fGDhzibLM+qKmCkarpqinNilQLF06BgLnw3t5HceeGeWPYmoyDX4byp/foaZvjCv7Y5TcMZHAwZctp1I6WS36YOpKyKokliSVHliNn0nY+ox1Uiu5wNK9Py9IusoPW+/T0t9Mc9gU39MAPDOTGVmkptSMLconwj+f3xifhPJ42L0tMiEi11Jvbyv1wepzHnqJEpjFtqKMdul+vzx4p3zTXHz4abTf8AvNLG9ttx98DhEb1Z+Sdq/wAPMiq1AnpXZVJYLz5FFz1Ng2BR+GXDSnahf5VMv/1iu5uYgC1JGx6t49PnsNz6b/YduNJX6AwpY9WrdOZfb4/XthuMfCBzl5JgcDZfTskmWrNTzq6sJOc7g26Ahja2JjjTKM3kz+pno2WenQKGBYLo8IJ+PXr9sbQppKp5ys9KsSdmEgby/wBfpibppRWS5y/W7vYeYFx+gGOeKMvjRSGWad2Jcj4Po44Gkr4/aKhgpcSElbdbBTtt54dz0tNQZZPyI1iRQo0qLDdh5YY0Iug2ubWOO8yiWoyyrRALmFwAfMC4+4wzxxjCkc5tu2S61bAWAW3z/bHMIPbZDuAx9VvbHWPL9RFeTHFWnNp1TVs3hBZT1IOJTiB4keoCMWPsyGxFgp0gWH2xX5nBO9Ppgd4pxuHPi38jYHb1xB5tRyUdRJDOTrAXVve99+vfFOmlxk/8DmVwW+zFUkzaRfy88MOHInqKfNYVlMRemJZgL+FHSRgd/JDhXVDVOig233OH/AOj+1uXU0gBhqmlhkU91aJh/PFl3E+hjwvV1FFnc6U9RUwlKXR4NTAhSLmw7dT88XM14jLJTQvRq7GKoiWwbUdwH6+G3SxA6gg4wZNw5S5ZZK/RPXGIRSTMNJUDayjpY27dcOKyNajmFpV1zAB3JCjYbEgdbf1bGBf9HFjk4yi7QJ45yxOKAeGJTHmkQ1DfWjC97CxP8hivmqoogC7Wv6YR8OZQ9Iz1E48VtMY9O5w7KhbXYC5sLnqcetCnFMw4YuMKYPJWopUo0Lg36yhf1x6WtU32S/XaZd8FKFN91JG3XHDGp6op+WGspTB/awGAKqB3PMXb747WpVrhwEt5upv9DjI0SE3aNSbWvpx0Ykb3o1PyxwTzNOsVPNMGBEasTY9LDEhwdGzT1CkEh1BJt3w046qfy3g7NZoDynMOhGTazMQot9RjQy1+ZyHSMzrQXNiTUyW+e+Fc+LKQWjfsSmARvORGpUG77L09bY81udZYqtE+Y0zSSqyqsTF97d9Nx9caaymmhSSQDSW1HWX3Zh2J88UuWRo1ZBI66tOrv6f7YeUrjYE/lQXGssaKgnphpFrbfvjrB9qb/wATn5L++OY8yjYZBVJzWC8rT5t0PniW42htUwThdImS1gCN1Pr/ABDFXSwUkTEK0XPU7liDf9PXCnjfkNDRvEAzIzDSgve+kj9Mdi/sLPsa0qWK1norYb5JVx0HEWUVcrqkUVXG8jk2Cgnck+WnA+XQCaszGMqGcUUxQeTAA3+xwPWqxJ2/u021EgdNsX3YuqPoenzDKM1P/D11BVjcry50e3qN8FQ09Ejjlmm5g/zgkffHz9+GCxPxRIJiFDUzkfHUuAuOzDJxdmBiQaQUUkgeIhBc27f6YPNOXZCenS7n04sDsLqNQ8xvjqWkMi6ZIiRjRFTkDVnDuUyQmKOWGBFOrqbqDcWwbxKktFBl0dNUzxiKExsUkIuRbyxzzyStoaOBN0mbi/LKYaB7Oo0e71Ft7/rjqPL6eM3jiK9BYM1h06C9h0GNKZHV5uWmqPzTMuTFEw2q5LazsO/rf5YZZJmedtndOj5xmTx+IsjVchBGk9r4HufwPtv02p+WU6qwWFhqvc62vub9b36jHkZdTqgQK+gAgKZCRv8AH4Yn/bq2IBZczqEudtUxJP1xH8TcVZ/R5gwpM0qY4Wty1dEO1tzuDh11F/QjwPyPvxenSj4RhpVb/mKpF3PYAt+oGNQRWaVBYncbDFVnFZmGecLLV5xVPUtDV6YyUVbKRYnwgdyMI8tiSOotIkhUqQCBextscFPntCtcdMaJKEmSbSNMm+w6N0I+t8UWThSdwSxB6YlNBZTYkqhJ0Ablun9fDFHkcvOlVZhosmlhbv8A0MPG5Ytiy1kHGhuy3H8WOYymFe0ot8R++OYw0a7P/9k="/>
          <p:cNvSpPr>
            <a:spLocks noChangeAspect="1" noChangeArrowheads="1"/>
          </p:cNvSpPr>
          <p:nvPr/>
        </p:nvSpPr>
        <p:spPr bwMode="auto">
          <a:xfrm>
            <a:off x="215900" y="15875"/>
            <a:ext cx="1247775" cy="914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971278"/>
            <a:ext cx="3311960" cy="2417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679820" y="1228065"/>
            <a:ext cx="5951812" cy="369332"/>
          </a:xfrm>
          <a:prstGeom prst="rect">
            <a:avLst/>
          </a:prstGeom>
        </p:spPr>
        <p:txBody>
          <a:bodyPr wrap="square">
            <a:spAutoFit/>
          </a:bodyPr>
          <a:lstStyle/>
          <a:p>
            <a:r>
              <a:rPr lang="en-US" dirty="0" smtClean="0">
                <a:hlinkClick r:id="rId4"/>
              </a:rPr>
              <a:t>http://www.epa.gov/region9/superfund/navajo-nation/</a:t>
            </a:r>
            <a:endParaRPr lang="en-US" dirty="0" smtClean="0"/>
          </a:p>
        </p:txBody>
      </p:sp>
      <p:sp>
        <p:nvSpPr>
          <p:cNvPr id="7" name="TextBox 6"/>
          <p:cNvSpPr txBox="1"/>
          <p:nvPr/>
        </p:nvSpPr>
        <p:spPr>
          <a:xfrm>
            <a:off x="2743200" y="408543"/>
            <a:ext cx="4648200" cy="523220"/>
          </a:xfrm>
          <a:prstGeom prst="rect">
            <a:avLst/>
          </a:prstGeom>
          <a:noFill/>
        </p:spPr>
        <p:txBody>
          <a:bodyPr wrap="square" rtlCol="0">
            <a:spAutoFit/>
          </a:bodyPr>
          <a:lstStyle/>
          <a:p>
            <a:r>
              <a:rPr lang="en-US" sz="2800" b="1" dirty="0" smtClean="0">
                <a:solidFill>
                  <a:srgbClr val="339966"/>
                </a:solidFill>
              </a:rPr>
              <a:t>Resource Links</a:t>
            </a:r>
            <a:endParaRPr lang="en-US" sz="2800" b="1" dirty="0">
              <a:solidFill>
                <a:srgbClr val="339966"/>
              </a:solidFill>
            </a:endParaRPr>
          </a:p>
        </p:txBody>
      </p:sp>
      <p:sp>
        <p:nvSpPr>
          <p:cNvPr id="8" name="TextBox 7"/>
          <p:cNvSpPr txBox="1"/>
          <p:nvPr/>
        </p:nvSpPr>
        <p:spPr>
          <a:xfrm>
            <a:off x="2441267" y="5562600"/>
            <a:ext cx="6657344" cy="923330"/>
          </a:xfrm>
          <a:prstGeom prst="rect">
            <a:avLst/>
          </a:prstGeom>
          <a:noFill/>
        </p:spPr>
        <p:txBody>
          <a:bodyPr wrap="square" rtlCol="0">
            <a:spAutoFit/>
          </a:bodyPr>
          <a:lstStyle/>
          <a:p>
            <a:r>
              <a:rPr lang="en-US" dirty="0" smtClean="0"/>
              <a:t>Dr. Johnnye Lewis, UNM</a:t>
            </a:r>
          </a:p>
          <a:p>
            <a:r>
              <a:rPr lang="en-US" dirty="0" smtClean="0"/>
              <a:t>Dr. David Begay, Cora Maxx, Teddy Nez, Malcolm Benally</a:t>
            </a:r>
          </a:p>
          <a:p>
            <a:endParaRPr lang="en-US" dirty="0" smtClean="0"/>
          </a:p>
        </p:txBody>
      </p:sp>
      <p:sp>
        <p:nvSpPr>
          <p:cNvPr id="9" name="TextBox 8"/>
          <p:cNvSpPr txBox="1"/>
          <p:nvPr/>
        </p:nvSpPr>
        <p:spPr>
          <a:xfrm>
            <a:off x="381000" y="3200400"/>
            <a:ext cx="2362200" cy="1200329"/>
          </a:xfrm>
          <a:prstGeom prst="rect">
            <a:avLst/>
          </a:prstGeom>
          <a:noFill/>
        </p:spPr>
        <p:txBody>
          <a:bodyPr wrap="square" rtlCol="0">
            <a:spAutoFit/>
          </a:bodyPr>
          <a:lstStyle/>
          <a:p>
            <a:r>
              <a:rPr lang="en-US" dirty="0" smtClean="0"/>
              <a:t>Like us on FACEBOOK:</a:t>
            </a:r>
          </a:p>
          <a:p>
            <a:r>
              <a:rPr lang="en-US" dirty="0" smtClean="0"/>
              <a:t>Navajo Birth </a:t>
            </a:r>
          </a:p>
          <a:p>
            <a:r>
              <a:rPr lang="en-US" dirty="0" smtClean="0"/>
              <a:t>Cohort Study</a:t>
            </a:r>
            <a:endParaRPr lang="en-US" dirty="0"/>
          </a:p>
        </p:txBody>
      </p:sp>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610468"/>
            <a:ext cx="1265360" cy="842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20977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590800"/>
            <a:ext cx="8229600" cy="685800"/>
          </a:xfrm>
        </p:spPr>
        <p:txBody>
          <a:bodyPr/>
          <a:lstStyle/>
          <a:p>
            <a:r>
              <a:rPr lang="en-US" b="1" dirty="0" smtClean="0">
                <a:solidFill>
                  <a:srgbClr val="339966"/>
                </a:solidFill>
              </a:rPr>
              <a:t>Robby Rodriguez</a:t>
            </a:r>
            <a:r>
              <a:rPr lang="en-US" dirty="0" smtClean="0"/>
              <a:t/>
            </a:r>
            <a:br>
              <a:rPr lang="en-US" dirty="0" smtClean="0"/>
            </a:br>
            <a:r>
              <a:rPr lang="en-US" dirty="0" smtClean="0"/>
              <a:t/>
            </a:r>
            <a:br>
              <a:rPr lang="en-US" dirty="0" smtClean="0"/>
            </a:br>
            <a:r>
              <a:rPr lang="en-US" dirty="0" smtClean="0"/>
              <a:t>W.K. Kellogg Foundation</a:t>
            </a:r>
            <a:endParaRPr lang="en-US" dirty="0"/>
          </a:p>
        </p:txBody>
      </p:sp>
    </p:spTree>
    <p:extLst>
      <p:ext uri="{BB962C8B-B14F-4D97-AF65-F5344CB8AC3E}">
        <p14:creationId xmlns:p14="http://schemas.microsoft.com/office/powerpoint/2010/main" val="36599321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briendo-Puertas---048.png"/>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3586" b="13586"/>
          <a:stretch/>
        </p:blipFill>
        <p:spPr>
          <a:xfrm>
            <a:off x="228600" y="2209800"/>
            <a:ext cx="8509000" cy="4114800"/>
          </a:xfrm>
          <a:prstGeom prst="rect">
            <a:avLst/>
          </a:prstGeom>
          <a:ln w="57150" cmpd="sng">
            <a:solidFill>
              <a:srgbClr val="42C4DD"/>
            </a:solidFill>
          </a:ln>
        </p:spPr>
      </p:pic>
      <p:sp>
        <p:nvSpPr>
          <p:cNvPr id="12" name="TextBox 11"/>
          <p:cNvSpPr txBox="1"/>
          <p:nvPr/>
        </p:nvSpPr>
        <p:spPr>
          <a:xfrm>
            <a:off x="749300" y="762000"/>
            <a:ext cx="3733800" cy="584775"/>
          </a:xfrm>
          <a:prstGeom prst="rect">
            <a:avLst/>
          </a:prstGeom>
          <a:noFill/>
        </p:spPr>
        <p:txBody>
          <a:bodyPr wrap="square" rtlCol="0">
            <a:spAutoFit/>
          </a:bodyPr>
          <a:lstStyle/>
          <a:p>
            <a:r>
              <a:rPr lang="en-US" sz="3200" b="1" dirty="0" smtClean="0">
                <a:solidFill>
                  <a:srgbClr val="7AB138"/>
                </a:solidFill>
              </a:rPr>
              <a:t>Community Voice</a:t>
            </a:r>
            <a:endParaRPr lang="en-US" sz="3200" b="1" dirty="0">
              <a:solidFill>
                <a:srgbClr val="7AB138"/>
              </a:solidFill>
            </a:endParaRPr>
          </a:p>
        </p:txBody>
      </p:sp>
      <p:sp>
        <p:nvSpPr>
          <p:cNvPr id="13" name="Rectangle 12"/>
          <p:cNvSpPr/>
          <p:nvPr/>
        </p:nvSpPr>
        <p:spPr>
          <a:xfrm>
            <a:off x="5257800" y="567345"/>
            <a:ext cx="2984500" cy="1126483"/>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r>
              <a:rPr lang="en-US" sz="2000" b="1" dirty="0">
                <a:solidFill>
                  <a:srgbClr val="008000"/>
                </a:solidFill>
              </a:rPr>
              <a:t>E</a:t>
            </a:r>
            <a:r>
              <a:rPr lang="en-US" sz="2000" b="1" dirty="0" smtClean="0">
                <a:solidFill>
                  <a:srgbClr val="008000"/>
                </a:solidFill>
              </a:rPr>
              <a:t>nsures people </a:t>
            </a:r>
          </a:p>
          <a:p>
            <a:pPr lvl="0"/>
            <a:r>
              <a:rPr lang="en-US" sz="2000" b="1" dirty="0" smtClean="0">
                <a:solidFill>
                  <a:srgbClr val="008000"/>
                </a:solidFill>
              </a:rPr>
              <a:t>are </a:t>
            </a:r>
            <a:r>
              <a:rPr lang="en-US" sz="2000" b="1" dirty="0">
                <a:solidFill>
                  <a:srgbClr val="008000"/>
                </a:solidFill>
              </a:rPr>
              <a:t>part of </a:t>
            </a:r>
            <a:endParaRPr lang="en-US" sz="2000" b="1" dirty="0" smtClean="0">
              <a:solidFill>
                <a:srgbClr val="008000"/>
              </a:solidFill>
            </a:endParaRPr>
          </a:p>
          <a:p>
            <a:pPr lvl="0"/>
            <a:r>
              <a:rPr lang="en-US" sz="2000" b="1" dirty="0" smtClean="0">
                <a:solidFill>
                  <a:srgbClr val="008000"/>
                </a:solidFill>
              </a:rPr>
              <a:t>making change.</a:t>
            </a:r>
            <a:endParaRPr lang="en-US" sz="2000" b="1" dirty="0">
              <a:solidFill>
                <a:srgbClr val="008000"/>
              </a:solidFill>
            </a:endParaRPr>
          </a:p>
        </p:txBody>
      </p:sp>
    </p:spTree>
    <p:extLst>
      <p:ext uri="{BB962C8B-B14F-4D97-AF65-F5344CB8AC3E}">
        <p14:creationId xmlns:p14="http://schemas.microsoft.com/office/powerpoint/2010/main" val="9083288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1093664" y="934981"/>
          <a:ext cx="6756020" cy="4974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25871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3220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3016" y="2105246"/>
            <a:ext cx="7931888" cy="3139321"/>
          </a:xfrm>
          <a:prstGeom prst="rect">
            <a:avLst/>
          </a:prstGeom>
          <a:noFill/>
        </p:spPr>
        <p:txBody>
          <a:bodyPr wrap="square" rtlCol="0">
            <a:spAutoFit/>
          </a:bodyPr>
          <a:lstStyle/>
          <a:p>
            <a:pPr algn="ctr"/>
            <a:r>
              <a:rPr lang="en-US" sz="6600" b="1" dirty="0" smtClean="0"/>
              <a:t>Direct Service </a:t>
            </a:r>
          </a:p>
          <a:p>
            <a:pPr algn="ctr"/>
            <a:r>
              <a:rPr lang="en-US" sz="6600" b="1" dirty="0" smtClean="0"/>
              <a:t>+ </a:t>
            </a:r>
          </a:p>
          <a:p>
            <a:pPr algn="ctr"/>
            <a:r>
              <a:rPr lang="en-US" sz="6600" b="1" dirty="0" smtClean="0"/>
              <a:t>Organizing </a:t>
            </a:r>
            <a:endParaRPr lang="en-US" sz="6600" b="1" dirty="0"/>
          </a:p>
        </p:txBody>
      </p:sp>
    </p:spTree>
    <p:extLst>
      <p:ext uri="{BB962C8B-B14F-4D97-AF65-F5344CB8AC3E}">
        <p14:creationId xmlns:p14="http://schemas.microsoft.com/office/powerpoint/2010/main" val="4202037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590800"/>
            <a:ext cx="8229600" cy="685800"/>
          </a:xfrm>
        </p:spPr>
        <p:txBody>
          <a:bodyPr/>
          <a:lstStyle/>
          <a:p>
            <a:r>
              <a:rPr lang="en-US" b="1" dirty="0" smtClean="0">
                <a:solidFill>
                  <a:srgbClr val="339966"/>
                </a:solidFill>
              </a:rPr>
              <a:t>Tannia Esparza</a:t>
            </a:r>
            <a:r>
              <a:rPr lang="en-US" dirty="0" smtClean="0"/>
              <a:t/>
            </a:r>
            <a:br>
              <a:rPr lang="en-US" dirty="0" smtClean="0"/>
            </a:br>
            <a:r>
              <a:rPr lang="en-US" dirty="0" smtClean="0"/>
              <a:t/>
            </a:r>
            <a:br>
              <a:rPr lang="en-US" dirty="0" smtClean="0"/>
            </a:br>
            <a:r>
              <a:rPr lang="en-US" dirty="0" smtClean="0"/>
              <a:t>Young Women United</a:t>
            </a:r>
            <a:endParaRPr lang="en-US" dirty="0"/>
          </a:p>
        </p:txBody>
      </p:sp>
    </p:spTree>
    <p:extLst>
      <p:ext uri="{BB962C8B-B14F-4D97-AF65-F5344CB8AC3E}">
        <p14:creationId xmlns:p14="http://schemas.microsoft.com/office/powerpoint/2010/main" val="3751345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8809" y="184355"/>
            <a:ext cx="5109964" cy="1891466"/>
          </a:xfrm>
          <a:prstGeom prst="rect">
            <a:avLst/>
          </a:prstGeom>
          <a:ln w="38100">
            <a:solidFill>
              <a:schemeClr val="tx2"/>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212121"/>
            <a:ext cx="6288592" cy="4237840"/>
          </a:xfrm>
          <a:prstGeom prst="rect">
            <a:avLst/>
          </a:prstGeom>
        </p:spPr>
      </p:pic>
    </p:spTree>
    <p:extLst>
      <p:ext uri="{BB962C8B-B14F-4D97-AF65-F5344CB8AC3E}">
        <p14:creationId xmlns:p14="http://schemas.microsoft.com/office/powerpoint/2010/main" val="2410493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Respected ABQ Women and We Won</a:t>
            </a:r>
            <a:endParaRPr lang="en-US" dirty="0"/>
          </a:p>
        </p:txBody>
      </p:sp>
      <p:sp>
        <p:nvSpPr>
          <p:cNvPr id="9" name="TextBox 8"/>
          <p:cNvSpPr txBox="1"/>
          <p:nvPr/>
        </p:nvSpPr>
        <p:spPr>
          <a:xfrm>
            <a:off x="685800" y="5791200"/>
            <a:ext cx="7772400" cy="646331"/>
          </a:xfrm>
          <a:prstGeom prst="rect">
            <a:avLst/>
          </a:prstGeom>
          <a:noFill/>
        </p:spPr>
        <p:txBody>
          <a:bodyPr wrap="square" rtlCol="0">
            <a:spAutoFit/>
          </a:bodyPr>
          <a:lstStyle/>
          <a:p>
            <a:pPr algn="ctr"/>
            <a:r>
              <a:rPr lang="en-US" sz="3600" dirty="0" smtClean="0"/>
              <a:t>55% AGAINST</a:t>
            </a:r>
            <a:r>
              <a:rPr lang="en-US" sz="3600" dirty="0"/>
              <a:t> </a:t>
            </a:r>
            <a:r>
              <a:rPr lang="en-US" sz="3600" dirty="0" smtClean="0"/>
              <a:t>, 44% FOR</a:t>
            </a:r>
            <a:endParaRPr lang="en-US" sz="3600" dirty="0"/>
          </a:p>
        </p:txBody>
      </p:sp>
      <p:pic>
        <p:nvPicPr>
          <p:cNvPr id="8" name="Content Placeholder 7"/>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590337" y="1752600"/>
            <a:ext cx="5963326" cy="3977540"/>
          </a:xfrm>
          <a:ln w="38100">
            <a:solidFill>
              <a:schemeClr val="tx2"/>
            </a:solidFill>
          </a:ln>
        </p:spPr>
      </p:pic>
    </p:spTree>
    <p:extLst>
      <p:ext uri="{BB962C8B-B14F-4D97-AF65-F5344CB8AC3E}">
        <p14:creationId xmlns:p14="http://schemas.microsoft.com/office/powerpoint/2010/main" val="10998835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Creating the Respect ABQ Women Campaign</a:t>
            </a:r>
            <a:endParaRPr lang="en-US" sz="3200" dirty="0"/>
          </a:p>
        </p:txBody>
      </p:sp>
      <p:pic>
        <p:nvPicPr>
          <p:cNvPr id="4" name="Content Placeholder 5"/>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723900" y="1676400"/>
            <a:ext cx="7772400" cy="2959629"/>
          </a:xfrm>
        </p:spPr>
      </p:pic>
      <p:sp>
        <p:nvSpPr>
          <p:cNvPr id="5" name="TextBox 4"/>
          <p:cNvSpPr txBox="1"/>
          <p:nvPr/>
        </p:nvSpPr>
        <p:spPr>
          <a:xfrm>
            <a:off x="304800" y="4800600"/>
            <a:ext cx="8610600" cy="954107"/>
          </a:xfrm>
          <a:prstGeom prst="rect">
            <a:avLst/>
          </a:prstGeom>
          <a:noFill/>
        </p:spPr>
        <p:txBody>
          <a:bodyPr wrap="square" rtlCol="0">
            <a:spAutoFit/>
          </a:bodyPr>
          <a:lstStyle/>
          <a:p>
            <a:r>
              <a:rPr lang="en-US" sz="1600" b="1" dirty="0" smtClean="0"/>
              <a:t>Respect ABQ Women Steering Committee: </a:t>
            </a:r>
            <a:r>
              <a:rPr lang="en-US" sz="1600" dirty="0" smtClean="0"/>
              <a:t>ACLU-NM, NM Religious Coalition for Reproductive Choice, Planned Parenthood of NM, Southwest Women’s Law Center, Southwestern Women’s Options, Strong Families NM, &amp; Young Women United</a:t>
            </a:r>
          </a:p>
          <a:p>
            <a:endParaRPr lang="en-US" sz="800" dirty="0"/>
          </a:p>
        </p:txBody>
      </p:sp>
    </p:spTree>
    <p:extLst>
      <p:ext uri="{BB962C8B-B14F-4D97-AF65-F5344CB8AC3E}">
        <p14:creationId xmlns:p14="http://schemas.microsoft.com/office/powerpoint/2010/main" val="2904124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lstStyle/>
          <a:p>
            <a:r>
              <a:rPr lang="en-US" dirty="0" smtClean="0"/>
              <a:t>Campaign Long Term Goals</a:t>
            </a:r>
            <a:endParaRPr lang="en-US" dirty="0"/>
          </a:p>
        </p:txBody>
      </p:sp>
      <p:sp>
        <p:nvSpPr>
          <p:cNvPr id="3" name="Content Placeholder 2"/>
          <p:cNvSpPr>
            <a:spLocks noGrp="1"/>
          </p:cNvSpPr>
          <p:nvPr>
            <p:ph sz="quarter" idx="1"/>
          </p:nvPr>
        </p:nvSpPr>
        <p:spPr>
          <a:xfrm>
            <a:off x="4366591" y="1219200"/>
            <a:ext cx="4724400" cy="5105400"/>
          </a:xfrm>
        </p:spPr>
        <p:txBody>
          <a:bodyPr>
            <a:noAutofit/>
          </a:bodyPr>
          <a:lstStyle/>
          <a:p>
            <a:pPr>
              <a:lnSpc>
                <a:spcPct val="120000"/>
              </a:lnSpc>
              <a:spcBef>
                <a:spcPts val="0"/>
              </a:spcBef>
            </a:pPr>
            <a:r>
              <a:rPr lang="en-US" sz="2400" dirty="0"/>
              <a:t>D</a:t>
            </a:r>
            <a:r>
              <a:rPr lang="en-US" sz="2400" dirty="0" smtClean="0"/>
              <a:t>efeat </a:t>
            </a:r>
            <a:r>
              <a:rPr lang="en-US" sz="2400" dirty="0"/>
              <a:t>the abortion ban ballot measure</a:t>
            </a:r>
          </a:p>
          <a:p>
            <a:r>
              <a:rPr lang="en-US" sz="2400" dirty="0" smtClean="0"/>
              <a:t>Build </a:t>
            </a:r>
            <a:r>
              <a:rPr lang="en-US" sz="2400" dirty="0"/>
              <a:t>infrastructure of data </a:t>
            </a:r>
            <a:r>
              <a:rPr lang="en-US" sz="2400" dirty="0" smtClean="0"/>
              <a:t>management and </a:t>
            </a:r>
            <a:r>
              <a:rPr lang="en-US" sz="2400" dirty="0"/>
              <a:t>volunteers to last beyond the </a:t>
            </a:r>
            <a:r>
              <a:rPr lang="en-US" sz="2400" dirty="0" smtClean="0"/>
              <a:t>campaign</a:t>
            </a:r>
          </a:p>
          <a:p>
            <a:r>
              <a:rPr lang="en-US" sz="2400" dirty="0" smtClean="0"/>
              <a:t>Build capacity of individual organizations to maintain access to repro health &amp; rights</a:t>
            </a:r>
          </a:p>
          <a:p>
            <a:r>
              <a:rPr lang="en-US" sz="2400" dirty="0" smtClean="0"/>
              <a:t>Build </a:t>
            </a:r>
            <a:r>
              <a:rPr lang="en-US" sz="2400" dirty="0"/>
              <a:t>strength within key legislative districts</a:t>
            </a:r>
          </a:p>
          <a:p>
            <a:pPr marL="0" indent="0">
              <a:buNone/>
            </a:pPr>
            <a:endParaRPr lang="en-US" sz="2400" dirty="0"/>
          </a:p>
        </p:txBody>
      </p:sp>
      <p:pic>
        <p:nvPicPr>
          <p:cNvPr id="5122" name="Picture 2" descr="https://fbcdn-sphotos-e-a.akamaihd.net/hphotos-ak-prn2/t1/1380722_559304017451875_68606264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981200"/>
            <a:ext cx="4267200" cy="290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7588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Shifting the Narrative</a:t>
            </a:r>
            <a:br>
              <a:rPr lang="en-US" dirty="0" smtClean="0"/>
            </a:br>
            <a:r>
              <a:rPr lang="en-US" dirty="0" smtClean="0"/>
              <a:t> on Abortion</a:t>
            </a:r>
            <a:endParaRPr lang="en-US"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895600" y="1893277"/>
            <a:ext cx="5867400" cy="3989832"/>
          </a:xfrm>
        </p:spPr>
      </p:pic>
      <p:sp>
        <p:nvSpPr>
          <p:cNvPr id="7" name="TextBox 6"/>
          <p:cNvSpPr txBox="1"/>
          <p:nvPr/>
        </p:nvSpPr>
        <p:spPr>
          <a:xfrm>
            <a:off x="144194" y="2057400"/>
            <a:ext cx="2667000"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Shifted messages away from polarizing </a:t>
            </a:r>
          </a:p>
          <a:p>
            <a:r>
              <a:rPr lang="en-US" dirty="0"/>
              <a:t> </a:t>
            </a:r>
            <a:r>
              <a:rPr lang="en-US" dirty="0" smtClean="0"/>
              <a:t>    pro-life/pro-choice      </a:t>
            </a:r>
          </a:p>
          <a:p>
            <a:r>
              <a:rPr lang="en-US" dirty="0"/>
              <a:t> </a:t>
            </a:r>
            <a:r>
              <a:rPr lang="en-US" dirty="0" smtClean="0"/>
              <a:t>    frame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Recognized values already held by New Mexico Families</a:t>
            </a:r>
            <a:endParaRPr lang="en-US" dirty="0"/>
          </a:p>
          <a:p>
            <a:endParaRPr lang="en-US" dirty="0" smtClean="0"/>
          </a:p>
          <a:p>
            <a:pPr marL="285750" indent="-285750">
              <a:buFont typeface="Arial" panose="020B0604020202020204" pitchFamily="34" charset="0"/>
              <a:buChar char="•"/>
            </a:pPr>
            <a:r>
              <a:rPr lang="en-US" dirty="0" smtClean="0"/>
              <a:t>Decades working in our communities and in Reproductive Justice</a:t>
            </a:r>
          </a:p>
          <a:p>
            <a:endParaRPr lang="en-US" dirty="0"/>
          </a:p>
          <a:p>
            <a:endParaRPr lang="en-US" dirty="0"/>
          </a:p>
        </p:txBody>
      </p:sp>
    </p:spTree>
    <p:extLst>
      <p:ext uri="{BB962C8B-B14F-4D97-AF65-F5344CB8AC3E}">
        <p14:creationId xmlns:p14="http://schemas.microsoft.com/office/powerpoint/2010/main" val="41877982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Shifting the Narrative on Abortion</a:t>
            </a:r>
          </a:p>
        </p:txBody>
      </p:sp>
      <p:sp>
        <p:nvSpPr>
          <p:cNvPr id="3" name="Content Placeholder 2"/>
          <p:cNvSpPr>
            <a:spLocks noGrp="1"/>
          </p:cNvSpPr>
          <p:nvPr>
            <p:ph sz="quarter" idx="1"/>
          </p:nvPr>
        </p:nvSpPr>
        <p:spPr>
          <a:xfrm>
            <a:off x="609600" y="4876800"/>
            <a:ext cx="8196072" cy="1371600"/>
          </a:xfrm>
        </p:spPr>
        <p:txBody>
          <a:bodyPr>
            <a:normAutofit fontScale="55000" lnSpcReduction="20000"/>
          </a:bodyPr>
          <a:lstStyle/>
          <a:p>
            <a:pPr marL="0" indent="0">
              <a:buNone/>
            </a:pPr>
            <a:r>
              <a:rPr lang="en-US" dirty="0" smtClean="0"/>
              <a:t>Together we acknowledged that: </a:t>
            </a:r>
          </a:p>
          <a:p>
            <a:pPr lvl="1"/>
            <a:r>
              <a:rPr lang="en-US" dirty="0" smtClean="0"/>
              <a:t>abortion is complex</a:t>
            </a:r>
          </a:p>
          <a:p>
            <a:pPr lvl="1"/>
            <a:r>
              <a:rPr lang="en-US" dirty="0" smtClean="0"/>
              <a:t>a family frame is necessary</a:t>
            </a:r>
          </a:p>
          <a:p>
            <a:pPr lvl="1"/>
            <a:r>
              <a:rPr lang="en-US" dirty="0"/>
              <a:t>t</a:t>
            </a:r>
            <a:r>
              <a:rPr lang="en-US" dirty="0" smtClean="0"/>
              <a:t>hese healthcare decisions need to remain with women and doctors, 		 without government interference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284" y="1447800"/>
            <a:ext cx="7211432" cy="3277925"/>
          </a:xfrm>
          <a:prstGeom prst="rect">
            <a:avLst/>
          </a:prstGeom>
        </p:spPr>
      </p:pic>
    </p:spTree>
    <p:extLst>
      <p:ext uri="{BB962C8B-B14F-4D97-AF65-F5344CB8AC3E}">
        <p14:creationId xmlns:p14="http://schemas.microsoft.com/office/powerpoint/2010/main" val="27127525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Successful Media Strategy</a:t>
            </a:r>
            <a:endParaRPr lang="en-US" dirty="0"/>
          </a:p>
        </p:txBody>
      </p:sp>
      <p:sp>
        <p:nvSpPr>
          <p:cNvPr id="3" name="Content Placeholder 2"/>
          <p:cNvSpPr>
            <a:spLocks noGrp="1"/>
          </p:cNvSpPr>
          <p:nvPr>
            <p:ph sz="quarter" idx="1"/>
          </p:nvPr>
        </p:nvSpPr>
        <p:spPr>
          <a:xfrm>
            <a:off x="301752" y="2133600"/>
            <a:ext cx="4270248" cy="3429000"/>
          </a:xfrm>
        </p:spPr>
        <p:txBody>
          <a:bodyPr/>
          <a:lstStyle/>
          <a:p>
            <a:r>
              <a:rPr lang="en-US" sz="3200" dirty="0" smtClean="0"/>
              <a:t>Social Media</a:t>
            </a:r>
          </a:p>
          <a:p>
            <a:pPr marL="0" indent="0">
              <a:buNone/>
            </a:pPr>
            <a:endParaRPr lang="en-US" sz="3200" dirty="0" smtClean="0"/>
          </a:p>
          <a:p>
            <a:r>
              <a:rPr lang="en-US" sz="3200" dirty="0" smtClean="0"/>
              <a:t>Radio</a:t>
            </a:r>
          </a:p>
          <a:p>
            <a:pPr marL="0" indent="0">
              <a:buNone/>
            </a:pPr>
            <a:endParaRPr lang="en-US" sz="3200" dirty="0" smtClean="0"/>
          </a:p>
          <a:p>
            <a:r>
              <a:rPr lang="en-US" sz="3200" dirty="0" smtClean="0"/>
              <a:t>Earned Media</a:t>
            </a:r>
          </a:p>
          <a:p>
            <a:pPr marL="0" indent="0">
              <a:buNone/>
            </a:pPr>
            <a:r>
              <a:rPr lang="en-US" dirty="0" smtClean="0"/>
              <a:t> </a:t>
            </a:r>
          </a:p>
          <a:p>
            <a:pPr marL="0" indent="0">
              <a:buNone/>
            </a:pPr>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1600200"/>
            <a:ext cx="3429000" cy="4632855"/>
          </a:xfrm>
          <a:prstGeom prst="rect">
            <a:avLst/>
          </a:prstGeom>
        </p:spPr>
      </p:pic>
    </p:spTree>
    <p:extLst>
      <p:ext uri="{BB962C8B-B14F-4D97-AF65-F5344CB8AC3E}">
        <p14:creationId xmlns:p14="http://schemas.microsoft.com/office/powerpoint/2010/main" val="8995821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Highlights</a:t>
            </a:r>
            <a:endParaRPr lang="en-US" dirty="0"/>
          </a:p>
        </p:txBody>
      </p:sp>
      <p:sp>
        <p:nvSpPr>
          <p:cNvPr id="4" name="Content Placeholder 4"/>
          <p:cNvSpPr>
            <a:spLocks noGrp="1"/>
          </p:cNvSpPr>
          <p:nvPr>
            <p:ph sz="quarter" idx="1"/>
          </p:nvPr>
        </p:nvSpPr>
        <p:spPr/>
        <p:txBody>
          <a:bodyPr>
            <a:normAutofit/>
          </a:bodyPr>
          <a:lstStyle/>
          <a:p>
            <a:r>
              <a:rPr lang="en-US" sz="2100" dirty="0" smtClean="0"/>
              <a:t>Voter </a:t>
            </a:r>
            <a:r>
              <a:rPr lang="en-US" sz="2100" dirty="0"/>
              <a:t>contact:</a:t>
            </a:r>
          </a:p>
          <a:p>
            <a:pPr marL="285750" indent="-285750">
              <a:buFont typeface="Arial" pitchFamily="34" charset="0"/>
              <a:buChar char="•"/>
            </a:pPr>
            <a:r>
              <a:rPr lang="en-US" sz="2100" dirty="0"/>
              <a:t>403,471 attempts </a:t>
            </a:r>
          </a:p>
          <a:p>
            <a:pPr marL="285750" indent="-285750">
              <a:buFont typeface="Arial" pitchFamily="34" charset="0"/>
              <a:buChar char="•"/>
            </a:pPr>
            <a:r>
              <a:rPr lang="en-US" sz="2100" dirty="0" smtClean="0"/>
              <a:t>68,002 </a:t>
            </a:r>
            <a:r>
              <a:rPr lang="en-US" sz="2100" dirty="0"/>
              <a:t>contacts</a:t>
            </a:r>
          </a:p>
          <a:p>
            <a:pPr marL="285750" indent="-285750">
              <a:buFont typeface="Arial" pitchFamily="34" charset="0"/>
              <a:buChar char="•"/>
            </a:pPr>
            <a:r>
              <a:rPr lang="en-US" sz="2100" dirty="0" smtClean="0"/>
              <a:t>23,424 </a:t>
            </a:r>
            <a:r>
              <a:rPr lang="en-US" sz="2100" dirty="0"/>
              <a:t>vote against ID's</a:t>
            </a:r>
          </a:p>
          <a:p>
            <a:pPr marL="0" indent="0">
              <a:buNone/>
            </a:pPr>
            <a:endParaRPr lang="en-US" sz="2100" dirty="0"/>
          </a:p>
          <a:p>
            <a:r>
              <a:rPr lang="en-US" sz="1800" dirty="0" smtClean="0"/>
              <a:t>80,000 + people voted</a:t>
            </a:r>
          </a:p>
          <a:p>
            <a:r>
              <a:rPr lang="en-US" sz="1800" dirty="0" smtClean="0"/>
              <a:t>Brought 25% of voters </a:t>
            </a:r>
            <a:endParaRPr lang="en-US" sz="1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552801"/>
            <a:ext cx="3352800" cy="4491950"/>
          </a:xfrm>
          <a:prstGeom prst="rect">
            <a:avLst/>
          </a:prstGeom>
        </p:spPr>
      </p:pic>
    </p:spTree>
    <p:extLst>
      <p:ext uri="{BB962C8B-B14F-4D97-AF65-F5344CB8AC3E}">
        <p14:creationId xmlns:p14="http://schemas.microsoft.com/office/powerpoint/2010/main" val="38985745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a:off x="533400" y="4495800"/>
            <a:ext cx="82296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49154" name="Picture 4"/>
          <p:cNvPicPr>
            <a:picLocks noChangeAspect="1"/>
          </p:cNvPicPr>
          <p:nvPr/>
        </p:nvPicPr>
        <p:blipFill>
          <a:blip r:embed="rId2"/>
          <a:srcRect/>
          <a:stretch>
            <a:fillRect/>
          </a:stretch>
        </p:blipFill>
        <p:spPr bwMode="auto">
          <a:xfrm>
            <a:off x="4648200" y="2286000"/>
            <a:ext cx="2878137" cy="1949450"/>
          </a:xfrm>
          <a:prstGeom prst="rect">
            <a:avLst/>
          </a:prstGeom>
          <a:noFill/>
          <a:ln w="9525">
            <a:noFill/>
            <a:miter lim="800000"/>
            <a:headEnd/>
            <a:tailEnd/>
          </a:ln>
        </p:spPr>
      </p:pic>
      <p:sp>
        <p:nvSpPr>
          <p:cNvPr id="49155" name="TextBox 5"/>
          <p:cNvSpPr txBox="1">
            <a:spLocks noChangeArrowheads="1"/>
          </p:cNvSpPr>
          <p:nvPr/>
        </p:nvSpPr>
        <p:spPr bwMode="auto">
          <a:xfrm>
            <a:off x="4684712" y="4800600"/>
            <a:ext cx="2743200" cy="646331"/>
          </a:xfrm>
          <a:prstGeom prst="rect">
            <a:avLst/>
          </a:prstGeom>
          <a:noFill/>
          <a:ln w="9525">
            <a:noFill/>
            <a:miter lim="800000"/>
            <a:headEnd/>
            <a:tailEnd/>
          </a:ln>
        </p:spPr>
        <p:txBody>
          <a:bodyPr>
            <a:spAutoFit/>
          </a:bodyPr>
          <a:lstStyle/>
          <a:p>
            <a:pPr algn="ctr"/>
            <a:r>
              <a:rPr lang="en-US" dirty="0">
                <a:latin typeface="Georgia" pitchFamily="18" charset="0"/>
              </a:rPr>
              <a:t>November </a:t>
            </a:r>
            <a:r>
              <a:rPr lang="en-US" dirty="0" smtClean="0">
                <a:latin typeface="Georgia" pitchFamily="18" charset="0"/>
              </a:rPr>
              <a:t>2013</a:t>
            </a:r>
          </a:p>
          <a:p>
            <a:pPr algn="ctr"/>
            <a:r>
              <a:rPr lang="en-US" dirty="0" smtClean="0">
                <a:latin typeface="Georgia" pitchFamily="18" charset="0"/>
              </a:rPr>
              <a:t>Elections</a:t>
            </a:r>
            <a:endParaRPr lang="en-US" dirty="0">
              <a:latin typeface="Georgia" pitchFamily="18" charset="0"/>
            </a:endParaRPr>
          </a:p>
        </p:txBody>
      </p:sp>
      <p:cxnSp>
        <p:nvCxnSpPr>
          <p:cNvPr id="12" name="Straight Connector 11"/>
          <p:cNvCxnSpPr/>
          <p:nvPr/>
        </p:nvCxnSpPr>
        <p:spPr>
          <a:xfrm>
            <a:off x="6056312" y="43434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10000" y="4354513"/>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153400" y="4343400"/>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49159" name="TextBox 14"/>
          <p:cNvSpPr txBox="1">
            <a:spLocks noChangeArrowheads="1"/>
          </p:cNvSpPr>
          <p:nvPr/>
        </p:nvSpPr>
        <p:spPr bwMode="auto">
          <a:xfrm>
            <a:off x="3124200" y="4811713"/>
            <a:ext cx="1447800" cy="369887"/>
          </a:xfrm>
          <a:prstGeom prst="rect">
            <a:avLst/>
          </a:prstGeom>
          <a:noFill/>
          <a:ln w="9525">
            <a:noFill/>
            <a:miter lim="800000"/>
            <a:headEnd/>
            <a:tailEnd/>
          </a:ln>
        </p:spPr>
        <p:txBody>
          <a:bodyPr>
            <a:spAutoFit/>
          </a:bodyPr>
          <a:lstStyle/>
          <a:p>
            <a:pPr algn="ctr"/>
            <a:r>
              <a:rPr lang="en-US" dirty="0" smtClean="0">
                <a:latin typeface="Georgia" pitchFamily="18" charset="0"/>
              </a:rPr>
              <a:t>2013</a:t>
            </a:r>
            <a:endParaRPr lang="en-US" dirty="0">
              <a:latin typeface="Georgia" pitchFamily="18" charset="0"/>
            </a:endParaRPr>
          </a:p>
        </p:txBody>
      </p:sp>
      <p:sp>
        <p:nvSpPr>
          <p:cNvPr id="49160" name="TextBox 15"/>
          <p:cNvSpPr txBox="1">
            <a:spLocks noChangeArrowheads="1"/>
          </p:cNvSpPr>
          <p:nvPr/>
        </p:nvSpPr>
        <p:spPr bwMode="auto">
          <a:xfrm>
            <a:off x="7467600" y="4800600"/>
            <a:ext cx="1447800" cy="369887"/>
          </a:xfrm>
          <a:prstGeom prst="rect">
            <a:avLst/>
          </a:prstGeom>
          <a:noFill/>
          <a:ln w="9525">
            <a:noFill/>
            <a:miter lim="800000"/>
            <a:headEnd/>
            <a:tailEnd/>
          </a:ln>
        </p:spPr>
        <p:txBody>
          <a:bodyPr>
            <a:spAutoFit/>
          </a:bodyPr>
          <a:lstStyle/>
          <a:p>
            <a:pPr algn="ctr"/>
            <a:r>
              <a:rPr lang="en-US" dirty="0" smtClean="0">
                <a:latin typeface="Georgia" pitchFamily="18" charset="0"/>
              </a:rPr>
              <a:t>2014</a:t>
            </a:r>
            <a:endParaRPr lang="en-US" dirty="0">
              <a:latin typeface="Georgia" pitchFamily="18" charset="0"/>
            </a:endParaRPr>
          </a:p>
        </p:txBody>
      </p:sp>
      <p:sp>
        <p:nvSpPr>
          <p:cNvPr id="49161" name="TextBox 16"/>
          <p:cNvSpPr txBox="1">
            <a:spLocks noChangeArrowheads="1"/>
          </p:cNvSpPr>
          <p:nvPr/>
        </p:nvSpPr>
        <p:spPr bwMode="auto">
          <a:xfrm>
            <a:off x="3048000" y="2982913"/>
            <a:ext cx="1600200" cy="830997"/>
          </a:xfrm>
          <a:prstGeom prst="rect">
            <a:avLst/>
          </a:prstGeom>
          <a:noFill/>
          <a:ln w="9525">
            <a:noFill/>
            <a:miter lim="800000"/>
            <a:headEnd/>
            <a:tailEnd/>
          </a:ln>
        </p:spPr>
        <p:txBody>
          <a:bodyPr>
            <a:spAutoFit/>
          </a:bodyPr>
          <a:lstStyle/>
          <a:p>
            <a:pPr algn="ctr"/>
            <a:r>
              <a:rPr lang="en-US" sz="1600" b="1" dirty="0" smtClean="0">
                <a:latin typeface="Georgia" pitchFamily="18" charset="0"/>
              </a:rPr>
              <a:t>State Legislative </a:t>
            </a:r>
            <a:r>
              <a:rPr lang="en-US" sz="1600" b="1" dirty="0">
                <a:latin typeface="Georgia" pitchFamily="18" charset="0"/>
              </a:rPr>
              <a:t>Session</a:t>
            </a:r>
          </a:p>
        </p:txBody>
      </p:sp>
      <p:sp>
        <p:nvSpPr>
          <p:cNvPr id="49162" name="TextBox 17"/>
          <p:cNvSpPr txBox="1">
            <a:spLocks noChangeArrowheads="1"/>
          </p:cNvSpPr>
          <p:nvPr/>
        </p:nvSpPr>
        <p:spPr bwMode="auto">
          <a:xfrm>
            <a:off x="7391400" y="2971800"/>
            <a:ext cx="1600200" cy="830997"/>
          </a:xfrm>
          <a:prstGeom prst="rect">
            <a:avLst/>
          </a:prstGeom>
          <a:noFill/>
          <a:ln w="9525">
            <a:noFill/>
            <a:miter lim="800000"/>
            <a:headEnd/>
            <a:tailEnd/>
          </a:ln>
        </p:spPr>
        <p:txBody>
          <a:bodyPr>
            <a:spAutoFit/>
          </a:bodyPr>
          <a:lstStyle/>
          <a:p>
            <a:pPr algn="ctr"/>
            <a:r>
              <a:rPr lang="en-US" sz="1600" b="1" dirty="0" smtClean="0">
                <a:latin typeface="Georgia" pitchFamily="18" charset="0"/>
              </a:rPr>
              <a:t>State </a:t>
            </a:r>
            <a:r>
              <a:rPr lang="en-US" sz="1600" b="1" dirty="0">
                <a:latin typeface="Georgia" pitchFamily="18" charset="0"/>
              </a:rPr>
              <a:t>Legislative Session</a:t>
            </a:r>
          </a:p>
        </p:txBody>
      </p:sp>
      <p:sp>
        <p:nvSpPr>
          <p:cNvPr id="49163" name="Title 18"/>
          <p:cNvSpPr>
            <a:spLocks noGrp="1"/>
          </p:cNvSpPr>
          <p:nvPr>
            <p:ph type="title"/>
          </p:nvPr>
        </p:nvSpPr>
        <p:spPr/>
        <p:txBody>
          <a:bodyPr/>
          <a:lstStyle/>
          <a:p>
            <a:r>
              <a:rPr lang="en-US" dirty="0" smtClean="0"/>
              <a:t>Ongoing Civic Engagement</a:t>
            </a:r>
          </a:p>
        </p:txBody>
      </p:sp>
      <p:cxnSp>
        <p:nvCxnSpPr>
          <p:cNvPr id="15" name="Straight Connector 14"/>
          <p:cNvCxnSpPr/>
          <p:nvPr/>
        </p:nvCxnSpPr>
        <p:spPr>
          <a:xfrm>
            <a:off x="2514600" y="4343400"/>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6"/>
          <p:cNvSpPr txBox="1">
            <a:spLocks noChangeArrowheads="1"/>
          </p:cNvSpPr>
          <p:nvPr/>
        </p:nvSpPr>
        <p:spPr bwMode="auto">
          <a:xfrm>
            <a:off x="1676400" y="2971800"/>
            <a:ext cx="1600200" cy="830997"/>
          </a:xfrm>
          <a:prstGeom prst="rect">
            <a:avLst/>
          </a:prstGeom>
          <a:noFill/>
          <a:ln w="9525">
            <a:noFill/>
            <a:miter lim="800000"/>
            <a:headEnd/>
            <a:tailEnd/>
          </a:ln>
        </p:spPr>
        <p:txBody>
          <a:bodyPr>
            <a:spAutoFit/>
          </a:bodyPr>
          <a:lstStyle/>
          <a:p>
            <a:pPr algn="ctr"/>
            <a:r>
              <a:rPr lang="en-US" sz="1600" b="1" dirty="0" smtClean="0">
                <a:latin typeface="Georgia" pitchFamily="18" charset="0"/>
              </a:rPr>
              <a:t>School</a:t>
            </a:r>
          </a:p>
          <a:p>
            <a:pPr algn="ctr"/>
            <a:r>
              <a:rPr lang="en-US" sz="1600" b="1" dirty="0" smtClean="0">
                <a:latin typeface="Georgia" pitchFamily="18" charset="0"/>
              </a:rPr>
              <a:t>Board Elections</a:t>
            </a:r>
          </a:p>
        </p:txBody>
      </p:sp>
      <p:cxnSp>
        <p:nvCxnSpPr>
          <p:cNvPr id="18" name="Straight Connector 17"/>
          <p:cNvCxnSpPr/>
          <p:nvPr/>
        </p:nvCxnSpPr>
        <p:spPr>
          <a:xfrm>
            <a:off x="1295400" y="4343400"/>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4"/>
          <p:cNvSpPr txBox="1">
            <a:spLocks noChangeArrowheads="1"/>
          </p:cNvSpPr>
          <p:nvPr/>
        </p:nvSpPr>
        <p:spPr bwMode="auto">
          <a:xfrm>
            <a:off x="228600" y="4876800"/>
            <a:ext cx="2057400" cy="369332"/>
          </a:xfrm>
          <a:prstGeom prst="rect">
            <a:avLst/>
          </a:prstGeom>
          <a:noFill/>
          <a:ln w="9525">
            <a:noFill/>
            <a:miter lim="800000"/>
            <a:headEnd/>
            <a:tailEnd/>
          </a:ln>
        </p:spPr>
        <p:txBody>
          <a:bodyPr wrap="square">
            <a:spAutoFit/>
          </a:bodyPr>
          <a:lstStyle/>
          <a:p>
            <a:pPr algn="ctr"/>
            <a:r>
              <a:rPr lang="en-US" dirty="0" smtClean="0">
                <a:latin typeface="Georgia" pitchFamily="18" charset="0"/>
              </a:rPr>
              <a:t>November 2012</a:t>
            </a:r>
          </a:p>
        </p:txBody>
      </p:sp>
      <p:sp>
        <p:nvSpPr>
          <p:cNvPr id="20" name="TextBox 16"/>
          <p:cNvSpPr txBox="1">
            <a:spLocks noChangeArrowheads="1"/>
          </p:cNvSpPr>
          <p:nvPr/>
        </p:nvSpPr>
        <p:spPr bwMode="auto">
          <a:xfrm>
            <a:off x="304800" y="2971800"/>
            <a:ext cx="1600200" cy="830997"/>
          </a:xfrm>
          <a:prstGeom prst="rect">
            <a:avLst/>
          </a:prstGeom>
          <a:noFill/>
          <a:ln w="9525">
            <a:noFill/>
            <a:miter lim="800000"/>
            <a:headEnd/>
            <a:tailEnd/>
          </a:ln>
        </p:spPr>
        <p:txBody>
          <a:bodyPr>
            <a:spAutoFit/>
          </a:bodyPr>
          <a:lstStyle/>
          <a:p>
            <a:pPr algn="ctr"/>
            <a:r>
              <a:rPr lang="en-US" sz="1600" b="1" dirty="0" smtClean="0">
                <a:latin typeface="Georgia" pitchFamily="18" charset="0"/>
              </a:rPr>
              <a:t>State and National</a:t>
            </a:r>
          </a:p>
          <a:p>
            <a:pPr algn="ctr"/>
            <a:r>
              <a:rPr lang="en-US" sz="1600" b="1" dirty="0" smtClean="0">
                <a:latin typeface="Georgia" pitchFamily="18" charset="0"/>
              </a:rPr>
              <a:t>Elections</a:t>
            </a:r>
          </a:p>
        </p:txBody>
      </p:sp>
    </p:spTree>
    <p:extLst>
      <p:ext uri="{BB962C8B-B14F-4D97-AF65-F5344CB8AC3E}">
        <p14:creationId xmlns:p14="http://schemas.microsoft.com/office/powerpoint/2010/main" val="50264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Share\RJ Fund\2010\RFP\Fall 2010 RFP\MHP\la voz latina community meet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525" y="-885825"/>
            <a:ext cx="12973050" cy="863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393574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p:cNvSpPr>
          <p:nvPr>
            <p:ph type="subTitle" idx="1"/>
          </p:nvPr>
        </p:nvSpPr>
        <p:spPr>
          <a:xfrm>
            <a:off x="-1828800" y="4696268"/>
            <a:ext cx="7543800" cy="1752600"/>
          </a:xfrm>
        </p:spPr>
        <p:txBody>
          <a:bodyPr/>
          <a:lstStyle/>
          <a:p>
            <a:r>
              <a:rPr lang="en-US" sz="2000" b="1" dirty="0">
                <a:solidFill>
                  <a:srgbClr val="C00000"/>
                </a:solidFill>
              </a:rPr>
              <a:t>HEFN Annual Meeting:  </a:t>
            </a:r>
            <a:endParaRPr lang="en-US" sz="2000" b="1" dirty="0" smtClean="0">
              <a:solidFill>
                <a:srgbClr val="C00000"/>
              </a:solidFill>
            </a:endParaRPr>
          </a:p>
          <a:p>
            <a:r>
              <a:rPr lang="en-US" sz="1600" b="1" dirty="0" smtClean="0"/>
              <a:t>Oct</a:t>
            </a:r>
            <a:r>
              <a:rPr lang="en-US" sz="1600" b="1" dirty="0"/>
              <a:t>. 27-28, 2014</a:t>
            </a:r>
          </a:p>
          <a:p>
            <a:r>
              <a:rPr lang="en-US" sz="1600" b="1" dirty="0"/>
              <a:t>Los </a:t>
            </a:r>
            <a:r>
              <a:rPr lang="en-US" sz="1600" b="1" dirty="0" smtClean="0"/>
              <a:t>Angeles, CA </a:t>
            </a:r>
          </a:p>
          <a:p>
            <a:endParaRPr lang="en-US" sz="1600" b="1" dirty="0" smtClean="0">
              <a:solidFill>
                <a:srgbClr val="C00000"/>
              </a:solidFill>
            </a:endParaRPr>
          </a:p>
          <a:p>
            <a:endParaRPr lang="en-US" sz="1600" b="1" dirty="0">
              <a:solidFill>
                <a:srgbClr val="C00000"/>
              </a:solidFill>
            </a:endParaRPr>
          </a:p>
          <a:p>
            <a:r>
              <a:rPr lang="en-US" sz="2400" dirty="0" smtClean="0">
                <a:solidFill>
                  <a:schemeClr val="bg1"/>
                </a:solidFill>
              </a:rPr>
              <a:t>www.hefn.org</a:t>
            </a:r>
          </a:p>
        </p:txBody>
      </p:sp>
      <p:sp>
        <p:nvSpPr>
          <p:cNvPr id="5" name="Rectangle 4"/>
          <p:cNvSpPr/>
          <p:nvPr/>
        </p:nvSpPr>
        <p:spPr>
          <a:xfrm>
            <a:off x="2209800" y="1676400"/>
            <a:ext cx="2286000" cy="2133600"/>
          </a:xfrm>
          <a:prstGeom prst="rect">
            <a:avLst/>
          </a:prstGeom>
          <a:solidFill>
            <a:srgbClr val="8BB2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a:p>
            <a:pPr algn="ctr"/>
            <a:r>
              <a:rPr lang="en-US" sz="2400" b="1" dirty="0" smtClean="0"/>
              <a:t>learn,</a:t>
            </a:r>
          </a:p>
          <a:p>
            <a:pPr algn="ctr"/>
            <a:r>
              <a:rPr lang="en-US" sz="2400" b="1" dirty="0" smtClean="0"/>
              <a:t>connect  &amp;</a:t>
            </a:r>
          </a:p>
          <a:p>
            <a:pPr algn="ctr"/>
            <a:r>
              <a:rPr lang="en-US" sz="2400" b="1" dirty="0" smtClean="0"/>
              <a:t>collaborate</a:t>
            </a:r>
          </a:p>
          <a:p>
            <a:pPr algn="ctr"/>
            <a:endParaRPr lang="en-US" sz="2400" dirty="0"/>
          </a:p>
        </p:txBody>
      </p:sp>
      <p:sp>
        <p:nvSpPr>
          <p:cNvPr id="6" name="Rectangle 5"/>
          <p:cNvSpPr/>
          <p:nvPr/>
        </p:nvSpPr>
        <p:spPr>
          <a:xfrm>
            <a:off x="4330959" y="2913765"/>
            <a:ext cx="2057400" cy="1928703"/>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for</a:t>
            </a:r>
          </a:p>
          <a:p>
            <a:pPr algn="ctr"/>
            <a:r>
              <a:rPr lang="en-US" sz="2400" b="1" dirty="0" smtClean="0">
                <a:solidFill>
                  <a:schemeClr val="tx1"/>
                </a:solidFill>
              </a:rPr>
              <a:t>greater</a:t>
            </a:r>
          </a:p>
          <a:p>
            <a:pPr algn="ctr"/>
            <a:r>
              <a:rPr lang="en-US" sz="2400" b="1" dirty="0" smtClean="0">
                <a:solidFill>
                  <a:schemeClr val="tx1"/>
                </a:solidFill>
              </a:rPr>
              <a:t>impact on</a:t>
            </a:r>
          </a:p>
          <a:p>
            <a:pPr algn="ctr"/>
            <a:endParaRPr lang="en-US" dirty="0">
              <a:solidFill>
                <a:schemeClr val="tx1"/>
              </a:solidFill>
            </a:endParaRPr>
          </a:p>
        </p:txBody>
      </p:sp>
      <p:sp>
        <p:nvSpPr>
          <p:cNvPr id="2" name="Rectangle 1"/>
          <p:cNvSpPr/>
          <p:nvPr/>
        </p:nvSpPr>
        <p:spPr>
          <a:xfrm>
            <a:off x="76200" y="121168"/>
            <a:ext cx="2590800" cy="222419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bg1"/>
              </a:solidFill>
            </a:endParaRPr>
          </a:p>
          <a:p>
            <a:pPr algn="ctr"/>
            <a:r>
              <a:rPr lang="en-US" sz="2400" b="1" dirty="0" smtClean="0">
                <a:solidFill>
                  <a:schemeClr val="bg1"/>
                </a:solidFill>
              </a:rPr>
              <a:t>HEFN </a:t>
            </a:r>
          </a:p>
          <a:p>
            <a:pPr algn="ctr"/>
            <a:r>
              <a:rPr lang="en-US" sz="2400" b="1" dirty="0" smtClean="0">
                <a:solidFill>
                  <a:schemeClr val="bg1"/>
                </a:solidFill>
              </a:rPr>
              <a:t>helps </a:t>
            </a:r>
          </a:p>
          <a:p>
            <a:pPr algn="ctr"/>
            <a:r>
              <a:rPr lang="en-US" sz="2400" b="1" dirty="0" smtClean="0">
                <a:solidFill>
                  <a:schemeClr val="bg1"/>
                </a:solidFill>
              </a:rPr>
              <a:t>funders</a:t>
            </a:r>
          </a:p>
          <a:p>
            <a:pPr algn="ctr"/>
            <a:endParaRPr lang="en-US" dirty="0"/>
          </a:p>
        </p:txBody>
      </p:sp>
      <p:sp>
        <p:nvSpPr>
          <p:cNvPr id="7" name="Rectangle 6"/>
          <p:cNvSpPr/>
          <p:nvPr/>
        </p:nvSpPr>
        <p:spPr>
          <a:xfrm>
            <a:off x="6248400" y="4114800"/>
            <a:ext cx="2772747" cy="2166095"/>
          </a:xfrm>
          <a:prstGeom prst="rect">
            <a:avLst/>
          </a:prstGeom>
          <a:solidFill>
            <a:srgbClr val="1C0C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p>
          <a:p>
            <a:pPr algn="ctr"/>
            <a:r>
              <a:rPr lang="en-US" sz="2400" b="1" dirty="0" smtClean="0"/>
              <a:t>environmental</a:t>
            </a:r>
          </a:p>
          <a:p>
            <a:pPr algn="ctr"/>
            <a:r>
              <a:rPr lang="en-US" sz="2400" b="1" dirty="0" smtClean="0"/>
              <a:t>health &amp; </a:t>
            </a:r>
          </a:p>
          <a:p>
            <a:pPr algn="ctr"/>
            <a:r>
              <a:rPr lang="en-US" sz="2400" b="1" dirty="0" smtClean="0"/>
              <a:t>justice</a:t>
            </a:r>
          </a:p>
          <a:p>
            <a:pPr algn="ctr"/>
            <a:endParaRPr lang="en-US" sz="2400" dirty="0"/>
          </a:p>
        </p:txBody>
      </p:sp>
    </p:spTree>
    <p:extLst>
      <p:ext uri="{BB962C8B-B14F-4D97-AF65-F5344CB8AC3E}">
        <p14:creationId xmlns:p14="http://schemas.microsoft.com/office/powerpoint/2010/main" val="1837898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F_logo_long.jpg"/>
          <p:cNvPicPr>
            <a:picLocks noChangeAspect="1"/>
          </p:cNvPicPr>
          <p:nvPr/>
        </p:nvPicPr>
        <p:blipFill>
          <a:blip r:embed="rId2" cstate="print"/>
          <a:stretch>
            <a:fillRect/>
          </a:stretch>
        </p:blipFill>
        <p:spPr>
          <a:xfrm>
            <a:off x="6858000" y="5791200"/>
            <a:ext cx="1828800" cy="609600"/>
          </a:xfrm>
          <a:prstGeom prst="rect">
            <a:avLst/>
          </a:prstGeom>
        </p:spPr>
      </p:pic>
      <p:pic>
        <p:nvPicPr>
          <p:cNvPr id="7" name="Picture 6" descr="National Latina Institute for Reproductive Health_4.jpg"/>
          <p:cNvPicPr>
            <a:picLocks noChangeAspect="1"/>
          </p:cNvPicPr>
          <p:nvPr/>
        </p:nvPicPr>
        <p:blipFill>
          <a:blip r:embed="rId3" cstate="print"/>
          <a:stretch>
            <a:fillRect/>
          </a:stretch>
        </p:blipFill>
        <p:spPr>
          <a:xfrm>
            <a:off x="508000" y="381000"/>
            <a:ext cx="8128000" cy="6096000"/>
          </a:xfrm>
          <a:prstGeom prst="rect">
            <a:avLst/>
          </a:prstGeom>
        </p:spPr>
      </p:pic>
    </p:spTree>
    <p:extLst>
      <p:ext uri="{BB962C8B-B14F-4D97-AF65-F5344CB8AC3E}">
        <p14:creationId xmlns:p14="http://schemas.microsoft.com/office/powerpoint/2010/main" val="2145936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600200"/>
            <a:ext cx="7931888" cy="3139321"/>
          </a:xfrm>
          <a:prstGeom prst="rect">
            <a:avLst/>
          </a:prstGeom>
          <a:noFill/>
        </p:spPr>
        <p:txBody>
          <a:bodyPr wrap="square" rtlCol="0">
            <a:spAutoFit/>
          </a:bodyPr>
          <a:lstStyle/>
          <a:p>
            <a:pPr algn="ctr"/>
            <a:r>
              <a:rPr lang="en-US" sz="6600" b="1" dirty="0" smtClean="0"/>
              <a:t>Research </a:t>
            </a:r>
          </a:p>
          <a:p>
            <a:pPr algn="ctr"/>
            <a:r>
              <a:rPr lang="en-US" sz="6600" b="1" dirty="0" smtClean="0"/>
              <a:t>+ </a:t>
            </a:r>
          </a:p>
          <a:p>
            <a:pPr algn="ctr"/>
            <a:r>
              <a:rPr lang="en-US" sz="6600" b="1" dirty="0" smtClean="0"/>
              <a:t>Organizing </a:t>
            </a:r>
            <a:endParaRPr lang="en-US" sz="6600" b="1" dirty="0"/>
          </a:p>
        </p:txBody>
      </p:sp>
    </p:spTree>
    <p:extLst>
      <p:ext uri="{BB962C8B-B14F-4D97-AF65-F5344CB8AC3E}">
        <p14:creationId xmlns:p14="http://schemas.microsoft.com/office/powerpoint/2010/main" val="695362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http://www.nativeshop.org/feath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61912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5" descr="http://www.nativeshop.org/violencepostca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762000"/>
            <a:ext cx="373380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3"/>
          <p:cNvPicPr>
            <a:picLocks noGrp="1" noChangeAspect="1"/>
          </p:cNvPicPr>
          <p:nvPr>
            <p:ph idx="4294967295"/>
          </p:nvPr>
        </p:nvPicPr>
        <p:blipFill rotWithShape="1">
          <a:blip r:embed="rId5" cstate="print">
            <a:extLst>
              <a:ext uri="{28A0092B-C50C-407E-A947-70E740481C1C}">
                <a14:useLocalDpi xmlns:a14="http://schemas.microsoft.com/office/drawing/2010/main" val="0"/>
              </a:ext>
            </a:extLst>
          </a:blip>
          <a:srcRect r="9198"/>
          <a:stretch/>
        </p:blipFill>
        <p:spPr>
          <a:xfrm>
            <a:off x="4038600" y="1897063"/>
            <a:ext cx="5084135" cy="3732212"/>
          </a:xfrm>
        </p:spPr>
      </p:pic>
    </p:spTree>
    <p:extLst>
      <p:ext uri="{BB962C8B-B14F-4D97-AF65-F5344CB8AC3E}">
        <p14:creationId xmlns:p14="http://schemas.microsoft.com/office/powerpoint/2010/main" val="3625435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3016" y="2105246"/>
            <a:ext cx="7931888" cy="3139321"/>
          </a:xfrm>
          <a:prstGeom prst="rect">
            <a:avLst/>
          </a:prstGeom>
          <a:noFill/>
        </p:spPr>
        <p:txBody>
          <a:bodyPr wrap="square" rtlCol="0">
            <a:spAutoFit/>
          </a:bodyPr>
          <a:lstStyle/>
          <a:p>
            <a:pPr algn="ctr"/>
            <a:r>
              <a:rPr lang="en-US" sz="6600" b="1" dirty="0" smtClean="0"/>
              <a:t>Policy </a:t>
            </a:r>
          </a:p>
          <a:p>
            <a:pPr algn="ctr"/>
            <a:r>
              <a:rPr lang="en-US" sz="6600" b="1" dirty="0" smtClean="0"/>
              <a:t>+</a:t>
            </a:r>
          </a:p>
          <a:p>
            <a:pPr algn="ctr"/>
            <a:r>
              <a:rPr lang="en-US" sz="6600" b="1" dirty="0" smtClean="0"/>
              <a:t> Organizing </a:t>
            </a:r>
            <a:endParaRPr lang="en-US" sz="6600" b="1" dirty="0"/>
          </a:p>
        </p:txBody>
      </p:sp>
    </p:spTree>
    <p:extLst>
      <p:ext uri="{BB962C8B-B14F-4D97-AF65-F5344CB8AC3E}">
        <p14:creationId xmlns:p14="http://schemas.microsoft.com/office/powerpoint/2010/main" val="2375592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HEFN template no gray bar">
  <a:themeElements>
    <a:clrScheme name="hefn template 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hefn template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efn template 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2090</TotalTime>
  <Words>1959</Words>
  <Application>Microsoft Office PowerPoint</Application>
  <PresentationFormat>On-screen Show (4:3)</PresentationFormat>
  <Paragraphs>286</Paragraphs>
  <Slides>50</Slides>
  <Notes>18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50</vt:i4>
      </vt:variant>
    </vt:vector>
  </HeadingPairs>
  <TitlesOfParts>
    <vt:vector size="64" baseType="lpstr">
      <vt:lpstr>Arial Unicode MS</vt:lpstr>
      <vt:lpstr>MS PGothic</vt:lpstr>
      <vt:lpstr>MS PGothic</vt:lpstr>
      <vt:lpstr>Arial</vt:lpstr>
      <vt:lpstr>Calibri</vt:lpstr>
      <vt:lpstr>Georgia</vt:lpstr>
      <vt:lpstr>Helvetica</vt:lpstr>
      <vt:lpstr>Rockwell</vt:lpstr>
      <vt:lpstr>Times New Roman</vt:lpstr>
      <vt:lpstr>Tw Cen MT</vt:lpstr>
      <vt:lpstr>Verdana</vt:lpstr>
      <vt:lpstr>Wingdings 2</vt:lpstr>
      <vt:lpstr>ヒラギノ角ゴ ProN W3</vt:lpstr>
      <vt:lpstr>HEFN template no gray bar</vt:lpstr>
      <vt:lpstr>    Megaphones are Preventive Medicine:  Supporting Community Voices for Health and Health Equity    </vt:lpstr>
      <vt:lpstr>Vanessa Daniel  Groundswell Fund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Lisa Fu  California Healthy  Nail Salon Collaborative</vt:lpstr>
      <vt:lpstr>California Healthy Nail Salon Collaborative</vt:lpstr>
      <vt:lpstr>Nail Salon Community in CA</vt:lpstr>
      <vt:lpstr>PowerPoint Presentation</vt:lpstr>
      <vt:lpstr>Reproductive Health Impacts</vt:lpstr>
      <vt:lpstr>Other Health Impacts</vt:lpstr>
      <vt:lpstr>Leadership Development and  the Salon Community</vt:lpstr>
      <vt:lpstr>Reducing Toxic Chemicals:  Healthy Nail Salon Campaign</vt:lpstr>
      <vt:lpstr>Community Leadership Development</vt:lpstr>
      <vt:lpstr>Expanding the HNS Program </vt:lpstr>
      <vt:lpstr>National Impact</vt:lpstr>
      <vt:lpstr>Lisa Fu lfu@cahealthynailsalons.org www.cahealthynailsalons.org</vt:lpstr>
      <vt:lpstr>Chris Peters  Seventh Generation Fund for Indigenous Peoples</vt:lpstr>
      <vt:lpstr>Anna Rondon  Navajo Nation  Division of Health</vt:lpstr>
      <vt:lpstr>Megaphones are  preventive health</vt:lpstr>
      <vt:lpstr>Dine Peoples:  Example of Successful  Community Based Advocacy</vt:lpstr>
      <vt:lpstr>PowerPoint Presentation</vt:lpstr>
      <vt:lpstr>PowerPoint Presentation</vt:lpstr>
      <vt:lpstr>PowerPoint Presentation</vt:lpstr>
      <vt:lpstr>PowerPoint Presentation</vt:lpstr>
      <vt:lpstr>Robby Rodriguez  W.K. Kellogg Foundation</vt:lpstr>
      <vt:lpstr>PowerPoint Presentation</vt:lpstr>
      <vt:lpstr>PowerPoint Presentation</vt:lpstr>
      <vt:lpstr>PowerPoint Presentation</vt:lpstr>
      <vt:lpstr>Tannia Esparza  Young Women United</vt:lpstr>
      <vt:lpstr>PowerPoint Presentation</vt:lpstr>
      <vt:lpstr>We Respected ABQ Women and We Won</vt:lpstr>
      <vt:lpstr>Creating the Respect ABQ Women Campaign</vt:lpstr>
      <vt:lpstr>Campaign Long Term Goals</vt:lpstr>
      <vt:lpstr>Shifting the Narrative  on Abortion</vt:lpstr>
      <vt:lpstr>Shifting the Narrative on Abortion</vt:lpstr>
      <vt:lpstr>Creating a Successful Media Strategy</vt:lpstr>
      <vt:lpstr>Field Highlights</vt:lpstr>
      <vt:lpstr>Ongoing Civic Engagement</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Sessions</dc:creator>
  <cp:lastModifiedBy>Kathy Sessions</cp:lastModifiedBy>
  <cp:revision>115</cp:revision>
  <dcterms:created xsi:type="dcterms:W3CDTF">2011-10-29T12:51:30Z</dcterms:created>
  <dcterms:modified xsi:type="dcterms:W3CDTF">2014-03-07T11:16:35Z</dcterms:modified>
</cp:coreProperties>
</file>