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61" r:id="rId4"/>
    <p:sldId id="266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8000"/>
    <a:srgbClr val="7FCD06"/>
    <a:srgbClr val="D6EDBD"/>
    <a:srgbClr val="AFDC7E"/>
    <a:srgbClr val="009900"/>
    <a:srgbClr val="FFFF99"/>
    <a:srgbClr val="5C2E00"/>
    <a:srgbClr val="7038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3AD3-C1B9-4854-B8F4-A9A8716B534A}" type="datetimeFigureOut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D7BD-E6A0-4B73-8C7C-A6D6F8944D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0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924-E005-48E8-B898-BBBCB096C87E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BE4-A0BE-43D6-90AB-6DC4C9CAF14A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FB5F-BB86-47E9-AED2-91113DF50895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811E-0619-4833-9684-83FEF526DCB3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A95C-646D-4B9D-92C1-E95FF0E1A6D2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C761-68D0-4D87-9340-1C096DD18E31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E0F-DB6F-4481-9AE0-578A5ADE48E2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13C2-F53A-4407-97AC-8E582A88B1DD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FD1-4C23-40E0-AE60-3E46117D7648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B4FC-E4DF-4832-BB2B-7E1DD87A0A98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4777-D407-438A-8E52-B64ADBB07FC7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A099-A558-4E10-B398-7A7D0BF96FC9}" type="datetime1">
              <a:rPr lang="en-US" smtClean="0"/>
              <a:pPr/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DA26-9763-48CB-B36D-558CBFBBB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daCareNY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wirth@amidacaren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638800" cy="7651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Access NY Collaboration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295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FCD06"/>
                </a:solidFill>
              </a:rPr>
              <a:t>Amida Care (AC) &amp; PCDC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AIDS United/BMS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NYC </a:t>
            </a:r>
            <a:r>
              <a:rPr lang="en-US" sz="2000" b="1" dirty="0">
                <a:solidFill>
                  <a:srgbClr val="0000FF"/>
                </a:solidFill>
              </a:rPr>
              <a:t>AIDS </a:t>
            </a:r>
            <a:r>
              <a:rPr lang="en-US" sz="2000" b="1" dirty="0" smtClean="0">
                <a:solidFill>
                  <a:srgbClr val="0000FF"/>
                </a:solidFill>
              </a:rPr>
              <a:t>Fund &amp; United Hospital Fund</a:t>
            </a:r>
          </a:p>
        </p:txBody>
      </p:sp>
      <p:pic>
        <p:nvPicPr>
          <p:cNvPr id="4" name="Picture 3" descr="Par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724400"/>
            <a:ext cx="1757523" cy="1280160"/>
          </a:xfrm>
          <a:prstGeom prst="rect">
            <a:avLst/>
          </a:prstGeom>
        </p:spPr>
      </p:pic>
      <p:pic>
        <p:nvPicPr>
          <p:cNvPr id="5" name="Picture 4" descr="Hon Men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1280160" cy="1920240"/>
          </a:xfrm>
          <a:prstGeom prst="rect">
            <a:avLst/>
          </a:prstGeom>
        </p:spPr>
      </p:pic>
      <p:pic>
        <p:nvPicPr>
          <p:cNvPr id="6" name="Picture 5" descr="Back Cover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770" y="381000"/>
            <a:ext cx="1220430" cy="1828800"/>
          </a:xfrm>
          <a:prstGeom prst="rect">
            <a:avLst/>
          </a:prstGeom>
        </p:spPr>
      </p:pic>
      <p:pic>
        <p:nvPicPr>
          <p:cNvPr id="7" name="Picture 6" descr="March 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4267200"/>
            <a:ext cx="1537861" cy="2103120"/>
          </a:xfrm>
          <a:prstGeom prst="rect">
            <a:avLst/>
          </a:prstGeom>
        </p:spPr>
      </p:pic>
      <p:pic>
        <p:nvPicPr>
          <p:cNvPr id="8" name="Picture 7" descr="Dec 09 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0131" y="289560"/>
            <a:ext cx="1278869" cy="1920240"/>
          </a:xfrm>
          <a:prstGeom prst="rect">
            <a:avLst/>
          </a:prstGeom>
        </p:spPr>
      </p:pic>
      <p:pic>
        <p:nvPicPr>
          <p:cNvPr id="9" name="Picture 8" descr="April 09 F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343400"/>
            <a:ext cx="1393877" cy="2011680"/>
          </a:xfrm>
          <a:prstGeom prst="rect">
            <a:avLst/>
          </a:prstGeom>
        </p:spPr>
      </p:pic>
      <p:pic>
        <p:nvPicPr>
          <p:cNvPr id="10" name="Picture 9" descr="My Health Cover Sh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7690" y="457200"/>
            <a:ext cx="1536310" cy="1828800"/>
          </a:xfrm>
          <a:prstGeom prst="rect">
            <a:avLst/>
          </a:prstGeom>
        </p:spPr>
      </p:pic>
      <p:pic>
        <p:nvPicPr>
          <p:cNvPr id="11" name="Picture 10" descr="Tree of Life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1950720"/>
            <a:ext cx="1291518" cy="2011680"/>
          </a:xfrm>
          <a:prstGeom prst="rect">
            <a:avLst/>
          </a:prstGeom>
        </p:spPr>
      </p:pic>
      <p:sp>
        <p:nvSpPr>
          <p:cNvPr id="12" name="Up Ribbon 11"/>
          <p:cNvSpPr/>
          <p:nvPr/>
        </p:nvSpPr>
        <p:spPr>
          <a:xfrm>
            <a:off x="152400" y="533400"/>
            <a:ext cx="18288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Charge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Up Ribbon 12"/>
          <p:cNvSpPr/>
          <p:nvPr/>
        </p:nvSpPr>
        <p:spPr>
          <a:xfrm>
            <a:off x="7086600" y="533400"/>
            <a:ext cx="18288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Charge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v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4114800"/>
            <a:ext cx="1402080" cy="2103120"/>
          </a:xfrm>
          <a:prstGeom prst="rect">
            <a:avLst/>
          </a:prstGeom>
        </p:spPr>
      </p:pic>
      <p:pic>
        <p:nvPicPr>
          <p:cNvPr id="16" name="Picture 15" descr="February 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4038600"/>
            <a:ext cx="1504459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ACCESS NY Project Rationale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689080"/>
            <a:ext cx="7162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National HIV/AIDS Strategy (2010)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NYC Ryan White Planning Council’s CHAIN Study (2005)</a:t>
            </a:r>
          </a:p>
          <a:p>
            <a:endParaRPr lang="en-US" dirty="0"/>
          </a:p>
          <a:p>
            <a:r>
              <a:rPr lang="en-US" sz="2000" dirty="0" smtClean="0"/>
              <a:t>While past efforts to bring individuals into care were initially successful, when combined with the </a:t>
            </a:r>
            <a:r>
              <a:rPr lang="en-US" sz="2000" b="1" i="1" dirty="0" smtClean="0">
                <a:solidFill>
                  <a:srgbClr val="7FCD06"/>
                </a:solidFill>
              </a:rPr>
              <a:t>complexity of target populations and deficiencies within the systems of care</a:t>
            </a:r>
            <a:r>
              <a:rPr lang="en-US" sz="2000" dirty="0" smtClean="0"/>
              <a:t> to address those needs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of people living with HIV/AIDS never established a true medical home</a:t>
            </a:r>
            <a:r>
              <a:rPr lang="en-US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for </a:t>
            </a:r>
            <a:r>
              <a:rPr lang="en-US" sz="2000" dirty="0"/>
              <a:t>ongoing care or dropped out of care when other safety issues or life needs went unmet.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Barriers to Care Access/Retention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9812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Consumers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981200" cy="395128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5425" indent="-225425"/>
            <a:r>
              <a:rPr lang="en-US" sz="1400" dirty="0" smtClean="0"/>
              <a:t>Stigma, Fear &amp; Shame</a:t>
            </a:r>
          </a:p>
          <a:p>
            <a:pPr marL="225425" indent="-225425"/>
            <a:r>
              <a:rPr lang="en-US" sz="1400" dirty="0" smtClean="0"/>
              <a:t>Unstable Housing/Transiency</a:t>
            </a:r>
          </a:p>
          <a:p>
            <a:pPr marL="225425" indent="-225425"/>
            <a:r>
              <a:rPr lang="en-US" sz="1400" dirty="0" smtClean="0"/>
              <a:t>Substance Use</a:t>
            </a:r>
          </a:p>
          <a:p>
            <a:pPr marL="225425" indent="-225425"/>
            <a:r>
              <a:rPr lang="en-US" sz="1400" dirty="0" smtClean="0"/>
              <a:t>Mental Illness</a:t>
            </a:r>
          </a:p>
          <a:p>
            <a:pPr marL="225425" indent="-225425"/>
            <a:r>
              <a:rPr lang="en-US" sz="1400" dirty="0" smtClean="0"/>
              <a:t>Hopelessness &amp; Learned Helplessness</a:t>
            </a:r>
          </a:p>
          <a:p>
            <a:pPr marL="225425" indent="-225425"/>
            <a:r>
              <a:rPr lang="en-US" sz="1400" dirty="0" smtClean="0"/>
              <a:t>Use of Emergency Room for care</a:t>
            </a:r>
          </a:p>
          <a:p>
            <a:pPr marL="225425" indent="-225425"/>
            <a:r>
              <a:rPr lang="en-US" sz="1400" dirty="0" smtClean="0"/>
              <a:t>Uninsured/Co-pays ?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400" y="1535113"/>
            <a:ext cx="20574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Providers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400" y="2174875"/>
            <a:ext cx="2057400" cy="395128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25425" indent="-225425"/>
            <a:r>
              <a:rPr lang="en-US" sz="1400" dirty="0" smtClean="0"/>
              <a:t>Overloaded systems</a:t>
            </a:r>
          </a:p>
          <a:p>
            <a:pPr marL="225425" indent="-225425"/>
            <a:r>
              <a:rPr lang="en-US" sz="1400" dirty="0" smtClean="0"/>
              <a:t>Under staffed or under utilization</a:t>
            </a:r>
          </a:p>
          <a:p>
            <a:pPr marL="225425" indent="-225425"/>
            <a:r>
              <a:rPr lang="en-US" sz="1400" dirty="0" smtClean="0"/>
              <a:t>Unable to respond w/ same day access (walk-in)</a:t>
            </a:r>
          </a:p>
          <a:p>
            <a:pPr marL="225425" indent="-225425"/>
            <a:r>
              <a:rPr lang="en-US" sz="1400" dirty="0" smtClean="0"/>
              <a:t>Pedagogical/ disrespectful approaches</a:t>
            </a:r>
            <a:endParaRPr lang="en-US" dirty="0"/>
          </a:p>
          <a:p>
            <a:pPr marL="225425" indent="-225425"/>
            <a:r>
              <a:rPr lang="en-US" sz="1400" dirty="0" smtClean="0"/>
              <a:t>40% PC practices lose money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29000" y="1493838"/>
            <a:ext cx="1981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Medicaid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05200" y="2286000"/>
            <a:ext cx="1981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0" y="2209800"/>
            <a:ext cx="1981200" cy="39512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One medical service a day per facility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PCPs who aren’t HIV Specialists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People like being able to go anywhere that accepts Medicaid (Shop Around)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Providers often don’t talk to each other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What do you do on nights &amp; weekends?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It can be difficult to get medical documentation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Length of time it takes to get appointments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Rigid Medicaid formularies for medical necessity decisions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Length of wait times</a:t>
            </a:r>
          </a:p>
          <a:p>
            <a:pPr marL="225425" indent="-225425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en-US" sz="1300" dirty="0" smtClean="0"/>
              <a:t>Many providers at different locations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1981200" y="4953000"/>
            <a:ext cx="129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STRENGTHS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562600" y="4953000"/>
            <a:ext cx="129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STRENGTHS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ACCESS NY Project Goals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657600" cy="3916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&amp; RETENTION:</a:t>
            </a:r>
          </a:p>
          <a:p>
            <a:pPr>
              <a:buNone/>
            </a:pPr>
            <a:endParaRPr lang="en-US" sz="1600" dirty="0" smtClean="0"/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Register/re-engage 1,650 new patients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in medical homes over 3 years</a:t>
            </a:r>
            <a:endParaRPr lang="en-US" sz="1400" dirty="0"/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Facilitate real linkages</a:t>
            </a:r>
            <a:r>
              <a:rPr lang="en-US" sz="1600" dirty="0" smtClean="0"/>
              <a:t> </a:t>
            </a:r>
            <a:r>
              <a:rPr lang="en-US" sz="1400" dirty="0" smtClean="0"/>
              <a:t>to HIV Specialist PCPs, with coordinated specialty, behavioral health, case mgt, and peer support services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Retain 75% in regular comprehensive care</a:t>
            </a:r>
            <a:r>
              <a:rPr lang="en-US" sz="1600" dirty="0" smtClean="0"/>
              <a:t> </a:t>
            </a:r>
            <a:r>
              <a:rPr lang="en-US" sz="1400" dirty="0" smtClean="0"/>
              <a:t>and on/adherent to HAART as medically appropriate</a:t>
            </a:r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2209800"/>
            <a:ext cx="35814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REDESIGN:</a:t>
            </a:r>
          </a:p>
          <a:p>
            <a:pPr algn="ctr">
              <a:buNone/>
            </a:pPr>
            <a:endPara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00FF"/>
                </a:solidFill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</a:rPr>
              <a:t>edesign HIV primary care provision</a:t>
            </a:r>
            <a:r>
              <a:rPr lang="en-US" sz="1400" dirty="0" smtClean="0"/>
              <a:t> to become more effective, efficient and patient-centered through </a:t>
            </a:r>
          </a:p>
          <a:p>
            <a:pPr marL="928116" lvl="1" indent="-342900">
              <a:buClr>
                <a:schemeClr val="tx1"/>
              </a:buClr>
              <a:buFont typeface="Wingdings" charset="2"/>
              <a:buChar char="²"/>
            </a:pPr>
            <a:r>
              <a:rPr lang="en-US" sz="1400" dirty="0" smtClean="0"/>
              <a:t>Provider </a:t>
            </a:r>
            <a:r>
              <a:rPr lang="en-US" sz="1400" dirty="0"/>
              <a:t>Learning Collaborative for </a:t>
            </a:r>
            <a:r>
              <a:rPr lang="en-US" sz="1400" dirty="0" smtClean="0"/>
              <a:t>6 </a:t>
            </a:r>
            <a:r>
              <a:rPr lang="en-US" sz="1400" dirty="0"/>
              <a:t>CHCs/</a:t>
            </a:r>
            <a:r>
              <a:rPr lang="en-US" sz="1400" dirty="0" smtClean="0"/>
              <a:t>CBO</a:t>
            </a:r>
            <a:endParaRPr lang="en-US" sz="1400" b="1" dirty="0" smtClean="0"/>
          </a:p>
          <a:p>
            <a:pPr marL="928116" lvl="1" indent="-342900">
              <a:buClr>
                <a:schemeClr val="tx1"/>
              </a:buClr>
              <a:buFont typeface="Wingdings" charset="2"/>
              <a:buChar char="²"/>
            </a:pPr>
            <a:r>
              <a:rPr lang="en-US" sz="1400" dirty="0" smtClean="0"/>
              <a:t>Provide individualized training and TA to further strengthen and personalize the provider organization’s redesign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Teach/Spread</a:t>
            </a:r>
            <a:r>
              <a:rPr lang="en-US" sz="1600" dirty="0" smtClean="0"/>
              <a:t> </a:t>
            </a:r>
            <a:r>
              <a:rPr lang="en-US" sz="1400" dirty="0" smtClean="0"/>
              <a:t>through a Best Practices Manual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10" name="Circular Arrow 9"/>
          <p:cNvSpPr/>
          <p:nvPr/>
        </p:nvSpPr>
        <p:spPr>
          <a:xfrm>
            <a:off x="3962400" y="3352800"/>
            <a:ext cx="1143000" cy="14478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>
            <a:off x="3962400" y="4343400"/>
            <a:ext cx="1066801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66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Investing in Innovation</a:t>
            </a:r>
            <a:endParaRPr lang="en-US" sz="2800" dirty="0"/>
          </a:p>
        </p:txBody>
      </p:sp>
      <p:pic>
        <p:nvPicPr>
          <p:cNvPr id="5" name="Content Placeholder 4" descr="HM 4 b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22208" y="1912408"/>
            <a:ext cx="5111750" cy="34078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4114800" cy="4691063"/>
          </a:xfrm>
        </p:spPr>
        <p:txBody>
          <a:bodyPr>
            <a:normAutofit fontScale="70000" lnSpcReduction="20000"/>
          </a:bodyPr>
          <a:lstStyle/>
          <a:p>
            <a:r>
              <a:rPr lang="en-US" sz="2100" b="1" dirty="0" smtClean="0">
                <a:solidFill>
                  <a:srgbClr val="0000FF"/>
                </a:solidFill>
              </a:rPr>
              <a:t>Be Mobile: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/>
              <a:t> </a:t>
            </a:r>
            <a:r>
              <a:rPr lang="en-US" sz="1700" dirty="0" smtClean="0"/>
              <a:t>Community Health Outreach Workers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 Health Navigators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Escorts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Mobile Engagement Teams (Psychiatric/Substance Use)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Better Days (formerly incarcerated)</a:t>
            </a:r>
          </a:p>
          <a:p>
            <a:endParaRPr lang="en-US" sz="1100" dirty="0" smtClean="0"/>
          </a:p>
          <a:p>
            <a:r>
              <a:rPr lang="en-US" sz="2100" b="1" dirty="0" smtClean="0">
                <a:solidFill>
                  <a:srgbClr val="FF8000"/>
                </a:solidFill>
              </a:rPr>
              <a:t>Involve Consumers in Decision-Making: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/>
              <a:t> </a:t>
            </a:r>
            <a:r>
              <a:rPr lang="en-US" sz="1700" dirty="0" smtClean="0"/>
              <a:t>Program Development (LYL Program)</a:t>
            </a:r>
            <a:endParaRPr lang="en-US" sz="1700" dirty="0"/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Compensation</a:t>
            </a:r>
            <a:endParaRPr lang="en-US" sz="1700" dirty="0"/>
          </a:p>
          <a:p>
            <a:endParaRPr lang="en-US" sz="1300" b="1" dirty="0" smtClean="0"/>
          </a:p>
          <a:p>
            <a:r>
              <a:rPr lang="en-US" sz="2100" b="1" dirty="0" smtClean="0">
                <a:solidFill>
                  <a:srgbClr val="FF0000"/>
                </a:solidFill>
              </a:rPr>
              <a:t>Wellness Focus &amp; Foster Self-Mgt/Responsibility: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/>
              <a:t> Be Real &amp; Believe (in Me) &amp; “Meet </a:t>
            </a:r>
            <a:r>
              <a:rPr lang="en-US" sz="1900" dirty="0"/>
              <a:t>M</a:t>
            </a:r>
            <a:r>
              <a:rPr lang="en-US" sz="1900" dirty="0" smtClean="0"/>
              <a:t>e </a:t>
            </a:r>
            <a:r>
              <a:rPr lang="en-US" sz="1900" dirty="0"/>
              <a:t>W</a:t>
            </a:r>
            <a:r>
              <a:rPr lang="en-US" sz="1900" dirty="0" smtClean="0"/>
              <a:t>here I’m At” 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 Cultural Competence (LYL Program)</a:t>
            </a:r>
            <a:endParaRPr lang="en-US" sz="1700" dirty="0"/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Incentivizing Desired Outcomes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Consumer-to-Consumer Inspiration</a:t>
            </a:r>
            <a:endParaRPr lang="en-US" sz="1700" dirty="0"/>
          </a:p>
          <a:p>
            <a:endParaRPr lang="en-US" sz="1100" b="1" dirty="0" smtClean="0"/>
          </a:p>
          <a:p>
            <a:r>
              <a:rPr lang="en-US" sz="2100" b="1" dirty="0" smtClean="0">
                <a:solidFill>
                  <a:srgbClr val="800080"/>
                </a:solidFill>
              </a:rPr>
              <a:t>Redesign Systems: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/>
              <a:t> </a:t>
            </a:r>
            <a:r>
              <a:rPr lang="en-US" sz="1700" dirty="0" smtClean="0"/>
              <a:t>Secret Shopper Calls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Overbooking = </a:t>
            </a:r>
            <a:r>
              <a:rPr lang="en-US" sz="17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700" dirty="0">
                <a:sym typeface="Wingdings"/>
              </a:rPr>
              <a:t> </a:t>
            </a:r>
            <a:r>
              <a:rPr lang="en-US" sz="1700" dirty="0" smtClean="0"/>
              <a:t>No Show Rates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Same Day / Next 3</a:t>
            </a:r>
            <a:r>
              <a:rPr lang="en-US" sz="1700" baseline="30000" dirty="0" smtClean="0"/>
              <a:t>rd</a:t>
            </a:r>
            <a:r>
              <a:rPr lang="en-US" sz="1700" dirty="0" smtClean="0"/>
              <a:t> Day Access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 Cycle Time Studies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Capacity / Productivity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 Teams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62000" y="3200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8000"/>
                </a:solidFill>
                <a:latin typeface="Times New Roman" charset="0"/>
              </a:rPr>
              <a:t>Community</a:t>
            </a:r>
          </a:p>
          <a:p>
            <a:pPr algn="ctr"/>
            <a:r>
              <a:rPr lang="en-US" b="1" dirty="0" smtClean="0">
                <a:solidFill>
                  <a:srgbClr val="FF8000"/>
                </a:solidFill>
                <a:latin typeface="Times New Roman" charset="0"/>
              </a:rPr>
              <a:t>Case </a:t>
            </a:r>
            <a:r>
              <a:rPr lang="en-US" b="1" dirty="0">
                <a:solidFill>
                  <a:srgbClr val="FF8000"/>
                </a:solidFill>
                <a:latin typeface="Times New Roman" charset="0"/>
              </a:rPr>
              <a:t>Manager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48400" y="30480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Primary Care Provider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7000" y="51816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>
                <a:solidFill>
                  <a:srgbClr val="800080"/>
                </a:solidFill>
                <a:latin typeface="Times New Roman" charset="0"/>
              </a:rPr>
              <a:t>Specialty Care Providers</a:t>
            </a:r>
          </a:p>
          <a:p>
            <a:pPr algn="ctr"/>
            <a:r>
              <a:rPr lang="en-US" b="1" dirty="0">
                <a:solidFill>
                  <a:srgbClr val="800080"/>
                </a:solidFill>
                <a:latin typeface="Times New Roman" charset="0"/>
              </a:rPr>
              <a:t>Behavioral Health Provider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1752600" y="19812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248400" y="19050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057400" y="3886200"/>
            <a:ext cx="1219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5715000" y="40386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572000" y="1905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819400" y="3505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733800" y="2895600"/>
            <a:ext cx="16002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Member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Amida Care’s </a:t>
            </a: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US" sz="3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Model</a:t>
            </a:r>
            <a:endParaRPr lang="en-US" sz="3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09600" y="838200"/>
            <a:ext cx="7848600" cy="556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514600" y="10668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charset="0"/>
              </a:rPr>
              <a:t>Member Services &amp; Care Coordinator</a:t>
            </a:r>
            <a:endParaRPr lang="en-US" sz="12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355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PEER MAC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434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Navigator</a:t>
            </a:r>
            <a:endParaRPr lang="en-US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53340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5720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Telling Our Stories: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Paths to Healing &amp; Wellness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MG_20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6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335280"/>
            <a:ext cx="3840480" cy="25603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3700"/>
            <a:ext cx="1981200" cy="43561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joining Amida Care:</a:t>
            </a:r>
          </a:p>
          <a:p>
            <a:endParaRPr lang="en-US" sz="1100" dirty="0" smtClean="0"/>
          </a:p>
          <a:p>
            <a:r>
              <a:rPr lang="en-US" sz="1100" dirty="0" smtClean="0">
                <a:solidFill>
                  <a:srgbClr val="FF0000"/>
                </a:solidFill>
              </a:rPr>
              <a:t>Maria, East Harlem</a:t>
            </a:r>
            <a:r>
              <a:rPr lang="en-US" sz="1100" dirty="0" smtClean="0"/>
              <a:t> – age 35, dropped out of care, became depressed, isolated and hurting</a:t>
            </a:r>
          </a:p>
          <a:p>
            <a:endParaRPr lang="en-US" sz="500" dirty="0" smtClean="0"/>
          </a:p>
          <a:p>
            <a:r>
              <a:rPr lang="en-US" sz="1100" dirty="0" smtClean="0">
                <a:solidFill>
                  <a:srgbClr val="FF0000"/>
                </a:solidFill>
              </a:rPr>
              <a:t>Clarence, Central Harlem</a:t>
            </a:r>
            <a:r>
              <a:rPr lang="en-US" sz="1100" dirty="0" smtClean="0"/>
              <a:t> – age 47, became homeless living on a park bench, diabetic, psychiatric issues, detox/rehab stays, not in care</a:t>
            </a:r>
          </a:p>
          <a:p>
            <a:endParaRPr lang="en-US" sz="400" dirty="0" smtClean="0"/>
          </a:p>
          <a:p>
            <a:r>
              <a:rPr lang="en-US" sz="1100" dirty="0" smtClean="0">
                <a:solidFill>
                  <a:srgbClr val="FF0000"/>
                </a:solidFill>
              </a:rPr>
              <a:t>Robert, Brooklyn</a:t>
            </a:r>
            <a:r>
              <a:rPr lang="en-US" sz="1100" dirty="0" smtClean="0"/>
              <a:t> – age 40, had been waiting for Medicaid to approve wheelchair for 10 months; dropped out of care</a:t>
            </a:r>
          </a:p>
          <a:p>
            <a:endParaRPr lang="en-US" sz="500" dirty="0" smtClean="0"/>
          </a:p>
          <a:p>
            <a:r>
              <a:rPr lang="en-US" sz="1100" dirty="0" smtClean="0">
                <a:solidFill>
                  <a:srgbClr val="FF0000"/>
                </a:solidFill>
              </a:rPr>
              <a:t>Paula, Bronx </a:t>
            </a:r>
            <a:r>
              <a:rPr lang="en-US" sz="1100" dirty="0" smtClean="0"/>
              <a:t>– age 22, busy community college student, left care </a:t>
            </a:r>
            <a:r>
              <a:rPr lang="en-US" sz="1100" dirty="0"/>
              <a:t>/</a:t>
            </a:r>
            <a:r>
              <a:rPr lang="en-US" sz="1100" dirty="0" smtClean="0"/>
              <a:t>stopped HIV treatment for 18 months resulting in high virus and low t-cells, low energy and experienced tough side effects</a:t>
            </a:r>
          </a:p>
          <a:p>
            <a:endParaRPr lang="en-US" sz="11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NY's Positive Charge</a:t>
            </a:r>
            <a:endParaRPr lang="en-US" dirty="0"/>
          </a:p>
        </p:txBody>
      </p:sp>
      <p:pic>
        <p:nvPicPr>
          <p:cNvPr id="6" name="Picture 5" descr="IMG_206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2971800"/>
            <a:ext cx="3840480" cy="256032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590800" y="1676400"/>
            <a:ext cx="1981200" cy="43561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joining Amida Care: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got a new provider she likes, had surgery to remove disfiguring keloid and received outpatient mental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Clarence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received detox/rehab treatment,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housed within 48 hours and now in regular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received wheelchair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within 10 days of his doctors order, back in regular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Paula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has a new provider in community clinic, is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 on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 </a:t>
            </a:r>
            <a:r>
              <a:rPr lang="en-US" sz="1100" dirty="0" smtClean="0"/>
              <a:t>medication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 undetectable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after six months, has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energy, back in care and going to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562600"/>
            <a:ext cx="38100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Members attending a monthly </a:t>
            </a:r>
            <a:r>
              <a:rPr lang="en-US" sz="1200" b="1" i="1" dirty="0" smtClean="0"/>
              <a:t>LIVE YOUR LIFE </a:t>
            </a:r>
            <a:r>
              <a:rPr lang="en-US" sz="1200" dirty="0" smtClean="0"/>
              <a:t>health promotion event on healthy cooking for energy and immune system boost!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C1_PMS-376_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862" y="228600"/>
            <a:ext cx="3245738" cy="1463040"/>
          </a:xfrm>
          <a:ln w="6350">
            <a:solidFill>
              <a:srgbClr val="92D05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38337"/>
            <a:ext cx="7924800" cy="45386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1600" dirty="0" smtClean="0"/>
              <a:t>Founded In 1999 by 7 non-profit, community-based AIDS organizations who formed a health plan specifically designed to meet the needs of people living w/ HIV/AIDS </a:t>
            </a:r>
            <a:r>
              <a:rPr lang="en-US" dirty="0" smtClean="0"/>
              <a:t>(HIV SNP)</a:t>
            </a:r>
            <a:r>
              <a:rPr lang="en-US" sz="1600" dirty="0" smtClean="0"/>
              <a:t>: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300" dirty="0" smtClean="0"/>
              <a:t>Harlem United, Housing Works, Acacia Network (Promesa/Basics), Project Samaritan, St. Mary’s Episcopal Center, Village Care, Greyston/Mattri Foundation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1600" dirty="0" smtClean="0"/>
              <a:t>Over 5,000+ Members (2012)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300" dirty="0" smtClean="0"/>
              <a:t>90% hard drug use histories/30% active use; 50% mental health issues (depression to major mental illness); 40% experienced homeless since HIV diagnosis; 92% in routine care w/ HIV monitoring</a:t>
            </a:r>
            <a:endParaRPr lang="en-US" sz="1300" dirty="0"/>
          </a:p>
          <a:p>
            <a:pPr marL="285750" indent="-285750">
              <a:buFont typeface="Wingdings" charset="2"/>
              <a:buChar char="u"/>
            </a:pPr>
            <a:r>
              <a:rPr lang="en-US" sz="1600" dirty="0" smtClean="0"/>
              <a:t>Lewin Group independent study (2010) documented that HIV SNP</a:t>
            </a:r>
            <a:r>
              <a:rPr lang="en-US" sz="1600" dirty="0"/>
              <a:t>s</a:t>
            </a:r>
            <a:r>
              <a:rPr lang="en-US" sz="1600" dirty="0" smtClean="0"/>
              <a:t> saved 15% over FFS Medicaid (no Care Mgt/Cost Containment)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300" i="1" dirty="0" smtClean="0"/>
              <a:t>Saving was from reduced use of costly services (such as inpatient readmissions and detox/rehab) </a:t>
            </a:r>
            <a:r>
              <a:rPr lang="en-US" sz="1300" dirty="0" smtClean="0"/>
              <a:t>while maintaining outpatient utilization of routine and preventative care, supportive services and  increasing medically appropriate pharmacy.</a:t>
            </a:r>
          </a:p>
          <a:p>
            <a:endParaRPr lang="en-US" sz="1200" dirty="0" smtClean="0"/>
          </a:p>
          <a:p>
            <a:pPr algn="ctr"/>
            <a:r>
              <a:rPr lang="en-US" sz="1600" dirty="0" smtClean="0"/>
              <a:t>For more information, visit </a:t>
            </a:r>
            <a:r>
              <a:rPr lang="en-US" sz="1600" dirty="0" smtClean="0">
                <a:hlinkClick r:id="rId3"/>
              </a:rPr>
              <a:t>www.AmidaCareNY.org</a:t>
            </a:r>
            <a:r>
              <a:rPr lang="en-US" sz="1600" dirty="0" smtClean="0"/>
              <a:t>. or contact: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Doug Wirth, President/CEO</a:t>
            </a:r>
          </a:p>
          <a:p>
            <a:pPr algn="ctr"/>
            <a:r>
              <a:rPr lang="en-US" sz="1600" b="1" dirty="0" smtClean="0"/>
              <a:t>(646) 786-1800 / </a:t>
            </a:r>
            <a:r>
              <a:rPr lang="en-US" sz="1600" b="1" dirty="0">
                <a:hlinkClick r:id="rId4"/>
              </a:rPr>
              <a:t>d</a:t>
            </a:r>
            <a:r>
              <a:rPr lang="en-US" sz="1600" b="1" dirty="0" smtClean="0">
                <a:hlinkClick r:id="rId4"/>
              </a:rPr>
              <a:t>wirth@amidacareny.org</a:t>
            </a:r>
            <a:endParaRPr lang="en-US" sz="1600" b="1" dirty="0" smtClean="0"/>
          </a:p>
          <a:p>
            <a:pPr algn="ctr"/>
            <a:endParaRPr lang="en-US" sz="1600" b="1" dirty="0" smtClean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1632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897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Access NY Collaboration</vt:lpstr>
      <vt:lpstr>ACCESS NY Project Rationale</vt:lpstr>
      <vt:lpstr>Barriers to Care Access/Retention</vt:lpstr>
      <vt:lpstr>ACCESS NY Project Goals</vt:lpstr>
      <vt:lpstr>Investing in Innovation</vt:lpstr>
      <vt:lpstr>Slide 6</vt:lpstr>
      <vt:lpstr>Telling Our Stories:  Many Paths to Healing &amp; Wellness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City’s Collaboration</dc:title>
  <dc:creator>dwirth</dc:creator>
  <cp:lastModifiedBy>Sarah Tulley</cp:lastModifiedBy>
  <cp:revision>80</cp:revision>
  <dcterms:created xsi:type="dcterms:W3CDTF">2010-05-04T22:36:10Z</dcterms:created>
  <dcterms:modified xsi:type="dcterms:W3CDTF">2012-03-19T16:23:00Z</dcterms:modified>
</cp:coreProperties>
</file>