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2.xml" ContentType="application/vnd.openxmlformats-officedocument.drawingml.diagramLayout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6"/>
  </p:notesMasterIdLst>
  <p:handoutMasterIdLst>
    <p:handoutMasterId r:id="rId17"/>
  </p:handoutMasterIdLst>
  <p:sldIdLst>
    <p:sldId id="256" r:id="rId2"/>
    <p:sldId id="321" r:id="rId3"/>
    <p:sldId id="257" r:id="rId4"/>
    <p:sldId id="302" r:id="rId5"/>
    <p:sldId id="298" r:id="rId6"/>
    <p:sldId id="293" r:id="rId7"/>
    <p:sldId id="295" r:id="rId8"/>
    <p:sldId id="337" r:id="rId9"/>
    <p:sldId id="322" r:id="rId10"/>
    <p:sldId id="340" r:id="rId11"/>
    <p:sldId id="332" r:id="rId12"/>
    <p:sldId id="296" r:id="rId13"/>
    <p:sldId id="311" r:id="rId14"/>
    <p:sldId id="33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40" autoAdjust="0"/>
    <p:restoredTop sz="75972" autoAdjust="0"/>
  </p:normalViewPr>
  <p:slideViewPr>
    <p:cSldViewPr>
      <p:cViewPr>
        <p:scale>
          <a:sx n="70" d="100"/>
          <a:sy n="70" d="100"/>
        </p:scale>
        <p:origin x="-276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7"/>
  <c:chart>
    <c:title>
      <c:tx>
        <c:rich>
          <a:bodyPr/>
          <a:lstStyle/>
          <a:p>
            <a:pPr>
              <a:defRPr sz="1800"/>
            </a:pPr>
            <a:r>
              <a:rPr lang="en-US" sz="1800" b="1" i="0" u="none" strike="noStrike" baseline="0" dirty="0" smtClean="0"/>
              <a:t>Among chronic conditions, HIV/AIDS has one of the highest 30-day readmission rates</a:t>
            </a:r>
            <a:endParaRPr lang="en-US" sz="1800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.10120395824073197"/>
          <c:y val="0.16456105968434309"/>
          <c:w val="0.89419040012629902"/>
          <c:h val="0.5633459841524866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30-Day Readmission Rate</c:v>
                </c:pt>
              </c:strCache>
            </c:strRef>
          </c:tx>
          <c:dPt>
            <c:idx val="1"/>
            <c:spPr>
              <a:solidFill>
                <a:schemeClr val="accent5">
                  <a:lumMod val="20000"/>
                  <a:lumOff val="80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Val val="1"/>
          </c:dLbls>
          <c:cat>
            <c:strRef>
              <c:f>Sheet1!$A$2:$A$8</c:f>
              <c:strCache>
                <c:ptCount val="7"/>
                <c:pt idx="0">
                  <c:v>Heart Failure</c:v>
                </c:pt>
                <c:pt idx="1">
                  <c:v>HIV/AIDS</c:v>
                </c:pt>
                <c:pt idx="2">
                  <c:v>AMI</c:v>
                </c:pt>
                <c:pt idx="3">
                  <c:v>COPD</c:v>
                </c:pt>
                <c:pt idx="4">
                  <c:v>Diabetes</c:v>
                </c:pt>
                <c:pt idx="5">
                  <c:v>Depression</c:v>
                </c:pt>
                <c:pt idx="6">
                  <c:v>Overall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0.26</c:v>
                </c:pt>
                <c:pt idx="1">
                  <c:v>0.25</c:v>
                </c:pt>
                <c:pt idx="2">
                  <c:v>0.23</c:v>
                </c:pt>
                <c:pt idx="3">
                  <c:v>0.23</c:v>
                </c:pt>
                <c:pt idx="4">
                  <c:v>0.21000000000000021</c:v>
                </c:pt>
                <c:pt idx="5">
                  <c:v>0.18000000000000024</c:v>
                </c:pt>
                <c:pt idx="6">
                  <c:v>0.16000000000000023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cat>
            <c:strRef>
              <c:f>Sheet1!$A$2:$A$8</c:f>
              <c:strCache>
                <c:ptCount val="7"/>
                <c:pt idx="0">
                  <c:v>Heart Failure</c:v>
                </c:pt>
                <c:pt idx="1">
                  <c:v>HIV/AIDS</c:v>
                </c:pt>
                <c:pt idx="2">
                  <c:v>AMI</c:v>
                </c:pt>
                <c:pt idx="3">
                  <c:v>COPD</c:v>
                </c:pt>
                <c:pt idx="4">
                  <c:v>Diabetes</c:v>
                </c:pt>
                <c:pt idx="5">
                  <c:v>Depression</c:v>
                </c:pt>
                <c:pt idx="6">
                  <c:v>Overall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</c:numCache>
            </c:numRef>
          </c:val>
        </c:ser>
        <c:gapWidth val="75"/>
        <c:overlap val="-25"/>
        <c:axId val="42327040"/>
        <c:axId val="43324160"/>
      </c:barChart>
      <c:catAx>
        <c:axId val="42327040"/>
        <c:scaling>
          <c:orientation val="minMax"/>
        </c:scaling>
        <c:axPos val="b"/>
        <c:majorTickMark val="none"/>
        <c:tickLblPos val="nextTo"/>
        <c:crossAx val="43324160"/>
        <c:crosses val="autoZero"/>
        <c:auto val="1"/>
        <c:lblAlgn val="ctr"/>
        <c:lblOffset val="100"/>
      </c:catAx>
      <c:valAx>
        <c:axId val="43324160"/>
        <c:scaling>
          <c:orientation val="minMax"/>
        </c:scaling>
        <c:axPos val="l"/>
        <c:majorGridlines/>
        <c:numFmt formatCode="0%" sourceLinked="1"/>
        <c:majorTickMark val="none"/>
        <c:tickLblPos val="nextTo"/>
        <c:spPr>
          <a:ln w="9525">
            <a:noFill/>
          </a:ln>
        </c:spPr>
        <c:crossAx val="4232704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/>
              <a:t>30-Day Readmission </a:t>
            </a:r>
            <a:r>
              <a:rPr lang="en-US" dirty="0" smtClean="0"/>
              <a:t>Rate at Affiliated Hospital</a:t>
            </a:r>
            <a:endParaRPr lang="en-US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.12693188972368835"/>
          <c:y val="0.14656955380577436"/>
          <c:w val="0.8566410065193385"/>
          <c:h val="0.70230971128608954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30-Day Readmission Rate</c:v>
                </c:pt>
              </c:strCache>
            </c:strRef>
          </c:tx>
          <c:dLbls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Val val="1"/>
          </c:dLbls>
          <c:cat>
            <c:strRef>
              <c:f>Sheet1!$A$2:$A$3</c:f>
              <c:strCache>
                <c:ptCount val="2"/>
                <c:pt idx="0">
                  <c:v>Discharges 7/1/2010-8/31/2011 (n=162)</c:v>
                </c:pt>
                <c:pt idx="1">
                  <c:v>Discharges 9/1/2011-12/1/2011 (n=32)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0.20990000000000009</c:v>
                </c:pt>
                <c:pt idx="1">
                  <c:v>0.15630000000000008</c:v>
                </c:pt>
              </c:numCache>
            </c:numRef>
          </c:val>
        </c:ser>
        <c:dLbls>
          <c:showVal val="1"/>
        </c:dLbls>
        <c:axId val="71499776"/>
        <c:axId val="71501312"/>
      </c:barChart>
      <c:catAx>
        <c:axId val="71499776"/>
        <c:scaling>
          <c:orientation val="minMax"/>
        </c:scaling>
        <c:axPos val="b"/>
        <c:tickLblPos val="nextTo"/>
        <c:crossAx val="71501312"/>
        <c:crosses val="autoZero"/>
        <c:auto val="1"/>
        <c:lblAlgn val="ctr"/>
        <c:lblOffset val="100"/>
      </c:catAx>
      <c:valAx>
        <c:axId val="71501312"/>
        <c:scaling>
          <c:orientation val="minMax"/>
        </c:scaling>
        <c:axPos val="l"/>
        <c:majorGridlines/>
        <c:numFmt formatCode="0.0%" sourceLinked="1"/>
        <c:tickLblPos val="nextTo"/>
        <c:crossAx val="7149977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/>
              <a:t>30-Day Readmission </a:t>
            </a:r>
            <a:r>
              <a:rPr lang="en-US" dirty="0" smtClean="0"/>
              <a:t>Rate at Affiliated Hospital</a:t>
            </a:r>
            <a:endParaRPr lang="en-US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.12693188972368835"/>
          <c:y val="0.14656955380577436"/>
          <c:w val="0.8566410065193385"/>
          <c:h val="0.70230971128608954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30-Day Readmission Rate</c:v>
                </c:pt>
              </c:strCache>
            </c:strRef>
          </c:tx>
          <c:dLbls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Val val="1"/>
          </c:dLbls>
          <c:cat>
            <c:strRef>
              <c:f>Sheet1!$A$2:$A$3</c:f>
              <c:strCache>
                <c:ptCount val="2"/>
                <c:pt idx="0">
                  <c:v>Discharges 7/1/2010-8/31/2011 (n=162)</c:v>
                </c:pt>
                <c:pt idx="1">
                  <c:v>Discharges 9/1/2011-12/1/2011 (n=32)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0.20990000000000009</c:v>
                </c:pt>
                <c:pt idx="1">
                  <c:v>0.15630000000000008</c:v>
                </c:pt>
              </c:numCache>
            </c:numRef>
          </c:val>
        </c:ser>
        <c:dLbls>
          <c:showVal val="1"/>
        </c:dLbls>
        <c:axId val="71592576"/>
        <c:axId val="71598464"/>
      </c:barChart>
      <c:catAx>
        <c:axId val="71592576"/>
        <c:scaling>
          <c:orientation val="minMax"/>
        </c:scaling>
        <c:axPos val="b"/>
        <c:tickLblPos val="nextTo"/>
        <c:crossAx val="71598464"/>
        <c:crosses val="autoZero"/>
        <c:auto val="1"/>
        <c:lblAlgn val="ctr"/>
        <c:lblOffset val="100"/>
      </c:catAx>
      <c:valAx>
        <c:axId val="71598464"/>
        <c:scaling>
          <c:orientation val="minMax"/>
        </c:scaling>
        <c:axPos val="l"/>
        <c:majorGridlines/>
        <c:numFmt formatCode="0.0%" sourceLinked="1"/>
        <c:tickLblPos val="nextTo"/>
        <c:crossAx val="7159257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DD7907-FCA0-4FB3-8983-6445F99217E8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3F3000-A009-42FB-A519-EC21CBEB324E}">
      <dgm:prSet/>
      <dgm:spPr/>
      <dgm:t>
        <a:bodyPr/>
        <a:lstStyle/>
        <a:p>
          <a:pPr rtl="0"/>
          <a:r>
            <a:rPr lang="en-US" smtClean="0"/>
            <a:t>Continued QI training </a:t>
          </a:r>
          <a:endParaRPr lang="en-US"/>
        </a:p>
      </dgm:t>
    </dgm:pt>
    <dgm:pt modelId="{5F1C5AA5-AD06-4488-A534-C3A73284B719}" type="parTrans" cxnId="{6F0CC605-62AB-4DA6-AF3B-AED46B358EBA}">
      <dgm:prSet/>
      <dgm:spPr/>
      <dgm:t>
        <a:bodyPr/>
        <a:lstStyle/>
        <a:p>
          <a:endParaRPr lang="en-US"/>
        </a:p>
      </dgm:t>
    </dgm:pt>
    <dgm:pt modelId="{C7C26CFD-6DBE-47A2-92EC-3402922A8913}" type="sibTrans" cxnId="{6F0CC605-62AB-4DA6-AF3B-AED46B358EBA}">
      <dgm:prSet/>
      <dgm:spPr/>
      <dgm:t>
        <a:bodyPr/>
        <a:lstStyle/>
        <a:p>
          <a:endParaRPr lang="en-US"/>
        </a:p>
      </dgm:t>
    </dgm:pt>
    <dgm:pt modelId="{14F84900-FE28-401E-8C96-1D9DD2BF2106}">
      <dgm:prSet/>
      <dgm:spPr/>
      <dgm:t>
        <a:bodyPr/>
        <a:lstStyle/>
        <a:p>
          <a:pPr rtl="0"/>
          <a:r>
            <a:rPr lang="en-US" smtClean="0"/>
            <a:t>New project: Patient flow in the  social work clinic</a:t>
          </a:r>
          <a:endParaRPr lang="en-US"/>
        </a:p>
      </dgm:t>
    </dgm:pt>
    <dgm:pt modelId="{8EDCF4B7-8099-4FCD-94C8-1C09E0A548D4}" type="parTrans" cxnId="{E1504794-566C-4E00-8714-A823F9796DBB}">
      <dgm:prSet/>
      <dgm:spPr/>
      <dgm:t>
        <a:bodyPr/>
        <a:lstStyle/>
        <a:p>
          <a:endParaRPr lang="en-US"/>
        </a:p>
      </dgm:t>
    </dgm:pt>
    <dgm:pt modelId="{A4FE0C9A-82EF-49C7-9966-522CDCE482A9}" type="sibTrans" cxnId="{E1504794-566C-4E00-8714-A823F9796DBB}">
      <dgm:prSet/>
      <dgm:spPr/>
      <dgm:t>
        <a:bodyPr/>
        <a:lstStyle/>
        <a:p>
          <a:endParaRPr lang="en-US"/>
        </a:p>
      </dgm:t>
    </dgm:pt>
    <dgm:pt modelId="{023AB6D2-E195-4C92-AA28-5E89349FDABD}">
      <dgm:prSet/>
      <dgm:spPr/>
      <dgm:t>
        <a:bodyPr/>
        <a:lstStyle/>
        <a:p>
          <a:pPr rtl="0"/>
          <a:r>
            <a:rPr lang="en-US" smtClean="0"/>
            <a:t>Future challenge: Effectively incorporating EHRs, i.e. meaningful use</a:t>
          </a:r>
          <a:endParaRPr lang="en-US"/>
        </a:p>
      </dgm:t>
    </dgm:pt>
    <dgm:pt modelId="{5D501453-AAEE-464E-9798-9C06AC0FF98B}" type="parTrans" cxnId="{E6C5A29A-CA11-47BC-AA7D-227DD9FD5039}">
      <dgm:prSet/>
      <dgm:spPr/>
      <dgm:t>
        <a:bodyPr/>
        <a:lstStyle/>
        <a:p>
          <a:endParaRPr lang="en-US"/>
        </a:p>
      </dgm:t>
    </dgm:pt>
    <dgm:pt modelId="{A0C1153F-0760-4CEA-8172-E2FD051F9E2B}" type="sibTrans" cxnId="{E6C5A29A-CA11-47BC-AA7D-227DD9FD5039}">
      <dgm:prSet/>
      <dgm:spPr/>
      <dgm:t>
        <a:bodyPr/>
        <a:lstStyle/>
        <a:p>
          <a:endParaRPr lang="en-US"/>
        </a:p>
      </dgm:t>
    </dgm:pt>
    <dgm:pt modelId="{FD612C0A-8775-4E7C-9EBC-3BBFFF3DB824}" type="pres">
      <dgm:prSet presAssocID="{9EDD7907-FCA0-4FB3-8983-6445F99217E8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50232134-293A-4D5F-9731-523F4A704708}" type="pres">
      <dgm:prSet presAssocID="{D13F3000-A009-42FB-A519-EC21CBEB324E}" presName="composite" presStyleCnt="0">
        <dgm:presLayoutVars>
          <dgm:chMax val="1"/>
          <dgm:chPref val="1"/>
        </dgm:presLayoutVars>
      </dgm:prSet>
      <dgm:spPr/>
    </dgm:pt>
    <dgm:pt modelId="{3B65B951-CCC9-4E93-ABD6-A4F55E466FB8}" type="pres">
      <dgm:prSet presAssocID="{D13F3000-A009-42FB-A519-EC21CBEB324E}" presName="Accent" presStyleLbl="trAlignAcc1" presStyleIdx="0" presStyleCnt="3">
        <dgm:presLayoutVars>
          <dgm:chMax val="0"/>
          <dgm:chPref val="0"/>
        </dgm:presLayoutVars>
      </dgm:prSet>
      <dgm:spPr/>
    </dgm:pt>
    <dgm:pt modelId="{955B389F-68EC-4B38-BB8B-4FF3D6062356}" type="pres">
      <dgm:prSet presAssocID="{D13F3000-A009-42FB-A519-EC21CBEB324E}" presName="Image" presStyleLbl="alignImgPlace1" presStyleIdx="0" presStyleCnt="3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27BE7C9-7F37-49BD-90D3-5B56129D3145}" type="pres">
      <dgm:prSet presAssocID="{D13F3000-A009-42FB-A519-EC21CBEB324E}" presName="ChildComposite" presStyleCnt="0"/>
      <dgm:spPr/>
    </dgm:pt>
    <dgm:pt modelId="{C1DBD1B7-83C5-472D-BB3B-94AABD2CAA87}" type="pres">
      <dgm:prSet presAssocID="{D13F3000-A009-42FB-A519-EC21CBEB324E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B64C8AD9-1522-4E15-80EC-E2101931C618}" type="pres">
      <dgm:prSet presAssocID="{D13F3000-A009-42FB-A519-EC21CBEB324E}" presName="Parent" presStyleLbl="revTx" presStyleIdx="0" presStyleCnt="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3CC75D-AA2F-4D16-9179-B960523FA797}" type="pres">
      <dgm:prSet presAssocID="{C7C26CFD-6DBE-47A2-92EC-3402922A8913}" presName="sibTrans" presStyleCnt="0"/>
      <dgm:spPr/>
    </dgm:pt>
    <dgm:pt modelId="{CA5AF7CC-91B7-47E3-90C6-CDFA479DC69F}" type="pres">
      <dgm:prSet presAssocID="{14F84900-FE28-401E-8C96-1D9DD2BF2106}" presName="composite" presStyleCnt="0">
        <dgm:presLayoutVars>
          <dgm:chMax val="1"/>
          <dgm:chPref val="1"/>
        </dgm:presLayoutVars>
      </dgm:prSet>
      <dgm:spPr/>
    </dgm:pt>
    <dgm:pt modelId="{CC126184-3CFD-4AD2-8EAC-2037CF423746}" type="pres">
      <dgm:prSet presAssocID="{14F84900-FE28-401E-8C96-1D9DD2BF2106}" presName="Accent" presStyleLbl="trAlignAcc1" presStyleIdx="1" presStyleCnt="3">
        <dgm:presLayoutVars>
          <dgm:chMax val="0"/>
          <dgm:chPref val="0"/>
        </dgm:presLayoutVars>
      </dgm:prSet>
      <dgm:spPr/>
    </dgm:pt>
    <dgm:pt modelId="{7EDA3541-BD3F-40C7-B1EC-2381AD724FC5}" type="pres">
      <dgm:prSet presAssocID="{14F84900-FE28-401E-8C96-1D9DD2BF2106}" presName="Image" presStyleLbl="alignImgPlace1" presStyleIdx="1" presStyleCnt="3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F51EA0D-4AAE-42A2-913A-B08928FAB9F1}" type="pres">
      <dgm:prSet presAssocID="{14F84900-FE28-401E-8C96-1D9DD2BF2106}" presName="ChildComposite" presStyleCnt="0"/>
      <dgm:spPr/>
    </dgm:pt>
    <dgm:pt modelId="{93178391-C578-46B2-8CE7-08A462253149}" type="pres">
      <dgm:prSet presAssocID="{14F84900-FE28-401E-8C96-1D9DD2BF2106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50376FFB-AD4E-4D54-9768-9D083D7786A9}" type="pres">
      <dgm:prSet presAssocID="{14F84900-FE28-401E-8C96-1D9DD2BF2106}" presName="Parent" presStyleLbl="revTx" presStyleIdx="1" presStyleCnt="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7422FB-AEB7-4851-9BE5-5427A8585039}" type="pres">
      <dgm:prSet presAssocID="{A4FE0C9A-82EF-49C7-9966-522CDCE482A9}" presName="sibTrans" presStyleCnt="0"/>
      <dgm:spPr/>
    </dgm:pt>
    <dgm:pt modelId="{CE5C7032-C570-4BC8-9B83-22212A58B28A}" type="pres">
      <dgm:prSet presAssocID="{023AB6D2-E195-4C92-AA28-5E89349FDABD}" presName="composite" presStyleCnt="0">
        <dgm:presLayoutVars>
          <dgm:chMax val="1"/>
          <dgm:chPref val="1"/>
        </dgm:presLayoutVars>
      </dgm:prSet>
      <dgm:spPr/>
    </dgm:pt>
    <dgm:pt modelId="{2CC8C014-A0CC-4524-B582-4D321FACC2A0}" type="pres">
      <dgm:prSet presAssocID="{023AB6D2-E195-4C92-AA28-5E89349FDABD}" presName="Accent" presStyleLbl="trAlignAcc1" presStyleIdx="2" presStyleCnt="3">
        <dgm:presLayoutVars>
          <dgm:chMax val="0"/>
          <dgm:chPref val="0"/>
        </dgm:presLayoutVars>
      </dgm:prSet>
      <dgm:spPr/>
    </dgm:pt>
    <dgm:pt modelId="{D8FE9855-1853-41AD-AF64-A537D838E53F}" type="pres">
      <dgm:prSet presAssocID="{023AB6D2-E195-4C92-AA28-5E89349FDABD}" presName="Image" presStyleLbl="alignImgPlace1" presStyleIdx="2" presStyleCnt="3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566FDF93-6468-4E73-8C31-20760BEC04F2}" type="pres">
      <dgm:prSet presAssocID="{023AB6D2-E195-4C92-AA28-5E89349FDABD}" presName="ChildComposite" presStyleCnt="0"/>
      <dgm:spPr/>
    </dgm:pt>
    <dgm:pt modelId="{46E42E1A-A0B7-4E84-9F14-24038F758FF2}" type="pres">
      <dgm:prSet presAssocID="{023AB6D2-E195-4C92-AA28-5E89349FDABD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74F733BB-9FFF-495C-AB40-6E625A71E7DC}" type="pres">
      <dgm:prSet presAssocID="{023AB6D2-E195-4C92-AA28-5E89349FDABD}" presName="Parent" presStyleLbl="revTx" presStyleIdx="2" presStyleCnt="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0CC605-62AB-4DA6-AF3B-AED46B358EBA}" srcId="{9EDD7907-FCA0-4FB3-8983-6445F99217E8}" destId="{D13F3000-A009-42FB-A519-EC21CBEB324E}" srcOrd="0" destOrd="0" parTransId="{5F1C5AA5-AD06-4488-A534-C3A73284B719}" sibTransId="{C7C26CFD-6DBE-47A2-92EC-3402922A8913}"/>
    <dgm:cxn modelId="{FC2C8C9D-C059-4D39-9B36-5535041B355D}" type="presOf" srcId="{14F84900-FE28-401E-8C96-1D9DD2BF2106}" destId="{50376FFB-AD4E-4D54-9768-9D083D7786A9}" srcOrd="0" destOrd="0" presId="urn:microsoft.com/office/officeart/2008/layout/CaptionedPictures"/>
    <dgm:cxn modelId="{E1504794-566C-4E00-8714-A823F9796DBB}" srcId="{9EDD7907-FCA0-4FB3-8983-6445F99217E8}" destId="{14F84900-FE28-401E-8C96-1D9DD2BF2106}" srcOrd="1" destOrd="0" parTransId="{8EDCF4B7-8099-4FCD-94C8-1C09E0A548D4}" sibTransId="{A4FE0C9A-82EF-49C7-9966-522CDCE482A9}"/>
    <dgm:cxn modelId="{CC59FD73-8A8F-44DA-9B67-6FACD72FB001}" type="presOf" srcId="{9EDD7907-FCA0-4FB3-8983-6445F99217E8}" destId="{FD612C0A-8775-4E7C-9EBC-3BBFFF3DB824}" srcOrd="0" destOrd="0" presId="urn:microsoft.com/office/officeart/2008/layout/CaptionedPictures"/>
    <dgm:cxn modelId="{A4B94C82-786E-4F26-A73C-5AD5F67F386A}" type="presOf" srcId="{023AB6D2-E195-4C92-AA28-5E89349FDABD}" destId="{74F733BB-9FFF-495C-AB40-6E625A71E7DC}" srcOrd="0" destOrd="0" presId="urn:microsoft.com/office/officeart/2008/layout/CaptionedPictures"/>
    <dgm:cxn modelId="{3A7E128D-1C9D-4436-93C6-0959E528DA51}" type="presOf" srcId="{D13F3000-A009-42FB-A519-EC21CBEB324E}" destId="{B64C8AD9-1522-4E15-80EC-E2101931C618}" srcOrd="0" destOrd="0" presId="urn:microsoft.com/office/officeart/2008/layout/CaptionedPictures"/>
    <dgm:cxn modelId="{E6C5A29A-CA11-47BC-AA7D-227DD9FD5039}" srcId="{9EDD7907-FCA0-4FB3-8983-6445F99217E8}" destId="{023AB6D2-E195-4C92-AA28-5E89349FDABD}" srcOrd="2" destOrd="0" parTransId="{5D501453-AAEE-464E-9798-9C06AC0FF98B}" sibTransId="{A0C1153F-0760-4CEA-8172-E2FD051F9E2B}"/>
    <dgm:cxn modelId="{CDB11403-BB0B-4D46-ADED-B53B8FB242A0}" type="presParOf" srcId="{FD612C0A-8775-4E7C-9EBC-3BBFFF3DB824}" destId="{50232134-293A-4D5F-9731-523F4A704708}" srcOrd="0" destOrd="0" presId="urn:microsoft.com/office/officeart/2008/layout/CaptionedPictures"/>
    <dgm:cxn modelId="{46993154-AFC4-4988-B69D-6BBB707B7D5E}" type="presParOf" srcId="{50232134-293A-4D5F-9731-523F4A704708}" destId="{3B65B951-CCC9-4E93-ABD6-A4F55E466FB8}" srcOrd="0" destOrd="0" presId="urn:microsoft.com/office/officeart/2008/layout/CaptionedPictures"/>
    <dgm:cxn modelId="{E2648291-7C27-4A8A-877C-F3EC8BD77AF7}" type="presParOf" srcId="{50232134-293A-4D5F-9731-523F4A704708}" destId="{955B389F-68EC-4B38-BB8B-4FF3D6062356}" srcOrd="1" destOrd="0" presId="urn:microsoft.com/office/officeart/2008/layout/CaptionedPictures"/>
    <dgm:cxn modelId="{CD936F8B-4DE0-445D-ADC4-583B5305423F}" type="presParOf" srcId="{50232134-293A-4D5F-9731-523F4A704708}" destId="{D27BE7C9-7F37-49BD-90D3-5B56129D3145}" srcOrd="2" destOrd="0" presId="urn:microsoft.com/office/officeart/2008/layout/CaptionedPictures"/>
    <dgm:cxn modelId="{C65C5BC9-1573-436F-A240-ADE777500007}" type="presParOf" srcId="{D27BE7C9-7F37-49BD-90D3-5B56129D3145}" destId="{C1DBD1B7-83C5-472D-BB3B-94AABD2CAA87}" srcOrd="0" destOrd="0" presId="urn:microsoft.com/office/officeart/2008/layout/CaptionedPictures"/>
    <dgm:cxn modelId="{866138FE-E9A6-4423-A6E7-E4406F29171A}" type="presParOf" srcId="{D27BE7C9-7F37-49BD-90D3-5B56129D3145}" destId="{B64C8AD9-1522-4E15-80EC-E2101931C618}" srcOrd="1" destOrd="0" presId="urn:microsoft.com/office/officeart/2008/layout/CaptionedPictures"/>
    <dgm:cxn modelId="{9B159559-2668-48AB-B8F7-93E7799B1E00}" type="presParOf" srcId="{FD612C0A-8775-4E7C-9EBC-3BBFFF3DB824}" destId="{153CC75D-AA2F-4D16-9179-B960523FA797}" srcOrd="1" destOrd="0" presId="urn:microsoft.com/office/officeart/2008/layout/CaptionedPictures"/>
    <dgm:cxn modelId="{908D4CCD-5301-45BC-980A-C140E3B717E6}" type="presParOf" srcId="{FD612C0A-8775-4E7C-9EBC-3BBFFF3DB824}" destId="{CA5AF7CC-91B7-47E3-90C6-CDFA479DC69F}" srcOrd="2" destOrd="0" presId="urn:microsoft.com/office/officeart/2008/layout/CaptionedPictures"/>
    <dgm:cxn modelId="{E2A3CF02-8C43-4F00-A081-114D4E229F5B}" type="presParOf" srcId="{CA5AF7CC-91B7-47E3-90C6-CDFA479DC69F}" destId="{CC126184-3CFD-4AD2-8EAC-2037CF423746}" srcOrd="0" destOrd="0" presId="urn:microsoft.com/office/officeart/2008/layout/CaptionedPictures"/>
    <dgm:cxn modelId="{DD0D6C16-7335-4869-828E-B5C599EBFFA5}" type="presParOf" srcId="{CA5AF7CC-91B7-47E3-90C6-CDFA479DC69F}" destId="{7EDA3541-BD3F-40C7-B1EC-2381AD724FC5}" srcOrd="1" destOrd="0" presId="urn:microsoft.com/office/officeart/2008/layout/CaptionedPictures"/>
    <dgm:cxn modelId="{B504065B-3DAD-4117-A29F-98F310C923B9}" type="presParOf" srcId="{CA5AF7CC-91B7-47E3-90C6-CDFA479DC69F}" destId="{3F51EA0D-4AAE-42A2-913A-B08928FAB9F1}" srcOrd="2" destOrd="0" presId="urn:microsoft.com/office/officeart/2008/layout/CaptionedPictures"/>
    <dgm:cxn modelId="{0F444E64-9D3A-4951-B0CF-FEBFC0FEAA07}" type="presParOf" srcId="{3F51EA0D-4AAE-42A2-913A-B08928FAB9F1}" destId="{93178391-C578-46B2-8CE7-08A462253149}" srcOrd="0" destOrd="0" presId="urn:microsoft.com/office/officeart/2008/layout/CaptionedPictures"/>
    <dgm:cxn modelId="{798A199B-D8C4-4B08-BE54-6C0672829CB0}" type="presParOf" srcId="{3F51EA0D-4AAE-42A2-913A-B08928FAB9F1}" destId="{50376FFB-AD4E-4D54-9768-9D083D7786A9}" srcOrd="1" destOrd="0" presId="urn:microsoft.com/office/officeart/2008/layout/CaptionedPictures"/>
    <dgm:cxn modelId="{BB812084-FB4C-43FD-B991-D15021BC50C4}" type="presParOf" srcId="{FD612C0A-8775-4E7C-9EBC-3BBFFF3DB824}" destId="{3C7422FB-AEB7-4851-9BE5-5427A8585039}" srcOrd="3" destOrd="0" presId="urn:microsoft.com/office/officeart/2008/layout/CaptionedPictures"/>
    <dgm:cxn modelId="{2C63D37E-F5F6-40ED-B787-A91820D4BB76}" type="presParOf" srcId="{FD612C0A-8775-4E7C-9EBC-3BBFFF3DB824}" destId="{CE5C7032-C570-4BC8-9B83-22212A58B28A}" srcOrd="4" destOrd="0" presId="urn:microsoft.com/office/officeart/2008/layout/CaptionedPictures"/>
    <dgm:cxn modelId="{B2270A4A-C42F-41D9-A995-EA0144F3B714}" type="presParOf" srcId="{CE5C7032-C570-4BC8-9B83-22212A58B28A}" destId="{2CC8C014-A0CC-4524-B582-4D321FACC2A0}" srcOrd="0" destOrd="0" presId="urn:microsoft.com/office/officeart/2008/layout/CaptionedPictures"/>
    <dgm:cxn modelId="{4E793601-8203-44D0-A6FB-61BECE17AAF4}" type="presParOf" srcId="{CE5C7032-C570-4BC8-9B83-22212A58B28A}" destId="{D8FE9855-1853-41AD-AF64-A537D838E53F}" srcOrd="1" destOrd="0" presId="urn:microsoft.com/office/officeart/2008/layout/CaptionedPictures"/>
    <dgm:cxn modelId="{D04FAA79-B30C-4B52-9D7A-AD1C2A078D6B}" type="presParOf" srcId="{CE5C7032-C570-4BC8-9B83-22212A58B28A}" destId="{566FDF93-6468-4E73-8C31-20760BEC04F2}" srcOrd="2" destOrd="0" presId="urn:microsoft.com/office/officeart/2008/layout/CaptionedPictures"/>
    <dgm:cxn modelId="{D052DBEB-B00D-47D4-ACC3-C99BAD0DA790}" type="presParOf" srcId="{566FDF93-6468-4E73-8C31-20760BEC04F2}" destId="{46E42E1A-A0B7-4E84-9F14-24038F758FF2}" srcOrd="0" destOrd="0" presId="urn:microsoft.com/office/officeart/2008/layout/CaptionedPictures"/>
    <dgm:cxn modelId="{31B7A9EB-C12D-4DA4-801A-F7506EE42282}" type="presParOf" srcId="{566FDF93-6468-4E73-8C31-20760BEC04F2}" destId="{74F733BB-9FFF-495C-AB40-6E625A71E7DC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383A6F-FAE8-4477-B495-A8A6A784F56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2EF8EE-DA1B-43AA-BCF5-560E164FC5B6}">
      <dgm:prSet/>
      <dgm:spPr/>
      <dgm:t>
        <a:bodyPr/>
        <a:lstStyle/>
        <a:p>
          <a:pPr rtl="0"/>
          <a:r>
            <a:rPr lang="en-US" dirty="0" smtClean="0"/>
            <a:t>It’s possible to reduce hospital readmissions even among very challenging patient populations.</a:t>
          </a:r>
          <a:endParaRPr lang="en-US" dirty="0"/>
        </a:p>
      </dgm:t>
    </dgm:pt>
    <dgm:pt modelId="{9FB4165E-3426-4E64-934E-7EA4B27F606F}" type="parTrans" cxnId="{3A11327B-17FF-4A89-ACB3-83E2F0A745F6}">
      <dgm:prSet/>
      <dgm:spPr/>
      <dgm:t>
        <a:bodyPr/>
        <a:lstStyle/>
        <a:p>
          <a:endParaRPr lang="en-US"/>
        </a:p>
      </dgm:t>
    </dgm:pt>
    <dgm:pt modelId="{2C478426-732E-4C30-B179-BEB2DC9AB43A}" type="sibTrans" cxnId="{3A11327B-17FF-4A89-ACB3-83E2F0A745F6}">
      <dgm:prSet/>
      <dgm:spPr/>
      <dgm:t>
        <a:bodyPr/>
        <a:lstStyle/>
        <a:p>
          <a:endParaRPr lang="en-US"/>
        </a:p>
      </dgm:t>
    </dgm:pt>
    <dgm:pt modelId="{36FDE283-5826-4493-A8BE-267AEE21CE63}">
      <dgm:prSet/>
      <dgm:spPr/>
      <dgm:t>
        <a:bodyPr/>
        <a:lstStyle/>
        <a:p>
          <a:pPr rtl="0"/>
          <a:r>
            <a:rPr lang="en-US" dirty="0" smtClean="0"/>
            <a:t>Organizations may have the necessary resources, but need to be challenged and coached to restructure operations.</a:t>
          </a:r>
          <a:endParaRPr lang="en-US" dirty="0"/>
        </a:p>
      </dgm:t>
    </dgm:pt>
    <dgm:pt modelId="{5DDC58E4-981F-498E-968B-1A10EAA5F0FA}" type="parTrans" cxnId="{43647781-289C-485C-9EB2-9A24BD6810E3}">
      <dgm:prSet/>
      <dgm:spPr/>
      <dgm:t>
        <a:bodyPr/>
        <a:lstStyle/>
        <a:p>
          <a:endParaRPr lang="en-US"/>
        </a:p>
      </dgm:t>
    </dgm:pt>
    <dgm:pt modelId="{048B3F01-E17E-4A6C-9FD6-DCB166D2EAC3}" type="sibTrans" cxnId="{43647781-289C-485C-9EB2-9A24BD6810E3}">
      <dgm:prSet/>
      <dgm:spPr/>
      <dgm:t>
        <a:bodyPr/>
        <a:lstStyle/>
        <a:p>
          <a:endParaRPr lang="en-US"/>
        </a:p>
      </dgm:t>
    </dgm:pt>
    <dgm:pt modelId="{2B556920-378D-4A56-91DE-71C892C6CECA}">
      <dgm:prSet/>
      <dgm:spPr/>
      <dgm:t>
        <a:bodyPr/>
        <a:lstStyle/>
        <a:p>
          <a:pPr rtl="0"/>
          <a:r>
            <a:rPr lang="en-US" smtClean="0"/>
            <a:t>Foundations can play an important catalyzing role in this process.</a:t>
          </a:r>
          <a:endParaRPr lang="en-US"/>
        </a:p>
      </dgm:t>
    </dgm:pt>
    <dgm:pt modelId="{6F6FCD97-B68C-4927-AF6A-1B469D77D194}" type="parTrans" cxnId="{652E96AB-3688-4871-927D-049EBA65A367}">
      <dgm:prSet/>
      <dgm:spPr/>
      <dgm:t>
        <a:bodyPr/>
        <a:lstStyle/>
        <a:p>
          <a:endParaRPr lang="en-US"/>
        </a:p>
      </dgm:t>
    </dgm:pt>
    <dgm:pt modelId="{F055FAF0-6811-417E-BBC0-960F84BF4F5C}" type="sibTrans" cxnId="{652E96AB-3688-4871-927D-049EBA65A367}">
      <dgm:prSet/>
      <dgm:spPr/>
      <dgm:t>
        <a:bodyPr/>
        <a:lstStyle/>
        <a:p>
          <a:endParaRPr lang="en-US"/>
        </a:p>
      </dgm:t>
    </dgm:pt>
    <dgm:pt modelId="{55A3EAA9-5C94-4521-94C5-5381F8B63229}" type="pres">
      <dgm:prSet presAssocID="{3A383A6F-FAE8-4477-B495-A8A6A784F56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19B5A38-2629-45E8-BA3A-37AFFA78557B}" type="pres">
      <dgm:prSet presAssocID="{8D2EF8EE-DA1B-43AA-BCF5-560E164FC5B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3FDC44-342E-48E5-8C4B-EC1B0AAD2B64}" type="pres">
      <dgm:prSet presAssocID="{2C478426-732E-4C30-B179-BEB2DC9AB43A}" presName="spacer" presStyleCnt="0"/>
      <dgm:spPr/>
    </dgm:pt>
    <dgm:pt modelId="{07A5AA2B-7B07-4562-A356-C9A5221E78ED}" type="pres">
      <dgm:prSet presAssocID="{36FDE283-5826-4493-A8BE-267AEE21CE6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6A9D2F-E837-4B84-BDFA-9AFF4A5521C2}" type="pres">
      <dgm:prSet presAssocID="{048B3F01-E17E-4A6C-9FD6-DCB166D2EAC3}" presName="spacer" presStyleCnt="0"/>
      <dgm:spPr/>
    </dgm:pt>
    <dgm:pt modelId="{61FEB073-BAA0-470C-9DA6-CADE7EBBD3E4}" type="pres">
      <dgm:prSet presAssocID="{2B556920-378D-4A56-91DE-71C892C6CEC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BCBF16-017E-4BCE-88DD-40E126CBBE40}" type="presOf" srcId="{8D2EF8EE-DA1B-43AA-BCF5-560E164FC5B6}" destId="{019B5A38-2629-45E8-BA3A-37AFFA78557B}" srcOrd="0" destOrd="0" presId="urn:microsoft.com/office/officeart/2005/8/layout/vList2"/>
    <dgm:cxn modelId="{74C9F623-FC90-48AE-8DAB-B360686F710C}" type="presOf" srcId="{3A383A6F-FAE8-4477-B495-A8A6A784F564}" destId="{55A3EAA9-5C94-4521-94C5-5381F8B63229}" srcOrd="0" destOrd="0" presId="urn:microsoft.com/office/officeart/2005/8/layout/vList2"/>
    <dgm:cxn modelId="{8A4E0928-9DA0-4F95-8483-E26119C580E0}" type="presOf" srcId="{36FDE283-5826-4493-A8BE-267AEE21CE63}" destId="{07A5AA2B-7B07-4562-A356-C9A5221E78ED}" srcOrd="0" destOrd="0" presId="urn:microsoft.com/office/officeart/2005/8/layout/vList2"/>
    <dgm:cxn modelId="{652E96AB-3688-4871-927D-049EBA65A367}" srcId="{3A383A6F-FAE8-4477-B495-A8A6A784F564}" destId="{2B556920-378D-4A56-91DE-71C892C6CECA}" srcOrd="2" destOrd="0" parTransId="{6F6FCD97-B68C-4927-AF6A-1B469D77D194}" sibTransId="{F055FAF0-6811-417E-BBC0-960F84BF4F5C}"/>
    <dgm:cxn modelId="{3A11327B-17FF-4A89-ACB3-83E2F0A745F6}" srcId="{3A383A6F-FAE8-4477-B495-A8A6A784F564}" destId="{8D2EF8EE-DA1B-43AA-BCF5-560E164FC5B6}" srcOrd="0" destOrd="0" parTransId="{9FB4165E-3426-4E64-934E-7EA4B27F606F}" sibTransId="{2C478426-732E-4C30-B179-BEB2DC9AB43A}"/>
    <dgm:cxn modelId="{94B9D00B-E6D1-48F1-830E-5A94F54D26E2}" type="presOf" srcId="{2B556920-378D-4A56-91DE-71C892C6CECA}" destId="{61FEB073-BAA0-470C-9DA6-CADE7EBBD3E4}" srcOrd="0" destOrd="0" presId="urn:microsoft.com/office/officeart/2005/8/layout/vList2"/>
    <dgm:cxn modelId="{43647781-289C-485C-9EB2-9A24BD6810E3}" srcId="{3A383A6F-FAE8-4477-B495-A8A6A784F564}" destId="{36FDE283-5826-4493-A8BE-267AEE21CE63}" srcOrd="1" destOrd="0" parTransId="{5DDC58E4-981F-498E-968B-1A10EAA5F0FA}" sibTransId="{048B3F01-E17E-4A6C-9FD6-DCB166D2EAC3}"/>
    <dgm:cxn modelId="{88AC2C48-7371-4CA9-8708-FDA9B32A9EDF}" type="presParOf" srcId="{55A3EAA9-5C94-4521-94C5-5381F8B63229}" destId="{019B5A38-2629-45E8-BA3A-37AFFA78557B}" srcOrd="0" destOrd="0" presId="urn:microsoft.com/office/officeart/2005/8/layout/vList2"/>
    <dgm:cxn modelId="{0AE99CA1-3D62-4E9B-BE9D-F214D976E5ED}" type="presParOf" srcId="{55A3EAA9-5C94-4521-94C5-5381F8B63229}" destId="{033FDC44-342E-48E5-8C4B-EC1B0AAD2B64}" srcOrd="1" destOrd="0" presId="urn:microsoft.com/office/officeart/2005/8/layout/vList2"/>
    <dgm:cxn modelId="{4F01D5D1-3671-49D5-818F-1C14C40373E8}" type="presParOf" srcId="{55A3EAA9-5C94-4521-94C5-5381F8B63229}" destId="{07A5AA2B-7B07-4562-A356-C9A5221E78ED}" srcOrd="2" destOrd="0" presId="urn:microsoft.com/office/officeart/2005/8/layout/vList2"/>
    <dgm:cxn modelId="{4F4796C5-22AF-4443-B3CD-A1B1DC1BB513}" type="presParOf" srcId="{55A3EAA9-5C94-4521-94C5-5381F8B63229}" destId="{836A9D2F-E837-4B84-BDFA-9AFF4A5521C2}" srcOrd="3" destOrd="0" presId="urn:microsoft.com/office/officeart/2005/8/layout/vList2"/>
    <dgm:cxn modelId="{00A6725D-77B5-4746-A8BE-5DF2E3572544}" type="presParOf" srcId="{55A3EAA9-5C94-4521-94C5-5381F8B63229}" destId="{61FEB073-BAA0-470C-9DA6-CADE7EBBD3E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B65B951-CCC9-4E93-ABD6-A4F55E466FB8}">
      <dsp:nvSpPr>
        <dsp:cNvPr id="0" name=""/>
        <dsp:cNvSpPr/>
      </dsp:nvSpPr>
      <dsp:spPr>
        <a:xfrm>
          <a:off x="3101" y="689260"/>
          <a:ext cx="2520147" cy="296487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5B389F-68EC-4B38-BB8B-4FF3D6062356}">
      <dsp:nvSpPr>
        <dsp:cNvPr id="0" name=""/>
        <dsp:cNvSpPr/>
      </dsp:nvSpPr>
      <dsp:spPr>
        <a:xfrm>
          <a:off x="129108" y="807855"/>
          <a:ext cx="2268132" cy="1927171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4C8AD9-1522-4E15-80EC-E2101931C618}">
      <dsp:nvSpPr>
        <dsp:cNvPr id="0" name=""/>
        <dsp:cNvSpPr/>
      </dsp:nvSpPr>
      <dsp:spPr>
        <a:xfrm>
          <a:off x="129108" y="2735027"/>
          <a:ext cx="2268132" cy="800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Continued QI training </a:t>
          </a:r>
          <a:endParaRPr lang="en-US" sz="1400" kern="1200"/>
        </a:p>
      </dsp:txBody>
      <dsp:txXfrm>
        <a:off x="129108" y="2735027"/>
        <a:ext cx="2268132" cy="800517"/>
      </dsp:txXfrm>
    </dsp:sp>
    <dsp:sp modelId="{CC126184-3CFD-4AD2-8EAC-2037CF423746}">
      <dsp:nvSpPr>
        <dsp:cNvPr id="0" name=""/>
        <dsp:cNvSpPr/>
      </dsp:nvSpPr>
      <dsp:spPr>
        <a:xfrm>
          <a:off x="3121426" y="689260"/>
          <a:ext cx="2520147" cy="296487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DA3541-BD3F-40C7-B1EC-2381AD724FC5}">
      <dsp:nvSpPr>
        <dsp:cNvPr id="0" name=""/>
        <dsp:cNvSpPr/>
      </dsp:nvSpPr>
      <dsp:spPr>
        <a:xfrm>
          <a:off x="3247433" y="807855"/>
          <a:ext cx="2268132" cy="1927171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376FFB-AD4E-4D54-9768-9D083D7786A9}">
      <dsp:nvSpPr>
        <dsp:cNvPr id="0" name=""/>
        <dsp:cNvSpPr/>
      </dsp:nvSpPr>
      <dsp:spPr>
        <a:xfrm>
          <a:off x="3247433" y="2735027"/>
          <a:ext cx="2268132" cy="800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New project: Patient flow in the  social work clinic</a:t>
          </a:r>
          <a:endParaRPr lang="en-US" sz="1400" kern="1200"/>
        </a:p>
      </dsp:txBody>
      <dsp:txXfrm>
        <a:off x="3247433" y="2735027"/>
        <a:ext cx="2268132" cy="800517"/>
      </dsp:txXfrm>
    </dsp:sp>
    <dsp:sp modelId="{2CC8C014-A0CC-4524-B582-4D321FACC2A0}">
      <dsp:nvSpPr>
        <dsp:cNvPr id="0" name=""/>
        <dsp:cNvSpPr/>
      </dsp:nvSpPr>
      <dsp:spPr>
        <a:xfrm>
          <a:off x="6239751" y="689260"/>
          <a:ext cx="2520147" cy="296487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FE9855-1853-41AD-AF64-A537D838E53F}">
      <dsp:nvSpPr>
        <dsp:cNvPr id="0" name=""/>
        <dsp:cNvSpPr/>
      </dsp:nvSpPr>
      <dsp:spPr>
        <a:xfrm>
          <a:off x="6365758" y="807855"/>
          <a:ext cx="2268132" cy="1927171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F733BB-9FFF-495C-AB40-6E625A71E7DC}">
      <dsp:nvSpPr>
        <dsp:cNvPr id="0" name=""/>
        <dsp:cNvSpPr/>
      </dsp:nvSpPr>
      <dsp:spPr>
        <a:xfrm>
          <a:off x="6365758" y="2735027"/>
          <a:ext cx="2268132" cy="800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Future challenge: Effectively incorporating EHRs, i.e. meaningful use</a:t>
          </a:r>
          <a:endParaRPr lang="en-US" sz="1400" kern="1200"/>
        </a:p>
      </dsp:txBody>
      <dsp:txXfrm>
        <a:off x="6365758" y="2735027"/>
        <a:ext cx="2268132" cy="80051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19B5A38-2629-45E8-BA3A-37AFFA78557B}">
      <dsp:nvSpPr>
        <dsp:cNvPr id="0" name=""/>
        <dsp:cNvSpPr/>
      </dsp:nvSpPr>
      <dsp:spPr>
        <a:xfrm>
          <a:off x="0" y="75914"/>
          <a:ext cx="8503919" cy="14215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It’s possible to reduce hospital readmissions even among very challenging patient populations.</a:t>
          </a:r>
          <a:endParaRPr lang="en-US" sz="2700" kern="1200" dirty="0"/>
        </a:p>
      </dsp:txBody>
      <dsp:txXfrm>
        <a:off x="0" y="75914"/>
        <a:ext cx="8503919" cy="1421550"/>
      </dsp:txXfrm>
    </dsp:sp>
    <dsp:sp modelId="{07A5AA2B-7B07-4562-A356-C9A5221E78ED}">
      <dsp:nvSpPr>
        <dsp:cNvPr id="0" name=""/>
        <dsp:cNvSpPr/>
      </dsp:nvSpPr>
      <dsp:spPr>
        <a:xfrm>
          <a:off x="0" y="1575224"/>
          <a:ext cx="8503919" cy="14215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Organizations may have the necessary resources, but need to be challenged and coached to restructure operations.</a:t>
          </a:r>
          <a:endParaRPr lang="en-US" sz="2700" kern="1200" dirty="0"/>
        </a:p>
      </dsp:txBody>
      <dsp:txXfrm>
        <a:off x="0" y="1575224"/>
        <a:ext cx="8503919" cy="1421550"/>
      </dsp:txXfrm>
    </dsp:sp>
    <dsp:sp modelId="{61FEB073-BAA0-470C-9DA6-CADE7EBBD3E4}">
      <dsp:nvSpPr>
        <dsp:cNvPr id="0" name=""/>
        <dsp:cNvSpPr/>
      </dsp:nvSpPr>
      <dsp:spPr>
        <a:xfrm>
          <a:off x="0" y="3074535"/>
          <a:ext cx="8503919" cy="14215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Foundations can play an important catalyzing role in this process.</a:t>
          </a:r>
          <a:endParaRPr lang="en-US" sz="2700" kern="1200"/>
        </a:p>
      </dsp:txBody>
      <dsp:txXfrm>
        <a:off x="0" y="3074535"/>
        <a:ext cx="8503919" cy="14215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0.50215</cdr:x>
      <cdr:y>0.23264</cdr:y>
    </cdr:from>
    <cdr:to>
      <cdr:x>1</cdr:x>
      <cdr:y>0.43264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270375" y="1063625"/>
          <a:ext cx="4233863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400" dirty="0" smtClean="0"/>
            <a:t>&gt;25% reduction compared to 14-month baseline</a:t>
          </a:r>
          <a:endParaRPr lang="en-US" sz="2400" dirty="0"/>
        </a:p>
      </cdr:txBody>
    </cdr:sp>
  </cdr:relSizeAnchor>
  <cdr:relSizeAnchor xmlns:cdr="http://schemas.openxmlformats.org/drawingml/2006/chartDrawing">
    <cdr:from>
      <cdr:x>0.47527</cdr:x>
      <cdr:y>0.24931</cdr:y>
    </cdr:from>
    <cdr:to>
      <cdr:x>0.52007</cdr:x>
      <cdr:y>0.38264</cdr:y>
    </cdr:to>
    <cdr:sp macro="" textlink="">
      <cdr:nvSpPr>
        <cdr:cNvPr id="3" name="Right Brace 2"/>
        <cdr:cNvSpPr/>
      </cdr:nvSpPr>
      <cdr:spPr>
        <a:xfrm xmlns:a="http://schemas.openxmlformats.org/drawingml/2006/main">
          <a:off x="4041775" y="1139825"/>
          <a:ext cx="381000" cy="609600"/>
        </a:xfrm>
        <a:prstGeom xmlns:a="http://schemas.openxmlformats.org/drawingml/2006/main" prst="rightBrace">
          <a:avLst/>
        </a:prstGeom>
        <a:ln xmlns:a="http://schemas.openxmlformats.org/drawingml/2006/main" w="28575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2296" tIns="46148" rIns="92296" bIns="4614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5" y="0"/>
            <a:ext cx="2971800" cy="457200"/>
          </a:xfrm>
          <a:prstGeom prst="rect">
            <a:avLst/>
          </a:prstGeom>
        </p:spPr>
        <p:txBody>
          <a:bodyPr vert="horz" lIns="92296" tIns="46148" rIns="92296" bIns="46148" rtlCol="0"/>
          <a:lstStyle>
            <a:lvl1pPr algn="r">
              <a:defRPr sz="1200"/>
            </a:lvl1pPr>
          </a:lstStyle>
          <a:p>
            <a:fld id="{8A4AB4CD-CF90-4361-B4D5-F72471F44153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2296" tIns="46148" rIns="92296" bIns="4614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5" y="8685213"/>
            <a:ext cx="2971800" cy="457200"/>
          </a:xfrm>
          <a:prstGeom prst="rect">
            <a:avLst/>
          </a:prstGeom>
        </p:spPr>
        <p:txBody>
          <a:bodyPr vert="horz" lIns="92296" tIns="46148" rIns="92296" bIns="46148" rtlCol="0" anchor="b"/>
          <a:lstStyle>
            <a:lvl1pPr algn="r">
              <a:defRPr sz="1200"/>
            </a:lvl1pPr>
          </a:lstStyle>
          <a:p>
            <a:fld id="{E2EDA0F6-83A6-45FD-9863-9161444FC2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8209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2296" tIns="46148" rIns="92296" bIns="4614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5" y="0"/>
            <a:ext cx="2971800" cy="457200"/>
          </a:xfrm>
          <a:prstGeom prst="rect">
            <a:avLst/>
          </a:prstGeom>
        </p:spPr>
        <p:txBody>
          <a:bodyPr vert="horz" lIns="92296" tIns="46148" rIns="92296" bIns="46148" rtlCol="0"/>
          <a:lstStyle>
            <a:lvl1pPr algn="r">
              <a:defRPr sz="1200"/>
            </a:lvl1pPr>
          </a:lstStyle>
          <a:p>
            <a:fld id="{D50B15DD-87E2-44C7-BCF6-AD2C0E8A5FEC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6" tIns="46148" rIns="92296" bIns="4614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2"/>
            <a:ext cx="5486400" cy="4114800"/>
          </a:xfrm>
          <a:prstGeom prst="rect">
            <a:avLst/>
          </a:prstGeom>
        </p:spPr>
        <p:txBody>
          <a:bodyPr vert="horz" lIns="92296" tIns="46148" rIns="92296" bIns="4614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2296" tIns="46148" rIns="92296" bIns="4614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5" y="8685213"/>
            <a:ext cx="2971800" cy="457200"/>
          </a:xfrm>
          <a:prstGeom prst="rect">
            <a:avLst/>
          </a:prstGeom>
        </p:spPr>
        <p:txBody>
          <a:bodyPr vert="horz" lIns="92296" tIns="46148" rIns="92296" bIns="46148" rtlCol="0" anchor="b"/>
          <a:lstStyle>
            <a:lvl1pPr algn="r">
              <a:defRPr sz="1200"/>
            </a:lvl1pPr>
          </a:lstStyle>
          <a:p>
            <a:fld id="{C98A6157-5337-4544-88C9-7286F05E3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9730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 role since 1992, one of seven across state</a:t>
            </a:r>
          </a:p>
          <a:p>
            <a:r>
              <a:rPr lang="en-US" sz="2400" dirty="0" smtClean="0"/>
              <a:t>Manages more than $3 million annually from multiple funding sources</a:t>
            </a:r>
          </a:p>
          <a:p>
            <a:pPr lvl="1"/>
            <a:r>
              <a:rPr lang="en-US" sz="1800" dirty="0" smtClean="0"/>
              <a:t>PA </a:t>
            </a:r>
            <a:r>
              <a:rPr lang="en-US" sz="1800" dirty="0" err="1" smtClean="0"/>
              <a:t>DoH</a:t>
            </a:r>
            <a:r>
              <a:rPr lang="en-US" sz="1800" dirty="0" smtClean="0"/>
              <a:t> – State, Ryan White (Federal), HOPWA (HUD)</a:t>
            </a:r>
          </a:p>
          <a:p>
            <a:pPr lvl="1"/>
            <a:r>
              <a:rPr lang="en-US" sz="1800" dirty="0" smtClean="0"/>
              <a:t>City of Pittsburgh  - HOPWA</a:t>
            </a:r>
          </a:p>
          <a:p>
            <a:r>
              <a:rPr lang="en-US" sz="2400" dirty="0" smtClean="0"/>
              <a:t>Biannual procurement process to select subgrantees</a:t>
            </a:r>
          </a:p>
          <a:p>
            <a:pPr lvl="1"/>
            <a:r>
              <a:rPr lang="en-US" sz="1800" dirty="0" smtClean="0"/>
              <a:t>2011/13 just completed, 15 subgrantees in next period </a:t>
            </a:r>
          </a:p>
          <a:p>
            <a:r>
              <a:rPr lang="en-US" sz="2400" dirty="0" smtClean="0"/>
              <a:t>Monitoring, data reporting, quality management, technical assistance, and payment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A6157-5337-4544-88C9-7286F05E3F0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A6157-5337-4544-88C9-7286F05E3F0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19122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Really tried</a:t>
            </a:r>
            <a:r>
              <a:rPr lang="en-US" baseline="0" dirty="0" smtClean="0"/>
              <a:t> to listen to what their need was now…</a:t>
            </a:r>
          </a:p>
          <a:p>
            <a:r>
              <a:rPr lang="en-US" baseline="0" dirty="0" smtClean="0"/>
              <a:t>Integrate the two parts of the clinic</a:t>
            </a:r>
          </a:p>
          <a:p>
            <a:r>
              <a:rPr lang="en-US" baseline="0" dirty="0" smtClean="0"/>
              <a:t>Overcome resistance, training opportunities building on </a:t>
            </a:r>
            <a:r>
              <a:rPr lang="en-US" baseline="0" dirty="0" err="1" smtClean="0"/>
              <a:t>eachother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Bring pictures in smaller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A6157-5337-4544-88C9-7286F05E3F0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A6157-5337-4544-88C9-7286F05E3F0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Engagement among competing priorities</a:t>
            </a:r>
          </a:p>
          <a:p>
            <a:r>
              <a:rPr lang="en-US" dirty="0" smtClean="0"/>
              <a:t>Varied comfort with data sharing </a:t>
            </a:r>
          </a:p>
          <a:p>
            <a:r>
              <a:rPr lang="en-US" dirty="0" smtClean="0"/>
              <a:t>Creating an open atmosphere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Add challenges here? And delete last slide….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A6157-5337-4544-88C9-7286F05E3F0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A6157-5337-4544-88C9-7286F05E3F0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7938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A6157-5337-4544-88C9-7286F05E3F0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A6157-5337-4544-88C9-7286F05E3F0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dirty="0" smtClean="0"/>
              <a:t>As our researchers delved into</a:t>
            </a:r>
            <a:r>
              <a:rPr lang="en-US" baseline="0" dirty="0" smtClean="0"/>
              <a:t> the PHC4 Data, we found that among chronic conditions, people living with HIV/AIDS had one of the highest hospital readmission rates.  &lt;click&gt; This launched deeper exploration into the data that found: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Not only did this population have high rates of co-morbid depression and substance abuse, but those with substance abuse disorders were significantly more likely to be readmitted to the hospital within 30 days.  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The readmission rate for those who were discharged to skilled nursing facility was 35%, the highest among the discharge options and even higher than “left against medical advice.” </a:t>
            </a:r>
          </a:p>
          <a:p>
            <a:pPr>
              <a:buFont typeface="Arial" pitchFamily="34" charset="0"/>
              <a:buChar char="•"/>
            </a:pPr>
            <a:endParaRPr lang="en-US" baseline="0" dirty="0" smtClean="0"/>
          </a:p>
          <a:p>
            <a:pPr>
              <a:buFont typeface="Arial" pitchFamily="34" charset="0"/>
              <a:buNone/>
            </a:pPr>
            <a:r>
              <a:rPr lang="en-US" baseline="0" dirty="0" smtClean="0"/>
              <a:t>These patterns are similar to other chronic diseases on which we have worked, namely COPD….</a:t>
            </a:r>
          </a:p>
          <a:p>
            <a:pPr>
              <a:buFont typeface="Arial" pitchFamily="34" charset="0"/>
              <a:buNone/>
            </a:pPr>
            <a:r>
              <a:rPr lang="en-US" baseline="0" dirty="0" smtClean="0"/>
              <a:t>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2D137AC-445F-4003-B095-B9185672477D}" type="slidenum">
              <a:rPr lang="en-US" smtClean="0">
                <a:latin typeface="Calibri" pitchFamily="34" charset="0"/>
              </a:rPr>
              <a:pPr/>
              <a:t>4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A6157-5337-4544-88C9-7286F05E3F0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Hospitals can’t do it alone and neither can clinics… how</a:t>
            </a:r>
            <a:r>
              <a:rPr lang="en-US" baseline="0" dirty="0" smtClean="0"/>
              <a:t> often are patients readmitted b/c of gaps in the community safety net…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A6157-5337-4544-88C9-7286F05E3F0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Possibly use smart art pictures</a:t>
            </a:r>
            <a:r>
              <a:rPr lang="en-US" baseline="0" dirty="0" smtClean="0"/>
              <a:t> with this…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A6157-5337-4544-88C9-7286F05E3F0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With</a:t>
            </a:r>
            <a:r>
              <a:rPr lang="en-US" baseline="0" dirty="0" smtClean="0"/>
              <a:t> each bullet, bring in other visual</a:t>
            </a:r>
          </a:p>
          <a:p>
            <a:endParaRPr lang="en-US" baseline="0" dirty="0" smtClean="0"/>
          </a:p>
          <a:p>
            <a:r>
              <a:rPr lang="en-US" baseline="0" dirty="0" smtClean="0"/>
              <a:t>New patient rooming process, opened their eyes into what was possible, what they could do internally to fix themselves…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A6157-5337-4544-88C9-7286F05E3F0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A6157-5337-4544-88C9-7286F05E3F0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1912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7943C-CEC2-4BF7-93C9-7537697D97AD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2012  Jewish Healthcare Foundation</a:t>
            </a: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64C174A-F37A-4244-928F-81568DB98E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7943C-CEC2-4BF7-93C9-7537697D97AD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174A-F37A-4244-928F-81568DB98E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64C174A-F37A-4244-928F-81568DB98E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7943C-CEC2-4BF7-93C9-7537697D97AD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7943C-CEC2-4BF7-93C9-7537697D97AD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2012  Jewish Healthcare Foundation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64C174A-F37A-4244-928F-81568DB98E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7943C-CEC2-4BF7-93C9-7537697D97AD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64C174A-F37A-4244-928F-81568DB98E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AE7943C-CEC2-4BF7-93C9-7537697D97AD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174A-F37A-4244-928F-81568DB98E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7943C-CEC2-4BF7-93C9-7537697D97AD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lang="en-US" dirty="0" smtClean="0"/>
              <a:t>© 2012  Jewish Healthcare Foundation</a:t>
            </a: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64C174A-F37A-4244-928F-81568DB98E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7943C-CEC2-4BF7-93C9-7537697D97AD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64C174A-F37A-4244-928F-81568DB98E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7943C-CEC2-4BF7-93C9-7537697D97AD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64C174A-F37A-4244-928F-81568DB98E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64C174A-F37A-4244-928F-81568DB98E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7943C-CEC2-4BF7-93C9-7537697D97AD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64C174A-F37A-4244-928F-81568DB98E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AE7943C-CEC2-4BF7-93C9-7537697D97AD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AE7943C-CEC2-4BF7-93C9-7537697D97AD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© 2012  Jewish Healthcare Foundation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64C174A-F37A-4244-928F-81568DB98E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2971800"/>
            <a:ext cx="5715000" cy="1524000"/>
          </a:xfrm>
        </p:spPr>
        <p:txBody>
          <a:bodyPr>
            <a:normAutofit/>
          </a:bodyPr>
          <a:lstStyle/>
          <a:p>
            <a:r>
              <a:rPr lang="en-US" dirty="0" smtClean="0"/>
              <a:t>Grantmakers in Health </a:t>
            </a:r>
          </a:p>
          <a:p>
            <a:r>
              <a:rPr lang="en-US" dirty="0" smtClean="0"/>
              <a:t>Annual Conference</a:t>
            </a:r>
          </a:p>
          <a:p>
            <a:r>
              <a:rPr lang="en-US" dirty="0" smtClean="0"/>
              <a:t>M</a:t>
            </a:r>
            <a:r>
              <a:rPr lang="en-US" cap="none" dirty="0" smtClean="0"/>
              <a:t>arch 8</a:t>
            </a:r>
            <a:r>
              <a:rPr lang="en-US" dirty="0" smtClean="0"/>
              <a:t>, 2012</a:t>
            </a:r>
          </a:p>
          <a:p>
            <a:r>
              <a:rPr lang="en-US" cap="none" dirty="0" smtClean="0"/>
              <a:t>Scott Rosenblum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685800"/>
            <a:ext cx="6858000" cy="1600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Jewish Healthcare Foundation</a:t>
            </a:r>
            <a:br>
              <a:rPr lang="en-US" dirty="0" smtClean="0"/>
            </a:br>
            <a:r>
              <a:rPr lang="en-US" dirty="0" smtClean="0"/>
              <a:t>HIV/AIDS Readmission Reduction Project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© 2012  Jewish Healthcare Foundation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Encouraging results through December 2012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878143688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© 2012  Jewish Healthcare Foundation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0351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758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Continuous learning,</a:t>
            </a:r>
            <a:br>
              <a:rPr lang="en-US" dirty="0" smtClean="0"/>
            </a:br>
            <a:r>
              <a:rPr lang="en-US" dirty="0" smtClean="0"/>
              <a:t>Continuous quality improvement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1057731175"/>
              </p:ext>
            </p:extLst>
          </p:nvPr>
        </p:nvGraphicFramePr>
        <p:xfrm>
          <a:off x="228600" y="1600200"/>
          <a:ext cx="87630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© 2012  Jewish Healthcare Foundation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8010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tackled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341081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Communicated </a:t>
            </a:r>
            <a:r>
              <a:rPr lang="en-US" dirty="0"/>
              <a:t>the value of the </a:t>
            </a:r>
            <a:r>
              <a:rPr lang="en-US" dirty="0" smtClean="0"/>
              <a:t>Lean </a:t>
            </a:r>
            <a:r>
              <a:rPr lang="en-US" dirty="0"/>
              <a:t>approach </a:t>
            </a:r>
            <a:endParaRPr lang="en-US" dirty="0" smtClean="0"/>
          </a:p>
          <a:p>
            <a:r>
              <a:rPr lang="en-US" dirty="0" smtClean="0"/>
              <a:t>Developed leadership in the clinic </a:t>
            </a:r>
          </a:p>
          <a:p>
            <a:r>
              <a:rPr lang="en-US" dirty="0" smtClean="0"/>
              <a:t>Created contacts </a:t>
            </a:r>
            <a:r>
              <a:rPr lang="en-US" dirty="0"/>
              <a:t>and connections to the hospital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33794" name="Picture 2" descr="http://latimesblogs.latimes.com/photos/uncategorized/2008/12/08/troy_polamal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8281" y="2133600"/>
            <a:ext cx="5040919" cy="3276600"/>
          </a:xfrm>
          <a:prstGeom prst="rect">
            <a:avLst/>
          </a:prstGeom>
          <a:noFill/>
        </p:spPr>
      </p:pic>
      <p:sp>
        <p:nvSpPr>
          <p:cNvPr id="5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© 2012  Jewish Healthcare Foundation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Accomplishments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sz="2800" dirty="0" smtClean="0"/>
              <a:t>Challenges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/>
              <a:t>Focused brainstorming sessions</a:t>
            </a:r>
          </a:p>
          <a:p>
            <a:r>
              <a:rPr lang="en-US" dirty="0"/>
              <a:t>ASOs working together and communicating in new ways</a:t>
            </a:r>
          </a:p>
          <a:p>
            <a:pPr lvl="1">
              <a:buClrTx/>
            </a:pPr>
            <a:r>
              <a:rPr lang="en-US" dirty="0"/>
              <a:t>Consent to share information</a:t>
            </a:r>
          </a:p>
          <a:p>
            <a:pPr lvl="1">
              <a:buClrTx/>
            </a:pPr>
            <a:r>
              <a:rPr lang="en-US" dirty="0"/>
              <a:t>Communication networks</a:t>
            </a:r>
          </a:p>
          <a:p>
            <a:pPr lvl="1">
              <a:buClrTx/>
            </a:pPr>
            <a:r>
              <a:rPr lang="en-US" dirty="0"/>
              <a:t>Data sharing pilots</a:t>
            </a:r>
          </a:p>
          <a:p>
            <a:pPr marL="27432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Engagement among competing priorities</a:t>
            </a:r>
          </a:p>
          <a:p>
            <a:r>
              <a:rPr lang="en-US" dirty="0"/>
              <a:t>Varied comfort with data sharing</a:t>
            </a:r>
          </a:p>
          <a:p>
            <a:r>
              <a:rPr lang="en-US" dirty="0"/>
              <a:t>Creating an open/non-competitive atmosphere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988" y="304800"/>
            <a:ext cx="8991600" cy="758952"/>
          </a:xfrm>
        </p:spPr>
        <p:txBody>
          <a:bodyPr>
            <a:noAutofit/>
          </a:bodyPr>
          <a:lstStyle/>
          <a:p>
            <a:r>
              <a:rPr lang="en-US" sz="3600" dirty="0" smtClean="0"/>
              <a:t>Challenges activating  the network </a:t>
            </a:r>
            <a:endParaRPr lang="en-US" sz="3600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© 2012  Jewish Healthcare Foundation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</a:t>
            </a:r>
            <a:r>
              <a:rPr lang="en-US" dirty="0"/>
              <a:t>l</a:t>
            </a:r>
            <a:r>
              <a:rPr lang="en-US" dirty="0" smtClean="0"/>
              <a:t>earned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3580729460"/>
              </p:ext>
            </p:extLst>
          </p:nvPr>
        </p:nvGraphicFramePr>
        <p:xfrm>
          <a:off x="301752" y="1527048"/>
          <a:ext cx="850392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© 2012  Jewish Healthcare Foundation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7659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JHF’s commitment to the HIV/AIDS 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600200"/>
            <a:ext cx="7696200" cy="4343400"/>
          </a:xfrm>
        </p:spPr>
        <p:txBody>
          <a:bodyPr>
            <a:noAutofit/>
          </a:bodyPr>
          <a:lstStyle/>
          <a:p>
            <a:r>
              <a:rPr lang="en-US" sz="2400" dirty="0"/>
              <a:t>Fiscal agent for </a:t>
            </a:r>
            <a:r>
              <a:rPr lang="en-US" sz="2400" dirty="0" smtClean="0"/>
              <a:t>southwestern PA</a:t>
            </a:r>
            <a:br>
              <a:rPr lang="en-US" sz="2400" dirty="0" smtClean="0"/>
            </a:br>
            <a:r>
              <a:rPr lang="en-US" sz="2400" dirty="0" smtClean="0"/>
              <a:t>since </a:t>
            </a:r>
            <a:r>
              <a:rPr lang="en-US" sz="2400" dirty="0"/>
              <a:t>1992</a:t>
            </a:r>
          </a:p>
          <a:p>
            <a:pPr lvl="1"/>
            <a:r>
              <a:rPr lang="en-US" sz="1900" dirty="0"/>
              <a:t>Manages more than $3 million annually from multiple government funding sources</a:t>
            </a:r>
          </a:p>
          <a:p>
            <a:pPr lvl="1"/>
            <a:r>
              <a:rPr lang="en-US" sz="1900" dirty="0" smtClean="0"/>
              <a:t>15 subgrantees</a:t>
            </a:r>
            <a:endParaRPr lang="en-US" sz="1900" dirty="0"/>
          </a:p>
          <a:p>
            <a:pPr lvl="1"/>
            <a:r>
              <a:rPr lang="en-US" sz="1900" dirty="0"/>
              <a:t>Monitoring, data reporting, quality management, technical assistance, and payment</a:t>
            </a:r>
          </a:p>
          <a:p>
            <a:r>
              <a:rPr lang="en-US" sz="2400" smtClean="0"/>
              <a:t>Foundation grants </a:t>
            </a:r>
            <a:r>
              <a:rPr lang="en-US" sz="2400" dirty="0" smtClean="0"/>
              <a:t>to support community</a:t>
            </a:r>
          </a:p>
          <a:p>
            <a:pPr lvl="1"/>
            <a:r>
              <a:rPr lang="en-US" sz="1900" dirty="0" smtClean="0"/>
              <a:t>Quality improvement and capacity building</a:t>
            </a:r>
          </a:p>
          <a:p>
            <a:pPr lvl="1"/>
            <a:r>
              <a:rPr lang="en-US" sz="1900" dirty="0" smtClean="0"/>
              <a:t>Needs assessment</a:t>
            </a:r>
          </a:p>
          <a:p>
            <a:pPr lvl="1"/>
            <a:r>
              <a:rPr lang="en-US" sz="1900" dirty="0" smtClean="0"/>
              <a:t>Seed funding</a:t>
            </a:r>
          </a:p>
          <a:p>
            <a:endParaRPr lang="en-US" sz="2400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© 2012  Jewish Healthcare Foundation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5854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smtClean="0"/>
              <a:t>The opportunity</a:t>
            </a:r>
            <a:endParaRPr lang="en-US" sz="3600" dirty="0" smtClean="0"/>
          </a:p>
          <a:p>
            <a:pPr lvl="1">
              <a:buClr>
                <a:schemeClr val="tx1"/>
              </a:buClr>
            </a:pPr>
            <a:r>
              <a:rPr lang="en-US" sz="3100" dirty="0" smtClean="0"/>
              <a:t> High hospital readmissions rates among HIV+ population</a:t>
            </a:r>
          </a:p>
          <a:p>
            <a:r>
              <a:rPr lang="en-US" sz="3600" dirty="0" smtClean="0"/>
              <a:t>The strategy</a:t>
            </a:r>
          </a:p>
          <a:p>
            <a:pPr lvl="1">
              <a:buClr>
                <a:schemeClr val="tx1"/>
              </a:buClr>
            </a:pPr>
            <a:r>
              <a:rPr lang="en-US" sz="3200" dirty="0" smtClean="0"/>
              <a:t>Perfecting Patient Care</a:t>
            </a:r>
            <a:r>
              <a:rPr lang="en-US" sz="3200" baseline="30000" dirty="0" smtClean="0"/>
              <a:t>SM </a:t>
            </a:r>
            <a:r>
              <a:rPr lang="en-US" sz="3200" dirty="0" smtClean="0"/>
              <a:t>training/coaching + federally-sponsored services + private funding</a:t>
            </a:r>
          </a:p>
          <a:p>
            <a:r>
              <a:rPr lang="en-US" sz="3600" dirty="0" smtClean="0"/>
              <a:t>Challenges and 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 smtClean="0"/>
              <a:t>takeaways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16019" y="5066732"/>
            <a:ext cx="1295400" cy="132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297217"/>
            <a:ext cx="2133600" cy="860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© 2012  Jewish Healthcare Foundation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>
          <a:xfrm>
            <a:off x="152400" y="274638"/>
            <a:ext cx="8839200" cy="8683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dirty="0" smtClean="0"/>
              <a:t>Conclusions from data </a:t>
            </a:r>
            <a:r>
              <a:rPr lang="en-US" dirty="0"/>
              <a:t>a</a:t>
            </a:r>
            <a:r>
              <a:rPr lang="en-US" dirty="0" smtClean="0"/>
              <a:t>nalysis on </a:t>
            </a:r>
            <a:br>
              <a:rPr lang="en-US" dirty="0" smtClean="0"/>
            </a:br>
            <a:r>
              <a:rPr lang="en-US" dirty="0" smtClean="0"/>
              <a:t>    HIV/AIDS       readmissions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152400" y="1562659"/>
            <a:ext cx="4648200" cy="4724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High rates of co-morbid depression and/or substance abuse</a:t>
            </a:r>
          </a:p>
          <a:p>
            <a:r>
              <a:rPr lang="en-US" sz="2400" dirty="0" smtClean="0"/>
              <a:t>High rates of other chronic diseases, including hypertension and diabetes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endParaRPr lang="en-US" sz="1050" dirty="0" smtClean="0"/>
          </a:p>
          <a:p>
            <a:r>
              <a:rPr lang="en-US" sz="2400" dirty="0" smtClean="0"/>
              <a:t>HIV/AIDS is similar to other chronic conditions with which PRHI has been successful</a:t>
            </a:r>
          </a:p>
        </p:txBody>
      </p:sp>
      <p:sp>
        <p:nvSpPr>
          <p:cNvPr id="8" name="Right Arrow 7"/>
          <p:cNvSpPr/>
          <p:nvPr/>
        </p:nvSpPr>
        <p:spPr>
          <a:xfrm rot="5400000">
            <a:off x="2039203" y="3860610"/>
            <a:ext cx="990600" cy="1143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01073866"/>
              </p:ext>
            </p:extLst>
          </p:nvPr>
        </p:nvGraphicFramePr>
        <p:xfrm>
          <a:off x="457200" y="1520203"/>
          <a:ext cx="8272463" cy="5026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549773"/>
            <a:ext cx="1600200" cy="2412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© 2012  Jewish Healthcare Foundation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08 0.06684 L 0.27275 0.17785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55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animBg="1"/>
      <p:bldGraphic spid="6" grpId="0">
        <p:bldAsOne/>
      </p:bldGraphic>
      <p:bldGraphic spid="6" grpId="1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</a:t>
            </a:r>
            <a:r>
              <a:rPr lang="en-US" dirty="0"/>
              <a:t>q</a:t>
            </a:r>
            <a:r>
              <a:rPr lang="en-US" dirty="0" smtClean="0"/>
              <a:t>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503920" cy="1371600"/>
          </a:xfrm>
        </p:spPr>
        <p:txBody>
          <a:bodyPr/>
          <a:lstStyle/>
          <a:p>
            <a:pPr indent="0" algn="ctr">
              <a:buNone/>
            </a:pPr>
            <a:r>
              <a:rPr lang="en-US" dirty="0" smtClean="0"/>
              <a:t>Can we reduce unnecessary hospital readmissions by applying Lean process improvement principles with federally funded AIDS service </a:t>
            </a:r>
            <a:r>
              <a:rPr lang="en-US" dirty="0"/>
              <a:t>o</a:t>
            </a:r>
            <a:r>
              <a:rPr lang="en-US" dirty="0" smtClean="0"/>
              <a:t>rganizations? </a:t>
            </a:r>
          </a:p>
        </p:txBody>
      </p:sp>
      <p:pic>
        <p:nvPicPr>
          <p:cNvPr id="4098" name="Picture 2" descr="http://www.prhi.org/images/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886200"/>
            <a:ext cx="1846385" cy="1371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40519" y="4114800"/>
            <a:ext cx="7264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chemeClr val="accent2"/>
                </a:solidFill>
              </a:rPr>
              <a:t>+</a:t>
            </a:r>
            <a:endParaRPr lang="en-US" sz="6000" b="1" dirty="0">
              <a:solidFill>
                <a:schemeClr val="accent2"/>
              </a:solidFill>
            </a:endParaRPr>
          </a:p>
        </p:txBody>
      </p:sp>
      <p:pic>
        <p:nvPicPr>
          <p:cNvPr id="4100" name="Picture 4" descr="C:\Documents and Settings\rosenblum\Local Settings\Temporary Internet Files\Content.IE5\RYMSME58\MC900411406[1].wmf"/>
          <p:cNvPicPr>
            <a:picLocks noChangeAspect="1" noChangeArrowheads="1"/>
          </p:cNvPicPr>
          <p:nvPr/>
        </p:nvPicPr>
        <p:blipFill>
          <a:blip r:embed="rId4" cstate="print"/>
          <a:srcRect r="8949"/>
          <a:stretch>
            <a:fillRect/>
          </a:stretch>
        </p:blipFill>
        <p:spPr bwMode="auto">
          <a:xfrm>
            <a:off x="7162800" y="3657600"/>
            <a:ext cx="1841693" cy="1951776"/>
          </a:xfrm>
          <a:prstGeom prst="rect">
            <a:avLst/>
          </a:prstGeom>
          <a:noFill/>
        </p:spPr>
      </p:pic>
      <p:sp>
        <p:nvSpPr>
          <p:cNvPr id="8" name="Right Arrow 7"/>
          <p:cNvSpPr/>
          <p:nvPr/>
        </p:nvSpPr>
        <p:spPr>
          <a:xfrm>
            <a:off x="6553200" y="4343400"/>
            <a:ext cx="609600" cy="5334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66518" y="3657600"/>
            <a:ext cx="3910482" cy="1943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© 2012  Jewish Healthcare Foundation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410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Two-pronged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447800"/>
            <a:ext cx="84582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On-site coaching to HIV/AIDS clinic to restructure processes</a:t>
            </a:r>
          </a:p>
          <a:p>
            <a:pPr lvl="1">
              <a:buClr>
                <a:schemeClr val="tx1"/>
              </a:buClr>
            </a:pPr>
            <a:r>
              <a:rPr lang="en-US" sz="2400" dirty="0" smtClean="0"/>
              <a:t>Improve outpatient care to patients</a:t>
            </a:r>
          </a:p>
          <a:p>
            <a:pPr lvl="1">
              <a:buClr>
                <a:schemeClr val="tx1"/>
              </a:buClr>
            </a:pPr>
            <a:r>
              <a:rPr lang="en-US" sz="2400" dirty="0" smtClean="0"/>
              <a:t>Free up time to work with hospitalized patients</a:t>
            </a:r>
          </a:p>
          <a:p>
            <a:pPr lvl="1">
              <a:buClr>
                <a:schemeClr val="tx1"/>
              </a:buClr>
            </a:pPr>
            <a:r>
              <a:rPr lang="en-US" sz="2400" dirty="0" smtClean="0"/>
              <a:t>Better track and communicate about hospitalized patients</a:t>
            </a:r>
          </a:p>
          <a:p>
            <a:r>
              <a:rPr lang="en-US" sz="2800" dirty="0" smtClean="0"/>
              <a:t>Activating the Ryan White Part B Network</a:t>
            </a:r>
          </a:p>
          <a:p>
            <a:pPr lvl="1">
              <a:buClr>
                <a:schemeClr val="tx1"/>
              </a:buClr>
            </a:pPr>
            <a:r>
              <a:rPr lang="en-US" sz="2400" dirty="0" smtClean="0"/>
              <a:t>Create a cross-agency workgroup to coordinate services</a:t>
            </a:r>
          </a:p>
          <a:p>
            <a:pPr lvl="1">
              <a:buClr>
                <a:schemeClr val="tx1"/>
              </a:buClr>
            </a:pPr>
            <a:r>
              <a:rPr lang="en-US" sz="2400" dirty="0"/>
              <a:t>Provide training and support to realign resources </a:t>
            </a:r>
          </a:p>
          <a:p>
            <a:pPr lvl="1">
              <a:buClr>
                <a:schemeClr val="tx1"/>
              </a:buClr>
            </a:pPr>
            <a:r>
              <a:rPr lang="en-US" sz="2400" dirty="0" smtClean="0"/>
              <a:t>Develop communication and data sharing systems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© 2012  Jewish Healthcare Foundation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758952"/>
          </a:xfrm>
        </p:spPr>
        <p:txBody>
          <a:bodyPr>
            <a:normAutofit/>
          </a:bodyPr>
          <a:lstStyle/>
          <a:p>
            <a:r>
              <a:rPr lang="en-US" dirty="0" smtClean="0"/>
              <a:t>First steps: Initial engagement with clinic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5770" y="1854355"/>
            <a:ext cx="3962400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Brainstorming session</a:t>
            </a:r>
          </a:p>
          <a:p>
            <a:r>
              <a:rPr lang="en-US" dirty="0" smtClean="0"/>
              <a:t>Observations</a:t>
            </a:r>
          </a:p>
          <a:p>
            <a:r>
              <a:rPr lang="en-US" dirty="0" smtClean="0"/>
              <a:t>Identification of engagement areas</a:t>
            </a:r>
          </a:p>
          <a:p>
            <a:r>
              <a:rPr lang="en-US" dirty="0" smtClean="0"/>
              <a:t>Process improvement </a:t>
            </a:r>
            <a:r>
              <a:rPr lang="en-US" dirty="0"/>
              <a:t>t</a:t>
            </a:r>
            <a:r>
              <a:rPr lang="en-US" dirty="0" smtClean="0"/>
              <a:t>raining</a:t>
            </a:r>
          </a:p>
        </p:txBody>
      </p:sp>
      <p:pic>
        <p:nvPicPr>
          <p:cNvPr id="4" name="Picture Placeholder 6" descr="watching Lucy vide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1828800"/>
            <a:ext cx="4851401" cy="363855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2209800"/>
            <a:ext cx="4876800" cy="3836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val 13"/>
          <p:cNvSpPr/>
          <p:nvPr/>
        </p:nvSpPr>
        <p:spPr>
          <a:xfrm>
            <a:off x="4419600" y="4267200"/>
            <a:ext cx="12954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477000" y="2514600"/>
            <a:ext cx="12954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743200"/>
            <a:ext cx="4889501" cy="366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© 2012  Jewish Healthcare Foundation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080" y="3048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Seeing with new eyes: </a:t>
            </a:r>
            <a:br>
              <a:rPr lang="en-US" dirty="0" smtClean="0"/>
            </a:br>
            <a:r>
              <a:rPr lang="en-US" dirty="0" smtClean="0"/>
              <a:t>Training leads to new and improved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447800"/>
            <a:ext cx="30480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New patient rooming process established at clinic</a:t>
            </a:r>
            <a:endParaRPr lang="en-US" dirty="0"/>
          </a:p>
          <a:p>
            <a:pPr lvl="1">
              <a:buClr>
                <a:schemeClr val="tx1"/>
              </a:buClr>
            </a:pPr>
            <a:r>
              <a:rPr lang="en-US" dirty="0" smtClean="0"/>
              <a:t>August 2011</a:t>
            </a:r>
          </a:p>
          <a:p>
            <a:r>
              <a:rPr lang="en-US" dirty="0" smtClean="0"/>
              <a:t>New process during hospitalization </a:t>
            </a:r>
          </a:p>
          <a:p>
            <a:pPr lvl="1">
              <a:buClr>
                <a:schemeClr val="tx1"/>
              </a:buClr>
            </a:pPr>
            <a:r>
              <a:rPr lang="en-US" dirty="0" smtClean="0"/>
              <a:t>September 2011</a:t>
            </a:r>
          </a:p>
          <a:p>
            <a:pPr lvl="1"/>
            <a:endParaRPr lang="en-US" dirty="0" smtClean="0"/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69" t="8502" b="33882"/>
          <a:stretch/>
        </p:blipFill>
        <p:spPr>
          <a:xfrm>
            <a:off x="3124201" y="1509913"/>
            <a:ext cx="5830680" cy="4880129"/>
          </a:xfrm>
          <a:prstGeom prst="rect">
            <a:avLst/>
          </a:prstGeom>
        </p:spPr>
      </p:pic>
      <p:sp>
        <p:nvSpPr>
          <p:cNvPr id="5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© 2012  Jewish Healthcare Foundation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4946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Encouraging results through December 2012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2732950891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© 2012  Jewish Healthcare Foundation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9441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category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17177</TotalTime>
  <Words>771</Words>
  <Application>Microsoft Office PowerPoint</Application>
  <PresentationFormat>On-screen Show (4:3)</PresentationFormat>
  <Paragraphs>137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Civic</vt:lpstr>
      <vt:lpstr>Jewish Healthcare Foundation HIV/AIDS Readmission Reduction Project</vt:lpstr>
      <vt:lpstr>JHF’s commitment to the HIV/AIDS community</vt:lpstr>
      <vt:lpstr>Agenda</vt:lpstr>
      <vt:lpstr>Conclusions from data analysis on      HIV/AIDS       readmissions</vt:lpstr>
      <vt:lpstr>Our question</vt:lpstr>
      <vt:lpstr>A Two-pronged strategy</vt:lpstr>
      <vt:lpstr>First steps: Initial engagement with clinic</vt:lpstr>
      <vt:lpstr>Seeing with new eyes:  Training leads to new and improved processes</vt:lpstr>
      <vt:lpstr>Encouraging results through December 2012</vt:lpstr>
      <vt:lpstr>Encouraging results through December 2012</vt:lpstr>
      <vt:lpstr>Continuous learning, Continuous quality improvement</vt:lpstr>
      <vt:lpstr>Challenges tackled</vt:lpstr>
      <vt:lpstr>Challenges activating  the network </vt:lpstr>
      <vt:lpstr>Lessons learned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 HIV/AIDS Web Portal</dc:title>
  <dc:creator>Scott</dc:creator>
  <cp:lastModifiedBy>Sarah Tulley</cp:lastModifiedBy>
  <cp:revision>110</cp:revision>
  <dcterms:created xsi:type="dcterms:W3CDTF">2011-02-04T17:03:21Z</dcterms:created>
  <dcterms:modified xsi:type="dcterms:W3CDTF">2012-03-19T16:40:34Z</dcterms:modified>
</cp:coreProperties>
</file>