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96" r:id="rId6"/>
    <p:sldMasterId id="2147483708" r:id="rId7"/>
    <p:sldMasterId id="2147483759" r:id="rId8"/>
    <p:sldMasterId id="2147483776" r:id="rId9"/>
  </p:sldMasterIdLst>
  <p:notesMasterIdLst>
    <p:notesMasterId r:id="rId63"/>
  </p:notesMasterIdLst>
  <p:sldIdLst>
    <p:sldId id="256" r:id="rId10"/>
    <p:sldId id="293" r:id="rId11"/>
    <p:sldId id="313" r:id="rId12"/>
    <p:sldId id="316" r:id="rId13"/>
    <p:sldId id="315"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299" r:id="rId51"/>
    <p:sldId id="282" r:id="rId52"/>
    <p:sldId id="283" r:id="rId53"/>
    <p:sldId id="284" r:id="rId54"/>
    <p:sldId id="285" r:id="rId55"/>
    <p:sldId id="286" r:id="rId56"/>
    <p:sldId id="287" r:id="rId57"/>
    <p:sldId id="288" r:id="rId58"/>
    <p:sldId id="289" r:id="rId59"/>
    <p:sldId id="290" r:id="rId60"/>
    <p:sldId id="291" r:id="rId61"/>
    <p:sldId id="30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32" d="100"/>
          <a:sy n="132" d="100"/>
        </p:scale>
        <p:origin x="204" y="108"/>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rts/_rels/chart1.xml.rels><?xml version="1.0" encoding="UTF-8" standalone="yes"?>
<Relationships xmlns="http://schemas.openxmlformats.org/package/2006/relationships"><Relationship Id="rId2" Type="http://schemas.openxmlformats.org/officeDocument/2006/relationships/oleObject" Target="file:///\\sifp03\users2\bsakallaris\OHE%20Workplace\beta%20test%20survey%20results\Copy%20of%20Copy%20of%20Samueli%20scoring%20sheet%20July%202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101584524157"/>
          <c:y val="0.121953607150458"/>
          <c:w val="0.49965576577809301"/>
          <c:h val="0.79169476390175797"/>
        </c:manualLayout>
      </c:layout>
      <c:radarChart>
        <c:radarStyle val="filled"/>
        <c:varyColors val="0"/>
        <c:ser>
          <c:idx val="0"/>
          <c:order val="0"/>
          <c:tx>
            <c:v>Senior Leader/ Executive</c:v>
          </c:tx>
          <c:spPr>
            <a:solidFill>
              <a:srgbClr val="84AA33"/>
            </a:solidFill>
            <a:ln w="38100">
              <a:solidFill>
                <a:srgbClr val="00B050"/>
              </a:solidFill>
            </a:ln>
          </c:spPr>
          <c:cat>
            <c:strRef>
              <c:f>' total OHW Score'!$C$58:$C$65</c:f>
              <c:strCache>
                <c:ptCount val="8"/>
                <c:pt idx="0">
                  <c:v>Personal Intention</c:v>
                </c:pt>
                <c:pt idx="1">
                  <c:v>Personal Wholeness</c:v>
                </c:pt>
                <c:pt idx="2">
                  <c:v>Healthy Relationships</c:v>
                </c:pt>
                <c:pt idx="3">
                  <c:v>Healthy Organizations</c:v>
                </c:pt>
                <c:pt idx="4">
                  <c:v>Healthy Lifestyles</c:v>
                </c:pt>
                <c:pt idx="5">
                  <c:v>Integrative Health Promotion</c:v>
                </c:pt>
                <c:pt idx="6">
                  <c:v>Healthy Spaces</c:v>
                </c:pt>
                <c:pt idx="7">
                  <c:v>Ecological Sustainability</c:v>
                </c:pt>
              </c:strCache>
            </c:strRef>
          </c:cat>
          <c:val>
            <c:numRef>
              <c:f>' total OHW Score'!$K$58:$K$65</c:f>
              <c:numCache>
                <c:formatCode>0.0%</c:formatCode>
                <c:ptCount val="8"/>
                <c:pt idx="0">
                  <c:v>0.85714285714285698</c:v>
                </c:pt>
                <c:pt idx="1">
                  <c:v>0.79411764705882404</c:v>
                </c:pt>
                <c:pt idx="2">
                  <c:v>0.82142857142857195</c:v>
                </c:pt>
                <c:pt idx="3">
                  <c:v>0.8</c:v>
                </c:pt>
                <c:pt idx="4">
                  <c:v>0.9</c:v>
                </c:pt>
                <c:pt idx="5">
                  <c:v>0.9</c:v>
                </c:pt>
                <c:pt idx="6">
                  <c:v>0.85714285714285698</c:v>
                </c:pt>
                <c:pt idx="7">
                  <c:v>0.14285714285714299</c:v>
                </c:pt>
              </c:numCache>
            </c:numRef>
          </c:val>
        </c:ser>
        <c:ser>
          <c:idx val="1"/>
          <c:order val="1"/>
          <c:tx>
            <c:v>Manager / Supervisor</c:v>
          </c:tx>
          <c:spPr>
            <a:solidFill>
              <a:srgbClr val="002060">
                <a:lumMod val="25000"/>
                <a:lumOff val="75000"/>
              </a:srgbClr>
            </a:solidFill>
            <a:ln w="38100">
              <a:solidFill>
                <a:srgbClr val="002060"/>
              </a:solidFill>
            </a:ln>
          </c:spPr>
          <c:cat>
            <c:strRef>
              <c:f>' total OHW Score'!$C$58:$C$65</c:f>
              <c:strCache>
                <c:ptCount val="8"/>
                <c:pt idx="0">
                  <c:v>Personal Intention</c:v>
                </c:pt>
                <c:pt idx="1">
                  <c:v>Personal Wholeness</c:v>
                </c:pt>
                <c:pt idx="2">
                  <c:v>Healthy Relationships</c:v>
                </c:pt>
                <c:pt idx="3">
                  <c:v>Healthy Organizations</c:v>
                </c:pt>
                <c:pt idx="4">
                  <c:v>Healthy Lifestyles</c:v>
                </c:pt>
                <c:pt idx="5">
                  <c:v>Integrative Health Promotion</c:v>
                </c:pt>
                <c:pt idx="6">
                  <c:v>Healthy Spaces</c:v>
                </c:pt>
                <c:pt idx="7">
                  <c:v>Ecological Sustainability</c:v>
                </c:pt>
              </c:strCache>
            </c:strRef>
          </c:cat>
          <c:val>
            <c:numRef>
              <c:f>' total OHW Score'!$L$58:$L$65</c:f>
              <c:numCache>
                <c:formatCode>0.0%</c:formatCode>
                <c:ptCount val="8"/>
                <c:pt idx="0">
                  <c:v>0.5</c:v>
                </c:pt>
                <c:pt idx="1">
                  <c:v>0.54</c:v>
                </c:pt>
                <c:pt idx="2">
                  <c:v>0.42499999999999999</c:v>
                </c:pt>
                <c:pt idx="3">
                  <c:v>0.35555555555555601</c:v>
                </c:pt>
                <c:pt idx="4">
                  <c:v>0.46666666666666701</c:v>
                </c:pt>
                <c:pt idx="5">
                  <c:v>0.46666666666666701</c:v>
                </c:pt>
                <c:pt idx="6">
                  <c:v>0.38888888888888901</c:v>
                </c:pt>
                <c:pt idx="7">
                  <c:v>0.22222222222222199</c:v>
                </c:pt>
              </c:numCache>
            </c:numRef>
          </c:val>
        </c:ser>
        <c:ser>
          <c:idx val="2"/>
          <c:order val="2"/>
          <c:tx>
            <c:v>Non-supervisory Employee</c:v>
          </c:tx>
          <c:spPr>
            <a:solidFill>
              <a:srgbClr val="922122">
                <a:lumMod val="60000"/>
                <a:lumOff val="40000"/>
              </a:srgbClr>
            </a:solidFill>
            <a:ln w="38100">
              <a:solidFill>
                <a:srgbClr val="922122">
                  <a:lumMod val="60000"/>
                  <a:lumOff val="40000"/>
                </a:srgbClr>
              </a:solidFill>
            </a:ln>
          </c:spPr>
          <c:cat>
            <c:strRef>
              <c:f>' total OHW Score'!$C$58:$C$65</c:f>
              <c:strCache>
                <c:ptCount val="8"/>
                <c:pt idx="0">
                  <c:v>Personal Intention</c:v>
                </c:pt>
                <c:pt idx="1">
                  <c:v>Personal Wholeness</c:v>
                </c:pt>
                <c:pt idx="2">
                  <c:v>Healthy Relationships</c:v>
                </c:pt>
                <c:pt idx="3">
                  <c:v>Healthy Organizations</c:v>
                </c:pt>
                <c:pt idx="4">
                  <c:v>Healthy Lifestyles</c:v>
                </c:pt>
                <c:pt idx="5">
                  <c:v>Integrative Health Promotion</c:v>
                </c:pt>
                <c:pt idx="6">
                  <c:v>Healthy Spaces</c:v>
                </c:pt>
                <c:pt idx="7">
                  <c:v>Ecological Sustainability</c:v>
                </c:pt>
              </c:strCache>
            </c:strRef>
          </c:cat>
          <c:val>
            <c:numRef>
              <c:f>' total OHW Score'!$M$58:$M$65</c:f>
              <c:numCache>
                <c:formatCode>0.0%</c:formatCode>
                <c:ptCount val="8"/>
                <c:pt idx="0">
                  <c:v>0.421875</c:v>
                </c:pt>
                <c:pt idx="1">
                  <c:v>0.48</c:v>
                </c:pt>
                <c:pt idx="2">
                  <c:v>0.53846153846153799</c:v>
                </c:pt>
                <c:pt idx="3">
                  <c:v>0.46153846153846201</c:v>
                </c:pt>
                <c:pt idx="4">
                  <c:v>0.4</c:v>
                </c:pt>
                <c:pt idx="5">
                  <c:v>0.4</c:v>
                </c:pt>
                <c:pt idx="6">
                  <c:v>0.375</c:v>
                </c:pt>
                <c:pt idx="7">
                  <c:v>0.16666666666666699</c:v>
                </c:pt>
              </c:numCache>
            </c:numRef>
          </c:val>
        </c:ser>
        <c:dLbls>
          <c:showLegendKey val="0"/>
          <c:showVal val="0"/>
          <c:showCatName val="0"/>
          <c:showSerName val="0"/>
          <c:showPercent val="0"/>
          <c:showBubbleSize val="0"/>
        </c:dLbls>
        <c:axId val="-952097008"/>
        <c:axId val="-952096464"/>
      </c:radarChart>
      <c:catAx>
        <c:axId val="-952097008"/>
        <c:scaling>
          <c:orientation val="minMax"/>
        </c:scaling>
        <c:delete val="0"/>
        <c:axPos val="b"/>
        <c:majorGridlines/>
        <c:numFmt formatCode="General" sourceLinked="0"/>
        <c:majorTickMark val="out"/>
        <c:minorTickMark val="none"/>
        <c:tickLblPos val="nextTo"/>
        <c:txPr>
          <a:bodyPr/>
          <a:lstStyle/>
          <a:p>
            <a:pPr>
              <a:defRPr sz="1400" b="1"/>
            </a:pPr>
            <a:endParaRPr lang="en-US"/>
          </a:p>
        </c:txPr>
        <c:crossAx val="-952096464"/>
        <c:crosses val="autoZero"/>
        <c:auto val="1"/>
        <c:lblAlgn val="ctr"/>
        <c:lblOffset val="100"/>
        <c:noMultiLvlLbl val="0"/>
      </c:catAx>
      <c:valAx>
        <c:axId val="-952096464"/>
        <c:scaling>
          <c:orientation val="minMax"/>
        </c:scaling>
        <c:delete val="0"/>
        <c:axPos val="l"/>
        <c:majorGridlines/>
        <c:numFmt formatCode="0.0%" sourceLinked="1"/>
        <c:majorTickMark val="cross"/>
        <c:minorTickMark val="none"/>
        <c:tickLblPos val="nextTo"/>
        <c:crossAx val="-952097008"/>
        <c:crosses val="autoZero"/>
        <c:crossBetween val="between"/>
        <c:majorUnit val="0.2"/>
      </c:valAx>
    </c:plotArea>
    <c:legend>
      <c:legendPos val="r"/>
      <c:layout>
        <c:manualLayout>
          <c:xMode val="edge"/>
          <c:yMode val="edge"/>
          <c:x val="0.61848366110634201"/>
          <c:y val="0.85016127769143501"/>
          <c:w val="0.38151633889365699"/>
          <c:h val="0.14983872230856499"/>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rgbClr val="993366"/>
            </a:solidFill>
          </c:spPr>
          <c:invertIfNegative val="0"/>
          <c:cat>
            <c:strRef>
              <c:f>Sheet1!$A$2:$A$4</c:f>
              <c:strCache>
                <c:ptCount val="3"/>
                <c:pt idx="0">
                  <c:v>White</c:v>
                </c:pt>
                <c:pt idx="1">
                  <c:v>Black</c:v>
                </c:pt>
                <c:pt idx="2">
                  <c:v>Hispanic</c:v>
                </c:pt>
              </c:strCache>
            </c:strRef>
          </c:cat>
          <c:val>
            <c:numRef>
              <c:f>Sheet1!$B$2:$B$4</c:f>
              <c:numCache>
                <c:formatCode>General</c:formatCode>
                <c:ptCount val="3"/>
                <c:pt idx="0">
                  <c:v>1.4</c:v>
                </c:pt>
                <c:pt idx="1">
                  <c:v>16.8</c:v>
                </c:pt>
                <c:pt idx="2">
                  <c:v>20.5</c:v>
                </c:pt>
              </c:numCache>
            </c:numRef>
          </c:val>
        </c:ser>
        <c:ser>
          <c:idx val="1"/>
          <c:order val="1"/>
          <c:tx>
            <c:strRef>
              <c:f>Sheet1!$C$1</c:f>
              <c:strCache>
                <c:ptCount val="1"/>
                <c:pt idx="0">
                  <c:v>Column1</c:v>
                </c:pt>
              </c:strCache>
            </c:strRef>
          </c:tx>
          <c:invertIfNegative val="0"/>
          <c:cat>
            <c:strRef>
              <c:f>Sheet1!$A$2:$A$4</c:f>
              <c:strCache>
                <c:ptCount val="3"/>
                <c:pt idx="0">
                  <c:v>White</c:v>
                </c:pt>
                <c:pt idx="1">
                  <c:v>Black</c:v>
                </c:pt>
                <c:pt idx="2">
                  <c:v>Hispanic</c:v>
                </c:pt>
              </c:strCache>
            </c:strRef>
          </c:cat>
          <c:val>
            <c:numRef>
              <c:f>Sheet1!$C$2:$C$4</c:f>
              <c:numCache>
                <c:formatCode>General</c:formatCode>
                <c:ptCount val="3"/>
              </c:numCache>
            </c:numRef>
          </c:val>
        </c:ser>
        <c:ser>
          <c:idx val="2"/>
          <c:order val="2"/>
          <c:tx>
            <c:strRef>
              <c:f>Sheet1!$D$1</c:f>
              <c:strCache>
                <c:ptCount val="1"/>
                <c:pt idx="0">
                  <c:v>Column2</c:v>
                </c:pt>
              </c:strCache>
            </c:strRef>
          </c:tx>
          <c:invertIfNegative val="0"/>
          <c:cat>
            <c:strRef>
              <c:f>Sheet1!$A$2:$A$4</c:f>
              <c:strCache>
                <c:ptCount val="3"/>
                <c:pt idx="0">
                  <c:v>White</c:v>
                </c:pt>
                <c:pt idx="1">
                  <c:v>Black</c:v>
                </c:pt>
                <c:pt idx="2">
                  <c:v>Hispanic</c:v>
                </c:pt>
              </c:strCache>
            </c:strRef>
          </c:cat>
          <c:val>
            <c:numRef>
              <c:f>Sheet1!$D$2:$D$4</c:f>
              <c:numCache>
                <c:formatCode>General</c:formatCode>
                <c:ptCount val="3"/>
              </c:numCache>
            </c:numRef>
          </c:val>
        </c:ser>
        <c:dLbls>
          <c:showLegendKey val="0"/>
          <c:showVal val="0"/>
          <c:showCatName val="0"/>
          <c:showSerName val="0"/>
          <c:showPercent val="0"/>
          <c:showBubbleSize val="0"/>
        </c:dLbls>
        <c:gapWidth val="150"/>
        <c:overlap val="100"/>
        <c:axId val="-753809632"/>
        <c:axId val="-753809088"/>
      </c:barChart>
      <c:catAx>
        <c:axId val="-753809632"/>
        <c:scaling>
          <c:orientation val="minMax"/>
        </c:scaling>
        <c:delete val="0"/>
        <c:axPos val="b"/>
        <c:numFmt formatCode="General" sourceLinked="1"/>
        <c:majorTickMark val="out"/>
        <c:minorTickMark val="none"/>
        <c:tickLblPos val="nextTo"/>
        <c:spPr>
          <a:ln w="18928">
            <a:solidFill>
              <a:schemeClr val="bg1"/>
            </a:solidFill>
          </a:ln>
        </c:spPr>
        <c:txPr>
          <a:bodyPr/>
          <a:lstStyle/>
          <a:p>
            <a:pPr>
              <a:defRPr b="1"/>
            </a:pPr>
            <a:endParaRPr lang="en-US"/>
          </a:p>
        </c:txPr>
        <c:crossAx val="-753809088"/>
        <c:crosses val="autoZero"/>
        <c:auto val="1"/>
        <c:lblAlgn val="ctr"/>
        <c:lblOffset val="100"/>
        <c:noMultiLvlLbl val="0"/>
      </c:catAx>
      <c:valAx>
        <c:axId val="-753809088"/>
        <c:scaling>
          <c:orientation val="minMax"/>
          <c:max val="25"/>
          <c:min val="0"/>
        </c:scaling>
        <c:delete val="0"/>
        <c:axPos val="l"/>
        <c:majorGridlines>
          <c:spPr>
            <a:ln w="18928">
              <a:solidFill>
                <a:schemeClr val="tx1"/>
              </a:solidFill>
            </a:ln>
          </c:spPr>
        </c:majorGridlines>
        <c:numFmt formatCode="0" sourceLinked="0"/>
        <c:majorTickMark val="out"/>
        <c:minorTickMark val="none"/>
        <c:tickLblPos val="nextTo"/>
        <c:spPr>
          <a:ln w="18928">
            <a:solidFill>
              <a:schemeClr val="bg1"/>
            </a:solidFill>
          </a:ln>
        </c:spPr>
        <c:txPr>
          <a:bodyPr/>
          <a:lstStyle/>
          <a:p>
            <a:pPr>
              <a:defRPr b="1"/>
            </a:pPr>
            <a:endParaRPr lang="en-US"/>
          </a:p>
        </c:txPr>
        <c:crossAx val="-753809632"/>
        <c:crosses val="autoZero"/>
        <c:crossBetween val="between"/>
      </c:valAx>
      <c:spPr>
        <a:noFill/>
        <a:ln w="18928">
          <a:solidFill>
            <a:sysClr val="windowText" lastClr="000000"/>
          </a:solidFill>
        </a:ln>
      </c:spPr>
    </c:plotArea>
    <c:plotVisOnly val="1"/>
    <c:dispBlanksAs val="gap"/>
    <c:showDLblsOverMax val="0"/>
  </c:chart>
  <c:txPr>
    <a:bodyPr/>
    <a:lstStyle/>
    <a:p>
      <a:pPr>
        <a:defRPr sz="1788" baseline="0">
          <a:latin typeface="Georgia" pitchFamily="18"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94BA5-595A-4F08-98FB-87546052EE5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BD8B5479-F55D-4EFC-A136-30E5D1A727F7}">
      <dgm:prSet phldrT="[Text]"/>
      <dgm:spPr>
        <a:solidFill>
          <a:srgbClr val="003767"/>
        </a:solidFill>
        <a:ln>
          <a:solidFill>
            <a:srgbClr val="003767"/>
          </a:solidFill>
        </a:ln>
      </dgm:spPr>
      <dgm:t>
        <a:bodyPr/>
        <a:lstStyle/>
        <a:p>
          <a:r>
            <a:rPr lang="en-US" dirty="0" smtClean="0">
              <a:latin typeface="Calibri"/>
              <a:cs typeface="Calibri"/>
            </a:rPr>
            <a:t>THROUGH</a:t>
          </a:r>
          <a:endParaRPr lang="en-US" dirty="0">
            <a:latin typeface="Calibri"/>
            <a:cs typeface="Calibri"/>
          </a:endParaRPr>
        </a:p>
      </dgm:t>
    </dgm:pt>
    <dgm:pt modelId="{73A6D833-2DF9-4040-A7C1-4D1EEE02246D}" type="parTrans" cxnId="{9744C03B-F09C-4D4F-A0C8-C259BE21897A}">
      <dgm:prSet/>
      <dgm:spPr/>
      <dgm:t>
        <a:bodyPr/>
        <a:lstStyle/>
        <a:p>
          <a:endParaRPr lang="en-US"/>
        </a:p>
      </dgm:t>
    </dgm:pt>
    <dgm:pt modelId="{E57448FA-F2E7-4B1A-8EE7-4FD730A1508F}" type="sibTrans" cxnId="{9744C03B-F09C-4D4F-A0C8-C259BE21897A}">
      <dgm:prSet/>
      <dgm:spPr/>
      <dgm:t>
        <a:bodyPr/>
        <a:lstStyle/>
        <a:p>
          <a:endParaRPr lang="en-US"/>
        </a:p>
      </dgm:t>
    </dgm:pt>
    <dgm:pt modelId="{1D817CE1-8BBB-4C0D-9424-A4599AA9F34A}">
      <dgm:prSet phldrT="[Text]"/>
      <dgm:spPr>
        <a:solidFill>
          <a:srgbClr val="003767"/>
        </a:solidFill>
        <a:ln>
          <a:solidFill>
            <a:srgbClr val="003767"/>
          </a:solidFill>
        </a:ln>
      </dgm:spPr>
      <dgm:t>
        <a:bodyPr/>
        <a:lstStyle/>
        <a:p>
          <a:r>
            <a:rPr lang="en-US" dirty="0" smtClean="0">
              <a:latin typeface="Calibri"/>
              <a:cs typeface="Calibri"/>
            </a:rPr>
            <a:t>FOR</a:t>
          </a:r>
          <a:endParaRPr lang="en-US" dirty="0">
            <a:latin typeface="Calibri"/>
            <a:cs typeface="Calibri"/>
          </a:endParaRPr>
        </a:p>
      </dgm:t>
    </dgm:pt>
    <dgm:pt modelId="{1DC8FD28-3F4D-44E7-96DA-1F43B16EF9BD}" type="parTrans" cxnId="{ACF91C17-7ED4-4780-AEF8-669D4518FFEE}">
      <dgm:prSet/>
      <dgm:spPr/>
      <dgm:t>
        <a:bodyPr/>
        <a:lstStyle/>
        <a:p>
          <a:endParaRPr lang="en-US"/>
        </a:p>
      </dgm:t>
    </dgm:pt>
    <dgm:pt modelId="{BFABEFC9-01C6-40DA-952F-375209AD056F}" type="sibTrans" cxnId="{ACF91C17-7ED4-4780-AEF8-669D4518FFEE}">
      <dgm:prSet/>
      <dgm:spPr/>
      <dgm:t>
        <a:bodyPr/>
        <a:lstStyle/>
        <a:p>
          <a:endParaRPr lang="en-US"/>
        </a:p>
      </dgm:t>
    </dgm:pt>
    <dgm:pt modelId="{BDCA2BFE-23E1-4604-8D1C-AE99A06703D9}">
      <dgm:prSet phldrT="[Text]"/>
      <dgm:spPr>
        <a:solidFill>
          <a:srgbClr val="003767"/>
        </a:solidFill>
        <a:ln>
          <a:solidFill>
            <a:srgbClr val="003767"/>
          </a:solidFill>
        </a:ln>
      </dgm:spPr>
      <dgm:t>
        <a:bodyPr/>
        <a:lstStyle/>
        <a:p>
          <a:r>
            <a:rPr lang="en-US" dirty="0" smtClean="0">
              <a:latin typeface="Calibri"/>
              <a:cs typeface="Calibri"/>
            </a:rPr>
            <a:t>TO</a:t>
          </a:r>
          <a:endParaRPr lang="en-US" dirty="0">
            <a:latin typeface="Calibri"/>
            <a:cs typeface="Calibri"/>
          </a:endParaRPr>
        </a:p>
      </dgm:t>
    </dgm:pt>
    <dgm:pt modelId="{53010A06-93BD-4160-A3E5-B26F5CD0600A}" type="parTrans" cxnId="{2F357BFC-998F-499E-A11D-3B2DA0F9A617}">
      <dgm:prSet/>
      <dgm:spPr/>
      <dgm:t>
        <a:bodyPr/>
        <a:lstStyle/>
        <a:p>
          <a:endParaRPr lang="en-US"/>
        </a:p>
      </dgm:t>
    </dgm:pt>
    <dgm:pt modelId="{361F907F-9CC5-4426-8453-00378C90DB16}" type="sibTrans" cxnId="{2F357BFC-998F-499E-A11D-3B2DA0F9A617}">
      <dgm:prSet/>
      <dgm:spPr/>
      <dgm:t>
        <a:bodyPr/>
        <a:lstStyle/>
        <a:p>
          <a:endParaRPr lang="en-US"/>
        </a:p>
      </dgm:t>
    </dgm:pt>
    <dgm:pt modelId="{3F7946E6-7483-4EFB-87E8-1331E581921E}">
      <dgm:prSet phldrT="[Text]" custT="1"/>
      <dgm:spPr>
        <a:solidFill>
          <a:schemeClr val="bg1">
            <a:lumMod val="95000"/>
          </a:schemeClr>
        </a:solidFill>
        <a:ln>
          <a:solidFill>
            <a:schemeClr val="bg1">
              <a:lumMod val="75000"/>
            </a:schemeClr>
          </a:solidFill>
        </a:ln>
      </dgm:spPr>
      <dgm:t>
        <a:bodyPr/>
        <a:lstStyle/>
        <a:p>
          <a:r>
            <a:rPr lang="en-US" sz="2400" i="0" dirty="0" smtClean="0">
              <a:solidFill>
                <a:srgbClr val="003767"/>
              </a:solidFill>
              <a:latin typeface="Calibri"/>
              <a:cs typeface="Calibri"/>
            </a:rPr>
            <a:t>Achieve and maintain wellness</a:t>
          </a:r>
          <a:endParaRPr lang="en-US" sz="2400" i="0" dirty="0">
            <a:solidFill>
              <a:srgbClr val="003767"/>
            </a:solidFill>
            <a:latin typeface="Calibri"/>
            <a:cs typeface="Calibri"/>
          </a:endParaRPr>
        </a:p>
      </dgm:t>
    </dgm:pt>
    <dgm:pt modelId="{45550C9B-ACDC-4EF0-AA6C-9CF6D6A9D2FD}" type="parTrans" cxnId="{763B24AA-559E-47D9-822E-D4BDE4BE5E3A}">
      <dgm:prSet/>
      <dgm:spPr/>
      <dgm:t>
        <a:bodyPr/>
        <a:lstStyle/>
        <a:p>
          <a:endParaRPr lang="en-US"/>
        </a:p>
      </dgm:t>
    </dgm:pt>
    <dgm:pt modelId="{6708F711-E961-40EB-A74B-C0DD0F085F31}" type="sibTrans" cxnId="{763B24AA-559E-47D9-822E-D4BDE4BE5E3A}">
      <dgm:prSet/>
      <dgm:spPr/>
      <dgm:t>
        <a:bodyPr/>
        <a:lstStyle/>
        <a:p>
          <a:endParaRPr lang="en-US"/>
        </a:p>
      </dgm:t>
    </dgm:pt>
    <dgm:pt modelId="{19515735-3E0D-463E-940A-26A3CB24CD22}">
      <dgm:prSet phldrT="[Text]" custT="1"/>
      <dgm:spPr>
        <a:solidFill>
          <a:schemeClr val="bg1">
            <a:lumMod val="95000"/>
          </a:schemeClr>
        </a:solidFill>
        <a:ln>
          <a:solidFill>
            <a:schemeClr val="bg1">
              <a:lumMod val="75000"/>
            </a:schemeClr>
          </a:solidFill>
        </a:ln>
      </dgm:spPr>
      <dgm:t>
        <a:bodyPr/>
        <a:lstStyle/>
        <a:p>
          <a:r>
            <a:rPr lang="en-US" sz="2400" i="0" dirty="0" smtClean="0">
              <a:solidFill>
                <a:srgbClr val="003767"/>
              </a:solidFill>
              <a:latin typeface="Calibri"/>
              <a:cs typeface="Calibri"/>
            </a:rPr>
            <a:t>Reduce chronic symptoms</a:t>
          </a:r>
          <a:endParaRPr lang="en-US" sz="2400" i="0" dirty="0">
            <a:solidFill>
              <a:srgbClr val="003767"/>
            </a:solidFill>
            <a:latin typeface="Calibri"/>
            <a:cs typeface="Calibri"/>
          </a:endParaRPr>
        </a:p>
      </dgm:t>
    </dgm:pt>
    <dgm:pt modelId="{CF650B62-B23E-4424-A630-1AC4AEF22BF4}" type="parTrans" cxnId="{8BC6E7D4-0B93-49B1-A4D7-2E0AF257DE83}">
      <dgm:prSet/>
      <dgm:spPr/>
      <dgm:t>
        <a:bodyPr/>
        <a:lstStyle/>
        <a:p>
          <a:endParaRPr lang="en-US"/>
        </a:p>
      </dgm:t>
    </dgm:pt>
    <dgm:pt modelId="{1B5A7F63-52C6-4D40-88AC-9AE01EB3D1E1}" type="sibTrans" cxnId="{8BC6E7D4-0B93-49B1-A4D7-2E0AF257DE83}">
      <dgm:prSet/>
      <dgm:spPr/>
      <dgm:t>
        <a:bodyPr/>
        <a:lstStyle/>
        <a:p>
          <a:endParaRPr lang="en-US"/>
        </a:p>
      </dgm:t>
    </dgm:pt>
    <dgm:pt modelId="{B0E525BF-4238-4E4E-83DE-B95084AEAA03}">
      <dgm:prSet phldrT="[Text]" custT="1"/>
      <dgm:spPr>
        <a:solidFill>
          <a:schemeClr val="bg1">
            <a:lumMod val="95000"/>
          </a:schemeClr>
        </a:solidFill>
        <a:ln>
          <a:solidFill>
            <a:schemeClr val="bg1">
              <a:lumMod val="75000"/>
            </a:schemeClr>
          </a:solidFill>
        </a:ln>
      </dgm:spPr>
      <dgm:t>
        <a:bodyPr/>
        <a:lstStyle/>
        <a:p>
          <a:r>
            <a:rPr lang="en-US" sz="2400" i="0" dirty="0" smtClean="0">
              <a:solidFill>
                <a:srgbClr val="003767"/>
              </a:solidFill>
              <a:latin typeface="Calibri"/>
              <a:cs typeface="Calibri"/>
            </a:rPr>
            <a:t>Improve performance</a:t>
          </a:r>
          <a:endParaRPr lang="en-US" sz="2400" i="0" dirty="0">
            <a:solidFill>
              <a:srgbClr val="003767"/>
            </a:solidFill>
            <a:latin typeface="Calibri"/>
            <a:cs typeface="Calibri"/>
          </a:endParaRPr>
        </a:p>
      </dgm:t>
    </dgm:pt>
    <dgm:pt modelId="{A2CE64B6-E7B0-40A8-8ECD-04DDF5688DA7}" type="parTrans" cxnId="{B7E842C6-647F-4ED0-954F-59BCDFD4CC94}">
      <dgm:prSet/>
      <dgm:spPr/>
      <dgm:t>
        <a:bodyPr/>
        <a:lstStyle/>
        <a:p>
          <a:endParaRPr lang="en-US"/>
        </a:p>
      </dgm:t>
    </dgm:pt>
    <dgm:pt modelId="{D35006DB-BA68-4DC6-B6B4-8D32FBFAD3E4}" type="sibTrans" cxnId="{B7E842C6-647F-4ED0-954F-59BCDFD4CC94}">
      <dgm:prSet/>
      <dgm:spPr/>
      <dgm:t>
        <a:bodyPr/>
        <a:lstStyle/>
        <a:p>
          <a:endParaRPr lang="en-US"/>
        </a:p>
      </dgm:t>
    </dgm:pt>
    <dgm:pt modelId="{7AFE402F-2EB3-4EFC-98EB-C37208058265}" type="pres">
      <dgm:prSet presAssocID="{6C194BA5-595A-4F08-98FB-87546052EE5D}" presName="Name0" presStyleCnt="0">
        <dgm:presLayoutVars>
          <dgm:dir/>
          <dgm:animLvl val="lvl"/>
          <dgm:resizeHandles val="exact"/>
        </dgm:presLayoutVars>
      </dgm:prSet>
      <dgm:spPr/>
      <dgm:t>
        <a:bodyPr/>
        <a:lstStyle/>
        <a:p>
          <a:endParaRPr lang="en-US"/>
        </a:p>
      </dgm:t>
    </dgm:pt>
    <dgm:pt modelId="{1E289B77-47FB-4C3D-B1B7-901BA1D7E14A}" type="pres">
      <dgm:prSet presAssocID="{BD8B5479-F55D-4EFC-A136-30E5D1A727F7}" presName="composite" presStyleCnt="0"/>
      <dgm:spPr/>
    </dgm:pt>
    <dgm:pt modelId="{54AE2900-A855-42EB-AC12-E460A2ADDCE0}" type="pres">
      <dgm:prSet presAssocID="{BD8B5479-F55D-4EFC-A136-30E5D1A727F7}" presName="parTx" presStyleLbl="alignNode1" presStyleIdx="0" presStyleCnt="3">
        <dgm:presLayoutVars>
          <dgm:chMax val="0"/>
          <dgm:chPref val="0"/>
          <dgm:bulletEnabled val="1"/>
        </dgm:presLayoutVars>
      </dgm:prSet>
      <dgm:spPr/>
      <dgm:t>
        <a:bodyPr/>
        <a:lstStyle/>
        <a:p>
          <a:endParaRPr lang="en-US"/>
        </a:p>
      </dgm:t>
    </dgm:pt>
    <dgm:pt modelId="{FB20F916-FE1C-4481-A54D-DA63BDF532F4}" type="pres">
      <dgm:prSet presAssocID="{BD8B5479-F55D-4EFC-A136-30E5D1A727F7}" presName="desTx" presStyleLbl="alignAccFollowNode1" presStyleIdx="0" presStyleCnt="3" custLinFactNeighborX="-3141" custLinFactNeighborY="-280">
        <dgm:presLayoutVars>
          <dgm:bulletEnabled val="1"/>
        </dgm:presLayoutVars>
      </dgm:prSet>
      <dgm:spPr>
        <a:solidFill>
          <a:schemeClr val="bg1">
            <a:lumMod val="95000"/>
            <a:alpha val="90000"/>
          </a:schemeClr>
        </a:solidFill>
        <a:ln>
          <a:solidFill>
            <a:schemeClr val="bg1">
              <a:lumMod val="75000"/>
              <a:alpha val="90000"/>
            </a:schemeClr>
          </a:solidFill>
        </a:ln>
      </dgm:spPr>
      <dgm:t>
        <a:bodyPr/>
        <a:lstStyle/>
        <a:p>
          <a:endParaRPr lang="en-US"/>
        </a:p>
      </dgm:t>
    </dgm:pt>
    <dgm:pt modelId="{CB6F3724-9E6A-4258-BBD1-358735B488C0}" type="pres">
      <dgm:prSet presAssocID="{E57448FA-F2E7-4B1A-8EE7-4FD730A1508F}" presName="space" presStyleCnt="0"/>
      <dgm:spPr/>
    </dgm:pt>
    <dgm:pt modelId="{A873D937-D4D9-4230-94A8-7EB0B53A72FE}" type="pres">
      <dgm:prSet presAssocID="{1D817CE1-8BBB-4C0D-9424-A4599AA9F34A}" presName="composite" presStyleCnt="0"/>
      <dgm:spPr/>
    </dgm:pt>
    <dgm:pt modelId="{9B79E736-ADEB-40FC-B403-A32A7C3840DC}" type="pres">
      <dgm:prSet presAssocID="{1D817CE1-8BBB-4C0D-9424-A4599AA9F34A}" presName="parTx" presStyleLbl="alignNode1" presStyleIdx="1" presStyleCnt="3">
        <dgm:presLayoutVars>
          <dgm:chMax val="0"/>
          <dgm:chPref val="0"/>
          <dgm:bulletEnabled val="1"/>
        </dgm:presLayoutVars>
      </dgm:prSet>
      <dgm:spPr/>
      <dgm:t>
        <a:bodyPr/>
        <a:lstStyle/>
        <a:p>
          <a:endParaRPr lang="en-US"/>
        </a:p>
      </dgm:t>
    </dgm:pt>
    <dgm:pt modelId="{74ACB2F5-0D2B-4439-8336-BAFB1DD8255C}" type="pres">
      <dgm:prSet presAssocID="{1D817CE1-8BBB-4C0D-9424-A4599AA9F34A}" presName="desTx" presStyleLbl="alignAccFollowNode1" presStyleIdx="1" presStyleCnt="3">
        <dgm:presLayoutVars>
          <dgm:bulletEnabled val="1"/>
        </dgm:presLayoutVars>
      </dgm:prSet>
      <dgm:spPr>
        <a:solidFill>
          <a:schemeClr val="bg1">
            <a:lumMod val="95000"/>
          </a:schemeClr>
        </a:solidFill>
        <a:ln>
          <a:solidFill>
            <a:schemeClr val="bg1">
              <a:lumMod val="75000"/>
              <a:alpha val="90000"/>
            </a:schemeClr>
          </a:solidFill>
        </a:ln>
      </dgm:spPr>
      <dgm:t>
        <a:bodyPr/>
        <a:lstStyle/>
        <a:p>
          <a:endParaRPr lang="en-US"/>
        </a:p>
      </dgm:t>
    </dgm:pt>
    <dgm:pt modelId="{1FC90218-49CF-4C29-A9AA-C22EB678159B}" type="pres">
      <dgm:prSet presAssocID="{BFABEFC9-01C6-40DA-952F-375209AD056F}" presName="space" presStyleCnt="0"/>
      <dgm:spPr/>
    </dgm:pt>
    <dgm:pt modelId="{7CCB8C80-E435-40B6-A860-E600E476F495}" type="pres">
      <dgm:prSet presAssocID="{BDCA2BFE-23E1-4604-8D1C-AE99A06703D9}" presName="composite" presStyleCnt="0"/>
      <dgm:spPr/>
    </dgm:pt>
    <dgm:pt modelId="{8D8B05A6-0447-4221-B5F1-8ECAD85F436E}" type="pres">
      <dgm:prSet presAssocID="{BDCA2BFE-23E1-4604-8D1C-AE99A06703D9}" presName="parTx" presStyleLbl="alignNode1" presStyleIdx="2" presStyleCnt="3">
        <dgm:presLayoutVars>
          <dgm:chMax val="0"/>
          <dgm:chPref val="0"/>
          <dgm:bulletEnabled val="1"/>
        </dgm:presLayoutVars>
      </dgm:prSet>
      <dgm:spPr/>
      <dgm:t>
        <a:bodyPr/>
        <a:lstStyle/>
        <a:p>
          <a:endParaRPr lang="en-US"/>
        </a:p>
      </dgm:t>
    </dgm:pt>
    <dgm:pt modelId="{4E4F7962-C2AC-4C30-9975-24CF43A30879}" type="pres">
      <dgm:prSet presAssocID="{BDCA2BFE-23E1-4604-8D1C-AE99A06703D9}" presName="desTx" presStyleLbl="alignAccFollowNode1" presStyleIdx="2" presStyleCnt="3">
        <dgm:presLayoutVars>
          <dgm:bulletEnabled val="1"/>
        </dgm:presLayoutVars>
      </dgm:prSet>
      <dgm:spPr/>
      <dgm:t>
        <a:bodyPr/>
        <a:lstStyle/>
        <a:p>
          <a:endParaRPr lang="en-US"/>
        </a:p>
      </dgm:t>
    </dgm:pt>
  </dgm:ptLst>
  <dgm:cxnLst>
    <dgm:cxn modelId="{8BC6E7D4-0B93-49B1-A4D7-2E0AF257DE83}" srcId="{BDCA2BFE-23E1-4604-8D1C-AE99A06703D9}" destId="{19515735-3E0D-463E-940A-26A3CB24CD22}" srcOrd="2" destOrd="0" parTransId="{CF650B62-B23E-4424-A630-1AC4AEF22BF4}" sibTransId="{1B5A7F63-52C6-4D40-88AC-9AE01EB3D1E1}"/>
    <dgm:cxn modelId="{38567D73-823D-43FC-A502-957F6642BA38}" type="presOf" srcId="{BDCA2BFE-23E1-4604-8D1C-AE99A06703D9}" destId="{8D8B05A6-0447-4221-B5F1-8ECAD85F436E}" srcOrd="0" destOrd="0" presId="urn:microsoft.com/office/officeart/2005/8/layout/hList1"/>
    <dgm:cxn modelId="{ACF91C17-7ED4-4780-AEF8-669D4518FFEE}" srcId="{6C194BA5-595A-4F08-98FB-87546052EE5D}" destId="{1D817CE1-8BBB-4C0D-9424-A4599AA9F34A}" srcOrd="1" destOrd="0" parTransId="{1DC8FD28-3F4D-44E7-96DA-1F43B16EF9BD}" sibTransId="{BFABEFC9-01C6-40DA-952F-375209AD056F}"/>
    <dgm:cxn modelId="{2EB3F927-AF15-4A9D-96A0-D81D037BF503}" type="presOf" srcId="{BD8B5479-F55D-4EFC-A136-30E5D1A727F7}" destId="{54AE2900-A855-42EB-AC12-E460A2ADDCE0}" srcOrd="0" destOrd="0" presId="urn:microsoft.com/office/officeart/2005/8/layout/hList1"/>
    <dgm:cxn modelId="{2F357BFC-998F-499E-A11D-3B2DA0F9A617}" srcId="{6C194BA5-595A-4F08-98FB-87546052EE5D}" destId="{BDCA2BFE-23E1-4604-8D1C-AE99A06703D9}" srcOrd="2" destOrd="0" parTransId="{53010A06-93BD-4160-A3E5-B26F5CD0600A}" sibTransId="{361F907F-9CC5-4426-8453-00378C90DB16}"/>
    <dgm:cxn modelId="{ED085A33-124C-4997-947E-C02F3F8A7EA5}" type="presOf" srcId="{3F7946E6-7483-4EFB-87E8-1331E581921E}" destId="{4E4F7962-C2AC-4C30-9975-24CF43A30879}" srcOrd="0" destOrd="1" presId="urn:microsoft.com/office/officeart/2005/8/layout/hList1"/>
    <dgm:cxn modelId="{6649CF02-C295-4E02-9FE2-F6B6611FE3D3}" type="presOf" srcId="{1D817CE1-8BBB-4C0D-9424-A4599AA9F34A}" destId="{9B79E736-ADEB-40FC-B403-A32A7C3840DC}" srcOrd="0" destOrd="0" presId="urn:microsoft.com/office/officeart/2005/8/layout/hList1"/>
    <dgm:cxn modelId="{B93FB020-3F82-4E95-AC86-EFD55CD25459}" type="presOf" srcId="{B0E525BF-4238-4E4E-83DE-B95084AEAA03}" destId="{4E4F7962-C2AC-4C30-9975-24CF43A30879}" srcOrd="0" destOrd="0" presId="urn:microsoft.com/office/officeart/2005/8/layout/hList1"/>
    <dgm:cxn modelId="{B7E842C6-647F-4ED0-954F-59BCDFD4CC94}" srcId="{BDCA2BFE-23E1-4604-8D1C-AE99A06703D9}" destId="{B0E525BF-4238-4E4E-83DE-B95084AEAA03}" srcOrd="0" destOrd="0" parTransId="{A2CE64B6-E7B0-40A8-8ECD-04DDF5688DA7}" sibTransId="{D35006DB-BA68-4DC6-B6B4-8D32FBFAD3E4}"/>
    <dgm:cxn modelId="{9744C03B-F09C-4D4F-A0C8-C259BE21897A}" srcId="{6C194BA5-595A-4F08-98FB-87546052EE5D}" destId="{BD8B5479-F55D-4EFC-A136-30E5D1A727F7}" srcOrd="0" destOrd="0" parTransId="{73A6D833-2DF9-4040-A7C1-4D1EEE02246D}" sibTransId="{E57448FA-F2E7-4B1A-8EE7-4FD730A1508F}"/>
    <dgm:cxn modelId="{71E58903-86EA-4694-9DCC-F79F5AC62966}" type="presOf" srcId="{6C194BA5-595A-4F08-98FB-87546052EE5D}" destId="{7AFE402F-2EB3-4EFC-98EB-C37208058265}" srcOrd="0" destOrd="0" presId="urn:microsoft.com/office/officeart/2005/8/layout/hList1"/>
    <dgm:cxn modelId="{7E683442-99FC-4B3B-8EB8-1303F904287F}" type="presOf" srcId="{19515735-3E0D-463E-940A-26A3CB24CD22}" destId="{4E4F7962-C2AC-4C30-9975-24CF43A30879}" srcOrd="0" destOrd="2" presId="urn:microsoft.com/office/officeart/2005/8/layout/hList1"/>
    <dgm:cxn modelId="{763B24AA-559E-47D9-822E-D4BDE4BE5E3A}" srcId="{BDCA2BFE-23E1-4604-8D1C-AE99A06703D9}" destId="{3F7946E6-7483-4EFB-87E8-1331E581921E}" srcOrd="1" destOrd="0" parTransId="{45550C9B-ACDC-4EF0-AA6C-9CF6D6A9D2FD}" sibTransId="{6708F711-E961-40EB-A74B-C0DD0F085F31}"/>
    <dgm:cxn modelId="{AC779677-DCE5-42B0-A5BA-4589370F8741}" type="presParOf" srcId="{7AFE402F-2EB3-4EFC-98EB-C37208058265}" destId="{1E289B77-47FB-4C3D-B1B7-901BA1D7E14A}" srcOrd="0" destOrd="0" presId="urn:microsoft.com/office/officeart/2005/8/layout/hList1"/>
    <dgm:cxn modelId="{AD30CDA4-4409-497F-B49A-4B194EA37C7E}" type="presParOf" srcId="{1E289B77-47FB-4C3D-B1B7-901BA1D7E14A}" destId="{54AE2900-A855-42EB-AC12-E460A2ADDCE0}" srcOrd="0" destOrd="0" presId="urn:microsoft.com/office/officeart/2005/8/layout/hList1"/>
    <dgm:cxn modelId="{633A4619-316C-497E-AF96-EAB032686FD9}" type="presParOf" srcId="{1E289B77-47FB-4C3D-B1B7-901BA1D7E14A}" destId="{FB20F916-FE1C-4481-A54D-DA63BDF532F4}" srcOrd="1" destOrd="0" presId="urn:microsoft.com/office/officeart/2005/8/layout/hList1"/>
    <dgm:cxn modelId="{2C8F2040-45CB-4B0B-BD1C-446F24BF40C0}" type="presParOf" srcId="{7AFE402F-2EB3-4EFC-98EB-C37208058265}" destId="{CB6F3724-9E6A-4258-BBD1-358735B488C0}" srcOrd="1" destOrd="0" presId="urn:microsoft.com/office/officeart/2005/8/layout/hList1"/>
    <dgm:cxn modelId="{52B64F10-49F7-4E98-9B27-83156B6AF22C}" type="presParOf" srcId="{7AFE402F-2EB3-4EFC-98EB-C37208058265}" destId="{A873D937-D4D9-4230-94A8-7EB0B53A72FE}" srcOrd="2" destOrd="0" presId="urn:microsoft.com/office/officeart/2005/8/layout/hList1"/>
    <dgm:cxn modelId="{7C321F41-5CDB-4C26-A758-07D0D86B7AFA}" type="presParOf" srcId="{A873D937-D4D9-4230-94A8-7EB0B53A72FE}" destId="{9B79E736-ADEB-40FC-B403-A32A7C3840DC}" srcOrd="0" destOrd="0" presId="urn:microsoft.com/office/officeart/2005/8/layout/hList1"/>
    <dgm:cxn modelId="{DBA19C98-A973-4BC0-A7A7-663BB7AE67CE}" type="presParOf" srcId="{A873D937-D4D9-4230-94A8-7EB0B53A72FE}" destId="{74ACB2F5-0D2B-4439-8336-BAFB1DD8255C}" srcOrd="1" destOrd="0" presId="urn:microsoft.com/office/officeart/2005/8/layout/hList1"/>
    <dgm:cxn modelId="{B5C17DC8-F7E7-4B39-BAF7-A7E844FB4334}" type="presParOf" srcId="{7AFE402F-2EB3-4EFC-98EB-C37208058265}" destId="{1FC90218-49CF-4C29-A9AA-C22EB678159B}" srcOrd="3" destOrd="0" presId="urn:microsoft.com/office/officeart/2005/8/layout/hList1"/>
    <dgm:cxn modelId="{4C121E90-9236-4DCE-91B3-5F92E7045BC9}" type="presParOf" srcId="{7AFE402F-2EB3-4EFC-98EB-C37208058265}" destId="{7CCB8C80-E435-40B6-A860-E600E476F495}" srcOrd="4" destOrd="0" presId="urn:microsoft.com/office/officeart/2005/8/layout/hList1"/>
    <dgm:cxn modelId="{FA669C23-180A-42F7-A6CE-190C028A8F53}" type="presParOf" srcId="{7CCB8C80-E435-40B6-A860-E600E476F495}" destId="{8D8B05A6-0447-4221-B5F1-8ECAD85F436E}" srcOrd="0" destOrd="0" presId="urn:microsoft.com/office/officeart/2005/8/layout/hList1"/>
    <dgm:cxn modelId="{D0D05D62-D78E-4C7C-8903-B30971C18C62}" type="presParOf" srcId="{7CCB8C80-E435-40B6-A860-E600E476F495}" destId="{4E4F7962-C2AC-4C30-9975-24CF43A308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F79CC-142B-4566-8E77-805992418B3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C5F14F1-192F-47B8-B97D-A802C131BD58}">
      <dgm:prSet phldrT="[Text]" custT="1"/>
      <dgm:spPr/>
      <dgm:t>
        <a:bodyPr/>
        <a:lstStyle/>
        <a:p>
          <a:r>
            <a:rPr lang="en-US" sz="2600" b="1" i="1" kern="1200" dirty="0" smtClean="0">
              <a:solidFill>
                <a:srgbClr val="1A3967"/>
              </a:solidFill>
              <a:latin typeface="Calibri" pitchFamily="34" charset="0"/>
              <a:ea typeface="MS PGothic" pitchFamily="34" charset="-128"/>
              <a:cs typeface="+mn-cs"/>
            </a:rPr>
            <a:t>PURPOSE</a:t>
          </a:r>
          <a:endParaRPr lang="en-US" sz="2600" b="1" i="1" kern="1200" dirty="0">
            <a:solidFill>
              <a:srgbClr val="1A3967"/>
            </a:solidFill>
            <a:latin typeface="Calibri" pitchFamily="34" charset="0"/>
            <a:ea typeface="MS PGothic" pitchFamily="34" charset="-128"/>
            <a:cs typeface="+mn-cs"/>
          </a:endParaRPr>
        </a:p>
      </dgm:t>
    </dgm:pt>
    <dgm:pt modelId="{2762CF7F-3701-4697-93FF-51EA1B9EAC43}" type="parTrans" cxnId="{076D4915-3BDB-45F1-942B-D6FF0963E8D4}">
      <dgm:prSet/>
      <dgm:spPr/>
      <dgm:t>
        <a:bodyPr/>
        <a:lstStyle/>
        <a:p>
          <a:endParaRPr lang="en-US"/>
        </a:p>
      </dgm:t>
    </dgm:pt>
    <dgm:pt modelId="{48C3B1E6-26D7-4CDD-8C07-187AFF532283}" type="sibTrans" cxnId="{076D4915-3BDB-45F1-942B-D6FF0963E8D4}">
      <dgm:prSet/>
      <dgm:spPr/>
      <dgm:t>
        <a:bodyPr/>
        <a:lstStyle/>
        <a:p>
          <a:endParaRPr lang="en-US"/>
        </a:p>
      </dgm:t>
    </dgm:pt>
    <dgm:pt modelId="{F5CF6C1D-02E4-45B8-ADB9-14B36F639652}">
      <dgm:prSet phldrT="[Text]" custT="1"/>
      <dgm:spPr/>
      <dgm:t>
        <a:bodyPr/>
        <a:lstStyle/>
        <a:p>
          <a:r>
            <a:rPr lang="en-US" sz="2600" b="1" i="1" kern="1200" dirty="0" smtClean="0">
              <a:solidFill>
                <a:srgbClr val="1A3967"/>
              </a:solidFill>
              <a:latin typeface="Calibri" pitchFamily="34" charset="0"/>
              <a:ea typeface="MS PGothic" pitchFamily="34" charset="-128"/>
              <a:cs typeface="+mn-cs"/>
            </a:rPr>
            <a:t>PEOPLE</a:t>
          </a:r>
          <a:endParaRPr lang="en-US" sz="2600" b="1" i="1" kern="1200" dirty="0">
            <a:solidFill>
              <a:srgbClr val="1A3967"/>
            </a:solidFill>
            <a:latin typeface="Calibri" pitchFamily="34" charset="0"/>
            <a:ea typeface="MS PGothic" pitchFamily="34" charset="-128"/>
            <a:cs typeface="+mn-cs"/>
          </a:endParaRPr>
        </a:p>
      </dgm:t>
    </dgm:pt>
    <dgm:pt modelId="{C561110D-CEDF-4FDF-AD01-B91B8F2AC790}" type="parTrans" cxnId="{275804D9-75C3-4CD3-BEDD-3D4332DE4760}">
      <dgm:prSet/>
      <dgm:spPr/>
      <dgm:t>
        <a:bodyPr/>
        <a:lstStyle/>
        <a:p>
          <a:endParaRPr lang="en-US"/>
        </a:p>
      </dgm:t>
    </dgm:pt>
    <dgm:pt modelId="{A1F79948-60C8-4857-AD98-8A00DD614630}" type="sibTrans" cxnId="{275804D9-75C3-4CD3-BEDD-3D4332DE4760}">
      <dgm:prSet/>
      <dgm:spPr/>
      <dgm:t>
        <a:bodyPr/>
        <a:lstStyle/>
        <a:p>
          <a:endParaRPr lang="en-US"/>
        </a:p>
      </dgm:t>
    </dgm:pt>
    <dgm:pt modelId="{8105371D-92FC-48C7-ACD7-71645F5C0E58}">
      <dgm:prSet phldrT="[Text]" custT="1"/>
      <dgm:spPr/>
      <dgm:t>
        <a:bodyPr/>
        <a:lstStyle/>
        <a:p>
          <a:r>
            <a:rPr lang="en-US" sz="2600" b="1" i="1" kern="1200" dirty="0" smtClean="0">
              <a:solidFill>
                <a:srgbClr val="1A3967"/>
              </a:solidFill>
              <a:latin typeface="Calibri" pitchFamily="34" charset="0"/>
              <a:ea typeface="MS PGothic" pitchFamily="34" charset="-128"/>
              <a:cs typeface="+mn-cs"/>
            </a:rPr>
            <a:t>PLACE</a:t>
          </a:r>
          <a:endParaRPr lang="en-US" sz="2600" b="1" i="1" kern="1200" dirty="0">
            <a:solidFill>
              <a:srgbClr val="1A3967"/>
            </a:solidFill>
            <a:latin typeface="Calibri" pitchFamily="34" charset="0"/>
            <a:ea typeface="MS PGothic" pitchFamily="34" charset="-128"/>
            <a:cs typeface="+mn-cs"/>
          </a:endParaRPr>
        </a:p>
      </dgm:t>
    </dgm:pt>
    <dgm:pt modelId="{065E785F-4AEE-4DC2-BF77-501952A4519A}" type="parTrans" cxnId="{366A1756-FB44-427F-AD6B-63210265565B}">
      <dgm:prSet/>
      <dgm:spPr/>
      <dgm:t>
        <a:bodyPr/>
        <a:lstStyle/>
        <a:p>
          <a:endParaRPr lang="en-US"/>
        </a:p>
      </dgm:t>
    </dgm:pt>
    <dgm:pt modelId="{48359C08-A689-4CE0-90C7-752EC8A9CF21}" type="sibTrans" cxnId="{366A1756-FB44-427F-AD6B-63210265565B}">
      <dgm:prSet/>
      <dgm:spPr/>
      <dgm:t>
        <a:bodyPr/>
        <a:lstStyle/>
        <a:p>
          <a:endParaRPr lang="en-US"/>
        </a:p>
      </dgm:t>
    </dgm:pt>
    <dgm:pt modelId="{382A4847-0874-4437-BEF4-83796FA6F1A3}" type="pres">
      <dgm:prSet presAssocID="{7CAF79CC-142B-4566-8E77-805992418B33}" presName="Name0" presStyleCnt="0">
        <dgm:presLayoutVars>
          <dgm:chMax val="7"/>
          <dgm:chPref val="7"/>
          <dgm:dir/>
          <dgm:animLvl val="lvl"/>
        </dgm:presLayoutVars>
      </dgm:prSet>
      <dgm:spPr/>
      <dgm:t>
        <a:bodyPr/>
        <a:lstStyle/>
        <a:p>
          <a:endParaRPr lang="en-US"/>
        </a:p>
      </dgm:t>
    </dgm:pt>
    <dgm:pt modelId="{FCB0EDE6-6739-44B0-9A8F-2F7F1251F4D2}" type="pres">
      <dgm:prSet presAssocID="{AC5F14F1-192F-47B8-B97D-A802C131BD58}" presName="Accent1" presStyleCnt="0"/>
      <dgm:spPr/>
    </dgm:pt>
    <dgm:pt modelId="{B1647BA6-A88D-4420-B21B-948740A9AAD9}" type="pres">
      <dgm:prSet presAssocID="{AC5F14F1-192F-47B8-B97D-A802C131BD58}" presName="Accent" presStyleLbl="node1" presStyleIdx="0" presStyleCnt="3">
        <dgm:style>
          <a:lnRef idx="0">
            <a:schemeClr val="accent3"/>
          </a:lnRef>
          <a:fillRef idx="3">
            <a:schemeClr val="accent3"/>
          </a:fillRef>
          <a:effectRef idx="3">
            <a:schemeClr val="accent3"/>
          </a:effectRef>
          <a:fontRef idx="minor">
            <a:schemeClr val="lt1"/>
          </a:fontRef>
        </dgm:style>
      </dgm:prSet>
      <dgm:spPr>
        <a:solidFill>
          <a:schemeClr val="accent6">
            <a:lumMod val="60000"/>
            <a:lumOff val="40000"/>
          </a:schemeClr>
        </a:solidFill>
      </dgm:spPr>
    </dgm:pt>
    <dgm:pt modelId="{36F4ED92-2973-4BF3-8637-052EF9BD2BF6}" type="pres">
      <dgm:prSet presAssocID="{AC5F14F1-192F-47B8-B97D-A802C131BD58}" presName="Parent1" presStyleLbl="revTx" presStyleIdx="0" presStyleCnt="3" custLinFactY="200000" custLinFactNeighborX="-410" custLinFactNeighborY="216727">
        <dgm:presLayoutVars>
          <dgm:chMax val="1"/>
          <dgm:chPref val="1"/>
          <dgm:bulletEnabled val="1"/>
        </dgm:presLayoutVars>
      </dgm:prSet>
      <dgm:spPr/>
      <dgm:t>
        <a:bodyPr/>
        <a:lstStyle/>
        <a:p>
          <a:endParaRPr lang="en-US"/>
        </a:p>
      </dgm:t>
    </dgm:pt>
    <dgm:pt modelId="{A078863A-77B1-40A7-82DC-F539EF40FF75}" type="pres">
      <dgm:prSet presAssocID="{F5CF6C1D-02E4-45B8-ADB9-14B36F639652}" presName="Accent2" presStyleCnt="0"/>
      <dgm:spPr/>
    </dgm:pt>
    <dgm:pt modelId="{2C82770E-B236-41E7-9645-2448F5549DCF}" type="pres">
      <dgm:prSet presAssocID="{F5CF6C1D-02E4-45B8-ADB9-14B36F639652}" presName="Accent" presStyleLbl="node1" presStyleIdx="1" presStyleCnt="3">
        <dgm:style>
          <a:lnRef idx="0">
            <a:schemeClr val="accent2"/>
          </a:lnRef>
          <a:fillRef idx="3">
            <a:schemeClr val="accent2"/>
          </a:fillRef>
          <a:effectRef idx="3">
            <a:schemeClr val="accent2"/>
          </a:effectRef>
          <a:fontRef idx="minor">
            <a:schemeClr val="lt1"/>
          </a:fontRef>
        </dgm:style>
      </dgm:prSet>
      <dgm:spPr/>
    </dgm:pt>
    <dgm:pt modelId="{D29CA0C8-AAB8-4D9F-8569-15B02C219FD8}" type="pres">
      <dgm:prSet presAssocID="{F5CF6C1D-02E4-45B8-ADB9-14B36F639652}" presName="Parent2" presStyleLbl="revTx" presStyleIdx="1" presStyleCnt="3">
        <dgm:presLayoutVars>
          <dgm:chMax val="1"/>
          <dgm:chPref val="1"/>
          <dgm:bulletEnabled val="1"/>
        </dgm:presLayoutVars>
      </dgm:prSet>
      <dgm:spPr/>
      <dgm:t>
        <a:bodyPr/>
        <a:lstStyle/>
        <a:p>
          <a:endParaRPr lang="en-US"/>
        </a:p>
      </dgm:t>
    </dgm:pt>
    <dgm:pt modelId="{3F097ED4-8799-4F83-AB10-52F75CE020B0}" type="pres">
      <dgm:prSet presAssocID="{8105371D-92FC-48C7-ACD7-71645F5C0E58}" presName="Accent3" presStyleCnt="0"/>
      <dgm:spPr/>
    </dgm:pt>
    <dgm:pt modelId="{3BE5D4AC-F835-4DEE-8231-BB16F575B921}" type="pres">
      <dgm:prSet presAssocID="{8105371D-92FC-48C7-ACD7-71645F5C0E58}" presName="Accent" presStyleLbl="node1" presStyleIdx="2" presStyleCnt="3">
        <dgm:style>
          <a:lnRef idx="0">
            <a:schemeClr val="accent3"/>
          </a:lnRef>
          <a:fillRef idx="3">
            <a:schemeClr val="accent3"/>
          </a:fillRef>
          <a:effectRef idx="3">
            <a:schemeClr val="accent3"/>
          </a:effectRef>
          <a:fontRef idx="minor">
            <a:schemeClr val="lt1"/>
          </a:fontRef>
        </dgm:style>
      </dgm:prSet>
      <dgm:spPr/>
    </dgm:pt>
    <dgm:pt modelId="{46E7ED59-C7A0-4DAE-BFCF-1F9E6369DE0A}" type="pres">
      <dgm:prSet presAssocID="{8105371D-92FC-48C7-ACD7-71645F5C0E58}" presName="Parent3" presStyleLbl="revTx" presStyleIdx="2" presStyleCnt="3" custLinFactY="-200000" custLinFactNeighborX="5047" custLinFactNeighborY="-232547">
        <dgm:presLayoutVars>
          <dgm:chMax val="1"/>
          <dgm:chPref val="1"/>
          <dgm:bulletEnabled val="1"/>
        </dgm:presLayoutVars>
      </dgm:prSet>
      <dgm:spPr/>
      <dgm:t>
        <a:bodyPr/>
        <a:lstStyle/>
        <a:p>
          <a:endParaRPr lang="en-US"/>
        </a:p>
      </dgm:t>
    </dgm:pt>
  </dgm:ptLst>
  <dgm:cxnLst>
    <dgm:cxn modelId="{3EC0447B-D4BA-4397-94EB-3D14273FE1C1}" type="presOf" srcId="{F5CF6C1D-02E4-45B8-ADB9-14B36F639652}" destId="{D29CA0C8-AAB8-4D9F-8569-15B02C219FD8}" srcOrd="0" destOrd="0" presId="urn:microsoft.com/office/officeart/2009/layout/CircleArrowProcess"/>
    <dgm:cxn modelId="{3EFCE857-CC08-4214-B754-C1F66E062365}" type="presOf" srcId="{8105371D-92FC-48C7-ACD7-71645F5C0E58}" destId="{46E7ED59-C7A0-4DAE-BFCF-1F9E6369DE0A}" srcOrd="0" destOrd="0" presId="urn:microsoft.com/office/officeart/2009/layout/CircleArrowProcess"/>
    <dgm:cxn modelId="{A687DCFD-EB24-4971-A9B9-077BCCAAE978}" type="presOf" srcId="{7CAF79CC-142B-4566-8E77-805992418B33}" destId="{382A4847-0874-4437-BEF4-83796FA6F1A3}" srcOrd="0" destOrd="0" presId="urn:microsoft.com/office/officeart/2009/layout/CircleArrowProcess"/>
    <dgm:cxn modelId="{366A1756-FB44-427F-AD6B-63210265565B}" srcId="{7CAF79CC-142B-4566-8E77-805992418B33}" destId="{8105371D-92FC-48C7-ACD7-71645F5C0E58}" srcOrd="2" destOrd="0" parTransId="{065E785F-4AEE-4DC2-BF77-501952A4519A}" sibTransId="{48359C08-A689-4CE0-90C7-752EC8A9CF21}"/>
    <dgm:cxn modelId="{275804D9-75C3-4CD3-BEDD-3D4332DE4760}" srcId="{7CAF79CC-142B-4566-8E77-805992418B33}" destId="{F5CF6C1D-02E4-45B8-ADB9-14B36F639652}" srcOrd="1" destOrd="0" parTransId="{C561110D-CEDF-4FDF-AD01-B91B8F2AC790}" sibTransId="{A1F79948-60C8-4857-AD98-8A00DD614630}"/>
    <dgm:cxn modelId="{05B0F982-32EC-4B11-84A3-B09D6F77C94A}" type="presOf" srcId="{AC5F14F1-192F-47B8-B97D-A802C131BD58}" destId="{36F4ED92-2973-4BF3-8637-052EF9BD2BF6}" srcOrd="0" destOrd="0" presId="urn:microsoft.com/office/officeart/2009/layout/CircleArrowProcess"/>
    <dgm:cxn modelId="{076D4915-3BDB-45F1-942B-D6FF0963E8D4}" srcId="{7CAF79CC-142B-4566-8E77-805992418B33}" destId="{AC5F14F1-192F-47B8-B97D-A802C131BD58}" srcOrd="0" destOrd="0" parTransId="{2762CF7F-3701-4697-93FF-51EA1B9EAC43}" sibTransId="{48C3B1E6-26D7-4CDD-8C07-187AFF532283}"/>
    <dgm:cxn modelId="{EA22B4A5-EF89-45B0-8865-6AA62A8E1AFB}" type="presParOf" srcId="{382A4847-0874-4437-BEF4-83796FA6F1A3}" destId="{FCB0EDE6-6739-44B0-9A8F-2F7F1251F4D2}" srcOrd="0" destOrd="0" presId="urn:microsoft.com/office/officeart/2009/layout/CircleArrowProcess"/>
    <dgm:cxn modelId="{AEF87560-31E1-4659-8E86-34CBDDBE1EAD}" type="presParOf" srcId="{FCB0EDE6-6739-44B0-9A8F-2F7F1251F4D2}" destId="{B1647BA6-A88D-4420-B21B-948740A9AAD9}" srcOrd="0" destOrd="0" presId="urn:microsoft.com/office/officeart/2009/layout/CircleArrowProcess"/>
    <dgm:cxn modelId="{1D29C8A3-FAC2-430D-9324-3FADEEF92246}" type="presParOf" srcId="{382A4847-0874-4437-BEF4-83796FA6F1A3}" destId="{36F4ED92-2973-4BF3-8637-052EF9BD2BF6}" srcOrd="1" destOrd="0" presId="urn:microsoft.com/office/officeart/2009/layout/CircleArrowProcess"/>
    <dgm:cxn modelId="{958DFD8D-8A92-4045-B388-4A3D0CC5ADD4}" type="presParOf" srcId="{382A4847-0874-4437-BEF4-83796FA6F1A3}" destId="{A078863A-77B1-40A7-82DC-F539EF40FF75}" srcOrd="2" destOrd="0" presId="urn:microsoft.com/office/officeart/2009/layout/CircleArrowProcess"/>
    <dgm:cxn modelId="{750E03BE-8699-44ED-9DAA-6F649912631E}" type="presParOf" srcId="{A078863A-77B1-40A7-82DC-F539EF40FF75}" destId="{2C82770E-B236-41E7-9645-2448F5549DCF}" srcOrd="0" destOrd="0" presId="urn:microsoft.com/office/officeart/2009/layout/CircleArrowProcess"/>
    <dgm:cxn modelId="{664FEF41-CC59-4D01-A60D-B1B96C58636B}" type="presParOf" srcId="{382A4847-0874-4437-BEF4-83796FA6F1A3}" destId="{D29CA0C8-AAB8-4D9F-8569-15B02C219FD8}" srcOrd="3" destOrd="0" presId="urn:microsoft.com/office/officeart/2009/layout/CircleArrowProcess"/>
    <dgm:cxn modelId="{BE480066-28CC-4823-91C1-BFD1C390A9AB}" type="presParOf" srcId="{382A4847-0874-4437-BEF4-83796FA6F1A3}" destId="{3F097ED4-8799-4F83-AB10-52F75CE020B0}" srcOrd="4" destOrd="0" presId="urn:microsoft.com/office/officeart/2009/layout/CircleArrowProcess"/>
    <dgm:cxn modelId="{0C98677A-4526-40A6-822F-E611593D0E55}" type="presParOf" srcId="{3F097ED4-8799-4F83-AB10-52F75CE020B0}" destId="{3BE5D4AC-F835-4DEE-8231-BB16F575B921}" srcOrd="0" destOrd="0" presId="urn:microsoft.com/office/officeart/2009/layout/CircleArrowProcess"/>
    <dgm:cxn modelId="{98CA14A3-A927-4FED-9233-A9A07FB0E80B}" type="presParOf" srcId="{382A4847-0874-4437-BEF4-83796FA6F1A3}" destId="{46E7ED59-C7A0-4DAE-BFCF-1F9E6369DE0A}"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E4E286-4BF3-4583-8814-C814F938AFC2}" type="doc">
      <dgm:prSet loTypeId="urn:microsoft.com/office/officeart/2005/8/layout/cycle6" loCatId="cycle" qsTypeId="urn:microsoft.com/office/officeart/2005/8/quickstyle/simple5" qsCatId="simple" csTypeId="urn:microsoft.com/office/officeart/2005/8/colors/accent6_2" csCatId="accent6" phldr="1"/>
      <dgm:spPr/>
      <dgm:t>
        <a:bodyPr/>
        <a:lstStyle/>
        <a:p>
          <a:endParaRPr lang="en-US"/>
        </a:p>
      </dgm:t>
    </dgm:pt>
    <dgm:pt modelId="{F0680BEA-1316-4044-8813-F6918B7D0173}">
      <dgm:prSet phldrT="[Text]" custT="1"/>
      <dgm:spPr/>
      <dgm:t>
        <a:bodyPr/>
        <a:lstStyle/>
        <a:p>
          <a:r>
            <a:rPr lang="en-US" sz="2200" b="1" dirty="0" smtClean="0">
              <a:latin typeface="Georgia" pitchFamily="18" charset="0"/>
            </a:rPr>
            <a:t>Reason</a:t>
          </a:r>
          <a:endParaRPr lang="en-US" sz="2200" b="1" dirty="0">
            <a:latin typeface="Georgia" pitchFamily="18" charset="0"/>
          </a:endParaRPr>
        </a:p>
      </dgm:t>
    </dgm:pt>
    <dgm:pt modelId="{B2321C6C-6AE7-40CF-97BB-C90FD264CC65}" type="parTrans" cxnId="{BB89DBCA-C95C-4FA3-AD20-5248F340141A}">
      <dgm:prSet/>
      <dgm:spPr/>
      <dgm:t>
        <a:bodyPr/>
        <a:lstStyle/>
        <a:p>
          <a:endParaRPr lang="en-US"/>
        </a:p>
      </dgm:t>
    </dgm:pt>
    <dgm:pt modelId="{041163A4-1EB4-47FE-81DA-7852510EDD98}" type="sibTrans" cxnId="{BB89DBCA-C95C-4FA3-AD20-5248F340141A}">
      <dgm:prSet/>
      <dgm:spPr/>
      <dgm:t>
        <a:bodyPr/>
        <a:lstStyle/>
        <a:p>
          <a:endParaRPr lang="en-US"/>
        </a:p>
      </dgm:t>
    </dgm:pt>
    <dgm:pt modelId="{39A4A945-66E3-487F-9E94-695FA4B5EDE8}">
      <dgm:prSet phldrT="[Text]" custT="1"/>
      <dgm:spPr/>
      <dgm:t>
        <a:bodyPr/>
        <a:lstStyle/>
        <a:p>
          <a:r>
            <a:rPr lang="en-US" sz="1800" b="1" dirty="0" smtClean="0">
              <a:latin typeface="Georgia" pitchFamily="18" charset="0"/>
            </a:rPr>
            <a:t>Research</a:t>
          </a:r>
          <a:endParaRPr lang="en-US" sz="1800" b="1" dirty="0">
            <a:latin typeface="Georgia" pitchFamily="18" charset="0"/>
          </a:endParaRPr>
        </a:p>
      </dgm:t>
    </dgm:pt>
    <dgm:pt modelId="{E6E4F6E6-C134-4433-93EC-03F5312F58A9}" type="parTrans" cxnId="{005F753B-50EC-49F4-988F-286BF0E1B14F}">
      <dgm:prSet/>
      <dgm:spPr/>
      <dgm:t>
        <a:bodyPr/>
        <a:lstStyle/>
        <a:p>
          <a:endParaRPr lang="en-US"/>
        </a:p>
      </dgm:t>
    </dgm:pt>
    <dgm:pt modelId="{F2340184-78FD-4AB7-AB1A-5C704341529A}" type="sibTrans" cxnId="{005F753B-50EC-49F4-988F-286BF0E1B14F}">
      <dgm:prSet/>
      <dgm:spPr/>
      <dgm:t>
        <a:bodyPr/>
        <a:lstStyle/>
        <a:p>
          <a:endParaRPr lang="en-US"/>
        </a:p>
      </dgm:t>
    </dgm:pt>
    <dgm:pt modelId="{2B735EC9-DE51-4AC9-A28F-605F5556BA44}">
      <dgm:prSet phldrT="[Text]" custT="1"/>
      <dgm:spPr/>
      <dgm:t>
        <a:bodyPr/>
        <a:lstStyle/>
        <a:p>
          <a:r>
            <a:rPr lang="en-US" sz="2000" b="1" dirty="0" smtClean="0">
              <a:latin typeface="Georgia" pitchFamily="18" charset="0"/>
            </a:rPr>
            <a:t>Real World</a:t>
          </a:r>
          <a:br>
            <a:rPr lang="en-US" sz="2000" b="1" dirty="0" smtClean="0">
              <a:latin typeface="Georgia" pitchFamily="18" charset="0"/>
            </a:rPr>
          </a:br>
          <a:r>
            <a:rPr lang="en-US" sz="2000" b="1" dirty="0" smtClean="0">
              <a:latin typeface="Georgia" pitchFamily="18" charset="0"/>
            </a:rPr>
            <a:t>Events</a:t>
          </a:r>
          <a:endParaRPr lang="en-US" sz="2000" b="1" dirty="0">
            <a:latin typeface="Georgia" pitchFamily="18" charset="0"/>
          </a:endParaRPr>
        </a:p>
      </dgm:t>
    </dgm:pt>
    <dgm:pt modelId="{9C066B82-1D36-4D36-B780-8FE48B311BF0}" type="parTrans" cxnId="{E66BF2DD-D231-4C01-A976-BEADCC56C5C9}">
      <dgm:prSet/>
      <dgm:spPr/>
      <dgm:t>
        <a:bodyPr/>
        <a:lstStyle/>
        <a:p>
          <a:endParaRPr lang="en-US"/>
        </a:p>
      </dgm:t>
    </dgm:pt>
    <dgm:pt modelId="{2326FEE3-0068-4DA5-9E74-1B3849F6EC79}" type="sibTrans" cxnId="{E66BF2DD-D231-4C01-A976-BEADCC56C5C9}">
      <dgm:prSet/>
      <dgm:spPr/>
      <dgm:t>
        <a:bodyPr/>
        <a:lstStyle/>
        <a:p>
          <a:endParaRPr lang="en-US"/>
        </a:p>
      </dgm:t>
    </dgm:pt>
    <dgm:pt modelId="{BFDCDE84-8920-4767-AA2A-C3142022D7BF}">
      <dgm:prSet phldrT="[Text]" custT="1"/>
      <dgm:spPr/>
      <dgm:t>
        <a:bodyPr/>
        <a:lstStyle/>
        <a:p>
          <a:r>
            <a:rPr lang="en-US" sz="1800" b="1" dirty="0" smtClean="0">
              <a:latin typeface="Georgia" pitchFamily="18" charset="0"/>
            </a:rPr>
            <a:t>Resources </a:t>
          </a:r>
          <a:br>
            <a:rPr lang="en-US" sz="1800" b="1" dirty="0" smtClean="0">
              <a:latin typeface="Georgia" pitchFamily="18" charset="0"/>
            </a:rPr>
          </a:br>
          <a:r>
            <a:rPr lang="en-US" sz="1800" b="1" dirty="0" smtClean="0">
              <a:latin typeface="Georgia" pitchFamily="18" charset="0"/>
            </a:rPr>
            <a:t>&amp;</a:t>
          </a:r>
          <a:br>
            <a:rPr lang="en-US" sz="1800" b="1" dirty="0" smtClean="0">
              <a:latin typeface="Georgia" pitchFamily="18" charset="0"/>
            </a:rPr>
          </a:br>
          <a:r>
            <a:rPr lang="en-US" sz="1800" b="1" dirty="0" smtClean="0">
              <a:latin typeface="Georgia" pitchFamily="18" charset="0"/>
            </a:rPr>
            <a:t>Rewards</a:t>
          </a:r>
          <a:endParaRPr lang="en-US" sz="1800" b="1" dirty="0">
            <a:latin typeface="Georgia" pitchFamily="18" charset="0"/>
          </a:endParaRPr>
        </a:p>
      </dgm:t>
    </dgm:pt>
    <dgm:pt modelId="{5BB74D4D-4648-472C-AD05-F111837BD5E4}" type="parTrans" cxnId="{2BB48D0F-D935-4957-8D69-C0F9ED3B9DB9}">
      <dgm:prSet/>
      <dgm:spPr/>
      <dgm:t>
        <a:bodyPr/>
        <a:lstStyle/>
        <a:p>
          <a:endParaRPr lang="en-US"/>
        </a:p>
      </dgm:t>
    </dgm:pt>
    <dgm:pt modelId="{DEB65F61-3570-4D3E-BFF7-28AFF820E784}" type="sibTrans" cxnId="{2BB48D0F-D935-4957-8D69-C0F9ED3B9DB9}">
      <dgm:prSet/>
      <dgm:spPr/>
      <dgm:t>
        <a:bodyPr/>
        <a:lstStyle/>
        <a:p>
          <a:endParaRPr lang="en-US"/>
        </a:p>
      </dgm:t>
    </dgm:pt>
    <dgm:pt modelId="{D69742BB-D27A-4269-A296-8FB2F2BFF388}">
      <dgm:prSet phldrT="[Text]" custT="1"/>
      <dgm:spPr/>
      <dgm:t>
        <a:bodyPr/>
        <a:lstStyle/>
        <a:p>
          <a:r>
            <a:rPr lang="en-US" sz="1800" b="1" dirty="0" err="1" smtClean="0">
              <a:latin typeface="Georgia" pitchFamily="18" charset="0"/>
            </a:rPr>
            <a:t>Redescription</a:t>
          </a:r>
          <a:endParaRPr lang="en-US" sz="2400" b="1" dirty="0">
            <a:latin typeface="Georgia" pitchFamily="18" charset="0"/>
          </a:endParaRPr>
        </a:p>
      </dgm:t>
    </dgm:pt>
    <dgm:pt modelId="{EA00AD55-083B-4533-A953-760F5E057EF0}" type="parTrans" cxnId="{1AC95DE4-53FC-4FED-910E-065F6FE8616F}">
      <dgm:prSet/>
      <dgm:spPr/>
      <dgm:t>
        <a:bodyPr/>
        <a:lstStyle/>
        <a:p>
          <a:endParaRPr lang="en-US"/>
        </a:p>
      </dgm:t>
    </dgm:pt>
    <dgm:pt modelId="{485D0E75-DF47-4DCB-840F-98E8B92B6E9D}" type="sibTrans" cxnId="{1AC95DE4-53FC-4FED-910E-065F6FE8616F}">
      <dgm:prSet/>
      <dgm:spPr/>
      <dgm:t>
        <a:bodyPr/>
        <a:lstStyle/>
        <a:p>
          <a:endParaRPr lang="en-US"/>
        </a:p>
      </dgm:t>
    </dgm:pt>
    <dgm:pt modelId="{CA3C51A8-4030-44C1-9733-2117807EFF24}">
      <dgm:prSet phldrT="[Text]" custT="1"/>
      <dgm:spPr/>
      <dgm:t>
        <a:bodyPr/>
        <a:lstStyle/>
        <a:p>
          <a:r>
            <a:rPr lang="en-US" sz="1800" b="1" dirty="0" smtClean="0">
              <a:latin typeface="Georgia" pitchFamily="18" charset="0"/>
            </a:rPr>
            <a:t>Resistances</a:t>
          </a:r>
          <a:endParaRPr lang="en-US" sz="2400" b="1" dirty="0">
            <a:latin typeface="Georgia" pitchFamily="18" charset="0"/>
          </a:endParaRPr>
        </a:p>
      </dgm:t>
    </dgm:pt>
    <dgm:pt modelId="{137FB4C8-D14B-435D-B3AC-B71B3CE0117D}" type="parTrans" cxnId="{1AFBDE36-B84B-4DB8-AB6D-26867FAB4FCD}">
      <dgm:prSet/>
      <dgm:spPr/>
      <dgm:t>
        <a:bodyPr/>
        <a:lstStyle/>
        <a:p>
          <a:endParaRPr lang="en-US"/>
        </a:p>
      </dgm:t>
    </dgm:pt>
    <dgm:pt modelId="{6005C893-05B7-4007-8ABD-BC63B86D7018}" type="sibTrans" cxnId="{1AFBDE36-B84B-4DB8-AB6D-26867FAB4FCD}">
      <dgm:prSet/>
      <dgm:spPr/>
      <dgm:t>
        <a:bodyPr/>
        <a:lstStyle/>
        <a:p>
          <a:endParaRPr lang="en-US"/>
        </a:p>
      </dgm:t>
    </dgm:pt>
    <dgm:pt modelId="{74897B8E-37F5-4C39-8FE6-ED157C7BDB80}">
      <dgm:prSet/>
      <dgm:spPr/>
      <dgm:t>
        <a:bodyPr/>
        <a:lstStyle/>
        <a:p>
          <a:r>
            <a:rPr lang="en-US" b="1" dirty="0" smtClean="0">
              <a:latin typeface="Georgia" pitchFamily="18" charset="0"/>
            </a:rPr>
            <a:t>Resonance</a:t>
          </a:r>
          <a:endParaRPr lang="en-US" dirty="0"/>
        </a:p>
      </dgm:t>
    </dgm:pt>
    <dgm:pt modelId="{EA4C4EC5-4EE1-4DDC-8502-F7A00DB60007}" type="parTrans" cxnId="{3C3ADA4A-40F9-46D8-B581-102B9627142B}">
      <dgm:prSet/>
      <dgm:spPr/>
      <dgm:t>
        <a:bodyPr/>
        <a:lstStyle/>
        <a:p>
          <a:endParaRPr lang="en-US"/>
        </a:p>
      </dgm:t>
    </dgm:pt>
    <dgm:pt modelId="{3AECA106-BC25-4950-AD79-D961DF05FFEA}" type="sibTrans" cxnId="{3C3ADA4A-40F9-46D8-B581-102B9627142B}">
      <dgm:prSet/>
      <dgm:spPr/>
      <dgm:t>
        <a:bodyPr/>
        <a:lstStyle/>
        <a:p>
          <a:endParaRPr lang="en-US"/>
        </a:p>
      </dgm:t>
    </dgm:pt>
    <dgm:pt modelId="{58991E25-DF9A-4304-97A1-7CA13CAB95A9}" type="pres">
      <dgm:prSet presAssocID="{7EE4E286-4BF3-4583-8814-C814F938AFC2}" presName="cycle" presStyleCnt="0">
        <dgm:presLayoutVars>
          <dgm:dir/>
          <dgm:resizeHandles val="exact"/>
        </dgm:presLayoutVars>
      </dgm:prSet>
      <dgm:spPr/>
      <dgm:t>
        <a:bodyPr/>
        <a:lstStyle/>
        <a:p>
          <a:endParaRPr lang="en-US"/>
        </a:p>
      </dgm:t>
    </dgm:pt>
    <dgm:pt modelId="{83BAC7C6-AA1A-465A-97D6-2D98C14CF3CB}" type="pres">
      <dgm:prSet presAssocID="{F0680BEA-1316-4044-8813-F6918B7D0173}" presName="node" presStyleLbl="node1" presStyleIdx="0" presStyleCnt="7" custScaleX="151230" custScaleY="117688" custRadScaleRad="94142" custRadScaleInc="17859">
        <dgm:presLayoutVars>
          <dgm:bulletEnabled val="1"/>
        </dgm:presLayoutVars>
      </dgm:prSet>
      <dgm:spPr/>
      <dgm:t>
        <a:bodyPr/>
        <a:lstStyle/>
        <a:p>
          <a:endParaRPr lang="en-US"/>
        </a:p>
      </dgm:t>
    </dgm:pt>
    <dgm:pt modelId="{FE5CE9F4-9364-4D4B-BE79-4F696FD75A45}" type="pres">
      <dgm:prSet presAssocID="{F0680BEA-1316-4044-8813-F6918B7D0173}" presName="spNode" presStyleCnt="0"/>
      <dgm:spPr/>
      <dgm:t>
        <a:bodyPr/>
        <a:lstStyle/>
        <a:p>
          <a:endParaRPr lang="en-US"/>
        </a:p>
      </dgm:t>
    </dgm:pt>
    <dgm:pt modelId="{E92FDE3A-2782-4FE3-B85C-1C5189C75AA0}" type="pres">
      <dgm:prSet presAssocID="{041163A4-1EB4-47FE-81DA-7852510EDD98}" presName="sibTrans" presStyleLbl="sibTrans1D1" presStyleIdx="0" presStyleCnt="7"/>
      <dgm:spPr/>
      <dgm:t>
        <a:bodyPr/>
        <a:lstStyle/>
        <a:p>
          <a:endParaRPr lang="en-US"/>
        </a:p>
      </dgm:t>
    </dgm:pt>
    <dgm:pt modelId="{56615244-6E67-446B-8F2C-C0FD1C0FB864}" type="pres">
      <dgm:prSet presAssocID="{39A4A945-66E3-487F-9E94-695FA4B5EDE8}" presName="node" presStyleLbl="node1" presStyleIdx="1" presStyleCnt="7" custScaleX="158426" custScaleY="127110" custRadScaleRad="97203" custRadScaleInc="45577">
        <dgm:presLayoutVars>
          <dgm:bulletEnabled val="1"/>
        </dgm:presLayoutVars>
      </dgm:prSet>
      <dgm:spPr/>
      <dgm:t>
        <a:bodyPr/>
        <a:lstStyle/>
        <a:p>
          <a:endParaRPr lang="en-US"/>
        </a:p>
      </dgm:t>
    </dgm:pt>
    <dgm:pt modelId="{D31F62DF-BA49-4E89-B3D2-3ED2B3BB3C84}" type="pres">
      <dgm:prSet presAssocID="{39A4A945-66E3-487F-9E94-695FA4B5EDE8}" presName="spNode" presStyleCnt="0"/>
      <dgm:spPr/>
      <dgm:t>
        <a:bodyPr/>
        <a:lstStyle/>
        <a:p>
          <a:endParaRPr lang="en-US"/>
        </a:p>
      </dgm:t>
    </dgm:pt>
    <dgm:pt modelId="{8CA8DAC2-D820-4228-83E8-F73A12FF29A7}" type="pres">
      <dgm:prSet presAssocID="{F2340184-78FD-4AB7-AB1A-5C704341529A}" presName="sibTrans" presStyleLbl="sibTrans1D1" presStyleIdx="1" presStyleCnt="7"/>
      <dgm:spPr/>
      <dgm:t>
        <a:bodyPr/>
        <a:lstStyle/>
        <a:p>
          <a:endParaRPr lang="en-US"/>
        </a:p>
      </dgm:t>
    </dgm:pt>
    <dgm:pt modelId="{A919B911-9EF7-49B2-8138-C12650D3E07F}" type="pres">
      <dgm:prSet presAssocID="{D69742BB-D27A-4269-A296-8FB2F2BFF388}" presName="node" presStyleLbl="node1" presStyleIdx="2" presStyleCnt="7" custScaleX="217655" custScaleY="98095" custRadScaleRad="101331" custRadScaleInc="-29924">
        <dgm:presLayoutVars>
          <dgm:bulletEnabled val="1"/>
        </dgm:presLayoutVars>
      </dgm:prSet>
      <dgm:spPr/>
      <dgm:t>
        <a:bodyPr/>
        <a:lstStyle/>
        <a:p>
          <a:endParaRPr lang="en-US"/>
        </a:p>
      </dgm:t>
    </dgm:pt>
    <dgm:pt modelId="{AD49B569-BBD9-49C7-8CC5-E230A9F3A1AD}" type="pres">
      <dgm:prSet presAssocID="{D69742BB-D27A-4269-A296-8FB2F2BFF388}" presName="spNode" presStyleCnt="0"/>
      <dgm:spPr/>
      <dgm:t>
        <a:bodyPr/>
        <a:lstStyle/>
        <a:p>
          <a:endParaRPr lang="en-US"/>
        </a:p>
      </dgm:t>
    </dgm:pt>
    <dgm:pt modelId="{05A39C61-33DD-4CD4-8273-EB60296EA9E6}" type="pres">
      <dgm:prSet presAssocID="{485D0E75-DF47-4DCB-840F-98E8B92B6E9D}" presName="sibTrans" presStyleLbl="sibTrans1D1" presStyleIdx="2" presStyleCnt="7"/>
      <dgm:spPr/>
      <dgm:t>
        <a:bodyPr/>
        <a:lstStyle/>
        <a:p>
          <a:endParaRPr lang="en-US"/>
        </a:p>
      </dgm:t>
    </dgm:pt>
    <dgm:pt modelId="{55C01021-336B-4ADA-B739-E5E2FEB5C479}" type="pres">
      <dgm:prSet presAssocID="{74897B8E-37F5-4C39-8FE6-ED157C7BDB80}" presName="node" presStyleLbl="node1" presStyleIdx="3" presStyleCnt="7" custScaleX="197576" custScaleY="105531" custRadScaleRad="103613" custRadScaleInc="-114943">
        <dgm:presLayoutVars>
          <dgm:bulletEnabled val="1"/>
        </dgm:presLayoutVars>
      </dgm:prSet>
      <dgm:spPr/>
      <dgm:t>
        <a:bodyPr/>
        <a:lstStyle/>
        <a:p>
          <a:endParaRPr lang="en-US"/>
        </a:p>
      </dgm:t>
    </dgm:pt>
    <dgm:pt modelId="{3CF8713A-F840-46B8-B5FD-5C0DA42D8470}" type="pres">
      <dgm:prSet presAssocID="{74897B8E-37F5-4C39-8FE6-ED157C7BDB80}" presName="spNode" presStyleCnt="0"/>
      <dgm:spPr/>
    </dgm:pt>
    <dgm:pt modelId="{D3882881-957D-417E-AF7B-594B8A007933}" type="pres">
      <dgm:prSet presAssocID="{3AECA106-BC25-4950-AD79-D961DF05FFEA}" presName="sibTrans" presStyleLbl="sibTrans1D1" presStyleIdx="3" presStyleCnt="7"/>
      <dgm:spPr/>
      <dgm:t>
        <a:bodyPr/>
        <a:lstStyle/>
        <a:p>
          <a:endParaRPr lang="en-US"/>
        </a:p>
      </dgm:t>
    </dgm:pt>
    <dgm:pt modelId="{D9FE7702-C9A0-47FE-839F-91E2E497469A}" type="pres">
      <dgm:prSet presAssocID="{2B735EC9-DE51-4AC9-A28F-605F5556BA44}" presName="node" presStyleLbl="node1" presStyleIdx="4" presStyleCnt="7" custScaleX="178848" custScaleY="150997" custRadScaleRad="95595" custRadScaleInc="88554">
        <dgm:presLayoutVars>
          <dgm:bulletEnabled val="1"/>
        </dgm:presLayoutVars>
      </dgm:prSet>
      <dgm:spPr/>
      <dgm:t>
        <a:bodyPr/>
        <a:lstStyle/>
        <a:p>
          <a:endParaRPr lang="en-US"/>
        </a:p>
      </dgm:t>
    </dgm:pt>
    <dgm:pt modelId="{A7304B86-99D7-4B72-B76A-A02C6A023C40}" type="pres">
      <dgm:prSet presAssocID="{2B735EC9-DE51-4AC9-A28F-605F5556BA44}" presName="spNode" presStyleCnt="0"/>
      <dgm:spPr/>
      <dgm:t>
        <a:bodyPr/>
        <a:lstStyle/>
        <a:p>
          <a:endParaRPr lang="en-US"/>
        </a:p>
      </dgm:t>
    </dgm:pt>
    <dgm:pt modelId="{CFA4E28B-DF63-4017-9234-94A9C3502789}" type="pres">
      <dgm:prSet presAssocID="{2326FEE3-0068-4DA5-9E74-1B3849F6EC79}" presName="sibTrans" presStyleLbl="sibTrans1D1" presStyleIdx="4" presStyleCnt="7"/>
      <dgm:spPr/>
      <dgm:t>
        <a:bodyPr/>
        <a:lstStyle/>
        <a:p>
          <a:endParaRPr lang="en-US"/>
        </a:p>
      </dgm:t>
    </dgm:pt>
    <dgm:pt modelId="{5A0E4A29-A1BD-411C-A836-89D78CA7D876}" type="pres">
      <dgm:prSet presAssocID="{CA3C51A8-4030-44C1-9733-2117807EFF24}" presName="node" presStyleLbl="node1" presStyleIdx="5" presStyleCnt="7" custScaleX="204141" custScaleY="92497" custRadScaleRad="98487" custRadScaleInc="41298">
        <dgm:presLayoutVars>
          <dgm:bulletEnabled val="1"/>
        </dgm:presLayoutVars>
      </dgm:prSet>
      <dgm:spPr/>
      <dgm:t>
        <a:bodyPr/>
        <a:lstStyle/>
        <a:p>
          <a:endParaRPr lang="en-US"/>
        </a:p>
      </dgm:t>
    </dgm:pt>
    <dgm:pt modelId="{54B98240-825A-46CA-B7C4-1D89E5A58C0F}" type="pres">
      <dgm:prSet presAssocID="{CA3C51A8-4030-44C1-9733-2117807EFF24}" presName="spNode" presStyleCnt="0"/>
      <dgm:spPr/>
      <dgm:t>
        <a:bodyPr/>
        <a:lstStyle/>
        <a:p>
          <a:endParaRPr lang="en-US"/>
        </a:p>
      </dgm:t>
    </dgm:pt>
    <dgm:pt modelId="{C0EDE7E3-7EB8-47DF-88BB-07703C0475C2}" type="pres">
      <dgm:prSet presAssocID="{6005C893-05B7-4007-8ABD-BC63B86D7018}" presName="sibTrans" presStyleLbl="sibTrans1D1" presStyleIdx="5" presStyleCnt="7"/>
      <dgm:spPr/>
      <dgm:t>
        <a:bodyPr/>
        <a:lstStyle/>
        <a:p>
          <a:endParaRPr lang="en-US"/>
        </a:p>
      </dgm:t>
    </dgm:pt>
    <dgm:pt modelId="{17B887E4-A074-4169-94EE-3C17EFA6E9CD}" type="pres">
      <dgm:prSet presAssocID="{BFDCDE84-8920-4767-AA2A-C3142022D7BF}" presName="node" presStyleLbl="node1" presStyleIdx="6" presStyleCnt="7" custScaleX="165243" custScaleY="128511" custRadScaleRad="101028" custRadScaleInc="-34219">
        <dgm:presLayoutVars>
          <dgm:bulletEnabled val="1"/>
        </dgm:presLayoutVars>
      </dgm:prSet>
      <dgm:spPr/>
      <dgm:t>
        <a:bodyPr/>
        <a:lstStyle/>
        <a:p>
          <a:endParaRPr lang="en-US"/>
        </a:p>
      </dgm:t>
    </dgm:pt>
    <dgm:pt modelId="{91F1D44A-766F-412E-834D-A0827D51F371}" type="pres">
      <dgm:prSet presAssocID="{BFDCDE84-8920-4767-AA2A-C3142022D7BF}" presName="spNode" presStyleCnt="0"/>
      <dgm:spPr/>
      <dgm:t>
        <a:bodyPr/>
        <a:lstStyle/>
        <a:p>
          <a:endParaRPr lang="en-US"/>
        </a:p>
      </dgm:t>
    </dgm:pt>
    <dgm:pt modelId="{940BB70C-2F0F-49F7-A82D-520A0B99FAD8}" type="pres">
      <dgm:prSet presAssocID="{DEB65F61-3570-4D3E-BFF7-28AFF820E784}" presName="sibTrans" presStyleLbl="sibTrans1D1" presStyleIdx="6" presStyleCnt="7"/>
      <dgm:spPr/>
      <dgm:t>
        <a:bodyPr/>
        <a:lstStyle/>
        <a:p>
          <a:endParaRPr lang="en-US"/>
        </a:p>
      </dgm:t>
    </dgm:pt>
  </dgm:ptLst>
  <dgm:cxnLst>
    <dgm:cxn modelId="{005F753B-50EC-49F4-988F-286BF0E1B14F}" srcId="{7EE4E286-4BF3-4583-8814-C814F938AFC2}" destId="{39A4A945-66E3-487F-9E94-695FA4B5EDE8}" srcOrd="1" destOrd="0" parTransId="{E6E4F6E6-C134-4433-93EC-03F5312F58A9}" sibTransId="{F2340184-78FD-4AB7-AB1A-5C704341529A}"/>
    <dgm:cxn modelId="{2BB48D0F-D935-4957-8D69-C0F9ED3B9DB9}" srcId="{7EE4E286-4BF3-4583-8814-C814F938AFC2}" destId="{BFDCDE84-8920-4767-AA2A-C3142022D7BF}" srcOrd="6" destOrd="0" parTransId="{5BB74D4D-4648-472C-AD05-F111837BD5E4}" sibTransId="{DEB65F61-3570-4D3E-BFF7-28AFF820E784}"/>
    <dgm:cxn modelId="{A85C747E-37A9-4FFB-A879-B3CF93382C6D}" type="presOf" srcId="{F2340184-78FD-4AB7-AB1A-5C704341529A}" destId="{8CA8DAC2-D820-4228-83E8-F73A12FF29A7}" srcOrd="0" destOrd="0" presId="urn:microsoft.com/office/officeart/2005/8/layout/cycle6"/>
    <dgm:cxn modelId="{BB89DBCA-C95C-4FA3-AD20-5248F340141A}" srcId="{7EE4E286-4BF3-4583-8814-C814F938AFC2}" destId="{F0680BEA-1316-4044-8813-F6918B7D0173}" srcOrd="0" destOrd="0" parTransId="{B2321C6C-6AE7-40CF-97BB-C90FD264CC65}" sibTransId="{041163A4-1EB4-47FE-81DA-7852510EDD98}"/>
    <dgm:cxn modelId="{1AC95DE4-53FC-4FED-910E-065F6FE8616F}" srcId="{7EE4E286-4BF3-4583-8814-C814F938AFC2}" destId="{D69742BB-D27A-4269-A296-8FB2F2BFF388}" srcOrd="2" destOrd="0" parTransId="{EA00AD55-083B-4533-A953-760F5E057EF0}" sibTransId="{485D0E75-DF47-4DCB-840F-98E8B92B6E9D}"/>
    <dgm:cxn modelId="{4800DC4E-1FE0-4BDD-BD08-24DE7609CCB5}" type="presOf" srcId="{BFDCDE84-8920-4767-AA2A-C3142022D7BF}" destId="{17B887E4-A074-4169-94EE-3C17EFA6E9CD}" srcOrd="0" destOrd="0" presId="urn:microsoft.com/office/officeart/2005/8/layout/cycle6"/>
    <dgm:cxn modelId="{E66BF2DD-D231-4C01-A976-BEADCC56C5C9}" srcId="{7EE4E286-4BF3-4583-8814-C814F938AFC2}" destId="{2B735EC9-DE51-4AC9-A28F-605F5556BA44}" srcOrd="4" destOrd="0" parTransId="{9C066B82-1D36-4D36-B780-8FE48B311BF0}" sibTransId="{2326FEE3-0068-4DA5-9E74-1B3849F6EC79}"/>
    <dgm:cxn modelId="{1BA659F0-755D-440B-81C7-6B91B85DE8D1}" type="presOf" srcId="{74897B8E-37F5-4C39-8FE6-ED157C7BDB80}" destId="{55C01021-336B-4ADA-B739-E5E2FEB5C479}" srcOrd="0" destOrd="0" presId="urn:microsoft.com/office/officeart/2005/8/layout/cycle6"/>
    <dgm:cxn modelId="{570E1AC9-BD63-46DA-ABF5-2217337FC15E}" type="presOf" srcId="{041163A4-1EB4-47FE-81DA-7852510EDD98}" destId="{E92FDE3A-2782-4FE3-B85C-1C5189C75AA0}" srcOrd="0" destOrd="0" presId="urn:microsoft.com/office/officeart/2005/8/layout/cycle6"/>
    <dgm:cxn modelId="{C755CED4-27BC-4C61-8070-7D6ED67F2A0E}" type="presOf" srcId="{2B735EC9-DE51-4AC9-A28F-605F5556BA44}" destId="{D9FE7702-C9A0-47FE-839F-91E2E497469A}" srcOrd="0" destOrd="0" presId="urn:microsoft.com/office/officeart/2005/8/layout/cycle6"/>
    <dgm:cxn modelId="{1AFBDE36-B84B-4DB8-AB6D-26867FAB4FCD}" srcId="{7EE4E286-4BF3-4583-8814-C814F938AFC2}" destId="{CA3C51A8-4030-44C1-9733-2117807EFF24}" srcOrd="5" destOrd="0" parTransId="{137FB4C8-D14B-435D-B3AC-B71B3CE0117D}" sibTransId="{6005C893-05B7-4007-8ABD-BC63B86D7018}"/>
    <dgm:cxn modelId="{60A9C366-0759-425C-A638-420F7F559ACA}" type="presOf" srcId="{485D0E75-DF47-4DCB-840F-98E8B92B6E9D}" destId="{05A39C61-33DD-4CD4-8273-EB60296EA9E6}" srcOrd="0" destOrd="0" presId="urn:microsoft.com/office/officeart/2005/8/layout/cycle6"/>
    <dgm:cxn modelId="{B40FD492-2A4F-49FE-930E-51A0AD888F11}" type="presOf" srcId="{CA3C51A8-4030-44C1-9733-2117807EFF24}" destId="{5A0E4A29-A1BD-411C-A836-89D78CA7D876}" srcOrd="0" destOrd="0" presId="urn:microsoft.com/office/officeart/2005/8/layout/cycle6"/>
    <dgm:cxn modelId="{34A2EC8B-7646-43AB-A883-B5DA4EA2B014}" type="presOf" srcId="{F0680BEA-1316-4044-8813-F6918B7D0173}" destId="{83BAC7C6-AA1A-465A-97D6-2D98C14CF3CB}" srcOrd="0" destOrd="0" presId="urn:microsoft.com/office/officeart/2005/8/layout/cycle6"/>
    <dgm:cxn modelId="{92987FBC-F6D7-480A-9594-C80BA9C90A39}" type="presOf" srcId="{39A4A945-66E3-487F-9E94-695FA4B5EDE8}" destId="{56615244-6E67-446B-8F2C-C0FD1C0FB864}" srcOrd="0" destOrd="0" presId="urn:microsoft.com/office/officeart/2005/8/layout/cycle6"/>
    <dgm:cxn modelId="{C847204C-9C03-4A46-B0D0-ED6B2A095995}" type="presOf" srcId="{DEB65F61-3570-4D3E-BFF7-28AFF820E784}" destId="{940BB70C-2F0F-49F7-A82D-520A0B99FAD8}" srcOrd="0" destOrd="0" presId="urn:microsoft.com/office/officeart/2005/8/layout/cycle6"/>
    <dgm:cxn modelId="{C7CE1E1E-937C-4F71-AE93-34178E9998C8}" type="presOf" srcId="{3AECA106-BC25-4950-AD79-D961DF05FFEA}" destId="{D3882881-957D-417E-AF7B-594B8A007933}" srcOrd="0" destOrd="0" presId="urn:microsoft.com/office/officeart/2005/8/layout/cycle6"/>
    <dgm:cxn modelId="{3C3ADA4A-40F9-46D8-B581-102B9627142B}" srcId="{7EE4E286-4BF3-4583-8814-C814F938AFC2}" destId="{74897B8E-37F5-4C39-8FE6-ED157C7BDB80}" srcOrd="3" destOrd="0" parTransId="{EA4C4EC5-4EE1-4DDC-8502-F7A00DB60007}" sibTransId="{3AECA106-BC25-4950-AD79-D961DF05FFEA}"/>
    <dgm:cxn modelId="{9FC69E60-3F85-4762-AC89-73D98BD98011}" type="presOf" srcId="{6005C893-05B7-4007-8ABD-BC63B86D7018}" destId="{C0EDE7E3-7EB8-47DF-88BB-07703C0475C2}" srcOrd="0" destOrd="0" presId="urn:microsoft.com/office/officeart/2005/8/layout/cycle6"/>
    <dgm:cxn modelId="{F7EA3BAB-BFFD-4A0E-B661-637E6DE9D850}" type="presOf" srcId="{7EE4E286-4BF3-4583-8814-C814F938AFC2}" destId="{58991E25-DF9A-4304-97A1-7CA13CAB95A9}" srcOrd="0" destOrd="0" presId="urn:microsoft.com/office/officeart/2005/8/layout/cycle6"/>
    <dgm:cxn modelId="{887816B8-DD01-4BF4-ACED-323D881724A9}" type="presOf" srcId="{2326FEE3-0068-4DA5-9E74-1B3849F6EC79}" destId="{CFA4E28B-DF63-4017-9234-94A9C3502789}" srcOrd="0" destOrd="0" presId="urn:microsoft.com/office/officeart/2005/8/layout/cycle6"/>
    <dgm:cxn modelId="{37977755-936B-419B-85C6-3E80676FC304}" type="presOf" srcId="{D69742BB-D27A-4269-A296-8FB2F2BFF388}" destId="{A919B911-9EF7-49B2-8138-C12650D3E07F}" srcOrd="0" destOrd="0" presId="urn:microsoft.com/office/officeart/2005/8/layout/cycle6"/>
    <dgm:cxn modelId="{5F1794FB-8C60-4DE3-8790-F27CACB98107}" type="presParOf" srcId="{58991E25-DF9A-4304-97A1-7CA13CAB95A9}" destId="{83BAC7C6-AA1A-465A-97D6-2D98C14CF3CB}" srcOrd="0" destOrd="0" presId="urn:microsoft.com/office/officeart/2005/8/layout/cycle6"/>
    <dgm:cxn modelId="{7DA5094A-8BC9-4E45-A761-83DC3B31724C}" type="presParOf" srcId="{58991E25-DF9A-4304-97A1-7CA13CAB95A9}" destId="{FE5CE9F4-9364-4D4B-BE79-4F696FD75A45}" srcOrd="1" destOrd="0" presId="urn:microsoft.com/office/officeart/2005/8/layout/cycle6"/>
    <dgm:cxn modelId="{B4DC5F11-62C0-4D32-94CC-1802A0D2C632}" type="presParOf" srcId="{58991E25-DF9A-4304-97A1-7CA13CAB95A9}" destId="{E92FDE3A-2782-4FE3-B85C-1C5189C75AA0}" srcOrd="2" destOrd="0" presId="urn:microsoft.com/office/officeart/2005/8/layout/cycle6"/>
    <dgm:cxn modelId="{B9FAC4BD-92BE-4C02-95D8-66C05C6BACBE}" type="presParOf" srcId="{58991E25-DF9A-4304-97A1-7CA13CAB95A9}" destId="{56615244-6E67-446B-8F2C-C0FD1C0FB864}" srcOrd="3" destOrd="0" presId="urn:microsoft.com/office/officeart/2005/8/layout/cycle6"/>
    <dgm:cxn modelId="{A0463884-1E80-41E8-8FC5-67628ABC894E}" type="presParOf" srcId="{58991E25-DF9A-4304-97A1-7CA13CAB95A9}" destId="{D31F62DF-BA49-4E89-B3D2-3ED2B3BB3C84}" srcOrd="4" destOrd="0" presId="urn:microsoft.com/office/officeart/2005/8/layout/cycle6"/>
    <dgm:cxn modelId="{1D31F236-DE89-4AA5-98F8-FFD830E1C071}" type="presParOf" srcId="{58991E25-DF9A-4304-97A1-7CA13CAB95A9}" destId="{8CA8DAC2-D820-4228-83E8-F73A12FF29A7}" srcOrd="5" destOrd="0" presId="urn:microsoft.com/office/officeart/2005/8/layout/cycle6"/>
    <dgm:cxn modelId="{640D2A0A-A337-4B36-8ADB-D01FD9B6CF2A}" type="presParOf" srcId="{58991E25-DF9A-4304-97A1-7CA13CAB95A9}" destId="{A919B911-9EF7-49B2-8138-C12650D3E07F}" srcOrd="6" destOrd="0" presId="urn:microsoft.com/office/officeart/2005/8/layout/cycle6"/>
    <dgm:cxn modelId="{B3C7A9A9-93ED-468B-8278-E820F1FC9033}" type="presParOf" srcId="{58991E25-DF9A-4304-97A1-7CA13CAB95A9}" destId="{AD49B569-BBD9-49C7-8CC5-E230A9F3A1AD}" srcOrd="7" destOrd="0" presId="urn:microsoft.com/office/officeart/2005/8/layout/cycle6"/>
    <dgm:cxn modelId="{3EA91D59-D684-4AA8-8922-3C8FC78D7774}" type="presParOf" srcId="{58991E25-DF9A-4304-97A1-7CA13CAB95A9}" destId="{05A39C61-33DD-4CD4-8273-EB60296EA9E6}" srcOrd="8" destOrd="0" presId="urn:microsoft.com/office/officeart/2005/8/layout/cycle6"/>
    <dgm:cxn modelId="{D6AECCB3-87E6-403B-854F-0334BEA71DE9}" type="presParOf" srcId="{58991E25-DF9A-4304-97A1-7CA13CAB95A9}" destId="{55C01021-336B-4ADA-B739-E5E2FEB5C479}" srcOrd="9" destOrd="0" presId="urn:microsoft.com/office/officeart/2005/8/layout/cycle6"/>
    <dgm:cxn modelId="{04839D58-A948-419A-85B3-FDDD691188DC}" type="presParOf" srcId="{58991E25-DF9A-4304-97A1-7CA13CAB95A9}" destId="{3CF8713A-F840-46B8-B5FD-5C0DA42D8470}" srcOrd="10" destOrd="0" presId="urn:microsoft.com/office/officeart/2005/8/layout/cycle6"/>
    <dgm:cxn modelId="{EC55EF81-9839-405C-AA5B-2C86CDEFB17F}" type="presParOf" srcId="{58991E25-DF9A-4304-97A1-7CA13CAB95A9}" destId="{D3882881-957D-417E-AF7B-594B8A007933}" srcOrd="11" destOrd="0" presId="urn:microsoft.com/office/officeart/2005/8/layout/cycle6"/>
    <dgm:cxn modelId="{FF2A9BA3-16A8-4A1A-99BA-29F78795E86C}" type="presParOf" srcId="{58991E25-DF9A-4304-97A1-7CA13CAB95A9}" destId="{D9FE7702-C9A0-47FE-839F-91E2E497469A}" srcOrd="12" destOrd="0" presId="urn:microsoft.com/office/officeart/2005/8/layout/cycle6"/>
    <dgm:cxn modelId="{E7A81C4D-6767-4932-8693-41870AA8DACB}" type="presParOf" srcId="{58991E25-DF9A-4304-97A1-7CA13CAB95A9}" destId="{A7304B86-99D7-4B72-B76A-A02C6A023C40}" srcOrd="13" destOrd="0" presId="urn:microsoft.com/office/officeart/2005/8/layout/cycle6"/>
    <dgm:cxn modelId="{49B06BDF-9568-4451-BCF9-1D5C5C694B15}" type="presParOf" srcId="{58991E25-DF9A-4304-97A1-7CA13CAB95A9}" destId="{CFA4E28B-DF63-4017-9234-94A9C3502789}" srcOrd="14" destOrd="0" presId="urn:microsoft.com/office/officeart/2005/8/layout/cycle6"/>
    <dgm:cxn modelId="{CBCD2FD3-4A9A-438D-914D-CF4FDAE34D7D}" type="presParOf" srcId="{58991E25-DF9A-4304-97A1-7CA13CAB95A9}" destId="{5A0E4A29-A1BD-411C-A836-89D78CA7D876}" srcOrd="15" destOrd="0" presId="urn:microsoft.com/office/officeart/2005/8/layout/cycle6"/>
    <dgm:cxn modelId="{C10BA880-43F7-437E-9E02-69BF85D499E1}" type="presParOf" srcId="{58991E25-DF9A-4304-97A1-7CA13CAB95A9}" destId="{54B98240-825A-46CA-B7C4-1D89E5A58C0F}" srcOrd="16" destOrd="0" presId="urn:microsoft.com/office/officeart/2005/8/layout/cycle6"/>
    <dgm:cxn modelId="{C3B95CA8-F820-4FB2-8C1C-9852BBC39FD5}" type="presParOf" srcId="{58991E25-DF9A-4304-97A1-7CA13CAB95A9}" destId="{C0EDE7E3-7EB8-47DF-88BB-07703C0475C2}" srcOrd="17" destOrd="0" presId="urn:microsoft.com/office/officeart/2005/8/layout/cycle6"/>
    <dgm:cxn modelId="{B9B18361-34C7-402B-BE40-27CB43F49922}" type="presParOf" srcId="{58991E25-DF9A-4304-97A1-7CA13CAB95A9}" destId="{17B887E4-A074-4169-94EE-3C17EFA6E9CD}" srcOrd="18" destOrd="0" presId="urn:microsoft.com/office/officeart/2005/8/layout/cycle6"/>
    <dgm:cxn modelId="{6CD93ABC-A201-42A1-9600-C28006C15431}" type="presParOf" srcId="{58991E25-DF9A-4304-97A1-7CA13CAB95A9}" destId="{91F1D44A-766F-412E-834D-A0827D51F371}" srcOrd="19" destOrd="0" presId="urn:microsoft.com/office/officeart/2005/8/layout/cycle6"/>
    <dgm:cxn modelId="{AC3508D2-4998-46AF-BD94-601B091CF908}" type="presParOf" srcId="{58991E25-DF9A-4304-97A1-7CA13CAB95A9}" destId="{940BB70C-2F0F-49F7-A82D-520A0B99FAD8}" srcOrd="20" destOrd="0" presId="urn:microsoft.com/office/officeart/2005/8/layout/cycle6"/>
  </dgm:cxnLst>
  <dgm:bg/>
  <dgm:whole>
    <a:ln w="762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E2900-A855-42EB-AC12-E460A2ADDCE0}">
      <dsp:nvSpPr>
        <dsp:cNvPr id="0" name=""/>
        <dsp:cNvSpPr/>
      </dsp:nvSpPr>
      <dsp:spPr>
        <a:xfrm>
          <a:off x="2571" y="288771"/>
          <a:ext cx="2507456" cy="1002982"/>
        </a:xfrm>
        <a:prstGeom prst="rect">
          <a:avLst/>
        </a:prstGeom>
        <a:solidFill>
          <a:srgbClr val="003767"/>
        </a:solidFill>
        <a:ln w="25400" cap="flat" cmpd="sng" algn="ctr">
          <a:solidFill>
            <a:srgbClr val="00376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smtClean="0">
              <a:latin typeface="Calibri"/>
              <a:cs typeface="Calibri"/>
            </a:rPr>
            <a:t>THROUGH</a:t>
          </a:r>
          <a:endParaRPr lang="en-US" sz="3700" kern="1200" dirty="0">
            <a:latin typeface="Calibri"/>
            <a:cs typeface="Calibri"/>
          </a:endParaRPr>
        </a:p>
      </dsp:txBody>
      <dsp:txXfrm>
        <a:off x="2571" y="288771"/>
        <a:ext cx="2507456" cy="1002982"/>
      </dsp:txXfrm>
    </dsp:sp>
    <dsp:sp modelId="{FB20F916-FE1C-4481-A54D-DA63BDF532F4}">
      <dsp:nvSpPr>
        <dsp:cNvPr id="0" name=""/>
        <dsp:cNvSpPr/>
      </dsp:nvSpPr>
      <dsp:spPr>
        <a:xfrm>
          <a:off x="0" y="1283933"/>
          <a:ext cx="2507456" cy="2793037"/>
        </a:xfrm>
        <a:prstGeom prst="rect">
          <a:avLst/>
        </a:prstGeom>
        <a:solidFill>
          <a:schemeClr val="bg1">
            <a:lumMod val="95000"/>
            <a:alpha val="90000"/>
          </a:schemeClr>
        </a:solidFill>
        <a:ln w="25400" cap="flat" cmpd="sng" algn="ctr">
          <a:solidFill>
            <a:schemeClr val="bg1">
              <a:lumMod val="75000"/>
              <a:alpha val="90000"/>
            </a:schemeClr>
          </a:solidFill>
          <a:prstDash val="solid"/>
        </a:ln>
        <a:effectLst/>
      </dsp:spPr>
      <dsp:style>
        <a:lnRef idx="2">
          <a:scrgbClr r="0" g="0" b="0"/>
        </a:lnRef>
        <a:fillRef idx="1">
          <a:scrgbClr r="0" g="0" b="0"/>
        </a:fillRef>
        <a:effectRef idx="0">
          <a:scrgbClr r="0" g="0" b="0"/>
        </a:effectRef>
        <a:fontRef idx="minor"/>
      </dsp:style>
    </dsp:sp>
    <dsp:sp modelId="{9B79E736-ADEB-40FC-B403-A32A7C3840DC}">
      <dsp:nvSpPr>
        <dsp:cNvPr id="0" name=""/>
        <dsp:cNvSpPr/>
      </dsp:nvSpPr>
      <dsp:spPr>
        <a:xfrm>
          <a:off x="2861071" y="288771"/>
          <a:ext cx="2507456" cy="1002982"/>
        </a:xfrm>
        <a:prstGeom prst="rect">
          <a:avLst/>
        </a:prstGeom>
        <a:solidFill>
          <a:srgbClr val="003767"/>
        </a:solidFill>
        <a:ln w="25400" cap="flat" cmpd="sng" algn="ctr">
          <a:solidFill>
            <a:srgbClr val="00376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smtClean="0">
              <a:latin typeface="Calibri"/>
              <a:cs typeface="Calibri"/>
            </a:rPr>
            <a:t>FOR</a:t>
          </a:r>
          <a:endParaRPr lang="en-US" sz="3700" kern="1200" dirty="0">
            <a:latin typeface="Calibri"/>
            <a:cs typeface="Calibri"/>
          </a:endParaRPr>
        </a:p>
      </dsp:txBody>
      <dsp:txXfrm>
        <a:off x="2861071" y="288771"/>
        <a:ext cx="2507456" cy="1002982"/>
      </dsp:txXfrm>
    </dsp:sp>
    <dsp:sp modelId="{74ACB2F5-0D2B-4439-8336-BAFB1DD8255C}">
      <dsp:nvSpPr>
        <dsp:cNvPr id="0" name=""/>
        <dsp:cNvSpPr/>
      </dsp:nvSpPr>
      <dsp:spPr>
        <a:xfrm>
          <a:off x="2861071" y="1291753"/>
          <a:ext cx="2507456" cy="2793037"/>
        </a:xfrm>
        <a:prstGeom prst="rect">
          <a:avLst/>
        </a:prstGeom>
        <a:solidFill>
          <a:schemeClr val="bg1">
            <a:lumMod val="95000"/>
          </a:schemeClr>
        </a:solidFill>
        <a:ln w="25400" cap="flat" cmpd="sng" algn="ctr">
          <a:solidFill>
            <a:schemeClr val="bg1">
              <a:lumMod val="75000"/>
              <a:alpha val="90000"/>
            </a:schemeClr>
          </a:solidFill>
          <a:prstDash val="solid"/>
        </a:ln>
        <a:effectLst/>
      </dsp:spPr>
      <dsp:style>
        <a:lnRef idx="2">
          <a:scrgbClr r="0" g="0" b="0"/>
        </a:lnRef>
        <a:fillRef idx="1">
          <a:scrgbClr r="0" g="0" b="0"/>
        </a:fillRef>
        <a:effectRef idx="0">
          <a:scrgbClr r="0" g="0" b="0"/>
        </a:effectRef>
        <a:fontRef idx="minor"/>
      </dsp:style>
    </dsp:sp>
    <dsp:sp modelId="{8D8B05A6-0447-4221-B5F1-8ECAD85F436E}">
      <dsp:nvSpPr>
        <dsp:cNvPr id="0" name=""/>
        <dsp:cNvSpPr/>
      </dsp:nvSpPr>
      <dsp:spPr>
        <a:xfrm>
          <a:off x="5719571" y="288771"/>
          <a:ext cx="2507456" cy="1002982"/>
        </a:xfrm>
        <a:prstGeom prst="rect">
          <a:avLst/>
        </a:prstGeom>
        <a:solidFill>
          <a:srgbClr val="003767"/>
        </a:solidFill>
        <a:ln w="25400" cap="flat" cmpd="sng" algn="ctr">
          <a:solidFill>
            <a:srgbClr val="00376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smtClean="0">
              <a:latin typeface="Calibri"/>
              <a:cs typeface="Calibri"/>
            </a:rPr>
            <a:t>TO</a:t>
          </a:r>
          <a:endParaRPr lang="en-US" sz="3700" kern="1200" dirty="0">
            <a:latin typeface="Calibri"/>
            <a:cs typeface="Calibri"/>
          </a:endParaRPr>
        </a:p>
      </dsp:txBody>
      <dsp:txXfrm>
        <a:off x="5719571" y="288771"/>
        <a:ext cx="2507456" cy="1002982"/>
      </dsp:txXfrm>
    </dsp:sp>
    <dsp:sp modelId="{4E4F7962-C2AC-4C30-9975-24CF43A30879}">
      <dsp:nvSpPr>
        <dsp:cNvPr id="0" name=""/>
        <dsp:cNvSpPr/>
      </dsp:nvSpPr>
      <dsp:spPr>
        <a:xfrm>
          <a:off x="5719571" y="1291753"/>
          <a:ext cx="2507456" cy="2793037"/>
        </a:xfrm>
        <a:prstGeom prst="rect">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i="0" kern="1200" dirty="0" smtClean="0">
              <a:solidFill>
                <a:srgbClr val="003767"/>
              </a:solidFill>
              <a:latin typeface="Calibri"/>
              <a:cs typeface="Calibri"/>
            </a:rPr>
            <a:t>Improve performance</a:t>
          </a:r>
          <a:endParaRPr lang="en-US" sz="2400" i="0" kern="1200" dirty="0">
            <a:solidFill>
              <a:srgbClr val="003767"/>
            </a:solidFill>
            <a:latin typeface="Calibri"/>
            <a:cs typeface="Calibri"/>
          </a:endParaRPr>
        </a:p>
        <a:p>
          <a:pPr marL="228600" lvl="1" indent="-228600" algn="l" defTabSz="1066800">
            <a:lnSpc>
              <a:spcPct val="90000"/>
            </a:lnSpc>
            <a:spcBef>
              <a:spcPct val="0"/>
            </a:spcBef>
            <a:spcAft>
              <a:spcPct val="15000"/>
            </a:spcAft>
            <a:buChar char="••"/>
          </a:pPr>
          <a:r>
            <a:rPr lang="en-US" sz="2400" i="0" kern="1200" dirty="0" smtClean="0">
              <a:solidFill>
                <a:srgbClr val="003767"/>
              </a:solidFill>
              <a:latin typeface="Calibri"/>
              <a:cs typeface="Calibri"/>
            </a:rPr>
            <a:t>Achieve and maintain wellness</a:t>
          </a:r>
          <a:endParaRPr lang="en-US" sz="2400" i="0" kern="1200" dirty="0">
            <a:solidFill>
              <a:srgbClr val="003767"/>
            </a:solidFill>
            <a:latin typeface="Calibri"/>
            <a:cs typeface="Calibri"/>
          </a:endParaRPr>
        </a:p>
        <a:p>
          <a:pPr marL="228600" lvl="1" indent="-228600" algn="l" defTabSz="1066800">
            <a:lnSpc>
              <a:spcPct val="90000"/>
            </a:lnSpc>
            <a:spcBef>
              <a:spcPct val="0"/>
            </a:spcBef>
            <a:spcAft>
              <a:spcPct val="15000"/>
            </a:spcAft>
            <a:buChar char="••"/>
          </a:pPr>
          <a:r>
            <a:rPr lang="en-US" sz="2400" i="0" kern="1200" dirty="0" smtClean="0">
              <a:solidFill>
                <a:srgbClr val="003767"/>
              </a:solidFill>
              <a:latin typeface="Calibri"/>
              <a:cs typeface="Calibri"/>
            </a:rPr>
            <a:t>Reduce chronic symptoms</a:t>
          </a:r>
          <a:endParaRPr lang="en-US" sz="2400" i="0" kern="1200" dirty="0">
            <a:solidFill>
              <a:srgbClr val="003767"/>
            </a:solidFill>
            <a:latin typeface="Calibri"/>
            <a:cs typeface="Calibri"/>
          </a:endParaRPr>
        </a:p>
      </dsp:txBody>
      <dsp:txXfrm>
        <a:off x="5719571" y="1291753"/>
        <a:ext cx="2507456" cy="2793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47BA6-A88D-4420-B21B-948740A9AAD9}">
      <dsp:nvSpPr>
        <dsp:cNvPr id="0" name=""/>
        <dsp:cNvSpPr/>
      </dsp:nvSpPr>
      <dsp:spPr>
        <a:xfrm>
          <a:off x="2749739" y="0"/>
          <a:ext cx="2408462" cy="2408829"/>
        </a:xfrm>
        <a:prstGeom prst="circularArrow">
          <a:avLst>
            <a:gd name="adj1" fmla="val 10980"/>
            <a:gd name="adj2" fmla="val 1142322"/>
            <a:gd name="adj3" fmla="val 4500000"/>
            <a:gd name="adj4" fmla="val 10800000"/>
            <a:gd name="adj5" fmla="val 12500"/>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36F4ED92-2973-4BF3-8637-052EF9BD2BF6}">
      <dsp:nvSpPr>
        <dsp:cNvPr id="0" name=""/>
        <dsp:cNvSpPr/>
      </dsp:nvSpPr>
      <dsp:spPr>
        <a:xfrm>
          <a:off x="3276601" y="3657597"/>
          <a:ext cx="1338336" cy="669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i="1" kern="1200" dirty="0" smtClean="0">
              <a:solidFill>
                <a:srgbClr val="1A3967"/>
              </a:solidFill>
              <a:latin typeface="Calibri" pitchFamily="34" charset="0"/>
              <a:ea typeface="MS PGothic" pitchFamily="34" charset="-128"/>
              <a:cs typeface="+mn-cs"/>
            </a:rPr>
            <a:t>PURPOSE</a:t>
          </a:r>
          <a:endParaRPr lang="en-US" sz="2600" b="1" i="1" kern="1200" dirty="0">
            <a:solidFill>
              <a:srgbClr val="1A3967"/>
            </a:solidFill>
            <a:latin typeface="Calibri" pitchFamily="34" charset="0"/>
            <a:ea typeface="MS PGothic" pitchFamily="34" charset="-128"/>
            <a:cs typeface="+mn-cs"/>
          </a:endParaRPr>
        </a:p>
      </dsp:txBody>
      <dsp:txXfrm>
        <a:off x="3276601" y="3657597"/>
        <a:ext cx="1338336" cy="669008"/>
      </dsp:txXfrm>
    </dsp:sp>
    <dsp:sp modelId="{2C82770E-B236-41E7-9645-2448F5549DCF}">
      <dsp:nvSpPr>
        <dsp:cNvPr id="0" name=""/>
        <dsp:cNvSpPr/>
      </dsp:nvSpPr>
      <dsp:spPr>
        <a:xfrm>
          <a:off x="2080797" y="1384051"/>
          <a:ext cx="2408462" cy="2408829"/>
        </a:xfrm>
        <a:prstGeom prst="leftCircularArrow">
          <a:avLst>
            <a:gd name="adj1" fmla="val 10980"/>
            <a:gd name="adj2" fmla="val 1142322"/>
            <a:gd name="adj3" fmla="val 6300000"/>
            <a:gd name="adj4" fmla="val 18900000"/>
            <a:gd name="adj5" fmla="val 125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D29CA0C8-AAB8-4D9F-8569-15B02C219FD8}">
      <dsp:nvSpPr>
        <dsp:cNvPr id="0" name=""/>
        <dsp:cNvSpPr/>
      </dsp:nvSpPr>
      <dsp:spPr>
        <a:xfrm>
          <a:off x="2615860" y="2261717"/>
          <a:ext cx="1338336" cy="669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i="1" kern="1200" dirty="0" smtClean="0">
              <a:solidFill>
                <a:srgbClr val="1A3967"/>
              </a:solidFill>
              <a:latin typeface="Calibri" pitchFamily="34" charset="0"/>
              <a:ea typeface="MS PGothic" pitchFamily="34" charset="-128"/>
              <a:cs typeface="+mn-cs"/>
            </a:rPr>
            <a:t>PEOPLE</a:t>
          </a:r>
          <a:endParaRPr lang="en-US" sz="2600" b="1" i="1" kern="1200" dirty="0">
            <a:solidFill>
              <a:srgbClr val="1A3967"/>
            </a:solidFill>
            <a:latin typeface="Calibri" pitchFamily="34" charset="0"/>
            <a:ea typeface="MS PGothic" pitchFamily="34" charset="-128"/>
            <a:cs typeface="+mn-cs"/>
          </a:endParaRPr>
        </a:p>
      </dsp:txBody>
      <dsp:txXfrm>
        <a:off x="2615860" y="2261717"/>
        <a:ext cx="1338336" cy="669008"/>
      </dsp:txXfrm>
    </dsp:sp>
    <dsp:sp modelId="{3BE5D4AC-F835-4DEE-8231-BB16F575B921}">
      <dsp:nvSpPr>
        <dsp:cNvPr id="0" name=""/>
        <dsp:cNvSpPr/>
      </dsp:nvSpPr>
      <dsp:spPr>
        <a:xfrm>
          <a:off x="2921158" y="2933727"/>
          <a:ext cx="2069242" cy="2070072"/>
        </a:xfrm>
        <a:prstGeom prst="blockArc">
          <a:avLst>
            <a:gd name="adj1" fmla="val 13500000"/>
            <a:gd name="adj2" fmla="val 10800000"/>
            <a:gd name="adj3" fmla="val 1274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6E7ED59-C7A0-4DAE-BFCF-1F9E6369DE0A}">
      <dsp:nvSpPr>
        <dsp:cNvPr id="0" name=""/>
        <dsp:cNvSpPr/>
      </dsp:nvSpPr>
      <dsp:spPr>
        <a:xfrm>
          <a:off x="3352800" y="762001"/>
          <a:ext cx="1338336" cy="669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i="1" kern="1200" dirty="0" smtClean="0">
              <a:solidFill>
                <a:srgbClr val="1A3967"/>
              </a:solidFill>
              <a:latin typeface="Calibri" pitchFamily="34" charset="0"/>
              <a:ea typeface="MS PGothic" pitchFamily="34" charset="-128"/>
              <a:cs typeface="+mn-cs"/>
            </a:rPr>
            <a:t>PLACE</a:t>
          </a:r>
          <a:endParaRPr lang="en-US" sz="2600" b="1" i="1" kern="1200" dirty="0">
            <a:solidFill>
              <a:srgbClr val="1A3967"/>
            </a:solidFill>
            <a:latin typeface="Calibri" pitchFamily="34" charset="0"/>
            <a:ea typeface="MS PGothic" pitchFamily="34" charset="-128"/>
            <a:cs typeface="+mn-cs"/>
          </a:endParaRPr>
        </a:p>
      </dsp:txBody>
      <dsp:txXfrm>
        <a:off x="3352800" y="762001"/>
        <a:ext cx="1338336" cy="669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AC7C6-AA1A-465A-97D6-2D98C14CF3CB}">
      <dsp:nvSpPr>
        <dsp:cNvPr id="0" name=""/>
        <dsp:cNvSpPr/>
      </dsp:nvSpPr>
      <dsp:spPr>
        <a:xfrm>
          <a:off x="2388327" y="2150"/>
          <a:ext cx="1762995" cy="891781"/>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Georgia" pitchFamily="18" charset="0"/>
            </a:rPr>
            <a:t>Reason</a:t>
          </a:r>
          <a:endParaRPr lang="en-US" sz="2200" b="1" kern="1200" dirty="0">
            <a:latin typeface="Georgia" pitchFamily="18" charset="0"/>
          </a:endParaRPr>
        </a:p>
      </dsp:txBody>
      <dsp:txXfrm>
        <a:off x="2431860" y="45683"/>
        <a:ext cx="1675929" cy="804715"/>
      </dsp:txXfrm>
    </dsp:sp>
    <dsp:sp modelId="{E92FDE3A-2782-4FE3-B85C-1C5189C75AA0}">
      <dsp:nvSpPr>
        <dsp:cNvPr id="0" name=""/>
        <dsp:cNvSpPr/>
      </dsp:nvSpPr>
      <dsp:spPr>
        <a:xfrm>
          <a:off x="1197246" y="552674"/>
          <a:ext cx="4328192" cy="4328192"/>
        </a:xfrm>
        <a:custGeom>
          <a:avLst/>
          <a:gdLst/>
          <a:ahLst/>
          <a:cxnLst/>
          <a:rect l="0" t="0" r="0" b="0"/>
          <a:pathLst>
            <a:path>
              <a:moveTo>
                <a:pt x="2958532" y="151092"/>
              </a:moveTo>
              <a:arcTo wR="2164096" hR="2164096" stAng="17492206" swAng="747040"/>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615244-6E67-446B-8F2C-C0FD1C0FB864}">
      <dsp:nvSpPr>
        <dsp:cNvPr id="0" name=""/>
        <dsp:cNvSpPr/>
      </dsp:nvSpPr>
      <dsp:spPr>
        <a:xfrm>
          <a:off x="4045236" y="925069"/>
          <a:ext cx="1846883" cy="963177"/>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itchFamily="18" charset="0"/>
            </a:rPr>
            <a:t>Research</a:t>
          </a:r>
          <a:endParaRPr lang="en-US" sz="1800" b="1" kern="1200" dirty="0">
            <a:latin typeface="Georgia" pitchFamily="18" charset="0"/>
          </a:endParaRPr>
        </a:p>
      </dsp:txBody>
      <dsp:txXfrm>
        <a:off x="4092254" y="972087"/>
        <a:ext cx="1752847" cy="869141"/>
      </dsp:txXfrm>
    </dsp:sp>
    <dsp:sp modelId="{8CA8DAC2-D820-4228-83E8-F73A12FF29A7}">
      <dsp:nvSpPr>
        <dsp:cNvPr id="0" name=""/>
        <dsp:cNvSpPr/>
      </dsp:nvSpPr>
      <dsp:spPr>
        <a:xfrm>
          <a:off x="970318" y="433619"/>
          <a:ext cx="4328192" cy="4328192"/>
        </a:xfrm>
        <a:custGeom>
          <a:avLst/>
          <a:gdLst/>
          <a:ahLst/>
          <a:cxnLst/>
          <a:rect l="0" t="0" r="0" b="0"/>
          <a:pathLst>
            <a:path>
              <a:moveTo>
                <a:pt x="4210321" y="1459628"/>
              </a:moveTo>
              <a:arcTo wR="2164096" hR="2164096" stAng="20460157" swAng="82593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19B911-9EF7-49B2-8138-C12650D3E07F}">
      <dsp:nvSpPr>
        <dsp:cNvPr id="0" name=""/>
        <dsp:cNvSpPr/>
      </dsp:nvSpPr>
      <dsp:spPr>
        <a:xfrm>
          <a:off x="4002172" y="2405652"/>
          <a:ext cx="2537358" cy="743315"/>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latin typeface="Georgia" pitchFamily="18" charset="0"/>
            </a:rPr>
            <a:t>Redescription</a:t>
          </a:r>
          <a:endParaRPr lang="en-US" sz="2400" b="1" kern="1200" dirty="0">
            <a:latin typeface="Georgia" pitchFamily="18" charset="0"/>
          </a:endParaRPr>
        </a:p>
      </dsp:txBody>
      <dsp:txXfrm>
        <a:off x="4038458" y="2441938"/>
        <a:ext cx="2464786" cy="670743"/>
      </dsp:txXfrm>
    </dsp:sp>
    <dsp:sp modelId="{05A39C61-33DD-4CD4-8273-EB60296EA9E6}">
      <dsp:nvSpPr>
        <dsp:cNvPr id="0" name=""/>
        <dsp:cNvSpPr/>
      </dsp:nvSpPr>
      <dsp:spPr>
        <a:xfrm>
          <a:off x="866752" y="771564"/>
          <a:ext cx="4328192" cy="4328192"/>
        </a:xfrm>
        <a:custGeom>
          <a:avLst/>
          <a:gdLst/>
          <a:ahLst/>
          <a:cxnLst/>
          <a:rect l="0" t="0" r="0" b="0"/>
          <a:pathLst>
            <a:path>
              <a:moveTo>
                <a:pt x="4317135" y="2382578"/>
              </a:moveTo>
              <a:arcTo wR="2164096" hR="2164096" stAng="347660" swAng="81151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C01021-336B-4ADA-B739-E5E2FEB5C479}">
      <dsp:nvSpPr>
        <dsp:cNvPr id="0" name=""/>
        <dsp:cNvSpPr/>
      </dsp:nvSpPr>
      <dsp:spPr>
        <a:xfrm>
          <a:off x="3606454" y="3656528"/>
          <a:ext cx="2303283" cy="799662"/>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Georgia" pitchFamily="18" charset="0"/>
            </a:rPr>
            <a:t>Resonance</a:t>
          </a:r>
          <a:endParaRPr lang="en-US" sz="2800" kern="1200" dirty="0"/>
        </a:p>
      </dsp:txBody>
      <dsp:txXfrm>
        <a:off x="3645490" y="3695564"/>
        <a:ext cx="2225211" cy="721590"/>
      </dsp:txXfrm>
    </dsp:sp>
    <dsp:sp modelId="{D3882881-957D-417E-AF7B-594B8A007933}">
      <dsp:nvSpPr>
        <dsp:cNvPr id="0" name=""/>
        <dsp:cNvSpPr/>
      </dsp:nvSpPr>
      <dsp:spPr>
        <a:xfrm>
          <a:off x="1266705" y="279025"/>
          <a:ext cx="4328192" cy="4328192"/>
        </a:xfrm>
        <a:custGeom>
          <a:avLst/>
          <a:gdLst/>
          <a:ahLst/>
          <a:cxnLst/>
          <a:rect l="0" t="0" r="0" b="0"/>
          <a:pathLst>
            <a:path>
              <a:moveTo>
                <a:pt x="2945531" y="4182181"/>
              </a:moveTo>
              <a:arcTo wR="2164096" hR="2164096" stAng="4129967" swAng="218366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FE7702-C9A0-47FE-839F-91E2E497469A}">
      <dsp:nvSpPr>
        <dsp:cNvPr id="0" name=""/>
        <dsp:cNvSpPr/>
      </dsp:nvSpPr>
      <dsp:spPr>
        <a:xfrm>
          <a:off x="764166" y="3474170"/>
          <a:ext cx="2084957" cy="1144181"/>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eorgia" pitchFamily="18" charset="0"/>
            </a:rPr>
            <a:t>Real World</a:t>
          </a:r>
          <a:br>
            <a:rPr lang="en-US" sz="2000" b="1" kern="1200" dirty="0" smtClean="0">
              <a:latin typeface="Georgia" pitchFamily="18" charset="0"/>
            </a:rPr>
          </a:br>
          <a:r>
            <a:rPr lang="en-US" sz="2000" b="1" kern="1200" dirty="0" smtClean="0">
              <a:latin typeface="Georgia" pitchFamily="18" charset="0"/>
            </a:rPr>
            <a:t>Events</a:t>
          </a:r>
          <a:endParaRPr lang="en-US" sz="2000" b="1" kern="1200" dirty="0">
            <a:latin typeface="Georgia" pitchFamily="18" charset="0"/>
          </a:endParaRPr>
        </a:p>
      </dsp:txBody>
      <dsp:txXfrm>
        <a:off x="820020" y="3530024"/>
        <a:ext cx="1973249" cy="1032473"/>
      </dsp:txXfrm>
    </dsp:sp>
    <dsp:sp modelId="{CFA4E28B-DF63-4017-9234-94A9C3502789}">
      <dsp:nvSpPr>
        <dsp:cNvPr id="0" name=""/>
        <dsp:cNvSpPr/>
      </dsp:nvSpPr>
      <dsp:spPr>
        <a:xfrm>
          <a:off x="962919" y="81536"/>
          <a:ext cx="4328192" cy="4328192"/>
        </a:xfrm>
        <a:custGeom>
          <a:avLst/>
          <a:gdLst/>
          <a:ahLst/>
          <a:cxnLst/>
          <a:rect l="0" t="0" r="0" b="0"/>
          <a:pathLst>
            <a:path>
              <a:moveTo>
                <a:pt x="379778" y="3388646"/>
              </a:moveTo>
              <a:arcTo wR="2164096" hR="2164096" stAng="8732327" swAng="75514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0E4A29-A1BD-411C-A836-89D78CA7D876}">
      <dsp:nvSpPr>
        <dsp:cNvPr id="0" name=""/>
        <dsp:cNvSpPr/>
      </dsp:nvSpPr>
      <dsp:spPr>
        <a:xfrm>
          <a:off x="-138731" y="2346561"/>
          <a:ext cx="2379815" cy="700896"/>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itchFamily="18" charset="0"/>
            </a:rPr>
            <a:t>Resistances</a:t>
          </a:r>
          <a:endParaRPr lang="en-US" sz="2400" b="1" kern="1200" dirty="0">
            <a:latin typeface="Georgia" pitchFamily="18" charset="0"/>
          </a:endParaRPr>
        </a:p>
      </dsp:txBody>
      <dsp:txXfrm>
        <a:off x="-104516" y="2380776"/>
        <a:ext cx="2311385" cy="632466"/>
      </dsp:txXfrm>
    </dsp:sp>
    <dsp:sp modelId="{C0EDE7E3-7EB8-47DF-88BB-07703C0475C2}">
      <dsp:nvSpPr>
        <dsp:cNvPr id="0" name=""/>
        <dsp:cNvSpPr/>
      </dsp:nvSpPr>
      <dsp:spPr>
        <a:xfrm>
          <a:off x="1041666" y="68795"/>
          <a:ext cx="4328192" cy="4328192"/>
        </a:xfrm>
        <a:custGeom>
          <a:avLst/>
          <a:gdLst/>
          <a:ahLst/>
          <a:cxnLst/>
          <a:rect l="0" t="0" r="0" b="0"/>
          <a:pathLst>
            <a:path>
              <a:moveTo>
                <a:pt x="2700" y="2272171"/>
              </a:moveTo>
              <a:arcTo wR="2164096" hR="2164096" stAng="10628247" swAng="874604"/>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B887E4-A074-4169-94EE-3C17EFA6E9CD}">
      <dsp:nvSpPr>
        <dsp:cNvPr id="0" name=""/>
        <dsp:cNvSpPr/>
      </dsp:nvSpPr>
      <dsp:spPr>
        <a:xfrm>
          <a:off x="358115" y="814238"/>
          <a:ext cx="1926354" cy="973793"/>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itchFamily="18" charset="0"/>
            </a:rPr>
            <a:t>Resources </a:t>
          </a:r>
          <a:br>
            <a:rPr lang="en-US" sz="1800" b="1" kern="1200" dirty="0" smtClean="0">
              <a:latin typeface="Georgia" pitchFamily="18" charset="0"/>
            </a:rPr>
          </a:br>
          <a:r>
            <a:rPr lang="en-US" sz="1800" b="1" kern="1200" dirty="0" smtClean="0">
              <a:latin typeface="Georgia" pitchFamily="18" charset="0"/>
            </a:rPr>
            <a:t>&amp;</a:t>
          </a:r>
          <a:br>
            <a:rPr lang="en-US" sz="1800" b="1" kern="1200" dirty="0" smtClean="0">
              <a:latin typeface="Georgia" pitchFamily="18" charset="0"/>
            </a:rPr>
          </a:br>
          <a:r>
            <a:rPr lang="en-US" sz="1800" b="1" kern="1200" dirty="0" smtClean="0">
              <a:latin typeface="Georgia" pitchFamily="18" charset="0"/>
            </a:rPr>
            <a:t>Rewards</a:t>
          </a:r>
          <a:endParaRPr lang="en-US" sz="1800" b="1" kern="1200" dirty="0">
            <a:latin typeface="Georgia" pitchFamily="18" charset="0"/>
          </a:endParaRPr>
        </a:p>
      </dsp:txBody>
      <dsp:txXfrm>
        <a:off x="405652" y="861775"/>
        <a:ext cx="1831280" cy="878719"/>
      </dsp:txXfrm>
    </dsp:sp>
    <dsp:sp modelId="{940BB70C-2F0F-49F7-A82D-520A0B99FAD8}">
      <dsp:nvSpPr>
        <dsp:cNvPr id="0" name=""/>
        <dsp:cNvSpPr/>
      </dsp:nvSpPr>
      <dsp:spPr>
        <a:xfrm>
          <a:off x="589543" y="566290"/>
          <a:ext cx="4328192" cy="4328192"/>
        </a:xfrm>
        <a:custGeom>
          <a:avLst/>
          <a:gdLst/>
          <a:ahLst/>
          <a:cxnLst/>
          <a:rect l="0" t="0" r="0" b="0"/>
          <a:pathLst>
            <a:path>
              <a:moveTo>
                <a:pt x="1164260" y="244814"/>
              </a:moveTo>
              <a:arcTo wR="2164096" hR="2164096" stAng="14548984" swAng="105717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0.1625</cdr:x>
      <cdr:y>0.61875</cdr:y>
    </cdr:from>
    <cdr:to>
      <cdr:x>0.3125</cdr:x>
      <cdr:y>0.84375</cdr:y>
    </cdr:to>
    <cdr:sp macro="" textlink="">
      <cdr:nvSpPr>
        <cdr:cNvPr id="2" name="TextBox 1"/>
        <cdr:cNvSpPr txBox="1"/>
      </cdr:nvSpPr>
      <cdr:spPr>
        <a:xfrm xmlns:a="http://schemas.openxmlformats.org/drawingml/2006/main">
          <a:off x="990600" y="2514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8F6EE-AC88-4EDB-A6B3-3809E75D07EC}" type="datetimeFigureOut">
              <a:rPr lang="en-US" smtClean="0"/>
              <a:t>2/28/2014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7F1C8-C58F-49C7-B601-BB03C15FD64D}" type="slidenum">
              <a:rPr lang="en-US" smtClean="0"/>
              <a:t>‹#›</a:t>
            </a:fld>
            <a:endParaRPr lang="en-US"/>
          </a:p>
        </p:txBody>
      </p:sp>
    </p:spTree>
    <p:extLst>
      <p:ext uri="{BB962C8B-B14F-4D97-AF65-F5344CB8AC3E}">
        <p14:creationId xmlns:p14="http://schemas.microsoft.com/office/powerpoint/2010/main" val="237793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of 2009, the prevalence of obesity in the US (34%) was twice the OECD average (17%).</a:t>
            </a:r>
          </a:p>
          <a:p>
            <a:endParaRPr lang="en-US" dirty="0"/>
          </a:p>
        </p:txBody>
      </p:sp>
      <p:sp>
        <p:nvSpPr>
          <p:cNvPr id="4" name="Slide Number Placeholder 3"/>
          <p:cNvSpPr>
            <a:spLocks noGrp="1"/>
          </p:cNvSpPr>
          <p:nvPr>
            <p:ph type="sldNum" sz="quarter" idx="10"/>
          </p:nvPr>
        </p:nvSpPr>
        <p:spPr/>
        <p:txBody>
          <a:bodyPr/>
          <a:lstStyle/>
          <a:p>
            <a:fld id="{5A4C35AE-3527-4941-A1CD-8A406FEFC79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8273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smtClean="0">
                <a:cs typeface="Arial" charset="0"/>
              </a:rPr>
              <a:t>Our vision is a world in which healing processes are the formative concept for improving performance, preventing illness, achieving and maintaining wellness and ameliorating chronic disease.</a:t>
            </a:r>
            <a:endParaRPr lang="en-US"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fld id="{B3318E8A-F12E-4A26-89FD-B3F2F988573A}" type="slidenum">
              <a:rPr lang="en-US" smtClean="0">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val="227521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20E308AD-8D14-48FB-8238-A1EB05232B63}" type="slidenum">
              <a:rPr lang="en-US" altLang="en-US" smtClean="0">
                <a:solidFill>
                  <a:srgbClr val="000000"/>
                </a:solidFill>
              </a:rPr>
              <a:pPr eaLnBrk="1" hangingPunct="1"/>
              <a:t>33</a:t>
            </a:fld>
            <a:endParaRPr lang="en-US" altLang="en-US" smtClean="0">
              <a:solidFill>
                <a:srgbClr val="000000"/>
              </a:solidFill>
            </a:endParaRPr>
          </a:p>
        </p:txBody>
      </p:sp>
    </p:spTree>
    <p:extLst>
      <p:ext uri="{BB962C8B-B14F-4D97-AF65-F5344CB8AC3E}">
        <p14:creationId xmlns:p14="http://schemas.microsoft.com/office/powerpoint/2010/main" val="302878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smtClean="0">
                <a:latin typeface="Arial" pitchFamily="34" charset="0"/>
              </a:rPr>
              <a:t>Potential Copyright Issue: Do we have the rights to use this graphic?</a:t>
            </a:r>
          </a:p>
          <a:p>
            <a:endParaRPr lang="en-US"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3E820048-BBE2-452A-9BC4-750E4FC5ACE7}" type="slidenum">
              <a:rPr lang="en-US" altLang="en-US" smtClean="0">
                <a:solidFill>
                  <a:srgbClr val="000000"/>
                </a:solidFill>
              </a:rPr>
              <a:pPr eaLnBrk="1" hangingPunct="1"/>
              <a:t>34</a:t>
            </a:fld>
            <a:endParaRPr lang="en-US" altLang="en-US" smtClean="0">
              <a:solidFill>
                <a:srgbClr val="000000"/>
              </a:solidFill>
            </a:endParaRPr>
          </a:p>
        </p:txBody>
      </p:sp>
    </p:spTree>
    <p:extLst>
      <p:ext uri="{BB962C8B-B14F-4D97-AF65-F5344CB8AC3E}">
        <p14:creationId xmlns:p14="http://schemas.microsoft.com/office/powerpoint/2010/main" val="178487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20E308AD-8D14-48FB-8238-A1EB05232B63}" type="slidenum">
              <a:rPr lang="en-US" altLang="en-US" smtClean="0">
                <a:solidFill>
                  <a:srgbClr val="000000"/>
                </a:solidFill>
              </a:rPr>
              <a:pPr eaLnBrk="1" hangingPunct="1"/>
              <a:t>35</a:t>
            </a:fld>
            <a:endParaRPr lang="en-US" altLang="en-US" smtClean="0">
              <a:solidFill>
                <a:srgbClr val="000000"/>
              </a:solidFill>
            </a:endParaRPr>
          </a:p>
        </p:txBody>
      </p:sp>
    </p:spTree>
    <p:extLst>
      <p:ext uri="{BB962C8B-B14F-4D97-AF65-F5344CB8AC3E}">
        <p14:creationId xmlns:p14="http://schemas.microsoft.com/office/powerpoint/2010/main" val="779178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0FB6500D-4109-4AEE-9C49-7208025A05C3}" type="slidenum">
              <a:rPr lang="en-US" altLang="en-US" smtClean="0">
                <a:solidFill>
                  <a:srgbClr val="000000"/>
                </a:solidFill>
              </a:rPr>
              <a:pPr eaLnBrk="1" hangingPunct="1"/>
              <a:t>37</a:t>
            </a:fld>
            <a:endParaRPr lang="en-US" altLang="en-US" smtClean="0">
              <a:solidFill>
                <a:srgbClr val="000000"/>
              </a:solidFill>
            </a:endParaRPr>
          </a:p>
        </p:txBody>
      </p:sp>
    </p:spTree>
    <p:extLst>
      <p:ext uri="{BB962C8B-B14F-4D97-AF65-F5344CB8AC3E}">
        <p14:creationId xmlns:p14="http://schemas.microsoft.com/office/powerpoint/2010/main" val="3387156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t>Charge for the next two days:</a:t>
            </a:r>
          </a:p>
          <a:p>
            <a:r>
              <a:rPr lang="en-US" baseline="0" dirty="0" smtClean="0"/>
              <a:t>We will provide theory and scientific evidence for practices that facilitate healing and health creation.  </a:t>
            </a:r>
          </a:p>
          <a:p>
            <a:r>
              <a:rPr lang="en-US" baseline="0" dirty="0" smtClean="0"/>
              <a:t>You will have opportunities to experience some of these practices.</a:t>
            </a:r>
          </a:p>
          <a:p>
            <a:r>
              <a:rPr lang="en-US" baseline="0" dirty="0" smtClean="0"/>
              <a:t>You will also have the opportunity to discuss what you have heard with a diverse group of colleagues. </a:t>
            </a:r>
          </a:p>
          <a:p>
            <a:r>
              <a:rPr lang="en-US" dirty="0"/>
              <a:t>Think about each of the components of whole person health creation and determine for yourself:</a:t>
            </a:r>
          </a:p>
          <a:p>
            <a:r>
              <a:rPr lang="en-US" dirty="0"/>
              <a:t>How do I </a:t>
            </a:r>
            <a:r>
              <a:rPr lang="en-US" dirty="0" smtClean="0"/>
              <a:t>live?</a:t>
            </a:r>
            <a:endParaRPr lang="en-US" dirty="0"/>
          </a:p>
          <a:p>
            <a:r>
              <a:rPr lang="en-US" dirty="0"/>
              <a:t>How do I </a:t>
            </a:r>
            <a:r>
              <a:rPr lang="en-US" dirty="0" smtClean="0"/>
              <a:t>lead?</a:t>
            </a:r>
            <a:endParaRPr lang="en-US" dirty="0"/>
          </a:p>
          <a:p>
            <a:endParaRPr lang="en-US" dirty="0"/>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16F8A9-CDDD-EF4F-A3A2-8CCFE36283DB}" type="slidenum">
              <a:rPr lang="en-US" sz="1200">
                <a:solidFill>
                  <a:srgbClr val="000000"/>
                </a:solidFill>
              </a:rPr>
              <a:pPr eaLnBrk="1" hangingPunct="1"/>
              <a:t>39</a:t>
            </a:fld>
            <a:endParaRPr lang="en-US" sz="1200">
              <a:solidFill>
                <a:srgbClr val="000000"/>
              </a:solidFill>
            </a:endParaRPr>
          </a:p>
        </p:txBody>
      </p:sp>
    </p:spTree>
    <p:extLst>
      <p:ext uri="{BB962C8B-B14F-4D97-AF65-F5344CB8AC3E}">
        <p14:creationId xmlns:p14="http://schemas.microsoft.com/office/powerpoint/2010/main" val="112805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20E308AD-8D14-48FB-8238-A1EB05232B63}" type="slidenum">
              <a:rPr lang="en-US" altLang="en-US" smtClean="0">
                <a:solidFill>
                  <a:srgbClr val="000000"/>
                </a:solidFill>
              </a:rPr>
              <a:pPr eaLnBrk="1" hangingPunct="1"/>
              <a:t>40</a:t>
            </a:fld>
            <a:endParaRPr lang="en-US" altLang="en-US" smtClean="0">
              <a:solidFill>
                <a:srgbClr val="000000"/>
              </a:solidFill>
            </a:endParaRPr>
          </a:p>
        </p:txBody>
      </p:sp>
    </p:spTree>
    <p:extLst>
      <p:ext uri="{BB962C8B-B14F-4D97-AF65-F5344CB8AC3E}">
        <p14:creationId xmlns:p14="http://schemas.microsoft.com/office/powerpoint/2010/main" val="2079431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318E8A-F12E-4A26-89FD-B3F2F988573A}"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2543754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E51021-485D-4883-8DA9-09BEF57E754B}" type="slidenum">
              <a:rPr lang="en-US">
                <a:solidFill>
                  <a:prstClr val="black"/>
                </a:solidFill>
                <a:latin typeface="Calibri" panose="020F0502020204030204" pitchFamily="34" charset="0"/>
              </a:rPr>
              <a:pPr eaLnBrk="1" hangingPunct="1"/>
              <a:t>45</a:t>
            </a:fld>
            <a:endParaRPr lang="en-US">
              <a:solidFill>
                <a:prstClr val="black"/>
              </a:solidFill>
              <a:latin typeface="Calibri" panose="020F0502020204030204" pitchFamily="34" charset="0"/>
            </a:endParaRPr>
          </a:p>
        </p:txBody>
      </p:sp>
      <p:sp>
        <p:nvSpPr>
          <p:cNvPr id="6147" name="Slide Image Placeholder 1"/>
          <p:cNvSpPr>
            <a:spLocks noGrp="1" noRot="1" noChangeAspect="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numCol="1" anchor="t" anchorCtr="0" compatLnSpc="1">
            <a:prstTxWarp prst="textNoShape">
              <a:avLst/>
            </a:prstTxWarp>
          </a:bodyPr>
          <a:lstStyle/>
          <a:p>
            <a:pPr eaLnBrk="1" hangingPunct="1">
              <a:spcBef>
                <a:spcPct val="0"/>
              </a:spcBef>
            </a:pPr>
            <a:r>
              <a:rPr lang="en-US" smtClean="0"/>
              <a:t>Animation Option 1</a:t>
            </a:r>
          </a:p>
        </p:txBody>
      </p:sp>
      <p:sp>
        <p:nvSpPr>
          <p:cNvPr id="61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896938" eaLnBrk="0" hangingPunct="0">
              <a:defRPr>
                <a:solidFill>
                  <a:schemeClr val="tx1"/>
                </a:solidFill>
                <a:latin typeface="Arial" panose="020B0604020202020204" pitchFamily="34" charset="0"/>
                <a:cs typeface="Arial" panose="020B0604020202020204" pitchFamily="34" charset="0"/>
              </a:defRPr>
            </a:lvl1pPr>
            <a:lvl2pPr marL="742950" indent="-285750" defTabSz="896938" eaLnBrk="0" hangingPunct="0">
              <a:defRPr>
                <a:solidFill>
                  <a:schemeClr val="tx1"/>
                </a:solidFill>
                <a:latin typeface="Arial" panose="020B0604020202020204" pitchFamily="34" charset="0"/>
                <a:cs typeface="Arial" panose="020B0604020202020204" pitchFamily="34" charset="0"/>
              </a:defRPr>
            </a:lvl2pPr>
            <a:lvl3pPr marL="1143000" indent="-228600" defTabSz="896938" eaLnBrk="0" hangingPunct="0">
              <a:defRPr>
                <a:solidFill>
                  <a:schemeClr val="tx1"/>
                </a:solidFill>
                <a:latin typeface="Arial" panose="020B0604020202020204" pitchFamily="34" charset="0"/>
                <a:cs typeface="Arial" panose="020B0604020202020204" pitchFamily="34" charset="0"/>
              </a:defRPr>
            </a:lvl3pPr>
            <a:lvl4pPr marL="1600200" indent="-228600" defTabSz="896938" eaLnBrk="0" hangingPunct="0">
              <a:defRPr>
                <a:solidFill>
                  <a:schemeClr val="tx1"/>
                </a:solidFill>
                <a:latin typeface="Arial" panose="020B0604020202020204" pitchFamily="34" charset="0"/>
                <a:cs typeface="Arial" panose="020B0604020202020204" pitchFamily="34" charset="0"/>
              </a:defRPr>
            </a:lvl4pPr>
            <a:lvl5pPr marL="2057400" indent="-228600" defTabSz="896938" eaLnBrk="0" hangingPunct="0">
              <a:defRPr>
                <a:solidFill>
                  <a:schemeClr val="tx1"/>
                </a:solidFill>
                <a:latin typeface="Arial" panose="020B0604020202020204" pitchFamily="34" charset="0"/>
                <a:cs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fld id="{15A2A280-E0E0-480B-B1AC-DC2834B8A15B}" type="slidenum">
              <a:rPr lang="en-US" sz="1200">
                <a:solidFill>
                  <a:srgbClr val="000000"/>
                </a:solidFill>
                <a:latin typeface="Calibri" panose="020F0502020204030204" pitchFamily="34" charset="0"/>
              </a:rPr>
              <a:pPr algn="r" eaLnBrk="1" fontAlgn="base" hangingPunct="1">
                <a:spcBef>
                  <a:spcPct val="0"/>
                </a:spcBef>
                <a:spcAft>
                  <a:spcPct val="0"/>
                </a:spcAft>
              </a:pPr>
              <a:t>45</a:t>
            </a:fld>
            <a:endParaRPr 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255868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1" dirty="0" smtClean="0">
                <a:solidFill>
                  <a:srgbClr val="FF0000"/>
                </a:solidFill>
              </a:rPr>
              <a:t>Narration:  </a:t>
            </a:r>
            <a:r>
              <a:rPr lang="en-US" dirty="0" smtClean="0"/>
              <a:t>When Mr. Kellogg started the Foundation in 1930</a:t>
            </a:r>
            <a:r>
              <a:rPr lang="en-US" baseline="0" dirty="0" smtClean="0"/>
              <a:t> with a $65 million trust, he said his money was to help people help themselves through the practical application of knowledge, which he believed would come from formal education.  Mr. Kellogg was particularly concerned about children.  </a:t>
            </a:r>
          </a:p>
          <a:p>
            <a:endParaRPr lang="en-US" baseline="0" dirty="0" smtClean="0"/>
          </a:p>
          <a:p>
            <a:r>
              <a:rPr lang="en-US" baseline="0" dirty="0" smtClean="0"/>
              <a:t>It is Mr. Kellogg’s mandate that drives OUR Vision, OUR Mission, and OUR Values, which serve as the foundation of OUR overall strategy/framework.  </a:t>
            </a:r>
            <a:endParaRPr lang="en-US" dirty="0"/>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26318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US prevalence of low birth weight (8.2% for 2005-2009) is the second highest among the peer countries.</a:t>
            </a:r>
          </a:p>
          <a:p>
            <a:endParaRPr lang="en-US" dirty="0"/>
          </a:p>
        </p:txBody>
      </p:sp>
      <p:sp>
        <p:nvSpPr>
          <p:cNvPr id="4" name="Slide Number Placeholder 3"/>
          <p:cNvSpPr>
            <a:spLocks noGrp="1"/>
          </p:cNvSpPr>
          <p:nvPr>
            <p:ph type="sldNum" sz="quarter" idx="10"/>
          </p:nvPr>
        </p:nvSpPr>
        <p:spPr/>
        <p:txBody>
          <a:bodyPr/>
          <a:lstStyle/>
          <a:p>
            <a:fld id="{5A4C35AE-3527-4941-A1CD-8A406FEFC79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9087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4 – Double Jeopardy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mission at the Foundation is to </a:t>
            </a:r>
            <a:r>
              <a:rPr lang="en-US" sz="1200" b="1" kern="1200" dirty="0" smtClean="0">
                <a:solidFill>
                  <a:schemeClr val="tx1"/>
                </a:solidFill>
                <a:effectLst/>
                <a:latin typeface="+mn-lt"/>
                <a:ea typeface="+mn-ea"/>
                <a:cs typeface="+mn-cs"/>
              </a:rPr>
              <a:t>propel vulnerable children to success.</a:t>
            </a:r>
            <a:r>
              <a:rPr lang="en-US" sz="1200" kern="1200" dirty="0" smtClean="0">
                <a:solidFill>
                  <a:schemeClr val="tx1"/>
                </a:solidFill>
                <a:effectLst/>
                <a:latin typeface="+mn-lt"/>
                <a:ea typeface="+mn-ea"/>
                <a:cs typeface="+mn-cs"/>
              </a:rPr>
              <a:t>  As you can appreciate from this slide (and can read more about in the handout “</a:t>
            </a:r>
            <a:r>
              <a:rPr lang="en-US" sz="1200" i="1" kern="1200" dirty="0" smtClean="0">
                <a:solidFill>
                  <a:schemeClr val="tx1"/>
                </a:solidFill>
                <a:effectLst/>
                <a:latin typeface="+mn-lt"/>
                <a:ea typeface="+mn-ea"/>
                <a:cs typeface="+mn-cs"/>
              </a:rPr>
              <a:t>Toward a Policy Relevant Analyses…Dr. Dolores Acevedo’s research..”</a:t>
            </a:r>
            <a:r>
              <a:rPr lang="en-US" sz="1200" kern="1200" dirty="0" smtClean="0">
                <a:solidFill>
                  <a:schemeClr val="tx1"/>
                </a:solidFill>
                <a:effectLst/>
                <a:latin typeface="+mn-lt"/>
                <a:ea typeface="+mn-ea"/>
                <a:cs typeface="+mn-cs"/>
              </a:rPr>
              <a:t> ),  vulnerable children are not just disproportionately represented in communities of color, most are exposed to what Dr. Acevedo has coined as “double-jeopardy:”  The inability of succeeding, not only due to poverty, but also due to poorly resourced neighborhoods.  My colleague will give you more specific examples as to how this connects to our structural racism work…   …</a:t>
            </a:r>
            <a:r>
              <a:rPr lang="en-US" sz="1200" b="1" kern="1200" dirty="0" smtClean="0">
                <a:solidFill>
                  <a:schemeClr val="tx1"/>
                </a:solidFill>
                <a:effectLst/>
                <a:latin typeface="+mn-lt"/>
                <a:ea typeface="+mn-ea"/>
                <a:cs typeface="+mn-cs"/>
              </a:rPr>
              <a:t>read the slide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B8A5B3-26E1-4520-934E-2E75A46746E8}"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377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itchFamily="18" charset="0"/>
                <a:cs typeface="Times New Roman" pitchFamily="18" charset="0"/>
              </a:defRPr>
            </a:lvl1pPr>
            <a:lvl2pPr marL="742950" indent="-285750" defTabSz="931863">
              <a:defRPr>
                <a:solidFill>
                  <a:schemeClr val="tx1"/>
                </a:solidFill>
                <a:latin typeface="Times New Roman" pitchFamily="18" charset="0"/>
                <a:cs typeface="Times New Roman" pitchFamily="18" charset="0"/>
              </a:defRPr>
            </a:lvl2pPr>
            <a:lvl3pPr marL="1143000" indent="-228600" defTabSz="931863">
              <a:defRPr>
                <a:solidFill>
                  <a:schemeClr val="tx1"/>
                </a:solidFill>
                <a:latin typeface="Times New Roman" pitchFamily="18" charset="0"/>
                <a:cs typeface="Times New Roman" pitchFamily="18" charset="0"/>
              </a:defRPr>
            </a:lvl3pPr>
            <a:lvl4pPr marL="1600200" indent="-228600" defTabSz="931863">
              <a:defRPr>
                <a:solidFill>
                  <a:schemeClr val="tx1"/>
                </a:solidFill>
                <a:latin typeface="Times New Roman" pitchFamily="18" charset="0"/>
                <a:cs typeface="Times New Roman" pitchFamily="18" charset="0"/>
              </a:defRPr>
            </a:lvl4pPr>
            <a:lvl5pPr marL="2057400" indent="-228600" defTabSz="931863">
              <a:defRPr>
                <a:solidFill>
                  <a:schemeClr val="tx1"/>
                </a:solidFill>
                <a:latin typeface="Times New Roman" pitchFamily="18" charset="0"/>
                <a:cs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cs typeface="Times New Roman" pitchFamily="18" charset="0"/>
              </a:defRPr>
            </a:lvl9pPr>
          </a:lstStyle>
          <a:p>
            <a:fld id="{86D8B2FB-7E26-46B4-B463-D7002DD3B225}" type="slidenum">
              <a:rPr lang="en-US">
                <a:solidFill>
                  <a:prstClr val="black"/>
                </a:solidFill>
              </a:rPr>
              <a:pPr/>
              <a:t>49</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84275" y="698500"/>
            <a:ext cx="4643438" cy="3482975"/>
          </a:xfrm>
          <a:solidFill>
            <a:srgbClr val="FFFFFF"/>
          </a:solidFill>
          <a:ln w="12700" cap="flat"/>
        </p:spPr>
      </p:sp>
      <p:sp>
        <p:nvSpPr>
          <p:cNvPr id="9011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4" tIns="46171" rIns="93934" bIns="46171"/>
          <a:lstStyle/>
          <a:p>
            <a:pPr eaLnBrk="1" hangingPunct="1"/>
            <a:endParaRPr lang="en-US" smtClean="0"/>
          </a:p>
        </p:txBody>
      </p:sp>
    </p:spTree>
    <p:extLst>
      <p:ext uri="{BB962C8B-B14F-4D97-AF65-F5344CB8AC3E}">
        <p14:creationId xmlns:p14="http://schemas.microsoft.com/office/powerpoint/2010/main" val="2958541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2B6E1F-09D7-4C98-A068-774FAED866F6}" type="slidenum">
              <a:rPr lang="en-US" sz="1200">
                <a:solidFill>
                  <a:prstClr val="black"/>
                </a:solidFill>
                <a:latin typeface="Calibri" pitchFamily="34" charset="0"/>
              </a:rPr>
              <a:pPr eaLnBrk="1" hangingPunct="1"/>
              <a:t>50</a:t>
            </a:fld>
            <a:endParaRPr lang="en-US" sz="1200" dirty="0">
              <a:solidFill>
                <a:prstClr val="black"/>
              </a:solidFill>
              <a:latin typeface="Calibri" pitchFamily="34" charset="0"/>
            </a:endParaRPr>
          </a:p>
        </p:txBody>
      </p:sp>
      <p:sp>
        <p:nvSpPr>
          <p:cNvPr id="21506" name="Rectangle 2"/>
          <p:cNvSpPr>
            <a:spLocks noGrp="1" noRot="1" noChangeAspect="1" noChangeArrowheads="1" noTextEdit="1"/>
          </p:cNvSpPr>
          <p:nvPr>
            <p:ph type="sldImg"/>
          </p:nvPr>
        </p:nvSpPr>
        <p:spPr bwMode="auto">
          <a:xfrm>
            <a:off x="1181100" y="696913"/>
            <a:ext cx="4648200" cy="3486150"/>
          </a:xfr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z="1200" b="1" u="sng" kern="1200" dirty="0" smtClean="0">
                <a:solidFill>
                  <a:schemeClr val="tx1"/>
                </a:solidFill>
                <a:effectLst/>
                <a:latin typeface="+mn-lt"/>
                <a:ea typeface="+mn-ea"/>
                <a:cs typeface="+mn-cs"/>
              </a:rPr>
              <a:t>Slide 14 – Racial Equity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Alice</a:t>
            </a:r>
          </a:p>
          <a:p>
            <a:r>
              <a:rPr lang="en-US" sz="1200" b="1" kern="1200" dirty="0" smtClean="0">
                <a:solidFill>
                  <a:schemeClr val="tx1"/>
                </a:solidFill>
                <a:effectLst/>
                <a:latin typeface="+mn-lt"/>
                <a:ea typeface="+mn-ea"/>
                <a:cs typeface="+mn-cs"/>
              </a:rPr>
              <a:t>Explain</a:t>
            </a:r>
            <a:r>
              <a:rPr lang="en-US" sz="1200" b="1" kern="1200" baseline="0" dirty="0" smtClean="0">
                <a:solidFill>
                  <a:schemeClr val="tx1"/>
                </a:solidFill>
                <a:effectLst/>
                <a:latin typeface="+mn-lt"/>
                <a:ea typeface="+mn-ea"/>
                <a:cs typeface="+mn-cs"/>
              </a:rPr>
              <a:t> diversity, inclusion, equality – all are necessary but not sufficient conditions.  Important to do the first three – but consider who you are and what is the source of your oppression? When I come into the room as a white person, I come with privileges from the condition of my birth – I did not earn them nor do I consistently think about them.  However, if the room is filled with people of color,  how do they experience me – am I one of their oppressors?  Until we create a relationship, that is unknown – but it is important as we consider words as big as racial equity.  What does it require of me to work in a racially equitable manner?  What are my responsibilities and what must I take ownership for?  Then, as we think about the people of color – what diversity and inclusion fail to address adequately, is what is the burden of a person of color “representing a population or race?”  How often do we consider one voice in a room adequate for an inclusive strategy.</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When we talk about the importance of healing – this personal level is a critical step forward to equity.</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60316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17 – Thank You (add the slide that has all the children together in different colors…)</a:t>
            </a:r>
            <a:endParaRPr lang="en-US" sz="1200" b="0" u="none"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US" sz="1200" b="1" u="none" kern="1200" dirty="0" smtClean="0">
                <a:solidFill>
                  <a:schemeClr val="tx1"/>
                </a:solidFill>
                <a:effectLst/>
                <a:latin typeface="+mn-lt"/>
                <a:ea typeface="+mn-ea"/>
                <a:cs typeface="+mn-cs"/>
              </a:rPr>
              <a:t>Your</a:t>
            </a:r>
            <a:r>
              <a:rPr lang="en-US" sz="1200" b="1" u="none" kern="1200" baseline="0" dirty="0" smtClean="0">
                <a:solidFill>
                  <a:schemeClr val="tx1"/>
                </a:solidFill>
                <a:effectLst/>
                <a:latin typeface="+mn-lt"/>
                <a:ea typeface="+mn-ea"/>
                <a:cs typeface="+mn-cs"/>
              </a:rPr>
              <a:t> work is so important to racial equity and we appreciate being invited to share with you today. Thank you for being open and wanting to share and learn.  When people apply for jobs, YOU are the front line – it is commitment to diversity, inclusion and racial equity that those getting know your institution will experience.  In terms of your organization’s culture, YOU are the front line – in many organizations part of your work is creating the environment where equity will thrive for everyone.  YOU are the ombudsmen – the keeper of stories and YOU are primary to much of the systems change within our organizations – and that changes how we relate in the larger world.  The implication is that we all need more training and exposure to this work – to change our systems and structures to reflect the best we all have to offer to create a different world for ALL of our children.</a:t>
            </a:r>
          </a:p>
          <a:p>
            <a:endParaRPr lang="en-US" sz="1200" b="1" u="none" kern="1200" baseline="0" dirty="0" smtClean="0">
              <a:solidFill>
                <a:schemeClr val="tx1"/>
              </a:solidFill>
              <a:effectLst/>
              <a:latin typeface="+mn-lt"/>
              <a:ea typeface="+mn-ea"/>
              <a:cs typeface="+mn-cs"/>
            </a:endParaRPr>
          </a:p>
          <a:p>
            <a:r>
              <a:rPr lang="en-US" sz="1200" b="1" u="none" kern="1200" baseline="0" dirty="0" smtClean="0">
                <a:solidFill>
                  <a:schemeClr val="tx1"/>
                </a:solidFill>
                <a:effectLst/>
                <a:latin typeface="+mn-lt"/>
                <a:ea typeface="+mn-ea"/>
                <a:cs typeface="+mn-cs"/>
              </a:rPr>
              <a:t>It takes courage, compassion and insight every day…. This is a journey we are all on together – no one has ever completed this work.  Thank you for your interest, your willingness to be here today – clearly you are committed to creating and innovating our way forward.</a:t>
            </a:r>
            <a:endParaRPr lang="en-US" sz="1200" b="1"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B8A5B3-26E1-4520-934E-2E75A46746E8}"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39066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37131" indent="0">
              <a:buNone/>
            </a:pPr>
            <a:r>
              <a:rPr lang="en-US" sz="1200" b="1" dirty="0" smtClean="0"/>
              <a:t>The probability of children dying before age 5 (8 per 1,000) is higher in the US than in the 16 peer countries.</a:t>
            </a:r>
          </a:p>
          <a:p>
            <a:pPr marL="137131" marR="0" indent="0" algn="l" defTabSz="914400" rtl="0" eaLnBrk="1" fontAlgn="auto" latinLnBrk="0" hangingPunct="1">
              <a:lnSpc>
                <a:spcPct val="100000"/>
              </a:lnSpc>
              <a:spcBef>
                <a:spcPts val="0"/>
              </a:spcBef>
              <a:spcAft>
                <a:spcPts val="0"/>
              </a:spcAft>
              <a:buClrTx/>
              <a:buSzTx/>
              <a:buFontTx/>
              <a:buNone/>
              <a:tabLst/>
              <a:defRPr/>
            </a:pPr>
            <a:r>
              <a:rPr lang="en-US" dirty="0" smtClean="0"/>
              <a:t>In 2004, 11% of US deaths before age 5 were from injuries, the second largest proportion of the peer countries.</a:t>
            </a:r>
            <a:endParaRPr lang="en-US" sz="1200" dirty="0" smtClean="0"/>
          </a:p>
          <a:p>
            <a:pPr marL="137131"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violent death rate among US boys aged 1-4 has exceeded the OECD average since the late 1960s; the same has been true for unintentional injury deaths for boys and girls.</a:t>
            </a:r>
          </a:p>
          <a:p>
            <a:pPr marL="137131" indent="0">
              <a:buNone/>
            </a:pPr>
            <a:endParaRPr lang="en-US" sz="1200" b="1" dirty="0" smtClean="0"/>
          </a:p>
        </p:txBody>
      </p:sp>
      <p:sp>
        <p:nvSpPr>
          <p:cNvPr id="4" name="Slide Number Placeholder 3"/>
          <p:cNvSpPr>
            <a:spLocks noGrp="1"/>
          </p:cNvSpPr>
          <p:nvPr>
            <p:ph type="sldNum" sz="quarter" idx="10"/>
          </p:nvPr>
        </p:nvSpPr>
        <p:spPr/>
        <p:txBody>
          <a:bodyPr/>
          <a:lstStyle/>
          <a:p>
            <a:fld id="{5A4C35AE-3527-4941-A1CD-8A406FEFC79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6912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In 2011, </a:t>
            </a:r>
            <a:r>
              <a:rPr lang="en-US" sz="1400" b="1" dirty="0" smtClean="0"/>
              <a:t>one-third of US children aged 5-17 were overweight/obese</a:t>
            </a:r>
            <a:r>
              <a:rPr lang="en-US" sz="1400" dirty="0" smtClean="0"/>
              <a:t>, the highest rate among peer countries.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US mortality rates at ages 15-24 have been </a:t>
            </a:r>
            <a:r>
              <a:rPr lang="en-US" sz="1400" b="1" dirty="0" smtClean="0"/>
              <a:t>higher than the OECD mean</a:t>
            </a:r>
            <a:r>
              <a:rPr lang="en-US" sz="1400" dirty="0" smtClean="0"/>
              <a:t> since the 1950s for males and since the 1970s for females.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As of 2005, the obesity rate for youth 12-17 years of age was </a:t>
            </a:r>
            <a:r>
              <a:rPr lang="en-US" sz="1400" b="1" dirty="0" smtClean="0"/>
              <a:t>more than double</a:t>
            </a:r>
            <a:r>
              <a:rPr lang="en-US" sz="1400" dirty="0" smtClean="0"/>
              <a:t> the OECD mean.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Obesity among US non-Hispanic whites aged 5-13 was higher than the OECD average for ages 5-19.</a:t>
            </a:r>
          </a:p>
          <a:p>
            <a:endParaRPr lang="en-US" dirty="0"/>
          </a:p>
        </p:txBody>
      </p:sp>
      <p:sp>
        <p:nvSpPr>
          <p:cNvPr id="4" name="Slide Number Placeholder 3"/>
          <p:cNvSpPr>
            <a:spLocks noGrp="1"/>
          </p:cNvSpPr>
          <p:nvPr>
            <p:ph type="sldNum" sz="quarter" idx="10"/>
          </p:nvPr>
        </p:nvSpPr>
        <p:spPr/>
        <p:txBody>
          <a:bodyPr/>
          <a:lstStyle/>
          <a:p>
            <a:fld id="{5A4C35AE-3527-4941-A1CD-8A406FEFC79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9730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Note:</a:t>
            </a:r>
            <a:r>
              <a:rPr lang="en-US" baseline="0" dirty="0" smtClean="0"/>
              <a:t> each of the bullets refers to a different study, which uses a different comparison group. For more, see book.</a:t>
            </a:r>
            <a:endParaRPr lang="en-US" dirty="0"/>
          </a:p>
        </p:txBody>
      </p:sp>
      <p:sp>
        <p:nvSpPr>
          <p:cNvPr id="4" name="Slide Number Placeholder 3"/>
          <p:cNvSpPr>
            <a:spLocks noGrp="1"/>
          </p:cNvSpPr>
          <p:nvPr>
            <p:ph type="sldNum" sz="quarter" idx="10"/>
          </p:nvPr>
        </p:nvSpPr>
        <p:spPr/>
        <p:txBody>
          <a:bodyPr/>
          <a:lstStyle/>
          <a:p>
            <a:fld id="{5A4C35AE-3527-4941-A1CD-8A406FEFC79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3458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371600" y="1143000"/>
            <a:ext cx="4114800" cy="3086100"/>
          </a:xfrm>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In this report, we bring together hundreds of studies, the combined expertise of our panel members and others who contributed to the study to conclude that we absolutely fare worse in life expectancy and nine key health areas in comparison with other high-income countries.</a:t>
            </a:r>
          </a:p>
          <a:p>
            <a:r>
              <a:rPr lang="en-US" smtClean="0">
                <a:latin typeface="Arial" pitchFamily="34" charset="0"/>
              </a:rPr>
              <a:t> We documents that American males and females of all ages—from birth to age 75—have shorter life expectancies than their counterparts in 16 other rich nations.  But the scope of the U.S. health disadvantage is pervasive and involves more than life expectancy: the United States ranks at or near the bottom for multiple diseases, biological and behavioral risk factors, and injuries. Many of these conclusions have been made earlier, but this report puts them together and paints a very bad news picture of the health of our people compared with peer countries.</a:t>
            </a:r>
          </a:p>
          <a:p>
            <a:pPr eaLnBrk="1" hangingPunct="1"/>
            <a:endParaRPr lang="en-US" smtClean="0">
              <a:latin typeface="Arial" pitchFamily="34"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828" indent="-285703">
              <a:defRPr>
                <a:solidFill>
                  <a:schemeClr val="tx1"/>
                </a:solidFill>
                <a:latin typeface="Tahoma" pitchFamily="34" charset="0"/>
              </a:defRPr>
            </a:lvl2pPr>
            <a:lvl3pPr marL="1142813" indent="-228562">
              <a:defRPr>
                <a:solidFill>
                  <a:schemeClr val="tx1"/>
                </a:solidFill>
                <a:latin typeface="Tahoma" pitchFamily="34" charset="0"/>
              </a:defRPr>
            </a:lvl3pPr>
            <a:lvl4pPr marL="1599937" indent="-228562">
              <a:defRPr>
                <a:solidFill>
                  <a:schemeClr val="tx1"/>
                </a:solidFill>
                <a:latin typeface="Tahoma" pitchFamily="34" charset="0"/>
              </a:defRPr>
            </a:lvl4pPr>
            <a:lvl5pPr marL="2057063" indent="-228562">
              <a:defRPr>
                <a:solidFill>
                  <a:schemeClr val="tx1"/>
                </a:solidFill>
                <a:latin typeface="Tahoma" pitchFamily="34" charset="0"/>
              </a:defRPr>
            </a:lvl5pPr>
            <a:lvl6pPr marL="2514187" indent="-228562" eaLnBrk="0" fontAlgn="base" hangingPunct="0">
              <a:spcBef>
                <a:spcPct val="0"/>
              </a:spcBef>
              <a:spcAft>
                <a:spcPct val="0"/>
              </a:spcAft>
              <a:defRPr>
                <a:solidFill>
                  <a:schemeClr val="tx1"/>
                </a:solidFill>
                <a:latin typeface="Tahoma" pitchFamily="34" charset="0"/>
              </a:defRPr>
            </a:lvl6pPr>
            <a:lvl7pPr marL="2971312" indent="-228562" eaLnBrk="0" fontAlgn="base" hangingPunct="0">
              <a:spcBef>
                <a:spcPct val="0"/>
              </a:spcBef>
              <a:spcAft>
                <a:spcPct val="0"/>
              </a:spcAft>
              <a:defRPr>
                <a:solidFill>
                  <a:schemeClr val="tx1"/>
                </a:solidFill>
                <a:latin typeface="Tahoma" pitchFamily="34" charset="0"/>
              </a:defRPr>
            </a:lvl7pPr>
            <a:lvl8pPr marL="3428438" indent="-228562" eaLnBrk="0" fontAlgn="base" hangingPunct="0">
              <a:spcBef>
                <a:spcPct val="0"/>
              </a:spcBef>
              <a:spcAft>
                <a:spcPct val="0"/>
              </a:spcAft>
              <a:defRPr>
                <a:solidFill>
                  <a:schemeClr val="tx1"/>
                </a:solidFill>
                <a:latin typeface="Tahoma" pitchFamily="34" charset="0"/>
              </a:defRPr>
            </a:lvl8pPr>
            <a:lvl9pPr marL="3885562" indent="-228562" eaLnBrk="0" fontAlgn="base" hangingPunct="0">
              <a:spcBef>
                <a:spcPct val="0"/>
              </a:spcBef>
              <a:spcAft>
                <a:spcPct val="0"/>
              </a:spcAft>
              <a:defRPr>
                <a:solidFill>
                  <a:schemeClr val="tx1"/>
                </a:solidFill>
                <a:latin typeface="Tahoma" pitchFamily="34" charset="0"/>
              </a:defRPr>
            </a:lvl9pPr>
          </a:lstStyle>
          <a:p>
            <a:fld id="{186028F5-DE9F-4979-990E-6B59FEAB4C99}" type="slidenum">
              <a:rPr lang="en-US" smtClean="0">
                <a:solidFill>
                  <a:prstClr val="black"/>
                </a:solidFill>
                <a:latin typeface="Arial" pitchFamily="34" charset="0"/>
              </a:rPr>
              <a:pPr/>
              <a:t>23</a:t>
            </a:fld>
            <a:endParaRPr lang="en-US" smtClean="0">
              <a:solidFill>
                <a:prstClr val="black"/>
              </a:solidFill>
              <a:latin typeface="Arial" pitchFamily="34" charset="0"/>
            </a:endParaRPr>
          </a:p>
        </p:txBody>
      </p:sp>
      <p:sp>
        <p:nvSpPr>
          <p:cNvPr id="62469" name="Rectangle 5"/>
          <p:cNvSpPr txBox="1">
            <a:spLocks noChangeArrowheads="1"/>
          </p:cNvSpPr>
          <p:nvPr/>
        </p:nvSpPr>
        <p:spPr bwMode="auto">
          <a:xfrm>
            <a:off x="4648201" y="1981201"/>
            <a:ext cx="403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lstStyle>
            <a:lvl1pPr marL="342900" indent="-3429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20000"/>
              </a:spcBef>
              <a:buFont typeface="Wingdings" pitchFamily="2" charset="2"/>
              <a:buNone/>
            </a:pPr>
            <a:r>
              <a:rPr lang="en-US" sz="2400">
                <a:solidFill>
                  <a:prstClr val="black"/>
                </a:solidFill>
                <a:latin typeface="Calibri" pitchFamily="34" charset="0"/>
              </a:rPr>
              <a:t> </a:t>
            </a:r>
          </a:p>
        </p:txBody>
      </p:sp>
    </p:spTree>
    <p:extLst>
      <p:ext uri="{BB962C8B-B14F-4D97-AF65-F5344CB8AC3E}">
        <p14:creationId xmlns:p14="http://schemas.microsoft.com/office/powerpoint/2010/main" val="282717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8"/>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1" tIns="41025" rIns="82051" bIns="41025" anchor="ctr"/>
          <a:lstStyle/>
          <a:p>
            <a:pPr defTabSz="410213"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5" cy="3478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Ratio of social to health service expenditures for Organization for Economic Co-operation and Development (OECD) countries, 2005. The ratio is calculated by dividing total expenditures on social services by total expenditures on health services. *The ratio for Portugal is from 2004, owing to missing data for 2005. Source: OECD Health Data 2009 (accessed June 2009); OECD Social Expenditure Dataset (accessed December 2009); authors' calculations.</a:t>
            </a:r>
          </a:p>
        </p:txBody>
      </p:sp>
    </p:spTree>
    <p:extLst>
      <p:ext uri="{BB962C8B-B14F-4D97-AF65-F5344CB8AC3E}">
        <p14:creationId xmlns:p14="http://schemas.microsoft.com/office/powerpoint/2010/main" val="35894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CB3AED-9A99-429C-B8AB-B07ADE87DE36}" type="slidenum">
              <a:rPr lang="en-US" smtClean="0">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302293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3237" rtl="0" eaLnBrk="0" fontAlgn="base" latinLnBrk="0" hangingPunct="0">
              <a:lnSpc>
                <a:spcPct val="100000"/>
              </a:lnSpc>
              <a:spcBef>
                <a:spcPct val="30000"/>
              </a:spcBef>
              <a:spcAft>
                <a:spcPct val="0"/>
              </a:spcAft>
              <a:buClrTx/>
              <a:buSzTx/>
              <a:buFontTx/>
              <a:buNone/>
              <a:tabLst/>
              <a:defRPr/>
            </a:pPr>
            <a:r>
              <a:rPr lang="en-US" b="1" i="1" dirty="0" smtClean="0"/>
              <a:t>Our</a:t>
            </a:r>
            <a:r>
              <a:rPr lang="en-US" b="1" i="1" baseline="0" dirty="0" smtClean="0"/>
              <a:t> Mission is t</a:t>
            </a:r>
            <a:r>
              <a:rPr lang="en-US" b="1" i="1" dirty="0" smtClean="0"/>
              <a:t>o create a flourishing society through the scientific exploration of wellness and whole person healing.</a:t>
            </a:r>
            <a:endParaRPr lang="en-US" b="1" dirty="0" smtClean="0"/>
          </a:p>
          <a:p>
            <a:pPr defTabSz="933237">
              <a:defRPr/>
            </a:pPr>
            <a:r>
              <a:rPr lang="en-US" dirty="0" smtClean="0">
                <a:cs typeface="Arial" charset="0"/>
              </a:rPr>
              <a:t>Founded as a non-profit, 501(C)3 research organization in 2001 by Susan and Henry Samueli, major supporters of holistic and integrative health care research, our service members and their families</a:t>
            </a:r>
          </a:p>
          <a:p>
            <a:pPr defTabSz="933237">
              <a:defRPr/>
            </a:pPr>
            <a:r>
              <a:rPr lang="en-US" dirty="0" smtClean="0">
                <a:cs typeface="Arial" charset="0"/>
              </a:rPr>
              <a:t>Our mission is to create a flourishing society through the scientific exploration of wellness and whole-person</a:t>
            </a:r>
            <a:r>
              <a:rPr lang="en-US" baseline="0" dirty="0" smtClean="0">
                <a:cs typeface="Arial" charset="0"/>
              </a:rPr>
              <a:t> healing</a:t>
            </a:r>
          </a:p>
          <a:p>
            <a:endParaRPr lang="en-US" dirty="0"/>
          </a:p>
        </p:txBody>
      </p:sp>
      <p:sp>
        <p:nvSpPr>
          <p:cNvPr id="4" name="Slide Number Placeholder 3"/>
          <p:cNvSpPr>
            <a:spLocks noGrp="1"/>
          </p:cNvSpPr>
          <p:nvPr>
            <p:ph type="sldNum" sz="quarter" idx="10"/>
          </p:nvPr>
        </p:nvSpPr>
        <p:spPr/>
        <p:txBody>
          <a:bodyPr/>
          <a:lstStyle/>
          <a:p>
            <a:fld id="{B3318E8A-F12E-4A26-89FD-B3F2F988573A}"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3606655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8F7EDE50-04CB-423B-A69D-89270EB89657}" type="datetime1">
              <a:rPr lang="en-US" smtClean="0">
                <a:solidFill>
                  <a:prstClr val="white">
                    <a:shade val="50000"/>
                  </a:prstClr>
                </a:solidFill>
              </a:rPr>
              <a:pPr/>
              <a:t>2/28/2014</a:t>
            </a:fld>
            <a:endParaRPr lang="en-US">
              <a:solidFill>
                <a:prstClr val="white">
                  <a:shade val="50000"/>
                </a:prstClr>
              </a:solidFill>
            </a:endParaRPr>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endParaRPr lang="en-US" dirty="0">
              <a:solidFill>
                <a:prstClr val="white">
                  <a:shade val="50000"/>
                </a:prstClr>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6170676"/>
            <a:ext cx="2743200" cy="424688"/>
          </a:xfrm>
          <a:prstGeom prst="rect">
            <a:avLst/>
          </a:prstGeom>
        </p:spPr>
      </p:pic>
    </p:spTree>
    <p:extLst>
      <p:ext uri="{BB962C8B-B14F-4D97-AF65-F5344CB8AC3E}">
        <p14:creationId xmlns:p14="http://schemas.microsoft.com/office/powerpoint/2010/main" val="3572913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89E87A-0261-48B7-B334-315D7124FFE2}" type="datetime1">
              <a:rPr lang="en-US" smtClean="0">
                <a:solidFill>
                  <a:prstClr val="white">
                    <a:shade val="50000"/>
                  </a:prstClr>
                </a:solidFill>
              </a:rPr>
              <a:pPr/>
              <a:t>2/28/2014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2574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fld id="{5DD19AC4-B148-4B55-8B17-35FD94F266CF}" type="datetime1">
              <a:rPr lang="en-US" smtClean="0">
                <a:solidFill>
                  <a:prstClr val="white">
                    <a:shade val="50000"/>
                  </a:prstClr>
                </a:solidFill>
              </a:rPr>
              <a:pPr/>
              <a:t>2/28/2014</a:t>
            </a:fld>
            <a:endParaRPr lang="en-US">
              <a:solidFill>
                <a:prstClr val="white">
                  <a:shade val="50000"/>
                </a:prstClr>
              </a:solidFill>
            </a:endParaRPr>
          </a:p>
        </p:txBody>
      </p:sp>
      <p:sp>
        <p:nvSpPr>
          <p:cNvPr id="5" name="Footer Placeholder 4"/>
          <p:cNvSpPr>
            <a:spLocks noGrp="1"/>
          </p:cNvSpPr>
          <p:nvPr>
            <p:ph type="ftr" sz="quarter" idx="11"/>
          </p:nvPr>
        </p:nvSpPr>
        <p:spPr>
          <a:xfrm>
            <a:off x="457202" y="6248209"/>
            <a:ext cx="5573483" cy="365125"/>
          </a:xfrm>
        </p:spPr>
        <p:txBody>
          <a:bodyPr/>
          <a:lstStyle/>
          <a:p>
            <a:endParaRPr lang="en-US" dirty="0">
              <a:solidFill>
                <a:prstClr val="white">
                  <a:shade val="50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3338" y="6324600"/>
            <a:ext cx="2743200" cy="424688"/>
          </a:xfrm>
          <a:prstGeom prst="rect">
            <a:avLst/>
          </a:prstGeom>
        </p:spPr>
      </p:pic>
    </p:spTree>
    <p:extLst>
      <p:ext uri="{BB962C8B-B14F-4D97-AF65-F5344CB8AC3E}">
        <p14:creationId xmlns:p14="http://schemas.microsoft.com/office/powerpoint/2010/main" val="284897367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311045" indent="0" algn="ctr">
              <a:buNone/>
              <a:defRPr/>
            </a:lvl2pPr>
            <a:lvl3pPr marL="622089" indent="0" algn="ctr">
              <a:buNone/>
              <a:defRPr/>
            </a:lvl3pPr>
            <a:lvl4pPr marL="933134" indent="0" algn="ctr">
              <a:buNone/>
              <a:defRPr/>
            </a:lvl4pPr>
            <a:lvl5pPr marL="1244178" indent="0" algn="ctr">
              <a:buNone/>
              <a:defRPr/>
            </a:lvl5pPr>
            <a:lvl6pPr marL="1555223" indent="0" algn="ctr">
              <a:buNone/>
              <a:defRPr/>
            </a:lvl6pPr>
            <a:lvl7pPr marL="1866268" indent="0" algn="ctr">
              <a:buNone/>
              <a:defRPr/>
            </a:lvl7pPr>
            <a:lvl8pPr marL="2177312" indent="0" algn="ctr">
              <a:buNone/>
              <a:defRPr/>
            </a:lvl8pPr>
            <a:lvl9pPr marL="2488357" indent="0" algn="ctr">
              <a:buNone/>
              <a:defRPr/>
            </a:lvl9pPr>
          </a:lstStyle>
          <a:p>
            <a:r>
              <a:rPr lang="en-US"/>
              <a:t>Click to edit Master subtitle style</a:t>
            </a:r>
          </a:p>
        </p:txBody>
      </p:sp>
    </p:spTree>
    <p:extLst>
      <p:ext uri="{BB962C8B-B14F-4D97-AF65-F5344CB8AC3E}">
        <p14:creationId xmlns:p14="http://schemas.microsoft.com/office/powerpoint/2010/main" val="4434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25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5"/>
            <a:ext cx="7771680" cy="1362383"/>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350"/>
            </a:lvl1pPr>
            <a:lvl2pPr marL="311045" indent="0">
              <a:buNone/>
              <a:defRPr sz="1200"/>
            </a:lvl2pPr>
            <a:lvl3pPr marL="622089" indent="0">
              <a:buNone/>
              <a:defRPr sz="1125"/>
            </a:lvl3pPr>
            <a:lvl4pPr marL="933134" indent="0">
              <a:buNone/>
              <a:defRPr sz="975"/>
            </a:lvl4pPr>
            <a:lvl5pPr marL="1244178" indent="0">
              <a:buNone/>
              <a:defRPr sz="975"/>
            </a:lvl5pPr>
            <a:lvl6pPr marL="1555223" indent="0">
              <a:buNone/>
              <a:defRPr sz="975"/>
            </a:lvl6pPr>
            <a:lvl7pPr marL="1866268" indent="0">
              <a:buNone/>
              <a:defRPr sz="975"/>
            </a:lvl7pPr>
            <a:lvl8pPr marL="2177312" indent="0">
              <a:buNone/>
              <a:defRPr sz="975"/>
            </a:lvl8pPr>
            <a:lvl9pPr marL="2488357" indent="0">
              <a:buNone/>
              <a:defRPr sz="975"/>
            </a:lvl9pPr>
          </a:lstStyle>
          <a:p>
            <a:pPr lvl="0"/>
            <a:r>
              <a:rPr lang="en-US"/>
              <a:t>Click to edit Master text styles</a:t>
            </a:r>
          </a:p>
        </p:txBody>
      </p:sp>
    </p:spTree>
    <p:extLst>
      <p:ext uri="{BB962C8B-B14F-4D97-AF65-F5344CB8AC3E}">
        <p14:creationId xmlns:p14="http://schemas.microsoft.com/office/powerpoint/2010/main" val="11820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040" y="1906761"/>
            <a:ext cx="3833280" cy="4319014"/>
          </a:xfrm>
        </p:spPr>
        <p:txBody>
          <a:bodyPr/>
          <a:lstStyle>
            <a:lvl1pPr>
              <a:defRPr sz="1875"/>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561" y="1906761"/>
            <a:ext cx="3834720" cy="4319014"/>
          </a:xfrm>
        </p:spPr>
        <p:txBody>
          <a:bodyPr/>
          <a:lstStyle>
            <a:lvl1pPr>
              <a:defRPr sz="1875"/>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018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2"/>
            <a:ext cx="82296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0" y="1535203"/>
            <a:ext cx="4039200" cy="639427"/>
          </a:xfrm>
        </p:spPr>
        <p:txBody>
          <a:bodyPr anchor="b"/>
          <a:lstStyle>
            <a:lvl1pPr marL="0" indent="0">
              <a:buNone/>
              <a:defRPr sz="1650" b="1"/>
            </a:lvl1pPr>
            <a:lvl2pPr marL="311045" indent="0">
              <a:buNone/>
              <a:defRPr sz="1350" b="1"/>
            </a:lvl2pPr>
            <a:lvl3pPr marL="622089" indent="0">
              <a:buNone/>
              <a:defRPr sz="1200" b="1"/>
            </a:lvl3pPr>
            <a:lvl4pPr marL="933134" indent="0">
              <a:buNone/>
              <a:defRPr sz="1125" b="1"/>
            </a:lvl4pPr>
            <a:lvl5pPr marL="1244178" indent="0">
              <a:buNone/>
              <a:defRPr sz="1125" b="1"/>
            </a:lvl5pPr>
            <a:lvl6pPr marL="1555223" indent="0">
              <a:buNone/>
              <a:defRPr sz="1125" b="1"/>
            </a:lvl6pPr>
            <a:lvl7pPr marL="1866268" indent="0">
              <a:buNone/>
              <a:defRPr sz="1125" b="1"/>
            </a:lvl7pPr>
            <a:lvl8pPr marL="2177312" indent="0">
              <a:buNone/>
              <a:defRPr sz="1125" b="1"/>
            </a:lvl8pPr>
            <a:lvl9pPr marL="2488357" indent="0">
              <a:buNone/>
              <a:defRPr sz="1125" b="1"/>
            </a:lvl9pPr>
          </a:lstStyle>
          <a:p>
            <a:pPr lvl="0"/>
            <a:r>
              <a:rPr lang="en-US"/>
              <a:t>Click to edit Master text styles</a:t>
            </a:r>
          </a:p>
        </p:txBody>
      </p:sp>
      <p:sp>
        <p:nvSpPr>
          <p:cNvPr id="4" name="Content Placeholder 3"/>
          <p:cNvSpPr>
            <a:spLocks noGrp="1"/>
          </p:cNvSpPr>
          <p:nvPr>
            <p:ph sz="half" idx="2"/>
          </p:nvPr>
        </p:nvSpPr>
        <p:spPr>
          <a:xfrm>
            <a:off x="457920" y="2174630"/>
            <a:ext cx="4039200" cy="3951775"/>
          </a:xfrm>
        </p:spPr>
        <p:txBody>
          <a:bodyPr/>
          <a:lstStyle>
            <a:lvl1pPr>
              <a:defRPr sz="1650"/>
            </a:lvl1pPr>
            <a:lvl2pPr>
              <a:defRPr sz="1350"/>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1" y="1535203"/>
            <a:ext cx="4042080" cy="639427"/>
          </a:xfrm>
        </p:spPr>
        <p:txBody>
          <a:bodyPr anchor="b"/>
          <a:lstStyle>
            <a:lvl1pPr marL="0" indent="0">
              <a:buNone/>
              <a:defRPr sz="1650" b="1"/>
            </a:lvl1pPr>
            <a:lvl2pPr marL="311045" indent="0">
              <a:buNone/>
              <a:defRPr sz="1350" b="1"/>
            </a:lvl2pPr>
            <a:lvl3pPr marL="622089" indent="0">
              <a:buNone/>
              <a:defRPr sz="1200" b="1"/>
            </a:lvl3pPr>
            <a:lvl4pPr marL="933134" indent="0">
              <a:buNone/>
              <a:defRPr sz="1125" b="1"/>
            </a:lvl4pPr>
            <a:lvl5pPr marL="1244178" indent="0">
              <a:buNone/>
              <a:defRPr sz="1125" b="1"/>
            </a:lvl5pPr>
            <a:lvl6pPr marL="1555223" indent="0">
              <a:buNone/>
              <a:defRPr sz="1125" b="1"/>
            </a:lvl6pPr>
            <a:lvl7pPr marL="1866268" indent="0">
              <a:buNone/>
              <a:defRPr sz="1125" b="1"/>
            </a:lvl7pPr>
            <a:lvl8pPr marL="2177312" indent="0">
              <a:buNone/>
              <a:defRPr sz="1125" b="1"/>
            </a:lvl8pPr>
            <a:lvl9pPr marL="2488357"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5441" y="2174630"/>
            <a:ext cx="4042080" cy="3951775"/>
          </a:xfrm>
        </p:spPr>
        <p:txBody>
          <a:bodyPr/>
          <a:lstStyle>
            <a:lvl1pPr>
              <a:defRPr sz="1650"/>
            </a:lvl1pPr>
            <a:lvl2pPr>
              <a:defRPr sz="1350"/>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116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2361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497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350" b="1"/>
            </a:lvl1pPr>
          </a:lstStyle>
          <a:p>
            <a:r>
              <a:rPr lang="en-US"/>
              <a:t>Click to edit Master title style</a:t>
            </a:r>
          </a:p>
        </p:txBody>
      </p:sp>
      <p:sp>
        <p:nvSpPr>
          <p:cNvPr id="3" name="Content Placeholder 2"/>
          <p:cNvSpPr>
            <a:spLocks noGrp="1"/>
          </p:cNvSpPr>
          <p:nvPr>
            <p:ph idx="1"/>
          </p:nvPr>
        </p:nvSpPr>
        <p:spPr>
          <a:xfrm>
            <a:off x="3575521" y="273629"/>
            <a:ext cx="5112000" cy="5852774"/>
          </a:xfrm>
        </p:spPr>
        <p:txBody>
          <a:bodyPr/>
          <a:lstStyle>
            <a:lvl1pPr>
              <a:defRPr sz="2175"/>
            </a:lvl1pPr>
            <a:lvl2pPr>
              <a:defRPr sz="1875"/>
            </a:lvl2pPr>
            <a:lvl3pPr>
              <a:defRPr sz="16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20" y="1434392"/>
            <a:ext cx="3008160" cy="4692013"/>
          </a:xfrm>
        </p:spPr>
        <p:txBody>
          <a:bodyPr/>
          <a:lstStyle>
            <a:lvl1pPr marL="0" indent="0">
              <a:buNone/>
              <a:defRPr sz="975"/>
            </a:lvl1pPr>
            <a:lvl2pPr marL="311045" indent="0">
              <a:buNone/>
              <a:defRPr sz="825"/>
            </a:lvl2pPr>
            <a:lvl3pPr marL="622089" indent="0">
              <a:buNone/>
              <a:defRPr sz="675"/>
            </a:lvl3pPr>
            <a:lvl4pPr marL="933134" indent="0">
              <a:buNone/>
              <a:defRPr sz="600"/>
            </a:lvl4pPr>
            <a:lvl5pPr marL="1244178" indent="0">
              <a:buNone/>
              <a:defRPr sz="600"/>
            </a:lvl5pPr>
            <a:lvl6pPr marL="1555223" indent="0">
              <a:buNone/>
              <a:defRPr sz="600"/>
            </a:lvl6pPr>
            <a:lvl7pPr marL="1866268" indent="0">
              <a:buNone/>
              <a:defRPr sz="600"/>
            </a:lvl7pPr>
            <a:lvl8pPr marL="2177312" indent="0">
              <a:buNone/>
              <a:defRPr sz="600"/>
            </a:lvl8pPr>
            <a:lvl9pPr marL="2488357" indent="0">
              <a:buNone/>
              <a:defRPr sz="600"/>
            </a:lvl9pPr>
          </a:lstStyle>
          <a:p>
            <a:pPr lvl="0"/>
            <a:r>
              <a:rPr lang="en-US"/>
              <a:t>Click to edit Master text styles</a:t>
            </a:r>
          </a:p>
        </p:txBody>
      </p:sp>
    </p:spTree>
    <p:extLst>
      <p:ext uri="{BB962C8B-B14F-4D97-AF65-F5344CB8AC3E}">
        <p14:creationId xmlns:p14="http://schemas.microsoft.com/office/powerpoint/2010/main" val="88293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4BEB2B-1E5B-436F-BE38-E9FA9DFB6B46}" type="datetime1">
              <a:rPr lang="en-US" smtClean="0">
                <a:solidFill>
                  <a:prstClr val="white">
                    <a:shade val="50000"/>
                  </a:prstClr>
                </a:solidFill>
              </a:rPr>
              <a:pPr/>
              <a:t>2/28/2014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6869" y="6409811"/>
            <a:ext cx="2743200" cy="424688"/>
          </a:xfrm>
          <a:prstGeom prst="rect">
            <a:avLst/>
          </a:prstGeom>
        </p:spPr>
      </p:pic>
      <p:pic>
        <p:nvPicPr>
          <p:cNvPr id="9" name="Picture 3" descr="cover International Health Differences"/>
          <p:cNvPicPr>
            <a:picLocks noChangeAspect="1" noChangeArrowheads="1"/>
          </p:cNvPicPr>
          <p:nvPr userDrawn="1"/>
        </p:nvPicPr>
        <p:blipFill>
          <a:blip r:embed="rId3"/>
          <a:srcRect/>
          <a:stretch>
            <a:fillRect/>
          </a:stretch>
        </p:blipFill>
        <p:spPr bwMode="auto">
          <a:xfrm>
            <a:off x="8001001" y="5410200"/>
            <a:ext cx="873728" cy="1293852"/>
          </a:xfrm>
          <a:prstGeom prst="rect">
            <a:avLst/>
          </a:prstGeom>
          <a:noFill/>
          <a:effectLst>
            <a:outerShdw blurRad="50800" dist="76200" algn="l" rotWithShape="0">
              <a:prstClr val="black">
                <a:alpha val="40000"/>
              </a:prstClr>
            </a:outerShdw>
          </a:effectLst>
          <a:extLst/>
        </p:spPr>
      </p:pic>
    </p:spTree>
    <p:extLst>
      <p:ext uri="{BB962C8B-B14F-4D97-AF65-F5344CB8AC3E}">
        <p14:creationId xmlns:p14="http://schemas.microsoft.com/office/powerpoint/2010/main" val="946290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350"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2175"/>
            </a:lvl1pPr>
            <a:lvl2pPr marL="311045" indent="0">
              <a:buNone/>
              <a:defRPr sz="1875"/>
            </a:lvl2pPr>
            <a:lvl3pPr marL="622089" indent="0">
              <a:buNone/>
              <a:defRPr sz="1650"/>
            </a:lvl3pPr>
            <a:lvl4pPr marL="933134" indent="0">
              <a:buNone/>
              <a:defRPr sz="1350"/>
            </a:lvl4pPr>
            <a:lvl5pPr marL="1244178" indent="0">
              <a:buNone/>
              <a:defRPr sz="1350"/>
            </a:lvl5pPr>
            <a:lvl6pPr marL="1555223" indent="0">
              <a:buNone/>
              <a:defRPr sz="1350"/>
            </a:lvl6pPr>
            <a:lvl7pPr marL="1866268" indent="0">
              <a:buNone/>
              <a:defRPr sz="1350"/>
            </a:lvl7pPr>
            <a:lvl8pPr marL="2177312" indent="0">
              <a:buNone/>
              <a:defRPr sz="1350"/>
            </a:lvl8pPr>
            <a:lvl9pPr marL="2488357" indent="0">
              <a:buNone/>
              <a:defRPr sz="1350"/>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975"/>
            </a:lvl1pPr>
            <a:lvl2pPr marL="311045" indent="0">
              <a:buNone/>
              <a:defRPr sz="825"/>
            </a:lvl2pPr>
            <a:lvl3pPr marL="622089" indent="0">
              <a:buNone/>
              <a:defRPr sz="675"/>
            </a:lvl3pPr>
            <a:lvl4pPr marL="933134" indent="0">
              <a:buNone/>
              <a:defRPr sz="600"/>
            </a:lvl4pPr>
            <a:lvl5pPr marL="1244178" indent="0">
              <a:buNone/>
              <a:defRPr sz="600"/>
            </a:lvl5pPr>
            <a:lvl6pPr marL="1555223" indent="0">
              <a:buNone/>
              <a:defRPr sz="600"/>
            </a:lvl6pPr>
            <a:lvl7pPr marL="1866268" indent="0">
              <a:buNone/>
              <a:defRPr sz="600"/>
            </a:lvl7pPr>
            <a:lvl8pPr marL="2177312" indent="0">
              <a:buNone/>
              <a:defRPr sz="600"/>
            </a:lvl8pPr>
            <a:lvl9pPr marL="2488357" indent="0">
              <a:buNone/>
              <a:defRPr sz="600"/>
            </a:lvl9pPr>
          </a:lstStyle>
          <a:p>
            <a:pPr lvl="0"/>
            <a:r>
              <a:rPr lang="en-US"/>
              <a:t>Click to edit Master text styles</a:t>
            </a:r>
          </a:p>
        </p:txBody>
      </p:sp>
    </p:spTree>
    <p:extLst>
      <p:ext uri="{BB962C8B-B14F-4D97-AF65-F5344CB8AC3E}">
        <p14:creationId xmlns:p14="http://schemas.microsoft.com/office/powerpoint/2010/main" val="287845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799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292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68F9B5-63A7-4876-B9F0-BF7D95240CFA}"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DFC5624-5734-4F24-8133-B1B94852C9CB}" type="slidenum">
              <a:rPr lang="en-US"/>
              <a:pPr/>
              <a:t>‹#›</a:t>
            </a:fld>
            <a:endParaRPr lang="en-US"/>
          </a:p>
        </p:txBody>
      </p:sp>
    </p:spTree>
    <p:extLst>
      <p:ext uri="{BB962C8B-B14F-4D97-AF65-F5344CB8AC3E}">
        <p14:creationId xmlns:p14="http://schemas.microsoft.com/office/powerpoint/2010/main" val="2234930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45D68D-108F-4051-93AB-BC1A98F7A5D8}"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0B944F3-6B0A-40BF-A2A0-4C379E82520F}" type="slidenum">
              <a:rPr lang="en-US"/>
              <a:pPr/>
              <a:t>‹#›</a:t>
            </a:fld>
            <a:endParaRPr lang="en-US"/>
          </a:p>
        </p:txBody>
      </p:sp>
    </p:spTree>
    <p:extLst>
      <p:ext uri="{BB962C8B-B14F-4D97-AF65-F5344CB8AC3E}">
        <p14:creationId xmlns:p14="http://schemas.microsoft.com/office/powerpoint/2010/main" val="688411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CFF693-0F13-4A9F-86FF-BCC2B49028DC}"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06FE56-8CDD-4D78-9987-85D56D795CFE}" type="slidenum">
              <a:rPr lang="en-US"/>
              <a:pPr/>
              <a:t>‹#›</a:t>
            </a:fld>
            <a:endParaRPr lang="en-US"/>
          </a:p>
        </p:txBody>
      </p:sp>
    </p:spTree>
    <p:extLst>
      <p:ext uri="{BB962C8B-B14F-4D97-AF65-F5344CB8AC3E}">
        <p14:creationId xmlns:p14="http://schemas.microsoft.com/office/powerpoint/2010/main" val="1941579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A3BBA9-8506-47CF-9509-E872AC3CDD26}"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C94BB68-2A79-42E7-AF01-98021F698DAF}" type="slidenum">
              <a:rPr lang="en-US"/>
              <a:pPr/>
              <a:t>‹#›</a:t>
            </a:fld>
            <a:endParaRPr lang="en-US"/>
          </a:p>
        </p:txBody>
      </p:sp>
    </p:spTree>
    <p:extLst>
      <p:ext uri="{BB962C8B-B14F-4D97-AF65-F5344CB8AC3E}">
        <p14:creationId xmlns:p14="http://schemas.microsoft.com/office/powerpoint/2010/main" val="3940453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FA1792-DDA7-4BD4-B929-1C5E53DEAD44}"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A63F812-9E68-4E3C-A1CF-A1BCEA5B0E5F}" type="slidenum">
              <a:rPr lang="en-US"/>
              <a:pPr/>
              <a:t>‹#›</a:t>
            </a:fld>
            <a:endParaRPr lang="en-US"/>
          </a:p>
        </p:txBody>
      </p:sp>
    </p:spTree>
    <p:extLst>
      <p:ext uri="{BB962C8B-B14F-4D97-AF65-F5344CB8AC3E}">
        <p14:creationId xmlns:p14="http://schemas.microsoft.com/office/powerpoint/2010/main" val="818985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0D7CC7-CC8A-4B60-A077-5310121D9078}"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3A912B3-97FF-4DE5-9EFC-2A68C3EA6BB7}" type="slidenum">
              <a:rPr lang="en-US"/>
              <a:pPr/>
              <a:t>‹#›</a:t>
            </a:fld>
            <a:endParaRPr lang="en-US"/>
          </a:p>
        </p:txBody>
      </p:sp>
    </p:spTree>
    <p:extLst>
      <p:ext uri="{BB962C8B-B14F-4D97-AF65-F5344CB8AC3E}">
        <p14:creationId xmlns:p14="http://schemas.microsoft.com/office/powerpoint/2010/main" val="620048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774254-842E-4DC0-8E8F-B83C646C47EE}"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47275EE-5C8F-4F1B-9DEA-0C6D8F052B24}" type="slidenum">
              <a:rPr lang="en-US"/>
              <a:pPr/>
              <a:t>‹#›</a:t>
            </a:fld>
            <a:endParaRPr lang="en-US"/>
          </a:p>
        </p:txBody>
      </p:sp>
    </p:spTree>
    <p:extLst>
      <p:ext uri="{BB962C8B-B14F-4D97-AF65-F5344CB8AC3E}">
        <p14:creationId xmlns:p14="http://schemas.microsoft.com/office/powerpoint/2010/main" val="386596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33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A9AC04A-02CA-4247-8F39-258D9C03C9DC}" type="datetime1">
              <a:rPr lang="en-US" smtClean="0">
                <a:solidFill>
                  <a:prstClr val="white">
                    <a:shade val="50000"/>
                  </a:prstClr>
                </a:solidFill>
              </a:rPr>
              <a:pPr/>
              <a:t>2/28/2014</a:t>
            </a:fld>
            <a:endParaRPr lang="en-US">
              <a:solidFill>
                <a:prstClr val="white">
                  <a:shade val="50000"/>
                </a:prstClr>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1800">
                <a:solidFill>
                  <a:srgbClr val="FFFFFF"/>
                </a:solidFill>
              </a:defRPr>
            </a:lvl1pPr>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sp>
        <p:nvSpPr>
          <p:cNvPr id="14" name="Footer Placeholder 13"/>
          <p:cNvSpPr>
            <a:spLocks noGrp="1"/>
          </p:cNvSpPr>
          <p:nvPr>
            <p:ph type="ftr" sz="quarter" idx="12"/>
          </p:nvPr>
        </p:nvSpPr>
        <p:spPr/>
        <p:txBody>
          <a:bodyPr/>
          <a:lstStyle/>
          <a:p>
            <a:endParaRPr lang="en-US" dirty="0">
              <a:solidFill>
                <a:prstClr val="white">
                  <a:shade val="50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6869" y="6409811"/>
            <a:ext cx="2743200" cy="424688"/>
          </a:xfrm>
          <a:prstGeom prst="rect">
            <a:avLst/>
          </a:prstGeom>
        </p:spPr>
      </p:pic>
      <p:pic>
        <p:nvPicPr>
          <p:cNvPr id="11" name="Picture 3" descr="cover International Health Differences"/>
          <p:cNvPicPr>
            <a:picLocks noChangeAspect="1" noChangeArrowheads="1"/>
          </p:cNvPicPr>
          <p:nvPr userDrawn="1"/>
        </p:nvPicPr>
        <p:blipFill>
          <a:blip r:embed="rId3"/>
          <a:srcRect/>
          <a:stretch>
            <a:fillRect/>
          </a:stretch>
        </p:blipFill>
        <p:spPr bwMode="auto">
          <a:xfrm>
            <a:off x="8001001" y="5410200"/>
            <a:ext cx="873728" cy="1293852"/>
          </a:xfrm>
          <a:prstGeom prst="rect">
            <a:avLst/>
          </a:prstGeom>
          <a:noFill/>
          <a:effectLst>
            <a:outerShdw blurRad="50800" dist="76200" algn="l" rotWithShape="0">
              <a:prstClr val="black">
                <a:alpha val="40000"/>
              </a:prstClr>
            </a:outerShdw>
          </a:effectLst>
          <a:extLst/>
        </p:spPr>
      </p:pic>
    </p:spTree>
    <p:extLst>
      <p:ext uri="{BB962C8B-B14F-4D97-AF65-F5344CB8AC3E}">
        <p14:creationId xmlns:p14="http://schemas.microsoft.com/office/powerpoint/2010/main" val="47543754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00C249-6C8A-4405-A4AB-19E03B7DC70E}"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2ABF6DA-C295-4CFF-8929-6D733A3A36AA}" type="slidenum">
              <a:rPr lang="en-US"/>
              <a:pPr/>
              <a:t>‹#›</a:t>
            </a:fld>
            <a:endParaRPr lang="en-US"/>
          </a:p>
        </p:txBody>
      </p:sp>
    </p:spTree>
    <p:extLst>
      <p:ext uri="{BB962C8B-B14F-4D97-AF65-F5344CB8AC3E}">
        <p14:creationId xmlns:p14="http://schemas.microsoft.com/office/powerpoint/2010/main" val="831930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EC4F14-50ED-4DA1-80B8-28AFF72876A1}"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9F8D7BC-6A28-4BD2-882B-CAD2653612D0}" type="slidenum">
              <a:rPr lang="en-US"/>
              <a:pPr/>
              <a:t>‹#›</a:t>
            </a:fld>
            <a:endParaRPr lang="en-US"/>
          </a:p>
        </p:txBody>
      </p:sp>
    </p:spTree>
    <p:extLst>
      <p:ext uri="{BB962C8B-B14F-4D97-AF65-F5344CB8AC3E}">
        <p14:creationId xmlns:p14="http://schemas.microsoft.com/office/powerpoint/2010/main" val="667128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CBCB0B-3CEC-4D98-838A-2B49235E01D8}"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1580766-4285-4732-B2F0-9B6CD9A98895}" type="slidenum">
              <a:rPr lang="en-US"/>
              <a:pPr/>
              <a:t>‹#›</a:t>
            </a:fld>
            <a:endParaRPr lang="en-US"/>
          </a:p>
        </p:txBody>
      </p:sp>
    </p:spTree>
    <p:extLst>
      <p:ext uri="{BB962C8B-B14F-4D97-AF65-F5344CB8AC3E}">
        <p14:creationId xmlns:p14="http://schemas.microsoft.com/office/powerpoint/2010/main" val="3980690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6D8B47-DA59-4FBF-A2C5-6BD3A0481B0C}" type="datetimeFigureOut">
              <a:rPr lang="en-US">
                <a:solidFill>
                  <a:prstClr val="black">
                    <a:tint val="75000"/>
                  </a:prstClr>
                </a:solidFill>
              </a:rPr>
              <a:pPr>
                <a:defRPr/>
              </a:pPr>
              <a:t>2/28/2014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4190A6-AF3C-4FF4-A0E1-26DC4250721C}" type="slidenum">
              <a:rPr lang="en-US"/>
              <a:pPr/>
              <a:t>‹#›</a:t>
            </a:fld>
            <a:endParaRPr lang="en-US"/>
          </a:p>
        </p:txBody>
      </p:sp>
    </p:spTree>
    <p:extLst>
      <p:ext uri="{BB962C8B-B14F-4D97-AF65-F5344CB8AC3E}">
        <p14:creationId xmlns:p14="http://schemas.microsoft.com/office/powerpoint/2010/main" val="3615175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1E3C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623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p:nvSpPr>
        <p:spPr>
          <a:xfrm>
            <a:off x="-152400" y="-106363"/>
            <a:ext cx="9372600" cy="1706563"/>
          </a:xfrm>
          <a:prstGeom prst="rect">
            <a:avLst/>
          </a:prstGeom>
          <a:solidFill>
            <a:srgbClr val="FD84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hasCustomPrompt="1"/>
          </p:nvPr>
        </p:nvSpPr>
        <p:spPr>
          <a:xfrm>
            <a:off x="609600" y="274637"/>
            <a:ext cx="8077200" cy="1143000"/>
          </a:xfrm>
          <a:noFill/>
        </p:spPr>
        <p:txBody>
          <a:bodyPr>
            <a:noAutofit/>
          </a:bodyPr>
          <a:lstStyle>
            <a:lvl1pPr algn="l">
              <a:defRPr sz="5000">
                <a:solidFill>
                  <a:schemeClr val="bg1"/>
                </a:solidFill>
              </a:defRPr>
            </a:lvl1pPr>
          </a:lstStyle>
          <a:p>
            <a:r>
              <a:rPr lang="en-US" dirty="0" smtClean="0"/>
              <a:t>CLICK TO EDIT TITLE STYLE</a:t>
            </a:r>
            <a:endParaRPr lang="en-US" dirty="0"/>
          </a:p>
        </p:txBody>
      </p:sp>
      <p:sp>
        <p:nvSpPr>
          <p:cNvPr id="3" name="Content Placeholder 2"/>
          <p:cNvSpPr>
            <a:spLocks noGrp="1"/>
          </p:cNvSpPr>
          <p:nvPr>
            <p:ph idx="1"/>
          </p:nvPr>
        </p:nvSpPr>
        <p:spPr>
          <a:xfrm>
            <a:off x="609600" y="1874837"/>
            <a:ext cx="7620000" cy="4525963"/>
          </a:xfrm>
        </p:spPr>
        <p:txBody>
          <a:bodyPr/>
          <a:lstStyle>
            <a:lvl1pPr>
              <a:buClr>
                <a:srgbClr val="E57C23"/>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v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4196"/>
            <a:ext cx="9144000" cy="707136"/>
          </a:xfrm>
          <a:prstGeom prst="rect">
            <a:avLst/>
          </a:prstGeom>
        </p:spPr>
      </p:pic>
      <p:sp>
        <p:nvSpPr>
          <p:cNvPr id="5" name="Rectangle 4"/>
          <p:cNvSpPr/>
          <p:nvPr/>
        </p:nvSpPr>
        <p:spPr>
          <a:xfrm>
            <a:off x="6019800" y="6324600"/>
            <a:ext cx="33528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637765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8077200" cy="1143000"/>
          </a:xfrm>
          <a:noFill/>
        </p:spPr>
        <p:txBody>
          <a:bodyPr>
            <a:noAutofit/>
          </a:bodyPr>
          <a:lstStyle>
            <a:lvl1pPr algn="l">
              <a:defRPr sz="5000">
                <a:solidFill>
                  <a:schemeClr val="bg1"/>
                </a:solidFill>
              </a:defRPr>
            </a:lvl1pPr>
          </a:lstStyle>
          <a:p>
            <a:r>
              <a:rPr lang="en-US" dirty="0" smtClean="0"/>
              <a:t>CLICK TO EDIT TITLE STYLE</a:t>
            </a:r>
            <a:endParaRPr lang="en-US" dirty="0"/>
          </a:p>
        </p:txBody>
      </p:sp>
      <p:sp>
        <p:nvSpPr>
          <p:cNvPr id="3" name="Content Placeholder 2"/>
          <p:cNvSpPr>
            <a:spLocks noGrp="1"/>
          </p:cNvSpPr>
          <p:nvPr>
            <p:ph idx="1"/>
          </p:nvPr>
        </p:nvSpPr>
        <p:spPr>
          <a:xfrm>
            <a:off x="609600" y="1600201"/>
            <a:ext cx="7620000" cy="4525963"/>
          </a:xfrm>
        </p:spPr>
        <p:txBody>
          <a:bodyPr/>
          <a:lstStyle>
            <a:lvl1pPr>
              <a:buClr>
                <a:srgbClr val="E57C23"/>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6019800" y="6324600"/>
            <a:ext cx="33528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652685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ed Section Header">
    <p:bg>
      <p:bgPr>
        <a:solidFill>
          <a:srgbClr val="8A1227"/>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rgbClr val="7E1024"/>
              <a:srgbClr val="FFF1C1"/>
            </a:duotone>
          </a:blip>
          <a:stretch>
            <a:fillRect/>
          </a:stretch>
        </p:blipFill>
        <p:spPr>
          <a:xfrm>
            <a:off x="4343400" y="3600451"/>
            <a:ext cx="5016500" cy="3429000"/>
          </a:xfrm>
          <a:prstGeom prst="rect">
            <a:avLst/>
          </a:prstGeom>
        </p:spPr>
      </p:pic>
      <p:sp>
        <p:nvSpPr>
          <p:cNvPr id="8" name="Title 1"/>
          <p:cNvSpPr>
            <a:spLocks noGrp="1"/>
          </p:cNvSpPr>
          <p:nvPr>
            <p:ph type="ctrTitle" hasCustomPrompt="1"/>
          </p:nvPr>
        </p:nvSpPr>
        <p:spPr>
          <a:xfrm>
            <a:off x="685800" y="2130557"/>
            <a:ext cx="7772400" cy="1470025"/>
          </a:xfrm>
        </p:spPr>
        <p:txBody>
          <a:bodyPr>
            <a:normAutofit/>
          </a:bodyPr>
          <a:lstStyle>
            <a:lvl1pPr>
              <a:defRPr sz="320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371600" y="3886200"/>
            <a:ext cx="6400800" cy="1752600"/>
          </a:xfrm>
        </p:spPr>
        <p:txBody>
          <a:bodyPr/>
          <a:lstStyle>
            <a:lvl1pPr marL="0" indent="0" algn="ctr">
              <a:buNone/>
              <a:defRPr sz="2200">
                <a:solidFill>
                  <a:srgbClr val="F1E3C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6200" y="6416676"/>
            <a:ext cx="2133600" cy="365125"/>
          </a:xfrm>
        </p:spPr>
        <p:txBody>
          <a:bodyPr/>
          <a:lstStyle>
            <a:lvl1pPr>
              <a:defRPr b="1">
                <a:solidFill>
                  <a:schemeClr val="tx1">
                    <a:lumMod val="50000"/>
                    <a:lumOff val="50000"/>
                  </a:schemeClr>
                </a:solidFill>
              </a:defRPr>
            </a:lvl1pPr>
          </a:lstStyle>
          <a:p>
            <a:pPr>
              <a:defRPr/>
            </a:pPr>
            <a:fld id="{006A0EBB-82AA-4AD3-9A04-EA77A1BB93F1}"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446397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ue Section Header">
    <p:bg>
      <p:bgPr>
        <a:solidFill>
          <a:srgbClr val="A5B3AB"/>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rgbClr val="97A49E"/>
              <a:srgbClr val="FFF1C1"/>
            </a:duotone>
          </a:blip>
          <a:stretch>
            <a:fillRect/>
          </a:stretch>
        </p:blipFill>
        <p:spPr>
          <a:xfrm>
            <a:off x="4343400" y="3600451"/>
            <a:ext cx="5016500" cy="3429000"/>
          </a:xfrm>
          <a:prstGeom prst="rect">
            <a:avLst/>
          </a:prstGeom>
        </p:spPr>
      </p:pic>
      <p:sp>
        <p:nvSpPr>
          <p:cNvPr id="8" name="Title 1"/>
          <p:cNvSpPr>
            <a:spLocks noGrp="1"/>
          </p:cNvSpPr>
          <p:nvPr>
            <p:ph type="ctrTitle" hasCustomPrompt="1"/>
          </p:nvPr>
        </p:nvSpPr>
        <p:spPr>
          <a:xfrm>
            <a:off x="685800" y="2130557"/>
            <a:ext cx="7772400" cy="1470025"/>
          </a:xfrm>
        </p:spPr>
        <p:txBody>
          <a:bodyPr>
            <a:normAutofit/>
          </a:bodyPr>
          <a:lstStyle>
            <a:lvl1pPr>
              <a:defRPr sz="320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371600" y="3886200"/>
            <a:ext cx="6400800" cy="1752600"/>
          </a:xfrm>
        </p:spPr>
        <p:txBody>
          <a:bodyPr/>
          <a:lstStyle>
            <a:lvl1pPr marL="0" indent="0" algn="ctr">
              <a:buNone/>
              <a:defRPr sz="22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2"/>
          </p:nvPr>
        </p:nvSpPr>
        <p:spPr>
          <a:xfrm>
            <a:off x="76200" y="6416676"/>
            <a:ext cx="2133600" cy="365125"/>
          </a:xfrm>
        </p:spPr>
        <p:txBody>
          <a:bodyPr/>
          <a:lstStyle>
            <a:lvl1pPr>
              <a:defRPr b="1"/>
            </a:lvl1pPr>
          </a:lstStyle>
          <a:p>
            <a:pPr>
              <a:defRPr/>
            </a:pPr>
            <a:fld id="{006A0EBB-82AA-4AD3-9A04-EA77A1BB93F1}" type="slidenum">
              <a:rPr lang="en-US" smtClean="0"/>
              <a:pPr>
                <a:defRPr/>
              </a:pPr>
              <a:t>‹#›</a:t>
            </a:fld>
            <a:endParaRPr lang="en-US" dirty="0"/>
          </a:p>
        </p:txBody>
      </p:sp>
    </p:spTree>
    <p:extLst>
      <p:ext uri="{BB962C8B-B14F-4D97-AF65-F5344CB8AC3E}">
        <p14:creationId xmlns:p14="http://schemas.microsoft.com/office/powerpoint/2010/main" val="3565336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F1E3C5"/>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rgbClr val="E6D8BD"/>
              <a:srgbClr val="FFF1C1"/>
            </a:duotone>
          </a:blip>
          <a:stretch>
            <a:fillRect/>
          </a:stretch>
        </p:blipFill>
        <p:spPr>
          <a:xfrm>
            <a:off x="4343400" y="3600451"/>
            <a:ext cx="5016500" cy="3429000"/>
          </a:xfrm>
          <a:prstGeom prst="rect">
            <a:avLst/>
          </a:prstGeom>
        </p:spPr>
      </p:pic>
      <p:sp>
        <p:nvSpPr>
          <p:cNvPr id="4" name="Rectangle 3"/>
          <p:cNvSpPr/>
          <p:nvPr/>
        </p:nvSpPr>
        <p:spPr>
          <a:xfrm>
            <a:off x="1524002" y="2362205"/>
            <a:ext cx="6139309" cy="461665"/>
          </a:xfrm>
          <a:prstGeom prst="rect">
            <a:avLst/>
          </a:prstGeom>
        </p:spPr>
        <p:txBody>
          <a:bodyPr wrap="none">
            <a:spAutoFit/>
          </a:bodyPr>
          <a:lstStyle/>
          <a:p>
            <a:pPr fontAlgn="base">
              <a:spcBef>
                <a:spcPct val="0"/>
              </a:spcBef>
              <a:spcAft>
                <a:spcPct val="0"/>
              </a:spcAft>
            </a:pPr>
            <a:r>
              <a:rPr lang="en-US" sz="2400" dirty="0">
                <a:solidFill>
                  <a:prstClr val="black">
                    <a:lumMod val="65000"/>
                    <a:lumOff val="35000"/>
                  </a:prstClr>
                </a:solidFill>
                <a:latin typeface="Arial Black"/>
                <a:cs typeface="Arial Black"/>
              </a:rPr>
              <a:t>www.PyramidCommunications.com</a:t>
            </a:r>
          </a:p>
        </p:txBody>
      </p:sp>
    </p:spTree>
    <p:extLst>
      <p:ext uri="{BB962C8B-B14F-4D97-AF65-F5344CB8AC3E}">
        <p14:creationId xmlns:p14="http://schemas.microsoft.com/office/powerpoint/2010/main" val="10322819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EED689F-8FBA-490D-A44D-7DF8398AAD55}" type="datetime1">
              <a:rPr lang="en-US" smtClean="0">
                <a:solidFill>
                  <a:prstClr val="white">
                    <a:shade val="50000"/>
                  </a:prstClr>
                </a:solidFill>
              </a:rPr>
              <a:pPr/>
              <a:t>2/28/2014</a:t>
            </a:fld>
            <a:endParaRPr lang="en-US">
              <a:solidFill>
                <a:prstClr val="white">
                  <a:shade val="50000"/>
                </a:prstClr>
              </a:solidFill>
            </a:endParaRPr>
          </a:p>
        </p:txBody>
      </p:sp>
      <p:sp>
        <p:nvSpPr>
          <p:cNvPr id="10" name="Slide Number Placeholder 9"/>
          <p:cNvSpPr>
            <a:spLocks noGrp="1"/>
          </p:cNvSpPr>
          <p:nvPr>
            <p:ph type="sldNum" sz="quarter" idx="16"/>
          </p:nvPr>
        </p:nvSpPr>
        <p:spPr/>
        <p:txBody>
          <a:bodyPr rtlCol="0"/>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sp>
        <p:nvSpPr>
          <p:cNvPr id="12" name="Footer Placeholder 11"/>
          <p:cNvSpPr>
            <a:spLocks noGrp="1"/>
          </p:cNvSpPr>
          <p:nvPr>
            <p:ph type="ftr" sz="quarter" idx="17"/>
          </p:nvPr>
        </p:nvSpPr>
        <p:spPr/>
        <p:txBody>
          <a:bodyPr rtlCol="0"/>
          <a:lstStyle/>
          <a:p>
            <a:endParaRPr lang="en-US">
              <a:solidFill>
                <a:prstClr val="white">
                  <a:shade val="50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7484" y="6275286"/>
            <a:ext cx="2743200" cy="424688"/>
          </a:xfrm>
          <a:prstGeom prst="rect">
            <a:avLst/>
          </a:prstGeom>
        </p:spPr>
      </p:pic>
      <p:pic>
        <p:nvPicPr>
          <p:cNvPr id="14" name="Picture 3" descr="cover International Health Differences"/>
          <p:cNvPicPr>
            <a:picLocks noChangeAspect="1" noChangeArrowheads="1"/>
          </p:cNvPicPr>
          <p:nvPr userDrawn="1"/>
        </p:nvPicPr>
        <p:blipFill>
          <a:blip r:embed="rId3"/>
          <a:srcRect/>
          <a:stretch>
            <a:fillRect/>
          </a:stretch>
        </p:blipFill>
        <p:spPr bwMode="auto">
          <a:xfrm>
            <a:off x="8001001" y="5410200"/>
            <a:ext cx="873728" cy="1293852"/>
          </a:xfrm>
          <a:prstGeom prst="rect">
            <a:avLst/>
          </a:prstGeom>
          <a:noFill/>
          <a:effectLst>
            <a:outerShdw blurRad="50800" dist="76200" algn="l" rotWithShape="0">
              <a:prstClr val="black">
                <a:alpha val="40000"/>
              </a:prstClr>
            </a:outerShdw>
          </a:effectLst>
          <a:extLst/>
        </p:spPr>
      </p:pic>
    </p:spTree>
    <p:extLst>
      <p:ext uri="{BB962C8B-B14F-4D97-AF65-F5344CB8AC3E}">
        <p14:creationId xmlns:p14="http://schemas.microsoft.com/office/powerpoint/2010/main" val="606927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Columns w/o Subhead">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rgbClr val="F1E3C6"/>
              <a:srgbClr val="FFF1C1"/>
            </a:duotone>
          </a:blip>
          <a:stretch>
            <a:fillRect/>
          </a:stretch>
        </p:blipFill>
        <p:spPr>
          <a:xfrm>
            <a:off x="7912100" y="5867400"/>
            <a:ext cx="1003300" cy="685800"/>
          </a:xfrm>
          <a:prstGeom prst="rect">
            <a:avLst/>
          </a:prstGeom>
        </p:spPr>
      </p:pic>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sz="half" idx="1"/>
          </p:nvPr>
        </p:nvSpPr>
        <p:spPr>
          <a:xfrm>
            <a:off x="914400" y="1600201"/>
            <a:ext cx="3352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600201"/>
            <a:ext cx="3425952"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006A0EBB-82AA-4AD3-9A04-EA77A1BB93F1}" type="slidenum">
              <a:rPr lang="en-US" smtClean="0"/>
              <a:pPr>
                <a:defRPr/>
              </a:pPr>
              <a:t>‹#›</a:t>
            </a:fld>
            <a:endParaRPr lang="en-US" dirty="0"/>
          </a:p>
        </p:txBody>
      </p:sp>
    </p:spTree>
    <p:extLst>
      <p:ext uri="{BB962C8B-B14F-4D97-AF65-F5344CB8AC3E}">
        <p14:creationId xmlns:p14="http://schemas.microsoft.com/office/powerpoint/2010/main" val="3503258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Columns w/Subhead">
    <p:spTree>
      <p:nvGrpSpPr>
        <p:cNvPr id="1" name=""/>
        <p:cNvGrpSpPr/>
        <p:nvPr/>
      </p:nvGrpSpPr>
      <p:grpSpPr>
        <a:xfrm>
          <a:off x="0" y="0"/>
          <a:ext cx="0" cy="0"/>
          <a:chOff x="0" y="0"/>
          <a:chExt cx="0" cy="0"/>
        </a:xfrm>
      </p:grpSpPr>
      <p:pic>
        <p:nvPicPr>
          <p:cNvPr id="10" name="Picture 9"/>
          <p:cNvPicPr>
            <a:picLocks noChangeAspect="1"/>
          </p:cNvPicPr>
          <p:nvPr/>
        </p:nvPicPr>
        <p:blipFill>
          <a:blip r:embed="rId2">
            <a:duotone>
              <a:srgbClr val="F1E3C6"/>
              <a:srgbClr val="FFF1C1"/>
            </a:duotone>
          </a:blip>
          <a:stretch>
            <a:fillRect/>
          </a:stretch>
        </p:blipFill>
        <p:spPr>
          <a:xfrm>
            <a:off x="7912100" y="5867400"/>
            <a:ext cx="1003300" cy="685800"/>
          </a:xfrm>
          <a:prstGeom prst="rect">
            <a:avLst/>
          </a:prstGeom>
        </p:spPr>
      </p:pic>
      <p:sp>
        <p:nvSpPr>
          <p:cNvPr id="2" name="Title 1"/>
          <p:cNvSpPr>
            <a:spLocks noGrp="1"/>
          </p:cNvSpPr>
          <p:nvPr>
            <p:ph type="title" hasCustomPrompt="1"/>
          </p:nvPr>
        </p:nvSpPr>
        <p:spPr>
          <a:xfrm>
            <a:off x="457200" y="609600"/>
            <a:ext cx="8229600" cy="457200"/>
          </a:xfrm>
        </p:spPr>
        <p:txBody>
          <a:bodyPr/>
          <a:lstStyle/>
          <a:p>
            <a:r>
              <a:rPr lang="en-US" dirty="0" smtClean="0"/>
              <a:t>CLICK TO EDIT TITLE STYLE</a:t>
            </a:r>
            <a:endParaRPr lang="en-US" dirty="0"/>
          </a:p>
        </p:txBody>
      </p:sp>
      <p:sp>
        <p:nvSpPr>
          <p:cNvPr id="3" name="Content Placeholder 2"/>
          <p:cNvSpPr>
            <a:spLocks noGrp="1"/>
          </p:cNvSpPr>
          <p:nvPr>
            <p:ph sz="half" idx="1"/>
          </p:nvPr>
        </p:nvSpPr>
        <p:spPr>
          <a:xfrm>
            <a:off x="914400" y="1600201"/>
            <a:ext cx="3352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600201"/>
            <a:ext cx="3425952"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006A0EBB-82AA-4AD3-9A04-EA77A1BB93F1}" type="slidenum">
              <a:rPr lang="en-US" smtClean="0"/>
              <a:pPr>
                <a:defRPr/>
              </a:pPr>
              <a:t>‹#›</a:t>
            </a:fld>
            <a:endParaRPr lang="en-US" dirty="0"/>
          </a:p>
        </p:txBody>
      </p:sp>
      <p:sp>
        <p:nvSpPr>
          <p:cNvPr id="6" name="Title 1"/>
          <p:cNvSpPr txBox="1">
            <a:spLocks/>
          </p:cNvSpPr>
          <p:nvPr/>
        </p:nvSpPr>
        <p:spPr>
          <a:xfrm>
            <a:off x="457200" y="1066800"/>
            <a:ext cx="8229600" cy="320040"/>
          </a:xfrm>
          <a:prstGeom prst="rect">
            <a:avLst/>
          </a:prstGeom>
        </p:spPr>
        <p:txBody>
          <a:bodyPr vert="horz" lIns="91440" tIns="45720" rIns="91440" bIns="45720" rtlCol="0" anchor="ctr">
            <a:normAutofit/>
          </a:bodyPr>
          <a:lstStyle/>
          <a:p>
            <a:pPr algn="ctr" defTabSz="457200">
              <a:spcBef>
                <a:spcPct val="0"/>
              </a:spcBef>
              <a:defRPr/>
            </a:pPr>
            <a:r>
              <a:rPr lang="en-US" sz="1400" b="1" cap="all" dirty="0">
                <a:solidFill>
                  <a:prstClr val="black">
                    <a:lumMod val="75000"/>
                    <a:lumOff val="25000"/>
                  </a:prstClr>
                </a:solidFill>
                <a:latin typeface="Arial Black"/>
                <a:cs typeface="Arial Black"/>
              </a:rPr>
              <a:t>Click to edit title style</a:t>
            </a:r>
          </a:p>
        </p:txBody>
      </p:sp>
    </p:spTree>
    <p:extLst>
      <p:ext uri="{BB962C8B-B14F-4D97-AF65-F5344CB8AC3E}">
        <p14:creationId xmlns:p14="http://schemas.microsoft.com/office/powerpoint/2010/main" val="15552419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w/o Subhead">
    <p:spTree>
      <p:nvGrpSpPr>
        <p:cNvPr id="1" name=""/>
        <p:cNvGrpSpPr/>
        <p:nvPr/>
      </p:nvGrpSpPr>
      <p:grpSpPr>
        <a:xfrm>
          <a:off x="0" y="0"/>
          <a:ext cx="0" cy="0"/>
          <a:chOff x="0" y="0"/>
          <a:chExt cx="0" cy="0"/>
        </a:xfrm>
      </p:grpSpPr>
      <p:pic>
        <p:nvPicPr>
          <p:cNvPr id="10" name="Picture 9"/>
          <p:cNvPicPr>
            <a:picLocks noChangeAspect="1"/>
          </p:cNvPicPr>
          <p:nvPr/>
        </p:nvPicPr>
        <p:blipFill>
          <a:blip r:embed="rId2">
            <a:duotone>
              <a:srgbClr val="F1E3C6"/>
              <a:srgbClr val="FFF1C1"/>
            </a:duotone>
          </a:blip>
          <a:stretch>
            <a:fillRect/>
          </a:stretch>
        </p:blipFill>
        <p:spPr>
          <a:xfrm>
            <a:off x="7912100" y="5867400"/>
            <a:ext cx="1003300" cy="685800"/>
          </a:xfrm>
          <a:prstGeom prst="rect">
            <a:avLst/>
          </a:prstGeom>
        </p:spPr>
      </p:pic>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sz="half" idx="1"/>
          </p:nvPr>
        </p:nvSpPr>
        <p:spPr>
          <a:xfrm>
            <a:off x="914400" y="2174875"/>
            <a:ext cx="3352800" cy="395128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174875"/>
            <a:ext cx="3425952" cy="395128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006A0EBB-82AA-4AD3-9A04-EA77A1BB93F1}" type="slidenum">
              <a:rPr lang="en-US" smtClean="0"/>
              <a:pPr>
                <a:defRPr/>
              </a:pPr>
              <a:t>‹#›</a:t>
            </a:fld>
            <a:endParaRPr lang="en-US" dirty="0"/>
          </a:p>
        </p:txBody>
      </p:sp>
      <p:sp>
        <p:nvSpPr>
          <p:cNvPr id="6" name="Text Placeholder 2"/>
          <p:cNvSpPr>
            <a:spLocks noGrp="1"/>
          </p:cNvSpPr>
          <p:nvPr>
            <p:ph type="body" idx="13" hasCustomPrompt="1"/>
          </p:nvPr>
        </p:nvSpPr>
        <p:spPr>
          <a:xfrm>
            <a:off x="914400" y="1535113"/>
            <a:ext cx="3352800" cy="639763"/>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8" name="Text Placeholder 4"/>
          <p:cNvSpPr>
            <a:spLocks noGrp="1"/>
          </p:cNvSpPr>
          <p:nvPr>
            <p:ph type="body" sz="quarter" idx="3" hasCustomPrompt="1"/>
          </p:nvPr>
        </p:nvSpPr>
        <p:spPr>
          <a:xfrm>
            <a:off x="4800600" y="1535113"/>
            <a:ext cx="3425952"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Tree>
    <p:extLst>
      <p:ext uri="{BB962C8B-B14F-4D97-AF65-F5344CB8AC3E}">
        <p14:creationId xmlns:p14="http://schemas.microsoft.com/office/powerpoint/2010/main" val="2899042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w/Subhea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rgbClr val="F1E3C6"/>
              <a:srgbClr val="FFF1C1"/>
            </a:duotone>
          </a:blip>
          <a:stretch>
            <a:fillRect/>
          </a:stretch>
        </p:blipFill>
        <p:spPr>
          <a:xfrm>
            <a:off x="7912100" y="5867400"/>
            <a:ext cx="1003300" cy="685800"/>
          </a:xfrm>
          <a:prstGeom prst="rect">
            <a:avLst/>
          </a:prstGeom>
        </p:spPr>
      </p:pic>
      <p:sp>
        <p:nvSpPr>
          <p:cNvPr id="3" name="Content Placeholder 2"/>
          <p:cNvSpPr>
            <a:spLocks noGrp="1"/>
          </p:cNvSpPr>
          <p:nvPr>
            <p:ph sz="half" idx="1"/>
          </p:nvPr>
        </p:nvSpPr>
        <p:spPr>
          <a:xfrm>
            <a:off x="914400" y="2174875"/>
            <a:ext cx="3352800" cy="395128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174875"/>
            <a:ext cx="3425952" cy="395128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006A0EBB-82AA-4AD3-9A04-EA77A1BB93F1}" type="slidenum">
              <a:rPr lang="en-US" smtClean="0"/>
              <a:pPr>
                <a:defRPr/>
              </a:pPr>
              <a:t>‹#›</a:t>
            </a:fld>
            <a:endParaRPr lang="en-US" dirty="0"/>
          </a:p>
        </p:txBody>
      </p:sp>
      <p:sp>
        <p:nvSpPr>
          <p:cNvPr id="6" name="Text Placeholder 2"/>
          <p:cNvSpPr>
            <a:spLocks noGrp="1"/>
          </p:cNvSpPr>
          <p:nvPr>
            <p:ph type="body" idx="13" hasCustomPrompt="1"/>
          </p:nvPr>
        </p:nvSpPr>
        <p:spPr>
          <a:xfrm>
            <a:off x="914400" y="1535113"/>
            <a:ext cx="3352800" cy="639763"/>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8" name="Text Placeholder 4"/>
          <p:cNvSpPr>
            <a:spLocks noGrp="1"/>
          </p:cNvSpPr>
          <p:nvPr>
            <p:ph type="body" sz="quarter" idx="3" hasCustomPrompt="1"/>
          </p:nvPr>
        </p:nvSpPr>
        <p:spPr>
          <a:xfrm>
            <a:off x="4800600" y="1535113"/>
            <a:ext cx="3425952"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9" name="Title 1"/>
          <p:cNvSpPr>
            <a:spLocks noGrp="1"/>
          </p:cNvSpPr>
          <p:nvPr>
            <p:ph type="title" hasCustomPrompt="1"/>
          </p:nvPr>
        </p:nvSpPr>
        <p:spPr>
          <a:xfrm>
            <a:off x="457200" y="609600"/>
            <a:ext cx="8229600" cy="457200"/>
          </a:xfrm>
        </p:spPr>
        <p:txBody>
          <a:bodyPr/>
          <a:lstStyle/>
          <a:p>
            <a:r>
              <a:rPr lang="en-US" dirty="0" smtClean="0"/>
              <a:t>CLICK TO EDIT TITLE STYLE</a:t>
            </a:r>
            <a:endParaRPr lang="en-US" dirty="0"/>
          </a:p>
        </p:txBody>
      </p:sp>
      <p:sp>
        <p:nvSpPr>
          <p:cNvPr id="10" name="Title 1"/>
          <p:cNvSpPr txBox="1">
            <a:spLocks/>
          </p:cNvSpPr>
          <p:nvPr/>
        </p:nvSpPr>
        <p:spPr>
          <a:xfrm>
            <a:off x="457200" y="1066800"/>
            <a:ext cx="8229600" cy="320040"/>
          </a:xfrm>
          <a:prstGeom prst="rect">
            <a:avLst/>
          </a:prstGeom>
        </p:spPr>
        <p:txBody>
          <a:bodyPr vert="horz" lIns="91440" tIns="45720" rIns="91440" bIns="45720" rtlCol="0" anchor="ctr">
            <a:normAutofit/>
          </a:bodyPr>
          <a:lstStyle/>
          <a:p>
            <a:pPr algn="ctr" defTabSz="457200">
              <a:spcBef>
                <a:spcPct val="0"/>
              </a:spcBef>
              <a:defRPr/>
            </a:pPr>
            <a:r>
              <a:rPr lang="en-US" sz="1400" b="1" cap="all" dirty="0">
                <a:solidFill>
                  <a:prstClr val="black">
                    <a:lumMod val="75000"/>
                    <a:lumOff val="25000"/>
                  </a:prstClr>
                </a:solidFill>
                <a:latin typeface="Arial Black"/>
                <a:ea typeface="+mj-ea"/>
                <a:cs typeface="Arial Black"/>
              </a:rPr>
              <a:t>Click to edit title style</a:t>
            </a:r>
          </a:p>
        </p:txBody>
      </p:sp>
    </p:spTree>
    <p:extLst>
      <p:ext uri="{BB962C8B-B14F-4D97-AF65-F5344CB8AC3E}">
        <p14:creationId xmlns:p14="http://schemas.microsoft.com/office/powerpoint/2010/main" val="116718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ngle Picture">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971800"/>
            <a:ext cx="9144000" cy="3886200"/>
          </a:xfrm>
          <a:prstGeom prst="rect">
            <a:avLst/>
          </a:prstGeom>
          <a:solidFill>
            <a:srgbClr val="F1E3C6"/>
          </a:solidFill>
          <a:ln w="9525">
            <a:noFill/>
            <a:round/>
            <a:headEnd/>
            <a:tailEnd/>
          </a:ln>
        </p:spPr>
        <p:txBody>
          <a:bodyPr>
            <a:prstTxWarp prst="textNoShape">
              <a:avLst/>
            </a:prstTxWarp>
          </a:bodyPr>
          <a:lstStyle/>
          <a:p>
            <a:pPr eaLnBrk="0" fontAlgn="base" hangingPunct="0">
              <a:spcBef>
                <a:spcPct val="0"/>
              </a:spcBef>
              <a:spcAft>
                <a:spcPct val="0"/>
              </a:spcAft>
            </a:pPr>
            <a:endParaRPr lang="en-US" dirty="0">
              <a:solidFill>
                <a:prstClr val="black"/>
              </a:solidFill>
              <a:cs typeface="Arial" charset="0"/>
            </a:endParaRPr>
          </a:p>
        </p:txBody>
      </p:sp>
      <p:pic>
        <p:nvPicPr>
          <p:cNvPr id="12" name="Picture 11"/>
          <p:cNvPicPr>
            <a:picLocks noChangeAspect="1"/>
          </p:cNvPicPr>
          <p:nvPr/>
        </p:nvPicPr>
        <p:blipFill>
          <a:blip r:embed="rId2">
            <a:duotone>
              <a:schemeClr val="bg1"/>
              <a:srgbClr val="FFF1C1"/>
            </a:duotone>
          </a:blip>
          <a:stretch>
            <a:fillRect/>
          </a:stretch>
        </p:blipFill>
        <p:spPr>
          <a:xfrm>
            <a:off x="7912100" y="5867400"/>
            <a:ext cx="1003300" cy="685800"/>
          </a:xfrm>
          <a:prstGeom prst="rect">
            <a:avLst/>
          </a:prstGeom>
        </p:spPr>
      </p:pic>
      <p:sp>
        <p:nvSpPr>
          <p:cNvPr id="3" name="Picture Placeholder 2"/>
          <p:cNvSpPr>
            <a:spLocks noGrp="1"/>
          </p:cNvSpPr>
          <p:nvPr>
            <p:ph type="pic" idx="1"/>
          </p:nvPr>
        </p:nvSpPr>
        <p:spPr>
          <a:xfrm>
            <a:off x="2816352" y="557784"/>
            <a:ext cx="5715000" cy="2743200"/>
          </a:xfrm>
          <a:effectLst>
            <a:reflection stA="32000" endPos="24000" dir="5400000" sy="-100000" algn="bl" rotWithShape="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pPr>
              <a:defRPr/>
            </a:pPr>
            <a:fld id="{006A0EBB-82AA-4AD3-9A04-EA77A1BB93F1}" type="slidenum">
              <a:rPr lang="en-US" smtClean="0"/>
              <a:pPr>
                <a:defRPr/>
              </a:pPr>
              <a:t>‹#›</a:t>
            </a:fld>
            <a:endParaRPr lang="en-US" dirty="0"/>
          </a:p>
        </p:txBody>
      </p:sp>
      <p:sp>
        <p:nvSpPr>
          <p:cNvPr id="9" name="Title 1"/>
          <p:cNvSpPr txBox="1">
            <a:spLocks/>
          </p:cNvSpPr>
          <p:nvPr/>
        </p:nvSpPr>
        <p:spPr>
          <a:xfrm>
            <a:off x="914400" y="3584448"/>
            <a:ext cx="7616952" cy="1143000"/>
          </a:xfrm>
          <a:prstGeom prst="rect">
            <a:avLst/>
          </a:prstGeom>
        </p:spPr>
        <p:txBody>
          <a:bodyPr vert="horz" lIns="91440" tIns="45720" rIns="91440" bIns="45720" rtlCol="0" anchor="ctr">
            <a:normAutofit/>
          </a:bodyPr>
          <a:lstStyle/>
          <a:p>
            <a:pPr defTabSz="457200">
              <a:spcBef>
                <a:spcPct val="0"/>
              </a:spcBef>
              <a:defRPr/>
            </a:pPr>
            <a:r>
              <a:rPr lang="en-US" sz="2400" b="1" dirty="0">
                <a:solidFill>
                  <a:srgbClr val="9E0024"/>
                </a:solidFill>
                <a:latin typeface="Arial Black"/>
                <a:ea typeface="+mj-ea"/>
                <a:cs typeface="Arial Black"/>
              </a:rPr>
              <a:t>CLICK TO EDIT TITLE STYLE</a:t>
            </a:r>
          </a:p>
        </p:txBody>
      </p:sp>
      <p:sp>
        <p:nvSpPr>
          <p:cNvPr id="10" name="Content Placeholder 2"/>
          <p:cNvSpPr>
            <a:spLocks noGrp="1"/>
          </p:cNvSpPr>
          <p:nvPr>
            <p:ph idx="13"/>
          </p:nvPr>
        </p:nvSpPr>
        <p:spPr>
          <a:xfrm>
            <a:off x="987552" y="4800601"/>
            <a:ext cx="7543800" cy="192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715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iple Picture">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971800"/>
            <a:ext cx="9144000" cy="3886200"/>
          </a:xfrm>
          <a:prstGeom prst="rect">
            <a:avLst/>
          </a:prstGeom>
          <a:solidFill>
            <a:srgbClr val="F1E3C6"/>
          </a:solidFill>
          <a:ln w="9525">
            <a:noFill/>
            <a:round/>
            <a:headEnd/>
            <a:tailEnd/>
          </a:ln>
        </p:spPr>
        <p:txBody>
          <a:bodyPr>
            <a:prstTxWarp prst="textNoShape">
              <a:avLst/>
            </a:prstTxWarp>
          </a:bodyPr>
          <a:lstStyle/>
          <a:p>
            <a:pPr eaLnBrk="0" fontAlgn="base" hangingPunct="0">
              <a:spcBef>
                <a:spcPct val="0"/>
              </a:spcBef>
              <a:spcAft>
                <a:spcPct val="0"/>
              </a:spcAft>
            </a:pPr>
            <a:endParaRPr lang="en-US" dirty="0">
              <a:solidFill>
                <a:prstClr val="black"/>
              </a:solidFill>
              <a:cs typeface="Arial" charset="0"/>
            </a:endParaRPr>
          </a:p>
        </p:txBody>
      </p:sp>
      <p:pic>
        <p:nvPicPr>
          <p:cNvPr id="16" name="Picture 15"/>
          <p:cNvPicPr>
            <a:picLocks noChangeAspect="1"/>
          </p:cNvPicPr>
          <p:nvPr/>
        </p:nvPicPr>
        <p:blipFill>
          <a:blip r:embed="rId2">
            <a:duotone>
              <a:schemeClr val="bg1"/>
              <a:srgbClr val="FFF1C1"/>
            </a:duotone>
          </a:blip>
          <a:stretch>
            <a:fillRect/>
          </a:stretch>
        </p:blipFill>
        <p:spPr>
          <a:xfrm>
            <a:off x="7912100" y="5867400"/>
            <a:ext cx="1003300" cy="685800"/>
          </a:xfrm>
          <a:prstGeom prst="rect">
            <a:avLst/>
          </a:prstGeom>
        </p:spPr>
      </p:pic>
      <p:sp>
        <p:nvSpPr>
          <p:cNvPr id="3" name="Picture Placeholder 2"/>
          <p:cNvSpPr>
            <a:spLocks noGrp="1"/>
          </p:cNvSpPr>
          <p:nvPr>
            <p:ph type="pic" idx="1"/>
          </p:nvPr>
        </p:nvSpPr>
        <p:spPr>
          <a:xfrm>
            <a:off x="5413248" y="384048"/>
            <a:ext cx="3429000" cy="164592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pPr>
              <a:defRPr/>
            </a:pPr>
            <a:fld id="{006A0EBB-82AA-4AD3-9A04-EA77A1BB93F1}" type="slidenum">
              <a:rPr lang="en-US" smtClean="0"/>
              <a:pPr>
                <a:defRPr/>
              </a:pPr>
              <a:t>‹#›</a:t>
            </a:fld>
            <a:endParaRPr lang="en-US" dirty="0"/>
          </a:p>
        </p:txBody>
      </p:sp>
      <p:sp>
        <p:nvSpPr>
          <p:cNvPr id="11" name="Picture Placeholder 2"/>
          <p:cNvSpPr>
            <a:spLocks noGrp="1"/>
          </p:cNvSpPr>
          <p:nvPr>
            <p:ph type="pic" idx="14"/>
          </p:nvPr>
        </p:nvSpPr>
        <p:spPr>
          <a:xfrm>
            <a:off x="5410200" y="2167128"/>
            <a:ext cx="3429000" cy="164592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Picture Placeholder 2"/>
          <p:cNvSpPr>
            <a:spLocks noGrp="1"/>
          </p:cNvSpPr>
          <p:nvPr>
            <p:ph type="pic" idx="15"/>
          </p:nvPr>
        </p:nvSpPr>
        <p:spPr>
          <a:xfrm>
            <a:off x="5410200" y="3959352"/>
            <a:ext cx="3429000" cy="164592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3" name="Title 1"/>
          <p:cNvSpPr>
            <a:spLocks noGrp="1"/>
          </p:cNvSpPr>
          <p:nvPr>
            <p:ph type="title" hasCustomPrompt="1"/>
          </p:nvPr>
        </p:nvSpPr>
        <p:spPr>
          <a:xfrm>
            <a:off x="457200" y="625475"/>
            <a:ext cx="4648200" cy="1143000"/>
          </a:xfrm>
        </p:spPr>
        <p:txBody>
          <a:bodyPr/>
          <a:lstStyle>
            <a:lvl1pPr algn="l">
              <a:defRPr/>
            </a:lvl1pPr>
          </a:lstStyle>
          <a:p>
            <a:r>
              <a:rPr lang="en-US" dirty="0" smtClean="0"/>
              <a:t>CLICK TO EDIT TITLE STYLE</a:t>
            </a:r>
            <a:endParaRPr lang="en-US" dirty="0"/>
          </a:p>
        </p:txBody>
      </p:sp>
      <p:sp>
        <p:nvSpPr>
          <p:cNvPr id="15" name="Content Placeholder 2"/>
          <p:cNvSpPr>
            <a:spLocks noGrp="1"/>
          </p:cNvSpPr>
          <p:nvPr>
            <p:ph idx="16"/>
          </p:nvPr>
        </p:nvSpPr>
        <p:spPr>
          <a:xfrm>
            <a:off x="457200" y="1951039"/>
            <a:ext cx="4648200" cy="4405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2169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Single Picture">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bg1"/>
              <a:srgbClr val="FFF1C1"/>
            </a:duotone>
          </a:blip>
          <a:stretch>
            <a:fillRect/>
          </a:stretch>
        </p:blipFill>
        <p:spPr>
          <a:xfrm>
            <a:off x="7912100" y="5867400"/>
            <a:ext cx="1003300" cy="685800"/>
          </a:xfrm>
          <a:prstGeom prst="rect">
            <a:avLst/>
          </a:prstGeom>
        </p:spPr>
      </p:pic>
      <p:sp>
        <p:nvSpPr>
          <p:cNvPr id="3" name="Picture Placeholder 2"/>
          <p:cNvSpPr>
            <a:spLocks noGrp="1"/>
          </p:cNvSpPr>
          <p:nvPr>
            <p:ph type="pic" idx="1"/>
          </p:nvPr>
        </p:nvSpPr>
        <p:spPr>
          <a:xfrm>
            <a:off x="2816352" y="557784"/>
            <a:ext cx="5715000" cy="2743200"/>
          </a:xfrm>
          <a:effectLst>
            <a:reflection stA="32000" endPos="24000" dir="5400000" sy="-100000" algn="bl" rotWithShape="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pPr>
              <a:defRPr/>
            </a:pPr>
            <a:fld id="{006A0EBB-82AA-4AD3-9A04-EA77A1BB93F1}" type="slidenum">
              <a:rPr lang="en-US" smtClean="0"/>
              <a:pPr>
                <a:defRPr/>
              </a:pPr>
              <a:t>‹#›</a:t>
            </a:fld>
            <a:endParaRPr lang="en-US" dirty="0"/>
          </a:p>
        </p:txBody>
      </p:sp>
      <p:sp>
        <p:nvSpPr>
          <p:cNvPr id="9" name="Title 1"/>
          <p:cNvSpPr txBox="1">
            <a:spLocks/>
          </p:cNvSpPr>
          <p:nvPr/>
        </p:nvSpPr>
        <p:spPr>
          <a:xfrm>
            <a:off x="914400" y="3584448"/>
            <a:ext cx="7616952" cy="1143000"/>
          </a:xfrm>
          <a:prstGeom prst="rect">
            <a:avLst/>
          </a:prstGeom>
        </p:spPr>
        <p:txBody>
          <a:bodyPr vert="horz" lIns="91440" tIns="45720" rIns="91440" bIns="45720" rtlCol="0" anchor="ctr">
            <a:normAutofit/>
          </a:bodyPr>
          <a:lstStyle/>
          <a:p>
            <a:pPr defTabSz="457200">
              <a:spcBef>
                <a:spcPct val="0"/>
              </a:spcBef>
              <a:defRPr/>
            </a:pPr>
            <a:r>
              <a:rPr lang="en-US" sz="2400" b="1" dirty="0">
                <a:solidFill>
                  <a:srgbClr val="9E0024"/>
                </a:solidFill>
                <a:latin typeface="Arial Black"/>
                <a:ea typeface="+mj-ea"/>
                <a:cs typeface="Arial Black"/>
              </a:rPr>
              <a:t>CLICK TO EDIT TITLE STYLE</a:t>
            </a:r>
          </a:p>
        </p:txBody>
      </p:sp>
      <p:sp>
        <p:nvSpPr>
          <p:cNvPr id="10" name="Content Placeholder 2"/>
          <p:cNvSpPr>
            <a:spLocks noGrp="1"/>
          </p:cNvSpPr>
          <p:nvPr>
            <p:ph idx="13"/>
          </p:nvPr>
        </p:nvSpPr>
        <p:spPr>
          <a:xfrm>
            <a:off x="987552" y="4800601"/>
            <a:ext cx="7543800" cy="192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p:nvPicPr>
        <p:blipFill>
          <a:blip r:embed="rId2">
            <a:duotone>
              <a:srgbClr val="F1E3C6"/>
              <a:srgbClr val="FFF1C1"/>
            </a:duotone>
          </a:blip>
          <a:stretch>
            <a:fillRect/>
          </a:stretch>
        </p:blipFill>
        <p:spPr>
          <a:xfrm>
            <a:off x="7911320" y="5867400"/>
            <a:ext cx="1003300" cy="685800"/>
          </a:xfrm>
          <a:prstGeom prst="rect">
            <a:avLst/>
          </a:prstGeom>
        </p:spPr>
      </p:pic>
    </p:spTree>
    <p:extLst>
      <p:ext uri="{BB962C8B-B14F-4D97-AF65-F5344CB8AC3E}">
        <p14:creationId xmlns:p14="http://schemas.microsoft.com/office/powerpoint/2010/main" val="3855577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ripl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13248" y="384048"/>
            <a:ext cx="3429000" cy="164592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pPr>
              <a:defRPr/>
            </a:pPr>
            <a:fld id="{006A0EBB-82AA-4AD3-9A04-EA77A1BB93F1}" type="slidenum">
              <a:rPr lang="en-US" smtClean="0"/>
              <a:pPr>
                <a:defRPr/>
              </a:pPr>
              <a:t>‹#›</a:t>
            </a:fld>
            <a:endParaRPr lang="en-US" dirty="0"/>
          </a:p>
        </p:txBody>
      </p:sp>
      <p:sp>
        <p:nvSpPr>
          <p:cNvPr id="11" name="Picture Placeholder 2"/>
          <p:cNvSpPr>
            <a:spLocks noGrp="1"/>
          </p:cNvSpPr>
          <p:nvPr>
            <p:ph type="pic" idx="14"/>
          </p:nvPr>
        </p:nvSpPr>
        <p:spPr>
          <a:xfrm>
            <a:off x="5410200" y="2167128"/>
            <a:ext cx="3429000" cy="164592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Picture Placeholder 2"/>
          <p:cNvSpPr>
            <a:spLocks noGrp="1"/>
          </p:cNvSpPr>
          <p:nvPr>
            <p:ph type="pic" idx="15"/>
          </p:nvPr>
        </p:nvSpPr>
        <p:spPr>
          <a:xfrm>
            <a:off x="5410200" y="3959352"/>
            <a:ext cx="3429000" cy="164592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3" name="Title 1"/>
          <p:cNvSpPr>
            <a:spLocks noGrp="1"/>
          </p:cNvSpPr>
          <p:nvPr>
            <p:ph type="title" hasCustomPrompt="1"/>
          </p:nvPr>
        </p:nvSpPr>
        <p:spPr>
          <a:xfrm>
            <a:off x="457200" y="625475"/>
            <a:ext cx="4648200" cy="1143000"/>
          </a:xfrm>
        </p:spPr>
        <p:txBody>
          <a:bodyPr/>
          <a:lstStyle>
            <a:lvl1pPr algn="l">
              <a:defRPr/>
            </a:lvl1pPr>
          </a:lstStyle>
          <a:p>
            <a:r>
              <a:rPr lang="en-US" dirty="0" smtClean="0"/>
              <a:t>CLICK TO EDIT TITLE STYLE</a:t>
            </a:r>
            <a:endParaRPr lang="en-US" dirty="0"/>
          </a:p>
        </p:txBody>
      </p:sp>
      <p:sp>
        <p:nvSpPr>
          <p:cNvPr id="15" name="Content Placeholder 2"/>
          <p:cNvSpPr>
            <a:spLocks noGrp="1"/>
          </p:cNvSpPr>
          <p:nvPr>
            <p:ph idx="16"/>
          </p:nvPr>
        </p:nvSpPr>
        <p:spPr>
          <a:xfrm>
            <a:off x="457200" y="1951039"/>
            <a:ext cx="4648200" cy="4405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p:nvPicPr>
        <p:blipFill>
          <a:blip r:embed="rId2">
            <a:duotone>
              <a:srgbClr val="F1E3C6"/>
              <a:srgbClr val="FFF1C1"/>
            </a:duotone>
          </a:blip>
          <a:stretch>
            <a:fillRect/>
          </a:stretch>
        </p:blipFill>
        <p:spPr>
          <a:xfrm>
            <a:off x="7911320" y="5867400"/>
            <a:ext cx="1003300" cy="685800"/>
          </a:xfrm>
          <a:prstGeom prst="rect">
            <a:avLst/>
          </a:prstGeom>
        </p:spPr>
      </p:pic>
    </p:spTree>
    <p:extLst>
      <p:ext uri="{BB962C8B-B14F-4D97-AF65-F5344CB8AC3E}">
        <p14:creationId xmlns:p14="http://schemas.microsoft.com/office/powerpoint/2010/main" val="3508271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fontAlgn="base">
              <a:spcBef>
                <a:spcPct val="0"/>
              </a:spcBef>
              <a:spcAft>
                <a:spcPct val="0"/>
              </a:spcAft>
            </a:pPr>
            <a:fld id="{F3A887EA-3AA3-3241-B3D7-B2D740CCD290}" type="datetimeFigureOut">
              <a:rPr lang="en-US">
                <a:solidFill>
                  <a:prstClr val="black"/>
                </a:solidFill>
                <a:cs typeface="Arial" charset="0"/>
              </a:rPr>
              <a:pPr fontAlgn="base">
                <a:spcBef>
                  <a:spcPct val="0"/>
                </a:spcBef>
                <a:spcAft>
                  <a:spcPct val="0"/>
                </a:spcAft>
              </a:pPr>
              <a:t>2/28/2014</a:t>
            </a:fld>
            <a:endParaRPr lang="en-US">
              <a:solidFill>
                <a:prstClr val="black"/>
              </a:solidFill>
              <a:cs typeface="Arial" charset="0"/>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fontAlgn="base">
              <a:spcBef>
                <a:spcPct val="0"/>
              </a:spcBef>
              <a:spcAft>
                <a:spcPct val="0"/>
              </a:spcAft>
            </a:pPr>
            <a:endParaRPr lang="en-US">
              <a:solidFill>
                <a:prstClr val="black"/>
              </a:solidFill>
              <a:cs typeface="Arial" charset="0"/>
            </a:endParaRPr>
          </a:p>
        </p:txBody>
      </p:sp>
      <p:sp>
        <p:nvSpPr>
          <p:cNvPr id="4" name="Slide Number Placeholder 3"/>
          <p:cNvSpPr>
            <a:spLocks noGrp="1"/>
          </p:cNvSpPr>
          <p:nvPr>
            <p:ph type="sldNum" sz="quarter" idx="12"/>
          </p:nvPr>
        </p:nvSpPr>
        <p:spPr/>
        <p:txBody>
          <a:bodyPr/>
          <a:lstStyle/>
          <a:p>
            <a:fld id="{092DBF74-74DC-9D4A-9785-F8043659B45F}" type="slidenum">
              <a:rPr lang="en-US" smtClean="0"/>
              <a:pPr/>
              <a:t>‹#›</a:t>
            </a:fld>
            <a:endParaRPr lang="en-US"/>
          </a:p>
        </p:txBody>
      </p:sp>
    </p:spTree>
    <p:extLst>
      <p:ext uri="{BB962C8B-B14F-4D97-AF65-F5344CB8AC3E}">
        <p14:creationId xmlns:p14="http://schemas.microsoft.com/office/powerpoint/2010/main" val="692815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C5CAC3-DA27-4FBC-9479-354A75068B5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121403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22B79D8-8EEC-4C5F-9FBD-9823CC7A945A}" type="datetime1">
              <a:rPr lang="en-US" smtClean="0">
                <a:solidFill>
                  <a:prstClr val="white">
                    <a:shade val="50000"/>
                  </a:prstClr>
                </a:solidFill>
              </a:rPr>
              <a:pPr/>
              <a:t>2/28/2014</a:t>
            </a:fld>
            <a:endParaRPr lang="en-US">
              <a:solidFill>
                <a:prstClr val="white">
                  <a:shade val="50000"/>
                </a:prstClr>
              </a:solidFill>
            </a:endParaRPr>
          </a:p>
        </p:txBody>
      </p:sp>
      <p:sp>
        <p:nvSpPr>
          <p:cNvPr id="12" name="Slide Number Placeholder 11"/>
          <p:cNvSpPr>
            <a:spLocks noGrp="1"/>
          </p:cNvSpPr>
          <p:nvPr>
            <p:ph type="sldNum" sz="quarter" idx="16"/>
          </p:nvPr>
        </p:nvSpPr>
        <p:spPr/>
        <p:txBody>
          <a:bodyPr rtlCol="0"/>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sp>
        <p:nvSpPr>
          <p:cNvPr id="14" name="Footer Placeholder 13"/>
          <p:cNvSpPr>
            <a:spLocks noGrp="1"/>
          </p:cNvSpPr>
          <p:nvPr>
            <p:ph type="ftr" sz="quarter" idx="17"/>
          </p:nvPr>
        </p:nvSpPr>
        <p:spPr/>
        <p:txBody>
          <a:bodyPr rtlCol="0"/>
          <a:lstStyle/>
          <a:p>
            <a:endParaRPr lang="en-US">
              <a:solidFill>
                <a:prstClr val="white">
                  <a:shade val="50000"/>
                </a:prst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351481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5CAC3-DA27-4FBC-9479-354A75068B5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3436990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5CAC3-DA27-4FBC-9479-354A75068B5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475099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C5CAC3-DA27-4FBC-9479-354A75068B5E}"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2208387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C5CAC3-DA27-4FBC-9479-354A75068B5E}" type="datetimeFigureOut">
              <a:rPr lang="en-US" smtClean="0"/>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2201276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C5CAC3-DA27-4FBC-9479-354A75068B5E}" type="datetimeFigureOut">
              <a:rPr lang="en-US" smtClean="0"/>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2712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5CAC3-DA27-4FBC-9479-354A75068B5E}" type="datetimeFigureOut">
              <a:rPr lang="en-US" smtClean="0"/>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3879215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5CAC3-DA27-4FBC-9479-354A75068B5E}"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2726125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5CAC3-DA27-4FBC-9479-354A75068B5E}"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1852679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5CAC3-DA27-4FBC-9479-354A75068B5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2596349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5CAC3-DA27-4FBC-9479-354A75068B5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86C8-CF6A-4AD8-B1E8-74204714DB7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62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FA4490-0322-45AE-A422-946675AF0C3B}" type="datetime1">
              <a:rPr lang="en-US" smtClean="0">
                <a:solidFill>
                  <a:prstClr val="white">
                    <a:shade val="50000"/>
                  </a:prstClr>
                </a:solidFill>
              </a:rPr>
              <a:pPr/>
              <a:t>2/28/2014</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172305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5CAC3-DA27-4FBC-9479-354A75068B5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2695362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5CAC3-DA27-4FBC-9479-354A75068B5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86C8-CF6A-4AD8-B1E8-74204714DB7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7838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5CAC3-DA27-4FBC-9479-354A75068B5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4109553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5CAC3-DA27-4FBC-9479-354A75068B5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33523362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5CAC3-DA27-4FBC-9479-354A75068B5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86C8-CF6A-4AD8-B1E8-74204714DB7F}" type="slidenum">
              <a:rPr lang="en-US" smtClean="0"/>
              <a:t>‹#›</a:t>
            </a:fld>
            <a:endParaRPr lang="en-US"/>
          </a:p>
        </p:txBody>
      </p:sp>
    </p:spTree>
    <p:extLst>
      <p:ext uri="{BB962C8B-B14F-4D97-AF65-F5344CB8AC3E}">
        <p14:creationId xmlns:p14="http://schemas.microsoft.com/office/powerpoint/2010/main" val="22976335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5" descr="title_page.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57200" y="2770188"/>
            <a:ext cx="8228013" cy="1039812"/>
          </a:xfrm>
        </p:spPr>
        <p:txBody>
          <a:bodyPr/>
          <a:lstStyle>
            <a:lvl1pPr algn="ctr">
              <a:defRPr sz="3200">
                <a:latin typeface="Cambria" panose="02040503050406030204" pitchFamily="18" charset="0"/>
                <a:cs typeface="Cambria" panose="02040503050406030204" pitchFamily="18" charset="0"/>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457201" y="4572000"/>
            <a:ext cx="8229600" cy="1219200"/>
          </a:xfrm>
        </p:spPr>
        <p:txBody>
          <a:bodyPr/>
          <a:lstStyle>
            <a:lvl1pPr marL="0" indent="0" algn="ctr">
              <a:buFontTx/>
              <a:buNone/>
              <a:defRPr sz="1800" b="1">
                <a:latin typeface="Calibri"/>
                <a:cs typeface="Calibri"/>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4927760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lstStyle>
            <a:lvl1pPr algn="ctr">
              <a:defRPr>
                <a:latin typeface="Cambria" panose="02040503050406030204" pitchFamily="18" charset="0"/>
                <a:cs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lvl1pPr marL="342900" indent="-342900">
              <a:lnSpc>
                <a:spcPct val="90000"/>
              </a:lnSpc>
              <a:buClr>
                <a:srgbClr val="1A3967"/>
              </a:buClr>
              <a:buFont typeface="Arial"/>
              <a:buChar char="•"/>
              <a:defRPr sz="2400">
                <a:solidFill>
                  <a:schemeClr val="tx1"/>
                </a:solidFill>
                <a:latin typeface="Calibri"/>
                <a:cs typeface="Calibri"/>
              </a:defRPr>
            </a:lvl1pPr>
            <a:lvl2pPr marL="742950" indent="-285750">
              <a:lnSpc>
                <a:spcPct val="90000"/>
              </a:lnSpc>
              <a:buClr>
                <a:srgbClr val="1A3967"/>
              </a:buClr>
              <a:buFont typeface="Arial"/>
              <a:buChar char="•"/>
              <a:defRPr sz="2400">
                <a:solidFill>
                  <a:schemeClr val="tx1"/>
                </a:solidFill>
                <a:latin typeface="Calibri"/>
                <a:cs typeface="Calibri"/>
              </a:defRPr>
            </a:lvl2pPr>
            <a:lvl3pPr marL="1143000" indent="-228600">
              <a:lnSpc>
                <a:spcPct val="90000"/>
              </a:lnSpc>
              <a:buClr>
                <a:srgbClr val="1A3967"/>
              </a:buClr>
              <a:buFont typeface="Arial"/>
              <a:buChar char="•"/>
              <a:defRPr sz="2400">
                <a:solidFill>
                  <a:schemeClr val="tx1"/>
                </a:solidFill>
                <a:latin typeface="Calibri"/>
                <a:cs typeface="Calibri"/>
              </a:defRPr>
            </a:lvl3pPr>
            <a:lvl4pPr marL="1600200" indent="-228600">
              <a:lnSpc>
                <a:spcPct val="90000"/>
              </a:lnSpc>
              <a:buClr>
                <a:srgbClr val="1A3967"/>
              </a:buClr>
              <a:buFont typeface="Arial"/>
              <a:buChar char="•"/>
              <a:defRPr sz="2400">
                <a:solidFill>
                  <a:schemeClr val="tx1"/>
                </a:solidFill>
                <a:latin typeface="Calibri"/>
                <a:cs typeface="Calibri"/>
              </a:defRPr>
            </a:lvl4pPr>
            <a:lvl5pPr marL="2057400" indent="-228600">
              <a:lnSpc>
                <a:spcPct val="90000"/>
              </a:lnSpc>
              <a:buClr>
                <a:srgbClr val="1A3967"/>
              </a:buClr>
              <a:buFont typeface="Arial"/>
              <a:buChar char="•"/>
              <a:defRPr sz="2400">
                <a:solidFill>
                  <a:schemeClr val="tx1"/>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0055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0915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381000"/>
            <a:ext cx="89154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7691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162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B7531-5430-425D-9F63-93F6D7224A4E}" type="datetime1">
              <a:rPr lang="en-US" smtClean="0">
                <a:solidFill>
                  <a:prstClr val="white">
                    <a:shade val="50000"/>
                  </a:prstClr>
                </a:solidFill>
              </a:rPr>
              <a:pPr/>
              <a:t>2/28/2014</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552202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 y="266700"/>
            <a:ext cx="8763000" cy="457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 y="914400"/>
            <a:ext cx="43053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914400"/>
            <a:ext cx="43053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52400" y="3619500"/>
            <a:ext cx="43053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619500"/>
            <a:ext cx="43053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934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r>
              <a:rPr lang="en-US">
                <a:solidFill>
                  <a:prstClr val="black"/>
                </a:solidFill>
                <a:ea typeface="MS PGothic" pitchFamily="34" charset="-128"/>
              </a:rPr>
              <a:t>   </a:t>
            </a:r>
            <a:r>
              <a:rPr lang="en-US" sz="900">
                <a:solidFill>
                  <a:prstClr val="black"/>
                </a:solidFill>
                <a:ea typeface="MS PGothic" pitchFamily="34" charset="-128"/>
              </a:rPr>
              <a:t>Slide </a:t>
            </a:r>
            <a:fld id="{F743BC82-C335-42E0-94DF-17A7DB43C2F0}" type="slidenum">
              <a:rPr lang="en-US" sz="900">
                <a:solidFill>
                  <a:prstClr val="black"/>
                </a:solidFill>
                <a:ea typeface="MS PGothic" pitchFamily="34" charset="-128"/>
              </a:rPr>
              <a:pPr fontAlgn="base">
                <a:spcBef>
                  <a:spcPct val="0"/>
                </a:spcBef>
                <a:spcAft>
                  <a:spcPct val="0"/>
                </a:spcAft>
                <a:defRPr/>
              </a:pPr>
              <a:t>‹#›</a:t>
            </a:fld>
            <a:endParaRPr lang="en-US" sz="900">
              <a:solidFill>
                <a:prstClr val="black"/>
              </a:solidFill>
              <a:ea typeface="MS PGothic" pitchFamily="34" charset="-128"/>
            </a:endParaRPr>
          </a:p>
        </p:txBody>
      </p:sp>
    </p:spTree>
    <p:extLst>
      <p:ext uri="{BB962C8B-B14F-4D97-AF65-F5344CB8AC3E}">
        <p14:creationId xmlns:p14="http://schemas.microsoft.com/office/powerpoint/2010/main" val="32141902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127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33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B08B2FE-0673-4C8C-848D-76BFE92AA257}" type="datetime1">
              <a:rPr lang="en-US" smtClean="0">
                <a:solidFill>
                  <a:prstClr val="white">
                    <a:shade val="50000"/>
                  </a:prstClr>
                </a:solidFill>
              </a:rPr>
              <a:pPr/>
              <a:t>2/28/2014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2591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1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Date Placeholder 11"/>
          <p:cNvSpPr>
            <a:spLocks noGrp="1"/>
          </p:cNvSpPr>
          <p:nvPr>
            <p:ph type="dt" sz="half" idx="10"/>
          </p:nvPr>
        </p:nvSpPr>
        <p:spPr>
          <a:xfrm>
            <a:off x="6248400" y="6248402"/>
            <a:ext cx="2667000" cy="365125"/>
          </a:xfrm>
        </p:spPr>
        <p:txBody>
          <a:bodyPr rtlCol="0"/>
          <a:lstStyle/>
          <a:p>
            <a:fld id="{977A6259-AE7C-4EF4-8D17-5007FF99ABF2}" type="datetime1">
              <a:rPr lang="en-US" smtClean="0">
                <a:solidFill>
                  <a:prstClr val="white">
                    <a:shade val="50000"/>
                  </a:prstClr>
                </a:solidFill>
              </a:rPr>
              <a:pPr/>
              <a:t>2/28/2014</a:t>
            </a:fld>
            <a:endParaRPr lang="en-US">
              <a:solidFill>
                <a:prstClr val="white">
                  <a:shade val="50000"/>
                </a:prstClr>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100"/>
            </a:lvl1pPr>
          </a:lstStyle>
          <a:p>
            <a:fld id="{6A2A2951-C153-4BA3-B363-976C761FD127}" type="slidenum">
              <a:rPr lang="en-US" smtClean="0">
                <a:solidFill>
                  <a:prstClr val="white">
                    <a:shade val="50000"/>
                  </a:prstClr>
                </a:solidFill>
              </a:rPr>
              <a:pPr/>
              <a:t>‹#›</a:t>
            </a:fld>
            <a:endParaRPr lang="en-US">
              <a:solidFill>
                <a:prstClr val="white">
                  <a:shade val="50000"/>
                </a:prstClr>
              </a:solidFill>
            </a:endParaRPr>
          </a:p>
        </p:txBody>
      </p:sp>
      <p:sp>
        <p:nvSpPr>
          <p:cNvPr id="14" name="Footer Placeholder 13"/>
          <p:cNvSpPr>
            <a:spLocks noGrp="1"/>
          </p:cNvSpPr>
          <p:nvPr>
            <p:ph type="ftr" sz="quarter" idx="12"/>
          </p:nvPr>
        </p:nvSpPr>
        <p:spPr>
          <a:xfrm>
            <a:off x="1600200" y="6248208"/>
            <a:ext cx="4572000" cy="365125"/>
          </a:xfrm>
        </p:spPr>
        <p:txBody>
          <a:bodyPr rtlCol="0"/>
          <a:lstStyle/>
          <a:p>
            <a:endParaRPr lang="en-US">
              <a:solidFill>
                <a:prstClr val="white">
                  <a:shade val="50000"/>
                </a:prstClr>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2400"/>
            </a:lvl1pPr>
          </a:lstStyle>
          <a:p>
            <a:r>
              <a:rPr kumimoji="0" lang="en-US" smtClean="0"/>
              <a:t>Click icon to add picture</a:t>
            </a:r>
            <a:endParaRPr kumimoji="0" lang="en-US" dirty="0"/>
          </a:p>
        </p:txBody>
      </p:sp>
    </p:spTree>
    <p:extLst>
      <p:ext uri="{BB962C8B-B14F-4D97-AF65-F5344CB8AC3E}">
        <p14:creationId xmlns:p14="http://schemas.microsoft.com/office/powerpoint/2010/main" val="31451763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050">
                <a:solidFill>
                  <a:schemeClr val="tx2"/>
                </a:solidFill>
              </a:defRPr>
            </a:lvl1pPr>
          </a:lstStyle>
          <a:p>
            <a:fld id="{7F1047A7-246F-462C-AD8F-49B3E333C252}" type="datetimeFigureOut">
              <a:rPr lang="en-US" smtClean="0">
                <a:solidFill>
                  <a:srgbClr val="775F55"/>
                </a:solidFill>
              </a:rPr>
              <a:pPr/>
              <a:t>2/28/2014</a:t>
            </a:fld>
            <a:endParaRPr lang="en-US">
              <a:solidFill>
                <a:srgbClr val="775F55"/>
              </a:solidFill>
            </a:endParaRPr>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05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fld id="{84EAF7D4-D84F-42B7-A1D3-53B8DADC5105}" type="slidenum">
              <a:rPr lang="en-US" smtClean="0"/>
              <a:pPr/>
              <a:t>‹#›</a:t>
            </a:fld>
            <a:endParaRPr lang="en-US"/>
          </a:p>
        </p:txBody>
      </p:sp>
    </p:spTree>
    <p:extLst>
      <p:ext uri="{BB962C8B-B14F-4D97-AF65-F5344CB8AC3E}">
        <p14:creationId xmlns:p14="http://schemas.microsoft.com/office/powerpoint/2010/main" val="1083670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553591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11045" rtl="0" fontAlgn="base" hangingPunct="0">
        <a:lnSpc>
          <a:spcPct val="93000"/>
        </a:lnSpc>
        <a:spcBef>
          <a:spcPct val="0"/>
        </a:spcBef>
        <a:spcAft>
          <a:spcPct val="0"/>
        </a:spcAft>
        <a:buClr>
          <a:srgbClr val="000000"/>
        </a:buClr>
        <a:buSzPct val="45000"/>
        <a:buFont typeface="Wingdings" charset="2"/>
        <a:defRPr sz="1875" b="1">
          <a:solidFill>
            <a:srgbClr val="000000"/>
          </a:solidFill>
          <a:latin typeface="+mj-lt"/>
          <a:ea typeface="+mj-ea"/>
          <a:cs typeface="+mj-cs"/>
        </a:defRPr>
      </a:lvl1pPr>
      <a:lvl2pPr marL="293765" indent="-146882" algn="ctr" defTabSz="311045" rtl="0" fontAlgn="base" hangingPunct="0">
        <a:lnSpc>
          <a:spcPct val="93000"/>
        </a:lnSpc>
        <a:spcBef>
          <a:spcPct val="0"/>
        </a:spcBef>
        <a:spcAft>
          <a:spcPct val="0"/>
        </a:spcAft>
        <a:buClr>
          <a:srgbClr val="000000"/>
        </a:buClr>
        <a:buSzPct val="45000"/>
        <a:buFont typeface="Wingdings" charset="2"/>
        <a:defRPr sz="1875" b="1">
          <a:solidFill>
            <a:srgbClr val="000000"/>
          </a:solidFill>
          <a:latin typeface="Times New Roman" pitchFamily="16" charset="0"/>
          <a:ea typeface="msgothic" charset="0"/>
          <a:cs typeface="msgothic" charset="0"/>
        </a:defRPr>
      </a:lvl2pPr>
      <a:lvl3pPr marL="440647" indent="-146882" algn="ctr" defTabSz="311045" rtl="0" fontAlgn="base" hangingPunct="0">
        <a:lnSpc>
          <a:spcPct val="93000"/>
        </a:lnSpc>
        <a:spcBef>
          <a:spcPct val="0"/>
        </a:spcBef>
        <a:spcAft>
          <a:spcPct val="0"/>
        </a:spcAft>
        <a:buClr>
          <a:srgbClr val="000000"/>
        </a:buClr>
        <a:buSzPct val="45000"/>
        <a:buFont typeface="Wingdings" charset="2"/>
        <a:defRPr sz="1875" b="1">
          <a:solidFill>
            <a:srgbClr val="000000"/>
          </a:solidFill>
          <a:latin typeface="Times New Roman" pitchFamily="16" charset="0"/>
          <a:ea typeface="msgothic" charset="0"/>
          <a:cs typeface="msgothic" charset="0"/>
        </a:defRPr>
      </a:lvl3pPr>
      <a:lvl4pPr marL="587529" indent="-146882" algn="ctr" defTabSz="311045" rtl="0" fontAlgn="base" hangingPunct="0">
        <a:lnSpc>
          <a:spcPct val="93000"/>
        </a:lnSpc>
        <a:spcBef>
          <a:spcPct val="0"/>
        </a:spcBef>
        <a:spcAft>
          <a:spcPct val="0"/>
        </a:spcAft>
        <a:buClr>
          <a:srgbClr val="000000"/>
        </a:buClr>
        <a:buSzPct val="45000"/>
        <a:buFont typeface="Wingdings" charset="2"/>
        <a:defRPr sz="1875" b="1">
          <a:solidFill>
            <a:srgbClr val="000000"/>
          </a:solidFill>
          <a:latin typeface="Times New Roman" pitchFamily="16" charset="0"/>
          <a:ea typeface="msgothic" charset="0"/>
          <a:cs typeface="msgothic" charset="0"/>
        </a:defRPr>
      </a:lvl4pPr>
      <a:lvl5pPr marL="734411" indent="-146882" algn="ctr" defTabSz="311045" rtl="0" fontAlgn="base" hangingPunct="0">
        <a:lnSpc>
          <a:spcPct val="93000"/>
        </a:lnSpc>
        <a:spcBef>
          <a:spcPct val="0"/>
        </a:spcBef>
        <a:spcAft>
          <a:spcPct val="0"/>
        </a:spcAft>
        <a:buClr>
          <a:srgbClr val="000000"/>
        </a:buClr>
        <a:buSzPct val="45000"/>
        <a:buFont typeface="Wingdings" charset="2"/>
        <a:defRPr sz="1875" b="1">
          <a:solidFill>
            <a:srgbClr val="000000"/>
          </a:solidFill>
          <a:latin typeface="Times New Roman" pitchFamily="16" charset="0"/>
          <a:ea typeface="msgothic" charset="0"/>
          <a:cs typeface="msgothic" charset="0"/>
        </a:defRPr>
      </a:lvl5pPr>
      <a:lvl6pPr marL="1045456" indent="-146882" algn="ctr" defTabSz="311045" rtl="0" fontAlgn="base" hangingPunct="0">
        <a:lnSpc>
          <a:spcPct val="93000"/>
        </a:lnSpc>
        <a:spcBef>
          <a:spcPct val="0"/>
        </a:spcBef>
        <a:spcAft>
          <a:spcPct val="0"/>
        </a:spcAft>
        <a:buClr>
          <a:srgbClr val="000000"/>
        </a:buClr>
        <a:buSzPct val="45000"/>
        <a:buFont typeface="Wingdings" charset="2"/>
        <a:defRPr sz="1875" b="1">
          <a:solidFill>
            <a:srgbClr val="000000"/>
          </a:solidFill>
          <a:latin typeface="Times New Roman" pitchFamily="16" charset="0"/>
          <a:ea typeface="msgothic" charset="0"/>
          <a:cs typeface="msgothic" charset="0"/>
        </a:defRPr>
      </a:lvl6pPr>
      <a:lvl7pPr marL="1356500" indent="-146882" algn="ctr" defTabSz="311045" rtl="0" fontAlgn="base" hangingPunct="0">
        <a:lnSpc>
          <a:spcPct val="93000"/>
        </a:lnSpc>
        <a:spcBef>
          <a:spcPct val="0"/>
        </a:spcBef>
        <a:spcAft>
          <a:spcPct val="0"/>
        </a:spcAft>
        <a:buClr>
          <a:srgbClr val="000000"/>
        </a:buClr>
        <a:buSzPct val="45000"/>
        <a:buFont typeface="Wingdings" charset="2"/>
        <a:defRPr sz="1875" b="1">
          <a:solidFill>
            <a:srgbClr val="000000"/>
          </a:solidFill>
          <a:latin typeface="Times New Roman" pitchFamily="16" charset="0"/>
          <a:ea typeface="msgothic" charset="0"/>
          <a:cs typeface="msgothic" charset="0"/>
        </a:defRPr>
      </a:lvl7pPr>
      <a:lvl8pPr marL="1667545" indent="-146882" algn="ctr" defTabSz="311045" rtl="0" fontAlgn="base" hangingPunct="0">
        <a:lnSpc>
          <a:spcPct val="93000"/>
        </a:lnSpc>
        <a:spcBef>
          <a:spcPct val="0"/>
        </a:spcBef>
        <a:spcAft>
          <a:spcPct val="0"/>
        </a:spcAft>
        <a:buClr>
          <a:srgbClr val="000000"/>
        </a:buClr>
        <a:buSzPct val="45000"/>
        <a:buFont typeface="Wingdings" charset="2"/>
        <a:defRPr sz="1875" b="1">
          <a:solidFill>
            <a:srgbClr val="000000"/>
          </a:solidFill>
          <a:latin typeface="Times New Roman" pitchFamily="16" charset="0"/>
          <a:ea typeface="msgothic" charset="0"/>
          <a:cs typeface="msgothic" charset="0"/>
        </a:defRPr>
      </a:lvl8pPr>
      <a:lvl9pPr marL="1978589" indent="-146882" algn="ctr" defTabSz="311045" rtl="0" fontAlgn="base" hangingPunct="0">
        <a:lnSpc>
          <a:spcPct val="93000"/>
        </a:lnSpc>
        <a:spcBef>
          <a:spcPct val="0"/>
        </a:spcBef>
        <a:spcAft>
          <a:spcPct val="0"/>
        </a:spcAft>
        <a:buClr>
          <a:srgbClr val="000000"/>
        </a:buClr>
        <a:buSzPct val="45000"/>
        <a:buFont typeface="Wingdings" charset="2"/>
        <a:defRPr sz="1875" b="1">
          <a:solidFill>
            <a:srgbClr val="000000"/>
          </a:solidFill>
          <a:latin typeface="Times New Roman" pitchFamily="16" charset="0"/>
          <a:ea typeface="msgothic" charset="0"/>
          <a:cs typeface="msgothic" charset="0"/>
        </a:defRPr>
      </a:lvl9pPr>
    </p:titleStyle>
    <p:bodyStyle>
      <a:lvl1pPr marL="293765" indent="-220323" algn="l" defTabSz="311045" rtl="0" fontAlgn="base" hangingPunct="0">
        <a:lnSpc>
          <a:spcPct val="93000"/>
        </a:lnSpc>
        <a:spcBef>
          <a:spcPct val="0"/>
        </a:spcBef>
        <a:spcAft>
          <a:spcPts val="605"/>
        </a:spcAft>
        <a:buClr>
          <a:srgbClr val="000000"/>
        </a:buClr>
        <a:buSzPct val="100000"/>
        <a:buFont typeface="Arial" charset="0"/>
        <a:buChar char="•"/>
        <a:defRPr sz="1350">
          <a:solidFill>
            <a:srgbClr val="000000"/>
          </a:solidFill>
          <a:latin typeface="+mn-lt"/>
          <a:ea typeface="+mn-ea"/>
          <a:cs typeface="+mn-cs"/>
        </a:defRPr>
      </a:lvl1pPr>
      <a:lvl2pPr marL="587529" indent="-195483" algn="l" defTabSz="311045" rtl="0" fontAlgn="base" hangingPunct="0">
        <a:lnSpc>
          <a:spcPct val="93000"/>
        </a:lnSpc>
        <a:spcBef>
          <a:spcPct val="0"/>
        </a:spcBef>
        <a:spcAft>
          <a:spcPts val="774"/>
        </a:spcAft>
        <a:buClr>
          <a:srgbClr val="000000"/>
        </a:buClr>
        <a:buSzPct val="75000"/>
        <a:buFont typeface="Symbol" charset="2"/>
        <a:buChar char=""/>
        <a:defRPr sz="1800">
          <a:solidFill>
            <a:srgbClr val="000000"/>
          </a:solidFill>
          <a:latin typeface="+mn-lt"/>
          <a:ea typeface="+mn-ea"/>
          <a:cs typeface="+mn-cs"/>
        </a:defRPr>
      </a:lvl2pPr>
      <a:lvl3pPr marL="881293" indent="-146882" algn="l" defTabSz="311045" rtl="0" fontAlgn="base" hangingPunct="0">
        <a:lnSpc>
          <a:spcPct val="93000"/>
        </a:lnSpc>
        <a:spcBef>
          <a:spcPct val="0"/>
        </a:spcBef>
        <a:spcAft>
          <a:spcPts val="578"/>
        </a:spcAft>
        <a:buClr>
          <a:srgbClr val="000000"/>
        </a:buClr>
        <a:buSzPct val="45000"/>
        <a:buFont typeface="Wingdings" charset="2"/>
        <a:buChar char=""/>
        <a:defRPr sz="1650">
          <a:solidFill>
            <a:srgbClr val="000000"/>
          </a:solidFill>
          <a:latin typeface="+mn-lt"/>
          <a:ea typeface="+mn-ea"/>
          <a:cs typeface="+mn-cs"/>
        </a:defRPr>
      </a:lvl3pPr>
      <a:lvl4pPr marL="1175057" indent="-146882" algn="l" defTabSz="311045" rtl="0" fontAlgn="base" hangingPunct="0">
        <a:lnSpc>
          <a:spcPct val="93000"/>
        </a:lnSpc>
        <a:spcBef>
          <a:spcPct val="0"/>
        </a:spcBef>
        <a:spcAft>
          <a:spcPts val="392"/>
        </a:spcAft>
        <a:buClr>
          <a:srgbClr val="000000"/>
        </a:buClr>
        <a:buSzPct val="75000"/>
        <a:buFont typeface="Symbol" charset="2"/>
        <a:buChar char=""/>
        <a:defRPr sz="1350">
          <a:solidFill>
            <a:srgbClr val="000000"/>
          </a:solidFill>
          <a:latin typeface="+mn-lt"/>
          <a:ea typeface="+mn-ea"/>
          <a:cs typeface="+mn-cs"/>
        </a:defRPr>
      </a:lvl4pPr>
      <a:lvl5pPr marL="1468822" indent="-146882" algn="l" defTabSz="311045" rtl="0" fontAlgn="base" hangingPunct="0">
        <a:lnSpc>
          <a:spcPct val="93000"/>
        </a:lnSpc>
        <a:spcBef>
          <a:spcPct val="0"/>
        </a:spcBef>
        <a:spcAft>
          <a:spcPts val="196"/>
        </a:spcAft>
        <a:buClr>
          <a:srgbClr val="000000"/>
        </a:buClr>
        <a:buSzPct val="45000"/>
        <a:buFont typeface="Wingdings" charset="2"/>
        <a:buChar char=""/>
        <a:defRPr sz="1350">
          <a:solidFill>
            <a:srgbClr val="000000"/>
          </a:solidFill>
          <a:latin typeface="+mn-lt"/>
          <a:ea typeface="+mn-ea"/>
          <a:cs typeface="+mn-cs"/>
        </a:defRPr>
      </a:lvl5pPr>
      <a:lvl6pPr marL="1779866" indent="-146882" algn="l" defTabSz="311045" rtl="0" fontAlgn="base" hangingPunct="0">
        <a:lnSpc>
          <a:spcPct val="93000"/>
        </a:lnSpc>
        <a:spcBef>
          <a:spcPct val="0"/>
        </a:spcBef>
        <a:spcAft>
          <a:spcPts val="196"/>
        </a:spcAft>
        <a:buClr>
          <a:srgbClr val="000000"/>
        </a:buClr>
        <a:buSzPct val="45000"/>
        <a:buFont typeface="Wingdings" charset="2"/>
        <a:buChar char=""/>
        <a:defRPr sz="1350">
          <a:solidFill>
            <a:srgbClr val="000000"/>
          </a:solidFill>
          <a:latin typeface="+mn-lt"/>
          <a:ea typeface="+mn-ea"/>
          <a:cs typeface="+mn-cs"/>
        </a:defRPr>
      </a:lvl6pPr>
      <a:lvl7pPr marL="2090911" indent="-146882" algn="l" defTabSz="311045" rtl="0" fontAlgn="base" hangingPunct="0">
        <a:lnSpc>
          <a:spcPct val="93000"/>
        </a:lnSpc>
        <a:spcBef>
          <a:spcPct val="0"/>
        </a:spcBef>
        <a:spcAft>
          <a:spcPts val="196"/>
        </a:spcAft>
        <a:buClr>
          <a:srgbClr val="000000"/>
        </a:buClr>
        <a:buSzPct val="45000"/>
        <a:buFont typeface="Wingdings" charset="2"/>
        <a:buChar char=""/>
        <a:defRPr sz="1350">
          <a:solidFill>
            <a:srgbClr val="000000"/>
          </a:solidFill>
          <a:latin typeface="+mn-lt"/>
          <a:ea typeface="+mn-ea"/>
          <a:cs typeface="+mn-cs"/>
        </a:defRPr>
      </a:lvl7pPr>
      <a:lvl8pPr marL="2401955" indent="-146882" algn="l" defTabSz="311045" rtl="0" fontAlgn="base" hangingPunct="0">
        <a:lnSpc>
          <a:spcPct val="93000"/>
        </a:lnSpc>
        <a:spcBef>
          <a:spcPct val="0"/>
        </a:spcBef>
        <a:spcAft>
          <a:spcPts val="196"/>
        </a:spcAft>
        <a:buClr>
          <a:srgbClr val="000000"/>
        </a:buClr>
        <a:buSzPct val="45000"/>
        <a:buFont typeface="Wingdings" charset="2"/>
        <a:buChar char=""/>
        <a:defRPr sz="1350">
          <a:solidFill>
            <a:srgbClr val="000000"/>
          </a:solidFill>
          <a:latin typeface="+mn-lt"/>
          <a:ea typeface="+mn-ea"/>
          <a:cs typeface="+mn-cs"/>
        </a:defRPr>
      </a:lvl8pPr>
      <a:lvl9pPr marL="2713000" indent="-146882" algn="l" defTabSz="311045" rtl="0" fontAlgn="base" hangingPunct="0">
        <a:lnSpc>
          <a:spcPct val="93000"/>
        </a:lnSpc>
        <a:spcBef>
          <a:spcPct val="0"/>
        </a:spcBef>
        <a:spcAft>
          <a:spcPts val="196"/>
        </a:spcAft>
        <a:buClr>
          <a:srgbClr val="000000"/>
        </a:buClr>
        <a:buSzPct val="45000"/>
        <a:buFont typeface="Wingdings" charset="2"/>
        <a:buChar char=""/>
        <a:defRPr sz="1350">
          <a:solidFill>
            <a:srgbClr val="000000"/>
          </a:solidFill>
          <a:latin typeface="+mn-lt"/>
          <a:ea typeface="+mn-ea"/>
          <a:cs typeface="+mn-cs"/>
        </a:defRPr>
      </a:lvl9pPr>
    </p:bodyStyle>
    <p:otherStyle>
      <a:defPPr>
        <a:defRPr lang="en-US"/>
      </a:defPPr>
      <a:lvl1pPr marL="0" algn="l" defTabSz="622089" rtl="0" eaLnBrk="1" latinLnBrk="0" hangingPunct="1">
        <a:defRPr sz="1200" kern="1200">
          <a:solidFill>
            <a:schemeClr val="tx1"/>
          </a:solidFill>
          <a:latin typeface="+mn-lt"/>
          <a:ea typeface="+mn-ea"/>
          <a:cs typeface="+mn-cs"/>
        </a:defRPr>
      </a:lvl1pPr>
      <a:lvl2pPr marL="311045" algn="l" defTabSz="622089" rtl="0" eaLnBrk="1" latinLnBrk="0" hangingPunct="1">
        <a:defRPr sz="1200" kern="1200">
          <a:solidFill>
            <a:schemeClr val="tx1"/>
          </a:solidFill>
          <a:latin typeface="+mn-lt"/>
          <a:ea typeface="+mn-ea"/>
          <a:cs typeface="+mn-cs"/>
        </a:defRPr>
      </a:lvl2pPr>
      <a:lvl3pPr marL="622089" algn="l" defTabSz="622089" rtl="0" eaLnBrk="1" latinLnBrk="0" hangingPunct="1">
        <a:defRPr sz="1200" kern="1200">
          <a:solidFill>
            <a:schemeClr val="tx1"/>
          </a:solidFill>
          <a:latin typeface="+mn-lt"/>
          <a:ea typeface="+mn-ea"/>
          <a:cs typeface="+mn-cs"/>
        </a:defRPr>
      </a:lvl3pPr>
      <a:lvl4pPr marL="933134" algn="l" defTabSz="622089" rtl="0" eaLnBrk="1" latinLnBrk="0" hangingPunct="1">
        <a:defRPr sz="1200" kern="1200">
          <a:solidFill>
            <a:schemeClr val="tx1"/>
          </a:solidFill>
          <a:latin typeface="+mn-lt"/>
          <a:ea typeface="+mn-ea"/>
          <a:cs typeface="+mn-cs"/>
        </a:defRPr>
      </a:lvl4pPr>
      <a:lvl5pPr marL="1244178" algn="l" defTabSz="622089" rtl="0" eaLnBrk="1" latinLnBrk="0" hangingPunct="1">
        <a:defRPr sz="1200" kern="1200">
          <a:solidFill>
            <a:schemeClr val="tx1"/>
          </a:solidFill>
          <a:latin typeface="+mn-lt"/>
          <a:ea typeface="+mn-ea"/>
          <a:cs typeface="+mn-cs"/>
        </a:defRPr>
      </a:lvl5pPr>
      <a:lvl6pPr marL="1555223" algn="l" defTabSz="622089" rtl="0" eaLnBrk="1" latinLnBrk="0" hangingPunct="1">
        <a:defRPr sz="1200" kern="1200">
          <a:solidFill>
            <a:schemeClr val="tx1"/>
          </a:solidFill>
          <a:latin typeface="+mn-lt"/>
          <a:ea typeface="+mn-ea"/>
          <a:cs typeface="+mn-cs"/>
        </a:defRPr>
      </a:lvl6pPr>
      <a:lvl7pPr marL="1866268" algn="l" defTabSz="622089" rtl="0" eaLnBrk="1" latinLnBrk="0" hangingPunct="1">
        <a:defRPr sz="1200" kern="1200">
          <a:solidFill>
            <a:schemeClr val="tx1"/>
          </a:solidFill>
          <a:latin typeface="+mn-lt"/>
          <a:ea typeface="+mn-ea"/>
          <a:cs typeface="+mn-cs"/>
        </a:defRPr>
      </a:lvl7pPr>
      <a:lvl8pPr marL="2177312" algn="l" defTabSz="622089" rtl="0" eaLnBrk="1" latinLnBrk="0" hangingPunct="1">
        <a:defRPr sz="1200" kern="1200">
          <a:solidFill>
            <a:schemeClr val="tx1"/>
          </a:solidFill>
          <a:latin typeface="+mn-lt"/>
          <a:ea typeface="+mn-ea"/>
          <a:cs typeface="+mn-cs"/>
        </a:defRPr>
      </a:lvl8pPr>
      <a:lvl9pPr marL="2488357" algn="l" defTabSz="622089"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fld id="{A1B1EB46-71A1-4886-A991-BDA0192DEE70}" type="datetimeFigureOut">
              <a:rPr lang="en-US">
                <a:solidFill>
                  <a:prstClr val="black">
                    <a:tint val="75000"/>
                  </a:prstClr>
                </a:solidFill>
              </a:rPr>
              <a:pPr fontAlgn="base">
                <a:spcBef>
                  <a:spcPct val="0"/>
                </a:spcBef>
                <a:spcAft>
                  <a:spcPct val="0"/>
                </a:spcAft>
                <a:defRPr/>
              </a:pPr>
              <a:t>2/28/2014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805F5618-B304-4AF1-A3B4-81D221BA1546}" type="slidenum">
              <a:rPr lang="en-US">
                <a:latin typeface="Arial" panose="020B0604020202020204" pitchFamily="34" charset="0"/>
                <a:cs typeface="Arial" panose="020B0604020202020204" pitchFamily="34" charset="0"/>
              </a:rPr>
              <a:pPr fontAlgn="base">
                <a:spcBef>
                  <a:spcPct val="0"/>
                </a:spcBef>
                <a:spcAft>
                  <a:spcPct val="0"/>
                </a:spcAft>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9944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600201"/>
            <a:ext cx="7315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6416676"/>
            <a:ext cx="2133600" cy="365125"/>
          </a:xfrm>
          <a:prstGeom prst="rect">
            <a:avLst/>
          </a:prstGeom>
        </p:spPr>
        <p:txBody>
          <a:bodyPr vert="horz" lIns="91440" tIns="45720" rIns="91440" bIns="45720" rtlCol="0" anchor="b"/>
          <a:lstStyle>
            <a:lvl1pPr algn="l">
              <a:defRPr sz="900" b="1">
                <a:solidFill>
                  <a:srgbClr val="737373"/>
                </a:solidFill>
              </a:defRPr>
            </a:lvl1pPr>
          </a:lstStyle>
          <a:p>
            <a:pPr fontAlgn="base">
              <a:spcBef>
                <a:spcPct val="0"/>
              </a:spcBef>
              <a:spcAft>
                <a:spcPct val="0"/>
              </a:spcAft>
              <a:defRPr/>
            </a:pPr>
            <a:fld id="{006A0EBB-82AA-4AD3-9A04-EA77A1BB93F1}" type="slidenum">
              <a:rPr lang="en-US" smtClean="0">
                <a:cs typeface="Arial" charset="0"/>
              </a:rPr>
              <a:pPr fontAlgn="base">
                <a:spcBef>
                  <a:spcPct val="0"/>
                </a:spcBef>
                <a:spcAft>
                  <a:spcPct val="0"/>
                </a:spcAft>
                <a:defRPr/>
              </a:pPr>
              <a:t>‹#›</a:t>
            </a:fld>
            <a:endParaRPr lang="en-US" dirty="0">
              <a:cs typeface="Arial" charset="0"/>
            </a:endParaRPr>
          </a:p>
        </p:txBody>
      </p:sp>
      <p:sp>
        <p:nvSpPr>
          <p:cNvPr id="5" name="TextBox 4"/>
          <p:cNvSpPr txBox="1"/>
          <p:nvPr userDrawn="1"/>
        </p:nvSpPr>
        <p:spPr>
          <a:xfrm rot="19406625">
            <a:off x="2239770" y="3992369"/>
            <a:ext cx="914400" cy="914400"/>
          </a:xfrm>
          <a:prstGeom prst="rect">
            <a:avLst/>
          </a:prstGeom>
          <a:noFill/>
        </p:spPr>
        <p:txBody>
          <a:bodyPr wrap="none" lIns="0" rIns="0" rtlCol="0">
            <a:noAutofit/>
          </a:bodyPr>
          <a:lstStyle/>
          <a:p>
            <a:pPr fontAlgn="base">
              <a:spcBef>
                <a:spcPct val="0"/>
              </a:spcBef>
              <a:spcAft>
                <a:spcPct val="0"/>
              </a:spcAft>
            </a:pPr>
            <a:endParaRPr lang="en-US" sz="11500" dirty="0">
              <a:solidFill>
                <a:srgbClr val="F8F8F8"/>
              </a:solidFill>
              <a:cs typeface="Arial" charset="0"/>
            </a:endParaRPr>
          </a:p>
        </p:txBody>
      </p:sp>
    </p:spTree>
    <p:extLst>
      <p:ext uri="{BB962C8B-B14F-4D97-AF65-F5344CB8AC3E}">
        <p14:creationId xmlns:p14="http://schemas.microsoft.com/office/powerpoint/2010/main" val="2435554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ctr" defTabSz="457200" rtl="0" eaLnBrk="1" latinLnBrk="0" hangingPunct="1">
        <a:spcBef>
          <a:spcPct val="0"/>
        </a:spcBef>
        <a:buNone/>
        <a:defRPr sz="2400" b="1" kern="1200">
          <a:solidFill>
            <a:srgbClr val="9E0024"/>
          </a:solidFill>
          <a:latin typeface="Arial Black"/>
          <a:ea typeface="+mj-ea"/>
          <a:cs typeface="Arial Black"/>
        </a:defRPr>
      </a:lvl1pPr>
    </p:titleStyle>
    <p:bodyStyle>
      <a:lvl1pPr marL="342900" indent="-342900" algn="l" defTabSz="457200" rtl="0" eaLnBrk="1" latinLnBrk="0" hangingPunct="1">
        <a:spcBef>
          <a:spcPct val="20000"/>
        </a:spcBef>
        <a:spcAft>
          <a:spcPts val="600"/>
        </a:spcAft>
        <a:buClr>
          <a:srgbClr val="9E0024"/>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tx1">
            <a:lumMod val="65000"/>
            <a:lumOff val="35000"/>
          </a:schemeClr>
        </a:buClr>
        <a:buFont typeface="Wingdings" charset="2"/>
        <a:buChar char="§"/>
        <a:defRPr sz="20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tx1">
            <a:lumMod val="65000"/>
            <a:lumOff val="35000"/>
          </a:schemeClr>
        </a:buClr>
        <a:buFont typeface="Wingdings" charset="2"/>
        <a:buChar char="§"/>
        <a:defRPr sz="18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tx1">
            <a:lumMod val="65000"/>
            <a:lumOff val="35000"/>
          </a:schemeClr>
        </a:buClr>
        <a:buFont typeface="Wingdings" charset="2"/>
        <a:buChar char="§"/>
        <a:defRPr sz="16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tx1">
            <a:lumMod val="65000"/>
            <a:lumOff val="35000"/>
          </a:schemeClr>
        </a:buClr>
        <a:buFont typeface="Wingdings" charset="2"/>
        <a:buChar char="§"/>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1047A7-246F-462C-AD8F-49B3E333C252}" type="datetimeFigureOut">
              <a:rPr lang="en-US" smtClean="0">
                <a:solidFill>
                  <a:srgbClr val="775F55"/>
                </a:solidFill>
              </a:rPr>
              <a:pPr/>
              <a:t>2/28/2014</a:t>
            </a:fld>
            <a:endParaRPr lang="en-US">
              <a:solidFill>
                <a:srgbClr val="775F55"/>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srgbClr val="775F55"/>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4EAF7D4-D84F-42B7-A1D3-53B8DADC5105}" type="slidenum">
              <a:rPr lang="en-US" smtClean="0"/>
              <a:pPr/>
              <a:t>‹#›</a:t>
            </a:fld>
            <a:endParaRPr lang="en-US"/>
          </a:p>
        </p:txBody>
      </p:sp>
    </p:spTree>
    <p:extLst>
      <p:ext uri="{BB962C8B-B14F-4D97-AF65-F5344CB8AC3E}">
        <p14:creationId xmlns:p14="http://schemas.microsoft.com/office/powerpoint/2010/main" val="323033863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econdary_slide.jp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52400" y="3810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Rectangle 3"/>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TextBox 1"/>
          <p:cNvSpPr txBox="1">
            <a:spLocks noChangeArrowheads="1"/>
          </p:cNvSpPr>
          <p:nvPr userDrawn="1"/>
        </p:nvSpPr>
        <p:spPr bwMode="auto">
          <a:xfrm>
            <a:off x="0" y="64008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fontAlgn="base" hangingPunct="1">
              <a:spcBef>
                <a:spcPct val="0"/>
              </a:spcBef>
              <a:spcAft>
                <a:spcPct val="0"/>
              </a:spcAft>
              <a:defRPr/>
            </a:pPr>
            <a:fld id="{AAF21ADE-2EA6-4E19-B087-0F9BD738F821}" type="slidenum">
              <a:rPr lang="en-US" sz="1600" b="1" smtClean="0">
                <a:solidFill>
                  <a:srgbClr val="1A3967"/>
                </a:solidFill>
                <a:latin typeface="Calibri" pitchFamily="34" charset="0"/>
                <a:cs typeface="Calibri" pitchFamily="34" charset="0"/>
              </a:rPr>
              <a:pPr algn="ctr" eaLnBrk="1" fontAlgn="base" hangingPunct="1">
                <a:spcBef>
                  <a:spcPct val="0"/>
                </a:spcBef>
                <a:spcAft>
                  <a:spcPct val="0"/>
                </a:spcAft>
                <a:defRPr/>
              </a:pPr>
              <a:t>‹#›</a:t>
            </a:fld>
            <a:endParaRPr lang="en-US" sz="1600" b="1" smtClean="0">
              <a:solidFill>
                <a:srgbClr val="1A3967"/>
              </a:solidFill>
              <a:latin typeface="Calibri" pitchFamily="34" charset="0"/>
              <a:cs typeface="Calibri" pitchFamily="34" charset="0"/>
            </a:endParaRPr>
          </a:p>
        </p:txBody>
      </p:sp>
    </p:spTree>
    <p:extLst>
      <p:ext uri="{BB962C8B-B14F-4D97-AF65-F5344CB8AC3E}">
        <p14:creationId xmlns:p14="http://schemas.microsoft.com/office/powerpoint/2010/main" val="269038485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Lst>
  <p:hf hdr="0" ftr="0" dt="0"/>
  <p:txStyles>
    <p:titleStyle>
      <a:lvl1pPr algn="ctr" rtl="0" eaLnBrk="0" fontAlgn="base" hangingPunct="0">
        <a:lnSpc>
          <a:spcPct val="85000"/>
        </a:lnSpc>
        <a:spcBef>
          <a:spcPct val="0"/>
        </a:spcBef>
        <a:spcAft>
          <a:spcPct val="0"/>
        </a:spcAft>
        <a:defRPr sz="2800" b="1">
          <a:solidFill>
            <a:srgbClr val="1A3967"/>
          </a:solidFill>
          <a:latin typeface="Cambria" panose="02040503050406030204" pitchFamily="18" charset="0"/>
          <a:ea typeface="MS PGothic" pitchFamily="34" charset="-128"/>
          <a:cs typeface="Cambria" panose="02040503050406030204" pitchFamily="18" charset="0"/>
        </a:defRPr>
      </a:lvl1pPr>
      <a:lvl2pPr algn="ctr" rtl="0" eaLnBrk="0" fontAlgn="base" hangingPunct="0">
        <a:lnSpc>
          <a:spcPct val="85000"/>
        </a:lnSpc>
        <a:spcBef>
          <a:spcPct val="0"/>
        </a:spcBef>
        <a:spcAft>
          <a:spcPct val="0"/>
        </a:spcAft>
        <a:defRPr sz="2800" b="1">
          <a:solidFill>
            <a:srgbClr val="1A3967"/>
          </a:solidFill>
          <a:latin typeface="Trajan Pro"/>
          <a:ea typeface="MS PGothic" pitchFamily="34" charset="-128"/>
          <a:cs typeface="Trajan Pro"/>
        </a:defRPr>
      </a:lvl2pPr>
      <a:lvl3pPr algn="ctr" rtl="0" eaLnBrk="0" fontAlgn="base" hangingPunct="0">
        <a:lnSpc>
          <a:spcPct val="85000"/>
        </a:lnSpc>
        <a:spcBef>
          <a:spcPct val="0"/>
        </a:spcBef>
        <a:spcAft>
          <a:spcPct val="0"/>
        </a:spcAft>
        <a:defRPr sz="2800" b="1">
          <a:solidFill>
            <a:srgbClr val="1A3967"/>
          </a:solidFill>
          <a:latin typeface="Trajan Pro"/>
          <a:ea typeface="MS PGothic" pitchFamily="34" charset="-128"/>
          <a:cs typeface="Trajan Pro"/>
        </a:defRPr>
      </a:lvl3pPr>
      <a:lvl4pPr algn="ctr" rtl="0" eaLnBrk="0" fontAlgn="base" hangingPunct="0">
        <a:lnSpc>
          <a:spcPct val="85000"/>
        </a:lnSpc>
        <a:spcBef>
          <a:spcPct val="0"/>
        </a:spcBef>
        <a:spcAft>
          <a:spcPct val="0"/>
        </a:spcAft>
        <a:defRPr sz="2800" b="1">
          <a:solidFill>
            <a:srgbClr val="1A3967"/>
          </a:solidFill>
          <a:latin typeface="Trajan Pro"/>
          <a:ea typeface="MS PGothic" pitchFamily="34" charset="-128"/>
          <a:cs typeface="Trajan Pro"/>
        </a:defRPr>
      </a:lvl4pPr>
      <a:lvl5pPr algn="ctr" rtl="0" eaLnBrk="0" fontAlgn="base" hangingPunct="0">
        <a:lnSpc>
          <a:spcPct val="85000"/>
        </a:lnSpc>
        <a:spcBef>
          <a:spcPct val="0"/>
        </a:spcBef>
        <a:spcAft>
          <a:spcPct val="0"/>
        </a:spcAft>
        <a:defRPr sz="2800" b="1">
          <a:solidFill>
            <a:srgbClr val="1A3967"/>
          </a:solidFill>
          <a:latin typeface="Trajan Pro"/>
          <a:ea typeface="MS PGothic" pitchFamily="34" charset="-128"/>
          <a:cs typeface="Trajan Pro"/>
        </a:defRPr>
      </a:lvl5pPr>
      <a:lvl6pPr marL="457200" algn="l" rtl="0" eaLnBrk="1" fontAlgn="base" hangingPunct="1">
        <a:lnSpc>
          <a:spcPct val="85000"/>
        </a:lnSpc>
        <a:spcBef>
          <a:spcPct val="0"/>
        </a:spcBef>
        <a:spcAft>
          <a:spcPct val="0"/>
        </a:spcAft>
        <a:defRPr sz="2800" b="1">
          <a:solidFill>
            <a:srgbClr val="1A3967"/>
          </a:solidFill>
          <a:latin typeface="Times New Roman" pitchFamily="18" charset="0"/>
        </a:defRPr>
      </a:lvl6pPr>
      <a:lvl7pPr marL="914400" algn="l" rtl="0" eaLnBrk="1" fontAlgn="base" hangingPunct="1">
        <a:lnSpc>
          <a:spcPct val="85000"/>
        </a:lnSpc>
        <a:spcBef>
          <a:spcPct val="0"/>
        </a:spcBef>
        <a:spcAft>
          <a:spcPct val="0"/>
        </a:spcAft>
        <a:defRPr sz="2800" b="1">
          <a:solidFill>
            <a:srgbClr val="1A3967"/>
          </a:solidFill>
          <a:latin typeface="Times New Roman" pitchFamily="18" charset="0"/>
        </a:defRPr>
      </a:lvl7pPr>
      <a:lvl8pPr marL="1371600" algn="l" rtl="0" eaLnBrk="1" fontAlgn="base" hangingPunct="1">
        <a:lnSpc>
          <a:spcPct val="85000"/>
        </a:lnSpc>
        <a:spcBef>
          <a:spcPct val="0"/>
        </a:spcBef>
        <a:spcAft>
          <a:spcPct val="0"/>
        </a:spcAft>
        <a:defRPr sz="2800" b="1">
          <a:solidFill>
            <a:srgbClr val="1A3967"/>
          </a:solidFill>
          <a:latin typeface="Times New Roman" pitchFamily="18" charset="0"/>
        </a:defRPr>
      </a:lvl8pPr>
      <a:lvl9pPr marL="1828800" algn="l" rtl="0" eaLnBrk="1" fontAlgn="base" hangingPunct="1">
        <a:lnSpc>
          <a:spcPct val="85000"/>
        </a:lnSpc>
        <a:spcBef>
          <a:spcPct val="0"/>
        </a:spcBef>
        <a:spcAft>
          <a:spcPct val="0"/>
        </a:spcAft>
        <a:defRPr sz="2800" b="1">
          <a:solidFill>
            <a:srgbClr val="1A3967"/>
          </a:solidFill>
          <a:latin typeface="Times New Roman" pitchFamily="18" charset="0"/>
        </a:defRPr>
      </a:lvl9pPr>
    </p:titleStyle>
    <p:bodyStyle>
      <a:lvl1pPr marL="342900" indent="-342900" algn="l" rtl="0" eaLnBrk="0" fontAlgn="base" hangingPunct="0">
        <a:lnSpc>
          <a:spcPct val="85000"/>
        </a:lnSpc>
        <a:spcBef>
          <a:spcPct val="20000"/>
        </a:spcBef>
        <a:spcAft>
          <a:spcPct val="0"/>
        </a:spcAft>
        <a:buClr>
          <a:srgbClr val="1A3967"/>
        </a:buClr>
        <a:buFont typeface="Arial" pitchFamily="34" charset="0"/>
        <a:buChar char="•"/>
        <a:defRPr sz="2400">
          <a:solidFill>
            <a:schemeClr val="tx1"/>
          </a:solidFill>
          <a:latin typeface="Calibri"/>
          <a:ea typeface="MS PGothic" pitchFamily="34" charset="-128"/>
          <a:cs typeface="Calibri"/>
        </a:defRPr>
      </a:lvl1pPr>
      <a:lvl2pPr marL="800100" indent="-342900" algn="l" rtl="0" eaLnBrk="0" fontAlgn="base" hangingPunct="0">
        <a:lnSpc>
          <a:spcPct val="85000"/>
        </a:lnSpc>
        <a:spcBef>
          <a:spcPct val="20000"/>
        </a:spcBef>
        <a:spcAft>
          <a:spcPct val="0"/>
        </a:spcAft>
        <a:buClr>
          <a:srgbClr val="1A3967"/>
        </a:buClr>
        <a:buFont typeface="Arial" pitchFamily="34" charset="0"/>
        <a:buChar char="•"/>
        <a:defRPr sz="2400">
          <a:solidFill>
            <a:schemeClr val="tx1"/>
          </a:solidFill>
          <a:latin typeface="Calibri"/>
          <a:ea typeface="Calibri" charset="0"/>
          <a:cs typeface="Calibri"/>
        </a:defRPr>
      </a:lvl2pPr>
      <a:lvl3pPr marL="1371600" indent="-457200" algn="l" rtl="0" eaLnBrk="0" fontAlgn="base" hangingPunct="0">
        <a:lnSpc>
          <a:spcPct val="85000"/>
        </a:lnSpc>
        <a:spcBef>
          <a:spcPct val="20000"/>
        </a:spcBef>
        <a:spcAft>
          <a:spcPct val="0"/>
        </a:spcAft>
        <a:buClr>
          <a:srgbClr val="1A3967"/>
        </a:buClr>
        <a:buFont typeface="Arial" pitchFamily="34" charset="0"/>
        <a:buChar char="•"/>
        <a:defRPr sz="2400">
          <a:solidFill>
            <a:schemeClr val="tx1"/>
          </a:solidFill>
          <a:latin typeface="Calibri"/>
          <a:ea typeface="Calibri" charset="0"/>
          <a:cs typeface="Calibri"/>
        </a:defRPr>
      </a:lvl3pPr>
      <a:lvl4pPr marL="1600200" indent="-228600" algn="l" rtl="0" eaLnBrk="0" fontAlgn="base" hangingPunct="0">
        <a:lnSpc>
          <a:spcPct val="85000"/>
        </a:lnSpc>
        <a:spcBef>
          <a:spcPct val="20000"/>
        </a:spcBef>
        <a:spcAft>
          <a:spcPct val="0"/>
        </a:spcAft>
        <a:buClr>
          <a:srgbClr val="1A3967"/>
        </a:buClr>
        <a:buFont typeface="Arial" pitchFamily="34" charset="0"/>
        <a:buChar char="•"/>
        <a:defRPr sz="2400">
          <a:solidFill>
            <a:schemeClr val="tx1"/>
          </a:solidFill>
          <a:latin typeface="Calibri"/>
          <a:ea typeface="Calibri" charset="0"/>
          <a:cs typeface="Calibri"/>
        </a:defRPr>
      </a:lvl4pPr>
      <a:lvl5pPr marL="2057400" indent="-228600" algn="l" rtl="0" eaLnBrk="0" fontAlgn="base" hangingPunct="0">
        <a:lnSpc>
          <a:spcPct val="85000"/>
        </a:lnSpc>
        <a:spcBef>
          <a:spcPct val="20000"/>
        </a:spcBef>
        <a:spcAft>
          <a:spcPct val="0"/>
        </a:spcAft>
        <a:buClr>
          <a:srgbClr val="1A3967"/>
        </a:buClr>
        <a:buFont typeface="Arial" pitchFamily="34" charset="0"/>
        <a:buChar char="•"/>
        <a:defRPr sz="2400">
          <a:solidFill>
            <a:schemeClr val="tx1"/>
          </a:solidFill>
          <a:latin typeface="Calibri"/>
          <a:ea typeface="Calibri" charset="0"/>
          <a:cs typeface="Calibri"/>
        </a:defRPr>
      </a:lvl5pPr>
      <a:lvl6pPr marL="2514600" indent="-228600" algn="l" rtl="0" eaLnBrk="1" fontAlgn="base" hangingPunct="1">
        <a:lnSpc>
          <a:spcPct val="85000"/>
        </a:lnSpc>
        <a:spcBef>
          <a:spcPct val="20000"/>
        </a:spcBef>
        <a:spcAft>
          <a:spcPct val="0"/>
        </a:spcAft>
        <a:buChar char="»"/>
        <a:defRPr sz="2000">
          <a:solidFill>
            <a:srgbClr val="1A3967"/>
          </a:solidFill>
          <a:latin typeface="+mn-lt"/>
        </a:defRPr>
      </a:lvl6pPr>
      <a:lvl7pPr marL="2971800" indent="-228600" algn="l" rtl="0" eaLnBrk="1" fontAlgn="base" hangingPunct="1">
        <a:lnSpc>
          <a:spcPct val="85000"/>
        </a:lnSpc>
        <a:spcBef>
          <a:spcPct val="20000"/>
        </a:spcBef>
        <a:spcAft>
          <a:spcPct val="0"/>
        </a:spcAft>
        <a:buChar char="»"/>
        <a:defRPr sz="2000">
          <a:solidFill>
            <a:srgbClr val="1A3967"/>
          </a:solidFill>
          <a:latin typeface="+mn-lt"/>
        </a:defRPr>
      </a:lvl7pPr>
      <a:lvl8pPr marL="3429000" indent="-228600" algn="l" rtl="0" eaLnBrk="1" fontAlgn="base" hangingPunct="1">
        <a:lnSpc>
          <a:spcPct val="85000"/>
        </a:lnSpc>
        <a:spcBef>
          <a:spcPct val="20000"/>
        </a:spcBef>
        <a:spcAft>
          <a:spcPct val="0"/>
        </a:spcAft>
        <a:buChar char="»"/>
        <a:defRPr sz="2000">
          <a:solidFill>
            <a:srgbClr val="1A3967"/>
          </a:solidFill>
          <a:latin typeface="+mn-lt"/>
        </a:defRPr>
      </a:lvl8pPr>
      <a:lvl9pPr marL="3886200" indent="-228600" algn="l" rtl="0" eaLnBrk="1" fontAlgn="base" hangingPunct="1">
        <a:lnSpc>
          <a:spcPct val="85000"/>
        </a:lnSpc>
        <a:spcBef>
          <a:spcPct val="20000"/>
        </a:spcBef>
        <a:spcAft>
          <a:spcPct val="0"/>
        </a:spcAft>
        <a:buChar char="»"/>
        <a:defRPr sz="2000">
          <a:solidFill>
            <a:srgbClr val="1A39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swoolf@vc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6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66.xml"/><Relationship Id="rId6" Type="http://schemas.openxmlformats.org/officeDocument/2006/relationships/diagramColors" Target="../diagrams/colors1.xml"/><Relationship Id="rId11" Type="http://schemas.openxmlformats.org/officeDocument/2006/relationships/image" Target="../media/image60.png"/><Relationship Id="rId5" Type="http://schemas.openxmlformats.org/officeDocument/2006/relationships/diagramQuickStyle" Target="../diagrams/quickStyle1.xml"/><Relationship Id="rId10" Type="http://schemas.openxmlformats.org/officeDocument/2006/relationships/image" Target="../media/image59.png"/><Relationship Id="rId4" Type="http://schemas.openxmlformats.org/officeDocument/2006/relationships/diagramLayout" Target="../diagrams/layout1.xml"/><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5.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6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5647" y="1728129"/>
            <a:ext cx="5826719" cy="1646302"/>
          </a:xfrm>
        </p:spPr>
        <p:txBody>
          <a:bodyPr>
            <a:noAutofit/>
          </a:bodyPr>
          <a:lstStyle/>
          <a:p>
            <a:r>
              <a:rPr lang="en-US" sz="4400" dirty="0" smtClean="0"/>
              <a:t>THE VOICE OF PHILANTHROPY IN EFFECTING HEALTH SYSTEMS CHANGE</a:t>
            </a:r>
            <a:endParaRPr lang="en-US" sz="4400" dirty="0"/>
          </a:p>
        </p:txBody>
      </p:sp>
      <p:sp>
        <p:nvSpPr>
          <p:cNvPr id="5" name="Subtitle 4"/>
          <p:cNvSpPr>
            <a:spLocks noGrp="1"/>
          </p:cNvSpPr>
          <p:nvPr>
            <p:ph type="subTitle" idx="1"/>
          </p:nvPr>
        </p:nvSpPr>
        <p:spPr>
          <a:xfrm>
            <a:off x="977030" y="6462095"/>
            <a:ext cx="5862181" cy="395905"/>
          </a:xfrm>
        </p:spPr>
        <p:txBody>
          <a:bodyPr>
            <a:normAutofit/>
          </a:bodyPr>
          <a:lstStyle/>
          <a:p>
            <a:pPr>
              <a:spcBef>
                <a:spcPts val="0"/>
              </a:spcBef>
            </a:pPr>
            <a:r>
              <a:rPr lang="en-US" sz="1200" cap="all" dirty="0" smtClean="0"/>
              <a:t>GRANTMAKERS IN HEALTH ANNUAL CONFERENCE | March 5-7, 2014 |Atlanta, GA</a:t>
            </a:r>
            <a:endParaRPr lang="en-US" sz="1200" dirty="0"/>
          </a:p>
        </p:txBody>
      </p:sp>
      <p:sp>
        <p:nvSpPr>
          <p:cNvPr id="6" name="Subtitle 4"/>
          <p:cNvSpPr txBox="1">
            <a:spLocks/>
          </p:cNvSpPr>
          <p:nvPr/>
        </p:nvSpPr>
        <p:spPr>
          <a:xfrm>
            <a:off x="736600" y="3374431"/>
            <a:ext cx="6245766" cy="3087664"/>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spcBef>
                <a:spcPts val="600"/>
              </a:spcBef>
            </a:pPr>
            <a:r>
              <a:rPr lang="en-US" sz="1500" b="1" dirty="0" smtClean="0">
                <a:solidFill>
                  <a:schemeClr val="accent3">
                    <a:lumMod val="50000"/>
                  </a:schemeClr>
                </a:solidFill>
              </a:rPr>
              <a:t>Regina </a:t>
            </a:r>
            <a:r>
              <a:rPr lang="en-US" sz="1500" b="1" dirty="0">
                <a:solidFill>
                  <a:schemeClr val="accent3">
                    <a:lumMod val="50000"/>
                  </a:schemeClr>
                </a:solidFill>
              </a:rPr>
              <a:t>M. Benjamin, MD, MBA</a:t>
            </a:r>
          </a:p>
          <a:p>
            <a:pPr>
              <a:spcBef>
                <a:spcPts val="0"/>
              </a:spcBef>
            </a:pPr>
            <a:r>
              <a:rPr lang="en-US" sz="1500" dirty="0"/>
              <a:t>18th Surgeon General of the United States</a:t>
            </a:r>
          </a:p>
          <a:p>
            <a:pPr>
              <a:spcBef>
                <a:spcPts val="600"/>
              </a:spcBef>
            </a:pPr>
            <a:r>
              <a:rPr lang="en-US" sz="1500" b="1" dirty="0" smtClean="0">
                <a:solidFill>
                  <a:schemeClr val="accent3">
                    <a:lumMod val="50000"/>
                  </a:schemeClr>
                </a:solidFill>
              </a:rPr>
              <a:t>Gail </a:t>
            </a:r>
            <a:r>
              <a:rPr lang="en-US" sz="1500" b="1" dirty="0">
                <a:solidFill>
                  <a:schemeClr val="accent3">
                    <a:lumMod val="50000"/>
                  </a:schemeClr>
                </a:solidFill>
              </a:rPr>
              <a:t>C. Christopher, DN</a:t>
            </a:r>
          </a:p>
          <a:p>
            <a:pPr>
              <a:spcBef>
                <a:spcPts val="0"/>
              </a:spcBef>
            </a:pPr>
            <a:r>
              <a:rPr lang="en-US" sz="1500" dirty="0"/>
              <a:t>Vice President for Program </a:t>
            </a:r>
            <a:r>
              <a:rPr lang="en-US" sz="1500" dirty="0" smtClean="0"/>
              <a:t>Strategy, W.K</a:t>
            </a:r>
            <a:r>
              <a:rPr lang="en-US" sz="1500" dirty="0"/>
              <a:t>. Kellogg </a:t>
            </a:r>
            <a:r>
              <a:rPr lang="en-US" sz="1500" dirty="0" smtClean="0"/>
              <a:t>Foundation</a:t>
            </a:r>
          </a:p>
          <a:p>
            <a:pPr>
              <a:spcBef>
                <a:spcPts val="600"/>
              </a:spcBef>
            </a:pPr>
            <a:r>
              <a:rPr lang="en-US" sz="1500" b="1" dirty="0">
                <a:solidFill>
                  <a:schemeClr val="accent3">
                    <a:lumMod val="50000"/>
                  </a:schemeClr>
                </a:solidFill>
              </a:rPr>
              <a:t>Wayne Jonas, MD</a:t>
            </a:r>
          </a:p>
          <a:p>
            <a:pPr>
              <a:spcBef>
                <a:spcPts val="0"/>
              </a:spcBef>
            </a:pPr>
            <a:r>
              <a:rPr lang="en-US" sz="1500" dirty="0"/>
              <a:t>President and CEO, Samueli </a:t>
            </a:r>
            <a:r>
              <a:rPr lang="en-US" sz="1500" dirty="0" smtClean="0"/>
              <a:t>Institute</a:t>
            </a:r>
          </a:p>
          <a:p>
            <a:pPr>
              <a:spcBef>
                <a:spcPts val="600"/>
              </a:spcBef>
            </a:pPr>
            <a:r>
              <a:rPr lang="en-US" sz="1500" b="1" dirty="0">
                <a:solidFill>
                  <a:schemeClr val="accent3">
                    <a:lumMod val="50000"/>
                  </a:schemeClr>
                </a:solidFill>
              </a:rPr>
              <a:t>Steven H. Woolf, MD, MPH</a:t>
            </a:r>
            <a:r>
              <a:rPr lang="en-US" sz="1500" dirty="0"/>
              <a:t/>
            </a:r>
            <a:br>
              <a:rPr lang="en-US" sz="1500" dirty="0"/>
            </a:br>
            <a:r>
              <a:rPr lang="en-US" sz="1500" dirty="0"/>
              <a:t>Center on Society and Health, Virginia Commonwealth </a:t>
            </a:r>
            <a:r>
              <a:rPr lang="en-US" sz="1500" dirty="0" smtClean="0"/>
              <a:t>University</a:t>
            </a:r>
          </a:p>
          <a:p>
            <a:pPr>
              <a:spcBef>
                <a:spcPts val="600"/>
              </a:spcBef>
            </a:pPr>
            <a:endParaRPr lang="en-US" sz="1000" dirty="0"/>
          </a:p>
          <a:p>
            <a:pPr>
              <a:spcBef>
                <a:spcPts val="0"/>
              </a:spcBef>
            </a:pPr>
            <a:r>
              <a:rPr lang="en-US" sz="1500" dirty="0" smtClean="0"/>
              <a:t>Moderated by: </a:t>
            </a:r>
            <a:r>
              <a:rPr lang="en-US" sz="1500" b="1" dirty="0" smtClean="0">
                <a:solidFill>
                  <a:schemeClr val="accent3">
                    <a:lumMod val="50000"/>
                  </a:schemeClr>
                </a:solidFill>
              </a:rPr>
              <a:t>Gerald </a:t>
            </a:r>
            <a:r>
              <a:rPr lang="en-US" sz="1500" b="1" dirty="0">
                <a:solidFill>
                  <a:schemeClr val="accent3">
                    <a:lumMod val="50000"/>
                  </a:schemeClr>
                </a:solidFill>
              </a:rPr>
              <a:t>Solomon, JD</a:t>
            </a:r>
          </a:p>
          <a:p>
            <a:pPr>
              <a:spcBef>
                <a:spcPts val="0"/>
              </a:spcBef>
            </a:pPr>
            <a:r>
              <a:rPr lang="en-US" sz="1500" dirty="0"/>
              <a:t>Executive Director, Samueli Foundation</a:t>
            </a:r>
          </a:p>
          <a:p>
            <a:pPr>
              <a:spcBef>
                <a:spcPts val="600"/>
              </a:spcBef>
            </a:pPr>
            <a:endParaRPr lang="en-US" sz="1400" dirty="0"/>
          </a:p>
          <a:p>
            <a:pPr>
              <a:spcBef>
                <a:spcPts val="0"/>
              </a:spcBef>
            </a:pPr>
            <a:endParaRPr lang="en-US" sz="1400" dirty="0"/>
          </a:p>
          <a:p>
            <a:pPr>
              <a:spcBef>
                <a:spcPts val="0"/>
              </a:spcBef>
            </a:pPr>
            <a:endParaRPr lang="en-US" sz="1400" dirty="0"/>
          </a:p>
        </p:txBody>
      </p:sp>
    </p:spTree>
    <p:extLst>
      <p:ext uri="{BB962C8B-B14F-4D97-AF65-F5344CB8AC3E}">
        <p14:creationId xmlns:p14="http://schemas.microsoft.com/office/powerpoint/2010/main" val="2125845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369" y="2315271"/>
            <a:ext cx="2343150" cy="14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360" y="2317365"/>
            <a:ext cx="2305431" cy="141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45129" y="2038272"/>
            <a:ext cx="2323393" cy="300082"/>
          </a:xfrm>
          <a:prstGeom prst="rect">
            <a:avLst/>
          </a:prstGeom>
          <a:noFill/>
        </p:spPr>
        <p:txBody>
          <a:bodyPr wrap="none" rtlCol="0">
            <a:spAutoFit/>
          </a:bodyPr>
          <a:lstStyle/>
          <a:p>
            <a:r>
              <a:rPr lang="en-US" sz="1350" dirty="0">
                <a:solidFill>
                  <a:prstClr val="black"/>
                </a:solidFill>
              </a:rPr>
              <a:t>Life Expectancy at Birth - Male</a:t>
            </a:r>
          </a:p>
        </p:txBody>
      </p:sp>
      <p:sp>
        <p:nvSpPr>
          <p:cNvPr id="11" name="Title 4"/>
          <p:cNvSpPr>
            <a:spLocks noGrp="1"/>
          </p:cNvSpPr>
          <p:nvPr>
            <p:ph type="title"/>
          </p:nvPr>
        </p:nvSpPr>
        <p:spPr>
          <a:xfrm>
            <a:off x="578020" y="261118"/>
            <a:ext cx="6115050" cy="742950"/>
          </a:xfrm>
        </p:spPr>
        <p:txBody>
          <a:bodyPr>
            <a:normAutofit/>
          </a:bodyPr>
          <a:lstStyle/>
          <a:p>
            <a:r>
              <a:rPr lang="en-US" sz="2400" dirty="0"/>
              <a:t>Changes in Life Expectancy over Time</a:t>
            </a: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3274" y="4000500"/>
            <a:ext cx="2363486" cy="162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495044" y="3708561"/>
            <a:ext cx="2971800" cy="507831"/>
          </a:xfrm>
          <a:prstGeom prst="rect">
            <a:avLst/>
          </a:prstGeom>
          <a:noFill/>
        </p:spPr>
        <p:txBody>
          <a:bodyPr wrap="square" rtlCol="0">
            <a:spAutoFit/>
          </a:bodyPr>
          <a:lstStyle/>
          <a:p>
            <a:r>
              <a:rPr lang="en-US" sz="1350" dirty="0">
                <a:solidFill>
                  <a:prstClr val="black"/>
                </a:solidFill>
              </a:rPr>
              <a:t>Probability of Survival to Age 50 - Male</a:t>
            </a:r>
          </a:p>
        </p:txBody>
      </p:sp>
      <p:sp>
        <p:nvSpPr>
          <p:cNvPr id="17" name="TextBox 16"/>
          <p:cNvSpPr txBox="1"/>
          <p:nvPr/>
        </p:nvSpPr>
        <p:spPr>
          <a:xfrm>
            <a:off x="4782940" y="2040366"/>
            <a:ext cx="2469330" cy="300082"/>
          </a:xfrm>
          <a:prstGeom prst="rect">
            <a:avLst/>
          </a:prstGeom>
          <a:noFill/>
        </p:spPr>
        <p:txBody>
          <a:bodyPr wrap="none" rtlCol="0">
            <a:spAutoFit/>
          </a:bodyPr>
          <a:lstStyle/>
          <a:p>
            <a:r>
              <a:rPr lang="en-US" sz="1350" dirty="0">
                <a:solidFill>
                  <a:prstClr val="black"/>
                </a:solidFill>
              </a:rPr>
              <a:t>Life Expectancy at Birth - Female</a:t>
            </a: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6082" y="4020005"/>
            <a:ext cx="2325710" cy="158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514850" y="3714750"/>
            <a:ext cx="3068441" cy="507831"/>
          </a:xfrm>
          <a:prstGeom prst="rect">
            <a:avLst/>
          </a:prstGeom>
          <a:noFill/>
        </p:spPr>
        <p:txBody>
          <a:bodyPr wrap="square" rtlCol="0">
            <a:spAutoFit/>
          </a:bodyPr>
          <a:lstStyle/>
          <a:p>
            <a:r>
              <a:rPr lang="en-US" sz="1350" dirty="0">
                <a:solidFill>
                  <a:prstClr val="black"/>
                </a:solidFill>
              </a:rPr>
              <a:t>Probability of Survival to Age 50 - Female</a:t>
            </a:r>
          </a:p>
        </p:txBody>
      </p:sp>
    </p:spTree>
    <p:extLst>
      <p:ext uri="{BB962C8B-B14F-4D97-AF65-F5344CB8AC3E}">
        <p14:creationId xmlns:p14="http://schemas.microsoft.com/office/powerpoint/2010/main" val="1830066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Low Life Expectancy at Every Age</a:t>
            </a:r>
          </a:p>
        </p:txBody>
      </p:sp>
      <p:sp>
        <p:nvSpPr>
          <p:cNvPr id="3" name="Content Placeholder 2"/>
          <p:cNvSpPr>
            <a:spLocks noGrp="1"/>
          </p:cNvSpPr>
          <p:nvPr>
            <p:ph sz="quarter" idx="1"/>
          </p:nvPr>
        </p:nvSpPr>
        <p:spPr>
          <a:xfrm>
            <a:off x="5631300" y="2666704"/>
            <a:ext cx="2343150" cy="1771650"/>
          </a:xfrm>
        </p:spPr>
        <p:txBody>
          <a:bodyPr>
            <a:noAutofit/>
          </a:bodyPr>
          <a:lstStyle/>
          <a:p>
            <a:r>
              <a:rPr lang="en-US" sz="1800" dirty="0"/>
              <a:t>For either sex, the US rank is never better than 15</a:t>
            </a:r>
            <a:r>
              <a:rPr lang="en-US" sz="1800" baseline="30000" dirty="0"/>
              <a:t>th</a:t>
            </a:r>
            <a:r>
              <a:rPr lang="en-US" sz="1800" dirty="0"/>
              <a:t> out of 17 until age 75.</a:t>
            </a:r>
          </a:p>
          <a:p>
            <a:endParaRPr lang="en-US" sz="18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833" y="2400301"/>
            <a:ext cx="3896117" cy="269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46400" y="1995529"/>
            <a:ext cx="6479999" cy="338554"/>
          </a:xfrm>
          <a:prstGeom prst="rect">
            <a:avLst/>
          </a:prstGeom>
        </p:spPr>
        <p:txBody>
          <a:bodyPr wrap="square">
            <a:spAutoFit/>
          </a:bodyPr>
          <a:lstStyle/>
          <a:p>
            <a:r>
              <a:rPr lang="en-US" sz="1600" dirty="0">
                <a:solidFill>
                  <a:prstClr val="black"/>
                </a:solidFill>
              </a:rPr>
              <a:t>Ranking of US Mortality Rates by Age Group vs. Peer Countries, 2006-2008</a:t>
            </a:r>
          </a:p>
        </p:txBody>
      </p:sp>
    </p:spTree>
    <p:extLst>
      <p:ext uri="{BB962C8B-B14F-4D97-AF65-F5344CB8AC3E}">
        <p14:creationId xmlns:p14="http://schemas.microsoft.com/office/powerpoint/2010/main" val="1790721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Low Life Expectancy for Non-Hispanic Whites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400301"/>
            <a:ext cx="4012317" cy="2782150"/>
          </a:xfrm>
          <a:prstGeom prst="rect">
            <a:avLst/>
          </a:prstGeom>
          <a:noFill/>
          <a:ln w="9525">
            <a:solidFill>
              <a:schemeClr val="bg1"/>
            </a:solidFill>
            <a:miter lim="800000"/>
            <a:headEnd/>
            <a:tailEnd/>
          </a:ln>
          <a:effectLst/>
          <a:extLst/>
        </p:spPr>
      </p:pic>
      <p:sp>
        <p:nvSpPr>
          <p:cNvPr id="11" name="Content Placeholder 2"/>
          <p:cNvSpPr>
            <a:spLocks noGrp="1"/>
          </p:cNvSpPr>
          <p:nvPr>
            <p:ph sz="quarter" idx="1"/>
          </p:nvPr>
        </p:nvSpPr>
        <p:spPr>
          <a:xfrm>
            <a:off x="5770473" y="2775190"/>
            <a:ext cx="2343150" cy="1771650"/>
          </a:xfrm>
        </p:spPr>
        <p:txBody>
          <a:bodyPr>
            <a:noAutofit/>
          </a:bodyPr>
          <a:lstStyle/>
          <a:p>
            <a:r>
              <a:rPr lang="en-US" sz="1800" dirty="0"/>
              <a:t>For either sex, the US rank is never ranked higher than 16</a:t>
            </a:r>
            <a:r>
              <a:rPr lang="en-US" sz="1800" baseline="30000" dirty="0"/>
              <a:t>th</a:t>
            </a:r>
            <a:r>
              <a:rPr lang="en-US" sz="1800" dirty="0"/>
              <a:t> out of 17 until age 55.</a:t>
            </a:r>
          </a:p>
          <a:p>
            <a:endParaRPr lang="en-US" sz="1800" dirty="0"/>
          </a:p>
        </p:txBody>
      </p:sp>
      <p:sp>
        <p:nvSpPr>
          <p:cNvPr id="3" name="Rectangle 2"/>
          <p:cNvSpPr/>
          <p:nvPr/>
        </p:nvSpPr>
        <p:spPr>
          <a:xfrm>
            <a:off x="1265073" y="1937979"/>
            <a:ext cx="6848550" cy="584775"/>
          </a:xfrm>
          <a:prstGeom prst="rect">
            <a:avLst/>
          </a:prstGeom>
        </p:spPr>
        <p:txBody>
          <a:bodyPr wrap="square">
            <a:spAutoFit/>
          </a:bodyPr>
          <a:lstStyle/>
          <a:p>
            <a:r>
              <a:rPr lang="en-US" sz="1600" dirty="0">
                <a:solidFill>
                  <a:prstClr val="black"/>
                </a:solidFill>
              </a:rPr>
              <a:t>Ranking of Mortality of Non-Hispanic Whites by Age Group vs. Peer Countries, 2006-2008</a:t>
            </a:r>
          </a:p>
        </p:txBody>
      </p:sp>
    </p:spTree>
    <p:extLst>
      <p:ext uri="{BB962C8B-B14F-4D97-AF65-F5344CB8AC3E}">
        <p14:creationId xmlns:p14="http://schemas.microsoft.com/office/powerpoint/2010/main" val="4130842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BMI and Obesity</a:t>
            </a:r>
          </a:p>
        </p:txBody>
      </p:sp>
      <p:sp>
        <p:nvSpPr>
          <p:cNvPr id="3" name="Content Placeholder 2"/>
          <p:cNvSpPr>
            <a:spLocks noGrp="1"/>
          </p:cNvSpPr>
          <p:nvPr>
            <p:ph sz="quarter" idx="1"/>
          </p:nvPr>
        </p:nvSpPr>
        <p:spPr>
          <a:xfrm>
            <a:off x="4686300" y="2291193"/>
            <a:ext cx="3143250" cy="2658236"/>
          </a:xfrm>
        </p:spPr>
        <p:txBody>
          <a:bodyPr>
            <a:normAutofit fontScale="92500" lnSpcReduction="10000"/>
          </a:bodyPr>
          <a:lstStyle/>
          <a:p>
            <a:r>
              <a:rPr lang="en-US" dirty="0"/>
              <a:t>The </a:t>
            </a:r>
            <a:r>
              <a:rPr lang="en-US" u="sng" dirty="0"/>
              <a:t>US</a:t>
            </a:r>
            <a:r>
              <a:rPr lang="en-US" dirty="0"/>
              <a:t> has the </a:t>
            </a:r>
            <a:r>
              <a:rPr lang="en-US" b="1" u="sng" dirty="0"/>
              <a:t>highest prevalence of adult obesity</a:t>
            </a:r>
            <a:r>
              <a:rPr lang="en-US" dirty="0"/>
              <a:t> among </a:t>
            </a:r>
            <a:r>
              <a:rPr lang="en-US" dirty="0" smtClean="0"/>
              <a:t>all OECD countries, a </a:t>
            </a:r>
            <a:r>
              <a:rPr lang="en-US" dirty="0"/>
              <a:t>position it </a:t>
            </a:r>
            <a:r>
              <a:rPr lang="en-US" dirty="0" smtClean="0"/>
              <a:t>has </a:t>
            </a:r>
            <a:r>
              <a:rPr lang="en-US" dirty="0"/>
              <a:t>held for decades</a:t>
            </a:r>
            <a:r>
              <a:rPr lang="en-US" dirty="0" smtClean="0"/>
              <a:t>.</a:t>
            </a:r>
          </a:p>
          <a:p>
            <a:r>
              <a:rPr lang="en-US" dirty="0" smtClean="0"/>
              <a:t>As </a:t>
            </a:r>
            <a:r>
              <a:rPr lang="en-US" dirty="0"/>
              <a:t>of 2009, the prevalence of obesity in the US </a:t>
            </a:r>
            <a:r>
              <a:rPr lang="en-US" dirty="0" smtClean="0"/>
              <a:t>was </a:t>
            </a:r>
            <a:r>
              <a:rPr lang="en-US" u="sng" dirty="0"/>
              <a:t>twice</a:t>
            </a:r>
            <a:r>
              <a:rPr lang="en-US" dirty="0"/>
              <a:t> the OECD </a:t>
            </a:r>
            <a:r>
              <a:rPr lang="en-US" dirty="0" smtClean="0"/>
              <a:t>average.</a:t>
            </a:r>
            <a:endParaRPr lang="en-US" dirty="0"/>
          </a:p>
        </p:txBody>
      </p:sp>
      <p:pic>
        <p:nvPicPr>
          <p:cNvPr id="286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0" r="-1"/>
          <a:stretch/>
        </p:blipFill>
        <p:spPr bwMode="auto">
          <a:xfrm>
            <a:off x="410401" y="2763921"/>
            <a:ext cx="1902326" cy="120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8800" y="2736000"/>
            <a:ext cx="1878034" cy="123552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4801" y="4328688"/>
            <a:ext cx="2116800" cy="138811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0466" y="2256713"/>
            <a:ext cx="2741135" cy="300082"/>
          </a:xfrm>
          <a:prstGeom prst="rect">
            <a:avLst/>
          </a:prstGeom>
        </p:spPr>
        <p:txBody>
          <a:bodyPr wrap="none">
            <a:spAutoFit/>
          </a:bodyPr>
          <a:lstStyle/>
          <a:p>
            <a:r>
              <a:rPr lang="en-US" sz="1350" dirty="0">
                <a:solidFill>
                  <a:prstClr val="black"/>
                </a:solidFill>
              </a:rPr>
              <a:t>Average BMI in Peer Countries, 2008</a:t>
            </a:r>
          </a:p>
        </p:txBody>
      </p:sp>
    </p:spTree>
    <p:extLst>
      <p:ext uri="{BB962C8B-B14F-4D97-AF65-F5344CB8AC3E}">
        <p14:creationId xmlns:p14="http://schemas.microsoft.com/office/powerpoint/2010/main" val="3973898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Diabetes</a:t>
            </a:r>
          </a:p>
        </p:txBody>
      </p:sp>
      <p:sp>
        <p:nvSpPr>
          <p:cNvPr id="3" name="Content Placeholder 2"/>
          <p:cNvSpPr>
            <a:spLocks noGrp="1"/>
          </p:cNvSpPr>
          <p:nvPr>
            <p:ph sz="quarter" idx="1"/>
          </p:nvPr>
        </p:nvSpPr>
        <p:spPr>
          <a:xfrm>
            <a:off x="4514850" y="2306882"/>
            <a:ext cx="2914650" cy="2512472"/>
          </a:xfrm>
        </p:spPr>
        <p:txBody>
          <a:bodyPr>
            <a:normAutofit fontScale="92500" lnSpcReduction="10000"/>
          </a:bodyPr>
          <a:lstStyle/>
          <a:p>
            <a:pPr marL="445748" indent="-342900"/>
            <a:r>
              <a:rPr lang="en-US" dirty="0"/>
              <a:t>As of 2010, the US had </a:t>
            </a:r>
            <a:r>
              <a:rPr lang="en-US" b="1" dirty="0" smtClean="0"/>
              <a:t>close to the </a:t>
            </a:r>
            <a:r>
              <a:rPr lang="en-US" b="1" u="sng" dirty="0"/>
              <a:t>highest prevalence of diabetes </a:t>
            </a:r>
            <a:r>
              <a:rPr lang="en-US" dirty="0" smtClean="0"/>
              <a:t>in adults </a:t>
            </a:r>
            <a:r>
              <a:rPr lang="en-US" dirty="0"/>
              <a:t>aged </a:t>
            </a:r>
            <a:r>
              <a:rPr lang="en-US" dirty="0" smtClean="0"/>
              <a:t>20-79 in all peer </a:t>
            </a:r>
            <a:r>
              <a:rPr lang="en-US" dirty="0"/>
              <a:t>countries (and all OECD countries except Mexico).</a:t>
            </a: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00" y="2797161"/>
            <a:ext cx="2061809" cy="126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001" y="2792652"/>
            <a:ext cx="1994400" cy="126814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1"/>
          <a:stretch/>
        </p:blipFill>
        <p:spPr bwMode="auto">
          <a:xfrm>
            <a:off x="1496734" y="4156988"/>
            <a:ext cx="2045666" cy="154541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76376" y="1926347"/>
            <a:ext cx="3143250" cy="507831"/>
          </a:xfrm>
          <a:prstGeom prst="rect">
            <a:avLst/>
          </a:prstGeom>
        </p:spPr>
        <p:txBody>
          <a:bodyPr wrap="square">
            <a:spAutoFit/>
          </a:bodyPr>
          <a:lstStyle/>
          <a:p>
            <a:pPr algn="ctr"/>
            <a:r>
              <a:rPr lang="en-US" sz="1350" dirty="0">
                <a:solidFill>
                  <a:prstClr val="black"/>
                </a:solidFill>
              </a:rPr>
              <a:t>Self-Reported Diabetes Prevalence </a:t>
            </a:r>
          </a:p>
          <a:p>
            <a:pPr algn="ctr"/>
            <a:r>
              <a:rPr lang="en-US" sz="1350" dirty="0">
                <a:solidFill>
                  <a:prstClr val="black"/>
                </a:solidFill>
              </a:rPr>
              <a:t>in Peer Countries, 2008</a:t>
            </a:r>
          </a:p>
        </p:txBody>
      </p:sp>
    </p:spTree>
    <p:extLst>
      <p:ext uri="{BB962C8B-B14F-4D97-AF65-F5344CB8AC3E}">
        <p14:creationId xmlns:p14="http://schemas.microsoft.com/office/powerpoint/2010/main" val="2274115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68" y="268817"/>
            <a:ext cx="6172200" cy="857250"/>
          </a:xfrm>
        </p:spPr>
        <p:txBody>
          <a:bodyPr>
            <a:normAutofit/>
          </a:bodyPr>
          <a:lstStyle/>
          <a:p>
            <a:r>
              <a:rPr lang="en-US" sz="3000" dirty="0"/>
              <a:t>Infant Mortality in Peer Countries</a:t>
            </a:r>
          </a:p>
        </p:txBody>
      </p:sp>
      <p:pic>
        <p:nvPicPr>
          <p:cNvPr id="317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2194" y="2277250"/>
            <a:ext cx="2628900" cy="16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3286" y="4000500"/>
            <a:ext cx="2926714" cy="204029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sz="quarter" idx="1"/>
          </p:nvPr>
        </p:nvSpPr>
        <p:spPr>
          <a:xfrm>
            <a:off x="5004450" y="2277250"/>
            <a:ext cx="2857500" cy="2857500"/>
          </a:xfrm>
        </p:spPr>
        <p:txBody>
          <a:bodyPr>
            <a:normAutofit fontScale="55000" lnSpcReduction="20000"/>
          </a:bodyPr>
          <a:lstStyle/>
          <a:p>
            <a:pPr lvl="0"/>
            <a:r>
              <a:rPr lang="en-US" dirty="0"/>
              <a:t>From 2005-2009, the </a:t>
            </a:r>
            <a:r>
              <a:rPr lang="en-US" u="sng" dirty="0"/>
              <a:t>US</a:t>
            </a:r>
            <a:r>
              <a:rPr lang="en-US" dirty="0"/>
              <a:t> had the </a:t>
            </a:r>
            <a:r>
              <a:rPr lang="en-US" b="1" u="sng" dirty="0"/>
              <a:t>highest infant mortality rate </a:t>
            </a:r>
            <a:r>
              <a:rPr lang="en-US" u="sng" dirty="0"/>
              <a:t>of the </a:t>
            </a:r>
            <a:r>
              <a:rPr lang="en-US" u="sng" dirty="0" smtClean="0"/>
              <a:t>peer countries</a:t>
            </a:r>
            <a:r>
              <a:rPr lang="en-US" dirty="0" smtClean="0"/>
              <a:t> </a:t>
            </a:r>
            <a:r>
              <a:rPr lang="en-US" dirty="0"/>
              <a:t>and the </a:t>
            </a:r>
            <a:r>
              <a:rPr lang="en-US" dirty="0" smtClean="0"/>
              <a:t>9</a:t>
            </a:r>
            <a:r>
              <a:rPr lang="en-US" baseline="30000" dirty="0" smtClean="0"/>
              <a:t>th</a:t>
            </a:r>
            <a:r>
              <a:rPr lang="en-US" dirty="0" smtClean="0"/>
              <a:t> highest in </a:t>
            </a:r>
            <a:r>
              <a:rPr lang="en-US" dirty="0"/>
              <a:t>the OECD.</a:t>
            </a:r>
          </a:p>
          <a:p>
            <a:r>
              <a:rPr lang="en-US" dirty="0" smtClean="0"/>
              <a:t>Well-educated non-Hispanic whites </a:t>
            </a:r>
            <a:r>
              <a:rPr lang="en-US" dirty="0"/>
              <a:t>and </a:t>
            </a:r>
            <a:r>
              <a:rPr lang="en-US" dirty="0" smtClean="0"/>
              <a:t>mothers have </a:t>
            </a:r>
            <a:r>
              <a:rPr lang="en-US" dirty="0"/>
              <a:t>higher infant mortality rates </a:t>
            </a:r>
            <a:r>
              <a:rPr lang="en-US" dirty="0" smtClean="0"/>
              <a:t>in the US than </a:t>
            </a:r>
            <a:r>
              <a:rPr lang="en-US" dirty="0"/>
              <a:t>those in other countries.</a:t>
            </a:r>
          </a:p>
          <a:p>
            <a:r>
              <a:rPr lang="en-US" dirty="0"/>
              <a:t>Since the 1970s, US infant mortality has not kept pace with declines achieved by other countries. </a:t>
            </a:r>
          </a:p>
          <a:p>
            <a:pPr lvl="1"/>
            <a:r>
              <a:rPr lang="en-US" dirty="0"/>
              <a:t>US infant mortality declined by 20% </a:t>
            </a:r>
            <a:r>
              <a:rPr lang="en-US" dirty="0" smtClean="0"/>
              <a:t>from1990-2010</a:t>
            </a:r>
            <a:r>
              <a:rPr lang="en-US" dirty="0"/>
              <a:t>, </a:t>
            </a:r>
            <a:r>
              <a:rPr lang="en-US" dirty="0" smtClean="0"/>
              <a:t>but comparable high-income countries </a:t>
            </a:r>
            <a:r>
              <a:rPr lang="en-US" dirty="0"/>
              <a:t>halved their rates.</a:t>
            </a:r>
          </a:p>
          <a:p>
            <a:endParaRPr lang="en-US" sz="2100" dirty="0"/>
          </a:p>
          <a:p>
            <a:endParaRPr lang="en-US" dirty="0"/>
          </a:p>
        </p:txBody>
      </p:sp>
      <p:sp>
        <p:nvSpPr>
          <p:cNvPr id="3" name="Rectangle 2"/>
          <p:cNvSpPr/>
          <p:nvPr/>
        </p:nvSpPr>
        <p:spPr>
          <a:xfrm>
            <a:off x="1753286" y="1847361"/>
            <a:ext cx="2779928" cy="369332"/>
          </a:xfrm>
          <a:prstGeom prst="rect">
            <a:avLst/>
          </a:prstGeom>
        </p:spPr>
        <p:txBody>
          <a:bodyPr wrap="none">
            <a:spAutoFit/>
          </a:bodyPr>
          <a:lstStyle/>
          <a:p>
            <a:r>
              <a:rPr lang="en-US" dirty="0">
                <a:solidFill>
                  <a:prstClr val="black"/>
                </a:solidFill>
              </a:rPr>
              <a:t>Deaths per 1,000 Live Births</a:t>
            </a:r>
          </a:p>
        </p:txBody>
      </p:sp>
    </p:spTree>
    <p:extLst>
      <p:ext uri="{BB962C8B-B14F-4D97-AF65-F5344CB8AC3E}">
        <p14:creationId xmlns:p14="http://schemas.microsoft.com/office/powerpoint/2010/main" val="172668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96443"/>
            <a:ext cx="6172200" cy="857250"/>
          </a:xfrm>
        </p:spPr>
        <p:txBody>
          <a:bodyPr>
            <a:normAutofit/>
          </a:bodyPr>
          <a:lstStyle/>
          <a:p>
            <a:r>
              <a:rPr lang="en-US" sz="3000" dirty="0"/>
              <a:t>Other Birth Outcomes</a:t>
            </a:r>
          </a:p>
        </p:txBody>
      </p:sp>
      <p:sp>
        <p:nvSpPr>
          <p:cNvPr id="3" name="Content Placeholder 2"/>
          <p:cNvSpPr>
            <a:spLocks noGrp="1"/>
          </p:cNvSpPr>
          <p:nvPr>
            <p:ph sz="quarter" idx="1"/>
          </p:nvPr>
        </p:nvSpPr>
        <p:spPr>
          <a:xfrm>
            <a:off x="4658096" y="2114551"/>
            <a:ext cx="2986644" cy="3086099"/>
          </a:xfrm>
        </p:spPr>
        <p:txBody>
          <a:bodyPr>
            <a:noAutofit/>
          </a:bodyPr>
          <a:lstStyle/>
          <a:p>
            <a:r>
              <a:rPr lang="en-US" sz="1650" dirty="0"/>
              <a:t>The US </a:t>
            </a:r>
            <a:r>
              <a:rPr lang="en-US" sz="1650" b="1" dirty="0"/>
              <a:t>prevalence of low birth weight is the second highest</a:t>
            </a:r>
            <a:r>
              <a:rPr lang="en-US" sz="1650" dirty="0"/>
              <a:t> of the peer countries.</a:t>
            </a:r>
          </a:p>
          <a:p>
            <a:r>
              <a:rPr lang="en-US" sz="1650" dirty="0"/>
              <a:t>US stillbirths and perinatal mortality rates are also among the highest.</a:t>
            </a:r>
          </a:p>
          <a:p>
            <a:r>
              <a:rPr lang="en-US" sz="1650" dirty="0"/>
              <a:t>A 2012 analysis found that the US </a:t>
            </a:r>
            <a:r>
              <a:rPr lang="en-US" sz="1650" b="1" u="sng" dirty="0"/>
              <a:t>preterm birth rate</a:t>
            </a:r>
            <a:r>
              <a:rPr lang="en-US" sz="1650" u="sng" dirty="0"/>
              <a:t> (12%) was </a:t>
            </a:r>
            <a:r>
              <a:rPr lang="en-US" sz="1650" b="1" u="sng" dirty="0"/>
              <a:t>comparable to that of sub-Saharan Africa</a:t>
            </a:r>
            <a:r>
              <a:rPr lang="en-US" sz="1650" u="sng" dirty="0"/>
              <a:t>.</a:t>
            </a:r>
          </a:p>
          <a:p>
            <a:endParaRPr lang="en-US" sz="1650" dirty="0"/>
          </a:p>
        </p:txBody>
      </p:sp>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0400" y="4311126"/>
            <a:ext cx="2908800" cy="158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0400" y="2308715"/>
            <a:ext cx="2508878" cy="156678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4658096" y="3886560"/>
            <a:ext cx="2986644" cy="1142641"/>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Clr>
                <a:srgbClr val="DD8047"/>
              </a:buClr>
            </a:pPr>
            <a:endParaRPr lang="en-US" sz="1350" dirty="0">
              <a:solidFill>
                <a:prstClr val="black"/>
              </a:solidFill>
            </a:endParaRPr>
          </a:p>
        </p:txBody>
      </p:sp>
      <p:sp>
        <p:nvSpPr>
          <p:cNvPr id="6" name="Rectangle 5"/>
          <p:cNvSpPr/>
          <p:nvPr/>
        </p:nvSpPr>
        <p:spPr>
          <a:xfrm>
            <a:off x="1619696" y="5576863"/>
            <a:ext cx="835485" cy="184666"/>
          </a:xfrm>
          <a:prstGeom prst="rect">
            <a:avLst/>
          </a:prstGeom>
        </p:spPr>
        <p:txBody>
          <a:bodyPr wrap="none">
            <a:spAutoFit/>
          </a:bodyPr>
          <a:lstStyle/>
          <a:p>
            <a:r>
              <a:rPr lang="en-US" sz="600" dirty="0" err="1">
                <a:solidFill>
                  <a:prstClr val="black"/>
                </a:solidFill>
              </a:rPr>
              <a:t>Blencowe</a:t>
            </a:r>
            <a:r>
              <a:rPr lang="en-US" sz="600" dirty="0">
                <a:solidFill>
                  <a:prstClr val="black"/>
                </a:solidFill>
              </a:rPr>
              <a:t> et al. 2012</a:t>
            </a:r>
          </a:p>
        </p:txBody>
      </p:sp>
      <p:sp>
        <p:nvSpPr>
          <p:cNvPr id="4" name="Rectangle 3"/>
          <p:cNvSpPr/>
          <p:nvPr/>
        </p:nvSpPr>
        <p:spPr>
          <a:xfrm>
            <a:off x="1072411" y="1859670"/>
            <a:ext cx="2984856" cy="338554"/>
          </a:xfrm>
          <a:prstGeom prst="rect">
            <a:avLst/>
          </a:prstGeom>
        </p:spPr>
        <p:txBody>
          <a:bodyPr wrap="none">
            <a:spAutoFit/>
          </a:bodyPr>
          <a:lstStyle/>
          <a:p>
            <a:r>
              <a:rPr lang="en-US" sz="1600" dirty="0">
                <a:solidFill>
                  <a:prstClr val="black"/>
                </a:solidFill>
              </a:rPr>
              <a:t>Low Birth Weight in Peer Countries</a:t>
            </a:r>
          </a:p>
        </p:txBody>
      </p:sp>
      <p:sp>
        <p:nvSpPr>
          <p:cNvPr id="10" name="Rectangle 9"/>
          <p:cNvSpPr/>
          <p:nvPr/>
        </p:nvSpPr>
        <p:spPr>
          <a:xfrm>
            <a:off x="1786349" y="3943274"/>
            <a:ext cx="2032929" cy="300082"/>
          </a:xfrm>
          <a:prstGeom prst="rect">
            <a:avLst/>
          </a:prstGeom>
        </p:spPr>
        <p:txBody>
          <a:bodyPr wrap="none">
            <a:spAutoFit/>
          </a:bodyPr>
          <a:lstStyle/>
          <a:p>
            <a:r>
              <a:rPr lang="en-US" sz="1350" dirty="0">
                <a:solidFill>
                  <a:prstClr val="black"/>
                </a:solidFill>
              </a:rPr>
              <a:t>Global Preterm Birth Rates</a:t>
            </a:r>
          </a:p>
        </p:txBody>
      </p:sp>
    </p:spTree>
    <p:extLst>
      <p:ext uri="{BB962C8B-B14F-4D97-AF65-F5344CB8AC3E}">
        <p14:creationId xmlns:p14="http://schemas.microsoft.com/office/powerpoint/2010/main" val="2797273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US Children’s Health Disadvantage</a:t>
            </a:r>
          </a:p>
        </p:txBody>
      </p:sp>
      <p:sp>
        <p:nvSpPr>
          <p:cNvPr id="3" name="Content Placeholder 2"/>
          <p:cNvSpPr>
            <a:spLocks noGrp="1"/>
          </p:cNvSpPr>
          <p:nvPr>
            <p:ph sz="quarter" idx="1"/>
          </p:nvPr>
        </p:nvSpPr>
        <p:spPr>
          <a:xfrm>
            <a:off x="1514475" y="2072989"/>
            <a:ext cx="6143625" cy="613062"/>
          </a:xfrm>
        </p:spPr>
        <p:txBody>
          <a:bodyPr>
            <a:noAutofit/>
          </a:bodyPr>
          <a:lstStyle/>
          <a:p>
            <a:pPr marL="102848" indent="0" algn="ctr">
              <a:buNone/>
            </a:pPr>
            <a:r>
              <a:rPr lang="en-US" sz="1800" u="sng" dirty="0"/>
              <a:t>Children</a:t>
            </a:r>
            <a:r>
              <a:rPr lang="en-US" sz="1800" dirty="0"/>
              <a:t> in the US have the </a:t>
            </a:r>
            <a:r>
              <a:rPr lang="en-US" sz="1800" b="1" dirty="0"/>
              <a:t>highest probability of </a:t>
            </a:r>
            <a:r>
              <a:rPr lang="en-US" sz="1800" b="1" u="sng" dirty="0"/>
              <a:t>dying before age 5</a:t>
            </a:r>
            <a:r>
              <a:rPr lang="en-US" sz="1800" dirty="0"/>
              <a:t> of any of the peer countries.</a:t>
            </a:r>
          </a:p>
          <a:p>
            <a:pPr marL="0" indent="0" algn="ctr">
              <a:buNone/>
            </a:pPr>
            <a:endParaRPr lang="en-US" sz="1800" dirty="0"/>
          </a:p>
        </p:txBody>
      </p:sp>
      <p:sp>
        <p:nvSpPr>
          <p:cNvPr id="5" name="Content Placeholder 4"/>
          <p:cNvSpPr>
            <a:spLocks noGrp="1"/>
          </p:cNvSpPr>
          <p:nvPr>
            <p:ph sz="quarter" idx="2"/>
          </p:nvPr>
        </p:nvSpPr>
        <p:spPr>
          <a:xfrm>
            <a:off x="4409100" y="2916000"/>
            <a:ext cx="3143250" cy="2400300"/>
          </a:xfrm>
        </p:spPr>
        <p:txBody>
          <a:bodyPr>
            <a:normAutofit fontScale="62500" lnSpcReduction="20000"/>
          </a:bodyPr>
          <a:lstStyle/>
          <a:p>
            <a:r>
              <a:rPr lang="en-US" dirty="0"/>
              <a:t>In 2004, 11% of US deaths before age 5 were from </a:t>
            </a:r>
            <a:r>
              <a:rPr lang="en-US" dirty="0" smtClean="0"/>
              <a:t>injuries.</a:t>
            </a:r>
            <a:endParaRPr lang="en-US" dirty="0"/>
          </a:p>
          <a:p>
            <a:r>
              <a:rPr lang="en-US" dirty="0"/>
              <a:t>In 2006, the US had the highest rate of child deaths due to negligence, maltreatment, or physical assault.</a:t>
            </a:r>
          </a:p>
          <a:p>
            <a:r>
              <a:rPr lang="en-US" dirty="0"/>
              <a:t>The violent death rate among US boys aged 1-4 has exceeded the OECD average since the late 1960s</a:t>
            </a:r>
          </a:p>
          <a:p>
            <a:r>
              <a:rPr lang="en-US" dirty="0"/>
              <a:t>The </a:t>
            </a:r>
            <a:r>
              <a:rPr lang="en-US" b="1" u="sng" dirty="0"/>
              <a:t>US is ranked 24</a:t>
            </a:r>
            <a:r>
              <a:rPr lang="en-US" b="1" u="sng" baseline="30000" dirty="0"/>
              <a:t>th</a:t>
            </a:r>
            <a:r>
              <a:rPr lang="en-US" b="1" u="sng" dirty="0"/>
              <a:t> of 30 (OECD) and 21 of 21 (UNICEF) on selected measures of children’s well-being.</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70" y="3150584"/>
            <a:ext cx="2337072" cy="152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437" y="2570431"/>
            <a:ext cx="2644991" cy="252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8584" y="334434"/>
            <a:ext cx="6172200" cy="742950"/>
          </a:xfrm>
        </p:spPr>
        <p:txBody>
          <a:bodyPr>
            <a:normAutofit/>
          </a:bodyPr>
          <a:lstStyle/>
          <a:p>
            <a:r>
              <a:rPr lang="en-US" sz="3000" dirty="0"/>
              <a:t>US Adolescent Health Disadvantage</a:t>
            </a:r>
          </a:p>
        </p:txBody>
      </p:sp>
      <p:sp>
        <p:nvSpPr>
          <p:cNvPr id="3" name="Content Placeholder 2"/>
          <p:cNvSpPr>
            <a:spLocks noGrp="1"/>
          </p:cNvSpPr>
          <p:nvPr>
            <p:ph sz="quarter" idx="1"/>
          </p:nvPr>
        </p:nvSpPr>
        <p:spPr>
          <a:xfrm>
            <a:off x="4229100" y="2079758"/>
            <a:ext cx="3647715" cy="2857500"/>
          </a:xfrm>
        </p:spPr>
        <p:txBody>
          <a:bodyPr>
            <a:noAutofit/>
          </a:bodyPr>
          <a:lstStyle/>
          <a:p>
            <a:r>
              <a:rPr lang="en-US" sz="1800" dirty="0"/>
              <a:t>Adolescent obesity rates in the US far exceed those in comparable nations</a:t>
            </a:r>
          </a:p>
          <a:p>
            <a:r>
              <a:rPr lang="en-US" sz="1800" dirty="0"/>
              <a:t>In 2010, the US had the </a:t>
            </a:r>
            <a:r>
              <a:rPr lang="en-US" sz="1800" b="1" dirty="0"/>
              <a:t>5</a:t>
            </a:r>
            <a:r>
              <a:rPr lang="en-US" sz="1800" b="1" baseline="30000" dirty="0"/>
              <a:t>th</a:t>
            </a:r>
            <a:r>
              <a:rPr lang="en-US" sz="1800" b="1" dirty="0"/>
              <a:t> highest prevalence of diabetes</a:t>
            </a:r>
            <a:r>
              <a:rPr lang="en-US" sz="1800" dirty="0"/>
              <a:t> among children ages 0-14 in peer countries.</a:t>
            </a:r>
          </a:p>
          <a:p>
            <a:r>
              <a:rPr lang="en-US" sz="1800" dirty="0"/>
              <a:t>Among teens aged 15-19 in 2005, the US had the </a:t>
            </a:r>
            <a:r>
              <a:rPr lang="en-US" sz="1800" b="1" dirty="0"/>
              <a:t>highest all-cause mortality rate </a:t>
            </a:r>
            <a:r>
              <a:rPr lang="en-US" sz="1800" dirty="0"/>
              <a:t>among peer countries. </a:t>
            </a:r>
          </a:p>
          <a:p>
            <a:pPr marL="0" indent="0">
              <a:buNone/>
            </a:pPr>
            <a:endParaRPr lang="en-US" sz="1800" dirty="0"/>
          </a:p>
        </p:txBody>
      </p:sp>
      <p:sp>
        <p:nvSpPr>
          <p:cNvPr id="6" name="TextBox 5"/>
          <p:cNvSpPr txBox="1"/>
          <p:nvPr/>
        </p:nvSpPr>
        <p:spPr>
          <a:xfrm>
            <a:off x="1056437" y="2078716"/>
            <a:ext cx="2914650" cy="484734"/>
          </a:xfrm>
          <a:prstGeom prst="rect">
            <a:avLst/>
          </a:prstGeom>
          <a:noFill/>
        </p:spPr>
        <p:txBody>
          <a:bodyPr wrap="square" lIns="68565" tIns="34283" rIns="68565" bIns="34283" rtlCol="0">
            <a:spAutoFit/>
          </a:bodyPr>
          <a:lstStyle/>
          <a:p>
            <a:pPr algn="ctr"/>
            <a:r>
              <a:rPr lang="en-US" sz="1350" dirty="0">
                <a:solidFill>
                  <a:prstClr val="black"/>
                </a:solidFill>
              </a:rPr>
              <a:t>Prevalence of overweight (including obese) children in peer countries (2011)</a:t>
            </a:r>
          </a:p>
        </p:txBody>
      </p:sp>
    </p:spTree>
    <p:extLst>
      <p:ext uri="{BB962C8B-B14F-4D97-AF65-F5344CB8AC3E}">
        <p14:creationId xmlns:p14="http://schemas.microsoft.com/office/powerpoint/2010/main" val="3899360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633" y="311150"/>
            <a:ext cx="6172200" cy="857250"/>
          </a:xfrm>
        </p:spPr>
        <p:txBody>
          <a:bodyPr>
            <a:normAutofit/>
          </a:bodyPr>
          <a:lstStyle/>
          <a:p>
            <a:r>
              <a:rPr lang="en-US" sz="3000" dirty="0"/>
              <a:t>Adolescent Sexual Health</a:t>
            </a:r>
          </a:p>
        </p:txBody>
      </p:sp>
      <p:sp>
        <p:nvSpPr>
          <p:cNvPr id="3" name="Content Placeholder 2"/>
          <p:cNvSpPr>
            <a:spLocks noGrp="1"/>
          </p:cNvSpPr>
          <p:nvPr>
            <p:ph sz="quarter" idx="1"/>
          </p:nvPr>
        </p:nvSpPr>
        <p:spPr>
          <a:xfrm>
            <a:off x="1156051" y="2070282"/>
            <a:ext cx="3117199" cy="3314135"/>
          </a:xfrm>
        </p:spPr>
        <p:txBody>
          <a:bodyPr>
            <a:noAutofit/>
          </a:bodyPr>
          <a:lstStyle/>
          <a:p>
            <a:pPr lvl="0"/>
            <a:r>
              <a:rPr lang="en-US" sz="1500" dirty="0"/>
              <a:t>The US has the </a:t>
            </a:r>
            <a:r>
              <a:rPr lang="en-US" sz="1500" u="sng" dirty="0"/>
              <a:t>highest teen pregnancy rate</a:t>
            </a:r>
            <a:r>
              <a:rPr lang="en-US" sz="1500" dirty="0"/>
              <a:t>, </a:t>
            </a:r>
            <a:r>
              <a:rPr lang="en-US" sz="1500" b="1" dirty="0"/>
              <a:t>nearly 3.5 times </a:t>
            </a:r>
            <a:r>
              <a:rPr lang="en-US" sz="1500" dirty="0"/>
              <a:t>the average of peer countries in 2010.</a:t>
            </a:r>
          </a:p>
          <a:p>
            <a:pPr lvl="0"/>
            <a:r>
              <a:rPr lang="en-US" sz="1500" dirty="0"/>
              <a:t>The US has a </a:t>
            </a:r>
            <a:r>
              <a:rPr lang="en-US" sz="1500" b="1" dirty="0"/>
              <a:t>higher prevalence of syphilis, gonorrhea, and chlamydia</a:t>
            </a:r>
            <a:r>
              <a:rPr lang="en-US" sz="1500" dirty="0"/>
              <a:t> among15-19 year-olds than any other high-income country that provided comparison data.</a:t>
            </a:r>
          </a:p>
          <a:p>
            <a:pPr lvl="0"/>
            <a:r>
              <a:rPr lang="en-US" sz="1500" dirty="0"/>
              <a:t>Among high-income countries, the US has the </a:t>
            </a:r>
            <a:r>
              <a:rPr lang="en-US" sz="1500" b="1" dirty="0"/>
              <a:t>highest prevalence of HIV infection </a:t>
            </a:r>
            <a:r>
              <a:rPr lang="en-US" sz="1500" dirty="0"/>
              <a:t>at ages 15-24. </a:t>
            </a:r>
          </a:p>
          <a:p>
            <a:pPr marL="102848" indent="0">
              <a:buNone/>
            </a:pPr>
            <a:endParaRPr lang="en-US" sz="1350" dirty="0"/>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0516" y="2400300"/>
            <a:ext cx="3535484" cy="26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29200" y="2123301"/>
            <a:ext cx="2107500" cy="300082"/>
          </a:xfrm>
          <a:prstGeom prst="rect">
            <a:avLst/>
          </a:prstGeom>
          <a:noFill/>
        </p:spPr>
        <p:txBody>
          <a:bodyPr wrap="none" rtlCol="0">
            <a:spAutoFit/>
          </a:bodyPr>
          <a:lstStyle/>
          <a:p>
            <a:r>
              <a:rPr lang="en-US" sz="1350" dirty="0">
                <a:solidFill>
                  <a:prstClr val="black"/>
                </a:solidFill>
              </a:rPr>
              <a:t>Adolescent Birth Rate, 2010</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711" y="2472469"/>
            <a:ext cx="1195623" cy="157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844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Gerald Solomon, JD</a:t>
            </a:r>
            <a:endParaRPr lang="en-US" dirty="0"/>
          </a:p>
        </p:txBody>
      </p:sp>
      <p:sp>
        <p:nvSpPr>
          <p:cNvPr id="5" name="Text Placeholder 4"/>
          <p:cNvSpPr>
            <a:spLocks noGrp="1"/>
          </p:cNvSpPr>
          <p:nvPr>
            <p:ph type="body" idx="1"/>
          </p:nvPr>
        </p:nvSpPr>
        <p:spPr/>
        <p:txBody>
          <a:bodyPr/>
          <a:lstStyle/>
          <a:p>
            <a:r>
              <a:rPr lang="en-US" smtClean="0"/>
              <a:t>Executive Director, Samueli Foundation</a:t>
            </a:r>
            <a:endParaRPr lang="en-US" dirty="0"/>
          </a:p>
        </p:txBody>
      </p:sp>
    </p:spTree>
    <p:extLst>
      <p:ext uri="{BB962C8B-B14F-4D97-AF65-F5344CB8AC3E}">
        <p14:creationId xmlns:p14="http://schemas.microsoft.com/office/powerpoint/2010/main" val="4241956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33" y="330200"/>
            <a:ext cx="6172200" cy="857250"/>
          </a:xfrm>
        </p:spPr>
        <p:txBody>
          <a:bodyPr>
            <a:normAutofit/>
          </a:bodyPr>
          <a:lstStyle/>
          <a:p>
            <a:r>
              <a:rPr lang="en-US" sz="3000" dirty="0"/>
              <a:t>Youth Injury Mortality</a:t>
            </a:r>
          </a:p>
        </p:txBody>
      </p:sp>
      <p:sp>
        <p:nvSpPr>
          <p:cNvPr id="3" name="Content Placeholder 2"/>
          <p:cNvSpPr>
            <a:spLocks noGrp="1"/>
          </p:cNvSpPr>
          <p:nvPr>
            <p:ph sz="quarter" idx="1"/>
          </p:nvPr>
        </p:nvSpPr>
        <p:spPr>
          <a:xfrm>
            <a:off x="4795650" y="2457450"/>
            <a:ext cx="3023550" cy="2568150"/>
          </a:xfrm>
        </p:spPr>
        <p:txBody>
          <a:bodyPr>
            <a:normAutofit fontScale="70000" lnSpcReduction="20000"/>
          </a:bodyPr>
          <a:lstStyle/>
          <a:p>
            <a:r>
              <a:rPr lang="en-US" dirty="0" smtClean="0"/>
              <a:t>Among adolescents aged 15-19 </a:t>
            </a:r>
            <a:r>
              <a:rPr lang="en-US" dirty="0"/>
              <a:t>in 2005, the US had the </a:t>
            </a:r>
            <a:r>
              <a:rPr lang="en-US" b="1" u="sng" dirty="0"/>
              <a:t>highest </a:t>
            </a:r>
            <a:r>
              <a:rPr lang="en-US" b="1" dirty="0"/>
              <a:t>injury mortality </a:t>
            </a:r>
            <a:r>
              <a:rPr lang="en-US" b="1" dirty="0" smtClean="0"/>
              <a:t>rate</a:t>
            </a:r>
            <a:r>
              <a:rPr lang="en-US" dirty="0" smtClean="0"/>
              <a:t>.</a:t>
            </a:r>
            <a:endParaRPr lang="en-US" dirty="0"/>
          </a:p>
          <a:p>
            <a:r>
              <a:rPr lang="en-US" dirty="0" smtClean="0"/>
              <a:t>Since </a:t>
            </a:r>
            <a:r>
              <a:rPr lang="en-US" dirty="0"/>
              <a:t>the 1950s, </a:t>
            </a:r>
            <a:r>
              <a:rPr lang="en-US" dirty="0" smtClean="0"/>
              <a:t>transport </a:t>
            </a:r>
            <a:r>
              <a:rPr lang="en-US" dirty="0"/>
              <a:t>injury mortality at ages 15-24 has been higher in the </a:t>
            </a:r>
            <a:r>
              <a:rPr lang="en-US" dirty="0" smtClean="0"/>
              <a:t>US than in peer countries.</a:t>
            </a:r>
            <a:endParaRPr lang="en-US" dirty="0"/>
          </a:p>
          <a:p>
            <a:r>
              <a:rPr lang="en-US" dirty="0" smtClean="0"/>
              <a:t>Since </a:t>
            </a:r>
            <a:r>
              <a:rPr lang="en-US" dirty="0"/>
              <a:t>the 1960s, the US has had </a:t>
            </a:r>
            <a:r>
              <a:rPr lang="en-US" b="1" dirty="0"/>
              <a:t>higher </a:t>
            </a:r>
            <a:r>
              <a:rPr lang="en-US" b="1" dirty="0" smtClean="0"/>
              <a:t>non-transport </a:t>
            </a:r>
            <a:r>
              <a:rPr lang="en-US" b="1" dirty="0"/>
              <a:t>injury mortality </a:t>
            </a:r>
            <a:r>
              <a:rPr lang="en-US" dirty="0"/>
              <a:t>among children aged </a:t>
            </a:r>
            <a:r>
              <a:rPr lang="en-US" dirty="0" smtClean="0"/>
              <a:t>5-9, </a:t>
            </a:r>
            <a:r>
              <a:rPr lang="en-US" dirty="0"/>
              <a:t>and especially </a:t>
            </a:r>
            <a:r>
              <a:rPr lang="en-US" dirty="0" smtClean="0"/>
              <a:t>among males aged </a:t>
            </a:r>
            <a:r>
              <a:rPr lang="en-US" dirty="0"/>
              <a:t>10-19.</a:t>
            </a:r>
          </a:p>
          <a:p>
            <a:endParaRPr lang="en-US" dirty="0"/>
          </a:p>
        </p:txBody>
      </p:sp>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7350" y="2286001"/>
            <a:ext cx="2457450" cy="323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2009001"/>
            <a:ext cx="3610989" cy="300082"/>
          </a:xfrm>
          <a:prstGeom prst="rect">
            <a:avLst/>
          </a:prstGeom>
        </p:spPr>
        <p:txBody>
          <a:bodyPr wrap="none">
            <a:spAutoFit/>
          </a:bodyPr>
          <a:lstStyle/>
          <a:p>
            <a:r>
              <a:rPr lang="en-US" sz="1350" dirty="0">
                <a:solidFill>
                  <a:prstClr val="black"/>
                </a:solidFill>
              </a:rPr>
              <a:t>Transportation-related Mortality in Peer Countries</a:t>
            </a:r>
          </a:p>
        </p:txBody>
      </p:sp>
    </p:spTree>
    <p:extLst>
      <p:ext uri="{BB962C8B-B14F-4D97-AF65-F5344CB8AC3E}">
        <p14:creationId xmlns:p14="http://schemas.microsoft.com/office/powerpoint/2010/main" val="1047839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00" y="3957140"/>
            <a:ext cx="2527200" cy="178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000" dirty="0"/>
              <a:t>Youth Mortality from Violence</a:t>
            </a:r>
          </a:p>
        </p:txBody>
      </p:sp>
      <p:sp>
        <p:nvSpPr>
          <p:cNvPr id="3" name="Content Placeholder 2"/>
          <p:cNvSpPr>
            <a:spLocks noGrp="1"/>
          </p:cNvSpPr>
          <p:nvPr>
            <p:ph sz="quarter" idx="1"/>
          </p:nvPr>
        </p:nvSpPr>
        <p:spPr>
          <a:xfrm>
            <a:off x="4343400" y="2297430"/>
            <a:ext cx="3257550" cy="1528728"/>
          </a:xfrm>
        </p:spPr>
        <p:txBody>
          <a:bodyPr>
            <a:normAutofit/>
          </a:bodyPr>
          <a:lstStyle/>
          <a:p>
            <a:r>
              <a:rPr lang="en-US" sz="1350" dirty="0"/>
              <a:t>Since the 1950s, males aged 15-24 have been far more likely to die from violence in the US than in the peer group.</a:t>
            </a:r>
          </a:p>
          <a:p>
            <a:r>
              <a:rPr lang="en-US" sz="1350" dirty="0"/>
              <a:t>US males aged 15-19 are </a:t>
            </a:r>
            <a:r>
              <a:rPr lang="en-US" sz="1350" b="1" u="sng" dirty="0"/>
              <a:t>5 times </a:t>
            </a:r>
            <a:r>
              <a:rPr lang="en-US" sz="1350" b="1" dirty="0"/>
              <a:t>more likely to die from violence</a:t>
            </a:r>
            <a:r>
              <a:rPr lang="en-US" sz="1350" dirty="0"/>
              <a:t> than those in other OECD countries. </a:t>
            </a:r>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063" y="2280216"/>
            <a:ext cx="2282288" cy="309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31762" y="2020720"/>
            <a:ext cx="2535759" cy="300082"/>
          </a:xfrm>
          <a:prstGeom prst="rect">
            <a:avLst/>
          </a:prstGeom>
        </p:spPr>
        <p:txBody>
          <a:bodyPr wrap="none">
            <a:spAutoFit/>
          </a:bodyPr>
          <a:lstStyle/>
          <a:p>
            <a:r>
              <a:rPr lang="en-US" sz="1350" dirty="0">
                <a:solidFill>
                  <a:prstClr val="black"/>
                </a:solidFill>
              </a:rPr>
              <a:t>Violent Mortality in Peer Countries</a:t>
            </a:r>
          </a:p>
        </p:txBody>
      </p:sp>
    </p:spTree>
    <p:extLst>
      <p:ext uri="{BB962C8B-B14F-4D97-AF65-F5344CB8AC3E}">
        <p14:creationId xmlns:p14="http://schemas.microsoft.com/office/powerpoint/2010/main" val="250786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000" dirty="0"/>
              <a:t>Age 50 and Above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00" y="2174400"/>
            <a:ext cx="4577480" cy="334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sz="quarter" idx="1"/>
          </p:nvPr>
        </p:nvSpPr>
        <p:spPr>
          <a:xfrm>
            <a:off x="5317200" y="2328974"/>
            <a:ext cx="3157200" cy="3071025"/>
          </a:xfrm>
        </p:spPr>
        <p:txBody>
          <a:bodyPr>
            <a:normAutofit fontScale="62500" lnSpcReduction="20000"/>
          </a:bodyPr>
          <a:lstStyle/>
          <a:p>
            <a:pPr lvl="0"/>
            <a:r>
              <a:rPr lang="en-US" sz="2400" dirty="0"/>
              <a:t>Conditions more prevalent in the US among those age 50 and older</a:t>
            </a:r>
          </a:p>
          <a:p>
            <a:pPr lvl="1"/>
            <a:r>
              <a:rPr lang="en-US" sz="2475" dirty="0"/>
              <a:t>Obesity</a:t>
            </a:r>
          </a:p>
          <a:p>
            <a:pPr lvl="1"/>
            <a:r>
              <a:rPr lang="en-US" sz="2400" dirty="0"/>
              <a:t>Diabetes</a:t>
            </a:r>
          </a:p>
          <a:p>
            <a:pPr lvl="1"/>
            <a:r>
              <a:rPr lang="en-US" sz="2400" dirty="0"/>
              <a:t>Hypertension</a:t>
            </a:r>
          </a:p>
          <a:p>
            <a:pPr lvl="1"/>
            <a:r>
              <a:rPr lang="en-US" sz="2400" dirty="0"/>
              <a:t>Heart disease</a:t>
            </a:r>
          </a:p>
          <a:p>
            <a:pPr lvl="1"/>
            <a:r>
              <a:rPr lang="en-US" sz="2400" dirty="0"/>
              <a:t>Myocardial infarction</a:t>
            </a:r>
          </a:p>
          <a:p>
            <a:pPr lvl="1"/>
            <a:r>
              <a:rPr lang="en-US" sz="2400" dirty="0"/>
              <a:t>Stroke</a:t>
            </a:r>
          </a:p>
          <a:p>
            <a:pPr lvl="1"/>
            <a:r>
              <a:rPr lang="en-US" sz="2400" dirty="0"/>
              <a:t>Chronic lung disease</a:t>
            </a:r>
          </a:p>
          <a:p>
            <a:pPr lvl="1"/>
            <a:r>
              <a:rPr lang="en-US" sz="2400" dirty="0"/>
              <a:t>Asthma</a:t>
            </a:r>
          </a:p>
          <a:p>
            <a:pPr lvl="1"/>
            <a:r>
              <a:rPr lang="en-US" sz="2400" dirty="0"/>
              <a:t>Cancer</a:t>
            </a:r>
          </a:p>
          <a:p>
            <a:pPr lvl="1"/>
            <a:r>
              <a:rPr lang="en-US" sz="2400" dirty="0"/>
              <a:t>Arthritis</a:t>
            </a:r>
          </a:p>
          <a:p>
            <a:pPr lvl="1"/>
            <a:r>
              <a:rPr lang="en-US" sz="2400" dirty="0"/>
              <a:t>Activity limitations</a:t>
            </a:r>
            <a:endParaRPr lang="en-US" dirty="0"/>
          </a:p>
          <a:p>
            <a:pPr lvl="1"/>
            <a:endParaRPr lang="en-US" b="1" dirty="0" smtClean="0"/>
          </a:p>
          <a:p>
            <a:pPr lvl="0"/>
            <a:endParaRPr lang="en-US" sz="2400" b="1" dirty="0"/>
          </a:p>
        </p:txBody>
      </p:sp>
    </p:spTree>
    <p:extLst>
      <p:ext uri="{BB962C8B-B14F-4D97-AF65-F5344CB8AC3E}">
        <p14:creationId xmlns:p14="http://schemas.microsoft.com/office/powerpoint/2010/main" val="663392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629400" y="3654029"/>
            <a:ext cx="1200150" cy="97155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a:outerShdw blurRad="50800" dist="76200" dir="2700000" algn="tl" rotWithShape="0">
              <a:prstClr val="black">
                <a:alpha val="40000"/>
              </a:prstClr>
            </a:outerShdw>
          </a:effectLst>
        </p:spPr>
        <p:txBody>
          <a:bodyPr anchor="ctr"/>
          <a:lstStyle/>
          <a:p>
            <a:pPr algn="ctr">
              <a:defRPr/>
            </a:pPr>
            <a:r>
              <a:rPr lang="en-US" sz="1350" b="1" dirty="0">
                <a:solidFill>
                  <a:prstClr val="black"/>
                </a:solidFill>
              </a:rPr>
              <a:t>Disability</a:t>
            </a:r>
          </a:p>
        </p:txBody>
      </p:sp>
      <p:sp>
        <p:nvSpPr>
          <p:cNvPr id="10" name="Rectangle 9"/>
          <p:cNvSpPr/>
          <p:nvPr/>
        </p:nvSpPr>
        <p:spPr bwMode="auto">
          <a:xfrm>
            <a:off x="1314450" y="3656410"/>
            <a:ext cx="1200150" cy="97155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a:outerShdw blurRad="50800" dist="76200" dir="2700000" algn="tl" rotWithShape="0">
              <a:prstClr val="black">
                <a:alpha val="40000"/>
              </a:prstClr>
            </a:outerShdw>
          </a:effectLst>
        </p:spPr>
        <p:txBody>
          <a:bodyPr anchor="ctr"/>
          <a:lstStyle/>
          <a:p>
            <a:pPr algn="ctr">
              <a:defRPr/>
            </a:pPr>
            <a:r>
              <a:rPr lang="en-US" sz="1350" b="1" dirty="0">
                <a:solidFill>
                  <a:prstClr val="black"/>
                </a:solidFill>
              </a:rPr>
              <a:t>Drug-related Deaths </a:t>
            </a:r>
          </a:p>
        </p:txBody>
      </p:sp>
      <p:sp>
        <p:nvSpPr>
          <p:cNvPr id="11" name="Rectangle 10"/>
          <p:cNvSpPr/>
          <p:nvPr/>
        </p:nvSpPr>
        <p:spPr bwMode="auto">
          <a:xfrm>
            <a:off x="1885950" y="2582466"/>
            <a:ext cx="1200150" cy="97155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a:outerShdw blurRad="50800" dist="76200" dir="2700000" algn="tl" rotWithShape="0">
              <a:prstClr val="black">
                <a:alpha val="40000"/>
              </a:prstClr>
            </a:outerShdw>
          </a:effectLst>
        </p:spPr>
        <p:txBody>
          <a:bodyPr anchor="ctr"/>
          <a:lstStyle/>
          <a:p>
            <a:pPr algn="ctr">
              <a:defRPr/>
            </a:pPr>
            <a:r>
              <a:rPr lang="en-US" sz="1275" b="1" dirty="0">
                <a:solidFill>
                  <a:prstClr val="black"/>
                </a:solidFill>
              </a:rPr>
              <a:t>Infant </a:t>
            </a:r>
          </a:p>
          <a:p>
            <a:pPr algn="ctr">
              <a:defRPr/>
            </a:pPr>
            <a:r>
              <a:rPr lang="en-US" sz="1275" b="1" dirty="0">
                <a:solidFill>
                  <a:prstClr val="black"/>
                </a:solidFill>
              </a:rPr>
              <a:t>Mortality &amp; </a:t>
            </a:r>
          </a:p>
          <a:p>
            <a:pPr algn="ctr">
              <a:defRPr/>
            </a:pPr>
            <a:r>
              <a:rPr lang="en-US" sz="1275" b="1" dirty="0">
                <a:solidFill>
                  <a:prstClr val="black"/>
                </a:solidFill>
              </a:rPr>
              <a:t>Low Birth Weight</a:t>
            </a:r>
          </a:p>
        </p:txBody>
      </p:sp>
      <p:sp>
        <p:nvSpPr>
          <p:cNvPr id="12" name="Rectangle 11"/>
          <p:cNvSpPr/>
          <p:nvPr/>
        </p:nvSpPr>
        <p:spPr bwMode="auto">
          <a:xfrm>
            <a:off x="2628900" y="3656410"/>
            <a:ext cx="1200150" cy="97155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a:outerShdw blurRad="50800" dist="76200" dir="2700000" algn="tl" rotWithShape="0">
              <a:prstClr val="black">
                <a:alpha val="40000"/>
              </a:prstClr>
            </a:outerShdw>
          </a:effectLst>
        </p:spPr>
        <p:txBody>
          <a:bodyPr anchor="ctr"/>
          <a:lstStyle/>
          <a:p>
            <a:pPr algn="ctr">
              <a:defRPr/>
            </a:pPr>
            <a:r>
              <a:rPr lang="en-US" sz="1350" b="1" dirty="0">
                <a:solidFill>
                  <a:prstClr val="black"/>
                </a:solidFill>
              </a:rPr>
              <a:t>Obesity &amp; Diabetes</a:t>
            </a:r>
          </a:p>
        </p:txBody>
      </p:sp>
      <p:sp>
        <p:nvSpPr>
          <p:cNvPr id="13" name="Rectangle 12"/>
          <p:cNvSpPr/>
          <p:nvPr/>
        </p:nvSpPr>
        <p:spPr bwMode="auto">
          <a:xfrm>
            <a:off x="3943350" y="3668316"/>
            <a:ext cx="1257300" cy="957263"/>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a:outerShdw blurRad="50800" dist="76200" dir="2700000" algn="tl" rotWithShape="0">
              <a:prstClr val="black">
                <a:alpha val="40000"/>
              </a:prstClr>
            </a:outerShdw>
          </a:effectLst>
        </p:spPr>
        <p:txBody>
          <a:bodyPr anchor="ctr"/>
          <a:lstStyle/>
          <a:p>
            <a:pPr algn="ctr">
              <a:defRPr/>
            </a:pPr>
            <a:r>
              <a:rPr lang="en-US" sz="1275" b="1" dirty="0">
                <a:solidFill>
                  <a:prstClr val="black"/>
                </a:solidFill>
              </a:rPr>
              <a:t>Cardiovascular Disease</a:t>
            </a:r>
          </a:p>
        </p:txBody>
      </p:sp>
      <p:sp>
        <p:nvSpPr>
          <p:cNvPr id="14" name="Rectangle 13"/>
          <p:cNvSpPr/>
          <p:nvPr/>
        </p:nvSpPr>
        <p:spPr bwMode="auto">
          <a:xfrm>
            <a:off x="5314950" y="3667125"/>
            <a:ext cx="1200150" cy="958454"/>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a:outerShdw blurRad="50800" dist="76200" dir="2700000" algn="tl" rotWithShape="0">
              <a:prstClr val="black">
                <a:alpha val="40000"/>
              </a:prstClr>
            </a:outerShdw>
          </a:effectLst>
        </p:spPr>
        <p:txBody>
          <a:bodyPr anchor="ctr"/>
          <a:lstStyle/>
          <a:p>
            <a:pPr algn="ctr">
              <a:defRPr/>
            </a:pPr>
            <a:r>
              <a:rPr lang="en-US" sz="1350" b="1" dirty="0">
                <a:solidFill>
                  <a:prstClr val="black"/>
                </a:solidFill>
              </a:rPr>
              <a:t>Chronic Lung Disease</a:t>
            </a:r>
          </a:p>
        </p:txBody>
      </p:sp>
      <p:sp>
        <p:nvSpPr>
          <p:cNvPr id="15" name="Rectangle 14"/>
          <p:cNvSpPr/>
          <p:nvPr/>
        </p:nvSpPr>
        <p:spPr bwMode="auto">
          <a:xfrm>
            <a:off x="3200400" y="2582466"/>
            <a:ext cx="1200150" cy="97155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a:outerShdw blurRad="50800" dist="76200" dir="2700000" algn="tl" rotWithShape="0">
              <a:prstClr val="black">
                <a:alpha val="40000"/>
              </a:prstClr>
            </a:outerShdw>
          </a:effectLst>
        </p:spPr>
        <p:txBody>
          <a:bodyPr anchor="ctr"/>
          <a:lstStyle/>
          <a:p>
            <a:pPr algn="ctr">
              <a:defRPr/>
            </a:pPr>
            <a:r>
              <a:rPr lang="en-US" sz="1350" b="1" dirty="0">
                <a:solidFill>
                  <a:prstClr val="black"/>
                </a:solidFill>
              </a:rPr>
              <a:t>Injuries &amp; Homicides</a:t>
            </a:r>
          </a:p>
        </p:txBody>
      </p:sp>
      <p:sp>
        <p:nvSpPr>
          <p:cNvPr id="16" name="Rectangle 15"/>
          <p:cNvSpPr/>
          <p:nvPr/>
        </p:nvSpPr>
        <p:spPr bwMode="auto">
          <a:xfrm>
            <a:off x="4514850" y="2582466"/>
            <a:ext cx="1200150" cy="97155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a:outerShdw blurRad="50800" dist="76200" dir="2700000" algn="tl" rotWithShape="0">
              <a:prstClr val="black">
                <a:alpha val="40000"/>
              </a:prstClr>
            </a:outerShdw>
          </a:effectLst>
        </p:spPr>
        <p:txBody>
          <a:bodyPr anchor="ctr"/>
          <a:lstStyle/>
          <a:p>
            <a:pPr algn="ctr">
              <a:defRPr/>
            </a:pPr>
            <a:r>
              <a:rPr lang="en-US" sz="1350" b="1" dirty="0">
                <a:solidFill>
                  <a:prstClr val="black"/>
                </a:solidFill>
              </a:rPr>
              <a:t>Adolescent Pregnancy &amp; STIs</a:t>
            </a:r>
          </a:p>
        </p:txBody>
      </p:sp>
      <p:sp>
        <p:nvSpPr>
          <p:cNvPr id="17" name="Rectangle 16"/>
          <p:cNvSpPr/>
          <p:nvPr/>
        </p:nvSpPr>
        <p:spPr bwMode="auto">
          <a:xfrm>
            <a:off x="5829300" y="2582466"/>
            <a:ext cx="1200150" cy="97155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a:outerShdw blurRad="50800" dist="76200" dir="2700000" algn="tl" rotWithShape="0">
              <a:prstClr val="black">
                <a:alpha val="40000"/>
              </a:prstClr>
            </a:outerShdw>
          </a:effectLst>
        </p:spPr>
        <p:txBody>
          <a:bodyPr anchor="ctr"/>
          <a:lstStyle/>
          <a:p>
            <a:pPr algn="ctr">
              <a:defRPr/>
            </a:pPr>
            <a:r>
              <a:rPr lang="en-US" sz="1350" b="1" dirty="0">
                <a:solidFill>
                  <a:prstClr val="black"/>
                </a:solidFill>
              </a:rPr>
              <a:t>HIV &amp; AIDS</a:t>
            </a:r>
          </a:p>
        </p:txBody>
      </p:sp>
      <p:sp>
        <p:nvSpPr>
          <p:cNvPr id="3" name="Title 2"/>
          <p:cNvSpPr>
            <a:spLocks noGrp="1"/>
          </p:cNvSpPr>
          <p:nvPr>
            <p:ph type="title"/>
          </p:nvPr>
        </p:nvSpPr>
        <p:spPr/>
        <p:txBody>
          <a:bodyPr>
            <a:normAutofit/>
          </a:bodyPr>
          <a:lstStyle/>
          <a:p>
            <a:r>
              <a:rPr lang="en-US" sz="3000" dirty="0"/>
              <a:t>Nine Areas of US Health Disadvantage</a:t>
            </a:r>
          </a:p>
        </p:txBody>
      </p:sp>
    </p:spTree>
    <p:extLst>
      <p:ext uri="{BB962C8B-B14F-4D97-AF65-F5344CB8AC3E}">
        <p14:creationId xmlns:p14="http://schemas.microsoft.com/office/powerpoint/2010/main" val="3299067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a:t>Determinants of Health </a:t>
            </a:r>
          </a:p>
        </p:txBody>
      </p:sp>
      <p:sp>
        <p:nvSpPr>
          <p:cNvPr id="7" name="Content Placeholder 2"/>
          <p:cNvSpPr>
            <a:spLocks noGrp="1"/>
          </p:cNvSpPr>
          <p:nvPr>
            <p:ph sz="quarter" idx="1"/>
          </p:nvPr>
        </p:nvSpPr>
        <p:spPr>
          <a:xfrm>
            <a:off x="1949780" y="3694050"/>
            <a:ext cx="2450771" cy="1714500"/>
          </a:xfrm>
        </p:spPr>
        <p:style>
          <a:lnRef idx="2">
            <a:schemeClr val="dk1"/>
          </a:lnRef>
          <a:fillRef idx="1">
            <a:schemeClr val="lt1"/>
          </a:fillRef>
          <a:effectRef idx="0">
            <a:schemeClr val="dk1"/>
          </a:effectRef>
          <a:fontRef idx="minor">
            <a:schemeClr val="dk1"/>
          </a:fontRef>
        </p:style>
        <p:txBody>
          <a:bodyPr>
            <a:noAutofit/>
          </a:bodyPr>
          <a:lstStyle/>
          <a:p>
            <a:pPr marL="102870" indent="0">
              <a:buNone/>
            </a:pPr>
            <a:r>
              <a:rPr lang="en-US" sz="1350" b="1" u="sng" dirty="0"/>
              <a:t>Individual Behaviors</a:t>
            </a:r>
          </a:p>
          <a:p>
            <a:r>
              <a:rPr lang="en-US" sz="1350" dirty="0"/>
              <a:t>Caloric intake</a:t>
            </a:r>
          </a:p>
          <a:p>
            <a:r>
              <a:rPr lang="en-US" sz="1350" dirty="0"/>
              <a:t>Drug use</a:t>
            </a:r>
          </a:p>
          <a:p>
            <a:r>
              <a:rPr lang="en-US" sz="1350" dirty="0"/>
              <a:t>Sexual practices</a:t>
            </a:r>
          </a:p>
          <a:p>
            <a:r>
              <a:rPr lang="en-US" sz="1350" dirty="0"/>
              <a:t>Driver safety</a:t>
            </a:r>
          </a:p>
          <a:p>
            <a:r>
              <a:rPr lang="en-US" sz="1350" dirty="0"/>
              <a:t>Firearm possession</a:t>
            </a:r>
          </a:p>
        </p:txBody>
      </p:sp>
      <p:sp>
        <p:nvSpPr>
          <p:cNvPr id="9" name="Content Placeholder 2"/>
          <p:cNvSpPr txBox="1">
            <a:spLocks/>
          </p:cNvSpPr>
          <p:nvPr/>
        </p:nvSpPr>
        <p:spPr>
          <a:xfrm>
            <a:off x="4536294" y="3374051"/>
            <a:ext cx="2322156" cy="1778000"/>
          </a:xfrm>
          <a:prstGeom prst="rect">
            <a:avLst/>
          </a:prstGeom>
        </p:spPr>
        <p:style>
          <a:lnRef idx="2">
            <a:schemeClr val="dk1"/>
          </a:lnRef>
          <a:fillRef idx="1">
            <a:schemeClr val="lt1"/>
          </a:fillRef>
          <a:effectRef idx="0">
            <a:schemeClr val="dk1"/>
          </a:effectRef>
          <a:fontRef idx="minor">
            <a:schemeClr val="dk1"/>
          </a:fontRef>
        </p:style>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02870" indent="0">
              <a:buClr>
                <a:srgbClr val="DD8047"/>
              </a:buClr>
              <a:buNone/>
            </a:pPr>
            <a:r>
              <a:rPr lang="en-US" sz="1350" b="1" u="sng" dirty="0">
                <a:solidFill>
                  <a:prstClr val="black"/>
                </a:solidFill>
              </a:rPr>
              <a:t>Social Factors</a:t>
            </a:r>
          </a:p>
          <a:p>
            <a:pPr>
              <a:buClr>
                <a:srgbClr val="DD8047"/>
              </a:buClr>
            </a:pPr>
            <a:r>
              <a:rPr lang="en-US" sz="1350" dirty="0">
                <a:solidFill>
                  <a:prstClr val="black"/>
                </a:solidFill>
              </a:rPr>
              <a:t>Low income/poverty</a:t>
            </a:r>
          </a:p>
          <a:p>
            <a:pPr>
              <a:buClr>
                <a:srgbClr val="DD8047"/>
              </a:buClr>
            </a:pPr>
            <a:r>
              <a:rPr lang="en-US" sz="1350" dirty="0">
                <a:solidFill>
                  <a:prstClr val="black"/>
                </a:solidFill>
              </a:rPr>
              <a:t>Education</a:t>
            </a:r>
          </a:p>
          <a:p>
            <a:pPr>
              <a:buClr>
                <a:srgbClr val="DD8047"/>
              </a:buClr>
            </a:pPr>
            <a:r>
              <a:rPr lang="en-US" sz="1350" dirty="0">
                <a:solidFill>
                  <a:prstClr val="black"/>
                </a:solidFill>
              </a:rPr>
              <a:t>Social mobility</a:t>
            </a:r>
          </a:p>
          <a:p>
            <a:pPr>
              <a:buClr>
                <a:srgbClr val="DD8047"/>
              </a:buClr>
            </a:pPr>
            <a:r>
              <a:rPr lang="en-US" sz="1350" dirty="0">
                <a:solidFill>
                  <a:prstClr val="black"/>
                </a:solidFill>
              </a:rPr>
              <a:t>Incarceration</a:t>
            </a:r>
          </a:p>
          <a:p>
            <a:pPr>
              <a:buClr>
                <a:srgbClr val="DD8047"/>
              </a:buClr>
            </a:pPr>
            <a:r>
              <a:rPr lang="en-US" sz="1350" dirty="0">
                <a:solidFill>
                  <a:prstClr val="black"/>
                </a:solidFill>
              </a:rPr>
              <a:t>Single-parent households</a:t>
            </a:r>
          </a:p>
        </p:txBody>
      </p:sp>
      <p:sp>
        <p:nvSpPr>
          <p:cNvPr id="10" name="Content Placeholder 2"/>
          <p:cNvSpPr txBox="1">
            <a:spLocks/>
          </p:cNvSpPr>
          <p:nvPr/>
        </p:nvSpPr>
        <p:spPr>
          <a:xfrm>
            <a:off x="4536294" y="2183400"/>
            <a:ext cx="2322156" cy="952500"/>
          </a:xfrm>
          <a:prstGeom prst="rect">
            <a:avLst/>
          </a:prstGeom>
        </p:spPr>
        <p:style>
          <a:lnRef idx="2">
            <a:schemeClr val="dk1"/>
          </a:lnRef>
          <a:fillRef idx="1">
            <a:schemeClr val="lt1"/>
          </a:fillRef>
          <a:effectRef idx="0">
            <a:schemeClr val="dk1"/>
          </a:effectRef>
          <a:fontRef idx="minor">
            <a:schemeClr val="dk1"/>
          </a:fontRef>
        </p:style>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02870" indent="0">
              <a:buClr>
                <a:srgbClr val="DD8047"/>
              </a:buClr>
              <a:buNone/>
            </a:pPr>
            <a:r>
              <a:rPr lang="en-US" sz="1350" b="1" u="sng" dirty="0">
                <a:solidFill>
                  <a:prstClr val="black"/>
                </a:solidFill>
              </a:rPr>
              <a:t>The Environment </a:t>
            </a:r>
          </a:p>
          <a:p>
            <a:pPr>
              <a:buClr>
                <a:srgbClr val="DD8047"/>
              </a:buClr>
            </a:pPr>
            <a:r>
              <a:rPr lang="en-US" sz="1350" dirty="0">
                <a:solidFill>
                  <a:prstClr val="black"/>
                </a:solidFill>
              </a:rPr>
              <a:t>Physical environment</a:t>
            </a:r>
          </a:p>
          <a:p>
            <a:pPr>
              <a:buClr>
                <a:srgbClr val="DD8047"/>
              </a:buClr>
            </a:pPr>
            <a:r>
              <a:rPr lang="en-US" sz="1350" dirty="0">
                <a:solidFill>
                  <a:prstClr val="black"/>
                </a:solidFill>
              </a:rPr>
              <a:t>Social environment</a:t>
            </a:r>
          </a:p>
        </p:txBody>
      </p:sp>
      <p:sp>
        <p:nvSpPr>
          <p:cNvPr id="11" name="Content Placeholder 2"/>
          <p:cNvSpPr txBox="1">
            <a:spLocks/>
          </p:cNvSpPr>
          <p:nvPr/>
        </p:nvSpPr>
        <p:spPr>
          <a:xfrm>
            <a:off x="1941798" y="2171700"/>
            <a:ext cx="2458753" cy="1371600"/>
          </a:xfrm>
          <a:prstGeom prst="rect">
            <a:avLst/>
          </a:prstGeom>
        </p:spPr>
        <p:style>
          <a:lnRef idx="2">
            <a:schemeClr val="dk1"/>
          </a:lnRef>
          <a:fillRef idx="1">
            <a:schemeClr val="lt1"/>
          </a:fillRef>
          <a:effectRef idx="0">
            <a:schemeClr val="dk1"/>
          </a:effectRef>
          <a:fontRef idx="minor">
            <a:schemeClr val="dk1"/>
          </a:fontRef>
        </p:style>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02870" indent="0">
              <a:buClr>
                <a:srgbClr val="DD8047"/>
              </a:buClr>
              <a:buNone/>
            </a:pPr>
            <a:r>
              <a:rPr lang="en-US" sz="1350" b="1" u="sng" dirty="0">
                <a:solidFill>
                  <a:prstClr val="black"/>
                </a:solidFill>
              </a:rPr>
              <a:t>Health Systems</a:t>
            </a:r>
          </a:p>
          <a:p>
            <a:pPr>
              <a:buClr>
                <a:srgbClr val="DD8047"/>
              </a:buClr>
            </a:pPr>
            <a:r>
              <a:rPr lang="en-US" sz="1350" dirty="0">
                <a:solidFill>
                  <a:prstClr val="black"/>
                </a:solidFill>
              </a:rPr>
              <a:t>Insurance and access barriers</a:t>
            </a:r>
          </a:p>
          <a:p>
            <a:pPr>
              <a:buClr>
                <a:srgbClr val="DD8047"/>
              </a:buClr>
            </a:pPr>
            <a:r>
              <a:rPr lang="en-US" sz="1350" dirty="0">
                <a:solidFill>
                  <a:prstClr val="black"/>
                </a:solidFill>
              </a:rPr>
              <a:t>Weak primary care</a:t>
            </a:r>
          </a:p>
          <a:p>
            <a:pPr>
              <a:buClr>
                <a:srgbClr val="DD8047"/>
              </a:buClr>
            </a:pPr>
            <a:r>
              <a:rPr lang="en-US" sz="1350" dirty="0">
                <a:solidFill>
                  <a:prstClr val="black"/>
                </a:solidFill>
              </a:rPr>
              <a:t>Coordination and errors</a:t>
            </a:r>
          </a:p>
          <a:p>
            <a:pPr>
              <a:buClr>
                <a:srgbClr val="DD8047"/>
              </a:buClr>
            </a:pPr>
            <a:endParaRPr lang="en-US" sz="1350" dirty="0">
              <a:solidFill>
                <a:prstClr val="black"/>
              </a:solidFill>
            </a:endParaRPr>
          </a:p>
        </p:txBody>
      </p:sp>
    </p:spTree>
    <p:extLst>
      <p:ext uri="{BB962C8B-B14F-4D97-AF65-F5344CB8AC3E}">
        <p14:creationId xmlns:p14="http://schemas.microsoft.com/office/powerpoint/2010/main" val="996135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Policies and Social Values</a:t>
            </a:r>
          </a:p>
        </p:txBody>
      </p:sp>
      <p:pic>
        <p:nvPicPr>
          <p:cNvPr id="7"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086800" y="2080800"/>
            <a:ext cx="3330000" cy="287999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00" y="1972800"/>
            <a:ext cx="4175999" cy="321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1628339" y="5288211"/>
            <a:ext cx="2588130" cy="127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310948" fontAlgn="base" hangingPunct="0">
              <a:lnSpc>
                <a:spcPct val="93000"/>
              </a:lnSpc>
              <a:spcBef>
                <a:spcPct val="0"/>
              </a:spcBef>
              <a:spcAft>
                <a:spcPct val="0"/>
              </a:spcAft>
              <a:buClr>
                <a:srgbClr val="000000"/>
              </a:buClr>
              <a:buSzPct val="45000"/>
            </a:pPr>
            <a:r>
              <a:rPr lang="en-GB" sz="825" dirty="0">
                <a:latin typeface="Tw Cen MT"/>
              </a:rPr>
              <a:t>Bradley E H et al. BMJ </a:t>
            </a:r>
            <a:r>
              <a:rPr lang="en-GB" sz="825" dirty="0" err="1">
                <a:latin typeface="Tw Cen MT"/>
              </a:rPr>
              <a:t>Qual</a:t>
            </a:r>
            <a:r>
              <a:rPr lang="en-GB" sz="825" dirty="0">
                <a:latin typeface="Tw Cen MT"/>
              </a:rPr>
              <a:t> </a:t>
            </a:r>
            <a:r>
              <a:rPr lang="en-GB" sz="825" dirty="0" err="1">
                <a:latin typeface="Tw Cen MT"/>
              </a:rPr>
              <a:t>Saf</a:t>
            </a:r>
            <a:r>
              <a:rPr lang="en-GB" sz="825" dirty="0">
                <a:latin typeface="Tw Cen MT"/>
              </a:rPr>
              <a:t> 2011;20:826-831</a:t>
            </a:r>
          </a:p>
        </p:txBody>
      </p:sp>
    </p:spTree>
    <p:extLst>
      <p:ext uri="{BB962C8B-B14F-4D97-AF65-F5344CB8AC3E}">
        <p14:creationId xmlns:p14="http://schemas.microsoft.com/office/powerpoint/2010/main" val="3143280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387080" y="1143480"/>
            <a:ext cx="6369840" cy="31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311012" fontAlgn="base" hangingPunct="0">
              <a:lnSpc>
                <a:spcPct val="93000"/>
              </a:lnSpc>
              <a:spcBef>
                <a:spcPct val="0"/>
              </a:spcBef>
              <a:spcAft>
                <a:spcPct val="0"/>
              </a:spcAft>
              <a:buClr>
                <a:srgbClr val="000000"/>
              </a:buClr>
              <a:buSzPct val="45000"/>
            </a:pPr>
            <a:r>
              <a:rPr lang="en-GB" sz="1125" b="1" dirty="0">
                <a:latin typeface="Arial" charset="0"/>
              </a:rPr>
              <a:t>Ratio of social to health service expenditures for OECD countries, 2005.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880" y="5511459"/>
            <a:ext cx="612360" cy="3920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1360" y="1591727"/>
            <a:ext cx="5744520" cy="36702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701361" y="5336482"/>
            <a:ext cx="2938680" cy="173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311012" fontAlgn="base" hangingPunct="0">
              <a:lnSpc>
                <a:spcPct val="93000"/>
              </a:lnSpc>
              <a:spcBef>
                <a:spcPct val="0"/>
              </a:spcBef>
              <a:spcAft>
                <a:spcPct val="0"/>
              </a:spcAft>
              <a:buClr>
                <a:srgbClr val="000000"/>
              </a:buClr>
              <a:buSzPct val="45000"/>
            </a:pPr>
            <a:r>
              <a:rPr lang="en-GB" sz="825" b="1">
                <a:latin typeface="Arial" charset="0"/>
              </a:rPr>
              <a:t>Bradley E H et al. BMJ Qual Saf 2011;20:826-831</a:t>
            </a:r>
          </a:p>
        </p:txBody>
      </p:sp>
      <p:sp>
        <p:nvSpPr>
          <p:cNvPr id="3077" name="Text Box 5"/>
          <p:cNvSpPr txBox="1">
            <a:spLocks noChangeArrowheads="1"/>
          </p:cNvSpPr>
          <p:nvPr/>
        </p:nvSpPr>
        <p:spPr bwMode="auto">
          <a:xfrm>
            <a:off x="1216440" y="5817132"/>
            <a:ext cx="5142960" cy="2603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9pPr>
          </a:lstStyle>
          <a:p>
            <a:pPr defTabSz="311012" fontAlgn="base" hangingPunct="0">
              <a:lnSpc>
                <a:spcPct val="93000"/>
              </a:lnSpc>
              <a:spcBef>
                <a:spcPct val="0"/>
              </a:spcBef>
              <a:spcAft>
                <a:spcPct val="0"/>
              </a:spcAft>
              <a:buClr>
                <a:srgbClr val="000000"/>
              </a:buClr>
              <a:buSzPct val="45000"/>
            </a:pPr>
            <a:r>
              <a:rPr lang="en-GB" sz="675">
                <a:latin typeface="Arial" charset="0"/>
              </a:rPr>
              <a:t>Copyright © BMJ Publishing Group Ltd and the Health Foundation. All rights reserved.</a:t>
            </a:r>
          </a:p>
        </p:txBody>
      </p:sp>
    </p:spTree>
    <p:extLst>
      <p:ext uri="{BB962C8B-B14F-4D97-AF65-F5344CB8AC3E}">
        <p14:creationId xmlns:p14="http://schemas.microsoft.com/office/powerpoint/2010/main" val="499176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Policy Recommendations</a:t>
            </a:r>
          </a:p>
        </p:txBody>
      </p:sp>
      <p:sp>
        <p:nvSpPr>
          <p:cNvPr id="5" name="Content Placeholder 4"/>
          <p:cNvSpPr>
            <a:spLocks noGrp="1"/>
          </p:cNvSpPr>
          <p:nvPr>
            <p:ph sz="quarter" idx="1"/>
          </p:nvPr>
        </p:nvSpPr>
        <p:spPr/>
        <p:txBody>
          <a:bodyPr>
            <a:noAutofit/>
          </a:bodyPr>
          <a:lstStyle/>
          <a:p>
            <a:r>
              <a:rPr lang="en-US" sz="1650" b="1" dirty="0"/>
              <a:t>Recommendation 4</a:t>
            </a:r>
            <a:r>
              <a:rPr lang="en-US" sz="1650" dirty="0"/>
              <a:t>: Intensify efforts to achieve established national health objectives that are directed at the specific disadvantages documented in this report and that use strategies and approaches that reputable review bodies have identified as effective.</a:t>
            </a:r>
          </a:p>
          <a:p>
            <a:endParaRPr lang="en-US" sz="1050" dirty="0"/>
          </a:p>
          <a:p>
            <a:r>
              <a:rPr lang="en-US" sz="1650" b="1" dirty="0"/>
              <a:t>Recommendation 5</a:t>
            </a:r>
            <a:r>
              <a:rPr lang="en-US" sz="1650" dirty="0"/>
              <a:t>: Commission a review of the available evidence on (1) the effects of policies on the areas in which the US has an established health disadvantage, (2) how these policies have varied over time across high-income countries, and (3) the extent to which these policy differences may explain cross-national health differences. </a:t>
            </a:r>
          </a:p>
        </p:txBody>
      </p:sp>
    </p:spTree>
    <p:extLst>
      <p:ext uri="{BB962C8B-B14F-4D97-AF65-F5344CB8AC3E}">
        <p14:creationId xmlns:p14="http://schemas.microsoft.com/office/powerpoint/2010/main" val="3974635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Communication Recommendation</a:t>
            </a:r>
          </a:p>
        </p:txBody>
      </p:sp>
      <p:sp>
        <p:nvSpPr>
          <p:cNvPr id="3" name="Content Placeholder 2"/>
          <p:cNvSpPr>
            <a:spLocks noGrp="1"/>
          </p:cNvSpPr>
          <p:nvPr>
            <p:ph sz="quarter" idx="1"/>
          </p:nvPr>
        </p:nvSpPr>
        <p:spPr/>
        <p:txBody>
          <a:bodyPr/>
          <a:lstStyle/>
          <a:p>
            <a:r>
              <a:rPr lang="en-US" b="1" dirty="0" smtClean="0"/>
              <a:t>Recommendation 6: </a:t>
            </a:r>
            <a:r>
              <a:rPr lang="en-US" dirty="0" smtClean="0"/>
              <a:t>The </a:t>
            </a:r>
            <a:r>
              <a:rPr lang="en-US" dirty="0"/>
              <a:t>philanthropy and advocacy communities should organize a comprehensive media and outreach campaign to inform the general public about the U.S. health disadvantage and to stimulate a national discussion about its implications for the nation.</a:t>
            </a:r>
          </a:p>
          <a:p>
            <a:endParaRPr lang="en-US" dirty="0"/>
          </a:p>
        </p:txBody>
      </p:sp>
    </p:spTree>
    <p:extLst>
      <p:ext uri="{BB962C8B-B14F-4D97-AF65-F5344CB8AC3E}">
        <p14:creationId xmlns:p14="http://schemas.microsoft.com/office/powerpoint/2010/main" val="4201553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Steven H. Woolf, MD, MPH</a:t>
            </a:r>
          </a:p>
          <a:p>
            <a:pPr marL="240030" lvl="1" indent="0">
              <a:buNone/>
            </a:pPr>
            <a:r>
              <a:rPr lang="en-US" dirty="0" smtClean="0"/>
              <a:t>Director, VCU Center on Human Needs</a:t>
            </a:r>
          </a:p>
          <a:p>
            <a:pPr marL="240030" lvl="1" indent="0">
              <a:buNone/>
            </a:pPr>
            <a:r>
              <a:rPr lang="en-US" dirty="0" smtClean="0"/>
              <a:t>Virginia Commonwealth University</a:t>
            </a:r>
          </a:p>
          <a:p>
            <a:pPr marL="240030" lvl="1" indent="0">
              <a:buNone/>
            </a:pPr>
            <a:r>
              <a:rPr lang="en-US" dirty="0" smtClean="0">
                <a:hlinkClick r:id="rId2"/>
              </a:rPr>
              <a:t>swoolf@vcu.edu</a:t>
            </a:r>
            <a:r>
              <a:rPr lang="en-US" dirty="0" smtClean="0"/>
              <a:t> </a:t>
            </a:r>
            <a:endParaRPr lang="en-US" dirty="0"/>
          </a:p>
          <a:p>
            <a:endParaRPr lang="en-US" dirty="0" smtClean="0"/>
          </a:p>
        </p:txBody>
      </p:sp>
    </p:spTree>
    <p:extLst>
      <p:ext uri="{BB962C8B-B14F-4D97-AF65-F5344CB8AC3E}">
        <p14:creationId xmlns:p14="http://schemas.microsoft.com/office/powerpoint/2010/main" val="2837064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717" y="131865"/>
            <a:ext cx="8122277" cy="1089791"/>
          </a:xfrm>
        </p:spPr>
        <p:txBody>
          <a:bodyPr>
            <a:normAutofit/>
          </a:bodyPr>
          <a:lstStyle/>
          <a:p>
            <a:r>
              <a:rPr lang="en-US" sz="3200" u="sng" dirty="0" smtClean="0"/>
              <a:t>STEM Education: Lessons Learned</a:t>
            </a:r>
            <a:br>
              <a:rPr lang="en-US" sz="3200" u="sng" dirty="0" smtClean="0"/>
            </a:br>
            <a:r>
              <a:rPr lang="en-US" sz="3200" dirty="0" smtClean="0"/>
              <a:t>                         </a:t>
            </a:r>
            <a:r>
              <a:rPr lang="en-US" sz="3200" u="sng" dirty="0" smtClean="0"/>
              <a:t>2007 </a:t>
            </a:r>
            <a:r>
              <a:rPr lang="en-US" sz="3200" u="sng" dirty="0" smtClean="0"/>
              <a:t>Call to Action</a:t>
            </a:r>
            <a:endParaRPr lang="en-US" sz="3200" u="sng" dirty="0"/>
          </a:p>
        </p:txBody>
      </p:sp>
      <p:pic>
        <p:nvPicPr>
          <p:cNvPr id="4" name="Content Placeholder 3"/>
          <p:cNvPicPr>
            <a:picLocks noGrp="1" noChangeAspect="1"/>
          </p:cNvPicPr>
          <p:nvPr>
            <p:ph sz="half" idx="1"/>
          </p:nvPr>
        </p:nvPicPr>
        <p:blipFill>
          <a:blip r:embed="rId2"/>
          <a:stretch>
            <a:fillRect/>
          </a:stretch>
        </p:blipFill>
        <p:spPr>
          <a:xfrm>
            <a:off x="453600" y="1504800"/>
            <a:ext cx="3117600" cy="4728571"/>
          </a:xfrm>
          <a:prstGeom prst="rect">
            <a:avLst/>
          </a:prstGeom>
        </p:spPr>
      </p:pic>
      <p:sp>
        <p:nvSpPr>
          <p:cNvPr id="7" name="Content Placeholder 6"/>
          <p:cNvSpPr>
            <a:spLocks noGrp="1"/>
          </p:cNvSpPr>
          <p:nvPr>
            <p:ph sz="half" idx="2"/>
          </p:nvPr>
        </p:nvSpPr>
        <p:spPr>
          <a:xfrm>
            <a:off x="3682446" y="1689677"/>
            <a:ext cx="4030781" cy="4322324"/>
          </a:xfrm>
        </p:spPr>
        <p:txBody>
          <a:bodyPr>
            <a:noAutofit/>
          </a:bodyPr>
          <a:lstStyle/>
          <a:p>
            <a:pPr marL="0" indent="0">
              <a:buNone/>
            </a:pPr>
            <a:r>
              <a:rPr lang="en-US" sz="1100" dirty="0">
                <a:latin typeface="Arial" panose="020B0604020202020204" pitchFamily="34" charset="0"/>
                <a:cs typeface="Arial" panose="020B0604020202020204" pitchFamily="34" charset="0"/>
              </a:rPr>
              <a:t>In a world where advanced knowledge is widespread and low-cost labor is readily available, </a:t>
            </a:r>
            <a:r>
              <a:rPr lang="en-US" sz="1100" b="1" u="sng" dirty="0">
                <a:latin typeface="Arial" panose="020B0604020202020204" pitchFamily="34" charset="0"/>
                <a:cs typeface="Arial" panose="020B0604020202020204" pitchFamily="34" charset="0"/>
              </a:rPr>
              <a:t>U.S. advantages in the marketplace and in science and technology have begun to erode.</a:t>
            </a:r>
            <a:r>
              <a:rPr lang="en-US" sz="1100" dirty="0">
                <a:latin typeface="Arial" panose="020B0604020202020204" pitchFamily="34" charset="0"/>
                <a:cs typeface="Arial" panose="020B0604020202020204" pitchFamily="34" charset="0"/>
              </a:rPr>
              <a:t> A comprehensive </a:t>
            </a:r>
            <a:r>
              <a:rPr lang="en-US" sz="1100" dirty="0" smtClean="0">
                <a:latin typeface="Arial" panose="020B0604020202020204" pitchFamily="34" charset="0"/>
                <a:cs typeface="Arial" panose="020B0604020202020204" pitchFamily="34" charset="0"/>
              </a:rPr>
              <a:t>effort </a:t>
            </a:r>
            <a:r>
              <a:rPr lang="en-US" sz="1100" dirty="0">
                <a:latin typeface="Arial" panose="020B0604020202020204" pitchFamily="34" charset="0"/>
                <a:cs typeface="Arial" panose="020B0604020202020204" pitchFamily="34" charset="0"/>
              </a:rPr>
              <a:t>is urgently needed to bolster U.S. competitiveness and pre-eminence in these areas. This congressionally requested report </a:t>
            </a:r>
            <a:r>
              <a:rPr lang="en-US" sz="1100" dirty="0" smtClean="0">
                <a:latin typeface="Arial" panose="020B0604020202020204" pitchFamily="34" charset="0"/>
                <a:cs typeface="Arial" panose="020B0604020202020204" pitchFamily="34" charset="0"/>
              </a:rPr>
              <a:t>makes </a:t>
            </a:r>
            <a:r>
              <a:rPr lang="en-US" sz="1100" b="1" u="sng" dirty="0">
                <a:latin typeface="Arial" panose="020B0604020202020204" pitchFamily="34" charset="0"/>
                <a:cs typeface="Arial" panose="020B0604020202020204" pitchFamily="34" charset="0"/>
              </a:rPr>
              <a:t>four recommendations</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along with 20 implementation actions </a:t>
            </a:r>
            <a:r>
              <a:rPr lang="en-US" sz="1100" dirty="0" smtClean="0">
                <a:latin typeface="Arial" panose="020B0604020202020204" pitchFamily="34" charset="0"/>
                <a:cs typeface="Arial" panose="020B0604020202020204" pitchFamily="34" charset="0"/>
              </a:rPr>
              <a:t>to </a:t>
            </a:r>
            <a:r>
              <a:rPr lang="en-US" sz="1100" dirty="0">
                <a:latin typeface="Arial" panose="020B0604020202020204" pitchFamily="34" charset="0"/>
                <a:cs typeface="Arial" panose="020B0604020202020204" pitchFamily="34" charset="0"/>
              </a:rPr>
              <a:t>create high-quality jobs and focus new science and technology efforts on meeting the nation's </a:t>
            </a:r>
            <a:r>
              <a:rPr lang="en-US" sz="1100" dirty="0" smtClean="0">
                <a:latin typeface="Arial" panose="020B0604020202020204" pitchFamily="34" charset="0"/>
                <a:cs typeface="Arial" panose="020B0604020202020204" pitchFamily="34" charset="0"/>
              </a:rPr>
              <a:t>needs: </a:t>
            </a:r>
            <a:endParaRPr lang="en-US" sz="1100" dirty="0" smtClean="0">
              <a:latin typeface="Arial" panose="020B0604020202020204" pitchFamily="34" charset="0"/>
              <a:cs typeface="Arial" panose="020B0604020202020204" pitchFamily="34" charset="0"/>
            </a:endParaRPr>
          </a:p>
          <a:p>
            <a:pPr marL="228600" indent="-228600">
              <a:buFont typeface="+mj-lt"/>
              <a:buAutoNum type="arabicPeriod"/>
            </a:pPr>
            <a:r>
              <a:rPr lang="en-US" sz="1100" b="1" dirty="0" smtClean="0">
                <a:latin typeface="Arial" panose="020B0604020202020204" pitchFamily="34" charset="0"/>
                <a:cs typeface="Arial" panose="020B0604020202020204" pitchFamily="34" charset="0"/>
              </a:rPr>
              <a:t>Increase America's talent pool by vastly improving K-12 mathematics and science education; </a:t>
            </a:r>
          </a:p>
          <a:p>
            <a:pPr marL="228600" indent="-228600">
              <a:buFont typeface="+mj-lt"/>
              <a:buAutoNum type="arabicPeriod"/>
            </a:pPr>
            <a:r>
              <a:rPr lang="en-US" sz="1100" b="1" dirty="0" smtClean="0">
                <a:latin typeface="Arial" panose="020B0604020202020204" pitchFamily="34" charset="0"/>
                <a:cs typeface="Arial" panose="020B0604020202020204" pitchFamily="34" charset="0"/>
              </a:rPr>
              <a:t>Strengthen </a:t>
            </a:r>
            <a:r>
              <a:rPr lang="en-US" sz="1100" dirty="0">
                <a:latin typeface="Arial" panose="020B0604020202020204" pitchFamily="34" charset="0"/>
                <a:cs typeface="Arial" panose="020B0604020202020204" pitchFamily="34" charset="0"/>
              </a:rPr>
              <a:t>the nation's commitment to long-term basic </a:t>
            </a:r>
            <a:r>
              <a:rPr lang="en-US" sz="1100" b="1" dirty="0">
                <a:latin typeface="Arial" panose="020B0604020202020204" pitchFamily="34" charset="0"/>
                <a:cs typeface="Arial" panose="020B0604020202020204" pitchFamily="34" charset="0"/>
              </a:rPr>
              <a:t>research</a:t>
            </a:r>
            <a:r>
              <a:rPr lang="en-US" sz="1100" dirty="0">
                <a:latin typeface="Arial" panose="020B0604020202020204" pitchFamily="34" charset="0"/>
                <a:cs typeface="Arial" panose="020B0604020202020204" pitchFamily="34" charset="0"/>
              </a:rPr>
              <a:t>; </a:t>
            </a:r>
            <a:endParaRPr lang="en-US" sz="1100" dirty="0" smtClean="0">
              <a:latin typeface="Arial" panose="020B0604020202020204" pitchFamily="34" charset="0"/>
              <a:cs typeface="Arial" panose="020B0604020202020204" pitchFamily="34" charset="0"/>
            </a:endParaRPr>
          </a:p>
          <a:p>
            <a:pPr marL="228600" indent="-228600">
              <a:buFont typeface="+mj-lt"/>
              <a:buAutoNum type="arabicPeriod"/>
            </a:pPr>
            <a:r>
              <a:rPr lang="en-US" sz="1100" b="1" dirty="0" smtClean="0">
                <a:latin typeface="Arial" panose="020B0604020202020204" pitchFamily="34" charset="0"/>
                <a:cs typeface="Arial" panose="020B0604020202020204" pitchFamily="34" charset="0"/>
              </a:rPr>
              <a:t>Develop</a:t>
            </a:r>
            <a:r>
              <a:rPr lang="en-US" sz="1100" b="1" dirty="0">
                <a:latin typeface="Arial" panose="020B0604020202020204" pitchFamily="34" charset="0"/>
                <a:cs typeface="Arial" panose="020B0604020202020204" pitchFamily="34" charset="0"/>
              </a:rPr>
              <a:t>, recruit, and retain top students, scientists, and engineers </a:t>
            </a:r>
            <a:r>
              <a:rPr lang="en-US" sz="1100" dirty="0">
                <a:latin typeface="Arial" panose="020B0604020202020204" pitchFamily="34" charset="0"/>
                <a:cs typeface="Arial" panose="020B0604020202020204" pitchFamily="34" charset="0"/>
              </a:rPr>
              <a:t>from both the U.S. and abroad; </a:t>
            </a:r>
            <a:r>
              <a:rPr lang="en-US" sz="1100" dirty="0" smtClean="0">
                <a:latin typeface="Arial" panose="020B0604020202020204" pitchFamily="34" charset="0"/>
                <a:cs typeface="Arial" panose="020B0604020202020204" pitchFamily="34" charset="0"/>
              </a:rPr>
              <a:t>and</a:t>
            </a:r>
          </a:p>
          <a:p>
            <a:pPr marL="228600" indent="-228600">
              <a:buFont typeface="+mj-lt"/>
              <a:buAutoNum type="arabicPeriod"/>
            </a:pPr>
            <a:r>
              <a:rPr lang="en-US" sz="1100" b="1" dirty="0" smtClean="0">
                <a:latin typeface="Arial" panose="020B0604020202020204" pitchFamily="34" charset="0"/>
                <a:cs typeface="Arial" panose="020B0604020202020204" pitchFamily="34" charset="0"/>
              </a:rPr>
              <a:t>Ensure </a:t>
            </a:r>
            <a:r>
              <a:rPr lang="en-US" sz="1100" b="1" dirty="0">
                <a:latin typeface="Arial" panose="020B0604020202020204" pitchFamily="34" charset="0"/>
                <a:cs typeface="Arial" panose="020B0604020202020204" pitchFamily="34" charset="0"/>
              </a:rPr>
              <a:t>that the United States is the premier place in the world for innovation</a:t>
            </a: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Some actions will involve changing existing laws, while others will </a:t>
            </a:r>
            <a:r>
              <a:rPr lang="en-US" sz="1100" u="sng" dirty="0">
                <a:latin typeface="Arial" panose="020B0604020202020204" pitchFamily="34" charset="0"/>
                <a:cs typeface="Arial" panose="020B0604020202020204" pitchFamily="34" charset="0"/>
              </a:rPr>
              <a:t>require financial support </a:t>
            </a:r>
            <a:r>
              <a:rPr lang="en-US" sz="1100" dirty="0">
                <a:latin typeface="Arial" panose="020B0604020202020204" pitchFamily="34" charset="0"/>
                <a:cs typeface="Arial" panose="020B0604020202020204" pitchFamily="34" charset="0"/>
              </a:rPr>
              <a:t>that would come from reallocating existing budgets or increasing them. </a:t>
            </a:r>
          </a:p>
        </p:txBody>
      </p:sp>
      <p:sp>
        <p:nvSpPr>
          <p:cNvPr id="8" name="TextBox 7"/>
          <p:cNvSpPr txBox="1"/>
          <p:nvPr/>
        </p:nvSpPr>
        <p:spPr>
          <a:xfrm>
            <a:off x="387245" y="6411047"/>
            <a:ext cx="8563571" cy="430887"/>
          </a:xfrm>
          <a:prstGeom prst="rect">
            <a:avLst/>
          </a:prstGeom>
          <a:noFill/>
        </p:spPr>
        <p:txBody>
          <a:bodyPr wrap="square" rtlCol="0">
            <a:spAutoFit/>
          </a:bodyPr>
          <a:lstStyle/>
          <a:p>
            <a:r>
              <a:rPr lang="en-US" sz="1100" dirty="0" smtClean="0"/>
              <a:t>Source: National </a:t>
            </a:r>
            <a:r>
              <a:rPr lang="en-US" sz="1100" dirty="0"/>
              <a:t>Research Council. </a:t>
            </a:r>
            <a:r>
              <a:rPr lang="en-US" sz="1100" i="1" dirty="0"/>
              <a:t>Rising Above the Gathering Storm: Energizing and Employing America for a Brighter Economic Future</a:t>
            </a:r>
            <a:r>
              <a:rPr lang="en-US" sz="1100" dirty="0"/>
              <a:t>. Washington, DC: The National Academies Press, 2007.</a:t>
            </a:r>
          </a:p>
        </p:txBody>
      </p:sp>
    </p:spTree>
    <p:extLst>
      <p:ext uri="{BB962C8B-B14F-4D97-AF65-F5344CB8AC3E}">
        <p14:creationId xmlns:p14="http://schemas.microsoft.com/office/powerpoint/2010/main" val="512315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51417" y="2717800"/>
            <a:ext cx="5867400" cy="1039812"/>
          </a:xfrm>
        </p:spPr>
        <p:txBody>
          <a:bodyPr/>
          <a:lstStyle/>
          <a:p>
            <a:pPr algn="l">
              <a:spcBef>
                <a:spcPts val="0"/>
              </a:spcBef>
            </a:pPr>
            <a:r>
              <a:rPr lang="en-US" sz="2800" dirty="0" smtClean="0">
                <a:latin typeface="Cambria" pitchFamily="18" charset="0"/>
              </a:rPr>
              <a:t>Whole Person, Whole Systems Healing</a:t>
            </a:r>
            <a:endParaRPr lang="en-US" sz="2800" dirty="0">
              <a:latin typeface="Cambria" pitchFamily="18" charset="0"/>
            </a:endParaRPr>
          </a:p>
        </p:txBody>
      </p:sp>
      <p:sp>
        <p:nvSpPr>
          <p:cNvPr id="6" name="Subtitle 5"/>
          <p:cNvSpPr>
            <a:spLocks noGrp="1"/>
          </p:cNvSpPr>
          <p:nvPr>
            <p:ph type="subTitle" idx="1"/>
          </p:nvPr>
        </p:nvSpPr>
        <p:spPr>
          <a:xfrm>
            <a:off x="457200" y="5448300"/>
            <a:ext cx="8229600" cy="381000"/>
          </a:xfrm>
        </p:spPr>
        <p:txBody>
          <a:bodyPr/>
          <a:lstStyle/>
          <a:p>
            <a:r>
              <a:rPr lang="en-US" i="1" smtClean="0"/>
              <a:t>March 6, 2014</a:t>
            </a:r>
            <a:endParaRPr lang="en-US" i="1" dirty="0"/>
          </a:p>
        </p:txBody>
      </p:sp>
      <p:cxnSp>
        <p:nvCxnSpPr>
          <p:cNvPr id="9" name="Straight Connector 8"/>
          <p:cNvCxnSpPr/>
          <p:nvPr/>
        </p:nvCxnSpPr>
        <p:spPr>
          <a:xfrm>
            <a:off x="2819400" y="3632200"/>
            <a:ext cx="5638800" cy="0"/>
          </a:xfrm>
          <a:prstGeom prst="line">
            <a:avLst/>
          </a:prstGeom>
          <a:ln w="12700">
            <a:solidFill>
              <a:srgbClr val="1A3967"/>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638800" y="5638800"/>
            <a:ext cx="3505200" cy="0"/>
          </a:xfrm>
          <a:prstGeom prst="line">
            <a:avLst/>
          </a:prstGeom>
          <a:ln w="12700">
            <a:solidFill>
              <a:srgbClr val="1A3967"/>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5638800"/>
            <a:ext cx="3505200" cy="0"/>
          </a:xfrm>
          <a:prstGeom prst="line">
            <a:avLst/>
          </a:prstGeom>
          <a:ln w="12700">
            <a:solidFill>
              <a:srgbClr val="1A3967"/>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43200" y="3708400"/>
            <a:ext cx="5715000" cy="1661993"/>
          </a:xfrm>
          <a:prstGeom prst="rect">
            <a:avLst/>
          </a:prstGeom>
          <a:noFill/>
        </p:spPr>
        <p:txBody>
          <a:bodyPr wrap="square" rtlCol="0">
            <a:spAutoFit/>
          </a:bodyPr>
          <a:lstStyle/>
          <a:p>
            <a:pPr fontAlgn="base">
              <a:spcBef>
                <a:spcPct val="0"/>
              </a:spcBef>
              <a:spcAft>
                <a:spcPct val="0"/>
              </a:spcAft>
            </a:pPr>
            <a:r>
              <a:rPr lang="en-US" b="1" dirty="0" smtClean="0">
                <a:solidFill>
                  <a:srgbClr val="1A3967"/>
                </a:solidFill>
                <a:latin typeface="Calibri"/>
                <a:ea typeface="MS PGothic" pitchFamily="34" charset="-128"/>
                <a:cs typeface="Calibri"/>
              </a:rPr>
              <a:t>Wayne </a:t>
            </a:r>
            <a:r>
              <a:rPr lang="en-US" b="1" dirty="0">
                <a:solidFill>
                  <a:srgbClr val="1A3967"/>
                </a:solidFill>
                <a:latin typeface="Calibri"/>
                <a:ea typeface="MS PGothic" pitchFamily="34" charset="-128"/>
                <a:cs typeface="Calibri"/>
              </a:rPr>
              <a:t>B. Jonas, MD</a:t>
            </a:r>
          </a:p>
          <a:p>
            <a:pPr fontAlgn="base">
              <a:spcBef>
                <a:spcPct val="0"/>
              </a:spcBef>
              <a:spcAft>
                <a:spcPct val="0"/>
              </a:spcAft>
            </a:pPr>
            <a:r>
              <a:rPr lang="en-US" b="1" dirty="0">
                <a:solidFill>
                  <a:srgbClr val="1A3967"/>
                </a:solidFill>
                <a:latin typeface="Calibri"/>
                <a:ea typeface="MS PGothic" pitchFamily="34" charset="-128"/>
                <a:cs typeface="Calibri"/>
              </a:rPr>
              <a:t>President and CEO, </a:t>
            </a:r>
            <a:r>
              <a:rPr lang="en-US" b="1" dirty="0" smtClean="0">
                <a:solidFill>
                  <a:srgbClr val="1A3967"/>
                </a:solidFill>
                <a:latin typeface="Calibri"/>
                <a:ea typeface="MS PGothic" pitchFamily="34" charset="-128"/>
                <a:cs typeface="Calibri"/>
              </a:rPr>
              <a:t>Samueli Institute</a:t>
            </a:r>
          </a:p>
          <a:p>
            <a:pPr fontAlgn="base">
              <a:spcBef>
                <a:spcPct val="0"/>
              </a:spcBef>
              <a:spcAft>
                <a:spcPct val="0"/>
              </a:spcAft>
            </a:pPr>
            <a:endParaRPr lang="en-US" b="1" dirty="0">
              <a:solidFill>
                <a:srgbClr val="1A3967"/>
              </a:solidFill>
              <a:latin typeface="Calibri"/>
              <a:ea typeface="MS PGothic" pitchFamily="34" charset="-128"/>
              <a:cs typeface="Calibri"/>
            </a:endParaRPr>
          </a:p>
          <a:p>
            <a:pPr fontAlgn="base">
              <a:spcBef>
                <a:spcPct val="0"/>
              </a:spcBef>
              <a:spcAft>
                <a:spcPct val="0"/>
              </a:spcAft>
            </a:pPr>
            <a:r>
              <a:rPr lang="en-US" sz="1600" b="1" dirty="0">
                <a:solidFill>
                  <a:srgbClr val="1A3967"/>
                </a:solidFill>
                <a:latin typeface="Calibri"/>
                <a:ea typeface="MS PGothic" pitchFamily="34" charset="-128"/>
                <a:cs typeface="Calibri"/>
              </a:rPr>
              <a:t>Professor, Department of Family Medicine, </a:t>
            </a:r>
            <a:r>
              <a:rPr lang="en-US" sz="1600" b="1" dirty="0" smtClean="0">
                <a:solidFill>
                  <a:srgbClr val="1A3967"/>
                </a:solidFill>
                <a:latin typeface="Calibri"/>
                <a:ea typeface="MS PGothic" pitchFamily="34" charset="-128"/>
                <a:cs typeface="Calibri"/>
              </a:rPr>
              <a:t>USUHS</a:t>
            </a:r>
            <a:endParaRPr lang="en-US" sz="1600" b="1" dirty="0">
              <a:solidFill>
                <a:srgbClr val="1A3967"/>
              </a:solidFill>
              <a:latin typeface="Calibri"/>
              <a:ea typeface="MS PGothic" pitchFamily="34" charset="-128"/>
              <a:cs typeface="Calibri"/>
            </a:endParaRPr>
          </a:p>
          <a:p>
            <a:pPr fontAlgn="base">
              <a:spcBef>
                <a:spcPct val="0"/>
              </a:spcBef>
              <a:spcAft>
                <a:spcPct val="0"/>
              </a:spcAft>
            </a:pPr>
            <a:r>
              <a:rPr lang="en-US" sz="1600" b="1" dirty="0">
                <a:solidFill>
                  <a:srgbClr val="1A3967"/>
                </a:solidFill>
                <a:latin typeface="Calibri"/>
                <a:ea typeface="MS PGothic" pitchFamily="34" charset="-128"/>
                <a:cs typeface="Calibri"/>
              </a:rPr>
              <a:t>Professor, Department of Family </a:t>
            </a:r>
            <a:r>
              <a:rPr lang="en-US" sz="1600" b="1" dirty="0" smtClean="0">
                <a:solidFill>
                  <a:srgbClr val="1A3967"/>
                </a:solidFill>
                <a:latin typeface="Calibri"/>
                <a:ea typeface="MS PGothic" pitchFamily="34" charset="-128"/>
                <a:cs typeface="Calibri"/>
              </a:rPr>
              <a:t>Medicine, </a:t>
            </a:r>
          </a:p>
          <a:p>
            <a:pPr fontAlgn="base">
              <a:spcBef>
                <a:spcPct val="0"/>
              </a:spcBef>
              <a:spcAft>
                <a:spcPct val="0"/>
              </a:spcAft>
            </a:pPr>
            <a:r>
              <a:rPr lang="en-US" sz="1600" b="1" dirty="0" smtClean="0">
                <a:solidFill>
                  <a:srgbClr val="1A3967"/>
                </a:solidFill>
                <a:latin typeface="Calibri"/>
                <a:ea typeface="MS PGothic" pitchFamily="34" charset="-128"/>
                <a:cs typeface="Calibri"/>
              </a:rPr>
              <a:t>Georgetown </a:t>
            </a:r>
            <a:r>
              <a:rPr lang="en-US" sz="1600" b="1" dirty="0">
                <a:solidFill>
                  <a:srgbClr val="1A3967"/>
                </a:solidFill>
                <a:latin typeface="Calibri"/>
                <a:ea typeface="MS PGothic" pitchFamily="34" charset="-128"/>
                <a:cs typeface="Calibri"/>
              </a:rPr>
              <a:t>University School of </a:t>
            </a:r>
            <a:r>
              <a:rPr lang="en-US" sz="1600" b="1" dirty="0" smtClean="0">
                <a:solidFill>
                  <a:srgbClr val="1A3967"/>
                </a:solidFill>
                <a:latin typeface="Calibri"/>
                <a:ea typeface="MS PGothic" pitchFamily="34" charset="-128"/>
                <a:cs typeface="Calibri"/>
              </a:rPr>
              <a:t>Medicine</a:t>
            </a:r>
            <a:endParaRPr lang="en-US" sz="1600" b="1" dirty="0">
              <a:solidFill>
                <a:srgbClr val="1A3967"/>
              </a:solidFill>
              <a:latin typeface="Calibri"/>
              <a:ea typeface="MS PGothic" pitchFamily="34" charset="-128"/>
              <a:cs typeface="Calibri"/>
            </a:endParaRPr>
          </a:p>
        </p:txBody>
      </p:sp>
      <p:sp>
        <p:nvSpPr>
          <p:cNvPr id="4" name="Rounded Rectangle 3"/>
          <p:cNvSpPr/>
          <p:nvPr/>
        </p:nvSpPr>
        <p:spPr>
          <a:xfrm>
            <a:off x="1066800" y="2819400"/>
            <a:ext cx="1447800" cy="1905000"/>
          </a:xfrm>
          <a:prstGeom prst="roundRect">
            <a:avLst/>
          </a:prstGeom>
          <a:solidFill>
            <a:schemeClr val="bg1">
              <a:lumMod val="75000"/>
            </a:schemeClr>
          </a:solidFill>
          <a:ln>
            <a:solidFill>
              <a:schemeClr val="bg1"/>
            </a:solidFill>
          </a:ln>
          <a:effectLst>
            <a:outerShdw blurRad="165100" dist="25400" dir="204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TextBox 4"/>
          <p:cNvSpPr txBox="1"/>
          <p:nvPr/>
        </p:nvSpPr>
        <p:spPr>
          <a:xfrm>
            <a:off x="1371600" y="3343870"/>
            <a:ext cx="914400" cy="923330"/>
          </a:xfrm>
          <a:prstGeom prst="rect">
            <a:avLst/>
          </a:prstGeom>
          <a:noFill/>
        </p:spPr>
        <p:txBody>
          <a:bodyPr wrap="square" rtlCol="0">
            <a:spAutoFit/>
          </a:bodyPr>
          <a:lstStyle/>
          <a:p>
            <a:pPr algn="ctr" fontAlgn="base">
              <a:spcBef>
                <a:spcPct val="0"/>
              </a:spcBef>
              <a:spcAft>
                <a:spcPct val="0"/>
              </a:spcAft>
            </a:pPr>
            <a:r>
              <a:rPr lang="en-US" b="1" dirty="0" smtClean="0">
                <a:solidFill>
                  <a:srgbClr val="1A3967"/>
                </a:solidFill>
                <a:latin typeface="Calibri"/>
                <a:ea typeface="MS PGothic" pitchFamily="34" charset="-128"/>
                <a:cs typeface="Calibri"/>
              </a:rPr>
              <a:t>Photo Goes Here</a:t>
            </a:r>
            <a:endParaRPr lang="en-US" b="1" dirty="0">
              <a:solidFill>
                <a:srgbClr val="1A3967"/>
              </a:solidFill>
              <a:latin typeface="Calibri"/>
              <a:ea typeface="MS PGothic" pitchFamily="34" charset="-128"/>
              <a:cs typeface="Calibri"/>
            </a:endParaRPr>
          </a:p>
        </p:txBody>
      </p:sp>
      <p:sp>
        <p:nvSpPr>
          <p:cNvPr id="10" name="Rounded Rectangle 9"/>
          <p:cNvSpPr/>
          <p:nvPr/>
        </p:nvSpPr>
        <p:spPr>
          <a:xfrm>
            <a:off x="876300" y="2737899"/>
            <a:ext cx="1752600" cy="2209800"/>
          </a:xfrm>
          <a:prstGeom prst="roundRect">
            <a:avLst/>
          </a:prstGeom>
          <a:blipFill>
            <a:blip r:embed="rId3"/>
            <a:stretch>
              <a:fillRect/>
            </a:stretch>
          </a:blipFill>
          <a:ln w="12700">
            <a:solidFill>
              <a:schemeClr val="bg1"/>
            </a:solidFill>
          </a:ln>
          <a:effectLst>
            <a:outerShdw blurRad="165100" dist="25400" dir="19560000" algn="ct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283175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5574268"/>
            <a:ext cx="1981200" cy="369332"/>
          </a:xfrm>
          <a:prstGeom prst="rect">
            <a:avLst/>
          </a:prstGeom>
          <a:noFill/>
        </p:spPr>
        <p:txBody>
          <a:bodyPr wrap="square" rtlCol="0">
            <a:spAutoFit/>
          </a:bodyPr>
          <a:lstStyle/>
          <a:p>
            <a:pPr algn="ctr" fontAlgn="base">
              <a:spcBef>
                <a:spcPct val="0"/>
              </a:spcBef>
              <a:spcAft>
                <a:spcPct val="0"/>
              </a:spcAft>
            </a:pPr>
            <a:r>
              <a:rPr lang="en-US" b="1" dirty="0" smtClean="0">
                <a:solidFill>
                  <a:srgbClr val="003767"/>
                </a:solidFill>
                <a:latin typeface="Calibri" panose="020F0502020204030204" pitchFamily="34" charset="0"/>
                <a:ea typeface="MS PGothic" pitchFamily="34" charset="-128"/>
                <a:cs typeface="Calibri" panose="020F0502020204030204" pitchFamily="34" charset="0"/>
              </a:rPr>
              <a:t>INNOVATION</a:t>
            </a:r>
            <a:endParaRPr lang="en-US" b="1" dirty="0">
              <a:solidFill>
                <a:srgbClr val="003767"/>
              </a:solidFill>
              <a:latin typeface="Calibri" panose="020F0502020204030204" pitchFamily="34" charset="0"/>
              <a:ea typeface="MS PGothic" pitchFamily="34" charset="-128"/>
              <a:cs typeface="Calibri" panose="020F0502020204030204" pitchFamily="34" charset="0"/>
            </a:endParaRPr>
          </a:p>
        </p:txBody>
      </p:sp>
      <p:pic>
        <p:nvPicPr>
          <p:cNvPr id="5" name="Picture 4" descr="society_icon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9202" y="1143000"/>
            <a:ext cx="2160494" cy="2160494"/>
          </a:xfrm>
          <a:prstGeom prst="rect">
            <a:avLst/>
          </a:prstGeom>
        </p:spPr>
      </p:pic>
      <p:pic>
        <p:nvPicPr>
          <p:cNvPr id="6" name="Picture 5" descr="research_ico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400" y="4659868"/>
            <a:ext cx="908334" cy="908334"/>
          </a:xfrm>
          <a:prstGeom prst="rect">
            <a:avLst/>
          </a:prstGeom>
        </p:spPr>
      </p:pic>
      <p:pic>
        <p:nvPicPr>
          <p:cNvPr id="7" name="Picture 6" descr="innovation_ico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4659868"/>
            <a:ext cx="908334" cy="908334"/>
          </a:xfrm>
          <a:prstGeom prst="rect">
            <a:avLst/>
          </a:prstGeom>
        </p:spPr>
      </p:pic>
      <p:pic>
        <p:nvPicPr>
          <p:cNvPr id="8" name="Picture 7" descr="education_icon.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8000" y="4659868"/>
            <a:ext cx="908334" cy="908334"/>
          </a:xfrm>
          <a:prstGeom prst="rect">
            <a:avLst/>
          </a:prstGeom>
        </p:spPr>
      </p:pic>
      <p:sp>
        <p:nvSpPr>
          <p:cNvPr id="9" name="TextBox 8"/>
          <p:cNvSpPr txBox="1"/>
          <p:nvPr/>
        </p:nvSpPr>
        <p:spPr>
          <a:xfrm>
            <a:off x="0" y="685800"/>
            <a:ext cx="9144000" cy="369332"/>
          </a:xfrm>
          <a:prstGeom prst="rect">
            <a:avLst/>
          </a:prstGeom>
          <a:noFill/>
        </p:spPr>
        <p:txBody>
          <a:bodyPr wrap="square" rtlCol="0">
            <a:spAutoFit/>
          </a:bodyPr>
          <a:lstStyle/>
          <a:p>
            <a:pPr algn="ctr" fontAlgn="base">
              <a:spcBef>
                <a:spcPct val="0"/>
              </a:spcBef>
              <a:spcAft>
                <a:spcPct val="0"/>
              </a:spcAft>
            </a:pPr>
            <a:r>
              <a:rPr lang="en-US" b="1" spc="300" dirty="0" smtClean="0">
                <a:solidFill>
                  <a:srgbClr val="008F99"/>
                </a:solidFill>
                <a:latin typeface="Calibri"/>
                <a:ea typeface="MS PGothic" pitchFamily="34" charset="-128"/>
                <a:cs typeface="Calibri"/>
              </a:rPr>
              <a:t>OUR MISSION</a:t>
            </a:r>
            <a:endParaRPr lang="en-US" b="1" spc="300" dirty="0">
              <a:solidFill>
                <a:srgbClr val="008F99"/>
              </a:solidFill>
              <a:latin typeface="Calibri"/>
              <a:ea typeface="MS PGothic" pitchFamily="34" charset="-128"/>
              <a:cs typeface="Calibri"/>
            </a:endParaRPr>
          </a:p>
        </p:txBody>
      </p:sp>
      <p:sp>
        <p:nvSpPr>
          <p:cNvPr id="13" name="TextBox 12"/>
          <p:cNvSpPr txBox="1"/>
          <p:nvPr/>
        </p:nvSpPr>
        <p:spPr>
          <a:xfrm>
            <a:off x="0" y="3962400"/>
            <a:ext cx="9144000" cy="369332"/>
          </a:xfrm>
          <a:prstGeom prst="rect">
            <a:avLst/>
          </a:prstGeom>
          <a:noFill/>
        </p:spPr>
        <p:txBody>
          <a:bodyPr wrap="square" rtlCol="0">
            <a:spAutoFit/>
          </a:bodyPr>
          <a:lstStyle/>
          <a:p>
            <a:pPr algn="ctr" fontAlgn="base">
              <a:spcBef>
                <a:spcPct val="0"/>
              </a:spcBef>
              <a:spcAft>
                <a:spcPct val="0"/>
              </a:spcAft>
            </a:pPr>
            <a:r>
              <a:rPr lang="en-US" b="1" spc="300" dirty="0" smtClean="0">
                <a:solidFill>
                  <a:srgbClr val="008F99"/>
                </a:solidFill>
                <a:latin typeface="Calibri"/>
                <a:ea typeface="MS PGothic" pitchFamily="34" charset="-128"/>
                <a:cs typeface="Calibri"/>
              </a:rPr>
              <a:t>THROUGH</a:t>
            </a:r>
            <a:endParaRPr lang="en-US" b="1" spc="300" dirty="0">
              <a:solidFill>
                <a:srgbClr val="008F99"/>
              </a:solidFill>
              <a:latin typeface="Calibri"/>
              <a:ea typeface="MS PGothic" pitchFamily="34" charset="-128"/>
              <a:cs typeface="Calibri"/>
            </a:endParaRPr>
          </a:p>
        </p:txBody>
      </p:sp>
      <p:sp>
        <p:nvSpPr>
          <p:cNvPr id="14" name="TextBox 13"/>
          <p:cNvSpPr txBox="1"/>
          <p:nvPr/>
        </p:nvSpPr>
        <p:spPr>
          <a:xfrm>
            <a:off x="762000" y="5574268"/>
            <a:ext cx="1981200" cy="369332"/>
          </a:xfrm>
          <a:prstGeom prst="rect">
            <a:avLst/>
          </a:prstGeom>
          <a:noFill/>
        </p:spPr>
        <p:txBody>
          <a:bodyPr wrap="square" rtlCol="0">
            <a:spAutoFit/>
          </a:bodyPr>
          <a:lstStyle/>
          <a:p>
            <a:pPr algn="ctr" fontAlgn="base">
              <a:spcBef>
                <a:spcPct val="0"/>
              </a:spcBef>
              <a:spcAft>
                <a:spcPct val="0"/>
              </a:spcAft>
            </a:pPr>
            <a:r>
              <a:rPr lang="en-US" b="1" dirty="0" smtClean="0">
                <a:solidFill>
                  <a:srgbClr val="003767"/>
                </a:solidFill>
                <a:latin typeface="Calibri" panose="020F0502020204030204" pitchFamily="34" charset="0"/>
                <a:ea typeface="MS PGothic" pitchFamily="34" charset="-128"/>
                <a:cs typeface="Calibri" panose="020F0502020204030204" pitchFamily="34" charset="0"/>
              </a:rPr>
              <a:t>RESEARCH</a:t>
            </a:r>
            <a:endParaRPr lang="en-US" b="1" dirty="0">
              <a:solidFill>
                <a:srgbClr val="003767"/>
              </a:solidFill>
              <a:latin typeface="Calibri" panose="020F0502020204030204" pitchFamily="34" charset="0"/>
              <a:ea typeface="MS PGothic" pitchFamily="34" charset="-128"/>
              <a:cs typeface="Calibri" panose="020F0502020204030204" pitchFamily="34" charset="0"/>
            </a:endParaRPr>
          </a:p>
        </p:txBody>
      </p:sp>
      <p:sp>
        <p:nvSpPr>
          <p:cNvPr id="15" name="TextBox 14"/>
          <p:cNvSpPr txBox="1"/>
          <p:nvPr/>
        </p:nvSpPr>
        <p:spPr>
          <a:xfrm>
            <a:off x="6324600" y="5574268"/>
            <a:ext cx="1981200" cy="369332"/>
          </a:xfrm>
          <a:prstGeom prst="rect">
            <a:avLst/>
          </a:prstGeom>
          <a:noFill/>
        </p:spPr>
        <p:txBody>
          <a:bodyPr wrap="square" rtlCol="0">
            <a:spAutoFit/>
          </a:bodyPr>
          <a:lstStyle/>
          <a:p>
            <a:pPr algn="ctr" fontAlgn="base">
              <a:spcBef>
                <a:spcPct val="0"/>
              </a:spcBef>
              <a:spcAft>
                <a:spcPct val="0"/>
              </a:spcAft>
            </a:pPr>
            <a:r>
              <a:rPr lang="en-US" b="1" dirty="0" smtClean="0">
                <a:solidFill>
                  <a:srgbClr val="003767"/>
                </a:solidFill>
                <a:latin typeface="Calibri" panose="020F0502020204030204" pitchFamily="34" charset="0"/>
                <a:ea typeface="MS PGothic" pitchFamily="34" charset="-128"/>
                <a:cs typeface="Calibri" panose="020F0502020204030204" pitchFamily="34" charset="0"/>
              </a:rPr>
              <a:t>EDUCATION</a:t>
            </a:r>
            <a:endParaRPr lang="en-US" b="1" dirty="0">
              <a:solidFill>
                <a:srgbClr val="003767"/>
              </a:solidFill>
              <a:latin typeface="Calibri" panose="020F0502020204030204" pitchFamily="34" charset="0"/>
              <a:ea typeface="MS PGothic" pitchFamily="34" charset="-128"/>
              <a:cs typeface="Calibri" panose="020F0502020204030204" pitchFamily="34" charset="0"/>
            </a:endParaRPr>
          </a:p>
        </p:txBody>
      </p:sp>
      <p:cxnSp>
        <p:nvCxnSpPr>
          <p:cNvPr id="12" name="Straight Connector 11"/>
          <p:cNvCxnSpPr/>
          <p:nvPr/>
        </p:nvCxnSpPr>
        <p:spPr>
          <a:xfrm>
            <a:off x="5334000" y="4191000"/>
            <a:ext cx="2743200" cy="0"/>
          </a:xfrm>
          <a:prstGeom prst="line">
            <a:avLst/>
          </a:prstGeom>
          <a:ln>
            <a:solidFill>
              <a:srgbClr val="008F99"/>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143000" y="4191000"/>
            <a:ext cx="2667000" cy="0"/>
          </a:xfrm>
          <a:prstGeom prst="line">
            <a:avLst/>
          </a:prstGeom>
          <a:ln>
            <a:solidFill>
              <a:srgbClr val="008F99"/>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86400" y="914400"/>
            <a:ext cx="2590800" cy="0"/>
          </a:xfrm>
          <a:prstGeom prst="line">
            <a:avLst/>
          </a:prstGeom>
          <a:ln>
            <a:solidFill>
              <a:srgbClr val="008F99"/>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43000" y="914400"/>
            <a:ext cx="2438400" cy="0"/>
          </a:xfrm>
          <a:prstGeom prst="line">
            <a:avLst/>
          </a:prstGeom>
          <a:ln>
            <a:solidFill>
              <a:srgbClr val="008F99"/>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248285" y="3276600"/>
            <a:ext cx="2654381" cy="369332"/>
          </a:xfrm>
          <a:prstGeom prst="rect">
            <a:avLst/>
          </a:prstGeom>
          <a:noFill/>
        </p:spPr>
        <p:txBody>
          <a:bodyPr wrap="none" rtlCol="0">
            <a:spAutoFit/>
          </a:bodyPr>
          <a:lstStyle/>
          <a:p>
            <a:pPr algn="ctr" fontAlgn="base">
              <a:spcBef>
                <a:spcPct val="0"/>
              </a:spcBef>
              <a:spcAft>
                <a:spcPct val="0"/>
              </a:spcAft>
            </a:pPr>
            <a:r>
              <a:rPr lang="en-US" b="1" dirty="0" smtClean="0">
                <a:solidFill>
                  <a:srgbClr val="003767"/>
                </a:solidFill>
                <a:latin typeface="Calibri" panose="020F0502020204030204" pitchFamily="34" charset="0"/>
                <a:ea typeface="MS PGothic" pitchFamily="34" charset="-128"/>
                <a:cs typeface="Calibri" panose="020F0502020204030204" pitchFamily="34" charset="0"/>
              </a:rPr>
              <a:t>HEALTH AND WELL-BEING</a:t>
            </a:r>
            <a:endParaRPr lang="en-US" b="1" dirty="0">
              <a:solidFill>
                <a:srgbClr val="003767"/>
              </a:solidFill>
              <a:latin typeface="Calibri" panose="020F0502020204030204"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2725939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Samueli Institute Uncovers </a:t>
            </a:r>
            <a:br>
              <a:rPr lang="en-US" dirty="0" smtClean="0"/>
            </a:br>
            <a:r>
              <a:rPr lang="en-US" dirty="0" smtClean="0"/>
              <a:t>the Science of Health</a:t>
            </a:r>
            <a:endParaRPr lang="en-US" dirty="0"/>
          </a:p>
        </p:txBody>
      </p:sp>
      <p:graphicFrame>
        <p:nvGraphicFramePr>
          <p:cNvPr id="4" name="Content Placeholder 3"/>
          <p:cNvGraphicFramePr>
            <a:graphicFrameLocks noGrp="1"/>
          </p:cNvGraphicFramePr>
          <p:nvPr>
            <p:ph idx="1"/>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71600" y="3276600"/>
            <a:ext cx="1295400"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003767"/>
                </a:solidFill>
                <a:latin typeface="Calibri" panose="020F0502020204030204" pitchFamily="34" charset="0"/>
                <a:ea typeface="MS PGothic" pitchFamily="34" charset="-128"/>
                <a:cs typeface="Calibri" panose="020F0502020204030204" pitchFamily="34" charset="0"/>
              </a:rPr>
              <a:t>RESEARCH</a:t>
            </a:r>
            <a:endParaRPr lang="en-US" sz="1600" b="1" dirty="0">
              <a:solidFill>
                <a:srgbClr val="003767"/>
              </a:solidFill>
              <a:latin typeface="Calibri" panose="020F0502020204030204" pitchFamily="34" charset="0"/>
              <a:ea typeface="MS PGothic" pitchFamily="34" charset="-128"/>
              <a:cs typeface="Calibri" panose="020F0502020204030204" pitchFamily="34" charset="0"/>
            </a:endParaRPr>
          </a:p>
        </p:txBody>
      </p:sp>
      <p:pic>
        <p:nvPicPr>
          <p:cNvPr id="6" name="Picture 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9600" y="3048000"/>
            <a:ext cx="726667" cy="726667"/>
          </a:xfrm>
          <a:prstGeom prst="rect">
            <a:avLst/>
          </a:prstGeom>
        </p:spPr>
      </p:pic>
      <p:sp>
        <p:nvSpPr>
          <p:cNvPr id="7" name="TextBox 6"/>
          <p:cNvSpPr txBox="1"/>
          <p:nvPr/>
        </p:nvSpPr>
        <p:spPr>
          <a:xfrm>
            <a:off x="1371600" y="4343401"/>
            <a:ext cx="1676400"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003767"/>
                </a:solidFill>
                <a:latin typeface="Calibri" panose="020F0502020204030204" pitchFamily="34" charset="0"/>
                <a:ea typeface="MS PGothic" pitchFamily="34" charset="-128"/>
                <a:cs typeface="Calibri" panose="020F0502020204030204" pitchFamily="34" charset="0"/>
              </a:rPr>
              <a:t>INNOVATION</a:t>
            </a:r>
            <a:endParaRPr lang="en-US" sz="1600" b="1" dirty="0">
              <a:solidFill>
                <a:srgbClr val="003767"/>
              </a:solidFill>
              <a:latin typeface="Calibri" panose="020F0502020204030204" pitchFamily="34" charset="0"/>
              <a:ea typeface="MS PGothic" pitchFamily="34" charset="-128"/>
              <a:cs typeface="Calibri" panose="020F0502020204030204" pitchFamily="34" charset="0"/>
            </a:endParaRPr>
          </a:p>
        </p:txBody>
      </p:sp>
      <p:pic>
        <p:nvPicPr>
          <p:cNvPr id="8" name="Picture 7" descr="innovation_icon.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9600" y="4114800"/>
            <a:ext cx="726667" cy="726667"/>
          </a:xfrm>
          <a:prstGeom prst="rect">
            <a:avLst/>
          </a:prstGeom>
        </p:spPr>
      </p:pic>
      <p:sp>
        <p:nvSpPr>
          <p:cNvPr id="9" name="TextBox 8"/>
          <p:cNvSpPr txBox="1"/>
          <p:nvPr/>
        </p:nvSpPr>
        <p:spPr>
          <a:xfrm>
            <a:off x="1371600" y="5334001"/>
            <a:ext cx="1676400"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003767"/>
                </a:solidFill>
                <a:latin typeface="Calibri" panose="020F0502020204030204" pitchFamily="34" charset="0"/>
                <a:ea typeface="MS PGothic" pitchFamily="34" charset="-128"/>
                <a:cs typeface="Calibri" panose="020F0502020204030204" pitchFamily="34" charset="0"/>
              </a:rPr>
              <a:t>EDUCATION</a:t>
            </a:r>
            <a:endParaRPr lang="en-US" sz="1600" b="1" dirty="0">
              <a:solidFill>
                <a:srgbClr val="003767"/>
              </a:solidFill>
              <a:latin typeface="Calibri" panose="020F0502020204030204" pitchFamily="34" charset="0"/>
              <a:ea typeface="MS PGothic" pitchFamily="34" charset="-128"/>
              <a:cs typeface="Calibri" panose="020F0502020204030204" pitchFamily="34" charset="0"/>
            </a:endParaRPr>
          </a:p>
        </p:txBody>
      </p:sp>
      <p:pic>
        <p:nvPicPr>
          <p:cNvPr id="10" name="Picture 9" descr="education_icon.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600" y="5105400"/>
            <a:ext cx="726667" cy="726667"/>
          </a:xfrm>
          <a:prstGeom prst="rect">
            <a:avLst/>
          </a:prstGeom>
        </p:spPr>
      </p:pic>
      <p:pic>
        <p:nvPicPr>
          <p:cNvPr id="11" name="Picture 10" descr="systems_icon.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05200" y="5105400"/>
            <a:ext cx="726667" cy="726667"/>
          </a:xfrm>
          <a:prstGeom prst="rect">
            <a:avLst/>
          </a:prstGeom>
        </p:spPr>
      </p:pic>
      <p:pic>
        <p:nvPicPr>
          <p:cNvPr id="12" name="Picture 11" descr="warfighters_icon.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05200" y="4114800"/>
            <a:ext cx="726667" cy="726667"/>
          </a:xfrm>
          <a:prstGeom prst="rect">
            <a:avLst/>
          </a:prstGeom>
        </p:spPr>
      </p:pic>
      <p:pic>
        <p:nvPicPr>
          <p:cNvPr id="13" name="Picture 12" descr="individuals_icon.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505200" y="3048000"/>
            <a:ext cx="726667" cy="726667"/>
          </a:xfrm>
          <a:prstGeom prst="rect">
            <a:avLst/>
          </a:prstGeom>
        </p:spPr>
      </p:pic>
      <p:sp>
        <p:nvSpPr>
          <p:cNvPr id="14" name="TextBox 13"/>
          <p:cNvSpPr txBox="1"/>
          <p:nvPr/>
        </p:nvSpPr>
        <p:spPr>
          <a:xfrm>
            <a:off x="4191000" y="3276599"/>
            <a:ext cx="1600200"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003767"/>
                </a:solidFill>
                <a:latin typeface="Calibri" panose="020F0502020204030204" pitchFamily="34" charset="0"/>
                <a:ea typeface="MS PGothic" pitchFamily="34" charset="-128"/>
                <a:cs typeface="Calibri" panose="020F0502020204030204" pitchFamily="34" charset="0"/>
              </a:rPr>
              <a:t>INDIVIDUALS</a:t>
            </a:r>
            <a:endParaRPr lang="en-US" sz="1600" b="1" dirty="0">
              <a:solidFill>
                <a:srgbClr val="003767"/>
              </a:solidFill>
              <a:latin typeface="Calibri" panose="020F0502020204030204" pitchFamily="34" charset="0"/>
              <a:ea typeface="MS PGothic" pitchFamily="34" charset="-128"/>
              <a:cs typeface="Calibri" panose="020F0502020204030204" pitchFamily="34" charset="0"/>
            </a:endParaRPr>
          </a:p>
        </p:txBody>
      </p:sp>
      <p:sp>
        <p:nvSpPr>
          <p:cNvPr id="15" name="TextBox 14"/>
          <p:cNvSpPr txBox="1"/>
          <p:nvPr/>
        </p:nvSpPr>
        <p:spPr>
          <a:xfrm>
            <a:off x="4191000" y="4343400"/>
            <a:ext cx="1676400"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003767"/>
                </a:solidFill>
                <a:latin typeface="Calibri" panose="020F0502020204030204" pitchFamily="34" charset="0"/>
                <a:ea typeface="MS PGothic" pitchFamily="34" charset="-128"/>
                <a:cs typeface="Calibri" panose="020F0502020204030204" pitchFamily="34" charset="0"/>
              </a:rPr>
              <a:t>WARFIGHTERS</a:t>
            </a:r>
            <a:endParaRPr lang="en-US" sz="1600" b="1" dirty="0">
              <a:solidFill>
                <a:srgbClr val="003767"/>
              </a:solidFill>
              <a:latin typeface="Calibri" panose="020F0502020204030204" pitchFamily="34" charset="0"/>
              <a:ea typeface="MS PGothic" pitchFamily="34" charset="-128"/>
              <a:cs typeface="Calibri" panose="020F0502020204030204" pitchFamily="34" charset="0"/>
            </a:endParaRPr>
          </a:p>
        </p:txBody>
      </p:sp>
      <p:sp>
        <p:nvSpPr>
          <p:cNvPr id="16" name="TextBox 15"/>
          <p:cNvSpPr txBox="1"/>
          <p:nvPr/>
        </p:nvSpPr>
        <p:spPr>
          <a:xfrm>
            <a:off x="4191000" y="5334000"/>
            <a:ext cx="1676400"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003767"/>
                </a:solidFill>
                <a:latin typeface="Calibri" panose="020F0502020204030204" pitchFamily="34" charset="0"/>
                <a:ea typeface="MS PGothic" pitchFamily="34" charset="-128"/>
                <a:cs typeface="Calibri" panose="020F0502020204030204" pitchFamily="34" charset="0"/>
              </a:rPr>
              <a:t>SYSTEMS</a:t>
            </a:r>
            <a:endParaRPr lang="en-US" sz="1600" b="1" dirty="0">
              <a:solidFill>
                <a:srgbClr val="003767"/>
              </a:solidFill>
              <a:latin typeface="Calibri" panose="020F0502020204030204"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2913794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282805" y="533400"/>
            <a:ext cx="64259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defPPr>
              <a:defRPr lang="en-US"/>
            </a:defPPr>
            <a:lvl1pPr algn="ctr">
              <a:defRPr sz="3200" b="1">
                <a:solidFill>
                  <a:srgbClr val="1A3967"/>
                </a:solidFill>
                <a:latin typeface="Cambria" panose="02040503050406030204" pitchFamily="18" charset="0"/>
                <a:cs typeface="Times New Roman" charset="0"/>
              </a:defRPr>
            </a:lvl1pPr>
            <a:lvl2pPr>
              <a:defRPr sz="1200">
                <a:latin typeface="Gill Sans" charset="0"/>
              </a:defRPr>
            </a:lvl2pPr>
            <a:lvl3pPr>
              <a:defRPr sz="1200">
                <a:latin typeface="Gill Sans" charset="0"/>
              </a:defRPr>
            </a:lvl3pPr>
            <a:lvl4pPr>
              <a:defRPr sz="1200">
                <a:latin typeface="Gill Sans" charset="0"/>
              </a:defRPr>
            </a:lvl4pPr>
            <a:lvl5pPr>
              <a:defRPr sz="1200">
                <a:latin typeface="Gill Sans" charset="0"/>
              </a:defRPr>
            </a:lvl5pPr>
            <a:lvl6pPr fontAlgn="base">
              <a:spcBef>
                <a:spcPct val="0"/>
              </a:spcBef>
              <a:spcAft>
                <a:spcPct val="0"/>
              </a:spcAft>
              <a:defRPr sz="1200">
                <a:latin typeface="Gill Sans" charset="0"/>
              </a:defRPr>
            </a:lvl6pPr>
            <a:lvl7pPr fontAlgn="base">
              <a:spcBef>
                <a:spcPct val="0"/>
              </a:spcBef>
              <a:spcAft>
                <a:spcPct val="0"/>
              </a:spcAft>
              <a:defRPr sz="1200">
                <a:latin typeface="Gill Sans" charset="0"/>
              </a:defRPr>
            </a:lvl7pPr>
            <a:lvl8pPr fontAlgn="base">
              <a:spcBef>
                <a:spcPct val="0"/>
              </a:spcBef>
              <a:spcAft>
                <a:spcPct val="0"/>
              </a:spcAft>
              <a:defRPr sz="1200">
                <a:latin typeface="Gill Sans" charset="0"/>
              </a:defRPr>
            </a:lvl8pPr>
            <a:lvl9pPr fontAlgn="base">
              <a:spcBef>
                <a:spcPct val="0"/>
              </a:spcBef>
              <a:spcAft>
                <a:spcPct val="0"/>
              </a:spcAft>
              <a:defRPr sz="1200">
                <a:latin typeface="Gill Sans" charset="0"/>
              </a:defRPr>
            </a:lvl9pPr>
          </a:lstStyle>
          <a:p>
            <a:pPr fontAlgn="base">
              <a:spcBef>
                <a:spcPct val="0"/>
              </a:spcBef>
              <a:spcAft>
                <a:spcPct val="0"/>
              </a:spcAft>
            </a:pPr>
            <a:r>
              <a:rPr lang="en-US" dirty="0" smtClean="0">
                <a:ea typeface="MS PGothic" pitchFamily="34" charset="-128"/>
              </a:rPr>
              <a:t>What Creates Human Flourishing?</a:t>
            </a:r>
            <a:endParaRPr lang="en-US" dirty="0">
              <a:ea typeface="MS PGothic" pitchFamily="34" charset="-128"/>
            </a:endParaRPr>
          </a:p>
        </p:txBody>
      </p:sp>
      <p:sp>
        <p:nvSpPr>
          <p:cNvPr id="24581" name="Rectangle 2"/>
          <p:cNvSpPr txBox="1">
            <a:spLocks noChangeArrowheads="1"/>
          </p:cNvSpPr>
          <p:nvPr/>
        </p:nvSpPr>
        <p:spPr bwMode="auto">
          <a:xfrm>
            <a:off x="2674787" y="1025843"/>
            <a:ext cx="39580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pPr>
            <a:r>
              <a:rPr lang="en-US" altLang="en-US" sz="3000" b="1" i="1" dirty="0">
                <a:solidFill>
                  <a:prstClr val="black"/>
                </a:solidFill>
                <a:ea typeface="MS PGothic" pitchFamily="34" charset="-128"/>
                <a:cs typeface="Arial" pitchFamily="34" charset="0"/>
              </a:rPr>
              <a:t>Maslow’s Hierarchy </a:t>
            </a:r>
          </a:p>
          <a:p>
            <a:pPr eaLnBrk="1" fontAlgn="base" hangingPunct="1">
              <a:spcBef>
                <a:spcPct val="20000"/>
              </a:spcBef>
              <a:spcAft>
                <a:spcPct val="0"/>
              </a:spcAft>
            </a:pPr>
            <a:endParaRPr lang="en-US" altLang="en-US" sz="3000" b="1" i="1" dirty="0">
              <a:solidFill>
                <a:prstClr val="black"/>
              </a:solidFill>
              <a:ea typeface="MS PGothic" pitchFamily="34" charset="-128"/>
              <a:cs typeface="Arial" pitchFamily="34" charset="0"/>
            </a:endParaRPr>
          </a:p>
        </p:txBody>
      </p:sp>
      <p:pic>
        <p:nvPicPr>
          <p:cNvPr id="3" name="Picture 2" descr="maslows_hierarch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200" y="1651850"/>
            <a:ext cx="6454588" cy="4588407"/>
          </a:xfrm>
          <a:prstGeom prst="rect">
            <a:avLst/>
          </a:prstGeom>
        </p:spPr>
      </p:pic>
    </p:spTree>
    <p:extLst>
      <p:ext uri="{BB962C8B-B14F-4D97-AF65-F5344CB8AC3E}">
        <p14:creationId xmlns:p14="http://schemas.microsoft.com/office/powerpoint/2010/main" val="121917833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762000"/>
            <a:ext cx="9144000" cy="762000"/>
          </a:xfrm>
        </p:spPr>
        <p:txBody>
          <a:bodyPr/>
          <a:lstStyle/>
          <a:p>
            <a:pPr eaLnBrk="1" hangingPunct="1">
              <a:defRPr/>
            </a:pPr>
            <a:r>
              <a:rPr lang="en-US" u="sng" kern="1200" dirty="0">
                <a:solidFill>
                  <a:schemeClr val="accent2">
                    <a:lumMod val="75000"/>
                  </a:schemeClr>
                </a:solidFill>
                <a:ea typeface="+mn-ea"/>
              </a:rPr>
              <a:t>The Solution </a:t>
            </a:r>
            <a:r>
              <a:rPr lang="en-US" kern="1200" dirty="0">
                <a:solidFill>
                  <a:schemeClr val="accent2">
                    <a:lumMod val="75000"/>
                  </a:schemeClr>
                </a:solidFill>
                <a:ea typeface="+mn-ea"/>
              </a:rPr>
              <a:t>is </a:t>
            </a:r>
            <a:r>
              <a:rPr lang="en-US" kern="1200" dirty="0" err="1">
                <a:solidFill>
                  <a:schemeClr val="accent2">
                    <a:lumMod val="75000"/>
                  </a:schemeClr>
                </a:solidFill>
                <a:ea typeface="+mn-ea"/>
              </a:rPr>
              <a:t>Salutogenesis</a:t>
            </a:r>
            <a:r>
              <a:rPr lang="en-US" kern="1200" dirty="0">
                <a:solidFill>
                  <a:schemeClr val="accent2">
                    <a:lumMod val="75000"/>
                  </a:schemeClr>
                </a:solidFill>
                <a:ea typeface="+mn-ea"/>
              </a:rPr>
              <a:t>: </a:t>
            </a:r>
            <a:br>
              <a:rPr lang="en-US" kern="1200" dirty="0">
                <a:solidFill>
                  <a:schemeClr val="accent2">
                    <a:lumMod val="75000"/>
                  </a:schemeClr>
                </a:solidFill>
                <a:ea typeface="+mn-ea"/>
              </a:rPr>
            </a:br>
            <a:r>
              <a:rPr lang="en-US" kern="1200" dirty="0">
                <a:solidFill>
                  <a:schemeClr val="accent2">
                    <a:lumMod val="75000"/>
                  </a:schemeClr>
                </a:solidFill>
                <a:ea typeface="+mn-ea"/>
              </a:rPr>
              <a:t>The Process of Healing</a:t>
            </a:r>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6400"/>
            <a:ext cx="9124285" cy="41910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5012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228600" y="610468"/>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sz="2800" b="1" dirty="0" smtClean="0">
                <a:solidFill>
                  <a:srgbClr val="002060"/>
                </a:solidFill>
                <a:latin typeface="Cambria" panose="02040503050406030204" pitchFamily="18" charset="0"/>
                <a:ea typeface="MS PGothic" pitchFamily="34" charset="-128"/>
                <a:cs typeface="Calibri" pitchFamily="34" charset="0"/>
              </a:rPr>
              <a:t>Core Components of Human Flourishing</a:t>
            </a:r>
            <a:endParaRPr lang="en-US" sz="2800" b="1" dirty="0">
              <a:solidFill>
                <a:srgbClr val="002060"/>
              </a:solidFill>
              <a:latin typeface="Cambria" panose="02040503050406030204" pitchFamily="18" charset="0"/>
              <a:ea typeface="MS PGothic" pitchFamily="34" charset="-128"/>
              <a:cs typeface="Calibri" pitchFamily="34" charset="0"/>
            </a:endParaRPr>
          </a:p>
        </p:txBody>
      </p:sp>
      <p:sp>
        <p:nvSpPr>
          <p:cNvPr id="7" name="Rectangle 6"/>
          <p:cNvSpPr/>
          <p:nvPr/>
        </p:nvSpPr>
        <p:spPr>
          <a:xfrm rot="2700000">
            <a:off x="2577203" y="1768410"/>
            <a:ext cx="3988099" cy="388038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3" name="Group 2"/>
          <p:cNvGrpSpPr/>
          <p:nvPr/>
        </p:nvGrpSpPr>
        <p:grpSpPr>
          <a:xfrm>
            <a:off x="3088416" y="2312154"/>
            <a:ext cx="3156062" cy="2810008"/>
            <a:chOff x="3088416" y="2312154"/>
            <a:chExt cx="3156062" cy="2810008"/>
          </a:xfrm>
        </p:grpSpPr>
        <p:sp>
          <p:nvSpPr>
            <p:cNvPr id="20" name="Rounded Rectangle 19"/>
            <p:cNvSpPr/>
            <p:nvPr/>
          </p:nvSpPr>
          <p:spPr>
            <a:xfrm>
              <a:off x="4644278" y="2312154"/>
              <a:ext cx="1443038" cy="1383223"/>
            </a:xfrm>
            <a:prstGeom prst="roundRect">
              <a:avLst/>
            </a:prstGeom>
            <a:solidFill>
              <a:srgbClr val="1A396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TextBox 9"/>
            <p:cNvSpPr txBox="1">
              <a:spLocks noChangeArrowheads="1"/>
            </p:cNvSpPr>
            <p:nvPr/>
          </p:nvSpPr>
          <p:spPr bwMode="auto">
            <a:xfrm>
              <a:off x="4571253" y="2705347"/>
              <a:ext cx="1673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dirty="0" smtClean="0">
                  <a:solidFill>
                    <a:srgbClr val="FFFFFF"/>
                  </a:solidFill>
                  <a:latin typeface="Calibri" pitchFamily="34" charset="0"/>
                </a:rPr>
                <a:t>Exercise </a:t>
              </a:r>
              <a:r>
                <a:rPr lang="en-US" altLang="en-US" dirty="0">
                  <a:solidFill>
                    <a:srgbClr val="FFFFFF"/>
                  </a:solidFill>
                  <a:latin typeface="Calibri" pitchFamily="34" charset="0"/>
                </a:rPr>
                <a:t>&amp;</a:t>
              </a:r>
            </a:p>
            <a:p>
              <a:pPr algn="ctr" eaLnBrk="1" fontAlgn="base" hangingPunct="1">
                <a:spcBef>
                  <a:spcPct val="0"/>
                </a:spcBef>
                <a:spcAft>
                  <a:spcPct val="0"/>
                </a:spcAft>
              </a:pPr>
              <a:r>
                <a:rPr lang="en-US" altLang="en-US" dirty="0">
                  <a:solidFill>
                    <a:srgbClr val="FFFFFF"/>
                  </a:solidFill>
                  <a:latin typeface="Calibri" pitchFamily="34" charset="0"/>
                </a:rPr>
                <a:t>Sleep</a:t>
              </a:r>
            </a:p>
          </p:txBody>
        </p:sp>
        <p:sp>
          <p:nvSpPr>
            <p:cNvPr id="22" name="Rounded Rectangle 21"/>
            <p:cNvSpPr/>
            <p:nvPr/>
          </p:nvSpPr>
          <p:spPr>
            <a:xfrm>
              <a:off x="3143026" y="2312154"/>
              <a:ext cx="1469390" cy="1408483"/>
            </a:xfrm>
            <a:prstGeom prst="roundRect">
              <a:avLst/>
            </a:prstGeom>
            <a:solidFill>
              <a:srgbClr val="1A396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Rounded Rectangle 23"/>
            <p:cNvSpPr/>
            <p:nvPr/>
          </p:nvSpPr>
          <p:spPr>
            <a:xfrm>
              <a:off x="4626081" y="3708601"/>
              <a:ext cx="1443038" cy="1383223"/>
            </a:xfrm>
            <a:prstGeom prst="roundRect">
              <a:avLst/>
            </a:prstGeom>
            <a:solidFill>
              <a:srgbClr val="1A396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Rounded Rectangle 24"/>
            <p:cNvSpPr/>
            <p:nvPr/>
          </p:nvSpPr>
          <p:spPr>
            <a:xfrm>
              <a:off x="3169391" y="3734374"/>
              <a:ext cx="1447800" cy="1387788"/>
            </a:xfrm>
            <a:prstGeom prst="roundRect">
              <a:avLst/>
            </a:prstGeom>
            <a:solidFill>
              <a:srgbClr val="1A396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TextBox 11"/>
            <p:cNvSpPr txBox="1">
              <a:spLocks noChangeArrowheads="1"/>
            </p:cNvSpPr>
            <p:nvPr/>
          </p:nvSpPr>
          <p:spPr bwMode="auto">
            <a:xfrm>
              <a:off x="4511781" y="4105103"/>
              <a:ext cx="1671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dirty="0">
                  <a:solidFill>
                    <a:srgbClr val="FFFFFF"/>
                  </a:solidFill>
                  <a:latin typeface="Calibri" pitchFamily="34" charset="0"/>
                </a:rPr>
                <a:t>Optimum</a:t>
              </a:r>
            </a:p>
            <a:p>
              <a:pPr algn="ctr" eaLnBrk="1" fontAlgn="base" hangingPunct="1">
                <a:spcBef>
                  <a:spcPct val="0"/>
                </a:spcBef>
                <a:spcAft>
                  <a:spcPct val="0"/>
                </a:spcAft>
              </a:pPr>
              <a:r>
                <a:rPr lang="en-US" altLang="en-US" dirty="0" smtClean="0">
                  <a:solidFill>
                    <a:srgbClr val="FFFFFF"/>
                  </a:solidFill>
                  <a:latin typeface="Calibri" pitchFamily="34" charset="0"/>
                </a:rPr>
                <a:t>Nutrition</a:t>
              </a:r>
              <a:endParaRPr lang="en-US" altLang="en-US" dirty="0">
                <a:solidFill>
                  <a:srgbClr val="FFFFFF"/>
                </a:solidFill>
                <a:latin typeface="Calibri" pitchFamily="34" charset="0"/>
              </a:endParaRPr>
            </a:p>
          </p:txBody>
        </p:sp>
        <p:sp>
          <p:nvSpPr>
            <p:cNvPr id="27" name="TextBox 13"/>
            <p:cNvSpPr txBox="1">
              <a:spLocks noChangeArrowheads="1"/>
            </p:cNvSpPr>
            <p:nvPr/>
          </p:nvSpPr>
          <p:spPr bwMode="auto">
            <a:xfrm>
              <a:off x="3245591" y="4112199"/>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dirty="0">
                  <a:solidFill>
                    <a:prstClr val="white"/>
                  </a:solidFill>
                  <a:latin typeface="Calibri" pitchFamily="34" charset="0"/>
                </a:rPr>
                <a:t>Social</a:t>
              </a:r>
            </a:p>
            <a:p>
              <a:pPr algn="ctr" eaLnBrk="1" fontAlgn="base" hangingPunct="1">
                <a:spcBef>
                  <a:spcPct val="0"/>
                </a:spcBef>
                <a:spcAft>
                  <a:spcPct val="0"/>
                </a:spcAft>
              </a:pPr>
              <a:r>
                <a:rPr lang="en-US" altLang="en-US" dirty="0">
                  <a:solidFill>
                    <a:prstClr val="white"/>
                  </a:solidFill>
                  <a:latin typeface="Calibri" pitchFamily="34" charset="0"/>
                </a:rPr>
                <a:t>Cohesion</a:t>
              </a:r>
            </a:p>
          </p:txBody>
        </p:sp>
        <p:sp>
          <p:nvSpPr>
            <p:cNvPr id="28" name="TextBox 17"/>
            <p:cNvSpPr txBox="1">
              <a:spLocks noChangeArrowheads="1"/>
            </p:cNvSpPr>
            <p:nvPr/>
          </p:nvSpPr>
          <p:spPr bwMode="auto">
            <a:xfrm>
              <a:off x="3088416" y="2684011"/>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dirty="0">
                  <a:solidFill>
                    <a:prstClr val="white"/>
                  </a:solidFill>
                  <a:latin typeface="Calibri" pitchFamily="34" charset="0"/>
                </a:rPr>
                <a:t>Psychological</a:t>
              </a:r>
            </a:p>
            <a:p>
              <a:pPr algn="ctr" eaLnBrk="1" fontAlgn="base" hangingPunct="1">
                <a:spcBef>
                  <a:spcPct val="0"/>
                </a:spcBef>
                <a:spcAft>
                  <a:spcPct val="0"/>
                </a:spcAft>
              </a:pPr>
              <a:r>
                <a:rPr lang="en-US" altLang="en-US" dirty="0">
                  <a:solidFill>
                    <a:prstClr val="white"/>
                  </a:solidFill>
                  <a:latin typeface="Calibri" pitchFamily="34" charset="0"/>
                </a:rPr>
                <a:t>Resilience</a:t>
              </a:r>
            </a:p>
          </p:txBody>
        </p:sp>
      </p:grpSp>
      <p:grpSp>
        <p:nvGrpSpPr>
          <p:cNvPr id="2" name="Group 1"/>
          <p:cNvGrpSpPr/>
          <p:nvPr/>
        </p:nvGrpSpPr>
        <p:grpSpPr>
          <a:xfrm>
            <a:off x="685800" y="1457637"/>
            <a:ext cx="7805924" cy="4404100"/>
            <a:chOff x="685800" y="1457637"/>
            <a:chExt cx="7805924" cy="4404100"/>
          </a:xfrm>
        </p:grpSpPr>
        <p:sp>
          <p:nvSpPr>
            <p:cNvPr id="18" name="TextBox 5"/>
            <p:cNvSpPr txBox="1">
              <a:spLocks noChangeArrowheads="1"/>
            </p:cNvSpPr>
            <p:nvPr/>
          </p:nvSpPr>
          <p:spPr bwMode="auto">
            <a:xfrm>
              <a:off x="3039316" y="1457637"/>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b="1" dirty="0" smtClean="0">
                  <a:solidFill>
                    <a:srgbClr val="1A3967"/>
                  </a:solidFill>
                  <a:latin typeface="Calibri" pitchFamily="34" charset="0"/>
                </a:rPr>
                <a:t>PHYSICAL </a:t>
              </a:r>
              <a:br>
                <a:rPr lang="en-US" altLang="en-US" b="1" dirty="0" smtClean="0">
                  <a:solidFill>
                    <a:srgbClr val="1A3967"/>
                  </a:solidFill>
                  <a:latin typeface="Calibri" pitchFamily="34" charset="0"/>
                </a:rPr>
              </a:br>
              <a:r>
                <a:rPr lang="en-US" altLang="en-US" b="1" dirty="0" smtClean="0">
                  <a:solidFill>
                    <a:srgbClr val="1A3967"/>
                  </a:solidFill>
                  <a:latin typeface="Calibri" pitchFamily="34" charset="0"/>
                </a:rPr>
                <a:t>ENVIRONMENT</a:t>
              </a:r>
              <a:endParaRPr lang="en-US" altLang="en-US" b="1" dirty="0">
                <a:solidFill>
                  <a:srgbClr val="1A3967"/>
                </a:solidFill>
                <a:latin typeface="Calibri" pitchFamily="34" charset="0"/>
              </a:endParaRPr>
            </a:p>
          </p:txBody>
        </p:sp>
        <p:sp>
          <p:nvSpPr>
            <p:cNvPr id="29" name="TextBox 6"/>
            <p:cNvSpPr txBox="1">
              <a:spLocks noChangeArrowheads="1"/>
            </p:cNvSpPr>
            <p:nvPr/>
          </p:nvSpPr>
          <p:spPr bwMode="auto">
            <a:xfrm>
              <a:off x="2999075" y="5215406"/>
              <a:ext cx="3344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b="1" dirty="0" smtClean="0">
                  <a:solidFill>
                    <a:srgbClr val="1A3967"/>
                  </a:solidFill>
                  <a:latin typeface="Calibri" pitchFamily="34" charset="0"/>
                </a:rPr>
                <a:t>HEALTH CARE </a:t>
              </a:r>
              <a:br>
                <a:rPr lang="en-US" altLang="en-US" b="1" dirty="0" smtClean="0">
                  <a:solidFill>
                    <a:srgbClr val="1A3967"/>
                  </a:solidFill>
                  <a:latin typeface="Calibri" pitchFamily="34" charset="0"/>
                </a:rPr>
              </a:br>
              <a:r>
                <a:rPr lang="en-US" altLang="en-US" b="1" dirty="0" smtClean="0">
                  <a:solidFill>
                    <a:srgbClr val="1A3967"/>
                  </a:solidFill>
                  <a:latin typeface="Calibri" pitchFamily="34" charset="0"/>
                </a:rPr>
                <a:t>ENVIRONMENT</a:t>
              </a:r>
              <a:endParaRPr lang="en-US" altLang="en-US" b="1" dirty="0">
                <a:solidFill>
                  <a:srgbClr val="1A3967"/>
                </a:solidFill>
                <a:latin typeface="Calibri" pitchFamily="34" charset="0"/>
              </a:endParaRPr>
            </a:p>
          </p:txBody>
        </p:sp>
        <p:sp>
          <p:nvSpPr>
            <p:cNvPr id="15" name="TextBox 5"/>
            <p:cNvSpPr txBox="1">
              <a:spLocks noChangeArrowheads="1"/>
            </p:cNvSpPr>
            <p:nvPr/>
          </p:nvSpPr>
          <p:spPr bwMode="auto">
            <a:xfrm>
              <a:off x="685800" y="3309559"/>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b="1" dirty="0" smtClean="0">
                  <a:solidFill>
                    <a:srgbClr val="1A3967"/>
                  </a:solidFill>
                  <a:latin typeface="Calibri" pitchFamily="34" charset="0"/>
                </a:rPr>
                <a:t>SOCIAL </a:t>
              </a:r>
            </a:p>
            <a:p>
              <a:pPr algn="ctr" eaLnBrk="1" fontAlgn="base" hangingPunct="1">
                <a:spcBef>
                  <a:spcPct val="0"/>
                </a:spcBef>
                <a:spcAft>
                  <a:spcPct val="0"/>
                </a:spcAft>
              </a:pPr>
              <a:r>
                <a:rPr lang="en-US" altLang="en-US" b="1" dirty="0" smtClean="0">
                  <a:solidFill>
                    <a:srgbClr val="1A3967"/>
                  </a:solidFill>
                  <a:latin typeface="Calibri" pitchFamily="34" charset="0"/>
                </a:rPr>
                <a:t>ENVIRONMENT</a:t>
              </a:r>
              <a:endParaRPr lang="en-US" altLang="en-US" b="1" dirty="0">
                <a:solidFill>
                  <a:srgbClr val="1A3967"/>
                </a:solidFill>
                <a:latin typeface="Calibri" pitchFamily="34" charset="0"/>
              </a:endParaRPr>
            </a:p>
          </p:txBody>
        </p:sp>
        <p:sp>
          <p:nvSpPr>
            <p:cNvPr id="16" name="TextBox 5"/>
            <p:cNvSpPr txBox="1">
              <a:spLocks noChangeArrowheads="1"/>
            </p:cNvSpPr>
            <p:nvPr/>
          </p:nvSpPr>
          <p:spPr bwMode="auto">
            <a:xfrm>
              <a:off x="5443724" y="3408932"/>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b="1" dirty="0" smtClean="0">
                  <a:solidFill>
                    <a:srgbClr val="1A3967"/>
                  </a:solidFill>
                  <a:latin typeface="Calibri" pitchFamily="34" charset="0"/>
                </a:rPr>
                <a:t>LEADERSHIP </a:t>
              </a:r>
            </a:p>
            <a:p>
              <a:pPr algn="ctr" eaLnBrk="1" fontAlgn="base" hangingPunct="1">
                <a:spcBef>
                  <a:spcPct val="0"/>
                </a:spcBef>
                <a:spcAft>
                  <a:spcPct val="0"/>
                </a:spcAft>
              </a:pPr>
              <a:r>
                <a:rPr lang="en-US" altLang="en-US" b="1" dirty="0" smtClean="0">
                  <a:solidFill>
                    <a:srgbClr val="1A3967"/>
                  </a:solidFill>
                  <a:latin typeface="Calibri" pitchFamily="34" charset="0"/>
                </a:rPr>
                <a:t>ENVIRONMENT</a:t>
              </a:r>
              <a:endParaRPr lang="en-US" altLang="en-US" b="1" dirty="0">
                <a:solidFill>
                  <a:srgbClr val="1A3967"/>
                </a:solidFill>
                <a:latin typeface="Calibri" pitchFamily="34" charset="0"/>
              </a:endParaRPr>
            </a:p>
          </p:txBody>
        </p:sp>
      </p:grpSp>
      <p:sp>
        <p:nvSpPr>
          <p:cNvPr id="17" name="Rectangle 16"/>
          <p:cNvSpPr/>
          <p:nvPr/>
        </p:nvSpPr>
        <p:spPr>
          <a:xfrm rot="2700000">
            <a:off x="4118774" y="3269175"/>
            <a:ext cx="1051007" cy="1034362"/>
          </a:xfrm>
          <a:prstGeom prst="rect">
            <a:avLst/>
          </a:prstGeom>
          <a:solidFill>
            <a:schemeClr val="accent6">
              <a:lumMod val="40000"/>
              <a:lumOff val="60000"/>
            </a:schemeClr>
          </a:solidFill>
          <a:ln>
            <a:noFill/>
          </a:ln>
          <a:effectLst>
            <a:outerShdw blurRad="44450" dist="27940" dir="5400000" algn="ctr">
              <a:srgbClr val="000000">
                <a:alpha val="32000"/>
              </a:srgb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TextBox 6"/>
          <p:cNvSpPr txBox="1">
            <a:spLocks noChangeArrowheads="1"/>
          </p:cNvSpPr>
          <p:nvPr/>
        </p:nvSpPr>
        <p:spPr bwMode="auto">
          <a:xfrm>
            <a:off x="3043842" y="3601690"/>
            <a:ext cx="3255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b="1" dirty="0" smtClean="0">
                <a:solidFill>
                  <a:srgbClr val="1A3967"/>
                </a:solidFill>
                <a:latin typeface="Calibri" pitchFamily="34" charset="0"/>
              </a:rPr>
              <a:t>PURPOSE</a:t>
            </a:r>
            <a:endParaRPr lang="en-US" altLang="en-US" b="1" dirty="0">
              <a:solidFill>
                <a:srgbClr val="1A3967"/>
              </a:solidFill>
              <a:latin typeface="Calibri" pitchFamily="34" charset="0"/>
            </a:endParaRPr>
          </a:p>
        </p:txBody>
      </p:sp>
    </p:spTree>
    <p:extLst>
      <p:ext uri="{BB962C8B-B14F-4D97-AF65-F5344CB8AC3E}">
        <p14:creationId xmlns:p14="http://schemas.microsoft.com/office/powerpoint/2010/main" val="36303413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942550"/>
            <a:ext cx="7131424" cy="2677656"/>
          </a:xfrm>
          <a:prstGeom prst="rect">
            <a:avLst/>
          </a:prstGeom>
        </p:spPr>
        <p:txBody>
          <a:bodyPr wrap="square">
            <a:spAutoFit/>
          </a:bodyPr>
          <a:lstStyle/>
          <a:p>
            <a:pPr fontAlgn="base">
              <a:spcBef>
                <a:spcPct val="0"/>
              </a:spcBef>
              <a:spcAft>
                <a:spcPct val="0"/>
              </a:spcAft>
            </a:pPr>
            <a:r>
              <a:rPr lang="en-US" sz="2400" b="1" i="1" dirty="0" smtClean="0">
                <a:solidFill>
                  <a:prstClr val="black"/>
                </a:solidFill>
                <a:latin typeface="Calibri" panose="020F0502020204030204" pitchFamily="34" charset="0"/>
                <a:ea typeface="MS PGothic" pitchFamily="34" charset="-128"/>
              </a:rPr>
              <a:t>The </a:t>
            </a:r>
            <a:r>
              <a:rPr lang="en-US" sz="2400" b="1" i="1" dirty="0">
                <a:solidFill>
                  <a:prstClr val="black"/>
                </a:solidFill>
                <a:latin typeface="Calibri" panose="020F0502020204030204" pitchFamily="34" charset="0"/>
                <a:ea typeface="MS PGothic" pitchFamily="34" charset="-128"/>
              </a:rPr>
              <a:t>conditions </a:t>
            </a:r>
            <a:r>
              <a:rPr lang="en-US" sz="2400" b="1" i="1" dirty="0" smtClean="0">
                <a:solidFill>
                  <a:prstClr val="black"/>
                </a:solidFill>
                <a:latin typeface="Calibri" panose="020F0502020204030204" pitchFamily="34" charset="0"/>
                <a:ea typeface="MS PGothic" pitchFamily="34" charset="-128"/>
              </a:rPr>
              <a:t>for cultural change are</a:t>
            </a:r>
            <a:r>
              <a:rPr lang="en-US" sz="2400" b="1" i="1" dirty="0">
                <a:solidFill>
                  <a:prstClr val="black"/>
                </a:solidFill>
                <a:latin typeface="Calibri" panose="020F0502020204030204" pitchFamily="34" charset="0"/>
                <a:ea typeface="MS PGothic" pitchFamily="34" charset="-128"/>
              </a:rPr>
              <a:t>: </a:t>
            </a:r>
            <a:endParaRPr lang="en-US" sz="2400" b="1" i="1" dirty="0" smtClean="0">
              <a:solidFill>
                <a:prstClr val="black"/>
              </a:solidFill>
              <a:latin typeface="Calibri" panose="020F0502020204030204" pitchFamily="34" charset="0"/>
              <a:ea typeface="MS PGothic" pitchFamily="34" charset="-128"/>
            </a:endParaRPr>
          </a:p>
          <a:p>
            <a:pPr fontAlgn="base">
              <a:spcBef>
                <a:spcPct val="0"/>
              </a:spcBef>
              <a:spcAft>
                <a:spcPct val="0"/>
              </a:spcAft>
            </a:pPr>
            <a:endParaRPr lang="en-US" sz="2400" b="1" dirty="0" smtClean="0">
              <a:solidFill>
                <a:prstClr val="black"/>
              </a:solidFill>
              <a:latin typeface="Calibri" panose="020F0502020204030204" pitchFamily="34" charset="0"/>
              <a:ea typeface="MS PGothic" pitchFamily="34" charset="-128"/>
            </a:endParaRPr>
          </a:p>
          <a:p>
            <a:pPr marL="342900" indent="-342900" fontAlgn="base">
              <a:spcBef>
                <a:spcPct val="0"/>
              </a:spcBef>
              <a:spcAft>
                <a:spcPct val="0"/>
              </a:spcAft>
              <a:buFontTx/>
              <a:buAutoNum type="arabicParenR"/>
            </a:pPr>
            <a:r>
              <a:rPr lang="en-US" sz="2400" b="1" dirty="0" smtClean="0">
                <a:solidFill>
                  <a:prstClr val="black"/>
                </a:solidFill>
                <a:latin typeface="Calibri" panose="020F0502020204030204" pitchFamily="34" charset="0"/>
                <a:ea typeface="MS PGothic" pitchFamily="34" charset="-128"/>
              </a:rPr>
              <a:t>a </a:t>
            </a:r>
            <a:r>
              <a:rPr lang="en-US" sz="2400" b="1" dirty="0">
                <a:solidFill>
                  <a:prstClr val="black"/>
                </a:solidFill>
                <a:latin typeface="Calibri" panose="020F0502020204030204" pitchFamily="34" charset="0"/>
                <a:ea typeface="MS PGothic" pitchFamily="34" charset="-128"/>
              </a:rPr>
              <a:t>common vision, agenda and plan; </a:t>
            </a:r>
            <a:endParaRPr lang="en-US" sz="2400" b="1" dirty="0" smtClean="0">
              <a:solidFill>
                <a:prstClr val="black"/>
              </a:solidFill>
              <a:latin typeface="Calibri" panose="020F0502020204030204" pitchFamily="34" charset="0"/>
              <a:ea typeface="MS PGothic" pitchFamily="34" charset="-128"/>
            </a:endParaRPr>
          </a:p>
          <a:p>
            <a:pPr marL="342900" indent="-342900" fontAlgn="base">
              <a:spcBef>
                <a:spcPct val="0"/>
              </a:spcBef>
              <a:spcAft>
                <a:spcPct val="0"/>
              </a:spcAft>
              <a:buFontTx/>
              <a:buAutoNum type="arabicParenR"/>
            </a:pPr>
            <a:r>
              <a:rPr lang="en-US" sz="2400" b="1" dirty="0" smtClean="0">
                <a:solidFill>
                  <a:prstClr val="black"/>
                </a:solidFill>
                <a:latin typeface="Calibri" panose="020F0502020204030204" pitchFamily="34" charset="0"/>
                <a:ea typeface="MS PGothic" pitchFamily="34" charset="-128"/>
              </a:rPr>
              <a:t>mutually </a:t>
            </a:r>
            <a:r>
              <a:rPr lang="en-US" sz="2400" b="1" dirty="0">
                <a:solidFill>
                  <a:prstClr val="black"/>
                </a:solidFill>
                <a:latin typeface="Calibri" panose="020F0502020204030204" pitchFamily="34" charset="0"/>
                <a:ea typeface="MS PGothic" pitchFamily="34" charset="-128"/>
              </a:rPr>
              <a:t>reinforcing activities based on the </a:t>
            </a:r>
            <a:r>
              <a:rPr lang="en-US" sz="2400" b="1" dirty="0" smtClean="0">
                <a:solidFill>
                  <a:prstClr val="black"/>
                </a:solidFill>
                <a:latin typeface="Calibri" panose="020F0502020204030204" pitchFamily="34" charset="0"/>
                <a:ea typeface="MS PGothic" pitchFamily="34" charset="-128"/>
              </a:rPr>
              <a:t>plan;</a:t>
            </a:r>
          </a:p>
          <a:p>
            <a:pPr marL="342900" indent="-342900" fontAlgn="base">
              <a:spcBef>
                <a:spcPct val="0"/>
              </a:spcBef>
              <a:spcAft>
                <a:spcPct val="0"/>
              </a:spcAft>
              <a:buFontTx/>
              <a:buAutoNum type="arabicParenR"/>
            </a:pPr>
            <a:r>
              <a:rPr lang="en-US" sz="2400" b="1" dirty="0" smtClean="0">
                <a:solidFill>
                  <a:prstClr val="black"/>
                </a:solidFill>
                <a:latin typeface="Calibri" panose="020F0502020204030204" pitchFamily="34" charset="0"/>
                <a:ea typeface="MS PGothic" pitchFamily="34" charset="-128"/>
              </a:rPr>
              <a:t>shared </a:t>
            </a:r>
            <a:r>
              <a:rPr lang="en-US" sz="2400" b="1" dirty="0">
                <a:solidFill>
                  <a:prstClr val="black"/>
                </a:solidFill>
                <a:latin typeface="Calibri" panose="020F0502020204030204" pitchFamily="34" charset="0"/>
                <a:ea typeface="MS PGothic" pitchFamily="34" charset="-128"/>
              </a:rPr>
              <a:t>measurement </a:t>
            </a:r>
            <a:r>
              <a:rPr lang="en-US" sz="2400" b="1" dirty="0" smtClean="0">
                <a:solidFill>
                  <a:prstClr val="black"/>
                </a:solidFill>
                <a:latin typeface="Calibri" panose="020F0502020204030204" pitchFamily="34" charset="0"/>
                <a:ea typeface="MS PGothic" pitchFamily="34" charset="-128"/>
              </a:rPr>
              <a:t>systems;</a:t>
            </a:r>
          </a:p>
          <a:p>
            <a:pPr marL="342900" indent="-342900" fontAlgn="base">
              <a:spcBef>
                <a:spcPct val="0"/>
              </a:spcBef>
              <a:spcAft>
                <a:spcPct val="0"/>
              </a:spcAft>
              <a:buFontTx/>
              <a:buAutoNum type="arabicParenR"/>
            </a:pPr>
            <a:r>
              <a:rPr lang="en-US" sz="2400" b="1" dirty="0" smtClean="0">
                <a:solidFill>
                  <a:prstClr val="black"/>
                </a:solidFill>
                <a:latin typeface="Calibri" panose="020F0502020204030204" pitchFamily="34" charset="0"/>
                <a:ea typeface="MS PGothic" pitchFamily="34" charset="-128"/>
              </a:rPr>
              <a:t>continuous </a:t>
            </a:r>
            <a:r>
              <a:rPr lang="en-US" sz="2400" b="1" dirty="0">
                <a:solidFill>
                  <a:prstClr val="black"/>
                </a:solidFill>
                <a:latin typeface="Calibri" panose="020F0502020204030204" pitchFamily="34" charset="0"/>
                <a:ea typeface="MS PGothic" pitchFamily="34" charset="-128"/>
              </a:rPr>
              <a:t>communication among the team; </a:t>
            </a:r>
            <a:r>
              <a:rPr lang="en-US" sz="2400" b="1" dirty="0" smtClean="0">
                <a:solidFill>
                  <a:prstClr val="black"/>
                </a:solidFill>
                <a:latin typeface="Calibri" panose="020F0502020204030204" pitchFamily="34" charset="0"/>
                <a:ea typeface="MS PGothic" pitchFamily="34" charset="-128"/>
              </a:rPr>
              <a:t>and</a:t>
            </a:r>
          </a:p>
          <a:p>
            <a:pPr marL="342900" indent="-342900" fontAlgn="base">
              <a:spcBef>
                <a:spcPct val="0"/>
              </a:spcBef>
              <a:spcAft>
                <a:spcPct val="0"/>
              </a:spcAft>
              <a:buFontTx/>
              <a:buAutoNum type="arabicParenR"/>
            </a:pPr>
            <a:r>
              <a:rPr lang="en-US" sz="2400" b="1" dirty="0" smtClean="0">
                <a:solidFill>
                  <a:prstClr val="black"/>
                </a:solidFill>
                <a:latin typeface="Calibri" panose="020F0502020204030204" pitchFamily="34" charset="0"/>
                <a:ea typeface="MS PGothic" pitchFamily="34" charset="-128"/>
              </a:rPr>
              <a:t>a </a:t>
            </a:r>
            <a:r>
              <a:rPr lang="en-US" sz="2400" b="1" dirty="0">
                <a:solidFill>
                  <a:prstClr val="black"/>
                </a:solidFill>
                <a:latin typeface="Calibri" panose="020F0502020204030204" pitchFamily="34" charset="0"/>
                <a:ea typeface="MS PGothic" pitchFamily="34" charset="-128"/>
              </a:rPr>
              <a:t>backbone support organization</a:t>
            </a:r>
            <a:r>
              <a:rPr lang="en-US" sz="2400" b="1" dirty="0" smtClean="0">
                <a:solidFill>
                  <a:prstClr val="black"/>
                </a:solidFill>
                <a:latin typeface="Calibri" panose="020F0502020204030204" pitchFamily="34" charset="0"/>
                <a:ea typeface="MS PGothic" pitchFamily="34" charset="-128"/>
              </a:rPr>
              <a:t>.</a:t>
            </a:r>
            <a:endParaRPr lang="en-US" sz="2400" b="1" dirty="0">
              <a:solidFill>
                <a:prstClr val="black"/>
              </a:solidFill>
              <a:latin typeface="Calibri" panose="020F0502020204030204" pitchFamily="34" charset="0"/>
              <a:ea typeface="MS PGothic" pitchFamily="34" charset="-128"/>
            </a:endParaRPr>
          </a:p>
        </p:txBody>
      </p:sp>
      <p:sp>
        <p:nvSpPr>
          <p:cNvPr id="4" name="Rectangle 3"/>
          <p:cNvSpPr/>
          <p:nvPr/>
        </p:nvSpPr>
        <p:spPr>
          <a:xfrm>
            <a:off x="1408150" y="835787"/>
            <a:ext cx="6274603" cy="584775"/>
          </a:xfrm>
          <a:prstGeom prst="rect">
            <a:avLst/>
          </a:prstGeom>
        </p:spPr>
        <p:txBody>
          <a:bodyPr wrap="none">
            <a:spAutoFit/>
          </a:bodyPr>
          <a:lstStyle/>
          <a:p>
            <a:pPr fontAlgn="base">
              <a:spcBef>
                <a:spcPct val="0"/>
              </a:spcBef>
              <a:spcAft>
                <a:spcPct val="0"/>
              </a:spcAft>
            </a:pPr>
            <a:r>
              <a:rPr lang="en-US" sz="3200" b="1" dirty="0" smtClean="0">
                <a:solidFill>
                  <a:prstClr val="black"/>
                </a:solidFill>
                <a:latin typeface="Calibri" panose="020F0502020204030204" pitchFamily="34" charset="0"/>
                <a:ea typeface="MS PGothic" pitchFamily="34" charset="-128"/>
              </a:rPr>
              <a:t>Multi-Stakeholder Cultural Change</a:t>
            </a:r>
            <a:endParaRPr lang="en-US" sz="3200" b="1" dirty="0">
              <a:solidFill>
                <a:prstClr val="black"/>
              </a:solidFill>
              <a:latin typeface="Calibri" panose="020F0502020204030204" pitchFamily="34" charset="0"/>
              <a:ea typeface="MS PGothic" pitchFamily="34" charset="-128"/>
            </a:endParaRPr>
          </a:p>
        </p:txBody>
      </p:sp>
      <p:sp>
        <p:nvSpPr>
          <p:cNvPr id="3" name="Rectangle 2"/>
          <p:cNvSpPr/>
          <p:nvPr/>
        </p:nvSpPr>
        <p:spPr>
          <a:xfrm>
            <a:off x="2743200" y="5029200"/>
            <a:ext cx="4953000" cy="584775"/>
          </a:xfrm>
          <a:prstGeom prst="rect">
            <a:avLst/>
          </a:prstGeom>
        </p:spPr>
        <p:txBody>
          <a:bodyPr wrap="square">
            <a:spAutoFit/>
          </a:bodyPr>
          <a:lstStyle/>
          <a:p>
            <a:pPr fontAlgn="base">
              <a:spcBef>
                <a:spcPct val="0"/>
              </a:spcBef>
              <a:spcAft>
                <a:spcPct val="0"/>
              </a:spcAft>
            </a:pPr>
            <a:r>
              <a:rPr lang="en-US" sz="1600" b="1" dirty="0" smtClean="0">
                <a:solidFill>
                  <a:prstClr val="black"/>
                </a:solidFill>
                <a:latin typeface="Calibri" panose="020F0502020204030204" pitchFamily="34" charset="0"/>
                <a:ea typeface="MS PGothic" pitchFamily="34" charset="-128"/>
              </a:rPr>
              <a:t>John </a:t>
            </a:r>
            <a:r>
              <a:rPr lang="en-US" sz="1600" b="1" dirty="0" err="1">
                <a:solidFill>
                  <a:prstClr val="black"/>
                </a:solidFill>
                <a:latin typeface="Calibri" panose="020F0502020204030204" pitchFamily="34" charset="0"/>
                <a:ea typeface="MS PGothic" pitchFamily="34" charset="-128"/>
              </a:rPr>
              <a:t>Kania</a:t>
            </a:r>
            <a:r>
              <a:rPr lang="en-US" sz="1600" b="1" dirty="0">
                <a:solidFill>
                  <a:prstClr val="black"/>
                </a:solidFill>
                <a:latin typeface="Calibri" panose="020F0502020204030204" pitchFamily="34" charset="0"/>
                <a:ea typeface="MS PGothic" pitchFamily="34" charset="-128"/>
              </a:rPr>
              <a:t> &amp; Mark </a:t>
            </a:r>
            <a:r>
              <a:rPr lang="en-US" sz="1600" b="1" dirty="0" smtClean="0">
                <a:solidFill>
                  <a:prstClr val="black"/>
                </a:solidFill>
                <a:latin typeface="Calibri" panose="020F0502020204030204" pitchFamily="34" charset="0"/>
                <a:ea typeface="MS PGothic" pitchFamily="34" charset="-128"/>
              </a:rPr>
              <a:t>Kramer. </a:t>
            </a:r>
            <a:r>
              <a:rPr lang="en-US" sz="1600" b="1" dirty="0">
                <a:solidFill>
                  <a:prstClr val="black"/>
                </a:solidFill>
                <a:latin typeface="Calibri" panose="020F0502020204030204" pitchFamily="34" charset="0"/>
                <a:ea typeface="MS PGothic" pitchFamily="34" charset="-128"/>
              </a:rPr>
              <a:t>Collective </a:t>
            </a:r>
            <a:r>
              <a:rPr lang="en-US" sz="1600" b="1" dirty="0" smtClean="0">
                <a:solidFill>
                  <a:prstClr val="black"/>
                </a:solidFill>
                <a:latin typeface="Calibri" panose="020F0502020204030204" pitchFamily="34" charset="0"/>
                <a:ea typeface="MS PGothic" pitchFamily="34" charset="-128"/>
              </a:rPr>
              <a:t>Impact</a:t>
            </a:r>
            <a:r>
              <a:rPr lang="en-US" sz="1600" b="1" i="1" dirty="0" smtClean="0">
                <a:solidFill>
                  <a:prstClr val="black"/>
                </a:solidFill>
                <a:latin typeface="Calibri" panose="020F0502020204030204" pitchFamily="34" charset="0"/>
                <a:ea typeface="MS PGothic" pitchFamily="34" charset="-128"/>
              </a:rPr>
              <a:t>. Stanford </a:t>
            </a:r>
            <a:r>
              <a:rPr lang="en-US" sz="1600" b="1" i="1" dirty="0">
                <a:solidFill>
                  <a:prstClr val="black"/>
                </a:solidFill>
                <a:latin typeface="Calibri" panose="020F0502020204030204" pitchFamily="34" charset="0"/>
                <a:ea typeface="MS PGothic" pitchFamily="34" charset="-128"/>
              </a:rPr>
              <a:t>Social Innovation </a:t>
            </a:r>
            <a:r>
              <a:rPr lang="en-US" sz="1600" b="1" i="1" dirty="0" smtClean="0">
                <a:solidFill>
                  <a:prstClr val="black"/>
                </a:solidFill>
                <a:latin typeface="Calibri" panose="020F0502020204030204" pitchFamily="34" charset="0"/>
                <a:ea typeface="MS PGothic" pitchFamily="34" charset="-128"/>
              </a:rPr>
              <a:t>Review. </a:t>
            </a:r>
            <a:r>
              <a:rPr lang="en-US" sz="1600" b="1" dirty="0" smtClean="0">
                <a:solidFill>
                  <a:prstClr val="black"/>
                </a:solidFill>
                <a:latin typeface="Calibri" panose="020F0502020204030204" pitchFamily="34" charset="0"/>
                <a:ea typeface="MS PGothic" pitchFamily="34" charset="-128"/>
              </a:rPr>
              <a:t>Winter 2011, p. 36-41.</a:t>
            </a:r>
            <a:endParaRPr lang="en-US" sz="1600" b="1" dirty="0">
              <a:solidFill>
                <a:prstClr val="black"/>
              </a:solidFill>
              <a:latin typeface="Calibri" panose="020F0502020204030204" pitchFamily="34" charset="0"/>
              <a:ea typeface="MS PGothic" pitchFamily="34" charset="-128"/>
            </a:endParaRPr>
          </a:p>
        </p:txBody>
      </p:sp>
    </p:spTree>
    <p:extLst>
      <p:ext uri="{BB962C8B-B14F-4D97-AF65-F5344CB8AC3E}">
        <p14:creationId xmlns:p14="http://schemas.microsoft.com/office/powerpoint/2010/main" val="413501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screen">
            <a:extLst>
              <a:ext uri="{28A0092B-C50C-407E-A947-70E740481C1C}">
                <a14:useLocalDpi xmlns:a14="http://schemas.microsoft.com/office/drawing/2010/main"/>
              </a:ext>
            </a:extLst>
          </a:blip>
          <a:srcRect t="13637" b="12727"/>
          <a:stretch/>
        </p:blipFill>
        <p:spPr>
          <a:xfrm>
            <a:off x="0" y="838200"/>
            <a:ext cx="9144000" cy="5049982"/>
          </a:xfrm>
          <a:prstGeom prst="rect">
            <a:avLst/>
          </a:prstGeom>
        </p:spPr>
      </p:pic>
    </p:spTree>
    <p:extLst>
      <p:ext uri="{BB962C8B-B14F-4D97-AF65-F5344CB8AC3E}">
        <p14:creationId xmlns:p14="http://schemas.microsoft.com/office/powerpoint/2010/main" val="239176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457200" y="304800"/>
          <a:ext cx="82296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25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a:solidFill>
                <a:prstClr val="black"/>
              </a:solidFill>
              <a:ea typeface="MS PGothic" pitchFamily="34" charset="-128"/>
            </a:endParaRPr>
          </a:p>
        </p:txBody>
      </p:sp>
      <p:sp>
        <p:nvSpPr>
          <p:cNvPr id="2355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a:solidFill>
                <a:prstClr val="black"/>
              </a:solidFill>
              <a:ea typeface="MS PGothic" pitchFamily="34" charset="-128"/>
            </a:endParaRPr>
          </a:p>
        </p:txBody>
      </p:sp>
      <p:sp>
        <p:nvSpPr>
          <p:cNvPr id="23557" name="Title 5"/>
          <p:cNvSpPr>
            <a:spLocks noGrp="1"/>
          </p:cNvSpPr>
          <p:nvPr>
            <p:ph type="title"/>
          </p:nvPr>
        </p:nvSpPr>
        <p:spPr>
          <a:xfrm>
            <a:off x="275492" y="457200"/>
            <a:ext cx="8839200" cy="685800"/>
          </a:xfrm>
        </p:spPr>
        <p:txBody>
          <a:bodyPr/>
          <a:lstStyle/>
          <a:p>
            <a:pPr>
              <a:defRPr/>
            </a:pPr>
            <a:r>
              <a:rPr lang="en-US" dirty="0" smtClean="0"/>
              <a:t>Customizing Whole Systems Wellbeing</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359" y="1067215"/>
            <a:ext cx="7741281" cy="5028785"/>
          </a:xfrm>
          <a:prstGeom prst="rect">
            <a:avLst/>
          </a:prstGeom>
        </p:spPr>
      </p:pic>
    </p:spTree>
    <p:extLst>
      <p:ext uri="{BB962C8B-B14F-4D97-AF65-F5344CB8AC3E}">
        <p14:creationId xmlns:p14="http://schemas.microsoft.com/office/powerpoint/2010/main" val="331717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p:cNvSpPr>
          <p:nvPr/>
        </p:nvSpPr>
        <p:spPr bwMode="auto">
          <a:xfrm>
            <a:off x="197509" y="257175"/>
            <a:ext cx="8514894" cy="1290638"/>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0" tIns="0" rIns="0" bIns="0" anchor="ctr"/>
          <a:lstStyle/>
          <a:p>
            <a:pPr algn="ctr" defTabSz="467270" fontAlgn="base" hangingPunct="0">
              <a:spcBef>
                <a:spcPct val="0"/>
              </a:spcBef>
              <a:spcAft>
                <a:spcPct val="0"/>
              </a:spcAft>
            </a:pPr>
            <a:endParaRPr lang="en-US" sz="2900" dirty="0" smtClean="0">
              <a:solidFill>
                <a:srgbClr val="000000"/>
              </a:solidFill>
              <a:sym typeface="Helvetica Light"/>
            </a:endParaRPr>
          </a:p>
        </p:txBody>
      </p:sp>
      <p:sp>
        <p:nvSpPr>
          <p:cNvPr id="3" name="Rectangle 5"/>
          <p:cNvSpPr>
            <a:spLocks/>
          </p:cNvSpPr>
          <p:nvPr/>
        </p:nvSpPr>
        <p:spPr bwMode="auto">
          <a:xfrm>
            <a:off x="197510" y="242890"/>
            <a:ext cx="8514893" cy="1290638"/>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0" tIns="0" rIns="0" bIns="0" anchor="ctr"/>
          <a:lstStyle/>
          <a:p>
            <a:pPr algn="ctr" defTabSz="467270" fontAlgn="base" hangingPunct="0">
              <a:spcBef>
                <a:spcPct val="0"/>
              </a:spcBef>
              <a:spcAft>
                <a:spcPct val="0"/>
              </a:spcAft>
            </a:pPr>
            <a:endParaRPr lang="en-US" sz="2900" dirty="0" smtClean="0">
              <a:solidFill>
                <a:srgbClr val="000000"/>
              </a:solidFill>
              <a:sym typeface="Helvetica Light"/>
            </a:endParaRPr>
          </a:p>
        </p:txBody>
      </p:sp>
      <p:pic>
        <p:nvPicPr>
          <p:cNvPr id="4" name="Picture 7" descr="86491665.jpg"/>
          <p:cNvPicPr>
            <a:picLocks noChangeAspect="1"/>
          </p:cNvPicPr>
          <p:nvPr/>
        </p:nvPicPr>
        <p:blipFill>
          <a:blip r:embed="rId2" cstate="print"/>
          <a:srcRect/>
          <a:stretch>
            <a:fillRect/>
          </a:stretch>
        </p:blipFill>
        <p:spPr bwMode="auto">
          <a:xfrm>
            <a:off x="6854342" y="278609"/>
            <a:ext cx="1858061" cy="1219200"/>
          </a:xfrm>
          <a:prstGeom prst="rect">
            <a:avLst/>
          </a:prstGeom>
          <a:noFill/>
          <a:ln w="9525">
            <a:solidFill>
              <a:srgbClr val="303A96"/>
            </a:solidFill>
            <a:round/>
            <a:headEnd/>
            <a:tailEnd/>
          </a:ln>
        </p:spPr>
      </p:pic>
      <p:sp>
        <p:nvSpPr>
          <p:cNvPr id="5" name="Rectangle 8"/>
          <p:cNvSpPr txBox="1">
            <a:spLocks noChangeArrowheads="1"/>
          </p:cNvSpPr>
          <p:nvPr/>
        </p:nvSpPr>
        <p:spPr>
          <a:xfrm>
            <a:off x="547839" y="292894"/>
            <a:ext cx="9875788" cy="1219200"/>
          </a:xfrm>
          <a:prstGeom prst="rect">
            <a:avLst/>
          </a:prstGeom>
        </p:spPr>
        <p:txBody>
          <a:bodyPr lIns="101362" tIns="57919" rIns="101362" bIns="57919"/>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1038935"/>
            <a:r>
              <a:rPr lang="en-US" sz="3700" dirty="0" smtClean="0">
                <a:latin typeface="Helvetica" charset="0"/>
                <a:sym typeface="Helvetica" charset="0"/>
              </a:rPr>
              <a:t>Building on the Past; </a:t>
            </a:r>
            <a:br>
              <a:rPr lang="en-US" sz="3700" dirty="0" smtClean="0">
                <a:latin typeface="Helvetica" charset="0"/>
                <a:sym typeface="Helvetica" charset="0"/>
              </a:rPr>
            </a:br>
            <a:r>
              <a:rPr lang="en-US" sz="3700" dirty="0" smtClean="0">
                <a:latin typeface="Helvetica" charset="0"/>
                <a:sym typeface="Helvetica" charset="0"/>
              </a:rPr>
              <a:t>Preparing for the Future</a:t>
            </a:r>
            <a:endParaRPr lang="en-US" dirty="0" smtClean="0"/>
          </a:p>
        </p:txBody>
      </p:sp>
      <p:sp>
        <p:nvSpPr>
          <p:cNvPr id="6" name="Right Arrow 26"/>
          <p:cNvSpPr>
            <a:spLocks noChangeArrowheads="1"/>
          </p:cNvSpPr>
          <p:nvPr/>
        </p:nvSpPr>
        <p:spPr bwMode="auto">
          <a:xfrm>
            <a:off x="4615944" y="3773434"/>
            <a:ext cx="507758" cy="231223"/>
          </a:xfrm>
          <a:prstGeom prst="rightArrow">
            <a:avLst>
              <a:gd name="adj1" fmla="val 50000"/>
              <a:gd name="adj2" fmla="val 50000"/>
            </a:avLst>
          </a:prstGeom>
          <a:solidFill>
            <a:schemeClr val="accent2"/>
          </a:solidFill>
          <a:ln w="9525">
            <a:solidFill>
              <a:schemeClr val="tx1"/>
            </a:solidFill>
            <a:round/>
            <a:headEnd/>
            <a:tailEnd/>
          </a:ln>
        </p:spPr>
        <p:txBody>
          <a:bodyPr lIns="73307" tIns="36656" rIns="73307" bIns="36656"/>
          <a:lstStyle/>
          <a:p>
            <a:pPr algn="ctr" defTabSz="467270" eaLnBrk="0" fontAlgn="base" hangingPunct="0">
              <a:spcBef>
                <a:spcPct val="0"/>
              </a:spcBef>
              <a:spcAft>
                <a:spcPct val="0"/>
              </a:spcAft>
            </a:pPr>
            <a:endParaRPr lang="en-US" sz="1900" dirty="0" smtClean="0">
              <a:solidFill>
                <a:srgbClr val="000000"/>
              </a:solidFill>
              <a:latin typeface="Times" pitchFamily="18" charset="0"/>
              <a:sym typeface="Helvetica Light"/>
            </a:endParaRPr>
          </a:p>
        </p:txBody>
      </p:sp>
      <p:sp>
        <p:nvSpPr>
          <p:cNvPr id="7" name="TextBox 6"/>
          <p:cNvSpPr txBox="1">
            <a:spLocks noChangeArrowheads="1"/>
          </p:cNvSpPr>
          <p:nvPr/>
        </p:nvSpPr>
        <p:spPr bwMode="auto">
          <a:xfrm>
            <a:off x="6022869" y="1710762"/>
            <a:ext cx="1272520" cy="320249"/>
          </a:xfrm>
          <a:prstGeom prst="rect">
            <a:avLst/>
          </a:prstGeom>
          <a:noFill/>
          <a:ln w="9525">
            <a:noFill/>
            <a:miter lim="800000"/>
            <a:headEnd/>
            <a:tailEnd/>
          </a:ln>
        </p:spPr>
        <p:txBody>
          <a:bodyPr wrap="none" lIns="73307" tIns="36656" rIns="73307" bIns="36656">
            <a:spAutoFit/>
          </a:bodyPr>
          <a:lstStyle/>
          <a:p>
            <a:pPr algn="ctr" defTabSz="467270" fontAlgn="base" hangingPunct="0">
              <a:spcBef>
                <a:spcPct val="0"/>
              </a:spcBef>
              <a:spcAft>
                <a:spcPct val="0"/>
              </a:spcAft>
            </a:pPr>
            <a:r>
              <a:rPr lang="en-US" sz="1600" dirty="0" smtClean="0">
                <a:solidFill>
                  <a:srgbClr val="000000"/>
                </a:solidFill>
                <a:latin typeface="Helvetica" charset="0"/>
                <a:sym typeface="Helvetica Light"/>
              </a:rPr>
              <a:t>2011 – 2013</a:t>
            </a:r>
          </a:p>
        </p:txBody>
      </p:sp>
      <p:grpSp>
        <p:nvGrpSpPr>
          <p:cNvPr id="8" name="Group 22"/>
          <p:cNvGrpSpPr>
            <a:grpSpLocks/>
          </p:cNvGrpSpPr>
          <p:nvPr/>
        </p:nvGrpSpPr>
        <p:grpSpPr bwMode="auto">
          <a:xfrm>
            <a:off x="2713324" y="1673040"/>
            <a:ext cx="1780441" cy="2610951"/>
            <a:chOff x="304800" y="3639996"/>
            <a:chExt cx="1723534" cy="2405678"/>
          </a:xfrm>
        </p:grpSpPr>
        <p:pic>
          <p:nvPicPr>
            <p:cNvPr id="9" name="Picture 23"/>
            <p:cNvPicPr>
              <a:picLocks noChangeAspect="1"/>
            </p:cNvPicPr>
            <p:nvPr/>
          </p:nvPicPr>
          <p:blipFill>
            <a:blip r:embed="rId3" cstate="print"/>
            <a:srcRect/>
            <a:stretch>
              <a:fillRect/>
            </a:stretch>
          </p:blipFill>
          <p:spPr bwMode="auto">
            <a:xfrm>
              <a:off x="304800" y="3962400"/>
              <a:ext cx="1723534" cy="2083274"/>
            </a:xfrm>
            <a:prstGeom prst="rect">
              <a:avLst/>
            </a:prstGeom>
            <a:noFill/>
            <a:ln w="9525">
              <a:noFill/>
              <a:miter lim="800000"/>
              <a:headEnd/>
              <a:tailEnd/>
            </a:ln>
          </p:spPr>
        </p:pic>
        <p:sp>
          <p:nvSpPr>
            <p:cNvPr id="10" name="TextBox 24"/>
            <p:cNvSpPr txBox="1">
              <a:spLocks noChangeArrowheads="1"/>
            </p:cNvSpPr>
            <p:nvPr/>
          </p:nvSpPr>
          <p:spPr bwMode="auto">
            <a:xfrm>
              <a:off x="637017" y="3639996"/>
              <a:ext cx="1059099" cy="307197"/>
            </a:xfrm>
            <a:prstGeom prst="rect">
              <a:avLst/>
            </a:prstGeom>
            <a:noFill/>
            <a:ln w="9525">
              <a:noFill/>
              <a:miter lim="800000"/>
              <a:headEnd/>
              <a:tailEnd/>
            </a:ln>
          </p:spPr>
          <p:txBody>
            <a:bodyPr wrap="none">
              <a:spAutoFit/>
            </a:bodyPr>
            <a:lstStyle/>
            <a:p>
              <a:pPr algn="ctr" defTabSz="467270" fontAlgn="base" hangingPunct="0">
                <a:spcBef>
                  <a:spcPct val="0"/>
                </a:spcBef>
                <a:spcAft>
                  <a:spcPct val="0"/>
                </a:spcAft>
              </a:pPr>
              <a:r>
                <a:rPr lang="en-US" sz="1600" dirty="0" smtClean="0">
                  <a:solidFill>
                    <a:srgbClr val="000000"/>
                  </a:solidFill>
                  <a:latin typeface="Helvetica" charset="0"/>
                  <a:sym typeface="Helvetica Light"/>
                </a:rPr>
                <a:t>2009 - 2011</a:t>
              </a:r>
            </a:p>
          </p:txBody>
        </p:sp>
      </p:grpSp>
      <p:sp>
        <p:nvSpPr>
          <p:cNvPr id="11" name="Right Arrow 26"/>
          <p:cNvSpPr>
            <a:spLocks noChangeArrowheads="1"/>
          </p:cNvSpPr>
          <p:nvPr/>
        </p:nvSpPr>
        <p:spPr bwMode="auto">
          <a:xfrm rot="19660882">
            <a:off x="2006763" y="3529250"/>
            <a:ext cx="537214" cy="234340"/>
          </a:xfrm>
          <a:prstGeom prst="rightArrow">
            <a:avLst>
              <a:gd name="adj1" fmla="val 50000"/>
              <a:gd name="adj2" fmla="val 49855"/>
            </a:avLst>
          </a:prstGeom>
          <a:solidFill>
            <a:schemeClr val="accent2"/>
          </a:solidFill>
          <a:ln w="9525">
            <a:solidFill>
              <a:schemeClr val="tx1"/>
            </a:solidFill>
            <a:round/>
            <a:headEnd/>
            <a:tailEnd/>
          </a:ln>
        </p:spPr>
        <p:txBody>
          <a:bodyPr lIns="73307" tIns="36656" rIns="73307" bIns="36656"/>
          <a:lstStyle/>
          <a:p>
            <a:pPr algn="ctr" defTabSz="467270" eaLnBrk="0" fontAlgn="base" hangingPunct="0">
              <a:spcBef>
                <a:spcPct val="0"/>
              </a:spcBef>
              <a:spcAft>
                <a:spcPct val="0"/>
              </a:spcAft>
            </a:pPr>
            <a:endParaRPr lang="en-US" sz="1900" dirty="0" smtClean="0">
              <a:solidFill>
                <a:srgbClr val="000000"/>
              </a:solidFill>
              <a:latin typeface="Times" pitchFamily="18" charset="0"/>
              <a:sym typeface="Helvetica Light"/>
            </a:endParaRPr>
          </a:p>
        </p:txBody>
      </p:sp>
      <p:pic>
        <p:nvPicPr>
          <p:cNvPr id="14" name="Picture 10"/>
          <p:cNvPicPr>
            <a:picLocks noChangeAspect="1"/>
          </p:cNvPicPr>
          <p:nvPr/>
        </p:nvPicPr>
        <p:blipFill>
          <a:blip r:embed="rId4" cstate="print"/>
          <a:srcRect/>
          <a:stretch>
            <a:fillRect/>
          </a:stretch>
        </p:blipFill>
        <p:spPr bwMode="auto">
          <a:xfrm>
            <a:off x="5245881" y="3240773"/>
            <a:ext cx="2666250" cy="1216085"/>
          </a:xfrm>
          <a:prstGeom prst="rect">
            <a:avLst/>
          </a:prstGeom>
          <a:noFill/>
          <a:ln w="9525">
            <a:noFill/>
            <a:miter lim="800000"/>
            <a:headEnd/>
            <a:tailEnd/>
          </a:ln>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58" y="2355494"/>
            <a:ext cx="1836850" cy="3013863"/>
          </a:xfrm>
          <a:prstGeom prst="rect">
            <a:avLst/>
          </a:prstGeom>
        </p:spPr>
      </p:pic>
      <p:sp>
        <p:nvSpPr>
          <p:cNvPr id="16" name="TextBox 24"/>
          <p:cNvSpPr txBox="1">
            <a:spLocks noChangeArrowheads="1"/>
          </p:cNvSpPr>
          <p:nvPr/>
        </p:nvSpPr>
        <p:spPr bwMode="auto">
          <a:xfrm>
            <a:off x="638363" y="1697601"/>
            <a:ext cx="936475" cy="338554"/>
          </a:xfrm>
          <a:prstGeom prst="rect">
            <a:avLst/>
          </a:prstGeom>
          <a:noFill/>
          <a:ln w="9525">
            <a:noFill/>
            <a:miter lim="800000"/>
            <a:headEnd/>
            <a:tailEnd/>
          </a:ln>
        </p:spPr>
        <p:txBody>
          <a:bodyPr wrap="none">
            <a:spAutoFit/>
          </a:bodyPr>
          <a:lstStyle/>
          <a:p>
            <a:pPr algn="ctr" defTabSz="467270" fontAlgn="base" hangingPunct="0">
              <a:spcBef>
                <a:spcPct val="0"/>
              </a:spcBef>
              <a:spcAft>
                <a:spcPct val="0"/>
              </a:spcAft>
            </a:pPr>
            <a:r>
              <a:rPr lang="en-US" sz="1600" dirty="0" smtClean="0">
                <a:solidFill>
                  <a:srgbClr val="000000"/>
                </a:solidFill>
                <a:latin typeface="Helvetica" charset="0"/>
                <a:sym typeface="Helvetica Light"/>
              </a:rPr>
              <a:t>2005-07</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872" y="4456858"/>
            <a:ext cx="1780441" cy="2236549"/>
          </a:xfrm>
          <a:prstGeom prst="rect">
            <a:avLst/>
          </a:prstGeom>
        </p:spPr>
      </p:pic>
      <p:sp>
        <p:nvSpPr>
          <p:cNvPr id="18" name="Right Arrow 26"/>
          <p:cNvSpPr>
            <a:spLocks noChangeArrowheads="1"/>
          </p:cNvSpPr>
          <p:nvPr/>
        </p:nvSpPr>
        <p:spPr bwMode="auto">
          <a:xfrm rot="1632519">
            <a:off x="2001336" y="4339688"/>
            <a:ext cx="537214" cy="234340"/>
          </a:xfrm>
          <a:prstGeom prst="rightArrow">
            <a:avLst>
              <a:gd name="adj1" fmla="val 50000"/>
              <a:gd name="adj2" fmla="val 49855"/>
            </a:avLst>
          </a:prstGeom>
          <a:solidFill>
            <a:schemeClr val="accent2"/>
          </a:solidFill>
          <a:ln w="9525">
            <a:solidFill>
              <a:schemeClr val="tx1"/>
            </a:solidFill>
            <a:round/>
            <a:headEnd/>
            <a:tailEnd/>
          </a:ln>
        </p:spPr>
        <p:txBody>
          <a:bodyPr lIns="73307" tIns="36656" rIns="73307" bIns="36656"/>
          <a:lstStyle/>
          <a:p>
            <a:pPr algn="ctr" defTabSz="467270" eaLnBrk="0" fontAlgn="base" hangingPunct="0">
              <a:spcBef>
                <a:spcPct val="0"/>
              </a:spcBef>
              <a:spcAft>
                <a:spcPct val="0"/>
              </a:spcAft>
            </a:pPr>
            <a:endParaRPr lang="en-US" sz="1900" dirty="0" smtClean="0">
              <a:solidFill>
                <a:srgbClr val="000000"/>
              </a:solidFill>
              <a:latin typeface="Times" pitchFamily="18" charset="0"/>
              <a:sym typeface="Helvetica Light"/>
            </a:endParaRPr>
          </a:p>
        </p:txBody>
      </p:sp>
    </p:spTree>
    <p:extLst>
      <p:ext uri="{BB962C8B-B14F-4D97-AF65-F5344CB8AC3E}">
        <p14:creationId xmlns:p14="http://schemas.microsoft.com/office/powerpoint/2010/main" val="20745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685800" y="685800"/>
          <a:ext cx="72390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058218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810000"/>
            <a:ext cx="9144000" cy="1676400"/>
          </a:xfrm>
          <a:prstGeom prst="rect">
            <a:avLst/>
          </a:prstGeom>
          <a:solidFill>
            <a:srgbClr val="00376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4322" name="TextBox 1"/>
          <p:cNvSpPr txBox="1">
            <a:spLocks noChangeArrowheads="1"/>
          </p:cNvSpPr>
          <p:nvPr/>
        </p:nvSpPr>
        <p:spPr bwMode="auto">
          <a:xfrm>
            <a:off x="3124200" y="1929825"/>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3200" b="1" dirty="0">
                <a:solidFill>
                  <a:srgbClr val="003767"/>
                </a:solidFill>
                <a:latin typeface="Cambria" panose="02040503050406030204" pitchFamily="18" charset="0"/>
              </a:rPr>
              <a:t>Connect with </a:t>
            </a:r>
            <a:r>
              <a:rPr lang="en-US" sz="3200" b="1" dirty="0" smtClean="0">
                <a:solidFill>
                  <a:srgbClr val="003767"/>
                </a:solidFill>
                <a:latin typeface="Cambria" panose="02040503050406030204" pitchFamily="18" charset="0"/>
              </a:rPr>
              <a:t>us</a:t>
            </a:r>
            <a:endParaRPr lang="en-US" sz="3200" b="1" dirty="0">
              <a:solidFill>
                <a:srgbClr val="003767"/>
              </a:solidFill>
              <a:latin typeface="Cambria" panose="02040503050406030204" pitchFamily="18" charset="0"/>
            </a:endParaRPr>
          </a:p>
        </p:txBody>
      </p:sp>
      <p:pic>
        <p:nvPicPr>
          <p:cNvPr id="184323" name="Picture 5" descr="f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79320" y="1483340"/>
            <a:ext cx="640080" cy="64008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84324" name="Picture 6" descr="twitter-bird-white-on-blu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79320" y="2321540"/>
            <a:ext cx="640080" cy="64008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184327" name="Rectangle 9"/>
          <p:cNvSpPr>
            <a:spLocks noChangeArrowheads="1"/>
          </p:cNvSpPr>
          <p:nvPr/>
        </p:nvSpPr>
        <p:spPr bwMode="auto">
          <a:xfrm>
            <a:off x="0" y="46482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600" b="1" spc="300" dirty="0" smtClean="0">
                <a:solidFill>
                  <a:prstClr val="white"/>
                </a:solidFill>
                <a:latin typeface="Cambria" panose="02040503050406030204" pitchFamily="18" charset="0"/>
                <a:ea typeface="MS PGothic" pitchFamily="34" charset="-128"/>
              </a:rPr>
              <a:t>www.SamueliInstitute.org/Connect</a:t>
            </a:r>
            <a:endParaRPr lang="en-US" sz="3600" b="1" spc="300" dirty="0">
              <a:solidFill>
                <a:prstClr val="white"/>
              </a:solidFill>
              <a:latin typeface="Cambria" panose="02040503050406030204" pitchFamily="18" charset="0"/>
              <a:ea typeface="MS PGothic" pitchFamily="34" charset="-128"/>
            </a:endParaRPr>
          </a:p>
        </p:txBody>
      </p:sp>
      <p:sp>
        <p:nvSpPr>
          <p:cNvPr id="10" name="TextBox 1"/>
          <p:cNvSpPr txBox="1">
            <a:spLocks noChangeArrowheads="1"/>
          </p:cNvSpPr>
          <p:nvPr/>
        </p:nvSpPr>
        <p:spPr bwMode="auto">
          <a:xfrm>
            <a:off x="0" y="3962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2800" b="1" dirty="0" smtClean="0">
                <a:solidFill>
                  <a:prstClr val="white"/>
                </a:solidFill>
                <a:latin typeface="Calibri"/>
                <a:cs typeface="Calibri"/>
              </a:rPr>
              <a:t>ACCESS RESEARCH AND SIGN UP FOR E-NEWS:</a:t>
            </a:r>
            <a:endParaRPr lang="en-US" sz="2800" b="1" dirty="0">
              <a:solidFill>
                <a:prstClr val="white"/>
              </a:solidFill>
              <a:latin typeface="Calibri"/>
              <a:cs typeface="Calibri"/>
            </a:endParaRPr>
          </a:p>
        </p:txBody>
      </p:sp>
      <p:pic>
        <p:nvPicPr>
          <p:cNvPr id="4" name="Picture 3" descr="LinkedIn_IN_Icon_55px.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64920" y="2321540"/>
            <a:ext cx="628650" cy="628650"/>
          </a:xfrm>
          <a:prstGeom prst="rect">
            <a:avLst/>
          </a:prstGeom>
        </p:spPr>
      </p:pic>
      <p:pic>
        <p:nvPicPr>
          <p:cNvPr id="5" name="Picture 4" descr="youtube_icon.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7288" y="1407140"/>
            <a:ext cx="743432" cy="737945"/>
          </a:xfrm>
          <a:prstGeom prst="rect">
            <a:avLst/>
          </a:prstGeom>
        </p:spPr>
      </p:pic>
      <p:cxnSp>
        <p:nvCxnSpPr>
          <p:cNvPr id="7" name="Straight Connector 6"/>
          <p:cNvCxnSpPr/>
          <p:nvPr/>
        </p:nvCxnSpPr>
        <p:spPr>
          <a:xfrm>
            <a:off x="609600" y="4572000"/>
            <a:ext cx="78486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76600" y="2514600"/>
            <a:ext cx="2971800" cy="0"/>
          </a:xfrm>
          <a:prstGeom prst="line">
            <a:avLst/>
          </a:prstGeom>
          <a:ln w="25400">
            <a:solidFill>
              <a:srgbClr val="003767"/>
            </a:solidFill>
            <a:prstDash val="sysDot"/>
          </a:ln>
          <a:effectLst/>
        </p:spPr>
        <p:style>
          <a:lnRef idx="2">
            <a:schemeClr val="accent1"/>
          </a:lnRef>
          <a:fillRef idx="0">
            <a:schemeClr val="accent1"/>
          </a:fillRef>
          <a:effectRef idx="1">
            <a:schemeClr val="accent1"/>
          </a:effectRef>
          <a:fontRef idx="minor">
            <a:schemeClr val="tx1"/>
          </a:fontRef>
        </p:style>
      </p:cxnSp>
      <p:pic>
        <p:nvPicPr>
          <p:cNvPr id="1026" name="Picture 2" descr="Z:\Communications\Website\google-Plus-icon.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6720" y="1874520"/>
            <a:ext cx="64008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483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8" y="2700868"/>
            <a:ext cx="7120469" cy="1826581"/>
          </a:xfrm>
        </p:spPr>
        <p:txBody>
          <a:bodyPr/>
          <a:lstStyle/>
          <a:p>
            <a:r>
              <a:rPr lang="en-US" dirty="0" smtClean="0"/>
              <a:t>Regina M. Benjamin, MD, MBA</a:t>
            </a:r>
            <a:endParaRPr lang="en-US" dirty="0"/>
          </a:p>
        </p:txBody>
      </p:sp>
      <p:sp>
        <p:nvSpPr>
          <p:cNvPr id="5" name="Text Placeholder 4"/>
          <p:cNvSpPr>
            <a:spLocks noGrp="1"/>
          </p:cNvSpPr>
          <p:nvPr>
            <p:ph type="body" idx="1"/>
          </p:nvPr>
        </p:nvSpPr>
        <p:spPr/>
        <p:txBody>
          <a:bodyPr/>
          <a:lstStyle/>
          <a:p>
            <a:r>
              <a:rPr lang="en-US" smtClean="0"/>
              <a:t>18th Surgeon General of the United States</a:t>
            </a:r>
            <a:endParaRPr lang="en-US" dirty="0"/>
          </a:p>
        </p:txBody>
      </p:sp>
    </p:spTree>
    <p:extLst>
      <p:ext uri="{BB962C8B-B14F-4D97-AF65-F5344CB8AC3E}">
        <p14:creationId xmlns:p14="http://schemas.microsoft.com/office/powerpoint/2010/main" val="1605425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NPS 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794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5181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975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Pieces-06.png"/>
          <p:cNvPicPr>
            <a:picLocks noChangeAspect="1"/>
          </p:cNvPicPr>
          <p:nvPr/>
        </p:nvPicPr>
        <p:blipFill>
          <a:blip r:embed="rId3" cstate="print"/>
          <a:srcRect l="2956" t="2817" b="4225"/>
          <a:stretch>
            <a:fillRect/>
          </a:stretch>
        </p:blipFill>
        <p:spPr bwMode="auto">
          <a:xfrm>
            <a:off x="1981200" y="1219200"/>
            <a:ext cx="5181600" cy="5029200"/>
          </a:xfrm>
          <a:prstGeom prst="rect">
            <a:avLst/>
          </a:prstGeom>
          <a:noFill/>
          <a:ln w="9525">
            <a:noFill/>
            <a:miter lim="800000"/>
            <a:headEnd/>
            <a:tailEnd/>
          </a:ln>
          <a:effectLst>
            <a:innerShdw>
              <a:schemeClr val="tx1"/>
            </a:innerShdw>
          </a:effectLst>
        </p:spPr>
      </p:pic>
      <p:cxnSp>
        <p:nvCxnSpPr>
          <p:cNvPr id="17" name="Straight Connector 16"/>
          <p:cNvCxnSpPr/>
          <p:nvPr/>
        </p:nvCxnSpPr>
        <p:spPr>
          <a:xfrm>
            <a:off x="609600" y="990600"/>
            <a:ext cx="7848600" cy="0"/>
          </a:xfrm>
          <a:prstGeom prst="line">
            <a:avLst/>
          </a:prstGeom>
        </p:spPr>
        <p:style>
          <a:lnRef idx="3">
            <a:schemeClr val="dk1"/>
          </a:lnRef>
          <a:fillRef idx="0">
            <a:schemeClr val="dk1"/>
          </a:fillRef>
          <a:effectRef idx="2">
            <a:schemeClr val="dk1"/>
          </a:effectRef>
          <a:fontRef idx="minor">
            <a:schemeClr val="tx1"/>
          </a:fontRef>
        </p:style>
      </p:cxnSp>
      <p:pic>
        <p:nvPicPr>
          <p:cNvPr id="8" name="Picture 7" descr="NewPieces-05.png"/>
          <p:cNvPicPr>
            <a:picLocks noChangeAspect="1"/>
          </p:cNvPicPr>
          <p:nvPr/>
        </p:nvPicPr>
        <p:blipFill>
          <a:blip r:embed="rId4" cstate="print">
            <a:extLst>
              <a:ext uri="{28A0092B-C50C-407E-A947-70E740481C1C}">
                <a14:useLocalDpi xmlns:a14="http://schemas.microsoft.com/office/drawing/2010/main" val="0"/>
              </a:ext>
            </a:extLst>
          </a:blip>
          <a:srcRect l="46799" t="50000" r="12656" b="8888"/>
          <a:stretch>
            <a:fillRect/>
          </a:stretch>
        </p:blipFill>
        <p:spPr bwMode="auto">
          <a:xfrm>
            <a:off x="4319588" y="3629025"/>
            <a:ext cx="2284412"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ewPieces-03.png"/>
          <p:cNvPicPr>
            <a:picLocks noChangeAspect="1"/>
          </p:cNvPicPr>
          <p:nvPr/>
        </p:nvPicPr>
        <p:blipFill>
          <a:blip r:embed="rId5" cstate="print">
            <a:extLst>
              <a:ext uri="{28A0092B-C50C-407E-A947-70E740481C1C}">
                <a14:useLocalDpi xmlns:a14="http://schemas.microsoft.com/office/drawing/2010/main" val="0"/>
              </a:ext>
            </a:extLst>
          </a:blip>
          <a:srcRect l="46799" t="15556" r="12656" b="41112"/>
          <a:stretch>
            <a:fillRect/>
          </a:stretch>
        </p:blipFill>
        <p:spPr bwMode="auto">
          <a:xfrm>
            <a:off x="4319588" y="1766888"/>
            <a:ext cx="228441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Pieces-02.png"/>
          <p:cNvPicPr>
            <a:picLocks noChangeAspect="1"/>
          </p:cNvPicPr>
          <p:nvPr/>
        </p:nvPicPr>
        <p:blipFill>
          <a:blip r:embed="rId6" cstate="print">
            <a:extLst>
              <a:ext uri="{28A0092B-C50C-407E-A947-70E740481C1C}">
                <a14:useLocalDpi xmlns:a14="http://schemas.microsoft.com/office/drawing/2010/main" val="0"/>
              </a:ext>
            </a:extLst>
          </a:blip>
          <a:srcRect l="14789" t="15556" r="44666" b="45555"/>
          <a:stretch>
            <a:fillRect/>
          </a:stretch>
        </p:blipFill>
        <p:spPr bwMode="auto">
          <a:xfrm>
            <a:off x="2516188" y="1766888"/>
            <a:ext cx="228441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NewPieces-04.png"/>
          <p:cNvPicPr>
            <a:picLocks noChangeAspect="1"/>
          </p:cNvPicPr>
          <p:nvPr/>
        </p:nvPicPr>
        <p:blipFill>
          <a:blip r:embed="rId7" cstate="print">
            <a:extLst>
              <a:ext uri="{28A0092B-C50C-407E-A947-70E740481C1C}">
                <a14:useLocalDpi xmlns:a14="http://schemas.microsoft.com/office/drawing/2010/main" val="0"/>
              </a:ext>
            </a:extLst>
          </a:blip>
          <a:srcRect l="14789" t="50000" r="48933" b="8888"/>
          <a:stretch>
            <a:fillRect/>
          </a:stretch>
        </p:blipFill>
        <p:spPr bwMode="auto">
          <a:xfrm>
            <a:off x="2516188" y="3629025"/>
            <a:ext cx="20447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ewPieces-01.png"/>
          <p:cNvPicPr>
            <a:picLocks noChangeAspect="1"/>
          </p:cNvPicPr>
          <p:nvPr/>
        </p:nvPicPr>
        <p:blipFill>
          <a:blip r:embed="rId8" cstate="print">
            <a:extLst>
              <a:ext uri="{28A0092B-C50C-407E-A947-70E740481C1C}">
                <a14:useLocalDpi xmlns:a14="http://schemas.microsoft.com/office/drawing/2010/main" val="0"/>
              </a:ext>
            </a:extLst>
          </a:blip>
          <a:srcRect l="32935" t="35023" r="30801" b="27779"/>
          <a:stretch>
            <a:fillRect/>
          </a:stretch>
        </p:blipFill>
        <p:spPr bwMode="auto">
          <a:xfrm>
            <a:off x="3538538" y="2819400"/>
            <a:ext cx="204311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838200" y="457200"/>
            <a:ext cx="7696200" cy="609600"/>
          </a:xfrm>
          <a:prstGeom prst="rect">
            <a:avLst/>
          </a:prstGeom>
        </p:spPr>
        <p:txBody>
          <a:bodyPr anchor="ctr">
            <a:normAutofit/>
          </a:bodyPr>
          <a:lstStyle/>
          <a:p>
            <a:pPr algn="ctr">
              <a:lnSpc>
                <a:spcPts val="3000"/>
              </a:lnSpc>
              <a:spcBef>
                <a:spcPct val="0"/>
              </a:spcBef>
              <a:defRPr/>
            </a:pPr>
            <a:r>
              <a:rPr lang="en-US" sz="2900" b="1" dirty="0">
                <a:solidFill>
                  <a:srgbClr val="FFC000"/>
                </a:solidFill>
                <a:ea typeface="+mj-ea"/>
                <a:cs typeface="+mj-cs"/>
              </a:rPr>
              <a:t>NATIONAL PREVENTION STRATEGY</a:t>
            </a:r>
          </a:p>
        </p:txBody>
      </p:sp>
    </p:spTree>
    <p:extLst>
      <p:ext uri="{BB962C8B-B14F-4D97-AF65-F5344CB8AC3E}">
        <p14:creationId xmlns:p14="http://schemas.microsoft.com/office/powerpoint/2010/main" val="1929392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dirty="0" smtClean="0"/>
          </a:p>
          <a:p>
            <a:pPr marL="0" indent="0" algn="ctr">
              <a:buNone/>
            </a:pPr>
            <a:r>
              <a:rPr lang="en-US" sz="2800" b="1" dirty="0" smtClean="0"/>
              <a:t>Gail C. Christopher, DN</a:t>
            </a:r>
          </a:p>
          <a:p>
            <a:pPr marL="0" indent="0" algn="ctr">
              <a:buNone/>
            </a:pPr>
            <a:r>
              <a:rPr lang="en-US" b="1" dirty="0" smtClean="0"/>
              <a:t>Vice President for Program Strategy</a:t>
            </a:r>
          </a:p>
          <a:p>
            <a:pPr marL="0" indent="0" algn="ctr">
              <a:buNone/>
            </a:pPr>
            <a:r>
              <a:rPr lang="en-US" b="1" dirty="0" smtClean="0"/>
              <a:t>W.K. Kellogg Foundation</a:t>
            </a:r>
          </a:p>
          <a:p>
            <a:pPr marL="0" indent="0" algn="ctr">
              <a:buNone/>
            </a:pPr>
            <a:endParaRPr lang="en-US" b="1" dirty="0"/>
          </a:p>
          <a:p>
            <a:pPr marL="0" indent="0" algn="ctr">
              <a:buNone/>
            </a:pPr>
            <a:r>
              <a:rPr lang="en-US" b="1" dirty="0" err="1" smtClean="0"/>
              <a:t>Grantmakers</a:t>
            </a:r>
            <a:r>
              <a:rPr lang="en-US" b="1" dirty="0" smtClean="0"/>
              <a:t> in Health</a:t>
            </a:r>
          </a:p>
          <a:p>
            <a:pPr marL="0" indent="0" algn="ctr">
              <a:buNone/>
            </a:pPr>
            <a:r>
              <a:rPr lang="en-US" b="1" dirty="0" smtClean="0"/>
              <a:t>Session Title: The Voice of Philanthropy in Effecting Health Systems Change</a:t>
            </a:r>
          </a:p>
          <a:p>
            <a:pPr marL="0" indent="0" algn="ctr">
              <a:buNone/>
            </a:pPr>
            <a:r>
              <a:rPr lang="en-US" b="1" dirty="0" smtClean="0"/>
              <a:t>March 3, 2014</a:t>
            </a:r>
            <a:endParaRPr lang="en-US" b="1" dirty="0"/>
          </a:p>
        </p:txBody>
      </p:sp>
    </p:spTree>
    <p:extLst>
      <p:ext uri="{BB962C8B-B14F-4D97-AF65-F5344CB8AC3E}">
        <p14:creationId xmlns:p14="http://schemas.microsoft.com/office/powerpoint/2010/main" val="1474335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pPr algn="ctr"/>
            <a:r>
              <a:rPr lang="en-US" sz="4000" dirty="0" smtClean="0">
                <a:solidFill>
                  <a:schemeClr val="bg1"/>
                </a:solidFill>
                <a:latin typeface="Arial" pitchFamily="34" charset="0"/>
                <a:cs typeface="Arial" pitchFamily="34" charset="0"/>
              </a:rPr>
              <a:t>Our Vision, Our Mission </a:t>
            </a:r>
          </a:p>
        </p:txBody>
      </p:sp>
      <p:sp>
        <p:nvSpPr>
          <p:cNvPr id="2" name="Content Placeholder 1"/>
          <p:cNvSpPr>
            <a:spLocks noGrp="1"/>
          </p:cNvSpPr>
          <p:nvPr>
            <p:ph idx="1"/>
          </p:nvPr>
        </p:nvSpPr>
        <p:spPr>
          <a:xfrm>
            <a:off x="228600" y="1874837"/>
            <a:ext cx="8610600" cy="4525963"/>
          </a:xfrm>
        </p:spPr>
        <p:txBody>
          <a:bodyPr>
            <a:normAutofit/>
          </a:bodyPr>
          <a:lstStyle/>
          <a:p>
            <a:pPr marL="0" indent="0">
              <a:buNone/>
            </a:pPr>
            <a:r>
              <a:rPr lang="en-US" b="1" u="sng" dirty="0">
                <a:solidFill>
                  <a:srgbClr val="0081C6"/>
                </a:solidFill>
                <a:latin typeface="Arial" pitchFamily="34" charset="0"/>
                <a:cs typeface="Arial" pitchFamily="34" charset="0"/>
              </a:rPr>
              <a:t>Vision</a:t>
            </a:r>
          </a:p>
          <a:p>
            <a:pPr marL="0" indent="0">
              <a:buNone/>
            </a:pPr>
            <a:r>
              <a:rPr lang="en-US" dirty="0">
                <a:solidFill>
                  <a:srgbClr val="0081C6"/>
                </a:solidFill>
                <a:latin typeface="Arial" pitchFamily="34" charset="0"/>
                <a:cs typeface="Arial" pitchFamily="34" charset="0"/>
              </a:rPr>
              <a:t>We envision a nation that marshals its resources to assure that all children have an equitable and promising future — a nation where all children thrive.</a:t>
            </a:r>
          </a:p>
          <a:p>
            <a:pPr marL="0" indent="0">
              <a:buNone/>
            </a:pPr>
            <a:r>
              <a:rPr lang="en-US" b="1" u="sng" dirty="0" smtClean="0">
                <a:solidFill>
                  <a:srgbClr val="0081C6"/>
                </a:solidFill>
                <a:latin typeface="Arial" pitchFamily="34" charset="0"/>
                <a:cs typeface="Arial" pitchFamily="34" charset="0"/>
              </a:rPr>
              <a:t>Mission</a:t>
            </a:r>
            <a:endParaRPr lang="en-US" b="1" u="sng" dirty="0">
              <a:solidFill>
                <a:srgbClr val="0081C6"/>
              </a:solidFill>
              <a:latin typeface="Arial" pitchFamily="34" charset="0"/>
              <a:cs typeface="Arial" pitchFamily="34" charset="0"/>
            </a:endParaRPr>
          </a:p>
          <a:p>
            <a:pPr marL="0" indent="0">
              <a:buNone/>
            </a:pPr>
            <a:r>
              <a:rPr lang="en-US" dirty="0">
                <a:solidFill>
                  <a:srgbClr val="0081C6"/>
                </a:solidFill>
                <a:latin typeface="Arial" pitchFamily="34" charset="0"/>
                <a:cs typeface="Arial" pitchFamily="34" charset="0"/>
              </a:rPr>
              <a:t>The W.K. Kellogg Foundation supports children, families and communities as they strengthen and create conditions that propel vulnerable children to achieve success as individuals and as contributors to the larger community and society</a:t>
            </a:r>
            <a:r>
              <a:rPr lang="en-US" dirty="0" smtClean="0">
                <a:solidFill>
                  <a:srgbClr val="0081C6"/>
                </a:solidFill>
                <a:latin typeface="Arial" pitchFamily="34" charset="0"/>
                <a:cs typeface="Arial" pitchFamily="34" charset="0"/>
              </a:rPr>
              <a:t>.</a:t>
            </a:r>
          </a:p>
          <a:p>
            <a:endParaRPr lang="en-US" dirty="0"/>
          </a:p>
        </p:txBody>
      </p:sp>
    </p:spTree>
    <p:extLst>
      <p:ext uri="{BB962C8B-B14F-4D97-AF65-F5344CB8AC3E}">
        <p14:creationId xmlns:p14="http://schemas.microsoft.com/office/powerpoint/2010/main" val="228573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nvPr>
        </p:nvGraphicFramePr>
        <p:xfrm>
          <a:off x="603282" y="1651000"/>
          <a:ext cx="8108918" cy="4622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ChangeArrowheads="1"/>
          </p:cNvSpPr>
          <p:nvPr/>
        </p:nvSpPr>
        <p:spPr bwMode="auto">
          <a:xfrm>
            <a:off x="152400" y="228606"/>
            <a:ext cx="8839200" cy="830997"/>
          </a:xfrm>
          <a:prstGeom prst="rect">
            <a:avLst/>
          </a:prstGeom>
          <a:noFill/>
          <a:ln w="9525">
            <a:noFill/>
            <a:miter lim="800000"/>
            <a:headEnd/>
            <a:tailEnd/>
          </a:ln>
        </p:spPr>
        <p:txBody>
          <a:bodyPr>
            <a:spAutoFit/>
          </a:bodyPr>
          <a:lstStyle/>
          <a:p>
            <a:pPr algn="ctr" fontAlgn="base">
              <a:spcBef>
                <a:spcPct val="0"/>
              </a:spcBef>
              <a:spcAft>
                <a:spcPct val="0"/>
              </a:spcAft>
              <a:defRPr/>
            </a:pPr>
            <a:r>
              <a:rPr lang="en-US" sz="2400" b="1" kern="0" dirty="0">
                <a:solidFill>
                  <a:prstClr val="white"/>
                </a:solidFill>
                <a:ea typeface="+mj-ea"/>
                <a:cs typeface="Arial" charset="0"/>
              </a:rPr>
              <a:t>Children</a:t>
            </a:r>
            <a:r>
              <a:rPr lang="en-US" sz="2400" b="1" dirty="0">
                <a:solidFill>
                  <a:prstClr val="white"/>
                </a:solidFill>
                <a:cs typeface="Arial" charset="0"/>
              </a:rPr>
              <a:t> </a:t>
            </a:r>
            <a:r>
              <a:rPr lang="en-US" sz="2400" b="1" kern="0" dirty="0">
                <a:solidFill>
                  <a:prstClr val="white"/>
                </a:solidFill>
                <a:ea typeface="+mj-ea"/>
                <a:cs typeface="Arial" charset="0"/>
              </a:rPr>
              <a:t>experience </a:t>
            </a:r>
            <a:r>
              <a:rPr lang="en-US" sz="2400" b="1" i="1" u="sng" kern="0" dirty="0">
                <a:solidFill>
                  <a:prstClr val="white"/>
                </a:solidFill>
                <a:ea typeface="+mj-ea"/>
                <a:cs typeface="Arial" charset="0"/>
              </a:rPr>
              <a:t>double jeopardy </a:t>
            </a:r>
            <a:r>
              <a:rPr lang="en-US" sz="2400" b="1" i="1" kern="0" dirty="0">
                <a:solidFill>
                  <a:prstClr val="white"/>
                </a:solidFill>
                <a:ea typeface="+mj-ea"/>
                <a:cs typeface="Arial" charset="0"/>
              </a:rPr>
              <a:t> </a:t>
            </a:r>
            <a:r>
              <a:rPr lang="en-US" sz="2400" b="1" kern="0" dirty="0">
                <a:solidFill>
                  <a:prstClr val="white"/>
                </a:solidFill>
                <a:ea typeface="+mj-ea"/>
                <a:cs typeface="Arial" charset="0"/>
              </a:rPr>
              <a:t>when they live in BOTH poor families and poor neighborhoods</a:t>
            </a:r>
            <a:endParaRPr lang="en-US" sz="2400" b="1" i="1" kern="0" dirty="0">
              <a:solidFill>
                <a:prstClr val="white"/>
              </a:solidFill>
              <a:ea typeface="+mj-ea"/>
              <a:cs typeface="Arial" charset="0"/>
            </a:endParaRPr>
          </a:p>
        </p:txBody>
      </p:sp>
      <p:sp>
        <p:nvSpPr>
          <p:cNvPr id="13316" name="TextBox 4"/>
          <p:cNvSpPr txBox="1">
            <a:spLocks noChangeArrowheads="1"/>
          </p:cNvSpPr>
          <p:nvPr/>
        </p:nvSpPr>
        <p:spPr bwMode="auto">
          <a:xfrm rot="-5400000">
            <a:off x="-203177" y="3410592"/>
            <a:ext cx="1111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fontAlgn="base">
              <a:spcBef>
                <a:spcPct val="0"/>
              </a:spcBef>
              <a:spcAft>
                <a:spcPct val="0"/>
              </a:spcAft>
            </a:pPr>
            <a:r>
              <a:rPr lang="en-US" sz="2000" b="1" dirty="0">
                <a:solidFill>
                  <a:prstClr val="black"/>
                </a:solidFill>
                <a:latin typeface="Arial"/>
              </a:rPr>
              <a:t>percent</a:t>
            </a:r>
          </a:p>
        </p:txBody>
      </p:sp>
      <p:sp>
        <p:nvSpPr>
          <p:cNvPr id="13317" name="TextBox 5"/>
          <p:cNvSpPr txBox="1">
            <a:spLocks noChangeArrowheads="1"/>
          </p:cNvSpPr>
          <p:nvPr/>
        </p:nvSpPr>
        <p:spPr bwMode="auto">
          <a:xfrm>
            <a:off x="2133600" y="5486400"/>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fontAlgn="base">
              <a:spcBef>
                <a:spcPct val="0"/>
              </a:spcBef>
              <a:spcAft>
                <a:spcPct val="0"/>
              </a:spcAft>
            </a:pPr>
            <a:r>
              <a:rPr lang="en-US" sz="1600" b="1" dirty="0">
                <a:solidFill>
                  <a:prstClr val="white"/>
                </a:solidFill>
                <a:latin typeface="Arial"/>
              </a:rPr>
              <a:t>1.4</a:t>
            </a:r>
          </a:p>
        </p:txBody>
      </p:sp>
      <p:sp>
        <p:nvSpPr>
          <p:cNvPr id="13318" name="TextBox 7"/>
          <p:cNvSpPr txBox="1">
            <a:spLocks noChangeArrowheads="1"/>
          </p:cNvSpPr>
          <p:nvPr/>
        </p:nvSpPr>
        <p:spPr bwMode="auto">
          <a:xfrm>
            <a:off x="4523304" y="3333689"/>
            <a:ext cx="68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fontAlgn="base">
              <a:spcBef>
                <a:spcPct val="0"/>
              </a:spcBef>
              <a:spcAft>
                <a:spcPct val="0"/>
              </a:spcAft>
            </a:pPr>
            <a:r>
              <a:rPr lang="en-US" sz="2000" b="1" dirty="0">
                <a:solidFill>
                  <a:prstClr val="white"/>
                </a:solidFill>
                <a:latin typeface="Arial"/>
              </a:rPr>
              <a:t>16.8</a:t>
            </a:r>
          </a:p>
        </p:txBody>
      </p:sp>
      <p:sp>
        <p:nvSpPr>
          <p:cNvPr id="13319" name="TextBox 8"/>
          <p:cNvSpPr txBox="1">
            <a:spLocks noChangeArrowheads="1"/>
          </p:cNvSpPr>
          <p:nvPr/>
        </p:nvSpPr>
        <p:spPr bwMode="auto">
          <a:xfrm>
            <a:off x="6932850" y="2667000"/>
            <a:ext cx="68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fontAlgn="base">
              <a:spcBef>
                <a:spcPct val="0"/>
              </a:spcBef>
              <a:spcAft>
                <a:spcPct val="0"/>
              </a:spcAft>
            </a:pPr>
            <a:r>
              <a:rPr lang="en-US" sz="2000" b="1" dirty="0">
                <a:solidFill>
                  <a:prstClr val="white"/>
                </a:solidFill>
                <a:latin typeface="Arial"/>
              </a:rPr>
              <a:t>20.5</a:t>
            </a:r>
          </a:p>
        </p:txBody>
      </p:sp>
    </p:spTree>
    <p:extLst>
      <p:ext uri="{BB962C8B-B14F-4D97-AF65-F5344CB8AC3E}">
        <p14:creationId xmlns:p14="http://schemas.microsoft.com/office/powerpoint/2010/main" val="187232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p:txBody>
          <a:bodyPr/>
          <a:lstStyle/>
          <a:p>
            <a:pPr eaLnBrk="1" hangingPunct="1"/>
            <a:r>
              <a:rPr lang="en-US" sz="3600" smtClean="0"/>
              <a:t>Racism and Health: Mechanisms</a:t>
            </a:r>
          </a:p>
        </p:txBody>
      </p:sp>
      <p:sp>
        <p:nvSpPr>
          <p:cNvPr id="45059" name="Rectangle 7"/>
          <p:cNvSpPr>
            <a:spLocks noGrp="1" noChangeArrowheads="1"/>
          </p:cNvSpPr>
          <p:nvPr>
            <p:ph type="body" idx="1"/>
          </p:nvPr>
        </p:nvSpPr>
        <p:spPr>
          <a:xfrm>
            <a:off x="750376" y="1582119"/>
            <a:ext cx="7772400" cy="4724400"/>
          </a:xfrm>
        </p:spPr>
        <p:txBody>
          <a:bodyPr>
            <a:normAutofit fontScale="92500"/>
          </a:bodyPr>
          <a:lstStyle/>
          <a:p>
            <a:pPr eaLnBrk="1" hangingPunct="1">
              <a:spcAft>
                <a:spcPct val="30000"/>
              </a:spcAft>
            </a:pPr>
            <a:r>
              <a:rPr lang="en-US" sz="2400" dirty="0" smtClean="0"/>
              <a:t>Institutional discrimination can restrict socioeconomic attainment and group differences in SES and health.</a:t>
            </a:r>
          </a:p>
          <a:p>
            <a:pPr eaLnBrk="1" hangingPunct="1">
              <a:spcAft>
                <a:spcPct val="30000"/>
              </a:spcAft>
            </a:pPr>
            <a:r>
              <a:rPr lang="en-US" sz="2400" dirty="0" smtClean="0"/>
              <a:t>Segregation can create pathogenic residential conditions.</a:t>
            </a:r>
          </a:p>
          <a:p>
            <a:pPr eaLnBrk="1" hangingPunct="1">
              <a:spcAft>
                <a:spcPct val="30000"/>
              </a:spcAft>
            </a:pPr>
            <a:r>
              <a:rPr lang="en-US" sz="2400" dirty="0" smtClean="0"/>
              <a:t>Discrimination can lead to reduced access to desirable goods and services.</a:t>
            </a:r>
          </a:p>
          <a:p>
            <a:pPr eaLnBrk="1" hangingPunct="1">
              <a:spcAft>
                <a:spcPct val="30000"/>
              </a:spcAft>
            </a:pPr>
            <a:r>
              <a:rPr lang="en-US" sz="2400" dirty="0" smtClean="0"/>
              <a:t>Internalized racism (acceptance of society’s negative characterization) can adversely affect health.</a:t>
            </a:r>
          </a:p>
          <a:p>
            <a:pPr eaLnBrk="1" hangingPunct="1">
              <a:spcAft>
                <a:spcPct val="30000"/>
              </a:spcAft>
            </a:pPr>
            <a:r>
              <a:rPr lang="en-US" sz="2400" dirty="0" smtClean="0"/>
              <a:t>Racism can create conditions that increase exposure to traditional stressors (e.g. unemployment). </a:t>
            </a:r>
          </a:p>
          <a:p>
            <a:pPr eaLnBrk="1" hangingPunct="1">
              <a:spcAft>
                <a:spcPct val="30000"/>
              </a:spcAft>
            </a:pPr>
            <a:r>
              <a:rPr lang="en-US" sz="2400" dirty="0" smtClean="0"/>
              <a:t>Experiences of discrimination may be a neglected psychosocial stressor.</a:t>
            </a:r>
            <a:r>
              <a:rPr lang="en-US" sz="2200" dirty="0" smtClean="0"/>
              <a:t> </a:t>
            </a:r>
            <a:endParaRPr lang="en-US" sz="2200" b="1" dirty="0" smtClean="0">
              <a:solidFill>
                <a:srgbClr val="FFFF00"/>
              </a:solidFill>
            </a:endParaRPr>
          </a:p>
          <a:p>
            <a:pPr eaLnBrk="1" hangingPunct="1">
              <a:spcAft>
                <a:spcPct val="30000"/>
              </a:spcAft>
            </a:pPr>
            <a:endParaRPr lang="en-US" sz="2200" dirty="0" smtClean="0"/>
          </a:p>
        </p:txBody>
      </p:sp>
      <p:sp>
        <p:nvSpPr>
          <p:cNvPr id="45061" name="Line 5"/>
          <p:cNvSpPr>
            <a:spLocks noChangeShapeType="1"/>
          </p:cNvSpPr>
          <p:nvPr/>
        </p:nvSpPr>
        <p:spPr bwMode="auto">
          <a:xfrm>
            <a:off x="762000" y="1600200"/>
            <a:ext cx="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Tree>
    <p:extLst>
      <p:ext uri="{BB962C8B-B14F-4D97-AF65-F5344CB8AC3E}">
        <p14:creationId xmlns:p14="http://schemas.microsoft.com/office/powerpoint/2010/main" val="270456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1011" y="80274"/>
            <a:ext cx="7167364" cy="726073"/>
          </a:xfrm>
        </p:spPr>
        <p:txBody>
          <a:bodyPr>
            <a:normAutofit fontScale="90000"/>
          </a:bodyPr>
          <a:lstStyle/>
          <a:p>
            <a:pPr algn="ctr"/>
            <a:r>
              <a:rPr lang="en-US" sz="2800" dirty="0" smtClean="0"/>
              <a:t>Changing the Landscape – A STEM Ecosystem</a:t>
            </a:r>
            <a:endParaRPr lang="en-US" sz="2800" dirty="0"/>
          </a:p>
        </p:txBody>
      </p:sp>
      <p:sp>
        <p:nvSpPr>
          <p:cNvPr id="111" name="TextBox 110"/>
          <p:cNvSpPr txBox="1"/>
          <p:nvPr/>
        </p:nvSpPr>
        <p:spPr>
          <a:xfrm>
            <a:off x="3447746" y="801663"/>
            <a:ext cx="2269009" cy="461665"/>
          </a:xfrm>
          <a:prstGeom prst="rect">
            <a:avLst/>
          </a:prstGeom>
          <a:solidFill>
            <a:schemeClr val="accent3">
              <a:lumMod val="75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smtClean="0">
                <a:solidFill>
                  <a:prstClr val="white"/>
                </a:solidFill>
              </a:rPr>
              <a:t>National Funders Network</a:t>
            </a:r>
          </a:p>
          <a:p>
            <a:pPr algn="ctr"/>
            <a:r>
              <a:rPr lang="en-US" sz="1200" b="1" dirty="0" smtClean="0">
                <a:solidFill>
                  <a:prstClr val="white"/>
                </a:solidFill>
              </a:rPr>
              <a:t>National STEM Initiatives</a:t>
            </a:r>
          </a:p>
        </p:txBody>
      </p:sp>
      <p:sp>
        <p:nvSpPr>
          <p:cNvPr id="114" name="TextBox 113"/>
          <p:cNvSpPr txBox="1"/>
          <p:nvPr/>
        </p:nvSpPr>
        <p:spPr>
          <a:xfrm>
            <a:off x="3628053" y="1683264"/>
            <a:ext cx="1916006" cy="461665"/>
          </a:xfrm>
          <a:prstGeom prst="rect">
            <a:avLst/>
          </a:prstGeom>
          <a:solidFill>
            <a:schemeClr val="accent2">
              <a:lumMod val="75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ctr">
              <a:defRPr sz="900" b="1" u="sng">
                <a:solidFill>
                  <a:schemeClr val="bg1"/>
                </a:solidFill>
              </a:defRPr>
            </a:lvl1pPr>
          </a:lstStyle>
          <a:p>
            <a:r>
              <a:rPr lang="en-US" sz="1200" u="none" dirty="0">
                <a:solidFill>
                  <a:prstClr val="white"/>
                </a:solidFill>
              </a:rPr>
              <a:t>State </a:t>
            </a:r>
            <a:r>
              <a:rPr lang="en-US" sz="1200" u="none" dirty="0" smtClean="0">
                <a:solidFill>
                  <a:prstClr val="white"/>
                </a:solidFill>
              </a:rPr>
              <a:t>Networks</a:t>
            </a:r>
          </a:p>
          <a:p>
            <a:r>
              <a:rPr lang="en-US" sz="1200" u="none" dirty="0" smtClean="0">
                <a:solidFill>
                  <a:prstClr val="white"/>
                </a:solidFill>
              </a:rPr>
              <a:t>State STEM Initiatives</a:t>
            </a:r>
            <a:endParaRPr lang="en-US" sz="1200" u="none" dirty="0">
              <a:solidFill>
                <a:prstClr val="white"/>
              </a:solidFill>
            </a:endParaRPr>
          </a:p>
        </p:txBody>
      </p:sp>
      <p:sp>
        <p:nvSpPr>
          <p:cNvPr id="115" name="TextBox 114"/>
          <p:cNvSpPr txBox="1"/>
          <p:nvPr/>
        </p:nvSpPr>
        <p:spPr>
          <a:xfrm>
            <a:off x="3618963" y="2483862"/>
            <a:ext cx="1920240" cy="461665"/>
          </a:xfrm>
          <a:prstGeom prst="rect">
            <a:avLst/>
          </a:prstGeom>
          <a:solidFill>
            <a:schemeClr val="accent1">
              <a:lumMod val="75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ctr">
              <a:defRPr sz="900" b="1" u="sng">
                <a:solidFill>
                  <a:schemeClr val="bg1"/>
                </a:solidFill>
              </a:defRPr>
            </a:lvl1pPr>
          </a:lstStyle>
          <a:p>
            <a:r>
              <a:rPr lang="en-US" sz="1200" u="none" dirty="0">
                <a:solidFill>
                  <a:prstClr val="white"/>
                </a:solidFill>
              </a:rPr>
              <a:t>Regional </a:t>
            </a:r>
            <a:r>
              <a:rPr lang="en-US" sz="1200" u="none" dirty="0" smtClean="0">
                <a:solidFill>
                  <a:prstClr val="white"/>
                </a:solidFill>
              </a:rPr>
              <a:t>Network</a:t>
            </a:r>
          </a:p>
          <a:p>
            <a:r>
              <a:rPr lang="en-US" sz="1200" u="none" dirty="0" smtClean="0">
                <a:solidFill>
                  <a:prstClr val="white"/>
                </a:solidFill>
              </a:rPr>
              <a:t>County STEM Initiatives  </a:t>
            </a:r>
          </a:p>
        </p:txBody>
      </p:sp>
      <p:cxnSp>
        <p:nvCxnSpPr>
          <p:cNvPr id="118" name="Straight Arrow Connector 117"/>
          <p:cNvCxnSpPr>
            <a:stCxn id="114" idx="0"/>
            <a:endCxn id="111" idx="2"/>
          </p:cNvCxnSpPr>
          <p:nvPr/>
        </p:nvCxnSpPr>
        <p:spPr>
          <a:xfrm flipH="1" flipV="1">
            <a:off x="4582251" y="1263328"/>
            <a:ext cx="3805" cy="419936"/>
          </a:xfrm>
          <a:prstGeom prst="straightConnector1">
            <a:avLst/>
          </a:prstGeom>
          <a:ln w="38100">
            <a:solidFill>
              <a:schemeClr val="accent6">
                <a:lumMod val="75000"/>
              </a:schemeClr>
            </a:solidFill>
            <a:headEnd type="arrow"/>
            <a:tailEnd type="arrow"/>
          </a:ln>
        </p:spPr>
        <p:style>
          <a:lnRef idx="2">
            <a:schemeClr val="accent2"/>
          </a:lnRef>
          <a:fillRef idx="0">
            <a:schemeClr val="accent2"/>
          </a:fillRef>
          <a:effectRef idx="1">
            <a:schemeClr val="accent2"/>
          </a:effectRef>
          <a:fontRef idx="minor">
            <a:schemeClr val="tx1"/>
          </a:fontRef>
        </p:style>
      </p:cxnSp>
      <p:grpSp>
        <p:nvGrpSpPr>
          <p:cNvPr id="121" name="Group 120"/>
          <p:cNvGrpSpPr/>
          <p:nvPr/>
        </p:nvGrpSpPr>
        <p:grpSpPr>
          <a:xfrm>
            <a:off x="375726" y="5487185"/>
            <a:ext cx="8508989" cy="662152"/>
            <a:chOff x="406411" y="2971801"/>
            <a:chExt cx="8508989" cy="662152"/>
          </a:xfrm>
        </p:grpSpPr>
        <p:sp>
          <p:nvSpPr>
            <p:cNvPr id="127" name="Rectangle 126"/>
            <p:cNvSpPr/>
            <p:nvPr/>
          </p:nvSpPr>
          <p:spPr>
            <a:xfrm>
              <a:off x="406411" y="2971801"/>
              <a:ext cx="8508989" cy="662152"/>
            </a:xfrm>
            <a:prstGeom prst="rect">
              <a:avLst/>
            </a:prstGeom>
            <a:solidFill>
              <a:schemeClr val="accent1">
                <a:lumMod val="20000"/>
                <a:lumOff val="80000"/>
              </a:schemeClr>
            </a:solid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TextBox 121"/>
            <p:cNvSpPr txBox="1"/>
            <p:nvPr/>
          </p:nvSpPr>
          <p:spPr>
            <a:xfrm>
              <a:off x="3796015" y="3068313"/>
              <a:ext cx="1371600" cy="466344"/>
            </a:xfrm>
            <a:prstGeom prst="rect">
              <a:avLst/>
            </a:prstGeom>
            <a:solidFill>
              <a:schemeClr val="accent4">
                <a:lumMod val="75000"/>
              </a:schemeClr>
            </a:solidFill>
            <a:ln>
              <a:no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defPPr>
                <a:defRPr lang="en-US"/>
              </a:defPPr>
              <a:lvl1pPr algn="ctr">
                <a:defRPr sz="900" b="1" u="sng">
                  <a:solidFill>
                    <a:schemeClr val="bg1"/>
                  </a:solidFill>
                </a:defRPr>
              </a:lvl1pPr>
            </a:lstStyle>
            <a:p>
              <a:pPr>
                <a:spcAft>
                  <a:spcPts val="600"/>
                </a:spcAft>
              </a:pPr>
              <a:r>
                <a:rPr lang="en-US" sz="1200" u="none" dirty="0" smtClean="0">
                  <a:solidFill>
                    <a:prstClr val="white"/>
                  </a:solidFill>
                </a:rPr>
                <a:t>Businesses</a:t>
              </a:r>
              <a:endParaRPr lang="en-US" sz="1200" u="none" dirty="0">
                <a:solidFill>
                  <a:prstClr val="white"/>
                </a:solidFill>
              </a:endParaRPr>
            </a:p>
          </p:txBody>
        </p:sp>
        <p:sp>
          <p:nvSpPr>
            <p:cNvPr id="123" name="TextBox 122"/>
            <p:cNvSpPr txBox="1"/>
            <p:nvPr/>
          </p:nvSpPr>
          <p:spPr>
            <a:xfrm>
              <a:off x="639575" y="3068313"/>
              <a:ext cx="1371600" cy="466344"/>
            </a:xfrm>
            <a:prstGeom prst="rect">
              <a:avLst/>
            </a:prstGeom>
            <a:solidFill>
              <a:schemeClr val="accent4">
                <a:lumMod val="75000"/>
              </a:schemeClr>
            </a:solidFill>
            <a:ln>
              <a:no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defPPr>
                <a:defRPr lang="en-US"/>
              </a:defPPr>
              <a:lvl1pPr algn="ctr">
                <a:defRPr sz="900" b="1" u="sng">
                  <a:solidFill>
                    <a:schemeClr val="bg1"/>
                  </a:solidFill>
                </a:defRPr>
              </a:lvl1pPr>
            </a:lstStyle>
            <a:p>
              <a:pPr>
                <a:spcAft>
                  <a:spcPts val="600"/>
                </a:spcAft>
              </a:pPr>
              <a:r>
                <a:rPr lang="en-US" sz="1200" u="none" dirty="0" smtClean="0">
                  <a:solidFill>
                    <a:prstClr val="white"/>
                  </a:solidFill>
                </a:rPr>
                <a:t>Parents</a:t>
              </a:r>
              <a:endParaRPr lang="en-US" u="none" dirty="0" smtClean="0">
                <a:solidFill>
                  <a:prstClr val="white"/>
                </a:solidFill>
              </a:endParaRPr>
            </a:p>
          </p:txBody>
        </p:sp>
        <p:sp>
          <p:nvSpPr>
            <p:cNvPr id="124" name="TextBox 123"/>
            <p:cNvSpPr txBox="1"/>
            <p:nvPr/>
          </p:nvSpPr>
          <p:spPr>
            <a:xfrm>
              <a:off x="2204607" y="3065384"/>
              <a:ext cx="1371600" cy="466344"/>
            </a:xfrm>
            <a:prstGeom prst="rect">
              <a:avLst/>
            </a:prstGeom>
            <a:solidFill>
              <a:schemeClr val="accent4">
                <a:lumMod val="75000"/>
              </a:schemeClr>
            </a:solidFill>
            <a:ln>
              <a:no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defPPr>
                <a:defRPr lang="en-US"/>
              </a:defPPr>
              <a:lvl1pPr algn="ctr">
                <a:defRPr sz="900" b="1" u="sng">
                  <a:solidFill>
                    <a:schemeClr val="bg1"/>
                  </a:solidFill>
                </a:defRPr>
              </a:lvl1pPr>
            </a:lstStyle>
            <a:p>
              <a:pPr>
                <a:spcAft>
                  <a:spcPts val="600"/>
                </a:spcAft>
              </a:pPr>
              <a:r>
                <a:rPr lang="en-US" sz="1200" u="none" dirty="0" smtClean="0">
                  <a:solidFill>
                    <a:prstClr val="white"/>
                  </a:solidFill>
                </a:rPr>
                <a:t>Students</a:t>
              </a:r>
            </a:p>
          </p:txBody>
        </p:sp>
        <p:sp>
          <p:nvSpPr>
            <p:cNvPr id="125" name="TextBox 124"/>
            <p:cNvSpPr txBox="1"/>
            <p:nvPr/>
          </p:nvSpPr>
          <p:spPr>
            <a:xfrm>
              <a:off x="5367956" y="3080391"/>
              <a:ext cx="1753854" cy="461665"/>
            </a:xfrm>
            <a:prstGeom prst="rect">
              <a:avLst/>
            </a:prstGeom>
            <a:solidFill>
              <a:schemeClr val="accent4">
                <a:lumMod val="75000"/>
              </a:schemeClr>
            </a:solidFill>
            <a:ln>
              <a:no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defPPr>
                <a:defRPr lang="en-US"/>
              </a:defPPr>
              <a:lvl1pPr algn="ctr">
                <a:defRPr sz="900" b="1" u="sng">
                  <a:solidFill>
                    <a:schemeClr val="bg1"/>
                  </a:solidFill>
                </a:defRPr>
              </a:lvl1pPr>
            </a:lstStyle>
            <a:p>
              <a:pPr>
                <a:spcAft>
                  <a:spcPts val="600"/>
                </a:spcAft>
              </a:pPr>
              <a:r>
                <a:rPr lang="en-US" sz="1200" u="none" dirty="0" smtClean="0">
                  <a:solidFill>
                    <a:prstClr val="white"/>
                  </a:solidFill>
                </a:rPr>
                <a:t>Community-Based Organizations</a:t>
              </a:r>
              <a:endParaRPr lang="en-US" sz="1200" u="none" dirty="0">
                <a:solidFill>
                  <a:prstClr val="white"/>
                </a:solidFill>
              </a:endParaRPr>
            </a:p>
          </p:txBody>
        </p:sp>
        <p:sp>
          <p:nvSpPr>
            <p:cNvPr id="126" name="TextBox 125"/>
            <p:cNvSpPr txBox="1"/>
            <p:nvPr/>
          </p:nvSpPr>
          <p:spPr>
            <a:xfrm>
              <a:off x="7305779" y="3074883"/>
              <a:ext cx="1371600" cy="466344"/>
            </a:xfrm>
            <a:prstGeom prst="rect">
              <a:avLst/>
            </a:prstGeom>
            <a:solidFill>
              <a:schemeClr val="accent4">
                <a:lumMod val="75000"/>
              </a:schemeClr>
            </a:solidFill>
            <a:ln>
              <a:no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defPPr>
                <a:defRPr lang="en-US"/>
              </a:defPPr>
              <a:lvl1pPr algn="ctr">
                <a:defRPr sz="900" b="1" u="sng">
                  <a:solidFill>
                    <a:schemeClr val="bg1"/>
                  </a:solidFill>
                </a:defRPr>
              </a:lvl1pPr>
            </a:lstStyle>
            <a:p>
              <a:pPr>
                <a:spcAft>
                  <a:spcPts val="600"/>
                </a:spcAft>
              </a:pPr>
              <a:r>
                <a:rPr lang="en-US" sz="1200" u="none" dirty="0" smtClean="0">
                  <a:solidFill>
                    <a:prstClr val="white"/>
                  </a:solidFill>
                </a:rPr>
                <a:t>Education</a:t>
              </a:r>
            </a:p>
          </p:txBody>
        </p:sp>
      </p:grpSp>
      <p:sp>
        <p:nvSpPr>
          <p:cNvPr id="128" name="TextBox 127"/>
          <p:cNvSpPr txBox="1"/>
          <p:nvPr/>
        </p:nvSpPr>
        <p:spPr>
          <a:xfrm>
            <a:off x="1758271" y="6201680"/>
            <a:ext cx="5619987" cy="471488"/>
          </a:xfrm>
          <a:prstGeom prst="upArrowCallout">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wrap="square" numCol="1" rtlCol="0" anchor="ctr" anchorCtr="0">
            <a:spAutoFit/>
          </a:bodyPr>
          <a:lstStyle>
            <a:defPPr>
              <a:defRPr lang="en-US"/>
            </a:defPPr>
            <a:lvl1pPr algn="ctr">
              <a:spcAft>
                <a:spcPts val="600"/>
              </a:spcAft>
              <a:defRPr sz="900" b="1" u="none">
                <a:solidFill>
                  <a:schemeClr val="bg1"/>
                </a:solidFill>
              </a:defRPr>
            </a:lvl1pPr>
          </a:lstStyle>
          <a:p>
            <a:pPr>
              <a:spcAft>
                <a:spcPts val="0"/>
              </a:spcAft>
            </a:pPr>
            <a:r>
              <a:rPr lang="en-US" sz="1400" dirty="0" smtClean="0">
                <a:solidFill>
                  <a:prstClr val="white"/>
                </a:solidFill>
              </a:rPr>
              <a:t>Local STEM Education Funding Community</a:t>
            </a:r>
            <a:endParaRPr lang="en-US" sz="1400" dirty="0">
              <a:solidFill>
                <a:prstClr val="white"/>
              </a:solidFill>
            </a:endParaRPr>
          </a:p>
        </p:txBody>
      </p:sp>
      <p:cxnSp>
        <p:nvCxnSpPr>
          <p:cNvPr id="161" name="Curved Connector 160"/>
          <p:cNvCxnSpPr>
            <a:stCxn id="127" idx="1"/>
            <a:endCxn id="115" idx="1"/>
          </p:cNvCxnSpPr>
          <p:nvPr/>
        </p:nvCxnSpPr>
        <p:spPr>
          <a:xfrm rot="10800000" flipH="1">
            <a:off x="375725" y="2714695"/>
            <a:ext cx="3243237" cy="3103566"/>
          </a:xfrm>
          <a:prstGeom prst="curvedConnector3">
            <a:avLst>
              <a:gd name="adj1" fmla="val -7049"/>
            </a:avLst>
          </a:prstGeom>
          <a:ln w="38100">
            <a:solidFill>
              <a:schemeClr val="accent6">
                <a:lumMod val="75000"/>
              </a:schemeClr>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62" name="Curved Connector 161"/>
          <p:cNvCxnSpPr>
            <a:stCxn id="127" idx="3"/>
            <a:endCxn id="115" idx="3"/>
          </p:cNvCxnSpPr>
          <p:nvPr/>
        </p:nvCxnSpPr>
        <p:spPr>
          <a:xfrm flipH="1" flipV="1">
            <a:off x="5539203" y="2714695"/>
            <a:ext cx="3345512" cy="3103566"/>
          </a:xfrm>
          <a:prstGeom prst="curvedConnector3">
            <a:avLst>
              <a:gd name="adj1" fmla="val -6833"/>
            </a:avLst>
          </a:prstGeom>
          <a:ln w="38100">
            <a:solidFill>
              <a:schemeClr val="accent6">
                <a:lumMod val="75000"/>
              </a:schemeClr>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grpSp>
        <p:nvGrpSpPr>
          <p:cNvPr id="130" name="Group 129"/>
          <p:cNvGrpSpPr/>
          <p:nvPr/>
        </p:nvGrpSpPr>
        <p:grpSpPr>
          <a:xfrm>
            <a:off x="146692" y="3269700"/>
            <a:ext cx="8808037" cy="510058"/>
            <a:chOff x="-12568" y="884"/>
            <a:chExt cx="9159856" cy="510058"/>
          </a:xfrm>
          <a:solidFill>
            <a:schemeClr val="accent5">
              <a:lumMod val="60000"/>
              <a:lumOff val="40000"/>
            </a:schemeClr>
          </a:solidFill>
        </p:grpSpPr>
        <p:sp>
          <p:nvSpPr>
            <p:cNvPr id="131" name="Rectangle 130"/>
            <p:cNvSpPr/>
            <p:nvPr/>
          </p:nvSpPr>
          <p:spPr>
            <a:xfrm>
              <a:off x="-3461" y="884"/>
              <a:ext cx="9150749" cy="321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2" name="TextBox 131"/>
            <p:cNvSpPr txBox="1"/>
            <p:nvPr/>
          </p:nvSpPr>
          <p:spPr>
            <a:xfrm>
              <a:off x="-12568" y="30143"/>
              <a:ext cx="1874891" cy="276999"/>
            </a:xfrm>
            <a:prstGeom prst="rect">
              <a:avLst/>
            </a:prstGeom>
            <a:grpFill/>
          </p:spPr>
          <p:txBody>
            <a:bodyPr wrap="square" rtlCol="0">
              <a:spAutoFit/>
            </a:bodyPr>
            <a:lstStyle/>
            <a:p>
              <a:pPr algn="ctr"/>
              <a:r>
                <a:rPr lang="en-US" sz="1200" b="1" cap="small" dirty="0" smtClean="0"/>
                <a:t>Early Learning</a:t>
              </a:r>
              <a:endParaRPr lang="en-US" sz="1200" b="1" cap="small" dirty="0"/>
            </a:p>
          </p:txBody>
        </p:sp>
        <p:sp>
          <p:nvSpPr>
            <p:cNvPr id="133" name="TextBox 132"/>
            <p:cNvSpPr txBox="1"/>
            <p:nvPr/>
          </p:nvSpPr>
          <p:spPr>
            <a:xfrm>
              <a:off x="1938648" y="35460"/>
              <a:ext cx="2147565" cy="276999"/>
            </a:xfrm>
            <a:prstGeom prst="rect">
              <a:avLst/>
            </a:prstGeom>
            <a:grpFill/>
          </p:spPr>
          <p:txBody>
            <a:bodyPr wrap="square" rtlCol="0">
              <a:spAutoFit/>
            </a:bodyPr>
            <a:lstStyle/>
            <a:p>
              <a:pPr algn="ctr"/>
              <a:r>
                <a:rPr lang="en-US" sz="1200" b="1" cap="small" dirty="0" smtClean="0"/>
                <a:t>Elementary School</a:t>
              </a:r>
              <a:endParaRPr lang="en-US" sz="1200" b="1" cap="small" dirty="0"/>
            </a:p>
          </p:txBody>
        </p:sp>
        <p:sp>
          <p:nvSpPr>
            <p:cNvPr id="134" name="TextBox 133"/>
            <p:cNvSpPr txBox="1"/>
            <p:nvPr/>
          </p:nvSpPr>
          <p:spPr>
            <a:xfrm>
              <a:off x="3914996" y="17042"/>
              <a:ext cx="1549908" cy="276999"/>
            </a:xfrm>
            <a:prstGeom prst="rect">
              <a:avLst/>
            </a:prstGeom>
            <a:grpFill/>
          </p:spPr>
          <p:txBody>
            <a:bodyPr wrap="square" rtlCol="0" anchor="ctr">
              <a:spAutoFit/>
            </a:bodyPr>
            <a:lstStyle/>
            <a:p>
              <a:pPr algn="ctr"/>
              <a:r>
                <a:rPr lang="en-US" sz="1200" b="1" cap="small" dirty="0" smtClean="0"/>
                <a:t>Middle School</a:t>
              </a:r>
              <a:endParaRPr lang="en-US" sz="1200" b="1" cap="small" dirty="0"/>
            </a:p>
          </p:txBody>
        </p:sp>
        <p:sp>
          <p:nvSpPr>
            <p:cNvPr id="135" name="TextBox 134"/>
            <p:cNvSpPr txBox="1"/>
            <p:nvPr/>
          </p:nvSpPr>
          <p:spPr>
            <a:xfrm>
              <a:off x="5183137" y="30143"/>
              <a:ext cx="1716027" cy="276999"/>
            </a:xfrm>
            <a:prstGeom prst="rect">
              <a:avLst/>
            </a:prstGeom>
            <a:grpFill/>
          </p:spPr>
          <p:txBody>
            <a:bodyPr wrap="square" rtlCol="0">
              <a:spAutoFit/>
            </a:bodyPr>
            <a:lstStyle/>
            <a:p>
              <a:pPr algn="ctr"/>
              <a:r>
                <a:rPr lang="en-US" sz="1200" b="1" cap="small" dirty="0" smtClean="0"/>
                <a:t>High School</a:t>
              </a:r>
              <a:endParaRPr lang="en-US" sz="1200" b="1" cap="small" dirty="0"/>
            </a:p>
          </p:txBody>
        </p:sp>
        <p:sp>
          <p:nvSpPr>
            <p:cNvPr id="136" name="TextBox 135"/>
            <p:cNvSpPr txBox="1"/>
            <p:nvPr/>
          </p:nvSpPr>
          <p:spPr>
            <a:xfrm>
              <a:off x="6810034" y="30143"/>
              <a:ext cx="2272583" cy="276999"/>
            </a:xfrm>
            <a:prstGeom prst="rect">
              <a:avLst/>
            </a:prstGeom>
            <a:grpFill/>
          </p:spPr>
          <p:txBody>
            <a:bodyPr wrap="square" rtlCol="0">
              <a:spAutoFit/>
            </a:bodyPr>
            <a:lstStyle/>
            <a:p>
              <a:pPr algn="ctr"/>
              <a:r>
                <a:rPr lang="en-US" sz="1200" b="1" cap="small" dirty="0" smtClean="0"/>
                <a:t>Higher Education</a:t>
              </a:r>
              <a:endParaRPr lang="en-US" sz="1200" b="1" cap="small" dirty="0"/>
            </a:p>
          </p:txBody>
        </p:sp>
        <p:grpSp>
          <p:nvGrpSpPr>
            <p:cNvPr id="137" name="Group 136"/>
            <p:cNvGrpSpPr/>
            <p:nvPr/>
          </p:nvGrpSpPr>
          <p:grpSpPr>
            <a:xfrm>
              <a:off x="-12568" y="281521"/>
              <a:ext cx="9159856" cy="229421"/>
              <a:chOff x="-19377" y="3769807"/>
              <a:chExt cx="9144919" cy="50714"/>
            </a:xfrm>
            <a:grpFill/>
          </p:grpSpPr>
          <p:sp>
            <p:nvSpPr>
              <p:cNvPr id="138" name="TextBox 137"/>
              <p:cNvSpPr txBox="1"/>
              <p:nvPr/>
            </p:nvSpPr>
            <p:spPr>
              <a:xfrm>
                <a:off x="2268038" y="3770856"/>
                <a:ext cx="365760"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1</a:t>
                </a:r>
                <a:r>
                  <a:rPr lang="en-US" sz="1100" b="1" baseline="30000" dirty="0" smtClean="0">
                    <a:solidFill>
                      <a:schemeClr val="tx1"/>
                    </a:solidFill>
                  </a:rPr>
                  <a:t>st</a:t>
                </a:r>
                <a:endParaRPr lang="en-US" sz="1100" b="1" baseline="30000" dirty="0">
                  <a:solidFill>
                    <a:schemeClr val="tx1"/>
                  </a:solidFill>
                </a:endParaRPr>
              </a:p>
            </p:txBody>
          </p:sp>
          <p:sp>
            <p:nvSpPr>
              <p:cNvPr id="139" name="TextBox 138"/>
              <p:cNvSpPr txBox="1"/>
              <p:nvPr/>
            </p:nvSpPr>
            <p:spPr>
              <a:xfrm>
                <a:off x="-19377" y="3769807"/>
                <a:ext cx="547745"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Birth</a:t>
                </a:r>
                <a:endParaRPr lang="en-US" sz="1100" b="1" dirty="0">
                  <a:solidFill>
                    <a:schemeClr val="tx1"/>
                  </a:solidFill>
                </a:endParaRPr>
              </a:p>
            </p:txBody>
          </p:sp>
          <p:sp>
            <p:nvSpPr>
              <p:cNvPr id="140" name="TextBox 139"/>
              <p:cNvSpPr txBox="1"/>
              <p:nvPr/>
            </p:nvSpPr>
            <p:spPr>
              <a:xfrm>
                <a:off x="1857026" y="3770400"/>
                <a:ext cx="410809"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K</a:t>
                </a:r>
                <a:endParaRPr lang="en-US" sz="1100" b="1" dirty="0">
                  <a:solidFill>
                    <a:schemeClr val="tx1"/>
                  </a:solidFill>
                </a:endParaRPr>
              </a:p>
            </p:txBody>
          </p:sp>
          <p:sp>
            <p:nvSpPr>
              <p:cNvPr id="141" name="TextBox 140"/>
              <p:cNvSpPr txBox="1"/>
              <p:nvPr/>
            </p:nvSpPr>
            <p:spPr>
              <a:xfrm>
                <a:off x="2620758" y="3770332"/>
                <a:ext cx="365760"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2</a:t>
                </a:r>
                <a:r>
                  <a:rPr lang="en-US" sz="1100" b="1" baseline="30000" dirty="0" smtClean="0">
                    <a:solidFill>
                      <a:schemeClr val="tx1"/>
                    </a:solidFill>
                  </a:rPr>
                  <a:t>nd</a:t>
                </a:r>
                <a:endParaRPr lang="en-US" sz="1100" b="1" baseline="30000" dirty="0">
                  <a:solidFill>
                    <a:schemeClr val="tx1"/>
                  </a:solidFill>
                </a:endParaRPr>
              </a:p>
            </p:txBody>
          </p:sp>
          <p:sp>
            <p:nvSpPr>
              <p:cNvPr id="142" name="TextBox 141"/>
              <p:cNvSpPr txBox="1"/>
              <p:nvPr/>
            </p:nvSpPr>
            <p:spPr>
              <a:xfrm>
                <a:off x="1486135" y="3769816"/>
                <a:ext cx="410809"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4 </a:t>
                </a:r>
                <a:r>
                  <a:rPr lang="en-US" sz="1100" b="1" dirty="0" err="1" smtClean="0">
                    <a:solidFill>
                      <a:schemeClr val="tx1"/>
                    </a:solidFill>
                  </a:rPr>
                  <a:t>yr</a:t>
                </a:r>
                <a:endParaRPr lang="en-US" sz="1100" b="1" dirty="0">
                  <a:solidFill>
                    <a:schemeClr val="tx1"/>
                  </a:solidFill>
                </a:endParaRPr>
              </a:p>
            </p:txBody>
          </p:sp>
          <p:sp>
            <p:nvSpPr>
              <p:cNvPr id="143" name="TextBox 142"/>
              <p:cNvSpPr txBox="1"/>
              <p:nvPr/>
            </p:nvSpPr>
            <p:spPr>
              <a:xfrm>
                <a:off x="1127656" y="3769816"/>
                <a:ext cx="365760"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3 </a:t>
                </a:r>
                <a:r>
                  <a:rPr lang="en-US" sz="1100" b="1" dirty="0" err="1" smtClean="0">
                    <a:solidFill>
                      <a:schemeClr val="tx1"/>
                    </a:solidFill>
                  </a:rPr>
                  <a:t>yr</a:t>
                </a:r>
                <a:endParaRPr lang="en-US" sz="1100" b="1" dirty="0">
                  <a:solidFill>
                    <a:schemeClr val="tx1"/>
                  </a:solidFill>
                </a:endParaRPr>
              </a:p>
            </p:txBody>
          </p:sp>
          <p:sp>
            <p:nvSpPr>
              <p:cNvPr id="144" name="TextBox 143"/>
              <p:cNvSpPr txBox="1"/>
              <p:nvPr/>
            </p:nvSpPr>
            <p:spPr>
              <a:xfrm>
                <a:off x="2973112" y="3770332"/>
                <a:ext cx="365760"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3</a:t>
                </a:r>
                <a:r>
                  <a:rPr lang="en-US" sz="1100" b="1" baseline="30000" dirty="0" smtClean="0">
                    <a:solidFill>
                      <a:schemeClr val="tx1"/>
                    </a:solidFill>
                  </a:rPr>
                  <a:t>rd</a:t>
                </a:r>
                <a:endParaRPr lang="en-US" sz="1100" b="1" baseline="30000" dirty="0">
                  <a:solidFill>
                    <a:schemeClr val="tx1"/>
                  </a:solidFill>
                </a:endParaRPr>
              </a:p>
            </p:txBody>
          </p:sp>
          <p:sp>
            <p:nvSpPr>
              <p:cNvPr id="145" name="TextBox 144"/>
              <p:cNvSpPr txBox="1"/>
              <p:nvPr/>
            </p:nvSpPr>
            <p:spPr>
              <a:xfrm>
                <a:off x="3328506" y="3770332"/>
                <a:ext cx="365760"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4</a:t>
                </a:r>
                <a:r>
                  <a:rPr lang="en-US" sz="1100" b="1" baseline="30000" dirty="0" smtClean="0">
                    <a:solidFill>
                      <a:schemeClr val="tx1"/>
                    </a:solidFill>
                  </a:rPr>
                  <a:t>th</a:t>
                </a:r>
                <a:endParaRPr lang="en-US" sz="1100" b="1" baseline="30000" dirty="0">
                  <a:solidFill>
                    <a:schemeClr val="tx1"/>
                  </a:solidFill>
                </a:endParaRPr>
              </a:p>
            </p:txBody>
          </p:sp>
          <p:sp>
            <p:nvSpPr>
              <p:cNvPr id="146" name="TextBox 145"/>
              <p:cNvSpPr txBox="1"/>
              <p:nvPr/>
            </p:nvSpPr>
            <p:spPr>
              <a:xfrm>
                <a:off x="3687565" y="3770332"/>
                <a:ext cx="410809"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5</a:t>
                </a:r>
                <a:r>
                  <a:rPr lang="en-US" sz="1100" b="1" baseline="30000" dirty="0" smtClean="0">
                    <a:solidFill>
                      <a:schemeClr val="tx1"/>
                    </a:solidFill>
                  </a:rPr>
                  <a:t>th</a:t>
                </a:r>
                <a:endParaRPr lang="en-US" sz="1100" b="1" baseline="30000" dirty="0">
                  <a:solidFill>
                    <a:schemeClr val="tx1"/>
                  </a:solidFill>
                </a:endParaRPr>
              </a:p>
            </p:txBody>
          </p:sp>
          <p:sp>
            <p:nvSpPr>
              <p:cNvPr id="147" name="TextBox 146"/>
              <p:cNvSpPr txBox="1"/>
              <p:nvPr/>
            </p:nvSpPr>
            <p:spPr>
              <a:xfrm>
                <a:off x="4063223" y="3769944"/>
                <a:ext cx="410809"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6</a:t>
                </a:r>
                <a:r>
                  <a:rPr lang="en-US" sz="1100" b="1" baseline="30000" dirty="0" smtClean="0">
                    <a:solidFill>
                      <a:schemeClr val="tx1"/>
                    </a:solidFill>
                  </a:rPr>
                  <a:t>th</a:t>
                </a:r>
                <a:endParaRPr lang="en-US" sz="1100" b="1" baseline="30000" dirty="0">
                  <a:solidFill>
                    <a:schemeClr val="tx1"/>
                  </a:solidFill>
                </a:endParaRPr>
              </a:p>
            </p:txBody>
          </p:sp>
          <p:sp>
            <p:nvSpPr>
              <p:cNvPr id="148" name="TextBox 147"/>
              <p:cNvSpPr txBox="1"/>
              <p:nvPr/>
            </p:nvSpPr>
            <p:spPr>
              <a:xfrm>
                <a:off x="4468600" y="3769944"/>
                <a:ext cx="402336"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7</a:t>
                </a:r>
                <a:r>
                  <a:rPr lang="en-US" sz="1100" b="1" baseline="30000" dirty="0" smtClean="0">
                    <a:solidFill>
                      <a:schemeClr val="tx1"/>
                    </a:solidFill>
                  </a:rPr>
                  <a:t>th</a:t>
                </a:r>
                <a:endParaRPr lang="en-US" sz="1100" b="1" baseline="30000" dirty="0">
                  <a:solidFill>
                    <a:schemeClr val="tx1"/>
                  </a:solidFill>
                </a:endParaRPr>
              </a:p>
            </p:txBody>
          </p:sp>
          <p:sp>
            <p:nvSpPr>
              <p:cNvPr id="149" name="TextBox 148"/>
              <p:cNvSpPr txBox="1"/>
              <p:nvPr/>
            </p:nvSpPr>
            <p:spPr>
              <a:xfrm>
                <a:off x="4843867" y="3769942"/>
                <a:ext cx="410809"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8</a:t>
                </a:r>
                <a:r>
                  <a:rPr lang="en-US" sz="1100" b="1" baseline="30000" dirty="0" smtClean="0">
                    <a:solidFill>
                      <a:schemeClr val="tx1"/>
                    </a:solidFill>
                  </a:rPr>
                  <a:t>th</a:t>
                </a:r>
                <a:endParaRPr lang="en-US" sz="1100" b="1" baseline="30000" dirty="0">
                  <a:solidFill>
                    <a:schemeClr val="tx1"/>
                  </a:solidFill>
                </a:endParaRPr>
              </a:p>
            </p:txBody>
          </p:sp>
          <p:sp>
            <p:nvSpPr>
              <p:cNvPr id="150" name="TextBox 149"/>
              <p:cNvSpPr txBox="1"/>
              <p:nvPr/>
            </p:nvSpPr>
            <p:spPr>
              <a:xfrm>
                <a:off x="5251010" y="3769942"/>
                <a:ext cx="410809"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9</a:t>
                </a:r>
                <a:r>
                  <a:rPr lang="en-US" sz="1100" b="1" baseline="30000" dirty="0" smtClean="0">
                    <a:solidFill>
                      <a:schemeClr val="tx1"/>
                    </a:solidFill>
                  </a:rPr>
                  <a:t>th</a:t>
                </a:r>
                <a:endParaRPr lang="en-US" sz="1100" b="1" baseline="30000" dirty="0">
                  <a:solidFill>
                    <a:schemeClr val="tx1"/>
                  </a:solidFill>
                </a:endParaRPr>
              </a:p>
            </p:txBody>
          </p:sp>
          <p:sp>
            <p:nvSpPr>
              <p:cNvPr id="151" name="TextBox 150"/>
              <p:cNvSpPr txBox="1"/>
              <p:nvPr/>
            </p:nvSpPr>
            <p:spPr>
              <a:xfrm>
                <a:off x="5648100" y="3770252"/>
                <a:ext cx="402336"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10</a:t>
                </a:r>
                <a:r>
                  <a:rPr lang="en-US" sz="1100" b="1" baseline="30000" dirty="0" smtClean="0">
                    <a:solidFill>
                      <a:schemeClr val="tx1"/>
                    </a:solidFill>
                  </a:rPr>
                  <a:t>th</a:t>
                </a:r>
                <a:endParaRPr lang="en-US" sz="1100" b="1" baseline="30000" dirty="0">
                  <a:solidFill>
                    <a:schemeClr val="tx1"/>
                  </a:solidFill>
                </a:endParaRPr>
              </a:p>
            </p:txBody>
          </p:sp>
          <p:sp>
            <p:nvSpPr>
              <p:cNvPr id="152" name="TextBox 151"/>
              <p:cNvSpPr txBox="1"/>
              <p:nvPr/>
            </p:nvSpPr>
            <p:spPr>
              <a:xfrm>
                <a:off x="6017786" y="3770263"/>
                <a:ext cx="402336"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11</a:t>
                </a:r>
                <a:r>
                  <a:rPr lang="en-US" sz="1100" b="1" baseline="30000" dirty="0" smtClean="0">
                    <a:solidFill>
                      <a:schemeClr val="tx1"/>
                    </a:solidFill>
                  </a:rPr>
                  <a:t>th</a:t>
                </a:r>
                <a:endParaRPr lang="en-US" sz="1100" b="1" baseline="30000" dirty="0">
                  <a:solidFill>
                    <a:schemeClr val="tx1"/>
                  </a:solidFill>
                </a:endParaRPr>
              </a:p>
            </p:txBody>
          </p:sp>
          <p:sp>
            <p:nvSpPr>
              <p:cNvPr id="153" name="TextBox 152"/>
              <p:cNvSpPr txBox="1"/>
              <p:nvPr/>
            </p:nvSpPr>
            <p:spPr>
              <a:xfrm>
                <a:off x="6387105" y="3770263"/>
                <a:ext cx="410809"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12</a:t>
                </a:r>
                <a:r>
                  <a:rPr lang="en-US" sz="1100" b="1" baseline="30000" dirty="0" smtClean="0">
                    <a:solidFill>
                      <a:schemeClr val="tx1"/>
                    </a:solidFill>
                  </a:rPr>
                  <a:t>th</a:t>
                </a:r>
                <a:endParaRPr lang="en-US" sz="1100" b="1" baseline="30000" dirty="0">
                  <a:solidFill>
                    <a:schemeClr val="tx1"/>
                  </a:solidFill>
                </a:endParaRPr>
              </a:p>
            </p:txBody>
          </p:sp>
          <p:sp>
            <p:nvSpPr>
              <p:cNvPr id="154" name="TextBox 153"/>
              <p:cNvSpPr txBox="1"/>
              <p:nvPr/>
            </p:nvSpPr>
            <p:spPr>
              <a:xfrm>
                <a:off x="6797711" y="3770263"/>
                <a:ext cx="410809"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13</a:t>
                </a:r>
                <a:r>
                  <a:rPr lang="en-US" sz="1100" b="1" baseline="30000" dirty="0" smtClean="0">
                    <a:solidFill>
                      <a:schemeClr val="tx1"/>
                    </a:solidFill>
                  </a:rPr>
                  <a:t>th</a:t>
                </a:r>
                <a:endParaRPr lang="en-US" sz="1100" b="1" baseline="30000" dirty="0">
                  <a:solidFill>
                    <a:schemeClr val="tx1"/>
                  </a:solidFill>
                </a:endParaRPr>
              </a:p>
            </p:txBody>
          </p:sp>
          <p:sp>
            <p:nvSpPr>
              <p:cNvPr id="155" name="TextBox 154"/>
              <p:cNvSpPr txBox="1"/>
              <p:nvPr/>
            </p:nvSpPr>
            <p:spPr>
              <a:xfrm>
                <a:off x="7205562" y="3770263"/>
                <a:ext cx="365760"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14</a:t>
                </a:r>
                <a:r>
                  <a:rPr lang="en-US" sz="1100" b="1" baseline="30000" dirty="0" smtClean="0">
                    <a:solidFill>
                      <a:schemeClr val="tx1"/>
                    </a:solidFill>
                  </a:rPr>
                  <a:t>th</a:t>
                </a:r>
                <a:endParaRPr lang="en-US" sz="1100" b="1" baseline="30000" dirty="0">
                  <a:solidFill>
                    <a:schemeClr val="tx1"/>
                  </a:solidFill>
                </a:endParaRPr>
              </a:p>
            </p:txBody>
          </p:sp>
          <p:sp>
            <p:nvSpPr>
              <p:cNvPr id="156" name="TextBox 155"/>
              <p:cNvSpPr txBox="1"/>
              <p:nvPr/>
            </p:nvSpPr>
            <p:spPr>
              <a:xfrm>
                <a:off x="7553022" y="3770263"/>
                <a:ext cx="455566" cy="49209"/>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15</a:t>
                </a:r>
                <a:r>
                  <a:rPr lang="en-US" sz="1100" b="1" baseline="30000" dirty="0" smtClean="0">
                    <a:solidFill>
                      <a:schemeClr val="tx1"/>
                    </a:solidFill>
                  </a:rPr>
                  <a:t>th</a:t>
                </a:r>
                <a:endParaRPr lang="en-US" sz="1100" b="1" baseline="30000" dirty="0">
                  <a:solidFill>
                    <a:schemeClr val="tx1"/>
                  </a:solidFill>
                </a:endParaRPr>
              </a:p>
            </p:txBody>
          </p:sp>
          <p:sp>
            <p:nvSpPr>
              <p:cNvPr id="157" name="TextBox 156"/>
              <p:cNvSpPr txBox="1"/>
              <p:nvPr/>
            </p:nvSpPr>
            <p:spPr>
              <a:xfrm>
                <a:off x="7943960" y="3769817"/>
                <a:ext cx="365760"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16</a:t>
                </a:r>
                <a:r>
                  <a:rPr lang="en-US" sz="1100" b="1" baseline="30000" dirty="0" smtClean="0">
                    <a:solidFill>
                      <a:schemeClr val="tx1"/>
                    </a:solidFill>
                  </a:rPr>
                  <a:t>th</a:t>
                </a:r>
                <a:r>
                  <a:rPr lang="en-US" sz="1100" b="1" dirty="0" smtClean="0">
                    <a:solidFill>
                      <a:schemeClr val="tx1"/>
                    </a:solidFill>
                  </a:rPr>
                  <a:t> </a:t>
                </a:r>
                <a:endParaRPr lang="en-US" sz="1100" b="1" dirty="0">
                  <a:solidFill>
                    <a:schemeClr val="tx1"/>
                  </a:solidFill>
                </a:endParaRPr>
              </a:p>
            </p:txBody>
          </p:sp>
          <p:sp>
            <p:nvSpPr>
              <p:cNvPr id="158" name="TextBox 157"/>
              <p:cNvSpPr txBox="1"/>
              <p:nvPr/>
            </p:nvSpPr>
            <p:spPr>
              <a:xfrm>
                <a:off x="8309720" y="3769837"/>
                <a:ext cx="815822"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Career</a:t>
                </a:r>
                <a:endParaRPr lang="en-US" sz="1100" b="1" dirty="0">
                  <a:solidFill>
                    <a:schemeClr val="tx1"/>
                  </a:solidFill>
                </a:endParaRPr>
              </a:p>
            </p:txBody>
          </p:sp>
          <p:sp>
            <p:nvSpPr>
              <p:cNvPr id="159" name="TextBox 158"/>
              <p:cNvSpPr txBox="1"/>
              <p:nvPr/>
            </p:nvSpPr>
            <p:spPr>
              <a:xfrm>
                <a:off x="774408" y="3769808"/>
                <a:ext cx="365760"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2 </a:t>
                </a:r>
                <a:r>
                  <a:rPr lang="en-US" sz="1100" b="1" dirty="0" err="1" smtClean="0">
                    <a:solidFill>
                      <a:schemeClr val="tx1"/>
                    </a:solidFill>
                  </a:rPr>
                  <a:t>yr</a:t>
                </a:r>
                <a:endParaRPr lang="en-US" sz="1100" b="1" dirty="0">
                  <a:solidFill>
                    <a:schemeClr val="tx1"/>
                  </a:solidFill>
                </a:endParaRPr>
              </a:p>
            </p:txBody>
          </p:sp>
          <p:sp>
            <p:nvSpPr>
              <p:cNvPr id="160" name="TextBox 159"/>
              <p:cNvSpPr txBox="1"/>
              <p:nvPr/>
            </p:nvSpPr>
            <p:spPr>
              <a:xfrm>
                <a:off x="429642" y="3770264"/>
                <a:ext cx="365760" cy="4966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lIns="0" tIns="27432" rIns="0" bIns="27432" rtlCol="0" anchor="ctr" anchorCtr="1">
                <a:spAutoFit/>
              </a:bodyPr>
              <a:lstStyle/>
              <a:p>
                <a:r>
                  <a:rPr lang="en-US" sz="1100" b="1" dirty="0" smtClean="0">
                    <a:solidFill>
                      <a:schemeClr val="tx1"/>
                    </a:solidFill>
                  </a:rPr>
                  <a:t>1 </a:t>
                </a:r>
                <a:r>
                  <a:rPr lang="en-US" sz="1100" b="1" dirty="0" err="1" smtClean="0">
                    <a:solidFill>
                      <a:schemeClr val="tx1"/>
                    </a:solidFill>
                  </a:rPr>
                  <a:t>yr</a:t>
                </a:r>
                <a:endParaRPr lang="en-US" sz="1100" b="1" dirty="0">
                  <a:solidFill>
                    <a:schemeClr val="tx1"/>
                  </a:solidFill>
                </a:endParaRPr>
              </a:p>
            </p:txBody>
          </p:sp>
        </p:grpSp>
      </p:grpSp>
      <p:sp>
        <p:nvSpPr>
          <p:cNvPr id="166" name="Rectangle 165"/>
          <p:cNvSpPr/>
          <p:nvPr/>
        </p:nvSpPr>
        <p:spPr>
          <a:xfrm>
            <a:off x="1155963" y="3919287"/>
            <a:ext cx="3067212" cy="8630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Generation Science Standards</a:t>
            </a:r>
            <a:endParaRPr lang="en-US" dirty="0"/>
          </a:p>
        </p:txBody>
      </p:sp>
      <p:sp>
        <p:nvSpPr>
          <p:cNvPr id="167" name="Rectangle 166"/>
          <p:cNvSpPr/>
          <p:nvPr/>
        </p:nvSpPr>
        <p:spPr>
          <a:xfrm>
            <a:off x="4938232" y="3915801"/>
            <a:ext cx="3067212" cy="8630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Common Core State Standards</a:t>
            </a:r>
          </a:p>
        </p:txBody>
      </p:sp>
      <p:sp>
        <p:nvSpPr>
          <p:cNvPr id="170" name="Up Arrow Callout 169"/>
          <p:cNvSpPr/>
          <p:nvPr/>
        </p:nvSpPr>
        <p:spPr>
          <a:xfrm>
            <a:off x="480099" y="4819685"/>
            <a:ext cx="4023360" cy="548640"/>
          </a:xfrm>
          <a:prstGeom prst="up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Implementation</a:t>
            </a:r>
            <a:endParaRPr lang="en-US" dirty="0"/>
          </a:p>
        </p:txBody>
      </p:sp>
      <p:sp>
        <p:nvSpPr>
          <p:cNvPr id="171" name="Up Arrow Callout 170"/>
          <p:cNvSpPr/>
          <p:nvPr/>
        </p:nvSpPr>
        <p:spPr>
          <a:xfrm>
            <a:off x="4657184" y="4823056"/>
            <a:ext cx="4092542" cy="548640"/>
          </a:xfrm>
          <a:prstGeom prst="up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Adoption</a:t>
            </a:r>
          </a:p>
        </p:txBody>
      </p:sp>
      <p:sp>
        <p:nvSpPr>
          <p:cNvPr id="58" name="TextBox 57"/>
          <p:cNvSpPr txBox="1"/>
          <p:nvPr/>
        </p:nvSpPr>
        <p:spPr>
          <a:xfrm>
            <a:off x="162364" y="870449"/>
            <a:ext cx="2398096" cy="276999"/>
          </a:xfrm>
          <a:prstGeom prst="rect">
            <a:avLst/>
          </a:prstGeom>
          <a:solidFill>
            <a:schemeClr val="accent1">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smtClean="0">
                <a:solidFill>
                  <a:prstClr val="white"/>
                </a:solidFill>
              </a:rPr>
              <a:t>Change The Equation</a:t>
            </a:r>
          </a:p>
        </p:txBody>
      </p:sp>
      <p:cxnSp>
        <p:nvCxnSpPr>
          <p:cNvPr id="59" name="Straight Arrow Connector 58"/>
          <p:cNvCxnSpPr>
            <a:stCxn id="58" idx="3"/>
          </p:cNvCxnSpPr>
          <p:nvPr/>
        </p:nvCxnSpPr>
        <p:spPr>
          <a:xfrm>
            <a:off x="2560460" y="1008949"/>
            <a:ext cx="887286" cy="7365"/>
          </a:xfrm>
          <a:prstGeom prst="straightConnector1">
            <a:avLst/>
          </a:prstGeom>
          <a:ln w="38100">
            <a:solidFill>
              <a:schemeClr val="accent6">
                <a:lumMod val="75000"/>
              </a:schemeClr>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63" name="TextBox 62"/>
          <p:cNvSpPr txBox="1"/>
          <p:nvPr/>
        </p:nvSpPr>
        <p:spPr>
          <a:xfrm>
            <a:off x="6645838" y="808771"/>
            <a:ext cx="1916006" cy="461665"/>
          </a:xfrm>
          <a:prstGeom prst="rect">
            <a:avLst/>
          </a:prstGeom>
          <a:solidFill>
            <a:schemeClr val="accent1">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defPPr>
              <a:defRPr lang="en-US"/>
            </a:defPPr>
            <a:lvl1pPr algn="ctr">
              <a:defRPr sz="900" b="1" u="sng">
                <a:solidFill>
                  <a:schemeClr val="bg1"/>
                </a:solidFill>
              </a:defRPr>
            </a:lvl1pPr>
          </a:lstStyle>
          <a:p>
            <a:r>
              <a:rPr lang="en-US" sz="1200" u="none" dirty="0" smtClean="0">
                <a:solidFill>
                  <a:prstClr val="white"/>
                </a:solidFill>
              </a:rPr>
              <a:t>Federal Support…RTTP, i3, </a:t>
            </a:r>
            <a:r>
              <a:rPr lang="en-US" sz="1200" u="none" dirty="0" err="1" smtClean="0">
                <a:solidFill>
                  <a:prstClr val="white"/>
                </a:solidFill>
              </a:rPr>
              <a:t>etc</a:t>
            </a:r>
            <a:endParaRPr lang="en-US" sz="1200" u="none" dirty="0">
              <a:solidFill>
                <a:prstClr val="white"/>
              </a:solidFill>
            </a:endParaRPr>
          </a:p>
        </p:txBody>
      </p:sp>
      <p:cxnSp>
        <p:nvCxnSpPr>
          <p:cNvPr id="64" name="Straight Arrow Connector 63"/>
          <p:cNvCxnSpPr>
            <a:stCxn id="63" idx="1"/>
            <a:endCxn id="111" idx="3"/>
          </p:cNvCxnSpPr>
          <p:nvPr/>
        </p:nvCxnSpPr>
        <p:spPr>
          <a:xfrm flipH="1" flipV="1">
            <a:off x="5716755" y="1032496"/>
            <a:ext cx="929083" cy="7108"/>
          </a:xfrm>
          <a:prstGeom prst="straightConnector1">
            <a:avLst/>
          </a:prstGeom>
          <a:ln w="38100">
            <a:solidFill>
              <a:schemeClr val="accent6">
                <a:lumMod val="75000"/>
              </a:schemeClr>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67" name="Straight Arrow Connector 66"/>
          <p:cNvCxnSpPr/>
          <p:nvPr/>
        </p:nvCxnSpPr>
        <p:spPr>
          <a:xfrm flipH="1" flipV="1">
            <a:off x="4568264" y="2094519"/>
            <a:ext cx="3805" cy="419936"/>
          </a:xfrm>
          <a:prstGeom prst="straightConnector1">
            <a:avLst/>
          </a:prstGeom>
          <a:ln w="38100">
            <a:solidFill>
              <a:schemeClr val="accent6">
                <a:lumMod val="75000"/>
              </a:schemeClr>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a:endCxn id="114" idx="3"/>
          </p:cNvCxnSpPr>
          <p:nvPr/>
        </p:nvCxnSpPr>
        <p:spPr>
          <a:xfrm flipH="1">
            <a:off x="5544059" y="1251824"/>
            <a:ext cx="1126894" cy="662273"/>
          </a:xfrm>
          <a:prstGeom prst="straightConnector1">
            <a:avLst/>
          </a:prstGeom>
          <a:ln w="38100">
            <a:solidFill>
              <a:schemeClr val="accent6">
                <a:lumMod val="75000"/>
              </a:schemeClr>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a:stCxn id="114" idx="1"/>
          </p:cNvCxnSpPr>
          <p:nvPr/>
        </p:nvCxnSpPr>
        <p:spPr>
          <a:xfrm flipH="1" flipV="1">
            <a:off x="2525987" y="1130520"/>
            <a:ext cx="1102066" cy="783577"/>
          </a:xfrm>
          <a:prstGeom prst="straightConnector1">
            <a:avLst/>
          </a:prstGeom>
          <a:ln w="38100">
            <a:solidFill>
              <a:schemeClr val="accent6">
                <a:lumMod val="75000"/>
              </a:schemeClr>
            </a:solidFill>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5212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0" dirty="0" smtClean="0">
                <a:latin typeface="+mn-lt"/>
              </a:rPr>
              <a:t>Racial Equity</a:t>
            </a:r>
            <a:endParaRPr lang="en-US" b="0" dirty="0">
              <a:latin typeface="+mn-lt"/>
            </a:endParaRPr>
          </a:p>
        </p:txBody>
      </p:sp>
      <p:sp>
        <p:nvSpPr>
          <p:cNvPr id="20482" name="Rectangle 3"/>
          <p:cNvSpPr>
            <a:spLocks noGrp="1" noChangeArrowheads="1"/>
          </p:cNvSpPr>
          <p:nvPr>
            <p:ph idx="1"/>
          </p:nvPr>
        </p:nvSpPr>
        <p:spPr>
          <a:xfrm>
            <a:off x="685800" y="1752600"/>
            <a:ext cx="8077200" cy="4419600"/>
          </a:xfrm>
        </p:spPr>
        <p:txBody>
          <a:bodyPr>
            <a:noAutofit/>
          </a:bodyPr>
          <a:lstStyle/>
          <a:p>
            <a:pPr marL="241300" indent="-223838" eaLnBrk="1" hangingPunct="1">
              <a:spcBef>
                <a:spcPts val="0"/>
              </a:spcBef>
              <a:buFontTx/>
              <a:buNone/>
            </a:pPr>
            <a:r>
              <a:rPr lang="en-US" dirty="0" smtClean="0">
                <a:solidFill>
                  <a:srgbClr val="0081C6"/>
                </a:solidFill>
                <a:ea typeface="ＭＳ Ｐゴシック" pitchFamily="34" charset="-128"/>
              </a:rPr>
              <a:t>Racial Equity ≠ Diversity		</a:t>
            </a:r>
          </a:p>
          <a:p>
            <a:pPr marL="241300" indent="-223838" eaLnBrk="1" hangingPunct="1">
              <a:spcBef>
                <a:spcPts val="0"/>
              </a:spcBef>
              <a:buFontTx/>
              <a:buNone/>
            </a:pPr>
            <a:r>
              <a:rPr lang="en-US" dirty="0" smtClean="0">
                <a:solidFill>
                  <a:srgbClr val="0081C6"/>
                </a:solidFill>
                <a:ea typeface="ＭＳ Ｐゴシック" pitchFamily="34" charset="-128"/>
              </a:rPr>
              <a:t>				(Diversity = Variety)</a:t>
            </a:r>
          </a:p>
          <a:p>
            <a:pPr marL="241300" indent="-223838" eaLnBrk="1" hangingPunct="1">
              <a:spcBef>
                <a:spcPts val="0"/>
              </a:spcBef>
              <a:buFontTx/>
              <a:buNone/>
            </a:pPr>
            <a:endParaRPr lang="en-US" sz="1000" dirty="0" smtClean="0">
              <a:solidFill>
                <a:srgbClr val="0081C6"/>
              </a:solidFill>
              <a:ea typeface="ＭＳ Ｐゴシック" pitchFamily="34" charset="-128"/>
            </a:endParaRPr>
          </a:p>
          <a:p>
            <a:pPr marL="241300" indent="-223838">
              <a:spcBef>
                <a:spcPts val="0"/>
              </a:spcBef>
              <a:buNone/>
            </a:pPr>
            <a:r>
              <a:rPr lang="en-US" dirty="0" smtClean="0">
                <a:solidFill>
                  <a:srgbClr val="0081C6"/>
                </a:solidFill>
                <a:ea typeface="ＭＳ Ｐゴシック" pitchFamily="34" charset="-128"/>
              </a:rPr>
              <a:t>Racial Equity ≠ Inclusion</a:t>
            </a:r>
          </a:p>
          <a:p>
            <a:pPr marL="241300" indent="-223838">
              <a:spcBef>
                <a:spcPts val="0"/>
              </a:spcBef>
              <a:buNone/>
            </a:pPr>
            <a:r>
              <a:rPr lang="en-US" dirty="0">
                <a:solidFill>
                  <a:srgbClr val="0081C6"/>
                </a:solidFill>
                <a:ea typeface="ＭＳ Ｐゴシック" pitchFamily="34" charset="-128"/>
              </a:rPr>
              <a:t>	</a:t>
            </a:r>
            <a:r>
              <a:rPr lang="en-US" dirty="0" smtClean="0">
                <a:solidFill>
                  <a:srgbClr val="0081C6"/>
                </a:solidFill>
                <a:ea typeface="ＭＳ Ｐゴシック" pitchFamily="34" charset="-128"/>
              </a:rPr>
              <a:t>			(Inclusion = Representation)</a:t>
            </a:r>
          </a:p>
          <a:p>
            <a:pPr marL="241300" indent="-223838" eaLnBrk="1" hangingPunct="1">
              <a:spcBef>
                <a:spcPts val="0"/>
              </a:spcBef>
              <a:buFontTx/>
              <a:buNone/>
            </a:pPr>
            <a:endParaRPr lang="en-US" sz="1000" dirty="0" smtClean="0">
              <a:solidFill>
                <a:srgbClr val="0081C6"/>
              </a:solidFill>
              <a:ea typeface="ＭＳ Ｐゴシック" pitchFamily="34" charset="-128"/>
            </a:endParaRPr>
          </a:p>
          <a:p>
            <a:pPr marL="241300" indent="-223838" eaLnBrk="1" hangingPunct="1">
              <a:spcBef>
                <a:spcPts val="0"/>
              </a:spcBef>
              <a:buFontTx/>
              <a:buNone/>
            </a:pPr>
            <a:r>
              <a:rPr lang="en-US" dirty="0" smtClean="0">
                <a:solidFill>
                  <a:srgbClr val="0081C6"/>
                </a:solidFill>
                <a:ea typeface="ＭＳ Ｐゴシック" pitchFamily="34" charset="-128"/>
              </a:rPr>
              <a:t>Racial Equity ≠ Equality		</a:t>
            </a:r>
          </a:p>
          <a:p>
            <a:pPr marL="241300" indent="-223838" eaLnBrk="1" hangingPunct="1">
              <a:spcBef>
                <a:spcPts val="0"/>
              </a:spcBef>
              <a:buFontTx/>
              <a:buNone/>
            </a:pPr>
            <a:r>
              <a:rPr lang="en-US" dirty="0" smtClean="0">
                <a:solidFill>
                  <a:srgbClr val="0081C6"/>
                </a:solidFill>
                <a:ea typeface="ＭＳ Ｐゴシック" pitchFamily="34" charset="-128"/>
              </a:rPr>
              <a:t>				(Equality = Sameness)</a:t>
            </a:r>
          </a:p>
          <a:p>
            <a:pPr marL="241300" indent="-223838" eaLnBrk="1" hangingPunct="1">
              <a:spcBef>
                <a:spcPts val="0"/>
              </a:spcBef>
            </a:pPr>
            <a:endParaRPr lang="en-US" sz="1000" dirty="0" smtClean="0">
              <a:solidFill>
                <a:srgbClr val="0081C6"/>
              </a:solidFill>
              <a:ea typeface="ＭＳ Ｐゴシック" pitchFamily="34" charset="-128"/>
            </a:endParaRPr>
          </a:p>
          <a:p>
            <a:pPr marL="241300" indent="-223838" eaLnBrk="1" hangingPunct="1">
              <a:spcBef>
                <a:spcPts val="0"/>
              </a:spcBef>
              <a:buFontTx/>
              <a:buNone/>
            </a:pPr>
            <a:r>
              <a:rPr lang="en-US" dirty="0" smtClean="0">
                <a:solidFill>
                  <a:srgbClr val="0081C6"/>
                </a:solidFill>
                <a:ea typeface="ＭＳ Ｐゴシック" pitchFamily="34" charset="-128"/>
              </a:rPr>
              <a:t>Racial Equity = Fairness and Justice	</a:t>
            </a:r>
            <a:r>
              <a:rPr lang="en-US" dirty="0" smtClean="0">
                <a:solidFill>
                  <a:schemeClr val="tx2">
                    <a:lumMod val="75000"/>
                  </a:schemeClr>
                </a:solidFill>
                <a:ea typeface="ＭＳ Ｐゴシック" pitchFamily="34" charset="-128"/>
              </a:rPr>
              <a:t>	</a:t>
            </a:r>
          </a:p>
          <a:p>
            <a:pPr marL="241300" indent="-223838" eaLnBrk="1" hangingPunct="1">
              <a:lnSpc>
                <a:spcPct val="90000"/>
              </a:lnSpc>
              <a:buFontTx/>
              <a:buNone/>
            </a:pPr>
            <a:r>
              <a:rPr lang="en-US" dirty="0" smtClean="0">
                <a:solidFill>
                  <a:schemeClr val="tx2">
                    <a:lumMod val="75000"/>
                  </a:schemeClr>
                </a:solidFill>
                <a:ea typeface="ＭＳ Ｐゴシック" pitchFamily="34" charset="-128"/>
              </a:rPr>
              <a:t>				</a:t>
            </a:r>
          </a:p>
        </p:txBody>
      </p:sp>
    </p:spTree>
    <p:extLst>
      <p:ext uri="{BB962C8B-B14F-4D97-AF65-F5344CB8AC3E}">
        <p14:creationId xmlns:p14="http://schemas.microsoft.com/office/powerpoint/2010/main" val="745791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algn="l"/>
            <a:r>
              <a:rPr lang="en-US" sz="5400" b="1" spc="-150" dirty="0">
                <a:solidFill>
                  <a:srgbClr val="0070C0"/>
                </a:solidFill>
                <a:latin typeface="Palatino Linotype" pitchFamily="18" charset="0"/>
                <a:cs typeface="Arial Black"/>
              </a:rPr>
              <a:t>Theory of Change</a:t>
            </a:r>
            <a:endParaRPr lang="en-US" sz="5000" dirty="0">
              <a:solidFill>
                <a:srgbClr val="0070C0"/>
              </a:solidFill>
              <a:latin typeface="Palatino Linotype" pitchFamily="18" charset="0"/>
            </a:endParaRPr>
          </a:p>
        </p:txBody>
      </p:sp>
      <p:sp>
        <p:nvSpPr>
          <p:cNvPr id="3" name="Rectangle 2"/>
          <p:cNvSpPr/>
          <p:nvPr/>
        </p:nvSpPr>
        <p:spPr>
          <a:xfrm>
            <a:off x="-152400" y="5791200"/>
            <a:ext cx="9861176" cy="1676400"/>
          </a:xfrm>
          <a:prstGeom prst="rect">
            <a:avLst/>
          </a:prstGeom>
          <a:solidFill>
            <a:srgbClr val="FF9933"/>
          </a:solidFill>
          <a:effectLst/>
        </p:spPr>
        <p:style>
          <a:lnRef idx="3">
            <a:schemeClr val="lt1"/>
          </a:lnRef>
          <a:fillRef idx="1">
            <a:schemeClr val="accent5"/>
          </a:fillRef>
          <a:effectRef idx="1">
            <a:schemeClr val="accent5"/>
          </a:effectRef>
          <a:fontRef idx="minor">
            <a:schemeClr val="lt1"/>
          </a:fontRef>
        </p:style>
        <p:txBody>
          <a:bodyPr lIns="57150" tIns="28575" rIns="57150" bIns="28575" rtlCol="0" anchor="ctr"/>
          <a:lstStyle/>
          <a:p>
            <a:pPr algn="ctr" fontAlgn="base">
              <a:spcBef>
                <a:spcPct val="0"/>
              </a:spcBef>
              <a:spcAft>
                <a:spcPct val="0"/>
              </a:spcAft>
            </a:pPr>
            <a:endParaRPr lang="en-US" dirty="0">
              <a:solidFill>
                <a:prstClr val="white"/>
              </a:solidFill>
            </a:endParaRPr>
          </a:p>
        </p:txBody>
      </p:sp>
      <p:sp>
        <p:nvSpPr>
          <p:cNvPr id="4" name="Rectangle 3"/>
          <p:cNvSpPr/>
          <p:nvPr/>
        </p:nvSpPr>
        <p:spPr>
          <a:xfrm rot="21416058">
            <a:off x="-1022884" y="6335968"/>
            <a:ext cx="11395993" cy="3089735"/>
          </a:xfrm>
          <a:prstGeom prst="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lIns="57150" tIns="28575" rIns="57150" bIns="28575" rtlCol="0" anchor="ctr"/>
          <a:lstStyle/>
          <a:p>
            <a:pPr algn="ctr" fontAlgn="base">
              <a:spcBef>
                <a:spcPct val="0"/>
              </a:spcBef>
              <a:spcAft>
                <a:spcPct val="0"/>
              </a:spcAft>
            </a:pPr>
            <a:endParaRPr lang="en-US" dirty="0">
              <a:solidFill>
                <a:prstClr val="white"/>
              </a:solidFill>
            </a:endParaRPr>
          </a:p>
        </p:txBody>
      </p:sp>
      <p:cxnSp>
        <p:nvCxnSpPr>
          <p:cNvPr id="5" name="Straight Connector 4"/>
          <p:cNvCxnSpPr/>
          <p:nvPr/>
        </p:nvCxnSpPr>
        <p:spPr>
          <a:xfrm>
            <a:off x="-76200" y="5715000"/>
            <a:ext cx="9681882" cy="0"/>
          </a:xfrm>
          <a:prstGeom prst="line">
            <a:avLst/>
          </a:prstGeom>
          <a:ln w="133350">
            <a:solidFill>
              <a:srgbClr val="0081C6"/>
            </a:solidFill>
          </a:ln>
          <a:effectLst/>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p:nvPr>
            <p:extLst/>
          </p:nvPr>
        </p:nvGraphicFramePr>
        <p:xfrm>
          <a:off x="1371600" y="1193800"/>
          <a:ext cx="6400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80442" y="4254998"/>
            <a:ext cx="1752600" cy="1200329"/>
          </a:xfrm>
          <a:prstGeom prst="rect">
            <a:avLst/>
          </a:prstGeom>
          <a:noFill/>
        </p:spPr>
        <p:txBody>
          <a:bodyPr wrap="square" lIns="91440" tIns="45720" rIns="91440" bIns="45720" rtlCol="0">
            <a:spAutoFit/>
          </a:bodyPr>
          <a:lstStyle/>
          <a:p>
            <a:pPr algn="ctr" fontAlgn="base">
              <a:spcBef>
                <a:spcPct val="0"/>
              </a:spcBef>
              <a:spcAft>
                <a:spcPct val="0"/>
              </a:spcAft>
            </a:pPr>
            <a:r>
              <a:rPr lang="en-US" b="1" dirty="0">
                <a:ln w="1905"/>
                <a:solidFill>
                  <a:prstClr val="black"/>
                </a:solidFill>
                <a:effectLst>
                  <a:innerShdw blurRad="69850" dist="43180" dir="5400000">
                    <a:srgbClr val="000000">
                      <a:alpha val="65000"/>
                    </a:srgbClr>
                  </a:innerShdw>
                </a:effectLst>
                <a:latin typeface="Palatino Linotype" pitchFamily="18" charset="0"/>
                <a:cs typeface="Arial" charset="0"/>
              </a:rPr>
              <a:t>Howard Gardner</a:t>
            </a:r>
            <a:br>
              <a:rPr lang="en-US" b="1" dirty="0">
                <a:ln w="1905"/>
                <a:solidFill>
                  <a:prstClr val="black"/>
                </a:solidFill>
                <a:effectLst>
                  <a:innerShdw blurRad="69850" dist="43180" dir="5400000">
                    <a:srgbClr val="000000">
                      <a:alpha val="65000"/>
                    </a:srgbClr>
                  </a:innerShdw>
                </a:effectLst>
                <a:latin typeface="Palatino Linotype" pitchFamily="18" charset="0"/>
                <a:cs typeface="Arial" charset="0"/>
              </a:rPr>
            </a:br>
            <a:r>
              <a:rPr lang="en-US" b="1" dirty="0">
                <a:ln w="1905"/>
                <a:solidFill>
                  <a:prstClr val="black"/>
                </a:solidFill>
                <a:effectLst>
                  <a:innerShdw blurRad="69850" dist="43180" dir="5400000">
                    <a:srgbClr val="000000">
                      <a:alpha val="65000"/>
                    </a:srgbClr>
                  </a:innerShdw>
                </a:effectLst>
                <a:latin typeface="Palatino Linotype" pitchFamily="18" charset="0"/>
                <a:cs typeface="Arial" charset="0"/>
              </a:rPr>
              <a:t>Changing Minds</a:t>
            </a:r>
          </a:p>
        </p:txBody>
      </p:sp>
    </p:spTree>
    <p:extLst>
      <p:ext uri="{BB962C8B-B14F-4D97-AF65-F5344CB8AC3E}">
        <p14:creationId xmlns:p14="http://schemas.microsoft.com/office/powerpoint/2010/main" val="166440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_BAR Presentation_Picture of Children_041309_LS4.JPG"/>
          <p:cNvPicPr>
            <a:picLocks noChangeAspect="1"/>
          </p:cNvPicPr>
          <p:nvPr/>
        </p:nvPicPr>
        <p:blipFill>
          <a:blip r:embed="rId3" cstate="print"/>
          <a:srcRect l="14253" t="4444" r="5674" b="4444"/>
          <a:stretch>
            <a:fillRect/>
          </a:stretch>
        </p:blipFill>
        <p:spPr>
          <a:xfrm>
            <a:off x="1754038" y="294222"/>
            <a:ext cx="5638800" cy="59541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5533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Black" panose="020B0A04020102020204" pitchFamily="34" charset="0"/>
              </a:rPr>
              <a:t>Discussion – Q &amp; A</a:t>
            </a:r>
            <a:endParaRPr lang="en-US" dirty="0">
              <a:latin typeface="Arial Black" panose="020B0A04020102020204" pitchFamily="34" charset="0"/>
            </a:endParaRPr>
          </a:p>
        </p:txBody>
      </p:sp>
    </p:spTree>
    <p:extLst>
      <p:ext uri="{BB962C8B-B14F-4D97-AF65-F5344CB8AC3E}">
        <p14:creationId xmlns:p14="http://schemas.microsoft.com/office/powerpoint/2010/main" val="1062679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4750" y="1172700"/>
            <a:ext cx="4306050" cy="3881700"/>
          </a:xfrm>
        </p:spPr>
        <p:txBody>
          <a:bodyPr>
            <a:normAutofit/>
          </a:bodyPr>
          <a:lstStyle/>
          <a:p>
            <a:r>
              <a:rPr lang="en-US" sz="3200" b="1" dirty="0"/>
              <a:t>Shorter lives, poorer health: </a:t>
            </a:r>
            <a:r>
              <a:rPr lang="en-US" sz="3200" b="1" dirty="0" smtClean="0"/>
              <a:t/>
            </a:r>
            <a:br>
              <a:rPr lang="en-US" sz="3200" b="1" dirty="0" smtClean="0"/>
            </a:br>
            <a:r>
              <a:rPr lang="en-US" sz="3200" b="1" dirty="0" smtClean="0"/>
              <a:t> </a:t>
            </a:r>
            <a:r>
              <a:rPr lang="en-US" sz="2700" dirty="0"/>
              <a:t/>
            </a:r>
            <a:br>
              <a:rPr lang="en-US" sz="2700" dirty="0"/>
            </a:br>
            <a:r>
              <a:rPr lang="en-US" sz="2400" dirty="0"/>
              <a:t>the national research council</a:t>
            </a:r>
            <a:r>
              <a:rPr lang="en-US" sz="2400" dirty="0" smtClean="0"/>
              <a:t>/(IOM) institute </a:t>
            </a:r>
            <a:r>
              <a:rPr lang="en-US" sz="2400" dirty="0"/>
              <a:t>of medicine </a:t>
            </a:r>
            <a:r>
              <a:rPr lang="en-US" sz="2400" dirty="0" smtClean="0"/>
              <a:t>Report</a:t>
            </a:r>
            <a:r>
              <a:rPr lang="en-US" sz="2700" dirty="0"/>
              <a:t/>
            </a:r>
            <a:br>
              <a:rPr lang="en-US" sz="2700" dirty="0"/>
            </a:br>
            <a:r>
              <a:rPr lang="en-US" sz="2700" dirty="0"/>
              <a:t/>
            </a:r>
            <a:br>
              <a:rPr lang="en-US" sz="2700" dirty="0"/>
            </a:br>
            <a:r>
              <a:rPr lang="en-US" sz="1650" cap="none" dirty="0"/>
              <a:t>Steven H. Woolf, MD, MPH</a:t>
            </a:r>
            <a:br>
              <a:rPr lang="en-US" sz="1650" cap="none" dirty="0"/>
            </a:br>
            <a:r>
              <a:rPr lang="en-US" sz="1650" cap="none" dirty="0"/>
              <a:t>Center on Society and Health</a:t>
            </a:r>
            <a:br>
              <a:rPr lang="en-US" sz="1650" cap="none" dirty="0"/>
            </a:br>
            <a:r>
              <a:rPr lang="en-US" sz="1650" cap="none" dirty="0"/>
              <a:t>Virginia Commonwealth University</a:t>
            </a:r>
            <a:endParaRPr lang="en-US" sz="165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00" y="1260000"/>
            <a:ext cx="2678400" cy="357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188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Overview of Comparison Group</a:t>
            </a:r>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tretch/>
        </p:blipFill>
        <p:spPr>
          <a:xfrm>
            <a:off x="1371600" y="2457451"/>
            <a:ext cx="3373508" cy="2389888"/>
          </a:xfrm>
          <a:prstGeom prst="rect">
            <a:avLst/>
          </a:prstGeom>
        </p:spPr>
      </p:pic>
      <p:sp>
        <p:nvSpPr>
          <p:cNvPr id="5" name="Content Placeholder 4"/>
          <p:cNvSpPr>
            <a:spLocks noGrp="1"/>
          </p:cNvSpPr>
          <p:nvPr>
            <p:ph sz="quarter" idx="2"/>
          </p:nvPr>
        </p:nvSpPr>
        <p:spPr>
          <a:xfrm>
            <a:off x="4800600" y="2171701"/>
            <a:ext cx="2914650" cy="2865475"/>
          </a:xfrm>
        </p:spPr>
        <p:txBody>
          <a:bodyPr>
            <a:normAutofit fontScale="85000" lnSpcReduction="10000"/>
          </a:bodyPr>
          <a:lstStyle/>
          <a:p>
            <a:r>
              <a:rPr lang="en-US" dirty="0" smtClean="0"/>
              <a:t>17 comparable high-income nations</a:t>
            </a:r>
          </a:p>
          <a:p>
            <a:r>
              <a:rPr lang="en-US" dirty="0" smtClean="0"/>
              <a:t>Australia, Austria, Canada, Denmark, Finland, France, Germany, Italy, Japan, Norway, Portugal, Spain, Sweden, Switzerland, the Netherlands, the United Kingdom, and the United States</a:t>
            </a:r>
            <a:endParaRPr lang="en-US" dirty="0"/>
          </a:p>
        </p:txBody>
      </p:sp>
    </p:spTree>
    <p:extLst>
      <p:ext uri="{BB962C8B-B14F-4D97-AF65-F5344CB8AC3E}">
        <p14:creationId xmlns:p14="http://schemas.microsoft.com/office/powerpoint/2010/main" val="2171949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700" dirty="0"/>
              <a:t>Mortality Rates in Peer Countries, 2008</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000" y="2838276"/>
            <a:ext cx="2044144" cy="179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2228" y="2944979"/>
            <a:ext cx="2366971" cy="168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68744" y="2000250"/>
            <a:ext cx="2739661" cy="369332"/>
          </a:xfrm>
          <a:prstGeom prst="rect">
            <a:avLst/>
          </a:prstGeom>
          <a:noFill/>
        </p:spPr>
        <p:txBody>
          <a:bodyPr wrap="none" rtlCol="0">
            <a:spAutoFit/>
          </a:bodyPr>
          <a:lstStyle/>
          <a:p>
            <a:r>
              <a:rPr lang="en-US" dirty="0">
                <a:solidFill>
                  <a:prstClr val="black"/>
                </a:solidFill>
              </a:rPr>
              <a:t>Non-communicable diseases</a:t>
            </a:r>
          </a:p>
        </p:txBody>
      </p:sp>
      <p:sp>
        <p:nvSpPr>
          <p:cNvPr id="10" name="TextBox 9"/>
          <p:cNvSpPr txBox="1"/>
          <p:nvPr/>
        </p:nvSpPr>
        <p:spPr>
          <a:xfrm>
            <a:off x="4333457" y="3552051"/>
            <a:ext cx="652743" cy="300082"/>
          </a:xfrm>
          <a:prstGeom prst="rect">
            <a:avLst/>
          </a:prstGeom>
          <a:noFill/>
        </p:spPr>
        <p:txBody>
          <a:bodyPr wrap="none" rtlCol="0">
            <a:spAutoFit/>
          </a:bodyPr>
          <a:lstStyle/>
          <a:p>
            <a:r>
              <a:rPr lang="en-US" sz="1350" dirty="0">
                <a:solidFill>
                  <a:prstClr val="black"/>
                </a:solidFill>
              </a:rPr>
              <a:t>Injuries</a:t>
            </a:r>
            <a:endParaRPr lang="en-US" sz="1050" dirty="0">
              <a:solidFill>
                <a:prstClr val="black"/>
              </a:solidFill>
            </a:endParaRPr>
          </a:p>
        </p:txBody>
      </p:sp>
      <p:sp>
        <p:nvSpPr>
          <p:cNvPr id="12" name="TextBox 11"/>
          <p:cNvSpPr txBox="1"/>
          <p:nvPr/>
        </p:nvSpPr>
        <p:spPr>
          <a:xfrm>
            <a:off x="5486401" y="1995186"/>
            <a:ext cx="2343719" cy="369332"/>
          </a:xfrm>
          <a:prstGeom prst="rect">
            <a:avLst/>
          </a:prstGeom>
          <a:noFill/>
        </p:spPr>
        <p:txBody>
          <a:bodyPr wrap="none" rtlCol="0">
            <a:spAutoFit/>
          </a:bodyPr>
          <a:lstStyle/>
          <a:p>
            <a:r>
              <a:rPr lang="en-US" dirty="0">
                <a:solidFill>
                  <a:prstClr val="black"/>
                </a:solidFill>
              </a:rPr>
              <a:t>Communicable diseases</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4144" y="2838276"/>
            <a:ext cx="2607056" cy="179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988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800" y="2400300"/>
            <a:ext cx="3656429" cy="340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050" y="2400300"/>
            <a:ext cx="3142349" cy="276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611886" y="275166"/>
            <a:ext cx="6221960" cy="742950"/>
          </a:xfrm>
        </p:spPr>
        <p:txBody>
          <a:bodyPr>
            <a:noAutofit/>
          </a:bodyPr>
          <a:lstStyle/>
          <a:p>
            <a:r>
              <a:rPr lang="en-US" sz="2400" dirty="0"/>
              <a:t>Higher Mortality Rates and Lower Life Expectancy</a:t>
            </a:r>
          </a:p>
        </p:txBody>
      </p:sp>
      <p:sp>
        <p:nvSpPr>
          <p:cNvPr id="7" name="TextBox 6"/>
          <p:cNvSpPr txBox="1"/>
          <p:nvPr/>
        </p:nvSpPr>
        <p:spPr>
          <a:xfrm>
            <a:off x="1550095" y="1876524"/>
            <a:ext cx="3021789" cy="338554"/>
          </a:xfrm>
          <a:prstGeom prst="rect">
            <a:avLst/>
          </a:prstGeom>
          <a:noFill/>
        </p:spPr>
        <p:txBody>
          <a:bodyPr wrap="none" rtlCol="0" anchor="ctr">
            <a:spAutoFit/>
          </a:bodyPr>
          <a:lstStyle/>
          <a:p>
            <a:pPr algn="ctr"/>
            <a:r>
              <a:rPr lang="en-US" sz="1600" dirty="0">
                <a:solidFill>
                  <a:prstClr val="black"/>
                </a:solidFill>
              </a:rPr>
              <a:t>Mortality Rates by Cause of Death</a:t>
            </a:r>
          </a:p>
        </p:txBody>
      </p:sp>
      <p:sp>
        <p:nvSpPr>
          <p:cNvPr id="8" name="TextBox 7"/>
          <p:cNvSpPr txBox="1"/>
          <p:nvPr/>
        </p:nvSpPr>
        <p:spPr>
          <a:xfrm>
            <a:off x="5608173" y="1895760"/>
            <a:ext cx="1465851" cy="338554"/>
          </a:xfrm>
          <a:prstGeom prst="rect">
            <a:avLst/>
          </a:prstGeom>
          <a:noFill/>
        </p:spPr>
        <p:txBody>
          <a:bodyPr wrap="none" rtlCol="0" anchor="ctr">
            <a:spAutoFit/>
          </a:bodyPr>
          <a:lstStyle/>
          <a:p>
            <a:pPr algn="ctr"/>
            <a:r>
              <a:rPr lang="en-US" sz="1600" dirty="0">
                <a:solidFill>
                  <a:prstClr val="black"/>
                </a:solidFill>
              </a:rPr>
              <a:t>Life Expectancy</a:t>
            </a:r>
          </a:p>
        </p:txBody>
      </p:sp>
    </p:spTree>
    <p:extLst>
      <p:ext uri="{BB962C8B-B14F-4D97-AF65-F5344CB8AC3E}">
        <p14:creationId xmlns:p14="http://schemas.microsoft.com/office/powerpoint/2010/main" val="34475209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SIIB">
  <a:themeElements>
    <a:clrScheme name="SIIB">
      <a:dk1>
        <a:sysClr val="windowText" lastClr="000000"/>
      </a:dk1>
      <a:lt1>
        <a:sysClr val="window" lastClr="FFFFFF"/>
      </a:lt1>
      <a:dk2>
        <a:srgbClr val="4F271C"/>
      </a:dk2>
      <a:lt2>
        <a:srgbClr val="E7DEC9"/>
      </a:lt2>
      <a:accent1>
        <a:srgbClr val="922122"/>
      </a:accent1>
      <a:accent2>
        <a:srgbClr val="002060"/>
      </a:accent2>
      <a:accent3>
        <a:srgbClr val="A5A5A5"/>
      </a:accent3>
      <a:accent4>
        <a:srgbClr val="84AA33"/>
      </a:accent4>
      <a:accent5>
        <a:srgbClr val="964305"/>
      </a:accent5>
      <a:accent6>
        <a:srgbClr val="475A8D"/>
      </a:accent6>
      <a:hlink>
        <a:srgbClr val="8DC765"/>
      </a:hlink>
      <a:folHlink>
        <a:srgbClr val="AA8A14"/>
      </a:folHlink>
    </a:clrScheme>
    <a:fontScheme name="Samueli PPT Template Nov 06 (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ueli PPT Template Nov 06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ueli PPT Template Nov 06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ueli PPT Template Nov 06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ueli PPT Template Nov 06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ueli PPT Template Nov 06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ueli PPT Template Nov 06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ueli PPT Template Nov 06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ueli PPT Template Nov 06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ueli PPT Template Nov 06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ueli PPT Template Nov 06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ueli PPT Template Nov 06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ueli PPT Template Nov 06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IB">
    <a:dk1>
      <a:sysClr val="windowText" lastClr="000000"/>
    </a:dk1>
    <a:lt1>
      <a:sysClr val="window" lastClr="FFFFFF"/>
    </a:lt1>
    <a:dk2>
      <a:srgbClr val="4F271C"/>
    </a:dk2>
    <a:lt2>
      <a:srgbClr val="E7DEC9"/>
    </a:lt2>
    <a:accent1>
      <a:srgbClr val="922122"/>
    </a:accent1>
    <a:accent2>
      <a:srgbClr val="002060"/>
    </a:accent2>
    <a:accent3>
      <a:srgbClr val="A5A5A5"/>
    </a:accent3>
    <a:accent4>
      <a:srgbClr val="84AA33"/>
    </a:accent4>
    <a:accent5>
      <a:srgbClr val="964305"/>
    </a:accent5>
    <a:accent6>
      <a:srgbClr val="475A8D"/>
    </a:accent6>
    <a:hlink>
      <a:srgbClr val="8DC765"/>
    </a:hlink>
    <a:folHlink>
      <a:srgbClr val="AA8A14"/>
    </a:folHlink>
  </a:clrScheme>
  <a:fontScheme name="Samueli PPT Template Nov 06 (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rget_x0020_Audiences xmlns="6d3a61fe-7e5e-4827-aaed-73527b09fe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852849AA866D4399F4D9808BBC56A0" ma:contentTypeVersion="1" ma:contentTypeDescription="Create a new document." ma:contentTypeScope="" ma:versionID="d7b894ecf46a62d2faf41d9fdf01662b">
  <xsd:schema xmlns:xsd="http://www.w3.org/2001/XMLSchema" xmlns:xs="http://www.w3.org/2001/XMLSchema" xmlns:p="http://schemas.microsoft.com/office/2006/metadata/properties" xmlns:ns2="6d3a61fe-7e5e-4827-aaed-73527b09febb" targetNamespace="http://schemas.microsoft.com/office/2006/metadata/properties" ma:root="true" ma:fieldsID="e69ed6095be2c7b68b6d8d363a77eff6" ns2:_="">
    <xsd:import namespace="6d3a61fe-7e5e-4827-aaed-73527b09febb"/>
    <xsd:element name="properties">
      <xsd:complexType>
        <xsd:sequence>
          <xsd:element name="documentManagement">
            <xsd:complexType>
              <xsd:all>
                <xsd:element ref="ns2:Target_x0020_Audienc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3a61fe-7e5e-4827-aaed-73527b09febb"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59F9B5-D4AB-4B88-9B12-8BC07B5A867A}">
  <ds:schemaRefs>
    <ds:schemaRef ds:uri="http://schemas.microsoft.com/sharepoint/v3/contenttype/forms"/>
  </ds:schemaRefs>
</ds:datastoreItem>
</file>

<file path=customXml/itemProps2.xml><?xml version="1.0" encoding="utf-8"?>
<ds:datastoreItem xmlns:ds="http://schemas.openxmlformats.org/officeDocument/2006/customXml" ds:itemID="{13B10E09-1B6A-4680-A48F-CE1D622F770D}">
  <ds:schemaRefs>
    <ds:schemaRef ds:uri="http://schemas.microsoft.com/office/2006/documentManagement/types"/>
    <ds:schemaRef ds:uri="http://purl.org/dc/elements/1.1/"/>
    <ds:schemaRef ds:uri="http://schemas.openxmlformats.org/package/2006/metadata/core-properties"/>
    <ds:schemaRef ds:uri="http://purl.org/dc/terms/"/>
    <ds:schemaRef ds:uri="6d3a61fe-7e5e-4827-aaed-73527b09febb"/>
    <ds:schemaRef ds:uri="http://purl.org/dc/dcmitype/"/>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26D9952-4DF9-4EFF-8759-C6C8A3A13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3a61fe-7e5e-4827-aaed-73527b09f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328</TotalTime>
  <Words>3249</Words>
  <Application>Microsoft Office PowerPoint</Application>
  <PresentationFormat>On-screen Show (4:3)</PresentationFormat>
  <Paragraphs>380</Paragraphs>
  <Slides>53</Slides>
  <Notes>23</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53</vt:i4>
      </vt:variant>
    </vt:vector>
  </HeadingPairs>
  <TitlesOfParts>
    <vt:vector size="79" baseType="lpstr">
      <vt:lpstr>MS PGothic</vt:lpstr>
      <vt:lpstr>MS PGothic</vt:lpstr>
      <vt:lpstr>Arial</vt:lpstr>
      <vt:lpstr>Arial Black</vt:lpstr>
      <vt:lpstr>Calibri</vt:lpstr>
      <vt:lpstr>Cambria</vt:lpstr>
      <vt:lpstr>Georgia</vt:lpstr>
      <vt:lpstr>Helvetica</vt:lpstr>
      <vt:lpstr>Helvetica Light</vt:lpstr>
      <vt:lpstr>msgothic</vt:lpstr>
      <vt:lpstr>Palatino Linotype</vt:lpstr>
      <vt:lpstr>Symbol</vt:lpstr>
      <vt:lpstr>Times</vt:lpstr>
      <vt:lpstr>Times New Roman</vt:lpstr>
      <vt:lpstr>Trajan Pro</vt:lpstr>
      <vt:lpstr>Trebuchet MS</vt:lpstr>
      <vt:lpstr>Tw Cen MT</vt:lpstr>
      <vt:lpstr>Wingdings</vt:lpstr>
      <vt:lpstr>Wingdings 2</vt:lpstr>
      <vt:lpstr>Wingdings 3</vt:lpstr>
      <vt:lpstr>Median</vt:lpstr>
      <vt:lpstr>1_Office Theme</vt:lpstr>
      <vt:lpstr>2_Office Theme</vt:lpstr>
      <vt:lpstr>Master Slide</vt:lpstr>
      <vt:lpstr>Facet</vt:lpstr>
      <vt:lpstr>SIIB</vt:lpstr>
      <vt:lpstr>THE VOICE OF PHILANTHROPY IN EFFECTING HEALTH SYSTEMS CHANGE</vt:lpstr>
      <vt:lpstr>Gerald Solomon, JD</vt:lpstr>
      <vt:lpstr>STEM Education: Lessons Learned                          2007 Call to Action</vt:lpstr>
      <vt:lpstr>PowerPoint Presentation</vt:lpstr>
      <vt:lpstr>Changing the Landscape – A STEM Ecosystem</vt:lpstr>
      <vt:lpstr>Shorter lives, poorer health:    the national research council/(IOM) institute of medicine Report  Steven H. Woolf, MD, MPH Center on Society and Health Virginia Commonwealth University</vt:lpstr>
      <vt:lpstr>Overview of Comparison Group</vt:lpstr>
      <vt:lpstr>Mortality Rates in Peer Countries, 2008</vt:lpstr>
      <vt:lpstr>Higher Mortality Rates and Lower Life Expectancy</vt:lpstr>
      <vt:lpstr>Changes in Life Expectancy over Time</vt:lpstr>
      <vt:lpstr>Low Life Expectancy at Every Age</vt:lpstr>
      <vt:lpstr>Low Life Expectancy for Non-Hispanic Whites</vt:lpstr>
      <vt:lpstr>BMI and Obesity</vt:lpstr>
      <vt:lpstr>Diabetes</vt:lpstr>
      <vt:lpstr>Infant Mortality in Peer Countries</vt:lpstr>
      <vt:lpstr>Other Birth Outcomes</vt:lpstr>
      <vt:lpstr>US Children’s Health Disadvantage</vt:lpstr>
      <vt:lpstr>US Adolescent Health Disadvantage</vt:lpstr>
      <vt:lpstr>Adolescent Sexual Health</vt:lpstr>
      <vt:lpstr>Youth Injury Mortality</vt:lpstr>
      <vt:lpstr>Youth Mortality from Violence</vt:lpstr>
      <vt:lpstr>Age 50 and Above</vt:lpstr>
      <vt:lpstr>Nine Areas of US Health Disadvantage</vt:lpstr>
      <vt:lpstr>Determinants of Health </vt:lpstr>
      <vt:lpstr>Policies and Social Values</vt:lpstr>
      <vt:lpstr>PowerPoint Presentation</vt:lpstr>
      <vt:lpstr>Policy Recommendations</vt:lpstr>
      <vt:lpstr>Communication Recommendation</vt:lpstr>
      <vt:lpstr>Contact Information</vt:lpstr>
      <vt:lpstr>Whole Person, Whole Systems Healing</vt:lpstr>
      <vt:lpstr>PowerPoint Presentation</vt:lpstr>
      <vt:lpstr>Samueli Institute Uncovers  the Science of Health</vt:lpstr>
      <vt:lpstr>PowerPoint Presentation</vt:lpstr>
      <vt:lpstr>The Solution is Salutogenesis:  The Process of Healing</vt:lpstr>
      <vt:lpstr>PowerPoint Presentation</vt:lpstr>
      <vt:lpstr>PowerPoint Presentation</vt:lpstr>
      <vt:lpstr>PowerPoint Presentation</vt:lpstr>
      <vt:lpstr>PowerPoint Presentation</vt:lpstr>
      <vt:lpstr>Customizing Whole Systems Wellbeing</vt:lpstr>
      <vt:lpstr>PowerPoint Presentation</vt:lpstr>
      <vt:lpstr>PowerPoint Presentation</vt:lpstr>
      <vt:lpstr>Regina M. Benjamin, MD, MBA</vt:lpstr>
      <vt:lpstr>PowerPoint Presentation</vt:lpstr>
      <vt:lpstr>PowerPoint Presentation</vt:lpstr>
      <vt:lpstr>PowerPoint Presentation</vt:lpstr>
      <vt:lpstr>PowerPoint Presentation</vt:lpstr>
      <vt:lpstr>Our Vision, Our Mission </vt:lpstr>
      <vt:lpstr>PowerPoint Presentation</vt:lpstr>
      <vt:lpstr>Racism and Health: Mechanisms</vt:lpstr>
      <vt:lpstr>Racial Equity</vt:lpstr>
      <vt:lpstr>Theory of Change</vt:lpstr>
      <vt:lpstr>PowerPoint Presentation</vt:lpstr>
      <vt:lpstr>Discussion – Q &amp; A</vt:lpstr>
    </vt:vector>
  </TitlesOfParts>
  <Company>H&amp;S Ventures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VOICE OF PHILANTHROPY IN EFFECTING HEALTH SYSTEMS CHANGE</dc:title>
  <dc:creator>Michelle Freeman</dc:creator>
  <cp:lastModifiedBy>Gerald Solomon</cp:lastModifiedBy>
  <cp:revision>40</cp:revision>
  <dcterms:created xsi:type="dcterms:W3CDTF">2014-02-22T00:28:19Z</dcterms:created>
  <dcterms:modified xsi:type="dcterms:W3CDTF">2014-02-28T19:34:53Z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0x01010078852849AA866D4399F4D9808BBC56A0</vt:lpwstr>
  </property>
</Properties>
</file>