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3.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Override PartName="/ppt/notesSlides/notesSlide3.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24" r:id="rId1"/>
  </p:sldMasterIdLst>
  <p:notesMasterIdLst>
    <p:notesMasterId r:id="rId17"/>
  </p:notesMasterIdLst>
  <p:sldIdLst>
    <p:sldId id="265" r:id="rId2"/>
    <p:sldId id="261" r:id="rId3"/>
    <p:sldId id="260" r:id="rId4"/>
    <p:sldId id="263" r:id="rId5"/>
    <p:sldId id="262" r:id="rId6"/>
    <p:sldId id="259" r:id="rId7"/>
    <p:sldId id="264" r:id="rId8"/>
    <p:sldId id="266" r:id="rId9"/>
    <p:sldId id="267" r:id="rId10"/>
    <p:sldId id="268" r:id="rId11"/>
    <p:sldId id="269" r:id="rId12"/>
    <p:sldId id="270" r:id="rId13"/>
    <p:sldId id="272" r:id="rId14"/>
    <p:sldId id="271" r:id="rId15"/>
    <p:sldId id="257" r:id="rId1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85179" autoAdjust="0"/>
  </p:normalViewPr>
  <p:slideViewPr>
    <p:cSldViewPr snapToGrid="0" snapToObjects="1">
      <p:cViewPr>
        <p:scale>
          <a:sx n="100" d="100"/>
          <a:sy n="100" d="100"/>
        </p:scale>
        <p:origin x="-1944" y="-78"/>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F474DD0-C5C0-934A-A7D2-AF13FFD2B7EA}" type="datetimeFigureOut">
              <a:rPr lang="en-US" smtClean="0"/>
              <a:pPr/>
              <a:t>8/15/2012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A120A85-4AA8-AC40-87B3-3B2AE83D8DA6}" type="slidenum">
              <a:rPr lang="en-US" smtClean="0"/>
              <a:pPr/>
              <a:t>‹#›</a:t>
            </a:fld>
            <a:endParaRPr lang="en-US"/>
          </a:p>
        </p:txBody>
      </p:sp>
    </p:spTree>
    <p:extLst>
      <p:ext uri="{BB962C8B-B14F-4D97-AF65-F5344CB8AC3E}">
        <p14:creationId xmlns:p14="http://schemas.microsoft.com/office/powerpoint/2010/main" xmlns="" val="3791077387"/>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3" Type="http://schemas.openxmlformats.org/officeDocument/2006/relationships/hyperlink" Target="http://www.whitehouse.gov/administration/eop/onap/nhas" TargetMode="External"/><Relationship Id="rId2" Type="http://schemas.openxmlformats.org/officeDocument/2006/relationships/slide" Target="../slides/slide7.xml"/><Relationship Id="rId1" Type="http://schemas.openxmlformats.org/officeDocument/2006/relationships/notesMaster" Target="../notesMasters/notesMaster1.xml"/><Relationship Id="rId4" Type="http://schemas.openxmlformats.org/officeDocument/2006/relationships/hyperlink" Target="http://aids.gov/federal-resources/policies/national-hiv-aids-strategy/nhas-fact-sheet.pdf" TargetMode="Externa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Private</a:t>
            </a:r>
            <a:r>
              <a:rPr lang="en-US" baseline="0" dirty="0" smtClean="0"/>
              <a:t> funders played key roles in pressing for the development of the NHAS through support of the Coalition for a National AIDS Strategy.  This slide shows the evolution of that process.</a:t>
            </a:r>
            <a:endParaRPr lang="en-US" dirty="0" smtClean="0"/>
          </a:p>
          <a:p>
            <a:endParaRPr lang="en-US" dirty="0" smtClean="0"/>
          </a:p>
          <a:p>
            <a:r>
              <a:rPr lang="en-US" dirty="0" smtClean="0"/>
              <a:t>CNAS features Chris Collins </a:t>
            </a:r>
          </a:p>
          <a:p>
            <a:endParaRPr lang="en-US" dirty="0" smtClean="0"/>
          </a:p>
          <a:p>
            <a:pPr marL="0" marR="0" lvl="2" indent="0" algn="l" defTabSz="457200" rtl="0" eaLnBrk="1" fontAlgn="auto" latinLnBrk="0" hangingPunct="1">
              <a:lnSpc>
                <a:spcPct val="100000"/>
              </a:lnSpc>
              <a:spcBef>
                <a:spcPts val="0"/>
              </a:spcBef>
              <a:spcAft>
                <a:spcPts val="0"/>
              </a:spcAft>
              <a:buClrTx/>
              <a:buSzTx/>
              <a:buFontTx/>
              <a:buNone/>
              <a:tabLst/>
              <a:defRPr/>
            </a:pPr>
            <a:r>
              <a:rPr lang="en-US" i="1" dirty="0" smtClean="0"/>
              <a:t>CNAS</a:t>
            </a:r>
            <a:r>
              <a:rPr lang="en-US" i="1" baseline="0" dirty="0" smtClean="0"/>
              <a:t> s</a:t>
            </a:r>
            <a:r>
              <a:rPr lang="en-US" i="1" dirty="0" smtClean="0"/>
              <a:t>upported by </a:t>
            </a:r>
            <a:r>
              <a:rPr lang="en-US" b="1" i="1" dirty="0" smtClean="0"/>
              <a:t>M.A.C AIDS Fund, Broadway Cares/Equity Fights AIDS, Bristol-Myers Squibb </a:t>
            </a:r>
            <a:r>
              <a:rPr lang="en-US" i="1" dirty="0" smtClean="0"/>
              <a:t>and others. </a:t>
            </a:r>
          </a:p>
          <a:p>
            <a:endParaRPr lang="en-US" dirty="0"/>
          </a:p>
        </p:txBody>
      </p:sp>
      <p:sp>
        <p:nvSpPr>
          <p:cNvPr id="4" name="Slide Number Placeholder 3"/>
          <p:cNvSpPr>
            <a:spLocks noGrp="1"/>
          </p:cNvSpPr>
          <p:nvPr>
            <p:ph type="sldNum" sz="quarter" idx="10"/>
          </p:nvPr>
        </p:nvSpPr>
        <p:spPr/>
        <p:txBody>
          <a:bodyPr/>
          <a:lstStyle/>
          <a:p>
            <a:fld id="{DA120A85-4AA8-AC40-87B3-3B2AE83D8DA6}" type="slidenum">
              <a:rPr lang="en-US" smtClean="0"/>
              <a:pPr/>
              <a:t>2</a:t>
            </a:fld>
            <a:endParaRPr lang="en-US"/>
          </a:p>
        </p:txBody>
      </p:sp>
    </p:spTree>
    <p:extLst>
      <p:ext uri="{BB962C8B-B14F-4D97-AF65-F5344CB8AC3E}">
        <p14:creationId xmlns:p14="http://schemas.microsoft.com/office/powerpoint/2010/main" xmlns="" val="103387129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Evaluation</a:t>
            </a:r>
            <a:r>
              <a:rPr lang="en-US" baseline="0" dirty="0" smtClean="0"/>
              <a:t> can’t be an afterthought.  In order to evaluate the overall effectiveness of the NHAS, its important to evaluate the success of efforts it recommends and drives.</a:t>
            </a:r>
            <a:endParaRPr lang="en-US" dirty="0"/>
          </a:p>
        </p:txBody>
      </p:sp>
      <p:sp>
        <p:nvSpPr>
          <p:cNvPr id="4" name="Slide Number Placeholder 3"/>
          <p:cNvSpPr>
            <a:spLocks noGrp="1"/>
          </p:cNvSpPr>
          <p:nvPr>
            <p:ph type="sldNum" sz="quarter" idx="10"/>
          </p:nvPr>
        </p:nvSpPr>
        <p:spPr/>
        <p:txBody>
          <a:bodyPr/>
          <a:lstStyle/>
          <a:p>
            <a:fld id="{DA120A85-4AA8-AC40-87B3-3B2AE83D8DA6}" type="slidenum">
              <a:rPr lang="en-US" smtClean="0"/>
              <a:pPr/>
              <a:t>11</a:t>
            </a:fld>
            <a:endParaRPr lang="en-US"/>
          </a:p>
        </p:txBody>
      </p:sp>
    </p:spTree>
    <p:extLst>
      <p:ext uri="{BB962C8B-B14F-4D97-AF65-F5344CB8AC3E}">
        <p14:creationId xmlns:p14="http://schemas.microsoft.com/office/powerpoint/2010/main" xmlns="" val="340977728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Funders</a:t>
            </a:r>
            <a:r>
              <a:rPr lang="en-US" baseline="0" dirty="0" smtClean="0"/>
              <a:t> have a unique opportunity to convene stakeholders and to play a catalytic role in developing networks that can create synergies between otherwise independent efforts.</a:t>
            </a:r>
            <a:endParaRPr lang="en-US" dirty="0"/>
          </a:p>
        </p:txBody>
      </p:sp>
      <p:sp>
        <p:nvSpPr>
          <p:cNvPr id="4" name="Slide Number Placeholder 3"/>
          <p:cNvSpPr>
            <a:spLocks noGrp="1"/>
          </p:cNvSpPr>
          <p:nvPr>
            <p:ph type="sldNum" sz="quarter" idx="10"/>
          </p:nvPr>
        </p:nvSpPr>
        <p:spPr/>
        <p:txBody>
          <a:bodyPr/>
          <a:lstStyle/>
          <a:p>
            <a:fld id="{DA120A85-4AA8-AC40-87B3-3B2AE83D8DA6}" type="slidenum">
              <a:rPr lang="en-US" smtClean="0"/>
              <a:pPr/>
              <a:t>12</a:t>
            </a:fld>
            <a:endParaRPr lang="en-US"/>
          </a:p>
        </p:txBody>
      </p:sp>
    </p:spTree>
    <p:extLst>
      <p:ext uri="{BB962C8B-B14F-4D97-AF65-F5344CB8AC3E}">
        <p14:creationId xmlns:p14="http://schemas.microsoft.com/office/powerpoint/2010/main" xmlns="" val="340977728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NHAS calls for changing</a:t>
            </a:r>
            <a:r>
              <a:rPr lang="en-US" baseline="0" dirty="0" smtClean="0"/>
              <a:t> business as usual in HIV prevention, care and treatment.  These changes will be challenging for ASOs to navigate.  Funders can help non-profits explore the place in a changing universe and help facilitate mergers and other adaptations that will help to assure that vital services continue to be available to those who need them.</a:t>
            </a:r>
            <a:endParaRPr lang="en-US" dirty="0"/>
          </a:p>
        </p:txBody>
      </p:sp>
      <p:sp>
        <p:nvSpPr>
          <p:cNvPr id="4" name="Slide Number Placeholder 3"/>
          <p:cNvSpPr>
            <a:spLocks noGrp="1"/>
          </p:cNvSpPr>
          <p:nvPr>
            <p:ph type="sldNum" sz="quarter" idx="10"/>
          </p:nvPr>
        </p:nvSpPr>
        <p:spPr/>
        <p:txBody>
          <a:bodyPr/>
          <a:lstStyle/>
          <a:p>
            <a:fld id="{DA120A85-4AA8-AC40-87B3-3B2AE83D8DA6}" type="slidenum">
              <a:rPr lang="en-US" smtClean="0"/>
              <a:pPr/>
              <a:t>13</a:t>
            </a:fld>
            <a:endParaRPr lang="en-US"/>
          </a:p>
        </p:txBody>
      </p:sp>
    </p:spTree>
    <p:extLst>
      <p:ext uri="{BB962C8B-B14F-4D97-AF65-F5344CB8AC3E}">
        <p14:creationId xmlns:p14="http://schemas.microsoft.com/office/powerpoint/2010/main" xmlns="" val="340977728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In</a:t>
            </a:r>
            <a:r>
              <a:rPr lang="en-US" baseline="0" dirty="0" smtClean="0"/>
              <a:t> unveiling the NHAS, the President was clear that government cannot do this alone.  The innovation of the private sector and the scale of the public sector can create valuable and effective partnerships.</a:t>
            </a:r>
            <a:endParaRPr lang="en-US" dirty="0"/>
          </a:p>
        </p:txBody>
      </p:sp>
      <p:sp>
        <p:nvSpPr>
          <p:cNvPr id="4" name="Slide Number Placeholder 3"/>
          <p:cNvSpPr>
            <a:spLocks noGrp="1"/>
          </p:cNvSpPr>
          <p:nvPr>
            <p:ph type="sldNum" sz="quarter" idx="10"/>
          </p:nvPr>
        </p:nvSpPr>
        <p:spPr/>
        <p:txBody>
          <a:bodyPr/>
          <a:lstStyle/>
          <a:p>
            <a:fld id="{DA120A85-4AA8-AC40-87B3-3B2AE83D8DA6}" type="slidenum">
              <a:rPr lang="en-US" smtClean="0"/>
              <a:pPr/>
              <a:t>14</a:t>
            </a:fld>
            <a:endParaRPr lang="en-US"/>
          </a:p>
        </p:txBody>
      </p:sp>
    </p:spTree>
    <p:extLst>
      <p:ext uri="{BB962C8B-B14F-4D97-AF65-F5344CB8AC3E}">
        <p14:creationId xmlns:p14="http://schemas.microsoft.com/office/powerpoint/2010/main" xmlns="" val="340977728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The FCAA toolkit,</a:t>
            </a:r>
            <a:r>
              <a:rPr lang="en-US" baseline="0" dirty="0" smtClean="0"/>
              <a:t> developed in response to stakeholder requests – and in consultation with various leaders in the field – provides a general overview of the NHAS, as well as recommendations for and examples of funder action and best practices.</a:t>
            </a:r>
            <a:endParaRPr lang="en-US" dirty="0"/>
          </a:p>
        </p:txBody>
      </p:sp>
      <p:sp>
        <p:nvSpPr>
          <p:cNvPr id="4" name="Slide Number Placeholder 3"/>
          <p:cNvSpPr>
            <a:spLocks noGrp="1"/>
          </p:cNvSpPr>
          <p:nvPr>
            <p:ph type="sldNum" sz="quarter" idx="10"/>
          </p:nvPr>
        </p:nvSpPr>
        <p:spPr/>
        <p:txBody>
          <a:bodyPr/>
          <a:lstStyle/>
          <a:p>
            <a:fld id="{DA120A85-4AA8-AC40-87B3-3B2AE83D8DA6}" type="slidenum">
              <a:rPr lang="en-US" smtClean="0"/>
              <a:pPr/>
              <a:t>3</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In</a:t>
            </a:r>
            <a:r>
              <a:rPr lang="en-US" baseline="0" dirty="0" smtClean="0"/>
              <a:t> talking to various leaders in the field to develop the toolkit, here are some of the things we heard.</a:t>
            </a:r>
            <a:endParaRPr lang="en-US" dirty="0"/>
          </a:p>
        </p:txBody>
      </p:sp>
      <p:sp>
        <p:nvSpPr>
          <p:cNvPr id="4" name="Slide Number Placeholder 3"/>
          <p:cNvSpPr>
            <a:spLocks noGrp="1"/>
          </p:cNvSpPr>
          <p:nvPr>
            <p:ph type="sldNum" sz="quarter" idx="10"/>
          </p:nvPr>
        </p:nvSpPr>
        <p:spPr/>
        <p:txBody>
          <a:bodyPr/>
          <a:lstStyle/>
          <a:p>
            <a:fld id="{DA120A85-4AA8-AC40-87B3-3B2AE83D8DA6}" type="slidenum">
              <a:rPr lang="en-US" smtClean="0"/>
              <a:pPr/>
              <a:t>4</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The NHAS overview</a:t>
            </a:r>
            <a:r>
              <a:rPr lang="en-US" baseline="0" dirty="0" smtClean="0"/>
              <a:t> section provides a great guide for the uninitiated on the key topics listed here</a:t>
            </a:r>
            <a:endParaRPr lang="en-US" dirty="0"/>
          </a:p>
        </p:txBody>
      </p:sp>
      <p:sp>
        <p:nvSpPr>
          <p:cNvPr id="4" name="Slide Number Placeholder 3"/>
          <p:cNvSpPr>
            <a:spLocks noGrp="1"/>
          </p:cNvSpPr>
          <p:nvPr>
            <p:ph type="sldNum" sz="quarter" idx="10"/>
          </p:nvPr>
        </p:nvSpPr>
        <p:spPr/>
        <p:txBody>
          <a:bodyPr/>
          <a:lstStyle/>
          <a:p>
            <a:fld id="{DA120A85-4AA8-AC40-87B3-3B2AE83D8DA6}" type="slidenum">
              <a:rPr lang="en-US" smtClean="0"/>
              <a:pPr/>
              <a:t>5</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The numerous interviews we</a:t>
            </a:r>
            <a:r>
              <a:rPr lang="en-US" baseline="0" dirty="0" smtClean="0"/>
              <a:t> did led us to these recommended </a:t>
            </a:r>
            <a:r>
              <a:rPr lang="en-US" dirty="0" smtClean="0"/>
              <a:t>funder actions, on each of which I’ll go into a little more detail.</a:t>
            </a:r>
          </a:p>
          <a:p>
            <a:endParaRPr lang="en-US" dirty="0" smtClean="0"/>
          </a:p>
          <a:p>
            <a:r>
              <a:rPr lang="en-US" dirty="0" smtClean="0"/>
              <a:t>(read the list) </a:t>
            </a:r>
            <a:endParaRPr lang="en-US" dirty="0"/>
          </a:p>
        </p:txBody>
      </p:sp>
      <p:sp>
        <p:nvSpPr>
          <p:cNvPr id="4" name="Slide Number Placeholder 3"/>
          <p:cNvSpPr>
            <a:spLocks noGrp="1"/>
          </p:cNvSpPr>
          <p:nvPr>
            <p:ph type="sldNum" sz="quarter" idx="10"/>
          </p:nvPr>
        </p:nvSpPr>
        <p:spPr/>
        <p:txBody>
          <a:bodyPr/>
          <a:lstStyle/>
          <a:p>
            <a:fld id="{DA120A85-4AA8-AC40-87B3-3B2AE83D8DA6}" type="slidenum">
              <a:rPr lang="en-US" smtClean="0"/>
              <a:pPr/>
              <a:t>6</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Here are some examples of how funders have linked funding to</a:t>
            </a:r>
            <a:r>
              <a:rPr lang="en-US" sz="1200" kern="1200" baseline="0" dirty="0" smtClean="0">
                <a:solidFill>
                  <a:schemeClr val="tx1"/>
                </a:solidFill>
                <a:effectLst/>
                <a:latin typeface="+mn-lt"/>
                <a:ea typeface="+mn-ea"/>
                <a:cs typeface="+mn-cs"/>
              </a:rPr>
              <a:t> the NHAS</a:t>
            </a:r>
          </a:p>
          <a:p>
            <a:endParaRPr lang="en-US" sz="1200" kern="1200" baseline="0" dirty="0" smtClean="0">
              <a:solidFill>
                <a:schemeClr val="tx1"/>
              </a:solidFill>
              <a:effectLst/>
              <a:latin typeface="+mn-lt"/>
              <a:ea typeface="+mn-ea"/>
              <a:cs typeface="+mn-cs"/>
            </a:endParaRPr>
          </a:p>
          <a:p>
            <a:r>
              <a:rPr lang="en-US" sz="1200" kern="1200" baseline="0" dirty="0" smtClean="0">
                <a:solidFill>
                  <a:schemeClr val="tx1"/>
                </a:solidFill>
                <a:effectLst/>
                <a:latin typeface="+mn-lt"/>
                <a:ea typeface="+mn-ea"/>
                <a:cs typeface="+mn-cs"/>
              </a:rPr>
              <a:t>What are the benefits of this </a:t>
            </a:r>
            <a:r>
              <a:rPr lang="en-US" sz="1200" kern="1200" baseline="0" dirty="0" err="1" smtClean="0">
                <a:solidFill>
                  <a:schemeClr val="tx1"/>
                </a:solidFill>
                <a:effectLst/>
                <a:latin typeface="+mn-lt"/>
                <a:ea typeface="+mn-ea"/>
                <a:cs typeface="+mn-cs"/>
              </a:rPr>
              <a:t>appoach</a:t>
            </a:r>
            <a:r>
              <a:rPr lang="en-US" sz="1200" kern="1200" baseline="0" dirty="0" smtClean="0">
                <a:solidFill>
                  <a:schemeClr val="tx1"/>
                </a:solidFill>
                <a:effectLst/>
                <a:latin typeface="+mn-lt"/>
                <a:ea typeface="+mn-ea"/>
                <a:cs typeface="+mn-cs"/>
              </a:rPr>
              <a:t>?</a:t>
            </a:r>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Perhaps the most direct way to help the </a:t>
            </a:r>
            <a:r>
              <a:rPr lang="en-US" sz="1200" b="1" u="sng" kern="1200" dirty="0" smtClean="0">
                <a:solidFill>
                  <a:schemeClr val="tx1"/>
                </a:solidFill>
                <a:effectLst/>
                <a:latin typeface="+mn-lt"/>
                <a:ea typeface="+mn-ea"/>
                <a:cs typeface="+mn-cs"/>
                <a:hlinkClick r:id="rId3"/>
              </a:rPr>
              <a:t>NHAS</a:t>
            </a:r>
            <a:r>
              <a:rPr lang="en-US" sz="1200" kern="1200" dirty="0" smtClean="0">
                <a:solidFill>
                  <a:schemeClr val="tx1"/>
                </a:solidFill>
                <a:effectLst/>
                <a:latin typeface="+mn-lt"/>
                <a:ea typeface="+mn-ea"/>
                <a:cs typeface="+mn-cs"/>
              </a:rPr>
              <a:t> reach its goals is to support grantees whose programmatic outcomes demonstrate evidence of alignment with the strategy.  This approach can help to:</a:t>
            </a:r>
          </a:p>
          <a:p>
            <a:pPr lvl="0"/>
            <a:r>
              <a:rPr lang="en-US" sz="1200" kern="1200" dirty="0" smtClean="0">
                <a:solidFill>
                  <a:schemeClr val="tx1"/>
                </a:solidFill>
                <a:effectLst/>
                <a:latin typeface="+mn-lt"/>
                <a:ea typeface="+mn-ea"/>
                <a:cs typeface="+mn-cs"/>
              </a:rPr>
              <a:t>Raise awareness of the NHAS and its goals among grantees</a:t>
            </a:r>
          </a:p>
          <a:p>
            <a:pPr lvl="0"/>
            <a:r>
              <a:rPr lang="en-US" sz="1200" kern="1200" dirty="0" smtClean="0">
                <a:solidFill>
                  <a:schemeClr val="tx1"/>
                </a:solidFill>
                <a:effectLst/>
                <a:latin typeface="+mn-lt"/>
                <a:ea typeface="+mn-ea"/>
                <a:cs typeface="+mn-cs"/>
              </a:rPr>
              <a:t>Foster greater collaboration among government agencies, service providers, activists and other funders </a:t>
            </a:r>
          </a:p>
          <a:p>
            <a:pPr lvl="0"/>
            <a:r>
              <a:rPr lang="en-US" sz="1200" kern="1200" dirty="0" smtClean="0">
                <a:solidFill>
                  <a:schemeClr val="tx1"/>
                </a:solidFill>
                <a:effectLst/>
                <a:latin typeface="+mn-lt"/>
                <a:ea typeface="+mn-ea"/>
                <a:cs typeface="+mn-cs"/>
              </a:rPr>
              <a:t>Ensure that all available resources are being pooled for impact</a:t>
            </a:r>
          </a:p>
          <a:p>
            <a:r>
              <a:rPr lang="en-US" sz="1200" kern="1200" dirty="0" smtClean="0">
                <a:solidFill>
                  <a:schemeClr val="tx1"/>
                </a:solidFill>
                <a:effectLst/>
                <a:latin typeface="+mn-lt"/>
                <a:ea typeface="+mn-ea"/>
                <a:cs typeface="+mn-cs"/>
              </a:rPr>
              <a:t>This approach may require some initial effort on the funder’s part that includes:</a:t>
            </a:r>
          </a:p>
          <a:p>
            <a:pPr lvl="0"/>
            <a:r>
              <a:rPr lang="en-US" sz="1200" kern="1200" dirty="0" smtClean="0">
                <a:solidFill>
                  <a:schemeClr val="tx1"/>
                </a:solidFill>
                <a:effectLst/>
                <a:latin typeface="+mn-lt"/>
                <a:ea typeface="+mn-ea"/>
                <a:cs typeface="+mn-cs"/>
              </a:rPr>
              <a:t>Reviewing existing funding focus and revising RFP guidelines using the </a:t>
            </a:r>
            <a:r>
              <a:rPr lang="en-US" sz="1200" b="1" u="sng" kern="1200" dirty="0" smtClean="0">
                <a:solidFill>
                  <a:schemeClr val="tx1"/>
                </a:solidFill>
                <a:effectLst/>
                <a:latin typeface="+mn-lt"/>
                <a:ea typeface="+mn-ea"/>
                <a:cs typeface="+mn-cs"/>
                <a:hlinkClick r:id="rId4"/>
              </a:rPr>
              <a:t>NHAS goals and targets</a:t>
            </a:r>
            <a:r>
              <a:rPr lang="en-US" sz="1200" kern="1200" dirty="0" smtClean="0">
                <a:solidFill>
                  <a:schemeClr val="tx1"/>
                </a:solidFill>
                <a:effectLst/>
                <a:latin typeface="+mn-lt"/>
                <a:ea typeface="+mn-ea"/>
                <a:cs typeface="+mn-cs"/>
              </a:rPr>
              <a:t> as a guide</a:t>
            </a:r>
          </a:p>
          <a:p>
            <a:pPr lvl="0"/>
            <a:r>
              <a:rPr lang="en-US" sz="1200" kern="1200" dirty="0" smtClean="0">
                <a:solidFill>
                  <a:schemeClr val="tx1"/>
                </a:solidFill>
                <a:effectLst/>
                <a:latin typeface="+mn-lt"/>
                <a:ea typeface="+mn-ea"/>
                <a:cs typeface="+mn-cs"/>
              </a:rPr>
              <a:t>Convening local, state or national agencies, including those you may not fund, to discuss what kinds of collaboration will be required to align efforts</a:t>
            </a:r>
          </a:p>
          <a:p>
            <a:pPr lvl="0"/>
            <a:r>
              <a:rPr lang="en-US" sz="1200" kern="1200" dirty="0" smtClean="0">
                <a:solidFill>
                  <a:schemeClr val="tx1"/>
                </a:solidFill>
                <a:effectLst/>
                <a:latin typeface="+mn-lt"/>
                <a:ea typeface="+mn-ea"/>
                <a:cs typeface="+mn-cs"/>
              </a:rPr>
              <a:t>Providing grantees with the opportunity to share with you about what they need in order to make the internal adjustments required to align their effort with the strategy i.e., new technology, additional staff, strategic planning, etc.</a:t>
            </a:r>
          </a:p>
          <a:p>
            <a:r>
              <a:rPr lang="en-US" sz="1200" kern="1200" dirty="0" smtClean="0">
                <a:solidFill>
                  <a:schemeClr val="tx1"/>
                </a:solidFill>
                <a:effectLst/>
                <a:latin typeface="+mn-lt"/>
                <a:ea typeface="+mn-ea"/>
                <a:cs typeface="+mn-cs"/>
              </a:rPr>
              <a:t>Although the NHAS established its goals based on national data, the actual face of the epidemic may vary from one community to the next.  In preparation for aligning funding priorities to the NHAS it may helpful for funders to:</a:t>
            </a:r>
          </a:p>
          <a:p>
            <a:pPr lvl="0"/>
            <a:r>
              <a:rPr lang="en-US" sz="1200" kern="1200" dirty="0" smtClean="0">
                <a:solidFill>
                  <a:schemeClr val="tx1"/>
                </a:solidFill>
                <a:effectLst/>
                <a:latin typeface="+mn-lt"/>
                <a:ea typeface="+mn-ea"/>
                <a:cs typeface="+mn-cs"/>
              </a:rPr>
              <a:t>Convene local AIDS services providers (including non-grantees), advocates and planning councils for input on community areas of greatest need</a:t>
            </a:r>
          </a:p>
          <a:p>
            <a:pPr lvl="0"/>
            <a:r>
              <a:rPr lang="en-US" sz="1200" kern="1200" dirty="0" smtClean="0">
                <a:solidFill>
                  <a:schemeClr val="tx1"/>
                </a:solidFill>
                <a:effectLst/>
                <a:latin typeface="+mn-lt"/>
                <a:ea typeface="+mn-ea"/>
                <a:cs typeface="+mn-cs"/>
              </a:rPr>
              <a:t>Review statistics on AIDS prevalence and new infections from the county, state and local DOH</a:t>
            </a:r>
          </a:p>
          <a:p>
            <a:r>
              <a:rPr lang="en-US" sz="1200" kern="1200" dirty="0" smtClean="0">
                <a:solidFill>
                  <a:schemeClr val="tx1"/>
                </a:solidFill>
                <a:effectLst/>
                <a:latin typeface="+mn-lt"/>
                <a:ea typeface="+mn-ea"/>
                <a:cs typeface="+mn-cs"/>
              </a:rPr>
              <a:t> </a:t>
            </a:r>
          </a:p>
          <a:p>
            <a:r>
              <a:rPr lang="en-US" sz="1200" kern="1200" dirty="0" smtClean="0">
                <a:solidFill>
                  <a:schemeClr val="tx1"/>
                </a:solidFill>
                <a:effectLst/>
                <a:latin typeface="+mn-lt"/>
                <a:ea typeface="+mn-ea"/>
                <a:cs typeface="+mn-cs"/>
              </a:rPr>
              <a:t> </a:t>
            </a:r>
          </a:p>
          <a:p>
            <a:r>
              <a:rPr lang="en-US" sz="1200" kern="1200" dirty="0" smtClean="0">
                <a:solidFill>
                  <a:schemeClr val="tx1"/>
                </a:solidFill>
                <a:effectLst/>
                <a:latin typeface="+mn-lt"/>
                <a:ea typeface="+mn-ea"/>
                <a:cs typeface="+mn-cs"/>
              </a:rPr>
              <a:t>Of</a:t>
            </a:r>
            <a:r>
              <a:rPr lang="en-US" sz="1200" kern="1200" baseline="0" dirty="0" smtClean="0">
                <a:solidFill>
                  <a:schemeClr val="tx1"/>
                </a:solidFill>
                <a:effectLst/>
                <a:latin typeface="+mn-lt"/>
                <a:ea typeface="+mn-ea"/>
                <a:cs typeface="+mn-cs"/>
              </a:rPr>
              <a:t> course there are c</a:t>
            </a:r>
            <a:r>
              <a:rPr lang="en-US" sz="1200" kern="1200" dirty="0" smtClean="0">
                <a:solidFill>
                  <a:schemeClr val="tx1"/>
                </a:solidFill>
                <a:effectLst/>
                <a:latin typeface="+mn-lt"/>
                <a:ea typeface="+mn-ea"/>
                <a:cs typeface="+mn-cs"/>
              </a:rPr>
              <a:t>hallenges as well, which</a:t>
            </a:r>
            <a:r>
              <a:rPr lang="en-US" sz="1200" kern="1200" baseline="0" dirty="0" smtClean="0">
                <a:solidFill>
                  <a:schemeClr val="tx1"/>
                </a:solidFill>
                <a:effectLst/>
                <a:latin typeface="+mn-lt"/>
                <a:ea typeface="+mn-ea"/>
                <a:cs typeface="+mn-cs"/>
              </a:rPr>
              <a:t> </a:t>
            </a:r>
            <a:r>
              <a:rPr lang="en-US" sz="1200" kern="1200" dirty="0" smtClean="0">
                <a:solidFill>
                  <a:schemeClr val="tx1"/>
                </a:solidFill>
                <a:effectLst/>
                <a:latin typeface="+mn-lt"/>
                <a:ea typeface="+mn-ea"/>
                <a:cs typeface="+mn-cs"/>
              </a:rPr>
              <a:t>can include:</a:t>
            </a:r>
          </a:p>
          <a:p>
            <a:pPr lvl="0"/>
            <a:r>
              <a:rPr lang="en-US" sz="1200" kern="1200" dirty="0" smtClean="0">
                <a:solidFill>
                  <a:schemeClr val="tx1"/>
                </a:solidFill>
                <a:effectLst/>
                <a:latin typeface="+mn-lt"/>
                <a:ea typeface="+mn-ea"/>
                <a:cs typeface="+mn-cs"/>
              </a:rPr>
              <a:t>New guidelines may exclude long-time grantees</a:t>
            </a:r>
          </a:p>
          <a:p>
            <a:pPr lvl="0"/>
            <a:r>
              <a:rPr lang="en-US" sz="1200" kern="1200" dirty="0" smtClean="0">
                <a:solidFill>
                  <a:schemeClr val="tx1"/>
                </a:solidFill>
                <a:effectLst/>
                <a:latin typeface="+mn-lt"/>
                <a:ea typeface="+mn-ea"/>
                <a:cs typeface="+mn-cs"/>
              </a:rPr>
              <a:t>Developing new funding criteria and revising RFPs may stretch a funder’s internal resources</a:t>
            </a:r>
          </a:p>
          <a:p>
            <a:pPr lvl="0"/>
            <a:r>
              <a:rPr lang="en-US" sz="1200" kern="1200" dirty="0" smtClean="0">
                <a:solidFill>
                  <a:schemeClr val="tx1"/>
                </a:solidFill>
                <a:effectLst/>
                <a:latin typeface="+mn-lt"/>
                <a:ea typeface="+mn-ea"/>
                <a:cs typeface="+mn-cs"/>
              </a:rPr>
              <a:t>Changing one’s funding focus can raise internal and external resistance</a:t>
            </a:r>
          </a:p>
          <a:p>
            <a:pPr lvl="0"/>
            <a:r>
              <a:rPr lang="en-US" sz="1200" kern="1200" dirty="0" smtClean="0">
                <a:solidFill>
                  <a:schemeClr val="tx1"/>
                </a:solidFill>
                <a:effectLst/>
                <a:latin typeface="+mn-lt"/>
                <a:ea typeface="+mn-ea"/>
                <a:cs typeface="+mn-cs"/>
              </a:rPr>
              <a:t>Some grantees may provide vital services to PLWHA that do not directly align with the strategy</a:t>
            </a:r>
          </a:p>
          <a:p>
            <a:endParaRPr lang="en-US" dirty="0"/>
          </a:p>
        </p:txBody>
      </p:sp>
      <p:sp>
        <p:nvSpPr>
          <p:cNvPr id="4" name="Slide Number Placeholder 3"/>
          <p:cNvSpPr>
            <a:spLocks noGrp="1"/>
          </p:cNvSpPr>
          <p:nvPr>
            <p:ph type="sldNum" sz="quarter" idx="10"/>
          </p:nvPr>
        </p:nvSpPr>
        <p:spPr/>
        <p:txBody>
          <a:bodyPr/>
          <a:lstStyle/>
          <a:p>
            <a:fld id="{DA120A85-4AA8-AC40-87B3-3B2AE83D8DA6}" type="slidenum">
              <a:rPr lang="en-US" smtClean="0"/>
              <a:pPr/>
              <a:t>7</a:t>
            </a:fld>
            <a:endParaRPr lang="en-US"/>
          </a:p>
        </p:txBody>
      </p:sp>
    </p:spTree>
    <p:extLst>
      <p:ext uri="{BB962C8B-B14F-4D97-AF65-F5344CB8AC3E}">
        <p14:creationId xmlns:p14="http://schemas.microsoft.com/office/powerpoint/2010/main" xmlns="" val="340977728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Private funding represents only a small</a:t>
            </a:r>
            <a:r>
              <a:rPr lang="en-US" baseline="0" dirty="0" smtClean="0"/>
              <a:t> percentage of funds available for HIV related efforts.  As such, it’s important to leverage these resources in ways that maximize impact by moving public funds in the right directions.  These are some examples of advocacy funding that seeks to advance the goals of the strategy.</a:t>
            </a:r>
            <a:endParaRPr lang="en-US" dirty="0"/>
          </a:p>
        </p:txBody>
      </p:sp>
      <p:sp>
        <p:nvSpPr>
          <p:cNvPr id="4" name="Slide Number Placeholder 3"/>
          <p:cNvSpPr>
            <a:spLocks noGrp="1"/>
          </p:cNvSpPr>
          <p:nvPr>
            <p:ph type="sldNum" sz="quarter" idx="10"/>
          </p:nvPr>
        </p:nvSpPr>
        <p:spPr/>
        <p:txBody>
          <a:bodyPr/>
          <a:lstStyle/>
          <a:p>
            <a:fld id="{DA120A85-4AA8-AC40-87B3-3B2AE83D8DA6}" type="slidenum">
              <a:rPr lang="en-US" smtClean="0"/>
              <a:pPr/>
              <a:t>8</a:t>
            </a:fld>
            <a:endParaRPr lang="en-US"/>
          </a:p>
        </p:txBody>
      </p:sp>
    </p:spTree>
    <p:extLst>
      <p:ext uri="{BB962C8B-B14F-4D97-AF65-F5344CB8AC3E}">
        <p14:creationId xmlns:p14="http://schemas.microsoft.com/office/powerpoint/2010/main" xmlns="" val="340977728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Building</a:t>
            </a:r>
            <a:r>
              <a:rPr lang="en-US" baseline="0" dirty="0" smtClean="0"/>
              <a:t> leadership and capacity is about investing in what works.  Helping to hone leadership skills is an important part of preparing non-profits to scale up proven interventions.  Here are some examples of that type of funding.</a:t>
            </a:r>
            <a:endParaRPr lang="en-US" dirty="0"/>
          </a:p>
        </p:txBody>
      </p:sp>
      <p:sp>
        <p:nvSpPr>
          <p:cNvPr id="4" name="Slide Number Placeholder 3"/>
          <p:cNvSpPr>
            <a:spLocks noGrp="1"/>
          </p:cNvSpPr>
          <p:nvPr>
            <p:ph type="sldNum" sz="quarter" idx="10"/>
          </p:nvPr>
        </p:nvSpPr>
        <p:spPr/>
        <p:txBody>
          <a:bodyPr/>
          <a:lstStyle/>
          <a:p>
            <a:fld id="{DA120A85-4AA8-AC40-87B3-3B2AE83D8DA6}" type="slidenum">
              <a:rPr lang="en-US" smtClean="0"/>
              <a:pPr/>
              <a:t>9</a:t>
            </a:fld>
            <a:endParaRPr lang="en-US"/>
          </a:p>
        </p:txBody>
      </p:sp>
    </p:spTree>
    <p:extLst>
      <p:ext uri="{BB962C8B-B14F-4D97-AF65-F5344CB8AC3E}">
        <p14:creationId xmlns:p14="http://schemas.microsoft.com/office/powerpoint/2010/main" xmlns="" val="340977728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Private</a:t>
            </a:r>
            <a:r>
              <a:rPr lang="en-US" baseline="0" dirty="0" smtClean="0"/>
              <a:t> funders, dealing with limited resources are often afraid to approach funding research.  But there are important contributions that funders of all sizes can make in this area.  Research has been an important part of developing the new tools that now hold promise to help us end AIDS.</a:t>
            </a:r>
            <a:endParaRPr lang="en-US" dirty="0"/>
          </a:p>
        </p:txBody>
      </p:sp>
      <p:sp>
        <p:nvSpPr>
          <p:cNvPr id="4" name="Slide Number Placeholder 3"/>
          <p:cNvSpPr>
            <a:spLocks noGrp="1"/>
          </p:cNvSpPr>
          <p:nvPr>
            <p:ph type="sldNum" sz="quarter" idx="10"/>
          </p:nvPr>
        </p:nvSpPr>
        <p:spPr/>
        <p:txBody>
          <a:bodyPr/>
          <a:lstStyle/>
          <a:p>
            <a:fld id="{DA120A85-4AA8-AC40-87B3-3B2AE83D8DA6}" type="slidenum">
              <a:rPr lang="en-US" smtClean="0"/>
              <a:pPr/>
              <a:t>10</a:t>
            </a:fld>
            <a:endParaRPr lang="en-US"/>
          </a:p>
        </p:txBody>
      </p:sp>
    </p:spTree>
    <p:extLst>
      <p:ext uri="{BB962C8B-B14F-4D97-AF65-F5344CB8AC3E}">
        <p14:creationId xmlns:p14="http://schemas.microsoft.com/office/powerpoint/2010/main" xmlns="" val="340977728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451DEABC-D766-4322-8E78-B830FAE35C72}" type="datetime4">
              <a:rPr lang="en-US" smtClean="0"/>
              <a:pPr/>
              <a:t>August 15, 2012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F38DF745-7D3F-47F4-83A3-874385CFAA69}" type="slidenum">
              <a:rPr lang="en-US" smtClean="0"/>
              <a:pPr/>
              <a:t>‹#›</a:t>
            </a:fld>
            <a:endParaRPr lang="en-US" dirty="0"/>
          </a:p>
        </p:txBody>
      </p:sp>
    </p:spTree>
    <p:extLst>
      <p:ext uri="{BB962C8B-B14F-4D97-AF65-F5344CB8AC3E}">
        <p14:creationId xmlns:p14="http://schemas.microsoft.com/office/powerpoint/2010/main" xmlns="" val="37408579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3131F9E-604E-4343-9F29-EF72E8231CAD}" type="datetime4">
              <a:rPr lang="en-US" smtClean="0"/>
              <a:pPr/>
              <a:t>August 15, 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38DF745-7D3F-47F4-83A3-874385CFAA69}" type="slidenum">
              <a:rPr lang="en-US" smtClean="0"/>
              <a:pPr/>
              <a:t>‹#›</a:t>
            </a:fld>
            <a:endParaRPr lang="en-US"/>
          </a:p>
        </p:txBody>
      </p:sp>
    </p:spTree>
    <p:extLst>
      <p:ext uri="{BB962C8B-B14F-4D97-AF65-F5344CB8AC3E}">
        <p14:creationId xmlns:p14="http://schemas.microsoft.com/office/powerpoint/2010/main" xmlns="" val="154878691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4A8E1CE-37F8-4102-8DF9-852A0A51F293}" type="datetime4">
              <a:rPr lang="en-US" smtClean="0"/>
              <a:pPr/>
              <a:t>August 15, 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38DF745-7D3F-47F4-83A3-874385CFAA69}" type="slidenum">
              <a:rPr lang="en-US" smtClean="0"/>
              <a:pPr/>
              <a:t>‹#›</a:t>
            </a:fld>
            <a:endParaRPr lang="en-US"/>
          </a:p>
        </p:txBody>
      </p:sp>
    </p:spTree>
    <p:extLst>
      <p:ext uri="{BB962C8B-B14F-4D97-AF65-F5344CB8AC3E}">
        <p14:creationId xmlns:p14="http://schemas.microsoft.com/office/powerpoint/2010/main" xmlns="" val="26149077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3333F43-3E86-47E4-BFBB-2476D384E1C6}" type="datetime4">
              <a:rPr lang="en-US" smtClean="0"/>
              <a:pPr/>
              <a:t>August 15, 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38DF745-7D3F-47F4-83A3-874385CFAA69}" type="slidenum">
              <a:rPr lang="en-US" smtClean="0"/>
              <a:pPr/>
              <a:t>‹#›</a:t>
            </a:fld>
            <a:endParaRPr lang="en-US"/>
          </a:p>
        </p:txBody>
      </p:sp>
    </p:spTree>
    <p:extLst>
      <p:ext uri="{BB962C8B-B14F-4D97-AF65-F5344CB8AC3E}">
        <p14:creationId xmlns:p14="http://schemas.microsoft.com/office/powerpoint/2010/main" xmlns="" val="39310370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51663BA-01FC-4367-B6F3-ABB2645D55F1}" type="datetime4">
              <a:rPr lang="en-US" smtClean="0"/>
              <a:pPr/>
              <a:t>August 15, 2012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F38DF745-7D3F-47F4-83A3-874385CFAA69}" type="slidenum">
              <a:rPr lang="en-US" smtClean="0"/>
              <a:pPr/>
              <a:t>‹#›</a:t>
            </a:fld>
            <a:endParaRPr lang="en-US" dirty="0"/>
          </a:p>
        </p:txBody>
      </p:sp>
    </p:spTree>
    <p:extLst>
      <p:ext uri="{BB962C8B-B14F-4D97-AF65-F5344CB8AC3E}">
        <p14:creationId xmlns:p14="http://schemas.microsoft.com/office/powerpoint/2010/main" xmlns="" val="28616946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79B19C71-EC74-44AF-B27E-FC7DC3C3A61D}" type="datetime4">
              <a:rPr lang="en-US" smtClean="0"/>
              <a:pPr/>
              <a:t>August 15, 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38DF745-7D3F-47F4-83A3-874385CFAA69}" type="slidenum">
              <a:rPr lang="en-US" smtClean="0"/>
              <a:pPr/>
              <a:t>‹#›</a:t>
            </a:fld>
            <a:endParaRPr lang="en-US"/>
          </a:p>
        </p:txBody>
      </p:sp>
    </p:spTree>
    <p:extLst>
      <p:ext uri="{BB962C8B-B14F-4D97-AF65-F5344CB8AC3E}">
        <p14:creationId xmlns:p14="http://schemas.microsoft.com/office/powerpoint/2010/main" xmlns="" val="24668177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6A5CDA29-3CBE-48EA-92AE-A996835462BA}" type="datetime4">
              <a:rPr lang="en-US" smtClean="0"/>
              <a:pPr/>
              <a:t>August 15, 2012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38DF745-7D3F-47F4-83A3-874385CFAA69}" type="slidenum">
              <a:rPr lang="en-US" smtClean="0"/>
              <a:pPr/>
              <a:t>‹#›</a:t>
            </a:fld>
            <a:endParaRPr lang="en-US"/>
          </a:p>
        </p:txBody>
      </p:sp>
    </p:spTree>
    <p:extLst>
      <p:ext uri="{BB962C8B-B14F-4D97-AF65-F5344CB8AC3E}">
        <p14:creationId xmlns:p14="http://schemas.microsoft.com/office/powerpoint/2010/main" xmlns="" val="27293481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E29EC054-3869-4501-B163-1BBFDE8DCE04}" type="datetime4">
              <a:rPr lang="en-US" smtClean="0"/>
              <a:pPr/>
              <a:t>August 15, 2012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38DF745-7D3F-47F4-83A3-874385CFAA69}" type="slidenum">
              <a:rPr lang="en-US" smtClean="0"/>
              <a:pPr/>
              <a:t>‹#›</a:t>
            </a:fld>
            <a:endParaRPr lang="en-US"/>
          </a:p>
        </p:txBody>
      </p:sp>
    </p:spTree>
    <p:extLst>
      <p:ext uri="{BB962C8B-B14F-4D97-AF65-F5344CB8AC3E}">
        <p14:creationId xmlns:p14="http://schemas.microsoft.com/office/powerpoint/2010/main" xmlns="" val="247810900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A63D831-56C1-49CF-8EF7-8B9A98402BCD}" type="datetime4">
              <a:rPr lang="en-US" smtClean="0"/>
              <a:pPr/>
              <a:t>August 15, 2012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38DF745-7D3F-47F4-83A3-874385CFAA69}" type="slidenum">
              <a:rPr lang="en-US" smtClean="0"/>
              <a:pPr/>
              <a:t>‹#›</a:t>
            </a:fld>
            <a:endParaRPr lang="en-US"/>
          </a:p>
        </p:txBody>
      </p:sp>
    </p:spTree>
    <p:extLst>
      <p:ext uri="{BB962C8B-B14F-4D97-AF65-F5344CB8AC3E}">
        <p14:creationId xmlns:p14="http://schemas.microsoft.com/office/powerpoint/2010/main" xmlns="" val="18109276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EAD5615-7F4F-4584-84D5-CC95918C321F}" type="datetime4">
              <a:rPr lang="en-US" smtClean="0"/>
              <a:pPr/>
              <a:t>August 15, 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38DF745-7D3F-47F4-83A3-874385CFAA69}" type="slidenum">
              <a:rPr lang="en-US" smtClean="0"/>
              <a:pPr/>
              <a:t>‹#›</a:t>
            </a:fld>
            <a:endParaRPr lang="en-US"/>
          </a:p>
        </p:txBody>
      </p:sp>
    </p:spTree>
    <p:extLst>
      <p:ext uri="{BB962C8B-B14F-4D97-AF65-F5344CB8AC3E}">
        <p14:creationId xmlns:p14="http://schemas.microsoft.com/office/powerpoint/2010/main" xmlns="" val="3698471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6EEA923-9BEE-48CE-9F28-5B525F399BAD}" type="datetime4">
              <a:rPr lang="en-US" smtClean="0"/>
              <a:pPr/>
              <a:t>August 15, 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38DF745-7D3F-47F4-83A3-874385CFAA69}" type="slidenum">
              <a:rPr lang="en-US" smtClean="0"/>
              <a:pPr/>
              <a:t>‹#›</a:t>
            </a:fld>
            <a:endParaRPr lang="en-US" dirty="0"/>
          </a:p>
        </p:txBody>
      </p:sp>
    </p:spTree>
    <p:extLst>
      <p:ext uri="{BB962C8B-B14F-4D97-AF65-F5344CB8AC3E}">
        <p14:creationId xmlns:p14="http://schemas.microsoft.com/office/powerpoint/2010/main" xmlns="" val="23755378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7D0EFEE-2756-4A20-BF2A-63F0A94F99AC}" type="datetime4">
              <a:rPr lang="en-US" smtClean="0"/>
              <a:pPr/>
              <a:t>August 15, 2012</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38DF745-7D3F-47F4-83A3-874385CFAA69}" type="slidenum">
              <a:rPr lang="en-US" smtClean="0"/>
              <a:pPr/>
              <a:t>‹#›</a:t>
            </a:fld>
            <a:endParaRPr lang="en-US" dirty="0"/>
          </a:p>
        </p:txBody>
      </p:sp>
    </p:spTree>
    <p:extLst>
      <p:ext uri="{BB962C8B-B14F-4D97-AF65-F5344CB8AC3E}">
        <p14:creationId xmlns:p14="http://schemas.microsoft.com/office/powerpoint/2010/main" xmlns="" val="2450170175"/>
      </p:ext>
    </p:extLst>
  </p:cSld>
  <p:clrMap bg1="lt1" tx1="dk1" bg2="lt2" tx2="dk2" accent1="accent1" accent2="accent2" accent3="accent3" accent4="accent4" accent5="accent5" accent6="accent6" hlink="hlink" folHlink="folHlink"/>
  <p:sldLayoutIdLst>
    <p:sldLayoutId id="2147483925" r:id="rId1"/>
    <p:sldLayoutId id="2147483926" r:id="rId2"/>
    <p:sldLayoutId id="2147483927" r:id="rId3"/>
    <p:sldLayoutId id="2147483928" r:id="rId4"/>
    <p:sldLayoutId id="2147483929" r:id="rId5"/>
    <p:sldLayoutId id="2147483930" r:id="rId6"/>
    <p:sldLayoutId id="2147483931" r:id="rId7"/>
    <p:sldLayoutId id="2147483932" r:id="rId8"/>
    <p:sldLayoutId id="2147483933" r:id="rId9"/>
    <p:sldLayoutId id="2147483934" r:id="rId10"/>
    <p:sldLayoutId id="2147483935" r:id="rId11"/>
  </p:sldLayoutIdLst>
  <p:hf sldNum="0" hdr="0" ftr="0" dt="0"/>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hyperlink" Target="http://www.fcaaids.org/NHAS" TargetMode="External"/><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www.fcaaids.org/NHAStoolkit"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descr="FCAA_ToolkitWebBanner.jpg"/>
          <p:cNvPicPr>
            <a:picLocks noGrp="1" noChangeAspect="1"/>
          </p:cNvPicPr>
          <p:nvPr>
            <p:ph idx="4294967295"/>
          </p:nvPr>
        </p:nvPicPr>
        <p:blipFill>
          <a:blip r:embed="rId2" cstate="print">
            <a:extLst>
              <a:ext uri="{28A0092B-C50C-407E-A947-70E740481C1C}">
                <a14:useLocalDpi xmlns:a14="http://schemas.microsoft.com/office/drawing/2010/main" xmlns="" val="0"/>
              </a:ext>
            </a:extLst>
          </a:blip>
          <a:srcRect t="-21098" b="-21098"/>
          <a:stretch>
            <a:fillRect/>
          </a:stretch>
        </p:blipFill>
        <p:spPr>
          <a:xfrm>
            <a:off x="479065" y="1243723"/>
            <a:ext cx="8229600" cy="4525963"/>
          </a:xfrm>
        </p:spPr>
      </p:pic>
    </p:spTree>
    <p:extLst>
      <p:ext uri="{BB962C8B-B14F-4D97-AF65-F5344CB8AC3E}">
        <p14:creationId xmlns:p14="http://schemas.microsoft.com/office/powerpoint/2010/main" xmlns="" val="338174032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1828" y="274638"/>
            <a:ext cx="8229600" cy="1143000"/>
          </a:xfrm>
        </p:spPr>
        <p:txBody>
          <a:bodyPr>
            <a:normAutofit/>
          </a:bodyPr>
          <a:lstStyle/>
          <a:p>
            <a:r>
              <a:rPr lang="en-US" b="1" dirty="0" smtClean="0">
                <a:solidFill>
                  <a:schemeClr val="accent1">
                    <a:lumMod val="75000"/>
                  </a:schemeClr>
                </a:solidFill>
                <a:latin typeface="Garamond" pitchFamily="18" charset="0"/>
              </a:rPr>
              <a:t>Fund Research</a:t>
            </a:r>
            <a:endParaRPr lang="en-US" b="1" dirty="0">
              <a:solidFill>
                <a:schemeClr val="accent1">
                  <a:lumMod val="75000"/>
                </a:schemeClr>
              </a:solidFill>
              <a:latin typeface="Garamond" pitchFamily="18" charset="0"/>
            </a:endParaRPr>
          </a:p>
        </p:txBody>
      </p:sp>
      <p:sp>
        <p:nvSpPr>
          <p:cNvPr id="3" name="Content Placeholder 2"/>
          <p:cNvSpPr>
            <a:spLocks noGrp="1"/>
          </p:cNvSpPr>
          <p:nvPr>
            <p:ph idx="1"/>
          </p:nvPr>
        </p:nvSpPr>
        <p:spPr/>
        <p:txBody>
          <a:bodyPr>
            <a:normAutofit fontScale="70000" lnSpcReduction="20000"/>
          </a:bodyPr>
          <a:lstStyle/>
          <a:p>
            <a:endParaRPr lang="en-US" dirty="0" smtClean="0"/>
          </a:p>
          <a:p>
            <a:r>
              <a:rPr lang="en-US" dirty="0" smtClean="0">
                <a:latin typeface="Garamond" pitchFamily="18" charset="0"/>
              </a:rPr>
              <a:t>In 2011 the </a:t>
            </a:r>
            <a:r>
              <a:rPr lang="en-US" b="1" dirty="0" smtClean="0">
                <a:latin typeface="Garamond" pitchFamily="18" charset="0"/>
              </a:rPr>
              <a:t>MacArthur Foundation</a:t>
            </a:r>
            <a:r>
              <a:rPr lang="en-US" dirty="0" smtClean="0">
                <a:latin typeface="Garamond" pitchFamily="18" charset="0"/>
              </a:rPr>
              <a:t> awarded a grant to MIT’s Poverty Action Lab (JPAL) to continue a 2006 randomized control trial of HIV prevention strategies, collecting data from 10,000 young people on two new HIV prevention strategies: voluntary counseling and testing (VCT) and condom distribution.</a:t>
            </a:r>
            <a:r>
              <a:rPr lang="en-US" dirty="0">
                <a:latin typeface="Garamond" pitchFamily="18" charset="0"/>
              </a:rPr>
              <a:t> The study will address gaps in knowledge about VCT and condoms and will also generate a very rich data set, unlike any other</a:t>
            </a:r>
            <a:r>
              <a:rPr lang="en-US" dirty="0" smtClean="0">
                <a:latin typeface="Garamond" pitchFamily="18" charset="0"/>
              </a:rPr>
              <a:t>.</a:t>
            </a:r>
            <a:br>
              <a:rPr lang="en-US" dirty="0" smtClean="0">
                <a:latin typeface="Garamond" pitchFamily="18" charset="0"/>
              </a:rPr>
            </a:br>
            <a:endParaRPr lang="en-US" dirty="0">
              <a:latin typeface="Garamond" pitchFamily="18" charset="0"/>
            </a:endParaRPr>
          </a:p>
          <a:p>
            <a:r>
              <a:rPr lang="en-US" dirty="0" smtClean="0">
                <a:latin typeface="Garamond" pitchFamily="18" charset="0"/>
              </a:rPr>
              <a:t> In </a:t>
            </a:r>
            <a:r>
              <a:rPr lang="en-US" dirty="0">
                <a:latin typeface="Garamond" pitchFamily="18" charset="0"/>
              </a:rPr>
              <a:t>2010 as part of its special initiative focused on young MSM of color, </a:t>
            </a:r>
            <a:r>
              <a:rPr lang="en-US" b="1" dirty="0">
                <a:latin typeface="Garamond" pitchFamily="18" charset="0"/>
              </a:rPr>
              <a:t>M.A.C AIDS Fund </a:t>
            </a:r>
            <a:r>
              <a:rPr lang="en-US" dirty="0">
                <a:latin typeface="Garamond" pitchFamily="18" charset="0"/>
              </a:rPr>
              <a:t>awarded a grant to Emory University to support an adaptation of a couples HIV counseling and testing (CVCT) for male couples, developed in response to the rising rates of HIV infection among MSM in the U.S.</a:t>
            </a:r>
          </a:p>
          <a:p>
            <a:endParaRPr lang="en-US" dirty="0"/>
          </a:p>
          <a:p>
            <a:pPr marL="0" indent="0">
              <a:buNone/>
            </a:pPr>
            <a:endParaRPr lang="en-US" dirty="0"/>
          </a:p>
          <a:p>
            <a:endParaRPr lang="en-US" dirty="0"/>
          </a:p>
          <a:p>
            <a:endParaRPr lang="en-US" dirty="0"/>
          </a:p>
        </p:txBody>
      </p:sp>
      <p:pic>
        <p:nvPicPr>
          <p:cNvPr id="4" name="Content Placeholder 3"/>
          <p:cNvPicPr>
            <a:picLocks noChangeAspect="1"/>
          </p:cNvPicPr>
          <p:nvPr/>
        </p:nvPicPr>
        <p:blipFill>
          <a:blip r:embed="rId3" cstate="print"/>
          <a:srcRect t="-79708" b="-79708"/>
          <a:stretch>
            <a:fillRect/>
          </a:stretch>
        </p:blipFill>
        <p:spPr>
          <a:xfrm>
            <a:off x="6484497" y="5636290"/>
            <a:ext cx="2540000" cy="1396903"/>
          </a:xfrm>
          <a:prstGeom prst="rect">
            <a:avLst/>
          </a:prstGeom>
        </p:spPr>
      </p:pic>
    </p:spTree>
    <p:extLst>
      <p:ext uri="{BB962C8B-B14F-4D97-AF65-F5344CB8AC3E}">
        <p14:creationId xmlns:p14="http://schemas.microsoft.com/office/powerpoint/2010/main" xmlns="" val="247571524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1828" y="274638"/>
            <a:ext cx="8229600" cy="1143000"/>
          </a:xfrm>
        </p:spPr>
        <p:txBody>
          <a:bodyPr>
            <a:normAutofit/>
          </a:bodyPr>
          <a:lstStyle/>
          <a:p>
            <a:r>
              <a:rPr lang="en-US" b="1" dirty="0" smtClean="0">
                <a:solidFill>
                  <a:schemeClr val="accent1">
                    <a:lumMod val="75000"/>
                  </a:schemeClr>
                </a:solidFill>
                <a:latin typeface="Garamond" pitchFamily="18" charset="0"/>
              </a:rPr>
              <a:t>Evaluate</a:t>
            </a:r>
            <a:endParaRPr lang="en-US" b="1" dirty="0">
              <a:solidFill>
                <a:schemeClr val="accent1">
                  <a:lumMod val="75000"/>
                </a:schemeClr>
              </a:solidFill>
              <a:latin typeface="Garamond" pitchFamily="18" charset="0"/>
            </a:endParaRPr>
          </a:p>
        </p:txBody>
      </p:sp>
      <p:sp>
        <p:nvSpPr>
          <p:cNvPr id="3" name="Content Placeholder 2"/>
          <p:cNvSpPr>
            <a:spLocks noGrp="1"/>
          </p:cNvSpPr>
          <p:nvPr>
            <p:ph idx="1"/>
          </p:nvPr>
        </p:nvSpPr>
        <p:spPr>
          <a:xfrm>
            <a:off x="457200" y="1600200"/>
            <a:ext cx="8229600" cy="4800600"/>
          </a:xfrm>
        </p:spPr>
        <p:txBody>
          <a:bodyPr>
            <a:normAutofit fontScale="92500" lnSpcReduction="10000"/>
          </a:bodyPr>
          <a:lstStyle/>
          <a:p>
            <a:r>
              <a:rPr lang="en-US" sz="2300" b="1" dirty="0" smtClean="0">
                <a:latin typeface="Garamond" pitchFamily="18" charset="0"/>
              </a:rPr>
              <a:t>Gilead’s</a:t>
            </a:r>
            <a:r>
              <a:rPr lang="en-US" sz="2300" dirty="0" smtClean="0">
                <a:latin typeface="Garamond" pitchFamily="18" charset="0"/>
              </a:rPr>
              <a:t> </a:t>
            </a:r>
            <a:r>
              <a:rPr lang="en-US" sz="2300" dirty="0">
                <a:latin typeface="Garamond" pitchFamily="18" charset="0"/>
              </a:rPr>
              <a:t>HIV FOCUS program (HIV on the Frontlines Of Communities in the United States) was launched in 2010 to address systemic and institutional barriers to routine HIV testing and access to care by building innovative partnerships and encouraging </a:t>
            </a:r>
            <a:r>
              <a:rPr lang="en-US" sz="2300" dirty="0" smtClean="0">
                <a:latin typeface="Garamond" pitchFamily="18" charset="0"/>
              </a:rPr>
              <a:t>sustainable </a:t>
            </a:r>
            <a:r>
              <a:rPr lang="en-US" sz="2300" dirty="0">
                <a:latin typeface="Garamond" pitchFamily="18" charset="0"/>
              </a:rPr>
              <a:t>HIV testing models in order to reduce the rate of new HIV infections in </a:t>
            </a:r>
            <a:r>
              <a:rPr lang="en-US" sz="2300" dirty="0" smtClean="0">
                <a:latin typeface="Garamond" pitchFamily="18" charset="0"/>
              </a:rPr>
              <a:t>the U.S. Measuring </a:t>
            </a:r>
            <a:r>
              <a:rPr lang="en-US" sz="2300" dirty="0">
                <a:latin typeface="Garamond" pitchFamily="18" charset="0"/>
              </a:rPr>
              <a:t>results and refining practice is a key component of HIV FOCUS. Partners utilize an HIV FOCUS database that generates dashboards and customized reports </a:t>
            </a:r>
            <a:r>
              <a:rPr lang="en-US" sz="2300" dirty="0" smtClean="0">
                <a:latin typeface="Garamond" pitchFamily="18" charset="0"/>
              </a:rPr>
              <a:t> that measure </a:t>
            </a:r>
            <a:r>
              <a:rPr lang="en-US" sz="2300" dirty="0">
                <a:latin typeface="Garamond" pitchFamily="18" charset="0"/>
              </a:rPr>
              <a:t>progress, identify barriers and </a:t>
            </a:r>
            <a:r>
              <a:rPr lang="en-US" sz="2300" dirty="0" smtClean="0">
                <a:latin typeface="Garamond" pitchFamily="18" charset="0"/>
              </a:rPr>
              <a:t>allow </a:t>
            </a:r>
            <a:r>
              <a:rPr lang="en-US" sz="2300" dirty="0" err="1" smtClean="0">
                <a:latin typeface="Garamond" pitchFamily="18" charset="0"/>
              </a:rPr>
              <a:t>fortimely</a:t>
            </a:r>
            <a:r>
              <a:rPr lang="en-US" sz="2300" dirty="0" smtClean="0">
                <a:latin typeface="Garamond" pitchFamily="18" charset="0"/>
              </a:rPr>
              <a:t> </a:t>
            </a:r>
            <a:r>
              <a:rPr lang="en-US" sz="2300" dirty="0">
                <a:latin typeface="Garamond" pitchFamily="18" charset="0"/>
              </a:rPr>
              <a:t>course corrections. Common data elements across all partnerships </a:t>
            </a:r>
            <a:r>
              <a:rPr lang="en-US" sz="2300" dirty="0" smtClean="0">
                <a:latin typeface="Garamond" pitchFamily="18" charset="0"/>
              </a:rPr>
              <a:t>help to </a:t>
            </a:r>
            <a:r>
              <a:rPr lang="en-US" sz="2300" dirty="0">
                <a:latin typeface="Garamond" pitchFamily="18" charset="0"/>
              </a:rPr>
              <a:t>identify </a:t>
            </a:r>
            <a:r>
              <a:rPr lang="en-US" sz="2300" dirty="0" smtClean="0">
                <a:latin typeface="Garamond" pitchFamily="18" charset="0"/>
              </a:rPr>
              <a:t>best practices</a:t>
            </a:r>
            <a:br>
              <a:rPr lang="en-US" sz="2300" dirty="0" smtClean="0">
                <a:latin typeface="Garamond" pitchFamily="18" charset="0"/>
              </a:rPr>
            </a:br>
            <a:endParaRPr lang="en-US" sz="2300" dirty="0" smtClean="0">
              <a:latin typeface="Garamond" pitchFamily="18" charset="0"/>
            </a:endParaRPr>
          </a:p>
          <a:p>
            <a:r>
              <a:rPr lang="en-US" sz="2300" dirty="0" smtClean="0">
                <a:latin typeface="Garamond" pitchFamily="18" charset="0"/>
              </a:rPr>
              <a:t>The </a:t>
            </a:r>
            <a:r>
              <a:rPr lang="en-US" sz="2300" b="1" dirty="0">
                <a:latin typeface="Garamond" pitchFamily="18" charset="0"/>
              </a:rPr>
              <a:t>AIDS Funding Collaborative of Ohio </a:t>
            </a:r>
            <a:r>
              <a:rPr lang="en-US" sz="2300" dirty="0">
                <a:latin typeface="Garamond" pitchFamily="18" charset="0"/>
              </a:rPr>
              <a:t>commissioned an evaluation of the “K-12 Responsible Sexual Behavior Initiative in the Cleveland Metropolitan School District (CMSD) for the 2009-2010 school year” in order to establish the curriculum as an evidence-based intervention, and thus, making it scalable to a national level</a:t>
            </a:r>
            <a:r>
              <a:rPr lang="en-US" sz="2300" dirty="0" smtClean="0">
                <a:latin typeface="Garamond" pitchFamily="18" charset="0"/>
              </a:rPr>
              <a:t>.</a:t>
            </a:r>
          </a:p>
          <a:p>
            <a:endParaRPr lang="en-US" dirty="0"/>
          </a:p>
          <a:p>
            <a:endParaRPr lang="en-US" dirty="0"/>
          </a:p>
          <a:p>
            <a:pPr marL="0" indent="0">
              <a:buNone/>
            </a:pPr>
            <a:endParaRPr lang="en-US" dirty="0"/>
          </a:p>
          <a:p>
            <a:endParaRPr lang="en-US" dirty="0"/>
          </a:p>
          <a:p>
            <a:endParaRPr lang="en-US" dirty="0"/>
          </a:p>
        </p:txBody>
      </p:sp>
      <p:pic>
        <p:nvPicPr>
          <p:cNvPr id="4" name="Content Placeholder 3"/>
          <p:cNvPicPr>
            <a:picLocks noChangeAspect="1"/>
          </p:cNvPicPr>
          <p:nvPr/>
        </p:nvPicPr>
        <p:blipFill>
          <a:blip r:embed="rId3" cstate="print"/>
          <a:srcRect t="-79708" b="-79708"/>
          <a:stretch>
            <a:fillRect/>
          </a:stretch>
        </p:blipFill>
        <p:spPr>
          <a:xfrm>
            <a:off x="6484497" y="5636290"/>
            <a:ext cx="2540000" cy="1396903"/>
          </a:xfrm>
          <a:prstGeom prst="rect">
            <a:avLst/>
          </a:prstGeom>
        </p:spPr>
      </p:pic>
    </p:spTree>
    <p:extLst>
      <p:ext uri="{BB962C8B-B14F-4D97-AF65-F5344CB8AC3E}">
        <p14:creationId xmlns:p14="http://schemas.microsoft.com/office/powerpoint/2010/main" xmlns="" val="406488887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1828" y="274638"/>
            <a:ext cx="8229600" cy="1143000"/>
          </a:xfrm>
        </p:spPr>
        <p:txBody>
          <a:bodyPr>
            <a:normAutofit/>
          </a:bodyPr>
          <a:lstStyle/>
          <a:p>
            <a:r>
              <a:rPr lang="en-US" b="1" dirty="0" smtClean="0">
                <a:solidFill>
                  <a:schemeClr val="accent1">
                    <a:lumMod val="75000"/>
                  </a:schemeClr>
                </a:solidFill>
                <a:latin typeface="Garamond" pitchFamily="18" charset="0"/>
              </a:rPr>
              <a:t>Convene &amp; Engage</a:t>
            </a:r>
            <a:endParaRPr lang="en-US" b="1" dirty="0">
              <a:solidFill>
                <a:schemeClr val="accent1">
                  <a:lumMod val="75000"/>
                </a:schemeClr>
              </a:solidFill>
              <a:latin typeface="Garamond" pitchFamily="18" charset="0"/>
            </a:endParaRPr>
          </a:p>
        </p:txBody>
      </p:sp>
      <p:sp>
        <p:nvSpPr>
          <p:cNvPr id="3" name="Content Placeholder 2"/>
          <p:cNvSpPr>
            <a:spLocks noGrp="1"/>
          </p:cNvSpPr>
          <p:nvPr>
            <p:ph idx="1"/>
          </p:nvPr>
        </p:nvSpPr>
        <p:spPr>
          <a:xfrm>
            <a:off x="457200" y="1181100"/>
            <a:ext cx="8229600" cy="5397500"/>
          </a:xfrm>
        </p:spPr>
        <p:txBody>
          <a:bodyPr>
            <a:normAutofit fontScale="47500" lnSpcReduction="20000"/>
          </a:bodyPr>
          <a:lstStyle/>
          <a:p>
            <a:pPr marL="0" indent="0">
              <a:buNone/>
            </a:pPr>
            <a:endParaRPr lang="en-US" dirty="0" smtClean="0"/>
          </a:p>
          <a:p>
            <a:r>
              <a:rPr lang="en-US" dirty="0" smtClean="0">
                <a:latin typeface="Garamond" pitchFamily="18" charset="0"/>
              </a:rPr>
              <a:t>In July 2012 the </a:t>
            </a:r>
            <a:r>
              <a:rPr lang="en-US" b="1" dirty="0" smtClean="0">
                <a:latin typeface="Garamond" pitchFamily="18" charset="0"/>
              </a:rPr>
              <a:t>Levi Strauss Foundation (LSF) </a:t>
            </a:r>
            <a:r>
              <a:rPr lang="en-US" dirty="0" smtClean="0">
                <a:latin typeface="Garamond" pitchFamily="18" charset="0"/>
              </a:rPr>
              <a:t>partnered with B-Change Foundation (BCF) to strengthen connections between LSF’s community partners, advocates, key decision-makers and intended beneficiaries globally. At AIDS2012</a:t>
            </a:r>
            <a:r>
              <a:rPr lang="en-US" dirty="0">
                <a:latin typeface="Garamond" pitchFamily="18" charset="0"/>
              </a:rPr>
              <a:t>, LSF </a:t>
            </a:r>
            <a:r>
              <a:rPr lang="en-US" dirty="0" smtClean="0">
                <a:latin typeface="Garamond" pitchFamily="18" charset="0"/>
              </a:rPr>
              <a:t>convened community </a:t>
            </a:r>
            <a:r>
              <a:rPr lang="en-US" dirty="0">
                <a:latin typeface="Garamond" pitchFamily="18" charset="0"/>
              </a:rPr>
              <a:t>partners representing 45 organizations from 20 countries for a one-day Advocacy[2.0] </a:t>
            </a:r>
            <a:r>
              <a:rPr lang="en-US" dirty="0" smtClean="0">
                <a:latin typeface="Garamond" pitchFamily="18" charset="0"/>
              </a:rPr>
              <a:t>Summit. </a:t>
            </a:r>
            <a:r>
              <a:rPr lang="en-US" dirty="0">
                <a:latin typeface="Garamond" pitchFamily="18" charset="0"/>
              </a:rPr>
              <a:t>The Summit </a:t>
            </a:r>
            <a:r>
              <a:rPr lang="en-US" dirty="0" smtClean="0">
                <a:latin typeface="Garamond" pitchFamily="18" charset="0"/>
              </a:rPr>
              <a:t>provided the opportunity </a:t>
            </a:r>
            <a:r>
              <a:rPr lang="en-US" dirty="0">
                <a:latin typeface="Garamond" pitchFamily="18" charset="0"/>
              </a:rPr>
              <a:t>to strengthen the network of HIV/AIDS advocates, share ideas and experiences as well as learn new skills. BCF will deliver “stories from the frontline,” advocacy tools and other resources via the Advocacy[2.0] web site. This will be supported by a multi-platform web strategy (using Facebook, YouTube, Twitter, Sino </a:t>
            </a:r>
            <a:r>
              <a:rPr lang="en-US" dirty="0" err="1">
                <a:latin typeface="Garamond" pitchFamily="18" charset="0"/>
              </a:rPr>
              <a:t>Weibo</a:t>
            </a:r>
            <a:r>
              <a:rPr lang="en-US" dirty="0">
                <a:latin typeface="Garamond" pitchFamily="18" charset="0"/>
              </a:rPr>
              <a:t>, </a:t>
            </a:r>
            <a:r>
              <a:rPr lang="en-US" dirty="0" err="1">
                <a:latin typeface="Garamond" pitchFamily="18" charset="0"/>
              </a:rPr>
              <a:t>YouKu</a:t>
            </a:r>
            <a:r>
              <a:rPr lang="en-US" dirty="0">
                <a:latin typeface="Garamond" pitchFamily="18" charset="0"/>
              </a:rPr>
              <a:t>, etc.) creating multiple channels for community engagement and fostering participation from a new generation of advocates in the days and months after the Summit.</a:t>
            </a:r>
          </a:p>
          <a:p>
            <a:endParaRPr lang="en-US" dirty="0" smtClean="0">
              <a:latin typeface="Garamond" pitchFamily="18" charset="0"/>
            </a:endParaRPr>
          </a:p>
          <a:p>
            <a:r>
              <a:rPr lang="en-US" dirty="0" smtClean="0">
                <a:latin typeface="Garamond" pitchFamily="18" charset="0"/>
              </a:rPr>
              <a:t>For the past two years </a:t>
            </a:r>
            <a:r>
              <a:rPr lang="en-US" b="1" dirty="0" smtClean="0">
                <a:latin typeface="Garamond" pitchFamily="18" charset="0"/>
              </a:rPr>
              <a:t>Gilead </a:t>
            </a:r>
            <a:r>
              <a:rPr lang="en-US" dirty="0" smtClean="0">
                <a:latin typeface="Garamond" pitchFamily="18" charset="0"/>
              </a:rPr>
              <a:t>has partnered with the National Association for the Advancement of Colored People (NAACP). In 2011 this partnership included a series of focus groups, interviews and surveys with faith leaders across 11 cities and dominations to identify these leaders’ successes, lessons learned and challenges when addressing HIV. </a:t>
            </a:r>
            <a:r>
              <a:rPr lang="en-US" dirty="0">
                <a:latin typeface="Garamond" pitchFamily="18" charset="0"/>
              </a:rPr>
              <a:t>The NAACP is now working to decrease stigma and normalize attitudes.  The research has been analyzed and informed the creation of a faith leaders’ Pastoral Brief and Manual “The Black Church and HIV: The Social Justice </a:t>
            </a:r>
            <a:r>
              <a:rPr lang="en-US" dirty="0" smtClean="0">
                <a:latin typeface="Garamond" pitchFamily="18" charset="0"/>
              </a:rPr>
              <a:t>Imperative,” recently released in July 2012. </a:t>
            </a:r>
            <a:br>
              <a:rPr lang="en-US" dirty="0" smtClean="0">
                <a:latin typeface="Garamond" pitchFamily="18" charset="0"/>
              </a:rPr>
            </a:br>
            <a:r>
              <a:rPr lang="en-US" dirty="0" smtClean="0">
                <a:latin typeface="Garamond" pitchFamily="18" charset="0"/>
              </a:rPr>
              <a:t> </a:t>
            </a:r>
          </a:p>
          <a:p>
            <a:r>
              <a:rPr lang="en-US" b="1" dirty="0" err="1" smtClean="0">
                <a:latin typeface="Garamond" pitchFamily="18" charset="0"/>
              </a:rPr>
              <a:t>Grantmakers</a:t>
            </a:r>
            <a:r>
              <a:rPr lang="en-US" b="1" dirty="0" smtClean="0">
                <a:latin typeface="Garamond" pitchFamily="18" charset="0"/>
              </a:rPr>
              <a:t> </a:t>
            </a:r>
            <a:r>
              <a:rPr lang="en-US" b="1" dirty="0">
                <a:latin typeface="Garamond" pitchFamily="18" charset="0"/>
              </a:rPr>
              <a:t>for Effective Organizations </a:t>
            </a:r>
            <a:r>
              <a:rPr lang="en-US" dirty="0">
                <a:latin typeface="Garamond" pitchFamily="18" charset="0"/>
              </a:rPr>
              <a:t>and the </a:t>
            </a:r>
            <a:r>
              <a:rPr lang="en-US" b="1" dirty="0">
                <a:latin typeface="Garamond" pitchFamily="18" charset="0"/>
              </a:rPr>
              <a:t>Monitor Institute </a:t>
            </a:r>
            <a:r>
              <a:rPr lang="en-US" dirty="0">
                <a:latin typeface="Garamond" pitchFamily="18" charset="0"/>
              </a:rPr>
              <a:t>have created Catalyzing Networks for Social Change: A Funder's Guide which “explores what it takes for </a:t>
            </a:r>
            <a:r>
              <a:rPr lang="en-US" dirty="0" err="1">
                <a:latin typeface="Garamond" pitchFamily="18" charset="0"/>
              </a:rPr>
              <a:t>grantmakers</a:t>
            </a:r>
            <a:r>
              <a:rPr lang="en-US" dirty="0">
                <a:latin typeface="Garamond" pitchFamily="18" charset="0"/>
              </a:rPr>
              <a:t> to cultivate a network mindset, and offers recommendations for how funders can effectively build the capacity of networks and share what they’re learning with the broader field."</a:t>
            </a:r>
            <a:br>
              <a:rPr lang="en-US" dirty="0">
                <a:latin typeface="Garamond" pitchFamily="18" charset="0"/>
              </a:rPr>
            </a:br>
            <a:endParaRPr lang="en-US" dirty="0">
              <a:latin typeface="Garamond" pitchFamily="18" charset="0"/>
            </a:endParaRPr>
          </a:p>
          <a:p>
            <a:endParaRPr lang="en-US" dirty="0"/>
          </a:p>
          <a:p>
            <a:pPr marL="0" indent="0">
              <a:buNone/>
            </a:pPr>
            <a:endParaRPr lang="en-US" dirty="0"/>
          </a:p>
          <a:p>
            <a:endParaRPr lang="en-US" dirty="0"/>
          </a:p>
          <a:p>
            <a:endParaRPr lang="en-US" dirty="0"/>
          </a:p>
        </p:txBody>
      </p:sp>
      <p:pic>
        <p:nvPicPr>
          <p:cNvPr id="4" name="Content Placeholder 3"/>
          <p:cNvPicPr>
            <a:picLocks noChangeAspect="1"/>
          </p:cNvPicPr>
          <p:nvPr/>
        </p:nvPicPr>
        <p:blipFill>
          <a:blip r:embed="rId3" cstate="print"/>
          <a:srcRect t="-79708" b="-79708"/>
          <a:stretch>
            <a:fillRect/>
          </a:stretch>
        </p:blipFill>
        <p:spPr>
          <a:xfrm>
            <a:off x="6484497" y="5636290"/>
            <a:ext cx="2540000" cy="1396903"/>
          </a:xfrm>
          <a:prstGeom prst="rect">
            <a:avLst/>
          </a:prstGeom>
        </p:spPr>
      </p:pic>
    </p:spTree>
    <p:extLst>
      <p:ext uri="{BB962C8B-B14F-4D97-AF65-F5344CB8AC3E}">
        <p14:creationId xmlns:p14="http://schemas.microsoft.com/office/powerpoint/2010/main" xmlns="" val="359913879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1828" y="274638"/>
            <a:ext cx="8229600" cy="1143000"/>
          </a:xfrm>
        </p:spPr>
        <p:txBody>
          <a:bodyPr>
            <a:normAutofit/>
          </a:bodyPr>
          <a:lstStyle/>
          <a:p>
            <a:r>
              <a:rPr lang="en-US" b="1" dirty="0" smtClean="0">
                <a:solidFill>
                  <a:schemeClr val="accent1">
                    <a:lumMod val="75000"/>
                  </a:schemeClr>
                </a:solidFill>
                <a:latin typeface="Garamond" pitchFamily="18" charset="0"/>
              </a:rPr>
              <a:t>See Changes</a:t>
            </a:r>
            <a:endParaRPr lang="en-US" b="1" dirty="0">
              <a:solidFill>
                <a:schemeClr val="accent1">
                  <a:lumMod val="75000"/>
                </a:schemeClr>
              </a:solidFill>
              <a:latin typeface="Garamond" pitchFamily="18" charset="0"/>
            </a:endParaRPr>
          </a:p>
        </p:txBody>
      </p:sp>
      <p:sp>
        <p:nvSpPr>
          <p:cNvPr id="3" name="Content Placeholder 2"/>
          <p:cNvSpPr>
            <a:spLocks noGrp="1"/>
          </p:cNvSpPr>
          <p:nvPr>
            <p:ph idx="1"/>
          </p:nvPr>
        </p:nvSpPr>
        <p:spPr/>
        <p:txBody>
          <a:bodyPr>
            <a:normAutofit fontScale="92500" lnSpcReduction="20000"/>
          </a:bodyPr>
          <a:lstStyle/>
          <a:p>
            <a:r>
              <a:rPr lang="en-US" dirty="0" smtClean="0">
                <a:latin typeface="Garamond" pitchFamily="18" charset="0"/>
              </a:rPr>
              <a:t>The </a:t>
            </a:r>
            <a:r>
              <a:rPr lang="en-US" dirty="0">
                <a:latin typeface="Garamond" pitchFamily="18" charset="0"/>
              </a:rPr>
              <a:t>merger of </a:t>
            </a:r>
            <a:r>
              <a:rPr lang="en-US" b="1" dirty="0">
                <a:latin typeface="Garamond" pitchFamily="18" charset="0"/>
              </a:rPr>
              <a:t>AIDS Action/National AIDS Fund </a:t>
            </a:r>
            <a:r>
              <a:rPr lang="en-US" dirty="0">
                <a:latin typeface="Garamond" pitchFamily="18" charset="0"/>
              </a:rPr>
              <a:t>to create AIDS United is a recent example of resources pooled for greater impact</a:t>
            </a:r>
            <a:r>
              <a:rPr lang="en-US" dirty="0" smtClean="0">
                <a:latin typeface="Garamond" pitchFamily="18" charset="0"/>
              </a:rPr>
              <a:t>.</a:t>
            </a:r>
            <a:br>
              <a:rPr lang="en-US" dirty="0" smtClean="0">
                <a:latin typeface="Garamond" pitchFamily="18" charset="0"/>
              </a:rPr>
            </a:br>
            <a:r>
              <a:rPr lang="en-US" dirty="0" smtClean="0">
                <a:latin typeface="Garamond" pitchFamily="18" charset="0"/>
              </a:rPr>
              <a:t> </a:t>
            </a:r>
            <a:endParaRPr lang="en-US" dirty="0">
              <a:latin typeface="Garamond" pitchFamily="18" charset="0"/>
            </a:endParaRPr>
          </a:p>
          <a:p>
            <a:r>
              <a:rPr lang="en-US" dirty="0">
                <a:latin typeface="Garamond" pitchFamily="18" charset="0"/>
              </a:rPr>
              <a:t>The </a:t>
            </a:r>
            <a:r>
              <a:rPr lang="en-US" b="1" dirty="0">
                <a:latin typeface="Garamond" pitchFamily="18" charset="0"/>
              </a:rPr>
              <a:t>Gill Foundation </a:t>
            </a:r>
            <a:r>
              <a:rPr lang="en-US" dirty="0">
                <a:latin typeface="Garamond" pitchFamily="18" charset="0"/>
              </a:rPr>
              <a:t>funded the Association of Nutrition Services Agencies to capture the best practices of mission expansion in “New Horizons: Expanding Missions to Build Stronger Futures”  after many agencies in the field of AIDS nutrition expanded their missions to serve clients with other critical and chronic diseases.</a:t>
            </a:r>
          </a:p>
          <a:p>
            <a:endParaRPr lang="en-US" dirty="0"/>
          </a:p>
          <a:p>
            <a:pPr marL="0" indent="0">
              <a:buNone/>
            </a:pPr>
            <a:endParaRPr lang="en-US" dirty="0"/>
          </a:p>
          <a:p>
            <a:endParaRPr lang="en-US" dirty="0"/>
          </a:p>
          <a:p>
            <a:endParaRPr lang="en-US" dirty="0"/>
          </a:p>
        </p:txBody>
      </p:sp>
      <p:pic>
        <p:nvPicPr>
          <p:cNvPr id="4" name="Content Placeholder 3"/>
          <p:cNvPicPr>
            <a:picLocks noChangeAspect="1"/>
          </p:cNvPicPr>
          <p:nvPr/>
        </p:nvPicPr>
        <p:blipFill>
          <a:blip r:embed="rId3" cstate="print"/>
          <a:srcRect t="-79708" b="-79708"/>
          <a:stretch>
            <a:fillRect/>
          </a:stretch>
        </p:blipFill>
        <p:spPr>
          <a:xfrm>
            <a:off x="6484497" y="5636290"/>
            <a:ext cx="2540000" cy="1396903"/>
          </a:xfrm>
          <a:prstGeom prst="rect">
            <a:avLst/>
          </a:prstGeom>
        </p:spPr>
      </p:pic>
    </p:spTree>
    <p:extLst>
      <p:ext uri="{BB962C8B-B14F-4D97-AF65-F5344CB8AC3E}">
        <p14:creationId xmlns:p14="http://schemas.microsoft.com/office/powerpoint/2010/main" xmlns="" val="4493787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1828" y="274638"/>
            <a:ext cx="8229600" cy="1143000"/>
          </a:xfrm>
        </p:spPr>
        <p:txBody>
          <a:bodyPr>
            <a:normAutofit/>
          </a:bodyPr>
          <a:lstStyle/>
          <a:p>
            <a:r>
              <a:rPr lang="en-US" b="1" dirty="0" smtClean="0">
                <a:solidFill>
                  <a:schemeClr val="accent1">
                    <a:lumMod val="75000"/>
                  </a:schemeClr>
                </a:solidFill>
                <a:latin typeface="Garamond" pitchFamily="18" charset="0"/>
              </a:rPr>
              <a:t>Public-Private Partnerships</a:t>
            </a:r>
            <a:endParaRPr lang="en-US" b="1" dirty="0">
              <a:solidFill>
                <a:schemeClr val="accent1">
                  <a:lumMod val="75000"/>
                </a:schemeClr>
              </a:solidFill>
              <a:latin typeface="Garamond" pitchFamily="18" charset="0"/>
            </a:endParaRPr>
          </a:p>
        </p:txBody>
      </p:sp>
      <p:sp>
        <p:nvSpPr>
          <p:cNvPr id="3" name="Content Placeholder 2"/>
          <p:cNvSpPr>
            <a:spLocks noGrp="1"/>
          </p:cNvSpPr>
          <p:nvPr>
            <p:ph idx="1"/>
          </p:nvPr>
        </p:nvSpPr>
        <p:spPr/>
        <p:txBody>
          <a:bodyPr>
            <a:normAutofit fontScale="92500" lnSpcReduction="10000"/>
          </a:bodyPr>
          <a:lstStyle/>
          <a:p>
            <a:r>
              <a:rPr lang="en-US" dirty="0" smtClean="0"/>
              <a:t> </a:t>
            </a:r>
            <a:r>
              <a:rPr lang="en-US" sz="2100" dirty="0" smtClean="0">
                <a:latin typeface="Garamond" pitchFamily="18" charset="0"/>
              </a:rPr>
              <a:t>In July 2010, </a:t>
            </a:r>
            <a:r>
              <a:rPr lang="en-US" sz="2100" b="1" dirty="0" smtClean="0">
                <a:latin typeface="Garamond" pitchFamily="18" charset="0"/>
              </a:rPr>
              <a:t>AIDS United </a:t>
            </a:r>
            <a:r>
              <a:rPr lang="en-US" sz="2100" dirty="0" smtClean="0">
                <a:latin typeface="Garamond" pitchFamily="18" charset="0"/>
              </a:rPr>
              <a:t>was awarded a $3.6 million Social Innovation Fund (SIF) grant to expand its Access to Care (A2C) initiative “to ensure access to primary and HIV-specific care, improve individual health outcomes, and strengthen local services systems.”  </a:t>
            </a:r>
            <a:r>
              <a:rPr lang="en-US" sz="2100" dirty="0" err="1" smtClean="0">
                <a:latin typeface="Garamond" pitchFamily="18" charset="0"/>
              </a:rPr>
              <a:t>Thisfocus</a:t>
            </a:r>
            <a:r>
              <a:rPr lang="en-US" sz="2100" dirty="0" smtClean="0">
                <a:latin typeface="Garamond" pitchFamily="18" charset="0"/>
              </a:rPr>
              <a:t> supports one of the three principal goals of the NHAS.  The requirement that “each federal dollar granted be matched 1:1 by the grantees and again by their sub-grantees with money from private and other non-federal sources”, has created an opportunity to bring new public and private financial resources to the field of AIDS - the first such opportunity in many years.</a:t>
            </a:r>
            <a:br>
              <a:rPr lang="en-US" sz="2100" dirty="0" smtClean="0">
                <a:latin typeface="Garamond" pitchFamily="18" charset="0"/>
              </a:rPr>
            </a:br>
            <a:endParaRPr lang="en-US" sz="2100" dirty="0" smtClean="0">
              <a:latin typeface="Garamond" pitchFamily="18" charset="0"/>
            </a:endParaRPr>
          </a:p>
          <a:p>
            <a:r>
              <a:rPr lang="en-US" sz="2100" dirty="0">
                <a:latin typeface="Garamond" pitchFamily="18" charset="0"/>
              </a:rPr>
              <a:t>The </a:t>
            </a:r>
            <a:r>
              <a:rPr lang="en-US" sz="2100" b="1" dirty="0">
                <a:latin typeface="Garamond" pitchFamily="18" charset="0"/>
              </a:rPr>
              <a:t>Annie E. Casey Foundation </a:t>
            </a:r>
            <a:r>
              <a:rPr lang="en-US" sz="2100" dirty="0">
                <a:latin typeface="Garamond" pitchFamily="18" charset="0"/>
              </a:rPr>
              <a:t>funded a new effort among the city of Baltimore's health care leaders to create a new plan "to cut new cases of HIV infection by 25 percent by 2015, as part of an overall strategy to cope with a disease that has plagued the city for decades." Baltimore is one of the CDC's "12 Cities"</a:t>
            </a:r>
          </a:p>
          <a:p>
            <a:endParaRPr lang="en-US" dirty="0"/>
          </a:p>
          <a:p>
            <a:pPr marL="0" indent="0">
              <a:buNone/>
            </a:pPr>
            <a:endParaRPr lang="en-US" dirty="0"/>
          </a:p>
          <a:p>
            <a:endParaRPr lang="en-US" dirty="0"/>
          </a:p>
          <a:p>
            <a:endParaRPr lang="en-US" dirty="0"/>
          </a:p>
        </p:txBody>
      </p:sp>
      <p:pic>
        <p:nvPicPr>
          <p:cNvPr id="4" name="Content Placeholder 3"/>
          <p:cNvPicPr>
            <a:picLocks noChangeAspect="1"/>
          </p:cNvPicPr>
          <p:nvPr/>
        </p:nvPicPr>
        <p:blipFill>
          <a:blip r:embed="rId3" cstate="print"/>
          <a:srcRect t="-79708" b="-79708"/>
          <a:stretch>
            <a:fillRect/>
          </a:stretch>
        </p:blipFill>
        <p:spPr>
          <a:xfrm>
            <a:off x="6484497" y="5636290"/>
            <a:ext cx="2540000" cy="1396903"/>
          </a:xfrm>
          <a:prstGeom prst="rect">
            <a:avLst/>
          </a:prstGeom>
        </p:spPr>
      </p:pic>
    </p:spTree>
    <p:extLst>
      <p:ext uri="{BB962C8B-B14F-4D97-AF65-F5344CB8AC3E}">
        <p14:creationId xmlns:p14="http://schemas.microsoft.com/office/powerpoint/2010/main" xmlns="" val="298403185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FCAA_ToolkitLogo_4C.jpg"/>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1310692" y="1409700"/>
            <a:ext cx="6350000" cy="1346200"/>
          </a:xfrm>
          <a:prstGeom prst="rect">
            <a:avLst/>
          </a:prstGeom>
        </p:spPr>
      </p:pic>
      <p:sp>
        <p:nvSpPr>
          <p:cNvPr id="6" name="Content Placeholder 5"/>
          <p:cNvSpPr>
            <a:spLocks noGrp="1"/>
          </p:cNvSpPr>
          <p:nvPr>
            <p:ph idx="1"/>
          </p:nvPr>
        </p:nvSpPr>
        <p:spPr>
          <a:xfrm>
            <a:off x="1483307" y="1600200"/>
            <a:ext cx="8229600" cy="4525963"/>
          </a:xfrm>
        </p:spPr>
        <p:txBody>
          <a:bodyPr/>
          <a:lstStyle/>
          <a:p>
            <a:endParaRPr lang="en-US" dirty="0" smtClean="0">
              <a:hlinkClick r:id="rId3"/>
            </a:endParaRPr>
          </a:p>
          <a:p>
            <a:endParaRPr lang="en-US" dirty="0">
              <a:hlinkClick r:id="rId3"/>
            </a:endParaRPr>
          </a:p>
          <a:p>
            <a:endParaRPr lang="en-US" dirty="0" smtClean="0">
              <a:hlinkClick r:id="rId3"/>
            </a:endParaRPr>
          </a:p>
          <a:p>
            <a:endParaRPr lang="en-US" dirty="0">
              <a:hlinkClick r:id="rId3"/>
            </a:endParaRPr>
          </a:p>
          <a:p>
            <a:pPr marL="0" indent="0">
              <a:buNone/>
            </a:pPr>
            <a:r>
              <a:rPr lang="en-US" dirty="0" smtClean="0">
                <a:hlinkClick r:id="rId3"/>
              </a:rPr>
              <a:t>www.fcaaids.org/NHAS</a:t>
            </a:r>
            <a:r>
              <a:rPr lang="en-US" dirty="0" smtClean="0"/>
              <a:t> toolkit</a:t>
            </a:r>
            <a:endParaRPr lang="en-US" dirty="0"/>
          </a:p>
        </p:txBody>
      </p:sp>
    </p:spTree>
    <p:extLst>
      <p:ext uri="{BB962C8B-B14F-4D97-AF65-F5344CB8AC3E}">
        <p14:creationId xmlns:p14="http://schemas.microsoft.com/office/powerpoint/2010/main" xmlns="" val="119619988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solidFill>
                  <a:schemeClr val="accent1">
                    <a:lumMod val="75000"/>
                  </a:schemeClr>
                </a:solidFill>
                <a:latin typeface="Garamond" pitchFamily="18" charset="0"/>
              </a:rPr>
              <a:t>Funders &amp; the NHAS</a:t>
            </a:r>
            <a:endParaRPr lang="en-US" b="1" dirty="0">
              <a:solidFill>
                <a:schemeClr val="accent1">
                  <a:lumMod val="75000"/>
                </a:schemeClr>
              </a:solidFill>
              <a:latin typeface="Garamond" pitchFamily="18" charset="0"/>
            </a:endParaRPr>
          </a:p>
        </p:txBody>
      </p:sp>
      <p:sp>
        <p:nvSpPr>
          <p:cNvPr id="5" name="Content Placeholder 4"/>
          <p:cNvSpPr>
            <a:spLocks noGrp="1"/>
          </p:cNvSpPr>
          <p:nvPr>
            <p:ph idx="1"/>
          </p:nvPr>
        </p:nvSpPr>
        <p:spPr/>
        <p:txBody>
          <a:bodyPr>
            <a:normAutofit fontScale="62500" lnSpcReduction="20000"/>
          </a:bodyPr>
          <a:lstStyle/>
          <a:p>
            <a:r>
              <a:rPr lang="en-US" dirty="0" smtClean="0">
                <a:latin typeface="Garamond" pitchFamily="18" charset="0"/>
              </a:rPr>
              <a:t>Private philanthropy has long been involved in the NHAS </a:t>
            </a:r>
            <a:br>
              <a:rPr lang="en-US" dirty="0" smtClean="0">
                <a:latin typeface="Garamond" pitchFamily="18" charset="0"/>
              </a:rPr>
            </a:br>
            <a:endParaRPr lang="en-US" dirty="0" smtClean="0">
              <a:latin typeface="Garamond" pitchFamily="18" charset="0"/>
            </a:endParaRPr>
          </a:p>
          <a:p>
            <a:pPr lvl="1"/>
            <a:r>
              <a:rPr lang="en-US" dirty="0" smtClean="0">
                <a:latin typeface="Garamond" pitchFamily="18" charset="0"/>
              </a:rPr>
              <a:t>The </a:t>
            </a:r>
            <a:r>
              <a:rPr lang="en-US" b="1" dirty="0" smtClean="0">
                <a:latin typeface="Garamond" pitchFamily="18" charset="0"/>
              </a:rPr>
              <a:t>Open Society Foundations </a:t>
            </a:r>
            <a:r>
              <a:rPr lang="en-US" dirty="0" smtClean="0">
                <a:latin typeface="Garamond" pitchFamily="18" charset="0"/>
              </a:rPr>
              <a:t>2007</a:t>
            </a:r>
            <a:r>
              <a:rPr lang="en-US" b="1" dirty="0" smtClean="0">
                <a:latin typeface="Garamond" pitchFamily="18" charset="0"/>
              </a:rPr>
              <a:t> </a:t>
            </a:r>
            <a:r>
              <a:rPr lang="en-US" dirty="0" smtClean="0">
                <a:latin typeface="Garamond" pitchFamily="18" charset="0"/>
              </a:rPr>
              <a:t>report - </a:t>
            </a:r>
            <a:r>
              <a:rPr lang="en-US" i="1" dirty="0" smtClean="0">
                <a:latin typeface="Garamond" pitchFamily="18" charset="0"/>
              </a:rPr>
              <a:t>Improving Outcomes: Blueprint for a National AIDS Plan for the U.S. - </a:t>
            </a:r>
            <a:r>
              <a:rPr lang="en-US" dirty="0" smtClean="0">
                <a:latin typeface="Garamond" pitchFamily="18" charset="0"/>
              </a:rPr>
              <a:t>serves as focal point for advocates &amp; funders</a:t>
            </a:r>
            <a:br>
              <a:rPr lang="en-US" dirty="0" smtClean="0">
                <a:latin typeface="Garamond" pitchFamily="18" charset="0"/>
              </a:rPr>
            </a:br>
            <a:endParaRPr lang="en-US" i="1" dirty="0" smtClean="0">
              <a:latin typeface="Garamond" pitchFamily="18" charset="0"/>
            </a:endParaRPr>
          </a:p>
          <a:p>
            <a:pPr lvl="1"/>
            <a:r>
              <a:rPr lang="en-US" dirty="0" smtClean="0">
                <a:latin typeface="Garamond" pitchFamily="18" charset="0"/>
              </a:rPr>
              <a:t>Leading</a:t>
            </a:r>
            <a:r>
              <a:rPr lang="en-US" b="1" dirty="0" smtClean="0">
                <a:latin typeface="Garamond" pitchFamily="18" charset="0"/>
              </a:rPr>
              <a:t> Ford Foundation </a:t>
            </a:r>
            <a:r>
              <a:rPr lang="en-US" dirty="0" smtClean="0">
                <a:latin typeface="Garamond" pitchFamily="18" charset="0"/>
              </a:rPr>
              <a:t>to convene planning meeting with AIDS advocates</a:t>
            </a:r>
            <a:br>
              <a:rPr lang="en-US" dirty="0" smtClean="0">
                <a:latin typeface="Garamond" pitchFamily="18" charset="0"/>
              </a:rPr>
            </a:br>
            <a:endParaRPr lang="en-US" dirty="0" smtClean="0">
              <a:latin typeface="Garamond" pitchFamily="18" charset="0"/>
            </a:endParaRPr>
          </a:p>
          <a:p>
            <a:pPr lvl="1"/>
            <a:r>
              <a:rPr lang="en-US" dirty="0" smtClean="0">
                <a:latin typeface="Garamond" pitchFamily="18" charset="0"/>
              </a:rPr>
              <a:t>Resulting in the formation of the Coalition for a National AIDS Strategy (CNAS) in 2007</a:t>
            </a:r>
            <a:br>
              <a:rPr lang="en-US" dirty="0" smtClean="0">
                <a:latin typeface="Garamond" pitchFamily="18" charset="0"/>
              </a:rPr>
            </a:br>
            <a:endParaRPr lang="en-US" dirty="0" smtClean="0">
              <a:latin typeface="Garamond" pitchFamily="18" charset="0"/>
            </a:endParaRPr>
          </a:p>
          <a:p>
            <a:pPr lvl="1"/>
            <a:r>
              <a:rPr lang="en-US" dirty="0" smtClean="0">
                <a:latin typeface="Garamond" pitchFamily="18" charset="0"/>
              </a:rPr>
              <a:t>CNAS secures commitments from presidential candidates to develop a national AIDS strategy, if elected</a:t>
            </a:r>
            <a:br>
              <a:rPr lang="en-US" dirty="0" smtClean="0">
                <a:latin typeface="Garamond" pitchFamily="18" charset="0"/>
              </a:rPr>
            </a:br>
            <a:endParaRPr lang="en-US" dirty="0" smtClean="0">
              <a:latin typeface="Garamond" pitchFamily="18" charset="0"/>
            </a:endParaRPr>
          </a:p>
          <a:p>
            <a:pPr lvl="1"/>
            <a:r>
              <a:rPr lang="en-US" dirty="0" smtClean="0">
                <a:latin typeface="Garamond" pitchFamily="18" charset="0"/>
              </a:rPr>
              <a:t>The CNAS is invited to help the Office of National AIDS Policy develop new national strategy in 2008</a:t>
            </a:r>
            <a:br>
              <a:rPr lang="en-US" dirty="0" smtClean="0">
                <a:latin typeface="Garamond" pitchFamily="18" charset="0"/>
              </a:rPr>
            </a:br>
            <a:endParaRPr lang="en-US" dirty="0" smtClean="0">
              <a:latin typeface="Garamond" pitchFamily="18" charset="0"/>
            </a:endParaRPr>
          </a:p>
          <a:p>
            <a:pPr lvl="1"/>
            <a:r>
              <a:rPr lang="en-US" dirty="0" smtClean="0">
                <a:latin typeface="Garamond" pitchFamily="18" charset="0"/>
              </a:rPr>
              <a:t>NHAS unveiled in July 2010</a:t>
            </a:r>
          </a:p>
          <a:p>
            <a:pPr lvl="1"/>
            <a:endParaRPr lang="en-US" dirty="0" smtClean="0"/>
          </a:p>
          <a:p>
            <a:pPr lvl="1"/>
            <a:endParaRPr lang="en-US" dirty="0" smtClean="0"/>
          </a:p>
          <a:p>
            <a:pPr lvl="1"/>
            <a:endParaRPr lang="en-US" dirty="0"/>
          </a:p>
        </p:txBody>
      </p:sp>
      <p:pic>
        <p:nvPicPr>
          <p:cNvPr id="4" name="Content Placeholder 3"/>
          <p:cNvPicPr>
            <a:picLocks noChangeAspect="1"/>
          </p:cNvPicPr>
          <p:nvPr/>
        </p:nvPicPr>
        <p:blipFill>
          <a:blip r:embed="rId3" cstate="print"/>
          <a:srcRect t="-79708" b="-79708"/>
          <a:stretch>
            <a:fillRect/>
          </a:stretch>
        </p:blipFill>
        <p:spPr>
          <a:xfrm>
            <a:off x="6484497" y="5636290"/>
            <a:ext cx="2540000" cy="1396903"/>
          </a:xfrm>
          <a:prstGeom prst="rect">
            <a:avLst/>
          </a:prstGeom>
        </p:spPr>
      </p:pic>
    </p:spTree>
    <p:extLst>
      <p:ext uri="{BB962C8B-B14F-4D97-AF65-F5344CB8AC3E}">
        <p14:creationId xmlns:p14="http://schemas.microsoft.com/office/powerpoint/2010/main" xmlns="" val="199143434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1828" y="274638"/>
            <a:ext cx="8229600" cy="1143000"/>
          </a:xfrm>
        </p:spPr>
        <p:txBody>
          <a:bodyPr>
            <a:normAutofit/>
          </a:bodyPr>
          <a:lstStyle/>
          <a:p>
            <a:r>
              <a:rPr lang="en-US" b="1" dirty="0" smtClean="0">
                <a:solidFill>
                  <a:schemeClr val="accent1">
                    <a:lumMod val="75000"/>
                  </a:schemeClr>
                </a:solidFill>
                <a:latin typeface="Garamond" pitchFamily="18" charset="0"/>
              </a:rPr>
              <a:t>The FCAA Toolkit</a:t>
            </a:r>
            <a:endParaRPr lang="en-US" b="1" dirty="0">
              <a:solidFill>
                <a:schemeClr val="accent1">
                  <a:lumMod val="75000"/>
                </a:schemeClr>
              </a:solidFill>
              <a:latin typeface="Garamond" pitchFamily="18" charset="0"/>
            </a:endParaRPr>
          </a:p>
        </p:txBody>
      </p:sp>
      <p:sp>
        <p:nvSpPr>
          <p:cNvPr id="3" name="Content Placeholder 2"/>
          <p:cNvSpPr>
            <a:spLocks noGrp="1"/>
          </p:cNvSpPr>
          <p:nvPr>
            <p:ph idx="1"/>
          </p:nvPr>
        </p:nvSpPr>
        <p:spPr/>
        <p:txBody>
          <a:bodyPr>
            <a:normAutofit fontScale="62500" lnSpcReduction="20000"/>
          </a:bodyPr>
          <a:lstStyle/>
          <a:p>
            <a:r>
              <a:rPr lang="en-US" dirty="0" smtClean="0">
                <a:latin typeface="Garamond" pitchFamily="18" charset="0"/>
              </a:rPr>
              <a:t>In 2011 FCAA developed an online toolkit in response to stakeholders who asked how they might coordinate with the NHAS most effectively</a:t>
            </a:r>
            <a:br>
              <a:rPr lang="en-US" dirty="0" smtClean="0">
                <a:latin typeface="Garamond" pitchFamily="18" charset="0"/>
              </a:rPr>
            </a:br>
            <a:endParaRPr lang="en-US" dirty="0" smtClean="0">
              <a:latin typeface="Garamond" pitchFamily="18" charset="0"/>
            </a:endParaRPr>
          </a:p>
          <a:p>
            <a:r>
              <a:rPr lang="en-US" dirty="0" smtClean="0">
                <a:latin typeface="Garamond" pitchFamily="18" charset="0"/>
              </a:rPr>
              <a:t>Developed through consultation and interviews with 25 leaders in the fields of AIDS philanthropy, AIDS policy, AIDS advocacy and services</a:t>
            </a:r>
            <a:br>
              <a:rPr lang="en-US" dirty="0" smtClean="0">
                <a:latin typeface="Garamond" pitchFamily="18" charset="0"/>
              </a:rPr>
            </a:br>
            <a:endParaRPr lang="en-US" dirty="0" smtClean="0">
              <a:latin typeface="Garamond" pitchFamily="18" charset="0"/>
            </a:endParaRPr>
          </a:p>
          <a:p>
            <a:r>
              <a:rPr lang="en-US" dirty="0" smtClean="0">
                <a:latin typeface="Garamond" pitchFamily="18" charset="0"/>
              </a:rPr>
              <a:t>The toolkit includes 3 components:</a:t>
            </a:r>
          </a:p>
          <a:p>
            <a:pPr lvl="1"/>
            <a:r>
              <a:rPr lang="en-US" dirty="0" smtClean="0">
                <a:latin typeface="Garamond" pitchFamily="18" charset="0"/>
              </a:rPr>
              <a:t>A “101” document offering a primer on the NHAS and related public sector strategies;</a:t>
            </a:r>
          </a:p>
          <a:p>
            <a:pPr lvl="1"/>
            <a:r>
              <a:rPr lang="en-US" dirty="0" smtClean="0">
                <a:latin typeface="Garamond" pitchFamily="18" charset="0"/>
              </a:rPr>
              <a:t>Eight recommended actions for funders to help advance the goals of the NHAS; and, </a:t>
            </a:r>
          </a:p>
          <a:p>
            <a:pPr lvl="1"/>
            <a:r>
              <a:rPr lang="en-US" dirty="0" smtClean="0">
                <a:latin typeface="Garamond" pitchFamily="18" charset="0"/>
              </a:rPr>
              <a:t>Correlating examples and best practices of current funder action</a:t>
            </a:r>
            <a:br>
              <a:rPr lang="en-US" dirty="0" smtClean="0">
                <a:latin typeface="Garamond" pitchFamily="18" charset="0"/>
              </a:rPr>
            </a:br>
            <a:endParaRPr lang="en-US" dirty="0" smtClean="0">
              <a:latin typeface="Garamond" pitchFamily="18" charset="0"/>
            </a:endParaRPr>
          </a:p>
          <a:p>
            <a:r>
              <a:rPr lang="en-US" dirty="0" smtClean="0">
                <a:latin typeface="Garamond" pitchFamily="18" charset="0"/>
              </a:rPr>
              <a:t>The toolkit highlights videos, publications and other resources on the strategy</a:t>
            </a:r>
            <a:r>
              <a:rPr lang="en-US" dirty="0">
                <a:latin typeface="Garamond" pitchFamily="18" charset="0"/>
              </a:rPr>
              <a:t/>
            </a:r>
            <a:br>
              <a:rPr lang="en-US" dirty="0">
                <a:latin typeface="Garamond" pitchFamily="18" charset="0"/>
              </a:rPr>
            </a:br>
            <a:endParaRPr lang="en-US" dirty="0" smtClean="0">
              <a:latin typeface="Garamond" pitchFamily="18" charset="0"/>
            </a:endParaRPr>
          </a:p>
          <a:p>
            <a:r>
              <a:rPr lang="en-US" dirty="0" smtClean="0">
                <a:latin typeface="Garamond" pitchFamily="18" charset="0"/>
              </a:rPr>
              <a:t>Online at: </a:t>
            </a:r>
            <a:r>
              <a:rPr lang="en-US" dirty="0" smtClean="0">
                <a:latin typeface="Garamond" pitchFamily="18" charset="0"/>
                <a:hlinkClick r:id="rId3"/>
              </a:rPr>
              <a:t>www.fcaaids.org/NHAStoolkit</a:t>
            </a:r>
            <a:r>
              <a:rPr lang="en-US" dirty="0" smtClean="0">
                <a:latin typeface="Garamond" pitchFamily="18" charset="0"/>
              </a:rPr>
              <a:t> </a:t>
            </a:r>
          </a:p>
        </p:txBody>
      </p:sp>
      <p:pic>
        <p:nvPicPr>
          <p:cNvPr id="4" name="Content Placeholder 3"/>
          <p:cNvPicPr>
            <a:picLocks noChangeAspect="1"/>
          </p:cNvPicPr>
          <p:nvPr/>
        </p:nvPicPr>
        <p:blipFill>
          <a:blip r:embed="rId4" cstate="print"/>
          <a:srcRect t="-79708" b="-79708"/>
          <a:stretch>
            <a:fillRect/>
          </a:stretch>
        </p:blipFill>
        <p:spPr>
          <a:xfrm>
            <a:off x="6484497" y="5636290"/>
            <a:ext cx="2540000" cy="1396903"/>
          </a:xfrm>
          <a:prstGeom prst="rect">
            <a:avLst/>
          </a:prstGeom>
        </p:spPr>
      </p:pic>
    </p:spTree>
    <p:extLst>
      <p:ext uri="{BB962C8B-B14F-4D97-AF65-F5344CB8AC3E}">
        <p14:creationId xmlns:p14="http://schemas.microsoft.com/office/powerpoint/2010/main" xmlns="" val="302383651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457200" y="185519"/>
            <a:ext cx="8229600" cy="1143000"/>
          </a:xfrm>
        </p:spPr>
        <p:txBody>
          <a:bodyPr/>
          <a:lstStyle/>
          <a:p>
            <a:r>
              <a:rPr lang="en-US" b="1" dirty="0" smtClean="0">
                <a:solidFill>
                  <a:schemeClr val="accent1">
                    <a:lumMod val="75000"/>
                  </a:schemeClr>
                </a:solidFill>
                <a:latin typeface="Garamond" pitchFamily="18" charset="0"/>
              </a:rPr>
              <a:t>What Funders are Saying</a:t>
            </a:r>
            <a:endParaRPr lang="en-US" dirty="0">
              <a:latin typeface="Garamond" pitchFamily="18" charset="0"/>
            </a:endParaRPr>
          </a:p>
        </p:txBody>
      </p:sp>
      <p:sp>
        <p:nvSpPr>
          <p:cNvPr id="3" name="Content Placeholder 2"/>
          <p:cNvSpPr>
            <a:spLocks noGrp="1"/>
          </p:cNvSpPr>
          <p:nvPr>
            <p:ph idx="1"/>
          </p:nvPr>
        </p:nvSpPr>
        <p:spPr>
          <a:xfrm>
            <a:off x="457200" y="1433101"/>
            <a:ext cx="8229600" cy="4938920"/>
          </a:xfrm>
        </p:spPr>
        <p:txBody>
          <a:bodyPr>
            <a:normAutofit fontScale="55000" lnSpcReduction="20000"/>
          </a:bodyPr>
          <a:lstStyle/>
          <a:p>
            <a:pPr marL="0" indent="0">
              <a:buNone/>
            </a:pPr>
            <a:r>
              <a:rPr lang="en-US" sz="3400" i="1" dirty="0" smtClean="0">
                <a:latin typeface="Garamond" pitchFamily="18" charset="0"/>
              </a:rPr>
              <a:t>“To harness the National HIV/AIDS Strategy’s full merits, AIDS organizations need coaching and assistance from savvy foundation partners. Technical assistance for the AIDS sector now can yield great results in advocacy and the development of targeted services that align with the strategy.” </a:t>
            </a:r>
            <a:r>
              <a:rPr lang="en-US" sz="2900" b="1" i="1" dirty="0" smtClean="0">
                <a:latin typeface="Garamond" pitchFamily="18" charset="0"/>
              </a:rPr>
              <a:t>David Ernesto </a:t>
            </a:r>
            <a:r>
              <a:rPr lang="en-US" sz="2900" b="1" i="1" dirty="0" err="1" smtClean="0">
                <a:latin typeface="Garamond" pitchFamily="18" charset="0"/>
              </a:rPr>
              <a:t>Munar</a:t>
            </a:r>
            <a:r>
              <a:rPr lang="en-US" sz="2900" b="1" i="1" dirty="0" smtClean="0">
                <a:latin typeface="Garamond" pitchFamily="18" charset="0"/>
              </a:rPr>
              <a:t>, President &amp; CEO, AIDS Foundation of Chicago</a:t>
            </a:r>
            <a:r>
              <a:rPr lang="en-US" sz="2900" i="1" dirty="0" smtClean="0">
                <a:latin typeface="Garamond" pitchFamily="18" charset="0"/>
              </a:rPr>
              <a:t>.</a:t>
            </a:r>
          </a:p>
          <a:p>
            <a:pPr marL="0" indent="0">
              <a:buNone/>
            </a:pPr>
            <a:endParaRPr lang="en-US" sz="3400" i="1" dirty="0">
              <a:latin typeface="Garamond" pitchFamily="18" charset="0"/>
            </a:endParaRPr>
          </a:p>
          <a:p>
            <a:pPr marL="0" indent="0">
              <a:buNone/>
            </a:pPr>
            <a:r>
              <a:rPr lang="en-US" sz="3400" i="1" dirty="0" smtClean="0">
                <a:latin typeface="Garamond" pitchFamily="18" charset="0"/>
              </a:rPr>
              <a:t>“We at the M.A.C AIDS Fund supported the CNAS because it took profoundly the right substantive policy direction and it synergized the talents of so many leading AIDS advocacy groups. Also, the effort’s bi-partisan strategy was very forward looking and effective.” </a:t>
            </a:r>
            <a:r>
              <a:rPr lang="en-US" sz="2900" b="1" dirty="0" smtClean="0">
                <a:latin typeface="Garamond" pitchFamily="18" charset="0"/>
              </a:rPr>
              <a:t>Nancy Mahon, Esq., Senior Vice President, M.A.C Cosmetics, Executive Director, M.A.C AIDS Fund; Chair, Presidential Advisory Council on HIV/AIDS (PACHA)</a:t>
            </a:r>
          </a:p>
          <a:p>
            <a:pPr marL="0" indent="0">
              <a:buNone/>
            </a:pPr>
            <a:endParaRPr lang="en-US" sz="3400" dirty="0">
              <a:latin typeface="Garamond" pitchFamily="18" charset="0"/>
            </a:endParaRPr>
          </a:p>
          <a:p>
            <a:pPr marL="0" indent="0">
              <a:buNone/>
            </a:pPr>
            <a:r>
              <a:rPr lang="en-US" sz="3400" dirty="0" smtClean="0">
                <a:latin typeface="Garamond" pitchFamily="18" charset="0"/>
              </a:rPr>
              <a:t>“</a:t>
            </a:r>
            <a:r>
              <a:rPr lang="en-US" sz="3400" i="1" dirty="0" smtClean="0">
                <a:latin typeface="Garamond" pitchFamily="18" charset="0"/>
              </a:rPr>
              <a:t>The NHAS provides new opportunities for private philanthropy to make strategic investments that can impact the epidemic</a:t>
            </a:r>
            <a:r>
              <a:rPr lang="en-US" sz="3400" dirty="0" smtClean="0">
                <a:latin typeface="Garamond" pitchFamily="18" charset="0"/>
              </a:rPr>
              <a:t>. ” </a:t>
            </a:r>
            <a:r>
              <a:rPr lang="en-US" sz="2900" b="1" dirty="0" smtClean="0">
                <a:latin typeface="Garamond" pitchFamily="18" charset="0"/>
              </a:rPr>
              <a:t>Jennifer </a:t>
            </a:r>
            <a:r>
              <a:rPr lang="en-US" sz="2900" b="1" dirty="0" err="1" smtClean="0">
                <a:latin typeface="Garamond" pitchFamily="18" charset="0"/>
              </a:rPr>
              <a:t>Kates</a:t>
            </a:r>
            <a:r>
              <a:rPr lang="en-US" sz="2900" b="1" dirty="0" smtClean="0">
                <a:latin typeface="Garamond" pitchFamily="18" charset="0"/>
              </a:rPr>
              <a:t>, Vice President and Director of HIV Policy, Kaiser Family Foundation. </a:t>
            </a:r>
          </a:p>
          <a:p>
            <a:pPr marL="0" indent="0">
              <a:buNone/>
            </a:pPr>
            <a:endParaRPr lang="en-US" sz="3400" dirty="0" smtClean="0">
              <a:latin typeface="Garamond" pitchFamily="18" charset="0"/>
            </a:endParaRPr>
          </a:p>
          <a:p>
            <a:pPr marL="0" indent="0">
              <a:buNone/>
            </a:pPr>
            <a:r>
              <a:rPr lang="en-US" sz="3400" i="1" dirty="0" smtClean="0">
                <a:latin typeface="Garamond" pitchFamily="18" charset="0"/>
              </a:rPr>
              <a:t>“Now more than ever, it is critical that the public sector partner with citizens, communities, nonprofits, social entrepreneurs, foundations and corporations to meaningfully address the issues and events of our time</a:t>
            </a:r>
            <a:r>
              <a:rPr lang="en-US" sz="3400" dirty="0" smtClean="0">
                <a:latin typeface="Garamond" pitchFamily="18" charset="0"/>
              </a:rPr>
              <a:t>. ” </a:t>
            </a:r>
            <a:r>
              <a:rPr lang="en-US" sz="2900" b="1" dirty="0" smtClean="0">
                <a:latin typeface="Garamond" pitchFamily="18" charset="0"/>
              </a:rPr>
              <a:t>Daniel Lee, Executive Director, Levi Strauss Foundation</a:t>
            </a:r>
            <a:r>
              <a:rPr lang="en-US" sz="2900" dirty="0" smtClean="0">
                <a:latin typeface="Garamond" pitchFamily="18" charset="0"/>
              </a:rPr>
              <a:t>. </a:t>
            </a:r>
          </a:p>
        </p:txBody>
      </p:sp>
      <p:pic>
        <p:nvPicPr>
          <p:cNvPr id="4" name="Content Placeholder 3"/>
          <p:cNvPicPr>
            <a:picLocks noChangeAspect="1"/>
          </p:cNvPicPr>
          <p:nvPr/>
        </p:nvPicPr>
        <p:blipFill>
          <a:blip r:embed="rId3" cstate="print"/>
          <a:srcRect t="-79708" b="-79708"/>
          <a:stretch>
            <a:fillRect/>
          </a:stretch>
        </p:blipFill>
        <p:spPr>
          <a:xfrm>
            <a:off x="6484497" y="5840668"/>
            <a:ext cx="2540000" cy="1396903"/>
          </a:xfrm>
          <a:prstGeom prst="rect">
            <a:avLst/>
          </a:prstGeom>
        </p:spPr>
      </p:pic>
    </p:spTree>
    <p:extLst>
      <p:ext uri="{BB962C8B-B14F-4D97-AF65-F5344CB8AC3E}">
        <p14:creationId xmlns:p14="http://schemas.microsoft.com/office/powerpoint/2010/main" xmlns="" val="322305741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1828" y="274638"/>
            <a:ext cx="8229600" cy="1143000"/>
          </a:xfrm>
        </p:spPr>
        <p:txBody>
          <a:bodyPr>
            <a:normAutofit/>
          </a:bodyPr>
          <a:lstStyle/>
          <a:p>
            <a:r>
              <a:rPr lang="en-US" b="1" dirty="0" smtClean="0">
                <a:solidFill>
                  <a:schemeClr val="accent1">
                    <a:lumMod val="75000"/>
                  </a:schemeClr>
                </a:solidFill>
                <a:latin typeface="Garamond" pitchFamily="18" charset="0"/>
              </a:rPr>
              <a:t>The NHAS 101</a:t>
            </a:r>
            <a:endParaRPr lang="en-US" b="1" dirty="0">
              <a:solidFill>
                <a:schemeClr val="accent1">
                  <a:lumMod val="75000"/>
                </a:schemeClr>
              </a:solidFill>
              <a:latin typeface="Garamond" pitchFamily="18" charset="0"/>
            </a:endParaRPr>
          </a:p>
        </p:txBody>
      </p:sp>
      <p:sp>
        <p:nvSpPr>
          <p:cNvPr id="3" name="Content Placeholder 2"/>
          <p:cNvSpPr>
            <a:spLocks noGrp="1"/>
          </p:cNvSpPr>
          <p:nvPr>
            <p:ph idx="1"/>
          </p:nvPr>
        </p:nvSpPr>
        <p:spPr/>
        <p:txBody>
          <a:bodyPr>
            <a:normAutofit fontScale="92500" lnSpcReduction="20000"/>
          </a:bodyPr>
          <a:lstStyle/>
          <a:p>
            <a:r>
              <a:rPr lang="en-US" u="sng" dirty="0" smtClean="0">
                <a:latin typeface="Garamond" pitchFamily="18" charset="0"/>
              </a:rPr>
              <a:t>Purpose:</a:t>
            </a:r>
            <a:r>
              <a:rPr lang="en-US" dirty="0" smtClean="0">
                <a:latin typeface="Garamond" pitchFamily="18" charset="0"/>
              </a:rPr>
              <a:t> To serve as a refresher or guide for funders new to the strategy</a:t>
            </a:r>
            <a:br>
              <a:rPr lang="en-US" dirty="0" smtClean="0">
                <a:latin typeface="Garamond" pitchFamily="18" charset="0"/>
              </a:rPr>
            </a:br>
            <a:r>
              <a:rPr lang="en-US" dirty="0" smtClean="0">
                <a:latin typeface="Garamond" pitchFamily="18" charset="0"/>
              </a:rPr>
              <a:t> </a:t>
            </a:r>
          </a:p>
          <a:p>
            <a:r>
              <a:rPr lang="en-US" u="sng" dirty="0" smtClean="0">
                <a:latin typeface="Garamond" pitchFamily="18" charset="0"/>
              </a:rPr>
              <a:t>Provides overview on</a:t>
            </a:r>
            <a:r>
              <a:rPr lang="en-US" dirty="0" smtClean="0">
                <a:latin typeface="Garamond" pitchFamily="18" charset="0"/>
              </a:rPr>
              <a:t>:</a:t>
            </a:r>
          </a:p>
          <a:p>
            <a:pPr lvl="1"/>
            <a:r>
              <a:rPr lang="en-US" dirty="0" smtClean="0">
                <a:latin typeface="Garamond" pitchFamily="18" charset="0"/>
              </a:rPr>
              <a:t>Origins </a:t>
            </a:r>
          </a:p>
          <a:p>
            <a:pPr lvl="1"/>
            <a:r>
              <a:rPr lang="en-US" dirty="0" smtClean="0">
                <a:latin typeface="Garamond" pitchFamily="18" charset="0"/>
              </a:rPr>
              <a:t>Structures &amp; goals</a:t>
            </a:r>
          </a:p>
          <a:p>
            <a:pPr lvl="1"/>
            <a:r>
              <a:rPr lang="en-US" dirty="0" smtClean="0">
                <a:latin typeface="Garamond" pitchFamily="18" charset="0"/>
              </a:rPr>
              <a:t>Social Innovation Fund</a:t>
            </a:r>
          </a:p>
          <a:p>
            <a:pPr lvl="1"/>
            <a:r>
              <a:rPr lang="en-US" dirty="0" smtClean="0">
                <a:latin typeface="Garamond" pitchFamily="18" charset="0"/>
              </a:rPr>
              <a:t>The CDC’s 12 Cities Project</a:t>
            </a:r>
          </a:p>
          <a:p>
            <a:pPr lvl="1"/>
            <a:r>
              <a:rPr lang="en-US" dirty="0" smtClean="0">
                <a:latin typeface="Garamond" pitchFamily="18" charset="0"/>
              </a:rPr>
              <a:t>NHAS &amp; Public policy</a:t>
            </a:r>
          </a:p>
          <a:p>
            <a:pPr lvl="1"/>
            <a:r>
              <a:rPr lang="en-US" dirty="0" smtClean="0">
                <a:latin typeface="Garamond" pitchFamily="18" charset="0"/>
              </a:rPr>
              <a:t>Evaluation</a:t>
            </a:r>
            <a:endParaRPr lang="en-US" dirty="0">
              <a:latin typeface="Garamond" pitchFamily="18" charset="0"/>
            </a:endParaRPr>
          </a:p>
          <a:p>
            <a:pPr lvl="1"/>
            <a:r>
              <a:rPr lang="en-US" dirty="0" smtClean="0">
                <a:latin typeface="Garamond" pitchFamily="18" charset="0"/>
              </a:rPr>
              <a:t>Information on statewide plans </a:t>
            </a:r>
          </a:p>
          <a:p>
            <a:pPr lvl="1"/>
            <a:endParaRPr lang="en-US" dirty="0" smtClean="0"/>
          </a:p>
        </p:txBody>
      </p:sp>
      <p:pic>
        <p:nvPicPr>
          <p:cNvPr id="4" name="Content Placeholder 3"/>
          <p:cNvPicPr>
            <a:picLocks noChangeAspect="1"/>
          </p:cNvPicPr>
          <p:nvPr/>
        </p:nvPicPr>
        <p:blipFill>
          <a:blip r:embed="rId3" cstate="print"/>
          <a:srcRect t="-79708" b="-79708"/>
          <a:stretch>
            <a:fillRect/>
          </a:stretch>
        </p:blipFill>
        <p:spPr>
          <a:xfrm>
            <a:off x="6484497" y="5636290"/>
            <a:ext cx="2540000" cy="1396903"/>
          </a:xfrm>
          <a:prstGeom prst="rect">
            <a:avLst/>
          </a:prstGeom>
        </p:spPr>
      </p:pic>
    </p:spTree>
    <p:extLst>
      <p:ext uri="{BB962C8B-B14F-4D97-AF65-F5344CB8AC3E}">
        <p14:creationId xmlns:p14="http://schemas.microsoft.com/office/powerpoint/2010/main" xmlns="" val="275629277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1828" y="274638"/>
            <a:ext cx="8229600" cy="1143000"/>
          </a:xfrm>
        </p:spPr>
        <p:txBody>
          <a:bodyPr>
            <a:normAutofit/>
          </a:bodyPr>
          <a:lstStyle/>
          <a:p>
            <a:r>
              <a:rPr lang="en-US" b="1" dirty="0" smtClean="0">
                <a:solidFill>
                  <a:schemeClr val="accent1">
                    <a:lumMod val="75000"/>
                  </a:schemeClr>
                </a:solidFill>
                <a:latin typeface="Garamond" pitchFamily="18" charset="0"/>
              </a:rPr>
              <a:t>Recommended Funder Actions</a:t>
            </a:r>
            <a:endParaRPr lang="en-US" b="1" dirty="0">
              <a:solidFill>
                <a:schemeClr val="accent1">
                  <a:lumMod val="75000"/>
                </a:schemeClr>
              </a:solidFill>
              <a:latin typeface="Garamond" pitchFamily="18" charset="0"/>
            </a:endParaRPr>
          </a:p>
        </p:txBody>
      </p:sp>
      <p:sp>
        <p:nvSpPr>
          <p:cNvPr id="3" name="Content Placeholder 2"/>
          <p:cNvSpPr>
            <a:spLocks noGrp="1"/>
          </p:cNvSpPr>
          <p:nvPr>
            <p:ph idx="1"/>
          </p:nvPr>
        </p:nvSpPr>
        <p:spPr/>
        <p:txBody>
          <a:bodyPr>
            <a:normAutofit lnSpcReduction="10000"/>
          </a:bodyPr>
          <a:lstStyle/>
          <a:p>
            <a:r>
              <a:rPr lang="en-US" u="sng" dirty="0" smtClean="0">
                <a:latin typeface="Garamond" pitchFamily="18" charset="0"/>
              </a:rPr>
              <a:t>Link funding </a:t>
            </a:r>
            <a:r>
              <a:rPr lang="en-US" dirty="0" smtClean="0">
                <a:latin typeface="Garamond" pitchFamily="18" charset="0"/>
              </a:rPr>
              <a:t>to NHAS Goals</a:t>
            </a:r>
          </a:p>
          <a:p>
            <a:r>
              <a:rPr lang="en-US" dirty="0" smtClean="0">
                <a:latin typeface="Garamond" pitchFamily="18" charset="0"/>
              </a:rPr>
              <a:t>Fund </a:t>
            </a:r>
            <a:r>
              <a:rPr lang="en-US" u="sng" dirty="0" smtClean="0">
                <a:latin typeface="Garamond" pitchFamily="18" charset="0"/>
              </a:rPr>
              <a:t>advocacy</a:t>
            </a:r>
          </a:p>
          <a:p>
            <a:r>
              <a:rPr lang="en-US" dirty="0" smtClean="0">
                <a:latin typeface="Garamond" pitchFamily="18" charset="0"/>
              </a:rPr>
              <a:t>Build </a:t>
            </a:r>
            <a:r>
              <a:rPr lang="en-US" u="sng" dirty="0" smtClean="0">
                <a:latin typeface="Garamond" pitchFamily="18" charset="0"/>
              </a:rPr>
              <a:t>leadership &amp; capacity</a:t>
            </a:r>
          </a:p>
          <a:p>
            <a:r>
              <a:rPr lang="en-US" dirty="0" smtClean="0">
                <a:latin typeface="Garamond" pitchFamily="18" charset="0"/>
              </a:rPr>
              <a:t>Fund </a:t>
            </a:r>
            <a:r>
              <a:rPr lang="en-US" u="sng" dirty="0" smtClean="0">
                <a:latin typeface="Garamond" pitchFamily="18" charset="0"/>
              </a:rPr>
              <a:t>research</a:t>
            </a:r>
            <a:r>
              <a:rPr lang="en-US" dirty="0" smtClean="0">
                <a:latin typeface="Garamond" pitchFamily="18" charset="0"/>
              </a:rPr>
              <a:t> that helps the NHAS</a:t>
            </a:r>
          </a:p>
          <a:p>
            <a:r>
              <a:rPr lang="en-US" dirty="0" smtClean="0">
                <a:latin typeface="Garamond" pitchFamily="18" charset="0"/>
              </a:rPr>
              <a:t>Help </a:t>
            </a:r>
            <a:r>
              <a:rPr lang="en-US" u="sng" dirty="0" smtClean="0">
                <a:latin typeface="Garamond" pitchFamily="18" charset="0"/>
              </a:rPr>
              <a:t>evaluate the impact </a:t>
            </a:r>
            <a:r>
              <a:rPr lang="en-US" dirty="0" smtClean="0">
                <a:latin typeface="Garamond" pitchFamily="18" charset="0"/>
              </a:rPr>
              <a:t>of the NHAS</a:t>
            </a:r>
          </a:p>
          <a:p>
            <a:r>
              <a:rPr lang="en-US" u="sng" dirty="0" smtClean="0">
                <a:latin typeface="Garamond" pitchFamily="18" charset="0"/>
              </a:rPr>
              <a:t>Convene &amp; engage </a:t>
            </a:r>
            <a:r>
              <a:rPr lang="en-US" dirty="0" smtClean="0">
                <a:latin typeface="Garamond" pitchFamily="18" charset="0"/>
              </a:rPr>
              <a:t>other funders</a:t>
            </a:r>
          </a:p>
          <a:p>
            <a:r>
              <a:rPr lang="en-US" dirty="0" smtClean="0">
                <a:latin typeface="Garamond" pitchFamily="18" charset="0"/>
              </a:rPr>
              <a:t>Help grantees </a:t>
            </a:r>
            <a:r>
              <a:rPr lang="en-US" u="sng" dirty="0" smtClean="0">
                <a:latin typeface="Garamond" pitchFamily="18" charset="0"/>
              </a:rPr>
              <a:t>navigate sea changes </a:t>
            </a:r>
          </a:p>
          <a:p>
            <a:r>
              <a:rPr lang="en-US" dirty="0" smtClean="0">
                <a:latin typeface="Garamond" pitchFamily="18" charset="0"/>
              </a:rPr>
              <a:t>Join </a:t>
            </a:r>
            <a:r>
              <a:rPr lang="en-US" u="sng" dirty="0" smtClean="0">
                <a:latin typeface="Garamond" pitchFamily="18" charset="0"/>
              </a:rPr>
              <a:t>public-private partnerships</a:t>
            </a:r>
            <a:endParaRPr lang="en-US" u="sng" dirty="0">
              <a:latin typeface="Garamond" pitchFamily="18" charset="0"/>
            </a:endParaRPr>
          </a:p>
        </p:txBody>
      </p:sp>
      <p:pic>
        <p:nvPicPr>
          <p:cNvPr id="4" name="Content Placeholder 3"/>
          <p:cNvPicPr>
            <a:picLocks noChangeAspect="1"/>
          </p:cNvPicPr>
          <p:nvPr/>
        </p:nvPicPr>
        <p:blipFill>
          <a:blip r:embed="rId3" cstate="print"/>
          <a:srcRect t="-79708" b="-79708"/>
          <a:stretch>
            <a:fillRect/>
          </a:stretch>
        </p:blipFill>
        <p:spPr>
          <a:xfrm>
            <a:off x="6484497" y="5636290"/>
            <a:ext cx="2540000" cy="1396903"/>
          </a:xfrm>
          <a:prstGeom prst="rect">
            <a:avLst/>
          </a:prstGeom>
        </p:spPr>
      </p:pic>
    </p:spTree>
    <p:extLst>
      <p:ext uri="{BB962C8B-B14F-4D97-AF65-F5344CB8AC3E}">
        <p14:creationId xmlns:p14="http://schemas.microsoft.com/office/powerpoint/2010/main" xmlns="" val="33796881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1828" y="274638"/>
            <a:ext cx="8229600" cy="1143000"/>
          </a:xfrm>
        </p:spPr>
        <p:txBody>
          <a:bodyPr>
            <a:normAutofit/>
          </a:bodyPr>
          <a:lstStyle/>
          <a:p>
            <a:r>
              <a:rPr lang="en-US" b="1" dirty="0" smtClean="0">
                <a:solidFill>
                  <a:schemeClr val="accent1">
                    <a:lumMod val="75000"/>
                  </a:schemeClr>
                </a:solidFill>
                <a:latin typeface="Garamond" pitchFamily="18" charset="0"/>
              </a:rPr>
              <a:t>Link Funding</a:t>
            </a:r>
            <a:endParaRPr lang="en-US" b="1" dirty="0">
              <a:solidFill>
                <a:schemeClr val="accent1">
                  <a:lumMod val="75000"/>
                </a:schemeClr>
              </a:solidFill>
              <a:latin typeface="Garamond" pitchFamily="18" charset="0"/>
            </a:endParaRPr>
          </a:p>
        </p:txBody>
      </p:sp>
      <p:sp>
        <p:nvSpPr>
          <p:cNvPr id="3" name="Content Placeholder 2"/>
          <p:cNvSpPr>
            <a:spLocks noGrp="1"/>
          </p:cNvSpPr>
          <p:nvPr>
            <p:ph idx="1"/>
          </p:nvPr>
        </p:nvSpPr>
        <p:spPr/>
        <p:txBody>
          <a:bodyPr>
            <a:normAutofit fontScale="62500" lnSpcReduction="20000"/>
          </a:bodyPr>
          <a:lstStyle/>
          <a:p>
            <a:r>
              <a:rPr lang="en-US" dirty="0" smtClean="0">
                <a:latin typeface="Garamond" pitchFamily="18" charset="0"/>
              </a:rPr>
              <a:t>In July 2012 </a:t>
            </a:r>
            <a:r>
              <a:rPr lang="en-US" b="1" dirty="0" smtClean="0">
                <a:latin typeface="Garamond" pitchFamily="18" charset="0"/>
              </a:rPr>
              <a:t>Merck Company Foundation </a:t>
            </a:r>
            <a:r>
              <a:rPr lang="en-US" dirty="0" smtClean="0">
                <a:latin typeface="Garamond" pitchFamily="18" charset="0"/>
              </a:rPr>
              <a:t>announced its new $3 mil HIV Care Collaborative to connect PLWHA to care, using innovative model programs in Atlanta, Houston and Philadelphia.</a:t>
            </a:r>
            <a:br>
              <a:rPr lang="en-US" dirty="0" smtClean="0">
                <a:latin typeface="Garamond" pitchFamily="18" charset="0"/>
              </a:rPr>
            </a:br>
            <a:endParaRPr lang="en-US" dirty="0" smtClean="0">
              <a:latin typeface="Garamond" pitchFamily="18" charset="0"/>
            </a:endParaRPr>
          </a:p>
          <a:p>
            <a:r>
              <a:rPr lang="en-US" dirty="0" smtClean="0">
                <a:latin typeface="Garamond" pitchFamily="18" charset="0"/>
              </a:rPr>
              <a:t>In May 2012 </a:t>
            </a:r>
            <a:r>
              <a:rPr lang="en-US" b="1" dirty="0" smtClean="0">
                <a:latin typeface="Garamond" pitchFamily="18" charset="0"/>
              </a:rPr>
              <a:t>Kaiser Permanente </a:t>
            </a:r>
            <a:r>
              <a:rPr lang="en-US" dirty="0" smtClean="0">
                <a:latin typeface="Garamond" pitchFamily="18" charset="0"/>
              </a:rPr>
              <a:t>launched a new grant strategy and RFP focused on supporting nonprofit organizations to prevent new HIV infections, identify HIV+ patients sooner, and link and retain them in care. </a:t>
            </a:r>
            <a:br>
              <a:rPr lang="en-US" dirty="0" smtClean="0">
                <a:latin typeface="Garamond" pitchFamily="18" charset="0"/>
              </a:rPr>
            </a:br>
            <a:endParaRPr lang="en-US" dirty="0" smtClean="0">
              <a:latin typeface="Garamond" pitchFamily="18" charset="0"/>
            </a:endParaRPr>
          </a:p>
          <a:p>
            <a:r>
              <a:rPr lang="en-US" dirty="0" smtClean="0">
                <a:latin typeface="Garamond" pitchFamily="18" charset="0"/>
              </a:rPr>
              <a:t>In 2011 </a:t>
            </a:r>
            <a:r>
              <a:rPr lang="en-US" b="1" dirty="0" smtClean="0">
                <a:latin typeface="Garamond" pitchFamily="18" charset="0"/>
              </a:rPr>
              <a:t>Elton John AIDS Foundation </a:t>
            </a:r>
            <a:r>
              <a:rPr lang="en-US" dirty="0" smtClean="0">
                <a:latin typeface="Garamond" pitchFamily="18" charset="0"/>
              </a:rPr>
              <a:t>began tracking their applicants’ relationship to the NHAS by asking if their programs aim to reach the same goals of the strategy (lower infection rates, increasing proportion of newly diagnosed to care, etc.).</a:t>
            </a:r>
            <a:br>
              <a:rPr lang="en-US" dirty="0" smtClean="0">
                <a:latin typeface="Garamond" pitchFamily="18" charset="0"/>
              </a:rPr>
            </a:br>
            <a:endParaRPr lang="en-US" dirty="0" smtClean="0">
              <a:latin typeface="Garamond" pitchFamily="18" charset="0"/>
            </a:endParaRPr>
          </a:p>
          <a:p>
            <a:r>
              <a:rPr lang="en-US" dirty="0" smtClean="0">
                <a:latin typeface="Garamond" pitchFamily="18" charset="0"/>
              </a:rPr>
              <a:t>The </a:t>
            </a:r>
            <a:r>
              <a:rPr lang="en-US" b="1" dirty="0" smtClean="0">
                <a:latin typeface="Garamond" pitchFamily="18" charset="0"/>
              </a:rPr>
              <a:t>AIDS Foundation of Chicago’s </a:t>
            </a:r>
            <a:r>
              <a:rPr lang="en-US" dirty="0" smtClean="0">
                <a:latin typeface="Garamond" pitchFamily="18" charset="0"/>
              </a:rPr>
              <a:t>created new </a:t>
            </a:r>
            <a:r>
              <a:rPr lang="en-US" dirty="0" err="1" smtClean="0">
                <a:latin typeface="Garamond" pitchFamily="18" charset="0"/>
              </a:rPr>
              <a:t>grantmaking</a:t>
            </a:r>
            <a:r>
              <a:rPr lang="en-US" dirty="0" smtClean="0">
                <a:latin typeface="Garamond" pitchFamily="18" charset="0"/>
              </a:rPr>
              <a:t> priorities  which focus on issues identified by the NHAS, including: gay men and other MSM, communities of color, women and girls, and individuals and families affected by incarceration.</a:t>
            </a:r>
          </a:p>
          <a:p>
            <a:endParaRPr lang="en-US" dirty="0"/>
          </a:p>
        </p:txBody>
      </p:sp>
      <p:pic>
        <p:nvPicPr>
          <p:cNvPr id="4" name="Content Placeholder 3"/>
          <p:cNvPicPr>
            <a:picLocks noChangeAspect="1"/>
          </p:cNvPicPr>
          <p:nvPr/>
        </p:nvPicPr>
        <p:blipFill>
          <a:blip r:embed="rId3" cstate="print"/>
          <a:srcRect t="-79708" b="-79708"/>
          <a:stretch>
            <a:fillRect/>
          </a:stretch>
        </p:blipFill>
        <p:spPr>
          <a:xfrm>
            <a:off x="6484497" y="5636290"/>
            <a:ext cx="2540000" cy="1396903"/>
          </a:xfrm>
          <a:prstGeom prst="rect">
            <a:avLst/>
          </a:prstGeom>
        </p:spPr>
      </p:pic>
    </p:spTree>
    <p:extLst>
      <p:ext uri="{BB962C8B-B14F-4D97-AF65-F5344CB8AC3E}">
        <p14:creationId xmlns:p14="http://schemas.microsoft.com/office/powerpoint/2010/main" xmlns="" val="46742271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1828" y="274638"/>
            <a:ext cx="8229600" cy="1143000"/>
          </a:xfrm>
        </p:spPr>
        <p:txBody>
          <a:bodyPr>
            <a:normAutofit/>
          </a:bodyPr>
          <a:lstStyle/>
          <a:p>
            <a:r>
              <a:rPr lang="en-US" b="1" dirty="0" smtClean="0">
                <a:solidFill>
                  <a:schemeClr val="accent1">
                    <a:lumMod val="75000"/>
                  </a:schemeClr>
                </a:solidFill>
                <a:latin typeface="Garamond" pitchFamily="18" charset="0"/>
              </a:rPr>
              <a:t>Fund Advocacy</a:t>
            </a:r>
            <a:endParaRPr lang="en-US" b="1" dirty="0">
              <a:solidFill>
                <a:schemeClr val="accent1">
                  <a:lumMod val="75000"/>
                </a:schemeClr>
              </a:solidFill>
              <a:latin typeface="Garamond" pitchFamily="18" charset="0"/>
            </a:endParaRPr>
          </a:p>
        </p:txBody>
      </p:sp>
      <p:sp>
        <p:nvSpPr>
          <p:cNvPr id="3" name="Content Placeholder 2"/>
          <p:cNvSpPr>
            <a:spLocks noGrp="1"/>
          </p:cNvSpPr>
          <p:nvPr>
            <p:ph idx="1"/>
          </p:nvPr>
        </p:nvSpPr>
        <p:spPr/>
        <p:txBody>
          <a:bodyPr>
            <a:normAutofit fontScale="92500" lnSpcReduction="20000"/>
          </a:bodyPr>
          <a:lstStyle/>
          <a:p>
            <a:r>
              <a:rPr lang="en-US" b="1" dirty="0" smtClean="0">
                <a:latin typeface="Garamond" pitchFamily="18" charset="0"/>
              </a:rPr>
              <a:t>Open Society Foundations </a:t>
            </a:r>
            <a:r>
              <a:rPr lang="en-US" dirty="0" smtClean="0">
                <a:latin typeface="Garamond" pitchFamily="18" charset="0"/>
              </a:rPr>
              <a:t>funded the International Treatment Preparedness Coalition (ITPC) to develop an advocacy agenda for HIV/AIDS advocates to participate in research and policy initiatives related to the implementation of HIV treatment as prevention. </a:t>
            </a:r>
            <a:r>
              <a:rPr lang="en-US" dirty="0">
                <a:latin typeface="Garamond" pitchFamily="18" charset="0"/>
              </a:rPr>
              <a:t> </a:t>
            </a:r>
            <a:r>
              <a:rPr lang="en-US" dirty="0" smtClean="0">
                <a:latin typeface="Garamond" pitchFamily="18" charset="0"/>
              </a:rPr>
              <a:t/>
            </a:r>
            <a:br>
              <a:rPr lang="en-US" dirty="0" smtClean="0">
                <a:latin typeface="Garamond" pitchFamily="18" charset="0"/>
              </a:rPr>
            </a:br>
            <a:endParaRPr lang="en-US" dirty="0">
              <a:latin typeface="Garamond" pitchFamily="18" charset="0"/>
            </a:endParaRPr>
          </a:p>
          <a:p>
            <a:r>
              <a:rPr lang="en-US" dirty="0">
                <a:latin typeface="Garamond" pitchFamily="18" charset="0"/>
              </a:rPr>
              <a:t>In 2011, </a:t>
            </a:r>
            <a:r>
              <a:rPr lang="en-US" b="1" dirty="0">
                <a:latin typeface="Garamond" pitchFamily="18" charset="0"/>
              </a:rPr>
              <a:t>AIDS United </a:t>
            </a:r>
            <a:r>
              <a:rPr lang="en-US" dirty="0">
                <a:latin typeface="Garamond" pitchFamily="18" charset="0"/>
              </a:rPr>
              <a:t>funded </a:t>
            </a:r>
            <a:r>
              <a:rPr lang="en-US" i="1" dirty="0">
                <a:latin typeface="Garamond" pitchFamily="18" charset="0"/>
              </a:rPr>
              <a:t>Strengthening Advocacy Capacity in the State of </a:t>
            </a:r>
            <a:r>
              <a:rPr lang="en-US" i="1" dirty="0" smtClean="0">
                <a:latin typeface="Garamond" pitchFamily="18" charset="0"/>
              </a:rPr>
              <a:t>Alabama </a:t>
            </a:r>
            <a:r>
              <a:rPr lang="en-US" dirty="0" smtClean="0">
                <a:latin typeface="Garamond" pitchFamily="18" charset="0"/>
              </a:rPr>
              <a:t>in order to build advocacy bench strength in an under-resourced area.</a:t>
            </a:r>
            <a:endParaRPr lang="en-US" dirty="0">
              <a:latin typeface="Garamond" pitchFamily="18" charset="0"/>
            </a:endParaRPr>
          </a:p>
          <a:p>
            <a:endParaRPr lang="en-US" dirty="0"/>
          </a:p>
        </p:txBody>
      </p:sp>
      <p:pic>
        <p:nvPicPr>
          <p:cNvPr id="4" name="Content Placeholder 3"/>
          <p:cNvPicPr>
            <a:picLocks noChangeAspect="1"/>
          </p:cNvPicPr>
          <p:nvPr/>
        </p:nvPicPr>
        <p:blipFill>
          <a:blip r:embed="rId3" cstate="print"/>
          <a:srcRect t="-79708" b="-79708"/>
          <a:stretch>
            <a:fillRect/>
          </a:stretch>
        </p:blipFill>
        <p:spPr>
          <a:xfrm>
            <a:off x="6484497" y="5636290"/>
            <a:ext cx="2540000" cy="1396903"/>
          </a:xfrm>
          <a:prstGeom prst="rect">
            <a:avLst/>
          </a:prstGeom>
        </p:spPr>
      </p:pic>
    </p:spTree>
    <p:extLst>
      <p:ext uri="{BB962C8B-B14F-4D97-AF65-F5344CB8AC3E}">
        <p14:creationId xmlns:p14="http://schemas.microsoft.com/office/powerpoint/2010/main" xmlns="" val="46729239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1828" y="274638"/>
            <a:ext cx="8229600" cy="1143000"/>
          </a:xfrm>
        </p:spPr>
        <p:txBody>
          <a:bodyPr>
            <a:normAutofit/>
          </a:bodyPr>
          <a:lstStyle/>
          <a:p>
            <a:r>
              <a:rPr lang="en-US" b="1" dirty="0" smtClean="0">
                <a:solidFill>
                  <a:schemeClr val="accent1">
                    <a:lumMod val="75000"/>
                  </a:schemeClr>
                </a:solidFill>
                <a:latin typeface="Garamond" pitchFamily="18" charset="0"/>
              </a:rPr>
              <a:t>Build Leadership &amp; Capacity</a:t>
            </a:r>
            <a:endParaRPr lang="en-US" b="1" dirty="0">
              <a:solidFill>
                <a:schemeClr val="accent1">
                  <a:lumMod val="75000"/>
                </a:schemeClr>
              </a:solidFill>
              <a:latin typeface="Garamond" pitchFamily="18" charset="0"/>
            </a:endParaRPr>
          </a:p>
        </p:txBody>
      </p:sp>
      <p:sp>
        <p:nvSpPr>
          <p:cNvPr id="3" name="Content Placeholder 2"/>
          <p:cNvSpPr>
            <a:spLocks noGrp="1"/>
          </p:cNvSpPr>
          <p:nvPr>
            <p:ph idx="1"/>
          </p:nvPr>
        </p:nvSpPr>
        <p:spPr>
          <a:xfrm>
            <a:off x="457200" y="1316038"/>
            <a:ext cx="8229600" cy="5922962"/>
          </a:xfrm>
        </p:spPr>
        <p:txBody>
          <a:bodyPr>
            <a:normAutofit/>
          </a:bodyPr>
          <a:lstStyle/>
          <a:p>
            <a:r>
              <a:rPr lang="en-US" sz="1800" dirty="0">
                <a:latin typeface="Garamond" pitchFamily="18" charset="0"/>
              </a:rPr>
              <a:t>The UCLA/</a:t>
            </a:r>
            <a:r>
              <a:rPr lang="en-US" sz="1800" b="1" dirty="0">
                <a:latin typeface="Garamond" pitchFamily="18" charset="0"/>
              </a:rPr>
              <a:t>Johnson &amp; Johnson</a:t>
            </a:r>
            <a:r>
              <a:rPr lang="en-US" sz="1800" dirty="0">
                <a:latin typeface="Garamond" pitchFamily="18" charset="0"/>
              </a:rPr>
              <a:t> Health Care Executive Program (HCEP) </a:t>
            </a:r>
            <a:r>
              <a:rPr lang="en-US" sz="1800" dirty="0" smtClean="0">
                <a:latin typeface="Garamond" pitchFamily="18" charset="0"/>
              </a:rPr>
              <a:t>is an intensive </a:t>
            </a:r>
            <a:r>
              <a:rPr lang="en-US" sz="1800" dirty="0">
                <a:latin typeface="Garamond" pitchFamily="18" charset="0"/>
              </a:rPr>
              <a:t>management and leadership development program </a:t>
            </a:r>
            <a:r>
              <a:rPr lang="en-US" sz="1800" dirty="0" smtClean="0">
                <a:latin typeface="Garamond" pitchFamily="18" charset="0"/>
              </a:rPr>
              <a:t>for leaders </a:t>
            </a:r>
            <a:r>
              <a:rPr lang="en-US" sz="1800" dirty="0">
                <a:latin typeface="Garamond" pitchFamily="18" charset="0"/>
              </a:rPr>
              <a:t>of health centers and </a:t>
            </a:r>
            <a:r>
              <a:rPr lang="en-US" sz="1800" dirty="0" smtClean="0">
                <a:latin typeface="Garamond" pitchFamily="18" charset="0"/>
              </a:rPr>
              <a:t>community-based </a:t>
            </a:r>
            <a:r>
              <a:rPr lang="en-US" sz="1800" dirty="0">
                <a:latin typeface="Garamond" pitchFamily="18" charset="0"/>
              </a:rPr>
              <a:t>health care organizations. </a:t>
            </a:r>
            <a:r>
              <a:rPr lang="en-US" sz="1800" dirty="0" smtClean="0">
                <a:latin typeface="Garamond" pitchFamily="18" charset="0"/>
              </a:rPr>
              <a:t>Participants develop skills to </a:t>
            </a:r>
            <a:r>
              <a:rPr lang="en-US" sz="1800" dirty="0">
                <a:latin typeface="Garamond" pitchFamily="18" charset="0"/>
              </a:rPr>
              <a:t>successfully </a:t>
            </a:r>
            <a:r>
              <a:rPr lang="en-US" sz="1800" dirty="0" smtClean="0">
                <a:latin typeface="Garamond" pitchFamily="18" charset="0"/>
              </a:rPr>
              <a:t>lead </a:t>
            </a:r>
            <a:r>
              <a:rPr lang="en-US" sz="1800" dirty="0">
                <a:latin typeface="Garamond" pitchFamily="18" charset="0"/>
              </a:rPr>
              <a:t>their organizations in </a:t>
            </a:r>
            <a:r>
              <a:rPr lang="en-US" sz="1800" dirty="0" smtClean="0">
                <a:latin typeface="Garamond" pitchFamily="18" charset="0"/>
              </a:rPr>
              <a:t>the changing </a:t>
            </a:r>
            <a:r>
              <a:rPr lang="en-US" sz="1800" dirty="0">
                <a:latin typeface="Garamond" pitchFamily="18" charset="0"/>
              </a:rPr>
              <a:t>world </a:t>
            </a:r>
            <a:r>
              <a:rPr lang="en-US" sz="1800" dirty="0" smtClean="0">
                <a:latin typeface="Garamond" pitchFamily="18" charset="0"/>
              </a:rPr>
              <a:t>of </a:t>
            </a:r>
            <a:r>
              <a:rPr lang="en-US" sz="1800" dirty="0">
                <a:latin typeface="Garamond" pitchFamily="18" charset="0"/>
              </a:rPr>
              <a:t>healthcare </a:t>
            </a:r>
            <a:r>
              <a:rPr lang="en-US" sz="1800" dirty="0" smtClean="0">
                <a:latin typeface="Garamond" pitchFamily="18" charset="0"/>
              </a:rPr>
              <a:t>delivery. </a:t>
            </a:r>
            <a:endParaRPr lang="en-US" sz="1800" dirty="0">
              <a:latin typeface="Garamond" pitchFamily="18" charset="0"/>
            </a:endParaRPr>
          </a:p>
          <a:p>
            <a:r>
              <a:rPr lang="en-US" sz="1800" dirty="0" smtClean="0">
                <a:latin typeface="Garamond" pitchFamily="18" charset="0"/>
              </a:rPr>
              <a:t>In 2010 The </a:t>
            </a:r>
            <a:r>
              <a:rPr lang="en-US" sz="1800" b="1" dirty="0">
                <a:latin typeface="Garamond" pitchFamily="18" charset="0"/>
              </a:rPr>
              <a:t>Health Foundation of Greater Indianapolis, Inc</a:t>
            </a:r>
            <a:r>
              <a:rPr lang="en-US" sz="1800" dirty="0">
                <a:latin typeface="Garamond" pitchFamily="18" charset="0"/>
              </a:rPr>
              <a:t>., </a:t>
            </a:r>
            <a:r>
              <a:rPr lang="en-US" sz="1800" dirty="0" smtClean="0">
                <a:latin typeface="Garamond" pitchFamily="18" charset="0"/>
              </a:rPr>
              <a:t>supported </a:t>
            </a:r>
            <a:r>
              <a:rPr lang="en-US" sz="1800" dirty="0">
                <a:latin typeface="Garamond" pitchFamily="18" charset="0"/>
              </a:rPr>
              <a:t>an emergency department HIV testing program at </a:t>
            </a:r>
            <a:r>
              <a:rPr lang="en-US" sz="1800" dirty="0" err="1">
                <a:latin typeface="Garamond" pitchFamily="18" charset="0"/>
              </a:rPr>
              <a:t>Wishard</a:t>
            </a:r>
            <a:r>
              <a:rPr lang="en-US" sz="1800" dirty="0">
                <a:latin typeface="Garamond" pitchFamily="18" charset="0"/>
              </a:rPr>
              <a:t> Health Services - a County hospital serving the largest County in the state. </a:t>
            </a:r>
            <a:r>
              <a:rPr lang="en-US" sz="1800" dirty="0" smtClean="0">
                <a:latin typeface="Garamond" pitchFamily="18" charset="0"/>
              </a:rPr>
              <a:t>This program utilizes AmeriCorps fellow to provide HIV counseling and testing, providing a full-time </a:t>
            </a:r>
            <a:r>
              <a:rPr lang="en-US" sz="1800" dirty="0">
                <a:latin typeface="Garamond" pitchFamily="18" charset="0"/>
              </a:rPr>
              <a:t>employee for only $3,800 a year</a:t>
            </a:r>
            <a:r>
              <a:rPr lang="en-US" sz="1800" dirty="0" smtClean="0">
                <a:latin typeface="Garamond" pitchFamily="18" charset="0"/>
              </a:rPr>
              <a:t>.</a:t>
            </a:r>
          </a:p>
          <a:p>
            <a:r>
              <a:rPr lang="en-US" sz="1800" dirty="0" smtClean="0">
                <a:latin typeface="Garamond" pitchFamily="18" charset="0"/>
              </a:rPr>
              <a:t>The </a:t>
            </a:r>
            <a:r>
              <a:rPr lang="en-US" sz="1800" b="1" dirty="0">
                <a:latin typeface="Garamond" pitchFamily="18" charset="0"/>
              </a:rPr>
              <a:t>Funders Network on Population Reproductive Health and Rights </a:t>
            </a:r>
            <a:r>
              <a:rPr lang="en-US" sz="1800" dirty="0">
                <a:latin typeface="Garamond" pitchFamily="18" charset="0"/>
              </a:rPr>
              <a:t>offers a donor’s guide to Investing in Youth from their Donor Group on Adolescent Reproductive Health and Development that </a:t>
            </a:r>
            <a:r>
              <a:rPr lang="en-US" sz="1800" dirty="0" smtClean="0">
                <a:latin typeface="Garamond" pitchFamily="18" charset="0"/>
              </a:rPr>
              <a:t>details: </a:t>
            </a:r>
            <a:r>
              <a:rPr lang="en-US" sz="1800" dirty="0">
                <a:latin typeface="Garamond" pitchFamily="18" charset="0"/>
              </a:rPr>
              <a:t>“Why donors should invest in young people in relation to their sexual and reproductive health, and how they can make a considerable impact</a:t>
            </a:r>
            <a:r>
              <a:rPr lang="en-US" sz="1800" dirty="0" smtClean="0">
                <a:latin typeface="Garamond" pitchFamily="18" charset="0"/>
              </a:rPr>
              <a:t>.”</a:t>
            </a:r>
          </a:p>
          <a:p>
            <a:r>
              <a:rPr lang="en-US" sz="1800" dirty="0">
                <a:latin typeface="Garamond" pitchFamily="18" charset="0"/>
              </a:rPr>
              <a:t>Internationally, </a:t>
            </a:r>
            <a:r>
              <a:rPr lang="en-US" sz="1800" b="1" dirty="0">
                <a:latin typeface="Garamond" pitchFamily="18" charset="0"/>
              </a:rPr>
              <a:t>Bristol-Myers Squibb Foundation </a:t>
            </a:r>
            <a:r>
              <a:rPr lang="en-US" sz="1800" dirty="0">
                <a:latin typeface="Garamond" pitchFamily="18" charset="0"/>
              </a:rPr>
              <a:t>offers a range of non-cash capacity building support through its SECURE THE FUTURE </a:t>
            </a:r>
            <a:r>
              <a:rPr lang="en-US" sz="1800" dirty="0" smtClean="0">
                <a:latin typeface="Garamond" pitchFamily="18" charset="0"/>
              </a:rPr>
              <a:t>                            Technical </a:t>
            </a:r>
            <a:r>
              <a:rPr lang="en-US" sz="1800" dirty="0">
                <a:latin typeface="Garamond" pitchFamily="18" charset="0"/>
              </a:rPr>
              <a:t>Assistance Program.</a:t>
            </a:r>
          </a:p>
          <a:p>
            <a:endParaRPr lang="en-US" sz="2900" dirty="0"/>
          </a:p>
          <a:p>
            <a:endParaRPr lang="en-US" dirty="0"/>
          </a:p>
        </p:txBody>
      </p:sp>
      <p:pic>
        <p:nvPicPr>
          <p:cNvPr id="4" name="Content Placeholder 3"/>
          <p:cNvPicPr>
            <a:picLocks noChangeAspect="1"/>
          </p:cNvPicPr>
          <p:nvPr/>
        </p:nvPicPr>
        <p:blipFill>
          <a:blip r:embed="rId3" cstate="print"/>
          <a:srcRect t="-79708" b="-79708"/>
          <a:stretch>
            <a:fillRect/>
          </a:stretch>
        </p:blipFill>
        <p:spPr>
          <a:xfrm>
            <a:off x="6484497" y="5636290"/>
            <a:ext cx="2540000" cy="1396903"/>
          </a:xfrm>
          <a:prstGeom prst="rect">
            <a:avLst/>
          </a:prstGeom>
        </p:spPr>
      </p:pic>
    </p:spTree>
    <p:extLst>
      <p:ext uri="{BB962C8B-B14F-4D97-AF65-F5344CB8AC3E}">
        <p14:creationId xmlns:p14="http://schemas.microsoft.com/office/powerpoint/2010/main" xmlns="" val="1593479399"/>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
  <TotalTime>418</TotalTime>
  <Words>1553</Words>
  <Application>Microsoft Office PowerPoint</Application>
  <PresentationFormat>On-screen Show (4:3)</PresentationFormat>
  <Paragraphs>145</Paragraphs>
  <Slides>15</Slides>
  <Notes>13</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Office Theme</vt:lpstr>
      <vt:lpstr>Slide 1</vt:lpstr>
      <vt:lpstr>Funders &amp; the NHAS</vt:lpstr>
      <vt:lpstr>The FCAA Toolkit</vt:lpstr>
      <vt:lpstr>What Funders are Saying</vt:lpstr>
      <vt:lpstr>The NHAS 101</vt:lpstr>
      <vt:lpstr>Recommended Funder Actions</vt:lpstr>
      <vt:lpstr>Link Funding</vt:lpstr>
      <vt:lpstr>Fund Advocacy</vt:lpstr>
      <vt:lpstr>Build Leadership &amp; Capacity</vt:lpstr>
      <vt:lpstr>Fund Research</vt:lpstr>
      <vt:lpstr>Evaluate</vt:lpstr>
      <vt:lpstr>Convene &amp; Engage</vt:lpstr>
      <vt:lpstr>See Changes</vt:lpstr>
      <vt:lpstr>Public-Private Partnerships</vt:lpstr>
      <vt:lpstr>Slide 15</vt:lpstr>
    </vt:vector>
  </TitlesOfParts>
  <Company>FCAA</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Sarah Hamilton</dc:creator>
  <cp:lastModifiedBy>Sarah Tulley</cp:lastModifiedBy>
  <cp:revision>60</cp:revision>
  <dcterms:created xsi:type="dcterms:W3CDTF">2012-08-06T20:16:59Z</dcterms:created>
  <dcterms:modified xsi:type="dcterms:W3CDTF">2012-08-15T20:15:21Z</dcterms:modified>
</cp:coreProperties>
</file>