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8" r:id="rId2"/>
    <p:sldId id="259" r:id="rId3"/>
    <p:sldId id="260" r:id="rId4"/>
    <p:sldId id="261" r:id="rId5"/>
    <p:sldId id="262" r:id="rId6"/>
  </p:sldIdLst>
  <p:sldSz cx="9144000" cy="6858000" type="screen4x3"/>
  <p:notesSz cx="6858000" cy="92122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06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06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143AFA-03AC-4C0B-9EC1-DD94CD230406}" type="datetimeFigureOut">
              <a:rPr lang="en-US" smtClean="0"/>
              <a:pPr/>
              <a:t>8/15/2012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27125" y="690563"/>
            <a:ext cx="46037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75825"/>
            <a:ext cx="5486400" cy="414551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50051"/>
            <a:ext cx="2971800" cy="4606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750051"/>
            <a:ext cx="2971800" cy="4606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E73F34-77AD-4D87-A423-0B0B82BD0D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09460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E73F34-77AD-4D87-A423-0B0B82BD0D0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933166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E73F34-77AD-4D87-A423-0B0B82BD0D03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529496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E73F34-77AD-4D87-A423-0B0B82BD0D03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299392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E73F34-77AD-4D87-A423-0B0B82BD0D03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2655005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E73F34-77AD-4D87-A423-0B0B82BD0D03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146399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3929D-0F88-48D0-952C-80B718AFE1D2}" type="datetimeFigureOut">
              <a:rPr lang="en-US" smtClean="0"/>
              <a:pPr/>
              <a:t>8/15/2012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28C92-5D0D-4B68-A264-3A12982E03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037628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3929D-0F88-48D0-952C-80B718AFE1D2}" type="datetimeFigureOut">
              <a:rPr lang="en-US" smtClean="0"/>
              <a:pPr/>
              <a:t>8/15/2012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28C92-5D0D-4B68-A264-3A12982E03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6297752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3929D-0F88-48D0-952C-80B718AFE1D2}" type="datetimeFigureOut">
              <a:rPr lang="en-US" smtClean="0"/>
              <a:pPr/>
              <a:t>8/15/2012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28C92-5D0D-4B68-A264-3A12982E03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06849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3929D-0F88-48D0-952C-80B718AFE1D2}" type="datetimeFigureOut">
              <a:rPr lang="en-US" smtClean="0"/>
              <a:pPr/>
              <a:t>8/15/2012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28C92-5D0D-4B68-A264-3A12982E03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720736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3929D-0F88-48D0-952C-80B718AFE1D2}" type="datetimeFigureOut">
              <a:rPr lang="en-US" smtClean="0"/>
              <a:pPr/>
              <a:t>8/15/2012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28C92-5D0D-4B68-A264-3A12982E03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97999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3929D-0F88-48D0-952C-80B718AFE1D2}" type="datetimeFigureOut">
              <a:rPr lang="en-US" smtClean="0"/>
              <a:pPr/>
              <a:t>8/15/2012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28C92-5D0D-4B68-A264-3A12982E03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93803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3929D-0F88-48D0-952C-80B718AFE1D2}" type="datetimeFigureOut">
              <a:rPr lang="en-US" smtClean="0"/>
              <a:pPr/>
              <a:t>8/15/2012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28C92-5D0D-4B68-A264-3A12982E03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71811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3929D-0F88-48D0-952C-80B718AFE1D2}" type="datetimeFigureOut">
              <a:rPr lang="en-US" smtClean="0"/>
              <a:pPr/>
              <a:t>8/15/2012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28C92-5D0D-4B68-A264-3A12982E03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9053348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3929D-0F88-48D0-952C-80B718AFE1D2}" type="datetimeFigureOut">
              <a:rPr lang="en-US" smtClean="0"/>
              <a:pPr/>
              <a:t>8/15/2012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28C92-5D0D-4B68-A264-3A12982E03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4737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3929D-0F88-48D0-952C-80B718AFE1D2}" type="datetimeFigureOut">
              <a:rPr lang="en-US" smtClean="0"/>
              <a:pPr/>
              <a:t>8/15/2012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28C92-5D0D-4B68-A264-3A12982E03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596769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3929D-0F88-48D0-952C-80B718AFE1D2}" type="datetimeFigureOut">
              <a:rPr lang="en-US" smtClean="0"/>
              <a:pPr/>
              <a:t>8/15/2012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28C92-5D0D-4B68-A264-3A12982E03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225168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3929D-0F88-48D0-952C-80B718AFE1D2}" type="datetimeFigureOut">
              <a:rPr lang="en-US" smtClean="0"/>
              <a:pPr/>
              <a:t>8/15/2012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E28C92-5D0D-4B68-A264-3A12982E03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718947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33400"/>
            <a:ext cx="4545644" cy="538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 descr="http://www.c-spanvideo.org/videoLibrary/showPicture.php?programid=228181&amp;height=290&amp;width=42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2286000"/>
            <a:ext cx="4822825" cy="331917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2390274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aramond" pitchFamily="18" charset="0"/>
              </a:rPr>
              <a:t>NHAS Components</a:t>
            </a:r>
            <a:endParaRPr lang="en-US" dirty="0">
              <a:latin typeface="Garamond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latin typeface="Garamond" pitchFamily="18" charset="0"/>
              </a:rPr>
              <a:t>Outcomes oriented </a:t>
            </a:r>
          </a:p>
          <a:p>
            <a:pPr lvl="1"/>
            <a:r>
              <a:rPr lang="en-US" dirty="0" smtClean="0">
                <a:latin typeface="Garamond" pitchFamily="18" charset="0"/>
              </a:rPr>
              <a:t>Population level impact</a:t>
            </a:r>
          </a:p>
          <a:p>
            <a:r>
              <a:rPr lang="en-US" dirty="0" smtClean="0">
                <a:latin typeface="Garamond" pitchFamily="18" charset="0"/>
              </a:rPr>
              <a:t>Diagnosis of challenges</a:t>
            </a:r>
          </a:p>
          <a:p>
            <a:r>
              <a:rPr lang="en-US" dirty="0" smtClean="0">
                <a:latin typeface="Garamond" pitchFamily="18" charset="0"/>
              </a:rPr>
              <a:t>Focus on agency coordination</a:t>
            </a:r>
          </a:p>
          <a:p>
            <a:r>
              <a:rPr lang="en-US" dirty="0" smtClean="0">
                <a:latin typeface="Garamond" pitchFamily="18" charset="0"/>
              </a:rPr>
              <a:t>Sets four goals:</a:t>
            </a:r>
          </a:p>
          <a:p>
            <a:pPr lvl="1"/>
            <a:r>
              <a:rPr lang="en-US" dirty="0" smtClean="0">
                <a:latin typeface="Garamond" pitchFamily="18" charset="0"/>
              </a:rPr>
              <a:t>Reduce incidence by 25%</a:t>
            </a:r>
          </a:p>
          <a:p>
            <a:pPr lvl="1"/>
            <a:r>
              <a:rPr lang="en-US" dirty="0" smtClean="0">
                <a:latin typeface="Garamond" pitchFamily="18" charset="0"/>
              </a:rPr>
              <a:t>Increase care access</a:t>
            </a:r>
          </a:p>
          <a:p>
            <a:pPr lvl="1"/>
            <a:r>
              <a:rPr lang="en-US" dirty="0" smtClean="0">
                <a:latin typeface="Garamond" pitchFamily="18" charset="0"/>
              </a:rPr>
              <a:t>Reduce HIV-related health disparities</a:t>
            </a:r>
          </a:p>
          <a:p>
            <a:pPr lvl="1"/>
            <a:r>
              <a:rPr lang="en-US" dirty="0" smtClean="0">
                <a:latin typeface="Garamond" pitchFamily="18" charset="0"/>
              </a:rPr>
              <a:t>Improve coordination and management </a:t>
            </a:r>
            <a:endParaRPr lang="en-US" dirty="0">
              <a:latin typeface="Garamond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26575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685800"/>
            <a:ext cx="6172200" cy="49494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1040238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769694"/>
            <a:ext cx="5791200" cy="5206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3905114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aramond" pitchFamily="18" charset="0"/>
              </a:rPr>
              <a:t>NHAS to Date/Looking Forward</a:t>
            </a:r>
            <a:endParaRPr lang="en-US" dirty="0">
              <a:latin typeface="Garamond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>
                <a:latin typeface="Garamond" pitchFamily="18" charset="0"/>
              </a:rPr>
              <a:t>Successes</a:t>
            </a:r>
          </a:p>
          <a:p>
            <a:pPr lvl="1"/>
            <a:r>
              <a:rPr lang="en-US" dirty="0" smtClean="0">
                <a:latin typeface="Garamond" pitchFamily="18" charset="0"/>
              </a:rPr>
              <a:t>The “conversation” about AIDS in America</a:t>
            </a:r>
          </a:p>
          <a:p>
            <a:pPr lvl="1"/>
            <a:r>
              <a:rPr lang="en-US" dirty="0" smtClean="0">
                <a:latin typeface="Garamond" pitchFamily="18" charset="0"/>
              </a:rPr>
              <a:t>Funding follows epidemic</a:t>
            </a:r>
          </a:p>
          <a:p>
            <a:pPr lvl="1"/>
            <a:r>
              <a:rPr lang="en-US" dirty="0" smtClean="0">
                <a:latin typeface="Garamond" pitchFamily="18" charset="0"/>
              </a:rPr>
              <a:t>High impact prevention</a:t>
            </a:r>
          </a:p>
          <a:p>
            <a:pPr lvl="1"/>
            <a:r>
              <a:rPr lang="en-US" dirty="0" smtClean="0">
                <a:latin typeface="Garamond" pitchFamily="18" charset="0"/>
              </a:rPr>
              <a:t>Examples of success</a:t>
            </a:r>
          </a:p>
          <a:p>
            <a:r>
              <a:rPr lang="en-US" dirty="0" smtClean="0">
                <a:latin typeface="Garamond" pitchFamily="18" charset="0"/>
              </a:rPr>
              <a:t>Work in progress</a:t>
            </a:r>
          </a:p>
          <a:p>
            <a:pPr lvl="1"/>
            <a:r>
              <a:rPr lang="en-US" dirty="0">
                <a:latin typeface="Garamond" pitchFamily="18" charset="0"/>
              </a:rPr>
              <a:t>I</a:t>
            </a:r>
            <a:r>
              <a:rPr lang="en-US" dirty="0" smtClean="0">
                <a:latin typeface="Garamond" pitchFamily="18" charset="0"/>
              </a:rPr>
              <a:t>nteragency coordination; streamlining funds; reducing reporting burdens; 12 Cities Project; syringe exchange funding</a:t>
            </a:r>
          </a:p>
          <a:p>
            <a:r>
              <a:rPr lang="en-US" dirty="0" smtClean="0">
                <a:latin typeface="Garamond" pitchFamily="18" charset="0"/>
              </a:rPr>
              <a:t>Looking forward</a:t>
            </a:r>
          </a:p>
          <a:p>
            <a:pPr lvl="1"/>
            <a:r>
              <a:rPr lang="en-US" dirty="0" smtClean="0">
                <a:latin typeface="Garamond" pitchFamily="18" charset="0"/>
              </a:rPr>
              <a:t>Affordable Care Act implementation/Medicaid option</a:t>
            </a:r>
          </a:p>
          <a:p>
            <a:pPr lvl="1"/>
            <a:r>
              <a:rPr lang="en-US" dirty="0" smtClean="0">
                <a:latin typeface="Garamond" pitchFamily="18" charset="0"/>
              </a:rPr>
              <a:t>Strategic/targeted combinations: testing, biomedical, behavioral, structural, </a:t>
            </a:r>
            <a:r>
              <a:rPr lang="en-US" dirty="0" err="1" smtClean="0">
                <a:latin typeface="Garamond" pitchFamily="18" charset="0"/>
              </a:rPr>
              <a:t>PrEP</a:t>
            </a:r>
            <a:endParaRPr lang="en-US" dirty="0" smtClean="0">
              <a:latin typeface="Garamond" pitchFamily="18" charset="0"/>
            </a:endParaRP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430240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100</Words>
  <Application>Microsoft Office PowerPoint</Application>
  <PresentationFormat>On-screen Show (4:3)</PresentationFormat>
  <Paragraphs>26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Slide 1</vt:lpstr>
      <vt:lpstr>NHAS Components</vt:lpstr>
      <vt:lpstr>Slide 3</vt:lpstr>
      <vt:lpstr>Slide 4</vt:lpstr>
      <vt:lpstr>NHAS to Date/Looking Forward</vt:lpstr>
    </vt:vector>
  </TitlesOfParts>
  <Company>amfAR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 Collins</dc:creator>
  <cp:lastModifiedBy>Sarah Tulley</cp:lastModifiedBy>
  <cp:revision>6</cp:revision>
  <cp:lastPrinted>2012-08-06T14:31:11Z</cp:lastPrinted>
  <dcterms:created xsi:type="dcterms:W3CDTF">2012-08-06T14:01:29Z</dcterms:created>
  <dcterms:modified xsi:type="dcterms:W3CDTF">2012-08-15T20:14:59Z</dcterms:modified>
</cp:coreProperties>
</file>