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1" r:id="rId2"/>
    <p:sldMasterId id="2147483715" r:id="rId3"/>
    <p:sldMasterId id="2147483709" r:id="rId4"/>
    <p:sldMasterId id="2147483844" r:id="rId5"/>
  </p:sldMasterIdLst>
  <p:notesMasterIdLst>
    <p:notesMasterId r:id="rId23"/>
  </p:notesMasterIdLst>
  <p:handoutMasterIdLst>
    <p:handoutMasterId r:id="rId24"/>
  </p:handoutMasterIdLst>
  <p:sldIdLst>
    <p:sldId id="263" r:id="rId6"/>
    <p:sldId id="481" r:id="rId7"/>
    <p:sldId id="519" r:id="rId8"/>
    <p:sldId id="563" r:id="rId9"/>
    <p:sldId id="525" r:id="rId10"/>
    <p:sldId id="562" r:id="rId11"/>
    <p:sldId id="532" r:id="rId12"/>
    <p:sldId id="564" r:id="rId13"/>
    <p:sldId id="526" r:id="rId14"/>
    <p:sldId id="536" r:id="rId15"/>
    <p:sldId id="538" r:id="rId16"/>
    <p:sldId id="539" r:id="rId17"/>
    <p:sldId id="540" r:id="rId18"/>
    <p:sldId id="559" r:id="rId19"/>
    <p:sldId id="541" r:id="rId20"/>
    <p:sldId id="542" r:id="rId21"/>
    <p:sldId id="558" r:id="rId22"/>
  </p:sldIdLst>
  <p:sldSz cx="9144000" cy="6858000" type="screen4x3"/>
  <p:notesSz cx="7026275" cy="9312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A82000"/>
    <a:srgbClr val="FFFF89"/>
    <a:srgbClr val="E15E0D"/>
    <a:srgbClr val="FFFF6D"/>
    <a:srgbClr val="C1E6FF"/>
    <a:srgbClr val="DFC60B"/>
    <a:srgbClr val="BEE6F8"/>
    <a:srgbClr val="626262"/>
    <a:srgbClr val="005C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8995" autoAdjust="0"/>
    <p:restoredTop sz="93656" autoAdjust="0"/>
  </p:normalViewPr>
  <p:slideViewPr>
    <p:cSldViewPr snapToGrid="0">
      <p:cViewPr varScale="1">
        <p:scale>
          <a:sx n="73" d="100"/>
          <a:sy n="73" d="100"/>
        </p:scale>
        <p:origin x="-804" y="-96"/>
      </p:cViewPr>
      <p:guideLst>
        <p:guide orient="horz" pos="2160"/>
        <p:guide orient="horz" pos="216"/>
        <p:guide orient="horz" pos="4055"/>
        <p:guide orient="horz" pos="654"/>
        <p:guide orient="horz" pos="3817"/>
        <p:guide pos="4871"/>
        <p:guide pos="5484"/>
        <p:guide pos="294"/>
        <p:guide pos="555"/>
        <p:guide pos="16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200" d="100"/>
          <a:sy n="200" d="100"/>
        </p:scale>
        <p:origin x="-588" y="6774"/>
      </p:cViewPr>
      <p:guideLst>
        <p:guide orient="horz" pos="2933"/>
        <p:guide pos="221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652341" y="9063302"/>
            <a:ext cx="4373935" cy="24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336" tIns="46669" rIns="93336" bIns="46669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+mn-lt"/>
                <a:cs typeface="+mn-cs"/>
              </a:rPr>
              <a:t>Pew Center on the States               </a:t>
            </a:r>
            <a:fld id="{8AD9D2BA-C1EF-4B10-BDA6-5B024848B5D5}" type="datetime4">
              <a:rPr lang="en-US" sz="10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November 2, 2012</a:t>
            </a:fld>
            <a:r>
              <a:rPr lang="en-US" sz="1000" dirty="0">
                <a:latin typeface="+mn-lt"/>
                <a:cs typeface="+mn-cs"/>
              </a:rPr>
              <a:t>                       Pew Sample D.</a:t>
            </a:r>
            <a:fld id="{C4C89AAD-0F06-46F4-862F-83918687C15F}" type="slidenum">
              <a:rPr lang="en-US" sz="10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8683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36" tIns="46669" rIns="93336" bIns="4666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36" tIns="46669" rIns="93336" bIns="4666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084879" y="9063302"/>
            <a:ext cx="4941398" cy="24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336" tIns="46669" rIns="93336" bIns="46669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 charset="0"/>
                <a:cs typeface="Arial" charset="0"/>
              </a:rPr>
              <a:t>Pew Center on the States               </a:t>
            </a:r>
            <a:fld id="{8AD9D2BA-C1EF-4B10-BDA6-5B024848B5D5}" type="datetime4">
              <a:rPr lang="en-US" sz="1000">
                <a:latin typeface="Arial" charset="0"/>
                <a:cs typeface="Arial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November 2, 2012</a:t>
            </a:fld>
            <a:r>
              <a:rPr lang="en-US" sz="1000" dirty="0">
                <a:latin typeface="Arial" charset="0"/>
                <a:cs typeface="Arial" charset="0"/>
              </a:rPr>
              <a:t>                       Pew Sample D.</a:t>
            </a:r>
            <a:fld id="{1FA89E02-7077-499F-97BD-85594343B575}" type="slidenum">
              <a:rPr lang="en-US" sz="1000">
                <a:latin typeface="Arial" charset="0"/>
                <a:cs typeface="Arial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9443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5" name="Picture 13" descr="Pew logo colored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invGray">
          <a:xfrm>
            <a:off x="1346200" y="1103313"/>
            <a:ext cx="64516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4106863"/>
            <a:ext cx="8239125" cy="866775"/>
          </a:xfrm>
        </p:spPr>
        <p:txBody>
          <a:bodyPr/>
          <a:lstStyle>
            <a:lvl1pPr algn="ctr" rtl="0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defRPr lang="en-US" sz="3700" b="1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5000625"/>
            <a:ext cx="8239125" cy="933450"/>
          </a:xfrm>
        </p:spPr>
        <p:txBody>
          <a:bodyPr>
            <a:norm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chemeClr val="bg2"/>
              </a:buClr>
              <a:buSzPct val="100000"/>
              <a:buFont typeface="Arial" pitchFamily="34" charset="0"/>
              <a:buNone/>
              <a:defRPr lang="en-US" sz="2200" kern="1200" dirty="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5" name="Picture 13" descr="Pew logo colored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invGray">
          <a:xfrm>
            <a:off x="1346200" y="1103313"/>
            <a:ext cx="64516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4106863"/>
            <a:ext cx="8239125" cy="866775"/>
          </a:xfrm>
        </p:spPr>
        <p:txBody>
          <a:bodyPr/>
          <a:lstStyle>
            <a:lvl1pPr algn="ctr" rtl="0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defRPr lang="en-US" sz="3700" b="1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5000625"/>
            <a:ext cx="8239125" cy="933450"/>
          </a:xfrm>
        </p:spPr>
        <p:txBody>
          <a:bodyPr>
            <a:norm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chemeClr val="bg2"/>
              </a:buClr>
              <a:buSzPct val="100000"/>
              <a:buFont typeface="Arial" pitchFamily="34" charset="0"/>
              <a:buNone/>
              <a:defRPr lang="en-US" sz="2200" kern="1200" dirty="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0188" indent="-230188">
              <a:buFont typeface="Arial" pitchFamily="34" charset="0"/>
              <a:buChar char="•"/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5" name="Picture 13" descr="Pew logo colored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invGray">
          <a:xfrm>
            <a:off x="1346200" y="1103313"/>
            <a:ext cx="64516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4146550"/>
            <a:ext cx="8239125" cy="866775"/>
          </a:xfrm>
        </p:spPr>
        <p:txBody>
          <a:bodyPr/>
          <a:lstStyle>
            <a:lvl1pPr algn="ctr" rtl="0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defRPr lang="en-US" sz="3700" b="1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5000625"/>
            <a:ext cx="8239125" cy="933450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0188" indent="-230188">
              <a:buFont typeface="Arial" pitchFamily="34" charset="0"/>
              <a:buChar char="•"/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0188" indent="-230188">
              <a:buFont typeface="Arial" pitchFamily="34" charset="0"/>
              <a:buChar char="•"/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13" descr="Pew logo colored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invGray">
          <a:xfrm>
            <a:off x="1346200" y="1103313"/>
            <a:ext cx="64516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4106863"/>
            <a:ext cx="8239125" cy="866775"/>
          </a:xfrm>
        </p:spPr>
        <p:txBody>
          <a:bodyPr/>
          <a:lstStyle>
            <a:lvl1pPr algn="ctr" rtl="0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defRPr lang="en-US" sz="3700" b="1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5000625"/>
            <a:ext cx="8239125" cy="933450"/>
          </a:xfrm>
        </p:spPr>
        <p:txBody>
          <a:bodyPr>
            <a:norm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chemeClr val="bg2"/>
              </a:buClr>
              <a:buSzPct val="100000"/>
              <a:buFont typeface="Arial" pitchFamily="34" charset="0"/>
              <a:buNone/>
              <a:defRPr lang="en-US" sz="2200" kern="1200" dirty="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0188" indent="-230188">
              <a:buFont typeface="Arial" pitchFamily="34" charset="0"/>
              <a:buChar char="•"/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5" name="Picture 13" descr="Pew logo colored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invGray">
          <a:xfrm>
            <a:off x="1346200" y="1103313"/>
            <a:ext cx="64516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4106863"/>
            <a:ext cx="8239125" cy="866775"/>
          </a:xfrm>
        </p:spPr>
        <p:txBody>
          <a:bodyPr/>
          <a:lstStyle>
            <a:lvl1pPr algn="ctr" rtl="0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defRPr lang="en-US" sz="3700" b="1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5000625"/>
            <a:ext cx="8239125" cy="933450"/>
          </a:xfrm>
        </p:spPr>
        <p:txBody>
          <a:bodyPr>
            <a:norm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chemeClr val="bg2"/>
              </a:buClr>
              <a:buSzPct val="100000"/>
              <a:buFont typeface="Arial" pitchFamily="34" charset="0"/>
              <a:buNone/>
              <a:defRPr lang="en-US" sz="2200" kern="1200" dirty="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0188" indent="-230188">
              <a:buFont typeface="Arial" pitchFamily="34" charset="0"/>
              <a:buChar char="•"/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6437313"/>
            <a:ext cx="9144000" cy="4206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1144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457200" y="219075"/>
            <a:ext cx="6257925" cy="93345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dirty="0" err="1" smtClean="0"/>
              <a:t>Cgglick</a:t>
            </a:r>
            <a:r>
              <a:rPr lang="en-US" dirty="0" smtClean="0"/>
              <a:t> to edit Master </a:t>
            </a:r>
            <a:br>
              <a:rPr lang="en-US" dirty="0" smtClean="0"/>
            </a:br>
            <a:r>
              <a:rPr lang="en-US" dirty="0" err="1" smtClean="0"/>
              <a:t>tTTitle</a:t>
            </a:r>
            <a:r>
              <a:rPr lang="en-US" dirty="0" smtClean="0"/>
              <a:t> style</a:t>
            </a:r>
            <a:endParaRPr lang="en-US" dirty="0"/>
          </a:p>
        </p:txBody>
      </p:sp>
      <p:pic>
        <p:nvPicPr>
          <p:cNvPr id="2054" name="Picture 9" descr="Pew logo white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9550" y="182563"/>
            <a:ext cx="2205038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1" descr="White bac bottom detail-left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19275" y="2781300"/>
            <a:ext cx="732472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438650" y="6419850"/>
            <a:ext cx="4267200" cy="260350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+mn-lt"/>
              </a:rPr>
              <a:t>www.pewcenteronthestates.com</a:t>
            </a:r>
          </a:p>
        </p:txBody>
      </p:sp>
      <p:sp>
        <p:nvSpPr>
          <p:cNvPr id="205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6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0" r:id="rId1"/>
    <p:sldLayoutId id="2147483824" r:id="rId2"/>
    <p:sldLayoutId id="2147483825" r:id="rId3"/>
    <p:sldLayoutId id="2147483826" r:id="rId4"/>
    <p:sldLayoutId id="2147483827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2000"/>
        </a:lnSpc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82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82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82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82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82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82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82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82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ct val="0"/>
        </a:spcBef>
        <a:spcAft>
          <a:spcPts val="120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284163" algn="l" rtl="0" eaLnBrk="0" fontAlgn="base" hangingPunct="0">
        <a:lnSpc>
          <a:spcPct val="90000"/>
        </a:lnSpc>
        <a:spcBef>
          <a:spcPct val="0"/>
        </a:spcBef>
        <a:spcAft>
          <a:spcPts val="1200"/>
        </a:spcAft>
        <a:buClr>
          <a:schemeClr val="bg2"/>
        </a:buClr>
        <a:buFont typeface="Arial" pitchFamily="34" charset="0"/>
        <a:buChar char="–"/>
        <a:defRPr sz="2200" kern="1200">
          <a:solidFill>
            <a:schemeClr val="bg1"/>
          </a:solidFill>
          <a:latin typeface="+mn-lt"/>
          <a:ea typeface="+mn-ea"/>
          <a:cs typeface="+mn-cs"/>
        </a:defRPr>
      </a:lvl2pPr>
      <a:lvl3pPr marL="746125" indent="-231775" algn="l" rtl="0" eaLnBrk="0" fontAlgn="base" hangingPunct="0">
        <a:lnSpc>
          <a:spcPct val="90000"/>
        </a:lnSpc>
        <a:spcBef>
          <a:spcPct val="0"/>
        </a:spcBef>
        <a:spcAft>
          <a:spcPts val="1200"/>
        </a:spcAft>
        <a:buClr>
          <a:schemeClr val="bg2"/>
        </a:buClr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030288" indent="-284163" algn="l" rtl="0" eaLnBrk="0" fontAlgn="base" hangingPunct="0">
        <a:lnSpc>
          <a:spcPct val="90000"/>
        </a:lnSpc>
        <a:spcBef>
          <a:spcPct val="0"/>
        </a:spcBef>
        <a:spcAft>
          <a:spcPts val="1200"/>
        </a:spcAft>
        <a:buClr>
          <a:schemeClr val="bg2"/>
        </a:buClr>
        <a:buFont typeface="Arial" pitchFamily="34" charset="0"/>
        <a:buChar char="–"/>
        <a:defRPr kern="1200">
          <a:solidFill>
            <a:schemeClr val="bg1"/>
          </a:solidFill>
          <a:latin typeface="+mn-lt"/>
          <a:ea typeface="+mn-ea"/>
          <a:cs typeface="+mn-cs"/>
        </a:defRPr>
      </a:lvl4pPr>
      <a:lvl5pPr marL="1260475" indent="-230188" algn="l" rtl="0" eaLnBrk="0" fontAlgn="base" hangingPunct="0">
        <a:lnSpc>
          <a:spcPct val="90000"/>
        </a:lnSpc>
        <a:spcBef>
          <a:spcPct val="0"/>
        </a:spcBef>
        <a:spcAft>
          <a:spcPts val="1200"/>
        </a:spcAft>
        <a:buClr>
          <a:schemeClr val="bg2"/>
        </a:buClr>
        <a:buFont typeface="Arial" pitchFamily="34" charset="0"/>
        <a:buChar char="»"/>
        <a:defRPr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6437313"/>
            <a:ext cx="9144000" cy="4206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1144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457200" y="219075"/>
            <a:ext cx="6257925" cy="93345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dirty="0" err="1" smtClean="0"/>
              <a:t>Cgglick</a:t>
            </a:r>
            <a:r>
              <a:rPr lang="en-US" dirty="0" smtClean="0"/>
              <a:t> to edit Master </a:t>
            </a:r>
            <a:br>
              <a:rPr lang="en-US" dirty="0" smtClean="0"/>
            </a:br>
            <a:r>
              <a:rPr lang="en-US" dirty="0" err="1" smtClean="0"/>
              <a:t>tTTitle</a:t>
            </a:r>
            <a:r>
              <a:rPr lang="en-US" dirty="0" smtClean="0"/>
              <a:t> style</a:t>
            </a:r>
            <a:endParaRPr lang="en-US" dirty="0"/>
          </a:p>
        </p:txBody>
      </p:sp>
      <p:pic>
        <p:nvPicPr>
          <p:cNvPr id="3078" name="Picture 9" descr="Pew logo white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9550" y="182563"/>
            <a:ext cx="2205038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 descr="White bac bottom detail-left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19275" y="2781300"/>
            <a:ext cx="732472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438650" y="6419850"/>
            <a:ext cx="4267200" cy="260350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+mn-lt"/>
              </a:rPr>
              <a:t>www.pewcenteronthestates.com</a:t>
            </a:r>
          </a:p>
        </p:txBody>
      </p:sp>
      <p:sp>
        <p:nvSpPr>
          <p:cNvPr id="308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6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28" r:id="rId2"/>
    <p:sldLayoutId id="2147483829" r:id="rId3"/>
    <p:sldLayoutId id="2147483830" r:id="rId4"/>
    <p:sldLayoutId id="2147483831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2000"/>
        </a:lnSpc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82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82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82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82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82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82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82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82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ct val="0"/>
        </a:spcBef>
        <a:spcAft>
          <a:spcPts val="1200"/>
        </a:spcAft>
        <a:buClr>
          <a:srgbClr val="BF4331"/>
        </a:buClr>
        <a:buSzPct val="100000"/>
        <a:buFont typeface="Arial" pitchFamily="34" charset="0"/>
        <a:buChar char="•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284163" algn="l" rtl="0" eaLnBrk="0" fontAlgn="base" hangingPunct="0">
        <a:lnSpc>
          <a:spcPct val="90000"/>
        </a:lnSpc>
        <a:spcBef>
          <a:spcPct val="0"/>
        </a:spcBef>
        <a:spcAft>
          <a:spcPts val="1200"/>
        </a:spcAft>
        <a:buClr>
          <a:srgbClr val="BF4331"/>
        </a:buClr>
        <a:buFont typeface="Arial" pitchFamily="34" charset="0"/>
        <a:buChar char="–"/>
        <a:defRPr sz="2200" kern="1200">
          <a:solidFill>
            <a:schemeClr val="bg1"/>
          </a:solidFill>
          <a:latin typeface="+mn-lt"/>
          <a:ea typeface="+mn-ea"/>
          <a:cs typeface="+mn-cs"/>
        </a:defRPr>
      </a:lvl2pPr>
      <a:lvl3pPr marL="746125" indent="-231775" algn="l" rtl="0" eaLnBrk="0" fontAlgn="base" hangingPunct="0">
        <a:lnSpc>
          <a:spcPct val="90000"/>
        </a:lnSpc>
        <a:spcBef>
          <a:spcPct val="0"/>
        </a:spcBef>
        <a:spcAft>
          <a:spcPts val="1200"/>
        </a:spcAft>
        <a:buClr>
          <a:srgbClr val="BF4331"/>
        </a:buClr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030288" indent="-284163" algn="l" rtl="0" eaLnBrk="0" fontAlgn="base" hangingPunct="0">
        <a:lnSpc>
          <a:spcPct val="90000"/>
        </a:lnSpc>
        <a:spcBef>
          <a:spcPct val="0"/>
        </a:spcBef>
        <a:spcAft>
          <a:spcPts val="1200"/>
        </a:spcAft>
        <a:buClr>
          <a:srgbClr val="BF4331"/>
        </a:buClr>
        <a:buFont typeface="Arial" pitchFamily="34" charset="0"/>
        <a:buChar char="–"/>
        <a:defRPr kern="1200">
          <a:solidFill>
            <a:schemeClr val="bg1"/>
          </a:solidFill>
          <a:latin typeface="+mn-lt"/>
          <a:ea typeface="+mn-ea"/>
          <a:cs typeface="+mn-cs"/>
        </a:defRPr>
      </a:lvl4pPr>
      <a:lvl5pPr marL="1260475" indent="-230188" algn="l" rtl="0" eaLnBrk="0" fontAlgn="base" hangingPunct="0">
        <a:lnSpc>
          <a:spcPct val="90000"/>
        </a:lnSpc>
        <a:spcBef>
          <a:spcPct val="0"/>
        </a:spcBef>
        <a:spcAft>
          <a:spcPts val="1200"/>
        </a:spcAft>
        <a:buClr>
          <a:srgbClr val="BF4331"/>
        </a:buClr>
        <a:buFont typeface="Arial" pitchFamily="34" charset="0"/>
        <a:buChar char="»"/>
        <a:defRPr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6437313"/>
            <a:ext cx="9144000" cy="4206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1144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457200" y="219075"/>
            <a:ext cx="6257925" cy="93345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dirty="0" err="1" smtClean="0"/>
              <a:t>Cgglick</a:t>
            </a:r>
            <a:r>
              <a:rPr lang="en-US" dirty="0" smtClean="0"/>
              <a:t> to edit Master </a:t>
            </a:r>
            <a:br>
              <a:rPr lang="en-US" dirty="0" smtClean="0"/>
            </a:br>
            <a:r>
              <a:rPr lang="en-US" dirty="0" err="1" smtClean="0"/>
              <a:t>tTTitle</a:t>
            </a:r>
            <a:r>
              <a:rPr lang="en-US" dirty="0" smtClean="0"/>
              <a:t> style</a:t>
            </a:r>
            <a:endParaRPr lang="en-US" dirty="0"/>
          </a:p>
        </p:txBody>
      </p:sp>
      <p:pic>
        <p:nvPicPr>
          <p:cNvPr id="4102" name="Picture 9" descr="Pew logo white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9550" y="182563"/>
            <a:ext cx="2205038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1" descr="White bac bottom detail-left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19275" y="2781300"/>
            <a:ext cx="732472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438650" y="6419850"/>
            <a:ext cx="4267200" cy="260350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+mn-lt"/>
              </a:rPr>
              <a:t>www.pewcenteronthestates.com</a:t>
            </a:r>
          </a:p>
        </p:txBody>
      </p:sp>
      <p:sp>
        <p:nvSpPr>
          <p:cNvPr id="410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6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2" r:id="rId1"/>
    <p:sldLayoutId id="2147483832" r:id="rId2"/>
    <p:sldLayoutId id="2147483833" r:id="rId3"/>
    <p:sldLayoutId id="2147483834" r:id="rId4"/>
    <p:sldLayoutId id="2147483835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2000"/>
        </a:lnSpc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82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82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82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82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82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82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82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82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ct val="0"/>
        </a:spcBef>
        <a:spcAft>
          <a:spcPts val="1200"/>
        </a:spcAft>
        <a:buClr>
          <a:srgbClr val="6E9934"/>
        </a:buClr>
        <a:buSzPct val="100000"/>
        <a:buFont typeface="Arial" pitchFamily="34" charset="0"/>
        <a:buChar char="•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284163" algn="l" rtl="0" eaLnBrk="0" fontAlgn="base" hangingPunct="0">
        <a:lnSpc>
          <a:spcPct val="90000"/>
        </a:lnSpc>
        <a:spcBef>
          <a:spcPct val="0"/>
        </a:spcBef>
        <a:spcAft>
          <a:spcPts val="1200"/>
        </a:spcAft>
        <a:buClr>
          <a:srgbClr val="6E9934"/>
        </a:buClr>
        <a:buFont typeface="Arial" pitchFamily="34" charset="0"/>
        <a:buChar char="–"/>
        <a:defRPr sz="2200" kern="1200">
          <a:solidFill>
            <a:schemeClr val="bg1"/>
          </a:solidFill>
          <a:latin typeface="+mn-lt"/>
          <a:ea typeface="+mn-ea"/>
          <a:cs typeface="+mn-cs"/>
        </a:defRPr>
      </a:lvl2pPr>
      <a:lvl3pPr marL="746125" indent="-231775" algn="l" rtl="0" eaLnBrk="0" fontAlgn="base" hangingPunct="0">
        <a:lnSpc>
          <a:spcPct val="90000"/>
        </a:lnSpc>
        <a:spcBef>
          <a:spcPct val="0"/>
        </a:spcBef>
        <a:spcAft>
          <a:spcPts val="1200"/>
        </a:spcAft>
        <a:buClr>
          <a:srgbClr val="6E9934"/>
        </a:buClr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030288" indent="-284163" algn="l" rtl="0" eaLnBrk="0" fontAlgn="base" hangingPunct="0">
        <a:lnSpc>
          <a:spcPct val="90000"/>
        </a:lnSpc>
        <a:spcBef>
          <a:spcPct val="0"/>
        </a:spcBef>
        <a:spcAft>
          <a:spcPts val="1200"/>
        </a:spcAft>
        <a:buClr>
          <a:srgbClr val="6E9934"/>
        </a:buClr>
        <a:buFont typeface="Arial" pitchFamily="34" charset="0"/>
        <a:buChar char="–"/>
        <a:defRPr kern="1200">
          <a:solidFill>
            <a:schemeClr val="bg1"/>
          </a:solidFill>
          <a:latin typeface="+mn-lt"/>
          <a:ea typeface="+mn-ea"/>
          <a:cs typeface="+mn-cs"/>
        </a:defRPr>
      </a:lvl4pPr>
      <a:lvl5pPr marL="1260475" indent="-230188" algn="l" rtl="0" eaLnBrk="0" fontAlgn="base" hangingPunct="0">
        <a:lnSpc>
          <a:spcPct val="90000"/>
        </a:lnSpc>
        <a:spcBef>
          <a:spcPct val="0"/>
        </a:spcBef>
        <a:spcAft>
          <a:spcPts val="1200"/>
        </a:spcAft>
        <a:buClr>
          <a:srgbClr val="6E9934"/>
        </a:buClr>
        <a:buFont typeface="Arial" pitchFamily="34" charset="0"/>
        <a:buChar char="»"/>
        <a:defRPr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6437313"/>
            <a:ext cx="9144000" cy="4206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1144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457200" y="219075"/>
            <a:ext cx="6257925" cy="93345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dirty="0" err="1" smtClean="0"/>
              <a:t>Cgglick</a:t>
            </a:r>
            <a:r>
              <a:rPr lang="en-US" dirty="0" smtClean="0"/>
              <a:t> to edit Master </a:t>
            </a:r>
            <a:br>
              <a:rPr lang="en-US" dirty="0" smtClean="0"/>
            </a:br>
            <a:r>
              <a:rPr lang="en-US" dirty="0" err="1" smtClean="0"/>
              <a:t>tTTitle</a:t>
            </a:r>
            <a:r>
              <a:rPr lang="en-US" dirty="0" smtClean="0"/>
              <a:t> style</a:t>
            </a:r>
            <a:endParaRPr lang="en-US" dirty="0"/>
          </a:p>
        </p:txBody>
      </p:sp>
      <p:pic>
        <p:nvPicPr>
          <p:cNvPr id="5126" name="Picture 9" descr="Pew logo white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9550" y="182563"/>
            <a:ext cx="2205038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438650" y="6419850"/>
            <a:ext cx="4267200" cy="260350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+mn-lt"/>
              </a:rPr>
              <a:t>www.pewcenteronthestates.com</a:t>
            </a:r>
          </a:p>
        </p:txBody>
      </p:sp>
      <p:sp>
        <p:nvSpPr>
          <p:cNvPr id="51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6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3" r:id="rId1"/>
    <p:sldLayoutId id="2147483836" r:id="rId2"/>
    <p:sldLayoutId id="2147483837" r:id="rId3"/>
    <p:sldLayoutId id="2147483838" r:id="rId4"/>
    <p:sldLayoutId id="2147483839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2000"/>
        </a:lnSpc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82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82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82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82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82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82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82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82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ct val="0"/>
        </a:spcBef>
        <a:spcAft>
          <a:spcPts val="120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284163" algn="l" rtl="0" eaLnBrk="0" fontAlgn="base" hangingPunct="0">
        <a:lnSpc>
          <a:spcPct val="90000"/>
        </a:lnSpc>
        <a:spcBef>
          <a:spcPct val="0"/>
        </a:spcBef>
        <a:spcAft>
          <a:spcPts val="1200"/>
        </a:spcAft>
        <a:buClr>
          <a:schemeClr val="bg2"/>
        </a:buClr>
        <a:buFont typeface="Arial" pitchFamily="34" charset="0"/>
        <a:buChar char="–"/>
        <a:defRPr sz="2200" kern="1200">
          <a:solidFill>
            <a:schemeClr val="bg1"/>
          </a:solidFill>
          <a:latin typeface="+mn-lt"/>
          <a:ea typeface="+mn-ea"/>
          <a:cs typeface="+mn-cs"/>
        </a:defRPr>
      </a:lvl2pPr>
      <a:lvl3pPr marL="746125" indent="-231775" algn="l" rtl="0" eaLnBrk="0" fontAlgn="base" hangingPunct="0">
        <a:lnSpc>
          <a:spcPct val="90000"/>
        </a:lnSpc>
        <a:spcBef>
          <a:spcPct val="0"/>
        </a:spcBef>
        <a:spcAft>
          <a:spcPts val="1200"/>
        </a:spcAft>
        <a:buClr>
          <a:schemeClr val="bg2"/>
        </a:buClr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030288" indent="-284163" algn="l" rtl="0" eaLnBrk="0" fontAlgn="base" hangingPunct="0">
        <a:lnSpc>
          <a:spcPct val="90000"/>
        </a:lnSpc>
        <a:spcBef>
          <a:spcPct val="0"/>
        </a:spcBef>
        <a:spcAft>
          <a:spcPts val="1200"/>
        </a:spcAft>
        <a:buClr>
          <a:schemeClr val="bg2"/>
        </a:buClr>
        <a:buFont typeface="Arial" pitchFamily="34" charset="0"/>
        <a:buChar char="–"/>
        <a:defRPr kern="1200">
          <a:solidFill>
            <a:schemeClr val="bg1"/>
          </a:solidFill>
          <a:latin typeface="+mn-lt"/>
          <a:ea typeface="+mn-ea"/>
          <a:cs typeface="+mn-cs"/>
        </a:defRPr>
      </a:lvl4pPr>
      <a:lvl5pPr marL="1260475" indent="-230188" algn="l" rtl="0" eaLnBrk="0" fontAlgn="base" hangingPunct="0">
        <a:lnSpc>
          <a:spcPct val="90000"/>
        </a:lnSpc>
        <a:spcBef>
          <a:spcPct val="0"/>
        </a:spcBef>
        <a:spcAft>
          <a:spcPts val="1200"/>
        </a:spcAft>
        <a:buClr>
          <a:schemeClr val="bg2"/>
        </a:buClr>
        <a:buFont typeface="Arial" pitchFamily="34" charset="0"/>
        <a:buChar char="»"/>
        <a:defRPr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437313"/>
            <a:ext cx="9144000" cy="4206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1144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457200" y="219075"/>
            <a:ext cx="6257925" cy="93345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dirty="0" err="1" smtClean="0"/>
              <a:t>Cgglick</a:t>
            </a:r>
            <a:r>
              <a:rPr lang="en-US" dirty="0" smtClean="0"/>
              <a:t> to edit Master </a:t>
            </a:r>
            <a:br>
              <a:rPr lang="en-US" dirty="0" smtClean="0"/>
            </a:br>
            <a:r>
              <a:rPr lang="en-US" dirty="0" err="1" smtClean="0"/>
              <a:t>tTTitle</a:t>
            </a:r>
            <a:r>
              <a:rPr lang="en-US" dirty="0" smtClean="0"/>
              <a:t> style</a:t>
            </a:r>
            <a:endParaRPr lang="en-US" dirty="0"/>
          </a:p>
        </p:txBody>
      </p:sp>
      <p:pic>
        <p:nvPicPr>
          <p:cNvPr id="3078" name="Picture 9" descr="Pew logo white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9550" y="182563"/>
            <a:ext cx="2205038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 descr="White bac bottom detail-left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19275" y="2781300"/>
            <a:ext cx="732472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438650" y="6419850"/>
            <a:ext cx="4267200" cy="260350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prstClr val="white"/>
                </a:solidFill>
                <a:latin typeface="Calibri"/>
              </a:rPr>
              <a:t>www.pewcenteronthestates.com</a:t>
            </a:r>
          </a:p>
        </p:txBody>
      </p:sp>
      <p:sp>
        <p:nvSpPr>
          <p:cNvPr id="308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6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2000"/>
        </a:lnSpc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82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82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82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82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82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82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82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82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ct val="0"/>
        </a:spcBef>
        <a:spcAft>
          <a:spcPts val="1200"/>
        </a:spcAft>
        <a:buClr>
          <a:srgbClr val="BF4331"/>
        </a:buClr>
        <a:buSzPct val="100000"/>
        <a:buFont typeface="Arial" pitchFamily="34" charset="0"/>
        <a:buChar char="•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284163" algn="l" rtl="0" eaLnBrk="0" fontAlgn="base" hangingPunct="0">
        <a:lnSpc>
          <a:spcPct val="90000"/>
        </a:lnSpc>
        <a:spcBef>
          <a:spcPct val="0"/>
        </a:spcBef>
        <a:spcAft>
          <a:spcPts val="1200"/>
        </a:spcAft>
        <a:buClr>
          <a:srgbClr val="BF4331"/>
        </a:buClr>
        <a:buFont typeface="Arial" pitchFamily="34" charset="0"/>
        <a:buChar char="–"/>
        <a:defRPr sz="2200" kern="1200">
          <a:solidFill>
            <a:schemeClr val="bg1"/>
          </a:solidFill>
          <a:latin typeface="+mn-lt"/>
          <a:ea typeface="+mn-ea"/>
          <a:cs typeface="+mn-cs"/>
        </a:defRPr>
      </a:lvl2pPr>
      <a:lvl3pPr marL="746125" indent="-231775" algn="l" rtl="0" eaLnBrk="0" fontAlgn="base" hangingPunct="0">
        <a:lnSpc>
          <a:spcPct val="90000"/>
        </a:lnSpc>
        <a:spcBef>
          <a:spcPct val="0"/>
        </a:spcBef>
        <a:spcAft>
          <a:spcPts val="1200"/>
        </a:spcAft>
        <a:buClr>
          <a:srgbClr val="BF4331"/>
        </a:buClr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030288" indent="-284163" algn="l" rtl="0" eaLnBrk="0" fontAlgn="base" hangingPunct="0">
        <a:lnSpc>
          <a:spcPct val="90000"/>
        </a:lnSpc>
        <a:spcBef>
          <a:spcPct val="0"/>
        </a:spcBef>
        <a:spcAft>
          <a:spcPts val="1200"/>
        </a:spcAft>
        <a:buClr>
          <a:srgbClr val="BF4331"/>
        </a:buClr>
        <a:buFont typeface="Arial" pitchFamily="34" charset="0"/>
        <a:buChar char="–"/>
        <a:defRPr kern="1200">
          <a:solidFill>
            <a:schemeClr val="bg1"/>
          </a:solidFill>
          <a:latin typeface="+mn-lt"/>
          <a:ea typeface="+mn-ea"/>
          <a:cs typeface="+mn-cs"/>
        </a:defRPr>
      </a:lvl4pPr>
      <a:lvl5pPr marL="1260475" indent="-230188" algn="l" rtl="0" eaLnBrk="0" fontAlgn="base" hangingPunct="0">
        <a:lnSpc>
          <a:spcPct val="90000"/>
        </a:lnSpc>
        <a:spcBef>
          <a:spcPct val="0"/>
        </a:spcBef>
        <a:spcAft>
          <a:spcPts val="1200"/>
        </a:spcAft>
        <a:buClr>
          <a:srgbClr val="BF4331"/>
        </a:buClr>
        <a:buFont typeface="Arial" pitchFamily="34" charset="0"/>
        <a:buChar char="»"/>
        <a:defRPr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png"/><Relationship Id="rId3" Type="http://schemas.openxmlformats.org/officeDocument/2006/relationships/image" Target="../media/image16.gif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5" Type="http://schemas.openxmlformats.org/officeDocument/2006/relationships/image" Target="../media/image2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fluoridation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://www.cdc.gov/fluoridatio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5" name="Picture 13" descr="Pew logo colore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invGray">
          <a:xfrm>
            <a:off x="2030681" y="886037"/>
            <a:ext cx="5065314" cy="1850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39090" y="3429000"/>
            <a:ext cx="7065819" cy="1449977"/>
          </a:xfrm>
        </p:spPr>
        <p:txBody>
          <a:bodyPr/>
          <a:lstStyle/>
          <a:p>
            <a:pPr>
              <a:defRPr/>
            </a:pPr>
            <a:r>
              <a:rPr sz="4200" dirty="0" smtClean="0">
                <a:solidFill>
                  <a:srgbClr val="FFFF6D"/>
                </a:solidFill>
              </a:rPr>
              <a:t>Water Fluoridation:</a:t>
            </a:r>
            <a:r>
              <a:rPr sz="4200" dirty="0">
                <a:solidFill>
                  <a:srgbClr val="FFFF6D"/>
                </a:solidFill>
              </a:rPr>
              <a:t/>
            </a:r>
            <a:br>
              <a:rPr sz="4200" dirty="0">
                <a:solidFill>
                  <a:srgbClr val="FFFF6D"/>
                </a:solidFill>
              </a:rPr>
            </a:br>
            <a:r>
              <a:rPr sz="3600" b="0" i="1" dirty="0" smtClean="0">
                <a:solidFill>
                  <a:schemeClr val="tx1"/>
                </a:solidFill>
              </a:rPr>
              <a:t>Why It Still Matters</a:t>
            </a:r>
            <a:endParaRPr sz="3600" b="0" i="1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66725" y="5434148"/>
            <a:ext cx="8198973" cy="9310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Matt Jacob</a:t>
            </a:r>
          </a:p>
          <a:p>
            <a:pPr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Grantmakers in Health Webinar</a:t>
            </a:r>
          </a:p>
          <a:p>
            <a:pPr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November 2, 2012</a:t>
            </a: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5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138289" y="2461846"/>
            <a:ext cx="5050302" cy="1786597"/>
          </a:xfrm>
        </p:spPr>
        <p:txBody>
          <a:bodyPr/>
          <a:lstStyle/>
          <a:p>
            <a:pPr>
              <a:defRPr/>
            </a:pPr>
            <a:r>
              <a:rPr sz="4600" dirty="0" smtClean="0">
                <a:solidFill>
                  <a:srgbClr val="FFFF7D"/>
                </a:solidFill>
              </a:rPr>
              <a:t>Fluoridation:</a:t>
            </a:r>
            <a:br>
              <a:rPr sz="4600" dirty="0" smtClean="0">
                <a:solidFill>
                  <a:srgbClr val="FFFF7D"/>
                </a:solidFill>
              </a:rPr>
            </a:br>
            <a:r>
              <a:rPr sz="4200" b="0" dirty="0" smtClean="0">
                <a:solidFill>
                  <a:schemeClr val="tx1"/>
                </a:solidFill>
              </a:rPr>
              <a:t>What Pew Is Doing</a:t>
            </a:r>
            <a:endParaRPr sz="4200" b="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79561" y="2640169"/>
            <a:ext cx="6864439" cy="37348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26" y="548639"/>
            <a:ext cx="5164229" cy="603885"/>
          </a:xfrm>
        </p:spPr>
        <p:txBody>
          <a:bodyPr/>
          <a:lstStyle/>
          <a:p>
            <a:r>
              <a:rPr lang="en-US" sz="2800" dirty="0" smtClean="0"/>
              <a:t>The Campaign for Dental Health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277" y="1997613"/>
            <a:ext cx="3787078" cy="3798276"/>
          </a:xfrm>
        </p:spPr>
        <p:txBody>
          <a:bodyPr/>
          <a:lstStyle/>
          <a:p>
            <a:pPr marL="457200" indent="-457200">
              <a:spcAft>
                <a:spcPts val="1800"/>
              </a:spcAft>
              <a:buFont typeface="Wingdings" pitchFamily="2" charset="2"/>
              <a:buChar char="ü"/>
            </a:pPr>
            <a:r>
              <a:rPr lang="en-US" sz="2000" dirty="0" smtClean="0"/>
              <a:t>Create a national network of CWF advocates who can share ideas, offer insights, and support one another</a:t>
            </a:r>
          </a:p>
          <a:p>
            <a:pPr marL="457200" indent="-457200">
              <a:spcAft>
                <a:spcPts val="1800"/>
              </a:spcAft>
              <a:buFont typeface="Wingdings" pitchFamily="2" charset="2"/>
              <a:buChar char="ü"/>
            </a:pPr>
            <a:r>
              <a:rPr lang="en-US" sz="2000" dirty="0" smtClean="0"/>
              <a:t>Improve the quality and accuracy of web content about oral health and CWF</a:t>
            </a:r>
          </a:p>
          <a:p>
            <a:pPr marL="457200" indent="-457200">
              <a:spcAft>
                <a:spcPts val="1800"/>
              </a:spcAft>
              <a:buFont typeface="Wingdings" pitchFamily="2" charset="2"/>
              <a:buChar char="ü"/>
            </a:pPr>
            <a:r>
              <a:rPr lang="en-US" sz="2000" dirty="0" smtClean="0"/>
              <a:t>Provide state and local advocates with fact sheets, PowerPoint slides and other helpful resources to support their work</a:t>
            </a:r>
          </a:p>
        </p:txBody>
      </p:sp>
      <p:pic>
        <p:nvPicPr>
          <p:cNvPr id="9" name="Picture 8" descr="Build a Netwo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22024" y="1868741"/>
            <a:ext cx="3168426" cy="23763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42778" y="1499940"/>
            <a:ext cx="1502334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50" b="1" i="1" dirty="0" smtClean="0">
                <a:solidFill>
                  <a:schemeClr val="bg1"/>
                </a:solidFill>
                <a:latin typeface="+mj-lt"/>
              </a:rPr>
              <a:t>Objectives: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30017" y="2398643"/>
            <a:ext cx="7513983" cy="396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53" y="543339"/>
            <a:ext cx="6257925" cy="596347"/>
          </a:xfrm>
        </p:spPr>
        <p:txBody>
          <a:bodyPr/>
          <a:lstStyle/>
          <a:p>
            <a:r>
              <a:rPr lang="en-US" sz="2800" dirty="0" smtClean="0"/>
              <a:t>The Campaign for Dental Health</a:t>
            </a:r>
            <a:endParaRPr lang="en-US" sz="2800" dirty="0"/>
          </a:p>
        </p:txBody>
      </p:sp>
      <p:pic>
        <p:nvPicPr>
          <p:cNvPr id="12" name="Picture 11" descr="Pew 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113" y="1820225"/>
            <a:ext cx="1837830" cy="6775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7576" y="1287887"/>
            <a:ext cx="4108361" cy="423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50" b="1" i="1" dirty="0" smtClean="0">
                <a:solidFill>
                  <a:schemeClr val="bg1"/>
                </a:solidFill>
                <a:latin typeface="+mn-lt"/>
              </a:rPr>
              <a:t>A campaign with diverse partners:</a:t>
            </a:r>
            <a:endParaRPr lang="en-US" sz="215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Oval 7"/>
          <p:cNvSpPr/>
          <p:nvPr/>
        </p:nvSpPr>
        <p:spPr>
          <a:xfrm>
            <a:off x="4027269" y="3940935"/>
            <a:ext cx="561178" cy="5126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Calif Dental Associa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6308" y="3201332"/>
            <a:ext cx="994350" cy="650382"/>
          </a:xfrm>
          <a:prstGeom prst="rect">
            <a:avLst/>
          </a:prstGeom>
        </p:spPr>
      </p:pic>
      <p:pic>
        <p:nvPicPr>
          <p:cNvPr id="18" name="Picture 17" descr="network 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6259" y="2652858"/>
            <a:ext cx="2501444" cy="414526"/>
          </a:xfrm>
          <a:prstGeom prst="rect">
            <a:avLst/>
          </a:prstGeom>
        </p:spPr>
      </p:pic>
      <p:pic>
        <p:nvPicPr>
          <p:cNvPr id="16" name="Picture 15" descr="100 Black Men of DC.JPG"/>
          <p:cNvPicPr>
            <a:picLocks noChangeAspect="1"/>
          </p:cNvPicPr>
          <p:nvPr/>
        </p:nvPicPr>
        <p:blipFill>
          <a:blip r:embed="rId6" cstate="print"/>
          <a:srcRect b="7852"/>
          <a:stretch>
            <a:fillRect/>
          </a:stretch>
        </p:blipFill>
        <p:spPr>
          <a:xfrm>
            <a:off x="222411" y="4109173"/>
            <a:ext cx="1442434" cy="883900"/>
          </a:xfrm>
          <a:prstGeom prst="rect">
            <a:avLst/>
          </a:prstGeom>
        </p:spPr>
      </p:pic>
      <p:pic>
        <p:nvPicPr>
          <p:cNvPr id="21" name="Picture 20" descr="WV Kids Count.jpg"/>
          <p:cNvPicPr>
            <a:picLocks noChangeAspect="1"/>
          </p:cNvPicPr>
          <p:nvPr/>
        </p:nvPicPr>
        <p:blipFill>
          <a:blip r:embed="rId7" cstate="print"/>
          <a:srcRect l="4772" t="12693" r="56287" b="53424"/>
          <a:stretch>
            <a:fillRect/>
          </a:stretch>
        </p:blipFill>
        <p:spPr>
          <a:xfrm>
            <a:off x="3181082" y="4102376"/>
            <a:ext cx="1365160" cy="1002538"/>
          </a:xfrm>
          <a:prstGeom prst="rect">
            <a:avLst/>
          </a:prstGeom>
        </p:spPr>
      </p:pic>
      <p:pic>
        <p:nvPicPr>
          <p:cNvPr id="20" name="Picture 19" descr="Kansas Health Fdtn.jpg"/>
          <p:cNvPicPr>
            <a:picLocks noChangeAspect="1"/>
          </p:cNvPicPr>
          <p:nvPr/>
        </p:nvPicPr>
        <p:blipFill>
          <a:blip r:embed="rId8" cstate="print"/>
          <a:srcRect l="19107" t="23654" r="16154" b="24808"/>
          <a:stretch>
            <a:fillRect/>
          </a:stretch>
        </p:blipFill>
        <p:spPr>
          <a:xfrm>
            <a:off x="1739381" y="4191706"/>
            <a:ext cx="1407450" cy="1120462"/>
          </a:xfrm>
          <a:prstGeom prst="rect">
            <a:avLst/>
          </a:prstGeom>
        </p:spPr>
      </p:pic>
      <p:pic>
        <p:nvPicPr>
          <p:cNvPr id="19" name="Picture 18" descr="ASTDD #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20086" y="5417180"/>
            <a:ext cx="1210614" cy="761230"/>
          </a:xfrm>
          <a:prstGeom prst="rect">
            <a:avLst/>
          </a:prstGeom>
        </p:spPr>
      </p:pic>
      <p:pic>
        <p:nvPicPr>
          <p:cNvPr id="26" name="Picture 25" descr="GirlsBrushing01_SilverSpring.jpg"/>
          <p:cNvPicPr>
            <a:picLocks noChangeAspect="1"/>
          </p:cNvPicPr>
          <p:nvPr/>
        </p:nvPicPr>
        <p:blipFill>
          <a:blip r:embed="rId10" cstate="print"/>
          <a:srcRect l="44169" t="482"/>
          <a:stretch>
            <a:fillRect/>
          </a:stretch>
        </p:blipFill>
        <p:spPr>
          <a:xfrm>
            <a:off x="4662152" y="1120462"/>
            <a:ext cx="4481848" cy="5312536"/>
          </a:xfrm>
          <a:prstGeom prst="rect">
            <a:avLst/>
          </a:prstGeom>
        </p:spPr>
      </p:pic>
      <p:pic>
        <p:nvPicPr>
          <p:cNvPr id="22" name="Picture 21" descr="Voices logo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408347" y="1930723"/>
            <a:ext cx="2125014" cy="670810"/>
          </a:xfrm>
          <a:prstGeom prst="rect">
            <a:avLst/>
          </a:prstGeom>
        </p:spPr>
      </p:pic>
      <p:pic>
        <p:nvPicPr>
          <p:cNvPr id="24" name="Picture 23" descr="Children's Health Alliance-Wisc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04066" y="5465255"/>
            <a:ext cx="1400174" cy="801978"/>
          </a:xfrm>
          <a:prstGeom prst="rect">
            <a:avLst/>
          </a:prstGeom>
        </p:spPr>
      </p:pic>
      <p:pic>
        <p:nvPicPr>
          <p:cNvPr id="25" name="Picture 24" descr="APHA Logo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22068" y="5108303"/>
            <a:ext cx="1045030" cy="1161142"/>
          </a:xfrm>
          <a:prstGeom prst="rect">
            <a:avLst/>
          </a:prstGeom>
        </p:spPr>
      </p:pic>
      <p:pic>
        <p:nvPicPr>
          <p:cNvPr id="14" name="Picture 13" descr="AAP-Logo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068739" y="2782900"/>
            <a:ext cx="1404060" cy="1323098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4128427" y="3919538"/>
            <a:ext cx="176213" cy="2143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Florida PHI Logo.jpg"/>
          <p:cNvPicPr>
            <a:picLocks noChangeAspect="1"/>
          </p:cNvPicPr>
          <p:nvPr/>
        </p:nvPicPr>
        <p:blipFill>
          <a:blip r:embed="rId15" cstate="print"/>
          <a:srcRect b="13274"/>
          <a:stretch>
            <a:fillRect/>
          </a:stretch>
        </p:blipFill>
        <p:spPr>
          <a:xfrm>
            <a:off x="1495547" y="3317118"/>
            <a:ext cx="1510566" cy="818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79561" y="2640169"/>
            <a:ext cx="6864439" cy="37348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26" y="219075"/>
            <a:ext cx="5600328" cy="933450"/>
          </a:xfrm>
        </p:spPr>
        <p:txBody>
          <a:bodyPr/>
          <a:lstStyle/>
          <a:p>
            <a:r>
              <a:rPr lang="en-US" sz="2800" dirty="0" smtClean="0"/>
              <a:t>Start reclaiming the web</a:t>
            </a:r>
            <a:endParaRPr lang="en-US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4648" y="1500906"/>
            <a:ext cx="3011727" cy="1312633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900" dirty="0" smtClean="0"/>
              <a:t>	</a:t>
            </a:r>
            <a:r>
              <a:rPr lang="en-US" sz="1900" b="1" dirty="0" smtClean="0"/>
              <a:t>iLikeMyTeeth.org</a:t>
            </a: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900" dirty="0" smtClean="0">
                <a:cs typeface="Arial" charset="0"/>
              </a:rPr>
              <a:t>	frames CWF in the broader context of oral health (protecting teeth)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0699" t="7588" r="11654" b="12294"/>
          <a:stretch>
            <a:fillRect/>
          </a:stretch>
        </p:blipFill>
        <p:spPr bwMode="auto">
          <a:xfrm>
            <a:off x="574707" y="1295118"/>
            <a:ext cx="5325034" cy="3434044"/>
          </a:xfrm>
          <a:prstGeom prst="rect">
            <a:avLst/>
          </a:prstGeom>
          <a:noFill/>
          <a:ln w="22225">
            <a:solidFill>
              <a:schemeClr val="bg1"/>
            </a:solidFill>
            <a:miter lim="800000"/>
            <a:headEnd/>
            <a:tailEnd/>
          </a:ln>
          <a:effectLst>
            <a:outerShdw blurRad="1905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0368" t="7559" r="12426" b="15033"/>
          <a:stretch>
            <a:fillRect/>
          </a:stretch>
        </p:blipFill>
        <p:spPr bwMode="auto">
          <a:xfrm>
            <a:off x="2442924" y="2958351"/>
            <a:ext cx="5361730" cy="3359872"/>
          </a:xfrm>
          <a:prstGeom prst="rect">
            <a:avLst/>
          </a:prstGeom>
          <a:noFill/>
          <a:ln w="22225">
            <a:solidFill>
              <a:schemeClr val="bg1"/>
            </a:solidFill>
            <a:miter lim="800000"/>
            <a:headEnd/>
            <a:tailEnd/>
          </a:ln>
          <a:effectLst>
            <a:outerShdw blurRad="1016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79561" y="2640169"/>
            <a:ext cx="6864439" cy="37348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26" y="219075"/>
            <a:ext cx="5305911" cy="933450"/>
          </a:xfrm>
        </p:spPr>
        <p:txBody>
          <a:bodyPr/>
          <a:lstStyle/>
          <a:p>
            <a:r>
              <a:rPr lang="en-US" sz="2800" dirty="0" smtClean="0"/>
              <a:t>Provide scientifically accurate info</a:t>
            </a:r>
            <a:endParaRPr lang="en-US" sz="2800" b="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6" t="11586" r="29459" b="11401"/>
          <a:stretch/>
        </p:blipFill>
        <p:spPr bwMode="auto">
          <a:xfrm>
            <a:off x="1676274" y="1383379"/>
            <a:ext cx="5939372" cy="4670232"/>
          </a:xfrm>
          <a:prstGeom prst="rect">
            <a:avLst/>
          </a:prstGeom>
          <a:noFill/>
          <a:ln w="9525">
            <a:solidFill>
              <a:schemeClr val="bg1">
                <a:lumMod val="75000"/>
                <a:lumOff val="25000"/>
              </a:schemeClr>
            </a:solidFill>
            <a:miter lim="800000"/>
            <a:headEnd/>
            <a:tailEnd/>
          </a:ln>
          <a:effectLst>
            <a:outerShdw blurRad="266700"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21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79561" y="2640169"/>
            <a:ext cx="6864439" cy="37348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26" y="219075"/>
            <a:ext cx="6547700" cy="933450"/>
          </a:xfrm>
        </p:spPr>
        <p:txBody>
          <a:bodyPr/>
          <a:lstStyle/>
          <a:p>
            <a:r>
              <a:rPr lang="en-US" sz="2800" dirty="0" smtClean="0"/>
              <a:t>Assist local health advocates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797" y="1401442"/>
            <a:ext cx="5987351" cy="762209"/>
          </a:xfrm>
        </p:spPr>
        <p:txBody>
          <a:bodyPr/>
          <a:lstStyle/>
          <a:p>
            <a:pPr marL="457200" indent="-457200" algn="ctr">
              <a:buNone/>
            </a:pPr>
            <a:r>
              <a:rPr lang="en-US" sz="2150" dirty="0" smtClean="0"/>
              <a:t>	</a:t>
            </a:r>
            <a:r>
              <a:rPr lang="en-US" sz="2050" dirty="0" smtClean="0"/>
              <a:t>Allowing advocates to create a locally customized web presence for their CWF campaign</a:t>
            </a:r>
            <a:endParaRPr lang="en-US" sz="2050" dirty="0" smtClean="0">
              <a:cs typeface="Arial" charset="0"/>
            </a:endParaRPr>
          </a:p>
        </p:txBody>
      </p:sp>
      <p:pic>
        <p:nvPicPr>
          <p:cNvPr id="7" name="Picture 6" descr="CWF Web_LocalSite.png"/>
          <p:cNvPicPr>
            <a:picLocks noChangeAspect="1"/>
          </p:cNvPicPr>
          <p:nvPr/>
        </p:nvPicPr>
        <p:blipFill>
          <a:blip r:embed="rId2" cstate="print"/>
          <a:srcRect l="4545" r="6061" b="51239"/>
          <a:stretch>
            <a:fillRect/>
          </a:stretch>
        </p:blipFill>
        <p:spPr>
          <a:xfrm>
            <a:off x="1260118" y="2281025"/>
            <a:ext cx="6710122" cy="3694772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77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8" descr="FLUORIDE-DECK_pg9.png"/>
          <p:cNvPicPr>
            <a:picLocks noChangeAspect="1"/>
          </p:cNvPicPr>
          <p:nvPr/>
        </p:nvPicPr>
        <p:blipFill>
          <a:blip r:embed="rId2" cstate="print"/>
          <a:srcRect l="3088" t="5560" r="4659"/>
          <a:stretch>
            <a:fillRect/>
          </a:stretch>
        </p:blipFill>
        <p:spPr bwMode="auto">
          <a:xfrm>
            <a:off x="4906854" y="1317184"/>
            <a:ext cx="2820470" cy="2165002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279561" y="2640169"/>
            <a:ext cx="6864439" cy="37348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7" descr="FLUORIDE-DECK_pg3.png"/>
          <p:cNvPicPr>
            <a:picLocks noChangeAspect="1"/>
          </p:cNvPicPr>
          <p:nvPr/>
        </p:nvPicPr>
        <p:blipFill>
          <a:blip r:embed="rId3" cstate="print"/>
          <a:srcRect l="4345" t="1267" r="4495" b="8947"/>
          <a:stretch>
            <a:fillRect/>
          </a:stretch>
        </p:blipFill>
        <p:spPr bwMode="auto">
          <a:xfrm>
            <a:off x="5540893" y="2150772"/>
            <a:ext cx="2737242" cy="2021982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26" y="425003"/>
            <a:ext cx="6547700" cy="727522"/>
          </a:xfrm>
        </p:spPr>
        <p:txBody>
          <a:bodyPr/>
          <a:lstStyle/>
          <a:p>
            <a:r>
              <a:rPr lang="en-US" sz="2800" dirty="0" smtClean="0"/>
              <a:t>PowerPoint slides for advocates</a:t>
            </a:r>
            <a:endParaRPr lang="en-US" sz="2800" dirty="0"/>
          </a:p>
        </p:txBody>
      </p:sp>
      <p:pic>
        <p:nvPicPr>
          <p:cNvPr id="8" name="Content Placeholder 5" descr="FLUORIDE-DECK_pg1.pn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rcRect l="5484" t="6276" r="4780"/>
          <a:stretch>
            <a:fillRect/>
          </a:stretch>
        </p:blipFill>
        <p:spPr>
          <a:xfrm>
            <a:off x="425001" y="1405944"/>
            <a:ext cx="2575776" cy="2017692"/>
          </a:xfrm>
          <a:ln w="19050">
            <a:solidFill>
              <a:schemeClr val="bg1"/>
            </a:solidFill>
          </a:ln>
        </p:spPr>
      </p:pic>
      <p:pic>
        <p:nvPicPr>
          <p:cNvPr id="9" name="Content Placeholder 6" descr="FLUORIDE-DECK_pg2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834424" y="1764405"/>
            <a:ext cx="3000064" cy="2250048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3" name="Picture 11" descr="FLUORIDE-DECK_pg14.png"/>
          <p:cNvPicPr>
            <a:picLocks noChangeAspect="1"/>
          </p:cNvPicPr>
          <p:nvPr/>
        </p:nvPicPr>
        <p:blipFill>
          <a:blip r:embed="rId6" cstate="print"/>
          <a:srcRect l="2564" t="3813" r="2884" b="3764"/>
          <a:stretch>
            <a:fillRect/>
          </a:stretch>
        </p:blipFill>
        <p:spPr bwMode="auto">
          <a:xfrm>
            <a:off x="5653829" y="3779624"/>
            <a:ext cx="2987894" cy="2190058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4" name="Picture 12" descr="FLUORIDE-DECK_pg16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18482" y="3454467"/>
            <a:ext cx="2995952" cy="2246962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5" name="Picture 13" descr="FLUORIDE-DECK_pg19.png"/>
          <p:cNvPicPr>
            <a:picLocks noChangeAspect="1"/>
          </p:cNvPicPr>
          <p:nvPr/>
        </p:nvPicPr>
        <p:blipFill>
          <a:blip r:embed="rId8" cstate="print"/>
          <a:srcRect l="2973" t="3787" r="3367"/>
          <a:stretch>
            <a:fillRect/>
          </a:stretch>
        </p:blipFill>
        <p:spPr bwMode="auto">
          <a:xfrm>
            <a:off x="695460" y="3105683"/>
            <a:ext cx="2833350" cy="218416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2" name="Picture 9" descr="FLUORIDE-DECK_pg12.png"/>
          <p:cNvPicPr>
            <a:picLocks noChangeAspect="1"/>
          </p:cNvPicPr>
          <p:nvPr/>
        </p:nvPicPr>
        <p:blipFill>
          <a:blip r:embed="rId9" cstate="print"/>
          <a:srcRect l="5501" t="2755" r="3516" b="3260"/>
          <a:stretch>
            <a:fillRect/>
          </a:stretch>
        </p:blipFill>
        <p:spPr bwMode="auto">
          <a:xfrm>
            <a:off x="1803041" y="4000027"/>
            <a:ext cx="2833354" cy="2194711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79561" y="2640169"/>
            <a:ext cx="6864439" cy="37348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26" y="219075"/>
            <a:ext cx="6547700" cy="892273"/>
          </a:xfrm>
        </p:spPr>
        <p:txBody>
          <a:bodyPr/>
          <a:lstStyle/>
          <a:p>
            <a:r>
              <a:rPr lang="en-US" sz="2800" dirty="0" smtClean="0"/>
              <a:t>The campaign’s progress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7891" y="1423852"/>
            <a:ext cx="4459458" cy="4258492"/>
          </a:xfrm>
        </p:spPr>
        <p:txBody>
          <a:bodyPr/>
          <a:lstStyle/>
          <a:p>
            <a:pPr marL="457200" indent="-457200">
              <a:spcAft>
                <a:spcPts val="1600"/>
              </a:spcAft>
              <a:buFont typeface="Wingdings" pitchFamily="2" charset="2"/>
              <a:buChar char="ü"/>
            </a:pPr>
            <a:r>
              <a:rPr lang="en-US" sz="1900" dirty="0" smtClean="0"/>
              <a:t>More than </a:t>
            </a:r>
            <a:r>
              <a:rPr lang="en-US" sz="1900" b="1" dirty="0" smtClean="0"/>
              <a:t>430 users </a:t>
            </a:r>
            <a:r>
              <a:rPr lang="en-US" sz="1900" dirty="0" smtClean="0"/>
              <a:t>are registered to access materials at iLikeMyTeeth.org — an increase of </a:t>
            </a:r>
            <a:r>
              <a:rPr lang="en-US" sz="1900" dirty="0"/>
              <a:t>2</a:t>
            </a:r>
            <a:r>
              <a:rPr lang="en-US" sz="1900" dirty="0" smtClean="0"/>
              <a:t>3% since May.</a:t>
            </a:r>
          </a:p>
          <a:p>
            <a:pPr marL="457200" indent="-457200">
              <a:spcAft>
                <a:spcPts val="1600"/>
              </a:spcAft>
              <a:buFont typeface="Wingdings" pitchFamily="2" charset="2"/>
              <a:buChar char="ü"/>
            </a:pPr>
            <a:r>
              <a:rPr lang="en-US" sz="1900" dirty="0" smtClean="0"/>
              <a:t>Local websites have been created by advocates in </a:t>
            </a:r>
            <a:r>
              <a:rPr lang="en-US" sz="1900" b="1" dirty="0" smtClean="0"/>
              <a:t>9 states</a:t>
            </a:r>
            <a:r>
              <a:rPr lang="en-US" sz="1900" dirty="0" smtClean="0"/>
              <a:t>.</a:t>
            </a:r>
          </a:p>
          <a:p>
            <a:pPr marL="457200" indent="-457200">
              <a:spcAft>
                <a:spcPts val="1600"/>
              </a:spcAft>
              <a:buFont typeface="Wingdings" pitchFamily="2" charset="2"/>
              <a:buChar char="ü"/>
            </a:pPr>
            <a:r>
              <a:rPr lang="en-US" sz="1900" dirty="0" smtClean="0"/>
              <a:t>The Campaign provided talking points and other assistance to local advocates in Montana, Florida, Oregon and Wisconsin who successfully won local fluoridation votes.</a:t>
            </a:r>
          </a:p>
          <a:p>
            <a:pPr marL="457200" indent="-457200">
              <a:spcAft>
                <a:spcPts val="1600"/>
              </a:spcAft>
              <a:buFont typeface="Wingdings" pitchFamily="2" charset="2"/>
              <a:buChar char="ü"/>
            </a:pPr>
            <a:r>
              <a:rPr lang="en-US" sz="1900" dirty="0"/>
              <a:t>M</a:t>
            </a:r>
            <a:r>
              <a:rPr lang="en-US" sz="1900" dirty="0" smtClean="0"/>
              <a:t>ore than </a:t>
            </a:r>
            <a:r>
              <a:rPr lang="en-US" sz="1900" b="1" dirty="0" smtClean="0"/>
              <a:t>600 Tweets </a:t>
            </a:r>
            <a:r>
              <a:rPr lang="en-US" sz="1900" dirty="0" smtClean="0"/>
              <a:t>have been sent since our Twitter account was launched in January.</a:t>
            </a:r>
          </a:p>
        </p:txBody>
      </p:sp>
      <p:pic>
        <p:nvPicPr>
          <p:cNvPr id="6" name="Picture 5" descr="BoyBrushesTeeth_iStock000011959689.jpg"/>
          <p:cNvPicPr>
            <a:picLocks noChangeAspect="1"/>
          </p:cNvPicPr>
          <p:nvPr/>
        </p:nvPicPr>
        <p:blipFill>
          <a:blip r:embed="rId2" cstate="print"/>
          <a:srcRect l="6783" b="4392"/>
          <a:stretch>
            <a:fillRect/>
          </a:stretch>
        </p:blipFill>
        <p:spPr>
          <a:xfrm>
            <a:off x="0" y="1102263"/>
            <a:ext cx="3489456" cy="534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71650" y="2171700"/>
            <a:ext cx="7372350" cy="4171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037" y="159027"/>
            <a:ext cx="5274364" cy="967408"/>
          </a:xfrm>
        </p:spPr>
        <p:txBody>
          <a:bodyPr/>
          <a:lstStyle/>
          <a:p>
            <a:r>
              <a:rPr lang="en-US" sz="2800" dirty="0" smtClean="0"/>
              <a:t>Why prevention matters</a:t>
            </a:r>
            <a:endParaRPr lang="en-US" sz="2800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539859" y="3644538"/>
            <a:ext cx="4174909" cy="2194560"/>
          </a:xfrm>
        </p:spPr>
        <p:txBody>
          <a:bodyPr/>
          <a:lstStyle/>
          <a:p>
            <a:pPr>
              <a:spcAft>
                <a:spcPts val="1600"/>
              </a:spcAft>
            </a:pPr>
            <a:r>
              <a:rPr lang="en-US" sz="1950" dirty="0" smtClean="0">
                <a:cs typeface="Times New Roman" pitchFamily="18" charset="0"/>
              </a:rPr>
              <a:t>P</a:t>
            </a:r>
            <a:r>
              <a:rPr lang="en-US" sz="1950" dirty="0" smtClean="0"/>
              <a:t>reventable dental conditions were the primary diagnosis in </a:t>
            </a:r>
            <a:r>
              <a:rPr lang="en-US" sz="1950" b="1" dirty="0" smtClean="0"/>
              <a:t>830,000+</a:t>
            </a:r>
            <a:r>
              <a:rPr lang="en-US" sz="1950" dirty="0" smtClean="0"/>
              <a:t> visits to hospital ERs nationwide in 2009 — a 16% increase from 2006.</a:t>
            </a:r>
          </a:p>
          <a:p>
            <a:pPr>
              <a:spcAft>
                <a:spcPts val="1600"/>
              </a:spcAft>
            </a:pPr>
            <a:r>
              <a:rPr lang="en-US" sz="1950" dirty="0" smtClean="0">
                <a:ea typeface="Calibri" pitchFamily="34" charset="0"/>
                <a:cs typeface="Times New Roman" pitchFamily="18" charset="0"/>
              </a:rPr>
              <a:t>Children accounted for nearly </a:t>
            </a:r>
            <a:r>
              <a:rPr lang="en-US" sz="1950" b="1" dirty="0" smtClean="0">
                <a:ea typeface="Calibri" pitchFamily="34" charset="0"/>
                <a:cs typeface="Times New Roman" pitchFamily="18" charset="0"/>
              </a:rPr>
              <a:t>50,000</a:t>
            </a:r>
            <a:r>
              <a:rPr lang="en-US" sz="1950" dirty="0" smtClean="0">
                <a:ea typeface="Calibri" pitchFamily="34" charset="0"/>
                <a:cs typeface="Times New Roman" pitchFamily="18" charset="0"/>
              </a:rPr>
              <a:t> of these ER visits.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99443" y="6457890"/>
            <a:ext cx="344557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fld id="{662A04D3-2EBE-4CF3-83ED-F781E4387BA5}" type="slidenum">
              <a:rPr lang="en-US" sz="2000" smtClean="0">
                <a:latin typeface="+mn-lt"/>
              </a:rPr>
              <a:pPr/>
              <a:t>2</a:t>
            </a:fld>
            <a:endParaRPr lang="en-US" sz="2000" dirty="0" err="1" smtClean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9" t="6691"/>
          <a:stretch/>
        </p:blipFill>
        <p:spPr>
          <a:xfrm>
            <a:off x="2769326" y="1483063"/>
            <a:ext cx="3474720" cy="19611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31965" y="6449338"/>
            <a:ext cx="5603967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50" b="1" dirty="0">
                <a:solidFill>
                  <a:schemeClr val="bg1"/>
                </a:solidFill>
                <a:latin typeface="+mn-lt"/>
              </a:rPr>
              <a:t>Source: </a:t>
            </a:r>
            <a:r>
              <a:rPr lang="en-US" sz="125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50" dirty="0" smtClean="0">
                <a:solidFill>
                  <a:schemeClr val="bg1"/>
                </a:solidFill>
                <a:latin typeface="+mn-lt"/>
              </a:rPr>
              <a:t>“A Costly Dental Destination,” Pew Center on the States, (February 2012</a:t>
            </a:r>
            <a:r>
              <a:rPr lang="en-US" sz="1250" dirty="0">
                <a:solidFill>
                  <a:schemeClr val="bg1"/>
                </a:solidFill>
                <a:latin typeface="+mn-lt"/>
              </a:rPr>
              <a:t>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55409" y="2715065"/>
            <a:ext cx="7188591" cy="36998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812" y="562707"/>
            <a:ext cx="4909625" cy="589817"/>
          </a:xfrm>
        </p:spPr>
        <p:txBody>
          <a:bodyPr/>
          <a:lstStyle/>
          <a:p>
            <a:r>
              <a:rPr lang="en-US" sz="2800" dirty="0" smtClean="0"/>
              <a:t>Quick facts: water fluoridation</a:t>
            </a:r>
            <a:endParaRPr lang="en-US" sz="2800" dirty="0"/>
          </a:p>
        </p:txBody>
      </p:sp>
      <p:pic>
        <p:nvPicPr>
          <p:cNvPr id="6" name="Picture 5" descr="Clipboar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421" y="1273126"/>
            <a:ext cx="3857096" cy="498699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8286" y="2152357"/>
            <a:ext cx="3193366" cy="3685735"/>
          </a:xfrm>
        </p:spPr>
        <p:txBody>
          <a:bodyPr/>
          <a:lstStyle/>
          <a:p>
            <a:pPr>
              <a:spcAft>
                <a:spcPts val="1400"/>
              </a:spcAft>
              <a:buFont typeface="Wingdings" pitchFamily="2" charset="2"/>
              <a:buChar char="ü"/>
            </a:pPr>
            <a:r>
              <a:rPr lang="en-US" sz="1900" b="1" dirty="0" smtClean="0"/>
              <a:t>Community water fluoridation </a:t>
            </a:r>
            <a:r>
              <a:rPr lang="en-US" sz="1900" dirty="0" smtClean="0"/>
              <a:t>is endorsed by the American Academy of Pediatrics, the American Dental Association and other leading health authorities.</a:t>
            </a:r>
          </a:p>
          <a:p>
            <a:pPr>
              <a:spcAft>
                <a:spcPts val="1400"/>
              </a:spcAft>
              <a:buFont typeface="Wingdings" pitchFamily="2" charset="2"/>
              <a:buChar char="ü"/>
            </a:pPr>
            <a:r>
              <a:rPr lang="en-US" sz="1900" dirty="0" smtClean="0"/>
              <a:t>Fluoridated water reduces tooth decay by </a:t>
            </a:r>
            <a:r>
              <a:rPr lang="en-US" sz="1900" b="1" dirty="0" smtClean="0"/>
              <a:t>25%</a:t>
            </a:r>
            <a:r>
              <a:rPr lang="en-US" sz="1900" dirty="0" smtClean="0"/>
              <a:t>.</a:t>
            </a:r>
          </a:p>
          <a:p>
            <a:pPr>
              <a:spcAft>
                <a:spcPts val="1400"/>
              </a:spcAft>
              <a:buFont typeface="Wingdings" pitchFamily="2" charset="2"/>
              <a:buChar char="ü"/>
            </a:pPr>
            <a:r>
              <a:rPr lang="en-US" sz="1900" dirty="0" smtClean="0"/>
              <a:t>It’s the most cost-effective oral health intervention.  Every $1 invested in water fluoridation saves </a:t>
            </a:r>
            <a:r>
              <a:rPr lang="en-US" sz="1900" b="1" dirty="0" smtClean="0"/>
              <a:t>$38</a:t>
            </a:r>
            <a:r>
              <a:rPr lang="en-US" sz="1900" dirty="0" smtClean="0"/>
              <a:t>.</a:t>
            </a:r>
            <a:endParaRPr lang="en-US" sz="1900" dirty="0"/>
          </a:p>
        </p:txBody>
      </p:sp>
      <p:sp>
        <p:nvSpPr>
          <p:cNvPr id="8" name="Rectangle 7"/>
          <p:cNvSpPr/>
          <p:nvPr/>
        </p:nvSpPr>
        <p:spPr>
          <a:xfrm>
            <a:off x="555673" y="6422319"/>
            <a:ext cx="587326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50" b="1" dirty="0" smtClean="0">
                <a:solidFill>
                  <a:schemeClr val="bg1"/>
                </a:solidFill>
                <a:latin typeface="+mn-lt"/>
              </a:rPr>
              <a:t>Source: </a:t>
            </a:r>
            <a:r>
              <a:rPr lang="en-US" sz="1250" dirty="0" smtClean="0">
                <a:solidFill>
                  <a:schemeClr val="bg1"/>
                </a:solidFill>
                <a:latin typeface="+mn-lt"/>
              </a:rPr>
              <a:t>Centers for Disease Control and Prevention, </a:t>
            </a:r>
            <a:r>
              <a:rPr lang="en-US" sz="1250" dirty="0" smtClean="0">
                <a:solidFill>
                  <a:schemeClr val="bg1"/>
                </a:solidFill>
                <a:latin typeface="+mn-lt"/>
                <a:hlinkClick r:id="rId3"/>
              </a:rPr>
              <a:t>www.cdc.gov/fluoridation</a:t>
            </a:r>
            <a:r>
              <a:rPr lang="en-US" sz="1250" dirty="0" smtClean="0">
                <a:solidFill>
                  <a:schemeClr val="bg1"/>
                </a:solidFill>
                <a:latin typeface="+mn-lt"/>
              </a:rPr>
              <a:t> </a:t>
            </a:r>
            <a:endParaRPr lang="en-US" sz="125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Picture 8" descr="BoyDental_000014237503.jpg"/>
          <p:cNvPicPr>
            <a:picLocks noChangeAspect="1"/>
          </p:cNvPicPr>
          <p:nvPr/>
        </p:nvPicPr>
        <p:blipFill>
          <a:blip r:embed="rId4" cstate="print"/>
          <a:srcRect l="-91" r="18605"/>
          <a:stretch>
            <a:fillRect/>
          </a:stretch>
        </p:blipFill>
        <p:spPr>
          <a:xfrm>
            <a:off x="4970821" y="1723095"/>
            <a:ext cx="3099108" cy="2533232"/>
          </a:xfrm>
          <a:prstGeom prst="rect">
            <a:avLst/>
          </a:prstGeom>
          <a:ln w="12700">
            <a:solidFill>
              <a:schemeClr val="bg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55409" y="2715065"/>
            <a:ext cx="7188591" cy="36998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812" y="562707"/>
            <a:ext cx="4909625" cy="589817"/>
          </a:xfrm>
        </p:spPr>
        <p:txBody>
          <a:bodyPr/>
          <a:lstStyle/>
          <a:p>
            <a:r>
              <a:rPr lang="en-US" sz="2800" dirty="0" smtClean="0"/>
              <a:t>Quick facts: water fluoridation</a:t>
            </a:r>
            <a:endParaRPr lang="en-US" sz="2800" dirty="0"/>
          </a:p>
        </p:txBody>
      </p:sp>
      <p:pic>
        <p:nvPicPr>
          <p:cNvPr id="6" name="Picture 5" descr="Clipboar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421" y="1273126"/>
            <a:ext cx="3857096" cy="498699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8286" y="2152357"/>
            <a:ext cx="3193366" cy="3685735"/>
          </a:xfrm>
        </p:spPr>
        <p:txBody>
          <a:bodyPr/>
          <a:lstStyle/>
          <a:p>
            <a:pPr>
              <a:spcAft>
                <a:spcPts val="1400"/>
              </a:spcAft>
              <a:buFont typeface="Wingdings" pitchFamily="2" charset="2"/>
              <a:buChar char="ü"/>
            </a:pPr>
            <a:r>
              <a:rPr lang="en-US" sz="1900" b="1" dirty="0" smtClean="0"/>
              <a:t>Community water fluoridation </a:t>
            </a:r>
            <a:r>
              <a:rPr lang="en-US" sz="1900" dirty="0" smtClean="0"/>
              <a:t>is endorsed by the American Academy of Pediatrics, the American Dental Association and other leading health authorities.</a:t>
            </a:r>
          </a:p>
          <a:p>
            <a:pPr>
              <a:spcAft>
                <a:spcPts val="1400"/>
              </a:spcAft>
              <a:buFont typeface="Wingdings" pitchFamily="2" charset="2"/>
              <a:buChar char="ü"/>
            </a:pPr>
            <a:r>
              <a:rPr lang="en-US" sz="1900" dirty="0" smtClean="0"/>
              <a:t>Fluoridated water reduces tooth decay by </a:t>
            </a:r>
            <a:r>
              <a:rPr lang="en-US" sz="1900" b="1" dirty="0" smtClean="0"/>
              <a:t>25%</a:t>
            </a:r>
            <a:r>
              <a:rPr lang="en-US" sz="1900" dirty="0" smtClean="0"/>
              <a:t>.</a:t>
            </a:r>
          </a:p>
          <a:p>
            <a:pPr>
              <a:spcAft>
                <a:spcPts val="1400"/>
              </a:spcAft>
              <a:buFont typeface="Wingdings" pitchFamily="2" charset="2"/>
              <a:buChar char="ü"/>
            </a:pPr>
            <a:r>
              <a:rPr lang="en-US" sz="1900" dirty="0" smtClean="0"/>
              <a:t>It’s the most cost-effective oral health intervention.  Every $1 invested in water fluoridation saves </a:t>
            </a:r>
            <a:r>
              <a:rPr lang="en-US" sz="1900" b="1" dirty="0" smtClean="0"/>
              <a:t>$38</a:t>
            </a:r>
            <a:r>
              <a:rPr lang="en-US" sz="1900" dirty="0" smtClean="0"/>
              <a:t>.</a:t>
            </a:r>
            <a:endParaRPr lang="en-US" sz="1900" dirty="0"/>
          </a:p>
        </p:txBody>
      </p:sp>
      <p:sp>
        <p:nvSpPr>
          <p:cNvPr id="8" name="Rectangle 7"/>
          <p:cNvSpPr/>
          <p:nvPr/>
        </p:nvSpPr>
        <p:spPr>
          <a:xfrm>
            <a:off x="555673" y="6425415"/>
            <a:ext cx="5873262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50" b="1" dirty="0" smtClean="0">
                <a:solidFill>
                  <a:schemeClr val="bg1"/>
                </a:solidFill>
                <a:latin typeface="+mn-lt"/>
              </a:rPr>
              <a:t>Source: </a:t>
            </a:r>
            <a:r>
              <a:rPr lang="en-US" sz="1250" dirty="0">
                <a:solidFill>
                  <a:schemeClr val="bg1"/>
                </a:solidFill>
                <a:latin typeface="+mn-lt"/>
              </a:rPr>
              <a:t>B.A. Burt, </a:t>
            </a:r>
            <a:r>
              <a:rPr lang="en-US" sz="1250" i="1" dirty="0" smtClean="0">
                <a:solidFill>
                  <a:schemeClr val="bg1"/>
                </a:solidFill>
                <a:latin typeface="+mn-lt"/>
              </a:rPr>
              <a:t>Journal </a:t>
            </a:r>
            <a:r>
              <a:rPr lang="en-US" sz="1250" i="1" dirty="0">
                <a:solidFill>
                  <a:schemeClr val="bg1"/>
                </a:solidFill>
                <a:latin typeface="+mn-lt"/>
              </a:rPr>
              <a:t>of Public Health Dentistry,</a:t>
            </a:r>
            <a:r>
              <a:rPr lang="en-US" sz="1250" dirty="0">
                <a:solidFill>
                  <a:schemeClr val="bg1"/>
                </a:solidFill>
                <a:latin typeface="+mn-lt"/>
              </a:rPr>
              <a:t> (December 2002</a:t>
            </a:r>
            <a:r>
              <a:rPr lang="en-US" sz="1250" dirty="0" smtClean="0">
                <a:solidFill>
                  <a:schemeClr val="bg1"/>
                </a:solidFill>
                <a:latin typeface="+mn-lt"/>
              </a:rPr>
              <a:t>). </a:t>
            </a:r>
            <a:endParaRPr lang="en-US" sz="125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Picture 8" descr="BoyDental_000014237503.jpg"/>
          <p:cNvPicPr>
            <a:picLocks noChangeAspect="1"/>
          </p:cNvPicPr>
          <p:nvPr/>
        </p:nvPicPr>
        <p:blipFill>
          <a:blip r:embed="rId3" cstate="print"/>
          <a:srcRect l="-91" r="18605"/>
          <a:stretch>
            <a:fillRect/>
          </a:stretch>
        </p:blipFill>
        <p:spPr>
          <a:xfrm>
            <a:off x="4970821" y="1723095"/>
            <a:ext cx="3099108" cy="2533232"/>
          </a:xfrm>
          <a:prstGeom prst="rect">
            <a:avLst/>
          </a:prstGeom>
          <a:ln w="12700">
            <a:solidFill>
              <a:schemeClr val="bg1">
                <a:lumMod val="95000"/>
                <a:lumOff val="5000"/>
              </a:schemeClr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4964693" y="4460462"/>
            <a:ext cx="340940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i="1" dirty="0" smtClean="0">
                <a:solidFill>
                  <a:schemeClr val="bg1"/>
                </a:solidFill>
                <a:latin typeface="+mn-lt"/>
              </a:rPr>
              <a:t>A 2002 study: </a:t>
            </a:r>
            <a:r>
              <a:rPr lang="en-US" sz="1700" i="1" dirty="0" smtClean="0">
                <a:solidFill>
                  <a:schemeClr val="bg1"/>
                </a:solidFill>
                <a:latin typeface="+mn-lt"/>
              </a:rPr>
              <a:t>Fluoridation </a:t>
            </a:r>
            <a:r>
              <a:rPr lang="en-US" sz="1700" i="1" dirty="0">
                <a:solidFill>
                  <a:schemeClr val="bg1"/>
                </a:solidFill>
                <a:latin typeface="+mn-lt"/>
              </a:rPr>
              <a:t>is </a:t>
            </a:r>
            <a:r>
              <a:rPr lang="en-US" sz="1700" b="1" i="1" dirty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1700" i="1" dirty="0">
                <a:solidFill>
                  <a:schemeClr val="bg1"/>
                </a:solidFill>
                <a:latin typeface="+mn-lt"/>
              </a:rPr>
              <a:t>probably the most significant step we can take toward reducing the disparities in dental [decay]. </a:t>
            </a:r>
            <a:r>
              <a:rPr lang="en-US" sz="1700" i="1" dirty="0" smtClean="0">
                <a:solidFill>
                  <a:schemeClr val="bg1"/>
                </a:solidFill>
                <a:latin typeface="+mn-lt"/>
              </a:rPr>
              <a:t> It </a:t>
            </a:r>
            <a:r>
              <a:rPr lang="en-US" sz="1700" i="1" dirty="0">
                <a:solidFill>
                  <a:schemeClr val="bg1"/>
                </a:solidFill>
                <a:latin typeface="+mn-lt"/>
              </a:rPr>
              <a:t>therefore should remain as a public health priority</a:t>
            </a:r>
            <a:r>
              <a:rPr lang="en-US" sz="1700" i="1" dirty="0" smtClean="0">
                <a:solidFill>
                  <a:schemeClr val="bg1"/>
                </a:solidFill>
                <a:latin typeface="+mn-lt"/>
              </a:rPr>
              <a:t>.</a:t>
            </a:r>
            <a:r>
              <a:rPr lang="en-US" sz="1700" b="1" i="1" dirty="0" smtClean="0">
                <a:solidFill>
                  <a:schemeClr val="bg1"/>
                </a:solidFill>
                <a:latin typeface="+mn-lt"/>
              </a:rPr>
              <a:t>”</a:t>
            </a:r>
            <a:r>
              <a:rPr lang="en-US" sz="1700" i="1" dirty="0">
                <a:solidFill>
                  <a:schemeClr val="bg1"/>
                </a:solidFill>
                <a:latin typeface="+mn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5057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71650" y="2171700"/>
            <a:ext cx="7372350" cy="4171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036" y="679269"/>
            <a:ext cx="6612834" cy="470262"/>
          </a:xfrm>
        </p:spPr>
        <p:txBody>
          <a:bodyPr/>
          <a:lstStyle/>
          <a:p>
            <a:r>
              <a:rPr lang="en-US" sz="2800" dirty="0" smtClean="0"/>
              <a:t>The challenge we face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1790700" y="2533650"/>
            <a:ext cx="7353300" cy="38538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24241" y="1373381"/>
            <a:ext cx="7478391" cy="1058091"/>
          </a:xfrm>
        </p:spPr>
        <p:txBody>
          <a:bodyPr/>
          <a:lstStyle/>
          <a:p>
            <a:pPr>
              <a:buClr>
                <a:srgbClr val="2929FF"/>
              </a:buClr>
            </a:pPr>
            <a:r>
              <a:rPr lang="en-US" sz="1900" b="1" dirty="0" smtClean="0"/>
              <a:t>72 million Americans</a:t>
            </a:r>
            <a:r>
              <a:rPr lang="en-US" sz="1900" dirty="0" smtClean="0"/>
              <a:t> still do </a:t>
            </a:r>
            <a:r>
              <a:rPr lang="en-US" sz="1900" u="sng" dirty="0" smtClean="0"/>
              <a:t>not</a:t>
            </a:r>
            <a:r>
              <a:rPr lang="en-US" sz="1900" dirty="0" smtClean="0"/>
              <a:t> receive community water fluoridation.</a:t>
            </a:r>
          </a:p>
          <a:p>
            <a:pPr>
              <a:buClr>
                <a:srgbClr val="2929FF"/>
              </a:buClr>
            </a:pPr>
            <a:r>
              <a:rPr lang="en-US" sz="1900" b="1" dirty="0" smtClean="0"/>
              <a:t>Milwaukee</a:t>
            </a:r>
            <a:r>
              <a:rPr lang="en-US" sz="1900" dirty="0" smtClean="0"/>
              <a:t>, </a:t>
            </a:r>
            <a:r>
              <a:rPr lang="en-US" sz="1900" b="1" dirty="0" smtClean="0"/>
              <a:t>Phoenix</a:t>
            </a:r>
            <a:r>
              <a:rPr lang="en-US" sz="1900" dirty="0" smtClean="0"/>
              <a:t> and other cities have had to fend off recent attacks on fluoridation.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78787" y="2475155"/>
            <a:ext cx="2947788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900" b="1" dirty="0" smtClean="0">
                <a:solidFill>
                  <a:schemeClr val="bg1"/>
                </a:solidFill>
                <a:latin typeface="+mn-lt"/>
              </a:rPr>
              <a:t>Tennessee</a:t>
            </a:r>
            <a:r>
              <a:rPr lang="en-US" sz="1900" dirty="0" smtClean="0">
                <a:solidFill>
                  <a:schemeClr val="bg1"/>
                </a:solidFill>
                <a:latin typeface="+mn-lt"/>
              </a:rPr>
              <a:t>’s Speaker of the House publicly urged state officials to stop promoting fluoridation.</a:t>
            </a:r>
          </a:p>
          <a:p>
            <a:pPr>
              <a:spcAft>
                <a:spcPts val="1200"/>
              </a:spcAft>
            </a:pPr>
            <a:r>
              <a:rPr lang="en-US" sz="1900" dirty="0" smtClean="0">
                <a:solidFill>
                  <a:schemeClr val="bg1"/>
                </a:solidFill>
                <a:latin typeface="+mn-lt"/>
              </a:rPr>
              <a:t>In </a:t>
            </a:r>
            <a:r>
              <a:rPr lang="en-US" sz="1900" b="1" dirty="0" smtClean="0">
                <a:solidFill>
                  <a:schemeClr val="bg1"/>
                </a:solidFill>
                <a:latin typeface="+mn-lt"/>
              </a:rPr>
              <a:t>Nebraska</a:t>
            </a:r>
            <a:r>
              <a:rPr lang="en-US" sz="1900" dirty="0" smtClean="0">
                <a:solidFill>
                  <a:schemeClr val="bg1"/>
                </a:solidFill>
                <a:latin typeface="+mn-lt"/>
              </a:rPr>
              <a:t>, 80% of the towns voting chose to opt out of a fluoridation law (2008-2010).</a:t>
            </a:r>
          </a:p>
          <a:p>
            <a:pPr>
              <a:spcAft>
                <a:spcPts val="1200"/>
              </a:spcAft>
            </a:pPr>
            <a:r>
              <a:rPr lang="en-US" sz="1900" dirty="0" smtClean="0">
                <a:solidFill>
                  <a:schemeClr val="bg1"/>
                </a:solidFill>
                <a:latin typeface="+mn-lt"/>
              </a:rPr>
              <a:t>One of </a:t>
            </a:r>
            <a:r>
              <a:rPr lang="en-US" sz="1900" b="1" dirty="0" smtClean="0">
                <a:solidFill>
                  <a:schemeClr val="bg1"/>
                </a:solidFill>
                <a:latin typeface="+mn-lt"/>
              </a:rPr>
              <a:t>Florida</a:t>
            </a:r>
            <a:r>
              <a:rPr lang="en-US" sz="1900" dirty="0" smtClean="0">
                <a:solidFill>
                  <a:schemeClr val="bg1"/>
                </a:solidFill>
                <a:latin typeface="+mn-lt"/>
              </a:rPr>
              <a:t>’s largest counties voted in 2011 to discontinue CWF.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3604" y="3884597"/>
            <a:ext cx="183695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800" dirty="0" smtClean="0">
                <a:solidFill>
                  <a:srgbClr val="2929FF"/>
                </a:solidFill>
                <a:latin typeface="Wingdings" pitchFamily="2" charset="2"/>
              </a:rPr>
              <a:t>l</a:t>
            </a:r>
            <a:endParaRPr lang="en-US" sz="800" dirty="0" smtClean="0">
              <a:solidFill>
                <a:srgbClr val="2929FF"/>
              </a:solidFill>
              <a:latin typeface="+mn-lt"/>
            </a:endParaRPr>
          </a:p>
        </p:txBody>
      </p:sp>
      <p:pic>
        <p:nvPicPr>
          <p:cNvPr id="14" name="Picture 13" descr="Fluoride Protest_2.JPG"/>
          <p:cNvPicPr>
            <a:picLocks noChangeAspect="1"/>
          </p:cNvPicPr>
          <p:nvPr/>
        </p:nvPicPr>
        <p:blipFill rotWithShape="1">
          <a:blip r:embed="rId3" cstate="print"/>
          <a:srcRect l="3994" r="5468" b="7611"/>
          <a:stretch/>
        </p:blipFill>
        <p:spPr>
          <a:xfrm>
            <a:off x="3926575" y="2509305"/>
            <a:ext cx="4114802" cy="2799274"/>
          </a:xfrm>
          <a:prstGeom prst="rect">
            <a:avLst/>
          </a:prstGeom>
          <a:ln w="12700">
            <a:solidFill>
              <a:schemeClr val="bg1">
                <a:lumMod val="75000"/>
                <a:lumOff val="25000"/>
              </a:schemeClr>
            </a:solidFill>
          </a:ln>
          <a:effectLst>
            <a:outerShdw blurRad="2032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858572" y="5178941"/>
            <a:ext cx="166686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800" dirty="0" smtClean="0">
                <a:solidFill>
                  <a:srgbClr val="2929FF"/>
                </a:solidFill>
                <a:latin typeface="Wingdings" pitchFamily="2" charset="2"/>
              </a:rPr>
              <a:t>l</a:t>
            </a:r>
            <a:endParaRPr lang="en-US" sz="800" dirty="0" smtClean="0">
              <a:solidFill>
                <a:srgbClr val="2929FF"/>
              </a:solidFill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1385" y="2564329"/>
            <a:ext cx="27122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srgbClr val="2929FF"/>
                </a:solidFill>
                <a:latin typeface="Wingdings" pitchFamily="2" charset="2"/>
              </a:rPr>
              <a:t>l</a:t>
            </a:r>
            <a:endParaRPr lang="en-US" sz="800" dirty="0" smtClean="0">
              <a:solidFill>
                <a:srgbClr val="2929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8787" y="6449980"/>
            <a:ext cx="578684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Source: </a:t>
            </a:r>
            <a:r>
              <a:rPr lang="en-US" sz="1100" dirty="0">
                <a:solidFill>
                  <a:schemeClr val="bg1"/>
                </a:solidFill>
              </a:rPr>
              <a:t>Centers for Disease Control and Prevention, </a:t>
            </a:r>
            <a:r>
              <a:rPr lang="en-US" sz="1100" dirty="0">
                <a:solidFill>
                  <a:schemeClr val="bg1"/>
                </a:solidFill>
                <a:hlinkClick r:id="rId4"/>
              </a:rPr>
              <a:t>www.cdc.gov/fluoridation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62539" y="2782957"/>
            <a:ext cx="7381461" cy="363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278" y="219075"/>
            <a:ext cx="6542847" cy="933450"/>
          </a:xfrm>
        </p:spPr>
        <p:txBody>
          <a:bodyPr/>
          <a:lstStyle/>
          <a:p>
            <a:r>
              <a:rPr lang="en-US" sz="2800" dirty="0" smtClean="0"/>
              <a:t>Comparing each side’s tactics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908" y="1463039"/>
            <a:ext cx="3942218" cy="4598127"/>
          </a:xfrm>
        </p:spPr>
        <p:txBody>
          <a:bodyPr/>
          <a:lstStyle/>
          <a:p>
            <a:r>
              <a:rPr lang="en-US" sz="1950" b="1" dirty="0" smtClean="0">
                <a:ea typeface="ヒラギノ角ゴ Pro W3" pitchFamily="1" charset="-128"/>
                <a:cs typeface="Arial" charset="0"/>
              </a:rPr>
              <a:t>They</a:t>
            </a:r>
            <a:r>
              <a:rPr lang="en-US" sz="1950" dirty="0" smtClean="0">
                <a:ea typeface="ヒラギノ角ゴ Pro W3" pitchFamily="1" charset="-128"/>
                <a:cs typeface="Arial" charset="0"/>
              </a:rPr>
              <a:t> are speaking to the </a:t>
            </a:r>
            <a:r>
              <a:rPr lang="en-US" sz="1950" u="sng" dirty="0" smtClean="0">
                <a:ea typeface="ヒラギノ角ゴ Pro W3" pitchFamily="1" charset="-128"/>
                <a:cs typeface="Arial" charset="0"/>
              </a:rPr>
              <a:t>public</a:t>
            </a:r>
            <a:r>
              <a:rPr lang="en-US" sz="1950" dirty="0" smtClean="0">
                <a:ea typeface="ヒラギノ角ゴ Pro W3" pitchFamily="1" charset="-128"/>
                <a:cs typeface="Arial" charset="0"/>
              </a:rPr>
              <a:t> and successfully targeting key audiences.</a:t>
            </a:r>
          </a:p>
          <a:p>
            <a:r>
              <a:rPr lang="en-US" sz="1950" b="1" dirty="0" smtClean="0">
                <a:ea typeface="ヒラギノ角ゴ Pro W3" pitchFamily="1" charset="-128"/>
                <a:cs typeface="Arial" charset="0"/>
              </a:rPr>
              <a:t>They</a:t>
            </a:r>
            <a:r>
              <a:rPr lang="en-US" sz="1950" dirty="0" smtClean="0">
                <a:ea typeface="ヒラギノ角ゴ Pro W3" pitchFamily="1" charset="-128"/>
                <a:cs typeface="Arial" charset="0"/>
              </a:rPr>
              <a:t> use </a:t>
            </a:r>
            <a:r>
              <a:rPr lang="en-US" sz="1950" u="sng" dirty="0" smtClean="0">
                <a:ea typeface="ヒラギノ角ゴ Pro W3" pitchFamily="1" charset="-128"/>
                <a:cs typeface="Arial" charset="0"/>
              </a:rPr>
              <a:t>ordinary</a:t>
            </a:r>
            <a:r>
              <a:rPr lang="en-US" sz="1950" dirty="0" smtClean="0">
                <a:ea typeface="ヒラギノ角ゴ Pro W3" pitchFamily="1" charset="-128"/>
                <a:cs typeface="Arial" charset="0"/>
              </a:rPr>
              <a:t> </a:t>
            </a:r>
            <a:r>
              <a:rPr lang="en-US" sz="1950" u="sng" dirty="0" smtClean="0">
                <a:ea typeface="ヒラギノ角ゴ Pro W3" pitchFamily="1" charset="-128"/>
                <a:cs typeface="Arial" charset="0"/>
              </a:rPr>
              <a:t>language</a:t>
            </a:r>
            <a:r>
              <a:rPr lang="en-US" sz="1950" dirty="0" smtClean="0">
                <a:ea typeface="ヒラギノ角ゴ Pro W3" pitchFamily="1" charset="-128"/>
                <a:cs typeface="Arial" charset="0"/>
              </a:rPr>
              <a:t> to spread fear and doubt.</a:t>
            </a:r>
          </a:p>
          <a:p>
            <a:r>
              <a:rPr lang="en-US" sz="1950" b="1" dirty="0" smtClean="0">
                <a:ea typeface="ヒラギノ角ゴ Pro W3" pitchFamily="1" charset="-128"/>
                <a:cs typeface="Arial" charset="0"/>
              </a:rPr>
              <a:t>They</a:t>
            </a:r>
            <a:r>
              <a:rPr lang="en-US" sz="1950" dirty="0" smtClean="0">
                <a:ea typeface="ヒラギノ角ゴ Pro W3" pitchFamily="1" charset="-128"/>
                <a:cs typeface="Arial" charset="0"/>
              </a:rPr>
              <a:t> have a </a:t>
            </a:r>
            <a:r>
              <a:rPr lang="en-US" sz="1950" u="sng" dirty="0" smtClean="0">
                <a:ea typeface="ヒラギノ角ゴ Pro W3" pitchFamily="1" charset="-128"/>
                <a:cs typeface="Arial" charset="0"/>
              </a:rPr>
              <a:t>strong</a:t>
            </a:r>
            <a:r>
              <a:rPr lang="en-US" sz="1950" dirty="0" smtClean="0">
                <a:ea typeface="ヒラギノ角ゴ Pro W3" pitchFamily="1" charset="-128"/>
                <a:cs typeface="Arial" charset="0"/>
              </a:rPr>
              <a:t> </a:t>
            </a:r>
            <a:r>
              <a:rPr lang="en-US" sz="1950" u="sng" dirty="0" smtClean="0">
                <a:ea typeface="ヒラギノ角ゴ Pro W3" pitchFamily="1" charset="-128"/>
                <a:cs typeface="Arial" charset="0"/>
              </a:rPr>
              <a:t>presence</a:t>
            </a:r>
            <a:r>
              <a:rPr lang="en-US" sz="1950" dirty="0" smtClean="0">
                <a:ea typeface="ヒラギノ角ゴ Pro W3" pitchFamily="1" charset="-128"/>
                <a:cs typeface="Arial" charset="0"/>
              </a:rPr>
              <a:t> online and in social media.</a:t>
            </a:r>
          </a:p>
          <a:p>
            <a:pPr>
              <a:buNone/>
            </a:pPr>
            <a:endParaRPr lang="en-US" sz="1200" dirty="0" smtClean="0">
              <a:ea typeface="ヒラギノ角ゴ Pro W3" pitchFamily="1" charset="-128"/>
              <a:cs typeface="Arial" charset="0"/>
            </a:endParaRPr>
          </a:p>
          <a:p>
            <a:r>
              <a:rPr lang="en-US" sz="1950" b="1" dirty="0" smtClean="0">
                <a:ea typeface="ヒラギノ角ゴ Pro W3" pitchFamily="1" charset="-128"/>
                <a:cs typeface="Arial" charset="0"/>
              </a:rPr>
              <a:t>We </a:t>
            </a:r>
            <a:r>
              <a:rPr lang="en-US" sz="1950" dirty="0" smtClean="0">
                <a:ea typeface="ヒラギノ角ゴ Pro W3" pitchFamily="1" charset="-128"/>
                <a:cs typeface="Arial" charset="0"/>
              </a:rPr>
              <a:t>are more likely to communicate through conferences and list-</a:t>
            </a:r>
            <a:r>
              <a:rPr lang="en-US" sz="1950" dirty="0" err="1" smtClean="0">
                <a:ea typeface="ヒラギノ角ゴ Pro W3" pitchFamily="1" charset="-128"/>
                <a:cs typeface="Arial" charset="0"/>
              </a:rPr>
              <a:t>servs</a:t>
            </a:r>
            <a:r>
              <a:rPr lang="en-US" sz="1950" dirty="0" smtClean="0">
                <a:ea typeface="ヒラギノ角ゴ Pro W3" pitchFamily="1" charset="-128"/>
                <a:cs typeface="Arial" charset="0"/>
              </a:rPr>
              <a:t>.</a:t>
            </a:r>
          </a:p>
          <a:p>
            <a:r>
              <a:rPr lang="en-US" sz="1950" b="1" dirty="0" smtClean="0">
                <a:ea typeface="ヒラギノ角ゴ Pro W3" pitchFamily="1" charset="-128"/>
                <a:cs typeface="Arial" charset="0"/>
              </a:rPr>
              <a:t>We </a:t>
            </a:r>
            <a:r>
              <a:rPr lang="en-US" sz="1950" dirty="0" smtClean="0">
                <a:ea typeface="ヒラギノ角ゴ Pro W3" pitchFamily="1" charset="-128"/>
                <a:cs typeface="Arial" charset="0"/>
              </a:rPr>
              <a:t>often use </a:t>
            </a:r>
            <a:r>
              <a:rPr lang="en-US" sz="1950" u="sng" dirty="0" smtClean="0">
                <a:ea typeface="ヒラギノ角ゴ Pro W3" pitchFamily="1" charset="-128"/>
                <a:cs typeface="Arial" charset="0"/>
              </a:rPr>
              <a:t>clinical</a:t>
            </a:r>
            <a:r>
              <a:rPr lang="en-US" sz="1950" dirty="0" smtClean="0">
                <a:ea typeface="ヒラギノ角ゴ Pro W3" pitchFamily="1" charset="-128"/>
                <a:cs typeface="Arial" charset="0"/>
              </a:rPr>
              <a:t> </a:t>
            </a:r>
            <a:r>
              <a:rPr lang="en-US" sz="1950" u="sng" dirty="0" smtClean="0">
                <a:ea typeface="ヒラギノ角ゴ Pro W3" pitchFamily="1" charset="-128"/>
                <a:cs typeface="Arial" charset="0"/>
              </a:rPr>
              <a:t>language</a:t>
            </a:r>
            <a:r>
              <a:rPr lang="en-US" sz="1950" dirty="0" smtClean="0">
                <a:ea typeface="ヒラギノ角ゴ Pro W3" pitchFamily="1" charset="-128"/>
                <a:cs typeface="Arial" charset="0"/>
              </a:rPr>
              <a:t> and don’t do much to correct distortions.</a:t>
            </a:r>
          </a:p>
          <a:p>
            <a:r>
              <a:rPr lang="en-US" sz="1950" b="1" dirty="0" smtClean="0">
                <a:ea typeface="ヒラギノ角ゴ Pro W3" pitchFamily="1" charset="-128"/>
                <a:cs typeface="Arial" charset="0"/>
              </a:rPr>
              <a:t>We </a:t>
            </a:r>
            <a:r>
              <a:rPr lang="en-US" sz="1950" dirty="0" smtClean="0">
                <a:ea typeface="ヒラギノ角ゴ Pro W3" pitchFamily="1" charset="-128"/>
                <a:cs typeface="Arial" charset="0"/>
              </a:rPr>
              <a:t>have a relatively </a:t>
            </a:r>
            <a:r>
              <a:rPr lang="en-US" sz="1950" u="sng" dirty="0" smtClean="0">
                <a:ea typeface="ヒラギノ角ゴ Pro W3" pitchFamily="1" charset="-128"/>
                <a:cs typeface="Arial" charset="0"/>
              </a:rPr>
              <a:t>low</a:t>
            </a:r>
            <a:r>
              <a:rPr lang="en-US" sz="1950" dirty="0" smtClean="0">
                <a:ea typeface="ヒラギノ角ゴ Pro W3" pitchFamily="1" charset="-128"/>
                <a:cs typeface="Arial" charset="0"/>
              </a:rPr>
              <a:t> </a:t>
            </a:r>
            <a:r>
              <a:rPr lang="en-US" sz="1950" u="sng" dirty="0" smtClean="0">
                <a:ea typeface="ヒラギノ角ゴ Pro W3" pitchFamily="1" charset="-128"/>
                <a:cs typeface="Arial" charset="0"/>
              </a:rPr>
              <a:t>profile</a:t>
            </a:r>
            <a:r>
              <a:rPr lang="en-US" sz="1950" dirty="0" smtClean="0">
                <a:ea typeface="ヒラギノ角ゴ Pro W3" pitchFamily="1" charset="-128"/>
                <a:cs typeface="Arial" charset="0"/>
              </a:rPr>
              <a:t> on the web and in social media.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80634" y="3614343"/>
            <a:ext cx="3812988" cy="0"/>
          </a:xfrm>
          <a:prstGeom prst="line">
            <a:avLst/>
          </a:prstGeom>
          <a:ln w="50800">
            <a:solidFill>
              <a:srgbClr val="A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9722" t="28478" r="62778" b="57174"/>
          <a:stretch>
            <a:fillRect/>
          </a:stretch>
        </p:blipFill>
        <p:spPr bwMode="auto">
          <a:xfrm>
            <a:off x="4893412" y="1474170"/>
            <a:ext cx="3352799" cy="1093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1679" t="63052" r="58834" b="29087"/>
          <a:stretch>
            <a:fillRect/>
          </a:stretch>
        </p:blipFill>
        <p:spPr bwMode="auto">
          <a:xfrm>
            <a:off x="4945480" y="3137315"/>
            <a:ext cx="3340488" cy="556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4906664" y="1467543"/>
            <a:ext cx="3352799" cy="2252869"/>
          </a:xfrm>
          <a:prstGeom prst="rect">
            <a:avLst/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919503" y="2419836"/>
            <a:ext cx="3319462" cy="2271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943314" y="2448458"/>
            <a:ext cx="3267075" cy="70783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ea typeface="ヒラギノ角ゴ Pro W3" pitchFamily="1" charset="-128"/>
                <a:cs typeface="Times New Roman" pitchFamily="18" charset="0"/>
              </a:rPr>
              <a:t>Water Fluoridation: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ea typeface="ヒラギノ角ゴ Pro W3" pitchFamily="1" charset="-128"/>
                <a:cs typeface="Times New Roman" pitchFamily="18" charset="0"/>
              </a:rPr>
              <a:t>A Corporate-Inspired Scam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 descr="CWF Protester.jpg"/>
          <p:cNvPicPr>
            <a:picLocks noChangeAspect="1"/>
          </p:cNvPicPr>
          <p:nvPr/>
        </p:nvPicPr>
        <p:blipFill>
          <a:blip r:embed="rId3" cstate="print"/>
          <a:srcRect l="9740" t="5745" r="16372" b="31434"/>
          <a:stretch>
            <a:fillRect/>
          </a:stretch>
        </p:blipFill>
        <p:spPr>
          <a:xfrm>
            <a:off x="5105796" y="3492696"/>
            <a:ext cx="1944382" cy="2486074"/>
          </a:xfrm>
          <a:prstGeom prst="rect">
            <a:avLst/>
          </a:prstGeom>
          <a:ln w="22225">
            <a:solidFill>
              <a:schemeClr val="bg1"/>
            </a:solidFill>
          </a:ln>
        </p:spPr>
      </p:pic>
      <p:pic>
        <p:nvPicPr>
          <p:cNvPr id="21" name="Picture 20" descr="Fluoride Book.jpg"/>
          <p:cNvPicPr>
            <a:picLocks noChangeAspect="1"/>
          </p:cNvPicPr>
          <p:nvPr/>
        </p:nvPicPr>
        <p:blipFill>
          <a:blip r:embed="rId4" cstate="print"/>
          <a:srcRect t="10969"/>
          <a:stretch>
            <a:fillRect/>
          </a:stretch>
        </p:blipFill>
        <p:spPr>
          <a:xfrm>
            <a:off x="6888988" y="3143124"/>
            <a:ext cx="1678676" cy="2400131"/>
          </a:xfrm>
          <a:prstGeom prst="rect">
            <a:avLst/>
          </a:prstGeom>
          <a:ln w="2222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79567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62539" y="2782957"/>
            <a:ext cx="7381461" cy="363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278" y="219075"/>
            <a:ext cx="6542847" cy="933450"/>
          </a:xfrm>
        </p:spPr>
        <p:txBody>
          <a:bodyPr/>
          <a:lstStyle/>
          <a:p>
            <a:r>
              <a:rPr lang="en-US" sz="2800" dirty="0" smtClean="0"/>
              <a:t>How opponents operate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356" y="1528354"/>
            <a:ext cx="3093130" cy="3197310"/>
          </a:xfrm>
        </p:spPr>
        <p:txBody>
          <a:bodyPr/>
          <a:lstStyle/>
          <a:p>
            <a:pPr>
              <a:spcAft>
                <a:spcPts val="1500"/>
              </a:spcAft>
            </a:pPr>
            <a:r>
              <a:rPr lang="en-US" sz="1950" dirty="0" smtClean="0">
                <a:ea typeface="ヒラギノ角ゴ Pro W3" pitchFamily="1" charset="-128"/>
                <a:cs typeface="Arial" charset="0"/>
              </a:rPr>
              <a:t>Cherry-pick certain phrases from legitimate studies and use them in ways that misrepresent the findings</a:t>
            </a:r>
          </a:p>
          <a:p>
            <a:pPr>
              <a:spcAft>
                <a:spcPts val="1500"/>
              </a:spcAft>
            </a:pPr>
            <a:r>
              <a:rPr lang="en-US" sz="1950" dirty="0" smtClean="0">
                <a:ea typeface="ヒラギノ角ゴ Pro W3" pitchFamily="1" charset="-128"/>
                <a:cs typeface="Arial" charset="0"/>
              </a:rPr>
              <a:t>Circulate studies that were poorly designed and conducted overseas — having little connection to how public water systems fluoridate in the U.S.</a:t>
            </a:r>
          </a:p>
        </p:txBody>
      </p:sp>
      <p:pic>
        <p:nvPicPr>
          <p:cNvPr id="16" name="Picture 15" descr="Anti-CWF Video.jpg"/>
          <p:cNvPicPr>
            <a:picLocks noChangeAspect="1"/>
          </p:cNvPicPr>
          <p:nvPr/>
        </p:nvPicPr>
        <p:blipFill>
          <a:blip r:embed="rId2" cstate="print"/>
          <a:srcRect l="10886" t="8461" r="12910" b="12031"/>
          <a:stretch>
            <a:fillRect/>
          </a:stretch>
        </p:blipFill>
        <p:spPr>
          <a:xfrm>
            <a:off x="5914854" y="1628657"/>
            <a:ext cx="2380060" cy="1758718"/>
          </a:xfrm>
          <a:prstGeom prst="rect">
            <a:avLst/>
          </a:prstGeom>
          <a:ln w="76200">
            <a:solidFill>
              <a:srgbClr val="9B1309"/>
            </a:solidFill>
          </a:ln>
        </p:spPr>
      </p:pic>
      <p:pic>
        <p:nvPicPr>
          <p:cNvPr id="17" name="Picture 16" descr="Fluoride_ConnettBook.jpg"/>
          <p:cNvPicPr>
            <a:picLocks noChangeAspect="1"/>
          </p:cNvPicPr>
          <p:nvPr/>
        </p:nvPicPr>
        <p:blipFill>
          <a:blip r:embed="rId3" cstate="print"/>
          <a:srcRect t="1537" b="6218"/>
          <a:stretch>
            <a:fillRect/>
          </a:stretch>
        </p:blipFill>
        <p:spPr>
          <a:xfrm>
            <a:off x="4326180" y="1932460"/>
            <a:ext cx="1777034" cy="2464006"/>
          </a:xfrm>
          <a:prstGeom prst="rect">
            <a:avLst/>
          </a:prstGeom>
          <a:ln w="22225">
            <a:solidFill>
              <a:schemeClr val="bg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5" r="20031"/>
          <a:stretch/>
        </p:blipFill>
        <p:spPr>
          <a:xfrm>
            <a:off x="5914854" y="3385878"/>
            <a:ext cx="1783858" cy="1908814"/>
          </a:xfrm>
          <a:prstGeom prst="rect">
            <a:avLst/>
          </a:prstGeom>
          <a:ln w="15875">
            <a:solidFill>
              <a:schemeClr val="bg1">
                <a:lumMod val="85000"/>
                <a:lumOff val="15000"/>
              </a:schemeClr>
            </a:solidFill>
          </a:ln>
          <a:effectLst>
            <a:outerShdw blurRad="2540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62539" y="2782957"/>
            <a:ext cx="7381461" cy="363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247775" y="4743967"/>
            <a:ext cx="4439941" cy="1346522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278" y="219075"/>
            <a:ext cx="6542847" cy="933450"/>
          </a:xfrm>
        </p:spPr>
        <p:txBody>
          <a:bodyPr/>
          <a:lstStyle/>
          <a:p>
            <a:r>
              <a:rPr lang="en-US" sz="2800" dirty="0" smtClean="0"/>
              <a:t>How opponents operate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356" y="1528354"/>
            <a:ext cx="3093130" cy="3197310"/>
          </a:xfrm>
        </p:spPr>
        <p:txBody>
          <a:bodyPr/>
          <a:lstStyle/>
          <a:p>
            <a:pPr>
              <a:spcAft>
                <a:spcPts val="1500"/>
              </a:spcAft>
            </a:pPr>
            <a:r>
              <a:rPr lang="en-US" sz="1950" dirty="0" smtClean="0">
                <a:ea typeface="ヒラギノ角ゴ Pro W3" pitchFamily="1" charset="-128"/>
                <a:cs typeface="Arial" charset="0"/>
              </a:rPr>
              <a:t>Cherry-pick certain phrases from legitimate studies and use them in ways that misrepresent the findings</a:t>
            </a:r>
          </a:p>
          <a:p>
            <a:pPr>
              <a:spcAft>
                <a:spcPts val="1500"/>
              </a:spcAft>
            </a:pPr>
            <a:r>
              <a:rPr lang="en-US" sz="1950" dirty="0" smtClean="0">
                <a:ea typeface="ヒラギノ角ゴ Pro W3" pitchFamily="1" charset="-128"/>
                <a:cs typeface="Arial" charset="0"/>
              </a:rPr>
              <a:t>Circulate studies that were poorly designed and conducted overseas — having little connection to how public water systems fluoridate in the U.S.</a:t>
            </a:r>
          </a:p>
        </p:txBody>
      </p:sp>
      <p:pic>
        <p:nvPicPr>
          <p:cNvPr id="16" name="Picture 15" descr="Anti-CWF Video.jpg"/>
          <p:cNvPicPr>
            <a:picLocks noChangeAspect="1"/>
          </p:cNvPicPr>
          <p:nvPr/>
        </p:nvPicPr>
        <p:blipFill>
          <a:blip r:embed="rId2" cstate="print"/>
          <a:srcRect l="10886" t="8461" r="12910" b="12031"/>
          <a:stretch>
            <a:fillRect/>
          </a:stretch>
        </p:blipFill>
        <p:spPr>
          <a:xfrm>
            <a:off x="5914854" y="1628657"/>
            <a:ext cx="2380060" cy="1758718"/>
          </a:xfrm>
          <a:prstGeom prst="rect">
            <a:avLst/>
          </a:prstGeom>
          <a:ln w="76200">
            <a:solidFill>
              <a:srgbClr val="9B1309"/>
            </a:solidFill>
          </a:ln>
        </p:spPr>
      </p:pic>
      <p:pic>
        <p:nvPicPr>
          <p:cNvPr id="17" name="Picture 16" descr="Fluoride_ConnettBook.jpg"/>
          <p:cNvPicPr>
            <a:picLocks noChangeAspect="1"/>
          </p:cNvPicPr>
          <p:nvPr/>
        </p:nvPicPr>
        <p:blipFill>
          <a:blip r:embed="rId3" cstate="print"/>
          <a:srcRect t="1537" b="6218"/>
          <a:stretch>
            <a:fillRect/>
          </a:stretch>
        </p:blipFill>
        <p:spPr>
          <a:xfrm>
            <a:off x="4326180" y="1932460"/>
            <a:ext cx="1777034" cy="2464006"/>
          </a:xfrm>
          <a:prstGeom prst="rect">
            <a:avLst/>
          </a:prstGeom>
          <a:ln w="22225">
            <a:solidFill>
              <a:schemeClr val="bg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5" r="20031"/>
          <a:stretch/>
        </p:blipFill>
        <p:spPr>
          <a:xfrm>
            <a:off x="5914854" y="3385878"/>
            <a:ext cx="1783858" cy="1908814"/>
          </a:xfrm>
          <a:prstGeom prst="rect">
            <a:avLst/>
          </a:prstGeom>
          <a:ln w="15875">
            <a:solidFill>
              <a:schemeClr val="bg1">
                <a:lumMod val="85000"/>
                <a:lumOff val="15000"/>
              </a:schemeClr>
            </a:solidFill>
          </a:ln>
          <a:effectLst>
            <a:outerShdw blurRad="2540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445355" y="4743967"/>
            <a:ext cx="4242361" cy="1346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  </a:t>
            </a:r>
            <a:r>
              <a:rPr lang="en-US" sz="10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950" b="1" dirty="0" smtClean="0">
                <a:solidFill>
                  <a:schemeClr val="bg1"/>
                </a:solidFill>
                <a:latin typeface="+mj-lt"/>
              </a:rPr>
              <a:t>I </a:t>
            </a:r>
            <a:r>
              <a:rPr lang="en-US" sz="1950" b="1" dirty="0">
                <a:solidFill>
                  <a:schemeClr val="bg1"/>
                </a:solidFill>
                <a:latin typeface="+mj-lt"/>
              </a:rPr>
              <a:t>do not find Dr. Connett or his organization, Fluoride Action Network, a credible source of information</a:t>
            </a:r>
            <a:r>
              <a:rPr lang="en-US" sz="1950" b="1" dirty="0" smtClean="0">
                <a:solidFill>
                  <a:schemeClr val="bg1"/>
                </a:solidFill>
                <a:latin typeface="+mj-lt"/>
              </a:rPr>
              <a:t>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650" dirty="0" smtClean="0">
                <a:solidFill>
                  <a:schemeClr val="bg1"/>
                </a:solidFill>
                <a:latin typeface="+mj-lt"/>
              </a:rPr>
              <a:t>	</a:t>
            </a:r>
            <a:r>
              <a:rPr lang="en-US" sz="1650" i="1" dirty="0" smtClean="0">
                <a:solidFill>
                  <a:schemeClr val="bg1"/>
                </a:solidFill>
                <a:latin typeface="+mj-lt"/>
              </a:rPr>
              <a:t>– Mayor Sam Adams (Portland, OR)</a:t>
            </a:r>
          </a:p>
        </p:txBody>
      </p:sp>
      <p:sp>
        <p:nvSpPr>
          <p:cNvPr id="7" name="Rectangle 6"/>
          <p:cNvSpPr/>
          <p:nvPr/>
        </p:nvSpPr>
        <p:spPr>
          <a:xfrm>
            <a:off x="1339028" y="4713190"/>
            <a:ext cx="3650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Aft>
                <a:spcPts val="1500"/>
              </a:spcAft>
              <a:buNone/>
            </a:pPr>
            <a:r>
              <a:rPr lang="en-US" sz="2800" b="1" dirty="0">
                <a:solidFill>
                  <a:srgbClr val="800000"/>
                </a:solidFill>
                <a:latin typeface="Georgia" pitchFamily="18" charset="0"/>
                <a:ea typeface="ヒラギノ角ゴ Pro W3" pitchFamily="1" charset="-128"/>
                <a:cs typeface="Arial" charset="0"/>
              </a:rPr>
              <a:t>“</a:t>
            </a:r>
          </a:p>
        </p:txBody>
      </p:sp>
      <p:sp>
        <p:nvSpPr>
          <p:cNvPr id="8" name="Rectangle 7"/>
          <p:cNvSpPr/>
          <p:nvPr/>
        </p:nvSpPr>
        <p:spPr>
          <a:xfrm>
            <a:off x="4821722" y="5264709"/>
            <a:ext cx="4310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Aft>
                <a:spcPts val="1500"/>
              </a:spcAft>
              <a:buNone/>
            </a:pPr>
            <a:r>
              <a:rPr lang="en-US" sz="3200" b="1" dirty="0" smtClean="0">
                <a:solidFill>
                  <a:srgbClr val="800000"/>
                </a:solidFill>
                <a:latin typeface="Georgia" pitchFamily="18" charset="0"/>
                <a:ea typeface="ヒラギノ角ゴ Pro W3" pitchFamily="1" charset="-128"/>
                <a:cs typeface="Arial" charset="0"/>
              </a:rPr>
              <a:t>”</a:t>
            </a:r>
            <a:endParaRPr lang="en-US" sz="3200" b="1" dirty="0">
              <a:solidFill>
                <a:srgbClr val="800000"/>
              </a:solidFill>
              <a:latin typeface="Georgia" pitchFamily="18" charset="0"/>
              <a:ea typeface="ヒラギノ角ゴ Pro W3" pitchFamily="1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5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56709" y="2952206"/>
            <a:ext cx="6087291" cy="34485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18" y="219075"/>
            <a:ext cx="6545308" cy="933450"/>
          </a:xfrm>
        </p:spPr>
        <p:txBody>
          <a:bodyPr/>
          <a:lstStyle/>
          <a:p>
            <a:r>
              <a:rPr lang="en-US" sz="2800" dirty="0" smtClean="0"/>
              <a:t>A perfect storm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0933" y="1491177"/>
            <a:ext cx="2964262" cy="4698608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sz="1950" dirty="0" smtClean="0"/>
              <a:t>The vacuum of public knowledge gets filled by the misinformation online</a:t>
            </a:r>
          </a:p>
          <a:p>
            <a:pPr>
              <a:spcAft>
                <a:spcPts val="1800"/>
              </a:spcAft>
            </a:pPr>
            <a:r>
              <a:rPr lang="en-US" sz="1950" dirty="0" smtClean="0"/>
              <a:t>The public’s distrust of government’s role in health care or other issues</a:t>
            </a:r>
          </a:p>
          <a:p>
            <a:pPr>
              <a:spcAft>
                <a:spcPts val="1800"/>
              </a:spcAft>
            </a:pPr>
            <a:r>
              <a:rPr lang="en-US" sz="1950" dirty="0" smtClean="0"/>
              <a:t>The public health community is complacent</a:t>
            </a:r>
          </a:p>
          <a:p>
            <a:pPr>
              <a:spcAft>
                <a:spcPts val="1800"/>
              </a:spcAft>
            </a:pPr>
            <a:r>
              <a:rPr lang="en-US" sz="1950" dirty="0" smtClean="0"/>
              <a:t>Opponents have learned to package their arguments as “science”</a:t>
            </a:r>
          </a:p>
        </p:txBody>
      </p:sp>
      <p:pic>
        <p:nvPicPr>
          <p:cNvPr id="6" name="Picture 5" descr="Road Ahead - Trouble.jpg"/>
          <p:cNvPicPr>
            <a:picLocks noChangeAspect="1"/>
          </p:cNvPicPr>
          <p:nvPr/>
        </p:nvPicPr>
        <p:blipFill>
          <a:blip r:embed="rId2" cstate="print"/>
          <a:srcRect l="4178" t="1104" r="5345"/>
          <a:stretch>
            <a:fillRect/>
          </a:stretch>
        </p:blipFill>
        <p:spPr>
          <a:xfrm>
            <a:off x="0" y="1094749"/>
            <a:ext cx="4872446" cy="5325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w - bottom detail">
  <a:themeElements>
    <a:clrScheme name="Pew">
      <a:dk1>
        <a:sysClr val="windowText" lastClr="000000"/>
      </a:dk1>
      <a:lt1>
        <a:sysClr val="window" lastClr="FFFFFF"/>
      </a:lt1>
      <a:dk2>
        <a:srgbClr val="005996"/>
      </a:dk2>
      <a:lt2>
        <a:srgbClr val="4BBBEB"/>
      </a:lt2>
      <a:accent1>
        <a:srgbClr val="A5B7BA"/>
      </a:accent1>
      <a:accent2>
        <a:srgbClr val="DA2128"/>
      </a:accent2>
      <a:accent3>
        <a:srgbClr val="F37021"/>
      </a:accent3>
      <a:accent4>
        <a:srgbClr val="BF4331"/>
      </a:accent4>
      <a:accent5>
        <a:srgbClr val="6E9934"/>
      </a:accent5>
      <a:accent6>
        <a:srgbClr val="473D7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rIns="0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Pew - Dental">
  <a:themeElements>
    <a:clrScheme name="Pew">
      <a:dk1>
        <a:sysClr val="windowText" lastClr="000000"/>
      </a:dk1>
      <a:lt1>
        <a:sysClr val="window" lastClr="FFFFFF"/>
      </a:lt1>
      <a:dk2>
        <a:srgbClr val="005996"/>
      </a:dk2>
      <a:lt2>
        <a:srgbClr val="4BBBEB"/>
      </a:lt2>
      <a:accent1>
        <a:srgbClr val="A5B7BA"/>
      </a:accent1>
      <a:accent2>
        <a:srgbClr val="DA2128"/>
      </a:accent2>
      <a:accent3>
        <a:srgbClr val="F37021"/>
      </a:accent3>
      <a:accent4>
        <a:srgbClr val="BF4331"/>
      </a:accent4>
      <a:accent5>
        <a:srgbClr val="6E9934"/>
      </a:accent5>
      <a:accent6>
        <a:srgbClr val="473D7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rIns="0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Pew - Home Visiting">
  <a:themeElements>
    <a:clrScheme name="Pew">
      <a:dk1>
        <a:sysClr val="windowText" lastClr="000000"/>
      </a:dk1>
      <a:lt1>
        <a:sysClr val="window" lastClr="FFFFFF"/>
      </a:lt1>
      <a:dk2>
        <a:srgbClr val="005996"/>
      </a:dk2>
      <a:lt2>
        <a:srgbClr val="4BBBEB"/>
      </a:lt2>
      <a:accent1>
        <a:srgbClr val="A5B7BA"/>
      </a:accent1>
      <a:accent2>
        <a:srgbClr val="DA2128"/>
      </a:accent2>
      <a:accent3>
        <a:srgbClr val="F37021"/>
      </a:accent3>
      <a:accent4>
        <a:srgbClr val="BF4331"/>
      </a:accent4>
      <a:accent5>
        <a:srgbClr val="6E9934"/>
      </a:accent5>
      <a:accent6>
        <a:srgbClr val="473D7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rIns="0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Pew - plain">
  <a:themeElements>
    <a:clrScheme name="Pew">
      <a:dk1>
        <a:sysClr val="windowText" lastClr="000000"/>
      </a:dk1>
      <a:lt1>
        <a:sysClr val="window" lastClr="FFFFFF"/>
      </a:lt1>
      <a:dk2>
        <a:srgbClr val="005996"/>
      </a:dk2>
      <a:lt2>
        <a:srgbClr val="4BBBEB"/>
      </a:lt2>
      <a:accent1>
        <a:srgbClr val="A5B7BA"/>
      </a:accent1>
      <a:accent2>
        <a:srgbClr val="DA2128"/>
      </a:accent2>
      <a:accent3>
        <a:srgbClr val="F37021"/>
      </a:accent3>
      <a:accent4>
        <a:srgbClr val="BF4331"/>
      </a:accent4>
      <a:accent5>
        <a:srgbClr val="6E9934"/>
      </a:accent5>
      <a:accent6>
        <a:srgbClr val="473D7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rIns="0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1_Pew - Dental">
  <a:themeElements>
    <a:clrScheme name="Pew">
      <a:dk1>
        <a:sysClr val="windowText" lastClr="000000"/>
      </a:dk1>
      <a:lt1>
        <a:sysClr val="window" lastClr="FFFFFF"/>
      </a:lt1>
      <a:dk2>
        <a:srgbClr val="005996"/>
      </a:dk2>
      <a:lt2>
        <a:srgbClr val="4BBBEB"/>
      </a:lt2>
      <a:accent1>
        <a:srgbClr val="A5B7BA"/>
      </a:accent1>
      <a:accent2>
        <a:srgbClr val="DA2128"/>
      </a:accent2>
      <a:accent3>
        <a:srgbClr val="F37021"/>
      </a:accent3>
      <a:accent4>
        <a:srgbClr val="BF4331"/>
      </a:accent4>
      <a:accent5>
        <a:srgbClr val="6E9934"/>
      </a:accent5>
      <a:accent6>
        <a:srgbClr val="473D7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rIns="0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20204</TotalTime>
  <Words>721</Words>
  <Application>Microsoft Office PowerPoint</Application>
  <PresentationFormat>On-screen Show (4:3)</PresentationFormat>
  <Paragraphs>75</Paragraphs>
  <Slides>17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Pew - bottom detail</vt:lpstr>
      <vt:lpstr>Pew - Dental</vt:lpstr>
      <vt:lpstr>Pew - Home Visiting</vt:lpstr>
      <vt:lpstr>Pew - plain</vt:lpstr>
      <vt:lpstr>1_Pew - Dental</vt:lpstr>
      <vt:lpstr>Water Fluoridation: Why It Still Matters</vt:lpstr>
      <vt:lpstr>Why prevention matters</vt:lpstr>
      <vt:lpstr>Quick facts: water fluoridation</vt:lpstr>
      <vt:lpstr>Quick facts: water fluoridation</vt:lpstr>
      <vt:lpstr>The challenge we face</vt:lpstr>
      <vt:lpstr>Comparing each side’s tactics</vt:lpstr>
      <vt:lpstr>How opponents operate</vt:lpstr>
      <vt:lpstr>How opponents operate</vt:lpstr>
      <vt:lpstr>A perfect storm</vt:lpstr>
      <vt:lpstr>Fluoridation: What Pew Is Doing</vt:lpstr>
      <vt:lpstr>The Campaign for Dental Health</vt:lpstr>
      <vt:lpstr>The Campaign for Dental Health</vt:lpstr>
      <vt:lpstr>Start reclaiming the web</vt:lpstr>
      <vt:lpstr>Provide scientifically accurate info</vt:lpstr>
      <vt:lpstr>Assist local health advocates</vt:lpstr>
      <vt:lpstr>PowerPoint slides for advocates</vt:lpstr>
      <vt:lpstr>The campaign’s progress</vt:lpstr>
    </vt:vector>
  </TitlesOfParts>
  <Company>The Pew Charitable Trusts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Pew Sample 1</dc:title>
  <dc:creator>Condor Communications</dc:creator>
  <dc:description>www.condorcom.com</dc:description>
  <cp:lastModifiedBy>Matt Jacob</cp:lastModifiedBy>
  <cp:revision>2115</cp:revision>
  <dcterms:created xsi:type="dcterms:W3CDTF">2010-05-04T15:16:35Z</dcterms:created>
  <dcterms:modified xsi:type="dcterms:W3CDTF">2012-11-02T13:32:49Z</dcterms:modified>
</cp:coreProperties>
</file>