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67" r:id="rId3"/>
    <p:sldId id="386" r:id="rId4"/>
    <p:sldId id="428" r:id="rId5"/>
    <p:sldId id="385" r:id="rId6"/>
    <p:sldId id="328" r:id="rId7"/>
    <p:sldId id="391" r:id="rId8"/>
    <p:sldId id="398" r:id="rId9"/>
    <p:sldId id="412" r:id="rId10"/>
    <p:sldId id="379" r:id="rId11"/>
    <p:sldId id="415" r:id="rId12"/>
    <p:sldId id="389" r:id="rId13"/>
    <p:sldId id="416" r:id="rId14"/>
    <p:sldId id="417" r:id="rId15"/>
    <p:sldId id="418" r:id="rId16"/>
    <p:sldId id="425" r:id="rId17"/>
    <p:sldId id="419" r:id="rId18"/>
    <p:sldId id="342" r:id="rId19"/>
    <p:sldId id="420" r:id="rId20"/>
    <p:sldId id="421" r:id="rId21"/>
    <p:sldId id="422" r:id="rId22"/>
    <p:sldId id="423" r:id="rId23"/>
    <p:sldId id="405" r:id="rId24"/>
    <p:sldId id="409" r:id="rId25"/>
    <p:sldId id="370" r:id="rId26"/>
    <p:sldId id="406" r:id="rId27"/>
    <p:sldId id="426" r:id="rId28"/>
    <p:sldId id="372"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nis" initials="D" lastIdx="7" clrIdx="0"/>
  <p:cmAuthor id="1" name="NSiddiqui" initials="N"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20202"/>
    <a:srgbClr val="CC6600"/>
    <a:srgbClr val="990000"/>
    <a:srgbClr val="FFFF66"/>
    <a:srgbClr val="FF6600"/>
    <a:srgbClr val="FFCC66"/>
    <a:srgbClr val="FF9933"/>
    <a:srgbClr val="FBC9C1"/>
    <a:srgbClr val="000000"/>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81894" autoAdjust="0"/>
  </p:normalViewPr>
  <p:slideViewPr>
    <p:cSldViewPr>
      <p:cViewPr varScale="1">
        <p:scale>
          <a:sx n="95" d="100"/>
          <a:sy n="95" d="100"/>
        </p:scale>
        <p:origin x="-2454" y="-90"/>
      </p:cViewPr>
      <p:guideLst>
        <p:guide orient="horz" pos="2160"/>
        <p:guide pos="2880"/>
      </p:guideLst>
    </p:cSldViewPr>
  </p:slideViewPr>
  <p:outlineViewPr>
    <p:cViewPr>
      <p:scale>
        <a:sx n="33" d="100"/>
        <a:sy n="33" d="100"/>
      </p:scale>
      <p:origin x="54" y="3043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4.6130577427821534E-2"/>
          <c:y val="0.27926340532734806"/>
          <c:w val="0.48389599737533012"/>
          <c:h val="0.62187437413696778"/>
        </c:manualLayout>
      </c:layout>
      <c:pieChart>
        <c:varyColors val="1"/>
        <c:ser>
          <c:idx val="0"/>
          <c:order val="0"/>
          <c:tx>
            <c:strRef>
              <c:f>Sheet1!$B$1</c:f>
              <c:strCache>
                <c:ptCount val="1"/>
                <c:pt idx="0">
                  <c:v>Percent of Health Insurance Exchange Enrollees by Race and Ethnicity, 2011</c:v>
                </c:pt>
              </c:strCache>
            </c:strRef>
          </c:tx>
          <c:dLbls>
            <c:dLbl>
              <c:idx val="1"/>
              <c:layout>
                <c:manualLayout>
                  <c:x val="8.7419648201869524E-2"/>
                  <c:y val="-0.11641564751214616"/>
                </c:manualLayout>
              </c:layout>
              <c:showPercent val="1"/>
            </c:dLbl>
            <c:dLbl>
              <c:idx val="3"/>
              <c:layout>
                <c:manualLayout>
                  <c:x val="3.3450697924123286E-2"/>
                  <c:y val="0.11545509141865762"/>
                </c:manualLayout>
              </c:layout>
              <c:showPercent val="1"/>
            </c:dLbl>
            <c:txPr>
              <a:bodyPr/>
              <a:lstStyle/>
              <a:p>
                <a:pPr>
                  <a:defRPr sz="2200" b="1">
                    <a:solidFill>
                      <a:schemeClr val="bg1"/>
                    </a:solidFill>
                    <a:latin typeface="Corbel" pitchFamily="34" charset="0"/>
                  </a:defRPr>
                </a:pPr>
                <a:endParaRPr lang="en-US"/>
              </a:p>
            </c:txPr>
            <c:showPercent val="1"/>
            <c:showLeaderLines val="1"/>
          </c:dLbls>
          <c:cat>
            <c:strRef>
              <c:f>Sheet1!$A$2:$A$5</c:f>
              <c:strCache>
                <c:ptCount val="4"/>
                <c:pt idx="0">
                  <c:v>White</c:v>
                </c:pt>
                <c:pt idx="1">
                  <c:v>Black</c:v>
                </c:pt>
                <c:pt idx="2">
                  <c:v>Hispanic</c:v>
                </c:pt>
                <c:pt idx="3">
                  <c:v>Other</c:v>
                </c:pt>
              </c:strCache>
            </c:strRef>
          </c:cat>
          <c:val>
            <c:numRef>
              <c:f>Sheet1!$B$2:$B$5</c:f>
              <c:numCache>
                <c:formatCode>0%</c:formatCode>
                <c:ptCount val="4"/>
                <c:pt idx="0">
                  <c:v>0.58000000000000052</c:v>
                </c:pt>
                <c:pt idx="1">
                  <c:v>0.11000000000000007</c:v>
                </c:pt>
                <c:pt idx="2">
                  <c:v>0.25</c:v>
                </c:pt>
                <c:pt idx="3">
                  <c:v>6.0000000000000046E-2</c:v>
                </c:pt>
              </c:numCache>
            </c:numRef>
          </c:val>
        </c:ser>
        <c:dLbls>
          <c:showPercent val="1"/>
        </c:dLbls>
        <c:firstSliceAng val="0"/>
      </c:pieChart>
    </c:plotArea>
    <c:legend>
      <c:legendPos val="r"/>
      <c:layout>
        <c:manualLayout>
          <c:xMode val="edge"/>
          <c:yMode val="edge"/>
          <c:x val="0.63977296587926458"/>
          <c:y val="0.28122273872392456"/>
          <c:w val="0.3352270341207349"/>
          <c:h val="0.64076737395777361"/>
        </c:manualLayout>
      </c:layout>
      <c:txPr>
        <a:bodyPr/>
        <a:lstStyle/>
        <a:p>
          <a:pPr>
            <a:defRPr sz="1650">
              <a:solidFill>
                <a:srgbClr val="020202"/>
              </a:solidFill>
              <a:latin typeface="Corbel" pitchFamily="34" charset="0"/>
            </a:defRPr>
          </a:pPr>
          <a:endParaRPr lang="en-US"/>
        </a:p>
      </c:txPr>
    </c:legend>
    <c:plotVisOnly val="1"/>
  </c:chart>
  <c:spPr>
    <a:noFill/>
    <a:ln>
      <a:noFill/>
    </a:ln>
  </c:sp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36F52-178A-488D-9CAC-E20AD414C960}" type="doc">
      <dgm:prSet loTypeId="urn:microsoft.com/office/officeart/2005/8/layout/chevron2" loCatId="process" qsTypeId="urn:microsoft.com/office/officeart/2005/8/quickstyle/simple5" qsCatId="simple" csTypeId="urn:microsoft.com/office/officeart/2005/8/colors/accent1_3" csCatId="accent1" phldr="1"/>
      <dgm:spPr/>
      <dgm:t>
        <a:bodyPr/>
        <a:lstStyle/>
        <a:p>
          <a:endParaRPr lang="en-US"/>
        </a:p>
      </dgm:t>
    </dgm:pt>
    <dgm:pt modelId="{311C2D20-7C69-4A2F-83E7-65D22CB9BA31}">
      <dgm:prSet phldrT="[Text]" custT="1"/>
      <dgm:spPr>
        <a:solidFill>
          <a:schemeClr val="accent6">
            <a:lumMod val="50000"/>
          </a:schemeClr>
        </a:solidFill>
        <a:ln>
          <a:noFill/>
        </a:ln>
      </dgm:spPr>
      <dgm:t>
        <a:bodyPr/>
        <a:lstStyle/>
        <a:p>
          <a:r>
            <a:rPr lang="en-US" sz="2000" b="1" dirty="0" smtClean="0">
              <a:latin typeface="Corbel" pitchFamily="34" charset="0"/>
            </a:rPr>
            <a:t>2011</a:t>
          </a:r>
          <a:endParaRPr lang="en-US" sz="2000" b="1" dirty="0">
            <a:latin typeface="Corbel" pitchFamily="34" charset="0"/>
          </a:endParaRPr>
        </a:p>
      </dgm:t>
    </dgm:pt>
    <dgm:pt modelId="{2C3108D2-60C5-4C32-A30F-CF4A1515CF67}" type="parTrans" cxnId="{02B47A0F-6B63-4E66-ACF0-AB62E2AF79DD}">
      <dgm:prSet/>
      <dgm:spPr/>
      <dgm:t>
        <a:bodyPr/>
        <a:lstStyle/>
        <a:p>
          <a:endParaRPr lang="en-US" sz="1400">
            <a:latin typeface="Corbel" pitchFamily="34" charset="0"/>
          </a:endParaRPr>
        </a:p>
      </dgm:t>
    </dgm:pt>
    <dgm:pt modelId="{C6B74C28-6C73-4B1F-9DF3-C2AEB36B4500}" type="sibTrans" cxnId="{02B47A0F-6B63-4E66-ACF0-AB62E2AF79DD}">
      <dgm:prSet/>
      <dgm:spPr/>
      <dgm:t>
        <a:bodyPr/>
        <a:lstStyle/>
        <a:p>
          <a:endParaRPr lang="en-US" sz="1400">
            <a:latin typeface="Corbel" pitchFamily="34" charset="0"/>
          </a:endParaRPr>
        </a:p>
      </dgm:t>
    </dgm:pt>
    <dgm:pt modelId="{28AE5C3B-8138-479D-9FA9-446DA05252F2}">
      <dgm:prSet custT="1"/>
      <dgm:spPr>
        <a:solidFill>
          <a:srgbClr val="990000"/>
        </a:solidFill>
        <a:ln>
          <a:noFill/>
        </a:ln>
      </dgm:spPr>
      <dgm:t>
        <a:bodyPr/>
        <a:lstStyle/>
        <a:p>
          <a:r>
            <a:rPr lang="en-US" sz="2000" b="1" dirty="0" smtClean="0">
              <a:latin typeface="Corbel" pitchFamily="34" charset="0"/>
            </a:rPr>
            <a:t>2012</a:t>
          </a:r>
          <a:endParaRPr lang="en-US" sz="2000" b="1" dirty="0">
            <a:latin typeface="Corbel" pitchFamily="34" charset="0"/>
          </a:endParaRPr>
        </a:p>
      </dgm:t>
    </dgm:pt>
    <dgm:pt modelId="{88618015-F8BE-4081-9A30-173E21A3C271}" type="parTrans" cxnId="{E251F28E-3CCD-4BC6-8166-266758F30996}">
      <dgm:prSet/>
      <dgm:spPr/>
      <dgm:t>
        <a:bodyPr/>
        <a:lstStyle/>
        <a:p>
          <a:endParaRPr lang="en-US" sz="1400">
            <a:latin typeface="Corbel" pitchFamily="34" charset="0"/>
          </a:endParaRPr>
        </a:p>
      </dgm:t>
    </dgm:pt>
    <dgm:pt modelId="{5545CB1C-CD9C-4DCB-B2DF-76482420C808}" type="sibTrans" cxnId="{E251F28E-3CCD-4BC6-8166-266758F30996}">
      <dgm:prSet/>
      <dgm:spPr/>
      <dgm:t>
        <a:bodyPr/>
        <a:lstStyle/>
        <a:p>
          <a:endParaRPr lang="en-US" sz="1400">
            <a:latin typeface="Corbel" pitchFamily="34" charset="0"/>
          </a:endParaRPr>
        </a:p>
      </dgm:t>
    </dgm:pt>
    <dgm:pt modelId="{A6CA44C0-DEAC-40D0-BCFF-8D07D503DD41}">
      <dgm:prSet custT="1"/>
      <dgm:spPr/>
      <dgm:t>
        <a:bodyPr/>
        <a:lstStyle/>
        <a:p>
          <a:r>
            <a:rPr lang="en-US" sz="1800" i="1" dirty="0" smtClean="0">
              <a:solidFill>
                <a:srgbClr val="000000"/>
              </a:solidFill>
              <a:latin typeface="Corbel" pitchFamily="34" charset="0"/>
            </a:rPr>
            <a:t>Health Affairs </a:t>
          </a:r>
          <a:r>
            <a:rPr lang="en-US" sz="1800" dirty="0" smtClean="0">
              <a:solidFill>
                <a:srgbClr val="000000"/>
              </a:solidFill>
              <a:latin typeface="Corbel" pitchFamily="34" charset="0"/>
            </a:rPr>
            <a:t>article on ACA &amp; Safety Net</a:t>
          </a:r>
          <a:endParaRPr lang="en-US" sz="1800" dirty="0">
            <a:solidFill>
              <a:srgbClr val="000000"/>
            </a:solidFill>
            <a:latin typeface="Corbel" pitchFamily="34" charset="0"/>
          </a:endParaRPr>
        </a:p>
      </dgm:t>
    </dgm:pt>
    <dgm:pt modelId="{D8CF8FDD-7683-41F1-B04D-6F90E3883D81}" type="parTrans" cxnId="{F2187A92-A74A-41DB-9179-1A2AC83A7169}">
      <dgm:prSet/>
      <dgm:spPr/>
      <dgm:t>
        <a:bodyPr/>
        <a:lstStyle/>
        <a:p>
          <a:endParaRPr lang="en-US" sz="1400">
            <a:latin typeface="Corbel" pitchFamily="34" charset="0"/>
          </a:endParaRPr>
        </a:p>
      </dgm:t>
    </dgm:pt>
    <dgm:pt modelId="{3BCDF2E4-DB69-4EFF-9EB1-DE74C0719DE7}" type="sibTrans" cxnId="{F2187A92-A74A-41DB-9179-1A2AC83A7169}">
      <dgm:prSet/>
      <dgm:spPr/>
      <dgm:t>
        <a:bodyPr/>
        <a:lstStyle/>
        <a:p>
          <a:endParaRPr lang="en-US" sz="1400">
            <a:latin typeface="Corbel" pitchFamily="34" charset="0"/>
          </a:endParaRPr>
        </a:p>
      </dgm:t>
    </dgm:pt>
    <dgm:pt modelId="{618F1E20-DAEB-4956-A8D6-EED8D32A8C19}">
      <dgm:prSet custT="1"/>
      <dgm:spPr/>
      <dgm:t>
        <a:bodyPr/>
        <a:lstStyle/>
        <a:p>
          <a:r>
            <a:rPr lang="en-US" sz="1800" i="1" dirty="0" smtClean="0">
              <a:solidFill>
                <a:srgbClr val="000000"/>
              </a:solidFill>
              <a:latin typeface="Corbel" pitchFamily="34" charset="0"/>
            </a:rPr>
            <a:t>ACA &amp; Racial and Ethnic Health Equity Series: </a:t>
          </a:r>
          <a:r>
            <a:rPr lang="en-US" sz="1800" i="0" dirty="0" smtClean="0">
              <a:solidFill>
                <a:srgbClr val="000000"/>
              </a:solidFill>
              <a:latin typeface="Corbel" pitchFamily="34" charset="0"/>
            </a:rPr>
            <a:t>supported by </a:t>
          </a:r>
          <a:r>
            <a:rPr lang="en-US" sz="1800" dirty="0" smtClean="0">
              <a:solidFill>
                <a:srgbClr val="000000"/>
              </a:solidFill>
              <a:latin typeface="Corbel" pitchFamily="34" charset="0"/>
            </a:rPr>
            <a:t>W.K. Kellogg Foundation, The California Endowment, Kaiser Permanente</a:t>
          </a:r>
          <a:endParaRPr lang="en-US" sz="1800" dirty="0">
            <a:solidFill>
              <a:srgbClr val="000000"/>
            </a:solidFill>
            <a:latin typeface="Corbel" pitchFamily="34" charset="0"/>
          </a:endParaRPr>
        </a:p>
      </dgm:t>
    </dgm:pt>
    <dgm:pt modelId="{0519B94B-5C0C-4066-B899-1D9AE5C1B6F1}" type="parTrans" cxnId="{7FA092A6-281F-4E24-9492-A346730093F5}">
      <dgm:prSet/>
      <dgm:spPr/>
      <dgm:t>
        <a:bodyPr/>
        <a:lstStyle/>
        <a:p>
          <a:endParaRPr lang="en-US" sz="1400">
            <a:latin typeface="Corbel" pitchFamily="34" charset="0"/>
          </a:endParaRPr>
        </a:p>
      </dgm:t>
    </dgm:pt>
    <dgm:pt modelId="{1718747C-BDBB-4E0E-8240-710696F20AA1}" type="sibTrans" cxnId="{7FA092A6-281F-4E24-9492-A346730093F5}">
      <dgm:prSet/>
      <dgm:spPr/>
      <dgm:t>
        <a:bodyPr/>
        <a:lstStyle/>
        <a:p>
          <a:endParaRPr lang="en-US" sz="1400">
            <a:latin typeface="Corbel" pitchFamily="34" charset="0"/>
          </a:endParaRPr>
        </a:p>
      </dgm:t>
    </dgm:pt>
    <dgm:pt modelId="{11ED33E7-3663-4624-A342-615EEDDB814A}">
      <dgm:prSet custT="1"/>
      <dgm:spPr/>
      <dgm:t>
        <a:bodyPr/>
        <a:lstStyle/>
        <a:p>
          <a:r>
            <a:rPr lang="en-US" sz="1800" dirty="0" smtClean="0">
              <a:solidFill>
                <a:srgbClr val="000000"/>
              </a:solidFill>
              <a:latin typeface="Corbel" pitchFamily="34" charset="0"/>
            </a:rPr>
            <a:t>Federal agency progress on ACA &amp; Equity</a:t>
          </a:r>
          <a:endParaRPr lang="en-US" sz="1800" dirty="0">
            <a:solidFill>
              <a:srgbClr val="000000"/>
            </a:solidFill>
            <a:latin typeface="Corbel" pitchFamily="34" charset="0"/>
          </a:endParaRPr>
        </a:p>
      </dgm:t>
    </dgm:pt>
    <dgm:pt modelId="{956BC497-7E62-4CCB-BC5A-DBB683E3C12E}" type="parTrans" cxnId="{95BBF2E2-087B-4D17-A9F5-23D20D72AAEE}">
      <dgm:prSet/>
      <dgm:spPr/>
      <dgm:t>
        <a:bodyPr/>
        <a:lstStyle/>
        <a:p>
          <a:endParaRPr lang="en-US" sz="1600"/>
        </a:p>
      </dgm:t>
    </dgm:pt>
    <dgm:pt modelId="{30E8B388-2755-48BA-855D-75211B293703}" type="sibTrans" cxnId="{95BBF2E2-087B-4D17-A9F5-23D20D72AAEE}">
      <dgm:prSet/>
      <dgm:spPr/>
      <dgm:t>
        <a:bodyPr/>
        <a:lstStyle/>
        <a:p>
          <a:endParaRPr lang="en-US" sz="1600"/>
        </a:p>
      </dgm:t>
    </dgm:pt>
    <dgm:pt modelId="{FDAF894E-C555-4755-AC75-EE9E4DCBC119}">
      <dgm:prSet custT="1"/>
      <dgm:spPr>
        <a:solidFill>
          <a:schemeClr val="accent5">
            <a:lumMod val="50000"/>
          </a:schemeClr>
        </a:solidFill>
      </dgm:spPr>
      <dgm:t>
        <a:bodyPr/>
        <a:lstStyle/>
        <a:p>
          <a:r>
            <a:rPr lang="en-US" sz="1900" b="1" dirty="0" smtClean="0">
              <a:latin typeface="Corbel" pitchFamily="34" charset="0"/>
            </a:rPr>
            <a:t>2013– </a:t>
          </a:r>
          <a:br>
            <a:rPr lang="en-US" sz="1900" b="1" dirty="0" smtClean="0">
              <a:latin typeface="Corbel" pitchFamily="34" charset="0"/>
            </a:rPr>
          </a:br>
          <a:r>
            <a:rPr lang="en-US" sz="1900" b="1" dirty="0" smtClean="0">
              <a:latin typeface="Corbel" pitchFamily="34" charset="0"/>
            </a:rPr>
            <a:t>2014</a:t>
          </a:r>
          <a:endParaRPr lang="en-US" sz="1900" b="1" dirty="0">
            <a:latin typeface="Corbel" pitchFamily="34" charset="0"/>
          </a:endParaRPr>
        </a:p>
      </dgm:t>
    </dgm:pt>
    <dgm:pt modelId="{FEA24112-82A3-4EED-837E-E637B09EDC82}" type="parTrans" cxnId="{E56B044C-DE6A-4DE0-9B38-388FA3B7BF2D}">
      <dgm:prSet/>
      <dgm:spPr/>
      <dgm:t>
        <a:bodyPr/>
        <a:lstStyle/>
        <a:p>
          <a:endParaRPr lang="en-US"/>
        </a:p>
      </dgm:t>
    </dgm:pt>
    <dgm:pt modelId="{75402FAA-AC90-4D5B-AFC2-FDD8A80EA9FA}" type="sibTrans" cxnId="{E56B044C-DE6A-4DE0-9B38-388FA3B7BF2D}">
      <dgm:prSet/>
      <dgm:spPr/>
      <dgm:t>
        <a:bodyPr/>
        <a:lstStyle/>
        <a:p>
          <a:endParaRPr lang="en-US"/>
        </a:p>
      </dgm:t>
    </dgm:pt>
    <dgm:pt modelId="{FAA5E743-7385-4828-8223-304DD94B9FF4}">
      <dgm:prSet custT="1"/>
      <dgm:spPr/>
      <dgm:t>
        <a:bodyPr/>
        <a:lstStyle/>
        <a:p>
          <a:r>
            <a:rPr lang="en-US" sz="1800" i="1" dirty="0" smtClean="0">
              <a:solidFill>
                <a:srgbClr val="020202"/>
              </a:solidFill>
              <a:latin typeface="Corbel" pitchFamily="34" charset="0"/>
            </a:rPr>
            <a:t>ACA &amp; Health Equity Series </a:t>
          </a:r>
          <a:r>
            <a:rPr lang="en-US" sz="1800" dirty="0" smtClean="0">
              <a:solidFill>
                <a:srgbClr val="020202"/>
              </a:solidFill>
              <a:latin typeface="Corbel" pitchFamily="34" charset="0"/>
            </a:rPr>
            <a:t>(continued)</a:t>
          </a:r>
          <a:endParaRPr lang="en-US" sz="1800" dirty="0">
            <a:solidFill>
              <a:srgbClr val="020202"/>
            </a:solidFill>
            <a:latin typeface="Corbel" pitchFamily="34" charset="0"/>
          </a:endParaRPr>
        </a:p>
      </dgm:t>
    </dgm:pt>
    <dgm:pt modelId="{BF0CA3C2-36CA-4D71-BA46-6F67D933A392}" type="parTrans" cxnId="{1C43A762-68DD-4625-B5C7-28E246E601CE}">
      <dgm:prSet/>
      <dgm:spPr/>
      <dgm:t>
        <a:bodyPr/>
        <a:lstStyle/>
        <a:p>
          <a:endParaRPr lang="en-US"/>
        </a:p>
      </dgm:t>
    </dgm:pt>
    <dgm:pt modelId="{8223EADB-7CAB-4F5E-8B63-62C13CD0D0D2}" type="sibTrans" cxnId="{1C43A762-68DD-4625-B5C7-28E246E601CE}">
      <dgm:prSet/>
      <dgm:spPr/>
      <dgm:t>
        <a:bodyPr/>
        <a:lstStyle/>
        <a:p>
          <a:endParaRPr lang="en-US"/>
        </a:p>
      </dgm:t>
    </dgm:pt>
    <dgm:pt modelId="{019B8178-9BF6-4A49-BB9E-9657DB88B6BB}">
      <dgm:prSet custT="1"/>
      <dgm:spPr/>
      <dgm:t>
        <a:bodyPr/>
        <a:lstStyle/>
        <a:p>
          <a:r>
            <a:rPr lang="en-US" sz="1800" dirty="0" smtClean="0">
              <a:solidFill>
                <a:srgbClr val="020202"/>
              </a:solidFill>
              <a:latin typeface="Corbel" pitchFamily="34" charset="0"/>
            </a:rPr>
            <a:t>Invited Presentations: NIH, IOM, GIH, CBC, </a:t>
          </a:r>
          <a:br>
            <a:rPr lang="en-US" sz="1800" dirty="0" smtClean="0">
              <a:solidFill>
                <a:srgbClr val="020202"/>
              </a:solidFill>
              <a:latin typeface="Corbel" pitchFamily="34" charset="0"/>
            </a:rPr>
          </a:br>
          <a:r>
            <a:rPr lang="en-US" sz="1800" dirty="0" smtClean="0">
              <a:solidFill>
                <a:srgbClr val="020202"/>
              </a:solidFill>
              <a:latin typeface="Corbel" pitchFamily="34" charset="0"/>
            </a:rPr>
            <a:t>NASHP, AHA, BCBS, AHIP, APHA, NAHSE,</a:t>
          </a:r>
          <a:br>
            <a:rPr lang="en-US" sz="1800" dirty="0" smtClean="0">
              <a:solidFill>
                <a:srgbClr val="020202"/>
              </a:solidFill>
              <a:latin typeface="Corbel" pitchFamily="34" charset="0"/>
            </a:rPr>
          </a:br>
          <a:r>
            <a:rPr lang="en-US" sz="1800" dirty="0" smtClean="0">
              <a:solidFill>
                <a:srgbClr val="020202"/>
              </a:solidFill>
              <a:latin typeface="Corbel" pitchFamily="34" charset="0"/>
            </a:rPr>
            <a:t>California Wellness Foundation, other state/local</a:t>
          </a:r>
          <a:endParaRPr lang="en-US" sz="1800" dirty="0">
            <a:solidFill>
              <a:srgbClr val="020202"/>
            </a:solidFill>
            <a:latin typeface="Corbel" pitchFamily="34" charset="0"/>
          </a:endParaRPr>
        </a:p>
      </dgm:t>
    </dgm:pt>
    <dgm:pt modelId="{3DF1FC6E-97DC-4F02-BA39-37EA2941D2C5}" type="sibTrans" cxnId="{4801F2BD-BBAC-4A78-8F24-3D8092652DAA}">
      <dgm:prSet/>
      <dgm:spPr/>
      <dgm:t>
        <a:bodyPr/>
        <a:lstStyle/>
        <a:p>
          <a:endParaRPr lang="en-US"/>
        </a:p>
      </dgm:t>
    </dgm:pt>
    <dgm:pt modelId="{1812865A-C97D-4110-9812-D66C5BB30517}" type="parTrans" cxnId="{4801F2BD-BBAC-4A78-8F24-3D8092652DAA}">
      <dgm:prSet/>
      <dgm:spPr/>
      <dgm:t>
        <a:bodyPr/>
        <a:lstStyle/>
        <a:p>
          <a:endParaRPr lang="en-US"/>
        </a:p>
      </dgm:t>
    </dgm:pt>
    <dgm:pt modelId="{C4CBBCB7-E4B2-4A9A-A317-BE9A908DB53F}">
      <dgm:prSet phldrT="[Text]" custT="1"/>
      <dgm:spPr>
        <a:solidFill>
          <a:srgbClr val="CC6600"/>
        </a:solidFill>
        <a:ln>
          <a:noFill/>
        </a:ln>
      </dgm:spPr>
      <dgm:t>
        <a:bodyPr/>
        <a:lstStyle/>
        <a:p>
          <a:r>
            <a:rPr lang="en-US" sz="2000" b="1" dirty="0" smtClean="0">
              <a:latin typeface="Corbel" pitchFamily="34" charset="0"/>
            </a:rPr>
            <a:t>2008-2010</a:t>
          </a:r>
          <a:endParaRPr lang="en-US" sz="2000" b="1" dirty="0">
            <a:latin typeface="Corbel" pitchFamily="34" charset="0"/>
          </a:endParaRPr>
        </a:p>
      </dgm:t>
    </dgm:pt>
    <dgm:pt modelId="{C2A8BC99-ADCA-43C9-AC99-519A835CBE3F}" type="sibTrans" cxnId="{AE3F0690-F8A3-4206-896F-9EE35958CEFF}">
      <dgm:prSet/>
      <dgm:spPr/>
      <dgm:t>
        <a:bodyPr/>
        <a:lstStyle/>
        <a:p>
          <a:endParaRPr lang="en-US" sz="1400">
            <a:latin typeface="Corbel" pitchFamily="34" charset="0"/>
          </a:endParaRPr>
        </a:p>
      </dgm:t>
    </dgm:pt>
    <dgm:pt modelId="{A7149CAF-3126-4499-8C11-ABEE07318F19}" type="parTrans" cxnId="{AE3F0690-F8A3-4206-896F-9EE35958CEFF}">
      <dgm:prSet/>
      <dgm:spPr/>
      <dgm:t>
        <a:bodyPr/>
        <a:lstStyle/>
        <a:p>
          <a:endParaRPr lang="en-US" sz="1400">
            <a:latin typeface="Corbel" pitchFamily="34" charset="0"/>
          </a:endParaRPr>
        </a:p>
      </dgm:t>
    </dgm:pt>
    <dgm:pt modelId="{3A289EFF-5D6E-4DEF-8D36-9A99B3BCB3C8}" type="pres">
      <dgm:prSet presAssocID="{DC836F52-178A-488D-9CAC-E20AD414C960}" presName="linearFlow" presStyleCnt="0">
        <dgm:presLayoutVars>
          <dgm:dir/>
          <dgm:animLvl val="lvl"/>
          <dgm:resizeHandles val="exact"/>
        </dgm:presLayoutVars>
      </dgm:prSet>
      <dgm:spPr/>
      <dgm:t>
        <a:bodyPr/>
        <a:lstStyle/>
        <a:p>
          <a:endParaRPr lang="en-US"/>
        </a:p>
      </dgm:t>
    </dgm:pt>
    <dgm:pt modelId="{49E3EE75-E8C1-44E3-9D6D-D7CE2C39EE82}" type="pres">
      <dgm:prSet presAssocID="{C4CBBCB7-E4B2-4A9A-A317-BE9A908DB53F}" presName="composite" presStyleCnt="0"/>
      <dgm:spPr/>
      <dgm:t>
        <a:bodyPr/>
        <a:lstStyle/>
        <a:p>
          <a:endParaRPr lang="en-US"/>
        </a:p>
      </dgm:t>
    </dgm:pt>
    <dgm:pt modelId="{79C76980-5A7D-4179-A61A-0F520D42D5E0}" type="pres">
      <dgm:prSet presAssocID="{C4CBBCB7-E4B2-4A9A-A317-BE9A908DB53F}" presName="parentText" presStyleLbl="alignNode1" presStyleIdx="0" presStyleCnt="4">
        <dgm:presLayoutVars>
          <dgm:chMax val="1"/>
          <dgm:bulletEnabled val="1"/>
        </dgm:presLayoutVars>
      </dgm:prSet>
      <dgm:spPr/>
      <dgm:t>
        <a:bodyPr/>
        <a:lstStyle/>
        <a:p>
          <a:endParaRPr lang="en-US"/>
        </a:p>
      </dgm:t>
    </dgm:pt>
    <dgm:pt modelId="{EFDE19DB-ACD6-4F22-9253-CB51A23C5789}" type="pres">
      <dgm:prSet presAssocID="{C4CBBCB7-E4B2-4A9A-A317-BE9A908DB53F}" presName="descendantText" presStyleLbl="alignAcc1" presStyleIdx="0" presStyleCnt="4" custFlipHor="1" custScaleX="1833" custScaleY="100000" custLinFactNeighborX="89824" custLinFactNeighborY="-72923">
        <dgm:presLayoutVars>
          <dgm:bulletEnabled val="1"/>
        </dgm:presLayoutVars>
      </dgm:prSet>
      <dgm:spPr/>
      <dgm:t>
        <a:bodyPr/>
        <a:lstStyle/>
        <a:p>
          <a:endParaRPr lang="en-US"/>
        </a:p>
      </dgm:t>
    </dgm:pt>
    <dgm:pt modelId="{4F1C4F7B-FCA7-4A12-ACDF-8C6132DC939C}" type="pres">
      <dgm:prSet presAssocID="{C2A8BC99-ADCA-43C9-AC99-519A835CBE3F}" presName="sp" presStyleCnt="0"/>
      <dgm:spPr/>
      <dgm:t>
        <a:bodyPr/>
        <a:lstStyle/>
        <a:p>
          <a:endParaRPr lang="en-US"/>
        </a:p>
      </dgm:t>
    </dgm:pt>
    <dgm:pt modelId="{84ECE272-FE78-491C-A1EA-726B9E073967}" type="pres">
      <dgm:prSet presAssocID="{311C2D20-7C69-4A2F-83E7-65D22CB9BA31}" presName="composite" presStyleCnt="0"/>
      <dgm:spPr/>
      <dgm:t>
        <a:bodyPr/>
        <a:lstStyle/>
        <a:p>
          <a:endParaRPr lang="en-US"/>
        </a:p>
      </dgm:t>
    </dgm:pt>
    <dgm:pt modelId="{B8FBE69D-1F9E-416E-90A6-B2E4A220290A}" type="pres">
      <dgm:prSet presAssocID="{311C2D20-7C69-4A2F-83E7-65D22CB9BA31}" presName="parentText" presStyleLbl="alignNode1" presStyleIdx="1" presStyleCnt="4">
        <dgm:presLayoutVars>
          <dgm:chMax val="1"/>
          <dgm:bulletEnabled val="1"/>
        </dgm:presLayoutVars>
      </dgm:prSet>
      <dgm:spPr/>
      <dgm:t>
        <a:bodyPr/>
        <a:lstStyle/>
        <a:p>
          <a:endParaRPr lang="en-US"/>
        </a:p>
      </dgm:t>
    </dgm:pt>
    <dgm:pt modelId="{484F0464-A996-4C45-9C4B-FC07E65E62B9}" type="pres">
      <dgm:prSet presAssocID="{311C2D20-7C69-4A2F-83E7-65D22CB9BA31}" presName="descendantText" presStyleLbl="alignAcc1" presStyleIdx="1" presStyleCnt="4" custScaleY="126676">
        <dgm:presLayoutVars>
          <dgm:bulletEnabled val="1"/>
        </dgm:presLayoutVars>
      </dgm:prSet>
      <dgm:spPr/>
      <dgm:t>
        <a:bodyPr/>
        <a:lstStyle/>
        <a:p>
          <a:endParaRPr lang="en-US"/>
        </a:p>
      </dgm:t>
    </dgm:pt>
    <dgm:pt modelId="{312659C8-CBC1-4F6A-8DA7-CAA21A9C1183}" type="pres">
      <dgm:prSet presAssocID="{C6B74C28-6C73-4B1F-9DF3-C2AEB36B4500}" presName="sp" presStyleCnt="0"/>
      <dgm:spPr/>
      <dgm:t>
        <a:bodyPr/>
        <a:lstStyle/>
        <a:p>
          <a:endParaRPr lang="en-US"/>
        </a:p>
      </dgm:t>
    </dgm:pt>
    <dgm:pt modelId="{D0101437-A6B9-4E92-B067-E5E2CF984808}" type="pres">
      <dgm:prSet presAssocID="{28AE5C3B-8138-479D-9FA9-446DA05252F2}" presName="composite" presStyleCnt="0"/>
      <dgm:spPr/>
      <dgm:t>
        <a:bodyPr/>
        <a:lstStyle/>
        <a:p>
          <a:endParaRPr lang="en-US"/>
        </a:p>
      </dgm:t>
    </dgm:pt>
    <dgm:pt modelId="{1388DF4D-4103-4F74-8090-9F7DC2DB70A6}" type="pres">
      <dgm:prSet presAssocID="{28AE5C3B-8138-479D-9FA9-446DA05252F2}" presName="parentText" presStyleLbl="alignNode1" presStyleIdx="2" presStyleCnt="4" custScaleY="140223">
        <dgm:presLayoutVars>
          <dgm:chMax val="1"/>
          <dgm:bulletEnabled val="1"/>
        </dgm:presLayoutVars>
      </dgm:prSet>
      <dgm:spPr/>
      <dgm:t>
        <a:bodyPr/>
        <a:lstStyle/>
        <a:p>
          <a:endParaRPr lang="en-US"/>
        </a:p>
      </dgm:t>
    </dgm:pt>
    <dgm:pt modelId="{8558E2EA-1193-49CE-BFE3-9E8DF1DE3914}" type="pres">
      <dgm:prSet presAssocID="{28AE5C3B-8138-479D-9FA9-446DA05252F2}" presName="descendantText" presStyleLbl="alignAcc1" presStyleIdx="2" presStyleCnt="4" custScaleY="158416">
        <dgm:presLayoutVars>
          <dgm:bulletEnabled val="1"/>
        </dgm:presLayoutVars>
      </dgm:prSet>
      <dgm:spPr/>
      <dgm:t>
        <a:bodyPr/>
        <a:lstStyle/>
        <a:p>
          <a:endParaRPr lang="en-US"/>
        </a:p>
      </dgm:t>
    </dgm:pt>
    <dgm:pt modelId="{A36C7FAA-6FE8-4E40-8230-79D7F64B5DB3}" type="pres">
      <dgm:prSet presAssocID="{5545CB1C-CD9C-4DCB-B2DF-76482420C808}" presName="sp" presStyleCnt="0"/>
      <dgm:spPr/>
    </dgm:pt>
    <dgm:pt modelId="{17F7A0F0-6F55-48CA-928B-F297232EB7FA}" type="pres">
      <dgm:prSet presAssocID="{FDAF894E-C555-4755-AC75-EE9E4DCBC119}" presName="composite" presStyleCnt="0"/>
      <dgm:spPr/>
    </dgm:pt>
    <dgm:pt modelId="{FBD04A28-0700-4540-8E5E-6D37BDDABB99}" type="pres">
      <dgm:prSet presAssocID="{FDAF894E-C555-4755-AC75-EE9E4DCBC119}" presName="parentText" presStyleLbl="alignNode1" presStyleIdx="3" presStyleCnt="4" custScaleY="126840">
        <dgm:presLayoutVars>
          <dgm:chMax val="1"/>
          <dgm:bulletEnabled val="1"/>
        </dgm:presLayoutVars>
      </dgm:prSet>
      <dgm:spPr/>
      <dgm:t>
        <a:bodyPr/>
        <a:lstStyle/>
        <a:p>
          <a:endParaRPr lang="en-US"/>
        </a:p>
      </dgm:t>
    </dgm:pt>
    <dgm:pt modelId="{407FA018-9E8B-47A3-B93A-AF84EE140CD3}" type="pres">
      <dgm:prSet presAssocID="{FDAF894E-C555-4755-AC75-EE9E4DCBC119}" presName="descendantText" presStyleLbl="alignAcc1" presStyleIdx="3" presStyleCnt="4" custScaleY="215623">
        <dgm:presLayoutVars>
          <dgm:bulletEnabled val="1"/>
        </dgm:presLayoutVars>
      </dgm:prSet>
      <dgm:spPr/>
      <dgm:t>
        <a:bodyPr/>
        <a:lstStyle/>
        <a:p>
          <a:endParaRPr lang="en-US"/>
        </a:p>
      </dgm:t>
    </dgm:pt>
  </dgm:ptLst>
  <dgm:cxnLst>
    <dgm:cxn modelId="{5263C873-BDD9-4B8B-A77C-C61C062DFA7D}" type="presOf" srcId="{019B8178-9BF6-4A49-BB9E-9657DB88B6BB}" destId="{407FA018-9E8B-47A3-B93A-AF84EE140CD3}" srcOrd="0" destOrd="1" presId="urn:microsoft.com/office/officeart/2005/8/layout/chevron2"/>
    <dgm:cxn modelId="{BD47EF22-12DC-4493-B2EF-7D68F8C8A279}" type="presOf" srcId="{A6CA44C0-DEAC-40D0-BCFF-8D07D503DD41}" destId="{484F0464-A996-4C45-9C4B-FC07E65E62B9}" srcOrd="0" destOrd="1" presId="urn:microsoft.com/office/officeart/2005/8/layout/chevron2"/>
    <dgm:cxn modelId="{E56B044C-DE6A-4DE0-9B38-388FA3B7BF2D}" srcId="{DC836F52-178A-488D-9CAC-E20AD414C960}" destId="{FDAF894E-C555-4755-AC75-EE9E4DCBC119}" srcOrd="3" destOrd="0" parTransId="{FEA24112-82A3-4EED-837E-E637B09EDC82}" sibTransId="{75402FAA-AC90-4D5B-AFC2-FDD8A80EA9FA}"/>
    <dgm:cxn modelId="{4801F2BD-BBAC-4A78-8F24-3D8092652DAA}" srcId="{FDAF894E-C555-4755-AC75-EE9E4DCBC119}" destId="{019B8178-9BF6-4A49-BB9E-9657DB88B6BB}" srcOrd="1" destOrd="0" parTransId="{1812865A-C97D-4110-9812-D66C5BB30517}" sibTransId="{3DF1FC6E-97DC-4F02-BA39-37EA2941D2C5}"/>
    <dgm:cxn modelId="{E251F28E-3CCD-4BC6-8166-266758F30996}" srcId="{DC836F52-178A-488D-9CAC-E20AD414C960}" destId="{28AE5C3B-8138-479D-9FA9-446DA05252F2}" srcOrd="2" destOrd="0" parTransId="{88618015-F8BE-4081-9A30-173E21A3C271}" sibTransId="{5545CB1C-CD9C-4DCB-B2DF-76482420C808}"/>
    <dgm:cxn modelId="{F2187A92-A74A-41DB-9179-1A2AC83A7169}" srcId="{311C2D20-7C69-4A2F-83E7-65D22CB9BA31}" destId="{A6CA44C0-DEAC-40D0-BCFF-8D07D503DD41}" srcOrd="1" destOrd="0" parTransId="{D8CF8FDD-7683-41F1-B04D-6F90E3883D81}" sibTransId="{3BCDF2E4-DB69-4EFF-9EB1-DE74C0719DE7}"/>
    <dgm:cxn modelId="{32FE1FEB-0215-4E7A-9A49-0FD6B4F251A4}" type="presOf" srcId="{11ED33E7-3663-4624-A342-615EEDDB814A}" destId="{484F0464-A996-4C45-9C4B-FC07E65E62B9}" srcOrd="0" destOrd="0" presId="urn:microsoft.com/office/officeart/2005/8/layout/chevron2"/>
    <dgm:cxn modelId="{2C18018C-E20C-410E-A01B-490FA25D3A46}" type="presOf" srcId="{DC836F52-178A-488D-9CAC-E20AD414C960}" destId="{3A289EFF-5D6E-4DEF-8D36-9A99B3BCB3C8}" srcOrd="0" destOrd="0" presId="urn:microsoft.com/office/officeart/2005/8/layout/chevron2"/>
    <dgm:cxn modelId="{54882C84-9556-4359-8A08-DF420308CD63}" type="presOf" srcId="{28AE5C3B-8138-479D-9FA9-446DA05252F2}" destId="{1388DF4D-4103-4F74-8090-9F7DC2DB70A6}" srcOrd="0" destOrd="0" presId="urn:microsoft.com/office/officeart/2005/8/layout/chevron2"/>
    <dgm:cxn modelId="{1C43A762-68DD-4625-B5C7-28E246E601CE}" srcId="{FDAF894E-C555-4755-AC75-EE9E4DCBC119}" destId="{FAA5E743-7385-4828-8223-304DD94B9FF4}" srcOrd="0" destOrd="0" parTransId="{BF0CA3C2-36CA-4D71-BA46-6F67D933A392}" sibTransId="{8223EADB-7CAB-4F5E-8B63-62C13CD0D0D2}"/>
    <dgm:cxn modelId="{7FA092A6-281F-4E24-9492-A346730093F5}" srcId="{28AE5C3B-8138-479D-9FA9-446DA05252F2}" destId="{618F1E20-DAEB-4956-A8D6-EED8D32A8C19}" srcOrd="0" destOrd="0" parTransId="{0519B94B-5C0C-4066-B899-1D9AE5C1B6F1}" sibTransId="{1718747C-BDBB-4E0E-8240-710696F20AA1}"/>
    <dgm:cxn modelId="{09B005B8-3324-406F-AD96-A5338F69A461}" type="presOf" srcId="{FAA5E743-7385-4828-8223-304DD94B9FF4}" destId="{407FA018-9E8B-47A3-B93A-AF84EE140CD3}" srcOrd="0" destOrd="0" presId="urn:microsoft.com/office/officeart/2005/8/layout/chevron2"/>
    <dgm:cxn modelId="{AE3F0690-F8A3-4206-896F-9EE35958CEFF}" srcId="{DC836F52-178A-488D-9CAC-E20AD414C960}" destId="{C4CBBCB7-E4B2-4A9A-A317-BE9A908DB53F}" srcOrd="0" destOrd="0" parTransId="{A7149CAF-3126-4499-8C11-ABEE07318F19}" sibTransId="{C2A8BC99-ADCA-43C9-AC99-519A835CBE3F}"/>
    <dgm:cxn modelId="{0961B912-CF05-491D-A053-2D8CD401E833}" type="presOf" srcId="{618F1E20-DAEB-4956-A8D6-EED8D32A8C19}" destId="{8558E2EA-1193-49CE-BFE3-9E8DF1DE3914}" srcOrd="0" destOrd="0" presId="urn:microsoft.com/office/officeart/2005/8/layout/chevron2"/>
    <dgm:cxn modelId="{95BBF2E2-087B-4D17-A9F5-23D20D72AAEE}" srcId="{311C2D20-7C69-4A2F-83E7-65D22CB9BA31}" destId="{11ED33E7-3663-4624-A342-615EEDDB814A}" srcOrd="0" destOrd="0" parTransId="{956BC497-7E62-4CCB-BC5A-DBB683E3C12E}" sibTransId="{30E8B388-2755-48BA-855D-75211B293703}"/>
    <dgm:cxn modelId="{02B47A0F-6B63-4E66-ACF0-AB62E2AF79DD}" srcId="{DC836F52-178A-488D-9CAC-E20AD414C960}" destId="{311C2D20-7C69-4A2F-83E7-65D22CB9BA31}" srcOrd="1" destOrd="0" parTransId="{2C3108D2-60C5-4C32-A30F-CF4A1515CF67}" sibTransId="{C6B74C28-6C73-4B1F-9DF3-C2AEB36B4500}"/>
    <dgm:cxn modelId="{4D738031-0AD6-452F-9CFE-AF3305CC866D}" type="presOf" srcId="{311C2D20-7C69-4A2F-83E7-65D22CB9BA31}" destId="{B8FBE69D-1F9E-416E-90A6-B2E4A220290A}" srcOrd="0" destOrd="0" presId="urn:microsoft.com/office/officeart/2005/8/layout/chevron2"/>
    <dgm:cxn modelId="{28C4EA84-6542-40CB-BD57-FE9368BC1AC6}" type="presOf" srcId="{C4CBBCB7-E4B2-4A9A-A317-BE9A908DB53F}" destId="{79C76980-5A7D-4179-A61A-0F520D42D5E0}" srcOrd="0" destOrd="0" presId="urn:microsoft.com/office/officeart/2005/8/layout/chevron2"/>
    <dgm:cxn modelId="{5F754F0B-99B3-4ABC-82D9-1DB3FD82C564}" type="presOf" srcId="{FDAF894E-C555-4755-AC75-EE9E4DCBC119}" destId="{FBD04A28-0700-4540-8E5E-6D37BDDABB99}" srcOrd="0" destOrd="0" presId="urn:microsoft.com/office/officeart/2005/8/layout/chevron2"/>
    <dgm:cxn modelId="{2A8772D7-AB11-44D9-8DE2-E3837E8469E5}" type="presParOf" srcId="{3A289EFF-5D6E-4DEF-8D36-9A99B3BCB3C8}" destId="{49E3EE75-E8C1-44E3-9D6D-D7CE2C39EE82}" srcOrd="0" destOrd="0" presId="urn:microsoft.com/office/officeart/2005/8/layout/chevron2"/>
    <dgm:cxn modelId="{933B3D8F-80B1-47C8-8F11-188A6CFC82BF}" type="presParOf" srcId="{49E3EE75-E8C1-44E3-9D6D-D7CE2C39EE82}" destId="{79C76980-5A7D-4179-A61A-0F520D42D5E0}" srcOrd="0" destOrd="0" presId="urn:microsoft.com/office/officeart/2005/8/layout/chevron2"/>
    <dgm:cxn modelId="{BD04A3B9-1517-4ABA-9E42-D93C79065EA5}" type="presParOf" srcId="{49E3EE75-E8C1-44E3-9D6D-D7CE2C39EE82}" destId="{EFDE19DB-ACD6-4F22-9253-CB51A23C5789}" srcOrd="1" destOrd="0" presId="urn:microsoft.com/office/officeart/2005/8/layout/chevron2"/>
    <dgm:cxn modelId="{2C726B4F-92E3-4BFA-9C13-C9F99D5BCE61}" type="presParOf" srcId="{3A289EFF-5D6E-4DEF-8D36-9A99B3BCB3C8}" destId="{4F1C4F7B-FCA7-4A12-ACDF-8C6132DC939C}" srcOrd="1" destOrd="0" presId="urn:microsoft.com/office/officeart/2005/8/layout/chevron2"/>
    <dgm:cxn modelId="{60C241AE-2462-4C5D-B0F8-57D2CFCD4DA8}" type="presParOf" srcId="{3A289EFF-5D6E-4DEF-8D36-9A99B3BCB3C8}" destId="{84ECE272-FE78-491C-A1EA-726B9E073967}" srcOrd="2" destOrd="0" presId="urn:microsoft.com/office/officeart/2005/8/layout/chevron2"/>
    <dgm:cxn modelId="{53BEC8B0-4C2D-4DB7-B7B1-C89CE00F69D2}" type="presParOf" srcId="{84ECE272-FE78-491C-A1EA-726B9E073967}" destId="{B8FBE69D-1F9E-416E-90A6-B2E4A220290A}" srcOrd="0" destOrd="0" presId="urn:microsoft.com/office/officeart/2005/8/layout/chevron2"/>
    <dgm:cxn modelId="{122DEFFD-55B2-417B-9EDF-FFC5314836F9}" type="presParOf" srcId="{84ECE272-FE78-491C-A1EA-726B9E073967}" destId="{484F0464-A996-4C45-9C4B-FC07E65E62B9}" srcOrd="1" destOrd="0" presId="urn:microsoft.com/office/officeart/2005/8/layout/chevron2"/>
    <dgm:cxn modelId="{4706E9F2-5B21-4883-89B5-30860F5AE39B}" type="presParOf" srcId="{3A289EFF-5D6E-4DEF-8D36-9A99B3BCB3C8}" destId="{312659C8-CBC1-4F6A-8DA7-CAA21A9C1183}" srcOrd="3" destOrd="0" presId="urn:microsoft.com/office/officeart/2005/8/layout/chevron2"/>
    <dgm:cxn modelId="{7473D943-223C-4103-8324-04A4130D3C48}" type="presParOf" srcId="{3A289EFF-5D6E-4DEF-8D36-9A99B3BCB3C8}" destId="{D0101437-A6B9-4E92-B067-E5E2CF984808}" srcOrd="4" destOrd="0" presId="urn:microsoft.com/office/officeart/2005/8/layout/chevron2"/>
    <dgm:cxn modelId="{4CAEBFDF-B4C5-4A9E-854B-2FEEEB151785}" type="presParOf" srcId="{D0101437-A6B9-4E92-B067-E5E2CF984808}" destId="{1388DF4D-4103-4F74-8090-9F7DC2DB70A6}" srcOrd="0" destOrd="0" presId="urn:microsoft.com/office/officeart/2005/8/layout/chevron2"/>
    <dgm:cxn modelId="{47F26164-BD11-49BA-B701-22DBCFA39640}" type="presParOf" srcId="{D0101437-A6B9-4E92-B067-E5E2CF984808}" destId="{8558E2EA-1193-49CE-BFE3-9E8DF1DE3914}" srcOrd="1" destOrd="0" presId="urn:microsoft.com/office/officeart/2005/8/layout/chevron2"/>
    <dgm:cxn modelId="{196A6284-136D-44A0-AE1A-391F2C760693}" type="presParOf" srcId="{3A289EFF-5D6E-4DEF-8D36-9A99B3BCB3C8}" destId="{A36C7FAA-6FE8-4E40-8230-79D7F64B5DB3}" srcOrd="5" destOrd="0" presId="urn:microsoft.com/office/officeart/2005/8/layout/chevron2"/>
    <dgm:cxn modelId="{87022D1E-9462-4FAC-A5F2-4AE5F8876AD2}" type="presParOf" srcId="{3A289EFF-5D6E-4DEF-8D36-9A99B3BCB3C8}" destId="{17F7A0F0-6F55-48CA-928B-F297232EB7FA}" srcOrd="6" destOrd="0" presId="urn:microsoft.com/office/officeart/2005/8/layout/chevron2"/>
    <dgm:cxn modelId="{A79AB8D5-33DE-4D4D-B0FF-7E94123E8F43}" type="presParOf" srcId="{17F7A0F0-6F55-48CA-928B-F297232EB7FA}" destId="{FBD04A28-0700-4540-8E5E-6D37BDDABB99}" srcOrd="0" destOrd="0" presId="urn:microsoft.com/office/officeart/2005/8/layout/chevron2"/>
    <dgm:cxn modelId="{FF343C9E-5857-4638-BBC7-A33C120E2270}" type="presParOf" srcId="{17F7A0F0-6F55-48CA-928B-F297232EB7FA}" destId="{407FA018-9E8B-47A3-B93A-AF84EE140CD3}"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4BD980-F0AC-41A7-B297-FE0AF24CBB1F}" type="doc">
      <dgm:prSet loTypeId="urn:microsoft.com/office/officeart/2005/8/layout/hierarchy4" loCatId="hierarchy" qsTypeId="urn:microsoft.com/office/officeart/2005/8/quickstyle/simple1" qsCatId="simple" csTypeId="urn:microsoft.com/office/officeart/2005/8/colors/accent1_3" csCatId="accent1" phldr="1"/>
      <dgm:spPr/>
      <dgm:t>
        <a:bodyPr/>
        <a:lstStyle/>
        <a:p>
          <a:endParaRPr lang="en-US"/>
        </a:p>
      </dgm:t>
    </dgm:pt>
    <dgm:pt modelId="{933ED68B-453B-4C2E-A8AF-69C5D6649935}">
      <dgm:prSet phldrT="[Text]"/>
      <dgm:spPr/>
      <dgm:t>
        <a:bodyPr/>
        <a:lstStyle/>
        <a:p>
          <a:r>
            <a:rPr lang="en-US" b="1" dirty="0" smtClean="0">
              <a:latin typeface="Corbel" pitchFamily="34" charset="0"/>
            </a:rPr>
            <a:t>Affordable Care Act</a:t>
          </a:r>
          <a:endParaRPr lang="en-US" b="1" dirty="0">
            <a:latin typeface="Corbel" pitchFamily="34" charset="0"/>
          </a:endParaRPr>
        </a:p>
      </dgm:t>
    </dgm:pt>
    <dgm:pt modelId="{88EB3199-95B5-4164-AF65-688EE4905119}" type="parTrans" cxnId="{8B541D24-4760-4701-A828-11FB5065BE83}">
      <dgm:prSet/>
      <dgm:spPr/>
      <dgm:t>
        <a:bodyPr/>
        <a:lstStyle/>
        <a:p>
          <a:endParaRPr lang="en-US" b="1">
            <a:latin typeface="Corbel" pitchFamily="34" charset="0"/>
          </a:endParaRPr>
        </a:p>
      </dgm:t>
    </dgm:pt>
    <dgm:pt modelId="{420DF088-D66C-4F0C-B66D-E080A1768910}" type="sibTrans" cxnId="{8B541D24-4760-4701-A828-11FB5065BE83}">
      <dgm:prSet/>
      <dgm:spPr/>
      <dgm:t>
        <a:bodyPr/>
        <a:lstStyle/>
        <a:p>
          <a:endParaRPr lang="en-US" b="1">
            <a:latin typeface="Corbel" pitchFamily="34" charset="0"/>
          </a:endParaRPr>
        </a:p>
      </dgm:t>
    </dgm:pt>
    <dgm:pt modelId="{58EF6F92-9127-4770-A315-E19B222036B0}">
      <dgm:prSet phldrT="[Text]" custT="1"/>
      <dgm:spPr>
        <a:solidFill>
          <a:srgbClr val="990000"/>
        </a:solidFill>
      </dgm:spPr>
      <dgm:t>
        <a:bodyPr/>
        <a:lstStyle/>
        <a:p>
          <a:r>
            <a:rPr lang="en-US" sz="2000" b="1" dirty="0" smtClean="0">
              <a:latin typeface="Corbel" pitchFamily="34" charset="0"/>
            </a:rPr>
            <a:t>Health Insurance </a:t>
          </a:r>
          <a:r>
            <a:rPr lang="en-US" sz="1900" b="1" dirty="0" smtClean="0">
              <a:latin typeface="Corbel" pitchFamily="34" charset="0"/>
            </a:rPr>
            <a:t>Marketplace</a:t>
          </a:r>
          <a:endParaRPr lang="en-US" sz="1900" b="1" dirty="0">
            <a:latin typeface="Corbel" pitchFamily="34" charset="0"/>
          </a:endParaRPr>
        </a:p>
      </dgm:t>
    </dgm:pt>
    <dgm:pt modelId="{66D2A59D-8A76-4CEB-96C7-7ED599D472E4}" type="parTrans" cxnId="{F7BC827A-115C-42DB-B4AD-63792FDAABE2}">
      <dgm:prSet/>
      <dgm:spPr/>
      <dgm:t>
        <a:bodyPr/>
        <a:lstStyle/>
        <a:p>
          <a:endParaRPr lang="en-US" b="1">
            <a:latin typeface="Corbel" pitchFamily="34" charset="0"/>
          </a:endParaRPr>
        </a:p>
      </dgm:t>
    </dgm:pt>
    <dgm:pt modelId="{974E660C-325B-4E07-9569-DF01C3424480}" type="sibTrans" cxnId="{F7BC827A-115C-42DB-B4AD-63792FDAABE2}">
      <dgm:prSet/>
      <dgm:spPr/>
      <dgm:t>
        <a:bodyPr/>
        <a:lstStyle/>
        <a:p>
          <a:endParaRPr lang="en-US" b="1">
            <a:latin typeface="Corbel" pitchFamily="34" charset="0"/>
          </a:endParaRPr>
        </a:p>
      </dgm:t>
    </dgm:pt>
    <dgm:pt modelId="{124E5B17-8033-4D49-B6C3-5E364CA5142E}">
      <dgm:prSet phldrT="[Text]" custT="1"/>
      <dgm:spPr>
        <a:solidFill>
          <a:schemeClr val="accent1">
            <a:lumMod val="50000"/>
          </a:schemeClr>
        </a:solidFill>
      </dgm:spPr>
      <dgm:t>
        <a:bodyPr/>
        <a:lstStyle/>
        <a:p>
          <a:r>
            <a:rPr lang="en-US" sz="2000" b="1" dirty="0" smtClean="0">
              <a:latin typeface="Corbel" pitchFamily="34" charset="0"/>
            </a:rPr>
            <a:t>Research, </a:t>
          </a:r>
          <a:br>
            <a:rPr lang="en-US" sz="2000" b="1" dirty="0" smtClean="0">
              <a:latin typeface="Corbel" pitchFamily="34" charset="0"/>
            </a:rPr>
          </a:br>
          <a:r>
            <a:rPr lang="en-US" sz="2000" b="1" dirty="0" smtClean="0">
              <a:latin typeface="Corbel" pitchFamily="34" charset="0"/>
            </a:rPr>
            <a:t>Quality &amp; Innovation</a:t>
          </a:r>
          <a:endParaRPr lang="en-US" sz="2000" b="1" dirty="0">
            <a:latin typeface="Corbel" pitchFamily="34" charset="0"/>
          </a:endParaRPr>
        </a:p>
      </dgm:t>
    </dgm:pt>
    <dgm:pt modelId="{0A52BD73-7A96-47CE-820C-4C059CC64DDA}" type="parTrans" cxnId="{6FB31A14-D07B-4DFF-B4C5-FC35980D91AC}">
      <dgm:prSet/>
      <dgm:spPr/>
      <dgm:t>
        <a:bodyPr/>
        <a:lstStyle/>
        <a:p>
          <a:endParaRPr lang="en-US" b="1">
            <a:latin typeface="Corbel" pitchFamily="34" charset="0"/>
          </a:endParaRPr>
        </a:p>
      </dgm:t>
    </dgm:pt>
    <dgm:pt modelId="{916E5ED8-6318-405C-A534-1C642AA9A40B}" type="sibTrans" cxnId="{6FB31A14-D07B-4DFF-B4C5-FC35980D91AC}">
      <dgm:prSet/>
      <dgm:spPr/>
      <dgm:t>
        <a:bodyPr/>
        <a:lstStyle/>
        <a:p>
          <a:endParaRPr lang="en-US" b="1">
            <a:latin typeface="Corbel" pitchFamily="34" charset="0"/>
          </a:endParaRPr>
        </a:p>
      </dgm:t>
    </dgm:pt>
    <dgm:pt modelId="{70C5B5BA-9030-4537-B0CB-B5289B1DBD69}">
      <dgm:prSet phldrT="[Text]" custT="1"/>
      <dgm:spPr>
        <a:solidFill>
          <a:schemeClr val="tx1">
            <a:lumMod val="50000"/>
          </a:schemeClr>
        </a:solidFill>
      </dgm:spPr>
      <dgm:t>
        <a:bodyPr/>
        <a:lstStyle/>
        <a:p>
          <a:r>
            <a:rPr lang="en-US" sz="2000" b="1" dirty="0" smtClean="0">
              <a:latin typeface="Corbel" pitchFamily="34" charset="0"/>
            </a:rPr>
            <a:t>Public Health &amp; Prevention</a:t>
          </a:r>
          <a:endParaRPr lang="en-US" sz="2000" b="1" dirty="0">
            <a:latin typeface="Corbel" pitchFamily="34" charset="0"/>
          </a:endParaRPr>
        </a:p>
      </dgm:t>
    </dgm:pt>
    <dgm:pt modelId="{70860142-FA62-4590-875F-26C94689790C}" type="parTrans" cxnId="{94D75F8C-1CB3-49A2-94CC-EE4C98B98B0A}">
      <dgm:prSet/>
      <dgm:spPr/>
      <dgm:t>
        <a:bodyPr/>
        <a:lstStyle/>
        <a:p>
          <a:endParaRPr lang="en-US" b="1">
            <a:latin typeface="Corbel" pitchFamily="34" charset="0"/>
          </a:endParaRPr>
        </a:p>
      </dgm:t>
    </dgm:pt>
    <dgm:pt modelId="{45291A25-2A5A-4579-BC29-535837233A69}" type="sibTrans" cxnId="{94D75F8C-1CB3-49A2-94CC-EE4C98B98B0A}">
      <dgm:prSet/>
      <dgm:spPr/>
      <dgm:t>
        <a:bodyPr/>
        <a:lstStyle/>
        <a:p>
          <a:endParaRPr lang="en-US" b="1">
            <a:latin typeface="Corbel" pitchFamily="34" charset="0"/>
          </a:endParaRPr>
        </a:p>
      </dgm:t>
    </dgm:pt>
    <dgm:pt modelId="{03B4C53F-01CA-4FA5-9409-EFE84BA16A8E}">
      <dgm:prSet custT="1"/>
      <dgm:spPr>
        <a:solidFill>
          <a:srgbClr val="FF6600"/>
        </a:solidFill>
      </dgm:spPr>
      <dgm:t>
        <a:bodyPr/>
        <a:lstStyle/>
        <a:p>
          <a:r>
            <a:rPr lang="en-US" sz="2000" b="1" dirty="0" smtClean="0">
              <a:latin typeface="Corbel" pitchFamily="34" charset="0"/>
            </a:rPr>
            <a:t>Health Care Safety Net</a:t>
          </a:r>
          <a:endParaRPr lang="en-US" sz="2000" b="1" dirty="0">
            <a:latin typeface="Corbel" pitchFamily="34" charset="0"/>
          </a:endParaRPr>
        </a:p>
      </dgm:t>
    </dgm:pt>
    <dgm:pt modelId="{A7B991B8-BF12-4A57-8227-6402D711868D}" type="parTrans" cxnId="{8378E7B3-730E-4A63-9EAF-4494D1FBC5FB}">
      <dgm:prSet/>
      <dgm:spPr/>
      <dgm:t>
        <a:bodyPr/>
        <a:lstStyle/>
        <a:p>
          <a:endParaRPr lang="en-US" b="1">
            <a:latin typeface="Corbel" pitchFamily="34" charset="0"/>
          </a:endParaRPr>
        </a:p>
      </dgm:t>
    </dgm:pt>
    <dgm:pt modelId="{4138A401-EE59-44BF-8AC5-BC272903001E}" type="sibTrans" cxnId="{8378E7B3-730E-4A63-9EAF-4494D1FBC5FB}">
      <dgm:prSet/>
      <dgm:spPr/>
      <dgm:t>
        <a:bodyPr/>
        <a:lstStyle/>
        <a:p>
          <a:endParaRPr lang="en-US" b="1">
            <a:latin typeface="Corbel" pitchFamily="34" charset="0"/>
          </a:endParaRPr>
        </a:p>
      </dgm:t>
    </dgm:pt>
    <dgm:pt modelId="{25FD6BA5-6326-4F7D-A4C9-DDDE6821F4C9}">
      <dgm:prSet custT="1"/>
      <dgm:spPr>
        <a:solidFill>
          <a:schemeClr val="accent6">
            <a:lumMod val="50000"/>
          </a:schemeClr>
        </a:solidFill>
      </dgm:spPr>
      <dgm:t>
        <a:bodyPr/>
        <a:lstStyle/>
        <a:p>
          <a:r>
            <a:rPr lang="en-US" sz="2000" b="1" dirty="0" smtClean="0">
              <a:latin typeface="Corbel" pitchFamily="34" charset="0"/>
            </a:rPr>
            <a:t>Health Care Workforce</a:t>
          </a:r>
          <a:endParaRPr lang="en-US" sz="2000" b="1" dirty="0">
            <a:latin typeface="Corbel" pitchFamily="34" charset="0"/>
          </a:endParaRPr>
        </a:p>
      </dgm:t>
    </dgm:pt>
    <dgm:pt modelId="{B485A80C-CC72-4A64-891F-6D5A4FBBB1A4}" type="parTrans" cxnId="{5101F0F2-13A8-4955-98F6-7E60D134A659}">
      <dgm:prSet/>
      <dgm:spPr/>
      <dgm:t>
        <a:bodyPr/>
        <a:lstStyle/>
        <a:p>
          <a:endParaRPr lang="en-US" b="1">
            <a:latin typeface="Corbel" pitchFamily="34" charset="0"/>
          </a:endParaRPr>
        </a:p>
      </dgm:t>
    </dgm:pt>
    <dgm:pt modelId="{F57AA0E1-AE84-4CF4-A428-9B7540E835B6}" type="sibTrans" cxnId="{5101F0F2-13A8-4955-98F6-7E60D134A659}">
      <dgm:prSet/>
      <dgm:spPr/>
      <dgm:t>
        <a:bodyPr/>
        <a:lstStyle/>
        <a:p>
          <a:endParaRPr lang="en-US" b="1">
            <a:latin typeface="Corbel" pitchFamily="34" charset="0"/>
          </a:endParaRPr>
        </a:p>
      </dgm:t>
    </dgm:pt>
    <dgm:pt modelId="{9D1CFD29-40CE-4305-96B5-7B4BFF685E1D}">
      <dgm:prSet custT="1"/>
      <dgm:spPr>
        <a:solidFill>
          <a:srgbClr val="FBC9C1"/>
        </a:solidFill>
      </dgm:spPr>
      <dgm:t>
        <a:bodyPr anchor="t"/>
        <a:lstStyle/>
        <a:p>
          <a:pPr algn="l"/>
          <a:r>
            <a:rPr lang="en-US" sz="1500" dirty="0" smtClean="0">
              <a:solidFill>
                <a:srgbClr val="020202"/>
              </a:solidFill>
              <a:latin typeface="Corbel" pitchFamily="34" charset="0"/>
            </a:rPr>
            <a:t>- Culturally &amp; linguistically appropriate marketing, </a:t>
          </a:r>
          <a:br>
            <a:rPr lang="en-US" sz="1500" dirty="0" smtClean="0">
              <a:solidFill>
                <a:srgbClr val="020202"/>
              </a:solidFill>
              <a:latin typeface="Corbel" pitchFamily="34" charset="0"/>
            </a:rPr>
          </a:br>
          <a:r>
            <a:rPr lang="en-US" sz="1500" dirty="0" smtClean="0">
              <a:solidFill>
                <a:srgbClr val="020202"/>
              </a:solidFill>
              <a:latin typeface="Corbel" pitchFamily="34" charset="0"/>
            </a:rPr>
            <a:t>outreach, and education</a:t>
          </a:r>
        </a:p>
        <a:p>
          <a:pPr algn="l"/>
          <a:r>
            <a:rPr lang="en-US" sz="1500" dirty="0" smtClean="0">
              <a:solidFill>
                <a:srgbClr val="020202"/>
              </a:solidFill>
              <a:latin typeface="Corbel" pitchFamily="34" charset="0"/>
            </a:rPr>
            <a:t>- Non-discrimination</a:t>
          </a:r>
        </a:p>
        <a:p>
          <a:pPr algn="l"/>
          <a:r>
            <a:rPr lang="en-US" sz="1500" dirty="0" smtClean="0">
              <a:solidFill>
                <a:srgbClr val="020202"/>
              </a:solidFill>
              <a:latin typeface="Corbel" pitchFamily="34" charset="0"/>
            </a:rPr>
            <a:t>- Special provisions for American Indians</a:t>
          </a:r>
        </a:p>
        <a:p>
          <a:pPr algn="l"/>
          <a:r>
            <a:rPr lang="en-US" sz="1500" dirty="0" smtClean="0">
              <a:solidFill>
                <a:srgbClr val="020202"/>
              </a:solidFill>
              <a:latin typeface="Corbel" pitchFamily="34" charset="0"/>
            </a:rPr>
            <a:t> </a:t>
          </a:r>
        </a:p>
      </dgm:t>
    </dgm:pt>
    <dgm:pt modelId="{4AB37CEC-7794-462D-88E6-C1612B3A882F}" type="parTrans" cxnId="{C809360A-312D-4568-AE52-C7F7B961FC6B}">
      <dgm:prSet/>
      <dgm:spPr/>
      <dgm:t>
        <a:bodyPr/>
        <a:lstStyle/>
        <a:p>
          <a:endParaRPr lang="en-US">
            <a:latin typeface="Corbel" pitchFamily="34" charset="0"/>
          </a:endParaRPr>
        </a:p>
      </dgm:t>
    </dgm:pt>
    <dgm:pt modelId="{A44C71F3-45D6-43C4-9EBC-CB8370B93D4B}" type="sibTrans" cxnId="{C809360A-312D-4568-AE52-C7F7B961FC6B}">
      <dgm:prSet/>
      <dgm:spPr/>
      <dgm:t>
        <a:bodyPr/>
        <a:lstStyle/>
        <a:p>
          <a:endParaRPr lang="en-US">
            <a:latin typeface="Corbel" pitchFamily="34" charset="0"/>
          </a:endParaRPr>
        </a:p>
      </dgm:t>
    </dgm:pt>
    <dgm:pt modelId="{912ED3C0-9878-4087-B7F8-5816E20BAAFD}">
      <dgm:prSet custT="1"/>
      <dgm:spPr>
        <a:solidFill>
          <a:srgbClr val="FFCC66"/>
        </a:solidFill>
      </dgm:spPr>
      <dgm:t>
        <a:bodyPr anchor="t"/>
        <a:lstStyle/>
        <a:p>
          <a:pPr algn="l"/>
          <a:r>
            <a:rPr lang="en-US" sz="1500" dirty="0" smtClean="0">
              <a:solidFill>
                <a:srgbClr val="020202"/>
              </a:solidFill>
              <a:latin typeface="Corbel" pitchFamily="34" charset="0"/>
            </a:rPr>
            <a:t>- Medicaid</a:t>
          </a:r>
        </a:p>
        <a:p>
          <a:pPr algn="l"/>
          <a:r>
            <a:rPr lang="en-US" sz="1500" dirty="0" smtClean="0">
              <a:solidFill>
                <a:srgbClr val="020202"/>
              </a:solidFill>
              <a:latin typeface="Corbel" pitchFamily="34" charset="0"/>
            </a:rPr>
            <a:t>- CHIP</a:t>
          </a:r>
        </a:p>
        <a:p>
          <a:pPr algn="l"/>
          <a:r>
            <a:rPr lang="en-US" sz="1500" dirty="0" smtClean="0">
              <a:solidFill>
                <a:srgbClr val="020202"/>
              </a:solidFill>
              <a:latin typeface="Corbel" pitchFamily="34" charset="0"/>
            </a:rPr>
            <a:t>- Health Centers</a:t>
          </a:r>
        </a:p>
        <a:p>
          <a:pPr algn="l"/>
          <a:r>
            <a:rPr lang="en-US" sz="1500" dirty="0" smtClean="0">
              <a:solidFill>
                <a:srgbClr val="020202"/>
              </a:solidFill>
              <a:latin typeface="Corbel" pitchFamily="34" charset="0"/>
            </a:rPr>
            <a:t>- DSH Payments</a:t>
          </a:r>
        </a:p>
        <a:p>
          <a:pPr algn="l"/>
          <a:r>
            <a:rPr lang="en-US" sz="1500" dirty="0" smtClean="0">
              <a:solidFill>
                <a:srgbClr val="020202"/>
              </a:solidFill>
              <a:latin typeface="Corbel" pitchFamily="34" charset="0"/>
            </a:rPr>
            <a:t>- Community Health Needs Assessment</a:t>
          </a:r>
        </a:p>
      </dgm:t>
    </dgm:pt>
    <dgm:pt modelId="{6430FBA7-64D3-45BB-BFBE-C07EB8927776}" type="parTrans" cxnId="{F6BA9ED8-D7AB-405B-A342-941DF8B58702}">
      <dgm:prSet/>
      <dgm:spPr/>
      <dgm:t>
        <a:bodyPr/>
        <a:lstStyle/>
        <a:p>
          <a:endParaRPr lang="en-US">
            <a:latin typeface="Corbel" pitchFamily="34" charset="0"/>
          </a:endParaRPr>
        </a:p>
      </dgm:t>
    </dgm:pt>
    <dgm:pt modelId="{A40B06AF-6B20-4DD9-B4BA-DAA6CFC5E9EC}" type="sibTrans" cxnId="{F6BA9ED8-D7AB-405B-A342-941DF8B58702}">
      <dgm:prSet/>
      <dgm:spPr/>
      <dgm:t>
        <a:bodyPr/>
        <a:lstStyle/>
        <a:p>
          <a:endParaRPr lang="en-US">
            <a:latin typeface="Corbel" pitchFamily="34" charset="0"/>
          </a:endParaRPr>
        </a:p>
      </dgm:t>
    </dgm:pt>
    <dgm:pt modelId="{00AC7CD4-9F78-41FC-9592-70051C697ACE}">
      <dgm:prSet custT="1"/>
      <dgm:spPr>
        <a:solidFill>
          <a:schemeClr val="accent2">
            <a:lumMod val="40000"/>
            <a:lumOff val="60000"/>
          </a:schemeClr>
        </a:solidFill>
      </dgm:spPr>
      <dgm:t>
        <a:bodyPr anchor="t"/>
        <a:lstStyle/>
        <a:p>
          <a:pPr algn="l"/>
          <a:r>
            <a:rPr lang="en-US" sz="1500" dirty="0" smtClean="0">
              <a:solidFill>
                <a:srgbClr val="020202"/>
              </a:solidFill>
              <a:latin typeface="Corbel" pitchFamily="34" charset="0"/>
            </a:rPr>
            <a:t>- Underserved Areas</a:t>
          </a:r>
        </a:p>
        <a:p>
          <a:pPr algn="l"/>
          <a:r>
            <a:rPr lang="en-US" sz="1500" dirty="0" smtClean="0">
              <a:solidFill>
                <a:srgbClr val="020202"/>
              </a:solidFill>
              <a:latin typeface="Corbel" pitchFamily="34" charset="0"/>
            </a:rPr>
            <a:t>- Workforce Diversity</a:t>
          </a:r>
        </a:p>
        <a:p>
          <a:pPr algn="l"/>
          <a:r>
            <a:rPr lang="en-US" sz="1500" dirty="0" smtClean="0">
              <a:solidFill>
                <a:srgbClr val="020202"/>
              </a:solidFill>
              <a:latin typeface="Corbel" pitchFamily="34" charset="0"/>
            </a:rPr>
            <a:t>- Cultural Competence Training</a:t>
          </a:r>
        </a:p>
        <a:p>
          <a:pPr algn="l"/>
          <a:r>
            <a:rPr lang="en-US" sz="1500" dirty="0" smtClean="0">
              <a:solidFill>
                <a:srgbClr val="020202"/>
              </a:solidFill>
              <a:latin typeface="Corbel" pitchFamily="34" charset="0"/>
            </a:rPr>
            <a:t>- Model Cultural Competence Curricula</a:t>
          </a:r>
          <a:endParaRPr lang="en-US" sz="1500" dirty="0">
            <a:solidFill>
              <a:srgbClr val="020202"/>
            </a:solidFill>
            <a:latin typeface="Corbel" pitchFamily="34" charset="0"/>
          </a:endParaRPr>
        </a:p>
      </dgm:t>
    </dgm:pt>
    <dgm:pt modelId="{558DF6A6-4FD5-4A7A-9973-B1BF0DCBF3D8}" type="parTrans" cxnId="{5E2BF7FA-BC79-4C46-A751-2D7E8C027FB2}">
      <dgm:prSet/>
      <dgm:spPr/>
      <dgm:t>
        <a:bodyPr/>
        <a:lstStyle/>
        <a:p>
          <a:endParaRPr lang="en-US">
            <a:latin typeface="Corbel" pitchFamily="34" charset="0"/>
          </a:endParaRPr>
        </a:p>
      </dgm:t>
    </dgm:pt>
    <dgm:pt modelId="{54489104-A9F2-4C20-BD34-E9D87954B849}" type="sibTrans" cxnId="{5E2BF7FA-BC79-4C46-A751-2D7E8C027FB2}">
      <dgm:prSet/>
      <dgm:spPr/>
      <dgm:t>
        <a:bodyPr/>
        <a:lstStyle/>
        <a:p>
          <a:endParaRPr lang="en-US">
            <a:latin typeface="Corbel" pitchFamily="34" charset="0"/>
          </a:endParaRPr>
        </a:p>
      </dgm:t>
    </dgm:pt>
    <dgm:pt modelId="{989F88F4-552F-4E50-93AB-E291FD63AC6D}">
      <dgm:prSet custT="1"/>
      <dgm:spPr>
        <a:solidFill>
          <a:schemeClr val="accent5">
            <a:lumMod val="60000"/>
            <a:lumOff val="40000"/>
          </a:schemeClr>
        </a:solidFill>
      </dgm:spPr>
      <dgm:t>
        <a:bodyPr anchor="t"/>
        <a:lstStyle/>
        <a:p>
          <a:pPr algn="l"/>
          <a:r>
            <a:rPr lang="en-US" sz="1500" dirty="0" smtClean="0">
              <a:solidFill>
                <a:srgbClr val="020202"/>
              </a:solidFill>
              <a:latin typeface="Corbel" pitchFamily="34" charset="0"/>
            </a:rPr>
            <a:t>- National Quality Strategy</a:t>
          </a:r>
        </a:p>
        <a:p>
          <a:pPr algn="l"/>
          <a:r>
            <a:rPr lang="en-US" sz="1500" dirty="0" smtClean="0">
              <a:solidFill>
                <a:srgbClr val="020202"/>
              </a:solidFill>
              <a:latin typeface="Corbel" pitchFamily="34" charset="0"/>
            </a:rPr>
            <a:t>- PCORI</a:t>
          </a:r>
        </a:p>
        <a:p>
          <a:pPr algn="l"/>
          <a:r>
            <a:rPr lang="en-US" sz="1500" dirty="0" smtClean="0">
              <a:solidFill>
                <a:srgbClr val="020202"/>
              </a:solidFill>
              <a:latin typeface="Corbel" pitchFamily="34" charset="0"/>
            </a:rPr>
            <a:t>- NIH/NIMHD</a:t>
          </a:r>
        </a:p>
        <a:p>
          <a:pPr algn="l"/>
          <a:r>
            <a:rPr lang="en-US" sz="1500" dirty="0" smtClean="0">
              <a:solidFill>
                <a:srgbClr val="020202"/>
              </a:solidFill>
              <a:latin typeface="Corbel" pitchFamily="34" charset="0"/>
            </a:rPr>
            <a:t>- Innovation Center</a:t>
          </a:r>
        </a:p>
        <a:p>
          <a:pPr algn="l"/>
          <a:r>
            <a:rPr lang="en-US" sz="1500" dirty="0" smtClean="0">
              <a:solidFill>
                <a:srgbClr val="020202"/>
              </a:solidFill>
              <a:latin typeface="Corbel" pitchFamily="34" charset="0"/>
            </a:rPr>
            <a:t>- ACOs</a:t>
          </a:r>
        </a:p>
        <a:p>
          <a:pPr algn="l"/>
          <a:r>
            <a:rPr lang="en-US" sz="1500" dirty="0" smtClean="0">
              <a:solidFill>
                <a:srgbClr val="020202"/>
              </a:solidFill>
              <a:latin typeface="Corbel" pitchFamily="34" charset="0"/>
            </a:rPr>
            <a:t>- Medical Home</a:t>
          </a:r>
        </a:p>
        <a:p>
          <a:pPr algn="l"/>
          <a:r>
            <a:rPr lang="en-US" sz="1500" dirty="0" smtClean="0">
              <a:solidFill>
                <a:srgbClr val="020202"/>
              </a:solidFill>
              <a:latin typeface="Corbel" pitchFamily="34" charset="0"/>
            </a:rPr>
            <a:t>- Agency OMHs</a:t>
          </a:r>
        </a:p>
        <a:p>
          <a:pPr algn="l"/>
          <a:r>
            <a:rPr lang="en-US" sz="1500" dirty="0" smtClean="0">
              <a:solidFill>
                <a:srgbClr val="020202"/>
              </a:solidFill>
              <a:latin typeface="Corbel" pitchFamily="34" charset="0"/>
            </a:rPr>
            <a:t>- Race/Ethnicity Data Standards</a:t>
          </a:r>
        </a:p>
        <a:p>
          <a:pPr algn="l"/>
          <a:endParaRPr lang="en-US" sz="1500" dirty="0">
            <a:solidFill>
              <a:srgbClr val="020202"/>
            </a:solidFill>
            <a:latin typeface="Corbel" pitchFamily="34" charset="0"/>
          </a:endParaRPr>
        </a:p>
      </dgm:t>
    </dgm:pt>
    <dgm:pt modelId="{6F461AE7-DC6C-49E7-B657-D7AA633CA8A0}" type="parTrans" cxnId="{FBBB9144-5A1B-4DA9-AD34-963D585D3A46}">
      <dgm:prSet/>
      <dgm:spPr/>
      <dgm:t>
        <a:bodyPr/>
        <a:lstStyle/>
        <a:p>
          <a:endParaRPr lang="en-US">
            <a:latin typeface="Corbel" pitchFamily="34" charset="0"/>
          </a:endParaRPr>
        </a:p>
      </dgm:t>
    </dgm:pt>
    <dgm:pt modelId="{D4A99840-80C2-496C-BAE4-374E4D1D23A2}" type="sibTrans" cxnId="{FBBB9144-5A1B-4DA9-AD34-963D585D3A46}">
      <dgm:prSet/>
      <dgm:spPr/>
      <dgm:t>
        <a:bodyPr/>
        <a:lstStyle/>
        <a:p>
          <a:endParaRPr lang="en-US">
            <a:latin typeface="Corbel" pitchFamily="34" charset="0"/>
          </a:endParaRPr>
        </a:p>
      </dgm:t>
    </dgm:pt>
    <dgm:pt modelId="{B2A78E9E-3A20-4611-89D6-49902CE51D14}">
      <dgm:prSet custT="1"/>
      <dgm:spPr>
        <a:solidFill>
          <a:schemeClr val="tx1">
            <a:lumMod val="60000"/>
            <a:lumOff val="40000"/>
          </a:schemeClr>
        </a:solidFill>
      </dgm:spPr>
      <dgm:t>
        <a:bodyPr anchor="t"/>
        <a:lstStyle/>
        <a:p>
          <a:pPr algn="l"/>
          <a:r>
            <a:rPr lang="en-US" sz="1500" dirty="0" smtClean="0">
              <a:solidFill>
                <a:srgbClr val="020202"/>
              </a:solidFill>
              <a:latin typeface="Corbel" pitchFamily="34" charset="0"/>
            </a:rPr>
            <a:t>- Prevention &amp; Public Health Fund </a:t>
          </a:r>
        </a:p>
        <a:p>
          <a:pPr algn="l"/>
          <a:r>
            <a:rPr lang="en-US" sz="1500" dirty="0" smtClean="0">
              <a:solidFill>
                <a:srgbClr val="020202"/>
              </a:solidFill>
              <a:latin typeface="Corbel" pitchFamily="34" charset="0"/>
            </a:rPr>
            <a:t>- CTGs</a:t>
          </a:r>
        </a:p>
        <a:p>
          <a:pPr algn="l"/>
          <a:r>
            <a:rPr lang="en-US" sz="1500" dirty="0" smtClean="0">
              <a:solidFill>
                <a:srgbClr val="020202"/>
              </a:solidFill>
              <a:latin typeface="Corbel" pitchFamily="34" charset="0"/>
            </a:rPr>
            <a:t>- Obesity</a:t>
          </a:r>
        </a:p>
        <a:p>
          <a:pPr algn="l"/>
          <a:r>
            <a:rPr lang="en-US" sz="1500" dirty="0" smtClean="0">
              <a:solidFill>
                <a:srgbClr val="020202"/>
              </a:solidFill>
              <a:latin typeface="Corbel" pitchFamily="34" charset="0"/>
            </a:rPr>
            <a:t>- Cancer</a:t>
          </a:r>
        </a:p>
        <a:p>
          <a:pPr algn="l"/>
          <a:r>
            <a:rPr lang="en-US" sz="1500" dirty="0" smtClean="0">
              <a:solidFill>
                <a:srgbClr val="020202"/>
              </a:solidFill>
              <a:latin typeface="Corbel" pitchFamily="34" charset="0"/>
            </a:rPr>
            <a:t>- Diabetes</a:t>
          </a:r>
        </a:p>
        <a:p>
          <a:pPr algn="l"/>
          <a:r>
            <a:rPr lang="en-US" sz="1500" dirty="0" smtClean="0">
              <a:solidFill>
                <a:srgbClr val="020202"/>
              </a:solidFill>
              <a:latin typeface="Corbel" pitchFamily="34" charset="0"/>
            </a:rPr>
            <a:t>- Oral Health</a:t>
          </a:r>
        </a:p>
        <a:p>
          <a:pPr algn="l"/>
          <a:r>
            <a:rPr lang="en-US" sz="1500" dirty="0" smtClean="0">
              <a:solidFill>
                <a:srgbClr val="020202"/>
              </a:solidFill>
              <a:latin typeface="Corbel" pitchFamily="34" charset="0"/>
            </a:rPr>
            <a:t>- Indian Health Care </a:t>
          </a:r>
          <a:r>
            <a:rPr lang="en-US" sz="1500" dirty="0" err="1" smtClean="0">
              <a:solidFill>
                <a:srgbClr val="020202"/>
              </a:solidFill>
              <a:latin typeface="Corbel" pitchFamily="34" charset="0"/>
            </a:rPr>
            <a:t>Improv</a:t>
          </a:r>
          <a:r>
            <a:rPr lang="en-US" sz="1500" dirty="0" smtClean="0">
              <a:solidFill>
                <a:srgbClr val="020202"/>
              </a:solidFill>
              <a:latin typeface="Corbel" pitchFamily="34" charset="0"/>
            </a:rPr>
            <a:t>. Act.</a:t>
          </a:r>
          <a:endParaRPr lang="en-US" sz="1500" dirty="0">
            <a:solidFill>
              <a:srgbClr val="020202"/>
            </a:solidFill>
            <a:latin typeface="Corbel" pitchFamily="34" charset="0"/>
          </a:endParaRPr>
        </a:p>
      </dgm:t>
    </dgm:pt>
    <dgm:pt modelId="{15FB6838-5B56-4636-818D-5B65495E1DA4}" type="parTrans" cxnId="{9DBB66B2-28E8-45B8-AD31-BC3BFB53AE03}">
      <dgm:prSet/>
      <dgm:spPr/>
      <dgm:t>
        <a:bodyPr/>
        <a:lstStyle/>
        <a:p>
          <a:endParaRPr lang="en-US">
            <a:latin typeface="Corbel" pitchFamily="34" charset="0"/>
          </a:endParaRPr>
        </a:p>
      </dgm:t>
    </dgm:pt>
    <dgm:pt modelId="{FDC54618-7722-49CB-B83B-1F6F3AF9215A}" type="sibTrans" cxnId="{9DBB66B2-28E8-45B8-AD31-BC3BFB53AE03}">
      <dgm:prSet/>
      <dgm:spPr/>
      <dgm:t>
        <a:bodyPr/>
        <a:lstStyle/>
        <a:p>
          <a:endParaRPr lang="en-US">
            <a:latin typeface="Corbel" pitchFamily="34" charset="0"/>
          </a:endParaRPr>
        </a:p>
      </dgm:t>
    </dgm:pt>
    <dgm:pt modelId="{37F924C1-75DE-4A7F-B29C-D7E63F4617A8}" type="pres">
      <dgm:prSet presAssocID="{384BD980-F0AC-41A7-B297-FE0AF24CBB1F}" presName="Name0" presStyleCnt="0">
        <dgm:presLayoutVars>
          <dgm:chPref val="1"/>
          <dgm:dir/>
          <dgm:animOne val="branch"/>
          <dgm:animLvl val="lvl"/>
          <dgm:resizeHandles/>
        </dgm:presLayoutVars>
      </dgm:prSet>
      <dgm:spPr/>
      <dgm:t>
        <a:bodyPr/>
        <a:lstStyle/>
        <a:p>
          <a:endParaRPr lang="en-US"/>
        </a:p>
      </dgm:t>
    </dgm:pt>
    <dgm:pt modelId="{467A2DD9-AA5F-4B8C-A1C2-DF105F1B3640}" type="pres">
      <dgm:prSet presAssocID="{933ED68B-453B-4C2E-A8AF-69C5D6649935}" presName="vertOne" presStyleCnt="0"/>
      <dgm:spPr/>
    </dgm:pt>
    <dgm:pt modelId="{CED2D47E-2E41-4BA8-BD2C-36EA6B09D628}" type="pres">
      <dgm:prSet presAssocID="{933ED68B-453B-4C2E-A8AF-69C5D6649935}" presName="txOne" presStyleLbl="node0" presStyleIdx="0" presStyleCnt="1" custScaleY="18287">
        <dgm:presLayoutVars>
          <dgm:chPref val="3"/>
        </dgm:presLayoutVars>
      </dgm:prSet>
      <dgm:spPr/>
      <dgm:t>
        <a:bodyPr/>
        <a:lstStyle/>
        <a:p>
          <a:endParaRPr lang="en-US"/>
        </a:p>
      </dgm:t>
    </dgm:pt>
    <dgm:pt modelId="{23349EE5-C737-41AA-AF5F-9C40D50F554A}" type="pres">
      <dgm:prSet presAssocID="{933ED68B-453B-4C2E-A8AF-69C5D6649935}" presName="parTransOne" presStyleCnt="0"/>
      <dgm:spPr/>
    </dgm:pt>
    <dgm:pt modelId="{C8ADA521-DC3A-4612-ACE6-B7E1D97E5F84}" type="pres">
      <dgm:prSet presAssocID="{933ED68B-453B-4C2E-A8AF-69C5D6649935}" presName="horzOne" presStyleCnt="0"/>
      <dgm:spPr/>
    </dgm:pt>
    <dgm:pt modelId="{45278951-36ED-4418-8228-F2986F8D8CC0}" type="pres">
      <dgm:prSet presAssocID="{58EF6F92-9127-4770-A315-E19B222036B0}" presName="vertTwo" presStyleCnt="0"/>
      <dgm:spPr/>
    </dgm:pt>
    <dgm:pt modelId="{F84B6323-ECA4-4916-8F2D-078DBCC3E0FE}" type="pres">
      <dgm:prSet presAssocID="{58EF6F92-9127-4770-A315-E19B222036B0}" presName="txTwo" presStyleLbl="node2" presStyleIdx="0" presStyleCnt="5" custScaleY="45463">
        <dgm:presLayoutVars>
          <dgm:chPref val="3"/>
        </dgm:presLayoutVars>
      </dgm:prSet>
      <dgm:spPr/>
      <dgm:t>
        <a:bodyPr/>
        <a:lstStyle/>
        <a:p>
          <a:endParaRPr lang="en-US"/>
        </a:p>
      </dgm:t>
    </dgm:pt>
    <dgm:pt modelId="{3D3ABE4A-7AB4-45E0-9DAE-AD2702173372}" type="pres">
      <dgm:prSet presAssocID="{58EF6F92-9127-4770-A315-E19B222036B0}" presName="parTransTwo" presStyleCnt="0"/>
      <dgm:spPr/>
    </dgm:pt>
    <dgm:pt modelId="{4A9925F8-72DD-491F-B1D1-947C706C5151}" type="pres">
      <dgm:prSet presAssocID="{58EF6F92-9127-4770-A315-E19B222036B0}" presName="horzTwo" presStyleCnt="0"/>
      <dgm:spPr/>
    </dgm:pt>
    <dgm:pt modelId="{B8D07843-267A-42FD-884B-47FD1527E8D2}" type="pres">
      <dgm:prSet presAssocID="{9D1CFD29-40CE-4305-96B5-7B4BFF685E1D}" presName="vertThree" presStyleCnt="0"/>
      <dgm:spPr/>
    </dgm:pt>
    <dgm:pt modelId="{9CC9AA1E-F257-4231-8108-687ADC91B92B}" type="pres">
      <dgm:prSet presAssocID="{9D1CFD29-40CE-4305-96B5-7B4BFF685E1D}" presName="txThree" presStyleLbl="node3" presStyleIdx="0" presStyleCnt="5" custLinFactNeighborX="-737" custLinFactNeighborY="2981">
        <dgm:presLayoutVars>
          <dgm:chPref val="3"/>
        </dgm:presLayoutVars>
      </dgm:prSet>
      <dgm:spPr/>
      <dgm:t>
        <a:bodyPr/>
        <a:lstStyle/>
        <a:p>
          <a:endParaRPr lang="en-US"/>
        </a:p>
      </dgm:t>
    </dgm:pt>
    <dgm:pt modelId="{E304F16D-B2BB-44D5-8C99-72881F34A55B}" type="pres">
      <dgm:prSet presAssocID="{9D1CFD29-40CE-4305-96B5-7B4BFF685E1D}" presName="horzThree" presStyleCnt="0"/>
      <dgm:spPr/>
    </dgm:pt>
    <dgm:pt modelId="{C51B363F-B726-4A34-B1DC-EDF56AF7DE8A}" type="pres">
      <dgm:prSet presAssocID="{974E660C-325B-4E07-9569-DF01C3424480}" presName="sibSpaceTwo" presStyleCnt="0"/>
      <dgm:spPr/>
    </dgm:pt>
    <dgm:pt modelId="{A5EC9E4D-FC05-4EF3-BF99-E034295E6E91}" type="pres">
      <dgm:prSet presAssocID="{03B4C53F-01CA-4FA5-9409-EFE84BA16A8E}" presName="vertTwo" presStyleCnt="0"/>
      <dgm:spPr/>
    </dgm:pt>
    <dgm:pt modelId="{BD1312E7-DAE6-44FE-8886-8BD996DFAE54}" type="pres">
      <dgm:prSet presAssocID="{03B4C53F-01CA-4FA5-9409-EFE84BA16A8E}" presName="txTwo" presStyleLbl="node2" presStyleIdx="1" presStyleCnt="5" custScaleY="45463">
        <dgm:presLayoutVars>
          <dgm:chPref val="3"/>
        </dgm:presLayoutVars>
      </dgm:prSet>
      <dgm:spPr/>
      <dgm:t>
        <a:bodyPr/>
        <a:lstStyle/>
        <a:p>
          <a:endParaRPr lang="en-US"/>
        </a:p>
      </dgm:t>
    </dgm:pt>
    <dgm:pt modelId="{8482DABC-022D-44EF-AC15-EED780222E0D}" type="pres">
      <dgm:prSet presAssocID="{03B4C53F-01CA-4FA5-9409-EFE84BA16A8E}" presName="parTransTwo" presStyleCnt="0"/>
      <dgm:spPr/>
    </dgm:pt>
    <dgm:pt modelId="{FE5027BB-30BD-486B-A6ED-B11CE0755FCA}" type="pres">
      <dgm:prSet presAssocID="{03B4C53F-01CA-4FA5-9409-EFE84BA16A8E}" presName="horzTwo" presStyleCnt="0"/>
      <dgm:spPr/>
    </dgm:pt>
    <dgm:pt modelId="{59B10CA7-2652-4036-8353-2D34E5096B80}" type="pres">
      <dgm:prSet presAssocID="{912ED3C0-9878-4087-B7F8-5816E20BAAFD}" presName="vertThree" presStyleCnt="0"/>
      <dgm:spPr/>
    </dgm:pt>
    <dgm:pt modelId="{4D9E6F80-907F-4B26-8DB1-8B25F5EDDB57}" type="pres">
      <dgm:prSet presAssocID="{912ED3C0-9878-4087-B7F8-5816E20BAAFD}" presName="txThree" presStyleLbl="node3" presStyleIdx="1" presStyleCnt="5">
        <dgm:presLayoutVars>
          <dgm:chPref val="3"/>
        </dgm:presLayoutVars>
      </dgm:prSet>
      <dgm:spPr/>
      <dgm:t>
        <a:bodyPr/>
        <a:lstStyle/>
        <a:p>
          <a:endParaRPr lang="en-US"/>
        </a:p>
      </dgm:t>
    </dgm:pt>
    <dgm:pt modelId="{DCE432DF-85EF-456E-AA70-71B11A83BA97}" type="pres">
      <dgm:prSet presAssocID="{912ED3C0-9878-4087-B7F8-5816E20BAAFD}" presName="horzThree" presStyleCnt="0"/>
      <dgm:spPr/>
    </dgm:pt>
    <dgm:pt modelId="{2A9E924D-9721-4BCE-93FB-6FF981D3D1C1}" type="pres">
      <dgm:prSet presAssocID="{4138A401-EE59-44BF-8AC5-BC272903001E}" presName="sibSpaceTwo" presStyleCnt="0"/>
      <dgm:spPr/>
    </dgm:pt>
    <dgm:pt modelId="{79AADDD2-0F81-456B-9BBF-FF109F3D4C55}" type="pres">
      <dgm:prSet presAssocID="{25FD6BA5-6326-4F7D-A4C9-DDDE6821F4C9}" presName="vertTwo" presStyleCnt="0"/>
      <dgm:spPr/>
    </dgm:pt>
    <dgm:pt modelId="{C82461DF-98B8-4A15-9EA3-07371E5F46AC}" type="pres">
      <dgm:prSet presAssocID="{25FD6BA5-6326-4F7D-A4C9-DDDE6821F4C9}" presName="txTwo" presStyleLbl="node2" presStyleIdx="2" presStyleCnt="5" custScaleY="45463">
        <dgm:presLayoutVars>
          <dgm:chPref val="3"/>
        </dgm:presLayoutVars>
      </dgm:prSet>
      <dgm:spPr/>
      <dgm:t>
        <a:bodyPr/>
        <a:lstStyle/>
        <a:p>
          <a:endParaRPr lang="en-US"/>
        </a:p>
      </dgm:t>
    </dgm:pt>
    <dgm:pt modelId="{34472C45-F877-411C-B6DE-8C34B2CD3C52}" type="pres">
      <dgm:prSet presAssocID="{25FD6BA5-6326-4F7D-A4C9-DDDE6821F4C9}" presName="parTransTwo" presStyleCnt="0"/>
      <dgm:spPr/>
    </dgm:pt>
    <dgm:pt modelId="{A60C4E0F-F93D-4B83-9718-308ED8C301C9}" type="pres">
      <dgm:prSet presAssocID="{25FD6BA5-6326-4F7D-A4C9-DDDE6821F4C9}" presName="horzTwo" presStyleCnt="0"/>
      <dgm:spPr/>
    </dgm:pt>
    <dgm:pt modelId="{D1DBC099-3774-4C5A-B42E-4C7AE1CC05D4}" type="pres">
      <dgm:prSet presAssocID="{00AC7CD4-9F78-41FC-9592-70051C697ACE}" presName="vertThree" presStyleCnt="0"/>
      <dgm:spPr/>
    </dgm:pt>
    <dgm:pt modelId="{1DBF3893-D4DF-45D4-88A4-019A2DCF347F}" type="pres">
      <dgm:prSet presAssocID="{00AC7CD4-9F78-41FC-9592-70051C697ACE}" presName="txThree" presStyleLbl="node3" presStyleIdx="2" presStyleCnt="5">
        <dgm:presLayoutVars>
          <dgm:chPref val="3"/>
        </dgm:presLayoutVars>
      </dgm:prSet>
      <dgm:spPr/>
      <dgm:t>
        <a:bodyPr/>
        <a:lstStyle/>
        <a:p>
          <a:endParaRPr lang="en-US"/>
        </a:p>
      </dgm:t>
    </dgm:pt>
    <dgm:pt modelId="{04F1E693-8E58-4E8C-A5E2-4E07594AE746}" type="pres">
      <dgm:prSet presAssocID="{00AC7CD4-9F78-41FC-9592-70051C697ACE}" presName="horzThree" presStyleCnt="0"/>
      <dgm:spPr/>
    </dgm:pt>
    <dgm:pt modelId="{729D1D82-A345-489C-B0CC-F7C50A55A73A}" type="pres">
      <dgm:prSet presAssocID="{F57AA0E1-AE84-4CF4-A428-9B7540E835B6}" presName="sibSpaceTwo" presStyleCnt="0"/>
      <dgm:spPr/>
    </dgm:pt>
    <dgm:pt modelId="{55D0CEAB-60CF-4F69-8D60-E3D079852E14}" type="pres">
      <dgm:prSet presAssocID="{124E5B17-8033-4D49-B6C3-5E364CA5142E}" presName="vertTwo" presStyleCnt="0"/>
      <dgm:spPr/>
    </dgm:pt>
    <dgm:pt modelId="{19DC059F-E168-407D-AC7D-F2820F1BAF41}" type="pres">
      <dgm:prSet presAssocID="{124E5B17-8033-4D49-B6C3-5E364CA5142E}" presName="txTwo" presStyleLbl="node2" presStyleIdx="3" presStyleCnt="5" custScaleY="45463">
        <dgm:presLayoutVars>
          <dgm:chPref val="3"/>
        </dgm:presLayoutVars>
      </dgm:prSet>
      <dgm:spPr/>
      <dgm:t>
        <a:bodyPr/>
        <a:lstStyle/>
        <a:p>
          <a:endParaRPr lang="en-US"/>
        </a:p>
      </dgm:t>
    </dgm:pt>
    <dgm:pt modelId="{A5F8DB40-171B-4F45-A9F5-7B096BBCF7FE}" type="pres">
      <dgm:prSet presAssocID="{124E5B17-8033-4D49-B6C3-5E364CA5142E}" presName="parTransTwo" presStyleCnt="0"/>
      <dgm:spPr/>
    </dgm:pt>
    <dgm:pt modelId="{995BB85B-48E5-4A9D-AF98-5D56A75003AD}" type="pres">
      <dgm:prSet presAssocID="{124E5B17-8033-4D49-B6C3-5E364CA5142E}" presName="horzTwo" presStyleCnt="0"/>
      <dgm:spPr/>
    </dgm:pt>
    <dgm:pt modelId="{D7ACE32A-34BF-41A7-9369-C564E72EB45E}" type="pres">
      <dgm:prSet presAssocID="{989F88F4-552F-4E50-93AB-E291FD63AC6D}" presName="vertThree" presStyleCnt="0"/>
      <dgm:spPr/>
    </dgm:pt>
    <dgm:pt modelId="{4C066448-34DE-4250-963F-312EC0E7933A}" type="pres">
      <dgm:prSet presAssocID="{989F88F4-552F-4E50-93AB-E291FD63AC6D}" presName="txThree" presStyleLbl="node3" presStyleIdx="3" presStyleCnt="5">
        <dgm:presLayoutVars>
          <dgm:chPref val="3"/>
        </dgm:presLayoutVars>
      </dgm:prSet>
      <dgm:spPr/>
      <dgm:t>
        <a:bodyPr/>
        <a:lstStyle/>
        <a:p>
          <a:endParaRPr lang="en-US"/>
        </a:p>
      </dgm:t>
    </dgm:pt>
    <dgm:pt modelId="{7D798AD6-A57B-45A9-AE06-15998DA0ABEE}" type="pres">
      <dgm:prSet presAssocID="{989F88F4-552F-4E50-93AB-E291FD63AC6D}" presName="horzThree" presStyleCnt="0"/>
      <dgm:spPr/>
    </dgm:pt>
    <dgm:pt modelId="{2683B559-02F5-4F16-945E-919F051B1573}" type="pres">
      <dgm:prSet presAssocID="{916E5ED8-6318-405C-A534-1C642AA9A40B}" presName="sibSpaceTwo" presStyleCnt="0"/>
      <dgm:spPr/>
    </dgm:pt>
    <dgm:pt modelId="{CD0A18B4-3FBA-4DAB-AEAF-9B348D2E63EC}" type="pres">
      <dgm:prSet presAssocID="{70C5B5BA-9030-4537-B0CB-B5289B1DBD69}" presName="vertTwo" presStyleCnt="0"/>
      <dgm:spPr/>
    </dgm:pt>
    <dgm:pt modelId="{9887C866-08C1-49D1-9F76-11BC69C92CD3}" type="pres">
      <dgm:prSet presAssocID="{70C5B5BA-9030-4537-B0CB-B5289B1DBD69}" presName="txTwo" presStyleLbl="node2" presStyleIdx="4" presStyleCnt="5" custScaleY="45463">
        <dgm:presLayoutVars>
          <dgm:chPref val="3"/>
        </dgm:presLayoutVars>
      </dgm:prSet>
      <dgm:spPr/>
      <dgm:t>
        <a:bodyPr/>
        <a:lstStyle/>
        <a:p>
          <a:endParaRPr lang="en-US"/>
        </a:p>
      </dgm:t>
    </dgm:pt>
    <dgm:pt modelId="{35972EFA-4220-4C32-8951-3D74E9277562}" type="pres">
      <dgm:prSet presAssocID="{70C5B5BA-9030-4537-B0CB-B5289B1DBD69}" presName="parTransTwo" presStyleCnt="0"/>
      <dgm:spPr/>
    </dgm:pt>
    <dgm:pt modelId="{D3EDCE86-A480-409F-8275-6B93E1F892F2}" type="pres">
      <dgm:prSet presAssocID="{70C5B5BA-9030-4537-B0CB-B5289B1DBD69}" presName="horzTwo" presStyleCnt="0"/>
      <dgm:spPr/>
    </dgm:pt>
    <dgm:pt modelId="{606719A2-989C-47CB-B2B6-68F8E9984CA0}" type="pres">
      <dgm:prSet presAssocID="{B2A78E9E-3A20-4611-89D6-49902CE51D14}" presName="vertThree" presStyleCnt="0"/>
      <dgm:spPr/>
    </dgm:pt>
    <dgm:pt modelId="{7CF75C4B-58CA-4CAE-BFD5-C8548E23AFED}" type="pres">
      <dgm:prSet presAssocID="{B2A78E9E-3A20-4611-89D6-49902CE51D14}" presName="txThree" presStyleLbl="node3" presStyleIdx="4" presStyleCnt="5" custLinFactNeighborX="3451" custLinFactNeighborY="1012">
        <dgm:presLayoutVars>
          <dgm:chPref val="3"/>
        </dgm:presLayoutVars>
      </dgm:prSet>
      <dgm:spPr/>
      <dgm:t>
        <a:bodyPr/>
        <a:lstStyle/>
        <a:p>
          <a:endParaRPr lang="en-US"/>
        </a:p>
      </dgm:t>
    </dgm:pt>
    <dgm:pt modelId="{ED2C0776-0342-41A5-9677-0D789C664226}" type="pres">
      <dgm:prSet presAssocID="{B2A78E9E-3A20-4611-89D6-49902CE51D14}" presName="horzThree" presStyleCnt="0"/>
      <dgm:spPr/>
    </dgm:pt>
  </dgm:ptLst>
  <dgm:cxnLst>
    <dgm:cxn modelId="{5101F0F2-13A8-4955-98F6-7E60D134A659}" srcId="{933ED68B-453B-4C2E-A8AF-69C5D6649935}" destId="{25FD6BA5-6326-4F7D-A4C9-DDDE6821F4C9}" srcOrd="2" destOrd="0" parTransId="{B485A80C-CC72-4A64-891F-6D5A4FBBB1A4}" sibTransId="{F57AA0E1-AE84-4CF4-A428-9B7540E835B6}"/>
    <dgm:cxn modelId="{C7036E5D-4A40-4624-9B64-89AAEE9B7F72}" type="presOf" srcId="{989F88F4-552F-4E50-93AB-E291FD63AC6D}" destId="{4C066448-34DE-4250-963F-312EC0E7933A}" srcOrd="0" destOrd="0" presId="urn:microsoft.com/office/officeart/2005/8/layout/hierarchy4"/>
    <dgm:cxn modelId="{F6BA9ED8-D7AB-405B-A342-941DF8B58702}" srcId="{03B4C53F-01CA-4FA5-9409-EFE84BA16A8E}" destId="{912ED3C0-9878-4087-B7F8-5816E20BAAFD}" srcOrd="0" destOrd="0" parTransId="{6430FBA7-64D3-45BB-BFBE-C07EB8927776}" sibTransId="{A40B06AF-6B20-4DD9-B4BA-DAA6CFC5E9EC}"/>
    <dgm:cxn modelId="{F7BC827A-115C-42DB-B4AD-63792FDAABE2}" srcId="{933ED68B-453B-4C2E-A8AF-69C5D6649935}" destId="{58EF6F92-9127-4770-A315-E19B222036B0}" srcOrd="0" destOrd="0" parTransId="{66D2A59D-8A76-4CEB-96C7-7ED599D472E4}" sibTransId="{974E660C-325B-4E07-9569-DF01C3424480}"/>
    <dgm:cxn modelId="{117ABCC3-9BAC-4B1A-9281-4028DD88D689}" type="presOf" srcId="{B2A78E9E-3A20-4611-89D6-49902CE51D14}" destId="{7CF75C4B-58CA-4CAE-BFD5-C8548E23AFED}" srcOrd="0" destOrd="0" presId="urn:microsoft.com/office/officeart/2005/8/layout/hierarchy4"/>
    <dgm:cxn modelId="{BD4A0D70-1B62-4555-94EB-E7F79B10F254}" type="presOf" srcId="{384BD980-F0AC-41A7-B297-FE0AF24CBB1F}" destId="{37F924C1-75DE-4A7F-B29C-D7E63F4617A8}" srcOrd="0" destOrd="0" presId="urn:microsoft.com/office/officeart/2005/8/layout/hierarchy4"/>
    <dgm:cxn modelId="{335D9D79-1F63-482E-A1D7-C53605819259}" type="presOf" srcId="{70C5B5BA-9030-4537-B0CB-B5289B1DBD69}" destId="{9887C866-08C1-49D1-9F76-11BC69C92CD3}" srcOrd="0" destOrd="0" presId="urn:microsoft.com/office/officeart/2005/8/layout/hierarchy4"/>
    <dgm:cxn modelId="{2783C9B1-CB5C-4043-B5A0-F2D3E9CE07A5}" type="presOf" srcId="{9D1CFD29-40CE-4305-96B5-7B4BFF685E1D}" destId="{9CC9AA1E-F257-4231-8108-687ADC91B92B}" srcOrd="0" destOrd="0" presId="urn:microsoft.com/office/officeart/2005/8/layout/hierarchy4"/>
    <dgm:cxn modelId="{259D344E-CF7D-45C0-8EE4-D548632B69E0}" type="presOf" srcId="{933ED68B-453B-4C2E-A8AF-69C5D6649935}" destId="{CED2D47E-2E41-4BA8-BD2C-36EA6B09D628}" srcOrd="0" destOrd="0" presId="urn:microsoft.com/office/officeart/2005/8/layout/hierarchy4"/>
    <dgm:cxn modelId="{5E2BF7FA-BC79-4C46-A751-2D7E8C027FB2}" srcId="{25FD6BA5-6326-4F7D-A4C9-DDDE6821F4C9}" destId="{00AC7CD4-9F78-41FC-9592-70051C697ACE}" srcOrd="0" destOrd="0" parTransId="{558DF6A6-4FD5-4A7A-9973-B1BF0DCBF3D8}" sibTransId="{54489104-A9F2-4C20-BD34-E9D87954B849}"/>
    <dgm:cxn modelId="{9DBB66B2-28E8-45B8-AD31-BC3BFB53AE03}" srcId="{70C5B5BA-9030-4537-B0CB-B5289B1DBD69}" destId="{B2A78E9E-3A20-4611-89D6-49902CE51D14}" srcOrd="0" destOrd="0" parTransId="{15FB6838-5B56-4636-818D-5B65495E1DA4}" sibTransId="{FDC54618-7722-49CB-B83B-1F6F3AF9215A}"/>
    <dgm:cxn modelId="{8B541D24-4760-4701-A828-11FB5065BE83}" srcId="{384BD980-F0AC-41A7-B297-FE0AF24CBB1F}" destId="{933ED68B-453B-4C2E-A8AF-69C5D6649935}" srcOrd="0" destOrd="0" parTransId="{88EB3199-95B5-4164-AF65-688EE4905119}" sibTransId="{420DF088-D66C-4F0C-B66D-E080A1768910}"/>
    <dgm:cxn modelId="{3F140C2A-B716-4A9A-88CE-286D93709D26}" type="presOf" srcId="{58EF6F92-9127-4770-A315-E19B222036B0}" destId="{F84B6323-ECA4-4916-8F2D-078DBCC3E0FE}" srcOrd="0" destOrd="0" presId="urn:microsoft.com/office/officeart/2005/8/layout/hierarchy4"/>
    <dgm:cxn modelId="{9C655569-7542-4D85-8A16-64746F6FA148}" type="presOf" srcId="{03B4C53F-01CA-4FA5-9409-EFE84BA16A8E}" destId="{BD1312E7-DAE6-44FE-8886-8BD996DFAE54}" srcOrd="0" destOrd="0" presId="urn:microsoft.com/office/officeart/2005/8/layout/hierarchy4"/>
    <dgm:cxn modelId="{14ECFCAE-61FD-4AA3-937C-48DA0583EB13}" type="presOf" srcId="{124E5B17-8033-4D49-B6C3-5E364CA5142E}" destId="{19DC059F-E168-407D-AC7D-F2820F1BAF41}" srcOrd="0" destOrd="0" presId="urn:microsoft.com/office/officeart/2005/8/layout/hierarchy4"/>
    <dgm:cxn modelId="{C306B340-4061-4392-962B-E68424AA7FE1}" type="presOf" srcId="{00AC7CD4-9F78-41FC-9592-70051C697ACE}" destId="{1DBF3893-D4DF-45D4-88A4-019A2DCF347F}" srcOrd="0" destOrd="0" presId="urn:microsoft.com/office/officeart/2005/8/layout/hierarchy4"/>
    <dgm:cxn modelId="{FBBB9144-5A1B-4DA9-AD34-963D585D3A46}" srcId="{124E5B17-8033-4D49-B6C3-5E364CA5142E}" destId="{989F88F4-552F-4E50-93AB-E291FD63AC6D}" srcOrd="0" destOrd="0" parTransId="{6F461AE7-DC6C-49E7-B657-D7AA633CA8A0}" sibTransId="{D4A99840-80C2-496C-BAE4-374E4D1D23A2}"/>
    <dgm:cxn modelId="{C809360A-312D-4568-AE52-C7F7B961FC6B}" srcId="{58EF6F92-9127-4770-A315-E19B222036B0}" destId="{9D1CFD29-40CE-4305-96B5-7B4BFF685E1D}" srcOrd="0" destOrd="0" parTransId="{4AB37CEC-7794-462D-88E6-C1612B3A882F}" sibTransId="{A44C71F3-45D6-43C4-9EBC-CB8370B93D4B}"/>
    <dgm:cxn modelId="{6FB31A14-D07B-4DFF-B4C5-FC35980D91AC}" srcId="{933ED68B-453B-4C2E-A8AF-69C5D6649935}" destId="{124E5B17-8033-4D49-B6C3-5E364CA5142E}" srcOrd="3" destOrd="0" parTransId="{0A52BD73-7A96-47CE-820C-4C059CC64DDA}" sibTransId="{916E5ED8-6318-405C-A534-1C642AA9A40B}"/>
    <dgm:cxn modelId="{1A65E942-EEF1-42D1-87E3-02988FC9A3E7}" type="presOf" srcId="{25FD6BA5-6326-4F7D-A4C9-DDDE6821F4C9}" destId="{C82461DF-98B8-4A15-9EA3-07371E5F46AC}" srcOrd="0" destOrd="0" presId="urn:microsoft.com/office/officeart/2005/8/layout/hierarchy4"/>
    <dgm:cxn modelId="{94D75F8C-1CB3-49A2-94CC-EE4C98B98B0A}" srcId="{933ED68B-453B-4C2E-A8AF-69C5D6649935}" destId="{70C5B5BA-9030-4537-B0CB-B5289B1DBD69}" srcOrd="4" destOrd="0" parTransId="{70860142-FA62-4590-875F-26C94689790C}" sibTransId="{45291A25-2A5A-4579-BC29-535837233A69}"/>
    <dgm:cxn modelId="{1F4D7C3A-AE8F-4980-97AA-F1E0AE64AACA}" type="presOf" srcId="{912ED3C0-9878-4087-B7F8-5816E20BAAFD}" destId="{4D9E6F80-907F-4B26-8DB1-8B25F5EDDB57}" srcOrd="0" destOrd="0" presId="urn:microsoft.com/office/officeart/2005/8/layout/hierarchy4"/>
    <dgm:cxn modelId="{8378E7B3-730E-4A63-9EAF-4494D1FBC5FB}" srcId="{933ED68B-453B-4C2E-A8AF-69C5D6649935}" destId="{03B4C53F-01CA-4FA5-9409-EFE84BA16A8E}" srcOrd="1" destOrd="0" parTransId="{A7B991B8-BF12-4A57-8227-6402D711868D}" sibTransId="{4138A401-EE59-44BF-8AC5-BC272903001E}"/>
    <dgm:cxn modelId="{A7C863B0-E3AD-460C-8B14-2DAA6A3DE352}" type="presParOf" srcId="{37F924C1-75DE-4A7F-B29C-D7E63F4617A8}" destId="{467A2DD9-AA5F-4B8C-A1C2-DF105F1B3640}" srcOrd="0" destOrd="0" presId="urn:microsoft.com/office/officeart/2005/8/layout/hierarchy4"/>
    <dgm:cxn modelId="{644DF976-B44D-4ECE-B4E8-1EA69C720EFC}" type="presParOf" srcId="{467A2DD9-AA5F-4B8C-A1C2-DF105F1B3640}" destId="{CED2D47E-2E41-4BA8-BD2C-36EA6B09D628}" srcOrd="0" destOrd="0" presId="urn:microsoft.com/office/officeart/2005/8/layout/hierarchy4"/>
    <dgm:cxn modelId="{D4B69193-E545-43B6-B643-EBB2CB17492D}" type="presParOf" srcId="{467A2DD9-AA5F-4B8C-A1C2-DF105F1B3640}" destId="{23349EE5-C737-41AA-AF5F-9C40D50F554A}" srcOrd="1" destOrd="0" presId="urn:microsoft.com/office/officeart/2005/8/layout/hierarchy4"/>
    <dgm:cxn modelId="{0756EC93-2082-4067-8CD9-A41F81485A51}" type="presParOf" srcId="{467A2DD9-AA5F-4B8C-A1C2-DF105F1B3640}" destId="{C8ADA521-DC3A-4612-ACE6-B7E1D97E5F84}" srcOrd="2" destOrd="0" presId="urn:microsoft.com/office/officeart/2005/8/layout/hierarchy4"/>
    <dgm:cxn modelId="{4D5F3124-2A97-4516-8E13-64061C4F24F6}" type="presParOf" srcId="{C8ADA521-DC3A-4612-ACE6-B7E1D97E5F84}" destId="{45278951-36ED-4418-8228-F2986F8D8CC0}" srcOrd="0" destOrd="0" presId="urn:microsoft.com/office/officeart/2005/8/layout/hierarchy4"/>
    <dgm:cxn modelId="{074CF85D-5D58-43FB-B391-16282F698E39}" type="presParOf" srcId="{45278951-36ED-4418-8228-F2986F8D8CC0}" destId="{F84B6323-ECA4-4916-8F2D-078DBCC3E0FE}" srcOrd="0" destOrd="0" presId="urn:microsoft.com/office/officeart/2005/8/layout/hierarchy4"/>
    <dgm:cxn modelId="{E177ECFA-6221-4114-824B-4E202EE5A12F}" type="presParOf" srcId="{45278951-36ED-4418-8228-F2986F8D8CC0}" destId="{3D3ABE4A-7AB4-45E0-9DAE-AD2702173372}" srcOrd="1" destOrd="0" presId="urn:microsoft.com/office/officeart/2005/8/layout/hierarchy4"/>
    <dgm:cxn modelId="{B18BC3B4-2464-405D-AD99-49455B0341BD}" type="presParOf" srcId="{45278951-36ED-4418-8228-F2986F8D8CC0}" destId="{4A9925F8-72DD-491F-B1D1-947C706C5151}" srcOrd="2" destOrd="0" presId="urn:microsoft.com/office/officeart/2005/8/layout/hierarchy4"/>
    <dgm:cxn modelId="{E6F3D149-F275-4E43-BA4C-BA7902F03443}" type="presParOf" srcId="{4A9925F8-72DD-491F-B1D1-947C706C5151}" destId="{B8D07843-267A-42FD-884B-47FD1527E8D2}" srcOrd="0" destOrd="0" presId="urn:microsoft.com/office/officeart/2005/8/layout/hierarchy4"/>
    <dgm:cxn modelId="{862854CF-6740-4B5A-9B1D-F96B175B44CF}" type="presParOf" srcId="{B8D07843-267A-42FD-884B-47FD1527E8D2}" destId="{9CC9AA1E-F257-4231-8108-687ADC91B92B}" srcOrd="0" destOrd="0" presId="urn:microsoft.com/office/officeart/2005/8/layout/hierarchy4"/>
    <dgm:cxn modelId="{8164AD14-C9B3-4E87-8365-57701FE5F0BF}" type="presParOf" srcId="{B8D07843-267A-42FD-884B-47FD1527E8D2}" destId="{E304F16D-B2BB-44D5-8C99-72881F34A55B}" srcOrd="1" destOrd="0" presId="urn:microsoft.com/office/officeart/2005/8/layout/hierarchy4"/>
    <dgm:cxn modelId="{802A8395-481C-4124-9573-FD0FA4B00652}" type="presParOf" srcId="{C8ADA521-DC3A-4612-ACE6-B7E1D97E5F84}" destId="{C51B363F-B726-4A34-B1DC-EDF56AF7DE8A}" srcOrd="1" destOrd="0" presId="urn:microsoft.com/office/officeart/2005/8/layout/hierarchy4"/>
    <dgm:cxn modelId="{3699AF42-A0D4-46B8-9D7E-6862A7A6797B}" type="presParOf" srcId="{C8ADA521-DC3A-4612-ACE6-B7E1D97E5F84}" destId="{A5EC9E4D-FC05-4EF3-BF99-E034295E6E91}" srcOrd="2" destOrd="0" presId="urn:microsoft.com/office/officeart/2005/8/layout/hierarchy4"/>
    <dgm:cxn modelId="{03804428-B1E5-4A98-9146-5D11EDCA46FA}" type="presParOf" srcId="{A5EC9E4D-FC05-4EF3-BF99-E034295E6E91}" destId="{BD1312E7-DAE6-44FE-8886-8BD996DFAE54}" srcOrd="0" destOrd="0" presId="urn:microsoft.com/office/officeart/2005/8/layout/hierarchy4"/>
    <dgm:cxn modelId="{B57AFC50-910C-46F1-B445-AEFD9906137F}" type="presParOf" srcId="{A5EC9E4D-FC05-4EF3-BF99-E034295E6E91}" destId="{8482DABC-022D-44EF-AC15-EED780222E0D}" srcOrd="1" destOrd="0" presId="urn:microsoft.com/office/officeart/2005/8/layout/hierarchy4"/>
    <dgm:cxn modelId="{46B68452-6E51-4FAB-AA39-403A78DFF4E3}" type="presParOf" srcId="{A5EC9E4D-FC05-4EF3-BF99-E034295E6E91}" destId="{FE5027BB-30BD-486B-A6ED-B11CE0755FCA}" srcOrd="2" destOrd="0" presId="urn:microsoft.com/office/officeart/2005/8/layout/hierarchy4"/>
    <dgm:cxn modelId="{D6E0406D-05B8-43B3-A117-D6A82390A917}" type="presParOf" srcId="{FE5027BB-30BD-486B-A6ED-B11CE0755FCA}" destId="{59B10CA7-2652-4036-8353-2D34E5096B80}" srcOrd="0" destOrd="0" presId="urn:microsoft.com/office/officeart/2005/8/layout/hierarchy4"/>
    <dgm:cxn modelId="{27CF198F-5FE5-4394-BF1C-535E0A55C914}" type="presParOf" srcId="{59B10CA7-2652-4036-8353-2D34E5096B80}" destId="{4D9E6F80-907F-4B26-8DB1-8B25F5EDDB57}" srcOrd="0" destOrd="0" presId="urn:microsoft.com/office/officeart/2005/8/layout/hierarchy4"/>
    <dgm:cxn modelId="{E7847243-EE84-4E36-A0A2-F6017C6F54BB}" type="presParOf" srcId="{59B10CA7-2652-4036-8353-2D34E5096B80}" destId="{DCE432DF-85EF-456E-AA70-71B11A83BA97}" srcOrd="1" destOrd="0" presId="urn:microsoft.com/office/officeart/2005/8/layout/hierarchy4"/>
    <dgm:cxn modelId="{8441F990-58FC-417C-B064-87F733F5C2A5}" type="presParOf" srcId="{C8ADA521-DC3A-4612-ACE6-B7E1D97E5F84}" destId="{2A9E924D-9721-4BCE-93FB-6FF981D3D1C1}" srcOrd="3" destOrd="0" presId="urn:microsoft.com/office/officeart/2005/8/layout/hierarchy4"/>
    <dgm:cxn modelId="{6B6ECB15-34C6-4ACA-A0B5-A29687F4FD42}" type="presParOf" srcId="{C8ADA521-DC3A-4612-ACE6-B7E1D97E5F84}" destId="{79AADDD2-0F81-456B-9BBF-FF109F3D4C55}" srcOrd="4" destOrd="0" presId="urn:microsoft.com/office/officeart/2005/8/layout/hierarchy4"/>
    <dgm:cxn modelId="{DCB55E31-9B5F-4552-B592-E4920B80EC6D}" type="presParOf" srcId="{79AADDD2-0F81-456B-9BBF-FF109F3D4C55}" destId="{C82461DF-98B8-4A15-9EA3-07371E5F46AC}" srcOrd="0" destOrd="0" presId="urn:microsoft.com/office/officeart/2005/8/layout/hierarchy4"/>
    <dgm:cxn modelId="{61FCBEFF-C59C-4EEA-AF6F-21C266A9C5CC}" type="presParOf" srcId="{79AADDD2-0F81-456B-9BBF-FF109F3D4C55}" destId="{34472C45-F877-411C-B6DE-8C34B2CD3C52}" srcOrd="1" destOrd="0" presId="urn:microsoft.com/office/officeart/2005/8/layout/hierarchy4"/>
    <dgm:cxn modelId="{C3A5B27D-8422-4D93-926C-266F82A15C79}" type="presParOf" srcId="{79AADDD2-0F81-456B-9BBF-FF109F3D4C55}" destId="{A60C4E0F-F93D-4B83-9718-308ED8C301C9}" srcOrd="2" destOrd="0" presId="urn:microsoft.com/office/officeart/2005/8/layout/hierarchy4"/>
    <dgm:cxn modelId="{D2BE25D8-F6B7-43FD-8A89-1E89B4868D65}" type="presParOf" srcId="{A60C4E0F-F93D-4B83-9718-308ED8C301C9}" destId="{D1DBC099-3774-4C5A-B42E-4C7AE1CC05D4}" srcOrd="0" destOrd="0" presId="urn:microsoft.com/office/officeart/2005/8/layout/hierarchy4"/>
    <dgm:cxn modelId="{C76BA4DB-4C3B-4CA7-A917-38A05ADFB8AB}" type="presParOf" srcId="{D1DBC099-3774-4C5A-B42E-4C7AE1CC05D4}" destId="{1DBF3893-D4DF-45D4-88A4-019A2DCF347F}" srcOrd="0" destOrd="0" presId="urn:microsoft.com/office/officeart/2005/8/layout/hierarchy4"/>
    <dgm:cxn modelId="{82A0DD69-A7B4-42C1-8D09-C495F5FA67C7}" type="presParOf" srcId="{D1DBC099-3774-4C5A-B42E-4C7AE1CC05D4}" destId="{04F1E693-8E58-4E8C-A5E2-4E07594AE746}" srcOrd="1" destOrd="0" presId="urn:microsoft.com/office/officeart/2005/8/layout/hierarchy4"/>
    <dgm:cxn modelId="{49644869-E786-49C9-913A-5E33891C0A48}" type="presParOf" srcId="{C8ADA521-DC3A-4612-ACE6-B7E1D97E5F84}" destId="{729D1D82-A345-489C-B0CC-F7C50A55A73A}" srcOrd="5" destOrd="0" presId="urn:microsoft.com/office/officeart/2005/8/layout/hierarchy4"/>
    <dgm:cxn modelId="{CFA60C90-8FC6-4E40-BC7B-8AC6D66A630B}" type="presParOf" srcId="{C8ADA521-DC3A-4612-ACE6-B7E1D97E5F84}" destId="{55D0CEAB-60CF-4F69-8D60-E3D079852E14}" srcOrd="6" destOrd="0" presId="urn:microsoft.com/office/officeart/2005/8/layout/hierarchy4"/>
    <dgm:cxn modelId="{1C436FDC-B471-49A0-BF72-DD85CAC15CEB}" type="presParOf" srcId="{55D0CEAB-60CF-4F69-8D60-E3D079852E14}" destId="{19DC059F-E168-407D-AC7D-F2820F1BAF41}" srcOrd="0" destOrd="0" presId="urn:microsoft.com/office/officeart/2005/8/layout/hierarchy4"/>
    <dgm:cxn modelId="{988C2050-EEB5-4479-9884-D1EFA9476240}" type="presParOf" srcId="{55D0CEAB-60CF-4F69-8D60-E3D079852E14}" destId="{A5F8DB40-171B-4F45-A9F5-7B096BBCF7FE}" srcOrd="1" destOrd="0" presId="urn:microsoft.com/office/officeart/2005/8/layout/hierarchy4"/>
    <dgm:cxn modelId="{A2DBE7A4-ECEB-45BA-9EEB-BE504983394C}" type="presParOf" srcId="{55D0CEAB-60CF-4F69-8D60-E3D079852E14}" destId="{995BB85B-48E5-4A9D-AF98-5D56A75003AD}" srcOrd="2" destOrd="0" presId="urn:microsoft.com/office/officeart/2005/8/layout/hierarchy4"/>
    <dgm:cxn modelId="{802AA782-5EEC-4EEC-8D84-06C41F5CBE27}" type="presParOf" srcId="{995BB85B-48E5-4A9D-AF98-5D56A75003AD}" destId="{D7ACE32A-34BF-41A7-9369-C564E72EB45E}" srcOrd="0" destOrd="0" presId="urn:microsoft.com/office/officeart/2005/8/layout/hierarchy4"/>
    <dgm:cxn modelId="{05909409-B02E-49C6-8E63-B401137E9AB9}" type="presParOf" srcId="{D7ACE32A-34BF-41A7-9369-C564E72EB45E}" destId="{4C066448-34DE-4250-963F-312EC0E7933A}" srcOrd="0" destOrd="0" presId="urn:microsoft.com/office/officeart/2005/8/layout/hierarchy4"/>
    <dgm:cxn modelId="{1AA9961D-7E88-4648-9906-B9994C49A745}" type="presParOf" srcId="{D7ACE32A-34BF-41A7-9369-C564E72EB45E}" destId="{7D798AD6-A57B-45A9-AE06-15998DA0ABEE}" srcOrd="1" destOrd="0" presId="urn:microsoft.com/office/officeart/2005/8/layout/hierarchy4"/>
    <dgm:cxn modelId="{79AD91F6-14BD-4F0E-9BF9-4DCD91E28024}" type="presParOf" srcId="{C8ADA521-DC3A-4612-ACE6-B7E1D97E5F84}" destId="{2683B559-02F5-4F16-945E-919F051B1573}" srcOrd="7" destOrd="0" presId="urn:microsoft.com/office/officeart/2005/8/layout/hierarchy4"/>
    <dgm:cxn modelId="{A42208F4-F631-4624-B322-7F074B55D3A5}" type="presParOf" srcId="{C8ADA521-DC3A-4612-ACE6-B7E1D97E5F84}" destId="{CD0A18B4-3FBA-4DAB-AEAF-9B348D2E63EC}" srcOrd="8" destOrd="0" presId="urn:microsoft.com/office/officeart/2005/8/layout/hierarchy4"/>
    <dgm:cxn modelId="{360A7545-F8CB-4F05-A909-EC17B5A151C3}" type="presParOf" srcId="{CD0A18B4-3FBA-4DAB-AEAF-9B348D2E63EC}" destId="{9887C866-08C1-49D1-9F76-11BC69C92CD3}" srcOrd="0" destOrd="0" presId="urn:microsoft.com/office/officeart/2005/8/layout/hierarchy4"/>
    <dgm:cxn modelId="{E148608D-C1E5-467D-BC49-A3B4D950F2E7}" type="presParOf" srcId="{CD0A18B4-3FBA-4DAB-AEAF-9B348D2E63EC}" destId="{35972EFA-4220-4C32-8951-3D74E9277562}" srcOrd="1" destOrd="0" presId="urn:microsoft.com/office/officeart/2005/8/layout/hierarchy4"/>
    <dgm:cxn modelId="{B23CD45F-7D10-44D2-834E-E682321FBC27}" type="presParOf" srcId="{CD0A18B4-3FBA-4DAB-AEAF-9B348D2E63EC}" destId="{D3EDCE86-A480-409F-8275-6B93E1F892F2}" srcOrd="2" destOrd="0" presId="urn:microsoft.com/office/officeart/2005/8/layout/hierarchy4"/>
    <dgm:cxn modelId="{F1D08DEB-8672-46FC-BA73-71BE62E741F2}" type="presParOf" srcId="{D3EDCE86-A480-409F-8275-6B93E1F892F2}" destId="{606719A2-989C-47CB-B2B6-68F8E9984CA0}" srcOrd="0" destOrd="0" presId="urn:microsoft.com/office/officeart/2005/8/layout/hierarchy4"/>
    <dgm:cxn modelId="{5266AF00-C4D8-4F71-85BD-2ABD9327B6DD}" type="presParOf" srcId="{606719A2-989C-47CB-B2B6-68F8E9984CA0}" destId="{7CF75C4B-58CA-4CAE-BFD5-C8548E23AFED}" srcOrd="0" destOrd="0" presId="urn:microsoft.com/office/officeart/2005/8/layout/hierarchy4"/>
    <dgm:cxn modelId="{DFAB82A1-7984-4ED0-9D52-13897869DD3E}" type="presParOf" srcId="{606719A2-989C-47CB-B2B6-68F8E9984CA0}" destId="{ED2C0776-0342-41A5-9677-0D789C664226}"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319233-16EE-4A48-BD8E-EE2B72A55820}"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A6AFB5FF-F07B-420C-A4AF-810DB72D7F27}">
      <dgm:prSet phldrT="[Text]" custT="1"/>
      <dgm:spPr>
        <a:solidFill>
          <a:srgbClr val="CC6600"/>
        </a:solidFill>
      </dgm:spPr>
      <dgm:t>
        <a:bodyPr/>
        <a:lstStyle/>
        <a:p>
          <a:r>
            <a:rPr lang="en-US" sz="2400" b="1" dirty="0" smtClean="0"/>
            <a:t>Safety Net Providers</a:t>
          </a:r>
          <a:endParaRPr lang="en-US" sz="2400" b="1" dirty="0"/>
        </a:p>
      </dgm:t>
    </dgm:pt>
    <dgm:pt modelId="{998515F4-A02D-45D2-8049-51A346B0469B}" type="parTrans" cxnId="{E1190009-102C-4E48-ABBE-EF3AA7F01666}">
      <dgm:prSet/>
      <dgm:spPr/>
      <dgm:t>
        <a:bodyPr/>
        <a:lstStyle/>
        <a:p>
          <a:endParaRPr lang="en-US"/>
        </a:p>
      </dgm:t>
    </dgm:pt>
    <dgm:pt modelId="{4A3A0E14-7DD7-4622-B2D9-3CF37D00D0F4}" type="sibTrans" cxnId="{E1190009-102C-4E48-ABBE-EF3AA7F01666}">
      <dgm:prSet/>
      <dgm:spPr/>
      <dgm:t>
        <a:bodyPr/>
        <a:lstStyle/>
        <a:p>
          <a:endParaRPr lang="en-US"/>
        </a:p>
      </dgm:t>
    </dgm:pt>
    <dgm:pt modelId="{C9E27625-4010-4C97-B26A-8588D30D65D3}">
      <dgm:prSet phldrT="[Text]" custT="1"/>
      <dgm:spPr/>
      <dgm:t>
        <a:bodyPr/>
        <a:lstStyle/>
        <a:p>
          <a:r>
            <a:rPr lang="en-US" sz="1800" b="1" dirty="0" smtClean="0">
              <a:latin typeface="Corbel" pitchFamily="34" charset="0"/>
            </a:rPr>
            <a:t>Rising Competitive Pressures</a:t>
          </a:r>
          <a:endParaRPr lang="en-US" sz="1800" b="1" dirty="0">
            <a:latin typeface="Corbel" pitchFamily="34" charset="0"/>
          </a:endParaRPr>
        </a:p>
      </dgm:t>
    </dgm:pt>
    <dgm:pt modelId="{06ACB44C-0746-4A9C-85CD-B9CA62631152}" type="parTrans" cxnId="{A913C1E7-CB0F-4C89-AD94-56BD0647096E}">
      <dgm:prSet/>
      <dgm:spPr/>
      <dgm:t>
        <a:bodyPr/>
        <a:lstStyle/>
        <a:p>
          <a:endParaRPr lang="en-US" dirty="0"/>
        </a:p>
      </dgm:t>
    </dgm:pt>
    <dgm:pt modelId="{AB9F184A-0B8F-48E4-9D8B-641DB11E9C09}" type="sibTrans" cxnId="{A913C1E7-CB0F-4C89-AD94-56BD0647096E}">
      <dgm:prSet/>
      <dgm:spPr/>
      <dgm:t>
        <a:bodyPr/>
        <a:lstStyle/>
        <a:p>
          <a:endParaRPr lang="en-US"/>
        </a:p>
      </dgm:t>
    </dgm:pt>
    <dgm:pt modelId="{9062A83C-F3BB-427E-B9D4-805C57F30AAA}">
      <dgm:prSet phldrT="[Text]" custT="1"/>
      <dgm:spPr/>
      <dgm:t>
        <a:bodyPr/>
        <a:lstStyle/>
        <a:p>
          <a:r>
            <a:rPr lang="en-US" sz="1800" b="1" dirty="0" smtClean="0">
              <a:latin typeface="Corbel" pitchFamily="34" charset="0"/>
            </a:rPr>
            <a:t>Declining Funding</a:t>
          </a:r>
          <a:br>
            <a:rPr lang="en-US" sz="1800" b="1" dirty="0" smtClean="0">
              <a:latin typeface="Corbel" pitchFamily="34" charset="0"/>
            </a:rPr>
          </a:br>
          <a:r>
            <a:rPr lang="en-US" sz="1800" b="1" dirty="0" smtClean="0">
              <a:latin typeface="Corbel" pitchFamily="34" charset="0"/>
            </a:rPr>
            <a:t>e.g., DSH</a:t>
          </a:r>
          <a:endParaRPr lang="en-US" sz="1800" b="1" dirty="0">
            <a:latin typeface="Corbel" pitchFamily="34" charset="0"/>
          </a:endParaRPr>
        </a:p>
      </dgm:t>
    </dgm:pt>
    <dgm:pt modelId="{811AAA99-7D69-4E3A-A8AE-DD10936ED457}" type="parTrans" cxnId="{C3AE6D3C-3273-4B7F-8497-06EBD2730285}">
      <dgm:prSet/>
      <dgm:spPr/>
      <dgm:t>
        <a:bodyPr/>
        <a:lstStyle/>
        <a:p>
          <a:endParaRPr lang="en-US" dirty="0"/>
        </a:p>
      </dgm:t>
    </dgm:pt>
    <dgm:pt modelId="{4327559F-EA5C-4C1D-B7A7-5E8C51DBD7B1}" type="sibTrans" cxnId="{C3AE6D3C-3273-4B7F-8497-06EBD2730285}">
      <dgm:prSet/>
      <dgm:spPr/>
      <dgm:t>
        <a:bodyPr/>
        <a:lstStyle/>
        <a:p>
          <a:endParaRPr lang="en-US"/>
        </a:p>
      </dgm:t>
    </dgm:pt>
    <dgm:pt modelId="{B6EDA6F7-FD46-4969-920E-E5E309F2D7AF}">
      <dgm:prSet phldrT="[Text]" custT="1"/>
      <dgm:spPr/>
      <dgm:t>
        <a:bodyPr/>
        <a:lstStyle/>
        <a:p>
          <a:r>
            <a:rPr lang="en-US" sz="1800" b="1" dirty="0" smtClean="0">
              <a:latin typeface="Corbel" pitchFamily="34" charset="0"/>
            </a:rPr>
            <a:t>Populations at the Margin</a:t>
          </a:r>
          <a:endParaRPr lang="en-US" sz="1800" b="1" dirty="0">
            <a:latin typeface="Corbel" pitchFamily="34" charset="0"/>
          </a:endParaRPr>
        </a:p>
      </dgm:t>
    </dgm:pt>
    <dgm:pt modelId="{331E9DE8-A4C0-42C2-87EE-E89CE4D611C3}" type="parTrans" cxnId="{9832BFAC-B92B-4036-BD85-E9CD9A6BF80E}">
      <dgm:prSet/>
      <dgm:spPr/>
      <dgm:t>
        <a:bodyPr/>
        <a:lstStyle/>
        <a:p>
          <a:endParaRPr lang="en-US" dirty="0"/>
        </a:p>
      </dgm:t>
    </dgm:pt>
    <dgm:pt modelId="{F2F8E6B6-6D30-48FB-B1A9-AE25F54C9B3A}" type="sibTrans" cxnId="{9832BFAC-B92B-4036-BD85-E9CD9A6BF80E}">
      <dgm:prSet/>
      <dgm:spPr/>
      <dgm:t>
        <a:bodyPr/>
        <a:lstStyle/>
        <a:p>
          <a:endParaRPr lang="en-US"/>
        </a:p>
      </dgm:t>
    </dgm:pt>
    <dgm:pt modelId="{1F367E5F-92DD-45B6-A2D7-5CE76CF8727E}">
      <dgm:prSet phldrT="[Text]" custT="1"/>
      <dgm:spPr/>
      <dgm:t>
        <a:bodyPr/>
        <a:lstStyle/>
        <a:p>
          <a:r>
            <a:rPr lang="en-US" sz="1800" b="1" dirty="0" smtClean="0">
              <a:latin typeface="Corbel" pitchFamily="34" charset="0"/>
            </a:rPr>
            <a:t>New Requirements</a:t>
          </a:r>
          <a:br>
            <a:rPr lang="en-US" sz="1800" b="1" dirty="0" smtClean="0">
              <a:latin typeface="Corbel" pitchFamily="34" charset="0"/>
            </a:rPr>
          </a:br>
          <a:r>
            <a:rPr lang="en-US" sz="1800" b="1" dirty="0" smtClean="0">
              <a:latin typeface="Corbel" pitchFamily="34" charset="0"/>
            </a:rPr>
            <a:t>e.g., CHNA</a:t>
          </a:r>
          <a:endParaRPr lang="en-US" sz="1800" b="1" dirty="0">
            <a:latin typeface="Corbel" pitchFamily="34" charset="0"/>
          </a:endParaRPr>
        </a:p>
      </dgm:t>
    </dgm:pt>
    <dgm:pt modelId="{B7401995-AA53-4F49-B2A2-103EF8BEDE0A}" type="parTrans" cxnId="{8FB5F160-CF73-4CF1-8032-D2E350C80323}">
      <dgm:prSet/>
      <dgm:spPr/>
      <dgm:t>
        <a:bodyPr/>
        <a:lstStyle/>
        <a:p>
          <a:endParaRPr lang="en-US" dirty="0"/>
        </a:p>
      </dgm:t>
    </dgm:pt>
    <dgm:pt modelId="{3869D122-51D9-4D69-82CF-D9D6466893A7}" type="sibTrans" cxnId="{8FB5F160-CF73-4CF1-8032-D2E350C80323}">
      <dgm:prSet/>
      <dgm:spPr/>
      <dgm:t>
        <a:bodyPr/>
        <a:lstStyle/>
        <a:p>
          <a:endParaRPr lang="en-US"/>
        </a:p>
      </dgm:t>
    </dgm:pt>
    <dgm:pt modelId="{070EBD63-78A7-405B-A9AA-DA084F963AC0}">
      <dgm:prSet custT="1"/>
      <dgm:spPr/>
      <dgm:t>
        <a:bodyPr/>
        <a:lstStyle/>
        <a:p>
          <a:r>
            <a:rPr lang="en-US" sz="1800" b="1" dirty="0" smtClean="0">
              <a:latin typeface="Corbel" pitchFamily="34" charset="0"/>
            </a:rPr>
            <a:t>Active Outreach Role</a:t>
          </a:r>
          <a:endParaRPr lang="en-US" sz="1800" b="1" dirty="0">
            <a:latin typeface="Corbel" pitchFamily="34" charset="0"/>
          </a:endParaRPr>
        </a:p>
      </dgm:t>
    </dgm:pt>
    <dgm:pt modelId="{CFB53B86-9F2E-4F48-A6F8-0B59E08890DF}" type="parTrans" cxnId="{51369E06-B096-4E49-B8D0-82BD214B94BE}">
      <dgm:prSet/>
      <dgm:spPr/>
      <dgm:t>
        <a:bodyPr/>
        <a:lstStyle/>
        <a:p>
          <a:endParaRPr lang="en-US" dirty="0"/>
        </a:p>
      </dgm:t>
    </dgm:pt>
    <dgm:pt modelId="{D8DEA62E-761A-476B-8186-4740E1795C61}" type="sibTrans" cxnId="{51369E06-B096-4E49-B8D0-82BD214B94BE}">
      <dgm:prSet/>
      <dgm:spPr/>
      <dgm:t>
        <a:bodyPr/>
        <a:lstStyle/>
        <a:p>
          <a:endParaRPr lang="en-US"/>
        </a:p>
      </dgm:t>
    </dgm:pt>
    <dgm:pt modelId="{A21050F5-0774-4567-9416-EE18D0F3C651}">
      <dgm:prSet custT="1"/>
      <dgm:spPr/>
      <dgm:t>
        <a:bodyPr/>
        <a:lstStyle/>
        <a:p>
          <a:r>
            <a:rPr lang="en-US" sz="1800" b="1" dirty="0" smtClean="0">
              <a:latin typeface="Corbel" pitchFamily="34" charset="0"/>
            </a:rPr>
            <a:t>Churning &amp; Care Continuity</a:t>
          </a:r>
          <a:endParaRPr lang="en-US" sz="1800" b="1" dirty="0">
            <a:latin typeface="Corbel" pitchFamily="34" charset="0"/>
          </a:endParaRPr>
        </a:p>
      </dgm:t>
    </dgm:pt>
    <dgm:pt modelId="{81BC296A-1AEE-4828-9DDC-6E8B20AD9062}" type="parTrans" cxnId="{48B0A441-A856-4235-9011-4C624CA00D79}">
      <dgm:prSet/>
      <dgm:spPr/>
      <dgm:t>
        <a:bodyPr/>
        <a:lstStyle/>
        <a:p>
          <a:endParaRPr lang="en-US" dirty="0"/>
        </a:p>
      </dgm:t>
    </dgm:pt>
    <dgm:pt modelId="{E83826F8-8609-43B3-AB09-92DB71AFAD4B}" type="sibTrans" cxnId="{48B0A441-A856-4235-9011-4C624CA00D79}">
      <dgm:prSet/>
      <dgm:spPr/>
      <dgm:t>
        <a:bodyPr/>
        <a:lstStyle/>
        <a:p>
          <a:endParaRPr lang="en-US"/>
        </a:p>
      </dgm:t>
    </dgm:pt>
    <dgm:pt modelId="{FE24E35C-A1AB-494D-BD6D-479501AAC0FD}" type="pres">
      <dgm:prSet presAssocID="{27319233-16EE-4A48-BD8E-EE2B72A55820}" presName="cycle" presStyleCnt="0">
        <dgm:presLayoutVars>
          <dgm:chMax val="1"/>
          <dgm:dir/>
          <dgm:animLvl val="ctr"/>
          <dgm:resizeHandles val="exact"/>
        </dgm:presLayoutVars>
      </dgm:prSet>
      <dgm:spPr/>
      <dgm:t>
        <a:bodyPr/>
        <a:lstStyle/>
        <a:p>
          <a:endParaRPr lang="en-US"/>
        </a:p>
      </dgm:t>
    </dgm:pt>
    <dgm:pt modelId="{C699CA85-7297-4216-AED6-DB5D1431127E}" type="pres">
      <dgm:prSet presAssocID="{A6AFB5FF-F07B-420C-A4AF-810DB72D7F27}" presName="centerShape" presStyleLbl="node0" presStyleIdx="0" presStyleCnt="1" custScaleX="142867" custScaleY="94525"/>
      <dgm:spPr/>
      <dgm:t>
        <a:bodyPr/>
        <a:lstStyle/>
        <a:p>
          <a:endParaRPr lang="en-US"/>
        </a:p>
      </dgm:t>
    </dgm:pt>
    <dgm:pt modelId="{F507FF5A-C51F-4C9F-AABD-A68CEB6F22A0}" type="pres">
      <dgm:prSet presAssocID="{06ACB44C-0746-4A9C-85CD-B9CA62631152}" presName="Name9" presStyleLbl="parChTrans1D2" presStyleIdx="0" presStyleCnt="6"/>
      <dgm:spPr/>
      <dgm:t>
        <a:bodyPr/>
        <a:lstStyle/>
        <a:p>
          <a:endParaRPr lang="en-US"/>
        </a:p>
      </dgm:t>
    </dgm:pt>
    <dgm:pt modelId="{7858AC23-5754-41E2-804F-6E355A3FF365}" type="pres">
      <dgm:prSet presAssocID="{06ACB44C-0746-4A9C-85CD-B9CA62631152}" presName="connTx" presStyleLbl="parChTrans1D2" presStyleIdx="0" presStyleCnt="6"/>
      <dgm:spPr/>
      <dgm:t>
        <a:bodyPr/>
        <a:lstStyle/>
        <a:p>
          <a:endParaRPr lang="en-US"/>
        </a:p>
      </dgm:t>
    </dgm:pt>
    <dgm:pt modelId="{88AC4C3D-C95A-4E18-B882-5BEA6BD8C33D}" type="pres">
      <dgm:prSet presAssocID="{C9E27625-4010-4C97-B26A-8588D30D65D3}" presName="node" presStyleLbl="node1" presStyleIdx="0" presStyleCnt="6" custScaleX="145683" custScaleY="106200">
        <dgm:presLayoutVars>
          <dgm:bulletEnabled val="1"/>
        </dgm:presLayoutVars>
      </dgm:prSet>
      <dgm:spPr/>
      <dgm:t>
        <a:bodyPr/>
        <a:lstStyle/>
        <a:p>
          <a:endParaRPr lang="en-US"/>
        </a:p>
      </dgm:t>
    </dgm:pt>
    <dgm:pt modelId="{46692B89-A6A1-43F7-9A71-49FA05C5D52F}" type="pres">
      <dgm:prSet presAssocID="{811AAA99-7D69-4E3A-A8AE-DD10936ED457}" presName="Name9" presStyleLbl="parChTrans1D2" presStyleIdx="1" presStyleCnt="6"/>
      <dgm:spPr/>
      <dgm:t>
        <a:bodyPr/>
        <a:lstStyle/>
        <a:p>
          <a:endParaRPr lang="en-US"/>
        </a:p>
      </dgm:t>
    </dgm:pt>
    <dgm:pt modelId="{AB27BC0D-767A-454A-8557-43073C5DABD7}" type="pres">
      <dgm:prSet presAssocID="{811AAA99-7D69-4E3A-A8AE-DD10936ED457}" presName="connTx" presStyleLbl="parChTrans1D2" presStyleIdx="1" presStyleCnt="6"/>
      <dgm:spPr/>
      <dgm:t>
        <a:bodyPr/>
        <a:lstStyle/>
        <a:p>
          <a:endParaRPr lang="en-US"/>
        </a:p>
      </dgm:t>
    </dgm:pt>
    <dgm:pt modelId="{F3A058B5-9B70-401C-8096-47BD030A72BC}" type="pres">
      <dgm:prSet presAssocID="{9062A83C-F3BB-427E-B9D4-805C57F30AAA}" presName="node" presStyleLbl="node1" presStyleIdx="1" presStyleCnt="6">
        <dgm:presLayoutVars>
          <dgm:bulletEnabled val="1"/>
        </dgm:presLayoutVars>
      </dgm:prSet>
      <dgm:spPr/>
      <dgm:t>
        <a:bodyPr/>
        <a:lstStyle/>
        <a:p>
          <a:endParaRPr lang="en-US"/>
        </a:p>
      </dgm:t>
    </dgm:pt>
    <dgm:pt modelId="{B499CAB0-AE6A-46BA-AA42-13C475BE5F63}" type="pres">
      <dgm:prSet presAssocID="{331E9DE8-A4C0-42C2-87EE-E89CE4D611C3}" presName="Name9" presStyleLbl="parChTrans1D2" presStyleIdx="2" presStyleCnt="6"/>
      <dgm:spPr/>
      <dgm:t>
        <a:bodyPr/>
        <a:lstStyle/>
        <a:p>
          <a:endParaRPr lang="en-US"/>
        </a:p>
      </dgm:t>
    </dgm:pt>
    <dgm:pt modelId="{7A721EBE-3FE4-42F8-9B6E-441C99F3A85B}" type="pres">
      <dgm:prSet presAssocID="{331E9DE8-A4C0-42C2-87EE-E89CE4D611C3}" presName="connTx" presStyleLbl="parChTrans1D2" presStyleIdx="2" presStyleCnt="6"/>
      <dgm:spPr/>
      <dgm:t>
        <a:bodyPr/>
        <a:lstStyle/>
        <a:p>
          <a:endParaRPr lang="en-US"/>
        </a:p>
      </dgm:t>
    </dgm:pt>
    <dgm:pt modelId="{332798F0-DBFD-466C-90D8-3F69001AF223}" type="pres">
      <dgm:prSet presAssocID="{B6EDA6F7-FD46-4969-920E-E5E309F2D7AF}" presName="node" presStyleLbl="node1" presStyleIdx="2" presStyleCnt="6" custScaleX="112766" custScaleY="98487">
        <dgm:presLayoutVars>
          <dgm:bulletEnabled val="1"/>
        </dgm:presLayoutVars>
      </dgm:prSet>
      <dgm:spPr/>
      <dgm:t>
        <a:bodyPr/>
        <a:lstStyle/>
        <a:p>
          <a:endParaRPr lang="en-US"/>
        </a:p>
      </dgm:t>
    </dgm:pt>
    <dgm:pt modelId="{34DC5825-EB1B-4C5D-9B05-C29900150611}" type="pres">
      <dgm:prSet presAssocID="{B7401995-AA53-4F49-B2A2-103EF8BEDE0A}" presName="Name9" presStyleLbl="parChTrans1D2" presStyleIdx="3" presStyleCnt="6"/>
      <dgm:spPr/>
      <dgm:t>
        <a:bodyPr/>
        <a:lstStyle/>
        <a:p>
          <a:endParaRPr lang="en-US"/>
        </a:p>
      </dgm:t>
    </dgm:pt>
    <dgm:pt modelId="{45EAB51E-4538-4405-9A75-3907D370EB5E}" type="pres">
      <dgm:prSet presAssocID="{B7401995-AA53-4F49-B2A2-103EF8BEDE0A}" presName="connTx" presStyleLbl="parChTrans1D2" presStyleIdx="3" presStyleCnt="6"/>
      <dgm:spPr/>
      <dgm:t>
        <a:bodyPr/>
        <a:lstStyle/>
        <a:p>
          <a:endParaRPr lang="en-US"/>
        </a:p>
      </dgm:t>
    </dgm:pt>
    <dgm:pt modelId="{2F2CCB30-9FEE-40AA-8DE2-1F376C2318FA}" type="pres">
      <dgm:prSet presAssocID="{1F367E5F-92DD-45B6-A2D7-5CE76CF8727E}" presName="node" presStyleLbl="node1" presStyleIdx="3" presStyleCnt="6" custScaleX="135733">
        <dgm:presLayoutVars>
          <dgm:bulletEnabled val="1"/>
        </dgm:presLayoutVars>
      </dgm:prSet>
      <dgm:spPr/>
      <dgm:t>
        <a:bodyPr/>
        <a:lstStyle/>
        <a:p>
          <a:endParaRPr lang="en-US"/>
        </a:p>
      </dgm:t>
    </dgm:pt>
    <dgm:pt modelId="{6101BE43-AF7E-41D8-B2ED-2C5C7A5B6074}" type="pres">
      <dgm:prSet presAssocID="{CFB53B86-9F2E-4F48-A6F8-0B59E08890DF}" presName="Name9" presStyleLbl="parChTrans1D2" presStyleIdx="4" presStyleCnt="6"/>
      <dgm:spPr/>
      <dgm:t>
        <a:bodyPr/>
        <a:lstStyle/>
        <a:p>
          <a:endParaRPr lang="en-US"/>
        </a:p>
      </dgm:t>
    </dgm:pt>
    <dgm:pt modelId="{02B25B18-FF82-4601-AD92-ACBF1015A89A}" type="pres">
      <dgm:prSet presAssocID="{CFB53B86-9F2E-4F48-A6F8-0B59E08890DF}" presName="connTx" presStyleLbl="parChTrans1D2" presStyleIdx="4" presStyleCnt="6"/>
      <dgm:spPr/>
      <dgm:t>
        <a:bodyPr/>
        <a:lstStyle/>
        <a:p>
          <a:endParaRPr lang="en-US"/>
        </a:p>
      </dgm:t>
    </dgm:pt>
    <dgm:pt modelId="{72CD1A48-AB6B-409C-8490-9707C573DF51}" type="pres">
      <dgm:prSet presAssocID="{070EBD63-78A7-405B-A9AA-DA084F963AC0}" presName="node" presStyleLbl="node1" presStyleIdx="4" presStyleCnt="6">
        <dgm:presLayoutVars>
          <dgm:bulletEnabled val="1"/>
        </dgm:presLayoutVars>
      </dgm:prSet>
      <dgm:spPr/>
      <dgm:t>
        <a:bodyPr/>
        <a:lstStyle/>
        <a:p>
          <a:endParaRPr lang="en-US"/>
        </a:p>
      </dgm:t>
    </dgm:pt>
    <dgm:pt modelId="{0AEC2213-6AC1-4E90-AD2C-C592149F3ADB}" type="pres">
      <dgm:prSet presAssocID="{81BC296A-1AEE-4828-9DDC-6E8B20AD9062}" presName="Name9" presStyleLbl="parChTrans1D2" presStyleIdx="5" presStyleCnt="6"/>
      <dgm:spPr/>
      <dgm:t>
        <a:bodyPr/>
        <a:lstStyle/>
        <a:p>
          <a:endParaRPr lang="en-US"/>
        </a:p>
      </dgm:t>
    </dgm:pt>
    <dgm:pt modelId="{E327A5F2-8B32-4911-94C0-A0CAD92B4A06}" type="pres">
      <dgm:prSet presAssocID="{81BC296A-1AEE-4828-9DDC-6E8B20AD9062}" presName="connTx" presStyleLbl="parChTrans1D2" presStyleIdx="5" presStyleCnt="6"/>
      <dgm:spPr/>
      <dgm:t>
        <a:bodyPr/>
        <a:lstStyle/>
        <a:p>
          <a:endParaRPr lang="en-US"/>
        </a:p>
      </dgm:t>
    </dgm:pt>
    <dgm:pt modelId="{48522FCB-DFD6-47F5-AA97-9B293667860E}" type="pres">
      <dgm:prSet presAssocID="{A21050F5-0774-4567-9416-EE18D0F3C651}" presName="node" presStyleLbl="node1" presStyleIdx="5" presStyleCnt="6">
        <dgm:presLayoutVars>
          <dgm:bulletEnabled val="1"/>
        </dgm:presLayoutVars>
      </dgm:prSet>
      <dgm:spPr/>
      <dgm:t>
        <a:bodyPr/>
        <a:lstStyle/>
        <a:p>
          <a:endParaRPr lang="en-US"/>
        </a:p>
      </dgm:t>
    </dgm:pt>
  </dgm:ptLst>
  <dgm:cxnLst>
    <dgm:cxn modelId="{448DD9F6-809E-4CDD-82D0-A98100805F8D}" type="presOf" srcId="{070EBD63-78A7-405B-A9AA-DA084F963AC0}" destId="{72CD1A48-AB6B-409C-8490-9707C573DF51}" srcOrd="0" destOrd="0" presId="urn:microsoft.com/office/officeart/2005/8/layout/radial1"/>
    <dgm:cxn modelId="{6D87A758-50B8-4609-BF35-6DBE5DC9F2DF}" type="presOf" srcId="{331E9DE8-A4C0-42C2-87EE-E89CE4D611C3}" destId="{B499CAB0-AE6A-46BA-AA42-13C475BE5F63}" srcOrd="0" destOrd="0" presId="urn:microsoft.com/office/officeart/2005/8/layout/radial1"/>
    <dgm:cxn modelId="{E1190009-102C-4E48-ABBE-EF3AA7F01666}" srcId="{27319233-16EE-4A48-BD8E-EE2B72A55820}" destId="{A6AFB5FF-F07B-420C-A4AF-810DB72D7F27}" srcOrd="0" destOrd="0" parTransId="{998515F4-A02D-45D2-8049-51A346B0469B}" sibTransId="{4A3A0E14-7DD7-4622-B2D9-3CF37D00D0F4}"/>
    <dgm:cxn modelId="{A5FF8C76-93B5-4147-9BA3-A350C008B4F5}" type="presOf" srcId="{CFB53B86-9F2E-4F48-A6F8-0B59E08890DF}" destId="{6101BE43-AF7E-41D8-B2ED-2C5C7A5B6074}" srcOrd="0" destOrd="0" presId="urn:microsoft.com/office/officeart/2005/8/layout/radial1"/>
    <dgm:cxn modelId="{44248ED6-D582-4BBC-83F4-806F92A3E7D4}" type="presOf" srcId="{9062A83C-F3BB-427E-B9D4-805C57F30AAA}" destId="{F3A058B5-9B70-401C-8096-47BD030A72BC}" srcOrd="0" destOrd="0" presId="urn:microsoft.com/office/officeart/2005/8/layout/radial1"/>
    <dgm:cxn modelId="{419DC97C-69DE-4407-A8E6-98A08F0E5027}" type="presOf" srcId="{B7401995-AA53-4F49-B2A2-103EF8BEDE0A}" destId="{34DC5825-EB1B-4C5D-9B05-C29900150611}" srcOrd="0" destOrd="0" presId="urn:microsoft.com/office/officeart/2005/8/layout/radial1"/>
    <dgm:cxn modelId="{F44FB4AA-EDCE-4F42-8CB4-7251E4E1BD1E}" type="presOf" srcId="{1F367E5F-92DD-45B6-A2D7-5CE76CF8727E}" destId="{2F2CCB30-9FEE-40AA-8DE2-1F376C2318FA}" srcOrd="0" destOrd="0" presId="urn:microsoft.com/office/officeart/2005/8/layout/radial1"/>
    <dgm:cxn modelId="{6181C4DA-2954-4136-B2FB-E233FE1DA857}" type="presOf" srcId="{06ACB44C-0746-4A9C-85CD-B9CA62631152}" destId="{F507FF5A-C51F-4C9F-AABD-A68CEB6F22A0}" srcOrd="0" destOrd="0" presId="urn:microsoft.com/office/officeart/2005/8/layout/radial1"/>
    <dgm:cxn modelId="{8FB5F160-CF73-4CF1-8032-D2E350C80323}" srcId="{A6AFB5FF-F07B-420C-A4AF-810DB72D7F27}" destId="{1F367E5F-92DD-45B6-A2D7-5CE76CF8727E}" srcOrd="3" destOrd="0" parTransId="{B7401995-AA53-4F49-B2A2-103EF8BEDE0A}" sibTransId="{3869D122-51D9-4D69-82CF-D9D6466893A7}"/>
    <dgm:cxn modelId="{C3AE6D3C-3273-4B7F-8497-06EBD2730285}" srcId="{A6AFB5FF-F07B-420C-A4AF-810DB72D7F27}" destId="{9062A83C-F3BB-427E-B9D4-805C57F30AAA}" srcOrd="1" destOrd="0" parTransId="{811AAA99-7D69-4E3A-A8AE-DD10936ED457}" sibTransId="{4327559F-EA5C-4C1D-B7A7-5E8C51DBD7B1}"/>
    <dgm:cxn modelId="{A913C1E7-CB0F-4C89-AD94-56BD0647096E}" srcId="{A6AFB5FF-F07B-420C-A4AF-810DB72D7F27}" destId="{C9E27625-4010-4C97-B26A-8588D30D65D3}" srcOrd="0" destOrd="0" parTransId="{06ACB44C-0746-4A9C-85CD-B9CA62631152}" sibTransId="{AB9F184A-0B8F-48E4-9D8B-641DB11E9C09}"/>
    <dgm:cxn modelId="{BDE5B1A3-A38B-46AD-A41B-9633049A9CFD}" type="presOf" srcId="{81BC296A-1AEE-4828-9DDC-6E8B20AD9062}" destId="{E327A5F2-8B32-4911-94C0-A0CAD92B4A06}" srcOrd="1" destOrd="0" presId="urn:microsoft.com/office/officeart/2005/8/layout/radial1"/>
    <dgm:cxn modelId="{5AE7A5ED-6992-4E8E-BA55-CBDF46F0BD83}" type="presOf" srcId="{27319233-16EE-4A48-BD8E-EE2B72A55820}" destId="{FE24E35C-A1AB-494D-BD6D-479501AAC0FD}" srcOrd="0" destOrd="0" presId="urn:microsoft.com/office/officeart/2005/8/layout/radial1"/>
    <dgm:cxn modelId="{9817064E-8273-46A8-BE1A-7C5E795AB56A}" type="presOf" srcId="{331E9DE8-A4C0-42C2-87EE-E89CE4D611C3}" destId="{7A721EBE-3FE4-42F8-9B6E-441C99F3A85B}" srcOrd="1" destOrd="0" presId="urn:microsoft.com/office/officeart/2005/8/layout/radial1"/>
    <dgm:cxn modelId="{158F6AD4-53A6-40A9-9CD0-C76917176E9B}" type="presOf" srcId="{81BC296A-1AEE-4828-9DDC-6E8B20AD9062}" destId="{0AEC2213-6AC1-4E90-AD2C-C592149F3ADB}" srcOrd="0" destOrd="0" presId="urn:microsoft.com/office/officeart/2005/8/layout/radial1"/>
    <dgm:cxn modelId="{5A4B5707-C660-4B77-BD7B-9878251B336B}" type="presOf" srcId="{A6AFB5FF-F07B-420C-A4AF-810DB72D7F27}" destId="{C699CA85-7297-4216-AED6-DB5D1431127E}" srcOrd="0" destOrd="0" presId="urn:microsoft.com/office/officeart/2005/8/layout/radial1"/>
    <dgm:cxn modelId="{B1DFA73F-DEEB-470D-A43F-D92161E83902}" type="presOf" srcId="{811AAA99-7D69-4E3A-A8AE-DD10936ED457}" destId="{46692B89-A6A1-43F7-9A71-49FA05C5D52F}" srcOrd="0" destOrd="0" presId="urn:microsoft.com/office/officeart/2005/8/layout/radial1"/>
    <dgm:cxn modelId="{2BDC2A87-4E35-43A3-8342-1E5CCCB88408}" type="presOf" srcId="{06ACB44C-0746-4A9C-85CD-B9CA62631152}" destId="{7858AC23-5754-41E2-804F-6E355A3FF365}" srcOrd="1" destOrd="0" presId="urn:microsoft.com/office/officeart/2005/8/layout/radial1"/>
    <dgm:cxn modelId="{48B0A441-A856-4235-9011-4C624CA00D79}" srcId="{A6AFB5FF-F07B-420C-A4AF-810DB72D7F27}" destId="{A21050F5-0774-4567-9416-EE18D0F3C651}" srcOrd="5" destOrd="0" parTransId="{81BC296A-1AEE-4828-9DDC-6E8B20AD9062}" sibTransId="{E83826F8-8609-43B3-AB09-92DB71AFAD4B}"/>
    <dgm:cxn modelId="{F03F8C9F-8F60-479C-8A7C-F36912D4EF2A}" type="presOf" srcId="{C9E27625-4010-4C97-B26A-8588D30D65D3}" destId="{88AC4C3D-C95A-4E18-B882-5BEA6BD8C33D}" srcOrd="0" destOrd="0" presId="urn:microsoft.com/office/officeart/2005/8/layout/radial1"/>
    <dgm:cxn modelId="{663C5C0D-DC1E-4FA5-93E7-CF743B902AF8}" type="presOf" srcId="{CFB53B86-9F2E-4F48-A6F8-0B59E08890DF}" destId="{02B25B18-FF82-4601-AD92-ACBF1015A89A}" srcOrd="1" destOrd="0" presId="urn:microsoft.com/office/officeart/2005/8/layout/radial1"/>
    <dgm:cxn modelId="{51369E06-B096-4E49-B8D0-82BD214B94BE}" srcId="{A6AFB5FF-F07B-420C-A4AF-810DB72D7F27}" destId="{070EBD63-78A7-405B-A9AA-DA084F963AC0}" srcOrd="4" destOrd="0" parTransId="{CFB53B86-9F2E-4F48-A6F8-0B59E08890DF}" sibTransId="{D8DEA62E-761A-476B-8186-4740E1795C61}"/>
    <dgm:cxn modelId="{AE963350-4F66-4DD6-8177-DA755F856DF0}" type="presOf" srcId="{A21050F5-0774-4567-9416-EE18D0F3C651}" destId="{48522FCB-DFD6-47F5-AA97-9B293667860E}" srcOrd="0" destOrd="0" presId="urn:microsoft.com/office/officeart/2005/8/layout/radial1"/>
    <dgm:cxn modelId="{9832BFAC-B92B-4036-BD85-E9CD9A6BF80E}" srcId="{A6AFB5FF-F07B-420C-A4AF-810DB72D7F27}" destId="{B6EDA6F7-FD46-4969-920E-E5E309F2D7AF}" srcOrd="2" destOrd="0" parTransId="{331E9DE8-A4C0-42C2-87EE-E89CE4D611C3}" sibTransId="{F2F8E6B6-6D30-48FB-B1A9-AE25F54C9B3A}"/>
    <dgm:cxn modelId="{B46DB98D-B12A-44AD-8867-AF59A93E3910}" type="presOf" srcId="{B7401995-AA53-4F49-B2A2-103EF8BEDE0A}" destId="{45EAB51E-4538-4405-9A75-3907D370EB5E}" srcOrd="1" destOrd="0" presId="urn:microsoft.com/office/officeart/2005/8/layout/radial1"/>
    <dgm:cxn modelId="{AC5F847B-8260-4FF5-A9FC-9E61B3C749D4}" type="presOf" srcId="{B6EDA6F7-FD46-4969-920E-E5E309F2D7AF}" destId="{332798F0-DBFD-466C-90D8-3F69001AF223}" srcOrd="0" destOrd="0" presId="urn:microsoft.com/office/officeart/2005/8/layout/radial1"/>
    <dgm:cxn modelId="{4436A4AE-94D0-4D40-B5F3-AA11B90D6D11}" type="presOf" srcId="{811AAA99-7D69-4E3A-A8AE-DD10936ED457}" destId="{AB27BC0D-767A-454A-8557-43073C5DABD7}" srcOrd="1" destOrd="0" presId="urn:microsoft.com/office/officeart/2005/8/layout/radial1"/>
    <dgm:cxn modelId="{A83B9ECD-E9D5-4985-B2F8-3B3189362A51}" type="presParOf" srcId="{FE24E35C-A1AB-494D-BD6D-479501AAC0FD}" destId="{C699CA85-7297-4216-AED6-DB5D1431127E}" srcOrd="0" destOrd="0" presId="urn:microsoft.com/office/officeart/2005/8/layout/radial1"/>
    <dgm:cxn modelId="{7DD881C5-175D-46C3-914B-0D078687AA72}" type="presParOf" srcId="{FE24E35C-A1AB-494D-BD6D-479501AAC0FD}" destId="{F507FF5A-C51F-4C9F-AABD-A68CEB6F22A0}" srcOrd="1" destOrd="0" presId="urn:microsoft.com/office/officeart/2005/8/layout/radial1"/>
    <dgm:cxn modelId="{A756B6D1-86B7-47D2-A1E9-CE4AE522A544}" type="presParOf" srcId="{F507FF5A-C51F-4C9F-AABD-A68CEB6F22A0}" destId="{7858AC23-5754-41E2-804F-6E355A3FF365}" srcOrd="0" destOrd="0" presId="urn:microsoft.com/office/officeart/2005/8/layout/radial1"/>
    <dgm:cxn modelId="{59E514FA-F5AE-4A4F-AAE7-4BDAE435D0EF}" type="presParOf" srcId="{FE24E35C-A1AB-494D-BD6D-479501AAC0FD}" destId="{88AC4C3D-C95A-4E18-B882-5BEA6BD8C33D}" srcOrd="2" destOrd="0" presId="urn:microsoft.com/office/officeart/2005/8/layout/radial1"/>
    <dgm:cxn modelId="{1913ECC8-BBCC-48D7-8C47-4185B984E17C}" type="presParOf" srcId="{FE24E35C-A1AB-494D-BD6D-479501AAC0FD}" destId="{46692B89-A6A1-43F7-9A71-49FA05C5D52F}" srcOrd="3" destOrd="0" presId="urn:microsoft.com/office/officeart/2005/8/layout/radial1"/>
    <dgm:cxn modelId="{38AA5BA0-BE14-49A1-9FCF-0E600E5309A9}" type="presParOf" srcId="{46692B89-A6A1-43F7-9A71-49FA05C5D52F}" destId="{AB27BC0D-767A-454A-8557-43073C5DABD7}" srcOrd="0" destOrd="0" presId="urn:microsoft.com/office/officeart/2005/8/layout/radial1"/>
    <dgm:cxn modelId="{85EEB845-943B-4F62-B2D1-4E504EC931AE}" type="presParOf" srcId="{FE24E35C-A1AB-494D-BD6D-479501AAC0FD}" destId="{F3A058B5-9B70-401C-8096-47BD030A72BC}" srcOrd="4" destOrd="0" presId="urn:microsoft.com/office/officeart/2005/8/layout/radial1"/>
    <dgm:cxn modelId="{CCF3BF24-D552-45F4-9E09-905CBDBEBBDF}" type="presParOf" srcId="{FE24E35C-A1AB-494D-BD6D-479501AAC0FD}" destId="{B499CAB0-AE6A-46BA-AA42-13C475BE5F63}" srcOrd="5" destOrd="0" presId="urn:microsoft.com/office/officeart/2005/8/layout/radial1"/>
    <dgm:cxn modelId="{E200CA1F-A318-4ACD-8D96-AEBD6CAE872E}" type="presParOf" srcId="{B499CAB0-AE6A-46BA-AA42-13C475BE5F63}" destId="{7A721EBE-3FE4-42F8-9B6E-441C99F3A85B}" srcOrd="0" destOrd="0" presId="urn:microsoft.com/office/officeart/2005/8/layout/radial1"/>
    <dgm:cxn modelId="{10B80C4C-2E51-4008-A202-AC0D50051B4E}" type="presParOf" srcId="{FE24E35C-A1AB-494D-BD6D-479501AAC0FD}" destId="{332798F0-DBFD-466C-90D8-3F69001AF223}" srcOrd="6" destOrd="0" presId="urn:microsoft.com/office/officeart/2005/8/layout/radial1"/>
    <dgm:cxn modelId="{D9827AE7-DDF6-4019-89AB-1CCBDAD209C5}" type="presParOf" srcId="{FE24E35C-A1AB-494D-BD6D-479501AAC0FD}" destId="{34DC5825-EB1B-4C5D-9B05-C29900150611}" srcOrd="7" destOrd="0" presId="urn:microsoft.com/office/officeart/2005/8/layout/radial1"/>
    <dgm:cxn modelId="{2683A5DC-2898-4634-A664-8B3342B90A6A}" type="presParOf" srcId="{34DC5825-EB1B-4C5D-9B05-C29900150611}" destId="{45EAB51E-4538-4405-9A75-3907D370EB5E}" srcOrd="0" destOrd="0" presId="urn:microsoft.com/office/officeart/2005/8/layout/radial1"/>
    <dgm:cxn modelId="{20563360-90F8-4F0F-B83B-61C1D3E78647}" type="presParOf" srcId="{FE24E35C-A1AB-494D-BD6D-479501AAC0FD}" destId="{2F2CCB30-9FEE-40AA-8DE2-1F376C2318FA}" srcOrd="8" destOrd="0" presId="urn:microsoft.com/office/officeart/2005/8/layout/radial1"/>
    <dgm:cxn modelId="{B8C3F531-C058-498F-93C6-7171C1C53D87}" type="presParOf" srcId="{FE24E35C-A1AB-494D-BD6D-479501AAC0FD}" destId="{6101BE43-AF7E-41D8-B2ED-2C5C7A5B6074}" srcOrd="9" destOrd="0" presId="urn:microsoft.com/office/officeart/2005/8/layout/radial1"/>
    <dgm:cxn modelId="{0BB4113E-5017-488E-9598-0678E1B51B98}" type="presParOf" srcId="{6101BE43-AF7E-41D8-B2ED-2C5C7A5B6074}" destId="{02B25B18-FF82-4601-AD92-ACBF1015A89A}" srcOrd="0" destOrd="0" presId="urn:microsoft.com/office/officeart/2005/8/layout/radial1"/>
    <dgm:cxn modelId="{6548C7B4-6424-4789-BEB0-93FDAEFE39E8}" type="presParOf" srcId="{FE24E35C-A1AB-494D-BD6D-479501AAC0FD}" destId="{72CD1A48-AB6B-409C-8490-9707C573DF51}" srcOrd="10" destOrd="0" presId="urn:microsoft.com/office/officeart/2005/8/layout/radial1"/>
    <dgm:cxn modelId="{B9997A5C-F268-455E-B4FA-D3DB63862F50}" type="presParOf" srcId="{FE24E35C-A1AB-494D-BD6D-479501AAC0FD}" destId="{0AEC2213-6AC1-4E90-AD2C-C592149F3ADB}" srcOrd="11" destOrd="0" presId="urn:microsoft.com/office/officeart/2005/8/layout/radial1"/>
    <dgm:cxn modelId="{D2B85EAE-1473-4F13-BB0A-2A66D7FC892D}" type="presParOf" srcId="{0AEC2213-6AC1-4E90-AD2C-C592149F3ADB}" destId="{E327A5F2-8B32-4911-94C0-A0CAD92B4A06}" srcOrd="0" destOrd="0" presId="urn:microsoft.com/office/officeart/2005/8/layout/radial1"/>
    <dgm:cxn modelId="{00EFA593-EE1F-4515-AC31-10EF07886B3D}" type="presParOf" srcId="{FE24E35C-A1AB-494D-BD6D-479501AAC0FD}" destId="{48522FCB-DFD6-47F5-AA97-9B293667860E}" srcOrd="12"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B5A746-3F88-45E9-AD7C-D2C680DBCA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729F3E2-A008-486A-9789-16E80CDE2EF4}">
      <dgm:prSet phldrT="[Text]" custT="1"/>
      <dgm:spPr/>
      <dgm:t>
        <a:bodyPr/>
        <a:lstStyle/>
        <a:p>
          <a:r>
            <a:rPr lang="en-US" sz="2400" b="1" dirty="0" smtClean="0">
              <a:latin typeface="Corbel" pitchFamily="34" charset="0"/>
            </a:rPr>
            <a:t>Workforce</a:t>
          </a:r>
          <a:endParaRPr lang="en-US" sz="2400" b="1" dirty="0">
            <a:latin typeface="Corbel" pitchFamily="34" charset="0"/>
          </a:endParaRPr>
        </a:p>
      </dgm:t>
    </dgm:pt>
    <dgm:pt modelId="{683537D7-19E9-4919-B82A-9FB1C420205D}" type="parTrans" cxnId="{12593D75-4329-41F2-A2D7-760AA9B25C85}">
      <dgm:prSet/>
      <dgm:spPr/>
      <dgm:t>
        <a:bodyPr/>
        <a:lstStyle/>
        <a:p>
          <a:endParaRPr lang="en-US">
            <a:latin typeface="Corbel" pitchFamily="34" charset="0"/>
          </a:endParaRPr>
        </a:p>
      </dgm:t>
    </dgm:pt>
    <dgm:pt modelId="{D6B545DA-5261-42CC-847C-68B6A85E16C7}" type="sibTrans" cxnId="{12593D75-4329-41F2-A2D7-760AA9B25C85}">
      <dgm:prSet/>
      <dgm:spPr/>
      <dgm:t>
        <a:bodyPr/>
        <a:lstStyle/>
        <a:p>
          <a:endParaRPr lang="en-US">
            <a:latin typeface="Corbel" pitchFamily="34" charset="0"/>
          </a:endParaRPr>
        </a:p>
      </dgm:t>
    </dgm:pt>
    <dgm:pt modelId="{BBA7C126-2392-4CC5-B5A3-671DFA5E5F3A}">
      <dgm:prSet phldrT="[Text]" custT="1"/>
      <dgm:spPr/>
      <dgm:t>
        <a:bodyPr/>
        <a:lstStyle/>
        <a:p>
          <a:r>
            <a:rPr lang="en-US" sz="2200" dirty="0" smtClean="0">
              <a:solidFill>
                <a:srgbClr val="020202"/>
              </a:solidFill>
              <a:latin typeface="Corbel" pitchFamily="34" charset="0"/>
            </a:rPr>
            <a:t>Overall Supply</a:t>
          </a:r>
          <a:br>
            <a:rPr lang="en-US" sz="2200" dirty="0" smtClean="0">
              <a:solidFill>
                <a:srgbClr val="020202"/>
              </a:solidFill>
              <a:latin typeface="Corbel" pitchFamily="34" charset="0"/>
            </a:rPr>
          </a:br>
          <a:r>
            <a:rPr lang="en-US" sz="2200" dirty="0" smtClean="0">
              <a:solidFill>
                <a:srgbClr val="020202"/>
              </a:solidFill>
              <a:latin typeface="Corbel" pitchFamily="34" charset="0"/>
            </a:rPr>
            <a:t>- Physicians</a:t>
          </a:r>
          <a:br>
            <a:rPr lang="en-US" sz="2200" dirty="0" smtClean="0">
              <a:solidFill>
                <a:srgbClr val="020202"/>
              </a:solidFill>
              <a:latin typeface="Corbel" pitchFamily="34" charset="0"/>
            </a:rPr>
          </a:br>
          <a:r>
            <a:rPr lang="en-US" sz="2200" dirty="0" smtClean="0">
              <a:solidFill>
                <a:srgbClr val="020202"/>
              </a:solidFill>
              <a:latin typeface="Corbel" pitchFamily="34" charset="0"/>
            </a:rPr>
            <a:t>- PAs</a:t>
          </a:r>
          <a:br>
            <a:rPr lang="en-US" sz="2200" dirty="0" smtClean="0">
              <a:solidFill>
                <a:srgbClr val="020202"/>
              </a:solidFill>
              <a:latin typeface="Corbel" pitchFamily="34" charset="0"/>
            </a:rPr>
          </a:br>
          <a:r>
            <a:rPr lang="en-US" sz="2200" dirty="0" smtClean="0">
              <a:solidFill>
                <a:srgbClr val="020202"/>
              </a:solidFill>
              <a:latin typeface="Corbel" pitchFamily="34" charset="0"/>
            </a:rPr>
            <a:t>- Nurses</a:t>
          </a:r>
          <a:br>
            <a:rPr lang="en-US" sz="2200" dirty="0" smtClean="0">
              <a:solidFill>
                <a:srgbClr val="020202"/>
              </a:solidFill>
              <a:latin typeface="Corbel" pitchFamily="34" charset="0"/>
            </a:rPr>
          </a:br>
          <a:r>
            <a:rPr lang="en-US" sz="2200" dirty="0" smtClean="0">
              <a:solidFill>
                <a:srgbClr val="020202"/>
              </a:solidFill>
              <a:latin typeface="Corbel" pitchFamily="34" charset="0"/>
            </a:rPr>
            <a:t>- Dentists</a:t>
          </a:r>
          <a:br>
            <a:rPr lang="en-US" sz="2200" dirty="0" smtClean="0">
              <a:solidFill>
                <a:srgbClr val="020202"/>
              </a:solidFill>
              <a:latin typeface="Corbel" pitchFamily="34" charset="0"/>
            </a:rPr>
          </a:br>
          <a:r>
            <a:rPr lang="en-US" sz="2200" dirty="0" smtClean="0">
              <a:solidFill>
                <a:srgbClr val="020202"/>
              </a:solidFill>
              <a:latin typeface="Corbel" pitchFamily="34" charset="0"/>
            </a:rPr>
            <a:t>- Mental health</a:t>
          </a:r>
          <a:endParaRPr lang="en-US" sz="2200" dirty="0">
            <a:solidFill>
              <a:srgbClr val="020202"/>
            </a:solidFill>
            <a:latin typeface="Corbel" pitchFamily="34" charset="0"/>
          </a:endParaRPr>
        </a:p>
      </dgm:t>
    </dgm:pt>
    <dgm:pt modelId="{E08AA642-BF5C-4B51-8A36-435DA0A2CF00}" type="parTrans" cxnId="{0BB8DD24-6D26-4192-8915-FAD0897F46C6}">
      <dgm:prSet/>
      <dgm:spPr/>
      <dgm:t>
        <a:bodyPr/>
        <a:lstStyle/>
        <a:p>
          <a:endParaRPr lang="en-US">
            <a:latin typeface="Corbel" pitchFamily="34" charset="0"/>
          </a:endParaRPr>
        </a:p>
      </dgm:t>
    </dgm:pt>
    <dgm:pt modelId="{60FA74C5-FFCB-4611-AD85-2ED7EDF68B1B}" type="sibTrans" cxnId="{0BB8DD24-6D26-4192-8915-FAD0897F46C6}">
      <dgm:prSet/>
      <dgm:spPr/>
      <dgm:t>
        <a:bodyPr/>
        <a:lstStyle/>
        <a:p>
          <a:endParaRPr lang="en-US">
            <a:latin typeface="Corbel" pitchFamily="34" charset="0"/>
          </a:endParaRPr>
        </a:p>
      </dgm:t>
    </dgm:pt>
    <dgm:pt modelId="{7C442A13-59FC-43A6-95C4-EE848D5D70F8}">
      <dgm:prSet phldrT="[Text]" custT="1"/>
      <dgm:spPr/>
      <dgm:t>
        <a:bodyPr/>
        <a:lstStyle/>
        <a:p>
          <a:r>
            <a:rPr lang="en-US" sz="2200" dirty="0" smtClean="0">
              <a:solidFill>
                <a:srgbClr val="020202"/>
              </a:solidFill>
              <a:latin typeface="Corbel" pitchFamily="34" charset="0"/>
            </a:rPr>
            <a:t>Underserved Areas</a:t>
          </a:r>
          <a:br>
            <a:rPr lang="en-US" sz="2200" dirty="0" smtClean="0">
              <a:solidFill>
                <a:srgbClr val="020202"/>
              </a:solidFill>
              <a:latin typeface="Corbel" pitchFamily="34" charset="0"/>
            </a:rPr>
          </a:br>
          <a:r>
            <a:rPr lang="en-US" sz="2200" dirty="0" smtClean="0">
              <a:solidFill>
                <a:srgbClr val="020202"/>
              </a:solidFill>
              <a:latin typeface="Corbel" pitchFamily="34" charset="0"/>
            </a:rPr>
            <a:t>- GME slots redistributed</a:t>
          </a:r>
          <a:br>
            <a:rPr lang="en-US" sz="2200" dirty="0" smtClean="0">
              <a:solidFill>
                <a:srgbClr val="020202"/>
              </a:solidFill>
              <a:latin typeface="Corbel" pitchFamily="34" charset="0"/>
            </a:rPr>
          </a:br>
          <a:r>
            <a:rPr lang="en-US" sz="2200" dirty="0" smtClean="0">
              <a:solidFill>
                <a:srgbClr val="020202"/>
              </a:solidFill>
              <a:latin typeface="Corbel" pitchFamily="34" charset="0"/>
            </a:rPr>
            <a:t>- NHSC</a:t>
          </a:r>
          <a:endParaRPr lang="en-US" sz="2200" dirty="0">
            <a:solidFill>
              <a:srgbClr val="020202"/>
            </a:solidFill>
            <a:latin typeface="Corbel" pitchFamily="34" charset="0"/>
          </a:endParaRPr>
        </a:p>
      </dgm:t>
    </dgm:pt>
    <dgm:pt modelId="{A0673860-0D7B-418B-BDDC-4AD38E887937}" type="parTrans" cxnId="{B2DCB155-73B2-4046-9EB7-64DEB8D40283}">
      <dgm:prSet/>
      <dgm:spPr/>
      <dgm:t>
        <a:bodyPr/>
        <a:lstStyle/>
        <a:p>
          <a:endParaRPr lang="en-US">
            <a:latin typeface="Corbel" pitchFamily="34" charset="0"/>
          </a:endParaRPr>
        </a:p>
      </dgm:t>
    </dgm:pt>
    <dgm:pt modelId="{86475D25-C50D-4A7E-94ED-B08D3675DE5E}" type="sibTrans" cxnId="{B2DCB155-73B2-4046-9EB7-64DEB8D40283}">
      <dgm:prSet/>
      <dgm:spPr/>
      <dgm:t>
        <a:bodyPr/>
        <a:lstStyle/>
        <a:p>
          <a:endParaRPr lang="en-US">
            <a:latin typeface="Corbel" pitchFamily="34" charset="0"/>
          </a:endParaRPr>
        </a:p>
      </dgm:t>
    </dgm:pt>
    <dgm:pt modelId="{24ACC769-E963-406B-8B8D-F319C79E7429}">
      <dgm:prSet phldrT="[Text]" custT="1"/>
      <dgm:spPr>
        <a:solidFill>
          <a:srgbClr val="CC6600"/>
        </a:solidFill>
        <a:ln>
          <a:noFill/>
        </a:ln>
      </dgm:spPr>
      <dgm:t>
        <a:bodyPr/>
        <a:lstStyle/>
        <a:p>
          <a:r>
            <a:rPr lang="en-US" sz="2400" b="1" dirty="0" smtClean="0">
              <a:latin typeface="Corbel" pitchFamily="34" charset="0"/>
            </a:rPr>
            <a:t>Quality &amp; Innovation</a:t>
          </a:r>
          <a:endParaRPr lang="en-US" sz="2400" b="1" dirty="0">
            <a:latin typeface="Corbel" pitchFamily="34" charset="0"/>
          </a:endParaRPr>
        </a:p>
      </dgm:t>
    </dgm:pt>
    <dgm:pt modelId="{A5E4564A-7BF0-48A6-9263-F861E1772746}" type="parTrans" cxnId="{0A8B0C6C-D3C9-4B12-B1A8-7AAC7C3DA311}">
      <dgm:prSet/>
      <dgm:spPr/>
      <dgm:t>
        <a:bodyPr/>
        <a:lstStyle/>
        <a:p>
          <a:endParaRPr lang="en-US">
            <a:latin typeface="Corbel" pitchFamily="34" charset="0"/>
          </a:endParaRPr>
        </a:p>
      </dgm:t>
    </dgm:pt>
    <dgm:pt modelId="{24D2D3BC-EDB6-4214-BDE3-C832C5F4F738}" type="sibTrans" cxnId="{0A8B0C6C-D3C9-4B12-B1A8-7AAC7C3DA311}">
      <dgm:prSet/>
      <dgm:spPr/>
      <dgm:t>
        <a:bodyPr/>
        <a:lstStyle/>
        <a:p>
          <a:endParaRPr lang="en-US">
            <a:latin typeface="Corbel" pitchFamily="34" charset="0"/>
          </a:endParaRPr>
        </a:p>
      </dgm:t>
    </dgm:pt>
    <dgm:pt modelId="{CB6BF5DD-CB6D-4CCE-891A-A7C9C0ACCE1E}">
      <dgm:prSet phldrT="[Text]" custT="1"/>
      <dgm:spPr/>
      <dgm:t>
        <a:bodyPr/>
        <a:lstStyle/>
        <a:p>
          <a:r>
            <a:rPr lang="en-US" sz="2200" dirty="0" smtClean="0">
              <a:solidFill>
                <a:srgbClr val="020202"/>
              </a:solidFill>
              <a:latin typeface="Corbel" pitchFamily="34" charset="0"/>
            </a:rPr>
            <a:t>Data by race &amp; ethnicity</a:t>
          </a:r>
          <a:endParaRPr lang="en-US" sz="2200" dirty="0">
            <a:solidFill>
              <a:srgbClr val="020202"/>
            </a:solidFill>
            <a:latin typeface="Corbel" pitchFamily="34" charset="0"/>
          </a:endParaRPr>
        </a:p>
      </dgm:t>
    </dgm:pt>
    <dgm:pt modelId="{AC936C02-0A25-4D17-86B5-F0B7DCAA92D6}" type="parTrans" cxnId="{F085E342-8981-43EA-B53A-AF1890421964}">
      <dgm:prSet/>
      <dgm:spPr/>
      <dgm:t>
        <a:bodyPr/>
        <a:lstStyle/>
        <a:p>
          <a:endParaRPr lang="en-US">
            <a:latin typeface="Corbel" pitchFamily="34" charset="0"/>
          </a:endParaRPr>
        </a:p>
      </dgm:t>
    </dgm:pt>
    <dgm:pt modelId="{B2D84BCF-8C1D-43ED-88A8-59BAF4ACB968}" type="sibTrans" cxnId="{F085E342-8981-43EA-B53A-AF1890421964}">
      <dgm:prSet/>
      <dgm:spPr/>
      <dgm:t>
        <a:bodyPr/>
        <a:lstStyle/>
        <a:p>
          <a:endParaRPr lang="en-US">
            <a:latin typeface="Corbel" pitchFamily="34" charset="0"/>
          </a:endParaRPr>
        </a:p>
      </dgm:t>
    </dgm:pt>
    <dgm:pt modelId="{37360B9A-3CB6-4E74-B6E4-7E0D4D74D303}">
      <dgm:prSet phldrT="[Text]" custT="1"/>
      <dgm:spPr/>
      <dgm:t>
        <a:bodyPr/>
        <a:lstStyle/>
        <a:p>
          <a:r>
            <a:rPr lang="en-US" sz="2200" dirty="0" smtClean="0">
              <a:solidFill>
                <a:srgbClr val="020202"/>
              </a:solidFill>
              <a:latin typeface="Corbel" pitchFamily="34" charset="0"/>
            </a:rPr>
            <a:t>Disparities research—e.g., PCORI, NIMHD</a:t>
          </a:r>
          <a:endParaRPr lang="en-US" sz="2200" dirty="0">
            <a:solidFill>
              <a:srgbClr val="020202"/>
            </a:solidFill>
            <a:latin typeface="Corbel" pitchFamily="34" charset="0"/>
          </a:endParaRPr>
        </a:p>
      </dgm:t>
    </dgm:pt>
    <dgm:pt modelId="{D4A88522-CACB-4610-AE14-C3DE946FFE69}" type="parTrans" cxnId="{5EC13CA2-9AE3-41CA-8F7A-FD5D68FC40FD}">
      <dgm:prSet/>
      <dgm:spPr/>
      <dgm:t>
        <a:bodyPr/>
        <a:lstStyle/>
        <a:p>
          <a:endParaRPr lang="en-US">
            <a:latin typeface="Corbel" pitchFamily="34" charset="0"/>
          </a:endParaRPr>
        </a:p>
      </dgm:t>
    </dgm:pt>
    <dgm:pt modelId="{C09CCCBA-50A6-4E1C-91FA-F862C9FB49AA}" type="sibTrans" cxnId="{5EC13CA2-9AE3-41CA-8F7A-FD5D68FC40FD}">
      <dgm:prSet/>
      <dgm:spPr/>
      <dgm:t>
        <a:bodyPr/>
        <a:lstStyle/>
        <a:p>
          <a:endParaRPr lang="en-US">
            <a:latin typeface="Corbel" pitchFamily="34" charset="0"/>
          </a:endParaRPr>
        </a:p>
      </dgm:t>
    </dgm:pt>
    <dgm:pt modelId="{A9646643-13B4-48C3-9D4E-8D90D17B27B0}">
      <dgm:prSet phldrT="[Text]" custT="1"/>
      <dgm:spPr>
        <a:solidFill>
          <a:schemeClr val="accent6">
            <a:lumMod val="75000"/>
          </a:schemeClr>
        </a:solidFill>
        <a:ln>
          <a:noFill/>
        </a:ln>
      </dgm:spPr>
      <dgm:t>
        <a:bodyPr/>
        <a:lstStyle/>
        <a:p>
          <a:r>
            <a:rPr lang="en-US" sz="2400" b="1" dirty="0" smtClean="0">
              <a:latin typeface="Corbel" pitchFamily="34" charset="0"/>
            </a:rPr>
            <a:t>Prevention &amp; Public Health</a:t>
          </a:r>
          <a:endParaRPr lang="en-US" sz="2400" b="1" dirty="0">
            <a:latin typeface="Corbel" pitchFamily="34" charset="0"/>
          </a:endParaRPr>
        </a:p>
      </dgm:t>
    </dgm:pt>
    <dgm:pt modelId="{67E74569-6FA4-434D-A741-0D86010BF1C4}" type="parTrans" cxnId="{EB1FAAC7-9409-45CB-854F-BB25468136CA}">
      <dgm:prSet/>
      <dgm:spPr/>
      <dgm:t>
        <a:bodyPr/>
        <a:lstStyle/>
        <a:p>
          <a:endParaRPr lang="en-US">
            <a:latin typeface="Corbel" pitchFamily="34" charset="0"/>
          </a:endParaRPr>
        </a:p>
      </dgm:t>
    </dgm:pt>
    <dgm:pt modelId="{D6E31DD3-2390-4962-9277-783E8DCBF497}" type="sibTrans" cxnId="{EB1FAAC7-9409-45CB-854F-BB25468136CA}">
      <dgm:prSet/>
      <dgm:spPr/>
      <dgm:t>
        <a:bodyPr/>
        <a:lstStyle/>
        <a:p>
          <a:endParaRPr lang="en-US">
            <a:latin typeface="Corbel" pitchFamily="34" charset="0"/>
          </a:endParaRPr>
        </a:p>
      </dgm:t>
    </dgm:pt>
    <dgm:pt modelId="{69E90430-A2A8-4D52-B4F6-432F17E930C4}">
      <dgm:prSet phldrT="[Text]" custT="1"/>
      <dgm:spPr/>
      <dgm:t>
        <a:bodyPr/>
        <a:lstStyle/>
        <a:p>
          <a:r>
            <a:rPr lang="en-US" sz="2200" dirty="0" smtClean="0">
              <a:solidFill>
                <a:srgbClr val="020202"/>
              </a:solidFill>
              <a:latin typeface="Corbel" pitchFamily="34" charset="0"/>
            </a:rPr>
            <a:t>Children’s health—e.g., obesity, </a:t>
          </a:r>
          <a:br>
            <a:rPr lang="en-US" sz="2200" dirty="0" smtClean="0">
              <a:solidFill>
                <a:srgbClr val="020202"/>
              </a:solidFill>
              <a:latin typeface="Corbel" pitchFamily="34" charset="0"/>
            </a:rPr>
          </a:br>
          <a:r>
            <a:rPr lang="en-US" sz="2200" dirty="0" smtClean="0">
              <a:solidFill>
                <a:srgbClr val="020202"/>
              </a:solidFill>
              <a:latin typeface="Corbel" pitchFamily="34" charset="0"/>
            </a:rPr>
            <a:t>home visiting, </a:t>
          </a:r>
          <a:br>
            <a:rPr lang="en-US" sz="2200" dirty="0" smtClean="0">
              <a:solidFill>
                <a:srgbClr val="020202"/>
              </a:solidFill>
              <a:latin typeface="Corbel" pitchFamily="34" charset="0"/>
            </a:rPr>
          </a:br>
          <a:r>
            <a:rPr lang="en-US" sz="2200" dirty="0" smtClean="0">
              <a:solidFill>
                <a:srgbClr val="020202"/>
              </a:solidFill>
              <a:latin typeface="Corbel" pitchFamily="34" charset="0"/>
            </a:rPr>
            <a:t>teen education</a:t>
          </a:r>
          <a:endParaRPr lang="en-US" sz="2200" dirty="0">
            <a:solidFill>
              <a:srgbClr val="020202"/>
            </a:solidFill>
            <a:latin typeface="Corbel" pitchFamily="34" charset="0"/>
          </a:endParaRPr>
        </a:p>
      </dgm:t>
    </dgm:pt>
    <dgm:pt modelId="{C0EF9885-B703-496C-9ABC-9F8E7FA0F957}" type="parTrans" cxnId="{91561268-D886-4606-AAEB-F8939AEBB11D}">
      <dgm:prSet/>
      <dgm:spPr/>
      <dgm:t>
        <a:bodyPr/>
        <a:lstStyle/>
        <a:p>
          <a:endParaRPr lang="en-US">
            <a:latin typeface="Corbel" pitchFamily="34" charset="0"/>
          </a:endParaRPr>
        </a:p>
      </dgm:t>
    </dgm:pt>
    <dgm:pt modelId="{9E744C99-345A-4D85-8723-A9880C28B498}" type="sibTrans" cxnId="{91561268-D886-4606-AAEB-F8939AEBB11D}">
      <dgm:prSet/>
      <dgm:spPr/>
      <dgm:t>
        <a:bodyPr/>
        <a:lstStyle/>
        <a:p>
          <a:endParaRPr lang="en-US">
            <a:latin typeface="Corbel" pitchFamily="34" charset="0"/>
          </a:endParaRPr>
        </a:p>
      </dgm:t>
    </dgm:pt>
    <dgm:pt modelId="{F0B671A5-9F4D-4406-BA8B-7141BFDF6A1A}">
      <dgm:prSet phldrT="[Text]" custT="1"/>
      <dgm:spPr/>
      <dgm:t>
        <a:bodyPr/>
        <a:lstStyle/>
        <a:p>
          <a:r>
            <a:rPr lang="en-US" sz="2200" dirty="0" smtClean="0">
              <a:solidFill>
                <a:srgbClr val="020202"/>
              </a:solidFill>
              <a:latin typeface="Corbel" pitchFamily="34" charset="0"/>
            </a:rPr>
            <a:t>Payment &amp; delivery innovation—e.g., CMMI, ACOs</a:t>
          </a:r>
          <a:endParaRPr lang="en-US" sz="2200" dirty="0">
            <a:solidFill>
              <a:srgbClr val="020202"/>
            </a:solidFill>
            <a:latin typeface="Corbel" pitchFamily="34" charset="0"/>
          </a:endParaRPr>
        </a:p>
      </dgm:t>
    </dgm:pt>
    <dgm:pt modelId="{2AF2D903-84B6-4AFB-8042-72D7FFBDD595}" type="parTrans" cxnId="{6CBDDDCC-95D5-45F7-A438-3C292A028250}">
      <dgm:prSet/>
      <dgm:spPr/>
      <dgm:t>
        <a:bodyPr/>
        <a:lstStyle/>
        <a:p>
          <a:endParaRPr lang="en-US"/>
        </a:p>
      </dgm:t>
    </dgm:pt>
    <dgm:pt modelId="{38B148EB-0E62-4235-9C38-8D7B87A9263F}" type="sibTrans" cxnId="{6CBDDDCC-95D5-45F7-A438-3C292A028250}">
      <dgm:prSet/>
      <dgm:spPr/>
      <dgm:t>
        <a:bodyPr/>
        <a:lstStyle/>
        <a:p>
          <a:endParaRPr lang="en-US"/>
        </a:p>
      </dgm:t>
    </dgm:pt>
    <dgm:pt modelId="{408E5927-C20F-41FD-871C-6CEC800EBE8D}">
      <dgm:prSet phldrT="[Text]" custT="1"/>
      <dgm:spPr/>
      <dgm:t>
        <a:bodyPr/>
        <a:lstStyle/>
        <a:p>
          <a:r>
            <a:rPr lang="en-US" sz="2200" dirty="0" smtClean="0">
              <a:solidFill>
                <a:srgbClr val="020202"/>
              </a:solidFill>
              <a:latin typeface="Corbel" pitchFamily="34" charset="0"/>
            </a:rPr>
            <a:t>Community health—e.g., CTGs</a:t>
          </a:r>
          <a:endParaRPr lang="en-US" sz="2200" dirty="0">
            <a:solidFill>
              <a:srgbClr val="020202"/>
            </a:solidFill>
            <a:latin typeface="Corbel" pitchFamily="34" charset="0"/>
          </a:endParaRPr>
        </a:p>
      </dgm:t>
    </dgm:pt>
    <dgm:pt modelId="{EE474352-A3C6-49F6-B2A7-AD77F245E4CD}" type="parTrans" cxnId="{72980245-857D-4D36-8987-5FA16170ED23}">
      <dgm:prSet/>
      <dgm:spPr/>
      <dgm:t>
        <a:bodyPr/>
        <a:lstStyle/>
        <a:p>
          <a:endParaRPr lang="en-US"/>
        </a:p>
      </dgm:t>
    </dgm:pt>
    <dgm:pt modelId="{06572536-0DDF-4222-8688-5AA626F7CC53}" type="sibTrans" cxnId="{72980245-857D-4D36-8987-5FA16170ED23}">
      <dgm:prSet/>
      <dgm:spPr/>
      <dgm:t>
        <a:bodyPr/>
        <a:lstStyle/>
        <a:p>
          <a:endParaRPr lang="en-US"/>
        </a:p>
      </dgm:t>
    </dgm:pt>
    <dgm:pt modelId="{82940997-CCB7-4EDF-8110-E8023849B72D}">
      <dgm:prSet phldrT="[Text]" custT="1"/>
      <dgm:spPr/>
      <dgm:t>
        <a:bodyPr/>
        <a:lstStyle/>
        <a:p>
          <a:r>
            <a:rPr lang="en-US" sz="2200" dirty="0" smtClean="0">
              <a:solidFill>
                <a:srgbClr val="020202"/>
              </a:solidFill>
              <a:latin typeface="Corbel" pitchFamily="34" charset="0"/>
            </a:rPr>
            <a:t>Public Health &amp; Prevention Fund</a:t>
          </a:r>
          <a:endParaRPr lang="en-US" sz="2200" dirty="0">
            <a:solidFill>
              <a:srgbClr val="020202"/>
            </a:solidFill>
            <a:latin typeface="Corbel" pitchFamily="34" charset="0"/>
          </a:endParaRPr>
        </a:p>
      </dgm:t>
    </dgm:pt>
    <dgm:pt modelId="{D1D31502-F43C-4BF2-8DD8-29533508FB55}" type="parTrans" cxnId="{2C8B7580-CA64-4DE6-8E44-E497B8F95B6E}">
      <dgm:prSet/>
      <dgm:spPr/>
      <dgm:t>
        <a:bodyPr/>
        <a:lstStyle/>
        <a:p>
          <a:endParaRPr lang="en-US"/>
        </a:p>
      </dgm:t>
    </dgm:pt>
    <dgm:pt modelId="{729B70D9-7C03-4636-8383-3F584C5B05A3}" type="sibTrans" cxnId="{2C8B7580-CA64-4DE6-8E44-E497B8F95B6E}">
      <dgm:prSet/>
      <dgm:spPr/>
      <dgm:t>
        <a:bodyPr/>
        <a:lstStyle/>
        <a:p>
          <a:endParaRPr lang="en-US"/>
        </a:p>
      </dgm:t>
    </dgm:pt>
    <dgm:pt modelId="{8D80AF0B-C3C4-4FFA-B5A2-A551E7FC806E}" type="pres">
      <dgm:prSet presAssocID="{EFB5A746-3F88-45E9-AD7C-D2C680DBCA02}" presName="Name0" presStyleCnt="0">
        <dgm:presLayoutVars>
          <dgm:dir/>
          <dgm:animLvl val="lvl"/>
          <dgm:resizeHandles val="exact"/>
        </dgm:presLayoutVars>
      </dgm:prSet>
      <dgm:spPr/>
      <dgm:t>
        <a:bodyPr/>
        <a:lstStyle/>
        <a:p>
          <a:endParaRPr lang="en-US"/>
        </a:p>
      </dgm:t>
    </dgm:pt>
    <dgm:pt modelId="{C4593C1C-DF35-4075-9CA1-99B3D7AE1B36}" type="pres">
      <dgm:prSet presAssocID="{B729F3E2-A008-486A-9789-16E80CDE2EF4}" presName="composite" presStyleCnt="0"/>
      <dgm:spPr/>
    </dgm:pt>
    <dgm:pt modelId="{34AB171B-6F1C-427A-ACF7-C0E045D04303}" type="pres">
      <dgm:prSet presAssocID="{B729F3E2-A008-486A-9789-16E80CDE2EF4}" presName="parTx" presStyleLbl="alignNode1" presStyleIdx="0" presStyleCnt="3">
        <dgm:presLayoutVars>
          <dgm:chMax val="0"/>
          <dgm:chPref val="0"/>
          <dgm:bulletEnabled val="1"/>
        </dgm:presLayoutVars>
      </dgm:prSet>
      <dgm:spPr/>
      <dgm:t>
        <a:bodyPr/>
        <a:lstStyle/>
        <a:p>
          <a:endParaRPr lang="en-US"/>
        </a:p>
      </dgm:t>
    </dgm:pt>
    <dgm:pt modelId="{941EF050-F306-4D6D-87A4-D6690DBB573A}" type="pres">
      <dgm:prSet presAssocID="{B729F3E2-A008-486A-9789-16E80CDE2EF4}" presName="desTx" presStyleLbl="alignAccFollowNode1" presStyleIdx="0" presStyleCnt="3">
        <dgm:presLayoutVars>
          <dgm:bulletEnabled val="1"/>
        </dgm:presLayoutVars>
      </dgm:prSet>
      <dgm:spPr/>
      <dgm:t>
        <a:bodyPr/>
        <a:lstStyle/>
        <a:p>
          <a:endParaRPr lang="en-US"/>
        </a:p>
      </dgm:t>
    </dgm:pt>
    <dgm:pt modelId="{0BAF6EC8-4100-4AD4-9DD4-285C39381ECA}" type="pres">
      <dgm:prSet presAssocID="{D6B545DA-5261-42CC-847C-68B6A85E16C7}" presName="space" presStyleCnt="0"/>
      <dgm:spPr/>
    </dgm:pt>
    <dgm:pt modelId="{5BD4A808-D480-4DBA-B4FE-1FB673F35D84}" type="pres">
      <dgm:prSet presAssocID="{24ACC769-E963-406B-8B8D-F319C79E7429}" presName="composite" presStyleCnt="0"/>
      <dgm:spPr/>
    </dgm:pt>
    <dgm:pt modelId="{C0649224-4484-4C2A-9AEE-AAEE912C0B33}" type="pres">
      <dgm:prSet presAssocID="{24ACC769-E963-406B-8B8D-F319C79E7429}" presName="parTx" presStyleLbl="alignNode1" presStyleIdx="1" presStyleCnt="3">
        <dgm:presLayoutVars>
          <dgm:chMax val="0"/>
          <dgm:chPref val="0"/>
          <dgm:bulletEnabled val="1"/>
        </dgm:presLayoutVars>
      </dgm:prSet>
      <dgm:spPr/>
      <dgm:t>
        <a:bodyPr/>
        <a:lstStyle/>
        <a:p>
          <a:endParaRPr lang="en-US"/>
        </a:p>
      </dgm:t>
    </dgm:pt>
    <dgm:pt modelId="{3E12FF2E-AEC1-494A-825F-7CDA5B558FAA}" type="pres">
      <dgm:prSet presAssocID="{24ACC769-E963-406B-8B8D-F319C79E7429}" presName="desTx" presStyleLbl="alignAccFollowNode1" presStyleIdx="1" presStyleCnt="3">
        <dgm:presLayoutVars>
          <dgm:bulletEnabled val="1"/>
        </dgm:presLayoutVars>
      </dgm:prSet>
      <dgm:spPr/>
      <dgm:t>
        <a:bodyPr/>
        <a:lstStyle/>
        <a:p>
          <a:endParaRPr lang="en-US"/>
        </a:p>
      </dgm:t>
    </dgm:pt>
    <dgm:pt modelId="{3EEED6A4-1B3B-4A16-93D2-E4BA9A98471B}" type="pres">
      <dgm:prSet presAssocID="{24D2D3BC-EDB6-4214-BDE3-C832C5F4F738}" presName="space" presStyleCnt="0"/>
      <dgm:spPr/>
    </dgm:pt>
    <dgm:pt modelId="{A9D10002-AD91-4940-9466-0D85380C2FF0}" type="pres">
      <dgm:prSet presAssocID="{A9646643-13B4-48C3-9D4E-8D90D17B27B0}" presName="composite" presStyleCnt="0"/>
      <dgm:spPr/>
    </dgm:pt>
    <dgm:pt modelId="{6E29FE48-FC8A-449A-81AD-3D9AEABE9D53}" type="pres">
      <dgm:prSet presAssocID="{A9646643-13B4-48C3-9D4E-8D90D17B27B0}" presName="parTx" presStyleLbl="alignNode1" presStyleIdx="2" presStyleCnt="3">
        <dgm:presLayoutVars>
          <dgm:chMax val="0"/>
          <dgm:chPref val="0"/>
          <dgm:bulletEnabled val="1"/>
        </dgm:presLayoutVars>
      </dgm:prSet>
      <dgm:spPr/>
      <dgm:t>
        <a:bodyPr/>
        <a:lstStyle/>
        <a:p>
          <a:endParaRPr lang="en-US"/>
        </a:p>
      </dgm:t>
    </dgm:pt>
    <dgm:pt modelId="{2FDB57D4-7643-4E51-A7C8-7C5468FB3AA1}" type="pres">
      <dgm:prSet presAssocID="{A9646643-13B4-48C3-9D4E-8D90D17B27B0}" presName="desTx" presStyleLbl="alignAccFollowNode1" presStyleIdx="2" presStyleCnt="3">
        <dgm:presLayoutVars>
          <dgm:bulletEnabled val="1"/>
        </dgm:presLayoutVars>
      </dgm:prSet>
      <dgm:spPr/>
      <dgm:t>
        <a:bodyPr/>
        <a:lstStyle/>
        <a:p>
          <a:endParaRPr lang="en-US"/>
        </a:p>
      </dgm:t>
    </dgm:pt>
  </dgm:ptLst>
  <dgm:cxnLst>
    <dgm:cxn modelId="{6CBDDDCC-95D5-45F7-A438-3C292A028250}" srcId="{24ACC769-E963-406B-8B8D-F319C79E7429}" destId="{F0B671A5-9F4D-4406-BA8B-7141BFDF6A1A}" srcOrd="2" destOrd="0" parTransId="{2AF2D903-84B6-4AFB-8042-72D7FFBDD595}" sibTransId="{38B148EB-0E62-4235-9C38-8D7B87A9263F}"/>
    <dgm:cxn modelId="{5EC13CA2-9AE3-41CA-8F7A-FD5D68FC40FD}" srcId="{24ACC769-E963-406B-8B8D-F319C79E7429}" destId="{37360B9A-3CB6-4E74-B6E4-7E0D4D74D303}" srcOrd="1" destOrd="0" parTransId="{D4A88522-CACB-4610-AE14-C3DE946FFE69}" sibTransId="{C09CCCBA-50A6-4E1C-91FA-F862C9FB49AA}"/>
    <dgm:cxn modelId="{F085E342-8981-43EA-B53A-AF1890421964}" srcId="{24ACC769-E963-406B-8B8D-F319C79E7429}" destId="{CB6BF5DD-CB6D-4CCE-891A-A7C9C0ACCE1E}" srcOrd="0" destOrd="0" parTransId="{AC936C02-0A25-4D17-86B5-F0B7DCAA92D6}" sibTransId="{B2D84BCF-8C1D-43ED-88A8-59BAF4ACB968}"/>
    <dgm:cxn modelId="{9CBC9C19-6BF6-47F8-B9E8-366EC846091B}" type="presOf" srcId="{F0B671A5-9F4D-4406-BA8B-7141BFDF6A1A}" destId="{3E12FF2E-AEC1-494A-825F-7CDA5B558FAA}" srcOrd="0" destOrd="2" presId="urn:microsoft.com/office/officeart/2005/8/layout/hList1"/>
    <dgm:cxn modelId="{B5881A64-1EE3-422A-931C-62CD2C8A634C}" type="presOf" srcId="{B729F3E2-A008-486A-9789-16E80CDE2EF4}" destId="{34AB171B-6F1C-427A-ACF7-C0E045D04303}" srcOrd="0" destOrd="0" presId="urn:microsoft.com/office/officeart/2005/8/layout/hList1"/>
    <dgm:cxn modelId="{91561268-D886-4606-AAEB-F8939AEBB11D}" srcId="{A9646643-13B4-48C3-9D4E-8D90D17B27B0}" destId="{69E90430-A2A8-4D52-B4F6-432F17E930C4}" srcOrd="2" destOrd="0" parTransId="{C0EF9885-B703-496C-9ABC-9F8E7FA0F957}" sibTransId="{9E744C99-345A-4D85-8723-A9880C28B498}"/>
    <dgm:cxn modelId="{07F6B094-4679-47F0-8E42-08B022B5D978}" type="presOf" srcId="{24ACC769-E963-406B-8B8D-F319C79E7429}" destId="{C0649224-4484-4C2A-9AEE-AAEE912C0B33}" srcOrd="0" destOrd="0" presId="urn:microsoft.com/office/officeart/2005/8/layout/hList1"/>
    <dgm:cxn modelId="{B2DCB155-73B2-4046-9EB7-64DEB8D40283}" srcId="{B729F3E2-A008-486A-9789-16E80CDE2EF4}" destId="{7C442A13-59FC-43A6-95C4-EE848D5D70F8}" srcOrd="1" destOrd="0" parTransId="{A0673860-0D7B-418B-BDDC-4AD38E887937}" sibTransId="{86475D25-C50D-4A7E-94ED-B08D3675DE5E}"/>
    <dgm:cxn modelId="{64708E3E-DCDC-4763-A03C-E7B1D133A1FB}" type="presOf" srcId="{82940997-CCB7-4EDF-8110-E8023849B72D}" destId="{2FDB57D4-7643-4E51-A7C8-7C5468FB3AA1}" srcOrd="0" destOrd="0" presId="urn:microsoft.com/office/officeart/2005/8/layout/hList1"/>
    <dgm:cxn modelId="{6407EAD5-D31E-462C-8E30-E10ABF53E80D}" type="presOf" srcId="{69E90430-A2A8-4D52-B4F6-432F17E930C4}" destId="{2FDB57D4-7643-4E51-A7C8-7C5468FB3AA1}" srcOrd="0" destOrd="2" presId="urn:microsoft.com/office/officeart/2005/8/layout/hList1"/>
    <dgm:cxn modelId="{72980245-857D-4D36-8987-5FA16170ED23}" srcId="{A9646643-13B4-48C3-9D4E-8D90D17B27B0}" destId="{408E5927-C20F-41FD-871C-6CEC800EBE8D}" srcOrd="1" destOrd="0" parTransId="{EE474352-A3C6-49F6-B2A7-AD77F245E4CD}" sibTransId="{06572536-0DDF-4222-8688-5AA626F7CC53}"/>
    <dgm:cxn modelId="{0A8B0C6C-D3C9-4B12-B1A8-7AAC7C3DA311}" srcId="{EFB5A746-3F88-45E9-AD7C-D2C680DBCA02}" destId="{24ACC769-E963-406B-8B8D-F319C79E7429}" srcOrd="1" destOrd="0" parTransId="{A5E4564A-7BF0-48A6-9263-F861E1772746}" sibTransId="{24D2D3BC-EDB6-4214-BDE3-C832C5F4F738}"/>
    <dgm:cxn modelId="{2751EE1E-AF53-4894-8DE2-FDFEA073369F}" type="presOf" srcId="{EFB5A746-3F88-45E9-AD7C-D2C680DBCA02}" destId="{8D80AF0B-C3C4-4FFA-B5A2-A551E7FC806E}" srcOrd="0" destOrd="0" presId="urn:microsoft.com/office/officeart/2005/8/layout/hList1"/>
    <dgm:cxn modelId="{C3BBB629-B8B7-45D9-8026-1B43CA50CF31}" type="presOf" srcId="{408E5927-C20F-41FD-871C-6CEC800EBE8D}" destId="{2FDB57D4-7643-4E51-A7C8-7C5468FB3AA1}" srcOrd="0" destOrd="1" presId="urn:microsoft.com/office/officeart/2005/8/layout/hList1"/>
    <dgm:cxn modelId="{C5CE91A0-54AE-49C3-80FA-4B328F8FDE6C}" type="presOf" srcId="{37360B9A-3CB6-4E74-B6E4-7E0D4D74D303}" destId="{3E12FF2E-AEC1-494A-825F-7CDA5B558FAA}" srcOrd="0" destOrd="1" presId="urn:microsoft.com/office/officeart/2005/8/layout/hList1"/>
    <dgm:cxn modelId="{898E0B57-EE5E-4C65-A9A2-973B1AA47523}" type="presOf" srcId="{CB6BF5DD-CB6D-4CCE-891A-A7C9C0ACCE1E}" destId="{3E12FF2E-AEC1-494A-825F-7CDA5B558FAA}" srcOrd="0" destOrd="0" presId="urn:microsoft.com/office/officeart/2005/8/layout/hList1"/>
    <dgm:cxn modelId="{E21D9D39-0B86-4E74-93E8-62E3EA25DE20}" type="presOf" srcId="{A9646643-13B4-48C3-9D4E-8D90D17B27B0}" destId="{6E29FE48-FC8A-449A-81AD-3D9AEABE9D53}" srcOrd="0" destOrd="0" presId="urn:microsoft.com/office/officeart/2005/8/layout/hList1"/>
    <dgm:cxn modelId="{EB1FAAC7-9409-45CB-854F-BB25468136CA}" srcId="{EFB5A746-3F88-45E9-AD7C-D2C680DBCA02}" destId="{A9646643-13B4-48C3-9D4E-8D90D17B27B0}" srcOrd="2" destOrd="0" parTransId="{67E74569-6FA4-434D-A741-0D86010BF1C4}" sibTransId="{D6E31DD3-2390-4962-9277-783E8DCBF497}"/>
    <dgm:cxn modelId="{56F2FF47-F5EF-401D-AA87-FECCFCD1FE2B}" type="presOf" srcId="{7C442A13-59FC-43A6-95C4-EE848D5D70F8}" destId="{941EF050-F306-4D6D-87A4-D6690DBB573A}" srcOrd="0" destOrd="1" presId="urn:microsoft.com/office/officeart/2005/8/layout/hList1"/>
    <dgm:cxn modelId="{61BBCC2B-5114-48FB-8B7A-2E322E05CA01}" type="presOf" srcId="{BBA7C126-2392-4CC5-B5A3-671DFA5E5F3A}" destId="{941EF050-F306-4D6D-87A4-D6690DBB573A}" srcOrd="0" destOrd="0" presId="urn:microsoft.com/office/officeart/2005/8/layout/hList1"/>
    <dgm:cxn modelId="{12593D75-4329-41F2-A2D7-760AA9B25C85}" srcId="{EFB5A746-3F88-45E9-AD7C-D2C680DBCA02}" destId="{B729F3E2-A008-486A-9789-16E80CDE2EF4}" srcOrd="0" destOrd="0" parTransId="{683537D7-19E9-4919-B82A-9FB1C420205D}" sibTransId="{D6B545DA-5261-42CC-847C-68B6A85E16C7}"/>
    <dgm:cxn modelId="{0BB8DD24-6D26-4192-8915-FAD0897F46C6}" srcId="{B729F3E2-A008-486A-9789-16E80CDE2EF4}" destId="{BBA7C126-2392-4CC5-B5A3-671DFA5E5F3A}" srcOrd="0" destOrd="0" parTransId="{E08AA642-BF5C-4B51-8A36-435DA0A2CF00}" sibTransId="{60FA74C5-FFCB-4611-AD85-2ED7EDF68B1B}"/>
    <dgm:cxn modelId="{2C8B7580-CA64-4DE6-8E44-E497B8F95B6E}" srcId="{A9646643-13B4-48C3-9D4E-8D90D17B27B0}" destId="{82940997-CCB7-4EDF-8110-E8023849B72D}" srcOrd="0" destOrd="0" parTransId="{D1D31502-F43C-4BF2-8DD8-29533508FB55}" sibTransId="{729B70D9-7C03-4636-8383-3F584C5B05A3}"/>
    <dgm:cxn modelId="{305B5FA8-7542-4B29-956A-E5EA36531115}" type="presParOf" srcId="{8D80AF0B-C3C4-4FFA-B5A2-A551E7FC806E}" destId="{C4593C1C-DF35-4075-9CA1-99B3D7AE1B36}" srcOrd="0" destOrd="0" presId="urn:microsoft.com/office/officeart/2005/8/layout/hList1"/>
    <dgm:cxn modelId="{CB3D7E38-8346-461D-B13B-39CCF0F0A64E}" type="presParOf" srcId="{C4593C1C-DF35-4075-9CA1-99B3D7AE1B36}" destId="{34AB171B-6F1C-427A-ACF7-C0E045D04303}" srcOrd="0" destOrd="0" presId="urn:microsoft.com/office/officeart/2005/8/layout/hList1"/>
    <dgm:cxn modelId="{525C2F6D-0995-4BAC-8511-8CAEC79103D1}" type="presParOf" srcId="{C4593C1C-DF35-4075-9CA1-99B3D7AE1B36}" destId="{941EF050-F306-4D6D-87A4-D6690DBB573A}" srcOrd="1" destOrd="0" presId="urn:microsoft.com/office/officeart/2005/8/layout/hList1"/>
    <dgm:cxn modelId="{CA1985AE-CE8C-4309-92ED-251A9BD279B7}" type="presParOf" srcId="{8D80AF0B-C3C4-4FFA-B5A2-A551E7FC806E}" destId="{0BAF6EC8-4100-4AD4-9DD4-285C39381ECA}" srcOrd="1" destOrd="0" presId="urn:microsoft.com/office/officeart/2005/8/layout/hList1"/>
    <dgm:cxn modelId="{3EDCC01F-CB70-42D3-9CC1-30D5C6466A3A}" type="presParOf" srcId="{8D80AF0B-C3C4-4FFA-B5A2-A551E7FC806E}" destId="{5BD4A808-D480-4DBA-B4FE-1FB673F35D84}" srcOrd="2" destOrd="0" presId="urn:microsoft.com/office/officeart/2005/8/layout/hList1"/>
    <dgm:cxn modelId="{C57261B4-1496-42DC-931F-C80E4A272321}" type="presParOf" srcId="{5BD4A808-D480-4DBA-B4FE-1FB673F35D84}" destId="{C0649224-4484-4C2A-9AEE-AAEE912C0B33}" srcOrd="0" destOrd="0" presId="urn:microsoft.com/office/officeart/2005/8/layout/hList1"/>
    <dgm:cxn modelId="{FD256F6C-46C2-47E2-A7C8-B3135E3968A0}" type="presParOf" srcId="{5BD4A808-D480-4DBA-B4FE-1FB673F35D84}" destId="{3E12FF2E-AEC1-494A-825F-7CDA5B558FAA}" srcOrd="1" destOrd="0" presId="urn:microsoft.com/office/officeart/2005/8/layout/hList1"/>
    <dgm:cxn modelId="{D073D869-8C18-4575-9E0D-9288191041FA}" type="presParOf" srcId="{8D80AF0B-C3C4-4FFA-B5A2-A551E7FC806E}" destId="{3EEED6A4-1B3B-4A16-93D2-E4BA9A98471B}" srcOrd="3" destOrd="0" presId="urn:microsoft.com/office/officeart/2005/8/layout/hList1"/>
    <dgm:cxn modelId="{FF46A352-31DB-4718-AAE2-1DBDA52C8636}" type="presParOf" srcId="{8D80AF0B-C3C4-4FFA-B5A2-A551E7FC806E}" destId="{A9D10002-AD91-4940-9466-0D85380C2FF0}" srcOrd="4" destOrd="0" presId="urn:microsoft.com/office/officeart/2005/8/layout/hList1"/>
    <dgm:cxn modelId="{2C2B718E-E97F-42B1-AB4F-6176B3105703}" type="presParOf" srcId="{A9D10002-AD91-4940-9466-0D85380C2FF0}" destId="{6E29FE48-FC8A-449A-81AD-3D9AEABE9D53}" srcOrd="0" destOrd="0" presId="urn:microsoft.com/office/officeart/2005/8/layout/hList1"/>
    <dgm:cxn modelId="{F0423A02-89B7-4909-AC4C-CF6A35A555CF}" type="presParOf" srcId="{A9D10002-AD91-4940-9466-0D85380C2FF0}" destId="{2FDB57D4-7643-4E51-A7C8-7C5468FB3AA1}"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55A90E-B8F3-44E0-AED4-872FC7A2B98F}" type="doc">
      <dgm:prSet loTypeId="urn:microsoft.com/office/officeart/2005/8/layout/lProcess2" loCatId="relationship" qsTypeId="urn:microsoft.com/office/officeart/2005/8/quickstyle/simple2" qsCatId="simple" csTypeId="urn:microsoft.com/office/officeart/2005/8/colors/accent1_1" csCatId="accent1" phldr="1"/>
      <dgm:spPr/>
      <dgm:t>
        <a:bodyPr/>
        <a:lstStyle/>
        <a:p>
          <a:endParaRPr lang="en-US"/>
        </a:p>
      </dgm:t>
    </dgm:pt>
    <dgm:pt modelId="{6CD16DD1-2731-4BDA-92C6-ABACF2B7622A}">
      <dgm:prSet phldrT="[Text]" custT="1"/>
      <dgm:spPr>
        <a:solidFill>
          <a:srgbClr val="CC6600"/>
        </a:solidFill>
      </dgm:spPr>
      <dgm:t>
        <a:bodyPr/>
        <a:lstStyle/>
        <a:p>
          <a:pPr algn="ctr"/>
          <a:r>
            <a:rPr lang="en-US" sz="2400" b="1" dirty="0" smtClean="0">
              <a:solidFill>
                <a:schemeClr val="bg1"/>
              </a:solidFill>
              <a:latin typeface="Corbel" pitchFamily="34" charset="0"/>
            </a:rPr>
            <a:t>Creating Healthy Communities</a:t>
          </a:r>
          <a:endParaRPr lang="en-US" sz="2400" b="1" dirty="0">
            <a:solidFill>
              <a:schemeClr val="bg1"/>
            </a:solidFill>
            <a:latin typeface="Corbel" pitchFamily="34" charset="0"/>
          </a:endParaRPr>
        </a:p>
      </dgm:t>
    </dgm:pt>
    <dgm:pt modelId="{01C30A85-7826-49FF-BE3E-FB83DF975497}" type="parTrans" cxnId="{83528652-D086-4606-BF22-79B9C2BAD160}">
      <dgm:prSet/>
      <dgm:spPr/>
      <dgm:t>
        <a:bodyPr/>
        <a:lstStyle/>
        <a:p>
          <a:endParaRPr lang="en-US">
            <a:solidFill>
              <a:srgbClr val="020202"/>
            </a:solidFill>
            <a:latin typeface="Corbel" pitchFamily="34" charset="0"/>
          </a:endParaRPr>
        </a:p>
      </dgm:t>
    </dgm:pt>
    <dgm:pt modelId="{43F9183E-AADF-455F-8B33-3DD850693BE0}" type="sibTrans" cxnId="{83528652-D086-4606-BF22-79B9C2BAD160}">
      <dgm:prSet/>
      <dgm:spPr/>
      <dgm:t>
        <a:bodyPr/>
        <a:lstStyle/>
        <a:p>
          <a:endParaRPr lang="en-US">
            <a:solidFill>
              <a:srgbClr val="020202"/>
            </a:solidFill>
            <a:latin typeface="Corbel" pitchFamily="34" charset="0"/>
          </a:endParaRPr>
        </a:p>
      </dgm:t>
    </dgm:pt>
    <dgm:pt modelId="{8B74C6C1-4732-4081-BD1F-7ABA9F0A981A}">
      <dgm:prSet phldrT="[Text]" custT="1"/>
      <dgm:spPr>
        <a:ln>
          <a:solidFill>
            <a:srgbClr val="FFC000"/>
          </a:solidFill>
        </a:ln>
      </dgm:spPr>
      <dgm:t>
        <a:bodyPr/>
        <a:lstStyle/>
        <a:p>
          <a:r>
            <a:rPr lang="en-US" sz="1800" dirty="0" smtClean="0">
              <a:solidFill>
                <a:srgbClr val="020202"/>
              </a:solidFill>
              <a:latin typeface="Corbel" pitchFamily="34" charset="0"/>
            </a:rPr>
            <a:t>Leverage ACA to promote community-wide initiatives.</a:t>
          </a:r>
          <a:endParaRPr lang="en-US" sz="1800" dirty="0">
            <a:solidFill>
              <a:srgbClr val="020202"/>
            </a:solidFill>
            <a:latin typeface="Corbel" pitchFamily="34" charset="0"/>
          </a:endParaRPr>
        </a:p>
      </dgm:t>
    </dgm:pt>
    <dgm:pt modelId="{CD6838BE-5F94-4EB0-B3A6-6620E77CA1A4}" type="parTrans" cxnId="{4C873A04-2E9D-487C-8375-80EB302F2EAE}">
      <dgm:prSet/>
      <dgm:spPr/>
      <dgm:t>
        <a:bodyPr/>
        <a:lstStyle/>
        <a:p>
          <a:endParaRPr lang="en-US">
            <a:solidFill>
              <a:srgbClr val="020202"/>
            </a:solidFill>
            <a:latin typeface="Corbel" pitchFamily="34" charset="0"/>
          </a:endParaRPr>
        </a:p>
      </dgm:t>
    </dgm:pt>
    <dgm:pt modelId="{6670A1D9-F118-4BB9-8EE3-A5308E91F110}" type="sibTrans" cxnId="{4C873A04-2E9D-487C-8375-80EB302F2EAE}">
      <dgm:prSet/>
      <dgm:spPr/>
      <dgm:t>
        <a:bodyPr/>
        <a:lstStyle/>
        <a:p>
          <a:endParaRPr lang="en-US">
            <a:solidFill>
              <a:srgbClr val="020202"/>
            </a:solidFill>
            <a:latin typeface="Corbel" pitchFamily="34" charset="0"/>
          </a:endParaRPr>
        </a:p>
      </dgm:t>
    </dgm:pt>
    <dgm:pt modelId="{15A1D8A3-FF69-4642-9C80-82FA461D7DA4}">
      <dgm:prSet phldrT="[Text]" custT="1"/>
      <dgm:spPr>
        <a:ln>
          <a:solidFill>
            <a:srgbClr val="FFC000"/>
          </a:solidFill>
        </a:ln>
      </dgm:spPr>
      <dgm:t>
        <a:bodyPr/>
        <a:lstStyle/>
        <a:p>
          <a:r>
            <a:rPr lang="en-US" sz="1800" dirty="0" smtClean="0">
              <a:solidFill>
                <a:srgbClr val="020202"/>
              </a:solidFill>
              <a:latin typeface="Corbel" pitchFamily="34" charset="0"/>
            </a:rPr>
            <a:t>Encourage an integrated approach to health and social services.</a:t>
          </a:r>
          <a:endParaRPr lang="en-US" sz="1800" dirty="0">
            <a:solidFill>
              <a:srgbClr val="020202"/>
            </a:solidFill>
            <a:latin typeface="Corbel" pitchFamily="34" charset="0"/>
          </a:endParaRPr>
        </a:p>
      </dgm:t>
    </dgm:pt>
    <dgm:pt modelId="{3E36770C-BD82-4928-B2AB-98846FCEFD05}" type="parTrans" cxnId="{AC57564F-6744-4D79-915B-A0CEC60DAC66}">
      <dgm:prSet/>
      <dgm:spPr/>
      <dgm:t>
        <a:bodyPr/>
        <a:lstStyle/>
        <a:p>
          <a:endParaRPr lang="en-US">
            <a:solidFill>
              <a:srgbClr val="020202"/>
            </a:solidFill>
            <a:latin typeface="Corbel" pitchFamily="34" charset="0"/>
          </a:endParaRPr>
        </a:p>
      </dgm:t>
    </dgm:pt>
    <dgm:pt modelId="{52A27DEC-8C46-4D63-899C-160F442A0547}" type="sibTrans" cxnId="{AC57564F-6744-4D79-915B-A0CEC60DAC66}">
      <dgm:prSet/>
      <dgm:spPr/>
      <dgm:t>
        <a:bodyPr/>
        <a:lstStyle/>
        <a:p>
          <a:endParaRPr lang="en-US">
            <a:solidFill>
              <a:srgbClr val="020202"/>
            </a:solidFill>
            <a:latin typeface="Corbel" pitchFamily="34" charset="0"/>
          </a:endParaRPr>
        </a:p>
      </dgm:t>
    </dgm:pt>
    <dgm:pt modelId="{683CBB97-C3FB-4706-872F-344E6F61435E}">
      <dgm:prSet phldrT="[Text]" custT="1"/>
      <dgm:spPr>
        <a:solidFill>
          <a:schemeClr val="accent2">
            <a:lumMod val="50000"/>
          </a:schemeClr>
        </a:solidFill>
      </dgm:spPr>
      <dgm:t>
        <a:bodyPr/>
        <a:lstStyle/>
        <a:p>
          <a:pPr algn="ctr"/>
          <a:r>
            <a:rPr lang="en-US" sz="2400" b="1" dirty="0" smtClean="0">
              <a:solidFill>
                <a:schemeClr val="bg1"/>
              </a:solidFill>
              <a:latin typeface="Corbel" pitchFamily="34" charset="0"/>
            </a:rPr>
            <a:t>Transitioning </a:t>
          </a:r>
          <a:br>
            <a:rPr lang="en-US" sz="2400" b="1" dirty="0" smtClean="0">
              <a:solidFill>
                <a:schemeClr val="bg1"/>
              </a:solidFill>
              <a:latin typeface="Corbel" pitchFamily="34" charset="0"/>
            </a:rPr>
          </a:br>
          <a:r>
            <a:rPr lang="en-US" sz="2400" b="1" dirty="0" smtClean="0">
              <a:solidFill>
                <a:schemeClr val="bg1"/>
              </a:solidFill>
              <a:latin typeface="Corbel" pitchFamily="34" charset="0"/>
            </a:rPr>
            <a:t>Health Care </a:t>
          </a:r>
          <a:br>
            <a:rPr lang="en-US" sz="2400" b="1" dirty="0" smtClean="0">
              <a:solidFill>
                <a:schemeClr val="bg1"/>
              </a:solidFill>
              <a:latin typeface="Corbel" pitchFamily="34" charset="0"/>
            </a:rPr>
          </a:br>
          <a:r>
            <a:rPr lang="en-US" sz="2400" b="1" dirty="0" smtClean="0">
              <a:solidFill>
                <a:schemeClr val="bg1"/>
              </a:solidFill>
              <a:latin typeface="Corbel" pitchFamily="34" charset="0"/>
            </a:rPr>
            <a:t>Organizations</a:t>
          </a:r>
          <a:endParaRPr lang="en-US" sz="2400" b="1" dirty="0">
            <a:solidFill>
              <a:schemeClr val="bg1"/>
            </a:solidFill>
            <a:latin typeface="Corbel" pitchFamily="34" charset="0"/>
          </a:endParaRPr>
        </a:p>
      </dgm:t>
    </dgm:pt>
    <dgm:pt modelId="{A08C1C1D-6DAB-41BB-B195-B2A61B029C1F}" type="parTrans" cxnId="{DCC63D10-0E4B-454A-B44C-3FEE5CBDC052}">
      <dgm:prSet/>
      <dgm:spPr/>
      <dgm:t>
        <a:bodyPr/>
        <a:lstStyle/>
        <a:p>
          <a:endParaRPr lang="en-US">
            <a:solidFill>
              <a:srgbClr val="020202"/>
            </a:solidFill>
            <a:latin typeface="Corbel" pitchFamily="34" charset="0"/>
          </a:endParaRPr>
        </a:p>
      </dgm:t>
    </dgm:pt>
    <dgm:pt modelId="{C811CDC4-4411-4FB9-B12B-9627B8C360D2}" type="sibTrans" cxnId="{DCC63D10-0E4B-454A-B44C-3FEE5CBDC052}">
      <dgm:prSet/>
      <dgm:spPr/>
      <dgm:t>
        <a:bodyPr/>
        <a:lstStyle/>
        <a:p>
          <a:endParaRPr lang="en-US">
            <a:solidFill>
              <a:srgbClr val="020202"/>
            </a:solidFill>
            <a:latin typeface="Corbel" pitchFamily="34" charset="0"/>
          </a:endParaRPr>
        </a:p>
      </dgm:t>
    </dgm:pt>
    <dgm:pt modelId="{735C6D85-40E1-442C-BA6A-E0CA715CE164}">
      <dgm:prSet phldrT="[Text]" custT="1"/>
      <dgm:spPr>
        <a:ln>
          <a:solidFill>
            <a:schemeClr val="accent2">
              <a:lumMod val="75000"/>
            </a:schemeClr>
          </a:solidFill>
        </a:ln>
      </dgm:spPr>
      <dgm:t>
        <a:bodyPr/>
        <a:lstStyle/>
        <a:p>
          <a:r>
            <a:rPr lang="en-US" sz="1800" dirty="0" smtClean="0">
              <a:solidFill>
                <a:srgbClr val="020202"/>
              </a:solidFill>
              <a:latin typeface="Corbel" pitchFamily="34" charset="0"/>
            </a:rPr>
            <a:t>Support safety net systems to adapt, create capacity, &amp; innovate.</a:t>
          </a:r>
          <a:endParaRPr lang="en-US" sz="1800" dirty="0">
            <a:solidFill>
              <a:srgbClr val="020202"/>
            </a:solidFill>
            <a:latin typeface="Corbel" pitchFamily="34" charset="0"/>
          </a:endParaRPr>
        </a:p>
      </dgm:t>
    </dgm:pt>
    <dgm:pt modelId="{98C72B7E-F11D-48E6-9AF2-E2F9BE1CB3AE}" type="parTrans" cxnId="{E4CB889C-AF0A-483D-B158-A29BD19741E2}">
      <dgm:prSet/>
      <dgm:spPr/>
      <dgm:t>
        <a:bodyPr/>
        <a:lstStyle/>
        <a:p>
          <a:endParaRPr lang="en-US">
            <a:solidFill>
              <a:srgbClr val="020202"/>
            </a:solidFill>
            <a:latin typeface="Corbel" pitchFamily="34" charset="0"/>
          </a:endParaRPr>
        </a:p>
      </dgm:t>
    </dgm:pt>
    <dgm:pt modelId="{684B0BF1-ED00-4D0B-9808-61B7D9B084D2}" type="sibTrans" cxnId="{E4CB889C-AF0A-483D-B158-A29BD19741E2}">
      <dgm:prSet/>
      <dgm:spPr/>
      <dgm:t>
        <a:bodyPr/>
        <a:lstStyle/>
        <a:p>
          <a:endParaRPr lang="en-US">
            <a:solidFill>
              <a:srgbClr val="020202"/>
            </a:solidFill>
            <a:latin typeface="Corbel" pitchFamily="34" charset="0"/>
          </a:endParaRPr>
        </a:p>
      </dgm:t>
    </dgm:pt>
    <dgm:pt modelId="{60EF7B1A-380F-47BE-9279-5CDBF964D02B}">
      <dgm:prSet phldrT="[Text]" custT="1"/>
      <dgm:spPr>
        <a:ln>
          <a:solidFill>
            <a:schemeClr val="accent2">
              <a:lumMod val="75000"/>
            </a:schemeClr>
          </a:solidFill>
        </a:ln>
      </dgm:spPr>
      <dgm:t>
        <a:bodyPr/>
        <a:lstStyle/>
        <a:p>
          <a:r>
            <a:rPr lang="en-US" sz="1800" dirty="0" smtClean="0">
              <a:solidFill>
                <a:srgbClr val="020202"/>
              </a:solidFill>
              <a:latin typeface="Corbel" pitchFamily="34" charset="0"/>
            </a:rPr>
            <a:t>Ensure diversity </a:t>
          </a:r>
          <a:br>
            <a:rPr lang="en-US" sz="1800" dirty="0" smtClean="0">
              <a:solidFill>
                <a:srgbClr val="020202"/>
              </a:solidFill>
              <a:latin typeface="Corbel" pitchFamily="34" charset="0"/>
            </a:rPr>
          </a:br>
          <a:r>
            <a:rPr lang="en-US" sz="1800" dirty="0" smtClean="0">
              <a:solidFill>
                <a:srgbClr val="020202"/>
              </a:solidFill>
              <a:latin typeface="Corbel" pitchFamily="34" charset="0"/>
            </a:rPr>
            <a:t>and equity are reflected in organization &amp; staff.</a:t>
          </a:r>
          <a:endParaRPr lang="en-US" sz="1800" dirty="0">
            <a:solidFill>
              <a:srgbClr val="020202"/>
            </a:solidFill>
            <a:latin typeface="Corbel" pitchFamily="34" charset="0"/>
          </a:endParaRPr>
        </a:p>
      </dgm:t>
    </dgm:pt>
    <dgm:pt modelId="{6C8F78CC-906B-43C4-9C6D-3E965B383AD3}" type="parTrans" cxnId="{778AC0EB-8753-4A5A-A2CC-111D00A73296}">
      <dgm:prSet/>
      <dgm:spPr/>
      <dgm:t>
        <a:bodyPr/>
        <a:lstStyle/>
        <a:p>
          <a:endParaRPr lang="en-US">
            <a:solidFill>
              <a:srgbClr val="020202"/>
            </a:solidFill>
            <a:latin typeface="Corbel" pitchFamily="34" charset="0"/>
          </a:endParaRPr>
        </a:p>
      </dgm:t>
    </dgm:pt>
    <dgm:pt modelId="{C56622A4-50DC-4834-9A8C-B0869519F8C7}" type="sibTrans" cxnId="{778AC0EB-8753-4A5A-A2CC-111D00A73296}">
      <dgm:prSet/>
      <dgm:spPr/>
      <dgm:t>
        <a:bodyPr/>
        <a:lstStyle/>
        <a:p>
          <a:endParaRPr lang="en-US">
            <a:solidFill>
              <a:srgbClr val="020202"/>
            </a:solidFill>
            <a:latin typeface="Corbel" pitchFamily="34" charset="0"/>
          </a:endParaRPr>
        </a:p>
      </dgm:t>
    </dgm:pt>
    <dgm:pt modelId="{FF845144-BF15-4F85-9757-DDBB8F6B5268}">
      <dgm:prSet phldrT="[Text]" custT="1"/>
      <dgm:spPr>
        <a:solidFill>
          <a:schemeClr val="accent1">
            <a:lumMod val="75000"/>
          </a:schemeClr>
        </a:solidFill>
      </dgm:spPr>
      <dgm:t>
        <a:bodyPr/>
        <a:lstStyle/>
        <a:p>
          <a:pPr algn="ctr"/>
          <a:r>
            <a:rPr lang="en-US" sz="2400" b="1" dirty="0" smtClean="0">
              <a:solidFill>
                <a:schemeClr val="bg1"/>
              </a:solidFill>
              <a:latin typeface="Corbel" pitchFamily="34" charset="0"/>
            </a:rPr>
            <a:t>Promoting </a:t>
          </a:r>
          <a:br>
            <a:rPr lang="en-US" sz="2400" b="1" dirty="0" smtClean="0">
              <a:solidFill>
                <a:schemeClr val="bg1"/>
              </a:solidFill>
              <a:latin typeface="Corbel" pitchFamily="34" charset="0"/>
            </a:rPr>
          </a:br>
          <a:r>
            <a:rPr lang="en-US" sz="2400" b="1" dirty="0" smtClean="0">
              <a:solidFill>
                <a:schemeClr val="bg1"/>
              </a:solidFill>
              <a:latin typeface="Corbel" pitchFamily="34" charset="0"/>
            </a:rPr>
            <a:t>Individual</a:t>
          </a:r>
          <a:br>
            <a:rPr lang="en-US" sz="2400" b="1" dirty="0" smtClean="0">
              <a:solidFill>
                <a:schemeClr val="bg1"/>
              </a:solidFill>
              <a:latin typeface="Corbel" pitchFamily="34" charset="0"/>
            </a:rPr>
          </a:br>
          <a:r>
            <a:rPr lang="en-US" sz="2400" b="1" dirty="0" smtClean="0">
              <a:solidFill>
                <a:schemeClr val="bg1"/>
              </a:solidFill>
              <a:latin typeface="Corbel" pitchFamily="34" charset="0"/>
            </a:rPr>
            <a:t>Health</a:t>
          </a:r>
          <a:endParaRPr lang="en-US" sz="2400" b="1" dirty="0">
            <a:solidFill>
              <a:schemeClr val="bg1"/>
            </a:solidFill>
            <a:latin typeface="Corbel" pitchFamily="34" charset="0"/>
          </a:endParaRPr>
        </a:p>
      </dgm:t>
    </dgm:pt>
    <dgm:pt modelId="{DC204D70-C61E-4BC9-BC83-3AA60FEAFF59}" type="parTrans" cxnId="{51F55DC9-1FB8-40A0-A105-09C5C21B4D1D}">
      <dgm:prSet/>
      <dgm:spPr/>
      <dgm:t>
        <a:bodyPr/>
        <a:lstStyle/>
        <a:p>
          <a:endParaRPr lang="en-US">
            <a:solidFill>
              <a:srgbClr val="020202"/>
            </a:solidFill>
            <a:latin typeface="Corbel" pitchFamily="34" charset="0"/>
          </a:endParaRPr>
        </a:p>
      </dgm:t>
    </dgm:pt>
    <dgm:pt modelId="{CB1E94DD-1A56-48AE-859E-32C1C2DFDA84}" type="sibTrans" cxnId="{51F55DC9-1FB8-40A0-A105-09C5C21B4D1D}">
      <dgm:prSet/>
      <dgm:spPr/>
      <dgm:t>
        <a:bodyPr/>
        <a:lstStyle/>
        <a:p>
          <a:endParaRPr lang="en-US">
            <a:solidFill>
              <a:srgbClr val="020202"/>
            </a:solidFill>
            <a:latin typeface="Corbel" pitchFamily="34" charset="0"/>
          </a:endParaRPr>
        </a:p>
      </dgm:t>
    </dgm:pt>
    <dgm:pt modelId="{A057187F-AE1A-4119-8B76-39F7CE7C6385}">
      <dgm:prSet phldrT="[Text]" custT="1"/>
      <dgm:spPr>
        <a:ln>
          <a:solidFill>
            <a:schemeClr val="accent5">
              <a:lumMod val="75000"/>
            </a:schemeClr>
          </a:solidFill>
        </a:ln>
      </dgm:spPr>
      <dgm:t>
        <a:bodyPr/>
        <a:lstStyle/>
        <a:p>
          <a:r>
            <a:rPr lang="en-US" sz="1800" dirty="0" smtClean="0">
              <a:solidFill>
                <a:srgbClr val="020202"/>
              </a:solidFill>
              <a:latin typeface="Corbel" pitchFamily="34" charset="0"/>
            </a:rPr>
            <a:t>Ensure adequate provider training on cultural competence.</a:t>
          </a:r>
          <a:endParaRPr lang="en-US" sz="1800" dirty="0">
            <a:solidFill>
              <a:srgbClr val="020202"/>
            </a:solidFill>
            <a:latin typeface="Corbel" pitchFamily="34" charset="0"/>
          </a:endParaRPr>
        </a:p>
      </dgm:t>
    </dgm:pt>
    <dgm:pt modelId="{88DC9454-9A49-47D9-B2D4-231F4E368D9C}" type="parTrans" cxnId="{A6BE9947-AED2-4A1E-BFFB-E2984C70CBC4}">
      <dgm:prSet/>
      <dgm:spPr/>
      <dgm:t>
        <a:bodyPr/>
        <a:lstStyle/>
        <a:p>
          <a:endParaRPr lang="en-US">
            <a:solidFill>
              <a:srgbClr val="020202"/>
            </a:solidFill>
            <a:latin typeface="Corbel" pitchFamily="34" charset="0"/>
          </a:endParaRPr>
        </a:p>
      </dgm:t>
    </dgm:pt>
    <dgm:pt modelId="{DABBD2B5-69E4-4345-BC48-5B0297C25C59}" type="sibTrans" cxnId="{A6BE9947-AED2-4A1E-BFFB-E2984C70CBC4}">
      <dgm:prSet/>
      <dgm:spPr/>
      <dgm:t>
        <a:bodyPr/>
        <a:lstStyle/>
        <a:p>
          <a:endParaRPr lang="en-US">
            <a:solidFill>
              <a:srgbClr val="020202"/>
            </a:solidFill>
            <a:latin typeface="Corbel" pitchFamily="34" charset="0"/>
          </a:endParaRPr>
        </a:p>
      </dgm:t>
    </dgm:pt>
    <dgm:pt modelId="{CF8753B2-7D84-4D7D-A80B-5C059B7996E7}">
      <dgm:prSet phldrT="[Text]" custT="1"/>
      <dgm:spPr>
        <a:ln>
          <a:solidFill>
            <a:schemeClr val="accent5">
              <a:lumMod val="75000"/>
            </a:schemeClr>
          </a:solidFill>
        </a:ln>
      </dgm:spPr>
      <dgm:t>
        <a:bodyPr/>
        <a:lstStyle/>
        <a:p>
          <a:r>
            <a:rPr lang="en-US" sz="1800" dirty="0" smtClean="0">
              <a:solidFill>
                <a:srgbClr val="020202"/>
              </a:solidFill>
              <a:latin typeface="Corbel" pitchFamily="34" charset="0"/>
            </a:rPr>
            <a:t>Provide culturally &amp; linguistically appropriate information &amp; tools.</a:t>
          </a:r>
          <a:endParaRPr lang="en-US" sz="1800" dirty="0">
            <a:solidFill>
              <a:srgbClr val="020202"/>
            </a:solidFill>
            <a:latin typeface="Corbel" pitchFamily="34" charset="0"/>
          </a:endParaRPr>
        </a:p>
      </dgm:t>
    </dgm:pt>
    <dgm:pt modelId="{13AE701C-F63F-437D-99EA-4A0BD0A541FD}" type="parTrans" cxnId="{AE34D2C8-0E8F-41E4-8E34-165F8F3325A2}">
      <dgm:prSet/>
      <dgm:spPr/>
      <dgm:t>
        <a:bodyPr/>
        <a:lstStyle/>
        <a:p>
          <a:endParaRPr lang="en-US">
            <a:solidFill>
              <a:srgbClr val="020202"/>
            </a:solidFill>
            <a:latin typeface="Corbel" pitchFamily="34" charset="0"/>
          </a:endParaRPr>
        </a:p>
      </dgm:t>
    </dgm:pt>
    <dgm:pt modelId="{C73FF192-5A79-43A9-BC5C-3F97D8DBC7FA}" type="sibTrans" cxnId="{AE34D2C8-0E8F-41E4-8E34-165F8F3325A2}">
      <dgm:prSet/>
      <dgm:spPr/>
      <dgm:t>
        <a:bodyPr/>
        <a:lstStyle/>
        <a:p>
          <a:endParaRPr lang="en-US">
            <a:solidFill>
              <a:srgbClr val="020202"/>
            </a:solidFill>
            <a:latin typeface="Corbel" pitchFamily="34" charset="0"/>
          </a:endParaRPr>
        </a:p>
      </dgm:t>
    </dgm:pt>
    <dgm:pt modelId="{581A6A19-0F8E-4958-A855-35824EEE4A9E}" type="pres">
      <dgm:prSet presAssocID="{4C55A90E-B8F3-44E0-AED4-872FC7A2B98F}" presName="theList" presStyleCnt="0">
        <dgm:presLayoutVars>
          <dgm:dir/>
          <dgm:animLvl val="lvl"/>
          <dgm:resizeHandles val="exact"/>
        </dgm:presLayoutVars>
      </dgm:prSet>
      <dgm:spPr/>
      <dgm:t>
        <a:bodyPr/>
        <a:lstStyle/>
        <a:p>
          <a:endParaRPr lang="en-US"/>
        </a:p>
      </dgm:t>
    </dgm:pt>
    <dgm:pt modelId="{5B72FA11-7343-4573-8BB0-ADBEF93D4AD3}" type="pres">
      <dgm:prSet presAssocID="{6CD16DD1-2731-4BDA-92C6-ABACF2B7622A}" presName="compNode" presStyleCnt="0"/>
      <dgm:spPr/>
      <dgm:t>
        <a:bodyPr/>
        <a:lstStyle/>
        <a:p>
          <a:endParaRPr lang="en-US"/>
        </a:p>
      </dgm:t>
    </dgm:pt>
    <dgm:pt modelId="{CC610247-24E0-482D-892F-60F537FE43FD}" type="pres">
      <dgm:prSet presAssocID="{6CD16DD1-2731-4BDA-92C6-ABACF2B7622A}" presName="aNode" presStyleLbl="bgShp" presStyleIdx="0" presStyleCnt="3"/>
      <dgm:spPr/>
      <dgm:t>
        <a:bodyPr/>
        <a:lstStyle/>
        <a:p>
          <a:endParaRPr lang="en-US"/>
        </a:p>
      </dgm:t>
    </dgm:pt>
    <dgm:pt modelId="{FD4EEE84-8C7D-4CF4-86B7-9637067D511A}" type="pres">
      <dgm:prSet presAssocID="{6CD16DD1-2731-4BDA-92C6-ABACF2B7622A}" presName="textNode" presStyleLbl="bgShp" presStyleIdx="0" presStyleCnt="3"/>
      <dgm:spPr/>
      <dgm:t>
        <a:bodyPr/>
        <a:lstStyle/>
        <a:p>
          <a:endParaRPr lang="en-US"/>
        </a:p>
      </dgm:t>
    </dgm:pt>
    <dgm:pt modelId="{2424A159-474F-4F12-A3D0-A5BB1FDD92E6}" type="pres">
      <dgm:prSet presAssocID="{6CD16DD1-2731-4BDA-92C6-ABACF2B7622A}" presName="compChildNode" presStyleCnt="0"/>
      <dgm:spPr/>
      <dgm:t>
        <a:bodyPr/>
        <a:lstStyle/>
        <a:p>
          <a:endParaRPr lang="en-US"/>
        </a:p>
      </dgm:t>
    </dgm:pt>
    <dgm:pt modelId="{8249F9E3-72DC-4782-B2ED-F95FA58E9F67}" type="pres">
      <dgm:prSet presAssocID="{6CD16DD1-2731-4BDA-92C6-ABACF2B7622A}" presName="theInnerList" presStyleCnt="0"/>
      <dgm:spPr/>
      <dgm:t>
        <a:bodyPr/>
        <a:lstStyle/>
        <a:p>
          <a:endParaRPr lang="en-US"/>
        </a:p>
      </dgm:t>
    </dgm:pt>
    <dgm:pt modelId="{2F0BC6E8-0544-41BE-B10E-C8F65437ECDD}" type="pres">
      <dgm:prSet presAssocID="{8B74C6C1-4732-4081-BD1F-7ABA9F0A981A}" presName="childNode" presStyleLbl="node1" presStyleIdx="0" presStyleCnt="6">
        <dgm:presLayoutVars>
          <dgm:bulletEnabled val="1"/>
        </dgm:presLayoutVars>
      </dgm:prSet>
      <dgm:spPr/>
      <dgm:t>
        <a:bodyPr/>
        <a:lstStyle/>
        <a:p>
          <a:endParaRPr lang="en-US"/>
        </a:p>
      </dgm:t>
    </dgm:pt>
    <dgm:pt modelId="{CD143F2F-0FC9-422A-8A82-121FEB8D58A7}" type="pres">
      <dgm:prSet presAssocID="{8B74C6C1-4732-4081-BD1F-7ABA9F0A981A}" presName="aSpace2" presStyleCnt="0"/>
      <dgm:spPr/>
      <dgm:t>
        <a:bodyPr/>
        <a:lstStyle/>
        <a:p>
          <a:endParaRPr lang="en-US"/>
        </a:p>
      </dgm:t>
    </dgm:pt>
    <dgm:pt modelId="{6AAB62F4-A91F-460D-9300-DB225C66E22B}" type="pres">
      <dgm:prSet presAssocID="{15A1D8A3-FF69-4642-9C80-82FA461D7DA4}" presName="childNode" presStyleLbl="node1" presStyleIdx="1" presStyleCnt="6">
        <dgm:presLayoutVars>
          <dgm:bulletEnabled val="1"/>
        </dgm:presLayoutVars>
      </dgm:prSet>
      <dgm:spPr/>
      <dgm:t>
        <a:bodyPr/>
        <a:lstStyle/>
        <a:p>
          <a:endParaRPr lang="en-US"/>
        </a:p>
      </dgm:t>
    </dgm:pt>
    <dgm:pt modelId="{83EF6A96-54BA-482A-8018-F5A968A8F231}" type="pres">
      <dgm:prSet presAssocID="{6CD16DD1-2731-4BDA-92C6-ABACF2B7622A}" presName="aSpace" presStyleCnt="0"/>
      <dgm:spPr/>
      <dgm:t>
        <a:bodyPr/>
        <a:lstStyle/>
        <a:p>
          <a:endParaRPr lang="en-US"/>
        </a:p>
      </dgm:t>
    </dgm:pt>
    <dgm:pt modelId="{2EC3B46E-B8DC-4967-8181-039D9097DDF7}" type="pres">
      <dgm:prSet presAssocID="{683CBB97-C3FB-4706-872F-344E6F61435E}" presName="compNode" presStyleCnt="0"/>
      <dgm:spPr/>
      <dgm:t>
        <a:bodyPr/>
        <a:lstStyle/>
        <a:p>
          <a:endParaRPr lang="en-US"/>
        </a:p>
      </dgm:t>
    </dgm:pt>
    <dgm:pt modelId="{16A089A2-8518-4FAA-A659-3C288D6119DA}" type="pres">
      <dgm:prSet presAssocID="{683CBB97-C3FB-4706-872F-344E6F61435E}" presName="aNode" presStyleLbl="bgShp" presStyleIdx="1" presStyleCnt="3"/>
      <dgm:spPr/>
      <dgm:t>
        <a:bodyPr/>
        <a:lstStyle/>
        <a:p>
          <a:endParaRPr lang="en-US"/>
        </a:p>
      </dgm:t>
    </dgm:pt>
    <dgm:pt modelId="{15C3378C-3F86-4298-8EE1-FEE0BBCD3367}" type="pres">
      <dgm:prSet presAssocID="{683CBB97-C3FB-4706-872F-344E6F61435E}" presName="textNode" presStyleLbl="bgShp" presStyleIdx="1" presStyleCnt="3"/>
      <dgm:spPr/>
      <dgm:t>
        <a:bodyPr/>
        <a:lstStyle/>
        <a:p>
          <a:endParaRPr lang="en-US"/>
        </a:p>
      </dgm:t>
    </dgm:pt>
    <dgm:pt modelId="{A0926A57-F5B4-402E-B76D-10274C9E1ADE}" type="pres">
      <dgm:prSet presAssocID="{683CBB97-C3FB-4706-872F-344E6F61435E}" presName="compChildNode" presStyleCnt="0"/>
      <dgm:spPr/>
      <dgm:t>
        <a:bodyPr/>
        <a:lstStyle/>
        <a:p>
          <a:endParaRPr lang="en-US"/>
        </a:p>
      </dgm:t>
    </dgm:pt>
    <dgm:pt modelId="{404344AA-DDF9-4AE3-A096-8981566270D8}" type="pres">
      <dgm:prSet presAssocID="{683CBB97-C3FB-4706-872F-344E6F61435E}" presName="theInnerList" presStyleCnt="0"/>
      <dgm:spPr/>
      <dgm:t>
        <a:bodyPr/>
        <a:lstStyle/>
        <a:p>
          <a:endParaRPr lang="en-US"/>
        </a:p>
      </dgm:t>
    </dgm:pt>
    <dgm:pt modelId="{BFC90B56-B810-4089-BFB8-8EA249A3F02C}" type="pres">
      <dgm:prSet presAssocID="{735C6D85-40E1-442C-BA6A-E0CA715CE164}" presName="childNode" presStyleLbl="node1" presStyleIdx="2" presStyleCnt="6">
        <dgm:presLayoutVars>
          <dgm:bulletEnabled val="1"/>
        </dgm:presLayoutVars>
      </dgm:prSet>
      <dgm:spPr/>
      <dgm:t>
        <a:bodyPr/>
        <a:lstStyle/>
        <a:p>
          <a:endParaRPr lang="en-US"/>
        </a:p>
      </dgm:t>
    </dgm:pt>
    <dgm:pt modelId="{905C3984-DBDA-4079-8CEA-49EA2761BBA3}" type="pres">
      <dgm:prSet presAssocID="{735C6D85-40E1-442C-BA6A-E0CA715CE164}" presName="aSpace2" presStyleCnt="0"/>
      <dgm:spPr/>
      <dgm:t>
        <a:bodyPr/>
        <a:lstStyle/>
        <a:p>
          <a:endParaRPr lang="en-US"/>
        </a:p>
      </dgm:t>
    </dgm:pt>
    <dgm:pt modelId="{FCFF0699-21CB-4C01-A111-53F2A3B3012F}" type="pres">
      <dgm:prSet presAssocID="{60EF7B1A-380F-47BE-9279-5CDBF964D02B}" presName="childNode" presStyleLbl="node1" presStyleIdx="3" presStyleCnt="6">
        <dgm:presLayoutVars>
          <dgm:bulletEnabled val="1"/>
        </dgm:presLayoutVars>
      </dgm:prSet>
      <dgm:spPr/>
      <dgm:t>
        <a:bodyPr/>
        <a:lstStyle/>
        <a:p>
          <a:endParaRPr lang="en-US"/>
        </a:p>
      </dgm:t>
    </dgm:pt>
    <dgm:pt modelId="{58D8AF5B-0CD3-4CCE-9C0C-7BCA5D5C4F37}" type="pres">
      <dgm:prSet presAssocID="{683CBB97-C3FB-4706-872F-344E6F61435E}" presName="aSpace" presStyleCnt="0"/>
      <dgm:spPr/>
      <dgm:t>
        <a:bodyPr/>
        <a:lstStyle/>
        <a:p>
          <a:endParaRPr lang="en-US"/>
        </a:p>
      </dgm:t>
    </dgm:pt>
    <dgm:pt modelId="{FB8BA2A0-C445-49EC-AD4F-727F5BCD4CF6}" type="pres">
      <dgm:prSet presAssocID="{FF845144-BF15-4F85-9757-DDBB8F6B5268}" presName="compNode" presStyleCnt="0"/>
      <dgm:spPr/>
      <dgm:t>
        <a:bodyPr/>
        <a:lstStyle/>
        <a:p>
          <a:endParaRPr lang="en-US"/>
        </a:p>
      </dgm:t>
    </dgm:pt>
    <dgm:pt modelId="{FD66823D-C3CC-42D5-ADB5-8CFB5FEFBDC8}" type="pres">
      <dgm:prSet presAssocID="{FF845144-BF15-4F85-9757-DDBB8F6B5268}" presName="aNode" presStyleLbl="bgShp" presStyleIdx="2" presStyleCnt="3"/>
      <dgm:spPr/>
      <dgm:t>
        <a:bodyPr/>
        <a:lstStyle/>
        <a:p>
          <a:endParaRPr lang="en-US"/>
        </a:p>
      </dgm:t>
    </dgm:pt>
    <dgm:pt modelId="{F751F7C2-8A48-42EA-A099-8C0003EB4C7C}" type="pres">
      <dgm:prSet presAssocID="{FF845144-BF15-4F85-9757-DDBB8F6B5268}" presName="textNode" presStyleLbl="bgShp" presStyleIdx="2" presStyleCnt="3"/>
      <dgm:spPr/>
      <dgm:t>
        <a:bodyPr/>
        <a:lstStyle/>
        <a:p>
          <a:endParaRPr lang="en-US"/>
        </a:p>
      </dgm:t>
    </dgm:pt>
    <dgm:pt modelId="{CC4773A3-F0BF-4401-8DA0-82F65B6440BF}" type="pres">
      <dgm:prSet presAssocID="{FF845144-BF15-4F85-9757-DDBB8F6B5268}" presName="compChildNode" presStyleCnt="0"/>
      <dgm:spPr/>
      <dgm:t>
        <a:bodyPr/>
        <a:lstStyle/>
        <a:p>
          <a:endParaRPr lang="en-US"/>
        </a:p>
      </dgm:t>
    </dgm:pt>
    <dgm:pt modelId="{894A8D3F-BD20-4A0B-8887-3205FC69CEC1}" type="pres">
      <dgm:prSet presAssocID="{FF845144-BF15-4F85-9757-DDBB8F6B5268}" presName="theInnerList" presStyleCnt="0"/>
      <dgm:spPr/>
      <dgm:t>
        <a:bodyPr/>
        <a:lstStyle/>
        <a:p>
          <a:endParaRPr lang="en-US"/>
        </a:p>
      </dgm:t>
    </dgm:pt>
    <dgm:pt modelId="{193F3233-0FD0-4B6D-A09E-BFC649B2BCAC}" type="pres">
      <dgm:prSet presAssocID="{A057187F-AE1A-4119-8B76-39F7CE7C6385}" presName="childNode" presStyleLbl="node1" presStyleIdx="4" presStyleCnt="6">
        <dgm:presLayoutVars>
          <dgm:bulletEnabled val="1"/>
        </dgm:presLayoutVars>
      </dgm:prSet>
      <dgm:spPr/>
      <dgm:t>
        <a:bodyPr/>
        <a:lstStyle/>
        <a:p>
          <a:endParaRPr lang="en-US"/>
        </a:p>
      </dgm:t>
    </dgm:pt>
    <dgm:pt modelId="{768115CF-DDB5-4CA7-9C24-CA9FF44B2EB5}" type="pres">
      <dgm:prSet presAssocID="{A057187F-AE1A-4119-8B76-39F7CE7C6385}" presName="aSpace2" presStyleCnt="0"/>
      <dgm:spPr/>
      <dgm:t>
        <a:bodyPr/>
        <a:lstStyle/>
        <a:p>
          <a:endParaRPr lang="en-US"/>
        </a:p>
      </dgm:t>
    </dgm:pt>
    <dgm:pt modelId="{3D54CD83-8414-41FD-951B-9AA721BDB834}" type="pres">
      <dgm:prSet presAssocID="{CF8753B2-7D84-4D7D-A80B-5C059B7996E7}" presName="childNode" presStyleLbl="node1" presStyleIdx="5" presStyleCnt="6">
        <dgm:presLayoutVars>
          <dgm:bulletEnabled val="1"/>
        </dgm:presLayoutVars>
      </dgm:prSet>
      <dgm:spPr/>
      <dgm:t>
        <a:bodyPr/>
        <a:lstStyle/>
        <a:p>
          <a:endParaRPr lang="en-US"/>
        </a:p>
      </dgm:t>
    </dgm:pt>
  </dgm:ptLst>
  <dgm:cxnLst>
    <dgm:cxn modelId="{DCC63D10-0E4B-454A-B44C-3FEE5CBDC052}" srcId="{4C55A90E-B8F3-44E0-AED4-872FC7A2B98F}" destId="{683CBB97-C3FB-4706-872F-344E6F61435E}" srcOrd="1" destOrd="0" parTransId="{A08C1C1D-6DAB-41BB-B195-B2A61B029C1F}" sibTransId="{C811CDC4-4411-4FB9-B12B-9627B8C360D2}"/>
    <dgm:cxn modelId="{72CAD9A3-19E7-4F47-B855-E999CC6B51B7}" type="presOf" srcId="{4C55A90E-B8F3-44E0-AED4-872FC7A2B98F}" destId="{581A6A19-0F8E-4958-A855-35824EEE4A9E}" srcOrd="0" destOrd="0" presId="urn:microsoft.com/office/officeart/2005/8/layout/lProcess2"/>
    <dgm:cxn modelId="{E4CB889C-AF0A-483D-B158-A29BD19741E2}" srcId="{683CBB97-C3FB-4706-872F-344E6F61435E}" destId="{735C6D85-40E1-442C-BA6A-E0CA715CE164}" srcOrd="0" destOrd="0" parTransId="{98C72B7E-F11D-48E6-9AF2-E2F9BE1CB3AE}" sibTransId="{684B0BF1-ED00-4D0B-9808-61B7D9B084D2}"/>
    <dgm:cxn modelId="{67A8450D-7DC8-4CE3-8146-FD29D8AF2E48}" type="presOf" srcId="{6CD16DD1-2731-4BDA-92C6-ABACF2B7622A}" destId="{CC610247-24E0-482D-892F-60F537FE43FD}" srcOrd="0" destOrd="0" presId="urn:microsoft.com/office/officeart/2005/8/layout/lProcess2"/>
    <dgm:cxn modelId="{4C873A04-2E9D-487C-8375-80EB302F2EAE}" srcId="{6CD16DD1-2731-4BDA-92C6-ABACF2B7622A}" destId="{8B74C6C1-4732-4081-BD1F-7ABA9F0A981A}" srcOrd="0" destOrd="0" parTransId="{CD6838BE-5F94-4EB0-B3A6-6620E77CA1A4}" sibTransId="{6670A1D9-F118-4BB9-8EE3-A5308E91F110}"/>
    <dgm:cxn modelId="{AC57564F-6744-4D79-915B-A0CEC60DAC66}" srcId="{6CD16DD1-2731-4BDA-92C6-ABACF2B7622A}" destId="{15A1D8A3-FF69-4642-9C80-82FA461D7DA4}" srcOrd="1" destOrd="0" parTransId="{3E36770C-BD82-4928-B2AB-98846FCEFD05}" sibTransId="{52A27DEC-8C46-4D63-899C-160F442A0547}"/>
    <dgm:cxn modelId="{A6BE9947-AED2-4A1E-BFFB-E2984C70CBC4}" srcId="{FF845144-BF15-4F85-9757-DDBB8F6B5268}" destId="{A057187F-AE1A-4119-8B76-39F7CE7C6385}" srcOrd="0" destOrd="0" parTransId="{88DC9454-9A49-47D9-B2D4-231F4E368D9C}" sibTransId="{DABBD2B5-69E4-4345-BC48-5B0297C25C59}"/>
    <dgm:cxn modelId="{29DCBE61-C606-4AA1-8F9C-8D421E6AE3E2}" type="presOf" srcId="{683CBB97-C3FB-4706-872F-344E6F61435E}" destId="{15C3378C-3F86-4298-8EE1-FEE0BBCD3367}" srcOrd="1" destOrd="0" presId="urn:microsoft.com/office/officeart/2005/8/layout/lProcess2"/>
    <dgm:cxn modelId="{F9089CBD-9895-416A-AEF7-3F0D2EA31837}" type="presOf" srcId="{683CBB97-C3FB-4706-872F-344E6F61435E}" destId="{16A089A2-8518-4FAA-A659-3C288D6119DA}" srcOrd="0" destOrd="0" presId="urn:microsoft.com/office/officeart/2005/8/layout/lProcess2"/>
    <dgm:cxn modelId="{D8E83186-A779-4EB4-AE62-61B32F16AE7D}" type="presOf" srcId="{60EF7B1A-380F-47BE-9279-5CDBF964D02B}" destId="{FCFF0699-21CB-4C01-A111-53F2A3B3012F}" srcOrd="0" destOrd="0" presId="urn:microsoft.com/office/officeart/2005/8/layout/lProcess2"/>
    <dgm:cxn modelId="{DB0E2669-61E8-408E-877B-46E3100F1799}" type="presOf" srcId="{735C6D85-40E1-442C-BA6A-E0CA715CE164}" destId="{BFC90B56-B810-4089-BFB8-8EA249A3F02C}" srcOrd="0" destOrd="0" presId="urn:microsoft.com/office/officeart/2005/8/layout/lProcess2"/>
    <dgm:cxn modelId="{F58CD1E1-4F76-4FD0-8FB2-1DE6FCDB0E68}" type="presOf" srcId="{6CD16DD1-2731-4BDA-92C6-ABACF2B7622A}" destId="{FD4EEE84-8C7D-4CF4-86B7-9637067D511A}" srcOrd="1" destOrd="0" presId="urn:microsoft.com/office/officeart/2005/8/layout/lProcess2"/>
    <dgm:cxn modelId="{778AC0EB-8753-4A5A-A2CC-111D00A73296}" srcId="{683CBB97-C3FB-4706-872F-344E6F61435E}" destId="{60EF7B1A-380F-47BE-9279-5CDBF964D02B}" srcOrd="1" destOrd="0" parTransId="{6C8F78CC-906B-43C4-9C6D-3E965B383AD3}" sibTransId="{C56622A4-50DC-4834-9A8C-B0869519F8C7}"/>
    <dgm:cxn modelId="{6A539233-EEDE-4352-A8B7-64FD360B5C28}" type="presOf" srcId="{A057187F-AE1A-4119-8B76-39F7CE7C6385}" destId="{193F3233-0FD0-4B6D-A09E-BFC649B2BCAC}" srcOrd="0" destOrd="0" presId="urn:microsoft.com/office/officeart/2005/8/layout/lProcess2"/>
    <dgm:cxn modelId="{F8DD2A95-F5A7-449D-B0DF-4BBDB572599C}" type="presOf" srcId="{15A1D8A3-FF69-4642-9C80-82FA461D7DA4}" destId="{6AAB62F4-A91F-460D-9300-DB225C66E22B}" srcOrd="0" destOrd="0" presId="urn:microsoft.com/office/officeart/2005/8/layout/lProcess2"/>
    <dgm:cxn modelId="{51F55DC9-1FB8-40A0-A105-09C5C21B4D1D}" srcId="{4C55A90E-B8F3-44E0-AED4-872FC7A2B98F}" destId="{FF845144-BF15-4F85-9757-DDBB8F6B5268}" srcOrd="2" destOrd="0" parTransId="{DC204D70-C61E-4BC9-BC83-3AA60FEAFF59}" sibTransId="{CB1E94DD-1A56-48AE-859E-32C1C2DFDA84}"/>
    <dgm:cxn modelId="{9B043289-74BB-4A9E-B26F-638611800676}" type="presOf" srcId="{8B74C6C1-4732-4081-BD1F-7ABA9F0A981A}" destId="{2F0BC6E8-0544-41BE-B10E-C8F65437ECDD}" srcOrd="0" destOrd="0" presId="urn:microsoft.com/office/officeart/2005/8/layout/lProcess2"/>
    <dgm:cxn modelId="{9E46B43E-671D-4A52-AD72-D5884F02D368}" type="presOf" srcId="{FF845144-BF15-4F85-9757-DDBB8F6B5268}" destId="{F751F7C2-8A48-42EA-A099-8C0003EB4C7C}" srcOrd="1" destOrd="0" presId="urn:microsoft.com/office/officeart/2005/8/layout/lProcess2"/>
    <dgm:cxn modelId="{83528652-D086-4606-BF22-79B9C2BAD160}" srcId="{4C55A90E-B8F3-44E0-AED4-872FC7A2B98F}" destId="{6CD16DD1-2731-4BDA-92C6-ABACF2B7622A}" srcOrd="0" destOrd="0" parTransId="{01C30A85-7826-49FF-BE3E-FB83DF975497}" sibTransId="{43F9183E-AADF-455F-8B33-3DD850693BE0}"/>
    <dgm:cxn modelId="{2813F155-ABE6-4DC1-B5A1-0F11B10D33FB}" type="presOf" srcId="{FF845144-BF15-4F85-9757-DDBB8F6B5268}" destId="{FD66823D-C3CC-42D5-ADB5-8CFB5FEFBDC8}" srcOrd="0" destOrd="0" presId="urn:microsoft.com/office/officeart/2005/8/layout/lProcess2"/>
    <dgm:cxn modelId="{AE34D2C8-0E8F-41E4-8E34-165F8F3325A2}" srcId="{FF845144-BF15-4F85-9757-DDBB8F6B5268}" destId="{CF8753B2-7D84-4D7D-A80B-5C059B7996E7}" srcOrd="1" destOrd="0" parTransId="{13AE701C-F63F-437D-99EA-4A0BD0A541FD}" sibTransId="{C73FF192-5A79-43A9-BC5C-3F97D8DBC7FA}"/>
    <dgm:cxn modelId="{02639A07-EB11-460E-85A3-A9A24212C9A7}" type="presOf" srcId="{CF8753B2-7D84-4D7D-A80B-5C059B7996E7}" destId="{3D54CD83-8414-41FD-951B-9AA721BDB834}" srcOrd="0" destOrd="0" presId="urn:microsoft.com/office/officeart/2005/8/layout/lProcess2"/>
    <dgm:cxn modelId="{2A475383-57D8-43BD-87DA-7EBECAFF1CC5}" type="presParOf" srcId="{581A6A19-0F8E-4958-A855-35824EEE4A9E}" destId="{5B72FA11-7343-4573-8BB0-ADBEF93D4AD3}" srcOrd="0" destOrd="0" presId="urn:microsoft.com/office/officeart/2005/8/layout/lProcess2"/>
    <dgm:cxn modelId="{1A163562-6974-4938-9DCC-8046DE2052D3}" type="presParOf" srcId="{5B72FA11-7343-4573-8BB0-ADBEF93D4AD3}" destId="{CC610247-24E0-482D-892F-60F537FE43FD}" srcOrd="0" destOrd="0" presId="urn:microsoft.com/office/officeart/2005/8/layout/lProcess2"/>
    <dgm:cxn modelId="{2BE3B29E-4A1D-4F71-A1AE-22DFF597B891}" type="presParOf" srcId="{5B72FA11-7343-4573-8BB0-ADBEF93D4AD3}" destId="{FD4EEE84-8C7D-4CF4-86B7-9637067D511A}" srcOrd="1" destOrd="0" presId="urn:microsoft.com/office/officeart/2005/8/layout/lProcess2"/>
    <dgm:cxn modelId="{27EB9EDB-F6C5-4CF0-A730-CB81249C9CF6}" type="presParOf" srcId="{5B72FA11-7343-4573-8BB0-ADBEF93D4AD3}" destId="{2424A159-474F-4F12-A3D0-A5BB1FDD92E6}" srcOrd="2" destOrd="0" presId="urn:microsoft.com/office/officeart/2005/8/layout/lProcess2"/>
    <dgm:cxn modelId="{7E4621C9-4064-4DD6-B07B-83401B65102C}" type="presParOf" srcId="{2424A159-474F-4F12-A3D0-A5BB1FDD92E6}" destId="{8249F9E3-72DC-4782-B2ED-F95FA58E9F67}" srcOrd="0" destOrd="0" presId="urn:microsoft.com/office/officeart/2005/8/layout/lProcess2"/>
    <dgm:cxn modelId="{02EEBA40-EF58-4A61-A78C-AEDDAE1F9827}" type="presParOf" srcId="{8249F9E3-72DC-4782-B2ED-F95FA58E9F67}" destId="{2F0BC6E8-0544-41BE-B10E-C8F65437ECDD}" srcOrd="0" destOrd="0" presId="urn:microsoft.com/office/officeart/2005/8/layout/lProcess2"/>
    <dgm:cxn modelId="{BC2CF3EA-EA0C-4681-9992-DD818AF6EFC1}" type="presParOf" srcId="{8249F9E3-72DC-4782-B2ED-F95FA58E9F67}" destId="{CD143F2F-0FC9-422A-8A82-121FEB8D58A7}" srcOrd="1" destOrd="0" presId="urn:microsoft.com/office/officeart/2005/8/layout/lProcess2"/>
    <dgm:cxn modelId="{05BAC599-2DB6-471E-9415-A8C06D63EC5F}" type="presParOf" srcId="{8249F9E3-72DC-4782-B2ED-F95FA58E9F67}" destId="{6AAB62F4-A91F-460D-9300-DB225C66E22B}" srcOrd="2" destOrd="0" presId="urn:microsoft.com/office/officeart/2005/8/layout/lProcess2"/>
    <dgm:cxn modelId="{34B862C5-9A3C-44A8-9206-1F2C54351150}" type="presParOf" srcId="{581A6A19-0F8E-4958-A855-35824EEE4A9E}" destId="{83EF6A96-54BA-482A-8018-F5A968A8F231}" srcOrd="1" destOrd="0" presId="urn:microsoft.com/office/officeart/2005/8/layout/lProcess2"/>
    <dgm:cxn modelId="{1495444F-191C-43F1-9F32-3A64E0758B4D}" type="presParOf" srcId="{581A6A19-0F8E-4958-A855-35824EEE4A9E}" destId="{2EC3B46E-B8DC-4967-8181-039D9097DDF7}" srcOrd="2" destOrd="0" presId="urn:microsoft.com/office/officeart/2005/8/layout/lProcess2"/>
    <dgm:cxn modelId="{E4113688-1C7D-44FD-8C09-3AB5E11D5BBC}" type="presParOf" srcId="{2EC3B46E-B8DC-4967-8181-039D9097DDF7}" destId="{16A089A2-8518-4FAA-A659-3C288D6119DA}" srcOrd="0" destOrd="0" presId="urn:microsoft.com/office/officeart/2005/8/layout/lProcess2"/>
    <dgm:cxn modelId="{89DA97C4-BFE5-4C39-9F7F-144E7946DA24}" type="presParOf" srcId="{2EC3B46E-B8DC-4967-8181-039D9097DDF7}" destId="{15C3378C-3F86-4298-8EE1-FEE0BBCD3367}" srcOrd="1" destOrd="0" presId="urn:microsoft.com/office/officeart/2005/8/layout/lProcess2"/>
    <dgm:cxn modelId="{03F9479D-2651-450A-BF7E-BB12F7F31BCF}" type="presParOf" srcId="{2EC3B46E-B8DC-4967-8181-039D9097DDF7}" destId="{A0926A57-F5B4-402E-B76D-10274C9E1ADE}" srcOrd="2" destOrd="0" presId="urn:microsoft.com/office/officeart/2005/8/layout/lProcess2"/>
    <dgm:cxn modelId="{CE988000-89E7-4E8C-99B3-029EC2E6B1DA}" type="presParOf" srcId="{A0926A57-F5B4-402E-B76D-10274C9E1ADE}" destId="{404344AA-DDF9-4AE3-A096-8981566270D8}" srcOrd="0" destOrd="0" presId="urn:microsoft.com/office/officeart/2005/8/layout/lProcess2"/>
    <dgm:cxn modelId="{91A4BE78-B3DF-4CFC-8AEE-5B986AF05004}" type="presParOf" srcId="{404344AA-DDF9-4AE3-A096-8981566270D8}" destId="{BFC90B56-B810-4089-BFB8-8EA249A3F02C}" srcOrd="0" destOrd="0" presId="urn:microsoft.com/office/officeart/2005/8/layout/lProcess2"/>
    <dgm:cxn modelId="{3866C0FC-EACF-40B1-B582-8CBF47D932A1}" type="presParOf" srcId="{404344AA-DDF9-4AE3-A096-8981566270D8}" destId="{905C3984-DBDA-4079-8CEA-49EA2761BBA3}" srcOrd="1" destOrd="0" presId="urn:microsoft.com/office/officeart/2005/8/layout/lProcess2"/>
    <dgm:cxn modelId="{8744E300-E513-4AE9-99C1-4225550B307E}" type="presParOf" srcId="{404344AA-DDF9-4AE3-A096-8981566270D8}" destId="{FCFF0699-21CB-4C01-A111-53F2A3B3012F}" srcOrd="2" destOrd="0" presId="urn:microsoft.com/office/officeart/2005/8/layout/lProcess2"/>
    <dgm:cxn modelId="{D3258901-B5A3-4CE6-8506-3F1A0008C3B9}" type="presParOf" srcId="{581A6A19-0F8E-4958-A855-35824EEE4A9E}" destId="{58D8AF5B-0CD3-4CCE-9C0C-7BCA5D5C4F37}" srcOrd="3" destOrd="0" presId="urn:microsoft.com/office/officeart/2005/8/layout/lProcess2"/>
    <dgm:cxn modelId="{EEE436D7-C002-42F1-A615-034DF1BDAD6C}" type="presParOf" srcId="{581A6A19-0F8E-4958-A855-35824EEE4A9E}" destId="{FB8BA2A0-C445-49EC-AD4F-727F5BCD4CF6}" srcOrd="4" destOrd="0" presId="urn:microsoft.com/office/officeart/2005/8/layout/lProcess2"/>
    <dgm:cxn modelId="{FACB3149-8E60-41BF-8BB9-F2AC977A52CE}" type="presParOf" srcId="{FB8BA2A0-C445-49EC-AD4F-727F5BCD4CF6}" destId="{FD66823D-C3CC-42D5-ADB5-8CFB5FEFBDC8}" srcOrd="0" destOrd="0" presId="urn:microsoft.com/office/officeart/2005/8/layout/lProcess2"/>
    <dgm:cxn modelId="{F4846CC4-E5BE-49B6-AEC2-091332ECCE51}" type="presParOf" srcId="{FB8BA2A0-C445-49EC-AD4F-727F5BCD4CF6}" destId="{F751F7C2-8A48-42EA-A099-8C0003EB4C7C}" srcOrd="1" destOrd="0" presId="urn:microsoft.com/office/officeart/2005/8/layout/lProcess2"/>
    <dgm:cxn modelId="{05E77498-D0DB-48D4-9B46-891115830225}" type="presParOf" srcId="{FB8BA2A0-C445-49EC-AD4F-727F5BCD4CF6}" destId="{CC4773A3-F0BF-4401-8DA0-82F65B6440BF}" srcOrd="2" destOrd="0" presId="urn:microsoft.com/office/officeart/2005/8/layout/lProcess2"/>
    <dgm:cxn modelId="{34537BFC-FB64-4359-9CE0-7664E5F96388}" type="presParOf" srcId="{CC4773A3-F0BF-4401-8DA0-82F65B6440BF}" destId="{894A8D3F-BD20-4A0B-8887-3205FC69CEC1}" srcOrd="0" destOrd="0" presId="urn:microsoft.com/office/officeart/2005/8/layout/lProcess2"/>
    <dgm:cxn modelId="{0B1E675B-A894-479B-9069-03A7AB59ED22}" type="presParOf" srcId="{894A8D3F-BD20-4A0B-8887-3205FC69CEC1}" destId="{193F3233-0FD0-4B6D-A09E-BFC649B2BCAC}" srcOrd="0" destOrd="0" presId="urn:microsoft.com/office/officeart/2005/8/layout/lProcess2"/>
    <dgm:cxn modelId="{F3104252-CF28-4FF4-A855-CFE1204EF4D7}" type="presParOf" srcId="{894A8D3F-BD20-4A0B-8887-3205FC69CEC1}" destId="{768115CF-DDB5-4CA7-9C24-CA9FF44B2EB5}" srcOrd="1" destOrd="0" presId="urn:microsoft.com/office/officeart/2005/8/layout/lProcess2"/>
    <dgm:cxn modelId="{5DB26C46-45DB-4432-843D-70D8B83A6E32}" type="presParOf" srcId="{894A8D3F-BD20-4A0B-8887-3205FC69CEC1}" destId="{3D54CD83-8414-41FD-951B-9AA721BDB834}"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C76980-5A7D-4179-A61A-0F520D42D5E0}">
      <dsp:nvSpPr>
        <dsp:cNvPr id="0" name=""/>
        <dsp:cNvSpPr/>
      </dsp:nvSpPr>
      <dsp:spPr>
        <a:xfrm rot="5400000">
          <a:off x="-157343" y="288990"/>
          <a:ext cx="1048957" cy="734269"/>
        </a:xfrm>
        <a:prstGeom prst="chevron">
          <a:avLst/>
        </a:prstGeom>
        <a:solidFill>
          <a:srgbClr val="CC6600"/>
        </a:solidFill>
        <a:ln w="9525" cap="flat" cmpd="sng" algn="ctr">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orbel" pitchFamily="34" charset="0"/>
            </a:rPr>
            <a:t>2008-2010</a:t>
          </a:r>
          <a:endParaRPr lang="en-US" sz="2000" b="1" kern="1200" dirty="0">
            <a:latin typeface="Corbel" pitchFamily="34" charset="0"/>
          </a:endParaRPr>
        </a:p>
      </dsp:txBody>
      <dsp:txXfrm rot="5400000">
        <a:off x="-157343" y="288990"/>
        <a:ext cx="1048957" cy="734269"/>
      </dsp:txXfrm>
    </dsp:sp>
    <dsp:sp modelId="{EFDE19DB-ACD6-4F22-9253-CB51A23C5789}">
      <dsp:nvSpPr>
        <dsp:cNvPr id="0" name=""/>
        <dsp:cNvSpPr/>
      </dsp:nvSpPr>
      <dsp:spPr>
        <a:xfrm rot="16200000" flipH="1">
          <a:off x="395900" y="340894"/>
          <a:ext cx="681822" cy="33"/>
        </a:xfrm>
        <a:prstGeom prst="round2Same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8FBE69D-1F9E-416E-90A6-B2E4A220290A}">
      <dsp:nvSpPr>
        <dsp:cNvPr id="0" name=""/>
        <dsp:cNvSpPr/>
      </dsp:nvSpPr>
      <dsp:spPr>
        <a:xfrm rot="5400000">
          <a:off x="-157343" y="1320446"/>
          <a:ext cx="1048957" cy="734269"/>
        </a:xfrm>
        <a:prstGeom prst="chevron">
          <a:avLst/>
        </a:prstGeom>
        <a:solidFill>
          <a:schemeClr val="accent6">
            <a:lumMod val="50000"/>
          </a:schemeClr>
        </a:solidFill>
        <a:ln w="9525" cap="flat" cmpd="sng" algn="ctr">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orbel" pitchFamily="34" charset="0"/>
            </a:rPr>
            <a:t>2011</a:t>
          </a:r>
          <a:endParaRPr lang="en-US" sz="2000" b="1" kern="1200" dirty="0">
            <a:latin typeface="Corbel" pitchFamily="34" charset="0"/>
          </a:endParaRPr>
        </a:p>
      </dsp:txBody>
      <dsp:txXfrm rot="5400000">
        <a:off x="-157343" y="1320446"/>
        <a:ext cx="1048957" cy="734269"/>
      </dsp:txXfrm>
    </dsp:sp>
    <dsp:sp modelId="{484F0464-A996-4C45-9C4B-FC07E65E62B9}">
      <dsp:nvSpPr>
        <dsp:cNvPr id="0" name=""/>
        <dsp:cNvSpPr/>
      </dsp:nvSpPr>
      <dsp:spPr>
        <a:xfrm rot="5400000">
          <a:off x="2640382" y="-833950"/>
          <a:ext cx="863704" cy="4675930"/>
        </a:xfrm>
        <a:prstGeom prst="round2SameRect">
          <a:avLst/>
        </a:prstGeom>
        <a:solidFill>
          <a:schemeClr val="lt1">
            <a:alpha val="90000"/>
            <a:hueOff val="0"/>
            <a:satOff val="0"/>
            <a:lumOff val="0"/>
            <a:alphaOff val="0"/>
          </a:schemeClr>
        </a:solidFill>
        <a:ln w="9525" cap="flat" cmpd="sng" algn="ctr">
          <a:solidFill>
            <a:schemeClr val="accent1">
              <a:shade val="80000"/>
              <a:hueOff val="65857"/>
              <a:satOff val="-24823"/>
              <a:lumOff val="1338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rgbClr val="000000"/>
              </a:solidFill>
              <a:latin typeface="Corbel" pitchFamily="34" charset="0"/>
            </a:rPr>
            <a:t>Federal agency progress on ACA &amp; Equity</a:t>
          </a:r>
          <a:endParaRPr lang="en-US" sz="1800" kern="1200" dirty="0">
            <a:solidFill>
              <a:srgbClr val="000000"/>
            </a:solidFill>
            <a:latin typeface="Corbel" pitchFamily="34" charset="0"/>
          </a:endParaRPr>
        </a:p>
        <a:p>
          <a:pPr marL="171450" lvl="1" indent="-171450" algn="l" defTabSz="800100">
            <a:lnSpc>
              <a:spcPct val="90000"/>
            </a:lnSpc>
            <a:spcBef>
              <a:spcPct val="0"/>
            </a:spcBef>
            <a:spcAft>
              <a:spcPct val="15000"/>
            </a:spcAft>
            <a:buChar char="••"/>
          </a:pPr>
          <a:r>
            <a:rPr lang="en-US" sz="1800" i="1" kern="1200" dirty="0" smtClean="0">
              <a:solidFill>
                <a:srgbClr val="000000"/>
              </a:solidFill>
              <a:latin typeface="Corbel" pitchFamily="34" charset="0"/>
            </a:rPr>
            <a:t>Health Affairs </a:t>
          </a:r>
          <a:r>
            <a:rPr lang="en-US" sz="1800" kern="1200" dirty="0" smtClean="0">
              <a:solidFill>
                <a:srgbClr val="000000"/>
              </a:solidFill>
              <a:latin typeface="Corbel" pitchFamily="34" charset="0"/>
            </a:rPr>
            <a:t>article on ACA &amp; Safety Net</a:t>
          </a:r>
          <a:endParaRPr lang="en-US" sz="1800" kern="1200" dirty="0">
            <a:solidFill>
              <a:srgbClr val="000000"/>
            </a:solidFill>
            <a:latin typeface="Corbel" pitchFamily="34" charset="0"/>
          </a:endParaRPr>
        </a:p>
      </dsp:txBody>
      <dsp:txXfrm rot="5400000">
        <a:off x="2640382" y="-833950"/>
        <a:ext cx="863704" cy="4675930"/>
      </dsp:txXfrm>
    </dsp:sp>
    <dsp:sp modelId="{1388DF4D-4103-4F74-8090-9F7DC2DB70A6}">
      <dsp:nvSpPr>
        <dsp:cNvPr id="0" name=""/>
        <dsp:cNvSpPr/>
      </dsp:nvSpPr>
      <dsp:spPr>
        <a:xfrm rot="5400000">
          <a:off x="-368304" y="2471922"/>
          <a:ext cx="1470879" cy="734269"/>
        </a:xfrm>
        <a:prstGeom prst="chevron">
          <a:avLst/>
        </a:prstGeom>
        <a:solidFill>
          <a:srgbClr val="990000"/>
        </a:solidFill>
        <a:ln w="9525" cap="flat" cmpd="sng" algn="ctr">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orbel" pitchFamily="34" charset="0"/>
            </a:rPr>
            <a:t>2012</a:t>
          </a:r>
          <a:endParaRPr lang="en-US" sz="2000" b="1" kern="1200" dirty="0">
            <a:latin typeface="Corbel" pitchFamily="34" charset="0"/>
          </a:endParaRPr>
        </a:p>
      </dsp:txBody>
      <dsp:txXfrm rot="5400000">
        <a:off x="-368304" y="2471922"/>
        <a:ext cx="1470879" cy="734269"/>
      </dsp:txXfrm>
    </dsp:sp>
    <dsp:sp modelId="{8558E2EA-1193-49CE-BFE3-9E8DF1DE3914}">
      <dsp:nvSpPr>
        <dsp:cNvPr id="0" name=""/>
        <dsp:cNvSpPr/>
      </dsp:nvSpPr>
      <dsp:spPr>
        <a:xfrm rot="5400000">
          <a:off x="2532177" y="317524"/>
          <a:ext cx="1080115" cy="4675930"/>
        </a:xfrm>
        <a:prstGeom prst="round2SameRect">
          <a:avLst/>
        </a:prstGeom>
        <a:solidFill>
          <a:schemeClr val="lt1">
            <a:alpha val="90000"/>
            <a:hueOff val="0"/>
            <a:satOff val="0"/>
            <a:lumOff val="0"/>
            <a:alphaOff val="0"/>
          </a:schemeClr>
        </a:solidFill>
        <a:ln w="9525" cap="flat" cmpd="sng" algn="ctr">
          <a:solidFill>
            <a:schemeClr val="accent1">
              <a:shade val="80000"/>
              <a:hueOff val="131713"/>
              <a:satOff val="-49647"/>
              <a:lumOff val="2676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i="1" kern="1200" dirty="0" smtClean="0">
              <a:solidFill>
                <a:srgbClr val="000000"/>
              </a:solidFill>
              <a:latin typeface="Corbel" pitchFamily="34" charset="0"/>
            </a:rPr>
            <a:t>ACA &amp; Racial and Ethnic Health Equity Series: </a:t>
          </a:r>
          <a:r>
            <a:rPr lang="en-US" sz="1800" i="0" kern="1200" dirty="0" smtClean="0">
              <a:solidFill>
                <a:srgbClr val="000000"/>
              </a:solidFill>
              <a:latin typeface="Corbel" pitchFamily="34" charset="0"/>
            </a:rPr>
            <a:t>supported by </a:t>
          </a:r>
          <a:r>
            <a:rPr lang="en-US" sz="1800" kern="1200" dirty="0" smtClean="0">
              <a:solidFill>
                <a:srgbClr val="000000"/>
              </a:solidFill>
              <a:latin typeface="Corbel" pitchFamily="34" charset="0"/>
            </a:rPr>
            <a:t>W.K. Kellogg Foundation, The California Endowment, Kaiser Permanente</a:t>
          </a:r>
          <a:endParaRPr lang="en-US" sz="1800" kern="1200" dirty="0">
            <a:solidFill>
              <a:srgbClr val="000000"/>
            </a:solidFill>
            <a:latin typeface="Corbel" pitchFamily="34" charset="0"/>
          </a:endParaRPr>
        </a:p>
      </dsp:txBody>
      <dsp:txXfrm rot="5400000">
        <a:off x="2532177" y="317524"/>
        <a:ext cx="1080115" cy="4675930"/>
      </dsp:txXfrm>
    </dsp:sp>
    <dsp:sp modelId="{FBD04A28-0700-4540-8E5E-6D37BDDABB99}">
      <dsp:nvSpPr>
        <dsp:cNvPr id="0" name=""/>
        <dsp:cNvSpPr/>
      </dsp:nvSpPr>
      <dsp:spPr>
        <a:xfrm rot="5400000">
          <a:off x="-298113" y="4017569"/>
          <a:ext cx="1330497" cy="734269"/>
        </a:xfrm>
        <a:prstGeom prst="chevron">
          <a:avLst/>
        </a:prstGeom>
        <a:solidFill>
          <a:schemeClr val="accent5">
            <a:lumMod val="50000"/>
          </a:schemeClr>
        </a:solidFill>
        <a:ln w="9525" cap="flat" cmpd="sng" algn="ctr">
          <a:solidFill>
            <a:schemeClr val="accent1">
              <a:shade val="80000"/>
              <a:hueOff val="197570"/>
              <a:satOff val="-74470"/>
              <a:lumOff val="4015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latin typeface="Corbel" pitchFamily="34" charset="0"/>
            </a:rPr>
            <a:t>2013– </a:t>
          </a:r>
          <a:br>
            <a:rPr lang="en-US" sz="1900" b="1" kern="1200" dirty="0" smtClean="0">
              <a:latin typeface="Corbel" pitchFamily="34" charset="0"/>
            </a:rPr>
          </a:br>
          <a:r>
            <a:rPr lang="en-US" sz="1900" b="1" kern="1200" dirty="0" smtClean="0">
              <a:latin typeface="Corbel" pitchFamily="34" charset="0"/>
            </a:rPr>
            <a:t>2014</a:t>
          </a:r>
          <a:endParaRPr lang="en-US" sz="1900" b="1" kern="1200" dirty="0">
            <a:latin typeface="Corbel" pitchFamily="34" charset="0"/>
          </a:endParaRPr>
        </a:p>
      </dsp:txBody>
      <dsp:txXfrm rot="5400000">
        <a:off x="-298113" y="4017569"/>
        <a:ext cx="1330497" cy="734269"/>
      </dsp:txXfrm>
    </dsp:sp>
    <dsp:sp modelId="{407FA018-9E8B-47A3-B93A-AF84EE140CD3}">
      <dsp:nvSpPr>
        <dsp:cNvPr id="0" name=""/>
        <dsp:cNvSpPr/>
      </dsp:nvSpPr>
      <dsp:spPr>
        <a:xfrm rot="5400000">
          <a:off x="2337152" y="1863171"/>
          <a:ext cx="1470165" cy="4675930"/>
        </a:xfrm>
        <a:prstGeom prst="round2SameRect">
          <a:avLst/>
        </a:prstGeom>
        <a:solidFill>
          <a:schemeClr val="lt1">
            <a:alpha val="90000"/>
            <a:hueOff val="0"/>
            <a:satOff val="0"/>
            <a:lumOff val="0"/>
            <a:alphaOff val="0"/>
          </a:schemeClr>
        </a:solidFill>
        <a:ln w="9525" cap="flat" cmpd="sng" algn="ctr">
          <a:solidFill>
            <a:schemeClr val="accent1">
              <a:shade val="80000"/>
              <a:hueOff val="197570"/>
              <a:satOff val="-74470"/>
              <a:lumOff val="4015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i="1" kern="1200" dirty="0" smtClean="0">
              <a:solidFill>
                <a:srgbClr val="020202"/>
              </a:solidFill>
              <a:latin typeface="Corbel" pitchFamily="34" charset="0"/>
            </a:rPr>
            <a:t>ACA &amp; Health Equity Series </a:t>
          </a:r>
          <a:r>
            <a:rPr lang="en-US" sz="1800" kern="1200" dirty="0" smtClean="0">
              <a:solidFill>
                <a:srgbClr val="020202"/>
              </a:solidFill>
              <a:latin typeface="Corbel" pitchFamily="34" charset="0"/>
            </a:rPr>
            <a:t>(continued)</a:t>
          </a:r>
          <a:endParaRPr lang="en-US" sz="1800" kern="1200" dirty="0">
            <a:solidFill>
              <a:srgbClr val="020202"/>
            </a:solidFill>
            <a:latin typeface="Corbel" pitchFamily="34" charset="0"/>
          </a:endParaRPr>
        </a:p>
        <a:p>
          <a:pPr marL="171450" lvl="1" indent="-171450" algn="l" defTabSz="800100">
            <a:lnSpc>
              <a:spcPct val="90000"/>
            </a:lnSpc>
            <a:spcBef>
              <a:spcPct val="0"/>
            </a:spcBef>
            <a:spcAft>
              <a:spcPct val="15000"/>
            </a:spcAft>
            <a:buChar char="••"/>
          </a:pPr>
          <a:r>
            <a:rPr lang="en-US" sz="1800" kern="1200" dirty="0" smtClean="0">
              <a:solidFill>
                <a:srgbClr val="020202"/>
              </a:solidFill>
              <a:latin typeface="Corbel" pitchFamily="34" charset="0"/>
            </a:rPr>
            <a:t>Invited Presentations: NIH, IOM, GIH, CBC, </a:t>
          </a:r>
          <a:br>
            <a:rPr lang="en-US" sz="1800" kern="1200" dirty="0" smtClean="0">
              <a:solidFill>
                <a:srgbClr val="020202"/>
              </a:solidFill>
              <a:latin typeface="Corbel" pitchFamily="34" charset="0"/>
            </a:rPr>
          </a:br>
          <a:r>
            <a:rPr lang="en-US" sz="1800" kern="1200" dirty="0" smtClean="0">
              <a:solidFill>
                <a:srgbClr val="020202"/>
              </a:solidFill>
              <a:latin typeface="Corbel" pitchFamily="34" charset="0"/>
            </a:rPr>
            <a:t>NASHP, AHA, BCBS, AHIP, APHA, NAHSE,</a:t>
          </a:r>
          <a:br>
            <a:rPr lang="en-US" sz="1800" kern="1200" dirty="0" smtClean="0">
              <a:solidFill>
                <a:srgbClr val="020202"/>
              </a:solidFill>
              <a:latin typeface="Corbel" pitchFamily="34" charset="0"/>
            </a:rPr>
          </a:br>
          <a:r>
            <a:rPr lang="en-US" sz="1800" kern="1200" dirty="0" smtClean="0">
              <a:solidFill>
                <a:srgbClr val="020202"/>
              </a:solidFill>
              <a:latin typeface="Corbel" pitchFamily="34" charset="0"/>
            </a:rPr>
            <a:t>California Wellness Foundation, other state/local</a:t>
          </a:r>
          <a:endParaRPr lang="en-US" sz="1800" kern="1200" dirty="0">
            <a:solidFill>
              <a:srgbClr val="020202"/>
            </a:solidFill>
            <a:latin typeface="Corbel" pitchFamily="34" charset="0"/>
          </a:endParaRPr>
        </a:p>
      </dsp:txBody>
      <dsp:txXfrm rot="5400000">
        <a:off x="2337152" y="1863171"/>
        <a:ext cx="1470165" cy="467593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D2D47E-2E41-4BA8-BD2C-36EA6B09D628}">
      <dsp:nvSpPr>
        <dsp:cNvPr id="0" name=""/>
        <dsp:cNvSpPr/>
      </dsp:nvSpPr>
      <dsp:spPr>
        <a:xfrm>
          <a:off x="3364" y="4489"/>
          <a:ext cx="8375271" cy="562259"/>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Corbel" pitchFamily="34" charset="0"/>
            </a:rPr>
            <a:t>Affordable Care Act</a:t>
          </a:r>
          <a:endParaRPr lang="en-US" sz="2400" b="1" kern="1200" dirty="0">
            <a:latin typeface="Corbel" pitchFamily="34" charset="0"/>
          </a:endParaRPr>
        </a:p>
      </dsp:txBody>
      <dsp:txXfrm>
        <a:off x="3364" y="4489"/>
        <a:ext cx="8375271" cy="562259"/>
      </dsp:txXfrm>
    </dsp:sp>
    <dsp:sp modelId="{F84B6323-ECA4-4916-8F2D-078DBCC3E0FE}">
      <dsp:nvSpPr>
        <dsp:cNvPr id="0" name=""/>
        <dsp:cNvSpPr/>
      </dsp:nvSpPr>
      <dsp:spPr>
        <a:xfrm>
          <a:off x="11539" y="826197"/>
          <a:ext cx="1566514" cy="1397823"/>
        </a:xfrm>
        <a:prstGeom prst="roundRect">
          <a:avLst>
            <a:gd name="adj" fmla="val 10000"/>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orbel" pitchFamily="34" charset="0"/>
            </a:rPr>
            <a:t>Health Insurance </a:t>
          </a:r>
          <a:r>
            <a:rPr lang="en-US" sz="1900" b="1" kern="1200" dirty="0" smtClean="0">
              <a:latin typeface="Corbel" pitchFamily="34" charset="0"/>
            </a:rPr>
            <a:t>Marketplace</a:t>
          </a:r>
          <a:endParaRPr lang="en-US" sz="1900" b="1" kern="1200" dirty="0">
            <a:latin typeface="Corbel" pitchFamily="34" charset="0"/>
          </a:endParaRPr>
        </a:p>
      </dsp:txBody>
      <dsp:txXfrm>
        <a:off x="11539" y="826197"/>
        <a:ext cx="1566514" cy="1397823"/>
      </dsp:txXfrm>
    </dsp:sp>
    <dsp:sp modelId="{9CC9AA1E-F257-4231-8108-687ADC91B92B}">
      <dsp:nvSpPr>
        <dsp:cNvPr id="0" name=""/>
        <dsp:cNvSpPr/>
      </dsp:nvSpPr>
      <dsp:spPr>
        <a:xfrm>
          <a:off x="0" y="2487959"/>
          <a:ext cx="1566514" cy="3074640"/>
        </a:xfrm>
        <a:prstGeom prst="roundRect">
          <a:avLst>
            <a:gd name="adj" fmla="val 10000"/>
          </a:avLst>
        </a:prstGeom>
        <a:solidFill>
          <a:srgbClr val="FBC9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solidFill>
                <a:srgbClr val="020202"/>
              </a:solidFill>
              <a:latin typeface="Corbel" pitchFamily="34" charset="0"/>
            </a:rPr>
            <a:t>- Culturally &amp; linguistically appropriate marketing, </a:t>
          </a:r>
          <a:br>
            <a:rPr lang="en-US" sz="1500" kern="1200" dirty="0" smtClean="0">
              <a:solidFill>
                <a:srgbClr val="020202"/>
              </a:solidFill>
              <a:latin typeface="Corbel" pitchFamily="34" charset="0"/>
            </a:rPr>
          </a:br>
          <a:r>
            <a:rPr lang="en-US" sz="1500" kern="1200" dirty="0" smtClean="0">
              <a:solidFill>
                <a:srgbClr val="020202"/>
              </a:solidFill>
              <a:latin typeface="Corbel" pitchFamily="34" charset="0"/>
            </a:rPr>
            <a:t>outreach, and education</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Non-discrimination</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Special provisions for American Indians</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a:t>
          </a:r>
        </a:p>
      </dsp:txBody>
      <dsp:txXfrm>
        <a:off x="0" y="2487959"/>
        <a:ext cx="1566514" cy="3074640"/>
      </dsp:txXfrm>
    </dsp:sp>
    <dsp:sp modelId="{BD1312E7-DAE6-44FE-8886-8BD996DFAE54}">
      <dsp:nvSpPr>
        <dsp:cNvPr id="0" name=""/>
        <dsp:cNvSpPr/>
      </dsp:nvSpPr>
      <dsp:spPr>
        <a:xfrm>
          <a:off x="1709640" y="826197"/>
          <a:ext cx="1566514" cy="1397823"/>
        </a:xfrm>
        <a:prstGeom prst="roundRect">
          <a:avLst>
            <a:gd name="adj" fmla="val 10000"/>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orbel" pitchFamily="34" charset="0"/>
            </a:rPr>
            <a:t>Health Care Safety Net</a:t>
          </a:r>
          <a:endParaRPr lang="en-US" sz="2000" b="1" kern="1200" dirty="0">
            <a:latin typeface="Corbel" pitchFamily="34" charset="0"/>
          </a:endParaRPr>
        </a:p>
      </dsp:txBody>
      <dsp:txXfrm>
        <a:off x="1709640" y="826197"/>
        <a:ext cx="1566514" cy="1397823"/>
      </dsp:txXfrm>
    </dsp:sp>
    <dsp:sp modelId="{4D9E6F80-907F-4B26-8DB1-8B25F5EDDB57}">
      <dsp:nvSpPr>
        <dsp:cNvPr id="0" name=""/>
        <dsp:cNvSpPr/>
      </dsp:nvSpPr>
      <dsp:spPr>
        <a:xfrm>
          <a:off x="1709640" y="2483470"/>
          <a:ext cx="1566514" cy="3074640"/>
        </a:xfrm>
        <a:prstGeom prst="roundRect">
          <a:avLst>
            <a:gd name="adj" fmla="val 10000"/>
          </a:avLst>
        </a:prstGeom>
        <a:solidFill>
          <a:srgbClr val="FF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solidFill>
                <a:srgbClr val="020202"/>
              </a:solidFill>
              <a:latin typeface="Corbel" pitchFamily="34" charset="0"/>
            </a:rPr>
            <a:t>- Medicaid</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CHIP</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Health Centers</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DSH Payments</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Community Health Needs Assessment</a:t>
          </a:r>
        </a:p>
      </dsp:txBody>
      <dsp:txXfrm>
        <a:off x="1709640" y="2483470"/>
        <a:ext cx="1566514" cy="3074640"/>
      </dsp:txXfrm>
    </dsp:sp>
    <dsp:sp modelId="{C82461DF-98B8-4A15-9EA3-07371E5F46AC}">
      <dsp:nvSpPr>
        <dsp:cNvPr id="0" name=""/>
        <dsp:cNvSpPr/>
      </dsp:nvSpPr>
      <dsp:spPr>
        <a:xfrm>
          <a:off x="3407742" y="826197"/>
          <a:ext cx="1566514" cy="1397823"/>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orbel" pitchFamily="34" charset="0"/>
            </a:rPr>
            <a:t>Health Care Workforce</a:t>
          </a:r>
          <a:endParaRPr lang="en-US" sz="2000" b="1" kern="1200" dirty="0">
            <a:latin typeface="Corbel" pitchFamily="34" charset="0"/>
          </a:endParaRPr>
        </a:p>
      </dsp:txBody>
      <dsp:txXfrm>
        <a:off x="3407742" y="826197"/>
        <a:ext cx="1566514" cy="1397823"/>
      </dsp:txXfrm>
    </dsp:sp>
    <dsp:sp modelId="{1DBF3893-D4DF-45D4-88A4-019A2DCF347F}">
      <dsp:nvSpPr>
        <dsp:cNvPr id="0" name=""/>
        <dsp:cNvSpPr/>
      </dsp:nvSpPr>
      <dsp:spPr>
        <a:xfrm>
          <a:off x="3407742" y="2483470"/>
          <a:ext cx="1566514" cy="3074640"/>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solidFill>
                <a:srgbClr val="020202"/>
              </a:solidFill>
              <a:latin typeface="Corbel" pitchFamily="34" charset="0"/>
            </a:rPr>
            <a:t>- Underserved Areas</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Workforce Diversity</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Cultural Competence Training</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Model Cultural Competence Curricula</a:t>
          </a:r>
          <a:endParaRPr lang="en-US" sz="1500" kern="1200" dirty="0">
            <a:solidFill>
              <a:srgbClr val="020202"/>
            </a:solidFill>
            <a:latin typeface="Corbel" pitchFamily="34" charset="0"/>
          </a:endParaRPr>
        </a:p>
      </dsp:txBody>
      <dsp:txXfrm>
        <a:off x="3407742" y="2483470"/>
        <a:ext cx="1566514" cy="3074640"/>
      </dsp:txXfrm>
    </dsp:sp>
    <dsp:sp modelId="{19DC059F-E168-407D-AC7D-F2820F1BAF41}">
      <dsp:nvSpPr>
        <dsp:cNvPr id="0" name=""/>
        <dsp:cNvSpPr/>
      </dsp:nvSpPr>
      <dsp:spPr>
        <a:xfrm>
          <a:off x="5105844" y="826197"/>
          <a:ext cx="1566514" cy="1397823"/>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orbel" pitchFamily="34" charset="0"/>
            </a:rPr>
            <a:t>Research, </a:t>
          </a:r>
          <a:br>
            <a:rPr lang="en-US" sz="2000" b="1" kern="1200" dirty="0" smtClean="0">
              <a:latin typeface="Corbel" pitchFamily="34" charset="0"/>
            </a:rPr>
          </a:br>
          <a:r>
            <a:rPr lang="en-US" sz="2000" b="1" kern="1200" dirty="0" smtClean="0">
              <a:latin typeface="Corbel" pitchFamily="34" charset="0"/>
            </a:rPr>
            <a:t>Quality &amp; Innovation</a:t>
          </a:r>
          <a:endParaRPr lang="en-US" sz="2000" b="1" kern="1200" dirty="0">
            <a:latin typeface="Corbel" pitchFamily="34" charset="0"/>
          </a:endParaRPr>
        </a:p>
      </dsp:txBody>
      <dsp:txXfrm>
        <a:off x="5105844" y="826197"/>
        <a:ext cx="1566514" cy="1397823"/>
      </dsp:txXfrm>
    </dsp:sp>
    <dsp:sp modelId="{4C066448-34DE-4250-963F-312EC0E7933A}">
      <dsp:nvSpPr>
        <dsp:cNvPr id="0" name=""/>
        <dsp:cNvSpPr/>
      </dsp:nvSpPr>
      <dsp:spPr>
        <a:xfrm>
          <a:off x="5105844" y="2483470"/>
          <a:ext cx="1566514" cy="3074640"/>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solidFill>
                <a:srgbClr val="020202"/>
              </a:solidFill>
              <a:latin typeface="Corbel" pitchFamily="34" charset="0"/>
            </a:rPr>
            <a:t>- National Quality Strategy</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PCORI</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NIH/NIMHD</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Innovation Center</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ACOs</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Medical Home</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Agency OMHs</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Race/Ethnicity Data Standards</a:t>
          </a:r>
        </a:p>
        <a:p>
          <a:pPr lvl="0" algn="l" defTabSz="666750">
            <a:lnSpc>
              <a:spcPct val="90000"/>
            </a:lnSpc>
            <a:spcBef>
              <a:spcPct val="0"/>
            </a:spcBef>
            <a:spcAft>
              <a:spcPct val="35000"/>
            </a:spcAft>
          </a:pPr>
          <a:endParaRPr lang="en-US" sz="1500" kern="1200" dirty="0">
            <a:solidFill>
              <a:srgbClr val="020202"/>
            </a:solidFill>
            <a:latin typeface="Corbel" pitchFamily="34" charset="0"/>
          </a:endParaRPr>
        </a:p>
      </dsp:txBody>
      <dsp:txXfrm>
        <a:off x="5105844" y="2483470"/>
        <a:ext cx="1566514" cy="3074640"/>
      </dsp:txXfrm>
    </dsp:sp>
    <dsp:sp modelId="{9887C866-08C1-49D1-9F76-11BC69C92CD3}">
      <dsp:nvSpPr>
        <dsp:cNvPr id="0" name=""/>
        <dsp:cNvSpPr/>
      </dsp:nvSpPr>
      <dsp:spPr>
        <a:xfrm>
          <a:off x="6803946" y="826197"/>
          <a:ext cx="1566514" cy="1397823"/>
        </a:xfrm>
        <a:prstGeom prst="roundRect">
          <a:avLst>
            <a:gd name="adj" fmla="val 10000"/>
          </a:avLst>
        </a:prstGeom>
        <a:solidFill>
          <a:schemeClr val="tx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Corbel" pitchFamily="34" charset="0"/>
            </a:rPr>
            <a:t>Public Health &amp; Prevention</a:t>
          </a:r>
          <a:endParaRPr lang="en-US" sz="2000" b="1" kern="1200" dirty="0">
            <a:latin typeface="Corbel" pitchFamily="34" charset="0"/>
          </a:endParaRPr>
        </a:p>
      </dsp:txBody>
      <dsp:txXfrm>
        <a:off x="6803946" y="826197"/>
        <a:ext cx="1566514" cy="1397823"/>
      </dsp:txXfrm>
    </dsp:sp>
    <dsp:sp modelId="{7CF75C4B-58CA-4CAE-BFD5-C8548E23AFED}">
      <dsp:nvSpPr>
        <dsp:cNvPr id="0" name=""/>
        <dsp:cNvSpPr/>
      </dsp:nvSpPr>
      <dsp:spPr>
        <a:xfrm>
          <a:off x="6815485" y="2487959"/>
          <a:ext cx="1566514" cy="3074640"/>
        </a:xfrm>
        <a:prstGeom prst="roundRect">
          <a:avLst>
            <a:gd name="adj" fmla="val 10000"/>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solidFill>
                <a:srgbClr val="020202"/>
              </a:solidFill>
              <a:latin typeface="Corbel" pitchFamily="34" charset="0"/>
            </a:rPr>
            <a:t>- Prevention &amp; Public Health Fund </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CTGs</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Obesity</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Cancer</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Diabetes</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Oral Health</a:t>
          </a:r>
        </a:p>
        <a:p>
          <a:pPr lvl="0" algn="l" defTabSz="666750">
            <a:lnSpc>
              <a:spcPct val="90000"/>
            </a:lnSpc>
            <a:spcBef>
              <a:spcPct val="0"/>
            </a:spcBef>
            <a:spcAft>
              <a:spcPct val="35000"/>
            </a:spcAft>
          </a:pPr>
          <a:r>
            <a:rPr lang="en-US" sz="1500" kern="1200" dirty="0" smtClean="0">
              <a:solidFill>
                <a:srgbClr val="020202"/>
              </a:solidFill>
              <a:latin typeface="Corbel" pitchFamily="34" charset="0"/>
            </a:rPr>
            <a:t>- Indian Health Care </a:t>
          </a:r>
          <a:r>
            <a:rPr lang="en-US" sz="1500" kern="1200" dirty="0" err="1" smtClean="0">
              <a:solidFill>
                <a:srgbClr val="020202"/>
              </a:solidFill>
              <a:latin typeface="Corbel" pitchFamily="34" charset="0"/>
            </a:rPr>
            <a:t>Improv</a:t>
          </a:r>
          <a:r>
            <a:rPr lang="en-US" sz="1500" kern="1200" dirty="0" smtClean="0">
              <a:solidFill>
                <a:srgbClr val="020202"/>
              </a:solidFill>
              <a:latin typeface="Corbel" pitchFamily="34" charset="0"/>
            </a:rPr>
            <a:t>. Act.</a:t>
          </a:r>
          <a:endParaRPr lang="en-US" sz="1500" kern="1200" dirty="0">
            <a:solidFill>
              <a:srgbClr val="020202"/>
            </a:solidFill>
            <a:latin typeface="Corbel" pitchFamily="34" charset="0"/>
          </a:endParaRPr>
        </a:p>
      </dsp:txBody>
      <dsp:txXfrm>
        <a:off x="6815485" y="2487959"/>
        <a:ext cx="1566514" cy="30746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99CA85-7297-4216-AED6-DB5D1431127E}">
      <dsp:nvSpPr>
        <dsp:cNvPr id="0" name=""/>
        <dsp:cNvSpPr/>
      </dsp:nvSpPr>
      <dsp:spPr>
        <a:xfrm>
          <a:off x="2285999" y="2081140"/>
          <a:ext cx="2188235" cy="1447801"/>
        </a:xfrm>
        <a:prstGeom prst="ellipse">
          <a:avLst/>
        </a:prstGeom>
        <a:solidFill>
          <a:srgbClr val="CC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Safety Net Providers</a:t>
          </a:r>
          <a:endParaRPr lang="en-US" sz="2400" b="1" kern="1200" dirty="0"/>
        </a:p>
      </dsp:txBody>
      <dsp:txXfrm>
        <a:off x="2285999" y="2081140"/>
        <a:ext cx="2188235" cy="1447801"/>
      </dsp:txXfrm>
    </dsp:sp>
    <dsp:sp modelId="{F507FF5A-C51F-4C9F-AABD-A68CEB6F22A0}">
      <dsp:nvSpPr>
        <dsp:cNvPr id="0" name=""/>
        <dsp:cNvSpPr/>
      </dsp:nvSpPr>
      <dsp:spPr>
        <a:xfrm rot="16200000">
          <a:off x="3151519" y="1832441"/>
          <a:ext cx="457195" cy="40201"/>
        </a:xfrm>
        <a:custGeom>
          <a:avLst/>
          <a:gdLst/>
          <a:ahLst/>
          <a:cxnLst/>
          <a:rect l="0" t="0" r="0" b="0"/>
          <a:pathLst>
            <a:path>
              <a:moveTo>
                <a:pt x="0" y="20100"/>
              </a:moveTo>
              <a:lnTo>
                <a:pt x="457195" y="201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6200000">
        <a:off x="3368687" y="1841112"/>
        <a:ext cx="22859" cy="22859"/>
      </dsp:txXfrm>
    </dsp:sp>
    <dsp:sp modelId="{88AC4C3D-C95A-4E18-B882-5BEA6BD8C33D}">
      <dsp:nvSpPr>
        <dsp:cNvPr id="0" name=""/>
        <dsp:cNvSpPr/>
      </dsp:nvSpPr>
      <dsp:spPr>
        <a:xfrm>
          <a:off x="2264433" y="-2677"/>
          <a:ext cx="2231367" cy="1626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orbel" pitchFamily="34" charset="0"/>
            </a:rPr>
            <a:t>Rising Competitive Pressures</a:t>
          </a:r>
          <a:endParaRPr lang="en-US" sz="1800" b="1" kern="1200" dirty="0">
            <a:latin typeface="Corbel" pitchFamily="34" charset="0"/>
          </a:endParaRPr>
        </a:p>
      </dsp:txBody>
      <dsp:txXfrm>
        <a:off x="2264433" y="-2677"/>
        <a:ext cx="2231367" cy="1626622"/>
      </dsp:txXfrm>
    </dsp:sp>
    <dsp:sp modelId="{46692B89-A6A1-43F7-9A71-49FA05C5D52F}">
      <dsp:nvSpPr>
        <dsp:cNvPr id="0" name=""/>
        <dsp:cNvSpPr/>
      </dsp:nvSpPr>
      <dsp:spPr>
        <a:xfrm rot="19800000">
          <a:off x="4185963" y="2239817"/>
          <a:ext cx="276665" cy="40201"/>
        </a:xfrm>
        <a:custGeom>
          <a:avLst/>
          <a:gdLst/>
          <a:ahLst/>
          <a:cxnLst/>
          <a:rect l="0" t="0" r="0" b="0"/>
          <a:pathLst>
            <a:path>
              <a:moveTo>
                <a:pt x="0" y="20100"/>
              </a:moveTo>
              <a:lnTo>
                <a:pt x="276665" y="201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9800000">
        <a:off x="4317379" y="2253001"/>
        <a:ext cx="13833" cy="13833"/>
      </dsp:txXfrm>
    </dsp:sp>
    <dsp:sp modelId="{F3A058B5-9B70-401C-8096-47BD030A72BC}">
      <dsp:nvSpPr>
        <dsp:cNvPr id="0" name=""/>
        <dsp:cNvSpPr/>
      </dsp:nvSpPr>
      <dsp:spPr>
        <a:xfrm>
          <a:off x="4341494" y="1042007"/>
          <a:ext cx="1531659" cy="15316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orbel" pitchFamily="34" charset="0"/>
            </a:rPr>
            <a:t>Declining Funding</a:t>
          </a:r>
          <a:br>
            <a:rPr lang="en-US" sz="1800" b="1" kern="1200" dirty="0" smtClean="0">
              <a:latin typeface="Corbel" pitchFamily="34" charset="0"/>
            </a:rPr>
          </a:br>
          <a:r>
            <a:rPr lang="en-US" sz="1800" b="1" kern="1200" dirty="0" smtClean="0">
              <a:latin typeface="Corbel" pitchFamily="34" charset="0"/>
            </a:rPr>
            <a:t>e.g., DSH</a:t>
          </a:r>
          <a:endParaRPr lang="en-US" sz="1800" b="1" kern="1200" dirty="0">
            <a:latin typeface="Corbel" pitchFamily="34" charset="0"/>
          </a:endParaRPr>
        </a:p>
      </dsp:txBody>
      <dsp:txXfrm>
        <a:off x="4341494" y="1042007"/>
        <a:ext cx="1531659" cy="1531659"/>
      </dsp:txXfrm>
    </dsp:sp>
    <dsp:sp modelId="{B499CAB0-AE6A-46BA-AA42-13C475BE5F63}">
      <dsp:nvSpPr>
        <dsp:cNvPr id="0" name=""/>
        <dsp:cNvSpPr/>
      </dsp:nvSpPr>
      <dsp:spPr>
        <a:xfrm rot="1800000">
          <a:off x="4190387" y="3313554"/>
          <a:ext cx="210632" cy="40201"/>
        </a:xfrm>
        <a:custGeom>
          <a:avLst/>
          <a:gdLst/>
          <a:ahLst/>
          <a:cxnLst/>
          <a:rect l="0" t="0" r="0" b="0"/>
          <a:pathLst>
            <a:path>
              <a:moveTo>
                <a:pt x="0" y="20100"/>
              </a:moveTo>
              <a:lnTo>
                <a:pt x="210632" y="201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800000">
        <a:off x="4290437" y="3328388"/>
        <a:ext cx="10531" cy="10531"/>
      </dsp:txXfrm>
    </dsp:sp>
    <dsp:sp modelId="{332798F0-DBFD-466C-90D8-3F69001AF223}">
      <dsp:nvSpPr>
        <dsp:cNvPr id="0" name=""/>
        <dsp:cNvSpPr/>
      </dsp:nvSpPr>
      <dsp:spPr>
        <a:xfrm>
          <a:off x="4243728" y="3048001"/>
          <a:ext cx="1727191" cy="15084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orbel" pitchFamily="34" charset="0"/>
            </a:rPr>
            <a:t>Populations at the Margin</a:t>
          </a:r>
          <a:endParaRPr lang="en-US" sz="1800" b="1" kern="1200" dirty="0">
            <a:latin typeface="Corbel" pitchFamily="34" charset="0"/>
          </a:endParaRPr>
        </a:p>
      </dsp:txBody>
      <dsp:txXfrm>
        <a:off x="4243728" y="3048001"/>
        <a:ext cx="1727191" cy="1508485"/>
      </dsp:txXfrm>
    </dsp:sp>
    <dsp:sp modelId="{34DC5825-EB1B-4C5D-9B05-C29900150611}">
      <dsp:nvSpPr>
        <dsp:cNvPr id="0" name=""/>
        <dsp:cNvSpPr/>
      </dsp:nvSpPr>
      <dsp:spPr>
        <a:xfrm rot="5400000">
          <a:off x="3127778" y="3761179"/>
          <a:ext cx="504677" cy="40201"/>
        </a:xfrm>
        <a:custGeom>
          <a:avLst/>
          <a:gdLst/>
          <a:ahLst/>
          <a:cxnLst/>
          <a:rect l="0" t="0" r="0" b="0"/>
          <a:pathLst>
            <a:path>
              <a:moveTo>
                <a:pt x="0" y="20100"/>
              </a:moveTo>
              <a:lnTo>
                <a:pt x="504677" y="201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5400000">
        <a:off x="3367500" y="3768662"/>
        <a:ext cx="25233" cy="25233"/>
      </dsp:txXfrm>
    </dsp:sp>
    <dsp:sp modelId="{2F2CCB30-9FEE-40AA-8DE2-1F376C2318FA}">
      <dsp:nvSpPr>
        <dsp:cNvPr id="0" name=""/>
        <dsp:cNvSpPr/>
      </dsp:nvSpPr>
      <dsp:spPr>
        <a:xfrm>
          <a:off x="2340633" y="4033618"/>
          <a:ext cx="2078967" cy="15316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orbel" pitchFamily="34" charset="0"/>
            </a:rPr>
            <a:t>New Requirements</a:t>
          </a:r>
          <a:br>
            <a:rPr lang="en-US" sz="1800" b="1" kern="1200" dirty="0" smtClean="0">
              <a:latin typeface="Corbel" pitchFamily="34" charset="0"/>
            </a:rPr>
          </a:br>
          <a:r>
            <a:rPr lang="en-US" sz="1800" b="1" kern="1200" dirty="0" smtClean="0">
              <a:latin typeface="Corbel" pitchFamily="34" charset="0"/>
            </a:rPr>
            <a:t>e.g., CHNA</a:t>
          </a:r>
          <a:endParaRPr lang="en-US" sz="1800" b="1" kern="1200" dirty="0">
            <a:latin typeface="Corbel" pitchFamily="34" charset="0"/>
          </a:endParaRPr>
        </a:p>
      </dsp:txBody>
      <dsp:txXfrm>
        <a:off x="2340633" y="4033618"/>
        <a:ext cx="2078967" cy="1531659"/>
      </dsp:txXfrm>
    </dsp:sp>
    <dsp:sp modelId="{6101BE43-AF7E-41D8-B2ED-2C5C7A5B6074}">
      <dsp:nvSpPr>
        <dsp:cNvPr id="0" name=""/>
        <dsp:cNvSpPr/>
      </dsp:nvSpPr>
      <dsp:spPr>
        <a:xfrm rot="9000000">
          <a:off x="2297604" y="3330062"/>
          <a:ext cx="276665" cy="40201"/>
        </a:xfrm>
        <a:custGeom>
          <a:avLst/>
          <a:gdLst/>
          <a:ahLst/>
          <a:cxnLst/>
          <a:rect l="0" t="0" r="0" b="0"/>
          <a:pathLst>
            <a:path>
              <a:moveTo>
                <a:pt x="0" y="20100"/>
              </a:moveTo>
              <a:lnTo>
                <a:pt x="276665" y="201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9000000">
        <a:off x="2429020" y="3343246"/>
        <a:ext cx="13833" cy="13833"/>
      </dsp:txXfrm>
    </dsp:sp>
    <dsp:sp modelId="{72CD1A48-AB6B-409C-8490-9707C573DF51}">
      <dsp:nvSpPr>
        <dsp:cNvPr id="0" name=""/>
        <dsp:cNvSpPr/>
      </dsp:nvSpPr>
      <dsp:spPr>
        <a:xfrm>
          <a:off x="887080" y="3036414"/>
          <a:ext cx="1531659" cy="15316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orbel" pitchFamily="34" charset="0"/>
            </a:rPr>
            <a:t>Active Outreach Role</a:t>
          </a:r>
          <a:endParaRPr lang="en-US" sz="1800" b="1" kern="1200" dirty="0">
            <a:latin typeface="Corbel" pitchFamily="34" charset="0"/>
          </a:endParaRPr>
        </a:p>
      </dsp:txBody>
      <dsp:txXfrm>
        <a:off x="887080" y="3036414"/>
        <a:ext cx="1531659" cy="1531659"/>
      </dsp:txXfrm>
    </dsp:sp>
    <dsp:sp modelId="{0AEC2213-6AC1-4E90-AD2C-C592149F3ADB}">
      <dsp:nvSpPr>
        <dsp:cNvPr id="0" name=""/>
        <dsp:cNvSpPr/>
      </dsp:nvSpPr>
      <dsp:spPr>
        <a:xfrm rot="12600000">
          <a:off x="2297604" y="2239817"/>
          <a:ext cx="276665" cy="40201"/>
        </a:xfrm>
        <a:custGeom>
          <a:avLst/>
          <a:gdLst/>
          <a:ahLst/>
          <a:cxnLst/>
          <a:rect l="0" t="0" r="0" b="0"/>
          <a:pathLst>
            <a:path>
              <a:moveTo>
                <a:pt x="0" y="20100"/>
              </a:moveTo>
              <a:lnTo>
                <a:pt x="276665" y="201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2600000">
        <a:off x="2429020" y="2253001"/>
        <a:ext cx="13833" cy="13833"/>
      </dsp:txXfrm>
    </dsp:sp>
    <dsp:sp modelId="{48522FCB-DFD6-47F5-AA97-9B293667860E}">
      <dsp:nvSpPr>
        <dsp:cNvPr id="0" name=""/>
        <dsp:cNvSpPr/>
      </dsp:nvSpPr>
      <dsp:spPr>
        <a:xfrm>
          <a:off x="887080" y="1042007"/>
          <a:ext cx="1531659" cy="15316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orbel" pitchFamily="34" charset="0"/>
            </a:rPr>
            <a:t>Churning &amp; Care Continuity</a:t>
          </a:r>
          <a:endParaRPr lang="en-US" sz="1800" b="1" kern="1200" dirty="0">
            <a:latin typeface="Corbel" pitchFamily="34" charset="0"/>
          </a:endParaRPr>
        </a:p>
      </dsp:txBody>
      <dsp:txXfrm>
        <a:off x="887080" y="1042007"/>
        <a:ext cx="1531659" cy="153165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AB171B-6F1C-427A-ACF7-C0E045D04303}">
      <dsp:nvSpPr>
        <dsp:cNvPr id="0" name=""/>
        <dsp:cNvSpPr/>
      </dsp:nvSpPr>
      <dsp:spPr>
        <a:xfrm>
          <a:off x="2571" y="99958"/>
          <a:ext cx="2507456" cy="100298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latin typeface="Corbel" pitchFamily="34" charset="0"/>
            </a:rPr>
            <a:t>Workforce</a:t>
          </a:r>
          <a:endParaRPr lang="en-US" sz="2400" b="1" kern="1200" dirty="0">
            <a:latin typeface="Corbel" pitchFamily="34" charset="0"/>
          </a:endParaRPr>
        </a:p>
      </dsp:txBody>
      <dsp:txXfrm>
        <a:off x="2571" y="99958"/>
        <a:ext cx="2507456" cy="1002982"/>
      </dsp:txXfrm>
    </dsp:sp>
    <dsp:sp modelId="{941EF050-F306-4D6D-87A4-D6690DBB573A}">
      <dsp:nvSpPr>
        <dsp:cNvPr id="0" name=""/>
        <dsp:cNvSpPr/>
      </dsp:nvSpPr>
      <dsp:spPr>
        <a:xfrm>
          <a:off x="2571" y="1102941"/>
          <a:ext cx="2507456" cy="37469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rgbClr val="020202"/>
              </a:solidFill>
              <a:latin typeface="Corbel" pitchFamily="34" charset="0"/>
            </a:rPr>
            <a:t>Overall Supply</a:t>
          </a:r>
          <a:br>
            <a:rPr lang="en-US" sz="2200" kern="1200" dirty="0" smtClean="0">
              <a:solidFill>
                <a:srgbClr val="020202"/>
              </a:solidFill>
              <a:latin typeface="Corbel" pitchFamily="34" charset="0"/>
            </a:rPr>
          </a:br>
          <a:r>
            <a:rPr lang="en-US" sz="2200" kern="1200" dirty="0" smtClean="0">
              <a:solidFill>
                <a:srgbClr val="020202"/>
              </a:solidFill>
              <a:latin typeface="Corbel" pitchFamily="34" charset="0"/>
            </a:rPr>
            <a:t>- Physicians</a:t>
          </a:r>
          <a:br>
            <a:rPr lang="en-US" sz="2200" kern="1200" dirty="0" smtClean="0">
              <a:solidFill>
                <a:srgbClr val="020202"/>
              </a:solidFill>
              <a:latin typeface="Corbel" pitchFamily="34" charset="0"/>
            </a:rPr>
          </a:br>
          <a:r>
            <a:rPr lang="en-US" sz="2200" kern="1200" dirty="0" smtClean="0">
              <a:solidFill>
                <a:srgbClr val="020202"/>
              </a:solidFill>
              <a:latin typeface="Corbel" pitchFamily="34" charset="0"/>
            </a:rPr>
            <a:t>- PAs</a:t>
          </a:r>
          <a:br>
            <a:rPr lang="en-US" sz="2200" kern="1200" dirty="0" smtClean="0">
              <a:solidFill>
                <a:srgbClr val="020202"/>
              </a:solidFill>
              <a:latin typeface="Corbel" pitchFamily="34" charset="0"/>
            </a:rPr>
          </a:br>
          <a:r>
            <a:rPr lang="en-US" sz="2200" kern="1200" dirty="0" smtClean="0">
              <a:solidFill>
                <a:srgbClr val="020202"/>
              </a:solidFill>
              <a:latin typeface="Corbel" pitchFamily="34" charset="0"/>
            </a:rPr>
            <a:t>- Nurses</a:t>
          </a:r>
          <a:br>
            <a:rPr lang="en-US" sz="2200" kern="1200" dirty="0" smtClean="0">
              <a:solidFill>
                <a:srgbClr val="020202"/>
              </a:solidFill>
              <a:latin typeface="Corbel" pitchFamily="34" charset="0"/>
            </a:rPr>
          </a:br>
          <a:r>
            <a:rPr lang="en-US" sz="2200" kern="1200" dirty="0" smtClean="0">
              <a:solidFill>
                <a:srgbClr val="020202"/>
              </a:solidFill>
              <a:latin typeface="Corbel" pitchFamily="34" charset="0"/>
            </a:rPr>
            <a:t>- Dentists</a:t>
          </a:r>
          <a:br>
            <a:rPr lang="en-US" sz="2200" kern="1200" dirty="0" smtClean="0">
              <a:solidFill>
                <a:srgbClr val="020202"/>
              </a:solidFill>
              <a:latin typeface="Corbel" pitchFamily="34" charset="0"/>
            </a:rPr>
          </a:br>
          <a:r>
            <a:rPr lang="en-US" sz="2200" kern="1200" dirty="0" smtClean="0">
              <a:solidFill>
                <a:srgbClr val="020202"/>
              </a:solidFill>
              <a:latin typeface="Corbel" pitchFamily="34" charset="0"/>
            </a:rPr>
            <a:t>- Mental health</a:t>
          </a:r>
          <a:endParaRPr lang="en-US" sz="2200" kern="1200" dirty="0">
            <a:solidFill>
              <a:srgbClr val="020202"/>
            </a:solidFill>
            <a:latin typeface="Corbel" pitchFamily="34" charset="0"/>
          </a:endParaRPr>
        </a:p>
        <a:p>
          <a:pPr marL="228600" lvl="1" indent="-228600" algn="l" defTabSz="977900">
            <a:lnSpc>
              <a:spcPct val="90000"/>
            </a:lnSpc>
            <a:spcBef>
              <a:spcPct val="0"/>
            </a:spcBef>
            <a:spcAft>
              <a:spcPct val="15000"/>
            </a:spcAft>
            <a:buChar char="••"/>
          </a:pPr>
          <a:r>
            <a:rPr lang="en-US" sz="2200" kern="1200" dirty="0" smtClean="0">
              <a:solidFill>
                <a:srgbClr val="020202"/>
              </a:solidFill>
              <a:latin typeface="Corbel" pitchFamily="34" charset="0"/>
            </a:rPr>
            <a:t>Underserved Areas</a:t>
          </a:r>
          <a:br>
            <a:rPr lang="en-US" sz="2200" kern="1200" dirty="0" smtClean="0">
              <a:solidFill>
                <a:srgbClr val="020202"/>
              </a:solidFill>
              <a:latin typeface="Corbel" pitchFamily="34" charset="0"/>
            </a:rPr>
          </a:br>
          <a:r>
            <a:rPr lang="en-US" sz="2200" kern="1200" dirty="0" smtClean="0">
              <a:solidFill>
                <a:srgbClr val="020202"/>
              </a:solidFill>
              <a:latin typeface="Corbel" pitchFamily="34" charset="0"/>
            </a:rPr>
            <a:t>- GME slots redistributed</a:t>
          </a:r>
          <a:br>
            <a:rPr lang="en-US" sz="2200" kern="1200" dirty="0" smtClean="0">
              <a:solidFill>
                <a:srgbClr val="020202"/>
              </a:solidFill>
              <a:latin typeface="Corbel" pitchFamily="34" charset="0"/>
            </a:rPr>
          </a:br>
          <a:r>
            <a:rPr lang="en-US" sz="2200" kern="1200" dirty="0" smtClean="0">
              <a:solidFill>
                <a:srgbClr val="020202"/>
              </a:solidFill>
              <a:latin typeface="Corbel" pitchFamily="34" charset="0"/>
            </a:rPr>
            <a:t>- NHSC</a:t>
          </a:r>
          <a:endParaRPr lang="en-US" sz="2200" kern="1200" dirty="0">
            <a:solidFill>
              <a:srgbClr val="020202"/>
            </a:solidFill>
            <a:latin typeface="Corbel" pitchFamily="34" charset="0"/>
          </a:endParaRPr>
        </a:p>
      </dsp:txBody>
      <dsp:txXfrm>
        <a:off x="2571" y="1102941"/>
        <a:ext cx="2507456" cy="3746924"/>
      </dsp:txXfrm>
    </dsp:sp>
    <dsp:sp modelId="{C0649224-4484-4C2A-9AEE-AAEE912C0B33}">
      <dsp:nvSpPr>
        <dsp:cNvPr id="0" name=""/>
        <dsp:cNvSpPr/>
      </dsp:nvSpPr>
      <dsp:spPr>
        <a:xfrm>
          <a:off x="2861071" y="99958"/>
          <a:ext cx="2507456" cy="1002982"/>
        </a:xfrm>
        <a:prstGeom prst="rect">
          <a:avLst/>
        </a:prstGeom>
        <a:solidFill>
          <a:srgbClr val="CC66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latin typeface="Corbel" pitchFamily="34" charset="0"/>
            </a:rPr>
            <a:t>Quality &amp; Innovation</a:t>
          </a:r>
          <a:endParaRPr lang="en-US" sz="2400" b="1" kern="1200" dirty="0">
            <a:latin typeface="Corbel" pitchFamily="34" charset="0"/>
          </a:endParaRPr>
        </a:p>
      </dsp:txBody>
      <dsp:txXfrm>
        <a:off x="2861071" y="99958"/>
        <a:ext cx="2507456" cy="1002982"/>
      </dsp:txXfrm>
    </dsp:sp>
    <dsp:sp modelId="{3E12FF2E-AEC1-494A-825F-7CDA5B558FAA}">
      <dsp:nvSpPr>
        <dsp:cNvPr id="0" name=""/>
        <dsp:cNvSpPr/>
      </dsp:nvSpPr>
      <dsp:spPr>
        <a:xfrm>
          <a:off x="2861071" y="1102941"/>
          <a:ext cx="2507456" cy="37469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rgbClr val="020202"/>
              </a:solidFill>
              <a:latin typeface="Corbel" pitchFamily="34" charset="0"/>
            </a:rPr>
            <a:t>Data by race &amp; ethnicity</a:t>
          </a:r>
          <a:endParaRPr lang="en-US" sz="2200" kern="1200" dirty="0">
            <a:solidFill>
              <a:srgbClr val="020202"/>
            </a:solidFill>
            <a:latin typeface="Corbel" pitchFamily="34" charset="0"/>
          </a:endParaRPr>
        </a:p>
        <a:p>
          <a:pPr marL="228600" lvl="1" indent="-228600" algn="l" defTabSz="977900">
            <a:lnSpc>
              <a:spcPct val="90000"/>
            </a:lnSpc>
            <a:spcBef>
              <a:spcPct val="0"/>
            </a:spcBef>
            <a:spcAft>
              <a:spcPct val="15000"/>
            </a:spcAft>
            <a:buChar char="••"/>
          </a:pPr>
          <a:r>
            <a:rPr lang="en-US" sz="2200" kern="1200" dirty="0" smtClean="0">
              <a:solidFill>
                <a:srgbClr val="020202"/>
              </a:solidFill>
              <a:latin typeface="Corbel" pitchFamily="34" charset="0"/>
            </a:rPr>
            <a:t>Disparities research—e.g., PCORI, NIMHD</a:t>
          </a:r>
          <a:endParaRPr lang="en-US" sz="2200" kern="1200" dirty="0">
            <a:solidFill>
              <a:srgbClr val="020202"/>
            </a:solidFill>
            <a:latin typeface="Corbel" pitchFamily="34" charset="0"/>
          </a:endParaRPr>
        </a:p>
        <a:p>
          <a:pPr marL="228600" lvl="1" indent="-228600" algn="l" defTabSz="977900">
            <a:lnSpc>
              <a:spcPct val="90000"/>
            </a:lnSpc>
            <a:spcBef>
              <a:spcPct val="0"/>
            </a:spcBef>
            <a:spcAft>
              <a:spcPct val="15000"/>
            </a:spcAft>
            <a:buChar char="••"/>
          </a:pPr>
          <a:r>
            <a:rPr lang="en-US" sz="2200" kern="1200" dirty="0" smtClean="0">
              <a:solidFill>
                <a:srgbClr val="020202"/>
              </a:solidFill>
              <a:latin typeface="Corbel" pitchFamily="34" charset="0"/>
            </a:rPr>
            <a:t>Payment &amp; delivery innovation—e.g., CMMI, ACOs</a:t>
          </a:r>
          <a:endParaRPr lang="en-US" sz="2200" kern="1200" dirty="0">
            <a:solidFill>
              <a:srgbClr val="020202"/>
            </a:solidFill>
            <a:latin typeface="Corbel" pitchFamily="34" charset="0"/>
          </a:endParaRPr>
        </a:p>
      </dsp:txBody>
      <dsp:txXfrm>
        <a:off x="2861071" y="1102941"/>
        <a:ext cx="2507456" cy="3746924"/>
      </dsp:txXfrm>
    </dsp:sp>
    <dsp:sp modelId="{6E29FE48-FC8A-449A-81AD-3D9AEABE9D53}">
      <dsp:nvSpPr>
        <dsp:cNvPr id="0" name=""/>
        <dsp:cNvSpPr/>
      </dsp:nvSpPr>
      <dsp:spPr>
        <a:xfrm>
          <a:off x="5719571" y="99958"/>
          <a:ext cx="2507456" cy="1002982"/>
        </a:xfrm>
        <a:prstGeom prst="rect">
          <a:avLst/>
        </a:prstGeom>
        <a:solidFill>
          <a:schemeClr val="accent6">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latin typeface="Corbel" pitchFamily="34" charset="0"/>
            </a:rPr>
            <a:t>Prevention &amp; Public Health</a:t>
          </a:r>
          <a:endParaRPr lang="en-US" sz="2400" b="1" kern="1200" dirty="0">
            <a:latin typeface="Corbel" pitchFamily="34" charset="0"/>
          </a:endParaRPr>
        </a:p>
      </dsp:txBody>
      <dsp:txXfrm>
        <a:off x="5719571" y="99958"/>
        <a:ext cx="2507456" cy="1002982"/>
      </dsp:txXfrm>
    </dsp:sp>
    <dsp:sp modelId="{2FDB57D4-7643-4E51-A7C8-7C5468FB3AA1}">
      <dsp:nvSpPr>
        <dsp:cNvPr id="0" name=""/>
        <dsp:cNvSpPr/>
      </dsp:nvSpPr>
      <dsp:spPr>
        <a:xfrm>
          <a:off x="5719571" y="1102941"/>
          <a:ext cx="2507456" cy="37469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rgbClr val="020202"/>
              </a:solidFill>
              <a:latin typeface="Corbel" pitchFamily="34" charset="0"/>
            </a:rPr>
            <a:t>Public Health &amp; Prevention Fund</a:t>
          </a:r>
          <a:endParaRPr lang="en-US" sz="2200" kern="1200" dirty="0">
            <a:solidFill>
              <a:srgbClr val="020202"/>
            </a:solidFill>
            <a:latin typeface="Corbel" pitchFamily="34" charset="0"/>
          </a:endParaRPr>
        </a:p>
        <a:p>
          <a:pPr marL="228600" lvl="1" indent="-228600" algn="l" defTabSz="977900">
            <a:lnSpc>
              <a:spcPct val="90000"/>
            </a:lnSpc>
            <a:spcBef>
              <a:spcPct val="0"/>
            </a:spcBef>
            <a:spcAft>
              <a:spcPct val="15000"/>
            </a:spcAft>
            <a:buChar char="••"/>
          </a:pPr>
          <a:r>
            <a:rPr lang="en-US" sz="2200" kern="1200" dirty="0" smtClean="0">
              <a:solidFill>
                <a:srgbClr val="020202"/>
              </a:solidFill>
              <a:latin typeface="Corbel" pitchFamily="34" charset="0"/>
            </a:rPr>
            <a:t>Community health—e.g., CTGs</a:t>
          </a:r>
          <a:endParaRPr lang="en-US" sz="2200" kern="1200" dirty="0">
            <a:solidFill>
              <a:srgbClr val="020202"/>
            </a:solidFill>
            <a:latin typeface="Corbel" pitchFamily="34" charset="0"/>
          </a:endParaRPr>
        </a:p>
        <a:p>
          <a:pPr marL="228600" lvl="1" indent="-228600" algn="l" defTabSz="977900">
            <a:lnSpc>
              <a:spcPct val="90000"/>
            </a:lnSpc>
            <a:spcBef>
              <a:spcPct val="0"/>
            </a:spcBef>
            <a:spcAft>
              <a:spcPct val="15000"/>
            </a:spcAft>
            <a:buChar char="••"/>
          </a:pPr>
          <a:r>
            <a:rPr lang="en-US" sz="2200" kern="1200" dirty="0" smtClean="0">
              <a:solidFill>
                <a:srgbClr val="020202"/>
              </a:solidFill>
              <a:latin typeface="Corbel" pitchFamily="34" charset="0"/>
            </a:rPr>
            <a:t>Children’s health—e.g., obesity, </a:t>
          </a:r>
          <a:br>
            <a:rPr lang="en-US" sz="2200" kern="1200" dirty="0" smtClean="0">
              <a:solidFill>
                <a:srgbClr val="020202"/>
              </a:solidFill>
              <a:latin typeface="Corbel" pitchFamily="34" charset="0"/>
            </a:rPr>
          </a:br>
          <a:r>
            <a:rPr lang="en-US" sz="2200" kern="1200" dirty="0" smtClean="0">
              <a:solidFill>
                <a:srgbClr val="020202"/>
              </a:solidFill>
              <a:latin typeface="Corbel" pitchFamily="34" charset="0"/>
            </a:rPr>
            <a:t>home visiting, </a:t>
          </a:r>
          <a:br>
            <a:rPr lang="en-US" sz="2200" kern="1200" dirty="0" smtClean="0">
              <a:solidFill>
                <a:srgbClr val="020202"/>
              </a:solidFill>
              <a:latin typeface="Corbel" pitchFamily="34" charset="0"/>
            </a:rPr>
          </a:br>
          <a:r>
            <a:rPr lang="en-US" sz="2200" kern="1200" dirty="0" smtClean="0">
              <a:solidFill>
                <a:srgbClr val="020202"/>
              </a:solidFill>
              <a:latin typeface="Corbel" pitchFamily="34" charset="0"/>
            </a:rPr>
            <a:t>teen education</a:t>
          </a:r>
          <a:endParaRPr lang="en-US" sz="2200" kern="1200" dirty="0">
            <a:solidFill>
              <a:srgbClr val="020202"/>
            </a:solidFill>
            <a:latin typeface="Corbel" pitchFamily="34" charset="0"/>
          </a:endParaRPr>
        </a:p>
      </dsp:txBody>
      <dsp:txXfrm>
        <a:off x="5719571" y="1102941"/>
        <a:ext cx="2507456" cy="374692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0.03125</cdr:x>
      <cdr:y>0.0332</cdr:y>
    </cdr:from>
    <cdr:to>
      <cdr:x>0.97188</cdr:x>
      <cdr:y>0.23236</cdr:y>
    </cdr:to>
    <cdr:sp macro="" textlink="">
      <cdr:nvSpPr>
        <cdr:cNvPr id="2" name="TextBox 1"/>
        <cdr:cNvSpPr txBox="1"/>
      </cdr:nvSpPr>
      <cdr:spPr>
        <a:xfrm xmlns:a="http://schemas.openxmlformats.org/drawingml/2006/main">
          <a:off x="95250" y="76211"/>
          <a:ext cx="2867040" cy="45717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Corbel" pitchFamily="34" charset="0"/>
            </a:rPr>
            <a:t>Predicted Percent </a:t>
          </a:r>
          <a:r>
            <a:rPr lang="en-US" sz="2000" b="1" dirty="0">
              <a:latin typeface="Corbel" pitchFamily="34" charset="0"/>
            </a:rPr>
            <a:t>of </a:t>
          </a:r>
          <a:r>
            <a:rPr lang="en-US" sz="2000" b="1" dirty="0" smtClean="0">
              <a:latin typeface="Corbel" pitchFamily="34" charset="0"/>
            </a:rPr>
            <a:t>Exchange </a:t>
          </a:r>
          <a:r>
            <a:rPr lang="en-US" sz="2000" b="1" dirty="0">
              <a:latin typeface="Corbel" pitchFamily="34" charset="0"/>
            </a:rPr>
            <a:t>Enrollees by </a:t>
          </a:r>
          <a:r>
            <a:rPr lang="en-US" sz="2000" b="1" dirty="0" smtClean="0">
              <a:latin typeface="Corbel" pitchFamily="34" charset="0"/>
            </a:rPr>
            <a:t>Race </a:t>
          </a:r>
          <a:r>
            <a:rPr lang="en-US" sz="2000" b="1" dirty="0">
              <a:latin typeface="Corbel" pitchFamily="34" charset="0"/>
            </a:rPr>
            <a:t>and</a:t>
          </a:r>
          <a:r>
            <a:rPr lang="en-US" sz="2000" b="1" baseline="0" dirty="0">
              <a:latin typeface="Corbel" pitchFamily="34" charset="0"/>
            </a:rPr>
            <a:t> </a:t>
          </a:r>
          <a:r>
            <a:rPr lang="en-US" sz="2000" b="1" baseline="0" dirty="0" smtClean="0">
              <a:latin typeface="Corbel" pitchFamily="34" charset="0"/>
            </a:rPr>
            <a:t>E</a:t>
          </a:r>
          <a:r>
            <a:rPr lang="en-US" sz="2000" b="1" dirty="0" smtClean="0">
              <a:latin typeface="Corbel" pitchFamily="34" charset="0"/>
            </a:rPr>
            <a:t>thnicity</a:t>
          </a:r>
          <a:endParaRPr lang="en-US" sz="2000" b="1" dirty="0">
            <a:latin typeface="Corbe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8452EA4-2472-40E4-9017-432E72B781FA}" type="datetimeFigureOut">
              <a:rPr lang="en-US"/>
              <a:pPr>
                <a:defRPr/>
              </a:pPr>
              <a:t>7/16/2013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1AA87FFB-0425-4D14-86F2-C9B7E1752477}" type="slidenum">
              <a:rPr lang="en-US"/>
              <a:pPr>
                <a:defRPr/>
              </a:pPr>
              <a:t>‹#›</a:t>
            </a:fld>
            <a:endParaRPr lang="en-US" dirty="0"/>
          </a:p>
        </p:txBody>
      </p:sp>
    </p:spTree>
    <p:extLst>
      <p:ext uri="{BB962C8B-B14F-4D97-AF65-F5344CB8AC3E}">
        <p14:creationId xmlns="" xmlns:p14="http://schemas.microsoft.com/office/powerpoint/2010/main" val="26896160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we have been monitoring the ACA’s opportunities and requirements related to racial/ethnic health equity, we have learned that in many states and among many organizations this priority has taken a back seat. While some select states are attending to this priority—e.g., California and Maryland, among a few others—it has really taken an influential champion to shepherd these initiatives along. We have been repeatedly told that we are the only, comprehensive, multi-state and national effort monitoring health care reform, its implementation and progress in the context of health equity and disparities. Over the past five years we have come to be a trusted resource on the ACA and health equity, and more recently with the release of our reports as part of the “ACA and Health Equity Series” supported by Kellogg Foundation, The California Endowment, and Kaiser Permanente, there has been significant interest in having us come out to speak on progress, opportunities, challenges related to ACA and advancing equity/diversity.  Invitations and presentations have included IOM, NIH, GIH, CBC, NASHP, AHIP, APHA, BCBS among other national entities as well as state/local foundations such as California Wellness and others.</a:t>
            </a:r>
            <a:endParaRPr lang="en-US" dirty="0"/>
          </a:p>
        </p:txBody>
      </p:sp>
      <p:sp>
        <p:nvSpPr>
          <p:cNvPr id="4" name="Slide Number Placeholder 3"/>
          <p:cNvSpPr>
            <a:spLocks noGrp="1"/>
          </p:cNvSpPr>
          <p:nvPr>
            <p:ph type="sldNum" sz="quarter" idx="10"/>
          </p:nvPr>
        </p:nvSpPr>
        <p:spPr/>
        <p:txBody>
          <a:bodyPr/>
          <a:lstStyle/>
          <a:p>
            <a:pPr>
              <a:defRPr/>
            </a:pPr>
            <a:fld id="{1AA87FFB-0425-4D14-86F2-C9B7E1752477}" type="slidenum">
              <a:rPr lang="en-US" smtClean="0"/>
              <a:pPr>
                <a:defRPr/>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Access to care, capacity, and the workforce/safety net: transition—safety net supports? Networks linking primary and specialty care-- integration, continuity; participation in Medicaid and exchanges/marketplace; supporting actions and advocacy to assist safety net providers in providing care to remaining uninsured—state and local financing, service innovation; practitioner capacity—workforce development and deployment to meet anticipated need</a:t>
            </a:r>
          </a:p>
          <a:p>
            <a:endParaRPr lang="en-US" sz="1100" dirty="0" smtClean="0"/>
          </a:p>
          <a:p>
            <a:r>
              <a:rPr lang="en-US" sz="1200" kern="1200" dirty="0" smtClean="0">
                <a:solidFill>
                  <a:schemeClr val="tx1"/>
                </a:solidFill>
                <a:latin typeface="+mn-lt"/>
                <a:ea typeface="+mn-ea"/>
                <a:cs typeface="+mn-cs"/>
              </a:rPr>
              <a:t>“First order of business is outreach and enrollment. The future of the health care system is integrated care system.  This will occur but it is very local.  It is not a top down process.  It will come from the bottom-up and local areas.” –</a:t>
            </a:r>
            <a:r>
              <a:rPr lang="en-US" sz="1200" kern="1200" baseline="0" dirty="0" smtClean="0">
                <a:solidFill>
                  <a:schemeClr val="tx1"/>
                </a:solidFill>
                <a:latin typeface="+mn-lt"/>
                <a:ea typeface="+mn-ea"/>
                <a:cs typeface="+mn-cs"/>
              </a:rPr>
              <a:t> Dan Hawkins, NACHC</a:t>
            </a:r>
          </a:p>
          <a:p>
            <a:endParaRPr lang="en-US" sz="1200" kern="1200" baseline="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how can health centers fit into a new system of integrated care, while maintaining the community role and leadership;  if health centers become subsidiaries, then you lose the community leadership and work role that health centers play; if we can consolidate these roles; community ownership is a key component and role and value of health centers;  so the biggest challenge is how to health centers navigate this new system while keeping their souls intact.” –</a:t>
            </a:r>
            <a:r>
              <a:rPr lang="en-US" sz="1200" kern="1200" baseline="0" dirty="0" smtClean="0">
                <a:solidFill>
                  <a:schemeClr val="tx1"/>
                </a:solidFill>
                <a:latin typeface="+mn-lt"/>
                <a:ea typeface="+mn-ea"/>
                <a:cs typeface="+mn-cs"/>
              </a:rPr>
              <a:t> Dan Hawkins.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Second biggest challenge is financial. The payments that health centers receive don’t cover the large amount of work they do for outreach, enrollment, enabling services, etc.  Health center payment (from Medicaid, PPS) – Collect 81% of costs collected through Medicaid payments.  So even Medicaid PPS payments don’t match the costs of covering a Medicaid payment.  We know that CHCs will continue to serve the uninsured (30 million), including undocumented.” Dan Hawkins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100" dirty="0" smtClean="0"/>
          </a:p>
          <a:p>
            <a:endParaRPr lang="en-US" sz="1100" dirty="0" smtClean="0"/>
          </a:p>
          <a:p>
            <a:r>
              <a:rPr lang="en-US" sz="2400" dirty="0" smtClean="0"/>
              <a:t>Our workforce recommendations:</a:t>
            </a:r>
          </a:p>
          <a:p>
            <a:r>
              <a:rPr lang="en-US" sz="2400" dirty="0" smtClean="0"/>
              <a:t>Expanding Scope of Practice</a:t>
            </a:r>
          </a:p>
          <a:p>
            <a:pPr lvl="1"/>
            <a:r>
              <a:rPr lang="en-US" sz="2000" dirty="0" smtClean="0"/>
              <a:t>To address primary care shortages, particularly in diverse settings, states may consider giving Advanced Practice Nurses (APNs) and Physicians Assistants (PAs) greater latitude to practice</a:t>
            </a:r>
          </a:p>
          <a:p>
            <a:pPr lvl="1"/>
            <a:r>
              <a:rPr lang="en-US" sz="2000" dirty="0" smtClean="0"/>
              <a:t>Research shows that care provided by APNs &amp; PAs is “as safe and effective as care provided by doctors” and that APNs can provide ~80% of care that primary care physicians provide</a:t>
            </a:r>
          </a:p>
          <a:p>
            <a:r>
              <a:rPr lang="en-US" sz="2400" dirty="0" smtClean="0"/>
              <a:t>Encouraging Interdisciplinary Team-Based Care</a:t>
            </a:r>
          </a:p>
          <a:p>
            <a:pPr lvl="1"/>
            <a:r>
              <a:rPr lang="en-US" sz="2000" dirty="0" smtClean="0"/>
              <a:t>Team-based approaches involving culturally diverse and bilingual community health workers, case managers, nurses</a:t>
            </a:r>
          </a:p>
          <a:p>
            <a:pPr lvl="1"/>
            <a:r>
              <a:rPr lang="en-US" sz="2000" dirty="0" smtClean="0"/>
              <a:t>Approach is linked to greater quality of care and patient satisfaction</a:t>
            </a:r>
          </a:p>
          <a:p>
            <a:pPr lvl="1"/>
            <a:r>
              <a:rPr lang="en-US" sz="2000" dirty="0" smtClean="0"/>
              <a:t>Also linked to greater adherence, improved general health, lower ED visits and hospital readmissions</a:t>
            </a:r>
          </a:p>
          <a:p>
            <a:r>
              <a:rPr lang="en-US" sz="2400" dirty="0" smtClean="0"/>
              <a:t>Leveraging Resources provided through the ACA with Philanthropic Support</a:t>
            </a:r>
          </a:p>
          <a:p>
            <a:pPr lvl="1"/>
            <a:r>
              <a:rPr lang="en-US" sz="1800" dirty="0" smtClean="0"/>
              <a:t>Can provide scholarship and loan assistance for under-represented minorities; mentorship programs; support workforce assessments at state/local levels; cultural competency training, etc.</a:t>
            </a:r>
          </a:p>
          <a:p>
            <a:r>
              <a:rPr lang="en-US" sz="2400" dirty="0" smtClean="0"/>
              <a:t>Evaluating Health Care Workforce Diversity Needs, Capacity, and Outcomes</a:t>
            </a:r>
          </a:p>
          <a:p>
            <a:pPr lvl="1"/>
            <a:r>
              <a:rPr lang="en-US" sz="1800" dirty="0" smtClean="0"/>
              <a:t>Workforce diversity should be incorporated in any national, state, or local assessments of health care workforce supply and demand</a:t>
            </a:r>
          </a:p>
          <a:p>
            <a:pPr lvl="1"/>
            <a:r>
              <a:rPr lang="en-US" sz="1800" dirty="0" smtClean="0"/>
              <a:t>Collaborating with other partners in the community to undertake assessment—e.g., Community Health Needs Assessment requirement for nonprofit hospitals</a:t>
            </a:r>
          </a:p>
          <a:p>
            <a:pPr lvl="1"/>
            <a:r>
              <a:rPr lang="en-US" sz="1800" dirty="0" smtClean="0"/>
              <a:t>Need to assess effectiveness of recruitment &amp; retention programs aimed at diverse students and faculty</a:t>
            </a:r>
          </a:p>
          <a:p>
            <a:pPr lvl="1"/>
            <a:r>
              <a:rPr lang="en-US" sz="1800" dirty="0" smtClean="0"/>
              <a:t>Need for evaluation of cultural competency efforts</a:t>
            </a:r>
          </a:p>
          <a:p>
            <a:endParaRPr lang="en-US" dirty="0" smtClean="0"/>
          </a:p>
          <a:p>
            <a:endParaRPr lang="en-US" sz="1100" dirty="0"/>
          </a:p>
        </p:txBody>
      </p:sp>
      <p:sp>
        <p:nvSpPr>
          <p:cNvPr id="4" name="Slide Number Placeholder 3"/>
          <p:cNvSpPr>
            <a:spLocks noGrp="1"/>
          </p:cNvSpPr>
          <p:nvPr>
            <p:ph type="sldNum" sz="quarter" idx="10"/>
          </p:nvPr>
        </p:nvSpPr>
        <p:spPr/>
        <p:txBody>
          <a:bodyPr/>
          <a:lstStyle/>
          <a:p>
            <a:pPr>
              <a:defRPr/>
            </a:pPr>
            <a:fld id="{1AA87FFB-0425-4D14-86F2-C9B7E1752477}" type="slidenum">
              <a:rPr lang="en-US" smtClean="0"/>
              <a:pPr>
                <a:defRPr/>
              </a:pPr>
              <a:t>19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Spurring and supporting ACA innovation—new programs </a:t>
            </a:r>
            <a:r>
              <a:rPr lang="en-US" sz="1200" kern="1200" dirty="0" err="1" smtClean="0">
                <a:solidFill>
                  <a:schemeClr val="tx1"/>
                </a:solidFill>
                <a:latin typeface="+mn-lt"/>
                <a:ea typeface="+mn-ea"/>
                <a:cs typeface="+mn-cs"/>
              </a:rPr>
              <a:t>acos</a:t>
            </a:r>
            <a:r>
              <a:rPr lang="en-US" sz="1200" kern="1200" dirty="0" smtClean="0">
                <a:solidFill>
                  <a:schemeClr val="tx1"/>
                </a:solidFill>
                <a:latin typeface="+mn-lt"/>
                <a:ea typeface="+mn-ea"/>
                <a:cs typeface="+mn-cs"/>
              </a:rPr>
              <a:t>,  and helping to build capacity to take advantage of ACA related innovation support--</a:t>
            </a:r>
            <a:r>
              <a:rPr lang="en-US" sz="1200" kern="1200" dirty="0" err="1" smtClean="0">
                <a:solidFill>
                  <a:schemeClr val="tx1"/>
                </a:solidFill>
                <a:latin typeface="+mn-lt"/>
                <a:ea typeface="+mn-ea"/>
                <a:cs typeface="+mn-cs"/>
              </a:rPr>
              <a:t>cmmi</a:t>
            </a:r>
            <a:r>
              <a:rPr lang="en-US" sz="1200" kern="1200" dirty="0" smtClean="0">
                <a:solidFill>
                  <a:schemeClr val="tx1"/>
                </a:solidFill>
                <a:latin typeface="+mn-lt"/>
                <a:ea typeface="+mn-ea"/>
                <a:cs typeface="+mn-cs"/>
              </a:rPr>
              <a:t>, PCORI, --and promoting </a:t>
            </a:r>
            <a:r>
              <a:rPr lang="en-US" sz="1200" kern="1200" dirty="0" err="1" smtClean="0">
                <a:solidFill>
                  <a:schemeClr val="tx1"/>
                </a:solidFill>
                <a:latin typeface="+mn-lt"/>
                <a:ea typeface="+mn-ea"/>
                <a:cs typeface="+mn-cs"/>
              </a:rPr>
              <a:t>intersectoral</a:t>
            </a:r>
            <a:r>
              <a:rPr lang="en-US" sz="1200" kern="1200" dirty="0" smtClean="0">
                <a:solidFill>
                  <a:schemeClr val="tx1"/>
                </a:solidFill>
                <a:latin typeface="+mn-lt"/>
                <a:ea typeface="+mn-ea"/>
                <a:cs typeface="+mn-cs"/>
              </a:rPr>
              <a:t> collaboration for communities through CTGs, that can encourage innovation across agencies and areas ;  CLAS application in assisting organizations in embedding equity in actions; </a:t>
            </a:r>
          </a:p>
          <a:p>
            <a:endParaRPr lang="en-US" sz="1200" kern="1200" dirty="0" smtClean="0">
              <a:solidFill>
                <a:schemeClr val="tx1"/>
              </a:solidFill>
              <a:latin typeface="+mn-lt"/>
              <a:ea typeface="+mn-ea"/>
              <a:cs typeface="+mn-cs"/>
            </a:endParaRPr>
          </a:p>
          <a:p>
            <a:r>
              <a:rPr lang="en-US" sz="2800" dirty="0" smtClean="0"/>
              <a:t>Building on Community Transformation Grants (CTGs) to sustain promising programs addressing chronic disease among diverse communities</a:t>
            </a:r>
          </a:p>
          <a:p>
            <a:pPr lvl="1"/>
            <a:r>
              <a:rPr lang="en-US" sz="2400" dirty="0" smtClean="0"/>
              <a:t>e.g., Among 2011 CTGs:</a:t>
            </a:r>
          </a:p>
          <a:p>
            <a:pPr lvl="2"/>
            <a:r>
              <a:rPr lang="en-US" dirty="0" smtClean="0"/>
              <a:t>&gt; 50% targeting African Americans &amp; Hispanics/Latinos</a:t>
            </a:r>
          </a:p>
          <a:p>
            <a:pPr lvl="2"/>
            <a:r>
              <a:rPr lang="en-US" dirty="0" smtClean="0"/>
              <a:t>1 in 3 targeting American Indians/Alaska Natives</a:t>
            </a:r>
          </a:p>
          <a:p>
            <a:pPr lvl="1"/>
            <a:endParaRPr lang="en-US" sz="1200"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AA87FFB-0425-4D14-86F2-C9B7E1752477}" type="slidenum">
              <a:rPr lang="en-US" smtClean="0"/>
              <a:pPr>
                <a:defRPr/>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CHNA, navigator etc, tracking uptake and effectiveness in reaching diverse populations—match estimates of potential exchange/Medicaid expansion enrollees with actual numbers; evaluate effectiveness of navigator and assister efforts—shortfalls, successes, problems; create “report cards” to determine how well set goals are being met for exchange actions, access</a:t>
            </a:r>
          </a:p>
          <a:p>
            <a:endParaRPr lang="en-US" sz="2400" b="1" dirty="0" smtClean="0"/>
          </a:p>
          <a:p>
            <a:r>
              <a:rPr lang="en-US" sz="2400" dirty="0" smtClean="0"/>
              <a:t>The ACA</a:t>
            </a:r>
            <a:r>
              <a:rPr lang="en-US" sz="2400" baseline="0" dirty="0" smtClean="0"/>
              <a:t> Implementation Fund Project– </a:t>
            </a:r>
            <a:r>
              <a:rPr lang="en-US" sz="2400" dirty="0" smtClean="0"/>
              <a:t>a collaboration of eight national foundations, The Atlantic Philanthropies, The California Endowment, The Nathan Cummings Foundation, Ford Foundation, The Jacob and Valeria </a:t>
            </a:r>
            <a:r>
              <a:rPr lang="en-US" sz="2400" dirty="0" err="1" smtClean="0"/>
              <a:t>Langeloth</a:t>
            </a:r>
            <a:r>
              <a:rPr lang="en-US" sz="2400" dirty="0" smtClean="0"/>
              <a:t> Foundation, and two anonymous funders, and The Colorado Health Foundation. – multi-pronged work to research state models for exchange navigators; develop consumer-oriented guiding</a:t>
            </a:r>
            <a:r>
              <a:rPr lang="en-US" sz="2400" baseline="0" dirty="0" smtClean="0"/>
              <a:t> principles for Navigator Program in CO; survey CBOs on knowledge, capacity, and interest in Navigator program; community forums &amp; discussions</a:t>
            </a:r>
            <a:endParaRPr lang="en-US" sz="2400" dirty="0" smtClean="0"/>
          </a:p>
          <a:p>
            <a:endParaRPr lang="en-US" sz="2400" dirty="0" smtClean="0"/>
          </a:p>
          <a:p>
            <a:r>
              <a:rPr lang="en-US" sz="2400" dirty="0" smtClean="0"/>
              <a:t>Our own San</a:t>
            </a:r>
            <a:r>
              <a:rPr lang="en-US" sz="2400" baseline="0" dirty="0" smtClean="0"/>
              <a:t> Francisco Foundation project focused on navigator best practices and application for SF and California</a:t>
            </a:r>
          </a:p>
          <a:p>
            <a:endParaRPr lang="en-US" sz="2400" b="1"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2400" dirty="0" smtClean="0"/>
              <a:t>Need to ensure that data, research, and quality initiatives explicitly link to disparities objectives. Of all grantees that have been funded through various ACA grants, only some explicitly address health equity.</a:t>
            </a:r>
          </a:p>
          <a:p>
            <a:endParaRPr lang="en-US" sz="2400" dirty="0" smtClean="0"/>
          </a:p>
          <a:p>
            <a:r>
              <a:rPr lang="en-US" sz="2400" dirty="0" smtClean="0"/>
              <a:t>Need to monitor the impact of these programs to ensure they do not have the adverse affect of exacerbating racial/ethnic disparities—e.g., hurting financially-strapped hospitals which disproportionately serve low-income minority patients by penalizing them for lower quality.</a:t>
            </a:r>
            <a:endParaRPr lang="en-US" sz="2400" dirty="0" smtClean="0">
              <a:latin typeface="Baskerville Old Face" pitchFamily="18" charset="0"/>
            </a:endParaRPr>
          </a:p>
          <a:p>
            <a:endParaRPr lang="en-US" sz="2400" b="1" dirty="0" smtClean="0"/>
          </a:p>
          <a:p>
            <a:pPr lvl="1"/>
            <a:endParaRPr lang="en-US" sz="2200" dirty="0" smtClean="0"/>
          </a:p>
        </p:txBody>
      </p:sp>
      <p:sp>
        <p:nvSpPr>
          <p:cNvPr id="4" name="Slide Number Placeholder 3"/>
          <p:cNvSpPr>
            <a:spLocks noGrp="1"/>
          </p:cNvSpPr>
          <p:nvPr>
            <p:ph type="sldNum" sz="quarter" idx="10"/>
          </p:nvPr>
        </p:nvSpPr>
        <p:spPr/>
        <p:txBody>
          <a:bodyPr/>
          <a:lstStyle/>
          <a:p>
            <a:pPr>
              <a:defRPr/>
            </a:pPr>
            <a:fld id="{1AA87FFB-0425-4D14-86F2-C9B7E1752477}" type="slidenum">
              <a:rPr lang="en-US" smtClean="0"/>
              <a:pPr>
                <a:defRPr/>
              </a:pPr>
              <a:t>21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mn-lt"/>
                <a:ea typeface="+mn-ea"/>
                <a:cs typeface="+mn-cs"/>
              </a:rPr>
              <a:t>Informing, and providing a  “living resource” documenting experiences, practices and lessons learned for a rapidly changing landscape—offering information from local sources; and tapping other state and community based organizations; developing community forums for </a:t>
            </a:r>
            <a:r>
              <a:rPr lang="en-US" sz="1200" kern="1200" dirty="0" err="1" smtClean="0">
                <a:solidFill>
                  <a:schemeClr val="tx1"/>
                </a:solidFill>
                <a:latin typeface="+mn-lt"/>
                <a:ea typeface="+mn-ea"/>
                <a:cs typeface="+mn-cs"/>
              </a:rPr>
              <a:t>cbos</a:t>
            </a:r>
            <a:r>
              <a:rPr lang="en-US" sz="1200" kern="1200" dirty="0" smtClean="0">
                <a:solidFill>
                  <a:schemeClr val="tx1"/>
                </a:solidFill>
                <a:latin typeface="+mn-lt"/>
                <a:ea typeface="+mn-ea"/>
                <a:cs typeface="+mn-cs"/>
              </a:rPr>
              <a:t> and others that educate and inform audiences such as CBOs about ACA status and opportunities.</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AA87FFB-0425-4D14-86F2-C9B7E1752477}" type="slidenum">
              <a:rPr lang="en-US" smtClean="0"/>
              <a:pPr>
                <a:defRPr/>
              </a:pPr>
              <a:t>22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Unfunded, but important =&gt; e.g.,</a:t>
            </a:r>
            <a:r>
              <a:rPr lang="en-US" baseline="0" dirty="0" smtClean="0"/>
              <a:t> </a:t>
            </a:r>
            <a:r>
              <a:rPr lang="en-US" dirty="0" smtClean="0"/>
              <a:t>oral health campaign,</a:t>
            </a:r>
            <a:r>
              <a:rPr lang="en-US" baseline="0" dirty="0" smtClean="0"/>
              <a:t> cultural competence curricula and central portal, community health workers</a:t>
            </a:r>
          </a:p>
          <a:p>
            <a:r>
              <a:rPr lang="en-US" baseline="0" dirty="0" smtClean="0"/>
              <a:t>Underfunded =&gt; e.g., many workforce programs targeting underserved minorities—e.g., HCOP, SDS, ; breast cancer; health centers</a:t>
            </a:r>
          </a:p>
          <a:p>
            <a:r>
              <a:rPr lang="en-US" baseline="0" dirty="0" smtClean="0"/>
              <a:t>Complex provisions =&gt; e.g., exchange outreach &amp; enrollment; monitoring impact of DSH payment cuts</a:t>
            </a:r>
          </a:p>
          <a:p>
            <a:r>
              <a:rPr lang="en-US" baseline="0" dirty="0" smtClean="0"/>
              <a:t>Priorities needing education &amp; advocacy</a:t>
            </a:r>
          </a:p>
          <a:p>
            <a:r>
              <a:rPr lang="en-US" baseline="0" dirty="0" smtClean="0"/>
              <a:t>	-- confusion and unawareness in communities—assuring a focus on equity is prominent</a:t>
            </a:r>
          </a:p>
          <a:p>
            <a:r>
              <a:rPr lang="en-US" baseline="0" dirty="0" smtClean="0"/>
              <a:t>	--informing or becoming familiar/understanding provisions with equity focus</a:t>
            </a:r>
          </a:p>
          <a:p>
            <a:r>
              <a:rPr lang="en-US" baseline="0" dirty="0" smtClean="0"/>
              <a:t>Variability of foundation opportunities and roles</a:t>
            </a:r>
          </a:p>
          <a:p>
            <a:r>
              <a:rPr lang="en-US" baseline="0" dirty="0" smtClean="0"/>
              <a:t>	-need to keep in mind stages of development depending on states and localities—e.g.,  </a:t>
            </a:r>
            <a:r>
              <a:rPr lang="en-US" baseline="0" dirty="0" err="1" smtClean="0"/>
              <a:t>medicaid</a:t>
            </a:r>
            <a:r>
              <a:rPr lang="en-US" baseline="0" dirty="0" smtClean="0"/>
              <a:t>, exchanges—progressive, engaged but less development, partnerships, FFE—also gauging political environment is important as it will affect willingness to undertake actions—nonetheless there are “surprises” e.g., 1115 waiver in Texas for safety net transition.</a:t>
            </a:r>
            <a:endParaRPr lang="en-US" dirty="0"/>
          </a:p>
        </p:txBody>
      </p:sp>
      <p:sp>
        <p:nvSpPr>
          <p:cNvPr id="4" name="Slide Number Placeholder 3"/>
          <p:cNvSpPr>
            <a:spLocks noGrp="1"/>
          </p:cNvSpPr>
          <p:nvPr>
            <p:ph type="sldNum" sz="quarter" idx="10"/>
          </p:nvPr>
        </p:nvSpPr>
        <p:spPr/>
        <p:txBody>
          <a:bodyPr/>
          <a:lstStyle/>
          <a:p>
            <a:pPr>
              <a:defRPr/>
            </a:pPr>
            <a:fld id="{1AA87FFB-0425-4D14-86F2-C9B7E1752477}" type="slidenum">
              <a:rPr lang="en-US" smtClean="0"/>
              <a:pPr>
                <a:defRPr/>
              </a:pPr>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a:lstStyle/>
          <a:p>
            <a:fld id="{8352184C-F3DB-43A3-B9AD-83506630363C}" type="slidenum">
              <a:rPr lang="en-US" smtClean="0">
                <a:latin typeface="Calibri" pitchFamily="34" charset="0"/>
                <a:cs typeface="Arial" pitchFamily="34" charset="0"/>
              </a:rPr>
              <a:pPr/>
              <a:t>25</a:t>
            </a:fld>
            <a:endParaRPr lang="en-US" dirty="0" smtClean="0">
              <a:latin typeface="Calibri"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1AA87FFB-0425-4D14-86F2-C9B7E1752477}" type="slidenum">
              <a:rPr lang="en-US" smtClean="0"/>
              <a:pPr>
                <a:defRPr/>
              </a:pPr>
              <a:t>26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AA87FFB-0425-4D14-86F2-C9B7E1752477}" type="slidenum">
              <a:rPr lang="en-US" smtClean="0"/>
              <a:pPr>
                <a:defRPr/>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AA87FFB-0425-4D14-86F2-C9B7E1752477}"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Growing</a:t>
            </a:r>
            <a:r>
              <a:rPr lang="en-US" baseline="0" dirty="0" smtClean="0"/>
              <a:t> diversity: In roughly 15 years, more than half of US children will be non-white, and by 2050, the majority of the US population will belong to a nonwhite racial/ethnic group.</a:t>
            </a:r>
          </a:p>
          <a:p>
            <a:pPr marL="225425" lvl="1" indent="-225425"/>
            <a:r>
              <a:rPr lang="en-US" dirty="0" smtClean="0"/>
              <a:t>Continued disparities</a:t>
            </a:r>
            <a:r>
              <a:rPr lang="en-US" baseline="0" dirty="0" smtClean="0"/>
              <a:t> in access, quality and outcomes for racial/ethnic minorities.</a:t>
            </a:r>
          </a:p>
          <a:p>
            <a:r>
              <a:rPr lang="en-US" sz="1200" baseline="0" dirty="0" smtClean="0"/>
              <a:t>Economic burden: </a:t>
            </a:r>
            <a:r>
              <a:rPr lang="en-US" sz="1200" dirty="0" smtClean="0"/>
              <a:t>Cost of health inequalities and premature death was $1.24 trillion in 2003-2006;</a:t>
            </a:r>
            <a:r>
              <a:rPr lang="en-US" sz="1200" baseline="0" dirty="0" smtClean="0"/>
              <a:t> </a:t>
            </a:r>
            <a:r>
              <a:rPr lang="en-US" sz="1200" dirty="0" smtClean="0"/>
              <a:t>Eliminating health disparities for minorities would have reduced direct medical expenditures by $229.4 billion;</a:t>
            </a:r>
            <a:r>
              <a:rPr lang="en-US" sz="1200" baseline="0" dirty="0" smtClean="0"/>
              <a:t> </a:t>
            </a:r>
            <a:r>
              <a:rPr lang="en-US" sz="1200" dirty="0" smtClean="0"/>
              <a:t>30% of direct medical expenditures for African Americans, Asians, and Hispanics were due to health inequalities.</a:t>
            </a:r>
          </a:p>
          <a:p>
            <a:r>
              <a:rPr lang="en-US" sz="1200" dirty="0" smtClean="0"/>
              <a:t>Next slide portrays the last point</a:t>
            </a:r>
            <a:r>
              <a:rPr lang="en-US" sz="1200" baseline="0" dirty="0" smtClean="0"/>
              <a:t> re impact of ACA on large numbers of diverse people. About 19 million people of color will either be eligible for coverage through exchanges or Medicaid (if states expand). This figure does not include those impacted by other provisions of the law—e.g., CHC expansion, workforce support for pipeline programs impacting underserved minorities, public health and prevention programs such as CTGs geared toward minorities, etc.</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1AA87FFB-0425-4D14-86F2-C9B7E1752477}"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3550" indent="-463550"/>
            <a:r>
              <a:rPr lang="en-US" sz="1200" dirty="0" smtClean="0">
                <a:solidFill>
                  <a:srgbClr val="020202"/>
                </a:solidFill>
                <a:latin typeface="Corbel" pitchFamily="34" charset="0"/>
              </a:rPr>
              <a:t>Nationally, 42% or over 12 million individuals projected</a:t>
            </a:r>
            <a:r>
              <a:rPr lang="en-US" sz="1200" baseline="0" dirty="0" smtClean="0">
                <a:solidFill>
                  <a:srgbClr val="020202"/>
                </a:solidFill>
                <a:latin typeface="Corbel" pitchFamily="34" charset="0"/>
              </a:rPr>
              <a:t> to obtain insurance through the exchanges will be non-white. </a:t>
            </a:r>
            <a:r>
              <a:rPr lang="en-US" sz="1200" dirty="0" smtClean="0">
                <a:solidFill>
                  <a:srgbClr val="020202"/>
                </a:solidFill>
                <a:latin typeface="Corbel" pitchFamily="34" charset="0"/>
              </a:rPr>
              <a:t>25% will speak a language other than English at home.</a:t>
            </a:r>
            <a:r>
              <a:rPr lang="en-US" sz="1200" baseline="0" dirty="0" smtClean="0">
                <a:solidFill>
                  <a:srgbClr val="020202"/>
                </a:solidFill>
                <a:latin typeface="Corbel" pitchFamily="34" charset="0"/>
              </a:rPr>
              <a:t>  And in diverse states, such as California, nearly two-thirds of enrollees will be nonwhite.</a:t>
            </a:r>
          </a:p>
          <a:p>
            <a:pPr marL="463550" indent="-463550"/>
            <a:endParaRPr lang="en-US" sz="1200" baseline="0" dirty="0" smtClean="0">
              <a:solidFill>
                <a:srgbClr val="020202"/>
              </a:solidFill>
              <a:latin typeface="Corbel" pitchFamily="34" charset="0"/>
            </a:endParaRPr>
          </a:p>
          <a:p>
            <a:pPr marL="463550" marR="0" indent="-46355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latin typeface="+mn-lt"/>
                <a:ea typeface="+mn-ea"/>
                <a:cs typeface="+mn-cs"/>
              </a:rPr>
              <a:t>Our</a:t>
            </a:r>
            <a:r>
              <a:rPr lang="en-US" sz="1200" b="0" i="0" u="none" strike="noStrike" kern="1200" baseline="0" dirty="0" smtClean="0">
                <a:solidFill>
                  <a:schemeClr val="tx1"/>
                </a:solidFill>
                <a:latin typeface="+mn-lt"/>
                <a:ea typeface="+mn-ea"/>
                <a:cs typeface="+mn-cs"/>
              </a:rPr>
              <a:t> review of 7 leading state-based exchanges (CA, CO, CT, MD, NY, OR and WA) revealed that many are taking steps to address diversity in at least four broad areas of function within their exchanges—(1) governance and leadership—including having a champion, ensuring board is diverse; (2) planning &amp; design—ensuring equity is integrated from the get-go in mission, objectives, and activities &amp; incorporating input from diverse stakeholders; (3) outreach and enrollment; and (4) evaluation and impact.  Note, California is the only state to date doing all these activities. States making good progress on addressing diversity/equity through exchanges have cited the important role that an influential champion has played—e.g., CA, MD.</a:t>
            </a:r>
            <a:endParaRPr lang="en-US" sz="1200" b="0" i="0" u="none" strike="noStrike" kern="1200" dirty="0" smtClean="0">
              <a:solidFill>
                <a:schemeClr val="tx1"/>
              </a:solidFill>
              <a:latin typeface="+mn-lt"/>
              <a:ea typeface="+mn-ea"/>
              <a:cs typeface="+mn-cs"/>
            </a:endParaRPr>
          </a:p>
          <a:p>
            <a:pPr marL="463550" indent="-463550"/>
            <a:endParaRPr lang="en-US" sz="1200" baseline="0" dirty="0" smtClean="0">
              <a:solidFill>
                <a:srgbClr val="020202"/>
              </a:solidFill>
              <a:latin typeface="Corbel" pitchFamily="34" charset="0"/>
            </a:endParaRPr>
          </a:p>
          <a:p>
            <a:pPr marL="463550" indent="-463550"/>
            <a:endParaRPr lang="en-US" sz="1200" dirty="0" smtClean="0">
              <a:solidFill>
                <a:srgbClr val="020202"/>
              </a:solidFill>
              <a:latin typeface="Corbe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1AA87FFB-0425-4D14-86F2-C9B7E1752477}" type="slidenum">
              <a:rPr lang="en-US" smtClean="0"/>
              <a:pPr>
                <a:defRPr/>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3550" indent="-463550"/>
            <a:r>
              <a:rPr lang="en-US" sz="1100" b="0" u="none" dirty="0" smtClean="0">
                <a:solidFill>
                  <a:schemeClr val="accent2">
                    <a:lumMod val="50000"/>
                  </a:schemeClr>
                </a:solidFill>
                <a:latin typeface="Corbel" pitchFamily="34" charset="0"/>
              </a:rPr>
              <a:t>If All States Expand Medicaid: </a:t>
            </a:r>
            <a:r>
              <a:rPr lang="en-US" sz="1100" b="0" u="none" dirty="0" smtClean="0">
                <a:solidFill>
                  <a:srgbClr val="020202"/>
                </a:solidFill>
                <a:latin typeface="Corbel" pitchFamily="34" charset="0"/>
              </a:rPr>
              <a:t>15 million would be eligible; 45% (6.8 mil) will be Non-White</a:t>
            </a:r>
          </a:p>
          <a:p>
            <a:pPr marL="463550" indent="-463550">
              <a:buFont typeface="Wingdings" pitchFamily="2" charset="2"/>
              <a:buNone/>
            </a:pPr>
            <a:endParaRPr lang="en-US" sz="1100" b="0" u="none" dirty="0" smtClean="0">
              <a:solidFill>
                <a:srgbClr val="020202"/>
              </a:solidFill>
              <a:latin typeface="Corbel" pitchFamily="34" charset="0"/>
            </a:endParaRPr>
          </a:p>
          <a:p>
            <a:r>
              <a:rPr lang="en-US" sz="1100" b="0" u="none" dirty="0" smtClean="0">
                <a:solidFill>
                  <a:srgbClr val="000000"/>
                </a:solidFill>
              </a:rPr>
              <a:t>*As of May 24, 2013, 26 States + DC are expanding, 4 are expanding through alternative approach, and 1 leaning toward.</a:t>
            </a:r>
          </a:p>
          <a:p>
            <a:r>
              <a:rPr lang="en-US" sz="1100" b="0" u="none" dirty="0" smtClean="0">
                <a:solidFill>
                  <a:srgbClr val="000000"/>
                </a:solidFill>
              </a:rPr>
              <a:t>**As of May 24, 2013, 13 States are not expanding, and 6 states are leaning toward not participating.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100" b="0" u="non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b="0" u="none" dirty="0" smtClean="0"/>
              <a:t>2.2 million </a:t>
            </a:r>
            <a:r>
              <a:rPr lang="en-US" sz="1100" b="0" u="none" dirty="0" smtClean="0">
                <a:solidFill>
                  <a:srgbClr val="FF0000"/>
                </a:solidFill>
                <a:latin typeface="Corbel" pitchFamily="34" charset="0"/>
              </a:rPr>
              <a:t>Non-Whites who otherwise would be eligible for Medicaid, will remain uninsured &amp; ineligible for subsidies in the Exchanges given</a:t>
            </a:r>
            <a:r>
              <a:rPr lang="en-US" sz="1100" b="0" u="none" baseline="0" dirty="0" smtClean="0">
                <a:solidFill>
                  <a:srgbClr val="FF0000"/>
                </a:solidFill>
                <a:latin typeface="Corbel" pitchFamily="34" charset="0"/>
              </a:rPr>
              <a:t> non-expansion in certain states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100" b="0" u="none" baseline="0" dirty="0" smtClean="0">
              <a:solidFill>
                <a:srgbClr val="FF0000"/>
              </a:solidFill>
              <a:latin typeface="Corbe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b="0" u="none" dirty="0" smtClean="0"/>
              <a:t>A recent study (July 2013) by KFF shows that the “impact of state Medicaid expansion decisions varies widely by racial and ethnic group.</a:t>
            </a:r>
            <a:r>
              <a:rPr lang="en-US" sz="1100" b="0" u="none" baseline="0" dirty="0" smtClean="0"/>
              <a:t> </a:t>
            </a:r>
            <a:r>
              <a:rPr lang="en-US" sz="1100" b="0" u="none" dirty="0" smtClean="0"/>
              <a:t>Among Blacks nearly six in ten (59%) uninsured individuals with incomes below the Medicaid expansion limit reside in states not moving forward with the Medicaid expansion at this time, the highest among racial and ethnic groups. In contrast, more than two-thirds (67%) of uninsured Asians with incomes below the Medicaid expansion limit reside in states moving forward with the expansion at this time.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dirty="0" smtClean="0">
              <a:solidFill>
                <a:srgbClr val="FF0000"/>
              </a:solidFill>
              <a:latin typeface="Corbel" pitchFamily="34" charset="0"/>
            </a:endParaRPr>
          </a:p>
          <a:p>
            <a:endParaRPr lang="en-US" dirty="0" smtClean="0"/>
          </a:p>
          <a:p>
            <a:pPr marL="463550" indent="-463550">
              <a:buFont typeface="Wingdings" pitchFamily="2" charset="2"/>
              <a:buNone/>
            </a:pPr>
            <a:endParaRPr lang="en-US" sz="1200" dirty="0" smtClean="0">
              <a:solidFill>
                <a:srgbClr val="020202"/>
              </a:solidFill>
              <a:latin typeface="Corbel" pitchFamily="34" charset="0"/>
            </a:endParaRPr>
          </a:p>
        </p:txBody>
      </p:sp>
      <p:sp>
        <p:nvSpPr>
          <p:cNvPr id="4" name="Slide Number Placeholder 3"/>
          <p:cNvSpPr>
            <a:spLocks noGrp="1"/>
          </p:cNvSpPr>
          <p:nvPr>
            <p:ph type="sldNum" sz="quarter" idx="10"/>
          </p:nvPr>
        </p:nvSpPr>
        <p:spPr/>
        <p:txBody>
          <a:bodyPr/>
          <a:lstStyle/>
          <a:p>
            <a:pPr>
              <a:defRPr/>
            </a:pPr>
            <a:fld id="{1AA87FFB-0425-4D14-86F2-C9B7E1752477}" type="slidenum">
              <a:rPr lang="en-US" smtClean="0"/>
              <a:pPr>
                <a:defRPr/>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000" b="1" i="1" kern="1200" dirty="0" smtClean="0">
                <a:solidFill>
                  <a:schemeClr val="tx1"/>
                </a:solidFill>
                <a:latin typeface="+mn-lt"/>
                <a:ea typeface="+mn-ea"/>
                <a:cs typeface="+mn-cs"/>
              </a:rPr>
              <a:t>Rising Competitive Pressures.</a:t>
            </a:r>
            <a:r>
              <a:rPr lang="en-US" sz="1000" kern="1200" dirty="0" smtClean="0">
                <a:solidFill>
                  <a:schemeClr val="tx1"/>
                </a:solidFill>
                <a:latin typeface="+mn-lt"/>
                <a:ea typeface="+mn-ea"/>
                <a:cs typeface="+mn-cs"/>
              </a:rPr>
              <a:t> Safety-net providers will face a set of new competitive pressures as the ACA’s major insurance provisions go into effect on January 1, 2014. As formerly uninsured are converted to newly insured patients, they could present a competitive threat for many safety-net providers.  Priority among many safety-net hospitals and health centers is to minimize the erosion of their existing market. Many providers also expect that their reputation in the community as being trusted providers of care, their experience providing enabling services, and delivering quality care in culturally and linguistically appropriate ways, as well as their active and effective outreach and engagement efforts may facilitate this process and ease competitive pressures.</a:t>
            </a:r>
            <a:br>
              <a:rPr lang="en-US" sz="1000" kern="1200" dirty="0" smtClean="0">
                <a:solidFill>
                  <a:schemeClr val="tx1"/>
                </a:solidFill>
                <a:latin typeface="+mn-lt"/>
                <a:ea typeface="+mn-ea"/>
                <a:cs typeface="+mn-cs"/>
              </a:rPr>
            </a:br>
            <a:r>
              <a:rPr lang="en-US" sz="1000" b="1" i="1" kern="1200" dirty="0" smtClean="0">
                <a:solidFill>
                  <a:schemeClr val="tx1"/>
                </a:solidFill>
                <a:latin typeface="+mn-lt"/>
                <a:ea typeface="+mn-ea"/>
                <a:cs typeface="+mn-cs"/>
              </a:rPr>
              <a:t>Financial Threats and Adaptive Capacity.</a:t>
            </a:r>
            <a:r>
              <a:rPr lang="en-US" sz="1000" kern="1200" dirty="0" smtClean="0">
                <a:solidFill>
                  <a:schemeClr val="tx1"/>
                </a:solidFill>
                <a:latin typeface="+mn-lt"/>
                <a:ea typeface="+mn-ea"/>
                <a:cs typeface="+mn-cs"/>
              </a:rPr>
              <a:t> Despite a bolus of support for health centers in the ACA, the safety-net system faces major federal and state financing shortfalls, both at present and in the years to come. Health centers experienced their first major federal funding setbacks in almost 30 years when originally appropriated dollars in the ACA were significantly cut in 2011 and into 2012.  For safety-net hospitals, decreases to a major funding lifeline—Medicaid and Medicare Disproportionate Share Hospital payments—are scheduled to take effect on October 1, 2013, unless Congress enacts the President’s Budget proposal to delay these reductions to fiscal year 2015. Adding to these safety-net financing concerns are restricted, and in many cases declining, state budgets and limited state-based support for the safety net.  </a:t>
            </a:r>
            <a:br>
              <a:rPr lang="en-US" sz="1000" kern="1200" dirty="0" smtClean="0">
                <a:solidFill>
                  <a:schemeClr val="tx1"/>
                </a:solidFill>
                <a:latin typeface="+mn-lt"/>
                <a:ea typeface="+mn-ea"/>
                <a:cs typeface="+mn-cs"/>
              </a:rPr>
            </a:br>
            <a:r>
              <a:rPr lang="en-US" sz="1000" b="1" i="1" kern="1200" dirty="0" smtClean="0">
                <a:solidFill>
                  <a:schemeClr val="tx1"/>
                </a:solidFill>
                <a:latin typeface="+mn-lt"/>
                <a:ea typeface="+mn-ea"/>
                <a:cs typeface="+mn-cs"/>
              </a:rPr>
              <a:t>Continuity of Coverage and Care.</a:t>
            </a:r>
            <a:r>
              <a:rPr lang="en-US" sz="1000" kern="1200" dirty="0" smtClean="0">
                <a:solidFill>
                  <a:schemeClr val="tx1"/>
                </a:solidFill>
                <a:latin typeface="+mn-lt"/>
                <a:ea typeface="+mn-ea"/>
                <a:cs typeface="+mn-cs"/>
              </a:rPr>
              <a:t> Safety-net providers are particularly concerned about the financial and administrative implications of low-income patients whose coverage eligibility will fluctuate with their incomes.  Patient churning will be of major concern to safety-net providers in states choosing not to expand Medicaid, where low-income individuals, particularly those with incomes below the federal poverty level, will be especially vulnerable to experiencing changes in coverage —and in many cases remaining uninsured. This could potentially impact nearly 2.2 million poor, racially and ethnically diverse individuals with incomes below the federal poverty level who are residing in states not opting for Medicaid expansion as of this writing.</a:t>
            </a:r>
            <a:br>
              <a:rPr lang="en-US" sz="1000" kern="1200" dirty="0" smtClean="0">
                <a:solidFill>
                  <a:schemeClr val="tx1"/>
                </a:solidFill>
                <a:latin typeface="+mn-lt"/>
                <a:ea typeface="+mn-ea"/>
                <a:cs typeface="+mn-cs"/>
              </a:rPr>
            </a:br>
            <a:r>
              <a:rPr lang="en-US" sz="1000" b="1" i="1" kern="1200" dirty="0" smtClean="0">
                <a:solidFill>
                  <a:schemeClr val="tx1"/>
                </a:solidFill>
                <a:latin typeface="+mn-lt"/>
                <a:ea typeface="+mn-ea"/>
                <a:cs typeface="+mn-cs"/>
              </a:rPr>
              <a:t>Uncertainty around the Safety Net Role in State Exchanges</a:t>
            </a:r>
            <a:r>
              <a:rPr lang="en-US" sz="1000" b="1" kern="1200" dirty="0" smtClean="0">
                <a:solidFill>
                  <a:schemeClr val="tx1"/>
                </a:solidFill>
                <a:latin typeface="+mn-lt"/>
                <a:ea typeface="+mn-ea"/>
                <a:cs typeface="+mn-cs"/>
              </a:rPr>
              <a:t>. </a:t>
            </a:r>
            <a:r>
              <a:rPr lang="en-US" sz="1000" kern="1200" dirty="0" smtClean="0">
                <a:solidFill>
                  <a:schemeClr val="tx1"/>
                </a:solidFill>
                <a:latin typeface="+mn-lt"/>
                <a:ea typeface="+mn-ea"/>
                <a:cs typeface="+mn-cs"/>
              </a:rPr>
              <a:t>Our review indicates that safety-net providers, in general, are concentrating their efforts on Medicaid enrollment and maintaining the population they already serve. However, we found much more variability in preparing for an active role in the exchanges. It appears that the first priority is assuring that these providers do not lose the Medicaid populations they are already serving, as well as their currently uninsured patients who will be newly enrolled in Medicaid.</a:t>
            </a:r>
          </a:p>
          <a:p>
            <a:r>
              <a:rPr lang="en-US" sz="1000" b="1" i="1" kern="1200" dirty="0" smtClean="0">
                <a:solidFill>
                  <a:schemeClr val="tx1"/>
                </a:solidFill>
                <a:latin typeface="+mn-lt"/>
                <a:ea typeface="+mn-ea"/>
                <a:cs typeface="+mn-cs"/>
              </a:rPr>
              <a:t>Access to Specialty Care</a:t>
            </a:r>
            <a:r>
              <a:rPr lang="en-US" sz="1000" kern="1200" dirty="0" smtClean="0">
                <a:solidFill>
                  <a:schemeClr val="tx1"/>
                </a:solidFill>
                <a:latin typeface="+mn-lt"/>
                <a:ea typeface="+mn-ea"/>
                <a:cs typeface="+mn-cs"/>
              </a:rPr>
              <a:t>. While the significant investment in community health centers and related primary care workforce enhances the nation’s primary care capacity, these institutions face considerable challenges in ensuring their patients are connected with and receive specialty and subspecialty care.  As health centers and clinics often rely on safety-net hospitals to provide specialty care, recent safety net financing changes could further threaten this access for the nation’s most vulnerable patients, including those who are racially and ethnically diverse.</a:t>
            </a:r>
          </a:p>
          <a:p>
            <a:r>
              <a:rPr lang="en-US" sz="1000" b="1" i="1" kern="1200" dirty="0" smtClean="0">
                <a:solidFill>
                  <a:schemeClr val="tx1"/>
                </a:solidFill>
                <a:latin typeface="+mn-lt"/>
                <a:ea typeface="+mn-ea"/>
                <a:cs typeface="+mn-cs"/>
              </a:rPr>
              <a:t>Populations Remaining at the Margins.</a:t>
            </a:r>
            <a:r>
              <a:rPr lang="en-US" sz="1000" kern="1200" dirty="0" smtClean="0">
                <a:solidFill>
                  <a:schemeClr val="tx1"/>
                </a:solidFill>
                <a:latin typeface="+mn-lt"/>
                <a:ea typeface="+mn-ea"/>
                <a:cs typeface="+mn-cs"/>
              </a:rPr>
              <a:t> Following the U.S. Supreme Court’s ruling on the optional expansion of Medicaid, the Congressional Budget Office estimated that nearly 30 million non-elderly adults will remain uninsured in 2022, eight years following the full implementation of the ACA.  Of this uninsured population, low-income U.S. citizens who would otherwise be eligible for Medicaid, but are not as their state is opting out of the expansion, may account for as many as 4 million. Approximately half of these individuals—or 2 million—will be citizens of color.  With incomes below the federal poverty level, these individuals will not qualify for federal subsidies through the exchanges.</a:t>
            </a:r>
            <a:endParaRPr lang="en-US" sz="1000" dirty="0"/>
          </a:p>
        </p:txBody>
      </p:sp>
      <p:sp>
        <p:nvSpPr>
          <p:cNvPr id="4" name="Slide Number Placeholder 3"/>
          <p:cNvSpPr>
            <a:spLocks noGrp="1"/>
          </p:cNvSpPr>
          <p:nvPr>
            <p:ph type="sldNum" sz="quarter" idx="10"/>
          </p:nvPr>
        </p:nvSpPr>
        <p:spPr/>
        <p:txBody>
          <a:bodyPr/>
          <a:lstStyle/>
          <a:p>
            <a:pPr>
              <a:defRPr/>
            </a:pPr>
            <a:fld id="{1AA87FFB-0425-4D14-86F2-C9B7E1752477}" type="slidenum">
              <a:rPr lang="en-US" smtClean="0"/>
              <a:pPr>
                <a:defRPr/>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Over the years, many promising workforce</a:t>
            </a:r>
            <a:r>
              <a:rPr lang="en-US" sz="1200" baseline="0" dirty="0" smtClean="0"/>
              <a:t> diversity programs have been declining in support including HCOP, SDS, and COEs.</a:t>
            </a:r>
          </a:p>
          <a:p>
            <a:r>
              <a:rPr lang="en-US" sz="1200" baseline="0" dirty="0" smtClean="0"/>
              <a:t>In 2006, these programs were harshly cut, with support only gradually increasing over the years but not quite reaching the 2005 commitment.</a:t>
            </a:r>
          </a:p>
          <a:p>
            <a:r>
              <a:rPr lang="en-US" sz="1200" baseline="0" dirty="0" smtClean="0"/>
              <a:t>While the ACA had authorized HCOP at a higher level of support than even 2005, it was funded for less than half that amount in 2010 and 2011.</a:t>
            </a:r>
            <a:endParaRPr lang="en-US" sz="1200" dirty="0" smtClean="0"/>
          </a:p>
          <a:p>
            <a:r>
              <a:rPr lang="en-US" sz="1200" dirty="0" smtClean="0"/>
              <a:t>Important to note that authorized does not mean a</a:t>
            </a:r>
            <a:r>
              <a:rPr lang="en-US" sz="1200" baseline="0" dirty="0" smtClean="0"/>
              <a:t> program is in fact appropriated or funded.</a:t>
            </a:r>
          </a:p>
          <a:p>
            <a:r>
              <a:rPr lang="en-US" sz="1200" baseline="0" dirty="0" smtClean="0"/>
              <a:t>Another major challenge to these programs is measurement and evaluation.  Little evidence exists on the effectiveness of these programs for expanding diversity—which was a main reason why their funding was cut in 2006, and growth has been slow.  A review of programs—e.g., COEs—shows that their plans for data collection and program evaluation vary widely. Another challenge is that HBCUs and other minority-serving institutions have seen little if any growth in graduation rates of students in health professions as compared to predominantly white institutions.  </a:t>
            </a:r>
          </a:p>
        </p:txBody>
      </p:sp>
      <p:sp>
        <p:nvSpPr>
          <p:cNvPr id="4" name="Slide Number Placeholder 3"/>
          <p:cNvSpPr>
            <a:spLocks noGrp="1"/>
          </p:cNvSpPr>
          <p:nvPr>
            <p:ph type="sldNum" sz="quarter" idx="10"/>
          </p:nvPr>
        </p:nvSpPr>
        <p:spPr/>
        <p:txBody>
          <a:bodyPr/>
          <a:lstStyle/>
          <a:p>
            <a:pPr>
              <a:defRPr/>
            </a:pPr>
            <a:fld id="{1AA87FFB-0425-4D14-86F2-C9B7E1752477}" type="slidenum">
              <a:rPr lang="en-US" smtClean="0"/>
              <a:pPr>
                <a:defRPr/>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Need for adequate support and funding to sustain programs in long-run –e.g., PCORI is only authorized until 2019; support for programs</a:t>
            </a:r>
            <a:r>
              <a:rPr lang="en-US" sz="1200" baseline="0" dirty="0" smtClean="0"/>
              <a:t> and priorities supported by </a:t>
            </a:r>
            <a:r>
              <a:rPr lang="en-US" sz="1200" dirty="0" smtClean="0"/>
              <a:t>new OMHs, but with few dollars</a:t>
            </a:r>
          </a:p>
          <a:p>
            <a:endParaRPr lang="en-US" sz="800" dirty="0" smtClean="0"/>
          </a:p>
          <a:p>
            <a:r>
              <a:rPr lang="en-US" sz="1200" dirty="0" smtClean="0"/>
              <a:t>Given short term funding for several ACA initiatives, it is important for researchers to focus on measurable impact.</a:t>
            </a:r>
          </a:p>
          <a:p>
            <a:endParaRPr lang="en-US" sz="800" dirty="0" smtClean="0"/>
          </a:p>
        </p:txBody>
      </p:sp>
      <p:sp>
        <p:nvSpPr>
          <p:cNvPr id="4" name="Slide Number Placeholder 3"/>
          <p:cNvSpPr>
            <a:spLocks noGrp="1"/>
          </p:cNvSpPr>
          <p:nvPr>
            <p:ph type="sldNum" sz="quarter" idx="10"/>
          </p:nvPr>
        </p:nvSpPr>
        <p:spPr/>
        <p:txBody>
          <a:bodyPr/>
          <a:lstStyle/>
          <a:p>
            <a:pPr>
              <a:defRPr/>
            </a:pPr>
            <a:fld id="{1AA87FFB-0425-4D14-86F2-C9B7E1752477}" type="slidenum">
              <a:rPr lang="en-US" smtClean="0"/>
              <a:pPr>
                <a:defRPr/>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100" u="sng" dirty="0" smtClean="0"/>
              <a:t>Examples of Foundation</a:t>
            </a:r>
            <a:r>
              <a:rPr lang="en-US" sz="1100" u="sng" baseline="0" dirty="0" smtClean="0"/>
              <a:t> Involvement Related to Exchanges:</a:t>
            </a:r>
          </a:p>
          <a:p>
            <a:endParaRPr lang="en-US" sz="1100" u="sng" baseline="0" dirty="0" smtClean="0"/>
          </a:p>
          <a:p>
            <a:r>
              <a:rPr lang="en-US" sz="1100" baseline="0" dirty="0" err="1" smtClean="0"/>
              <a:t>NYSHealth</a:t>
            </a:r>
            <a:r>
              <a:rPr lang="en-US" sz="1100" baseline="0" dirty="0" smtClean="0"/>
              <a:t> Foundation in New York funded a project entitled “implementing health reform: planning for the navigator and consumer assistance programs” to inform design and offer guidance/recommendations for New York. </a:t>
            </a:r>
            <a:r>
              <a:rPr lang="en-US" sz="1100" dirty="0" smtClean="0"/>
              <a:t>Source: http://nyshealthfoundation.org/uploads/resources/implementing-aca-statewide-approach-may-2013.pdf</a:t>
            </a:r>
          </a:p>
          <a:p>
            <a:endParaRPr lang="en-US" sz="1100" dirty="0" smtClean="0"/>
          </a:p>
          <a:p>
            <a:r>
              <a:rPr lang="en-US" sz="1100" dirty="0" smtClean="0"/>
              <a:t>The ACA</a:t>
            </a:r>
            <a:r>
              <a:rPr lang="en-US" sz="1100" baseline="0" dirty="0" smtClean="0"/>
              <a:t> Implementation Fund Project– </a:t>
            </a:r>
            <a:r>
              <a:rPr lang="en-US" sz="1100" dirty="0" smtClean="0"/>
              <a:t>a collaboration of eight national foundations, The Atlantic Philanthropies, The California Endowment, The Nathan Cummings Foundation, Ford Foundation, The Jacob and Valeria </a:t>
            </a:r>
            <a:r>
              <a:rPr lang="en-US" sz="1100" dirty="0" err="1" smtClean="0"/>
              <a:t>Langeloth</a:t>
            </a:r>
            <a:r>
              <a:rPr lang="en-US" sz="1100" dirty="0" smtClean="0"/>
              <a:t> Foundation, and two anonymous funders, and The Colorado Health Foundation. – multi-pronged work to research state models for exchange navigators; develop consumer-oriented guiding</a:t>
            </a:r>
            <a:r>
              <a:rPr lang="en-US" sz="1100" baseline="0" dirty="0" smtClean="0"/>
              <a:t> principles for Navigator Program in CO; survey CBOs on knowledge, capacity, and interest in Navigator program; community forums &amp; discussions</a:t>
            </a:r>
            <a:endParaRPr lang="en-US" sz="1100" dirty="0" smtClean="0"/>
          </a:p>
          <a:p>
            <a:endParaRPr lang="en-US" sz="1100" dirty="0" smtClean="0"/>
          </a:p>
          <a:p>
            <a:r>
              <a:rPr lang="en-US" sz="1100" dirty="0" smtClean="0"/>
              <a:t>Our own San</a:t>
            </a:r>
            <a:r>
              <a:rPr lang="en-US" sz="1100" baseline="0" dirty="0" smtClean="0"/>
              <a:t> Francisco Foundation project focused on navigator best practices and application for SF and California</a:t>
            </a:r>
            <a:endParaRPr lang="en-US" sz="1100" dirty="0" smtClean="0"/>
          </a:p>
          <a:p>
            <a:endParaRPr lang="en-US" sz="1100" dirty="0" smtClean="0"/>
          </a:p>
          <a:p>
            <a:r>
              <a:rPr lang="en-US" sz="1100" dirty="0" smtClean="0"/>
              <a:t>Blue</a:t>
            </a:r>
            <a:r>
              <a:rPr lang="en-US" sz="1100" baseline="0" dirty="0" smtClean="0"/>
              <a:t> Cross &amp; Blue Shield of Massachusetts Foundation &amp; </a:t>
            </a:r>
            <a:r>
              <a:rPr lang="en-US" sz="1100" dirty="0" smtClean="0"/>
              <a:t>Robert Wood Johnson Foundation:</a:t>
            </a:r>
            <a:r>
              <a:rPr lang="en-US" sz="1100" baseline="0" dirty="0" smtClean="0"/>
              <a:t> </a:t>
            </a:r>
            <a:r>
              <a:rPr lang="en-US" sz="1100" dirty="0" smtClean="0"/>
              <a:t>This </a:t>
            </a:r>
            <a:r>
              <a:rPr lang="en-US" sz="1100" i="1" dirty="0" smtClean="0"/>
              <a:t>Health Reform Toolkit Series</a:t>
            </a:r>
            <a:r>
              <a:rPr lang="en-US" sz="1100" dirty="0" smtClean="0"/>
              <a:t> is designed to </a:t>
            </a:r>
            <a:r>
              <a:rPr lang="en-US" sz="1100" b="1" dirty="0" smtClean="0"/>
              <a:t>share examples, templates, experiences, and lessons</a:t>
            </a:r>
            <a:r>
              <a:rPr lang="en-US" sz="1100" dirty="0" smtClean="0"/>
              <a:t> learned from Massachusetts’ implementation of health reform </a:t>
            </a:r>
            <a:r>
              <a:rPr lang="en-US" sz="1100" b="1" dirty="0" smtClean="0"/>
              <a:t>to help states plan, build, and implement</a:t>
            </a:r>
            <a:r>
              <a:rPr lang="en-US" sz="1100" dirty="0" smtClean="0"/>
              <a:t> elements of the ACA.  Each toolkit will include a written narrative “guide” as well as a variety of primary source documents: organizational structures, job descriptions, requests for proposals (RFPs) and quotations (RFQs), and other work products from Massachusetts’ health reform implementation experience.</a:t>
            </a:r>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pPr>
              <a:defRPr/>
            </a:pPr>
            <a:fld id="{1AA87FFB-0425-4D14-86F2-C9B7E1752477}" type="slidenum">
              <a:rPr lang="en-US" smtClean="0"/>
              <a:pPr>
                <a:defRPr/>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1"/>
          <p:cNvSpPr>
            <a:spLocks noChangeArrowheads="1"/>
          </p:cNvSpPr>
          <p:nvPr/>
        </p:nvSpPr>
        <p:spPr bwMode="white">
          <a:xfrm>
            <a:off x="0" y="0"/>
            <a:ext cx="9144000" cy="6858000"/>
          </a:xfrm>
          <a:prstGeom prst="rect">
            <a:avLst/>
          </a:prstGeom>
          <a:gradFill flip="none" rotWithShape="1">
            <a:gsLst>
              <a:gs pos="0">
                <a:schemeClr val="hlink"/>
              </a:gs>
              <a:gs pos="100000">
                <a:schemeClr val="hlink">
                  <a:gamma/>
                  <a:shade val="46275"/>
                  <a:invGamma/>
                </a:schemeClr>
              </a:gs>
            </a:gsLst>
            <a:lin ang="16200000" scaled="1"/>
            <a:tileRect/>
          </a:gradFill>
          <a:ln w="9525">
            <a:noFill/>
            <a:miter lim="800000"/>
            <a:headEnd/>
            <a:tailEnd/>
          </a:ln>
          <a:effectLst/>
        </p:spPr>
        <p:txBody>
          <a:bodyPr wrap="none" anchor="ctr"/>
          <a:lstStyle/>
          <a:p>
            <a:pPr algn="ctr">
              <a:defRPr/>
            </a:pPr>
            <a:endParaRPr lang="en-US" dirty="0"/>
          </a:p>
        </p:txBody>
      </p:sp>
      <p:sp>
        <p:nvSpPr>
          <p:cNvPr id="6" name="Freeform 33"/>
          <p:cNvSpPr>
            <a:spLocks/>
          </p:cNvSpPr>
          <p:nvPr userDrawn="1"/>
        </p:nvSpPr>
        <p:spPr bwMode="invGray">
          <a:xfrm>
            <a:off x="0" y="6400800"/>
            <a:ext cx="2438400" cy="457200"/>
          </a:xfrm>
          <a:custGeom>
            <a:avLst/>
            <a:gdLst/>
            <a:ahLst/>
            <a:cxnLst>
              <a:cxn ang="0">
                <a:pos x="0" y="0"/>
              </a:cxn>
              <a:cxn ang="0">
                <a:pos x="1348" y="0"/>
              </a:cxn>
              <a:cxn ang="0">
                <a:pos x="1170" y="287"/>
              </a:cxn>
              <a:cxn ang="0">
                <a:pos x="0" y="286"/>
              </a:cxn>
              <a:cxn ang="0">
                <a:pos x="0" y="0"/>
              </a:cxn>
            </a:cxnLst>
            <a:rect l="0" t="0" r="r" b="b"/>
            <a:pathLst>
              <a:path w="1348" h="287">
                <a:moveTo>
                  <a:pt x="0" y="0"/>
                </a:moveTo>
                <a:lnTo>
                  <a:pt x="1348" y="0"/>
                </a:lnTo>
                <a:lnTo>
                  <a:pt x="1170" y="287"/>
                </a:lnTo>
                <a:lnTo>
                  <a:pt x="0" y="286"/>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en-US" dirty="0"/>
          </a:p>
        </p:txBody>
      </p:sp>
      <p:sp>
        <p:nvSpPr>
          <p:cNvPr id="3074" name="Rectangle 2"/>
          <p:cNvSpPr>
            <a:spLocks noGrp="1" noChangeArrowheads="1"/>
          </p:cNvSpPr>
          <p:nvPr>
            <p:ph type="ctrTitle"/>
          </p:nvPr>
        </p:nvSpPr>
        <p:spPr>
          <a:xfrm>
            <a:off x="1524000" y="1752600"/>
            <a:ext cx="6324600" cy="685800"/>
          </a:xfrm>
        </p:spPr>
        <p:txBody>
          <a:bodyPr/>
          <a:lstStyle>
            <a:lvl1pPr algn="ctr">
              <a:defRPr sz="440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1447800" y="2819400"/>
            <a:ext cx="6400800" cy="533400"/>
          </a:xfrm>
        </p:spPr>
        <p:txBody>
          <a:bodyPr/>
          <a:lstStyle>
            <a:lvl1pPr marL="0" indent="0" algn="ctr">
              <a:buFontTx/>
              <a:buNone/>
              <a:defRPr sz="2800">
                <a:solidFill>
                  <a:schemeClr val="bg1"/>
                </a:solidFill>
              </a:defRPr>
            </a:lvl1pPr>
          </a:lstStyle>
          <a:p>
            <a:r>
              <a:rPr lang="en-US" dirty="0" smtClean="0"/>
              <a:t>Click to edit Master subtitle style</a:t>
            </a:r>
            <a:endParaRPr lang="en-US" dirty="0"/>
          </a:p>
        </p:txBody>
      </p:sp>
      <p:sp>
        <p:nvSpPr>
          <p:cNvPr id="7" name="Rectangle 4"/>
          <p:cNvSpPr>
            <a:spLocks noGrp="1" noChangeArrowheads="1"/>
          </p:cNvSpPr>
          <p:nvPr>
            <p:ph type="dt" sz="half" idx="10"/>
          </p:nvPr>
        </p:nvSpPr>
        <p:spPr>
          <a:xfrm>
            <a:off x="457200" y="6400800"/>
            <a:ext cx="2133600" cy="320675"/>
          </a:xfrm>
        </p:spPr>
        <p:txBody>
          <a:bodyPr/>
          <a:lstStyle>
            <a:lvl1pPr>
              <a:defRPr smtClean="0">
                <a:solidFill>
                  <a:schemeClr val="bg1"/>
                </a:solidFill>
              </a:defRPr>
            </a:lvl1pPr>
          </a:lstStyle>
          <a:p>
            <a:pPr>
              <a:defRPr/>
            </a:pPr>
            <a:endParaRPr lang="en-US" dirty="0"/>
          </a:p>
        </p:txBody>
      </p:sp>
      <p:sp>
        <p:nvSpPr>
          <p:cNvPr id="8" name="Rectangle 5"/>
          <p:cNvSpPr>
            <a:spLocks noGrp="1" noChangeArrowheads="1"/>
          </p:cNvSpPr>
          <p:nvPr>
            <p:ph type="ftr" sz="quarter" idx="11"/>
          </p:nvPr>
        </p:nvSpPr>
        <p:spPr>
          <a:xfrm>
            <a:off x="3124200" y="6400800"/>
            <a:ext cx="2895600" cy="320675"/>
          </a:xfrm>
        </p:spPr>
        <p:txBody>
          <a:bodyPr/>
          <a:lstStyle>
            <a:lvl1pPr>
              <a:defRPr smtClean="0">
                <a:solidFill>
                  <a:schemeClr val="bg1"/>
                </a:solidFill>
              </a:defRPr>
            </a:lvl1pPr>
          </a:lstStyle>
          <a:p>
            <a:pPr>
              <a:defRPr/>
            </a:pPr>
            <a:endParaRPr lang="en-US" dirty="0"/>
          </a:p>
        </p:txBody>
      </p:sp>
      <p:sp>
        <p:nvSpPr>
          <p:cNvPr id="9" name="Rectangle 6"/>
          <p:cNvSpPr>
            <a:spLocks noGrp="1" noChangeArrowheads="1"/>
          </p:cNvSpPr>
          <p:nvPr>
            <p:ph type="sldNum" sz="quarter" idx="12"/>
          </p:nvPr>
        </p:nvSpPr>
        <p:spPr>
          <a:xfrm>
            <a:off x="6553200" y="6400800"/>
            <a:ext cx="2133600" cy="320675"/>
          </a:xfrm>
        </p:spPr>
        <p:txBody>
          <a:bodyPr/>
          <a:lstStyle>
            <a:lvl1pPr>
              <a:defRPr smtClean="0">
                <a:solidFill>
                  <a:schemeClr val="bg1"/>
                </a:solidFill>
              </a:defRPr>
            </a:lvl1pPr>
          </a:lstStyle>
          <a:p>
            <a:pPr>
              <a:defRPr/>
            </a:pPr>
            <a:fld id="{06BF74EC-1EA9-4807-8205-40354F1846BC}" type="slidenum">
              <a:rPr lang="en-US"/>
              <a:pPr>
                <a:defRPr/>
              </a:pPr>
              <a:t>‹#›</a:t>
            </a:fld>
            <a:endParaRPr lang="en-US" dirty="0"/>
          </a:p>
        </p:txBody>
      </p:sp>
      <p:sp>
        <p:nvSpPr>
          <p:cNvPr id="5" name="Freeform 32"/>
          <p:cNvSpPr>
            <a:spLocks/>
          </p:cNvSpPr>
          <p:nvPr userDrawn="1"/>
        </p:nvSpPr>
        <p:spPr bwMode="gray">
          <a:xfrm>
            <a:off x="1676401" y="6400800"/>
            <a:ext cx="7467600" cy="457200"/>
          </a:xfrm>
          <a:custGeom>
            <a:avLst/>
            <a:gdLst/>
            <a:ahLst/>
            <a:cxnLst>
              <a:cxn ang="0">
                <a:pos x="0" y="573"/>
              </a:cxn>
              <a:cxn ang="0">
                <a:pos x="4134" y="573"/>
              </a:cxn>
              <a:cxn ang="0">
                <a:pos x="4134" y="1"/>
              </a:cxn>
              <a:cxn ang="0">
                <a:pos x="322" y="0"/>
              </a:cxn>
              <a:cxn ang="0">
                <a:pos x="0" y="573"/>
              </a:cxn>
            </a:cxnLst>
            <a:rect l="0" t="0" r="r" b="b"/>
            <a:pathLst>
              <a:path w="4134" h="573">
                <a:moveTo>
                  <a:pt x="0" y="573"/>
                </a:moveTo>
                <a:lnTo>
                  <a:pt x="4134" y="573"/>
                </a:lnTo>
                <a:lnTo>
                  <a:pt x="4134" y="1"/>
                </a:lnTo>
                <a:lnTo>
                  <a:pt x="322" y="0"/>
                </a:lnTo>
                <a:lnTo>
                  <a:pt x="0" y="573"/>
                </a:lnTo>
                <a:close/>
              </a:path>
            </a:pathLst>
          </a:custGeom>
          <a:gradFill rotWithShape="1">
            <a:gsLst>
              <a:gs pos="0">
                <a:schemeClr val="accent1">
                  <a:gamma/>
                  <a:shade val="12549"/>
                  <a:invGamma/>
                </a:schemeClr>
              </a:gs>
              <a:gs pos="100000">
                <a:schemeClr val="accent1"/>
              </a:gs>
            </a:gsLst>
            <a:lin ang="0" scaled="1"/>
          </a:gradFill>
          <a:ln w="9525">
            <a:noFill/>
            <a:round/>
            <a:headEnd/>
            <a:tailEnd/>
          </a:ln>
          <a:effectLst/>
        </p:spPr>
        <p:txBody>
          <a:body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352054D-7987-47E6-A1D2-54ACA829090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227013"/>
            <a:ext cx="2068512"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7013"/>
            <a:ext cx="6053138"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9F44919-6EE3-4E73-BF06-45E410E0440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06650" y="227013"/>
            <a:ext cx="63246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48253FA-5453-491E-B891-90DECE9F101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064F0D-C901-49B1-B165-0CDD9D6B2DFF}" type="datetime1">
              <a:rPr lang="en-US"/>
              <a:pPr>
                <a:defRPr/>
              </a:pPr>
              <a:t>7/16/2013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DE082EC-E95E-44CC-827A-6E32AD75FD9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7013"/>
            <a:ext cx="8426450" cy="762000"/>
          </a:xfrm>
        </p:spPr>
        <p:txBody>
          <a:bodyPr/>
          <a:lstStyle>
            <a:lvl1pPr>
              <a:defRPr>
                <a:latin typeface="Constant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0000"/>
                </a:solidFill>
                <a:latin typeface="Corbel" pitchFamily="34" charset="0"/>
              </a:defRPr>
            </a:lvl1pPr>
            <a:lvl2pPr>
              <a:defRPr>
                <a:solidFill>
                  <a:srgbClr val="000000"/>
                </a:solidFill>
                <a:latin typeface="Corbel" pitchFamily="34" charset="0"/>
              </a:defRPr>
            </a:lvl2pPr>
            <a:lvl3pPr>
              <a:defRPr>
                <a:solidFill>
                  <a:srgbClr val="000000"/>
                </a:solidFill>
                <a:latin typeface="Corbel" pitchFamily="34" charset="0"/>
              </a:defRPr>
            </a:lvl3pPr>
            <a:lvl4pPr>
              <a:defRPr>
                <a:solidFill>
                  <a:srgbClr val="000000"/>
                </a:solidFill>
                <a:latin typeface="Corbel" pitchFamily="34" charset="0"/>
              </a:defRPr>
            </a:lvl4pPr>
            <a:lvl5pPr>
              <a:defRPr>
                <a:solidFill>
                  <a:srgbClr val="000000"/>
                </a:solidFill>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1AFDE3F-2338-4A8F-B6AF-E85637E8230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24AD36F-996F-44C7-B353-A15F74CB096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83B8E14-6133-4AA0-BB88-97F0D53E0E2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DDA3C63-D792-4E46-B5CD-220E6F2F61B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DF2DAB8-6E07-4029-835E-5CD8F331C04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1E2D4DD-E876-49FB-849D-4B01A5695E1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85A6073-2C9B-46C0-B63D-21F9339DA49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8B16674-C393-4B16-9C36-DFF19FF04C3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3" name="Rectangle 31"/>
          <p:cNvSpPr>
            <a:spLocks noChangeArrowheads="1"/>
          </p:cNvSpPr>
          <p:nvPr/>
        </p:nvSpPr>
        <p:spPr bwMode="white">
          <a:xfrm>
            <a:off x="0" y="0"/>
            <a:ext cx="9144000" cy="990600"/>
          </a:xfrm>
          <a:prstGeom prst="rect">
            <a:avLst/>
          </a:prstGeom>
          <a:gradFill flip="none" rotWithShape="1">
            <a:gsLst>
              <a:gs pos="0">
                <a:schemeClr val="hlink"/>
              </a:gs>
              <a:gs pos="100000">
                <a:schemeClr val="hlink">
                  <a:gamma/>
                  <a:shade val="46275"/>
                  <a:invGamma/>
                </a:schemeClr>
              </a:gs>
            </a:gsLst>
            <a:lin ang="16200000" scaled="1"/>
            <a:tileRect/>
          </a:gradFill>
          <a:ln w="9525">
            <a:noFill/>
            <a:miter lim="800000"/>
            <a:headEnd/>
            <a:tailEnd/>
          </a:ln>
          <a:effectLst/>
        </p:spPr>
        <p:txBody>
          <a:bodyPr wrap="none" anchor="ctr"/>
          <a:lstStyle/>
          <a:p>
            <a:pPr>
              <a:defRPr/>
            </a:pPr>
            <a:endParaRPr lang="en-US" dirty="0"/>
          </a:p>
        </p:txBody>
      </p:sp>
      <p:graphicFrame>
        <p:nvGraphicFramePr>
          <p:cNvPr id="1026" name="Object 19"/>
          <p:cNvGraphicFramePr>
            <a:graphicFrameLocks noChangeAspect="1"/>
          </p:cNvGraphicFramePr>
          <p:nvPr/>
        </p:nvGraphicFramePr>
        <p:xfrm>
          <a:off x="2987675" y="2736850"/>
          <a:ext cx="6156325" cy="4121150"/>
        </p:xfrm>
        <a:graphic>
          <a:graphicData uri="http://schemas.openxmlformats.org/presentationml/2006/ole">
            <p:oleObj spid="_x0000_s1045" name="Image" r:id="rId16" imgW="7949206" imgH="5320635" progId="">
              <p:embed/>
            </p:oleObj>
          </a:graphicData>
        </a:graphic>
      </p:graphicFrame>
      <p:sp>
        <p:nvSpPr>
          <p:cNvPr id="1046" name="Freeform 22"/>
          <p:cNvSpPr>
            <a:spLocks/>
          </p:cNvSpPr>
          <p:nvPr/>
        </p:nvSpPr>
        <p:spPr bwMode="gray">
          <a:xfrm>
            <a:off x="0" y="966788"/>
            <a:ext cx="1828800" cy="288925"/>
          </a:xfrm>
          <a:custGeom>
            <a:avLst/>
            <a:gdLst/>
            <a:ahLst/>
            <a:cxnLst>
              <a:cxn ang="0">
                <a:pos x="0" y="0"/>
              </a:cxn>
              <a:cxn ang="0">
                <a:pos x="1338" y="0"/>
              </a:cxn>
              <a:cxn ang="0">
                <a:pos x="1138" y="182"/>
              </a:cxn>
              <a:cxn ang="0">
                <a:pos x="0" y="181"/>
              </a:cxn>
              <a:cxn ang="0">
                <a:pos x="0" y="0"/>
              </a:cxn>
            </a:cxnLst>
            <a:rect l="0" t="0" r="r" b="b"/>
            <a:pathLst>
              <a:path w="1338" h="182">
                <a:moveTo>
                  <a:pt x="0" y="0"/>
                </a:moveTo>
                <a:lnTo>
                  <a:pt x="1338" y="0"/>
                </a:lnTo>
                <a:lnTo>
                  <a:pt x="1138" y="182"/>
                </a:lnTo>
                <a:lnTo>
                  <a:pt x="0" y="181"/>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en-US" dirty="0"/>
          </a:p>
        </p:txBody>
      </p:sp>
      <p:sp>
        <p:nvSpPr>
          <p:cNvPr id="1031" name="Rectangle 2"/>
          <p:cNvSpPr>
            <a:spLocks noGrp="1" noChangeArrowheads="1"/>
          </p:cNvSpPr>
          <p:nvPr>
            <p:ph type="title"/>
          </p:nvPr>
        </p:nvSpPr>
        <p:spPr bwMode="white">
          <a:xfrm>
            <a:off x="457200" y="227013"/>
            <a:ext cx="827405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2"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BC2AEA6-0234-445D-9470-E38A1AEEDD1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lvl1pPr algn="l" rtl="0" eaLnBrk="1" fontAlgn="base" hangingPunct="1">
        <a:spcBef>
          <a:spcPct val="0"/>
        </a:spcBef>
        <a:spcAft>
          <a:spcPct val="0"/>
        </a:spcAft>
        <a:defRPr sz="4000" i="1">
          <a:solidFill>
            <a:schemeClr val="bg1"/>
          </a:solidFill>
          <a:latin typeface="+mj-lt"/>
          <a:ea typeface="+mj-ea"/>
          <a:cs typeface="+mj-cs"/>
        </a:defRPr>
      </a:lvl1pPr>
      <a:lvl2pPr algn="l" rtl="0" eaLnBrk="1" fontAlgn="base" hangingPunct="1">
        <a:spcBef>
          <a:spcPct val="0"/>
        </a:spcBef>
        <a:spcAft>
          <a:spcPct val="0"/>
        </a:spcAft>
        <a:defRPr sz="4000" i="1">
          <a:solidFill>
            <a:schemeClr val="bg1"/>
          </a:solidFill>
          <a:latin typeface="Arial" charset="0"/>
        </a:defRPr>
      </a:lvl2pPr>
      <a:lvl3pPr algn="l" rtl="0" eaLnBrk="1" fontAlgn="base" hangingPunct="1">
        <a:spcBef>
          <a:spcPct val="0"/>
        </a:spcBef>
        <a:spcAft>
          <a:spcPct val="0"/>
        </a:spcAft>
        <a:defRPr sz="4000" i="1">
          <a:solidFill>
            <a:schemeClr val="bg1"/>
          </a:solidFill>
          <a:latin typeface="Arial" charset="0"/>
        </a:defRPr>
      </a:lvl3pPr>
      <a:lvl4pPr algn="l" rtl="0" eaLnBrk="1" fontAlgn="base" hangingPunct="1">
        <a:spcBef>
          <a:spcPct val="0"/>
        </a:spcBef>
        <a:spcAft>
          <a:spcPct val="0"/>
        </a:spcAft>
        <a:defRPr sz="4000" i="1">
          <a:solidFill>
            <a:schemeClr val="bg1"/>
          </a:solidFill>
          <a:latin typeface="Arial" charset="0"/>
        </a:defRPr>
      </a:lvl4pPr>
      <a:lvl5pPr algn="l" rtl="0" eaLnBrk="1" fontAlgn="base" hangingPunct="1">
        <a:spcBef>
          <a:spcPct val="0"/>
        </a:spcBef>
        <a:spcAft>
          <a:spcPct val="0"/>
        </a:spcAft>
        <a:defRPr sz="4000" i="1">
          <a:solidFill>
            <a:schemeClr val="bg1"/>
          </a:solidFill>
          <a:latin typeface="Arial" charset="0"/>
        </a:defRPr>
      </a:lvl5pPr>
      <a:lvl6pPr marL="457200" algn="l" rtl="0" eaLnBrk="1" fontAlgn="base" hangingPunct="1">
        <a:spcBef>
          <a:spcPct val="0"/>
        </a:spcBef>
        <a:spcAft>
          <a:spcPct val="0"/>
        </a:spcAft>
        <a:defRPr sz="4000" i="1">
          <a:solidFill>
            <a:schemeClr val="bg1"/>
          </a:solidFill>
          <a:latin typeface="Arial" charset="0"/>
        </a:defRPr>
      </a:lvl6pPr>
      <a:lvl7pPr marL="914400" algn="l" rtl="0" eaLnBrk="1" fontAlgn="base" hangingPunct="1">
        <a:spcBef>
          <a:spcPct val="0"/>
        </a:spcBef>
        <a:spcAft>
          <a:spcPct val="0"/>
        </a:spcAft>
        <a:defRPr sz="4000" i="1">
          <a:solidFill>
            <a:schemeClr val="bg1"/>
          </a:solidFill>
          <a:latin typeface="Arial" charset="0"/>
        </a:defRPr>
      </a:lvl7pPr>
      <a:lvl8pPr marL="1371600" algn="l" rtl="0" eaLnBrk="1" fontAlgn="base" hangingPunct="1">
        <a:spcBef>
          <a:spcPct val="0"/>
        </a:spcBef>
        <a:spcAft>
          <a:spcPct val="0"/>
        </a:spcAft>
        <a:defRPr sz="4000" i="1">
          <a:solidFill>
            <a:schemeClr val="bg1"/>
          </a:solidFill>
          <a:latin typeface="Arial" charset="0"/>
        </a:defRPr>
      </a:lvl8pPr>
      <a:lvl9pPr marL="1828800" algn="l" rtl="0" eaLnBrk="1" fontAlgn="base" hangingPunct="1">
        <a:spcBef>
          <a:spcPct val="0"/>
        </a:spcBef>
        <a:spcAft>
          <a:spcPct val="0"/>
        </a:spcAft>
        <a:defRPr sz="4000" i="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exashealthinstitute.org/"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7.png"/><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0" y="1524000"/>
            <a:ext cx="9144000" cy="1828800"/>
          </a:xfrm>
        </p:spPr>
        <p:txBody>
          <a:bodyPr/>
          <a:lstStyle/>
          <a:p>
            <a:pPr algn="ctr"/>
            <a:r>
              <a:rPr lang="en-US" sz="4000" b="1" i="0" dirty="0" smtClean="0">
                <a:latin typeface="Corbel" pitchFamily="34" charset="0"/>
                <a:cs typeface="Aharoni" pitchFamily="2" charset="-79"/>
              </a:rPr>
              <a:t>Opportunities &amp; Actions for </a:t>
            </a:r>
            <a:br>
              <a:rPr lang="en-US" sz="4000" b="1" i="0" dirty="0" smtClean="0">
                <a:latin typeface="Corbel" pitchFamily="34" charset="0"/>
                <a:cs typeface="Aharoni" pitchFamily="2" charset="-79"/>
              </a:rPr>
            </a:br>
            <a:r>
              <a:rPr lang="en-US" sz="4000" b="1" i="0" dirty="0" smtClean="0">
                <a:latin typeface="Corbel" pitchFamily="34" charset="0"/>
                <a:cs typeface="Aharoni" pitchFamily="2" charset="-79"/>
              </a:rPr>
              <a:t>Advancing Health Equity </a:t>
            </a:r>
            <a:br>
              <a:rPr lang="en-US" sz="4000" b="1" i="0" dirty="0" smtClean="0">
                <a:latin typeface="Corbel" pitchFamily="34" charset="0"/>
                <a:cs typeface="Aharoni" pitchFamily="2" charset="-79"/>
              </a:rPr>
            </a:br>
            <a:r>
              <a:rPr lang="en-US" sz="4000" b="1" i="0" dirty="0" smtClean="0">
                <a:latin typeface="Corbel" pitchFamily="34" charset="0"/>
                <a:cs typeface="Aharoni" pitchFamily="2" charset="-79"/>
              </a:rPr>
              <a:t>through the Affordable Care Act</a:t>
            </a:r>
            <a:endParaRPr lang="en-US" sz="4000" b="1" i="0" dirty="0">
              <a:latin typeface="Corbel" pitchFamily="34" charset="0"/>
              <a:cs typeface="Aharoni" pitchFamily="2" charset="-79"/>
            </a:endParaRPr>
          </a:p>
        </p:txBody>
      </p:sp>
      <p:sp>
        <p:nvSpPr>
          <p:cNvPr id="3076" name="TextBox 6"/>
          <p:cNvSpPr txBox="1">
            <a:spLocks noChangeArrowheads="1"/>
          </p:cNvSpPr>
          <p:nvPr/>
        </p:nvSpPr>
        <p:spPr bwMode="auto">
          <a:xfrm>
            <a:off x="457200" y="2971800"/>
            <a:ext cx="8153400" cy="2831544"/>
          </a:xfrm>
          <a:prstGeom prst="rect">
            <a:avLst/>
          </a:prstGeom>
          <a:noFill/>
          <a:ln w="9525">
            <a:noFill/>
            <a:miter lim="800000"/>
            <a:headEnd/>
            <a:tailEnd/>
          </a:ln>
        </p:spPr>
        <p:txBody>
          <a:bodyPr wrap="square">
            <a:spAutoFit/>
          </a:bodyPr>
          <a:lstStyle/>
          <a:p>
            <a:pPr algn="ctr"/>
            <a:r>
              <a:rPr lang="en-US" sz="2000" b="1" dirty="0">
                <a:solidFill>
                  <a:schemeClr val="bg1"/>
                </a:solidFill>
                <a:latin typeface="Corbel" pitchFamily="34" charset="0"/>
                <a:ea typeface="Verdana" pitchFamily="34" charset="0"/>
                <a:cs typeface="Verdana" pitchFamily="34" charset="0"/>
              </a:rPr>
              <a:t/>
            </a:r>
            <a:br>
              <a:rPr lang="en-US" sz="2000" b="1" dirty="0">
                <a:solidFill>
                  <a:schemeClr val="bg1"/>
                </a:solidFill>
                <a:latin typeface="Corbel" pitchFamily="34" charset="0"/>
                <a:ea typeface="Verdana" pitchFamily="34" charset="0"/>
                <a:cs typeface="Verdana" pitchFamily="34" charset="0"/>
              </a:rPr>
            </a:br>
            <a:r>
              <a:rPr lang="en-US" sz="2000" b="1" dirty="0" smtClean="0">
                <a:solidFill>
                  <a:schemeClr val="bg1"/>
                </a:solidFill>
                <a:latin typeface="Corbel" pitchFamily="34" charset="0"/>
                <a:ea typeface="Verdana" pitchFamily="34" charset="0"/>
                <a:cs typeface="Verdana" pitchFamily="34" charset="0"/>
              </a:rPr>
              <a:t/>
            </a:r>
            <a:br>
              <a:rPr lang="en-US" sz="2000" b="1" dirty="0" smtClean="0">
                <a:solidFill>
                  <a:schemeClr val="bg1"/>
                </a:solidFill>
                <a:latin typeface="Corbel" pitchFamily="34" charset="0"/>
                <a:ea typeface="Verdana" pitchFamily="34" charset="0"/>
                <a:cs typeface="Verdana" pitchFamily="34" charset="0"/>
              </a:rPr>
            </a:br>
            <a:r>
              <a:rPr lang="en-US" sz="2400" b="1" dirty="0" smtClean="0">
                <a:solidFill>
                  <a:schemeClr val="bg1"/>
                </a:solidFill>
                <a:latin typeface="Corbel" pitchFamily="34" charset="0"/>
                <a:ea typeface="Verdana" pitchFamily="34" charset="0"/>
                <a:cs typeface="Verdana" pitchFamily="34" charset="0"/>
              </a:rPr>
              <a:t>Dennis P. Andrulis, PhD, MPH</a:t>
            </a:r>
            <a:br>
              <a:rPr lang="en-US" sz="2400" b="1" dirty="0" smtClean="0">
                <a:solidFill>
                  <a:schemeClr val="bg1"/>
                </a:solidFill>
                <a:latin typeface="Corbel" pitchFamily="34" charset="0"/>
                <a:ea typeface="Verdana" pitchFamily="34" charset="0"/>
                <a:cs typeface="Verdana" pitchFamily="34" charset="0"/>
              </a:rPr>
            </a:br>
            <a:r>
              <a:rPr lang="en-US" sz="2000" b="1" dirty="0" smtClean="0">
                <a:solidFill>
                  <a:schemeClr val="bg1"/>
                </a:solidFill>
                <a:latin typeface="Corbel" pitchFamily="34" charset="0"/>
                <a:ea typeface="Verdana" pitchFamily="34" charset="0"/>
                <a:cs typeface="Verdana" pitchFamily="34" charset="0"/>
              </a:rPr>
              <a:t>Senior Research Scientist, Texas Health Institute</a:t>
            </a:r>
          </a:p>
          <a:p>
            <a:pPr algn="ctr"/>
            <a:r>
              <a:rPr lang="en-US" sz="2000" b="1" dirty="0" smtClean="0">
                <a:solidFill>
                  <a:schemeClr val="bg1"/>
                </a:solidFill>
                <a:latin typeface="Corbel" pitchFamily="34" charset="0"/>
                <a:ea typeface="Verdana" pitchFamily="34" charset="0"/>
                <a:cs typeface="Verdana" pitchFamily="34" charset="0"/>
              </a:rPr>
              <a:t>Associate Professor, UT School of Public Health</a:t>
            </a:r>
            <a:endParaRPr lang="en-US" sz="1600" dirty="0" smtClean="0">
              <a:solidFill>
                <a:schemeClr val="bg1"/>
              </a:solidFill>
              <a:latin typeface="Corbel" pitchFamily="34" charset="0"/>
              <a:ea typeface="Verdana" pitchFamily="34" charset="0"/>
              <a:cs typeface="Verdana" pitchFamily="34" charset="0"/>
            </a:endParaRPr>
          </a:p>
          <a:p>
            <a:pPr algn="ctr"/>
            <a:endParaRPr lang="en-US" dirty="0" smtClean="0">
              <a:solidFill>
                <a:schemeClr val="bg1"/>
              </a:solidFill>
              <a:latin typeface="Corbel" pitchFamily="34" charset="0"/>
              <a:ea typeface="Verdana" pitchFamily="34" charset="0"/>
              <a:cs typeface="Verdana" pitchFamily="34" charset="0"/>
            </a:endParaRPr>
          </a:p>
          <a:p>
            <a:pPr algn="ctr"/>
            <a:endParaRPr lang="en-US" dirty="0" smtClean="0">
              <a:solidFill>
                <a:schemeClr val="bg1"/>
              </a:solidFill>
              <a:latin typeface="Corbel" pitchFamily="34" charset="0"/>
              <a:ea typeface="Verdana" pitchFamily="34" charset="0"/>
              <a:cs typeface="Verdana" pitchFamily="34" charset="0"/>
            </a:endParaRPr>
          </a:p>
          <a:p>
            <a:pPr algn="ctr"/>
            <a:endParaRPr lang="en-US" sz="2000" b="1" dirty="0" smtClean="0">
              <a:solidFill>
                <a:schemeClr val="bg1"/>
              </a:solidFill>
              <a:latin typeface="Corbel" pitchFamily="34" charset="0"/>
              <a:ea typeface="Verdana" pitchFamily="34" charset="0"/>
              <a:cs typeface="Verdana" pitchFamily="34" charset="0"/>
            </a:endParaRPr>
          </a:p>
          <a:p>
            <a:pPr algn="ctr"/>
            <a:endParaRPr lang="en-US" b="1" dirty="0">
              <a:solidFill>
                <a:schemeClr val="bg1"/>
              </a:solidFill>
              <a:latin typeface="Corbel" pitchFamily="34" charset="0"/>
              <a:ea typeface="Verdana" pitchFamily="34" charset="0"/>
              <a:cs typeface="Verdana" pitchFamily="34" charset="0"/>
            </a:endParaRPr>
          </a:p>
        </p:txBody>
      </p:sp>
      <p:sp>
        <p:nvSpPr>
          <p:cNvPr id="6" name="Rectangle 5"/>
          <p:cNvSpPr/>
          <p:nvPr/>
        </p:nvSpPr>
        <p:spPr>
          <a:xfrm>
            <a:off x="3429000" y="4953000"/>
            <a:ext cx="4572000" cy="707886"/>
          </a:xfrm>
          <a:prstGeom prst="rect">
            <a:avLst/>
          </a:prstGeom>
        </p:spPr>
        <p:txBody>
          <a:bodyPr>
            <a:spAutoFit/>
          </a:bodyPr>
          <a:lstStyle/>
          <a:p>
            <a:r>
              <a:rPr lang="en-US" sz="2000" b="1" smtClean="0">
                <a:solidFill>
                  <a:schemeClr val="bg1"/>
                </a:solidFill>
                <a:latin typeface="Corbel" pitchFamily="34" charset="0"/>
                <a:ea typeface="Verdana" pitchFamily="34" charset="0"/>
                <a:cs typeface="Verdana" pitchFamily="34" charset="0"/>
              </a:rPr>
              <a:t>Grantmakers </a:t>
            </a:r>
            <a:r>
              <a:rPr lang="en-US" sz="2000" b="1" smtClean="0">
                <a:solidFill>
                  <a:schemeClr val="bg1"/>
                </a:solidFill>
                <a:latin typeface="Corbel" pitchFamily="34" charset="0"/>
                <a:ea typeface="Verdana" pitchFamily="34" charset="0"/>
                <a:cs typeface="Verdana" pitchFamily="34" charset="0"/>
              </a:rPr>
              <a:t>In </a:t>
            </a:r>
            <a:r>
              <a:rPr lang="en-US" sz="2000" b="1" dirty="0" smtClean="0">
                <a:solidFill>
                  <a:schemeClr val="bg1"/>
                </a:solidFill>
                <a:latin typeface="Corbel" pitchFamily="34" charset="0"/>
                <a:ea typeface="Verdana" pitchFamily="34" charset="0"/>
                <a:cs typeface="Verdana" pitchFamily="34" charset="0"/>
              </a:rPr>
              <a:t>Health Webinar</a:t>
            </a:r>
            <a:br>
              <a:rPr lang="en-US" sz="2000" b="1" dirty="0" smtClean="0">
                <a:solidFill>
                  <a:schemeClr val="bg1"/>
                </a:solidFill>
                <a:latin typeface="Corbel" pitchFamily="34" charset="0"/>
                <a:ea typeface="Verdana" pitchFamily="34" charset="0"/>
                <a:cs typeface="Verdana" pitchFamily="34" charset="0"/>
              </a:rPr>
            </a:br>
            <a:r>
              <a:rPr lang="en-US" sz="2000" b="1" dirty="0" smtClean="0">
                <a:solidFill>
                  <a:schemeClr val="bg1"/>
                </a:solidFill>
                <a:latin typeface="Corbel" pitchFamily="34" charset="0"/>
                <a:ea typeface="Verdana" pitchFamily="34" charset="0"/>
                <a:cs typeface="Verdana" pitchFamily="34" charset="0"/>
              </a:rPr>
              <a:t>July 16, 2013</a:t>
            </a:r>
          </a:p>
        </p:txBody>
      </p:sp>
      <p:pic>
        <p:nvPicPr>
          <p:cNvPr id="9" name="Picture 9" descr="http://www.texashealthinstitute.org/uploads/1/3/5/3/13535548/1349369252.png">
            <a:hlinkClick r:id="rId2"/>
          </p:cNvPr>
          <p:cNvPicPr>
            <a:picLocks noChangeAspect="1" noChangeArrowheads="1"/>
          </p:cNvPicPr>
          <p:nvPr/>
        </p:nvPicPr>
        <p:blipFill>
          <a:blip r:embed="rId3" cstate="print"/>
          <a:srcRect/>
          <a:stretch>
            <a:fillRect/>
          </a:stretch>
        </p:blipFill>
        <p:spPr bwMode="auto">
          <a:xfrm>
            <a:off x="2667000" y="457200"/>
            <a:ext cx="3733800" cy="838200"/>
          </a:xfrm>
          <a:prstGeom prst="rect">
            <a:avLst/>
          </a:prstGeom>
          <a:ln>
            <a:noFill/>
          </a:ln>
          <a:effectLst>
            <a:outerShdw blurRad="190500" algn="tl" rotWithShape="0">
              <a:srgbClr val="000000">
                <a:alpha val="70000"/>
              </a:srgbClr>
            </a:outerShdw>
          </a:effectLst>
        </p:spPr>
      </p:pic>
      <p:pic>
        <p:nvPicPr>
          <p:cNvPr id="47110" name="Picture 6" descr="Grantmakers in Health"/>
          <p:cNvPicPr>
            <a:picLocks noChangeAspect="1" noChangeArrowheads="1"/>
          </p:cNvPicPr>
          <p:nvPr/>
        </p:nvPicPr>
        <p:blipFill>
          <a:blip r:embed="rId4" cstate="print"/>
          <a:srcRect/>
          <a:stretch>
            <a:fillRect/>
          </a:stretch>
        </p:blipFill>
        <p:spPr bwMode="auto">
          <a:xfrm>
            <a:off x="2286000" y="4876800"/>
            <a:ext cx="1068293" cy="838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52400"/>
            <a:ext cx="8426450" cy="762000"/>
          </a:xfrm>
        </p:spPr>
        <p:txBody>
          <a:bodyPr/>
          <a:lstStyle/>
          <a:p>
            <a:r>
              <a:rPr lang="en-US" sz="3200" i="0" dirty="0" smtClean="0"/>
              <a:t>Safety Net Capacity &amp; Access: </a:t>
            </a:r>
            <a:br>
              <a:rPr lang="en-US" sz="3200" i="0" dirty="0" smtClean="0"/>
            </a:br>
            <a:r>
              <a:rPr lang="en-US" sz="2400" b="1" dirty="0" smtClean="0"/>
              <a:t>Providers at a Crossroads Going into 2014</a:t>
            </a:r>
            <a:endParaRPr lang="en-US" sz="3200" b="1" dirty="0"/>
          </a:p>
        </p:txBody>
      </p:sp>
      <p:graphicFrame>
        <p:nvGraphicFramePr>
          <p:cNvPr id="5" name="Content Placeholder 8"/>
          <p:cNvGraphicFramePr>
            <a:graphicFrameLocks noGrp="1"/>
          </p:cNvGraphicFramePr>
          <p:nvPr>
            <p:ph idx="1"/>
          </p:nvPr>
        </p:nvGraphicFramePr>
        <p:xfrm>
          <a:off x="1143000" y="1066800"/>
          <a:ext cx="6858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0" dirty="0" smtClean="0"/>
              <a:t>Other aspects of the ACA moving forward…</a:t>
            </a:r>
            <a:endParaRPr lang="en-US" sz="3200" i="0" dirty="0"/>
          </a:p>
        </p:txBody>
      </p:sp>
      <p:graphicFrame>
        <p:nvGraphicFramePr>
          <p:cNvPr id="4" name="Content Placeholder 3"/>
          <p:cNvGraphicFramePr>
            <a:graphicFrameLocks noGrp="1"/>
          </p:cNvGraphicFramePr>
          <p:nvPr>
            <p:ph idx="1"/>
          </p:nvPr>
        </p:nvGraphicFramePr>
        <p:xfrm>
          <a:off x="457200" y="1447800"/>
          <a:ext cx="8229600" cy="4949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0" y="2057400"/>
            <a:ext cx="9144000" cy="1828800"/>
          </a:xfrm>
        </p:spPr>
        <p:txBody>
          <a:bodyPr/>
          <a:lstStyle/>
          <a:p>
            <a:pPr algn="ctr"/>
            <a:r>
              <a:rPr lang="en-US" sz="4000" b="1" i="0" dirty="0" smtClean="0">
                <a:latin typeface="Corbel" pitchFamily="34" charset="0"/>
                <a:cs typeface="Aharoni" pitchFamily="2" charset="-79"/>
              </a:rPr>
              <a:t>How Does the ACA Fall Short or </a:t>
            </a:r>
            <a:br>
              <a:rPr lang="en-US" sz="4000" b="1" i="0" dirty="0" smtClean="0">
                <a:latin typeface="Corbel" pitchFamily="34" charset="0"/>
                <a:cs typeface="Aharoni" pitchFamily="2" charset="-79"/>
              </a:rPr>
            </a:br>
            <a:r>
              <a:rPr lang="en-US" sz="4000" b="1" i="0" dirty="0" smtClean="0">
                <a:latin typeface="Corbel" pitchFamily="34" charset="0"/>
                <a:cs typeface="Aharoni" pitchFamily="2" charset="-79"/>
              </a:rPr>
              <a:t>Require Leveraging?</a:t>
            </a:r>
            <a:endParaRPr lang="en-US" sz="4000" b="1" i="0" dirty="0">
              <a:latin typeface="Corbel" pitchFamily="34" charset="0"/>
              <a:cs typeface="Aharoni" pitchFamily="2" charset="-79"/>
            </a:endParaRPr>
          </a:p>
        </p:txBody>
      </p:sp>
      <p:sp>
        <p:nvSpPr>
          <p:cNvPr id="3076" name="TextBox 6"/>
          <p:cNvSpPr txBox="1">
            <a:spLocks noChangeArrowheads="1"/>
          </p:cNvSpPr>
          <p:nvPr/>
        </p:nvSpPr>
        <p:spPr bwMode="auto">
          <a:xfrm>
            <a:off x="533400" y="2971800"/>
            <a:ext cx="8153400" cy="984885"/>
          </a:xfrm>
          <a:prstGeom prst="rect">
            <a:avLst/>
          </a:prstGeom>
          <a:noFill/>
          <a:ln w="9525">
            <a:noFill/>
            <a:miter lim="800000"/>
            <a:headEnd/>
            <a:tailEnd/>
          </a:ln>
        </p:spPr>
        <p:txBody>
          <a:bodyPr wrap="square">
            <a:spAutoFit/>
          </a:bodyPr>
          <a:lstStyle/>
          <a:p>
            <a:pPr algn="ctr"/>
            <a:r>
              <a:rPr lang="en-US" sz="2000" b="1" dirty="0">
                <a:solidFill>
                  <a:schemeClr val="bg1"/>
                </a:solidFill>
                <a:latin typeface="Corbel" pitchFamily="34" charset="0"/>
                <a:ea typeface="Verdana" pitchFamily="34" charset="0"/>
                <a:cs typeface="Verdana" pitchFamily="34" charset="0"/>
              </a:rPr>
              <a:t/>
            </a:r>
            <a:br>
              <a:rPr lang="en-US" sz="2000" b="1" dirty="0">
                <a:solidFill>
                  <a:schemeClr val="bg1"/>
                </a:solidFill>
                <a:latin typeface="Corbel" pitchFamily="34" charset="0"/>
                <a:ea typeface="Verdana" pitchFamily="34" charset="0"/>
                <a:cs typeface="Verdana" pitchFamily="34" charset="0"/>
              </a:rPr>
            </a:br>
            <a:r>
              <a:rPr lang="en-US" sz="2000" b="1" dirty="0" smtClean="0">
                <a:solidFill>
                  <a:schemeClr val="bg1"/>
                </a:solidFill>
                <a:latin typeface="Corbel" pitchFamily="34" charset="0"/>
                <a:ea typeface="Verdana" pitchFamily="34" charset="0"/>
                <a:cs typeface="Verdana" pitchFamily="34" charset="0"/>
              </a:rPr>
              <a:t/>
            </a:r>
            <a:br>
              <a:rPr lang="en-US" sz="2000" b="1" dirty="0" smtClean="0">
                <a:solidFill>
                  <a:schemeClr val="bg1"/>
                </a:solidFill>
                <a:latin typeface="Corbel" pitchFamily="34" charset="0"/>
                <a:ea typeface="Verdana" pitchFamily="34" charset="0"/>
                <a:cs typeface="Verdana" pitchFamily="34" charset="0"/>
              </a:rPr>
            </a:br>
            <a:endParaRPr lang="en-US" b="1" dirty="0">
              <a:solidFill>
                <a:schemeClr val="bg1"/>
              </a:solidFill>
              <a:latin typeface="Corbel"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0" dirty="0" smtClean="0"/>
              <a:t>Authorized ≠ Appropriated!</a:t>
            </a:r>
            <a:endParaRPr lang="en-US" sz="3600" i="0" dirty="0"/>
          </a:p>
        </p:txBody>
      </p:sp>
      <p:sp>
        <p:nvSpPr>
          <p:cNvPr id="3" name="Content Placeholder 2"/>
          <p:cNvSpPr>
            <a:spLocks noGrp="1"/>
          </p:cNvSpPr>
          <p:nvPr>
            <p:ph idx="1"/>
          </p:nvPr>
        </p:nvSpPr>
        <p:spPr/>
        <p:txBody>
          <a:bodyPr/>
          <a:lstStyle/>
          <a:p>
            <a:r>
              <a:rPr lang="en-US" dirty="0" smtClean="0"/>
              <a:t>Several programs authorized or promised more dollars by ACA, but received less or no funding. </a:t>
            </a:r>
          </a:p>
          <a:p>
            <a:endParaRPr lang="en-US" sz="1500" dirty="0" smtClean="0"/>
          </a:p>
          <a:p>
            <a:r>
              <a:rPr lang="en-US" dirty="0" smtClean="0"/>
              <a:t>For example:</a:t>
            </a:r>
          </a:p>
          <a:p>
            <a:pPr lvl="1"/>
            <a:r>
              <a:rPr lang="en-US" dirty="0" smtClean="0"/>
              <a:t>Workforce diversity initiatives—e.g., HCOP, COE</a:t>
            </a:r>
          </a:p>
          <a:p>
            <a:pPr lvl="1"/>
            <a:r>
              <a:rPr lang="en-US" dirty="0" smtClean="0"/>
              <a:t>Cultural competency programs</a:t>
            </a:r>
          </a:p>
          <a:p>
            <a:pPr lvl="1"/>
            <a:r>
              <a:rPr lang="en-US" dirty="0" smtClean="0"/>
              <a:t>National oral health campaign</a:t>
            </a:r>
          </a:p>
          <a:p>
            <a:pPr lvl="1"/>
            <a:r>
              <a:rPr lang="en-US" dirty="0" smtClean="0"/>
              <a:t>Health centers—e.g., NMHC, Teaching</a:t>
            </a:r>
          </a:p>
          <a:p>
            <a:pPr lvl="1"/>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0" dirty="0" smtClean="0"/>
              <a:t>Complex Provisions, Insufficient Support</a:t>
            </a:r>
            <a:endParaRPr lang="en-US" sz="3600" i="0" dirty="0"/>
          </a:p>
        </p:txBody>
      </p:sp>
      <p:sp>
        <p:nvSpPr>
          <p:cNvPr id="3" name="Content Placeholder 2"/>
          <p:cNvSpPr>
            <a:spLocks noGrp="1"/>
          </p:cNvSpPr>
          <p:nvPr>
            <p:ph idx="1"/>
          </p:nvPr>
        </p:nvSpPr>
        <p:spPr/>
        <p:txBody>
          <a:bodyPr/>
          <a:lstStyle/>
          <a:p>
            <a:r>
              <a:rPr lang="en-US" dirty="0" smtClean="0"/>
              <a:t>Exchange implementation</a:t>
            </a:r>
          </a:p>
          <a:p>
            <a:pPr lvl="1"/>
            <a:r>
              <a:rPr lang="en-US" dirty="0" smtClean="0"/>
              <a:t>Outreach &amp; enrollment</a:t>
            </a:r>
          </a:p>
          <a:p>
            <a:pPr lvl="1"/>
            <a:r>
              <a:rPr lang="en-US" dirty="0" smtClean="0"/>
              <a:t>Navigator program &amp; support</a:t>
            </a:r>
          </a:p>
          <a:p>
            <a:pPr lvl="1"/>
            <a:endParaRPr lang="en-US" sz="1500" dirty="0" smtClean="0"/>
          </a:p>
          <a:p>
            <a:r>
              <a:rPr lang="en-US" dirty="0" smtClean="0"/>
              <a:t>Safety net systems transformation</a:t>
            </a:r>
          </a:p>
          <a:p>
            <a:pPr lvl="1"/>
            <a:r>
              <a:rPr lang="en-US" dirty="0" smtClean="0"/>
              <a:t>Health Centers (decline in discretionary funding)</a:t>
            </a:r>
          </a:p>
          <a:p>
            <a:pPr lvl="1"/>
            <a:r>
              <a:rPr lang="en-US" dirty="0" smtClean="0"/>
              <a:t>Hospitals (threats to DSH payments)</a:t>
            </a:r>
          </a:p>
          <a:p>
            <a:pPr lvl="1"/>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smtClean="0"/>
              <a:t>Sustainability</a:t>
            </a:r>
            <a:endParaRPr lang="en-US" i="0" dirty="0"/>
          </a:p>
        </p:txBody>
      </p:sp>
      <p:sp>
        <p:nvSpPr>
          <p:cNvPr id="3" name="Content Placeholder 2"/>
          <p:cNvSpPr>
            <a:spLocks noGrp="1"/>
          </p:cNvSpPr>
          <p:nvPr>
            <p:ph idx="1"/>
          </p:nvPr>
        </p:nvSpPr>
        <p:spPr/>
        <p:txBody>
          <a:bodyPr/>
          <a:lstStyle/>
          <a:p>
            <a:r>
              <a:rPr lang="en-US" dirty="0" smtClean="0"/>
              <a:t>Many promising programs initiated by the ACA to address disparities, but how will they be sustained?</a:t>
            </a:r>
          </a:p>
          <a:p>
            <a:endParaRPr lang="en-US" sz="1500" dirty="0" smtClean="0"/>
          </a:p>
          <a:p>
            <a:r>
              <a:rPr lang="en-US" dirty="0" smtClean="0"/>
              <a:t>For example:</a:t>
            </a:r>
          </a:p>
          <a:p>
            <a:pPr lvl="1"/>
            <a:r>
              <a:rPr lang="en-US" dirty="0" smtClean="0"/>
              <a:t>Patient Centered Outcomes Research Institute –  supported through 2019</a:t>
            </a:r>
          </a:p>
          <a:p>
            <a:pPr lvl="1"/>
            <a:r>
              <a:rPr lang="en-US" dirty="0" smtClean="0"/>
              <a:t>Community Transformation Grant initiatives</a:t>
            </a:r>
          </a:p>
          <a:p>
            <a:pPr lvl="1"/>
            <a:r>
              <a:rPr lang="en-US" dirty="0" smtClean="0"/>
              <a:t>CMMI Programs</a:t>
            </a:r>
          </a:p>
          <a:p>
            <a:pPr lvl="1">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smtClean="0"/>
              <a:t>Equity Not a Priority! – </a:t>
            </a:r>
            <a:r>
              <a:rPr lang="en-US" sz="2400" i="0" dirty="0" smtClean="0"/>
              <a:t>Quotes from the Field</a:t>
            </a:r>
            <a:endParaRPr lang="en-US" i="0" dirty="0"/>
          </a:p>
        </p:txBody>
      </p:sp>
      <p:sp>
        <p:nvSpPr>
          <p:cNvPr id="4" name="Content Placeholder 2"/>
          <p:cNvSpPr>
            <a:spLocks noGrp="1"/>
          </p:cNvSpPr>
          <p:nvPr>
            <p:ph idx="1"/>
          </p:nvPr>
        </p:nvSpPr>
        <p:spPr>
          <a:xfrm>
            <a:off x="457200" y="1447800"/>
            <a:ext cx="8382000" cy="4949825"/>
          </a:xfrm>
        </p:spPr>
        <p:txBody>
          <a:bodyPr/>
          <a:lstStyle/>
          <a:p>
            <a:pPr>
              <a:buNone/>
            </a:pPr>
            <a:r>
              <a:rPr lang="en-US" sz="2400" kern="1200" dirty="0" smtClean="0">
                <a:solidFill>
                  <a:srgbClr val="020202"/>
                </a:solidFill>
              </a:rPr>
              <a:t>	</a:t>
            </a:r>
            <a:r>
              <a:rPr lang="en-US" sz="2400" i="1" kern="1200" dirty="0" smtClean="0">
                <a:solidFill>
                  <a:srgbClr val="020202"/>
                </a:solidFill>
              </a:rPr>
              <a:t>At the Exchange we have been so busy trying to get the operational aspects of the Exchange going that we have had precious little time for the health equity conversation. </a:t>
            </a:r>
            <a:endParaRPr lang="en-US" sz="2400" kern="1200" dirty="0" smtClean="0">
              <a:solidFill>
                <a:srgbClr val="020202"/>
              </a:solidFill>
            </a:endParaRPr>
          </a:p>
          <a:p>
            <a:pPr>
              <a:buNone/>
            </a:pPr>
            <a:r>
              <a:rPr lang="en-US" sz="2400" dirty="0" smtClean="0"/>
              <a:t/>
            </a:r>
            <a:br>
              <a:rPr lang="en-US" sz="2400" dirty="0" smtClean="0"/>
            </a:br>
            <a:r>
              <a:rPr lang="en-US" sz="2400" i="1" dirty="0" smtClean="0"/>
              <a:t>Things that are not a priority, like cultural competency, get put on at the very end. That’s what’s occurring currently</a:t>
            </a:r>
            <a:r>
              <a:rPr lang="en-US" sz="2400" dirty="0" smtClean="0"/>
              <a:t>. </a:t>
            </a:r>
            <a:r>
              <a:rPr lang="en-US" sz="1800" dirty="0" smtClean="0">
                <a:solidFill>
                  <a:srgbClr val="020202"/>
                </a:solidFill>
                <a:latin typeface="Corbel" pitchFamily="34" charset="0"/>
              </a:rPr>
              <a:t/>
            </a:r>
            <a:br>
              <a:rPr lang="en-US" sz="1800" dirty="0" smtClean="0">
                <a:solidFill>
                  <a:srgbClr val="020202"/>
                </a:solidFill>
                <a:latin typeface="Corbel" pitchFamily="34" charset="0"/>
              </a:rPr>
            </a:br>
            <a:r>
              <a:rPr lang="en-US" sz="2400" i="1" kern="1200" dirty="0" smtClean="0">
                <a:solidFill>
                  <a:srgbClr val="020202"/>
                </a:solidFill>
              </a:rPr>
              <a:t>	</a:t>
            </a:r>
          </a:p>
          <a:p>
            <a:pPr>
              <a:buNone/>
            </a:pPr>
            <a:r>
              <a:rPr lang="en-US" sz="2400" i="1" dirty="0" smtClean="0"/>
              <a:t>	The issue in our state is how quickly can we get exchanges up and what will final arrangements look like for expanded Medicaid coverage</a:t>
            </a:r>
            <a:r>
              <a:rPr lang="en-US" sz="2400" i="1" kern="1200" dirty="0" smtClean="0">
                <a:solidFill>
                  <a:srgbClr val="020202"/>
                </a:solidFill>
              </a:rPr>
              <a:t>.</a:t>
            </a:r>
          </a:p>
          <a:p>
            <a:pPr>
              <a:buNone/>
            </a:pPr>
            <a:endParaRPr lang="en-US" sz="2400" i="1" kern="1200" dirty="0" smtClean="0">
              <a:solidFill>
                <a:srgbClr val="020202"/>
              </a:solidFill>
            </a:endParaRPr>
          </a:p>
          <a:p>
            <a:pPr marL="342900" lvl="1" indent="-342900">
              <a:buNone/>
            </a:pPr>
            <a:r>
              <a:rPr lang="en-US" sz="2400" i="1" kern="1200" dirty="0" smtClean="0">
                <a:solidFill>
                  <a:srgbClr val="020202"/>
                </a:solidFill>
              </a:rPr>
              <a:t>	There are programs in the law that have been authorized with a diversity thrust, but they are being eroded.  </a:t>
            </a:r>
            <a:endParaRPr lang="en-US" dirty="0" smtClean="0"/>
          </a:p>
          <a:p>
            <a:pPr>
              <a:buNone/>
            </a:pPr>
            <a:endParaRPr lang="en-US" sz="2400" i="1" kern="1200" dirty="0" smtClean="0">
              <a:solidFill>
                <a:srgbClr val="02020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0" y="2057400"/>
            <a:ext cx="9144000" cy="1828800"/>
          </a:xfrm>
        </p:spPr>
        <p:txBody>
          <a:bodyPr/>
          <a:lstStyle/>
          <a:p>
            <a:pPr algn="ctr"/>
            <a:r>
              <a:rPr lang="en-US" sz="4000" b="1" i="0" dirty="0" smtClean="0">
                <a:latin typeface="Corbel" pitchFamily="34" charset="0"/>
                <a:cs typeface="Aharoni" pitchFamily="2" charset="-79"/>
              </a:rPr>
              <a:t>Pressing Priorities &amp; Concrete Opportunities for Foundations</a:t>
            </a:r>
            <a:endParaRPr lang="en-US" sz="4000" b="1" i="0" dirty="0">
              <a:latin typeface="Corbel" pitchFamily="34" charset="0"/>
              <a:cs typeface="Aharoni" pitchFamily="2" charset="-79"/>
            </a:endParaRPr>
          </a:p>
        </p:txBody>
      </p:sp>
      <p:sp>
        <p:nvSpPr>
          <p:cNvPr id="3076" name="TextBox 6"/>
          <p:cNvSpPr txBox="1">
            <a:spLocks noChangeArrowheads="1"/>
          </p:cNvSpPr>
          <p:nvPr/>
        </p:nvSpPr>
        <p:spPr bwMode="auto">
          <a:xfrm>
            <a:off x="533400" y="2971800"/>
            <a:ext cx="8153400" cy="984885"/>
          </a:xfrm>
          <a:prstGeom prst="rect">
            <a:avLst/>
          </a:prstGeom>
          <a:noFill/>
          <a:ln w="9525">
            <a:noFill/>
            <a:miter lim="800000"/>
            <a:headEnd/>
            <a:tailEnd/>
          </a:ln>
        </p:spPr>
        <p:txBody>
          <a:bodyPr wrap="square">
            <a:spAutoFit/>
          </a:bodyPr>
          <a:lstStyle/>
          <a:p>
            <a:pPr algn="ctr"/>
            <a:r>
              <a:rPr lang="en-US" sz="2000" b="1" dirty="0">
                <a:solidFill>
                  <a:schemeClr val="bg1"/>
                </a:solidFill>
                <a:latin typeface="Corbel" pitchFamily="34" charset="0"/>
                <a:ea typeface="Verdana" pitchFamily="34" charset="0"/>
                <a:cs typeface="Verdana" pitchFamily="34" charset="0"/>
              </a:rPr>
              <a:t/>
            </a:r>
            <a:br>
              <a:rPr lang="en-US" sz="2000" b="1" dirty="0">
                <a:solidFill>
                  <a:schemeClr val="bg1"/>
                </a:solidFill>
                <a:latin typeface="Corbel" pitchFamily="34" charset="0"/>
                <a:ea typeface="Verdana" pitchFamily="34" charset="0"/>
                <a:cs typeface="Verdana" pitchFamily="34" charset="0"/>
              </a:rPr>
            </a:br>
            <a:r>
              <a:rPr lang="en-US" sz="2000" b="1" dirty="0" smtClean="0">
                <a:solidFill>
                  <a:schemeClr val="bg1"/>
                </a:solidFill>
                <a:latin typeface="Corbel" pitchFamily="34" charset="0"/>
                <a:ea typeface="Verdana" pitchFamily="34" charset="0"/>
                <a:cs typeface="Verdana" pitchFamily="34" charset="0"/>
              </a:rPr>
              <a:t/>
            </a:r>
            <a:br>
              <a:rPr lang="en-US" sz="2000" b="1" dirty="0" smtClean="0">
                <a:solidFill>
                  <a:schemeClr val="bg1"/>
                </a:solidFill>
                <a:latin typeface="Corbel" pitchFamily="34" charset="0"/>
                <a:ea typeface="Verdana" pitchFamily="34" charset="0"/>
                <a:cs typeface="Verdana" pitchFamily="34" charset="0"/>
              </a:rPr>
            </a:br>
            <a:endParaRPr lang="en-US" b="1" dirty="0">
              <a:solidFill>
                <a:schemeClr val="bg1"/>
              </a:solidFill>
              <a:latin typeface="Corbel"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534400" cy="4949825"/>
          </a:xfrm>
        </p:spPr>
        <p:txBody>
          <a:bodyPr/>
          <a:lstStyle/>
          <a:p>
            <a:pPr lvl="0"/>
            <a:r>
              <a:rPr lang="en-US" dirty="0" smtClean="0"/>
              <a:t>Assure diversity &amp; equity are reflected in the exchanges, including in outreach, </a:t>
            </a:r>
            <a:br>
              <a:rPr lang="en-US" dirty="0" smtClean="0"/>
            </a:br>
            <a:r>
              <a:rPr lang="en-US" dirty="0" smtClean="0"/>
              <a:t>enrollment, navigators, &amp; other actions</a:t>
            </a:r>
          </a:p>
          <a:p>
            <a:pPr lvl="0"/>
            <a:endParaRPr lang="en-US" sz="1200" dirty="0" smtClean="0"/>
          </a:p>
          <a:p>
            <a:pPr lvl="1"/>
            <a:r>
              <a:rPr lang="en-US" dirty="0" smtClean="0"/>
              <a:t>Outreach and Education</a:t>
            </a:r>
          </a:p>
          <a:p>
            <a:pPr lvl="2"/>
            <a:r>
              <a:rPr lang="en-US" sz="2000" dirty="0" err="1" smtClean="0"/>
              <a:t>Transcreation</a:t>
            </a:r>
            <a:r>
              <a:rPr lang="en-US" sz="2000" dirty="0" smtClean="0"/>
              <a:t> of materials, social media &amp; networks for outreach</a:t>
            </a:r>
          </a:p>
          <a:p>
            <a:pPr lvl="2"/>
            <a:r>
              <a:rPr lang="en-US" sz="2000" dirty="0" smtClean="0"/>
              <a:t>Education forums for diverse consumers in their own settings</a:t>
            </a:r>
          </a:p>
          <a:p>
            <a:pPr lvl="2"/>
            <a:r>
              <a:rPr lang="en-US" sz="2000" dirty="0" smtClean="0"/>
              <a:t>Support for applying proven outreach strategies to exchanges</a:t>
            </a:r>
          </a:p>
          <a:p>
            <a:pPr lvl="1"/>
            <a:endParaRPr lang="en-US" sz="1100" dirty="0" smtClean="0"/>
          </a:p>
          <a:p>
            <a:pPr lvl="1"/>
            <a:r>
              <a:rPr lang="en-US" dirty="0" smtClean="0"/>
              <a:t>Navigator and Assister Programs</a:t>
            </a:r>
          </a:p>
          <a:p>
            <a:pPr lvl="2"/>
            <a:r>
              <a:rPr lang="en-US" sz="2000" dirty="0" smtClean="0"/>
              <a:t>Support for identifying need, capacity, and/or best practices</a:t>
            </a:r>
          </a:p>
          <a:p>
            <a:pPr lvl="2"/>
            <a:r>
              <a:rPr lang="en-US" sz="2000" dirty="0" smtClean="0"/>
              <a:t>Support for recruitment of qualified and diverse individuals</a:t>
            </a:r>
          </a:p>
          <a:p>
            <a:pPr lvl="1">
              <a:buNone/>
            </a:pPr>
            <a:endParaRPr lang="en-US" sz="1400" dirty="0" smtClean="0"/>
          </a:p>
        </p:txBody>
      </p:sp>
      <p:sp>
        <p:nvSpPr>
          <p:cNvPr id="5" name="Title 1"/>
          <p:cNvSpPr>
            <a:spLocks noGrp="1"/>
          </p:cNvSpPr>
          <p:nvPr>
            <p:ph type="title"/>
          </p:nvPr>
        </p:nvSpPr>
        <p:spPr>
          <a:xfrm>
            <a:off x="304800" y="152400"/>
            <a:ext cx="8534400" cy="762000"/>
          </a:xfrm>
        </p:spPr>
        <p:txBody>
          <a:bodyPr/>
          <a:lstStyle/>
          <a:p>
            <a:r>
              <a:rPr lang="en-US" sz="2000" b="1" dirty="0" smtClean="0">
                <a:solidFill>
                  <a:srgbClr val="FFFF00"/>
                </a:solidFill>
              </a:rPr>
              <a:t>Leveraging Opportunities for Foundations:</a:t>
            </a:r>
            <a:r>
              <a:rPr lang="en-US" sz="3200" i="0" dirty="0" smtClean="0"/>
              <a:t/>
            </a:r>
            <a:br>
              <a:rPr lang="en-US" sz="3200" i="0" dirty="0" smtClean="0"/>
            </a:br>
            <a:r>
              <a:rPr lang="en-US" sz="3200" i="0" dirty="0" smtClean="0"/>
              <a:t>1. Exchange Implementation</a:t>
            </a:r>
            <a:endParaRPr lang="en-US"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534400" cy="4949825"/>
          </a:xfrm>
        </p:spPr>
        <p:txBody>
          <a:bodyPr/>
          <a:lstStyle/>
          <a:p>
            <a:r>
              <a:rPr lang="en-US" sz="2900" dirty="0" smtClean="0"/>
              <a:t>Assisting in transitioning the safety net</a:t>
            </a:r>
          </a:p>
          <a:p>
            <a:pPr lvl="1"/>
            <a:r>
              <a:rPr lang="en-US" sz="2200" dirty="0" smtClean="0"/>
              <a:t>Support to avoid erosion of safety net systems</a:t>
            </a:r>
          </a:p>
          <a:p>
            <a:pPr lvl="1"/>
            <a:r>
              <a:rPr lang="en-US" sz="2200" dirty="0" smtClean="0"/>
              <a:t>Infrastructure support to assist in innovations—e.g., HIT</a:t>
            </a:r>
          </a:p>
          <a:p>
            <a:pPr lvl="1"/>
            <a:r>
              <a:rPr lang="en-US" sz="2200" dirty="0" smtClean="0"/>
              <a:t>Continuity of care &amp; integrated care</a:t>
            </a:r>
          </a:p>
          <a:p>
            <a:pPr lvl="1"/>
            <a:r>
              <a:rPr lang="en-US" sz="2200" dirty="0" smtClean="0"/>
              <a:t>Support for exchange &amp; Medicaid enrollment</a:t>
            </a:r>
          </a:p>
          <a:p>
            <a:pPr lvl="1"/>
            <a:r>
              <a:rPr lang="en-US" sz="2200" dirty="0" smtClean="0"/>
              <a:t>Actions to support care for remaining uninsured</a:t>
            </a:r>
          </a:p>
          <a:p>
            <a:pPr lvl="1"/>
            <a:r>
              <a:rPr lang="en-US" sz="2200" dirty="0" smtClean="0"/>
              <a:t>Health centers—e.g., nurse-managed, teaching</a:t>
            </a:r>
          </a:p>
          <a:p>
            <a:pPr lvl="1"/>
            <a:endParaRPr lang="en-US" sz="1400" dirty="0" smtClean="0"/>
          </a:p>
          <a:p>
            <a:r>
              <a:rPr lang="en-US" sz="2900" dirty="0" smtClean="0"/>
              <a:t>Supplementing existing workforce support</a:t>
            </a:r>
          </a:p>
          <a:p>
            <a:pPr lvl="1"/>
            <a:r>
              <a:rPr lang="en-US" sz="2200" dirty="0" smtClean="0"/>
              <a:t>Supply of providers in underserved areas</a:t>
            </a:r>
          </a:p>
          <a:p>
            <a:pPr lvl="1"/>
            <a:r>
              <a:rPr lang="en-US" sz="2200" dirty="0" smtClean="0"/>
              <a:t>Diversity &amp; cultural competency efforts</a:t>
            </a:r>
          </a:p>
          <a:p>
            <a:pPr lvl="1"/>
            <a:r>
              <a:rPr lang="en-US" sz="2200" dirty="0" smtClean="0"/>
              <a:t>Community health workers </a:t>
            </a:r>
          </a:p>
          <a:p>
            <a:pPr lvl="1"/>
            <a:endParaRPr lang="en-US" sz="1000" dirty="0" smtClean="0"/>
          </a:p>
        </p:txBody>
      </p:sp>
      <p:sp>
        <p:nvSpPr>
          <p:cNvPr id="5" name="Title 1"/>
          <p:cNvSpPr>
            <a:spLocks noGrp="1"/>
          </p:cNvSpPr>
          <p:nvPr>
            <p:ph type="title"/>
          </p:nvPr>
        </p:nvSpPr>
        <p:spPr>
          <a:xfrm>
            <a:off x="304800" y="152400"/>
            <a:ext cx="8534400" cy="762000"/>
          </a:xfrm>
        </p:spPr>
        <p:txBody>
          <a:bodyPr/>
          <a:lstStyle/>
          <a:p>
            <a:r>
              <a:rPr lang="en-US" sz="2000" b="1" dirty="0" smtClean="0">
                <a:solidFill>
                  <a:srgbClr val="FFFF00"/>
                </a:solidFill>
              </a:rPr>
              <a:t>Leveraging Opportunities for Foundations:</a:t>
            </a:r>
            <a:r>
              <a:rPr lang="en-US" sz="3200" i="0" dirty="0" smtClean="0"/>
              <a:t/>
            </a:r>
            <a:br>
              <a:rPr lang="en-US" sz="3200" i="0" dirty="0" smtClean="0"/>
            </a:br>
            <a:r>
              <a:rPr lang="en-US" sz="3200" i="0" dirty="0" smtClean="0"/>
              <a:t>2. Access to Care &amp; Capacity</a:t>
            </a:r>
            <a:endParaRPr 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i="0" dirty="0" smtClean="0"/>
              <a:t>Overview</a:t>
            </a:r>
          </a:p>
        </p:txBody>
      </p:sp>
      <p:sp>
        <p:nvSpPr>
          <p:cNvPr id="4099" name="Content Placeholder 2"/>
          <p:cNvSpPr>
            <a:spLocks noGrp="1"/>
          </p:cNvSpPr>
          <p:nvPr>
            <p:ph idx="1"/>
          </p:nvPr>
        </p:nvSpPr>
        <p:spPr>
          <a:xfrm>
            <a:off x="457200" y="1600200"/>
            <a:ext cx="8458200" cy="4797425"/>
          </a:xfrm>
        </p:spPr>
        <p:txBody>
          <a:bodyPr/>
          <a:lstStyle/>
          <a:p>
            <a:pPr eaLnBrk="1" hangingPunct="1"/>
            <a:r>
              <a:rPr lang="en-US" sz="3000" dirty="0" smtClean="0"/>
              <a:t>History, Scope, and Rationale of Our Work </a:t>
            </a:r>
          </a:p>
          <a:p>
            <a:pPr eaLnBrk="1" hangingPunct="1"/>
            <a:endParaRPr lang="en-US" sz="1200" dirty="0" smtClean="0"/>
          </a:p>
          <a:p>
            <a:pPr eaLnBrk="1" hangingPunct="1"/>
            <a:r>
              <a:rPr lang="en-US" sz="3000" dirty="0" smtClean="0"/>
              <a:t>ACA Progress &amp; Status as we Approach 2014</a:t>
            </a:r>
          </a:p>
          <a:p>
            <a:pPr eaLnBrk="1" hangingPunct="1"/>
            <a:endParaRPr lang="en-US" sz="1600" dirty="0" smtClean="0"/>
          </a:p>
          <a:p>
            <a:pPr eaLnBrk="1" hangingPunct="1"/>
            <a:r>
              <a:rPr lang="en-US" sz="3000" dirty="0" smtClean="0"/>
              <a:t>Pressing Priorities and  Opportunities for Foundations</a:t>
            </a:r>
          </a:p>
          <a:p>
            <a:pPr eaLnBrk="1" hangingPunct="1"/>
            <a:endParaRPr lang="en-US" sz="1600" dirty="0" smtClean="0"/>
          </a:p>
          <a:p>
            <a:pPr eaLnBrk="1" hangingPunct="1"/>
            <a:r>
              <a:rPr lang="en-US" sz="3000" dirty="0" smtClean="0"/>
              <a:t>Next Steps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534400" cy="4949825"/>
          </a:xfrm>
        </p:spPr>
        <p:txBody>
          <a:bodyPr/>
          <a:lstStyle/>
          <a:p>
            <a:r>
              <a:rPr lang="en-US" sz="2600" dirty="0" smtClean="0"/>
              <a:t>Helping institutions build capacity to take advantage of ACA related innovation support—e.g., ACOs, medical homes, integrated care</a:t>
            </a:r>
          </a:p>
          <a:p>
            <a:endParaRPr lang="en-US" sz="1500" dirty="0" smtClean="0"/>
          </a:p>
          <a:p>
            <a:r>
              <a:rPr lang="en-US" sz="2600" dirty="0" smtClean="0"/>
              <a:t>Promoting agency/organization collaboration for communities to participate in ACA programs—e.g., CTGs, CHNAs</a:t>
            </a:r>
          </a:p>
          <a:p>
            <a:endParaRPr lang="en-US" sz="1500" dirty="0" smtClean="0"/>
          </a:p>
          <a:p>
            <a:r>
              <a:rPr lang="en-US" sz="2600" dirty="0" smtClean="0"/>
              <a:t>Assist in the application of National Standards on Culturally and Linguistically Appropriate Services (CLAS) – especially given diminished support for and uneven priority given to cultural competency initiatives</a:t>
            </a:r>
          </a:p>
        </p:txBody>
      </p:sp>
      <p:sp>
        <p:nvSpPr>
          <p:cNvPr id="5" name="Title 1"/>
          <p:cNvSpPr>
            <a:spLocks noGrp="1"/>
          </p:cNvSpPr>
          <p:nvPr>
            <p:ph type="title"/>
          </p:nvPr>
        </p:nvSpPr>
        <p:spPr>
          <a:xfrm>
            <a:off x="304800" y="152400"/>
            <a:ext cx="8534400" cy="762000"/>
          </a:xfrm>
        </p:spPr>
        <p:txBody>
          <a:bodyPr/>
          <a:lstStyle/>
          <a:p>
            <a:r>
              <a:rPr lang="en-US" sz="2000" b="1" dirty="0" smtClean="0">
                <a:solidFill>
                  <a:srgbClr val="FFFF00"/>
                </a:solidFill>
              </a:rPr>
              <a:t>Leveraging Opportunities for Foundations:</a:t>
            </a:r>
            <a:r>
              <a:rPr lang="en-US" sz="3200" i="0" dirty="0" smtClean="0"/>
              <a:t/>
            </a:r>
            <a:br>
              <a:rPr lang="en-US" sz="3200" i="0" dirty="0" smtClean="0"/>
            </a:br>
            <a:r>
              <a:rPr lang="en-US" sz="3200" i="0" dirty="0" smtClean="0"/>
              <a:t>3. Supporting ACA Innovation</a:t>
            </a:r>
            <a:endParaRPr lang="en-US"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534400" cy="4949825"/>
          </a:xfrm>
        </p:spPr>
        <p:txBody>
          <a:bodyPr/>
          <a:lstStyle/>
          <a:p>
            <a:r>
              <a:rPr lang="en-US" sz="2800" dirty="0" smtClean="0"/>
              <a:t>Monitoring ACA programs for impact, </a:t>
            </a:r>
            <a:br>
              <a:rPr lang="en-US" sz="2800" dirty="0" smtClean="0"/>
            </a:br>
            <a:r>
              <a:rPr lang="en-US" sz="2800" dirty="0" smtClean="0"/>
              <a:t>outcomes, and effectiveness by race &amp; ethnicity</a:t>
            </a:r>
          </a:p>
          <a:p>
            <a:pPr lvl="1"/>
            <a:r>
              <a:rPr lang="en-US" sz="2200" dirty="0" smtClean="0"/>
              <a:t>Exchange implementation</a:t>
            </a:r>
          </a:p>
          <a:p>
            <a:pPr lvl="1"/>
            <a:r>
              <a:rPr lang="en-US" sz="2200" dirty="0" smtClean="0"/>
              <a:t>Enrollment in exchanges &amp; Medicaid</a:t>
            </a:r>
          </a:p>
          <a:p>
            <a:pPr lvl="1"/>
            <a:r>
              <a:rPr lang="en-US" sz="2200" dirty="0" smtClean="0"/>
              <a:t>Navigator &amp; assister programs</a:t>
            </a:r>
          </a:p>
          <a:p>
            <a:pPr lvl="1"/>
            <a:endParaRPr lang="en-US" sz="1200" dirty="0" smtClean="0"/>
          </a:p>
          <a:p>
            <a:r>
              <a:rPr lang="en-US" sz="2800" dirty="0" smtClean="0"/>
              <a:t>Identifying and coalescing emerging best practices to address equity and diversity</a:t>
            </a:r>
          </a:p>
          <a:p>
            <a:pPr lvl="1"/>
            <a:endParaRPr lang="en-US" dirty="0" smtClean="0"/>
          </a:p>
        </p:txBody>
      </p:sp>
      <p:sp>
        <p:nvSpPr>
          <p:cNvPr id="5" name="Title 1"/>
          <p:cNvSpPr>
            <a:spLocks noGrp="1"/>
          </p:cNvSpPr>
          <p:nvPr>
            <p:ph type="title"/>
          </p:nvPr>
        </p:nvSpPr>
        <p:spPr>
          <a:xfrm>
            <a:off x="304800" y="152400"/>
            <a:ext cx="8534400" cy="762000"/>
          </a:xfrm>
        </p:spPr>
        <p:txBody>
          <a:bodyPr/>
          <a:lstStyle/>
          <a:p>
            <a:r>
              <a:rPr lang="en-US" sz="2000" b="1" dirty="0" smtClean="0">
                <a:solidFill>
                  <a:srgbClr val="FFFF00"/>
                </a:solidFill>
              </a:rPr>
              <a:t>Leveraging Opportunities for Foundations:</a:t>
            </a:r>
            <a:r>
              <a:rPr lang="en-US" sz="3200" i="0" dirty="0" smtClean="0"/>
              <a:t/>
            </a:r>
            <a:br>
              <a:rPr lang="en-US" sz="3200" i="0" dirty="0" smtClean="0"/>
            </a:br>
            <a:r>
              <a:rPr lang="en-US" sz="3200" i="0" dirty="0" smtClean="0"/>
              <a:t>4. Metrics, Measuring, &amp; Monitoring </a:t>
            </a:r>
            <a:endParaRPr lang="en-US"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534400" cy="4949825"/>
          </a:xfrm>
        </p:spPr>
        <p:txBody>
          <a:bodyPr/>
          <a:lstStyle/>
          <a:p>
            <a:r>
              <a:rPr lang="en-US" sz="2800" dirty="0" smtClean="0"/>
              <a:t>Community forums to educate audiences—e.g., CBOSs—about ACA status and opportunities</a:t>
            </a:r>
          </a:p>
          <a:p>
            <a:endParaRPr lang="en-US" sz="1050" dirty="0" smtClean="0"/>
          </a:p>
          <a:p>
            <a:r>
              <a:rPr lang="en-US" sz="2800" dirty="0" smtClean="0"/>
              <a:t>Documenting experiences, practices, lessons and gaps—e.g., creating a “living resource” for information exchange</a:t>
            </a:r>
          </a:p>
          <a:p>
            <a:endParaRPr lang="en-US" sz="1400" dirty="0" smtClean="0"/>
          </a:p>
          <a:p>
            <a:r>
              <a:rPr lang="en-US" sz="2800" dirty="0" smtClean="0"/>
              <a:t>Identifying priorities for continued advocacy—e.g., oral health disparities or cultural competency education</a:t>
            </a:r>
          </a:p>
          <a:p>
            <a:endParaRPr lang="en-US" sz="2800" dirty="0" smtClean="0"/>
          </a:p>
        </p:txBody>
      </p:sp>
      <p:sp>
        <p:nvSpPr>
          <p:cNvPr id="5" name="Title 1"/>
          <p:cNvSpPr>
            <a:spLocks noGrp="1"/>
          </p:cNvSpPr>
          <p:nvPr>
            <p:ph type="title"/>
          </p:nvPr>
        </p:nvSpPr>
        <p:spPr>
          <a:xfrm>
            <a:off x="304800" y="152400"/>
            <a:ext cx="8534400" cy="762000"/>
          </a:xfrm>
        </p:spPr>
        <p:txBody>
          <a:bodyPr/>
          <a:lstStyle/>
          <a:p>
            <a:r>
              <a:rPr lang="en-US" sz="2000" b="1" dirty="0" smtClean="0">
                <a:solidFill>
                  <a:srgbClr val="FFFF00"/>
                </a:solidFill>
              </a:rPr>
              <a:t>Leveraging Opportunities for Foundations:</a:t>
            </a:r>
            <a:r>
              <a:rPr lang="en-US" sz="3200" i="0" dirty="0" smtClean="0"/>
              <a:t/>
            </a:r>
            <a:br>
              <a:rPr lang="en-US" sz="3200" i="0" dirty="0" smtClean="0"/>
            </a:br>
            <a:r>
              <a:rPr lang="en-US" sz="3200" i="0" dirty="0" smtClean="0"/>
              <a:t>5. Information, Education, &amp; Advocacy</a:t>
            </a:r>
            <a:endParaRPr lang="en-US"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0" y="2057400"/>
            <a:ext cx="9144000" cy="1828800"/>
          </a:xfrm>
        </p:spPr>
        <p:txBody>
          <a:bodyPr/>
          <a:lstStyle/>
          <a:p>
            <a:pPr algn="ctr"/>
            <a:r>
              <a:rPr lang="en-US" sz="4000" b="1" i="0" dirty="0" smtClean="0">
                <a:latin typeface="Corbel" pitchFamily="34" charset="0"/>
                <a:cs typeface="Aharoni" pitchFamily="2" charset="-79"/>
              </a:rPr>
              <a:t>Moving Forward</a:t>
            </a:r>
            <a:endParaRPr lang="en-US" sz="4000" b="1" i="0" dirty="0">
              <a:latin typeface="Corbel" pitchFamily="34" charset="0"/>
              <a:cs typeface="Aharoni" pitchFamily="2" charset="-79"/>
            </a:endParaRPr>
          </a:p>
        </p:txBody>
      </p:sp>
      <p:sp>
        <p:nvSpPr>
          <p:cNvPr id="3076" name="TextBox 6"/>
          <p:cNvSpPr txBox="1">
            <a:spLocks noChangeArrowheads="1"/>
          </p:cNvSpPr>
          <p:nvPr/>
        </p:nvSpPr>
        <p:spPr bwMode="auto">
          <a:xfrm>
            <a:off x="457200" y="2971800"/>
            <a:ext cx="8153400" cy="984885"/>
          </a:xfrm>
          <a:prstGeom prst="rect">
            <a:avLst/>
          </a:prstGeom>
          <a:noFill/>
          <a:ln w="9525">
            <a:noFill/>
            <a:miter lim="800000"/>
            <a:headEnd/>
            <a:tailEnd/>
          </a:ln>
        </p:spPr>
        <p:txBody>
          <a:bodyPr wrap="square">
            <a:spAutoFit/>
          </a:bodyPr>
          <a:lstStyle/>
          <a:p>
            <a:pPr algn="ctr"/>
            <a:r>
              <a:rPr lang="en-US" sz="2000" b="1" dirty="0">
                <a:solidFill>
                  <a:schemeClr val="bg1"/>
                </a:solidFill>
                <a:latin typeface="Corbel" pitchFamily="34" charset="0"/>
                <a:ea typeface="Verdana" pitchFamily="34" charset="0"/>
                <a:cs typeface="Verdana" pitchFamily="34" charset="0"/>
              </a:rPr>
              <a:t/>
            </a:r>
            <a:br>
              <a:rPr lang="en-US" sz="2000" b="1" dirty="0">
                <a:solidFill>
                  <a:schemeClr val="bg1"/>
                </a:solidFill>
                <a:latin typeface="Corbel" pitchFamily="34" charset="0"/>
                <a:ea typeface="Verdana" pitchFamily="34" charset="0"/>
                <a:cs typeface="Verdana" pitchFamily="34" charset="0"/>
              </a:rPr>
            </a:br>
            <a:r>
              <a:rPr lang="en-US" sz="2000" b="1" dirty="0" smtClean="0">
                <a:solidFill>
                  <a:schemeClr val="bg1"/>
                </a:solidFill>
                <a:latin typeface="Corbel" pitchFamily="34" charset="0"/>
                <a:ea typeface="Verdana" pitchFamily="34" charset="0"/>
                <a:cs typeface="Verdana" pitchFamily="34" charset="0"/>
              </a:rPr>
              <a:t/>
            </a:r>
            <a:br>
              <a:rPr lang="en-US" sz="2000" b="1" dirty="0" smtClean="0">
                <a:solidFill>
                  <a:schemeClr val="bg1"/>
                </a:solidFill>
                <a:latin typeface="Corbel" pitchFamily="34" charset="0"/>
                <a:ea typeface="Verdana" pitchFamily="34" charset="0"/>
                <a:cs typeface="Verdana" pitchFamily="34" charset="0"/>
              </a:rPr>
            </a:br>
            <a:endParaRPr lang="en-US" b="1" dirty="0">
              <a:solidFill>
                <a:schemeClr val="bg1"/>
              </a:solidFill>
              <a:latin typeface="Corbel"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26450" cy="762000"/>
          </a:xfrm>
        </p:spPr>
        <p:txBody>
          <a:bodyPr/>
          <a:lstStyle/>
          <a:p>
            <a:r>
              <a:rPr lang="en-US" sz="2800" i="0" dirty="0" smtClean="0"/>
              <a:t>Recap on Identifying Concrete Leveraging Opportunities in the ACA</a:t>
            </a:r>
            <a:endParaRPr lang="en-US" sz="2800" i="0" dirty="0"/>
          </a:p>
        </p:txBody>
      </p:sp>
      <p:sp>
        <p:nvSpPr>
          <p:cNvPr id="3" name="Content Placeholder 2"/>
          <p:cNvSpPr>
            <a:spLocks noGrp="1"/>
          </p:cNvSpPr>
          <p:nvPr>
            <p:ph idx="1"/>
          </p:nvPr>
        </p:nvSpPr>
        <p:spPr/>
        <p:txBody>
          <a:bodyPr/>
          <a:lstStyle/>
          <a:p>
            <a:r>
              <a:rPr lang="en-US" sz="3600" dirty="0" smtClean="0"/>
              <a:t>Points of reference:</a:t>
            </a:r>
          </a:p>
          <a:p>
            <a:pPr lvl="1"/>
            <a:r>
              <a:rPr lang="en-US" sz="2900" dirty="0" smtClean="0"/>
              <a:t>Unfunded, but important provisions of ACA</a:t>
            </a:r>
          </a:p>
          <a:p>
            <a:pPr lvl="1"/>
            <a:r>
              <a:rPr lang="en-US" sz="2900" dirty="0" smtClean="0"/>
              <a:t>Underfunded provisions</a:t>
            </a:r>
          </a:p>
          <a:p>
            <a:pPr lvl="1"/>
            <a:r>
              <a:rPr lang="en-US" sz="2900" dirty="0" smtClean="0"/>
              <a:t>Complex provisions requiring enhanced support</a:t>
            </a:r>
          </a:p>
          <a:p>
            <a:pPr lvl="1"/>
            <a:r>
              <a:rPr lang="en-US" sz="2900" dirty="0" smtClean="0"/>
              <a:t>Priorities needing education and advocacy</a:t>
            </a:r>
          </a:p>
          <a:p>
            <a:pPr lvl="1"/>
            <a:r>
              <a:rPr lang="en-US" sz="2900" dirty="0" smtClean="0"/>
              <a:t>Opportunities may vary by community</a:t>
            </a:r>
            <a:endParaRPr lang="en-US" sz="29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31648"/>
            <a:ext cx="8915400" cy="835152"/>
          </a:xfrm>
        </p:spPr>
        <p:txBody>
          <a:bodyPr/>
          <a:lstStyle/>
          <a:p>
            <a:pPr eaLnBrk="1" fontAlgn="auto" hangingPunct="1">
              <a:spcAft>
                <a:spcPts val="0"/>
              </a:spcAft>
              <a:defRPr/>
            </a:pPr>
            <a:r>
              <a:rPr lang="en-US" sz="2700" b="1" i="0" dirty="0" smtClean="0">
                <a:latin typeface="Constantia" pitchFamily="18" charset="0"/>
              </a:rPr>
              <a:t>Priorities for Advancing Health Equity through ACA</a:t>
            </a:r>
            <a:endParaRPr lang="en-US" sz="2700" b="1" i="0" dirty="0">
              <a:latin typeface="Constantia" pitchFamily="18" charset="0"/>
            </a:endParaRPr>
          </a:p>
        </p:txBody>
      </p:sp>
      <p:graphicFrame>
        <p:nvGraphicFramePr>
          <p:cNvPr id="4" name="Content Placeholder 3"/>
          <p:cNvGraphicFramePr>
            <a:graphicFrameLocks noGrp="1"/>
          </p:cNvGraphicFramePr>
          <p:nvPr>
            <p:ph idx="1"/>
          </p:nvPr>
        </p:nvGraphicFramePr>
        <p:xfrm>
          <a:off x="457200" y="12192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152400"/>
            <a:ext cx="8426450" cy="762000"/>
          </a:xfrm>
        </p:spPr>
        <p:txBody>
          <a:bodyPr/>
          <a:lstStyle/>
          <a:p>
            <a:r>
              <a:rPr lang="en-US" sz="3200" i="0" dirty="0" smtClean="0"/>
              <a:t>Next Steps for Our Work</a:t>
            </a:r>
            <a:endParaRPr lang="en-US" sz="2400" b="1" dirty="0"/>
          </a:p>
        </p:txBody>
      </p:sp>
      <p:sp>
        <p:nvSpPr>
          <p:cNvPr id="6" name="Content Placeholder 5"/>
          <p:cNvSpPr>
            <a:spLocks noGrp="1"/>
          </p:cNvSpPr>
          <p:nvPr>
            <p:ph idx="1"/>
          </p:nvPr>
        </p:nvSpPr>
        <p:spPr/>
        <p:txBody>
          <a:bodyPr/>
          <a:lstStyle/>
          <a:p>
            <a:r>
              <a:rPr lang="en-US" sz="2400" dirty="0" smtClean="0"/>
              <a:t>Continue to review and develop resources, experience, </a:t>
            </a:r>
            <a:br>
              <a:rPr lang="en-US" sz="2400" dirty="0" smtClean="0"/>
            </a:br>
            <a:r>
              <a:rPr lang="en-US" sz="2400" dirty="0" smtClean="0"/>
              <a:t>practices, and models around ACA’s equity provisions.</a:t>
            </a:r>
          </a:p>
          <a:p>
            <a:endParaRPr lang="en-US" sz="1100" dirty="0" smtClean="0"/>
          </a:p>
          <a:p>
            <a:r>
              <a:rPr lang="en-US" sz="2400" dirty="0" smtClean="0"/>
              <a:t>Identify and document sources of expertise and provide points of comparison for communities and states.</a:t>
            </a:r>
          </a:p>
          <a:p>
            <a:endParaRPr lang="en-US" sz="1100" dirty="0" smtClean="0"/>
          </a:p>
          <a:p>
            <a:r>
              <a:rPr lang="en-US" sz="2400" dirty="0" smtClean="0"/>
              <a:t>Identify actions that foundations could take and assuring equity is a primary focus.</a:t>
            </a:r>
          </a:p>
          <a:p>
            <a:endParaRPr lang="en-US" sz="1100" dirty="0" smtClean="0"/>
          </a:p>
          <a:p>
            <a:r>
              <a:rPr lang="en-US" sz="2400" dirty="0" smtClean="0"/>
              <a:t>Ability to tailor work for specific foundation purposes.</a:t>
            </a:r>
          </a:p>
          <a:p>
            <a:endParaRPr lang="en-US" sz="1000" dirty="0" smtClean="0"/>
          </a:p>
          <a:p>
            <a:r>
              <a:rPr lang="en-US" sz="2400" dirty="0" smtClean="0"/>
              <a:t>Develop metrics to measure progress and outcomes.</a:t>
            </a:r>
            <a:endParaRPr lang="en-US" sz="11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26450" cy="989013"/>
          </a:xfrm>
        </p:spPr>
        <p:txBody>
          <a:bodyPr/>
          <a:lstStyle/>
          <a:p>
            <a:r>
              <a:rPr lang="en-US" sz="2800" i="0" dirty="0" smtClean="0"/>
              <a:t>New &amp; Prospective Foundation Interest in Our Work </a:t>
            </a:r>
            <a:endParaRPr lang="en-US" sz="2800" i="0" dirty="0"/>
          </a:p>
        </p:txBody>
      </p:sp>
      <p:sp>
        <p:nvSpPr>
          <p:cNvPr id="3" name="Content Placeholder 2"/>
          <p:cNvSpPr>
            <a:spLocks noGrp="1"/>
          </p:cNvSpPr>
          <p:nvPr>
            <p:ph idx="1"/>
          </p:nvPr>
        </p:nvSpPr>
        <p:spPr/>
        <p:txBody>
          <a:bodyPr/>
          <a:lstStyle/>
          <a:p>
            <a:r>
              <a:rPr lang="en-US" sz="2800" dirty="0" smtClean="0"/>
              <a:t>San Francisco Foundation support to track navigator best practices</a:t>
            </a:r>
          </a:p>
          <a:p>
            <a:endParaRPr lang="en-US" sz="900" dirty="0" smtClean="0"/>
          </a:p>
          <a:p>
            <a:r>
              <a:rPr lang="en-US" sz="2800" dirty="0" smtClean="0"/>
              <a:t>Blue Shield of California Foundation’s interest in safety net transformation best practices</a:t>
            </a:r>
          </a:p>
          <a:p>
            <a:endParaRPr lang="en-US" sz="900" dirty="0" smtClean="0"/>
          </a:p>
          <a:p>
            <a:r>
              <a:rPr lang="en-US" sz="2800" dirty="0" smtClean="0"/>
              <a:t>Local foundation interest in community education forums on equity &amp; ACA</a:t>
            </a:r>
          </a:p>
          <a:p>
            <a:endParaRPr lang="en-US" sz="900" dirty="0" smtClean="0"/>
          </a:p>
          <a:p>
            <a:r>
              <a:rPr lang="en-US" sz="2800" dirty="0" smtClean="0"/>
              <a:t>California Wellness Foundation &amp; others interested in tailored presentations on ACA &amp; Equity</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3200" b="1" dirty="0" smtClean="0">
                <a:latin typeface="Constantia" pitchFamily="18" charset="0"/>
              </a:rPr>
              <a:t>Our Health Care Reform &amp; Equity Team</a:t>
            </a:r>
            <a:endParaRPr lang="en-US" sz="3000" b="1" dirty="0">
              <a:latin typeface="Constantia" pitchFamily="18" charset="0"/>
            </a:endParaRPr>
          </a:p>
        </p:txBody>
      </p:sp>
      <p:sp>
        <p:nvSpPr>
          <p:cNvPr id="32771" name="Subtitle 3"/>
          <p:cNvSpPr>
            <a:spLocks noGrp="1"/>
          </p:cNvSpPr>
          <p:nvPr>
            <p:ph idx="1"/>
          </p:nvPr>
        </p:nvSpPr>
        <p:spPr>
          <a:xfrm>
            <a:off x="457200" y="1447800"/>
            <a:ext cx="8229600" cy="4949825"/>
          </a:xfrm>
        </p:spPr>
        <p:txBody>
          <a:bodyPr anchor="t"/>
          <a:lstStyle/>
          <a:p>
            <a:pPr algn="ctr" eaLnBrk="1" hangingPunct="1">
              <a:lnSpc>
                <a:spcPct val="80000"/>
              </a:lnSpc>
              <a:buNone/>
            </a:pPr>
            <a:r>
              <a:rPr lang="en-US" sz="2400" b="1" dirty="0" smtClean="0">
                <a:solidFill>
                  <a:srgbClr val="020202"/>
                </a:solidFill>
                <a:latin typeface="Corbel" pitchFamily="34" charset="0"/>
              </a:rPr>
              <a:t>Dennis P. Andrulis, PhD, MPH</a:t>
            </a:r>
          </a:p>
          <a:p>
            <a:pPr algn="ctr" eaLnBrk="1" hangingPunct="1">
              <a:lnSpc>
                <a:spcPct val="80000"/>
              </a:lnSpc>
              <a:buNone/>
            </a:pPr>
            <a:r>
              <a:rPr lang="en-US" sz="1800" dirty="0" smtClean="0">
                <a:solidFill>
                  <a:srgbClr val="020202"/>
                </a:solidFill>
                <a:latin typeface="Corbel" pitchFamily="34" charset="0"/>
              </a:rPr>
              <a:t>Senior Research Scientist, Texas Health Institute</a:t>
            </a:r>
          </a:p>
          <a:p>
            <a:pPr algn="ctr" eaLnBrk="1" hangingPunct="1">
              <a:lnSpc>
                <a:spcPct val="80000"/>
              </a:lnSpc>
              <a:buNone/>
            </a:pPr>
            <a:r>
              <a:rPr lang="en-US" sz="1800" dirty="0" smtClean="0">
                <a:solidFill>
                  <a:srgbClr val="020202"/>
                </a:solidFill>
                <a:latin typeface="Corbel" pitchFamily="34" charset="0"/>
              </a:rPr>
              <a:t>Associate Professor, University of Texas School of Public Health</a:t>
            </a:r>
            <a:br>
              <a:rPr lang="en-US" sz="1800" dirty="0" smtClean="0">
                <a:solidFill>
                  <a:srgbClr val="020202"/>
                </a:solidFill>
                <a:latin typeface="Corbel" pitchFamily="34" charset="0"/>
              </a:rPr>
            </a:br>
            <a:endParaRPr lang="en-US" sz="1600" b="1" dirty="0" smtClean="0">
              <a:solidFill>
                <a:srgbClr val="020202"/>
              </a:solidFill>
              <a:latin typeface="Corbel" pitchFamily="34" charset="0"/>
            </a:endParaRPr>
          </a:p>
          <a:p>
            <a:pPr algn="ctr" eaLnBrk="1" hangingPunct="1">
              <a:lnSpc>
                <a:spcPct val="80000"/>
              </a:lnSpc>
              <a:buNone/>
            </a:pPr>
            <a:r>
              <a:rPr lang="en-US" sz="2400" b="1" dirty="0" smtClean="0">
                <a:solidFill>
                  <a:srgbClr val="020202"/>
                </a:solidFill>
                <a:latin typeface="Corbel" pitchFamily="34" charset="0"/>
              </a:rPr>
              <a:t>Nadia J. Siddiqui, MPH</a:t>
            </a:r>
          </a:p>
          <a:p>
            <a:pPr algn="ctr" eaLnBrk="1" hangingPunct="1">
              <a:lnSpc>
                <a:spcPct val="80000"/>
              </a:lnSpc>
              <a:buNone/>
            </a:pPr>
            <a:r>
              <a:rPr lang="en-US" sz="1800" dirty="0" smtClean="0">
                <a:solidFill>
                  <a:srgbClr val="020202"/>
                </a:solidFill>
                <a:latin typeface="Corbel" pitchFamily="34" charset="0"/>
              </a:rPr>
              <a:t>Senior Health Policy Analyst, Texas Health Institute</a:t>
            </a:r>
            <a:br>
              <a:rPr lang="en-US" sz="1800" dirty="0" smtClean="0">
                <a:solidFill>
                  <a:srgbClr val="020202"/>
                </a:solidFill>
                <a:latin typeface="Corbel" pitchFamily="34" charset="0"/>
              </a:rPr>
            </a:br>
            <a:endParaRPr lang="en-US" sz="1800" u="sng" dirty="0" smtClean="0">
              <a:solidFill>
                <a:srgbClr val="020202"/>
              </a:solidFill>
              <a:latin typeface="Corbel" pitchFamily="34" charset="0"/>
            </a:endParaRPr>
          </a:p>
          <a:p>
            <a:pPr algn="ctr" eaLnBrk="1" hangingPunct="1">
              <a:lnSpc>
                <a:spcPct val="80000"/>
              </a:lnSpc>
              <a:buNone/>
            </a:pPr>
            <a:r>
              <a:rPr lang="en-US" sz="2400" b="1" dirty="0" smtClean="0">
                <a:solidFill>
                  <a:srgbClr val="020202"/>
                </a:solidFill>
                <a:latin typeface="Corbel" pitchFamily="34" charset="0"/>
              </a:rPr>
              <a:t>Maria R. Cooper, MA</a:t>
            </a:r>
            <a:r>
              <a:rPr lang="en-US" sz="1600" dirty="0" smtClean="0">
                <a:solidFill>
                  <a:srgbClr val="020202"/>
                </a:solidFill>
                <a:latin typeface="Corbel" pitchFamily="34" charset="0"/>
              </a:rPr>
              <a:t/>
            </a:r>
            <a:br>
              <a:rPr lang="en-US" sz="1600" dirty="0" smtClean="0">
                <a:solidFill>
                  <a:srgbClr val="020202"/>
                </a:solidFill>
                <a:latin typeface="Corbel" pitchFamily="34" charset="0"/>
              </a:rPr>
            </a:br>
            <a:r>
              <a:rPr lang="en-US" sz="1800" dirty="0" smtClean="0">
                <a:solidFill>
                  <a:srgbClr val="020202"/>
                </a:solidFill>
                <a:latin typeface="Corbel" pitchFamily="34" charset="0"/>
              </a:rPr>
              <a:t>Health Policy Analyst, Texas Health Institute</a:t>
            </a:r>
            <a:endParaRPr lang="en-US" sz="1600" dirty="0" smtClean="0">
              <a:solidFill>
                <a:srgbClr val="020202"/>
              </a:solidFill>
              <a:latin typeface="Corbel" pitchFamily="34" charset="0"/>
            </a:endParaRPr>
          </a:p>
          <a:p>
            <a:pPr algn="ctr" eaLnBrk="1" hangingPunct="1">
              <a:lnSpc>
                <a:spcPct val="80000"/>
              </a:lnSpc>
            </a:pPr>
            <a:endParaRPr lang="en-US" sz="1600" dirty="0" smtClean="0">
              <a:solidFill>
                <a:srgbClr val="020202"/>
              </a:solidFill>
              <a:latin typeface="Corbel" pitchFamily="34" charset="0"/>
            </a:endParaRPr>
          </a:p>
          <a:p>
            <a:pPr algn="ctr" eaLnBrk="1" hangingPunct="1">
              <a:lnSpc>
                <a:spcPct val="80000"/>
              </a:lnSpc>
              <a:buNone/>
            </a:pPr>
            <a:r>
              <a:rPr lang="en-US" sz="2400" b="1" dirty="0" smtClean="0">
                <a:solidFill>
                  <a:srgbClr val="020202"/>
                </a:solidFill>
                <a:latin typeface="Corbel" pitchFamily="34" charset="0"/>
              </a:rPr>
              <a:t>Lauren Jahnke, MPAff</a:t>
            </a:r>
            <a:r>
              <a:rPr lang="en-US" sz="1600" dirty="0" smtClean="0">
                <a:solidFill>
                  <a:srgbClr val="020202"/>
                </a:solidFill>
                <a:latin typeface="Corbel" pitchFamily="34" charset="0"/>
              </a:rPr>
              <a:t/>
            </a:r>
            <a:br>
              <a:rPr lang="en-US" sz="1600" dirty="0" smtClean="0">
                <a:solidFill>
                  <a:srgbClr val="020202"/>
                </a:solidFill>
                <a:latin typeface="Corbel" pitchFamily="34" charset="0"/>
              </a:rPr>
            </a:br>
            <a:r>
              <a:rPr lang="en-US" sz="1800" dirty="0" smtClean="0">
                <a:solidFill>
                  <a:srgbClr val="020202"/>
                </a:solidFill>
                <a:latin typeface="Corbel" pitchFamily="34" charset="0"/>
              </a:rPr>
              <a:t>Consultant, LRJ Research &amp; Consulting</a:t>
            </a:r>
            <a:br>
              <a:rPr lang="en-US" sz="1800" dirty="0" smtClean="0">
                <a:solidFill>
                  <a:srgbClr val="020202"/>
                </a:solidFill>
                <a:latin typeface="Corbel" pitchFamily="34" charset="0"/>
              </a:rPr>
            </a:br>
            <a:endParaRPr lang="en-US" sz="1800" dirty="0" smtClean="0">
              <a:solidFill>
                <a:srgbClr val="020202"/>
              </a:solidFill>
              <a:latin typeface="Corbel" pitchFamily="34" charset="0"/>
            </a:endParaRPr>
          </a:p>
        </p:txBody>
      </p:sp>
      <p:sp>
        <p:nvSpPr>
          <p:cNvPr id="6" name="Rectangle 5"/>
          <p:cNvSpPr/>
          <p:nvPr/>
        </p:nvSpPr>
        <p:spPr>
          <a:xfrm>
            <a:off x="304800" y="5349895"/>
            <a:ext cx="8839200" cy="1631216"/>
          </a:xfrm>
          <a:prstGeom prst="rect">
            <a:avLst/>
          </a:prstGeom>
        </p:spPr>
        <p:txBody>
          <a:bodyPr wrap="square">
            <a:spAutoFit/>
          </a:bodyPr>
          <a:lstStyle/>
          <a:p>
            <a:pPr algn="ctr"/>
            <a:r>
              <a:rPr lang="en-US" sz="2000" b="1" dirty="0" smtClean="0">
                <a:solidFill>
                  <a:srgbClr val="002060"/>
                </a:solidFill>
                <a:latin typeface="Corbel" pitchFamily="34" charset="0"/>
              </a:rPr>
              <a:t>For questions, feedback, or to be added to our mailing list, please e-mail: nsiddiqui@texashealthinstitute.org.</a:t>
            </a:r>
          </a:p>
          <a:p>
            <a:pPr algn="ctr"/>
            <a:r>
              <a:rPr lang="en-US" sz="2000" b="1" dirty="0" smtClean="0">
                <a:solidFill>
                  <a:srgbClr val="002060"/>
                </a:solidFill>
                <a:latin typeface="Corbel" pitchFamily="34" charset="0"/>
              </a:rPr>
              <a:t>Website: http://www.texashealthinstitute.org/health-care-reform.html</a:t>
            </a:r>
            <a:endParaRPr lang="en-US" sz="2000" dirty="0" smtClean="0">
              <a:solidFill>
                <a:srgbClr val="002060"/>
              </a:solidFill>
              <a:latin typeface="Corbel" pitchFamily="34" charset="0"/>
            </a:endParaRPr>
          </a:p>
          <a:p>
            <a:pPr algn="ctr"/>
            <a:endParaRPr lang="en-US" sz="2000" b="1" dirty="0" smtClean="0">
              <a:solidFill>
                <a:srgbClr val="020202"/>
              </a:solidFill>
              <a:latin typeface="Corbel" pitchFamily="34" charset="0"/>
            </a:endParaRPr>
          </a:p>
          <a:p>
            <a:pPr algn="ctr"/>
            <a:endParaRPr lang="en-US" sz="2000" b="1" dirty="0" smtClean="0">
              <a:solidFill>
                <a:srgbClr val="020202"/>
              </a:solidFill>
              <a:latin typeface="Corbe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6"/>
          <p:cNvPicPr>
            <a:picLocks noChangeAspect="1" noChangeArrowheads="1"/>
          </p:cNvPicPr>
          <p:nvPr/>
        </p:nvPicPr>
        <p:blipFill>
          <a:blip r:embed="rId3" cstate="print"/>
          <a:srcRect l="34554" t="17583" r="33237" b="4396"/>
          <a:stretch>
            <a:fillRect/>
          </a:stretch>
        </p:blipFill>
        <p:spPr bwMode="auto">
          <a:xfrm>
            <a:off x="7162800" y="914400"/>
            <a:ext cx="1652588" cy="2133600"/>
          </a:xfrm>
          <a:prstGeom prst="rect">
            <a:avLst/>
          </a:prstGeom>
          <a:noFill/>
          <a:ln w="9525">
            <a:noFill/>
            <a:miter lim="800000"/>
            <a:headEnd/>
            <a:tailEnd/>
          </a:ln>
        </p:spPr>
      </p:pic>
      <p:sp>
        <p:nvSpPr>
          <p:cNvPr id="6147" name="Title 1"/>
          <p:cNvSpPr>
            <a:spLocks noGrp="1"/>
          </p:cNvSpPr>
          <p:nvPr>
            <p:ph type="title"/>
          </p:nvPr>
        </p:nvSpPr>
        <p:spPr/>
        <p:txBody>
          <a:bodyPr/>
          <a:lstStyle/>
          <a:p>
            <a:pPr eaLnBrk="1" hangingPunct="1"/>
            <a:r>
              <a:rPr lang="en-US" sz="3600" i="0" dirty="0" smtClean="0"/>
              <a:t>History &amp; Scope of Work</a:t>
            </a:r>
          </a:p>
        </p:txBody>
      </p:sp>
      <p:graphicFrame>
        <p:nvGraphicFramePr>
          <p:cNvPr id="4" name="Diagram 3"/>
          <p:cNvGraphicFramePr/>
          <p:nvPr>
            <p:extLst>
              <p:ext uri="{D42A27DB-BD31-4B8C-83A1-F6EECF244321}">
                <p14:modId xmlns:p14="http://schemas.microsoft.com/office/powerpoint/2010/main" xmlns="" val="1691306641"/>
              </p:ext>
            </p:extLst>
          </p:nvPr>
        </p:nvGraphicFramePr>
        <p:xfrm>
          <a:off x="381000" y="1371600"/>
          <a:ext cx="54102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7"/>
          <p:cNvGrpSpPr/>
          <p:nvPr/>
        </p:nvGrpSpPr>
        <p:grpSpPr>
          <a:xfrm>
            <a:off x="990600" y="1143000"/>
            <a:ext cx="4800600" cy="1143000"/>
            <a:chOff x="693455" y="1015679"/>
            <a:chExt cx="4716743" cy="647550"/>
          </a:xfrm>
        </p:grpSpPr>
        <p:sp>
          <p:nvSpPr>
            <p:cNvPr id="9" name="Round Same Side Corner Rectangle 8"/>
            <p:cNvSpPr/>
            <p:nvPr/>
          </p:nvSpPr>
          <p:spPr>
            <a:xfrm rot="5400000">
              <a:off x="2766152" y="-980818"/>
              <a:ext cx="647550" cy="4640543"/>
            </a:xfrm>
            <a:prstGeom prst="round2SameRect">
              <a:avLst/>
            </a:prstGeom>
          </p:spPr>
          <p:style>
            <a:lnRef idx="1">
              <a:schemeClr val="accent1">
                <a:shade val="80000"/>
                <a:hueOff val="65857"/>
                <a:satOff val="-24823"/>
                <a:lumOff val="13384"/>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693455" y="1047289"/>
              <a:ext cx="4685133" cy="5843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3736" lvl="0" indent="-173736">
                <a:buFont typeface="Corbel" pitchFamily="34" charset="0"/>
                <a:buChar char="•"/>
              </a:pPr>
              <a:r>
                <a:rPr lang="en-US" dirty="0" smtClean="0">
                  <a:solidFill>
                    <a:srgbClr val="000000"/>
                  </a:solidFill>
                  <a:latin typeface="Corbel" pitchFamily="34" charset="0"/>
                </a:rPr>
                <a:t>House &amp; Senate Health Reform Bills Analysis</a:t>
              </a:r>
            </a:p>
            <a:p>
              <a:pPr marL="173736" indent="-173736">
                <a:buFont typeface="Corbel" pitchFamily="34" charset="0"/>
                <a:buChar char="•"/>
              </a:pPr>
              <a:r>
                <a:rPr lang="en-US" dirty="0" smtClean="0">
                  <a:solidFill>
                    <a:srgbClr val="000000"/>
                  </a:solidFill>
                  <a:latin typeface="Corbel" pitchFamily="34" charset="0"/>
                </a:rPr>
                <a:t>Joint Center Report: </a:t>
              </a:r>
              <a:r>
                <a:rPr lang="en-US" i="1" dirty="0" smtClean="0">
                  <a:solidFill>
                    <a:srgbClr val="000000"/>
                  </a:solidFill>
                  <a:latin typeface="Corbel" pitchFamily="34" charset="0"/>
                </a:rPr>
                <a:t>Advancing Health Equity for Racially and Ethnically Diverse Populations </a:t>
              </a:r>
              <a:endParaRPr lang="en-US" dirty="0" smtClean="0">
                <a:solidFill>
                  <a:srgbClr val="000000"/>
                </a:solidFill>
                <a:latin typeface="Corbel" pitchFamily="34" charset="0"/>
              </a:endParaRPr>
            </a:p>
          </p:txBody>
        </p:sp>
      </p:grpSp>
      <p:pic>
        <p:nvPicPr>
          <p:cNvPr id="62466" name="Picture 2"/>
          <p:cNvPicPr>
            <a:picLocks noChangeAspect="1" noChangeArrowheads="1"/>
          </p:cNvPicPr>
          <p:nvPr/>
        </p:nvPicPr>
        <p:blipFill>
          <a:blip r:embed="rId9" cstate="print"/>
          <a:srcRect l="38653" t="20879" r="37335" b="19780"/>
          <a:stretch>
            <a:fillRect/>
          </a:stretch>
        </p:blipFill>
        <p:spPr bwMode="auto">
          <a:xfrm>
            <a:off x="6019800" y="2057400"/>
            <a:ext cx="1619956" cy="2133600"/>
          </a:xfrm>
          <a:prstGeom prst="rect">
            <a:avLst/>
          </a:prstGeom>
          <a:noFill/>
          <a:ln w="9525">
            <a:noFill/>
            <a:miter lim="800000"/>
            <a:headEnd/>
            <a:tailEnd/>
          </a:ln>
          <a:effectLst/>
        </p:spPr>
      </p:pic>
      <p:pic>
        <p:nvPicPr>
          <p:cNvPr id="62467" name="Picture 3"/>
          <p:cNvPicPr>
            <a:picLocks noChangeAspect="1" noChangeArrowheads="1"/>
          </p:cNvPicPr>
          <p:nvPr/>
        </p:nvPicPr>
        <p:blipFill>
          <a:blip r:embed="rId10" cstate="print"/>
          <a:srcRect l="37116" t="21429" r="35944" b="10440"/>
          <a:stretch>
            <a:fillRect/>
          </a:stretch>
        </p:blipFill>
        <p:spPr bwMode="auto">
          <a:xfrm>
            <a:off x="7278329" y="3276600"/>
            <a:ext cx="1865671" cy="2514600"/>
          </a:xfrm>
          <a:prstGeom prst="rect">
            <a:avLst/>
          </a:prstGeom>
          <a:noFill/>
          <a:ln w="9525">
            <a:noFill/>
            <a:miter lim="800000"/>
            <a:headEnd/>
            <a:tailEnd/>
          </a:ln>
          <a:effectLst/>
        </p:spPr>
      </p:pic>
      <p:pic>
        <p:nvPicPr>
          <p:cNvPr id="6149" name="Picture 7"/>
          <p:cNvPicPr>
            <a:picLocks noChangeAspect="1" noChangeArrowheads="1"/>
          </p:cNvPicPr>
          <p:nvPr/>
        </p:nvPicPr>
        <p:blipFill>
          <a:blip r:embed="rId11" cstate="print"/>
          <a:srcRect l="7832" t="22527" r="25403" b="24725"/>
          <a:stretch>
            <a:fillRect/>
          </a:stretch>
        </p:blipFill>
        <p:spPr bwMode="auto">
          <a:xfrm>
            <a:off x="6248400" y="5334000"/>
            <a:ext cx="2895600" cy="1219200"/>
          </a:xfrm>
          <a:prstGeom prst="rect">
            <a:avLst/>
          </a:prstGeom>
          <a:noFill/>
          <a:ln w="9525">
            <a:noFill/>
            <a:miter lim="800000"/>
            <a:headEnd/>
            <a:tailEnd/>
          </a:ln>
        </p:spPr>
      </p:pic>
    </p:spTree>
    <p:extLst>
      <p:ext uri="{BB962C8B-B14F-4D97-AF65-F5344CB8AC3E}">
        <p14:creationId xmlns:p14="http://schemas.microsoft.com/office/powerpoint/2010/main" xmlns="" val="1168110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0" dirty="0" smtClean="0"/>
              <a:t>Feedback on Value of Our Work</a:t>
            </a:r>
            <a:endParaRPr lang="en-US" sz="3600" i="0" dirty="0"/>
          </a:p>
        </p:txBody>
      </p:sp>
      <p:sp>
        <p:nvSpPr>
          <p:cNvPr id="3" name="Content Placeholder 2"/>
          <p:cNvSpPr>
            <a:spLocks noGrp="1"/>
          </p:cNvSpPr>
          <p:nvPr>
            <p:ph idx="1"/>
          </p:nvPr>
        </p:nvSpPr>
        <p:spPr/>
        <p:txBody>
          <a:bodyPr/>
          <a:lstStyle/>
          <a:p>
            <a:pPr marL="0" indent="0">
              <a:buNone/>
            </a:pPr>
            <a:r>
              <a:rPr lang="en-US" sz="2000" b="1" i="1" dirty="0" smtClean="0"/>
              <a:t>…well done. My reaction is threefold: 1) send a copy of the report to the Executive Directors of the Exchanges...and possibly all of their board members; 2) a copy to </a:t>
            </a:r>
            <a:r>
              <a:rPr lang="en-US" sz="2000" b="1" i="1" dirty="0" err="1" smtClean="0"/>
              <a:t>Sebelius</a:t>
            </a:r>
            <a:r>
              <a:rPr lang="en-US" sz="2000" b="1" i="1" dirty="0" smtClean="0"/>
              <a:t> and also the Domestic Policy Advisor at the WH; 3) in California make sure the leadership at  [major statewide CBOs] each get a copy.  </a:t>
            </a:r>
            <a:r>
              <a:rPr lang="en-US" sz="1800" dirty="0" smtClean="0"/>
              <a:t>- Bob Ross, The California Endowment</a:t>
            </a:r>
          </a:p>
          <a:p>
            <a:pPr marL="0" indent="0">
              <a:buNone/>
            </a:pPr>
            <a:endParaRPr lang="en-US" sz="900" dirty="0" smtClean="0"/>
          </a:p>
          <a:p>
            <a:pPr marL="0" indent="0">
              <a:buNone/>
            </a:pPr>
            <a:r>
              <a:rPr lang="en-US" sz="2000" b="1" i="1" dirty="0" smtClean="0"/>
              <a:t>This will be a valuable compendium…having a resource and way to keep track of best practices would be important. – </a:t>
            </a:r>
            <a:r>
              <a:rPr lang="en-US" sz="1800" dirty="0" smtClean="0"/>
              <a:t>Major health plan executive</a:t>
            </a:r>
            <a:br>
              <a:rPr lang="en-US" sz="1800" dirty="0" smtClean="0"/>
            </a:br>
            <a:endParaRPr lang="en-US" sz="1800" dirty="0" smtClean="0"/>
          </a:p>
          <a:p>
            <a:pPr marL="0" indent="0">
              <a:buNone/>
            </a:pPr>
            <a:r>
              <a:rPr lang="en-US" sz="2000" b="1" i="1" dirty="0" smtClean="0"/>
              <a:t>What I like about your group’s previous reports: they are easy-to-read and interpret and are very user-friendly. </a:t>
            </a:r>
            <a:r>
              <a:rPr lang="en-US" sz="1800" dirty="0" smtClean="0"/>
              <a:t>- Health disparities researcher</a:t>
            </a:r>
          </a:p>
          <a:p>
            <a:pPr marL="0" indent="0">
              <a:buNone/>
            </a:pPr>
            <a:endParaRPr lang="en-US" sz="1800" dirty="0" smtClean="0"/>
          </a:p>
          <a:p>
            <a:pPr marL="0" indent="0">
              <a:buNone/>
            </a:pPr>
            <a:r>
              <a:rPr lang="en-US" sz="2000" b="1" i="1" dirty="0" smtClean="0"/>
              <a:t>Thank you for your great contributions to State </a:t>
            </a:r>
            <a:r>
              <a:rPr lang="en-US" sz="2000" b="1" i="1" dirty="0" err="1" smtClean="0"/>
              <a:t>Refor</a:t>
            </a:r>
            <a:r>
              <a:rPr lang="en-US" sz="2000" b="1" i="1" dirty="0" smtClean="0"/>
              <a:t>(u)m</a:t>
            </a:r>
            <a:r>
              <a:rPr lang="en-US" sz="1800" b="1" i="1" dirty="0" smtClean="0"/>
              <a:t>. </a:t>
            </a:r>
            <a:br>
              <a:rPr lang="en-US" sz="1800" b="1" i="1" dirty="0" smtClean="0"/>
            </a:br>
            <a:r>
              <a:rPr lang="en-US" sz="1800" dirty="0" smtClean="0"/>
              <a:t>– NASHP representative</a:t>
            </a:r>
          </a:p>
          <a:p>
            <a:pPr marL="0" indent="0">
              <a:buNone/>
            </a:pPr>
            <a:endParaRPr lang="en-US" sz="2000" dirty="0" smtClean="0"/>
          </a:p>
          <a:p>
            <a:pPr marL="0" indent="0">
              <a:buNone/>
            </a:pPr>
            <a:endParaRPr lang="en-US" sz="2000" dirty="0" smtClean="0"/>
          </a:p>
          <a:p>
            <a:pPr marL="0" indent="0">
              <a:buNone/>
            </a:pP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839787"/>
          </a:xfrm>
        </p:spPr>
        <p:txBody>
          <a:bodyPr/>
          <a:lstStyle/>
          <a:p>
            <a:pPr algn="ctr"/>
            <a:r>
              <a:rPr lang="en-US" sz="2400" b="1" i="0" dirty="0" smtClean="0"/>
              <a:t>60+ Provisions Addressing Racial/Ethnic Health Equity</a:t>
            </a:r>
            <a:endParaRPr lang="en-US" sz="1600" b="1" i="0" dirty="0"/>
          </a:p>
        </p:txBody>
      </p:sp>
      <p:graphicFrame>
        <p:nvGraphicFramePr>
          <p:cNvPr id="14" name="Diagram 13"/>
          <p:cNvGraphicFramePr/>
          <p:nvPr/>
        </p:nvGraphicFramePr>
        <p:xfrm>
          <a:off x="381000" y="1066800"/>
          <a:ext cx="8382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i="0" dirty="0" smtClean="0"/>
              <a:t>Why Monitor ACA’s Equity Provisions?</a:t>
            </a:r>
            <a:endParaRPr lang="en-US" sz="3400" i="0" dirty="0"/>
          </a:p>
        </p:txBody>
      </p:sp>
      <p:sp>
        <p:nvSpPr>
          <p:cNvPr id="6" name="Content Placeholder 5"/>
          <p:cNvSpPr>
            <a:spLocks noGrp="1"/>
          </p:cNvSpPr>
          <p:nvPr>
            <p:ph idx="1"/>
          </p:nvPr>
        </p:nvSpPr>
        <p:spPr/>
        <p:txBody>
          <a:bodyPr/>
          <a:lstStyle/>
          <a:p>
            <a:r>
              <a:rPr lang="en-US" sz="2800" b="1" dirty="0" smtClean="0">
                <a:solidFill>
                  <a:srgbClr val="020202"/>
                </a:solidFill>
              </a:rPr>
              <a:t>Important reasons we know and often cite:</a:t>
            </a:r>
          </a:p>
          <a:p>
            <a:endParaRPr lang="en-US" sz="500" b="1" dirty="0" smtClean="0">
              <a:solidFill>
                <a:srgbClr val="020202"/>
              </a:solidFill>
            </a:endParaRPr>
          </a:p>
          <a:p>
            <a:pPr lvl="1"/>
            <a:r>
              <a:rPr lang="en-US" sz="2400" dirty="0" smtClean="0">
                <a:solidFill>
                  <a:srgbClr val="020202"/>
                </a:solidFill>
              </a:rPr>
              <a:t>Rapidly growing diversity.</a:t>
            </a:r>
          </a:p>
          <a:p>
            <a:endParaRPr lang="en-US" sz="1100" dirty="0" smtClean="0">
              <a:solidFill>
                <a:srgbClr val="020202"/>
              </a:solidFill>
            </a:endParaRPr>
          </a:p>
          <a:p>
            <a:pPr lvl="1"/>
            <a:r>
              <a:rPr lang="en-US" sz="2400" dirty="0" smtClean="0">
                <a:solidFill>
                  <a:srgbClr val="020202"/>
                </a:solidFill>
              </a:rPr>
              <a:t>Continued disparities in access, quality, and health outcomes by race and ethnicity.</a:t>
            </a:r>
          </a:p>
          <a:p>
            <a:endParaRPr lang="en-US" sz="1100" dirty="0" smtClean="0">
              <a:solidFill>
                <a:srgbClr val="020202"/>
              </a:solidFill>
            </a:endParaRPr>
          </a:p>
          <a:p>
            <a:pPr lvl="1"/>
            <a:r>
              <a:rPr lang="en-US" sz="2400" dirty="0" smtClean="0">
                <a:solidFill>
                  <a:srgbClr val="020202"/>
                </a:solidFill>
              </a:rPr>
              <a:t>Economic burden of disparities.</a:t>
            </a:r>
          </a:p>
          <a:p>
            <a:endParaRPr lang="en-US" sz="1200" dirty="0" smtClean="0">
              <a:solidFill>
                <a:srgbClr val="020202"/>
              </a:solidFill>
            </a:endParaRPr>
          </a:p>
          <a:p>
            <a:endParaRPr lang="en-US" sz="1200" dirty="0" smtClean="0">
              <a:solidFill>
                <a:srgbClr val="020202"/>
              </a:solidFill>
            </a:endParaRPr>
          </a:p>
          <a:p>
            <a:r>
              <a:rPr lang="en-US" sz="2800" b="1" dirty="0" smtClean="0">
                <a:solidFill>
                  <a:srgbClr val="020202"/>
                </a:solidFill>
              </a:rPr>
              <a:t>But ALSO:</a:t>
            </a:r>
          </a:p>
          <a:p>
            <a:pPr lvl="1"/>
            <a:r>
              <a:rPr lang="en-US" sz="2400" dirty="0" smtClean="0">
                <a:solidFill>
                  <a:srgbClr val="020202"/>
                </a:solidFill>
              </a:rPr>
              <a:t>The ACA has  the potential to enfranchise at least </a:t>
            </a:r>
            <a:br>
              <a:rPr lang="en-US" sz="2400" dirty="0" smtClean="0">
                <a:solidFill>
                  <a:srgbClr val="020202"/>
                </a:solidFill>
              </a:rPr>
            </a:br>
            <a:r>
              <a:rPr lang="en-US" sz="2400" dirty="0" smtClean="0">
                <a:solidFill>
                  <a:srgbClr val="020202"/>
                </a:solidFill>
              </a:rPr>
              <a:t>19 million  racially and ethnically diverse individuals starting in 2014</a:t>
            </a:r>
          </a:p>
          <a:p>
            <a:endParaRPr lang="en-US" sz="1200" dirty="0" smtClean="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533400" y="2057400"/>
            <a:ext cx="8077200" cy="1828800"/>
          </a:xfrm>
        </p:spPr>
        <p:txBody>
          <a:bodyPr/>
          <a:lstStyle/>
          <a:p>
            <a:r>
              <a:rPr lang="en-US" sz="4000" b="1" i="0" dirty="0" smtClean="0">
                <a:latin typeface="Corbel" pitchFamily="34" charset="0"/>
                <a:cs typeface="Aharoni" pitchFamily="2" charset="-79"/>
              </a:rPr>
              <a:t>ACA Status &amp; Implications for Advancing Health Equity as we Approach 2014</a:t>
            </a:r>
            <a:endParaRPr lang="en-US" sz="4000" b="1" i="0" dirty="0">
              <a:latin typeface="Corbel" pitchFamily="34" charset="0"/>
              <a:cs typeface="Aharoni" pitchFamily="2" charset="-79"/>
            </a:endParaRPr>
          </a:p>
        </p:txBody>
      </p:sp>
      <p:sp>
        <p:nvSpPr>
          <p:cNvPr id="3076" name="TextBox 6"/>
          <p:cNvSpPr txBox="1">
            <a:spLocks noChangeArrowheads="1"/>
          </p:cNvSpPr>
          <p:nvPr/>
        </p:nvSpPr>
        <p:spPr bwMode="auto">
          <a:xfrm>
            <a:off x="457200" y="2667000"/>
            <a:ext cx="8153400" cy="984885"/>
          </a:xfrm>
          <a:prstGeom prst="rect">
            <a:avLst/>
          </a:prstGeom>
          <a:noFill/>
          <a:ln w="9525">
            <a:noFill/>
            <a:miter lim="800000"/>
            <a:headEnd/>
            <a:tailEnd/>
          </a:ln>
        </p:spPr>
        <p:txBody>
          <a:bodyPr wrap="square">
            <a:spAutoFit/>
          </a:bodyPr>
          <a:lstStyle/>
          <a:p>
            <a:pPr algn="ctr"/>
            <a:r>
              <a:rPr lang="en-US" sz="2000" b="1" dirty="0">
                <a:solidFill>
                  <a:schemeClr val="bg1"/>
                </a:solidFill>
                <a:latin typeface="Corbel" pitchFamily="34" charset="0"/>
                <a:ea typeface="Verdana" pitchFamily="34" charset="0"/>
                <a:cs typeface="Verdana" pitchFamily="34" charset="0"/>
              </a:rPr>
              <a:t/>
            </a:r>
            <a:br>
              <a:rPr lang="en-US" sz="2000" b="1" dirty="0">
                <a:solidFill>
                  <a:schemeClr val="bg1"/>
                </a:solidFill>
                <a:latin typeface="Corbel" pitchFamily="34" charset="0"/>
                <a:ea typeface="Verdana" pitchFamily="34" charset="0"/>
                <a:cs typeface="Verdana" pitchFamily="34" charset="0"/>
              </a:rPr>
            </a:br>
            <a:r>
              <a:rPr lang="en-US" sz="2000" b="1" dirty="0" smtClean="0">
                <a:solidFill>
                  <a:schemeClr val="bg1"/>
                </a:solidFill>
                <a:latin typeface="Corbel" pitchFamily="34" charset="0"/>
                <a:ea typeface="Verdana" pitchFamily="34" charset="0"/>
                <a:cs typeface="Verdana" pitchFamily="34" charset="0"/>
              </a:rPr>
              <a:t/>
            </a:r>
            <a:br>
              <a:rPr lang="en-US" sz="2000" b="1" dirty="0" smtClean="0">
                <a:solidFill>
                  <a:schemeClr val="bg1"/>
                </a:solidFill>
                <a:latin typeface="Corbel" pitchFamily="34" charset="0"/>
                <a:ea typeface="Verdana" pitchFamily="34" charset="0"/>
                <a:cs typeface="Verdana" pitchFamily="34" charset="0"/>
              </a:rPr>
            </a:br>
            <a:endParaRPr lang="en-US" b="1" dirty="0">
              <a:solidFill>
                <a:schemeClr val="bg1"/>
              </a:solidFill>
              <a:latin typeface="Corbel"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26450" cy="762000"/>
          </a:xfrm>
        </p:spPr>
        <p:txBody>
          <a:bodyPr/>
          <a:lstStyle/>
          <a:p>
            <a:r>
              <a:rPr lang="en-US" sz="3200" i="0" dirty="0" smtClean="0"/>
              <a:t>Health Insurance Exchanges: </a:t>
            </a:r>
            <a:r>
              <a:rPr lang="en-US" sz="2800" i="0" dirty="0" smtClean="0"/>
              <a:t/>
            </a:r>
            <a:br>
              <a:rPr lang="en-US" sz="2800" i="0" dirty="0" smtClean="0"/>
            </a:br>
            <a:r>
              <a:rPr lang="en-US" sz="2400" b="1" dirty="0" smtClean="0"/>
              <a:t>Enrollees &amp; State Progress to Addressing Equity</a:t>
            </a:r>
            <a:endParaRPr lang="en-US" sz="2400" b="1" dirty="0"/>
          </a:p>
        </p:txBody>
      </p:sp>
      <p:sp>
        <p:nvSpPr>
          <p:cNvPr id="7" name="TextBox 6"/>
          <p:cNvSpPr txBox="1"/>
          <p:nvPr/>
        </p:nvSpPr>
        <p:spPr>
          <a:xfrm>
            <a:off x="228600" y="1447800"/>
            <a:ext cx="4419600" cy="4955203"/>
          </a:xfrm>
          <a:prstGeom prst="rect">
            <a:avLst/>
          </a:prstGeom>
          <a:noFill/>
        </p:spPr>
        <p:txBody>
          <a:bodyPr wrap="square" rtlCol="0">
            <a:spAutoFit/>
          </a:bodyPr>
          <a:lstStyle/>
          <a:p>
            <a:pPr marL="463550" indent="-463550"/>
            <a:r>
              <a:rPr lang="en-US" sz="2400" b="1" u="sng" dirty="0" smtClean="0">
                <a:solidFill>
                  <a:srgbClr val="0070C0"/>
                </a:solidFill>
                <a:latin typeface="Corbel" pitchFamily="34" charset="0"/>
              </a:rPr>
              <a:t>Predicted Enrollees:</a:t>
            </a:r>
          </a:p>
          <a:p>
            <a:pPr marL="463550" indent="-463550">
              <a:buFont typeface="Wingdings" pitchFamily="2" charset="2"/>
              <a:buChar char="Ø"/>
            </a:pPr>
            <a:r>
              <a:rPr lang="en-US" sz="2000" dirty="0" smtClean="0">
                <a:solidFill>
                  <a:srgbClr val="020202"/>
                </a:solidFill>
                <a:latin typeface="Corbel" pitchFamily="34" charset="0"/>
              </a:rPr>
              <a:t>29 million total enrollees </a:t>
            </a:r>
          </a:p>
          <a:p>
            <a:pPr marL="463550" indent="-463550">
              <a:buFont typeface="Wingdings" pitchFamily="2" charset="2"/>
              <a:buChar char="Ø"/>
            </a:pPr>
            <a:r>
              <a:rPr lang="en-US" sz="2000" dirty="0" smtClean="0">
                <a:solidFill>
                  <a:srgbClr val="020202"/>
                </a:solidFill>
                <a:latin typeface="Corbel" pitchFamily="34" charset="0"/>
              </a:rPr>
              <a:t>42% will be Non-White</a:t>
            </a:r>
          </a:p>
          <a:p>
            <a:pPr marL="463550" indent="-463550">
              <a:buFont typeface="Wingdings" pitchFamily="2" charset="2"/>
              <a:buChar char="Ø"/>
            </a:pPr>
            <a:r>
              <a:rPr lang="en-US" sz="2000" dirty="0" smtClean="0">
                <a:solidFill>
                  <a:srgbClr val="020202"/>
                </a:solidFill>
                <a:latin typeface="Corbel" pitchFamily="34" charset="0"/>
              </a:rPr>
              <a:t>1 in 4 speak language other than English at home</a:t>
            </a:r>
          </a:p>
          <a:p>
            <a:pPr marL="463550" indent="-463550"/>
            <a:endParaRPr lang="en-US" sz="2400" dirty="0" smtClean="0">
              <a:solidFill>
                <a:srgbClr val="020202"/>
              </a:solidFill>
              <a:latin typeface="Corbel" pitchFamily="34" charset="0"/>
            </a:endParaRPr>
          </a:p>
          <a:p>
            <a:pPr marL="463550" indent="-463550"/>
            <a:r>
              <a:rPr lang="en-US" sz="2400" b="1" u="sng" dirty="0" smtClean="0">
                <a:solidFill>
                  <a:srgbClr val="0070C0"/>
                </a:solidFill>
                <a:latin typeface="Corbel" pitchFamily="34" charset="0"/>
              </a:rPr>
              <a:t>Leading State Progress:</a:t>
            </a:r>
          </a:p>
          <a:p>
            <a:pPr marL="463550" indent="-463550">
              <a:buFont typeface="Wingdings" pitchFamily="2" charset="2"/>
              <a:buChar char="Ø"/>
            </a:pPr>
            <a:r>
              <a:rPr lang="en-US" sz="2000" dirty="0" smtClean="0">
                <a:solidFill>
                  <a:srgbClr val="020202"/>
                </a:solidFill>
                <a:latin typeface="Corbel" pitchFamily="34" charset="0"/>
              </a:rPr>
              <a:t>Equity champion.</a:t>
            </a:r>
          </a:p>
          <a:p>
            <a:pPr marL="463550" indent="-463550">
              <a:buFont typeface="Wingdings" pitchFamily="2" charset="2"/>
              <a:buChar char="Ø"/>
            </a:pPr>
            <a:r>
              <a:rPr lang="en-US" sz="2000" dirty="0" smtClean="0">
                <a:solidFill>
                  <a:srgbClr val="020202"/>
                </a:solidFill>
                <a:latin typeface="Corbel" pitchFamily="34" charset="0"/>
              </a:rPr>
              <a:t>Integrating equity &amp; diversity </a:t>
            </a:r>
            <a:br>
              <a:rPr lang="en-US" sz="2000" dirty="0" smtClean="0">
                <a:solidFill>
                  <a:srgbClr val="020202"/>
                </a:solidFill>
                <a:latin typeface="Corbel" pitchFamily="34" charset="0"/>
              </a:rPr>
            </a:br>
            <a:r>
              <a:rPr lang="en-US" sz="2000" dirty="0" smtClean="0">
                <a:solidFill>
                  <a:srgbClr val="020202"/>
                </a:solidFill>
                <a:latin typeface="Corbel" pitchFamily="34" charset="0"/>
              </a:rPr>
              <a:t>from the get-go.</a:t>
            </a:r>
          </a:p>
          <a:p>
            <a:pPr marL="463550" indent="-463550">
              <a:buFont typeface="Wingdings" pitchFamily="2" charset="2"/>
              <a:buChar char="Ø"/>
            </a:pPr>
            <a:r>
              <a:rPr lang="en-US" sz="2000" dirty="0" smtClean="0">
                <a:solidFill>
                  <a:srgbClr val="020202"/>
                </a:solidFill>
                <a:latin typeface="Corbel" pitchFamily="34" charset="0"/>
              </a:rPr>
              <a:t>Collaborating with tribes. </a:t>
            </a:r>
          </a:p>
          <a:p>
            <a:pPr marL="463550" indent="-463550">
              <a:buFont typeface="Wingdings" pitchFamily="2" charset="2"/>
              <a:buChar char="Ø"/>
            </a:pPr>
            <a:r>
              <a:rPr lang="en-US" sz="2000" dirty="0" smtClean="0">
                <a:solidFill>
                  <a:srgbClr val="020202"/>
                </a:solidFill>
                <a:latin typeface="Corbel" pitchFamily="34" charset="0"/>
              </a:rPr>
              <a:t>Input from diverse stakeholders.</a:t>
            </a:r>
          </a:p>
          <a:p>
            <a:pPr marL="463550" indent="-463550">
              <a:buFont typeface="Wingdings" pitchFamily="2" charset="2"/>
              <a:buChar char="Ø"/>
            </a:pPr>
            <a:r>
              <a:rPr lang="en-US" sz="2000" dirty="0" smtClean="0">
                <a:solidFill>
                  <a:srgbClr val="020202"/>
                </a:solidFill>
                <a:latin typeface="Corbel" pitchFamily="34" charset="0"/>
              </a:rPr>
              <a:t>Developing culturally &amp; linguistically appropriate outreach. </a:t>
            </a:r>
          </a:p>
          <a:p>
            <a:pPr marL="463550" indent="-463550">
              <a:buFont typeface="Wingdings" pitchFamily="2" charset="2"/>
              <a:buChar char="Ø"/>
            </a:pPr>
            <a:endParaRPr lang="en-US" sz="2400" dirty="0">
              <a:solidFill>
                <a:srgbClr val="020202"/>
              </a:solidFill>
              <a:latin typeface="Corbel" pitchFamily="34" charset="0"/>
            </a:endParaRPr>
          </a:p>
        </p:txBody>
      </p:sp>
      <p:sp>
        <p:nvSpPr>
          <p:cNvPr id="8" name="Text Box 2"/>
          <p:cNvSpPr txBox="1">
            <a:spLocks noChangeArrowheads="1"/>
          </p:cNvSpPr>
          <p:nvPr/>
        </p:nvSpPr>
        <p:spPr bwMode="auto">
          <a:xfrm>
            <a:off x="4648200" y="5257800"/>
            <a:ext cx="4191000" cy="50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020202"/>
                </a:solidFill>
                <a:effectLst/>
                <a:latin typeface="Calibri" pitchFamily="34" charset="0"/>
                <a:cs typeface="Arial" pitchFamily="34" charset="0"/>
              </a:rPr>
              <a:t>Source: Kaiser Family Foundation, </a:t>
            </a:r>
            <a:r>
              <a:rPr kumimoji="0" lang="en-US" sz="1400" b="0" i="1" u="none" strike="noStrike" cap="none" normalizeH="0" baseline="0" dirty="0" smtClean="0">
                <a:ln>
                  <a:noFill/>
                </a:ln>
                <a:solidFill>
                  <a:srgbClr val="020202"/>
                </a:solidFill>
                <a:effectLst/>
                <a:latin typeface="Calibri" pitchFamily="34" charset="0"/>
                <a:cs typeface="Arial" pitchFamily="34" charset="0"/>
              </a:rPr>
              <a:t>A Profile of Health Insurance Exchange Enrollees</a:t>
            </a:r>
            <a:r>
              <a:rPr kumimoji="0" lang="en-US" sz="1400" b="0" i="0" u="none" strike="noStrike" cap="none" normalizeH="0" baseline="0" dirty="0" smtClean="0">
                <a:ln>
                  <a:noFill/>
                </a:ln>
                <a:solidFill>
                  <a:srgbClr val="020202"/>
                </a:solidFill>
                <a:effectLst/>
                <a:latin typeface="Calibri" pitchFamily="34" charset="0"/>
                <a:cs typeface="Arial" pitchFamily="34" charset="0"/>
              </a:rPr>
              <a:t>, March 2011.</a:t>
            </a:r>
            <a:endParaRPr kumimoji="0" lang="en-US" sz="4000" b="0" i="0" u="none" strike="noStrike" cap="none" normalizeH="0" baseline="0" dirty="0" smtClean="0">
              <a:ln>
                <a:noFill/>
              </a:ln>
              <a:solidFill>
                <a:srgbClr val="020202"/>
              </a:solidFill>
              <a:effectLst/>
              <a:latin typeface="Arial" pitchFamily="34" charset="0"/>
              <a:cs typeface="Arial" pitchFamily="34" charset="0"/>
            </a:endParaRPr>
          </a:p>
        </p:txBody>
      </p:sp>
      <p:graphicFrame>
        <p:nvGraphicFramePr>
          <p:cNvPr id="9" name="Chart 8"/>
          <p:cNvGraphicFramePr/>
          <p:nvPr/>
        </p:nvGraphicFramePr>
        <p:xfrm>
          <a:off x="4419600" y="1676400"/>
          <a:ext cx="4343400" cy="3581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 y="152400"/>
            <a:ext cx="8426450" cy="762000"/>
          </a:xfrm>
        </p:spPr>
        <p:txBody>
          <a:bodyPr/>
          <a:lstStyle/>
          <a:p>
            <a:r>
              <a:rPr lang="en-US" sz="3600" i="0" dirty="0" smtClean="0"/>
              <a:t>Medicaid Expansion:</a:t>
            </a:r>
            <a:br>
              <a:rPr lang="en-US" sz="3600" i="0" dirty="0" smtClean="0"/>
            </a:br>
            <a:r>
              <a:rPr lang="en-US" sz="2400" b="1" dirty="0" smtClean="0"/>
              <a:t>Progress &amp; Implications for Diverse Populations</a:t>
            </a:r>
            <a:endParaRPr lang="en-US" sz="2400" b="1" dirty="0"/>
          </a:p>
        </p:txBody>
      </p:sp>
      <p:sp>
        <p:nvSpPr>
          <p:cNvPr id="11" name="Content Placeholder 6"/>
          <p:cNvSpPr>
            <a:spLocks noGrp="1"/>
          </p:cNvSpPr>
          <p:nvPr>
            <p:ph idx="1"/>
          </p:nvPr>
        </p:nvSpPr>
        <p:spPr>
          <a:xfrm>
            <a:off x="457200" y="1371601"/>
            <a:ext cx="8229600" cy="4343399"/>
          </a:xfrm>
        </p:spPr>
        <p:txBody>
          <a:bodyPr/>
          <a:lstStyle/>
          <a:p>
            <a:r>
              <a:rPr lang="en-US" sz="2800" dirty="0" smtClean="0"/>
              <a:t>State decisions will impact 15.1 million uninsured adults ≤138%FPL</a:t>
            </a:r>
            <a:r>
              <a:rPr lang="en-US" sz="2800" baseline="30000" dirty="0" smtClean="0"/>
              <a:t>1 </a:t>
            </a:r>
          </a:p>
          <a:p>
            <a:pPr lvl="1"/>
            <a:r>
              <a:rPr lang="en-US" sz="2400" dirty="0" smtClean="0"/>
              <a:t>Of which 45% or 6.8 million will be Non-White</a:t>
            </a:r>
          </a:p>
          <a:p>
            <a:pPr lvl="2"/>
            <a:r>
              <a:rPr lang="en-US" sz="2000" dirty="0" smtClean="0"/>
              <a:t>3.8 million Non-Whites will have Medicaid in states expanding</a:t>
            </a:r>
          </a:p>
          <a:p>
            <a:pPr lvl="2"/>
            <a:r>
              <a:rPr lang="en-US" sz="2000" dirty="0" smtClean="0"/>
              <a:t>3.0 million Non-Whites will lose out in states not expanding, of which </a:t>
            </a:r>
            <a:r>
              <a:rPr lang="en-US" sz="2000" u="sng" dirty="0" smtClean="0"/>
              <a:t>2.2 million &lt;100%FPL </a:t>
            </a:r>
            <a:r>
              <a:rPr lang="en-US" sz="2000" dirty="0" smtClean="0"/>
              <a:t>will not be eligible for exchange subsidies</a:t>
            </a:r>
          </a:p>
          <a:p>
            <a:r>
              <a:rPr lang="en-US" sz="2800" dirty="0" smtClean="0"/>
              <a:t>Impact of state Medicaid expansion varies widely by race &amp; ethnicity</a:t>
            </a:r>
            <a:r>
              <a:rPr lang="en-US" sz="2800" baseline="30000" dirty="0" smtClean="0"/>
              <a:t>2 </a:t>
            </a:r>
            <a:endParaRPr lang="en-US" sz="2800" dirty="0" smtClean="0"/>
          </a:p>
          <a:p>
            <a:pPr lvl="1"/>
            <a:r>
              <a:rPr lang="en-US" sz="2400" dirty="0" smtClean="0"/>
              <a:t>60% of uninsured Blacks &amp; 44% of Hispanics eligible for Medicaid live in states opting out</a:t>
            </a:r>
            <a:endParaRPr lang="en-US" sz="2000" dirty="0" smtClean="0"/>
          </a:p>
          <a:p>
            <a:pPr lvl="1">
              <a:buNone/>
            </a:pPr>
            <a:endParaRPr lang="en-US" sz="2400" dirty="0"/>
          </a:p>
        </p:txBody>
      </p:sp>
      <p:sp>
        <p:nvSpPr>
          <p:cNvPr id="12" name="TextBox 11"/>
          <p:cNvSpPr txBox="1"/>
          <p:nvPr/>
        </p:nvSpPr>
        <p:spPr>
          <a:xfrm>
            <a:off x="228600" y="5934670"/>
            <a:ext cx="8458200" cy="1107996"/>
          </a:xfrm>
          <a:prstGeom prst="rect">
            <a:avLst/>
          </a:prstGeom>
          <a:noFill/>
        </p:spPr>
        <p:txBody>
          <a:bodyPr wrap="square" rtlCol="0">
            <a:spAutoFit/>
          </a:bodyPr>
          <a:lstStyle/>
          <a:p>
            <a:r>
              <a:rPr lang="en-US" sz="1600" dirty="0" smtClean="0">
                <a:solidFill>
                  <a:srgbClr val="020202"/>
                </a:solidFill>
                <a:latin typeface="Corbel" pitchFamily="34" charset="0"/>
              </a:rPr>
              <a:t>Sources: 1. Based on data from: Kenney, GM et al. Opting in to the Medicaid Expansion under the ACA. Urban Institute &amp; RWJF, August 2012; 2. KFF. The Impact of Current State Medicaid Expansion Decisions on Coverage by Race &amp; Ethnicity, July 2013.</a:t>
            </a:r>
          </a:p>
          <a:p>
            <a:endParaRPr lang="en-US" dirty="0">
              <a:solidFill>
                <a:srgbClr val="020202"/>
              </a:solidFill>
              <a:latin typeface="Corbe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CA Draft Presentation 03.07.2013">
  <a:themeElements>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9941</TotalTime>
  <Words>3497</Words>
  <Application>Microsoft Office PowerPoint</Application>
  <PresentationFormat>On-screen Show (4:3)</PresentationFormat>
  <Paragraphs>358</Paragraphs>
  <Slides>28</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ACA Draft Presentation 03.07.2013</vt:lpstr>
      <vt:lpstr>Image</vt:lpstr>
      <vt:lpstr>Opportunities &amp; Actions for  Advancing Health Equity  through the Affordable Care Act</vt:lpstr>
      <vt:lpstr>Overview</vt:lpstr>
      <vt:lpstr>History &amp; Scope of Work</vt:lpstr>
      <vt:lpstr>Feedback on Value of Our Work</vt:lpstr>
      <vt:lpstr>60+ Provisions Addressing Racial/Ethnic Health Equity</vt:lpstr>
      <vt:lpstr>Why Monitor ACA’s Equity Provisions?</vt:lpstr>
      <vt:lpstr>ACA Status &amp; Implications for Advancing Health Equity as we Approach 2014</vt:lpstr>
      <vt:lpstr>Health Insurance Exchanges:  Enrollees &amp; State Progress to Addressing Equity</vt:lpstr>
      <vt:lpstr>Medicaid Expansion: Progress &amp; Implications for Diverse Populations</vt:lpstr>
      <vt:lpstr>Safety Net Capacity &amp; Access:  Providers at a Crossroads Going into 2014</vt:lpstr>
      <vt:lpstr>Other aspects of the ACA moving forward…</vt:lpstr>
      <vt:lpstr>How Does the ACA Fall Short or  Require Leveraging?</vt:lpstr>
      <vt:lpstr>Authorized ≠ Appropriated!</vt:lpstr>
      <vt:lpstr>Complex Provisions, Insufficient Support</vt:lpstr>
      <vt:lpstr>Sustainability</vt:lpstr>
      <vt:lpstr>Equity Not a Priority! – Quotes from the Field</vt:lpstr>
      <vt:lpstr>Pressing Priorities &amp; Concrete Opportunities for Foundations</vt:lpstr>
      <vt:lpstr>Leveraging Opportunities for Foundations: 1. Exchange Implementation</vt:lpstr>
      <vt:lpstr>Leveraging Opportunities for Foundations: 2. Access to Care &amp; Capacity</vt:lpstr>
      <vt:lpstr>Leveraging Opportunities for Foundations: 3. Supporting ACA Innovation</vt:lpstr>
      <vt:lpstr>Leveraging Opportunities for Foundations: 4. Metrics, Measuring, &amp; Monitoring </vt:lpstr>
      <vt:lpstr>Leveraging Opportunities for Foundations: 5. Information, Education, &amp; Advocacy</vt:lpstr>
      <vt:lpstr>Moving Forward</vt:lpstr>
      <vt:lpstr>Recap on Identifying Concrete Leveraging Opportunities in the ACA</vt:lpstr>
      <vt:lpstr>Priorities for Advancing Health Equity through ACA</vt:lpstr>
      <vt:lpstr>Next Steps for Our Work</vt:lpstr>
      <vt:lpstr>New &amp; Prospective Foundation Interest in Our Work </vt:lpstr>
      <vt:lpstr>Our Health Care Reform &amp; Equity Team</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Affordable Care Act &amp; Opportunity for Advancing Racial &amp; Ethnic Health Equity</dc:title>
  <dc:creator>NSiddiqui</dc:creator>
  <cp:lastModifiedBy>Cara Chervin</cp:lastModifiedBy>
  <cp:revision>510</cp:revision>
  <dcterms:created xsi:type="dcterms:W3CDTF">2013-03-08T14:15:51Z</dcterms:created>
  <dcterms:modified xsi:type="dcterms:W3CDTF">2013-07-16T17:04:58Z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TC011367971033</vt:lpwstr>
  </property>
</Properties>
</file>