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62" autoAdjust="0"/>
  </p:normalViewPr>
  <p:slideViewPr>
    <p:cSldViewPr>
      <p:cViewPr varScale="1">
        <p:scale>
          <a:sx n="39" d="100"/>
          <a:sy n="39" d="100"/>
        </p:scale>
        <p:origin x="-85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4800" b="0" dirty="0">
                <a:latin typeface="Tw Cen MT Condensed Extra Bold" pitchFamily="34" charset="0"/>
              </a:rPr>
              <a:t>BMI Measurements</a:t>
            </a:r>
          </a:p>
        </c:rich>
      </c:tx>
      <c:layout>
        <c:manualLayout>
          <c:xMode val="edge"/>
          <c:yMode val="edge"/>
          <c:x val="0.14993750000000011"/>
          <c:y val="0"/>
        </c:manualLayout>
      </c:layout>
    </c:title>
    <c:plotArea>
      <c:layout/>
      <c:pieChart>
        <c:varyColors val="1"/>
        <c:ser>
          <c:idx val="0"/>
          <c:order val="0"/>
          <c:tx>
            <c:strRef>
              <c:f>Sheet1!$B$1</c:f>
              <c:strCache>
                <c:ptCount val="1"/>
                <c:pt idx="0">
                  <c:v>BMI Measurements</c:v>
                </c:pt>
              </c:strCache>
            </c:strRef>
          </c:tx>
          <c:explosion val="5"/>
          <c:cat>
            <c:strRef>
              <c:f>Sheet1!$A$2:$A$5</c:f>
              <c:strCache>
                <c:ptCount val="4"/>
                <c:pt idx="0">
                  <c:v>Underweight</c:v>
                </c:pt>
                <c:pt idx="1">
                  <c:v>Normal Weight</c:v>
                </c:pt>
                <c:pt idx="2">
                  <c:v>Overweight</c:v>
                </c:pt>
                <c:pt idx="3">
                  <c:v>Obese</c:v>
                </c:pt>
              </c:strCache>
            </c:strRef>
          </c:cat>
          <c:val>
            <c:numRef>
              <c:f>Sheet1!$B$2:$B$5</c:f>
              <c:numCache>
                <c:formatCode>General</c:formatCode>
                <c:ptCount val="4"/>
                <c:pt idx="0">
                  <c:v>7</c:v>
                </c:pt>
                <c:pt idx="1">
                  <c:v>25</c:v>
                </c:pt>
                <c:pt idx="2">
                  <c:v>39</c:v>
                </c:pt>
                <c:pt idx="3">
                  <c:v>29</c:v>
                </c:pt>
              </c:numCache>
            </c:numRef>
          </c:val>
        </c:ser>
        <c:firstSliceAng val="0"/>
      </c:pieChart>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7E7C74-9624-47FD-99DF-E8A5D1BB623C}" type="datetimeFigureOut">
              <a:rPr lang="en-US" smtClean="0"/>
              <a:pPr/>
              <a:t>10/22/2013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9D28A8-2409-43D9-AAFF-01DF043FE0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health statuses of Mariposa residents reflect the nationwide over-arching, negative correlation between income and obesity, leaving heart disease, diabetes, and asthma as by-products of unhealthy lifestyles. DHA administered a survey to a sample of Mariposa residents; health histories and attitudes toward healthy living were recorded.  Of the sample population: 38% reported that they have been told by a doctor that they have diabetes; 39% have been told they have asthma; and 64% report having been told that they have high blood pressure.  Of the same sample, only 25% of respondents are at a “Normal” weight (as calculated by BMI measurements): 7% are underweight, 39% are overweight, and 29% are obese.</a:t>
            </a:r>
          </a:p>
          <a:p>
            <a:r>
              <a:rPr lang="en-US" sz="1200" kern="1200" dirty="0" smtClean="0">
                <a:solidFill>
                  <a:schemeClr val="tx1"/>
                </a:solidFill>
                <a:latin typeface="+mn-lt"/>
                <a:ea typeface="+mn-ea"/>
                <a:cs typeface="+mn-cs"/>
              </a:rPr>
              <a:t>As noted, the survey also measured attitudes toward healthy living.  When asked “Would you be interested in healthy living and/or exercise activities,” 70% of respondents answered “Yes.” </a:t>
            </a:r>
            <a:endParaRPr lang="en-US" dirty="0"/>
          </a:p>
        </p:txBody>
      </p:sp>
      <p:sp>
        <p:nvSpPr>
          <p:cNvPr id="4" name="Slide Number Placeholder 3"/>
          <p:cNvSpPr>
            <a:spLocks noGrp="1"/>
          </p:cNvSpPr>
          <p:nvPr>
            <p:ph type="sldNum" sz="quarter" idx="10"/>
          </p:nvPr>
        </p:nvSpPr>
        <p:spPr/>
        <p:txBody>
          <a:bodyPr/>
          <a:lstStyle/>
          <a:p>
            <a:fld id="{4C9D28A8-2409-43D9-AAFF-01DF043FE03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9D28A8-2409-43D9-AAFF-01DF043FE03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9D28A8-2409-43D9-AAFF-01DF043FE03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9D28A8-2409-43D9-AAFF-01DF043FE037}"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9D28A8-2409-43D9-AAFF-01DF043FE037}"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9D28A8-2409-43D9-AAFF-01DF043FE037}"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health statuses of Mariposa residents reflect the nationwide over-arching, negative correlation between income and obesity, leaving heart disease, diabetes, and asthma as by-products of unhealthy lifestyles. DHA administered a survey to a sample of Mariposa residents; health histories and attitudes toward healthy living were recorded.  Of the sample population: 38% reported that they have been told by a doctor that they have diabetes; 39% have been told they have asthma; and 64% report having been told that they have high blood pressure.  Of the same sample, only 25% of respondents are at a “Normal” weight (as calculated by BMI measurements): 7% are underweight, 39% are overweight, and 29% are obese.</a:t>
            </a:r>
            <a:endParaRPr lang="en-US" dirty="0"/>
          </a:p>
        </p:txBody>
      </p:sp>
      <p:sp>
        <p:nvSpPr>
          <p:cNvPr id="4" name="Slide Number Placeholder 3"/>
          <p:cNvSpPr>
            <a:spLocks noGrp="1"/>
          </p:cNvSpPr>
          <p:nvPr>
            <p:ph type="sldNum" sz="quarter" idx="10"/>
          </p:nvPr>
        </p:nvSpPr>
        <p:spPr/>
        <p:txBody>
          <a:bodyPr/>
          <a:lstStyle/>
          <a:p>
            <a:fld id="{4C9D28A8-2409-43D9-AAFF-01DF043FE03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Risa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Lavizzo-Mourey</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of the Robert Wood Johnson Foundation, wrote, “</a:t>
            </a:r>
            <a:r>
              <a:rPr lang="en-US" sz="1200" kern="1200" dirty="0" smtClean="0">
                <a:solidFill>
                  <a:schemeClr val="tx1"/>
                </a:solidFill>
                <a:latin typeface="+mn-lt"/>
                <a:ea typeface="+mn-ea"/>
                <a:cs typeface="+mn-cs"/>
              </a:rPr>
              <a:t>For decades, policy makers, scholars, public</a:t>
            </a:r>
            <a:r>
              <a:rPr lang="en-US" sz="1200" kern="1200" baseline="0" dirty="0" smtClean="0">
                <a:solidFill>
                  <a:schemeClr val="tx1"/>
                </a:solidFill>
                <a:latin typeface="+mn-lt"/>
                <a:ea typeface="+mn-ea"/>
                <a:cs typeface="+mn-cs"/>
              </a:rPr>
              <a:t> health workers, community development leaders, advocates, and others have worked to address the problems of poverty OR poor health.  To effectively reduce poverty </a:t>
            </a:r>
            <a:r>
              <a:rPr lang="en-US" sz="1200" i="1" kern="1200" baseline="0" dirty="0" smtClean="0">
                <a:solidFill>
                  <a:schemeClr val="tx1"/>
                </a:solidFill>
                <a:latin typeface="+mn-lt"/>
                <a:ea typeface="+mn-ea"/>
                <a:cs typeface="+mn-cs"/>
              </a:rPr>
              <a:t>and </a:t>
            </a:r>
            <a:r>
              <a:rPr lang="en-US" sz="1200" i="0" kern="1200" baseline="0" dirty="0" smtClean="0">
                <a:solidFill>
                  <a:schemeClr val="tx1"/>
                </a:solidFill>
                <a:latin typeface="+mn-lt"/>
                <a:ea typeface="+mn-ea"/>
                <a:cs typeface="+mn-cs"/>
              </a:rPr>
              <a:t>poor health, however, we now know that we must address both, as well as the contributing factors that they share.  We have learned that factors that are integral to poverty, such as insufficient education, inadequate housing, and food insecurity, are also indicators of poor health.  We know that a child’s life expectancy is predicted more by his ZIP code than his genetic code… In fact, we also know that health care plays a surprisingly small role among the factors that contribute to premature death—at just 10%.  In contrast, social circumstances, environmental exposures, genetic predisposition, and personal behavior combined contribute to 90 percent of preventable deaths.”</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DHA recognized the mutual</a:t>
            </a:r>
            <a:r>
              <a:rPr lang="en-US" sz="1200" kern="1200" baseline="0" dirty="0" smtClean="0">
                <a:solidFill>
                  <a:schemeClr val="tx1"/>
                </a:solidFill>
                <a:latin typeface="+mn-lt"/>
                <a:ea typeface="+mn-ea"/>
                <a:cs typeface="+mn-cs"/>
              </a:rPr>
              <a:t> goals of the Colorado Health Foundation and wished to actively enhance principles to both the built environment and people-focused programs to improve the health of residents by influencing behavior.  From the Grant awarded by The Colorado Health Foundation, we have identified two substantial areas of focus: Active Design and Educational Programs.</a:t>
            </a:r>
            <a:endParaRPr lang="en-US" dirty="0"/>
          </a:p>
        </p:txBody>
      </p:sp>
      <p:sp>
        <p:nvSpPr>
          <p:cNvPr id="4" name="Slide Number Placeholder 3"/>
          <p:cNvSpPr>
            <a:spLocks noGrp="1"/>
          </p:cNvSpPr>
          <p:nvPr>
            <p:ph type="sldNum" sz="quarter" idx="10"/>
          </p:nvPr>
        </p:nvSpPr>
        <p:spPr/>
        <p:txBody>
          <a:bodyPr/>
          <a:lstStyle/>
          <a:p>
            <a:fld id="{4C9D28A8-2409-43D9-AAFF-01DF043FE03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Risa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Lavizzo-Mourey</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of the Robert Wood Johnson Foundation, wrote, “</a:t>
            </a:r>
            <a:r>
              <a:rPr lang="en-US" sz="1200" kern="1200" dirty="0" smtClean="0">
                <a:solidFill>
                  <a:schemeClr val="tx1"/>
                </a:solidFill>
                <a:latin typeface="+mn-lt"/>
                <a:ea typeface="+mn-ea"/>
                <a:cs typeface="+mn-cs"/>
              </a:rPr>
              <a:t>For decades, policy makers, scholars, public</a:t>
            </a:r>
            <a:r>
              <a:rPr lang="en-US" sz="1200" kern="1200" baseline="0" dirty="0" smtClean="0">
                <a:solidFill>
                  <a:schemeClr val="tx1"/>
                </a:solidFill>
                <a:latin typeface="+mn-lt"/>
                <a:ea typeface="+mn-ea"/>
                <a:cs typeface="+mn-cs"/>
              </a:rPr>
              <a:t> health workers, community development leaders, advocates, and others have worked to address the problems of poverty OR poor health.  To effectively reduce poverty </a:t>
            </a:r>
            <a:r>
              <a:rPr lang="en-US" sz="1200" i="1" kern="1200" baseline="0" dirty="0" smtClean="0">
                <a:solidFill>
                  <a:schemeClr val="tx1"/>
                </a:solidFill>
                <a:latin typeface="+mn-lt"/>
                <a:ea typeface="+mn-ea"/>
                <a:cs typeface="+mn-cs"/>
              </a:rPr>
              <a:t>and </a:t>
            </a:r>
            <a:r>
              <a:rPr lang="en-US" sz="1200" i="0" kern="1200" baseline="0" dirty="0" smtClean="0">
                <a:solidFill>
                  <a:schemeClr val="tx1"/>
                </a:solidFill>
                <a:latin typeface="+mn-lt"/>
                <a:ea typeface="+mn-ea"/>
                <a:cs typeface="+mn-cs"/>
              </a:rPr>
              <a:t>poor health, however, we now know that we must address both, as well as the contributing factors that they share.  We have learned that factors that are integral to poverty, such as insufficient education, inadequate housing, and food insecurity, are also indicators of poor health.  We know that a child’s life expectancy is predicted more by his ZIP code than his genetic code… In fact, we also know that health care plays a surprisingly small role among the factors that contribute to premature death—at just 10%.  In contrast, social circumstances, environmental exposures, genetic predisposition, and personal behavior combined contribute to 90 percent of preventable deaths.”</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DHA recognized the mutual</a:t>
            </a:r>
            <a:r>
              <a:rPr lang="en-US" sz="1200" kern="1200" baseline="0" dirty="0" smtClean="0">
                <a:solidFill>
                  <a:schemeClr val="tx1"/>
                </a:solidFill>
                <a:latin typeface="+mn-lt"/>
                <a:ea typeface="+mn-ea"/>
                <a:cs typeface="+mn-cs"/>
              </a:rPr>
              <a:t> goals of the Colorado Health Foundation and wished to actively enhance principles to both the built environment and people-focused programs to improve the health of residents by influencing behavior.  From the Grant awarded by The Colorado Health Foundation, we have identified two substantial areas of focus: Active Design and Educational Programs.</a:t>
            </a:r>
            <a:endParaRPr lang="en-US" dirty="0"/>
          </a:p>
        </p:txBody>
      </p:sp>
      <p:sp>
        <p:nvSpPr>
          <p:cNvPr id="4" name="Slide Number Placeholder 3"/>
          <p:cNvSpPr>
            <a:spLocks noGrp="1"/>
          </p:cNvSpPr>
          <p:nvPr>
            <p:ph type="sldNum" sz="quarter" idx="10"/>
          </p:nvPr>
        </p:nvSpPr>
        <p:spPr/>
        <p:txBody>
          <a:bodyPr/>
          <a:lstStyle/>
          <a:p>
            <a:fld id="{4C9D28A8-2409-43D9-AAFF-01DF043FE03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Risa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Lavizzo-Mourey</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of the Robert Wood Johnson Foundation, wrote, “</a:t>
            </a:r>
            <a:r>
              <a:rPr lang="en-US" sz="1200" kern="1200" dirty="0" smtClean="0">
                <a:solidFill>
                  <a:schemeClr val="tx1"/>
                </a:solidFill>
                <a:latin typeface="+mn-lt"/>
                <a:ea typeface="+mn-ea"/>
                <a:cs typeface="+mn-cs"/>
              </a:rPr>
              <a:t>For decades, policy makers, scholars, public</a:t>
            </a:r>
            <a:r>
              <a:rPr lang="en-US" sz="1200" kern="1200" baseline="0" dirty="0" smtClean="0">
                <a:solidFill>
                  <a:schemeClr val="tx1"/>
                </a:solidFill>
                <a:latin typeface="+mn-lt"/>
                <a:ea typeface="+mn-ea"/>
                <a:cs typeface="+mn-cs"/>
              </a:rPr>
              <a:t> health workers, community development leaders, advocates, and others have worked to address the problems of poverty OR poor health.  To effectively reduce poverty </a:t>
            </a:r>
            <a:r>
              <a:rPr lang="en-US" sz="1200" i="1" kern="1200" baseline="0" dirty="0" smtClean="0">
                <a:solidFill>
                  <a:schemeClr val="tx1"/>
                </a:solidFill>
                <a:latin typeface="+mn-lt"/>
                <a:ea typeface="+mn-ea"/>
                <a:cs typeface="+mn-cs"/>
              </a:rPr>
              <a:t>and </a:t>
            </a:r>
            <a:r>
              <a:rPr lang="en-US" sz="1200" i="0" kern="1200" baseline="0" dirty="0" smtClean="0">
                <a:solidFill>
                  <a:schemeClr val="tx1"/>
                </a:solidFill>
                <a:latin typeface="+mn-lt"/>
                <a:ea typeface="+mn-ea"/>
                <a:cs typeface="+mn-cs"/>
              </a:rPr>
              <a:t>poor health, however, we now know that we must address both, as well as the contributing factors that they share.  We have learned that factors that are integral to poverty, such as insufficient education, inadequate housing, and food insecurity, are also indicators of poor health.  We know that a child’s life expectancy is predicted more by his ZIP code than his genetic code… In fact, we also know that health care plays a surprisingly small role among the factors that contribute to premature death—at just 10%.  In contrast, social circumstances, environmental exposures, genetic predisposition, and personal behavior combined contribute to 90 percent of preventable deaths.”</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DHA recognized the mutual</a:t>
            </a:r>
            <a:r>
              <a:rPr lang="en-US" sz="1200" kern="1200" baseline="0" dirty="0" smtClean="0">
                <a:solidFill>
                  <a:schemeClr val="tx1"/>
                </a:solidFill>
                <a:latin typeface="+mn-lt"/>
                <a:ea typeface="+mn-ea"/>
                <a:cs typeface="+mn-cs"/>
              </a:rPr>
              <a:t> goals of the Colorado Health Foundation and wished to actively enhance principles to both the built environment and people-focused programs to improve the health of residents by influencing behavior.  From the Grant awarded by The Colorado Health Foundation, we have identified two substantial areas of focus: Active Design and Educational Programs.</a:t>
            </a:r>
            <a:endParaRPr lang="en-US" dirty="0"/>
          </a:p>
        </p:txBody>
      </p:sp>
      <p:sp>
        <p:nvSpPr>
          <p:cNvPr id="4" name="Slide Number Placeholder 3"/>
          <p:cNvSpPr>
            <a:spLocks noGrp="1"/>
          </p:cNvSpPr>
          <p:nvPr>
            <p:ph type="sldNum" sz="quarter" idx="10"/>
          </p:nvPr>
        </p:nvSpPr>
        <p:spPr/>
        <p:txBody>
          <a:bodyPr/>
          <a:lstStyle/>
          <a:p>
            <a:fld id="{4C9D28A8-2409-43D9-AAFF-01DF043FE03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9D28A8-2409-43D9-AAFF-01DF043FE03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9D28A8-2409-43D9-AAFF-01DF043FE03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9D28A8-2409-43D9-AAFF-01DF043FE03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9D28A8-2409-43D9-AAFF-01DF043FE03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http://www.dhanet.com/development/photogallery/Development_Buildings/1099.JPG"/>
          <p:cNvPicPr>
            <a:picLocks noChangeAspect="1" noChangeArrowheads="1"/>
          </p:cNvPicPr>
          <p:nvPr userDrawn="1"/>
        </p:nvPicPr>
        <p:blipFill>
          <a:blip r:embed="rId2" cstate="print"/>
          <a:srcRect l="11042"/>
          <a:stretch>
            <a:fillRect/>
          </a:stretch>
        </p:blipFill>
        <p:spPr bwMode="auto">
          <a:xfrm>
            <a:off x="0" y="0"/>
            <a:ext cx="9144000" cy="6858000"/>
          </a:xfrm>
          <a:prstGeom prst="rect">
            <a:avLst/>
          </a:prstGeom>
          <a:noFill/>
        </p:spPr>
      </p:pic>
      <p:sp>
        <p:nvSpPr>
          <p:cNvPr id="2049" name="Rectangle 1"/>
          <p:cNvSpPr>
            <a:spLocks noChangeArrowheads="1"/>
          </p:cNvSpPr>
          <p:nvPr userDrawn="1"/>
        </p:nvSpPr>
        <p:spPr bwMode="auto">
          <a:xfrm>
            <a:off x="0" y="0"/>
            <a:ext cx="9144000" cy="6858000"/>
          </a:xfrm>
          <a:prstGeom prst="rect">
            <a:avLst/>
          </a:prstGeom>
          <a:solidFill>
            <a:srgbClr val="FFFFFF">
              <a:alpha val="78000"/>
            </a:srgb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1" name="Round Diagonal Corner Rectangle 20"/>
          <p:cNvSpPr/>
          <p:nvPr userDrawn="1"/>
        </p:nvSpPr>
        <p:spPr>
          <a:xfrm>
            <a:off x="3200400" y="6096000"/>
            <a:ext cx="5943600" cy="914400"/>
          </a:xfrm>
          <a:prstGeom prst="round2Diag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248400"/>
            <a:ext cx="8991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The Colorado Health Fundation"/>
          <p:cNvPicPr>
            <a:picLocks noChangeAspect="1" noChangeArrowheads="1"/>
          </p:cNvPicPr>
          <p:nvPr userDrawn="1"/>
        </p:nvPicPr>
        <p:blipFill>
          <a:blip r:embed="rId3" cstate="print"/>
          <a:srcRect/>
          <a:stretch>
            <a:fillRect/>
          </a:stretch>
        </p:blipFill>
        <p:spPr bwMode="auto">
          <a:xfrm>
            <a:off x="5943600" y="6172200"/>
            <a:ext cx="2924175" cy="476250"/>
          </a:xfrm>
          <a:prstGeom prst="rect">
            <a:avLst/>
          </a:prstGeom>
          <a:noFill/>
        </p:spPr>
      </p:pic>
      <p:sp>
        <p:nvSpPr>
          <p:cNvPr id="14" name="Rectangle 13"/>
          <p:cNvSpPr/>
          <p:nvPr userDrawn="1"/>
        </p:nvSpPr>
        <p:spPr>
          <a:xfrm>
            <a:off x="4876800" y="6172200"/>
            <a:ext cx="762000" cy="533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descr="dhalogo[1]"/>
          <p:cNvPicPr>
            <a:picLocks noChangeAspect="1" noChangeArrowheads="1"/>
          </p:cNvPicPr>
          <p:nvPr userDrawn="1"/>
        </p:nvPicPr>
        <p:blipFill>
          <a:blip r:embed="rId4" cstate="print">
            <a:clrChange>
              <a:clrFrom>
                <a:srgbClr val="000000"/>
              </a:clrFrom>
              <a:clrTo>
                <a:srgbClr val="000000">
                  <a:alpha val="0"/>
                </a:srgbClr>
              </a:clrTo>
            </a:clrChange>
          </a:blip>
          <a:srcRect/>
          <a:stretch>
            <a:fillRect/>
          </a:stretch>
        </p:blipFill>
        <p:spPr bwMode="auto">
          <a:xfrm rot="-21600000">
            <a:off x="4876800" y="6172200"/>
            <a:ext cx="762000" cy="560916"/>
          </a:xfrm>
          <a:prstGeom prst="rect">
            <a:avLst/>
          </a:prstGeom>
          <a:noFill/>
          <a:ln w="9525" algn="in">
            <a:noFill/>
            <a:miter lim="800000"/>
            <a:headEnd/>
            <a:tailEnd/>
          </a:ln>
          <a:effectLst/>
        </p:spPr>
      </p:pic>
      <p:cxnSp>
        <p:nvCxnSpPr>
          <p:cNvPr id="18" name="Straight Connector 17"/>
          <p:cNvCxnSpPr/>
          <p:nvPr userDrawn="1"/>
        </p:nvCxnSpPr>
        <p:spPr>
          <a:xfrm>
            <a:off x="0" y="6248400"/>
            <a:ext cx="32004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3124200" y="6172200"/>
            <a:ext cx="152400" cy="15240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E43259-89FC-46DB-9A27-C45C82DC9D1B}"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B57D3-C8CA-43AB-901C-B71AF9718C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E43259-89FC-46DB-9A27-C45C82DC9D1B}"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B57D3-C8CA-43AB-901C-B71AF9718C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E43259-89FC-46DB-9A27-C45C82DC9D1B}"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B57D3-C8CA-43AB-901C-B71AF9718C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E43259-89FC-46DB-9A27-C45C82DC9D1B}"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B57D3-C8CA-43AB-901C-B71AF9718C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E43259-89FC-46DB-9A27-C45C82DC9D1B}" type="datetimeFigureOut">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B57D3-C8CA-43AB-901C-B71AF9718C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E43259-89FC-46DB-9A27-C45C82DC9D1B}" type="datetimeFigureOut">
              <a:rPr lang="en-US" smtClean="0"/>
              <a:pPr/>
              <a:t>10/22/2013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B57D3-C8CA-43AB-901C-B71AF9718C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E43259-89FC-46DB-9A27-C45C82DC9D1B}" type="datetimeFigureOut">
              <a:rPr lang="en-US" smtClean="0"/>
              <a:pPr/>
              <a:t>10/22/2013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B57D3-C8CA-43AB-901C-B71AF9718C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E43259-89FC-46DB-9A27-C45C82DC9D1B}" type="datetimeFigureOut">
              <a:rPr lang="en-US" smtClean="0"/>
              <a:pPr/>
              <a:t>10/22/2013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B57D3-C8CA-43AB-901C-B71AF9718C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E43259-89FC-46DB-9A27-C45C82DC9D1B}" type="datetimeFigureOut">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B57D3-C8CA-43AB-901C-B71AF9718C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E43259-89FC-46DB-9A27-C45C82DC9D1B}" type="datetimeFigureOut">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B57D3-C8CA-43AB-901C-B71AF9718C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43259-89FC-46DB-9A27-C45C82DC9D1B}" type="datetimeFigureOut">
              <a:rPr lang="en-US" smtClean="0"/>
              <a:pPr/>
              <a:t>10/22/2013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B57D3-C8CA-43AB-901C-B71AF9718C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ealthpolicysolutions.org/wp-content/uploads/2012/10/exercise-class-at-Tapiz-woman-in-yellow.jp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www.healthpolicysolutions.org/wp-content/uploads/2012/10/Denise-and-Katrina-role-play-during-class.jp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healthpolicysolutions.org/wp-content/uploads/2012/10/Residents-exercise-during-health-class-at-Tapiz.jp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819400"/>
            <a:ext cx="7772400" cy="781050"/>
          </a:xfrm>
        </p:spPr>
        <p:txBody>
          <a:bodyPr>
            <a:noAutofit/>
          </a:bodyPr>
          <a:lstStyle/>
          <a:p>
            <a:r>
              <a:rPr lang="en-US" sz="4000" b="1" dirty="0" smtClean="0">
                <a:latin typeface="Palatino Linotype" pitchFamily="18" charset="0"/>
              </a:rPr>
              <a:t>at Denver Housing Authority</a:t>
            </a:r>
            <a:endParaRPr lang="en-US" sz="4000" b="1" dirty="0">
              <a:latin typeface="Palatino Linotype" pitchFamily="18" charset="0"/>
            </a:endParaRPr>
          </a:p>
        </p:txBody>
      </p:sp>
      <p:sp>
        <p:nvSpPr>
          <p:cNvPr id="3" name="Subtitle 2"/>
          <p:cNvSpPr>
            <a:spLocks noGrp="1"/>
          </p:cNvSpPr>
          <p:nvPr>
            <p:ph type="subTitle" idx="4294967295"/>
          </p:nvPr>
        </p:nvSpPr>
        <p:spPr>
          <a:xfrm>
            <a:off x="0" y="4800600"/>
            <a:ext cx="9144000" cy="609600"/>
          </a:xfrm>
        </p:spPr>
        <p:txBody>
          <a:bodyPr>
            <a:normAutofit/>
          </a:bodyPr>
          <a:lstStyle/>
          <a:p>
            <a:pPr algn="ctr">
              <a:buNone/>
            </a:pPr>
            <a:r>
              <a:rPr lang="en-US" sz="2800" dirty="0" smtClean="0">
                <a:latin typeface="Arial Rounded MT Bold" pitchFamily="34" charset="0"/>
                <a:cs typeface="MV Boli" pitchFamily="2" charset="0"/>
              </a:rPr>
              <a:t>Current Status, Progress and Visions for the Future</a:t>
            </a:r>
            <a:endParaRPr lang="en-US" sz="2800" dirty="0">
              <a:latin typeface="Arial Rounded MT Bold" pitchFamily="34" charset="0"/>
              <a:cs typeface="MV Boli" pitchFamily="2" charset="0"/>
            </a:endParaRPr>
          </a:p>
        </p:txBody>
      </p:sp>
      <p:sp>
        <p:nvSpPr>
          <p:cNvPr id="5" name="Rectangle 4"/>
          <p:cNvSpPr/>
          <p:nvPr/>
        </p:nvSpPr>
        <p:spPr>
          <a:xfrm>
            <a:off x="0" y="1371600"/>
            <a:ext cx="91440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solidFill>
                  <a:srgbClr val="C00000"/>
                </a:solidFill>
                <a:effectLst>
                  <a:outerShdw blurRad="50800" dist="39000" dir="5460000" algn="tl">
                    <a:srgbClr val="000000">
                      <a:alpha val="38000"/>
                    </a:srgbClr>
                  </a:outerShdw>
                </a:effectLst>
              </a:rPr>
              <a:t>Healthy Living</a:t>
            </a:r>
            <a:endParaRPr lang="en-US" sz="9600" b="1" cap="none" spc="0" dirty="0">
              <a:ln w="11430"/>
              <a:solidFill>
                <a:srgbClr val="C0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4403"/>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u="sng" dirty="0" smtClean="0">
                <a:ln w="11430"/>
                <a:solidFill>
                  <a:srgbClr val="C00000"/>
                </a:solidFill>
                <a:effectLst>
                  <a:outerShdw blurRad="50800" dist="39000" dir="5460000" algn="tl">
                    <a:srgbClr val="000000">
                      <a:alpha val="38000"/>
                    </a:srgbClr>
                  </a:outerShdw>
                </a:effectLst>
              </a:rPr>
              <a:t>Healthy Living Programming</a:t>
            </a:r>
            <a:endParaRPr lang="en-US" sz="4800" b="1" u="sng" cap="none" spc="0" dirty="0">
              <a:ln w="11430"/>
              <a:solidFill>
                <a:srgbClr val="C00000"/>
              </a:solidFill>
              <a:effectLst>
                <a:outerShdw blurRad="50800" dist="39000" dir="5460000" algn="tl">
                  <a:srgbClr val="000000">
                    <a:alpha val="38000"/>
                  </a:srgbClr>
                </a:outerShdw>
              </a:effectLst>
            </a:endParaRPr>
          </a:p>
        </p:txBody>
      </p:sp>
      <p:sp>
        <p:nvSpPr>
          <p:cNvPr id="12" name="TextBox 11"/>
          <p:cNvSpPr txBox="1"/>
          <p:nvPr/>
        </p:nvSpPr>
        <p:spPr>
          <a:xfrm>
            <a:off x="609600" y="1676400"/>
            <a:ext cx="5105400" cy="3354765"/>
          </a:xfrm>
          <a:prstGeom prst="rect">
            <a:avLst/>
          </a:prstGeom>
          <a:noFill/>
        </p:spPr>
        <p:txBody>
          <a:bodyPr wrap="square" rtlCol="0">
            <a:spAutoFit/>
          </a:bodyPr>
          <a:lstStyle/>
          <a:p>
            <a:pPr marL="742950" indent="-742950" algn="ctr"/>
            <a:r>
              <a:rPr lang="en-US" sz="4800" u="sng" dirty="0" smtClean="0">
                <a:latin typeface="Arial Rounded MT Bold" pitchFamily="34" charset="0"/>
                <a:cs typeface="MV Boli" pitchFamily="2" charset="0"/>
              </a:rPr>
              <a:t>Fitness</a:t>
            </a:r>
            <a:endParaRPr lang="en-US" sz="1200" u="sng" dirty="0" smtClean="0">
              <a:latin typeface="Arial Rounded MT Bold" pitchFamily="34" charset="0"/>
              <a:cs typeface="MV Boli" pitchFamily="2" charset="0"/>
            </a:endParaRPr>
          </a:p>
          <a:p>
            <a:pPr marL="742950" indent="-742950" algn="ctr"/>
            <a:endParaRPr lang="en-US" sz="2000" dirty="0" smtClean="0">
              <a:latin typeface="Arial Rounded MT Bold" pitchFamily="34" charset="0"/>
              <a:cs typeface="MV Boli" pitchFamily="2" charset="0"/>
            </a:endParaRPr>
          </a:p>
          <a:p>
            <a:pPr marL="742950" indent="-742950"/>
            <a:r>
              <a:rPr lang="en-US" sz="3200" dirty="0" smtClean="0">
                <a:latin typeface="Arial Rounded MT Bold" pitchFamily="34" charset="0"/>
              </a:rPr>
              <a:t>2013 New Programming:</a:t>
            </a:r>
            <a:endParaRPr lang="en-US" sz="3200" dirty="0">
              <a:latin typeface="Arial Rounded MT Bold" pitchFamily="34" charset="0"/>
              <a:cs typeface="MV Boli" pitchFamily="2" charset="0"/>
            </a:endParaRPr>
          </a:p>
          <a:p>
            <a:pPr marL="742950" indent="-742950">
              <a:buFont typeface="Arial" pitchFamily="34" charset="0"/>
              <a:buChar char="•"/>
            </a:pPr>
            <a:r>
              <a:rPr lang="en-US" sz="2800" dirty="0" smtClean="0">
                <a:latin typeface="Arial Rounded MT Bold" pitchFamily="34" charset="0"/>
                <a:cs typeface="MV Boli" pitchFamily="2" charset="0"/>
              </a:rPr>
              <a:t>Yoga for the People</a:t>
            </a:r>
          </a:p>
          <a:p>
            <a:pPr marL="742950" indent="-742950">
              <a:buFont typeface="Arial" pitchFamily="34" charset="0"/>
              <a:buChar char="•"/>
            </a:pPr>
            <a:r>
              <a:rPr lang="en-US" sz="2800" dirty="0" smtClean="0">
                <a:latin typeface="Arial Rounded MT Bold" pitchFamily="34" charset="0"/>
                <a:cs typeface="MV Boli" pitchFamily="2" charset="0"/>
              </a:rPr>
              <a:t>Walking Club</a:t>
            </a:r>
          </a:p>
          <a:p>
            <a:pPr marL="742950" indent="-742950">
              <a:buFont typeface="Arial" pitchFamily="34" charset="0"/>
              <a:buChar char="•"/>
            </a:pPr>
            <a:r>
              <a:rPr lang="en-US" sz="2800" dirty="0" smtClean="0">
                <a:latin typeface="Arial Rounded MT Bold" pitchFamily="34" charset="0"/>
                <a:cs typeface="MV Boli" pitchFamily="2" charset="0"/>
              </a:rPr>
              <a:t>Sit and Be Fit</a:t>
            </a:r>
          </a:p>
          <a:p>
            <a:pPr marL="742950" indent="-742950">
              <a:buFont typeface="Arial" pitchFamily="34" charset="0"/>
              <a:buChar char="•"/>
            </a:pPr>
            <a:r>
              <a:rPr lang="en-US" sz="2800" dirty="0" err="1" smtClean="0">
                <a:latin typeface="Arial Rounded MT Bold" pitchFamily="34" charset="0"/>
                <a:cs typeface="MV Boli" pitchFamily="2" charset="0"/>
              </a:rPr>
              <a:t>Zumba</a:t>
            </a:r>
            <a:endParaRPr lang="en-US" sz="4000" dirty="0" smtClean="0">
              <a:latin typeface="Arial Rounded MT Bold" pitchFamily="34" charset="0"/>
            </a:endParaRPr>
          </a:p>
        </p:txBody>
      </p:sp>
      <p:pic>
        <p:nvPicPr>
          <p:cNvPr id="33794" name="Picture 2" descr="http://www.healthpolicysolutions.org/wp-content/uploads/2012/10/exercise-class-at-Tapiz-woman-in-yellow-300x168.jpg">
            <a:hlinkClick r:id="rId3"/>
          </p:cNvPr>
          <p:cNvPicPr>
            <a:picLocks noChangeAspect="1" noChangeArrowheads="1"/>
          </p:cNvPicPr>
          <p:nvPr/>
        </p:nvPicPr>
        <p:blipFill>
          <a:blip r:embed="rId4" cstate="print"/>
          <a:srcRect r="17231"/>
          <a:stretch>
            <a:fillRect/>
          </a:stretch>
        </p:blipFill>
        <p:spPr bwMode="auto">
          <a:xfrm>
            <a:off x="5257800" y="2286000"/>
            <a:ext cx="3378758" cy="2286000"/>
          </a:xfrm>
          <a:prstGeom prst="rect">
            <a:avLst/>
          </a:prstGeom>
          <a:noFill/>
          <a:ln w="5715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 calcmode="lin" valueType="num">
                                      <p:cBhvr additive="base">
                                        <p:cTn id="7"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 calcmode="lin" valueType="num">
                                      <p:cBhvr additive="base">
                                        <p:cTn id="13"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anim calcmode="lin" valueType="num">
                                      <p:cBhvr additive="base">
                                        <p:cTn id="19"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 calcmode="lin" valueType="num">
                                      <p:cBhvr additive="base">
                                        <p:cTn id="25"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4403"/>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u="sng" dirty="0" smtClean="0">
                <a:ln w="11430"/>
                <a:solidFill>
                  <a:srgbClr val="C00000"/>
                </a:solidFill>
                <a:effectLst>
                  <a:outerShdw blurRad="50800" dist="39000" dir="5460000" algn="tl">
                    <a:srgbClr val="000000">
                      <a:alpha val="38000"/>
                    </a:srgbClr>
                  </a:outerShdw>
                </a:effectLst>
              </a:rPr>
              <a:t>Healthy Living Programming</a:t>
            </a:r>
            <a:endParaRPr lang="en-US" sz="4800" b="1" u="sng" cap="none" spc="0" dirty="0">
              <a:ln w="11430"/>
              <a:solidFill>
                <a:srgbClr val="C00000"/>
              </a:solidFill>
              <a:effectLst>
                <a:outerShdw blurRad="50800" dist="39000" dir="5460000" algn="tl">
                  <a:srgbClr val="000000">
                    <a:alpha val="38000"/>
                  </a:srgbClr>
                </a:outerShdw>
              </a:effectLst>
            </a:endParaRPr>
          </a:p>
        </p:txBody>
      </p:sp>
      <p:sp>
        <p:nvSpPr>
          <p:cNvPr id="12" name="TextBox 11"/>
          <p:cNvSpPr txBox="1"/>
          <p:nvPr/>
        </p:nvSpPr>
        <p:spPr>
          <a:xfrm>
            <a:off x="4267200" y="1752600"/>
            <a:ext cx="4724400" cy="3477875"/>
          </a:xfrm>
          <a:prstGeom prst="rect">
            <a:avLst/>
          </a:prstGeom>
          <a:noFill/>
        </p:spPr>
        <p:txBody>
          <a:bodyPr wrap="square" rtlCol="0">
            <a:spAutoFit/>
          </a:bodyPr>
          <a:lstStyle/>
          <a:p>
            <a:pPr marL="742950" indent="-742950" algn="ctr"/>
            <a:r>
              <a:rPr lang="en-US" sz="4800" u="sng" dirty="0" smtClean="0">
                <a:latin typeface="Arial Rounded MT Bold" pitchFamily="34" charset="0"/>
                <a:cs typeface="MV Boli" pitchFamily="2" charset="0"/>
              </a:rPr>
              <a:t>Education</a:t>
            </a:r>
            <a:endParaRPr lang="en-US" sz="1200" u="sng" dirty="0" smtClean="0">
              <a:latin typeface="Arial Rounded MT Bold" pitchFamily="34" charset="0"/>
              <a:cs typeface="MV Boli" pitchFamily="2" charset="0"/>
            </a:endParaRPr>
          </a:p>
          <a:p>
            <a:pPr marL="742950" indent="-742950" algn="ctr"/>
            <a:endParaRPr lang="en-US" sz="2000" dirty="0" smtClean="0">
              <a:latin typeface="Arial Rounded MT Bold" pitchFamily="34" charset="0"/>
              <a:cs typeface="MV Boli" pitchFamily="2" charset="0"/>
            </a:endParaRPr>
          </a:p>
          <a:p>
            <a:pPr marL="742950" indent="-742950" algn="ctr"/>
            <a:r>
              <a:rPr lang="en-US" sz="3600" dirty="0" smtClean="0">
                <a:latin typeface="Arial Rounded MT Bold" pitchFamily="34" charset="0"/>
              </a:rPr>
              <a:t>2012 Programming</a:t>
            </a:r>
            <a:r>
              <a:rPr lang="en-US" sz="4000" dirty="0" smtClean="0">
                <a:latin typeface="Arial Rounded MT Bold" pitchFamily="34" charset="0"/>
              </a:rPr>
              <a:t>:</a:t>
            </a:r>
            <a:endParaRPr lang="en-US" sz="2800" dirty="0">
              <a:latin typeface="Arial Rounded MT Bold" pitchFamily="34" charset="0"/>
              <a:cs typeface="MV Boli" pitchFamily="2" charset="0"/>
            </a:endParaRPr>
          </a:p>
          <a:p>
            <a:pPr marL="742950" indent="-742950">
              <a:buFont typeface="Arial" pitchFamily="34" charset="0"/>
              <a:buChar char="•"/>
            </a:pPr>
            <a:r>
              <a:rPr lang="en-US" sz="2800" dirty="0" smtClean="0">
                <a:latin typeface="Arial Rounded MT Bold" pitchFamily="34" charset="0"/>
                <a:cs typeface="MV Boli" pitchFamily="2" charset="0"/>
              </a:rPr>
              <a:t>With Every Heartbeat is Life</a:t>
            </a:r>
          </a:p>
          <a:p>
            <a:pPr marL="742950" indent="-742950">
              <a:buFont typeface="Arial" pitchFamily="34" charset="0"/>
              <a:buChar char="•"/>
            </a:pPr>
            <a:r>
              <a:rPr lang="en-US" sz="2800" dirty="0" smtClean="0">
                <a:latin typeface="Arial Rounded MT Bold" pitchFamily="34" charset="0"/>
                <a:cs typeface="MV Boli" pitchFamily="2" charset="0"/>
              </a:rPr>
              <a:t>CHARLAR</a:t>
            </a:r>
          </a:p>
          <a:p>
            <a:pPr marL="742950" indent="-742950">
              <a:buFont typeface="Arial" pitchFamily="34" charset="0"/>
              <a:buChar char="•"/>
            </a:pPr>
            <a:r>
              <a:rPr lang="en-US" sz="2800" dirty="0" smtClean="0">
                <a:latin typeface="Arial Rounded MT Bold" pitchFamily="34" charset="0"/>
                <a:cs typeface="MV Boli" pitchFamily="2" charset="0"/>
              </a:rPr>
              <a:t>Metro-Crisis Center</a:t>
            </a:r>
            <a:endParaRPr lang="en-US" sz="4000" dirty="0" smtClean="0">
              <a:latin typeface="Arial Rounded MT Bold" pitchFamily="34" charset="0"/>
            </a:endParaRPr>
          </a:p>
        </p:txBody>
      </p:sp>
      <p:pic>
        <p:nvPicPr>
          <p:cNvPr id="37890" name="Picture 2" descr="http://www.healthpolicysolutions.org/wp-content/uploads/2012/10/Denise-and-Katrina-role-play-during-class.jpg">
            <a:hlinkClick r:id="rId3"/>
          </p:cNvPr>
          <p:cNvPicPr>
            <a:picLocks noChangeAspect="1" noChangeArrowheads="1"/>
          </p:cNvPicPr>
          <p:nvPr/>
        </p:nvPicPr>
        <p:blipFill>
          <a:blip r:embed="rId4" cstate="print"/>
          <a:srcRect/>
          <a:stretch>
            <a:fillRect/>
          </a:stretch>
        </p:blipFill>
        <p:spPr bwMode="auto">
          <a:xfrm>
            <a:off x="457200" y="2362200"/>
            <a:ext cx="3733800" cy="2105228"/>
          </a:xfrm>
          <a:prstGeom prst="rect">
            <a:avLst/>
          </a:prstGeom>
          <a:noFill/>
          <a:ln w="5715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 calcmode="lin" valueType="num">
                                      <p:cBhvr additive="base">
                                        <p:cTn id="7" dur="500" fill="hold"/>
                                        <p:tgtEl>
                                          <p:spTgt spid="12">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 calcmode="lin" valueType="num">
                                      <p:cBhvr additive="base">
                                        <p:cTn id="13" dur="500" fill="hold"/>
                                        <p:tgtEl>
                                          <p:spTgt spid="12">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anim calcmode="lin" valueType="num">
                                      <p:cBhvr additive="base">
                                        <p:cTn id="19" dur="500" fill="hold"/>
                                        <p:tgtEl>
                                          <p:spTgt spid="12">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4403"/>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u="sng" dirty="0" smtClean="0">
                <a:ln w="11430"/>
                <a:solidFill>
                  <a:srgbClr val="C00000"/>
                </a:solidFill>
                <a:effectLst>
                  <a:outerShdw blurRad="50800" dist="39000" dir="5460000" algn="tl">
                    <a:srgbClr val="000000">
                      <a:alpha val="38000"/>
                    </a:srgbClr>
                  </a:outerShdw>
                </a:effectLst>
              </a:rPr>
              <a:t>Healthy Living Programming</a:t>
            </a:r>
            <a:endParaRPr lang="en-US" sz="4800" b="1" u="sng" cap="none" spc="0" dirty="0">
              <a:ln w="11430"/>
              <a:solidFill>
                <a:srgbClr val="C00000"/>
              </a:solidFill>
              <a:effectLst>
                <a:outerShdw blurRad="50800" dist="39000" dir="5460000" algn="tl">
                  <a:srgbClr val="000000">
                    <a:alpha val="38000"/>
                  </a:srgbClr>
                </a:outerShdw>
              </a:effectLst>
            </a:endParaRPr>
          </a:p>
        </p:txBody>
      </p:sp>
      <p:sp>
        <p:nvSpPr>
          <p:cNvPr id="12" name="TextBox 11"/>
          <p:cNvSpPr txBox="1"/>
          <p:nvPr/>
        </p:nvSpPr>
        <p:spPr>
          <a:xfrm>
            <a:off x="228600" y="1600200"/>
            <a:ext cx="5181600" cy="3354765"/>
          </a:xfrm>
          <a:prstGeom prst="rect">
            <a:avLst/>
          </a:prstGeom>
          <a:noFill/>
        </p:spPr>
        <p:txBody>
          <a:bodyPr wrap="square" rtlCol="0">
            <a:spAutoFit/>
          </a:bodyPr>
          <a:lstStyle/>
          <a:p>
            <a:pPr marL="742950" indent="-742950" algn="ctr"/>
            <a:r>
              <a:rPr lang="en-US" sz="4800" u="sng" dirty="0" smtClean="0">
                <a:latin typeface="Arial Rounded MT Bold" pitchFamily="34" charset="0"/>
                <a:cs typeface="MV Boli" pitchFamily="2" charset="0"/>
              </a:rPr>
              <a:t>Education</a:t>
            </a:r>
            <a:endParaRPr lang="en-US" sz="1200" u="sng" dirty="0" smtClean="0">
              <a:latin typeface="Arial Rounded MT Bold" pitchFamily="34" charset="0"/>
              <a:cs typeface="MV Boli" pitchFamily="2" charset="0"/>
            </a:endParaRPr>
          </a:p>
          <a:p>
            <a:pPr marL="742950" indent="-742950" algn="ctr"/>
            <a:endParaRPr lang="en-US" sz="2000" dirty="0" smtClean="0">
              <a:latin typeface="Arial Rounded MT Bold" pitchFamily="34" charset="0"/>
              <a:cs typeface="MV Boli" pitchFamily="2" charset="0"/>
            </a:endParaRPr>
          </a:p>
          <a:p>
            <a:pPr marL="742950" indent="-742950" algn="ctr"/>
            <a:r>
              <a:rPr lang="en-US" sz="3200" dirty="0" smtClean="0">
                <a:latin typeface="Arial Rounded MT Bold" pitchFamily="34" charset="0"/>
              </a:rPr>
              <a:t>2013 New Programming:</a:t>
            </a:r>
            <a:endParaRPr lang="en-US" sz="3200" dirty="0">
              <a:latin typeface="Arial Rounded MT Bold" pitchFamily="34" charset="0"/>
              <a:cs typeface="MV Boli" pitchFamily="2" charset="0"/>
            </a:endParaRPr>
          </a:p>
          <a:p>
            <a:pPr marL="742950" indent="-742950">
              <a:buFont typeface="Arial" pitchFamily="34" charset="0"/>
              <a:buChar char="•"/>
            </a:pPr>
            <a:r>
              <a:rPr lang="en-US" sz="2800" dirty="0" smtClean="0">
                <a:latin typeface="Arial Rounded MT Bold" pitchFamily="34" charset="0"/>
                <a:cs typeface="MV Boli" pitchFamily="2" charset="0"/>
              </a:rPr>
              <a:t>Self Defense Classes</a:t>
            </a:r>
          </a:p>
          <a:p>
            <a:pPr marL="742950" indent="-742950">
              <a:buFont typeface="Arial" pitchFamily="34" charset="0"/>
              <a:buChar char="•"/>
            </a:pPr>
            <a:r>
              <a:rPr lang="en-US" sz="2800" dirty="0" smtClean="0">
                <a:latin typeface="Arial Rounded MT Bold" pitchFamily="34" charset="0"/>
                <a:cs typeface="MV Boli" pitchFamily="2" charset="0"/>
              </a:rPr>
              <a:t>Stress Management</a:t>
            </a:r>
          </a:p>
          <a:p>
            <a:pPr marL="742950" indent="-742950">
              <a:buFont typeface="Arial" pitchFamily="34" charset="0"/>
              <a:buChar char="•"/>
            </a:pPr>
            <a:r>
              <a:rPr lang="en-US" sz="2800" dirty="0" smtClean="0">
                <a:latin typeface="Arial Rounded MT Bold" pitchFamily="34" charset="0"/>
                <a:cs typeface="MV Boli" pitchFamily="2" charset="0"/>
              </a:rPr>
              <a:t>Bright Beginnings</a:t>
            </a:r>
          </a:p>
          <a:p>
            <a:pPr marL="742950" indent="-742950">
              <a:buFont typeface="Arial" pitchFamily="34" charset="0"/>
              <a:buChar char="•"/>
            </a:pPr>
            <a:r>
              <a:rPr lang="en-US" sz="2800" dirty="0" smtClean="0">
                <a:latin typeface="Arial Rounded MT Bold" pitchFamily="34" charset="0"/>
                <a:cs typeface="MV Boli" pitchFamily="2" charset="0"/>
              </a:rPr>
              <a:t>First Aid</a:t>
            </a:r>
            <a:endParaRPr lang="en-US" sz="4000" dirty="0" smtClean="0">
              <a:latin typeface="Arial Rounded MT Bold" pitchFamily="34" charset="0"/>
            </a:endParaRPr>
          </a:p>
        </p:txBody>
      </p:sp>
      <p:pic>
        <p:nvPicPr>
          <p:cNvPr id="38914" name="Picture 2" descr="F:\RCS\HOPE VI SoLi\WEHL Training\Photos\photos\DSCF0105.JPG"/>
          <p:cNvPicPr>
            <a:picLocks noChangeAspect="1" noChangeArrowheads="1"/>
          </p:cNvPicPr>
          <p:nvPr/>
        </p:nvPicPr>
        <p:blipFill>
          <a:blip r:embed="rId3" cstate="print"/>
          <a:srcRect l="7692" t="24615" r="23077" b="9744"/>
          <a:stretch>
            <a:fillRect/>
          </a:stretch>
        </p:blipFill>
        <p:spPr bwMode="auto">
          <a:xfrm>
            <a:off x="5410200" y="2133600"/>
            <a:ext cx="3429000" cy="2438400"/>
          </a:xfrm>
          <a:prstGeom prst="rect">
            <a:avLst/>
          </a:prstGeom>
          <a:noFill/>
          <a:ln w="5715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 calcmode="lin" valueType="num">
                                      <p:cBhvr additive="base">
                                        <p:cTn id="7"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 calcmode="lin" valueType="num">
                                      <p:cBhvr additive="base">
                                        <p:cTn id="13"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anim calcmode="lin" valueType="num">
                                      <p:cBhvr additive="base">
                                        <p:cTn id="19"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 calcmode="lin" valueType="num">
                                      <p:cBhvr additive="base">
                                        <p:cTn id="25"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4403"/>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u="sng" dirty="0" smtClean="0">
                <a:ln w="11430"/>
                <a:solidFill>
                  <a:srgbClr val="C00000"/>
                </a:solidFill>
                <a:effectLst>
                  <a:outerShdw blurRad="50800" dist="39000" dir="5460000" algn="tl">
                    <a:srgbClr val="000000">
                      <a:alpha val="38000"/>
                    </a:srgbClr>
                  </a:outerShdw>
                </a:effectLst>
              </a:rPr>
              <a:t>Healthy Living Programming</a:t>
            </a:r>
            <a:endParaRPr lang="en-US" sz="4800" b="1" u="sng" cap="none" spc="0" dirty="0">
              <a:ln w="11430"/>
              <a:solidFill>
                <a:srgbClr val="C00000"/>
              </a:solidFill>
              <a:effectLst>
                <a:outerShdw blurRad="50800" dist="39000" dir="5460000" algn="tl">
                  <a:srgbClr val="000000">
                    <a:alpha val="38000"/>
                  </a:srgbClr>
                </a:outerShdw>
              </a:effectLst>
            </a:endParaRPr>
          </a:p>
        </p:txBody>
      </p:sp>
      <p:sp>
        <p:nvSpPr>
          <p:cNvPr id="12" name="TextBox 11"/>
          <p:cNvSpPr txBox="1"/>
          <p:nvPr/>
        </p:nvSpPr>
        <p:spPr>
          <a:xfrm>
            <a:off x="4267200" y="1752600"/>
            <a:ext cx="4724400" cy="4770537"/>
          </a:xfrm>
          <a:prstGeom prst="rect">
            <a:avLst/>
          </a:prstGeom>
          <a:noFill/>
        </p:spPr>
        <p:txBody>
          <a:bodyPr wrap="square" rtlCol="0">
            <a:spAutoFit/>
          </a:bodyPr>
          <a:lstStyle/>
          <a:p>
            <a:pPr marL="742950" indent="-742950" algn="ctr"/>
            <a:r>
              <a:rPr lang="en-US" sz="4800" u="sng" dirty="0" smtClean="0">
                <a:latin typeface="Arial Rounded MT Bold" pitchFamily="34" charset="0"/>
                <a:cs typeface="MV Boli" pitchFamily="2" charset="0"/>
              </a:rPr>
              <a:t>Wellness</a:t>
            </a:r>
            <a:endParaRPr lang="en-US" sz="1200" u="sng" dirty="0" smtClean="0">
              <a:latin typeface="Arial Rounded MT Bold" pitchFamily="34" charset="0"/>
              <a:cs typeface="MV Boli" pitchFamily="2" charset="0"/>
            </a:endParaRPr>
          </a:p>
          <a:p>
            <a:pPr marL="742950" indent="-742950" algn="ctr"/>
            <a:endParaRPr lang="en-US" sz="2000" dirty="0" smtClean="0">
              <a:latin typeface="Arial Rounded MT Bold" pitchFamily="34" charset="0"/>
              <a:cs typeface="MV Boli" pitchFamily="2" charset="0"/>
            </a:endParaRPr>
          </a:p>
          <a:p>
            <a:pPr marL="742950" indent="-742950" algn="ctr"/>
            <a:r>
              <a:rPr lang="en-US" sz="3600" dirty="0" smtClean="0">
                <a:latin typeface="Arial Rounded MT Bold" pitchFamily="34" charset="0"/>
              </a:rPr>
              <a:t>2012 Programming:</a:t>
            </a:r>
            <a:endParaRPr lang="en-US" sz="3600" dirty="0">
              <a:latin typeface="Arial Rounded MT Bold" pitchFamily="34" charset="0"/>
              <a:cs typeface="MV Boli" pitchFamily="2" charset="0"/>
            </a:endParaRPr>
          </a:p>
          <a:p>
            <a:pPr marL="742950" indent="-742950">
              <a:buFont typeface="Arial" pitchFamily="34" charset="0"/>
              <a:buChar char="•"/>
            </a:pPr>
            <a:r>
              <a:rPr lang="en-US" sz="3200" dirty="0" smtClean="0">
                <a:latin typeface="Arial Rounded MT Bold" pitchFamily="34" charset="0"/>
                <a:cs typeface="MV Boli" pitchFamily="2" charset="0"/>
              </a:rPr>
              <a:t>Flu Shots</a:t>
            </a:r>
          </a:p>
          <a:p>
            <a:pPr marL="742950" indent="-742950">
              <a:buFont typeface="Arial" pitchFamily="34" charset="0"/>
              <a:buChar char="•"/>
            </a:pPr>
            <a:r>
              <a:rPr lang="en-US" sz="3200" dirty="0" smtClean="0">
                <a:latin typeface="Arial Rounded MT Bold" pitchFamily="34" charset="0"/>
                <a:cs typeface="MV Boli" pitchFamily="2" charset="0"/>
              </a:rPr>
              <a:t>Medicare Info Sessions</a:t>
            </a:r>
          </a:p>
          <a:p>
            <a:pPr marL="742950" indent="-742950">
              <a:buFont typeface="Arial" pitchFamily="34" charset="0"/>
              <a:buChar char="•"/>
            </a:pPr>
            <a:r>
              <a:rPr lang="en-US" sz="3200" dirty="0" smtClean="0">
                <a:latin typeface="Arial Rounded MT Bold" pitchFamily="34" charset="0"/>
                <a:cs typeface="MV Boli" pitchFamily="2" charset="0"/>
              </a:rPr>
              <a:t>Family Dinner Night</a:t>
            </a:r>
          </a:p>
          <a:p>
            <a:pPr marL="742950" indent="-742950">
              <a:buFont typeface="Arial" pitchFamily="34" charset="0"/>
              <a:buChar char="•"/>
            </a:pPr>
            <a:endParaRPr lang="en-US" sz="4000" dirty="0" smtClean="0">
              <a:latin typeface="Tw Cen MT Condensed Extra Bold" pitchFamily="34" charset="0"/>
            </a:endParaRPr>
          </a:p>
        </p:txBody>
      </p:sp>
      <p:pic>
        <p:nvPicPr>
          <p:cNvPr id="39938" name="Picture 2" descr="F:\RCS\Pictures\April 2012 Healthy Communities Conference\IMG_7582.JPG"/>
          <p:cNvPicPr>
            <a:picLocks noChangeAspect="1" noChangeArrowheads="1"/>
          </p:cNvPicPr>
          <p:nvPr/>
        </p:nvPicPr>
        <p:blipFill>
          <a:blip r:embed="rId3" cstate="print"/>
          <a:srcRect/>
          <a:stretch>
            <a:fillRect/>
          </a:stretch>
        </p:blipFill>
        <p:spPr bwMode="auto">
          <a:xfrm>
            <a:off x="685800" y="2209800"/>
            <a:ext cx="3314700" cy="2209800"/>
          </a:xfrm>
          <a:prstGeom prst="rect">
            <a:avLst/>
          </a:prstGeom>
          <a:noFill/>
          <a:ln w="5715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 calcmode="lin" valueType="num">
                                      <p:cBhvr additive="base">
                                        <p:cTn id="7" dur="500" fill="hold"/>
                                        <p:tgtEl>
                                          <p:spTgt spid="12">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 calcmode="lin" valueType="num">
                                      <p:cBhvr additive="base">
                                        <p:cTn id="13" dur="500" fill="hold"/>
                                        <p:tgtEl>
                                          <p:spTgt spid="12">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anim calcmode="lin" valueType="num">
                                      <p:cBhvr additive="base">
                                        <p:cTn id="19" dur="500" fill="hold"/>
                                        <p:tgtEl>
                                          <p:spTgt spid="12">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4403"/>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u="sng" dirty="0" smtClean="0">
                <a:ln w="11430"/>
                <a:solidFill>
                  <a:srgbClr val="C00000"/>
                </a:solidFill>
                <a:effectLst>
                  <a:outerShdw blurRad="50800" dist="39000" dir="5460000" algn="tl">
                    <a:srgbClr val="000000">
                      <a:alpha val="38000"/>
                    </a:srgbClr>
                  </a:outerShdw>
                </a:effectLst>
              </a:rPr>
              <a:t>Healthy Living Programming</a:t>
            </a:r>
            <a:endParaRPr lang="en-US" sz="4800" b="1" u="sng" cap="none" spc="0" dirty="0">
              <a:ln w="11430"/>
              <a:solidFill>
                <a:srgbClr val="C00000"/>
              </a:solidFill>
              <a:effectLst>
                <a:outerShdw blurRad="50800" dist="39000" dir="5460000" algn="tl">
                  <a:srgbClr val="000000">
                    <a:alpha val="38000"/>
                  </a:srgbClr>
                </a:outerShdw>
              </a:effectLst>
            </a:endParaRPr>
          </a:p>
        </p:txBody>
      </p:sp>
      <p:sp>
        <p:nvSpPr>
          <p:cNvPr id="12" name="TextBox 11"/>
          <p:cNvSpPr txBox="1"/>
          <p:nvPr/>
        </p:nvSpPr>
        <p:spPr>
          <a:xfrm>
            <a:off x="228600" y="1752600"/>
            <a:ext cx="5181600" cy="3354765"/>
          </a:xfrm>
          <a:prstGeom prst="rect">
            <a:avLst/>
          </a:prstGeom>
          <a:noFill/>
        </p:spPr>
        <p:txBody>
          <a:bodyPr wrap="square" rtlCol="0">
            <a:spAutoFit/>
          </a:bodyPr>
          <a:lstStyle/>
          <a:p>
            <a:pPr marL="742950" indent="-742950" algn="ctr"/>
            <a:r>
              <a:rPr lang="en-US" sz="4800" u="sng" dirty="0" smtClean="0">
                <a:latin typeface="Arial Rounded MT Bold" pitchFamily="34" charset="0"/>
                <a:cs typeface="MV Boli" pitchFamily="2" charset="0"/>
              </a:rPr>
              <a:t>Wellness</a:t>
            </a:r>
            <a:endParaRPr lang="en-US" sz="1200" u="sng" dirty="0" smtClean="0">
              <a:latin typeface="Arial Rounded MT Bold" pitchFamily="34" charset="0"/>
              <a:cs typeface="MV Boli" pitchFamily="2" charset="0"/>
            </a:endParaRPr>
          </a:p>
          <a:p>
            <a:pPr marL="742950" indent="-742950" algn="ctr"/>
            <a:endParaRPr lang="en-US" sz="2000" dirty="0" smtClean="0">
              <a:latin typeface="Arial Rounded MT Bold" pitchFamily="34" charset="0"/>
              <a:cs typeface="MV Boli" pitchFamily="2" charset="0"/>
            </a:endParaRPr>
          </a:p>
          <a:p>
            <a:pPr marL="742950" indent="-742950" algn="ctr"/>
            <a:r>
              <a:rPr lang="en-US" sz="3200" dirty="0" smtClean="0">
                <a:latin typeface="Arial Rounded MT Bold" pitchFamily="34" charset="0"/>
              </a:rPr>
              <a:t>2013 New Programming:</a:t>
            </a:r>
            <a:endParaRPr lang="en-US" sz="3200" dirty="0">
              <a:latin typeface="Arial Rounded MT Bold" pitchFamily="34" charset="0"/>
              <a:cs typeface="MV Boli" pitchFamily="2" charset="0"/>
            </a:endParaRPr>
          </a:p>
          <a:p>
            <a:pPr marL="742950" indent="-742950">
              <a:buFont typeface="Arial" pitchFamily="34" charset="0"/>
              <a:buChar char="•"/>
            </a:pPr>
            <a:r>
              <a:rPr lang="en-US" sz="2800" dirty="0" smtClean="0">
                <a:latin typeface="Arial Rounded MT Bold" pitchFamily="34" charset="0"/>
                <a:cs typeface="MV Boli" pitchFamily="2" charset="0"/>
              </a:rPr>
              <a:t>Dominican Sisters: Weekly Health Clinics and CNA home visits</a:t>
            </a:r>
          </a:p>
          <a:p>
            <a:pPr marL="742950" indent="-742950">
              <a:buFont typeface="Arial" pitchFamily="34" charset="0"/>
              <a:buChar char="•"/>
            </a:pPr>
            <a:r>
              <a:rPr lang="en-US" sz="2800" dirty="0" err="1" smtClean="0">
                <a:latin typeface="Arial Rounded MT Bold" pitchFamily="34" charset="0"/>
                <a:cs typeface="MV Boli" pitchFamily="2" charset="0"/>
              </a:rPr>
              <a:t>Estara</a:t>
            </a:r>
            <a:endParaRPr lang="en-US" sz="4000" dirty="0" smtClean="0">
              <a:latin typeface="Arial Rounded MT Bold" pitchFamily="34" charset="0"/>
            </a:endParaRPr>
          </a:p>
        </p:txBody>
      </p:sp>
      <p:pic>
        <p:nvPicPr>
          <p:cNvPr id="40962" name="Picture 2" descr="F:\RCS\HOPE VI SoLi\WEHL Training\Photos\photos\DSCF0117.JPG"/>
          <p:cNvPicPr>
            <a:picLocks noChangeAspect="1" noChangeArrowheads="1"/>
          </p:cNvPicPr>
          <p:nvPr/>
        </p:nvPicPr>
        <p:blipFill>
          <a:blip r:embed="rId3" cstate="print"/>
          <a:srcRect l="16129" t="23656" r="3226"/>
          <a:stretch>
            <a:fillRect/>
          </a:stretch>
        </p:blipFill>
        <p:spPr bwMode="auto">
          <a:xfrm>
            <a:off x="5475668" y="2209800"/>
            <a:ext cx="3058732" cy="2171700"/>
          </a:xfrm>
          <a:prstGeom prst="rect">
            <a:avLst/>
          </a:prstGeom>
          <a:noFill/>
          <a:ln w="5715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 calcmode="lin" valueType="num">
                                      <p:cBhvr additive="base">
                                        <p:cTn id="7"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 calcmode="lin" valueType="num">
                                      <p:cBhvr additive="base">
                                        <p:cTn id="13"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2057400"/>
            <a:ext cx="9144000" cy="2308324"/>
          </a:xfrm>
          <a:prstGeom prst="rect">
            <a:avLst/>
          </a:prstGeom>
          <a:noFill/>
        </p:spPr>
        <p:txBody>
          <a:bodyPr wrap="square" rtlCol="0">
            <a:spAutoFit/>
          </a:bodyPr>
          <a:lstStyle/>
          <a:p>
            <a:pPr algn="ctr"/>
            <a:r>
              <a:rPr lang="en-US" sz="3600" dirty="0" smtClean="0">
                <a:latin typeface="Arial Rounded MT Bold" pitchFamily="34" charset="0"/>
                <a:cs typeface="MV Boli" pitchFamily="2" charset="0"/>
              </a:rPr>
              <a:t>Contact me:</a:t>
            </a:r>
          </a:p>
          <a:p>
            <a:pPr algn="ctr"/>
            <a:r>
              <a:rPr lang="en-US" sz="3600" dirty="0" smtClean="0">
                <a:latin typeface="Arial Rounded MT Bold" pitchFamily="34" charset="0"/>
                <a:cs typeface="MV Boli" pitchFamily="2" charset="0"/>
              </a:rPr>
              <a:t>Bob Prettyman</a:t>
            </a:r>
            <a:endParaRPr lang="en-US" sz="3600" dirty="0" smtClean="0">
              <a:latin typeface="Arial Rounded MT Bold" pitchFamily="34" charset="0"/>
              <a:cs typeface="MV Boli" pitchFamily="2" charset="0"/>
            </a:endParaRPr>
          </a:p>
          <a:p>
            <a:pPr algn="ctr"/>
            <a:r>
              <a:rPr lang="en-US" sz="3600" dirty="0" smtClean="0">
                <a:latin typeface="Arial Rounded MT Bold" pitchFamily="34" charset="0"/>
                <a:cs typeface="MV Boli" pitchFamily="2" charset="0"/>
              </a:rPr>
              <a:t>720-932-3169</a:t>
            </a:r>
            <a:endParaRPr lang="en-US" sz="3600" dirty="0" smtClean="0">
              <a:latin typeface="Arial Rounded MT Bold" pitchFamily="34" charset="0"/>
              <a:cs typeface="MV Boli" pitchFamily="2" charset="0"/>
            </a:endParaRPr>
          </a:p>
          <a:p>
            <a:pPr algn="ctr"/>
            <a:r>
              <a:rPr lang="en-US" sz="3600" dirty="0" smtClean="0">
                <a:latin typeface="Arial Rounded MT Bold" pitchFamily="34" charset="0"/>
                <a:cs typeface="MV Boli" pitchFamily="2" charset="0"/>
              </a:rPr>
              <a:t>bprett@denverhousing.org</a:t>
            </a:r>
            <a:endParaRPr lang="en-US" sz="3600" dirty="0">
              <a:latin typeface="Arial Rounded MT Bold" pitchFamily="34" charset="0"/>
              <a:cs typeface="MV Boli"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4403"/>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u="sng" dirty="0" smtClean="0">
                <a:ln w="11430"/>
                <a:solidFill>
                  <a:srgbClr val="C00000"/>
                </a:solidFill>
                <a:effectLst>
                  <a:outerShdw blurRad="50800" dist="39000" dir="5460000" algn="tl">
                    <a:srgbClr val="000000">
                      <a:alpha val="38000"/>
                    </a:srgbClr>
                  </a:outerShdw>
                </a:effectLst>
              </a:rPr>
              <a:t>Mariposa Health Statistics</a:t>
            </a:r>
            <a:endParaRPr lang="en-US" sz="4800" b="1" u="sng" cap="none" spc="0" dirty="0">
              <a:ln w="11430"/>
              <a:solidFill>
                <a:srgbClr val="C00000"/>
              </a:solidFill>
              <a:effectLst>
                <a:outerShdw blurRad="50800" dist="39000" dir="5460000" algn="tl">
                  <a:srgbClr val="000000">
                    <a:alpha val="38000"/>
                  </a:srgbClr>
                </a:outerShdw>
              </a:effectLst>
            </a:endParaRPr>
          </a:p>
        </p:txBody>
      </p:sp>
      <p:sp>
        <p:nvSpPr>
          <p:cNvPr id="4" name="TextBox 3"/>
          <p:cNvSpPr txBox="1"/>
          <p:nvPr/>
        </p:nvSpPr>
        <p:spPr>
          <a:xfrm>
            <a:off x="0" y="1447800"/>
            <a:ext cx="9144000" cy="646331"/>
          </a:xfrm>
          <a:prstGeom prst="rect">
            <a:avLst/>
          </a:prstGeom>
          <a:noFill/>
        </p:spPr>
        <p:txBody>
          <a:bodyPr wrap="square" rtlCol="0">
            <a:spAutoFit/>
          </a:bodyPr>
          <a:lstStyle/>
          <a:p>
            <a:pPr algn="ctr"/>
            <a:r>
              <a:rPr lang="en-US" sz="3600" dirty="0" smtClean="0">
                <a:latin typeface="Tw Cen MT Condensed Extra Bold" pitchFamily="34" charset="0"/>
              </a:rPr>
              <a:t>38% have been diagnosed with diabetes</a:t>
            </a:r>
            <a:endParaRPr lang="en-US" sz="3600" dirty="0">
              <a:latin typeface="Tw Cen MT Condensed Extra Bold" pitchFamily="34" charset="0"/>
            </a:endParaRPr>
          </a:p>
        </p:txBody>
      </p:sp>
      <p:pic>
        <p:nvPicPr>
          <p:cNvPr id="18436" name="Picture 4" descr="https://s3.amazonaws.com/healthtap-public/ht-staging/user_answer/reference_image/8777/large/asthma_inhaler.jpeg?134947868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00600" y="3124200"/>
            <a:ext cx="4419600" cy="2946400"/>
          </a:xfrm>
          <a:prstGeom prst="rect">
            <a:avLst/>
          </a:prstGeom>
          <a:noFill/>
        </p:spPr>
      </p:pic>
      <p:sp>
        <p:nvSpPr>
          <p:cNvPr id="6" name="TextBox 5"/>
          <p:cNvSpPr txBox="1"/>
          <p:nvPr/>
        </p:nvSpPr>
        <p:spPr>
          <a:xfrm>
            <a:off x="0" y="2020669"/>
            <a:ext cx="9144000" cy="646331"/>
          </a:xfrm>
          <a:prstGeom prst="rect">
            <a:avLst/>
          </a:prstGeom>
          <a:noFill/>
        </p:spPr>
        <p:txBody>
          <a:bodyPr wrap="square" rtlCol="0">
            <a:spAutoFit/>
          </a:bodyPr>
          <a:lstStyle/>
          <a:p>
            <a:pPr algn="ctr"/>
            <a:r>
              <a:rPr lang="en-US" sz="3600" dirty="0" smtClean="0">
                <a:latin typeface="Tw Cen MT Condensed Extra Bold" pitchFamily="34" charset="0"/>
              </a:rPr>
              <a:t>39% have been diagnosed with asthma</a:t>
            </a:r>
            <a:endParaRPr lang="en-US" sz="3600" dirty="0">
              <a:latin typeface="Tw Cen MT Condensed Extra Bold" pitchFamily="34" charset="0"/>
            </a:endParaRPr>
          </a:p>
        </p:txBody>
      </p:sp>
      <p:sp>
        <p:nvSpPr>
          <p:cNvPr id="7" name="TextBox 6"/>
          <p:cNvSpPr txBox="1"/>
          <p:nvPr/>
        </p:nvSpPr>
        <p:spPr>
          <a:xfrm>
            <a:off x="0" y="2590800"/>
            <a:ext cx="9144000" cy="646331"/>
          </a:xfrm>
          <a:prstGeom prst="rect">
            <a:avLst/>
          </a:prstGeom>
          <a:noFill/>
        </p:spPr>
        <p:txBody>
          <a:bodyPr wrap="square" rtlCol="0">
            <a:spAutoFit/>
          </a:bodyPr>
          <a:lstStyle/>
          <a:p>
            <a:pPr algn="ctr"/>
            <a:r>
              <a:rPr lang="en-US" sz="3600" dirty="0" smtClean="0">
                <a:latin typeface="Tw Cen MT Condensed Extra Bold" pitchFamily="34" charset="0"/>
              </a:rPr>
              <a:t>64% have high blood pressure</a:t>
            </a:r>
            <a:endParaRPr lang="en-US" sz="3600" dirty="0">
              <a:latin typeface="Tw Cen MT Condensed Extra Bold" pitchFamily="34" charset="0"/>
            </a:endParaRPr>
          </a:p>
        </p:txBody>
      </p:sp>
      <p:pic>
        <p:nvPicPr>
          <p:cNvPr id="18438" name="Picture 6" descr="https://encrypted-tbn2.gstatic.com/images?q=tbn:ANd9GcREzJQXxambdrEAS7MfjyYY4SdTIK5iNNP2HOemHqPKanpc12ObD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62200" y="3505200"/>
            <a:ext cx="3733800" cy="1963257"/>
          </a:xfrm>
          <a:prstGeom prst="rect">
            <a:avLst/>
          </a:prstGeom>
          <a:noFill/>
        </p:spPr>
      </p:pic>
      <p:pic>
        <p:nvPicPr>
          <p:cNvPr id="18434" name="Picture 2" descr="https://s3.amazonaws.com/healthtap-public/ht-staging/user_answer/reference_image/1858/large/diabetes.jpeg?134490957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5400000">
            <a:off x="-711200" y="2921000"/>
            <a:ext cx="4267200" cy="284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4"/>
                                        </p:tgtEl>
                                        <p:attrNameLst>
                                          <p:attrName>style.visibility</p:attrName>
                                        </p:attrNameLst>
                                      </p:cBhvr>
                                      <p:to>
                                        <p:strVal val="visible"/>
                                      </p:to>
                                    </p:set>
                                    <p:anim calcmode="lin" valueType="num">
                                      <p:cBhvr additive="base">
                                        <p:cTn id="11" dur="1000" fill="hold"/>
                                        <p:tgtEl>
                                          <p:spTgt spid="18434"/>
                                        </p:tgtEl>
                                        <p:attrNameLst>
                                          <p:attrName>ppt_x</p:attrName>
                                        </p:attrNameLst>
                                      </p:cBhvr>
                                      <p:tavLst>
                                        <p:tav tm="0">
                                          <p:val>
                                            <p:strVal val="#ppt_x"/>
                                          </p:val>
                                        </p:tav>
                                        <p:tav tm="100000">
                                          <p:val>
                                            <p:strVal val="#ppt_x"/>
                                          </p:val>
                                        </p:tav>
                                      </p:tavLst>
                                    </p:anim>
                                    <p:anim calcmode="lin" valueType="num">
                                      <p:cBhvr additive="base">
                                        <p:cTn id="12" dur="10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436"/>
                                        </p:tgtEl>
                                        <p:attrNameLst>
                                          <p:attrName>style.visibility</p:attrName>
                                        </p:attrNameLst>
                                      </p:cBhvr>
                                      <p:to>
                                        <p:strVal val="visible"/>
                                      </p:to>
                                    </p:set>
                                    <p:anim calcmode="lin" valueType="num">
                                      <p:cBhvr additive="base">
                                        <p:cTn id="21" dur="500" fill="hold"/>
                                        <p:tgtEl>
                                          <p:spTgt spid="18436"/>
                                        </p:tgtEl>
                                        <p:attrNameLst>
                                          <p:attrName>ppt_x</p:attrName>
                                        </p:attrNameLst>
                                      </p:cBhvr>
                                      <p:tavLst>
                                        <p:tav tm="0">
                                          <p:val>
                                            <p:strVal val="#ppt_x"/>
                                          </p:val>
                                        </p:tav>
                                        <p:tav tm="100000">
                                          <p:val>
                                            <p:strVal val="#ppt_x"/>
                                          </p:val>
                                        </p:tav>
                                      </p:tavLst>
                                    </p:anim>
                                    <p:anim calcmode="lin" valueType="num">
                                      <p:cBhvr additive="base">
                                        <p:cTn id="22"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438"/>
                                        </p:tgtEl>
                                        <p:attrNameLst>
                                          <p:attrName>style.visibility</p:attrName>
                                        </p:attrNameLst>
                                      </p:cBhvr>
                                      <p:to>
                                        <p:strVal val="visible"/>
                                      </p:to>
                                    </p:set>
                                    <p:anim calcmode="lin" valueType="num">
                                      <p:cBhvr additive="base">
                                        <p:cTn id="31" dur="500" fill="hold"/>
                                        <p:tgtEl>
                                          <p:spTgt spid="18438"/>
                                        </p:tgtEl>
                                        <p:attrNameLst>
                                          <p:attrName>ppt_x</p:attrName>
                                        </p:attrNameLst>
                                      </p:cBhvr>
                                      <p:tavLst>
                                        <p:tav tm="0">
                                          <p:val>
                                            <p:strVal val="#ppt_x"/>
                                          </p:val>
                                        </p:tav>
                                        <p:tav tm="100000">
                                          <p:val>
                                            <p:strVal val="#ppt_x"/>
                                          </p:val>
                                        </p:tav>
                                      </p:tavLst>
                                    </p:anim>
                                    <p:anim calcmode="lin" valueType="num">
                                      <p:cBhvr additive="base">
                                        <p:cTn id="32"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4403"/>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u="sng" dirty="0" smtClean="0">
                <a:ln w="11430"/>
                <a:solidFill>
                  <a:srgbClr val="C00000"/>
                </a:solidFill>
                <a:effectLst>
                  <a:outerShdw blurRad="50800" dist="39000" dir="5460000" algn="tl">
                    <a:srgbClr val="000000">
                      <a:alpha val="38000"/>
                    </a:srgbClr>
                  </a:outerShdw>
                </a:effectLst>
              </a:rPr>
              <a:t>Mariposa Health Statistics</a:t>
            </a:r>
            <a:endParaRPr lang="en-US" sz="4800" b="1" u="sng" cap="none" spc="0" dirty="0">
              <a:ln w="11430"/>
              <a:solidFill>
                <a:srgbClr val="C00000"/>
              </a:solidFill>
              <a:effectLst>
                <a:outerShdw blurRad="50800" dist="39000" dir="5460000" algn="tl">
                  <a:srgbClr val="000000">
                    <a:alpha val="38000"/>
                  </a:srgbClr>
                </a:outerShdw>
              </a:effectLst>
            </a:endParaRPr>
          </a:p>
        </p:txBody>
      </p:sp>
      <p:graphicFrame>
        <p:nvGraphicFramePr>
          <p:cNvPr id="14" name="Chart 13"/>
          <p:cNvGraphicFramePr/>
          <p:nvPr/>
        </p:nvGraphicFramePr>
        <p:xfrm>
          <a:off x="1371600" y="1524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4419600" y="2448580"/>
            <a:ext cx="3276600" cy="523220"/>
          </a:xfrm>
          <a:prstGeom prst="rect">
            <a:avLst/>
          </a:prstGeom>
          <a:noFill/>
        </p:spPr>
        <p:txBody>
          <a:bodyPr wrap="square" rtlCol="0">
            <a:spAutoFit/>
          </a:bodyPr>
          <a:lstStyle/>
          <a:p>
            <a:r>
              <a:rPr lang="en-US" sz="2800" dirty="0" smtClean="0">
                <a:latin typeface="Tw Cen MT Condensed Extra Bold" pitchFamily="34" charset="0"/>
              </a:rPr>
              <a:t>7%: Underweight</a:t>
            </a:r>
            <a:endParaRPr lang="en-US" sz="2800" dirty="0">
              <a:latin typeface="Tw Cen MT Condensed Extra Bold" pitchFamily="34" charset="0"/>
            </a:endParaRPr>
          </a:p>
        </p:txBody>
      </p:sp>
      <p:sp>
        <p:nvSpPr>
          <p:cNvPr id="17" name="TextBox 16"/>
          <p:cNvSpPr txBox="1"/>
          <p:nvPr/>
        </p:nvSpPr>
        <p:spPr>
          <a:xfrm>
            <a:off x="5105400" y="3515380"/>
            <a:ext cx="3276600" cy="523220"/>
          </a:xfrm>
          <a:prstGeom prst="rect">
            <a:avLst/>
          </a:prstGeom>
          <a:noFill/>
        </p:spPr>
        <p:txBody>
          <a:bodyPr wrap="square" rtlCol="0">
            <a:spAutoFit/>
          </a:bodyPr>
          <a:lstStyle/>
          <a:p>
            <a:r>
              <a:rPr lang="en-US" sz="2800" dirty="0" smtClean="0">
                <a:latin typeface="Tw Cen MT Condensed Extra Bold" pitchFamily="34" charset="0"/>
              </a:rPr>
              <a:t>25%: Healthy Weight</a:t>
            </a:r>
            <a:endParaRPr lang="en-US" sz="2800" dirty="0">
              <a:latin typeface="Tw Cen MT Condensed Extra Bold" pitchFamily="34" charset="0"/>
            </a:endParaRPr>
          </a:p>
        </p:txBody>
      </p:sp>
      <p:sp>
        <p:nvSpPr>
          <p:cNvPr id="18" name="TextBox 17"/>
          <p:cNvSpPr txBox="1"/>
          <p:nvPr/>
        </p:nvSpPr>
        <p:spPr>
          <a:xfrm>
            <a:off x="3124200" y="4429780"/>
            <a:ext cx="2667000" cy="523220"/>
          </a:xfrm>
          <a:prstGeom prst="rect">
            <a:avLst/>
          </a:prstGeom>
          <a:noFill/>
        </p:spPr>
        <p:txBody>
          <a:bodyPr wrap="square" rtlCol="0">
            <a:spAutoFit/>
          </a:bodyPr>
          <a:lstStyle/>
          <a:p>
            <a:r>
              <a:rPr lang="en-US" sz="2800" dirty="0" smtClean="0">
                <a:latin typeface="Tw Cen MT Condensed Extra Bold" pitchFamily="34" charset="0"/>
              </a:rPr>
              <a:t>39%: Overweight</a:t>
            </a:r>
            <a:endParaRPr lang="en-US" sz="2800" dirty="0">
              <a:latin typeface="Tw Cen MT Condensed Extra Bold" pitchFamily="34" charset="0"/>
            </a:endParaRPr>
          </a:p>
        </p:txBody>
      </p:sp>
      <p:sp>
        <p:nvSpPr>
          <p:cNvPr id="19" name="TextBox 18"/>
          <p:cNvSpPr txBox="1"/>
          <p:nvPr/>
        </p:nvSpPr>
        <p:spPr>
          <a:xfrm>
            <a:off x="2133600" y="3210580"/>
            <a:ext cx="1905000" cy="523220"/>
          </a:xfrm>
          <a:prstGeom prst="rect">
            <a:avLst/>
          </a:prstGeom>
          <a:noFill/>
        </p:spPr>
        <p:txBody>
          <a:bodyPr wrap="square" rtlCol="0">
            <a:spAutoFit/>
          </a:bodyPr>
          <a:lstStyle/>
          <a:p>
            <a:r>
              <a:rPr lang="en-US" sz="2800" dirty="0" smtClean="0">
                <a:latin typeface="Tw Cen MT Condensed Extra Bold" pitchFamily="34" charset="0"/>
              </a:rPr>
              <a:t>29%: Obese</a:t>
            </a:r>
            <a:endParaRPr lang="en-US" sz="2800" dirty="0">
              <a:latin typeface="Tw Cen MT Condensed Extra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4403"/>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u="sng" dirty="0" smtClean="0">
                <a:ln w="11430"/>
                <a:solidFill>
                  <a:srgbClr val="C00000"/>
                </a:solidFill>
                <a:effectLst>
                  <a:outerShdw blurRad="50800" dist="39000" dir="5460000" algn="tl">
                    <a:srgbClr val="000000">
                      <a:alpha val="38000"/>
                    </a:srgbClr>
                  </a:outerShdw>
                </a:effectLst>
              </a:rPr>
              <a:t>Mutual Health Goals</a:t>
            </a:r>
            <a:endParaRPr lang="en-US" sz="4800" b="1" u="sng" cap="none" spc="0" dirty="0">
              <a:ln w="11430"/>
              <a:solidFill>
                <a:srgbClr val="C00000"/>
              </a:solidFill>
              <a:effectLst>
                <a:outerShdw blurRad="50800" dist="39000" dir="5460000" algn="tl">
                  <a:srgbClr val="000000">
                    <a:alpha val="38000"/>
                  </a:srgbClr>
                </a:outerShdw>
              </a:effectLst>
            </a:endParaRPr>
          </a:p>
        </p:txBody>
      </p:sp>
      <p:sp>
        <p:nvSpPr>
          <p:cNvPr id="8" name="TextBox 7"/>
          <p:cNvSpPr txBox="1"/>
          <p:nvPr/>
        </p:nvSpPr>
        <p:spPr>
          <a:xfrm>
            <a:off x="152400" y="1676400"/>
            <a:ext cx="8839200" cy="3477875"/>
          </a:xfrm>
          <a:prstGeom prst="rect">
            <a:avLst/>
          </a:prstGeom>
          <a:noFill/>
        </p:spPr>
        <p:txBody>
          <a:bodyPr wrap="square" rtlCol="0">
            <a:spAutoFit/>
          </a:bodyPr>
          <a:lstStyle/>
          <a:p>
            <a:pPr marL="742950" indent="-742950" algn="ctr"/>
            <a:r>
              <a:rPr lang="en-US" sz="4800" dirty="0" smtClean="0">
                <a:latin typeface="Arial Rounded MT Bold" pitchFamily="34" charset="0"/>
                <a:cs typeface="MV Boli" pitchFamily="2" charset="0"/>
              </a:rPr>
              <a:t>Active Design</a:t>
            </a:r>
            <a:endParaRPr lang="en-US" sz="1200" dirty="0" smtClean="0">
              <a:latin typeface="Arial Rounded MT Bold" pitchFamily="34" charset="0"/>
              <a:cs typeface="MV Boli" pitchFamily="2" charset="0"/>
            </a:endParaRPr>
          </a:p>
          <a:p>
            <a:pPr marL="742950" indent="-742950" algn="ctr"/>
            <a:endParaRPr lang="en-US" sz="2000" dirty="0" smtClean="0">
              <a:latin typeface="Arial Rounded MT Bold" pitchFamily="34" charset="0"/>
              <a:cs typeface="MV Boli" pitchFamily="2" charset="0"/>
            </a:endParaRPr>
          </a:p>
          <a:p>
            <a:pPr marL="742950" indent="-742950" algn="ctr"/>
            <a:r>
              <a:rPr lang="en-US" sz="4000" dirty="0" smtClean="0">
                <a:latin typeface="Arial Rounded MT Bold" pitchFamily="34" charset="0"/>
              </a:rPr>
              <a:t>DHA is Striving to Build:</a:t>
            </a:r>
          </a:p>
          <a:p>
            <a:pPr marL="1657350" lvl="2" indent="-742950">
              <a:buFont typeface="Arial" pitchFamily="34" charset="0"/>
              <a:buChar char="•"/>
            </a:pPr>
            <a:r>
              <a:rPr lang="en-US" sz="2800" dirty="0" smtClean="0">
                <a:latin typeface="Arial Rounded MT Bold" pitchFamily="34" charset="0"/>
                <a:cs typeface="MV Boli" pitchFamily="2" charset="0"/>
              </a:rPr>
              <a:t>Two Active Design Staircases</a:t>
            </a:r>
          </a:p>
          <a:p>
            <a:pPr marL="1657350" lvl="2" indent="-742950">
              <a:buFont typeface="Arial" pitchFamily="34" charset="0"/>
              <a:buChar char="•"/>
            </a:pPr>
            <a:r>
              <a:rPr lang="en-US" sz="2800" dirty="0" smtClean="0">
                <a:latin typeface="Arial Rounded MT Bold" pitchFamily="34" charset="0"/>
                <a:cs typeface="MV Boli" pitchFamily="2" charset="0"/>
              </a:rPr>
              <a:t>An Active Living Center Courtyard</a:t>
            </a:r>
          </a:p>
          <a:p>
            <a:pPr marL="1657350" lvl="2" indent="-742950">
              <a:buFont typeface="Arial" pitchFamily="34" charset="0"/>
              <a:buChar char="•"/>
            </a:pPr>
            <a:r>
              <a:rPr lang="en-US" sz="2800" dirty="0" smtClean="0">
                <a:latin typeface="Arial Rounded MT Bold" pitchFamily="34" charset="0"/>
                <a:cs typeface="MV Boli" pitchFamily="2" charset="0"/>
              </a:rPr>
              <a:t>Raised Planter Boxes</a:t>
            </a:r>
          </a:p>
          <a:p>
            <a:pPr marL="1657350" lvl="2" indent="-742950">
              <a:buFont typeface="Arial" pitchFamily="34" charset="0"/>
              <a:buChar char="•"/>
            </a:pPr>
            <a:r>
              <a:rPr lang="en-US" sz="2800" dirty="0" smtClean="0">
                <a:latin typeface="Arial Rounded MT Bold" pitchFamily="34" charset="0"/>
                <a:cs typeface="MV Boli" pitchFamily="2" charset="0"/>
              </a:rPr>
              <a:t>Additional Kiosks and Street Lighting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4403"/>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u="sng" dirty="0" smtClean="0">
                <a:ln w="11430"/>
                <a:solidFill>
                  <a:srgbClr val="C00000"/>
                </a:solidFill>
                <a:effectLst>
                  <a:outerShdw blurRad="50800" dist="39000" dir="5460000" algn="tl">
                    <a:srgbClr val="000000">
                      <a:alpha val="38000"/>
                    </a:srgbClr>
                  </a:outerShdw>
                </a:effectLst>
              </a:rPr>
              <a:t>Mutual Health Goals</a:t>
            </a:r>
            <a:endParaRPr lang="en-US" sz="4800" b="1" u="sng" cap="none" spc="0" dirty="0">
              <a:ln w="11430"/>
              <a:solidFill>
                <a:srgbClr val="C00000"/>
              </a:solidFill>
              <a:effectLst>
                <a:outerShdw blurRad="50800" dist="39000" dir="5460000" algn="tl">
                  <a:srgbClr val="000000">
                    <a:alpha val="38000"/>
                  </a:srgbClr>
                </a:outerShdw>
              </a:effectLst>
            </a:endParaRPr>
          </a:p>
        </p:txBody>
      </p:sp>
      <p:sp>
        <p:nvSpPr>
          <p:cNvPr id="8" name="TextBox 7"/>
          <p:cNvSpPr txBox="1"/>
          <p:nvPr/>
        </p:nvSpPr>
        <p:spPr>
          <a:xfrm>
            <a:off x="152400" y="1676400"/>
            <a:ext cx="8839200" cy="3046988"/>
          </a:xfrm>
          <a:prstGeom prst="rect">
            <a:avLst/>
          </a:prstGeom>
          <a:noFill/>
        </p:spPr>
        <p:txBody>
          <a:bodyPr wrap="square" rtlCol="0">
            <a:spAutoFit/>
          </a:bodyPr>
          <a:lstStyle/>
          <a:p>
            <a:pPr marL="742950" indent="-742950" algn="ctr"/>
            <a:r>
              <a:rPr lang="en-US" sz="4800" dirty="0" smtClean="0">
                <a:latin typeface="Arial Rounded MT Bold" pitchFamily="34" charset="0"/>
                <a:cs typeface="MV Boli" pitchFamily="2" charset="0"/>
              </a:rPr>
              <a:t>Healthy Living Staff</a:t>
            </a:r>
            <a:endParaRPr lang="en-US" sz="1200" dirty="0" smtClean="0">
              <a:latin typeface="Arial Rounded MT Bold" pitchFamily="34" charset="0"/>
              <a:cs typeface="MV Boli" pitchFamily="2" charset="0"/>
            </a:endParaRPr>
          </a:p>
          <a:p>
            <a:pPr marL="742950" indent="-742950" algn="ctr"/>
            <a:endParaRPr lang="en-US" sz="2000" dirty="0" smtClean="0">
              <a:latin typeface="Arial Rounded MT Bold" pitchFamily="34" charset="0"/>
              <a:cs typeface="MV Boli" pitchFamily="2" charset="0"/>
            </a:endParaRPr>
          </a:p>
          <a:p>
            <a:pPr marL="742950" indent="-742950" algn="ctr"/>
            <a:r>
              <a:rPr lang="en-US" sz="4000" dirty="0" smtClean="0">
                <a:latin typeface="Arial Rounded MT Bold" pitchFamily="34" charset="0"/>
              </a:rPr>
              <a:t>Health Navigator</a:t>
            </a:r>
          </a:p>
          <a:p>
            <a:pPr marL="1657350" lvl="2" indent="-742950">
              <a:buFont typeface="Arial" pitchFamily="34" charset="0"/>
              <a:buChar char="•"/>
            </a:pPr>
            <a:r>
              <a:rPr lang="en-US" sz="2800" dirty="0" smtClean="0">
                <a:latin typeface="Arial Rounded MT Bold" pitchFamily="34" charset="0"/>
                <a:cs typeface="MV Boli" pitchFamily="2" charset="0"/>
              </a:rPr>
              <a:t>Help residents review health records</a:t>
            </a:r>
          </a:p>
          <a:p>
            <a:pPr marL="1657350" lvl="2" indent="-742950">
              <a:buFont typeface="Arial" pitchFamily="34" charset="0"/>
              <a:buChar char="•"/>
            </a:pPr>
            <a:r>
              <a:rPr lang="en-US" sz="2800" dirty="0" smtClean="0">
                <a:latin typeface="Arial Rounded MT Bold" pitchFamily="34" charset="0"/>
                <a:cs typeface="MV Boli" pitchFamily="2" charset="0"/>
              </a:rPr>
              <a:t>Assist residents in identifying a PCP</a:t>
            </a:r>
          </a:p>
          <a:p>
            <a:pPr marL="1657350" lvl="2" indent="-742950">
              <a:buFont typeface="Arial" pitchFamily="34" charset="0"/>
              <a:buChar char="•"/>
            </a:pPr>
            <a:r>
              <a:rPr lang="en-US" sz="2800" dirty="0" smtClean="0">
                <a:latin typeface="Arial Rounded MT Bold" pitchFamily="34" charset="0"/>
                <a:cs typeface="MV Boli" pitchFamily="2" charset="0"/>
              </a:rPr>
              <a:t>Enrollment in medical care programs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4403"/>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u="sng" dirty="0" smtClean="0">
                <a:ln w="11430"/>
                <a:solidFill>
                  <a:srgbClr val="C00000"/>
                </a:solidFill>
                <a:effectLst>
                  <a:outerShdw blurRad="50800" dist="39000" dir="5460000" algn="tl">
                    <a:srgbClr val="000000">
                      <a:alpha val="38000"/>
                    </a:srgbClr>
                  </a:outerShdw>
                </a:effectLst>
              </a:rPr>
              <a:t>Mutual Health Goals</a:t>
            </a:r>
            <a:endParaRPr lang="en-US" sz="4800" b="1" u="sng" cap="none" spc="0" dirty="0">
              <a:ln w="11430"/>
              <a:solidFill>
                <a:srgbClr val="C00000"/>
              </a:solidFill>
              <a:effectLst>
                <a:outerShdw blurRad="50800" dist="39000" dir="5460000" algn="tl">
                  <a:srgbClr val="000000">
                    <a:alpha val="38000"/>
                  </a:srgbClr>
                </a:outerShdw>
              </a:effectLst>
            </a:endParaRPr>
          </a:p>
        </p:txBody>
      </p:sp>
      <p:sp>
        <p:nvSpPr>
          <p:cNvPr id="8" name="TextBox 7"/>
          <p:cNvSpPr txBox="1"/>
          <p:nvPr/>
        </p:nvSpPr>
        <p:spPr>
          <a:xfrm>
            <a:off x="152400" y="1676400"/>
            <a:ext cx="8839200" cy="3046988"/>
          </a:xfrm>
          <a:prstGeom prst="rect">
            <a:avLst/>
          </a:prstGeom>
          <a:noFill/>
        </p:spPr>
        <p:txBody>
          <a:bodyPr wrap="square" rtlCol="0">
            <a:spAutoFit/>
          </a:bodyPr>
          <a:lstStyle/>
          <a:p>
            <a:pPr marL="742950" indent="-742950" algn="ctr"/>
            <a:r>
              <a:rPr lang="en-US" sz="4800" dirty="0" smtClean="0">
                <a:latin typeface="Arial Rounded MT Bold" pitchFamily="34" charset="0"/>
                <a:cs typeface="MV Boli" pitchFamily="2" charset="0"/>
              </a:rPr>
              <a:t>Healthy Living Staff</a:t>
            </a:r>
            <a:endParaRPr lang="en-US" sz="1200" dirty="0" smtClean="0">
              <a:latin typeface="Arial Rounded MT Bold" pitchFamily="34" charset="0"/>
              <a:cs typeface="MV Boli" pitchFamily="2" charset="0"/>
            </a:endParaRPr>
          </a:p>
          <a:p>
            <a:pPr marL="742950" indent="-742950" algn="ctr"/>
            <a:endParaRPr lang="en-US" sz="2000" dirty="0" smtClean="0">
              <a:latin typeface="MV Boli" pitchFamily="2" charset="0"/>
              <a:cs typeface="MV Boli" pitchFamily="2" charset="0"/>
            </a:endParaRPr>
          </a:p>
          <a:p>
            <a:pPr marL="742950" indent="-742950" algn="ctr"/>
            <a:r>
              <a:rPr lang="en-US" sz="4000" dirty="0" smtClean="0">
                <a:latin typeface="Tw Cen MT Condensed Extra Bold" pitchFamily="34" charset="0"/>
              </a:rPr>
              <a:t>Healthy Living Program Coordinator</a:t>
            </a:r>
          </a:p>
          <a:p>
            <a:pPr marL="1657350" lvl="2" indent="-742950">
              <a:buFont typeface="Arial" pitchFamily="34" charset="0"/>
              <a:buChar char="•"/>
            </a:pPr>
            <a:r>
              <a:rPr lang="en-US" sz="2800" dirty="0" smtClean="0">
                <a:latin typeface="Arial Rounded MT Bold" pitchFamily="34" charset="0"/>
                <a:cs typeface="MV Boli" pitchFamily="2" charset="0"/>
              </a:rPr>
              <a:t>Coordinate Educational Programs Pertaining to Nutrition, Fitness, and General </a:t>
            </a:r>
            <a:r>
              <a:rPr lang="en-US" sz="2800" dirty="0">
                <a:latin typeface="Arial Rounded MT Bold" pitchFamily="34" charset="0"/>
                <a:cs typeface="MV Boli" pitchFamily="2" charset="0"/>
              </a:rPr>
              <a:t>H</a:t>
            </a:r>
            <a:r>
              <a:rPr lang="en-US" sz="2800" dirty="0" smtClean="0">
                <a:latin typeface="Arial Rounded MT Bold" pitchFamily="34" charset="0"/>
                <a:cs typeface="MV Boli" pitchFamily="2" charset="0"/>
              </a:rPr>
              <a:t>ealth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4403"/>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u="sng" dirty="0" smtClean="0">
                <a:ln w="11430"/>
                <a:solidFill>
                  <a:srgbClr val="C00000"/>
                </a:solidFill>
                <a:effectLst>
                  <a:outerShdw blurRad="50800" dist="39000" dir="5460000" algn="tl">
                    <a:srgbClr val="000000">
                      <a:alpha val="38000"/>
                    </a:srgbClr>
                  </a:outerShdw>
                </a:effectLst>
              </a:rPr>
              <a:t>Healthy Living Programming</a:t>
            </a:r>
            <a:endParaRPr lang="en-US" sz="4800" b="1" u="sng" cap="none" spc="0" dirty="0">
              <a:ln w="11430"/>
              <a:solidFill>
                <a:srgbClr val="C00000"/>
              </a:solidFill>
              <a:effectLst>
                <a:outerShdw blurRad="50800" dist="39000" dir="5460000" algn="tl">
                  <a:srgbClr val="000000">
                    <a:alpha val="38000"/>
                  </a:srgbClr>
                </a:outerShdw>
              </a:effectLst>
            </a:endParaRPr>
          </a:p>
        </p:txBody>
      </p:sp>
      <p:sp>
        <p:nvSpPr>
          <p:cNvPr id="12" name="TextBox 11"/>
          <p:cNvSpPr txBox="1"/>
          <p:nvPr/>
        </p:nvSpPr>
        <p:spPr>
          <a:xfrm>
            <a:off x="4114800" y="1906012"/>
            <a:ext cx="4724400" cy="3477875"/>
          </a:xfrm>
          <a:prstGeom prst="rect">
            <a:avLst/>
          </a:prstGeom>
          <a:noFill/>
        </p:spPr>
        <p:txBody>
          <a:bodyPr wrap="square" rtlCol="0">
            <a:spAutoFit/>
          </a:bodyPr>
          <a:lstStyle/>
          <a:p>
            <a:pPr marL="742950" indent="-742950" algn="ctr"/>
            <a:r>
              <a:rPr lang="en-US" sz="4800" u="sng" dirty="0" smtClean="0">
                <a:latin typeface="Arial Rounded MT Bold" pitchFamily="34" charset="0"/>
                <a:cs typeface="MV Boli" pitchFamily="2" charset="0"/>
              </a:rPr>
              <a:t>Nutrition</a:t>
            </a:r>
            <a:endParaRPr lang="en-US" sz="1200" u="sng" dirty="0" smtClean="0">
              <a:latin typeface="Arial Rounded MT Bold" pitchFamily="34" charset="0"/>
              <a:cs typeface="MV Boli" pitchFamily="2" charset="0"/>
            </a:endParaRPr>
          </a:p>
          <a:p>
            <a:pPr marL="742950" indent="-742950" algn="ctr"/>
            <a:endParaRPr lang="en-US" sz="2000" dirty="0" smtClean="0">
              <a:latin typeface="MV Boli" pitchFamily="2" charset="0"/>
              <a:cs typeface="MV Boli" pitchFamily="2" charset="0"/>
            </a:endParaRPr>
          </a:p>
          <a:p>
            <a:pPr marL="742950" indent="-742950" algn="ctr"/>
            <a:r>
              <a:rPr lang="en-US" sz="4000" dirty="0" smtClean="0">
                <a:latin typeface="Tw Cen MT Condensed Extra Bold" pitchFamily="34" charset="0"/>
              </a:rPr>
              <a:t>2012 Programming:</a:t>
            </a:r>
            <a:endParaRPr lang="en-US" sz="2800" dirty="0">
              <a:latin typeface="MV Boli" pitchFamily="2" charset="0"/>
              <a:cs typeface="MV Boli" pitchFamily="2" charset="0"/>
            </a:endParaRPr>
          </a:p>
          <a:p>
            <a:pPr marL="742950" indent="-742950">
              <a:buFont typeface="Arial" pitchFamily="34" charset="0"/>
              <a:buChar char="•"/>
            </a:pPr>
            <a:r>
              <a:rPr lang="en-US" sz="2800" dirty="0" smtClean="0">
                <a:latin typeface="Arial Rounded MT Bold" pitchFamily="34" charset="0"/>
                <a:cs typeface="MV Boli" pitchFamily="2" charset="0"/>
              </a:rPr>
              <a:t>CSU E.F.N.E.P</a:t>
            </a:r>
          </a:p>
          <a:p>
            <a:pPr marL="742950" indent="-742950">
              <a:buFont typeface="Arial" pitchFamily="34" charset="0"/>
              <a:buChar char="•"/>
            </a:pPr>
            <a:r>
              <a:rPr lang="en-US" sz="2800" dirty="0" smtClean="0">
                <a:latin typeface="Arial Rounded MT Bold" pitchFamily="34" charset="0"/>
                <a:cs typeface="MV Boli" pitchFamily="2" charset="0"/>
              </a:rPr>
              <a:t>Fresh Takes Kitchen</a:t>
            </a:r>
          </a:p>
          <a:p>
            <a:pPr marL="742950" indent="-742950">
              <a:buFont typeface="Arial" pitchFamily="34" charset="0"/>
              <a:buChar char="•"/>
            </a:pPr>
            <a:r>
              <a:rPr lang="en-US" sz="2800" dirty="0" smtClean="0">
                <a:latin typeface="Arial Rounded MT Bold" pitchFamily="34" charset="0"/>
                <a:cs typeface="MV Boli" pitchFamily="2" charset="0"/>
              </a:rPr>
              <a:t>Community Gardening</a:t>
            </a:r>
            <a:endParaRPr lang="en-US" sz="4000" dirty="0" smtClean="0">
              <a:latin typeface="Arial Rounded MT Bold" pitchFamily="34" charset="0"/>
            </a:endParaRPr>
          </a:p>
        </p:txBody>
      </p:sp>
      <p:pic>
        <p:nvPicPr>
          <p:cNvPr id="23567" name="Picture 15" descr="F:\RCS\HOPE VI SoLi\WEHL Training\Photos\photos\DSCF0112.JPG"/>
          <p:cNvPicPr>
            <a:picLocks noChangeAspect="1" noChangeArrowheads="1"/>
          </p:cNvPicPr>
          <p:nvPr/>
        </p:nvPicPr>
        <p:blipFill>
          <a:blip r:embed="rId3" cstate="print"/>
          <a:srcRect t="10811" r="6757"/>
          <a:stretch>
            <a:fillRect/>
          </a:stretch>
        </p:blipFill>
        <p:spPr bwMode="auto">
          <a:xfrm>
            <a:off x="685800" y="2276061"/>
            <a:ext cx="3200400" cy="2295939"/>
          </a:xfrm>
          <a:prstGeom prst="rect">
            <a:avLst/>
          </a:prstGeom>
          <a:noFill/>
          <a:ln w="5715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 calcmode="lin" valueType="num">
                                      <p:cBhvr additive="base">
                                        <p:cTn id="7" dur="500" fill="hold"/>
                                        <p:tgtEl>
                                          <p:spTgt spid="12">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 calcmode="lin" valueType="num">
                                      <p:cBhvr additive="base">
                                        <p:cTn id="13" dur="500" fill="hold"/>
                                        <p:tgtEl>
                                          <p:spTgt spid="12">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anim calcmode="lin" valueType="num">
                                      <p:cBhvr additive="base">
                                        <p:cTn id="19" dur="500" fill="hold"/>
                                        <p:tgtEl>
                                          <p:spTgt spid="12">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4403"/>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u="sng" dirty="0" smtClean="0">
                <a:ln w="11430"/>
                <a:solidFill>
                  <a:srgbClr val="C00000"/>
                </a:solidFill>
                <a:effectLst>
                  <a:outerShdw blurRad="50800" dist="39000" dir="5460000" algn="tl">
                    <a:srgbClr val="000000">
                      <a:alpha val="38000"/>
                    </a:srgbClr>
                  </a:outerShdw>
                </a:effectLst>
              </a:rPr>
              <a:t>Healthy Living Programming</a:t>
            </a:r>
            <a:endParaRPr lang="en-US" sz="4800" b="1" u="sng" cap="none" spc="0" dirty="0">
              <a:ln w="11430"/>
              <a:solidFill>
                <a:srgbClr val="C00000"/>
              </a:solidFill>
              <a:effectLst>
                <a:outerShdw blurRad="50800" dist="39000" dir="5460000" algn="tl">
                  <a:srgbClr val="000000">
                    <a:alpha val="38000"/>
                  </a:srgbClr>
                </a:outerShdw>
              </a:effectLst>
            </a:endParaRPr>
          </a:p>
        </p:txBody>
      </p:sp>
      <p:sp>
        <p:nvSpPr>
          <p:cNvPr id="12" name="TextBox 11"/>
          <p:cNvSpPr txBox="1"/>
          <p:nvPr/>
        </p:nvSpPr>
        <p:spPr>
          <a:xfrm>
            <a:off x="685800" y="1752600"/>
            <a:ext cx="5105400" cy="3477875"/>
          </a:xfrm>
          <a:prstGeom prst="rect">
            <a:avLst/>
          </a:prstGeom>
          <a:noFill/>
        </p:spPr>
        <p:txBody>
          <a:bodyPr wrap="square" rtlCol="0">
            <a:spAutoFit/>
          </a:bodyPr>
          <a:lstStyle/>
          <a:p>
            <a:pPr marL="742950" indent="-742950" algn="ctr"/>
            <a:r>
              <a:rPr lang="en-US" sz="4800" u="sng" dirty="0" smtClean="0">
                <a:latin typeface="Arial Rounded MT Bold" pitchFamily="34" charset="0"/>
                <a:cs typeface="MV Boli" pitchFamily="2" charset="0"/>
              </a:rPr>
              <a:t>Nutrition</a:t>
            </a:r>
            <a:endParaRPr lang="en-US" sz="1200" u="sng" dirty="0" smtClean="0">
              <a:latin typeface="Arial Rounded MT Bold" pitchFamily="34" charset="0"/>
              <a:cs typeface="MV Boli" pitchFamily="2" charset="0"/>
            </a:endParaRPr>
          </a:p>
          <a:p>
            <a:pPr marL="742950" indent="-742950" algn="ctr"/>
            <a:endParaRPr lang="en-US" sz="2000" dirty="0" smtClean="0">
              <a:latin typeface="MV Boli" pitchFamily="2" charset="0"/>
              <a:cs typeface="MV Boli" pitchFamily="2" charset="0"/>
            </a:endParaRPr>
          </a:p>
          <a:p>
            <a:pPr marL="742950" indent="-742950" algn="ctr"/>
            <a:r>
              <a:rPr lang="en-US" sz="4000" dirty="0" smtClean="0">
                <a:latin typeface="Tw Cen MT Condensed Extra Bold" pitchFamily="34" charset="0"/>
              </a:rPr>
              <a:t>2013 New Programming:</a:t>
            </a:r>
            <a:endParaRPr lang="en-US" sz="2800" dirty="0">
              <a:latin typeface="MV Boli" pitchFamily="2" charset="0"/>
              <a:cs typeface="MV Boli" pitchFamily="2" charset="0"/>
            </a:endParaRPr>
          </a:p>
          <a:p>
            <a:pPr marL="742950" indent="-742950">
              <a:buFont typeface="Arial" pitchFamily="34" charset="0"/>
              <a:buChar char="•"/>
            </a:pPr>
            <a:r>
              <a:rPr lang="en-US" sz="2800" dirty="0" smtClean="0">
                <a:latin typeface="Arial Rounded MT Bold" pitchFamily="34" charset="0"/>
                <a:cs typeface="MV Boli" pitchFamily="2" charset="0"/>
              </a:rPr>
              <a:t>Cooking Matters</a:t>
            </a:r>
          </a:p>
          <a:p>
            <a:pPr marL="742950" indent="-742950">
              <a:buFont typeface="Arial" pitchFamily="34" charset="0"/>
              <a:buChar char="•"/>
            </a:pPr>
            <a:r>
              <a:rPr lang="en-US" sz="2800" dirty="0" smtClean="0">
                <a:latin typeface="Arial Rounded MT Bold" pitchFamily="34" charset="0"/>
                <a:cs typeface="MV Boli" pitchFamily="2" charset="0"/>
              </a:rPr>
              <a:t>Kitchen Cue</a:t>
            </a:r>
          </a:p>
          <a:p>
            <a:pPr marL="742950" indent="-742950">
              <a:buFont typeface="Arial" pitchFamily="34" charset="0"/>
              <a:buChar char="•"/>
            </a:pPr>
            <a:r>
              <a:rPr lang="en-US" sz="2800" dirty="0" smtClean="0">
                <a:latin typeface="Arial Rounded MT Bold" pitchFamily="34" charset="0"/>
                <a:cs typeface="MV Boli" pitchFamily="2" charset="0"/>
              </a:rPr>
              <a:t>Fresh Takes to take SNAP benefits</a:t>
            </a:r>
            <a:endParaRPr lang="en-US" sz="4000" dirty="0" smtClean="0">
              <a:latin typeface="Arial Rounded MT Bold" pitchFamily="34" charset="0"/>
            </a:endParaRPr>
          </a:p>
        </p:txBody>
      </p:sp>
      <p:pic>
        <p:nvPicPr>
          <p:cNvPr id="31747" name="Picture 3" descr="F:\RCS\HOPE VI SoLi\Photos\Osage Cafe\173 (2).jpg"/>
          <p:cNvPicPr>
            <a:picLocks noChangeAspect="1" noChangeArrowheads="1"/>
          </p:cNvPicPr>
          <p:nvPr/>
        </p:nvPicPr>
        <p:blipFill>
          <a:blip r:embed="rId3" cstate="print"/>
          <a:srcRect l="11667" t="34444" r="15833"/>
          <a:stretch>
            <a:fillRect/>
          </a:stretch>
        </p:blipFill>
        <p:spPr bwMode="auto">
          <a:xfrm>
            <a:off x="5867400" y="2534745"/>
            <a:ext cx="2667000" cy="1808655"/>
          </a:xfrm>
          <a:prstGeom prst="rect">
            <a:avLst/>
          </a:prstGeom>
          <a:noFill/>
          <a:ln w="5715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 calcmode="lin" valueType="num">
                                      <p:cBhvr additive="base">
                                        <p:cTn id="7"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 calcmode="lin" valueType="num">
                                      <p:cBhvr additive="base">
                                        <p:cTn id="13"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anim calcmode="lin" valueType="num">
                                      <p:cBhvr additive="base">
                                        <p:cTn id="19"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4403"/>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u="sng" dirty="0" smtClean="0">
                <a:ln w="11430"/>
                <a:solidFill>
                  <a:srgbClr val="C00000"/>
                </a:solidFill>
                <a:effectLst>
                  <a:outerShdw blurRad="50800" dist="39000" dir="5460000" algn="tl">
                    <a:srgbClr val="000000">
                      <a:alpha val="38000"/>
                    </a:srgbClr>
                  </a:outerShdw>
                </a:effectLst>
              </a:rPr>
              <a:t>Healthy Living Programming</a:t>
            </a:r>
            <a:endParaRPr lang="en-US" sz="4800" b="1" u="sng" cap="none" spc="0" dirty="0">
              <a:ln w="11430"/>
              <a:solidFill>
                <a:srgbClr val="C00000"/>
              </a:solidFill>
              <a:effectLst>
                <a:outerShdw blurRad="50800" dist="39000" dir="5460000" algn="tl">
                  <a:srgbClr val="000000">
                    <a:alpha val="38000"/>
                  </a:srgbClr>
                </a:outerShdw>
              </a:effectLst>
            </a:endParaRPr>
          </a:p>
        </p:txBody>
      </p:sp>
      <p:sp>
        <p:nvSpPr>
          <p:cNvPr id="12" name="TextBox 11"/>
          <p:cNvSpPr txBox="1"/>
          <p:nvPr/>
        </p:nvSpPr>
        <p:spPr>
          <a:xfrm>
            <a:off x="4267200" y="2057400"/>
            <a:ext cx="4724400" cy="2554545"/>
          </a:xfrm>
          <a:prstGeom prst="rect">
            <a:avLst/>
          </a:prstGeom>
          <a:noFill/>
        </p:spPr>
        <p:txBody>
          <a:bodyPr wrap="square" rtlCol="0">
            <a:spAutoFit/>
          </a:bodyPr>
          <a:lstStyle/>
          <a:p>
            <a:pPr marL="742950" indent="-742950" algn="ctr"/>
            <a:r>
              <a:rPr lang="en-US" sz="4800" u="sng" dirty="0" smtClean="0">
                <a:latin typeface="Arial Rounded MT Bold" pitchFamily="34" charset="0"/>
                <a:cs typeface="MV Boli" pitchFamily="2" charset="0"/>
              </a:rPr>
              <a:t>Fitness</a:t>
            </a:r>
            <a:endParaRPr lang="en-US" sz="1200" u="sng" dirty="0" smtClean="0">
              <a:latin typeface="Arial Rounded MT Bold" pitchFamily="34" charset="0"/>
              <a:cs typeface="MV Boli" pitchFamily="2" charset="0"/>
            </a:endParaRPr>
          </a:p>
          <a:p>
            <a:pPr marL="742950" indent="-742950" algn="ctr"/>
            <a:endParaRPr lang="en-US" sz="2000" dirty="0" smtClean="0">
              <a:latin typeface="Arial Rounded MT Bold" pitchFamily="34" charset="0"/>
              <a:cs typeface="MV Boli" pitchFamily="2" charset="0"/>
            </a:endParaRPr>
          </a:p>
          <a:p>
            <a:pPr marL="742950" indent="-742950" algn="ctr"/>
            <a:r>
              <a:rPr lang="en-US" sz="3600" dirty="0" smtClean="0">
                <a:latin typeface="Arial Rounded MT Bold" pitchFamily="34" charset="0"/>
              </a:rPr>
              <a:t>2012 Programming:</a:t>
            </a:r>
            <a:endParaRPr lang="en-US" sz="3600" dirty="0">
              <a:latin typeface="Arial Rounded MT Bold" pitchFamily="34" charset="0"/>
              <a:cs typeface="MV Boli" pitchFamily="2" charset="0"/>
            </a:endParaRPr>
          </a:p>
          <a:p>
            <a:pPr marL="742950" indent="-742950">
              <a:buFont typeface="Arial" pitchFamily="34" charset="0"/>
              <a:buChar char="•"/>
            </a:pPr>
            <a:r>
              <a:rPr lang="en-US" sz="2800" dirty="0" smtClean="0">
                <a:latin typeface="Arial Rounded MT Bold" pitchFamily="34" charset="0"/>
                <a:cs typeface="MV Boli" pitchFamily="2" charset="0"/>
              </a:rPr>
              <a:t>Denver B-Cycles</a:t>
            </a:r>
          </a:p>
          <a:p>
            <a:pPr marL="742950" indent="-742950">
              <a:buFont typeface="Arial" pitchFamily="34" charset="0"/>
              <a:buChar char="•"/>
            </a:pPr>
            <a:r>
              <a:rPr lang="en-US" sz="2800" dirty="0" smtClean="0">
                <a:latin typeface="Arial Rounded MT Bold" pitchFamily="34" charset="0"/>
                <a:cs typeface="MV Boli" pitchFamily="2" charset="0"/>
              </a:rPr>
              <a:t>Weigh-In Challenge</a:t>
            </a:r>
            <a:endParaRPr lang="en-US" sz="4000" dirty="0" smtClean="0">
              <a:latin typeface="Arial Rounded MT Bold" pitchFamily="34" charset="0"/>
            </a:endParaRPr>
          </a:p>
        </p:txBody>
      </p:sp>
      <p:pic>
        <p:nvPicPr>
          <p:cNvPr id="35842" name="Picture 2" descr="http://www.healthpolicysolutions.org/wp-content/uploads/2012/10/Residents-exercise-during-health-class-at-Tapiz.jpg">
            <a:hlinkClick r:id="rId3"/>
          </p:cNvPr>
          <p:cNvPicPr>
            <a:picLocks noChangeAspect="1" noChangeArrowheads="1"/>
          </p:cNvPicPr>
          <p:nvPr/>
        </p:nvPicPr>
        <p:blipFill>
          <a:blip r:embed="rId4" cstate="print"/>
          <a:srcRect/>
          <a:stretch>
            <a:fillRect/>
          </a:stretch>
        </p:blipFill>
        <p:spPr bwMode="auto">
          <a:xfrm>
            <a:off x="457200" y="2362200"/>
            <a:ext cx="3657600" cy="2057401"/>
          </a:xfrm>
          <a:prstGeom prst="rect">
            <a:avLst/>
          </a:prstGeom>
          <a:noFill/>
          <a:ln w="5715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 calcmode="lin" valueType="num">
                                      <p:cBhvr additive="base">
                                        <p:cTn id="7" dur="500" fill="hold"/>
                                        <p:tgtEl>
                                          <p:spTgt spid="12">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 calcmode="lin" valueType="num">
                                      <p:cBhvr additive="base">
                                        <p:cTn id="13" dur="500" fill="hold"/>
                                        <p:tgtEl>
                                          <p:spTgt spid="12">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1280</Words>
  <Application>Microsoft Office PowerPoint</Application>
  <PresentationFormat>On-screen Show (4:3)</PresentationFormat>
  <Paragraphs>119</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at Denver Housing Authority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Rumbel</dc:creator>
  <cp:lastModifiedBy>Bob Prettyman</cp:lastModifiedBy>
  <cp:revision>28</cp:revision>
  <dcterms:created xsi:type="dcterms:W3CDTF">2012-12-17T17:53:16Z</dcterms:created>
  <dcterms:modified xsi:type="dcterms:W3CDTF">2013-10-22T21:25:08Z</dcterms:modified>
</cp:coreProperties>
</file>