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85" r:id="rId4"/>
    <p:sldId id="261" r:id="rId5"/>
    <p:sldId id="263" r:id="rId6"/>
    <p:sldId id="276" r:id="rId7"/>
    <p:sldId id="278" r:id="rId8"/>
    <p:sldId id="279" r:id="rId9"/>
    <p:sldId id="280" r:id="rId10"/>
    <p:sldId id="286" r:id="rId11"/>
    <p:sldId id="284" r:id="rId12"/>
    <p:sldId id="267" r:id="rId13"/>
    <p:sldId id="268" r:id="rId14"/>
    <p:sldId id="259"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0F1D9"/>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5595" autoAdjust="0"/>
  </p:normalViewPr>
  <p:slideViewPr>
    <p:cSldViewPr>
      <p:cViewPr>
        <p:scale>
          <a:sx n="84" d="100"/>
          <a:sy n="84" d="100"/>
        </p:scale>
        <p:origin x="-2394" y="-81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0AD4ED-1FFE-406D-B76A-B04BAE89DE33}" type="datetimeFigureOut">
              <a:rPr lang="en-US" smtClean="0"/>
              <a:pPr/>
              <a:t>6/27/2012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44503-43DE-48D1-A898-4F8E5120FD3E}" type="slidenum">
              <a:rPr lang="en-US" smtClean="0"/>
              <a:pPr/>
              <a:t>‹#›</a:t>
            </a:fld>
            <a:endParaRPr lang="en-US"/>
          </a:p>
        </p:txBody>
      </p:sp>
    </p:spTree>
    <p:extLst>
      <p:ext uri="{BB962C8B-B14F-4D97-AF65-F5344CB8AC3E}">
        <p14:creationId xmlns="" xmlns:p14="http://schemas.microsoft.com/office/powerpoint/2010/main" val="257532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inviting me to speak to you today. </a:t>
            </a:r>
          </a:p>
          <a:p>
            <a:r>
              <a:rPr lang="en-US" sz="1200" kern="1200" dirty="0" smtClean="0">
                <a:solidFill>
                  <a:schemeClr val="tx1"/>
                </a:solidFill>
                <a:effectLst/>
                <a:latin typeface="+mn-lt"/>
                <a:ea typeface="+mn-ea"/>
                <a:cs typeface="+mn-cs"/>
              </a:rPr>
              <a:t>I am pleased to be asked to share with you this morning Healthy Schools Campaign’s national policy campaign Health in Mind.  </a:t>
            </a: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1</a:t>
            </a:fld>
            <a:endParaRPr lang="en-US"/>
          </a:p>
        </p:txBody>
      </p:sp>
    </p:spTree>
    <p:extLst>
      <p:ext uri="{BB962C8B-B14F-4D97-AF65-F5344CB8AC3E}">
        <p14:creationId xmlns="" xmlns:p14="http://schemas.microsoft.com/office/powerpoint/2010/main" val="329856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Our recommendations include building the capacity of the Department of Education to address health issues by expanding the mandate of the Office of Safe and Healthy Students and appointing a Deputy Assistant Secretary to the office. This will better prepare the Department of Education to address emergency situations, build the capacity of other offices within the Department, and provide important guidance to universities, states and school districts.  We also recommend have a school nurse consultant to disseminate knowledge and advance the practice of school nursing.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11</a:t>
            </a:fld>
            <a:endParaRPr lang="en-US"/>
          </a:p>
        </p:txBody>
      </p:sp>
    </p:spTree>
    <p:extLst>
      <p:ext uri="{BB962C8B-B14F-4D97-AF65-F5344CB8AC3E}">
        <p14:creationId xmlns="" xmlns:p14="http://schemas.microsoft.com/office/powerpoint/2010/main" val="193112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a:p>
            <a:pPr lvl="0"/>
            <a:r>
              <a:rPr lang="en-US" sz="1200" kern="1200" dirty="0" smtClean="0">
                <a:solidFill>
                  <a:schemeClr val="tx1"/>
                </a:solidFill>
                <a:effectLst/>
                <a:latin typeface="+mn-lt"/>
                <a:ea typeface="+mn-ea"/>
                <a:cs typeface="+mn-cs"/>
              </a:rPr>
              <a:t>Our School Nurse Leadership Training Program has provided training to 150 school nurses, providing them with the knowledge and skill to be change agents.</a:t>
            </a:r>
          </a:p>
          <a:p>
            <a:pPr lvl="0"/>
            <a:r>
              <a:rPr lang="en-US" sz="1200" kern="1200" dirty="0" smtClean="0">
                <a:solidFill>
                  <a:schemeClr val="tx1"/>
                </a:solidFill>
                <a:effectLst/>
                <a:latin typeface="+mn-lt"/>
                <a:ea typeface="+mn-ea"/>
                <a:cs typeface="+mn-cs"/>
              </a:rPr>
              <a:t>And, change agents they did become, with xx% of making to changes to one or more policy or practice.</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lots of research with validates</a:t>
            </a:r>
            <a:r>
              <a:rPr lang="en-US" sz="1200" kern="1200" baseline="0" dirty="0" smtClean="0">
                <a:solidFill>
                  <a:schemeClr val="tx1"/>
                </a:solidFill>
                <a:effectLst/>
                <a:latin typeface="+mn-lt"/>
                <a:ea typeface="+mn-ea"/>
                <a:cs typeface="+mn-cs"/>
              </a:rPr>
              <a:t> our experience.</a:t>
            </a:r>
            <a:r>
              <a:rPr lang="en-US" dirty="0" smtClean="0"/>
              <a:t> </a:t>
            </a:r>
          </a:p>
          <a:p>
            <a:r>
              <a:rPr lang="en-US" baseline="0" dirty="0" smtClean="0"/>
              <a:t>          </a:t>
            </a:r>
            <a:r>
              <a:rPr lang="en-US" dirty="0" smtClean="0"/>
              <a:t>Daily presence of a school nurse:</a:t>
            </a:r>
          </a:p>
          <a:p>
            <a:pPr lvl="1"/>
            <a:r>
              <a:rPr lang="en-US" dirty="0" smtClean="0"/>
              <a:t>Reduces ER visits</a:t>
            </a:r>
          </a:p>
          <a:p>
            <a:pPr lvl="1"/>
            <a:r>
              <a:rPr lang="en-US" dirty="0" smtClean="0"/>
              <a:t>Improves test scores</a:t>
            </a:r>
          </a:p>
          <a:p>
            <a:pPr lvl="1"/>
            <a:r>
              <a:rPr lang="en-US" dirty="0" smtClean="0"/>
              <a:t>Decreases number of students without insurance</a:t>
            </a:r>
          </a:p>
          <a:p>
            <a:pPr lvl="1"/>
            <a:r>
              <a:rPr lang="en-US" dirty="0" smtClean="0"/>
              <a:t>Reduces absenteeism</a:t>
            </a:r>
          </a:p>
          <a:p>
            <a:endParaRPr lang="en-US" dirty="0" smtClean="0"/>
          </a:p>
          <a:p>
            <a:r>
              <a:rPr lang="en-US" dirty="0" smtClean="0"/>
              <a:t>55% of students do not have a full time school nurse.</a:t>
            </a: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 with the economic downturn, school nurses are being laid off.</a:t>
            </a:r>
          </a:p>
          <a:p>
            <a:pPr lvl="0"/>
            <a:r>
              <a:rPr lang="en-US" sz="1200" kern="1200" dirty="0" smtClean="0">
                <a:solidFill>
                  <a:schemeClr val="tx1"/>
                </a:solidFill>
                <a:effectLst/>
                <a:latin typeface="+mn-lt"/>
                <a:ea typeface="+mn-ea"/>
                <a:cs typeface="+mn-cs"/>
              </a:rPr>
              <a:t>We starting looking at how school nurses are funded and founded that most of school nursing costs are funded by education sector.</a:t>
            </a:r>
          </a:p>
          <a:p>
            <a:pPr lvl="0"/>
            <a:r>
              <a:rPr lang="en-US" sz="1200" kern="1200" dirty="0" smtClean="0">
                <a:solidFill>
                  <a:schemeClr val="tx1"/>
                </a:solidFill>
                <a:effectLst/>
                <a:latin typeface="+mn-lt"/>
                <a:ea typeface="+mn-ea"/>
                <a:cs typeface="+mn-cs"/>
              </a:rPr>
              <a:t>We found that some small regulatory changes will greatly impact schools ability to have a full-time nurse, particularly in schools that serve low-income students.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are working on this regulatory change and will continue to address funding and other issues until all schools have a full-time nurses.</a:t>
            </a:r>
          </a:p>
          <a:p>
            <a:r>
              <a:rPr lang="en-US" sz="1200" kern="1200" dirty="0" smtClean="0">
                <a:solidFill>
                  <a:schemeClr val="tx1"/>
                </a:solidFill>
                <a:effectLst/>
                <a:latin typeface="+mn-lt"/>
                <a:ea typeface="+mn-ea"/>
                <a:cs typeface="+mn-cs"/>
              </a:rPr>
              <a:t> </a:t>
            </a:r>
          </a:p>
          <a:p>
            <a:endParaRPr lang="en-US" dirty="0" smtClean="0"/>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smtClean="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12</a:t>
            </a:fld>
            <a:endParaRPr lang="en-US"/>
          </a:p>
        </p:txBody>
      </p:sp>
    </p:spTree>
    <p:extLst>
      <p:ext uri="{BB962C8B-B14F-4D97-AF65-F5344CB8AC3E}">
        <p14:creationId xmlns="" xmlns:p14="http://schemas.microsoft.com/office/powerpoint/2010/main" val="379857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800"/>
              </a:spcAft>
            </a:pPr>
            <a:r>
              <a:rPr lang="en-US" sz="1200" dirty="0" smtClean="0">
                <a:effectLst/>
                <a:latin typeface="Gill Sans MT"/>
                <a:ea typeface="Times New Roman"/>
                <a:cs typeface="Times New Roman"/>
              </a:rPr>
              <a:t>HHS is the lead agency in developing and implementing a national prevention strategy.  This strategy recognizes that health and well-being fall outside of the health care setting and that what happens in other institutions, including schools, is critical.  </a:t>
            </a:r>
            <a:endParaRPr lang="en-US" sz="1050" dirty="0" smtClean="0">
              <a:effectLst/>
              <a:latin typeface="+mn-lt"/>
              <a:ea typeface="Calibri"/>
              <a:cs typeface="Times New Roman"/>
            </a:endParaRPr>
          </a:p>
          <a:p>
            <a:pPr marL="0" marR="0">
              <a:lnSpc>
                <a:spcPct val="115000"/>
              </a:lnSpc>
              <a:spcBef>
                <a:spcPts val="600"/>
              </a:spcBef>
              <a:spcAft>
                <a:spcPts val="800"/>
              </a:spcAft>
            </a:pPr>
            <a:r>
              <a:rPr lang="en-US" sz="1200" dirty="0" smtClean="0">
                <a:effectLst/>
                <a:latin typeface="Gill Sans MT"/>
                <a:ea typeface="Times New Roman"/>
                <a:cs typeface="Times New Roman"/>
              </a:rPr>
              <a:t>First, we are asking HHS to reduce current barriers that schools face in   receiving reimbursement for health services delivered to Medicaid-eligible students.  Currently, the reimbursement school districts receive for school health services is severely restricted by various regulations that have no basis in federal Medicaid law and in fact, have been ruled by HHS’ own Department Appeals Board as unenforceable.</a:t>
            </a:r>
            <a:endParaRPr lang="en-US" sz="1050" dirty="0" smtClean="0">
              <a:effectLst/>
              <a:latin typeface="+mn-lt"/>
              <a:ea typeface="Calibri"/>
              <a:cs typeface="Times New Roman"/>
            </a:endParaRPr>
          </a:p>
          <a:p>
            <a:pPr marL="0" marR="0">
              <a:lnSpc>
                <a:spcPct val="115000"/>
              </a:lnSpc>
              <a:spcBef>
                <a:spcPts val="600"/>
              </a:spcBef>
              <a:spcAft>
                <a:spcPts val="800"/>
              </a:spcAft>
            </a:pPr>
            <a:r>
              <a:rPr lang="en-US" sz="1200" dirty="0" smtClean="0">
                <a:effectLst/>
                <a:latin typeface="Gill Sans MT"/>
                <a:ea typeface="Times New Roman"/>
                <a:cs typeface="Times New Roman"/>
              </a:rPr>
              <a:t>We are also asking schools to be an eligible community benefit.  This will create or strengthen the relationship with hospital and schools with the hope and expectation that they will be able to work together to support student health.</a:t>
            </a:r>
            <a:endParaRPr lang="en-US" sz="1050" dirty="0" smtClean="0">
              <a:effectLst/>
              <a:latin typeface="+mn-lt"/>
              <a:ea typeface="Calibri"/>
              <a:cs typeface="Times New Roman"/>
            </a:endParaRPr>
          </a:p>
          <a:p>
            <a:pPr marL="0" marR="0">
              <a:lnSpc>
                <a:spcPct val="115000"/>
              </a:lnSpc>
              <a:spcBef>
                <a:spcPts val="600"/>
              </a:spcBef>
              <a:spcAft>
                <a:spcPts val="800"/>
              </a:spcAft>
            </a:pPr>
            <a:r>
              <a:rPr lang="en-US" sz="1200" dirty="0" smtClean="0">
                <a:effectLst/>
                <a:latin typeface="Gill Sans MT"/>
                <a:ea typeface="Times New Roman"/>
                <a:cs typeface="Times New Roman"/>
              </a:rPr>
              <a:t>We are asking HHS to use the National Prevention Council or its advisory committee to explore the full potential that schools can play in health and wellness promotion, creating a new vision for schools’ roles.</a:t>
            </a:r>
            <a:endParaRPr lang="en-US" sz="1050" dirty="0" smtClean="0">
              <a:effectLst/>
              <a:latin typeface="+mn-lt"/>
              <a:ea typeface="Calibri"/>
              <a:cs typeface="Times New Roman"/>
            </a:endParaRPr>
          </a:p>
          <a:p>
            <a:pPr marL="0" marR="0">
              <a:lnSpc>
                <a:spcPct val="115000"/>
              </a:lnSpc>
              <a:spcBef>
                <a:spcPts val="600"/>
              </a:spcBef>
              <a:spcAft>
                <a:spcPts val="800"/>
              </a:spcAft>
            </a:pPr>
            <a:r>
              <a:rPr lang="en-US" sz="1200" b="1" dirty="0" smtClean="0">
                <a:effectLst/>
                <a:latin typeface="Gill Sans MT"/>
                <a:ea typeface="Times New Roman"/>
                <a:cs typeface="Times New Roman"/>
              </a:rPr>
              <a:t> </a:t>
            </a:r>
            <a:endParaRPr lang="en-US" sz="1050" dirty="0" smtClean="0">
              <a:effectLst/>
              <a:latin typeface="+mn-lt"/>
              <a:ea typeface="Calibri"/>
              <a:cs typeface="Times New Roman"/>
            </a:endParaRPr>
          </a:p>
          <a:p>
            <a:pPr marL="0" marR="0">
              <a:lnSpc>
                <a:spcPct val="115000"/>
              </a:lnSpc>
              <a:spcBef>
                <a:spcPts val="600"/>
              </a:spcBef>
              <a:spcAft>
                <a:spcPts val="800"/>
              </a:spcAft>
            </a:pPr>
            <a:r>
              <a:rPr lang="en-US" sz="1200" b="1" dirty="0" smtClean="0">
                <a:effectLst/>
                <a:latin typeface="Gill Sans MT"/>
                <a:ea typeface="Times New Roman"/>
                <a:cs typeface="Times New Roman"/>
              </a:rPr>
              <a:t> </a:t>
            </a:r>
            <a:endParaRPr lang="en-US" sz="1050" dirty="0" smtClean="0">
              <a:effectLst/>
              <a:latin typeface="+mn-lt"/>
              <a:ea typeface="Calibri"/>
              <a:cs typeface="Times New Roman"/>
            </a:endParaRPr>
          </a:p>
          <a:p>
            <a:endParaRPr lang="en-US" dirty="0" smtClean="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13</a:t>
            </a:fld>
            <a:endParaRPr lang="en-US"/>
          </a:p>
        </p:txBody>
      </p:sp>
    </p:spTree>
    <p:extLst>
      <p:ext uri="{BB962C8B-B14F-4D97-AF65-F5344CB8AC3E}">
        <p14:creationId xmlns="" xmlns:p14="http://schemas.microsoft.com/office/powerpoint/2010/main" val="285346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800"/>
              </a:spcAft>
            </a:pPr>
            <a:r>
              <a:rPr lang="en-US" sz="1200" kern="1200" dirty="0" smtClean="0">
                <a:solidFill>
                  <a:schemeClr val="tx1"/>
                </a:solidFill>
                <a:latin typeface="+mn-lt"/>
                <a:ea typeface="+mn-ea"/>
                <a:cs typeface="+mn-cs"/>
              </a:rPr>
              <a:t> </a:t>
            </a:r>
            <a:r>
              <a:rPr lang="en-US" sz="1200" dirty="0" smtClean="0">
                <a:effectLst/>
                <a:latin typeface="Gill Sans MT"/>
                <a:ea typeface="Times New Roman"/>
                <a:cs typeface="Times New Roman"/>
              </a:rPr>
              <a:t>On May 9 we had the opportunity to present these recommendations to Secretary Duncan and Secretary Sebelius.  Both the President of NEA and AFT were on hand to reinforce the importance of these issues to schools and support our recommendations.  Both Secretary Duncan and Sebelius pledged their supporting in working with us to implement these recommendations.  We are in the process of doing just that and welcome your support and involvement.</a:t>
            </a:r>
            <a:endParaRPr lang="en-US" sz="1050" dirty="0" smtClean="0">
              <a:effectLst/>
              <a:latin typeface="+mn-lt"/>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14</a:t>
            </a:fld>
            <a:endParaRPr lang="en-US"/>
          </a:p>
        </p:txBody>
      </p:sp>
    </p:spTree>
    <p:extLst>
      <p:ext uri="{BB962C8B-B14F-4D97-AF65-F5344CB8AC3E}">
        <p14:creationId xmlns="" xmlns:p14="http://schemas.microsoft.com/office/powerpoint/2010/main" val="122661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pitchFamily="18" charset="0"/>
              </a:rPr>
              <a:t> </a:t>
            </a:r>
          </a:p>
          <a:p>
            <a:r>
              <a:rPr lang="en-US" dirty="0" smtClean="0">
                <a:latin typeface="Times" pitchFamily="18" charset="0"/>
              </a:rPr>
              <a:t> </a:t>
            </a:r>
            <a:r>
              <a:rPr lang="en-US" sz="1200" kern="1200" dirty="0" smtClean="0">
                <a:solidFill>
                  <a:schemeClr val="tx1"/>
                </a:solidFill>
                <a:effectLst/>
                <a:latin typeface="+mn-lt"/>
                <a:ea typeface="+mn-ea"/>
                <a:cs typeface="+mn-cs"/>
              </a:rPr>
              <a:t>For the last 10 years, in addition to our work at the state and national levels, Healthy Schools Campaign has focused significant efforts in Chicago, where we have worked to improve the food and fitness environment in the public schools.  </a:t>
            </a:r>
          </a:p>
          <a:p>
            <a:r>
              <a:rPr lang="en-US" sz="1200" kern="1200" dirty="0" smtClean="0">
                <a:solidFill>
                  <a:schemeClr val="tx1"/>
                </a:solidFill>
                <a:effectLst/>
                <a:latin typeface="+mn-lt"/>
                <a:ea typeface="+mn-ea"/>
                <a:cs typeface="+mn-cs"/>
              </a:rPr>
              <a:t>Our programs focus on identifying and supporting agents of change – including parents, teachers, students, principals and school nurses - and helping them make changes at their schools and in the district. Through this work, we have had the opportunity to see how federal, state and local decisions impact schools.   We have come to understand the importance of  empowering individuals to be change agents, the need for teachers, principals, and other school staff to have the knowledge and skill to create the conditions for health in classrooms and schools, the role transparency and accountability have in encouraging health promoting changes and academic excellence in schools and the importance of school nursing.  </a:t>
            </a:r>
          </a:p>
          <a:p>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latin typeface="Times" pitchFamily="18" charset="0"/>
            </a:endParaRPr>
          </a:p>
          <a:p>
            <a:endParaRPr lang="en-US" dirty="0" smtClean="0">
              <a:latin typeface="Times" pitchFamily="18" charset="0"/>
            </a:endParaRPr>
          </a:p>
          <a:p>
            <a:endParaRPr lang="en-US" dirty="0" smtClean="0">
              <a:latin typeface="Times" pitchFamily="18" charset="0"/>
            </a:endParaRPr>
          </a:p>
          <a:p>
            <a:endParaRPr lang="en-US" dirty="0" smtClean="0">
              <a:latin typeface="Times" pitchFamily="18" charset="0"/>
            </a:endParaRP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2</a:t>
            </a:fld>
            <a:endParaRPr lang="en-US"/>
          </a:p>
        </p:txBody>
      </p:sp>
    </p:spTree>
    <p:extLst>
      <p:ext uri="{BB962C8B-B14F-4D97-AF65-F5344CB8AC3E}">
        <p14:creationId xmlns="" xmlns:p14="http://schemas.microsoft.com/office/powerpoint/2010/main" val="252004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pitchFamily="18" charset="0"/>
              </a:rPr>
              <a:t> </a:t>
            </a:r>
            <a:r>
              <a:rPr lang="en-US" sz="1200" kern="1200" dirty="0" smtClean="0">
                <a:solidFill>
                  <a:schemeClr val="tx1"/>
                </a:solidFill>
                <a:effectLst/>
                <a:latin typeface="+mn-lt"/>
                <a:ea typeface="+mn-ea"/>
                <a:cs typeface="+mn-cs"/>
              </a:rPr>
              <a:t>Over the last six months, through a series of national </a:t>
            </a:r>
            <a:r>
              <a:rPr lang="en-US" sz="1200" kern="1200" dirty="0" err="1" smtClean="0">
                <a:solidFill>
                  <a:schemeClr val="tx1"/>
                </a:solidFill>
                <a:effectLst/>
                <a:latin typeface="+mn-lt"/>
                <a:ea typeface="+mn-ea"/>
                <a:cs typeface="+mn-cs"/>
              </a:rPr>
              <a:t>convenings</a:t>
            </a:r>
            <a:r>
              <a:rPr lang="en-US" sz="1200" kern="1200" dirty="0" smtClean="0">
                <a:solidFill>
                  <a:schemeClr val="tx1"/>
                </a:solidFill>
                <a:effectLst/>
                <a:latin typeface="+mn-lt"/>
                <a:ea typeface="+mn-ea"/>
                <a:cs typeface="+mn-cs"/>
              </a:rPr>
              <a:t> involving over 100 local, state and national health and education practitioners,  policymakers and researchers, we have had the opportunity to learn from each other and deepen our understanding of how to support student health and wellness in schools.   The recommendations of Health in Mind, which came out of this process, focus on the federal agency role.  We know that change needs to happen at the local level but understand the power federal policies can have in driving local change.  </a:t>
            </a:r>
          </a:p>
          <a:p>
            <a:r>
              <a:rPr lang="en-US" sz="1200" kern="1200" dirty="0" smtClean="0">
                <a:solidFill>
                  <a:schemeClr val="tx1"/>
                </a:solidFill>
                <a:effectLst/>
                <a:latin typeface="+mn-lt"/>
                <a:ea typeface="+mn-ea"/>
                <a:cs typeface="+mn-cs"/>
              </a:rPr>
              <a:t>I have never met a principal, teacher, school administrator or policymaker who did not understand that health is directly linked to a student’s ability to learn. In spite of an almost universal agreement that health is important, most teachers and principals do not prioritize health because they do not have the necessary knowledge and skills to translate that understanding into their work, and because the metrics and accountability systems for evaluating schools do not include health and wellness. As a result, most school officials aren’t able to integrate what they know to be important into their classrooms or schools.      </a:t>
            </a:r>
          </a:p>
          <a:p>
            <a:r>
              <a:rPr lang="en-US" sz="1200" kern="1200" dirty="0" smtClean="0">
                <a:solidFill>
                  <a:schemeClr val="tx1"/>
                </a:solidFill>
                <a:effectLst/>
                <a:latin typeface="+mn-lt"/>
                <a:ea typeface="+mn-ea"/>
                <a:cs typeface="+mn-cs"/>
              </a:rPr>
              <a:t>Thanks to the work of many, including the CDC, EPA and USDA, there are excellent materials and best practices to guide schools in addressing health.  The challenge is how to motivate school leaders to fully integrate health into education policy and practice. Our experience and research suggest that key strategies for this include providing teachers, principals and other school staff with the knowledge and skills to integrate health into all school policies and practice and to incorporate health and wellness into school measurements including school report cards, school improvement plans and longitudinal data systems.  </a:t>
            </a:r>
          </a:p>
          <a:p>
            <a:r>
              <a:rPr lang="en-US" sz="1200" kern="1200" dirty="0" smtClean="0">
                <a:solidFill>
                  <a:schemeClr val="tx1"/>
                </a:solidFill>
                <a:effectLst/>
                <a:latin typeface="+mn-lt"/>
                <a:ea typeface="+mn-ea"/>
                <a:cs typeface="+mn-cs"/>
              </a:rPr>
              <a:t>The goal and challenge of Health in Mind is to make concrete recommendations that fall within US Department of Education and US Health and Human Services regulatory authority and budget, and can have a significant and sustainable impact on two national priorities: reducing the achievement gap and transforming our health care system.</a:t>
            </a:r>
          </a:p>
          <a:p>
            <a:r>
              <a:rPr lang="en-US" sz="1200" kern="1200" dirty="0" smtClean="0">
                <a:solidFill>
                  <a:schemeClr val="tx1"/>
                </a:solidFill>
                <a:effectLst/>
                <a:latin typeface="+mn-lt"/>
                <a:ea typeface="+mn-ea"/>
                <a:cs typeface="+mn-cs"/>
              </a:rPr>
              <a:t> Our recommendations cover these six areas:</a:t>
            </a:r>
          </a:p>
          <a:p>
            <a:r>
              <a:rPr lang="en-US" sz="1200" kern="1200" dirty="0" smtClean="0">
                <a:solidFill>
                  <a:schemeClr val="tx1"/>
                </a:solidFill>
                <a:effectLst/>
                <a:latin typeface="+mn-lt"/>
                <a:ea typeface="+mn-ea"/>
                <a:cs typeface="+mn-cs"/>
              </a:rPr>
              <a:t>READ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I review each of these in greater detail, I want to share with you some important research that has allowed us to connect this discussion about health more directly with the concerns and goals of educators. </a:t>
            </a:r>
          </a:p>
          <a:p>
            <a:r>
              <a:rPr lang="en-US" sz="1200" kern="1200" dirty="0" smtClean="0">
                <a:solidFill>
                  <a:schemeClr val="tx1"/>
                </a:solidFill>
                <a:effectLst/>
                <a:latin typeface="+mn-lt"/>
                <a:ea typeface="+mn-ea"/>
                <a:cs typeface="+mn-cs"/>
              </a:rPr>
              <a:t> </a:t>
            </a:r>
          </a:p>
          <a:p>
            <a:endParaRPr lang="en-US" dirty="0" smtClean="0">
              <a:latin typeface="Times" pitchFamily="18" charset="0"/>
            </a:endParaRPr>
          </a:p>
          <a:p>
            <a:endParaRPr lang="en-US" dirty="0" smtClean="0">
              <a:latin typeface="Times" pitchFamily="18" charset="0"/>
            </a:endParaRPr>
          </a:p>
          <a:p>
            <a:r>
              <a:rPr lang="en-US" dirty="0" smtClean="0">
                <a:latin typeface="Times" pitchFamily="18" charset="0"/>
              </a:rPr>
              <a:t> </a:t>
            </a: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3</a:t>
            </a:fld>
            <a:endParaRPr lang="en-US"/>
          </a:p>
        </p:txBody>
      </p:sp>
    </p:spTree>
    <p:extLst>
      <p:ext uri="{BB962C8B-B14F-4D97-AF65-F5344CB8AC3E}">
        <p14:creationId xmlns="" xmlns:p14="http://schemas.microsoft.com/office/powerpoint/2010/main" val="344224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His research identified seven health conditions for which there is high prevalence and disparities that impact learning and can be successfully addressed in schools. Dr. Basch concludes that without tackling these problems, other efforts to address the achievement gap are likely to be compromised.   </a:t>
            </a:r>
          </a:p>
          <a:p>
            <a:r>
              <a:rPr lang="en-US" sz="1200" kern="1200" dirty="0" smtClean="0">
                <a:solidFill>
                  <a:schemeClr val="tx1"/>
                </a:solidFill>
                <a:effectLst/>
                <a:latin typeface="+mn-lt"/>
                <a:ea typeface="+mn-ea"/>
                <a:cs typeface="+mn-cs"/>
              </a:rPr>
              <a:t>The seven health conditions are….</a:t>
            </a:r>
          </a:p>
          <a:p>
            <a:r>
              <a:rPr lang="en-US" sz="1200" kern="1200" dirty="0" smtClean="0">
                <a:solidFill>
                  <a:schemeClr val="tx1"/>
                </a:solidFill>
                <a:effectLst/>
                <a:latin typeface="+mn-lt"/>
                <a:ea typeface="+mn-ea"/>
                <a:cs typeface="+mn-cs"/>
              </a:rPr>
              <a:t>Educationally relevant health disparities impede motivation and ability to learn through at least ﬁve causal pathways:  sensory perceptions; cognition; connectedness and engagement with school; absenteeism;  and dropping out. </a:t>
            </a:r>
          </a:p>
          <a:p>
            <a:r>
              <a:rPr lang="en-US" sz="1200" kern="1200" dirty="0" smtClean="0">
                <a:solidFill>
                  <a:schemeClr val="tx1"/>
                </a:solidFill>
                <a:effectLst/>
                <a:latin typeface="+mn-lt"/>
                <a:ea typeface="+mn-ea"/>
                <a:cs typeface="+mn-cs"/>
              </a:rPr>
              <a:t>His report documents the disparities for each of these conditions and links each condition to one or more of the five causal pathways.  For example, let’s look at asthma:</a:t>
            </a:r>
          </a:p>
          <a:p>
            <a:r>
              <a:rPr lang="en-US" sz="1200" kern="1200" dirty="0" smtClean="0">
                <a:solidFill>
                  <a:schemeClr val="tx1"/>
                </a:solidFill>
                <a:effectLst/>
                <a:latin typeface="+mn-lt"/>
                <a:ea typeface="+mn-ea"/>
                <a:cs typeface="+mn-cs"/>
              </a:rPr>
              <a:t>14% of all children under 18 have asthma, 8.8% of white students, 12.8 black and 21.5 Puerto Rican.   </a:t>
            </a:r>
          </a:p>
          <a:p>
            <a:r>
              <a:rPr lang="en-US" sz="1200" kern="1200" dirty="0" smtClean="0">
                <a:solidFill>
                  <a:schemeClr val="tx1"/>
                </a:solidFill>
                <a:effectLst/>
                <a:latin typeface="+mn-lt"/>
                <a:ea typeface="+mn-ea"/>
                <a:cs typeface="+mn-cs"/>
              </a:rPr>
              <a:t>Asthma impacts cognition, connectedness and absenteeism. Research has shown that students with asthma have a hard time concentration, are often tired since asthma impacts sleep.  This  impacts cognition, they are less involved in extra-curricular activities, more problems with peers and more anxious, impacting their connectedness and students with asthma have higher rates of absenteeism due to doctor visits or hospitalizations, to avoid environmental triggers and since they are more susceptible to repository illness.</a:t>
            </a:r>
          </a:p>
          <a:p>
            <a:r>
              <a:rPr lang="en-US" sz="1200" kern="1200" dirty="0" smtClean="0">
                <a:solidFill>
                  <a:schemeClr val="tx1"/>
                </a:solidFill>
                <a:effectLst/>
                <a:latin typeface="+mn-lt"/>
                <a:ea typeface="+mn-ea"/>
                <a:cs typeface="+mn-cs"/>
              </a:rPr>
              <a:t>Dr. </a:t>
            </a:r>
            <a:r>
              <a:rPr lang="en-US" sz="1200" kern="1200" dirty="0" err="1" smtClean="0">
                <a:solidFill>
                  <a:schemeClr val="tx1"/>
                </a:solidFill>
                <a:effectLst/>
                <a:latin typeface="+mn-lt"/>
                <a:ea typeface="+mn-ea"/>
                <a:cs typeface="+mn-cs"/>
              </a:rPr>
              <a:t>Basch’s</a:t>
            </a:r>
            <a:r>
              <a:rPr lang="en-US" sz="1200" kern="1200" dirty="0" smtClean="0">
                <a:solidFill>
                  <a:schemeClr val="tx1"/>
                </a:solidFill>
                <a:effectLst/>
                <a:latin typeface="+mn-lt"/>
                <a:ea typeface="+mn-ea"/>
                <a:cs typeface="+mn-cs"/>
              </a:rPr>
              <a:t> also points out that multiple health factors will be greater than the effects of individual factors, therefore school health program must focus on multiple facts to maximize the educational yield from investments.  </a:t>
            </a:r>
          </a:p>
          <a:p>
            <a:r>
              <a:rPr lang="en-US" sz="1200" kern="1200" dirty="0" smtClean="0">
                <a:solidFill>
                  <a:schemeClr val="tx1"/>
                </a:solidFill>
                <a:effectLst/>
                <a:latin typeface="+mn-lt"/>
                <a:ea typeface="+mn-ea"/>
                <a:cs typeface="+mn-cs"/>
              </a:rPr>
              <a:t>Dr. </a:t>
            </a:r>
            <a:r>
              <a:rPr lang="en-US" sz="1200" kern="1200" dirty="0" err="1" smtClean="0">
                <a:solidFill>
                  <a:schemeClr val="tx1"/>
                </a:solidFill>
                <a:effectLst/>
                <a:latin typeface="+mn-lt"/>
                <a:ea typeface="+mn-ea"/>
                <a:cs typeface="+mn-cs"/>
              </a:rPr>
              <a:t>Basch’s</a:t>
            </a:r>
            <a:r>
              <a:rPr lang="en-US" sz="1200" kern="1200" dirty="0" smtClean="0">
                <a:solidFill>
                  <a:schemeClr val="tx1"/>
                </a:solidFill>
                <a:effectLst/>
                <a:latin typeface="+mn-lt"/>
                <a:ea typeface="+mn-ea"/>
                <a:cs typeface="+mn-cs"/>
              </a:rPr>
              <a:t> research allowed us to speak more directly to the concerns of educators. The Obama administration has made addressing the achievement gap a top priority. Health in Mind provides simple common sense recommendations for helping schools address student health, a critical component of a successful strategy for addressing the achievement gap.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4</a:t>
            </a:fld>
            <a:endParaRPr lang="en-US"/>
          </a:p>
        </p:txBody>
      </p:sp>
    </p:spTree>
    <p:extLst>
      <p:ext uri="{BB962C8B-B14F-4D97-AF65-F5344CB8AC3E}">
        <p14:creationId xmlns="" xmlns:p14="http://schemas.microsoft.com/office/powerpoint/2010/main" val="2859112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In spite of the importance of health and the multiple ways in which teachers, principals and other school administrators impact the health of students, everything from making sure students can be physically active, providing students with access to water, identifying students who need a health related referral or making sure that the school has healthy air teachers and principals receive little or no coursework or professional development on children’s physical and emotional develop or other concrete tools for integrating health in every subject, reward systems, classroom management strategy and school policy or practice.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National Council for Accreditation of Teachers only offers vague guidance on what pre-service coursework relating to health teachers should receive.  It is not surprising that when teachers were surveyed about their confidence to address health issues in the classroom that most of them did not feel that had adequate preparation.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our survey of state for required coursework in health related fields, we should that  more 50% of the states had no health related requirement at the pre-service or for ongoing professional development. Only five states require some general health related course work on health or child development.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Refer to picture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5</a:t>
            </a:fld>
            <a:endParaRPr lang="en-US"/>
          </a:p>
        </p:txBody>
      </p:sp>
    </p:spTree>
    <p:extLst>
      <p:ext uri="{BB962C8B-B14F-4D97-AF65-F5344CB8AC3E}">
        <p14:creationId xmlns="" xmlns:p14="http://schemas.microsoft.com/office/powerpoint/2010/main" val="306138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Chicago, we were successful in getting the district to add a health and wellness measure to the school progress report.</a:t>
            </a:r>
          </a:p>
          <a:p>
            <a:r>
              <a:rPr lang="en-US" baseline="0" dirty="0" smtClean="0"/>
              <a:t>Also, SIPAAA</a:t>
            </a:r>
          </a:p>
          <a:p>
            <a:r>
              <a:rPr lang="en-US" sz="1200" kern="1200" dirty="0" smtClean="0">
                <a:solidFill>
                  <a:schemeClr val="tx1"/>
                </a:solidFill>
                <a:effectLst/>
                <a:latin typeface="+mn-lt"/>
                <a:ea typeface="+mn-ea"/>
                <a:cs typeface="+mn-cs"/>
              </a:rPr>
              <a:t>For the last 10 years national education policy has emphasized the need for state and local educational agencies to be very publicly accountable for tracking</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school and student performance and has encouraged states and local educational agencies to disaggregate the data to better understand the academic achievement of various groups of students.  This allows resources to be directed to the lowest preforming students.</a:t>
            </a:r>
          </a:p>
          <a:p>
            <a:r>
              <a:rPr lang="en-US" sz="1200" kern="1200" dirty="0" smtClean="0">
                <a:solidFill>
                  <a:schemeClr val="tx1"/>
                </a:solidFill>
                <a:effectLst/>
                <a:latin typeface="+mn-lt"/>
                <a:ea typeface="+mn-ea"/>
                <a:cs typeface="+mn-cs"/>
              </a:rPr>
              <a:t>To date, these accountability systems have focused almost exclusively on academics and do not address other factors, including student health even though many of the lowest preforming students experience health related challenges.</a:t>
            </a:r>
          </a:p>
          <a:p>
            <a:r>
              <a:rPr lang="en-US" sz="1200" kern="1200" dirty="0" smtClean="0">
                <a:solidFill>
                  <a:schemeClr val="tx1"/>
                </a:solidFill>
                <a:effectLst/>
                <a:latin typeface="+mn-lt"/>
                <a:ea typeface="+mn-ea"/>
                <a:cs typeface="+mn-cs"/>
              </a:rPr>
              <a:t>Given the importance of student health and the key role that schools can play in promoting student health and wellness, incorporating metrics for health and wellness into data tracking systems, research and school report cards will provide educators, policy makers and the public with a more complete understanding of how student health and wellness is impacting learning and academic outcomes. </a:t>
            </a:r>
          </a:p>
          <a:p>
            <a:r>
              <a:rPr lang="en-US" sz="1200" kern="1200" dirty="0" smtClean="0">
                <a:solidFill>
                  <a:schemeClr val="tx1"/>
                </a:solidFill>
                <a:effectLst/>
                <a:latin typeface="+mn-lt"/>
                <a:ea typeface="+mn-ea"/>
                <a:cs typeface="+mn-cs"/>
              </a:rPr>
              <a:t>Reference picture.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baseline="0" dirty="0" smtClean="0"/>
          </a:p>
          <a:p>
            <a:endParaRPr lang="en-US" baseline="0" dirty="0" smtClean="0"/>
          </a:p>
          <a:p>
            <a:r>
              <a:rPr lang="en-US" baseline="0" dirty="0" smtClean="0"/>
              <a:t>Impact…</a:t>
            </a: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6</a:t>
            </a:fld>
            <a:endParaRPr lang="en-US"/>
          </a:p>
        </p:txBody>
      </p:sp>
    </p:spTree>
    <p:extLst>
      <p:ext uri="{BB962C8B-B14F-4D97-AF65-F5344CB8AC3E}">
        <p14:creationId xmlns="" xmlns:p14="http://schemas.microsoft.com/office/powerpoint/2010/main" val="24758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general strategies:  Supporting innovation programs by making health a competitive grant priority in a number of grant programs and issuing of guidance documents and best practices.</a:t>
            </a:r>
          </a:p>
          <a:p>
            <a:r>
              <a:rPr lang="en-US" sz="1200" kern="1200" dirty="0" smtClean="0">
                <a:solidFill>
                  <a:schemeClr val="tx1"/>
                </a:solidFill>
                <a:effectLst/>
                <a:latin typeface="+mn-lt"/>
                <a:ea typeface="+mn-ea"/>
                <a:cs typeface="+mn-cs"/>
              </a:rPr>
              <a:t>To Support Innovation: </a:t>
            </a:r>
          </a:p>
          <a:p>
            <a:r>
              <a:rPr lang="en-US" sz="1200" kern="1200" dirty="0" smtClean="0">
                <a:solidFill>
                  <a:schemeClr val="tx1"/>
                </a:solidFill>
                <a:effectLst/>
                <a:latin typeface="+mn-lt"/>
                <a:ea typeface="+mn-ea"/>
                <a:cs typeface="+mn-cs"/>
              </a:rPr>
              <a:t>For professional development:  The Office of Innovation and Improvement, where many of the professional development programs are housed, should include health as a competitive grant priority.    </a:t>
            </a:r>
          </a:p>
          <a:p>
            <a:r>
              <a:rPr lang="en-US" sz="1200" kern="1200" dirty="0" smtClean="0">
                <a:solidFill>
                  <a:schemeClr val="tx1"/>
                </a:solidFill>
                <a:effectLst/>
                <a:latin typeface="+mn-lt"/>
                <a:ea typeface="+mn-ea"/>
                <a:cs typeface="+mn-cs"/>
              </a:rPr>
              <a:t>For parents: Include health as a competitive priority in grant programs like the Parent Information Resource Center.</a:t>
            </a:r>
          </a:p>
          <a:p>
            <a:r>
              <a:rPr lang="en-US" sz="1200" kern="1200" dirty="0" smtClean="0">
                <a:solidFill>
                  <a:schemeClr val="tx1"/>
                </a:solidFill>
                <a:effectLst/>
                <a:latin typeface="+mn-lt"/>
                <a:ea typeface="+mn-ea"/>
                <a:cs typeface="+mn-cs"/>
              </a:rPr>
              <a:t>For metrics and accountability:  Institute for Education Sciences should encourage the development of state longitudinal data systems that integrate health</a:t>
            </a:r>
          </a:p>
          <a:p>
            <a:r>
              <a:rPr lang="en-US" sz="1200" kern="1200" dirty="0" smtClean="0">
                <a:solidFill>
                  <a:schemeClr val="tx1"/>
                </a:solidFill>
                <a:effectLst/>
                <a:latin typeface="+mn-lt"/>
                <a:ea typeface="+mn-ea"/>
                <a:cs typeface="+mn-cs"/>
              </a:rPr>
              <a:t>Create guidance and best practice guides</a:t>
            </a:r>
          </a:p>
          <a:p>
            <a:r>
              <a:rPr lang="en-US" sz="1200" kern="1200" dirty="0" smtClean="0">
                <a:solidFill>
                  <a:schemeClr val="tx1"/>
                </a:solidFill>
                <a:effectLst/>
                <a:latin typeface="+mn-lt"/>
                <a:ea typeface="+mn-ea"/>
                <a:cs typeface="+mn-cs"/>
              </a:rPr>
              <a:t>For professional development: Issue voluntary guidance to colleges and universities on best practices for supporting teachers and school health leaders ability to address student health needs. Also, creating voluntary guidance to states on professional development standards relating to health.</a:t>
            </a:r>
          </a:p>
          <a:p>
            <a:r>
              <a:rPr lang="en-US" sz="1200" kern="1200" dirty="0" smtClean="0">
                <a:solidFill>
                  <a:schemeClr val="tx1"/>
                </a:solidFill>
                <a:effectLst/>
                <a:latin typeface="+mn-lt"/>
                <a:ea typeface="+mn-ea"/>
                <a:cs typeface="+mn-cs"/>
              </a:rPr>
              <a:t>For parents: Issue voluntary guidance on high quality parent engagement programs that integrate a focus on health and wellness.</a:t>
            </a:r>
          </a:p>
          <a:p>
            <a:r>
              <a:rPr lang="en-US" sz="1200" kern="1200" dirty="0" smtClean="0">
                <a:solidFill>
                  <a:schemeClr val="tx1"/>
                </a:solidFill>
                <a:effectLst/>
                <a:latin typeface="+mn-lt"/>
                <a:ea typeface="+mn-ea"/>
                <a:cs typeface="+mn-cs"/>
              </a:rPr>
              <a:t>For metrics and accountability: Issue voluntary guidance for states on how to integrate health into state data tracking systems and school accountability programs.</a:t>
            </a:r>
          </a:p>
          <a:p>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7</a:t>
            </a:fld>
            <a:endParaRPr lang="en-US"/>
          </a:p>
        </p:txBody>
      </p:sp>
    </p:spTree>
    <p:extLst>
      <p:ext uri="{BB962C8B-B14F-4D97-AF65-F5344CB8AC3E}">
        <p14:creationId xmlns="" xmlns:p14="http://schemas.microsoft.com/office/powerpoint/2010/main" val="4244825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Recognition programs offer a simple, cost-effective strategy to motivate schools to adopt specific practices.</a:t>
            </a:r>
          </a:p>
          <a:p>
            <a:r>
              <a:rPr lang="en-US" sz="1200" kern="1200" dirty="0" smtClean="0">
                <a:solidFill>
                  <a:schemeClr val="tx1"/>
                </a:solidFill>
                <a:effectLst/>
                <a:latin typeface="+mn-lt"/>
                <a:ea typeface="+mn-ea"/>
                <a:cs typeface="+mn-cs"/>
              </a:rPr>
              <a:t>In Chicago, we have..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644503-43DE-48D1-A898-4F8E5120FD3E}" type="slidenum">
              <a:rPr lang="en-US" smtClean="0"/>
              <a:pPr/>
              <a:t>8</a:t>
            </a:fld>
            <a:endParaRPr lang="en-US"/>
          </a:p>
        </p:txBody>
      </p:sp>
    </p:spTree>
    <p:extLst>
      <p:ext uri="{BB962C8B-B14F-4D97-AF65-F5344CB8AC3E}">
        <p14:creationId xmlns="" xmlns:p14="http://schemas.microsoft.com/office/powerpoint/2010/main" val="57665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most coveted award in education is the Blue Ribbon program.  We want the Department to </a:t>
            </a:r>
            <a:r>
              <a:rPr lang="en-US" sz="1200" kern="1200" dirty="0" smtClean="0">
                <a:solidFill>
                  <a:schemeClr val="tx1"/>
                </a:solidFill>
                <a:latin typeface="+mn-lt"/>
                <a:ea typeface="+mn-ea"/>
                <a:cs typeface="+mn-cs"/>
              </a:rPr>
              <a:t>leverage its most successful recognition program, the Blue Ribbon program, to include health and wellness as part of its strategy to improve academic performance.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B644503-43DE-48D1-A898-4F8E5120FD3E}" type="slidenum">
              <a:rPr lang="en-US" smtClean="0"/>
              <a:pPr/>
              <a:t>9</a:t>
            </a:fld>
            <a:endParaRPr lang="en-US"/>
          </a:p>
        </p:txBody>
      </p:sp>
    </p:spTree>
    <p:extLst>
      <p:ext uri="{BB962C8B-B14F-4D97-AF65-F5344CB8AC3E}">
        <p14:creationId xmlns="" xmlns:p14="http://schemas.microsoft.com/office/powerpoint/2010/main" val="88863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600200" y="4267200"/>
            <a:ext cx="6400800" cy="1752600"/>
          </a:xfrm>
        </p:spPr>
        <p:txBody>
          <a:bodyPr>
            <a:normAutofit/>
          </a:bodyPr>
          <a:lstStyle>
            <a:lvl1pPr marL="0" indent="0" algn="r">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p>
          <a:p>
            <a:r>
              <a:rPr lang="en-US" dirty="0" smtClean="0"/>
              <a:t>July 7, 2011</a:t>
            </a:r>
            <a:endParaRPr lang="en-US" dirty="0"/>
          </a:p>
        </p:txBody>
      </p:sp>
      <p:pic>
        <p:nvPicPr>
          <p:cNvPr id="17" name="Picture 16"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18" name="Title 1"/>
          <p:cNvSpPr>
            <a:spLocks noGrp="1"/>
          </p:cNvSpPr>
          <p:nvPr>
            <p:ph type="title"/>
          </p:nvPr>
        </p:nvSpPr>
        <p:spPr>
          <a:xfrm>
            <a:off x="533400" y="3124200"/>
            <a:ext cx="7467600" cy="1143000"/>
          </a:xfrm>
        </p:spPr>
        <p:txBody>
          <a:bodyPr/>
          <a:lstStyle>
            <a:lvl1pPr algn="r">
              <a:defRPr/>
            </a:lvl1pPr>
          </a:lstStyle>
          <a:p>
            <a:r>
              <a:rPr lang="en-US" smtClean="0"/>
              <a:t>Click to edit Master title style</a:t>
            </a:r>
            <a:endParaRPr lang="en-US" dirty="0"/>
          </a:p>
        </p:txBody>
      </p:sp>
      <p:sp>
        <p:nvSpPr>
          <p:cNvPr id="5"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8229600"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951037"/>
            <a:ext cx="8229600" cy="3840163"/>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5" name="Picture 4"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6"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stion Slide">
    <p:spTree>
      <p:nvGrpSpPr>
        <p:cNvPr id="1" name=""/>
        <p:cNvGrpSpPr/>
        <p:nvPr/>
      </p:nvGrpSpPr>
      <p:grpSpPr>
        <a:xfrm>
          <a:off x="0" y="0"/>
          <a:ext cx="0" cy="0"/>
          <a:chOff x="0" y="0"/>
          <a:chExt cx="0" cy="0"/>
        </a:xfrm>
      </p:grpSpPr>
      <p:sp>
        <p:nvSpPr>
          <p:cNvPr id="6" name="Title 1"/>
          <p:cNvSpPr>
            <a:spLocks noGrp="1"/>
          </p:cNvSpPr>
          <p:nvPr>
            <p:ph type="title"/>
          </p:nvPr>
        </p:nvSpPr>
        <p:spPr>
          <a:xfrm>
            <a:off x="914400" y="4800600"/>
            <a:ext cx="7467600" cy="1143000"/>
          </a:xfrm>
        </p:spPr>
        <p:txBody>
          <a:bodyPr>
            <a:normAutofit/>
          </a:bodyPr>
          <a:lstStyle>
            <a:lvl1pPr algn="r">
              <a:defRPr sz="3600"/>
            </a:lvl1pPr>
          </a:lstStyle>
          <a:p>
            <a:r>
              <a:rPr lang="en-US" smtClean="0"/>
              <a:t>Click to edit Master title style</a:t>
            </a:r>
            <a:endParaRPr lang="en-US" dirty="0"/>
          </a:p>
        </p:txBody>
      </p:sp>
      <p:sp>
        <p:nvSpPr>
          <p:cNvPr id="7" name="Picture Placeholder 5"/>
          <p:cNvSpPr>
            <a:spLocks noGrp="1"/>
          </p:cNvSpPr>
          <p:nvPr>
            <p:ph type="pic" sz="quarter" idx="10"/>
          </p:nvPr>
        </p:nvSpPr>
        <p:spPr>
          <a:xfrm>
            <a:off x="990600" y="762000"/>
            <a:ext cx="7391400" cy="3886200"/>
          </a:xfrm>
        </p:spPr>
        <p:txBody>
          <a:bodyPr/>
          <a:lstStyle/>
          <a:p>
            <a:r>
              <a:rPr lang="en-US" smtClean="0"/>
              <a:t>Click icon to add picture</a:t>
            </a:r>
            <a:endParaRPr lang="en-US"/>
          </a:p>
        </p:txBody>
      </p:sp>
      <p:pic>
        <p:nvPicPr>
          <p:cNvPr id="5" name="Picture 4"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9"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Text">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457200" y="1905000"/>
            <a:ext cx="3657600" cy="3886200"/>
          </a:xfrm>
        </p:spPr>
        <p:txBody>
          <a:bodyPr/>
          <a:lstStyle/>
          <a:p>
            <a:r>
              <a:rPr lang="en-US" smtClean="0"/>
              <a:t>Click icon to add picture</a:t>
            </a:r>
            <a:endParaRPr lang="en-US"/>
          </a:p>
        </p:txBody>
      </p:sp>
      <p:sp>
        <p:nvSpPr>
          <p:cNvPr id="5" name="Title 1"/>
          <p:cNvSpPr>
            <a:spLocks noGrp="1"/>
          </p:cNvSpPr>
          <p:nvPr>
            <p:ph type="title"/>
          </p:nvPr>
        </p:nvSpPr>
        <p:spPr>
          <a:xfrm>
            <a:off x="457200" y="625475"/>
            <a:ext cx="8229600" cy="1143000"/>
          </a:xfrm>
        </p:spPr>
        <p:txBody>
          <a:bodyPr/>
          <a:lstStyle>
            <a:lvl1pPr algn="l">
              <a:defRPr/>
            </a:lvl1pPr>
          </a:lstStyle>
          <a:p>
            <a:r>
              <a:rPr lang="en-US" smtClean="0"/>
              <a:t>Click to edit Master title style</a:t>
            </a:r>
            <a:endParaRPr lang="en-US" dirty="0"/>
          </a:p>
        </p:txBody>
      </p:sp>
      <p:sp>
        <p:nvSpPr>
          <p:cNvPr id="6" name="Content Placeholder 2"/>
          <p:cNvSpPr>
            <a:spLocks noGrp="1"/>
          </p:cNvSpPr>
          <p:nvPr>
            <p:ph idx="1"/>
          </p:nvPr>
        </p:nvSpPr>
        <p:spPr>
          <a:xfrm>
            <a:off x="4267200" y="1905000"/>
            <a:ext cx="4419600" cy="3886200"/>
          </a:xfrm>
        </p:spPr>
        <p:txBody>
          <a:bodyPr/>
          <a:lstStyle/>
          <a:p>
            <a:pPr lvl="0"/>
            <a:r>
              <a:rPr lang="en-US" smtClean="0"/>
              <a:t>Click to edit Master text styles</a:t>
            </a:r>
          </a:p>
          <a:p>
            <a:pPr lvl="1"/>
            <a:r>
              <a:rPr lang="en-US" smtClean="0"/>
              <a:t>Second level</a:t>
            </a:r>
          </a:p>
          <a:p>
            <a:pPr lvl="2"/>
            <a:r>
              <a:rPr lang="en-US" smtClean="0"/>
              <a:t>Third level</a:t>
            </a:r>
          </a:p>
        </p:txBody>
      </p:sp>
      <p:pic>
        <p:nvPicPr>
          <p:cNvPr id="7" name="Picture 6"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8"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457200" y="1905000"/>
            <a:ext cx="7391400" cy="3886200"/>
          </a:xfrm>
        </p:spPr>
        <p:txBody>
          <a:bodyPr/>
          <a:lstStyle/>
          <a:p>
            <a:r>
              <a:rPr lang="en-US" smtClean="0"/>
              <a:t>Click icon to add picture</a:t>
            </a:r>
            <a:endParaRPr lang="en-US"/>
          </a:p>
        </p:txBody>
      </p:sp>
      <p:sp>
        <p:nvSpPr>
          <p:cNvPr id="5" name="Title 1"/>
          <p:cNvSpPr>
            <a:spLocks noGrp="1"/>
          </p:cNvSpPr>
          <p:nvPr>
            <p:ph type="title"/>
          </p:nvPr>
        </p:nvSpPr>
        <p:spPr>
          <a:xfrm>
            <a:off x="457200" y="625475"/>
            <a:ext cx="8229600" cy="1143000"/>
          </a:xfrm>
        </p:spPr>
        <p:txBody>
          <a:bodyPr/>
          <a:lstStyle>
            <a:lvl1pPr algn="l">
              <a:defRPr/>
            </a:lvl1pPr>
          </a:lstStyle>
          <a:p>
            <a:r>
              <a:rPr lang="en-US" smtClean="0"/>
              <a:t>Click to edit Master title style</a:t>
            </a:r>
            <a:endParaRPr lang="en-US" dirty="0"/>
          </a:p>
        </p:txBody>
      </p:sp>
      <p:pic>
        <p:nvPicPr>
          <p:cNvPr id="6" name="Picture 5"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7"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7925028" y="6016772"/>
            <a:ext cx="1066572" cy="68882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s + Graphs">
    <p:spTree>
      <p:nvGrpSpPr>
        <p:cNvPr id="1" name=""/>
        <p:cNvGrpSpPr/>
        <p:nvPr/>
      </p:nvGrpSpPr>
      <p:grpSpPr>
        <a:xfrm>
          <a:off x="0" y="0"/>
          <a:ext cx="0" cy="0"/>
          <a:chOff x="0" y="0"/>
          <a:chExt cx="0" cy="0"/>
        </a:xfrm>
      </p:grpSpPr>
      <p:sp>
        <p:nvSpPr>
          <p:cNvPr id="9" name="Chart Placeholder 8"/>
          <p:cNvSpPr>
            <a:spLocks noGrp="1"/>
          </p:cNvSpPr>
          <p:nvPr>
            <p:ph type="chart" sz="quarter" idx="10"/>
          </p:nvPr>
        </p:nvSpPr>
        <p:spPr>
          <a:xfrm>
            <a:off x="990600" y="2133600"/>
            <a:ext cx="6934200" cy="3657600"/>
          </a:xfrm>
          <a:noFill/>
        </p:spPr>
        <p:txBody>
          <a:bodyPr/>
          <a:lstStyle/>
          <a:p>
            <a:r>
              <a:rPr lang="en-US" smtClean="0"/>
              <a:t>Click icon to add chart</a:t>
            </a:r>
            <a:endParaRPr lang="en-US"/>
          </a:p>
        </p:txBody>
      </p:sp>
      <p:sp>
        <p:nvSpPr>
          <p:cNvPr id="11" name="Title 1"/>
          <p:cNvSpPr>
            <a:spLocks noGrp="1"/>
          </p:cNvSpPr>
          <p:nvPr>
            <p:ph type="title"/>
          </p:nvPr>
        </p:nvSpPr>
        <p:spPr>
          <a:xfrm>
            <a:off x="457200" y="625475"/>
            <a:ext cx="8229600" cy="1143000"/>
          </a:xfrm>
        </p:spPr>
        <p:txBody>
          <a:bodyPr/>
          <a:lstStyle>
            <a:lvl1pPr algn="l">
              <a:defRPr/>
            </a:lvl1pPr>
          </a:lstStyle>
          <a:p>
            <a:r>
              <a:rPr lang="en-US" smtClean="0"/>
              <a:t>Click to edit Master title style</a:t>
            </a:r>
            <a:endParaRPr lang="en-US" dirty="0"/>
          </a:p>
        </p:txBody>
      </p:sp>
      <p:pic>
        <p:nvPicPr>
          <p:cNvPr id="5" name="Picture 4"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6"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1"/>
          <p:cNvSpPr>
            <a:spLocks noGrp="1"/>
          </p:cNvSpPr>
          <p:nvPr>
            <p:ph type="title"/>
          </p:nvPr>
        </p:nvSpPr>
        <p:spPr>
          <a:xfrm>
            <a:off x="457200" y="625475"/>
            <a:ext cx="8229600" cy="1143000"/>
          </a:xfrm>
        </p:spPr>
        <p:txBody>
          <a:bodyPr/>
          <a:lstStyle>
            <a:lvl1pPr algn="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990600" y="2286000"/>
            <a:ext cx="6934200" cy="3657600"/>
          </a:xfrm>
        </p:spPr>
        <p:txBody>
          <a:bodyPr/>
          <a:lstStyle/>
          <a:p>
            <a:r>
              <a:rPr lang="en-US" smtClean="0"/>
              <a:t>Click icon to add table</a:t>
            </a:r>
            <a:endParaRPr lang="en-US"/>
          </a:p>
        </p:txBody>
      </p:sp>
      <p:pic>
        <p:nvPicPr>
          <p:cNvPr id="5" name="Picture 4" descr="362_Logo.png"/>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81000" y="6016772"/>
            <a:ext cx="1066572" cy="688828"/>
          </a:xfrm>
          <a:prstGeom prst="rect">
            <a:avLst/>
          </a:prstGeom>
        </p:spPr>
      </p:pic>
      <p:sp>
        <p:nvSpPr>
          <p:cNvPr id="8" name="Title 2"/>
          <p:cNvSpPr txBox="1">
            <a:spLocks/>
          </p:cNvSpPr>
          <p:nvPr userDrawn="1"/>
        </p:nvSpPr>
        <p:spPr>
          <a:xfrm>
            <a:off x="1371600" y="6210300"/>
            <a:ext cx="7467600" cy="571500"/>
          </a:xfrm>
          <a:prstGeom prst="rect">
            <a:avLst/>
          </a:prstGeom>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bg1"/>
                </a:solidFill>
                <a:latin typeface="+mj-lt"/>
                <a:ea typeface="+mj-ea"/>
                <a:cs typeface="+mj-cs"/>
              </a:defRPr>
            </a:lvl1pPr>
          </a:lstStyle>
          <a:p>
            <a:pPr algn="r"/>
            <a:r>
              <a:rPr lang="en-US" sz="1800" dirty="0" smtClean="0"/>
              <a:t>healthinmind.org</a:t>
            </a:r>
            <a:endParaRPr lang="en-US" sz="11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BBBE4-1C0E-413A-B6F6-D9E154A67D1C}" type="datetimeFigureOut">
              <a:rPr lang="en-US" smtClean="0"/>
              <a:pPr/>
              <a:t>6/27/2012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14BF9-2C04-4D7F-8884-386AD06B60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 id="2147483659" r:id="rId7"/>
    <p:sldLayoutId id="2147483660"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HelveticaNeueLT Std"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4114800"/>
            <a:ext cx="6400800" cy="1752600"/>
          </a:xfrm>
        </p:spPr>
        <p:txBody>
          <a:bodyPr>
            <a:normAutofit/>
          </a:bodyPr>
          <a:lstStyle/>
          <a:p>
            <a:pPr algn="l"/>
            <a:r>
              <a:rPr lang="en-US" sz="1400" dirty="0" smtClean="0"/>
              <a:t>Rochelle Davis</a:t>
            </a:r>
          </a:p>
          <a:p>
            <a:pPr algn="l"/>
            <a:r>
              <a:rPr lang="en-US" sz="1400" dirty="0" smtClean="0"/>
              <a:t>President + CEO, Healthy Schools Campaign</a:t>
            </a:r>
          </a:p>
          <a:p>
            <a:pPr algn="l"/>
            <a:r>
              <a:rPr lang="en-US" sz="1400" dirty="0" smtClean="0"/>
              <a:t>June 2012</a:t>
            </a:r>
            <a:endParaRPr lang="en-US" sz="1400" dirty="0"/>
          </a:p>
        </p:txBody>
      </p:sp>
      <p:sp>
        <p:nvSpPr>
          <p:cNvPr id="3" name="Title 2"/>
          <p:cNvSpPr>
            <a:spLocks noGrp="1"/>
          </p:cNvSpPr>
          <p:nvPr>
            <p:ph type="title"/>
          </p:nvPr>
        </p:nvSpPr>
        <p:spPr>
          <a:xfrm>
            <a:off x="838200" y="2438400"/>
            <a:ext cx="7467600" cy="1143000"/>
          </a:xfrm>
        </p:spPr>
        <p:txBody>
          <a:bodyPr>
            <a:normAutofit fontScale="90000"/>
          </a:bodyPr>
          <a:lstStyle/>
          <a:p>
            <a:pPr algn="l"/>
            <a:r>
              <a:rPr lang="en-US" sz="5300" dirty="0" smtClean="0"/>
              <a:t>Health in Mind</a:t>
            </a:r>
            <a:r>
              <a:rPr lang="en-US" dirty="0" smtClean="0"/>
              <a:t/>
            </a:r>
            <a:br>
              <a:rPr lang="en-US" dirty="0" smtClean="0"/>
            </a:br>
            <a:r>
              <a:rPr lang="en-US" sz="3600" dirty="0" smtClean="0"/>
              <a:t>Improving Education through Wellness</a:t>
            </a:r>
            <a:endParaRPr lang="en-US" sz="3600" dirty="0"/>
          </a:p>
        </p:txBody>
      </p:sp>
    </p:spTree>
    <p:extLst>
      <p:ext uri="{BB962C8B-B14F-4D97-AF65-F5344CB8AC3E}">
        <p14:creationId xmlns="" xmlns:p14="http://schemas.microsoft.com/office/powerpoint/2010/main" val="2266724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b="1" dirty="0"/>
              <a:t>RECOMMENDATION </a:t>
            </a:r>
            <a:r>
              <a:rPr lang="en-US" sz="1600" b="1" dirty="0" smtClean="0"/>
              <a:t>4</a:t>
            </a:r>
            <a:r>
              <a:rPr lang="en-US" dirty="0" smtClean="0"/>
              <a:t/>
            </a:r>
            <a:br>
              <a:rPr lang="en-US" dirty="0" smtClean="0"/>
            </a:br>
            <a:r>
              <a:rPr lang="en-US" dirty="0" smtClean="0"/>
              <a:t>Capacity Building</a:t>
            </a:r>
            <a:endParaRPr lang="en-US" dirty="0"/>
          </a:p>
        </p:txBody>
      </p:sp>
      <p:pic>
        <p:nvPicPr>
          <p:cNvPr id="6" name="Picture Placeholder 5"/>
          <p:cNvPicPr>
            <a:picLocks noGrp="1" noChangeAspect="1"/>
          </p:cNvPicPr>
          <p:nvPr>
            <p:ph type="pic" sz="quarter" idx="10"/>
          </p:nvPr>
        </p:nvPicPr>
        <p:blipFill>
          <a:blip r:embed="rId2" cstate="email">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318190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a:t>RECOMMENDATION </a:t>
            </a:r>
            <a:r>
              <a:rPr lang="en-US" sz="1600" b="1" dirty="0" smtClean="0"/>
              <a:t>4</a:t>
            </a:r>
            <a:r>
              <a:rPr lang="en-US" dirty="0" smtClean="0"/>
              <a:t/>
            </a:r>
            <a:br>
              <a:rPr lang="en-US" dirty="0" smtClean="0"/>
            </a:br>
            <a:r>
              <a:rPr lang="en-US" dirty="0" smtClean="0"/>
              <a:t>Capacity Building</a:t>
            </a:r>
            <a:endParaRPr lang="en-US" dirty="0"/>
          </a:p>
        </p:txBody>
      </p:sp>
      <p:sp>
        <p:nvSpPr>
          <p:cNvPr id="3" name="Content Placeholder 2"/>
          <p:cNvSpPr>
            <a:spLocks noGrp="1"/>
          </p:cNvSpPr>
          <p:nvPr>
            <p:ph idx="1"/>
          </p:nvPr>
        </p:nvSpPr>
        <p:spPr/>
        <p:txBody>
          <a:bodyPr/>
          <a:lstStyle/>
          <a:p>
            <a:pPr marL="0" lvl="0" indent="0"/>
            <a:r>
              <a:rPr lang="en-US" dirty="0"/>
              <a:t>Build Department of Education’s capacity to provide school health leadership:</a:t>
            </a:r>
          </a:p>
          <a:p>
            <a:pPr lvl="1"/>
            <a:r>
              <a:rPr lang="en-US" dirty="0"/>
              <a:t>Expanding the Office of </a:t>
            </a:r>
            <a:r>
              <a:rPr lang="en-US" dirty="0" smtClean="0"/>
              <a:t>Safe and Healthy Students’ </a:t>
            </a:r>
            <a:r>
              <a:rPr lang="en-US" dirty="0"/>
              <a:t>mandate</a:t>
            </a:r>
          </a:p>
          <a:p>
            <a:pPr lvl="1"/>
            <a:r>
              <a:rPr lang="en-US" dirty="0"/>
              <a:t>Ensuring appropriate leadership</a:t>
            </a:r>
          </a:p>
        </p:txBody>
      </p:sp>
    </p:spTree>
    <p:extLst>
      <p:ext uri="{BB962C8B-B14F-4D97-AF65-F5344CB8AC3E}">
        <p14:creationId xmlns="" xmlns:p14="http://schemas.microsoft.com/office/powerpoint/2010/main" val="744966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600" b="1" dirty="0"/>
              <a:t>RECOMMENDATION </a:t>
            </a:r>
            <a:r>
              <a:rPr lang="en-US" sz="1600" b="1" dirty="0" smtClean="0"/>
              <a:t>5</a:t>
            </a:r>
            <a:r>
              <a:rPr lang="en-US" dirty="0" smtClean="0"/>
              <a:t/>
            </a:r>
            <a:br>
              <a:rPr lang="en-US" dirty="0" smtClean="0"/>
            </a:br>
            <a:r>
              <a:rPr lang="en-US" dirty="0" smtClean="0"/>
              <a:t>School Health</a:t>
            </a:r>
            <a:endParaRPr lang="en-US" dirty="0"/>
          </a:p>
        </p:txBody>
      </p:sp>
      <p:pic>
        <p:nvPicPr>
          <p:cNvPr id="7" name="Picture Placeholder 6"/>
          <p:cNvPicPr>
            <a:picLocks noGrp="1" noChangeAspect="1"/>
          </p:cNvPicPr>
          <p:nvPr>
            <p:ph type="pic" sz="quarter" idx="10"/>
          </p:nvPr>
        </p:nvPicPr>
        <p:blipFill>
          <a:blip r:embed="rId3" cstate="email">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639455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a:t>RECOMMENDATION 5</a:t>
            </a:r>
            <a:r>
              <a:rPr lang="en-US" dirty="0" smtClean="0"/>
              <a:t/>
            </a:r>
            <a:br>
              <a:rPr lang="en-US" dirty="0" smtClean="0"/>
            </a:br>
            <a:r>
              <a:rPr lang="en-US" dirty="0" smtClean="0"/>
              <a:t>School Health</a:t>
            </a:r>
            <a:endParaRPr lang="en-US" dirty="0"/>
          </a:p>
        </p:txBody>
      </p:sp>
      <p:sp>
        <p:nvSpPr>
          <p:cNvPr id="3" name="Content Placeholder 2"/>
          <p:cNvSpPr>
            <a:spLocks noGrp="1"/>
          </p:cNvSpPr>
          <p:nvPr>
            <p:ph idx="1"/>
          </p:nvPr>
        </p:nvSpPr>
        <p:spPr/>
        <p:txBody>
          <a:bodyPr/>
          <a:lstStyle/>
          <a:p>
            <a:pPr marL="457200" lvl="0" indent="-457200">
              <a:buFont typeface="Arial" pitchFamily="34" charset="0"/>
              <a:buChar char="•"/>
            </a:pPr>
            <a:r>
              <a:rPr lang="en-US" dirty="0"/>
              <a:t>Reduce existing barriers to reimbursement from Medicaid</a:t>
            </a:r>
          </a:p>
          <a:p>
            <a:pPr marL="457200" lvl="0" indent="-457200">
              <a:buFont typeface="Arial" pitchFamily="34" charset="0"/>
              <a:buChar char="•"/>
            </a:pPr>
            <a:r>
              <a:rPr lang="en-US" dirty="0"/>
              <a:t>Recognize schools as eligible community </a:t>
            </a:r>
            <a:r>
              <a:rPr lang="en-US" dirty="0" smtClean="0"/>
              <a:t>benefit</a:t>
            </a:r>
            <a:endParaRPr lang="en-US" dirty="0"/>
          </a:p>
          <a:p>
            <a:pPr marL="457200" lvl="0" indent="-457200">
              <a:buFont typeface="Arial" pitchFamily="34" charset="0"/>
              <a:buChar char="•"/>
            </a:pPr>
            <a:r>
              <a:rPr lang="en-US" dirty="0"/>
              <a:t>Create a new vision to explore full potential of schools as key centers for supporting children’s health</a:t>
            </a:r>
          </a:p>
        </p:txBody>
      </p:sp>
    </p:spTree>
    <p:extLst>
      <p:ext uri="{BB962C8B-B14F-4D97-AF65-F5344CB8AC3E}">
        <p14:creationId xmlns="" xmlns:p14="http://schemas.microsoft.com/office/powerpoint/2010/main" val="2724551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cstate="email">
            <a:extLst>
              <a:ext uri="{28A0092B-C50C-407E-A947-70E740481C1C}">
                <a14:useLocalDpi xmlns="" xmlns:a14="http://schemas.microsoft.com/office/drawing/2010/main"/>
              </a:ext>
            </a:extLst>
          </a:blip>
          <a:srcRect/>
          <a:stretch>
            <a:fillRect/>
          </a:stretch>
        </p:blipFill>
        <p:spPr/>
      </p:pic>
      <p:sp>
        <p:nvSpPr>
          <p:cNvPr id="2" name="Title 1"/>
          <p:cNvSpPr>
            <a:spLocks noGrp="1"/>
          </p:cNvSpPr>
          <p:nvPr>
            <p:ph type="title"/>
          </p:nvPr>
        </p:nvSpPr>
        <p:spPr>
          <a:xfrm>
            <a:off x="457200" y="457200"/>
            <a:ext cx="8229600" cy="1143000"/>
          </a:xfrm>
        </p:spPr>
        <p:txBody>
          <a:bodyPr>
            <a:normAutofit fontScale="90000"/>
          </a:bodyPr>
          <a:lstStyle/>
          <a:p>
            <a:r>
              <a:rPr lang="en-US" dirty="0" smtClean="0"/>
              <a:t>Health in Mind</a:t>
            </a:r>
            <a:br>
              <a:rPr lang="en-US" dirty="0" smtClean="0"/>
            </a:br>
            <a:r>
              <a:rPr lang="en-US" sz="3100" dirty="0" smtClean="0"/>
              <a:t>Improving Education through Wellness</a:t>
            </a:r>
            <a:endParaRPr lang="en-US" sz="3100" dirty="0"/>
          </a:p>
        </p:txBody>
      </p:sp>
    </p:spTree>
    <p:extLst>
      <p:ext uri="{BB962C8B-B14F-4D97-AF65-F5344CB8AC3E}">
        <p14:creationId xmlns="" xmlns:p14="http://schemas.microsoft.com/office/powerpoint/2010/main" val="399369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Thank you!</a:t>
            </a:r>
            <a:endParaRPr lang="en-US" dirty="0"/>
          </a:p>
        </p:txBody>
      </p:sp>
      <p:sp>
        <p:nvSpPr>
          <p:cNvPr id="4" name="Content Placeholder 3"/>
          <p:cNvSpPr>
            <a:spLocks noGrp="1"/>
          </p:cNvSpPr>
          <p:nvPr>
            <p:ph idx="1"/>
          </p:nvPr>
        </p:nvSpPr>
        <p:spPr>
          <a:xfrm>
            <a:off x="457200" y="1951037"/>
            <a:ext cx="8229600" cy="1706563"/>
          </a:xfrm>
        </p:spPr>
        <p:txBody>
          <a:bodyPr>
            <a:normAutofit/>
          </a:bodyPr>
          <a:lstStyle/>
          <a:p>
            <a:r>
              <a:rPr lang="en-US" dirty="0" smtClean="0">
                <a:solidFill>
                  <a:schemeClr val="bg1"/>
                </a:solidFill>
              </a:rPr>
              <a:t>Rochelle Davis</a:t>
            </a:r>
          </a:p>
          <a:p>
            <a:r>
              <a:rPr lang="en-US" sz="2800" dirty="0" smtClean="0"/>
              <a:t>President and CEO, Healthy Schools Campaign</a:t>
            </a:r>
          </a:p>
          <a:p>
            <a:r>
              <a:rPr lang="en-US" sz="2800" dirty="0" smtClean="0">
                <a:solidFill>
                  <a:schemeClr val="bg1"/>
                </a:solidFill>
              </a:rPr>
              <a:t>rochelle@healthyschoolscampaign.org</a:t>
            </a:r>
          </a:p>
        </p:txBody>
      </p:sp>
      <p:sp>
        <p:nvSpPr>
          <p:cNvPr id="2" name="Rectangle 1"/>
          <p:cNvSpPr/>
          <p:nvPr/>
        </p:nvSpPr>
        <p:spPr>
          <a:xfrm>
            <a:off x="1219200" y="4114800"/>
            <a:ext cx="4724400" cy="830997"/>
          </a:xfrm>
          <a:prstGeom prst="rect">
            <a:avLst/>
          </a:prstGeom>
        </p:spPr>
        <p:txBody>
          <a:bodyPr wrap="square">
            <a:spAutoFit/>
          </a:bodyPr>
          <a:lstStyle/>
          <a:p>
            <a:r>
              <a:rPr lang="en-US" sz="2400" dirty="0">
                <a:solidFill>
                  <a:schemeClr val="bg1"/>
                </a:solidFill>
              </a:rPr>
              <a:t>Visit </a:t>
            </a:r>
            <a:r>
              <a:rPr lang="en-US" sz="2400" dirty="0" smtClean="0">
                <a:solidFill>
                  <a:schemeClr val="bg1"/>
                </a:solidFill>
              </a:rPr>
              <a:t>healthinmind.org</a:t>
            </a:r>
            <a:r>
              <a:rPr lang="en-US" sz="2400" dirty="0">
                <a:solidFill>
                  <a:schemeClr val="bg1"/>
                </a:solidFill>
              </a:rPr>
              <a:t> </a:t>
            </a:r>
            <a:r>
              <a:rPr lang="en-US" sz="2400" dirty="0" smtClean="0">
                <a:solidFill>
                  <a:schemeClr val="bg1"/>
                </a:solidFill>
              </a:rPr>
              <a:t>to </a:t>
            </a:r>
            <a:r>
              <a:rPr lang="en-US" sz="2400" dirty="0">
                <a:solidFill>
                  <a:schemeClr val="bg1"/>
                </a:solidFill>
              </a:rPr>
              <a:t>receive the report when it is available. </a:t>
            </a:r>
          </a:p>
        </p:txBody>
      </p:sp>
      <p:cxnSp>
        <p:nvCxnSpPr>
          <p:cNvPr id="6" name="Straight Arrow Connector 5"/>
          <p:cNvCxnSpPr/>
          <p:nvPr/>
        </p:nvCxnSpPr>
        <p:spPr>
          <a:xfrm>
            <a:off x="609600" y="4572000"/>
            <a:ext cx="457200" cy="0"/>
          </a:xfrm>
          <a:prstGeom prst="straightConnector1">
            <a:avLst/>
          </a:prstGeom>
          <a:ln w="57150" cap="rnd">
            <a:round/>
            <a:headEnd type="none" w="med" len="med"/>
            <a:tailEnd type="arrow"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 xmlns:p14="http://schemas.microsoft.com/office/powerpoint/2010/main" val="154023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cstate="email">
            <a:extLst>
              <a:ext uri="{28A0092B-C50C-407E-A947-70E740481C1C}">
                <a14:useLocalDpi xmlns="" xmlns:a14="http://schemas.microsoft.com/office/drawing/2010/main"/>
              </a:ext>
            </a:extLst>
          </a:blip>
          <a:srcRect/>
          <a:stretch>
            <a:fillRect/>
          </a:stretch>
        </p:blipFill>
        <p:spPr/>
      </p:pic>
      <p:sp>
        <p:nvSpPr>
          <p:cNvPr id="2" name="Title 1"/>
          <p:cNvSpPr>
            <a:spLocks noGrp="1"/>
          </p:cNvSpPr>
          <p:nvPr>
            <p:ph type="title"/>
          </p:nvPr>
        </p:nvSpPr>
        <p:spPr/>
        <p:txBody>
          <a:bodyPr>
            <a:normAutofit fontScale="90000"/>
          </a:bodyPr>
          <a:lstStyle/>
          <a:p>
            <a:r>
              <a:rPr lang="en-US" dirty="0" smtClean="0"/>
              <a:t>About Healthy Schools Campaign</a:t>
            </a:r>
            <a:endParaRPr lang="en-US" dirty="0"/>
          </a:p>
        </p:txBody>
      </p:sp>
    </p:spTree>
    <p:extLst>
      <p:ext uri="{BB962C8B-B14F-4D97-AF65-F5344CB8AC3E}">
        <p14:creationId xmlns="" xmlns:p14="http://schemas.microsoft.com/office/powerpoint/2010/main" val="3506935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in Mind Recommendations</a:t>
            </a:r>
            <a:endParaRPr lang="en-US" dirty="0"/>
          </a:p>
        </p:txBody>
      </p:sp>
      <p:sp>
        <p:nvSpPr>
          <p:cNvPr id="3" name="Content Placeholder 2"/>
          <p:cNvSpPr>
            <a:spLocks noGrp="1"/>
          </p:cNvSpPr>
          <p:nvPr>
            <p:ph idx="1"/>
          </p:nvPr>
        </p:nvSpPr>
        <p:spPr>
          <a:xfrm>
            <a:off x="457200" y="1828800"/>
            <a:ext cx="8229600" cy="3840163"/>
          </a:xfrm>
        </p:spPr>
        <p:txBody>
          <a:bodyPr>
            <a:normAutofit/>
          </a:bodyPr>
          <a:lstStyle/>
          <a:p>
            <a:pPr marL="0" lvl="0" indent="0"/>
            <a:r>
              <a:rPr lang="en-US" sz="2800" dirty="0" smtClean="0"/>
              <a:t>Federal agency recommendations around:</a:t>
            </a:r>
          </a:p>
          <a:p>
            <a:pPr marL="0" lvl="0" indent="0"/>
            <a:endParaRPr lang="en-US" sz="2800" dirty="0" smtClean="0"/>
          </a:p>
          <a:p>
            <a:pPr marL="514350" lvl="0" indent="-514350">
              <a:buFont typeface="+mj-lt"/>
              <a:buAutoNum type="arabicPeriod"/>
            </a:pPr>
            <a:r>
              <a:rPr lang="en-US" sz="2800" dirty="0" smtClean="0"/>
              <a:t>Professional Development</a:t>
            </a:r>
            <a:endParaRPr lang="en-US" sz="2800" dirty="0"/>
          </a:p>
          <a:p>
            <a:pPr marL="514350" lvl="0" indent="-514350">
              <a:buFont typeface="+mj-lt"/>
              <a:buAutoNum type="arabicPeriod"/>
            </a:pPr>
            <a:r>
              <a:rPr lang="en-US" sz="2800" dirty="0" smtClean="0"/>
              <a:t>Metrics </a:t>
            </a:r>
            <a:r>
              <a:rPr lang="en-US" sz="2800" dirty="0"/>
              <a:t>and Accountability</a:t>
            </a:r>
          </a:p>
          <a:p>
            <a:pPr marL="514350" lvl="0" indent="-514350">
              <a:buFont typeface="+mj-lt"/>
              <a:buAutoNum type="arabicPeriod"/>
            </a:pPr>
            <a:r>
              <a:rPr lang="en-US" sz="2800" dirty="0"/>
              <a:t>Recognition </a:t>
            </a:r>
            <a:r>
              <a:rPr lang="en-US" sz="2800" dirty="0" smtClean="0"/>
              <a:t>Programs</a:t>
            </a:r>
            <a:endParaRPr lang="en-US" sz="2800" dirty="0"/>
          </a:p>
          <a:p>
            <a:pPr marL="514350" indent="-514350">
              <a:buFont typeface="+mj-lt"/>
              <a:buAutoNum type="arabicPeriod"/>
            </a:pPr>
            <a:r>
              <a:rPr lang="en-US" sz="2800" dirty="0"/>
              <a:t>Institutional Capacity</a:t>
            </a:r>
          </a:p>
          <a:p>
            <a:pPr marL="514350" lvl="0" indent="-514350">
              <a:buFont typeface="+mj-lt"/>
              <a:buAutoNum type="arabicPeriod"/>
            </a:pPr>
            <a:r>
              <a:rPr lang="en-US" sz="2800" dirty="0" smtClean="0"/>
              <a:t>School Health</a:t>
            </a:r>
            <a:endParaRPr lang="en-US" sz="2800" dirty="0"/>
          </a:p>
        </p:txBody>
      </p:sp>
    </p:spTree>
    <p:extLst>
      <p:ext uri="{BB962C8B-B14F-4D97-AF65-F5344CB8AC3E}">
        <p14:creationId xmlns="" xmlns:p14="http://schemas.microsoft.com/office/powerpoint/2010/main" val="2006259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5867400"/>
            <a:ext cx="1981200" cy="86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229600" cy="1143000"/>
          </a:xfrm>
        </p:spPr>
        <p:txBody>
          <a:bodyPr>
            <a:normAutofit fontScale="90000"/>
          </a:bodyPr>
          <a:lstStyle/>
          <a:p>
            <a:r>
              <a:rPr lang="en-US" dirty="0" smtClean="0"/>
              <a:t>Health and the Achievement Gap</a:t>
            </a:r>
            <a:endParaRPr lang="en-US" dirty="0"/>
          </a:p>
        </p:txBody>
      </p:sp>
      <p:sp>
        <p:nvSpPr>
          <p:cNvPr id="6" name="Rectangle 5"/>
          <p:cNvSpPr/>
          <p:nvPr/>
        </p:nvSpPr>
        <p:spPr>
          <a:xfrm>
            <a:off x="304800" y="5838209"/>
            <a:ext cx="1295400" cy="86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09600" y="1230170"/>
            <a:ext cx="7848600" cy="5399230"/>
          </a:xfrm>
          <a:prstGeom prst="rect">
            <a:avLst/>
          </a:prstGeom>
        </p:spPr>
      </p:pic>
    </p:spTree>
    <p:extLst>
      <p:ext uri="{BB962C8B-B14F-4D97-AF65-F5344CB8AC3E}">
        <p14:creationId xmlns="" xmlns:p14="http://schemas.microsoft.com/office/powerpoint/2010/main" val="41051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400" b="1" dirty="0" smtClean="0"/>
              <a:t>RECOMMENDATION 1</a:t>
            </a:r>
            <a:r>
              <a:rPr lang="en-US" dirty="0" smtClean="0"/>
              <a:t/>
            </a:r>
            <a:br>
              <a:rPr lang="en-US" dirty="0" smtClean="0"/>
            </a:br>
            <a:r>
              <a:rPr lang="en-US" dirty="0" smtClean="0"/>
              <a:t>Professional Development</a:t>
            </a:r>
            <a:endParaRPr lang="en-US" dirty="0"/>
          </a:p>
        </p:txBody>
      </p:sp>
      <p:pic>
        <p:nvPicPr>
          <p:cNvPr id="4" name="Picture Placeholder 3" descr="Fit to Learn Oct 2011.JPG"/>
          <p:cNvPicPr>
            <a:picLocks noGrp="1" noChangeAspect="1"/>
          </p:cNvPicPr>
          <p:nvPr>
            <p:ph type="pic" sz="quarter" idx="10"/>
          </p:nvPr>
        </p:nvPicPr>
        <p:blipFill>
          <a:blip r:embed="rId3" cstate="email">
            <a:extLst>
              <a:ext uri="{28A0092B-C50C-407E-A947-70E740481C1C}">
                <a14:useLocalDpi xmlns="" xmlns:a14="http://schemas.microsoft.com/office/drawing/2010/main"/>
              </a:ext>
            </a:extLst>
          </a:blip>
          <a:srcRect/>
          <a:stretch>
            <a:fillRect/>
          </a:stretch>
        </p:blipFill>
        <p:spPr/>
      </p:pic>
    </p:spTree>
    <p:extLst>
      <p:ext uri="{BB962C8B-B14F-4D97-AF65-F5344CB8AC3E}">
        <p14:creationId xmlns="" xmlns:p14="http://schemas.microsoft.com/office/powerpoint/2010/main" val="3726943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5838209"/>
            <a:ext cx="1295400" cy="86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1600" b="1" dirty="0"/>
              <a:t>RECOMMENDATION </a:t>
            </a:r>
            <a:r>
              <a:rPr lang="en-US" sz="1600" b="1" dirty="0" smtClean="0"/>
              <a:t>2</a:t>
            </a:r>
            <a:r>
              <a:rPr lang="en-US" dirty="0" smtClean="0"/>
              <a:t/>
            </a:r>
            <a:br>
              <a:rPr lang="en-US" dirty="0" smtClean="0"/>
            </a:br>
            <a:r>
              <a:rPr lang="en-US" dirty="0" smtClean="0"/>
              <a:t>Metrics and Accountability</a:t>
            </a:r>
            <a:endParaRPr lang="en-US" dirty="0"/>
          </a:p>
        </p:txBody>
      </p:sp>
      <p:pic>
        <p:nvPicPr>
          <p:cNvPr id="4" name="Picture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33400" y="1828800"/>
            <a:ext cx="5867400" cy="453483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029200" y="1981200"/>
            <a:ext cx="609600" cy="533400"/>
          </a:xfrm>
          <a:prstGeom prst="rect">
            <a:avLst/>
          </a:prstGeom>
          <a:no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 xmlns:a14="http://schemas.microsoft.com/office/drawing/2010/main"/>
              </a:ext>
            </a:extLst>
          </a:blip>
          <a:srcRect l="76270" t="3361" r="12711" b="85234"/>
          <a:stretch>
            <a:fillRect/>
          </a:stretch>
        </p:blipFill>
        <p:spPr>
          <a:xfrm>
            <a:off x="5410200" y="2438400"/>
            <a:ext cx="3429000" cy="2743200"/>
          </a:xfrm>
          <a:prstGeom prst="rect">
            <a:avLst/>
          </a:prstGeom>
          <a:ln w="57150">
            <a:solidFill>
              <a:schemeClr val="bg1"/>
            </a:solidFill>
          </a:ln>
          <a:effectLst>
            <a:outerShdw blurRad="292100" dist="139700" dir="2700000" algn="tl" rotWithShape="0">
              <a:srgbClr val="333333">
                <a:alpha val="65000"/>
              </a:srgbClr>
            </a:outerShdw>
          </a:effectLst>
        </p:spPr>
      </p:pic>
      <p:cxnSp>
        <p:nvCxnSpPr>
          <p:cNvPr id="8" name="Straight Connector 7"/>
          <p:cNvCxnSpPr/>
          <p:nvPr/>
        </p:nvCxnSpPr>
        <p:spPr>
          <a:xfrm>
            <a:off x="5638800" y="1981200"/>
            <a:ext cx="3276600" cy="457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29200" y="2514600"/>
            <a:ext cx="304800" cy="2743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6739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b="1" dirty="0" smtClean="0"/>
              <a:t>RECOMMENDATIONS 1 + 2</a:t>
            </a:r>
            <a:r>
              <a:rPr lang="en-US" dirty="0" smtClean="0"/>
              <a:t/>
            </a:r>
            <a:br>
              <a:rPr lang="en-US" dirty="0" smtClean="0"/>
            </a:br>
            <a:r>
              <a:rPr lang="en-US" dirty="0" smtClean="0"/>
              <a:t>Recommendations</a:t>
            </a:r>
            <a:endParaRPr lang="en-US" dirty="0"/>
          </a:p>
        </p:txBody>
      </p:sp>
      <p:sp>
        <p:nvSpPr>
          <p:cNvPr id="3" name="Content Placeholder 2"/>
          <p:cNvSpPr>
            <a:spLocks noGrp="1"/>
          </p:cNvSpPr>
          <p:nvPr>
            <p:ph idx="1"/>
          </p:nvPr>
        </p:nvSpPr>
        <p:spPr/>
        <p:txBody>
          <a:bodyPr/>
          <a:lstStyle/>
          <a:p>
            <a:pPr marL="0" lvl="0" indent="0">
              <a:spcBef>
                <a:spcPts val="1000"/>
              </a:spcBef>
            </a:pPr>
            <a:r>
              <a:rPr lang="en-US" dirty="0"/>
              <a:t>Incorporate health and wellness into </a:t>
            </a:r>
            <a:r>
              <a:rPr lang="en-US" dirty="0" smtClean="0"/>
              <a:t>professional development and school </a:t>
            </a:r>
            <a:r>
              <a:rPr lang="en-US" dirty="0"/>
              <a:t>metrics and accountability by:</a:t>
            </a:r>
          </a:p>
          <a:p>
            <a:pPr lvl="1">
              <a:spcBef>
                <a:spcPts val="1200"/>
              </a:spcBef>
              <a:spcAft>
                <a:spcPts val="1200"/>
              </a:spcAft>
            </a:pPr>
            <a:r>
              <a:rPr lang="en-US" dirty="0"/>
              <a:t>Supporting innovative programs</a:t>
            </a:r>
          </a:p>
          <a:p>
            <a:pPr lvl="1">
              <a:spcBef>
                <a:spcPts val="1200"/>
              </a:spcBef>
              <a:spcAft>
                <a:spcPts val="1200"/>
              </a:spcAft>
            </a:pPr>
            <a:r>
              <a:rPr lang="en-US" dirty="0"/>
              <a:t>Creating guidance and best practice </a:t>
            </a:r>
            <a:r>
              <a:rPr lang="en-US" dirty="0" smtClean="0"/>
              <a:t>guides</a:t>
            </a:r>
            <a:endParaRPr lang="en-US" dirty="0"/>
          </a:p>
        </p:txBody>
      </p:sp>
    </p:spTree>
    <p:extLst>
      <p:ext uri="{BB962C8B-B14F-4D97-AF65-F5344CB8AC3E}">
        <p14:creationId xmlns="" xmlns:p14="http://schemas.microsoft.com/office/powerpoint/2010/main" val="4039003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email">
            <a:extLst>
              <a:ext uri="{28A0092B-C50C-407E-A947-70E740481C1C}">
                <a14:useLocalDpi xmlns="" xmlns:a14="http://schemas.microsoft.com/office/drawing/2010/main"/>
              </a:ext>
            </a:extLst>
          </a:blip>
          <a:srcRect/>
          <a:stretch>
            <a:fillRect/>
          </a:stretch>
        </p:blipFill>
        <p:spPr/>
      </p:pic>
      <p:sp>
        <p:nvSpPr>
          <p:cNvPr id="2" name="Title 1"/>
          <p:cNvSpPr>
            <a:spLocks noGrp="1"/>
          </p:cNvSpPr>
          <p:nvPr>
            <p:ph type="title"/>
          </p:nvPr>
        </p:nvSpPr>
        <p:spPr/>
        <p:txBody>
          <a:bodyPr>
            <a:normAutofit/>
          </a:bodyPr>
          <a:lstStyle/>
          <a:p>
            <a:r>
              <a:rPr lang="en-US" sz="1600" b="1" dirty="0"/>
              <a:t>RECOMMENDATION </a:t>
            </a:r>
            <a:r>
              <a:rPr lang="en-US" sz="1600" b="1" dirty="0" smtClean="0"/>
              <a:t>3</a:t>
            </a:r>
            <a:r>
              <a:rPr lang="en-US" dirty="0" smtClean="0"/>
              <a:t/>
            </a:r>
            <a:br>
              <a:rPr lang="en-US" dirty="0" smtClean="0"/>
            </a:br>
            <a:r>
              <a:rPr lang="en-US" dirty="0" smtClean="0"/>
              <a:t>Recognition Programs</a:t>
            </a:r>
            <a:endParaRPr lang="en-US" dirty="0"/>
          </a:p>
        </p:txBody>
      </p:sp>
    </p:spTree>
    <p:extLst>
      <p:ext uri="{BB962C8B-B14F-4D97-AF65-F5344CB8AC3E}">
        <p14:creationId xmlns="" xmlns:p14="http://schemas.microsoft.com/office/powerpoint/2010/main" val="3336287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475"/>
            <a:ext cx="9067800" cy="1143000"/>
          </a:xfrm>
        </p:spPr>
        <p:txBody>
          <a:bodyPr>
            <a:normAutofit/>
          </a:bodyPr>
          <a:lstStyle/>
          <a:p>
            <a:r>
              <a:rPr lang="en-US" sz="1600" b="1" dirty="0"/>
              <a:t>RECOMMENDATION </a:t>
            </a:r>
            <a:r>
              <a:rPr lang="en-US" sz="1600" b="1" dirty="0" smtClean="0"/>
              <a:t>3</a:t>
            </a:r>
            <a:r>
              <a:rPr lang="en-US" dirty="0" smtClean="0"/>
              <a:t/>
            </a:r>
            <a:br>
              <a:rPr lang="en-US" dirty="0" smtClean="0"/>
            </a:br>
            <a:r>
              <a:rPr lang="en-US" dirty="0" smtClean="0"/>
              <a:t>Recognition Programs</a:t>
            </a:r>
            <a:endParaRPr lang="en-US" dirty="0"/>
          </a:p>
        </p:txBody>
      </p:sp>
      <p:sp>
        <p:nvSpPr>
          <p:cNvPr id="3" name="Content Placeholder 2"/>
          <p:cNvSpPr>
            <a:spLocks noGrp="1"/>
          </p:cNvSpPr>
          <p:nvPr>
            <p:ph idx="1"/>
          </p:nvPr>
        </p:nvSpPr>
        <p:spPr/>
        <p:txBody>
          <a:bodyPr/>
          <a:lstStyle/>
          <a:p>
            <a:pPr marL="457200" lvl="0" indent="-457200">
              <a:buFont typeface="Arial" pitchFamily="34" charset="0"/>
              <a:buChar char="•"/>
            </a:pPr>
            <a:r>
              <a:rPr lang="en-US" dirty="0"/>
              <a:t>Incorporate health and wellness into recognition programs, including the Blue Ribbon Schools Program</a:t>
            </a:r>
          </a:p>
        </p:txBody>
      </p:sp>
      <p:pic>
        <p:nvPicPr>
          <p:cNvPr id="7" name="Picture 6"/>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70560" y="2057400"/>
            <a:ext cx="3368040" cy="3419709"/>
          </a:xfrm>
          <a:prstGeom prst="rect">
            <a:avLst/>
          </a:prstGeom>
        </p:spPr>
      </p:pic>
    </p:spTree>
    <p:extLst>
      <p:ext uri="{BB962C8B-B14F-4D97-AF65-F5344CB8AC3E}">
        <p14:creationId xmlns="" xmlns:p14="http://schemas.microsoft.com/office/powerpoint/2010/main" val="3766287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SC">
  <a:themeElements>
    <a:clrScheme name="Custom 2">
      <a:dk1>
        <a:srgbClr val="595959"/>
      </a:dk1>
      <a:lt1>
        <a:srgbClr val="49A942"/>
      </a:lt1>
      <a:dk2>
        <a:srgbClr val="595959"/>
      </a:dk2>
      <a:lt2>
        <a:srgbClr val="49A942"/>
      </a:lt2>
      <a:accent1>
        <a:srgbClr val="49A942"/>
      </a:accent1>
      <a:accent2>
        <a:srgbClr val="F0F1D9"/>
      </a:accent2>
      <a:accent3>
        <a:srgbClr val="92D050"/>
      </a:accent3>
      <a:accent4>
        <a:srgbClr val="49A942"/>
      </a:accent4>
      <a:accent5>
        <a:srgbClr val="49A942"/>
      </a:accent5>
      <a:accent6>
        <a:srgbClr val="49A942"/>
      </a:accent6>
      <a:hlink>
        <a:srgbClr val="49A942"/>
      </a:hlink>
      <a:folHlink>
        <a:srgbClr val="595959"/>
      </a:folHlink>
    </a:clrScheme>
    <a:fontScheme name="Helvetica Neue">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HSC</Template>
  <TotalTime>424</TotalTime>
  <Words>2140</Words>
  <Application>Microsoft Office PowerPoint</Application>
  <PresentationFormat>On-screen Show (4:3)</PresentationFormat>
  <Paragraphs>153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HSC</vt:lpstr>
      <vt:lpstr>Health in Mind Improving Education through Wellness</vt:lpstr>
      <vt:lpstr>About Healthy Schools Campaign</vt:lpstr>
      <vt:lpstr>Health in Mind Recommendations</vt:lpstr>
      <vt:lpstr>Health and the Achievement Gap</vt:lpstr>
      <vt:lpstr>RECOMMENDATION 1 Professional Development</vt:lpstr>
      <vt:lpstr>RECOMMENDATION 2 Metrics and Accountability</vt:lpstr>
      <vt:lpstr>RECOMMENDATIONS 1 + 2 Recommendations</vt:lpstr>
      <vt:lpstr>RECOMMENDATION 3 Recognition Programs</vt:lpstr>
      <vt:lpstr>RECOMMENDATION 3 Recognition Programs</vt:lpstr>
      <vt:lpstr>RECOMMENDATION 4 Capacity Building</vt:lpstr>
      <vt:lpstr>RECOMMENDATION 4 Capacity Building</vt:lpstr>
      <vt:lpstr>RECOMMENDATION 5 School Health</vt:lpstr>
      <vt:lpstr>RECOMMENDATION 5 School Health</vt:lpstr>
      <vt:lpstr>Health in Mind Improving Education through Wellness</vt:lpstr>
      <vt:lpstr>Thank you!</vt:lpstr>
    </vt:vector>
  </TitlesOfParts>
  <Company>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Moertel</dc:creator>
  <cp:lastModifiedBy>CChervin</cp:lastModifiedBy>
  <cp:revision>46</cp:revision>
  <dcterms:created xsi:type="dcterms:W3CDTF">2012-06-13T15:38:29Z</dcterms:created>
  <dcterms:modified xsi:type="dcterms:W3CDTF">2012-06-27T13:05:35Z</dcterms:modified>
</cp:coreProperties>
</file>