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3" r:id="rId3"/>
    <p:sldMasterId id="2147483735" r:id="rId4"/>
    <p:sldMasterId id="2147483758" r:id="rId5"/>
    <p:sldMasterId id="2147483777" r:id="rId6"/>
    <p:sldMasterId id="2147483798" r:id="rId7"/>
    <p:sldMasterId id="2147483811" r:id="rId8"/>
    <p:sldMasterId id="2147483844" r:id="rId9"/>
    <p:sldMasterId id="2147483877" r:id="rId10"/>
    <p:sldMasterId id="2147483898" r:id="rId11"/>
  </p:sldMasterIdLst>
  <p:notesMasterIdLst>
    <p:notesMasterId r:id="rId65"/>
  </p:notesMasterIdLst>
  <p:handoutMasterIdLst>
    <p:handoutMasterId r:id="rId66"/>
  </p:handoutMasterIdLst>
  <p:sldIdLst>
    <p:sldId id="256" r:id="rId12"/>
    <p:sldId id="263" r:id="rId13"/>
    <p:sldId id="365" r:id="rId14"/>
    <p:sldId id="279" r:id="rId15"/>
    <p:sldId id="280" r:id="rId16"/>
    <p:sldId id="366" r:id="rId17"/>
    <p:sldId id="352" r:id="rId18"/>
    <p:sldId id="266" r:id="rId19"/>
    <p:sldId id="267" r:id="rId20"/>
    <p:sldId id="282" r:id="rId21"/>
    <p:sldId id="283" r:id="rId22"/>
    <p:sldId id="363" r:id="rId23"/>
    <p:sldId id="353" r:id="rId24"/>
    <p:sldId id="351" r:id="rId25"/>
    <p:sldId id="289" r:id="rId26"/>
    <p:sldId id="285" r:id="rId27"/>
    <p:sldId id="286" r:id="rId28"/>
    <p:sldId id="287" r:id="rId29"/>
    <p:sldId id="288" r:id="rId30"/>
    <p:sldId id="336" r:id="rId31"/>
    <p:sldId id="269" r:id="rId32"/>
    <p:sldId id="270" r:id="rId33"/>
    <p:sldId id="271" r:id="rId34"/>
    <p:sldId id="272" r:id="rId35"/>
    <p:sldId id="273" r:id="rId36"/>
    <p:sldId id="278" r:id="rId37"/>
    <p:sldId id="262" r:id="rId38"/>
    <p:sldId id="259" r:id="rId39"/>
    <p:sldId id="276" r:id="rId40"/>
    <p:sldId id="275" r:id="rId41"/>
    <p:sldId id="277" r:id="rId42"/>
    <p:sldId id="274" r:id="rId43"/>
    <p:sldId id="257" r:id="rId44"/>
    <p:sldId id="258" r:id="rId45"/>
    <p:sldId id="348" r:id="rId46"/>
    <p:sldId id="349" r:id="rId47"/>
    <p:sldId id="364" r:id="rId48"/>
    <p:sldId id="367" r:id="rId49"/>
    <p:sldId id="368" r:id="rId50"/>
    <p:sldId id="369" r:id="rId51"/>
    <p:sldId id="347" r:id="rId52"/>
    <p:sldId id="339" r:id="rId53"/>
    <p:sldId id="360" r:id="rId54"/>
    <p:sldId id="358" r:id="rId55"/>
    <p:sldId id="359" r:id="rId56"/>
    <p:sldId id="370" r:id="rId57"/>
    <p:sldId id="340" r:id="rId58"/>
    <p:sldId id="345" r:id="rId59"/>
    <p:sldId id="361" r:id="rId60"/>
    <p:sldId id="362" r:id="rId61"/>
    <p:sldId id="346" r:id="rId62"/>
    <p:sldId id="357" r:id="rId63"/>
    <p:sldId id="371" r:id="rId6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F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90C9378-93F5-4BDF-8DE3-BABE0E8FA61A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4C2BFCD-0FB7-489C-9531-C7F687D5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3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142B611-B20F-43F9-A855-E3F50FE31073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AC05DA7-6D22-430C-A5EF-725E28BA8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pitchFamily="18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37441" indent="-283631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34525" indent="-226905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588334" indent="-226905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42145" indent="-226905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49595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4976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0357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5738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84F3FC5-5D7A-4B39-95FF-0961C794F83E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turns out that this is very good for a community fiscal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73E54-FEA8-4891-944C-A45F46975D07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30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one makes more money?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AABD4-E435-4065-ABC6-0EF3CB06F4D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2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choices means more profit.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AABD4-E435-4065-ABC6-0EF3CB06F4D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68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1372" indent="-28898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5954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8335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0717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310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0548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7863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30245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872149-CAD7-4611-96AE-B715F507FFF9}" type="slidenum">
              <a:rPr lang="en-US" sz="1200">
                <a:solidFill>
                  <a:prstClr val="black"/>
                </a:solidFill>
              </a:rPr>
              <a:pPr eaLnBrk="1" hangingPunct="1"/>
              <a:t>40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5325"/>
            <a:ext cx="4611688" cy="346075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7810"/>
            <a:ext cx="5560060" cy="415362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The Place-Making Dividend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98" indent="-28573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20" indent="-22858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88" indent="-22858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56" indent="-22858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24" indent="-228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592" indent="-228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760" indent="-228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28" indent="-22858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6BCE44A-C173-4A42-8F06-625DDFCFED3B}" type="slidenum">
              <a:rPr lang="en-US" smtClean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42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5325"/>
            <a:ext cx="4611688" cy="3460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637" y="4387768"/>
            <a:ext cx="5558801" cy="41527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pitchFamily="18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37441" indent="-283631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34525" indent="-226905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588334" indent="-226905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42145" indent="-226905" eaLnBrk="0" hangingPunct="0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49595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4976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0357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57384" indent="-22690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84F3FC5-5D7A-4B39-95FF-0961C794F83E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1372" indent="-28898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5954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8335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0717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310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0548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7863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30245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2094DA-FA79-44E3-B6EB-96EE2A740E90}" type="slidenum">
              <a:rPr lang="en-US" sz="1200">
                <a:solidFill>
                  <a:prstClr val="black"/>
                </a:solidFill>
              </a:rPr>
              <a:pPr eaLnBrk="1" hangingPunct="1"/>
              <a:t>16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5325"/>
            <a:ext cx="4611688" cy="3460750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7810"/>
            <a:ext cx="5560060" cy="415362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Aerial view of central bank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1372" indent="-28898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5954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8335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0717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310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0548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7863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30245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0E25DD-F797-44D6-807E-D493EFEB4767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5325"/>
            <a:ext cx="4611688" cy="3460750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6230"/>
            <a:ext cx="5560060" cy="4155205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1372" indent="-28898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5954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8335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0717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310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0548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7863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30245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1A9212-E410-4353-94BC-C7CA1FF1F300}" type="slidenum">
              <a:rPr 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5325"/>
            <a:ext cx="4611688" cy="346075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6230"/>
            <a:ext cx="5560060" cy="4155205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51372" indent="-288988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55954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8335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80717" indent="-23119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4310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05480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67863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30245" indent="-2311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BC4C86-1A45-4B11-9421-3D89C3284F52}" type="slidenum">
              <a:rPr lang="en-US" sz="1200">
                <a:solidFill>
                  <a:prstClr val="black"/>
                </a:solidFill>
              </a:rPr>
              <a:pPr eaLnBrk="1" hangingPunct="1"/>
              <a:t>19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5325"/>
            <a:ext cx="4611688" cy="346075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6230"/>
            <a:ext cx="5560060" cy="415520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Character of neighborhood more important than the size of the lot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think about the future, we should think about the patterns of development: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AABD4-E435-4065-ABC6-0EF3CB06F4D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5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51252" indent="-288943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55775" indent="-231153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18085" indent="-231153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80394" indent="-231153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42705" indent="-23115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3005015" indent="-23115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67324" indent="-23115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929634" indent="-231153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A7AC6B-B09C-4F3F-9F14-472BD0736E3A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2150"/>
            <a:ext cx="4619625" cy="3465513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008" y="4386199"/>
            <a:ext cx="5560060" cy="415749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This caused us to drive everywhere</a:t>
            </a:r>
            <a:r>
              <a:rPr lang="en-US" baseline="0" dirty="0" smtClean="0"/>
              <a:t> for everything.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F7AE8-663A-40E1-BEBA-4FAF8C83CD8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1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6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00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6570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212418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3425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07936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93619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68451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256000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421298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15702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8755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427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716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9902730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FCC70-8AEF-40E7-B57E-B221A97915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346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3CB49-A2A5-4A50-9DFC-B4DD0B445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40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873B-DEFF-4576-8268-EF26EF57B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572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EBB6E-9B65-484F-ADCB-8B3E8D0DB3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786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409FD-9ACE-4718-9200-9850C5089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476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E2889-F7EC-4798-A9CF-790C80D9BB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594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1E4ED-4108-4AE3-8D76-CF0789F8C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141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D8D94-FB08-4157-B022-56680B9D72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718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69A2D-2BB7-42EA-8308-3DEC4C06E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6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90E7D-7AEB-41F2-B30E-B22E01ABC3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814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8E023-B985-4EEF-88FE-BE29336A22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177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53045-228D-4BEC-A4F5-A83D4BACDA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098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657B7-FA3B-4076-AB78-47296172B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706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0225-6227-45C9-A4E1-584AB368DE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45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09988-FF8C-4CC5-949F-486927D73C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28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0A9CE-B099-4CA8-993C-D07244E738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325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E2D1E-5891-4559-81B2-D020D7EA4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926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93C9-E684-444E-AFF3-7DCAC6374A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931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CF694-C049-4122-962D-0FF61345EA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616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0910D-339B-4E3E-B0DA-F98B2DF870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2AC8E-1EDE-455D-8890-D50DE7E209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39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6171-1465-4F00-B4C2-98BE4A26D4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00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D69BA7-46AD-4211-A840-01FBAAD0E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26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322D5B-A71A-4F80-9F21-75150587B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200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AB31EA-44F5-4562-A706-45E80955E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225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3E2360-1669-40A8-8183-E0E37A257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096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EB16C1-2E29-425C-AB31-861ED157A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608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C6D2FA-B079-49F6-AD51-3E31FBF9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28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2AA2D6-8600-4D71-A0A5-9D43C60DE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518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48455D-3B96-4A94-8AC5-49C41DCEB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271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6BB526-4B1F-4E34-8F64-4B5907FA6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5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8F97E-CA70-4AF8-A022-45E7AC8381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927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BC6DEC-582F-4500-8615-DC62AB05F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100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699CB7-8245-4A10-B4EF-BEA21E947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21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4B49FA-9189-4CDB-8BC2-A93F4EAF1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888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F771E0-7EE1-497D-97DE-0B80A65C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7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81E330-1123-474E-B1CC-805C80115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92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768670-3CAD-4D65-879A-6D372B27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417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9538E0-6FE1-4AD3-B5E9-8582AA90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515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418372-9540-49E6-9C9C-245438EE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405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57A0D8-278A-426B-B48F-D255B3F3A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82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74041F-3632-4CEF-8FAE-C30E281CB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0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75EBF-3A5B-43E9-95C2-A635BE78F2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043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88B3B3-693B-4F56-B99C-A584BF8FA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112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D69BA7-46AD-4211-A840-01FBAAD0E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219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322D5B-A71A-4F80-9F21-75150587B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952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AB31EA-44F5-4562-A706-45E80955E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737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3E2360-1669-40A8-8183-E0E37A257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674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EB16C1-2E29-425C-AB31-861ED157A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01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C6D2FA-B079-49F6-AD51-3E31FBF9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452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2AA2D6-8600-4D71-A0A5-9D43C60DE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887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48455D-3B96-4A94-8AC5-49C41DCEB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04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6BB526-4B1F-4E34-8F64-4B5907FA6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55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463EC-1BA9-4577-BA93-DA050F69D8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986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BC6DEC-582F-4500-8615-DC62AB05F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1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699CB7-8245-4A10-B4EF-BEA21E947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556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4B49FA-9189-4CDB-8BC2-A93F4EAF1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875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F771E0-7EE1-497D-97DE-0B80A65C3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349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81E330-1123-474E-B1CC-805C80115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250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768670-3CAD-4D65-879A-6D372B271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13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9538E0-6FE1-4AD3-B5E9-8582AA90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53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418372-9540-49E6-9C9C-245438EE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221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57A0D8-278A-426B-B48F-D255B3F3A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788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74041F-3632-4CEF-8FAE-C30E281CB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98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7F4B-C0CA-45EA-89AD-E6FAAD54D2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524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88B3B3-693B-4F56-B99C-A584BF8FA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284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550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86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53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610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997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285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40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3072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50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7B582-A9C0-4EE9-88CD-2EC9FC4702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235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60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5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5108C-74BC-4C09-B4CF-0E75ADAD4B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0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76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C6A48-A26E-46EC-9250-7E3E6BB6B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5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08AC6-DF02-4548-86EF-56512F3798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983DA-D751-4D90-B76B-662CA595D4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6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19E51E-61C5-40B3-9E58-0931E879FA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5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725C7B-61F2-48EC-BF6A-A4BF40728F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5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996E723-22F7-4500-A7B7-91C4EEB19F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93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181B33-F56F-4403-AF98-B32E0D891C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80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128ED3-CF4B-4D11-8AE6-778BF4FB68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21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68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8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1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96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04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27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00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20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14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33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90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2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56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4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49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72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76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70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26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44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47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72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4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59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2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86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80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6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1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4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32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487362"/>
          </a:xfrm>
        </p:spPr>
        <p:txBody>
          <a:bodyPr/>
          <a:lstStyle>
            <a:lvl1pPr>
              <a:defRPr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5486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1066800"/>
            <a:ext cx="3657600" cy="366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rgbClr val="78A22E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6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217E1-555B-45F6-A70F-16D2F0593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05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E95EA-0830-42C3-AE56-79D8EA50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03568-A246-4C32-B949-0E032A466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198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7F085-9669-4305-AFCA-E7AC52F39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54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12374-F215-4674-85E4-652F849712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94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12C7-E1CF-4864-943B-14AE15E17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95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D1CEC-C2BF-4CCD-A8CD-8DA0A15B20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57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1370-5E0D-4971-A4DD-59CD3B6AF3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8A78-2D45-46A9-B3BA-1629D2508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651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DBF86-9D7D-4722-9752-E807AFFD29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345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CE585-6131-4A5C-A3B6-0CFED9BEC5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12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6A13-EEEF-4247-B1C1-079BACBEA7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2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F2A53-1199-436B-A6C0-5EBD1153F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15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87571-2683-4475-9C72-0416F44A4D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19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7ED77-0ABC-4014-94AC-2806F01DCC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236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0D378-DB39-415B-A0B4-093336C6B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87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BA162-0BAE-4A26-8148-8990350DEE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87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4557-FACB-413A-9022-CD51EDD22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95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1949-43DF-41C8-A90D-F7F0AAF65A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0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4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5471D-BF34-479A-85FA-0E4A550E8B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31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0A366-764A-4E8D-AEEE-A8D6A7F0B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007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F902E-E0FE-45A4-80E3-3788673070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049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DBD5-408A-4BE0-B09F-7413A5403F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964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D2137-ED1A-486C-B09E-0C536D5E2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163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6B02-4BE4-450B-A153-6004DF43DF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1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A39A0-756F-4829-99DA-878981F17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19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6E5F8-35C4-4986-8C2A-A3A501A8F0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562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AE96F-FDC5-47CD-B3BD-BC8FD3F57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156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07F7A-1B18-4AED-BA31-FF1BE3BBF0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4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450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71197-C38B-4CE1-A67B-D94D0BC99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48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F2D00-68B4-41FC-8ABF-A95B1CB102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49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311EE-0010-4E6A-922A-24E9EFBE6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02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F38DA-537D-4759-88AE-5BDB7D0A4B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035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A694-6294-4D9B-89FE-8769AAAE31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99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7FDC6-9331-45E6-95FF-81B205093D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16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952F-E9AB-45AC-8040-600BEF3706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592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13B01-DB76-4E60-B5A0-0F209B7D6F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495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4237B-5AE9-46A8-8869-14307A3F75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96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5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EB718-1B3F-4D35-82CD-EE5E704612B0}" type="datetimeFigureOut">
              <a:rPr lang="en-US" smtClean="0"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2F948-DBA2-4076-A443-E5D10A9D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1EEFD0-AAC3-4B5F-B173-280514EFCC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6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F955D-1391-4942-9876-F06DF1558B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9B6EB-2201-43BA-ABF9-528BC85529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E1EC51-C0C0-4F7D-B6AB-27860E7A2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3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5184-80B2-465A-AECF-8AD638177D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9AD7-4E53-4401-A799-89E359D6D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8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DEC04-D947-4044-8399-88BEFE5255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60F05-5EB2-42B9-9963-EAAA04B2B2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9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8632BE-43E5-43C4-B74A-9A3F5280FF3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363DB-3321-4F2A-A0A9-AE5EF3CB2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4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 in 24pt Arial Narrow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54" descr="ULI_bar_37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5" descr="ULI_bar_37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0"/>
            <a:ext cx="13843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86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8A22E"/>
          </a:solidFill>
          <a:latin typeface="Arial Narrow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8A22E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8A22E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8A22E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8A22E"/>
          </a:solidFill>
          <a:latin typeface="Arial Narrow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Narrow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 Narrow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Narrow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 Narrow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82E473-97CE-4556-92C6-030469720CE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5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1EEFD0-AAC3-4B5F-B173-280514EFCC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uli.org/heal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/>
              <a:t>Grantmakers</a:t>
            </a:r>
            <a:r>
              <a:rPr lang="en-US" sz="5400" dirty="0" smtClean="0"/>
              <a:t> in Health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 © Ed McMahon, Urban Land Institute</a:t>
            </a:r>
          </a:p>
          <a:p>
            <a:r>
              <a:rPr lang="en-US" dirty="0" smtClean="0"/>
              <a:t>Denver, Colorado</a:t>
            </a:r>
          </a:p>
          <a:p>
            <a:r>
              <a:rPr lang="en-US" dirty="0" smtClean="0"/>
              <a:t>November 13, 2013</a:t>
            </a:r>
            <a:endParaRPr lang="en-US" dirty="0"/>
          </a:p>
        </p:txBody>
      </p:sp>
      <p:pic>
        <p:nvPicPr>
          <p:cNvPr id="1026" name="Picture 2" descr="C:\Users\emcmahon\AppData\Local\Microsoft\Windows\Temporary Internet Files\Content.IE5\SRN3UCAL\MC90035905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5084" cy="16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mcmahon\AppData\Local\Microsoft\Windows\Temporary Internet Files\Content.IE5\0GQBPP5W\MC90043793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77" y="1"/>
            <a:ext cx="152105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81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Lessons Learned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Every community has different assets and challenge's</a:t>
            </a:r>
          </a:p>
          <a:p>
            <a:endParaRPr lang="en-US" sz="2000" dirty="0" smtClean="0"/>
          </a:p>
          <a:p>
            <a:r>
              <a:rPr lang="en-US" sz="2000" dirty="0" smtClean="0"/>
              <a:t>To get the attention of public officials, healthy communities should be linked to economic and/or community development.</a:t>
            </a:r>
          </a:p>
          <a:p>
            <a:endParaRPr lang="en-US" sz="2000" dirty="0" smtClean="0"/>
          </a:p>
          <a:p>
            <a:r>
              <a:rPr lang="en-US" sz="2000" dirty="0" smtClean="0"/>
              <a:t>Creating healthy communities is only partially about the built environment.  It is also about programs,  education and activities (</a:t>
            </a:r>
            <a:r>
              <a:rPr lang="en-US" sz="2000" dirty="0" err="1" smtClean="0"/>
              <a:t>i.e</a:t>
            </a:r>
            <a:r>
              <a:rPr lang="en-US" sz="2000" dirty="0" smtClean="0"/>
              <a:t> soft infrastructure)</a:t>
            </a:r>
            <a:endParaRPr lang="en-US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42" y="1600200"/>
            <a:ext cx="34935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308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Lessons Learned</a:t>
            </a:r>
            <a:endParaRPr lang="en-US" sz="5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600200"/>
            <a:ext cx="35175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1600200"/>
            <a:ext cx="3733800" cy="45259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Health is an emerging market differentiator.</a:t>
            </a:r>
          </a:p>
          <a:p>
            <a:endParaRPr lang="en-US" sz="2000" dirty="0" smtClean="0"/>
          </a:p>
          <a:p>
            <a:r>
              <a:rPr lang="en-US" sz="2000" dirty="0" smtClean="0"/>
              <a:t>Access to parks, green space and recreation facilities can increase real estate value.</a:t>
            </a:r>
          </a:p>
          <a:p>
            <a:endParaRPr lang="en-US" sz="2000" dirty="0" smtClean="0"/>
          </a:p>
          <a:p>
            <a:r>
              <a:rPr lang="en-US" sz="2000" dirty="0" smtClean="0"/>
              <a:t>Many of the design principles for healthy communities are the same as the principles for smart growth and sustainable development (Mixing uses, connected streets, transportation options, etc.)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3193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163638"/>
            <a:ext cx="8304213" cy="516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ULI Conferences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414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5" y="1219200"/>
            <a:ext cx="8035925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ULI Conferences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4993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Health and Value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68% of Gen Y thinks proximity to a park is important</a:t>
            </a:r>
          </a:p>
          <a:p>
            <a:r>
              <a:rPr lang="en-US" sz="2800" dirty="0" smtClean="0"/>
              <a:t>78% of Gen Y thinks walkability is important</a:t>
            </a:r>
          </a:p>
          <a:p>
            <a:r>
              <a:rPr lang="en-US" sz="2800" dirty="0" smtClean="0"/>
              <a:t>Homes near  parks command  price premiums of 5% to 25%</a:t>
            </a:r>
          </a:p>
          <a:p>
            <a:r>
              <a:rPr lang="en-US" sz="2800" dirty="0" smtClean="0"/>
              <a:t>Homes located in neighborhood s with good walkability are worth $34,000 more on average</a:t>
            </a:r>
          </a:p>
          <a:p>
            <a:r>
              <a:rPr lang="en-US" sz="2800" dirty="0" smtClean="0"/>
              <a:t>12 bikes can fit in one parking space, presenting opportunities for development cost savings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20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DDFC24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000000"/>
                </a:solidFill>
              </a:rPr>
              <a:t>Green</a:t>
            </a:r>
            <a:r>
              <a:rPr lang="en-US" dirty="0" smtClean="0"/>
              <a:t> </a:t>
            </a:r>
            <a:r>
              <a:rPr lang="en-US" sz="4800" dirty="0" smtClean="0">
                <a:solidFill>
                  <a:srgbClr val="000000"/>
                </a:solidFill>
              </a:rPr>
              <a:t>Space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&amp;</a:t>
            </a:r>
            <a:r>
              <a:rPr lang="en-US" dirty="0" smtClean="0"/>
              <a:t> </a:t>
            </a:r>
            <a:r>
              <a:rPr lang="en-US" sz="4800" dirty="0" smtClean="0">
                <a:solidFill>
                  <a:srgbClr val="000000"/>
                </a:solidFill>
              </a:rPr>
              <a:t>Property</a:t>
            </a:r>
            <a:r>
              <a:rPr lang="en-US" dirty="0" smtClean="0"/>
              <a:t> </a:t>
            </a:r>
            <a:r>
              <a:rPr lang="en-US" sz="4800" dirty="0" smtClean="0">
                <a:solidFill>
                  <a:srgbClr val="000000"/>
                </a:solidFill>
              </a:rPr>
              <a:t>Values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524000"/>
            <a:ext cx="4038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“</a:t>
            </a:r>
            <a:r>
              <a:rPr lang="en-US" sz="2400" dirty="0" smtClean="0"/>
              <a:t>The</a:t>
            </a:r>
            <a:r>
              <a:rPr lang="en-US" sz="2800" dirty="0" smtClean="0"/>
              <a:t> </a:t>
            </a:r>
            <a:r>
              <a:rPr lang="en-US" sz="2400" dirty="0" smtClean="0"/>
              <a:t>relationship</a:t>
            </a:r>
            <a:r>
              <a:rPr lang="en-US" sz="2800" dirty="0" smtClean="0"/>
              <a:t> </a:t>
            </a:r>
            <a:r>
              <a:rPr lang="en-US" sz="2400" dirty="0" smtClean="0"/>
              <a:t>between</a:t>
            </a:r>
            <a:r>
              <a:rPr lang="en-US" sz="2800" dirty="0" smtClean="0"/>
              <a:t> </a:t>
            </a:r>
            <a:r>
              <a:rPr lang="en-US" sz="2400" dirty="0" smtClean="0"/>
              <a:t>rising</a:t>
            </a:r>
            <a:r>
              <a:rPr lang="en-US" sz="2800" dirty="0" smtClean="0"/>
              <a:t> </a:t>
            </a:r>
            <a:r>
              <a:rPr lang="en-US" sz="2400" dirty="0" smtClean="0"/>
              <a:t>property</a:t>
            </a:r>
            <a:r>
              <a:rPr lang="en-US" sz="2800" dirty="0" smtClean="0"/>
              <a:t> </a:t>
            </a:r>
            <a:r>
              <a:rPr lang="en-US" sz="2400" dirty="0" smtClean="0"/>
              <a:t>values</a:t>
            </a:r>
            <a:r>
              <a:rPr lang="en-US" sz="2800" dirty="0" smtClean="0"/>
              <a:t> </a:t>
            </a:r>
            <a:r>
              <a:rPr lang="en-US" sz="2400" dirty="0" smtClean="0"/>
              <a:t>and</a:t>
            </a:r>
            <a:r>
              <a:rPr lang="en-US" sz="2800" dirty="0" smtClean="0"/>
              <a:t> </a:t>
            </a:r>
            <a:r>
              <a:rPr lang="en-US" sz="2400" dirty="0" smtClean="0"/>
              <a:t>green</a:t>
            </a:r>
            <a:r>
              <a:rPr lang="en-US" sz="2800" dirty="0" smtClean="0"/>
              <a:t> </a:t>
            </a:r>
            <a:r>
              <a:rPr lang="en-US" sz="2400" dirty="0" smtClean="0"/>
              <a:t>spaces</a:t>
            </a:r>
            <a:r>
              <a:rPr lang="en-US" sz="2800" dirty="0" smtClean="0"/>
              <a:t> is </a:t>
            </a:r>
            <a:r>
              <a:rPr lang="en-US" sz="2400" dirty="0" smtClean="0"/>
              <a:t>well</a:t>
            </a:r>
            <a:r>
              <a:rPr lang="en-US" sz="2800" dirty="0" smtClean="0"/>
              <a:t> </a:t>
            </a:r>
            <a:r>
              <a:rPr lang="en-US" sz="2400" dirty="0" smtClean="0"/>
              <a:t>documented</a:t>
            </a:r>
            <a:r>
              <a:rPr lang="en-US" sz="2800" dirty="0" smtClean="0"/>
              <a:t>.”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“</a:t>
            </a:r>
            <a:r>
              <a:rPr lang="en-US" sz="2400" dirty="0" smtClean="0"/>
              <a:t>Some</a:t>
            </a:r>
            <a:r>
              <a:rPr lang="en-US" sz="2800" dirty="0" smtClean="0"/>
              <a:t> </a:t>
            </a:r>
            <a:r>
              <a:rPr lang="en-US" sz="2400" dirty="0" smtClean="0"/>
              <a:t>studies</a:t>
            </a:r>
            <a:r>
              <a:rPr lang="en-US" sz="2800" dirty="0" smtClean="0"/>
              <a:t> </a:t>
            </a:r>
            <a:r>
              <a:rPr lang="en-US" sz="2400" dirty="0" smtClean="0"/>
              <a:t>find</a:t>
            </a:r>
            <a:r>
              <a:rPr lang="en-US" sz="2800" dirty="0" smtClean="0"/>
              <a:t> as </a:t>
            </a:r>
            <a:r>
              <a:rPr lang="en-US" sz="2400" dirty="0" smtClean="0"/>
              <a:t>much</a:t>
            </a:r>
            <a:r>
              <a:rPr lang="en-US" sz="2800" dirty="0" smtClean="0"/>
              <a:t> </a:t>
            </a:r>
            <a:r>
              <a:rPr lang="en-US" sz="2400" dirty="0" smtClean="0"/>
              <a:t>as</a:t>
            </a:r>
            <a:r>
              <a:rPr lang="en-US" sz="2800" dirty="0" smtClean="0"/>
              <a:t> a </a:t>
            </a:r>
            <a:r>
              <a:rPr lang="en-US" sz="2400" dirty="0" smtClean="0"/>
              <a:t>15</a:t>
            </a:r>
            <a:r>
              <a:rPr lang="en-US" sz="2800" dirty="0" smtClean="0"/>
              <a:t> to </a:t>
            </a:r>
            <a:r>
              <a:rPr lang="en-US" sz="2400" dirty="0" smtClean="0"/>
              <a:t>30</a:t>
            </a:r>
            <a:r>
              <a:rPr lang="en-US" sz="2800" dirty="0" smtClean="0"/>
              <a:t> % </a:t>
            </a:r>
            <a:r>
              <a:rPr lang="en-US" sz="2400" dirty="0" smtClean="0"/>
              <a:t>increase</a:t>
            </a:r>
            <a:r>
              <a:rPr lang="en-US" sz="2800" dirty="0" smtClean="0"/>
              <a:t> </a:t>
            </a:r>
            <a:r>
              <a:rPr lang="en-US" sz="2400" dirty="0" smtClean="0"/>
              <a:t>in</a:t>
            </a:r>
            <a:r>
              <a:rPr lang="en-US" sz="2800" dirty="0" smtClean="0"/>
              <a:t> </a:t>
            </a:r>
            <a:r>
              <a:rPr lang="en-US" sz="2400" dirty="0" smtClean="0"/>
              <a:t>the</a:t>
            </a:r>
            <a:r>
              <a:rPr lang="en-US" sz="2800" dirty="0" smtClean="0"/>
              <a:t> </a:t>
            </a:r>
            <a:r>
              <a:rPr lang="en-US" sz="2400" dirty="0" smtClean="0"/>
              <a:t>value</a:t>
            </a:r>
            <a:r>
              <a:rPr lang="en-US" sz="2800" dirty="0" smtClean="0"/>
              <a:t> of </a:t>
            </a:r>
            <a:r>
              <a:rPr lang="en-US" sz="2400" dirty="0" smtClean="0"/>
              <a:t>properties</a:t>
            </a:r>
            <a:r>
              <a:rPr lang="en-US" sz="2800" dirty="0" smtClean="0"/>
              <a:t> </a:t>
            </a:r>
            <a:r>
              <a:rPr lang="en-US" sz="2400" dirty="0" smtClean="0"/>
              <a:t>adjacent</a:t>
            </a:r>
            <a:r>
              <a:rPr lang="en-US" sz="2800" dirty="0" smtClean="0"/>
              <a:t> to </a:t>
            </a:r>
            <a:r>
              <a:rPr lang="en-US" sz="2400" dirty="0" smtClean="0"/>
              <a:t>parks</a:t>
            </a:r>
            <a:r>
              <a:rPr lang="en-US" sz="2800" dirty="0" smtClean="0"/>
              <a:t> </a:t>
            </a:r>
            <a:r>
              <a:rPr lang="en-US" sz="2400" dirty="0" smtClean="0"/>
              <a:t>and</a:t>
            </a:r>
            <a:r>
              <a:rPr lang="en-US" sz="2800" dirty="0" smtClean="0"/>
              <a:t> </a:t>
            </a:r>
            <a:r>
              <a:rPr lang="en-US" sz="2400" dirty="0" smtClean="0"/>
              <a:t>open</a:t>
            </a:r>
            <a:r>
              <a:rPr lang="en-US" sz="2800" dirty="0" smtClean="0"/>
              <a:t> </a:t>
            </a:r>
            <a:r>
              <a:rPr lang="en-US" sz="2400" dirty="0" smtClean="0"/>
              <a:t>space</a:t>
            </a:r>
            <a:r>
              <a:rPr lang="en-US" sz="2800" dirty="0" smtClean="0"/>
              <a:t>.”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36869" name="Picture 5" descr="Book Cover - Urban Design &amp; the Bottom 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3259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1722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Source: Urban Design </a:t>
            </a:r>
            <a:r>
              <a:rPr lang="en-US" sz="1600" dirty="0">
                <a:solidFill>
                  <a:srgbClr val="000000"/>
                </a:solidFill>
              </a:rPr>
              <a:t>&amp;</a:t>
            </a:r>
            <a:r>
              <a:rPr lang="en-US" sz="1600" dirty="0" smtClean="0">
                <a:solidFill>
                  <a:srgbClr val="000000"/>
                </a:solidFill>
              </a:rPr>
              <a:t> the Bottom Line, ULI, 2008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3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822325" y="58738"/>
            <a:ext cx="7407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BBE0E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Where is the most valuable land in New York? </a:t>
            </a:r>
          </a:p>
        </p:txBody>
      </p:sp>
    </p:spTree>
    <p:extLst>
      <p:ext uri="{BB962C8B-B14F-4D97-AF65-F5344CB8AC3E}">
        <p14:creationId xmlns:p14="http://schemas.microsoft.com/office/powerpoint/2010/main" val="401507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362183A-R01-01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 flipH="1">
            <a:off x="0" y="6858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1219200" y="2438400"/>
            <a:ext cx="2743200" cy="3048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36525" y="5421313"/>
            <a:ext cx="318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</a:rPr>
              <a:t>Houses next to golf course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1143000" y="2133600"/>
            <a:ext cx="533400" cy="3352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28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000000"/>
                </a:solidFill>
              </a:rPr>
              <a:t>Value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4800" dirty="0" smtClean="0">
                <a:solidFill>
                  <a:srgbClr val="000000"/>
                </a:solidFill>
              </a:rPr>
              <a:t>of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4800" dirty="0" smtClean="0">
                <a:solidFill>
                  <a:srgbClr val="000000"/>
                </a:solidFill>
              </a:rPr>
              <a:t>Open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4800" dirty="0" smtClean="0">
                <a:solidFill>
                  <a:srgbClr val="000000"/>
                </a:solidFill>
              </a:rPr>
              <a:t>Space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Developers build golf courses because golf courses sell real estate at premium prices</a:t>
            </a:r>
          </a:p>
          <a:p>
            <a:pPr eaLnBrk="1" hangingPunct="1"/>
            <a:r>
              <a:rPr lang="en-US" dirty="0" smtClean="0"/>
              <a:t>Very expensive to design, build &amp; maintain golf courses</a:t>
            </a:r>
          </a:p>
          <a:p>
            <a:pPr eaLnBrk="1" hangingPunct="1"/>
            <a:r>
              <a:rPr lang="en-US" dirty="0" smtClean="0"/>
              <a:t>Parks and open spaces also sell real estate at premium prices </a:t>
            </a:r>
            <a:r>
              <a:rPr lang="en-US" u="sng" dirty="0" smtClean="0"/>
              <a:t>at lower costs to create</a:t>
            </a:r>
            <a:r>
              <a:rPr lang="en-US" dirty="0" smtClean="0"/>
              <a:t> and maintain</a:t>
            </a:r>
          </a:p>
        </p:txBody>
      </p:sp>
    </p:spTree>
    <p:extLst>
      <p:ext uri="{BB962C8B-B14F-4D97-AF65-F5344CB8AC3E}">
        <p14:creationId xmlns:p14="http://schemas.microsoft.com/office/powerpoint/2010/main" val="2409256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362183A-R01-01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2940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41763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Urban Land Institute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Global </a:t>
            </a:r>
            <a:r>
              <a:rPr lang="en-US" sz="2000" dirty="0"/>
              <a:t>n</a:t>
            </a:r>
            <a:r>
              <a:rPr lang="en-US" sz="2000" dirty="0" smtClean="0"/>
              <a:t>on-profit with 30,000 members representing the entire spectrum of real estate and land use professionals</a:t>
            </a:r>
          </a:p>
          <a:p>
            <a:endParaRPr lang="en-US" sz="2000" dirty="0" smtClean="0"/>
          </a:p>
          <a:p>
            <a:r>
              <a:rPr lang="en-US" sz="2000" dirty="0" smtClean="0"/>
              <a:t>Provides leadership in the responsible use of land and in creating and sustaining thriving communities worldwide</a:t>
            </a:r>
          </a:p>
          <a:p>
            <a:endParaRPr lang="en-US" sz="2000" dirty="0"/>
          </a:p>
          <a:p>
            <a:r>
              <a:rPr lang="en-US" sz="2000" dirty="0" smtClean="0"/>
              <a:t>Fosters best practices through research, education, programs and publications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11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21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lum contrast="36000"/>
          </a:blip>
          <a:srcRect/>
          <a:stretch>
            <a:fillRect/>
          </a:stretch>
        </p:blipFill>
        <p:spPr bwMode="auto">
          <a:xfrm>
            <a:off x="533400" y="1674813"/>
            <a:ext cx="3208338" cy="4802187"/>
          </a:xfrm>
          <a:prstGeom prst="rect">
            <a:avLst/>
          </a:prstGeom>
          <a:noFill/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1907" name="Text Box 4"/>
          <p:cNvSpPr txBox="1">
            <a:spLocks noChangeArrowheads="1"/>
          </p:cNvSpPr>
          <p:nvPr/>
        </p:nvSpPr>
        <p:spPr bwMode="auto">
          <a:xfrm>
            <a:off x="4038600" y="5181600"/>
            <a:ext cx="4953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Lucida Sans Unicode" pitchFamily="34" charset="0"/>
                <a:ea typeface="MS PGothic" pitchFamily="34" charset="-128"/>
              </a:rPr>
              <a:t>National Association of Realtors &amp; the National Homebuilders Association - residential properties realize a 10 to 25% gain in value the closer they are located to greenspace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676400"/>
            <a:ext cx="4737100" cy="3409950"/>
          </a:xfrm>
          <a:prstGeom prst="rect">
            <a:avLst/>
          </a:prstGeom>
          <a:noFill/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51909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z="4000" smtClean="0">
                <a:ea typeface="MS PGothic" pitchFamily="34" charset="-128"/>
              </a:rPr>
              <a:t> Green Space Creates Value</a:t>
            </a:r>
          </a:p>
        </p:txBody>
      </p:sp>
    </p:spTree>
    <p:extLst>
      <p:ext uri="{BB962C8B-B14F-4D97-AF65-F5344CB8AC3E}">
        <p14:creationId xmlns:p14="http://schemas.microsoft.com/office/powerpoint/2010/main" val="31130100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F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The Patterns of Development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Where you put development</a:t>
            </a:r>
          </a:p>
          <a:p>
            <a:endParaRPr lang="en-US" sz="4000" dirty="0">
              <a:solidFill>
                <a:srgbClr val="FFFF00"/>
              </a:solidFill>
            </a:endParaRPr>
          </a:p>
          <a:p>
            <a:r>
              <a:rPr lang="en-US" sz="4000" dirty="0"/>
              <a:t>How you arrange development</a:t>
            </a:r>
          </a:p>
          <a:p>
            <a:endParaRPr lang="en-US" sz="4000" dirty="0">
              <a:solidFill>
                <a:srgbClr val="FFFF00"/>
              </a:solidFill>
            </a:endParaRPr>
          </a:p>
          <a:p>
            <a:r>
              <a:rPr lang="en-US" sz="4000" dirty="0"/>
              <a:t>What development looks like</a:t>
            </a:r>
          </a:p>
        </p:txBody>
      </p:sp>
    </p:spTree>
    <p:extLst>
      <p:ext uri="{BB962C8B-B14F-4D97-AF65-F5344CB8AC3E}">
        <p14:creationId xmlns:p14="http://schemas.microsoft.com/office/powerpoint/2010/main" val="3976034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Chesapeake City, MD – A town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297542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Characteristics of a Town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Edge &amp; a center</a:t>
            </a:r>
          </a:p>
          <a:p>
            <a:r>
              <a:rPr lang="en-US" dirty="0" smtClean="0"/>
              <a:t>Mix of Uses and housing types</a:t>
            </a:r>
          </a:p>
          <a:p>
            <a:r>
              <a:rPr lang="en-US" dirty="0" smtClean="0"/>
              <a:t>Walkable &amp; pedestrian friendly</a:t>
            </a:r>
          </a:p>
          <a:p>
            <a:r>
              <a:rPr lang="en-US" dirty="0" smtClean="0"/>
              <a:t>Architecturally coherent &amp; interesting</a:t>
            </a:r>
          </a:p>
          <a:p>
            <a:r>
              <a:rPr lang="en-US" dirty="0" smtClean="0"/>
              <a:t>Strong sense of community &amp; Place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16415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30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Sprawl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76" y="4309216"/>
            <a:ext cx="3816724" cy="216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9" y="1493378"/>
            <a:ext cx="3886200" cy="2362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1" y="4267200"/>
            <a:ext cx="391329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3810000"/>
            <a:ext cx="546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Housing Subdivision                                             Office Park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6385187"/>
            <a:ext cx="684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Box Stores                                                         Regional High School 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76" y="1493378"/>
            <a:ext cx="3816724" cy="23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1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Characteristics of Sprawl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 edge &amp; no center</a:t>
            </a:r>
          </a:p>
          <a:p>
            <a:r>
              <a:rPr lang="en-US" dirty="0" smtClean="0"/>
              <a:t>All uses are segregated</a:t>
            </a:r>
          </a:p>
          <a:p>
            <a:r>
              <a:rPr lang="en-US" dirty="0" smtClean="0"/>
              <a:t>Must drive everywhere for everything</a:t>
            </a:r>
          </a:p>
          <a:p>
            <a:r>
              <a:rPr lang="en-US" dirty="0" smtClean="0"/>
              <a:t>Architecturally chaotic &amp; ugly</a:t>
            </a:r>
          </a:p>
          <a:p>
            <a:r>
              <a:rPr lang="en-US" dirty="0" smtClean="0"/>
              <a:t>No sense of place</a:t>
            </a:r>
          </a:p>
          <a:p>
            <a:r>
              <a:rPr lang="en-US" dirty="0" smtClean="0"/>
              <a:t>Hard to have a sense of community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9" y="1524000"/>
            <a:ext cx="4191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70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23FD47"/>
          </a:solidFill>
        </p:spPr>
        <p:txBody>
          <a:bodyPr/>
          <a:lstStyle/>
          <a:p>
            <a:pPr eaLnBrk="1" hangingPunct="1"/>
            <a:r>
              <a:rPr lang="en-US" sz="3600" dirty="0" smtClean="0"/>
              <a:t>Development Pattern Reinforced Driving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1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/>
          <a:lstStyle/>
          <a:p>
            <a:r>
              <a:rPr lang="en-US" dirty="0" smtClean="0"/>
              <a:t>More Roads – Less Money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Between 1970 and 2000, the US doubled its road network.</a:t>
            </a:r>
          </a:p>
          <a:p>
            <a:endParaRPr lang="en-US" sz="2000" dirty="0"/>
          </a:p>
          <a:p>
            <a:r>
              <a:rPr lang="en-US" sz="2000" dirty="0" smtClean="0"/>
              <a:t>During the same period the average American went from spending 10% of their household income on transportation to spending 20% of their household income.</a:t>
            </a:r>
          </a:p>
          <a:p>
            <a:endParaRPr lang="en-US" sz="2000" dirty="0"/>
          </a:p>
          <a:p>
            <a:r>
              <a:rPr lang="en-US" sz="2000" dirty="0" smtClean="0"/>
              <a:t>Low income Americans spend even more on transportation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356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4267200" cy="216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4938"/>
          </a:xfrm>
          <a:solidFill>
            <a:srgbClr val="23FD47"/>
          </a:solidFill>
        </p:spPr>
        <p:txBody>
          <a:bodyPr/>
          <a:lstStyle/>
          <a:p>
            <a:r>
              <a:rPr lang="en-US" dirty="0" smtClean="0"/>
              <a:t>Auto Accidents Per Capita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0" y="1981200"/>
            <a:ext cx="4572000" cy="4144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           12 per 100,000</a:t>
            </a:r>
          </a:p>
          <a:p>
            <a:r>
              <a:rPr lang="en-US" sz="2800" dirty="0" smtClean="0"/>
              <a:t>UK             7 per 100,000</a:t>
            </a:r>
          </a:p>
          <a:p>
            <a:r>
              <a:rPr lang="en-US" sz="2800" dirty="0" smtClean="0"/>
              <a:t>Japan        4 per 100,000</a:t>
            </a:r>
          </a:p>
          <a:p>
            <a:r>
              <a:rPr lang="en-US" sz="2800" dirty="0" smtClean="0"/>
              <a:t>NYC           3 per 100,000</a:t>
            </a:r>
          </a:p>
          <a:p>
            <a:r>
              <a:rPr lang="en-US" sz="2800" dirty="0" smtClean="0"/>
              <a:t>Tulsa       14 per 100,000</a:t>
            </a:r>
          </a:p>
          <a:p>
            <a:r>
              <a:rPr lang="en-US" sz="2800" dirty="0" smtClean="0"/>
              <a:t>Orlando  20 per 100,000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4938"/>
            <a:ext cx="42672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5943600"/>
            <a:ext cx="3756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The Walkable City, Jeff Speck,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4674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295400"/>
          </a:xfrm>
          <a:solidFill>
            <a:srgbClr val="23FD47"/>
          </a:solidFill>
        </p:spPr>
        <p:txBody>
          <a:bodyPr/>
          <a:lstStyle/>
          <a:p>
            <a:r>
              <a:rPr lang="en-US" dirty="0" smtClean="0"/>
              <a:t>Barriers to Walking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038600" cy="24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199"/>
            <a:ext cx="4038600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68" y="3886199"/>
            <a:ext cx="4052131" cy="240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286498"/>
            <a:ext cx="532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Walking is often difficult, dangerous or unpleasant.</a:t>
            </a:r>
          </a:p>
        </p:txBody>
      </p:sp>
    </p:spTree>
    <p:extLst>
      <p:ext uri="{BB962C8B-B14F-4D97-AF65-F5344CB8AC3E}">
        <p14:creationId xmlns:p14="http://schemas.microsoft.com/office/powerpoint/2010/main" val="262229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4678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An overarching theme for all ULI programs, centers, and activities.</a:t>
            </a:r>
          </a:p>
          <a:p>
            <a:endParaRPr lang="en-US" sz="2000" dirty="0" smtClean="0"/>
          </a:p>
          <a:p>
            <a:r>
              <a:rPr lang="en-US" sz="2000" dirty="0" smtClean="0"/>
              <a:t>Leverage the power of ULI’s global networks to shape </a:t>
            </a:r>
            <a:r>
              <a:rPr lang="en-US" sz="2000" b="1" dirty="0" smtClean="0"/>
              <a:t>projects</a:t>
            </a:r>
            <a:r>
              <a:rPr lang="en-US" sz="2000" dirty="0" smtClean="0"/>
              <a:t> and </a:t>
            </a:r>
            <a:r>
              <a:rPr lang="en-US" sz="2000" b="1" dirty="0" smtClean="0"/>
              <a:t>places</a:t>
            </a:r>
            <a:r>
              <a:rPr lang="en-US" sz="2000" dirty="0" smtClean="0"/>
              <a:t> in ways that improve the health of people and communities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Conferences, research and publications, District Councils, grants and awards, etc. </a:t>
            </a:r>
            <a:r>
              <a:rPr lang="en-US" sz="2000" dirty="0" smtClean="0">
                <a:hlinkClick r:id="rId2"/>
              </a:rPr>
              <a:t>www.uli.org/health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09" y="1600200"/>
            <a:ext cx="3519181" cy="4525963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61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90892" cy="1295400"/>
          </a:xfrm>
          <a:solidFill>
            <a:srgbClr val="23FD47"/>
          </a:solidFill>
        </p:spPr>
        <p:txBody>
          <a:bodyPr>
            <a:noAutofit/>
          </a:bodyPr>
          <a:lstStyle/>
          <a:p>
            <a:r>
              <a:rPr lang="en-US" sz="5400" dirty="0" smtClean="0"/>
              <a:t>Physical</a:t>
            </a:r>
            <a:r>
              <a:rPr lang="en-US" sz="4800" dirty="0" smtClean="0"/>
              <a:t> </a:t>
            </a:r>
            <a:r>
              <a:rPr lang="en-US" sz="5400" dirty="0" smtClean="0"/>
              <a:t>Activity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8600" y="2362200"/>
            <a:ext cx="4572000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Physical activity, once part of our normal lives has been designed out of daily routines.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81475"/>
            <a:ext cx="43434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4343400" cy="275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7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371600"/>
          </a:xfrm>
          <a:solidFill>
            <a:srgbClr val="23FD47"/>
          </a:solidFill>
        </p:spPr>
        <p:txBody>
          <a:bodyPr/>
          <a:lstStyle/>
          <a:p>
            <a:r>
              <a:rPr lang="en-US" dirty="0" smtClean="0"/>
              <a:t>Schools on the Fringe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z="2400" b="1" dirty="0" smtClean="0"/>
              <a:t>Then</a:t>
            </a:r>
            <a:r>
              <a:rPr lang="en-US" sz="2400" dirty="0" smtClean="0"/>
              <a:t>: Schools were the social and physical center of the community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400" b="1" dirty="0" smtClean="0"/>
              <a:t>Now</a:t>
            </a:r>
            <a:r>
              <a:rPr lang="en-US" sz="2400" dirty="0" smtClean="0"/>
              <a:t>: Schools are on the edge of town, to far for kids to walk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038599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4038599" cy="230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538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2514599"/>
          </a:xfrm>
          <a:solidFill>
            <a:srgbClr val="FFFF00"/>
          </a:solidFill>
        </p:spPr>
        <p:txBody>
          <a:bodyPr/>
          <a:lstStyle/>
          <a:p>
            <a:r>
              <a:rPr lang="en-US" sz="4000" dirty="0" smtClean="0"/>
              <a:t>Do we have any alternatives to sprawl that are more attractive, more efficient, more profitable and healthier?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6663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76200"/>
            <a:ext cx="9144000" cy="149383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Designing Cities for Cars 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648200" y="2133600"/>
            <a:ext cx="4495800" cy="399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800" dirty="0" smtClean="0"/>
              <a:t>“Sprawl is America’s worst idea because it takes our money, wastes our time and makes us less safe.”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1800" dirty="0" smtClean="0"/>
              <a:t>Jeff Speck, Author – Walkable City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73155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604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sz="4800" dirty="0" smtClean="0"/>
              <a:t>Designing Cities for People </a:t>
            </a:r>
            <a:br>
              <a:rPr lang="en-US" sz="4800" dirty="0" smtClean="0"/>
            </a:br>
            <a:r>
              <a:rPr lang="en-US" sz="4800" dirty="0" smtClean="0"/>
              <a:t>Can Make Us: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749631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Wealthier</a:t>
            </a:r>
          </a:p>
          <a:p>
            <a:endParaRPr lang="en-US" sz="3200" dirty="0"/>
          </a:p>
          <a:p>
            <a:r>
              <a:rPr lang="en-US" sz="3200" dirty="0" smtClean="0"/>
              <a:t>Healthier</a:t>
            </a:r>
          </a:p>
          <a:p>
            <a:endParaRPr lang="en-US" sz="3200" dirty="0"/>
          </a:p>
          <a:p>
            <a:r>
              <a:rPr lang="en-US" sz="3200" dirty="0" smtClean="0"/>
              <a:t>Environmentally Sustainable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5306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What could we do differently?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Mix uses</a:t>
            </a:r>
          </a:p>
          <a:p>
            <a:endParaRPr lang="en-US" sz="2400" dirty="0" smtClean="0"/>
          </a:p>
          <a:p>
            <a:r>
              <a:rPr lang="en-US" sz="2400" dirty="0" smtClean="0"/>
              <a:t>Location choices</a:t>
            </a:r>
          </a:p>
          <a:p>
            <a:endParaRPr lang="en-US" sz="2400" dirty="0" smtClean="0"/>
          </a:p>
          <a:p>
            <a:r>
              <a:rPr lang="en-US" sz="2400" dirty="0" smtClean="0"/>
              <a:t>Preserve nature and open space</a:t>
            </a:r>
          </a:p>
          <a:p>
            <a:endParaRPr lang="en-US" sz="2400" dirty="0" smtClean="0"/>
          </a:p>
          <a:p>
            <a:r>
              <a:rPr lang="en-US" sz="2400" dirty="0" smtClean="0"/>
              <a:t>Land use is an infrastructure and a health solution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1529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362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641"/>
            <a:ext cx="9144000" cy="141763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Bethesda vs. </a:t>
            </a:r>
            <a:r>
              <a:rPr lang="en-US" sz="4800" dirty="0"/>
              <a:t>G</a:t>
            </a:r>
            <a:r>
              <a:rPr lang="en-US" sz="4800" dirty="0" smtClean="0"/>
              <a:t>ermantown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8510"/>
            <a:ext cx="4038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8" y="3859405"/>
            <a:ext cx="4059964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31" y="1373869"/>
            <a:ext cx="4429061" cy="28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16" y="3859405"/>
            <a:ext cx="4020084" cy="233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1" y="6196013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Bethesda, MD 75% of workers walk or take transit to run errands, go to lunch or go shopping.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742917" y="6172200"/>
            <a:ext cx="440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Germantown, MD 90% of workers drive to run errands,  go to lunch or go shopping.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5602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dirty="0" smtClean="0"/>
              <a:t>Mixed Use Pays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2286000"/>
            <a:ext cx="3886200" cy="38401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smart math of mixed use development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237"/>
            <a:ext cx="450734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398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267200" cy="37290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6" y="1905000"/>
            <a:ext cx="4419600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Design effects health &amp; profitability!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4294967295"/>
          </p:nvPr>
        </p:nvSpPr>
        <p:spPr>
          <a:xfrm>
            <a:off x="0" y="1371600"/>
            <a:ext cx="4040188" cy="60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   Rockville, MD</a:t>
            </a:r>
            <a:endParaRPr lang="en-US" sz="2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4294967295"/>
          </p:nvPr>
        </p:nvSpPr>
        <p:spPr>
          <a:xfrm>
            <a:off x="5102225" y="1371600"/>
            <a:ext cx="4041775" cy="60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Bethesda, MD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634038"/>
            <a:ext cx="6404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 story                                                              3 stories</a:t>
            </a:r>
          </a:p>
          <a:p>
            <a:r>
              <a:rPr lang="en-US" dirty="0">
                <a:solidFill>
                  <a:srgbClr val="000000"/>
                </a:solidFill>
              </a:rPr>
              <a:t>Lots of parking in front of building                                      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6800" y="5957203"/>
            <a:ext cx="333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parking in front of building</a:t>
            </a:r>
          </a:p>
        </p:txBody>
      </p:sp>
    </p:spTree>
    <p:extLst>
      <p:ext uri="{BB962C8B-B14F-4D97-AF65-F5344CB8AC3E}">
        <p14:creationId xmlns:p14="http://schemas.microsoft.com/office/powerpoint/2010/main" val="2593459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/>
              <a:t>Which one is healthier &amp; more profitable?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5321808" y="1600200"/>
            <a:ext cx="382219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dirty="0" smtClean="0"/>
              <a:t> Way to get here: </a:t>
            </a:r>
          </a:p>
          <a:p>
            <a:r>
              <a:rPr lang="en-US" sz="2000" dirty="0" smtClean="0"/>
              <a:t>Drive your car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4 Ways to get here</a:t>
            </a:r>
          </a:p>
          <a:p>
            <a:r>
              <a:rPr lang="en-US" sz="1800" dirty="0" smtClean="0"/>
              <a:t>Drive your car</a:t>
            </a:r>
          </a:p>
          <a:p>
            <a:r>
              <a:rPr lang="en-US" sz="1800" dirty="0" smtClean="0"/>
              <a:t>Take Metro</a:t>
            </a:r>
          </a:p>
          <a:p>
            <a:r>
              <a:rPr lang="en-US" sz="1800" dirty="0" smtClean="0"/>
              <a:t>Ride your bike</a:t>
            </a:r>
          </a:p>
          <a:p>
            <a:r>
              <a:rPr lang="en-US" sz="1800" dirty="0" smtClean="0"/>
              <a:t>Walk</a:t>
            </a: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1295400"/>
            <a:ext cx="3962400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" y="4114800"/>
            <a:ext cx="400526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341471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Rockville Pike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" y="6248400"/>
            <a:ext cx="258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Downtown Bethesda</a:t>
            </a:r>
          </a:p>
        </p:txBody>
      </p:sp>
      <p:sp>
        <p:nvSpPr>
          <p:cNvPr id="9" name="Left Arrow 8"/>
          <p:cNvSpPr/>
          <p:nvPr/>
        </p:nvSpPr>
        <p:spPr>
          <a:xfrm>
            <a:off x="4343400" y="190732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4343400" y="48768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5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5" descr="M:\Content Centers\Healthy Communities\ULI_BHPIlogo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7" y="406042"/>
            <a:ext cx="5105400" cy="82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096000"/>
            <a:ext cx="2667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75900" y="1398650"/>
            <a:ext cx="5242134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NL" sz="24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Areas of Impact </a:t>
            </a:r>
          </a:p>
          <a:p>
            <a:pPr lvl="0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Awareness: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Connection between health and the built environment</a:t>
            </a:r>
          </a:p>
          <a:p>
            <a:pPr lvl="0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Tools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: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Best practices, criteria, checklists, standards which advance approaches to healthy buildings</a:t>
            </a:r>
          </a:p>
          <a:p>
            <a:pPr lvl="0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Value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Understanding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of the market and non-market factors at play in building healthy places</a:t>
            </a:r>
          </a:p>
          <a:p>
            <a:pPr lvl="0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Commitments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: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To work, build and operate in more health promoting ways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 Light" pitchFamily="34" charset="0"/>
            </a:endParaRPr>
          </a:p>
          <a:p>
            <a:pPr lvl="0"/>
            <a:endParaRPr lang="nl-NL" sz="1400" b="1" dirty="0" smtClean="0">
              <a:solidFill>
                <a:schemeClr val="accent2">
                  <a:lumMod val="50000"/>
                </a:schemeClr>
              </a:solidFill>
              <a:latin typeface="Calibri Light" pitchFamily="34" charset="0"/>
            </a:endParaRPr>
          </a:p>
          <a:p>
            <a:pPr lvl="1">
              <a:defRPr/>
            </a:pPr>
            <a:endParaRPr lang="nl-NL" sz="1600" b="1" dirty="0" smtClean="0">
              <a:solidFill>
                <a:schemeClr val="accent2">
                  <a:lumMod val="50000"/>
                </a:schemeClr>
              </a:solidFill>
              <a:latin typeface="Calibri Light" pitchFamily="34" charset="0"/>
            </a:endParaRPr>
          </a:p>
          <a:p>
            <a:pPr lvl="1">
              <a:defRPr/>
            </a:pPr>
            <a:endParaRPr lang="nl-NL" sz="1600" b="1" dirty="0">
              <a:solidFill>
                <a:schemeClr val="accent2">
                  <a:lumMod val="50000"/>
                </a:schemeClr>
              </a:solidFill>
              <a:latin typeface="Calibri Light" pitchFamily="34" charset="0"/>
            </a:endParaRPr>
          </a:p>
          <a:p>
            <a:pPr lvl="1">
              <a:defRPr/>
            </a:pPr>
            <a:endParaRPr lang="en-US" sz="1600" b="1" dirty="0">
              <a:solidFill>
                <a:schemeClr val="accent2">
                  <a:lumMod val="50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5" name="Picture 4" descr="http://archrecord.construction.com/tech/techFeatures/2013/images/06/Bullitt-Center-Miller-Hull-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29718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58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Bethesda Row din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4800600" y="1185863"/>
            <a:ext cx="446087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/>
              <a:t>“People stay longer,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/>
              <a:t>spend more money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/>
              <a:t>and come back more often to places that attract their affection.”</a:t>
            </a: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4724400" y="5822950"/>
            <a:ext cx="441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Source: </a:t>
            </a: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Urban Design and the Bottom Line,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ULI, 2009</a:t>
            </a:r>
          </a:p>
        </p:txBody>
      </p:sp>
    </p:spTree>
    <p:extLst>
      <p:ext uri="{BB962C8B-B14F-4D97-AF65-F5344CB8AC3E}">
        <p14:creationId xmlns:p14="http://schemas.microsoft.com/office/powerpoint/2010/main" val="23661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What can we do differently?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Active transportation (biking and walking)</a:t>
            </a:r>
          </a:p>
          <a:p>
            <a:r>
              <a:rPr lang="en-US" dirty="0" smtClean="0"/>
              <a:t>Trails and sidewalks</a:t>
            </a:r>
          </a:p>
          <a:p>
            <a:r>
              <a:rPr lang="en-US" dirty="0" smtClean="0"/>
              <a:t>Complete streets</a:t>
            </a:r>
          </a:p>
          <a:p>
            <a:r>
              <a:rPr lang="en-US" dirty="0" smtClean="0"/>
              <a:t>Right sized parking</a:t>
            </a:r>
          </a:p>
          <a:p>
            <a:r>
              <a:rPr lang="en-US" dirty="0" smtClean="0"/>
              <a:t>Car sharing</a:t>
            </a:r>
          </a:p>
          <a:p>
            <a:r>
              <a:rPr lang="en-US" dirty="0" smtClean="0"/>
              <a:t>Transit options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9921"/>
            <a:ext cx="4191000" cy="239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14" y="3952430"/>
            <a:ext cx="4219486" cy="229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045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z="3600" dirty="0" smtClean="0">
                <a:latin typeface="Verdana" pitchFamily="34" charset="0"/>
              </a:rPr>
              <a:t>Community Amenities</a:t>
            </a:r>
            <a:br>
              <a:rPr lang="en-US" sz="3600" dirty="0" smtClean="0">
                <a:latin typeface="Verdana" pitchFamily="34" charset="0"/>
              </a:rPr>
            </a:br>
            <a:r>
              <a:rPr lang="en-US" sz="3600" u="sng" dirty="0" smtClean="0">
                <a:latin typeface="Verdana" pitchFamily="34" charset="0"/>
              </a:rPr>
              <a:t>Sought by Homebuyers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smtClean="0"/>
              <a:t>Walking trails/bike paths               - 36%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smtClean="0"/>
              <a:t>Parks/natural areas</a:t>
            </a:r>
            <a:r>
              <a:rPr lang="en-US" sz="2000" smtClean="0"/>
              <a:t>			  </a:t>
            </a:r>
            <a:r>
              <a:rPr lang="en-US" sz="2800" smtClean="0"/>
              <a:t>- 26%</a:t>
            </a:r>
            <a:endParaRPr lang="en-US" sz="2000" smtClean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smtClean="0"/>
              <a:t>Playgrounds                                  - 21%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smtClean="0"/>
              <a:t>Daycare                                         - 14%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smtClean="0"/>
              <a:t>Soccer Fields                                -  9%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800" smtClean="0"/>
              <a:t>Golf Course                                   -  6%</a:t>
            </a:r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				             - April 2004</a:t>
            </a:r>
          </a:p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		 		      National Association of Realtors</a:t>
            </a:r>
          </a:p>
          <a:p>
            <a:pPr lvl="4"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                                             National Assn. of Homebuilders</a:t>
            </a:r>
          </a:p>
        </p:txBody>
      </p:sp>
      <p:pic>
        <p:nvPicPr>
          <p:cNvPr id="254980" name="Picture 4" descr="MPj040744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3505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/>
          </a:solidFill>
        </p:spPr>
        <p:txBody>
          <a:bodyPr/>
          <a:lstStyle/>
          <a:p>
            <a:r>
              <a:rPr lang="en-US" sz="4000" smtClean="0"/>
              <a:t> Bicycling &amp; Trail Recreation</a:t>
            </a:r>
          </a:p>
        </p:txBody>
      </p:sp>
      <p:sp>
        <p:nvSpPr>
          <p:cNvPr id="258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“Bicycling makes a $133 billion contribution to the US economy.  It supports 1.1 million jobs and generates $17.7 billion in annual federal and state tax revenue.”</a:t>
            </a:r>
          </a:p>
        </p:txBody>
      </p:sp>
      <p:sp>
        <p:nvSpPr>
          <p:cNvPr id="258052" name="TextBox 3"/>
          <p:cNvSpPr txBox="1">
            <a:spLocks noChangeArrowheads="1"/>
          </p:cNvSpPr>
          <p:nvPr/>
        </p:nvSpPr>
        <p:spPr bwMode="auto">
          <a:xfrm>
            <a:off x="3276600" y="6219825"/>
            <a:ext cx="2743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Pine Creek Bike Trail</a:t>
            </a:r>
          </a:p>
        </p:txBody>
      </p:sp>
      <p:pic>
        <p:nvPicPr>
          <p:cNvPr id="2580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40386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528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 smtClean="0"/>
              <a:t>Bike Shops</a:t>
            </a:r>
          </a:p>
        </p:txBody>
      </p:sp>
      <p:sp>
        <p:nvSpPr>
          <p:cNvPr id="25600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72000"/>
          </a:xfrm>
        </p:spPr>
        <p:txBody>
          <a:bodyPr/>
          <a:lstStyle/>
          <a:p>
            <a:r>
              <a:rPr lang="en-US" dirty="0" smtClean="0"/>
              <a:t>There are 4200 specialty bike shops in the US.</a:t>
            </a:r>
          </a:p>
          <a:p>
            <a:r>
              <a:rPr lang="en-US" dirty="0" smtClean="0"/>
              <a:t>The average bike shop employees 6 full time employees.</a:t>
            </a:r>
          </a:p>
          <a:p>
            <a:r>
              <a:rPr lang="en-US" dirty="0" smtClean="0"/>
              <a:t>In 2012, 18.7 million bikes were sold in the US (4.2 million more than all auto sales)</a:t>
            </a:r>
          </a:p>
          <a:p>
            <a:r>
              <a:rPr lang="en-US" dirty="0" smtClean="0"/>
              <a:t>Bikes shops are not evenly spread throughout the US.</a:t>
            </a:r>
          </a:p>
        </p:txBody>
      </p:sp>
      <p:pic>
        <p:nvPicPr>
          <p:cNvPr id="2560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4687888"/>
            <a:ext cx="3825875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336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Denver vs. Atlanta</a:t>
            </a:r>
          </a:p>
        </p:txBody>
      </p:sp>
      <p:sp>
        <p:nvSpPr>
          <p:cNvPr id="257027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3622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57028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19250"/>
            <a:ext cx="4038600" cy="2343150"/>
          </a:xfrm>
        </p:spPr>
        <p:txBody>
          <a:bodyPr/>
          <a:lstStyle/>
          <a:p>
            <a:pPr marL="0" indent="0">
              <a:buFontTx/>
              <a:buNone/>
            </a:pPr>
            <a:endParaRPr lang="en-US" smtClean="0"/>
          </a:p>
        </p:txBody>
      </p:sp>
      <p:pic>
        <p:nvPicPr>
          <p:cNvPr id="2570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38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0" name="TextBox 5"/>
          <p:cNvSpPr txBox="1">
            <a:spLocks noChangeArrowheads="1"/>
          </p:cNvSpPr>
          <p:nvPr/>
        </p:nvSpPr>
        <p:spPr bwMode="auto">
          <a:xfrm>
            <a:off x="381000" y="4038600"/>
            <a:ext cx="4343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Denver: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1996 population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2 million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Bicycle Dealers: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149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Trail miles: 200+</a:t>
            </a:r>
          </a:p>
        </p:txBody>
      </p:sp>
      <p:sp>
        <p:nvSpPr>
          <p:cNvPr id="257031" name="TextBox 7"/>
          <p:cNvSpPr txBox="1">
            <a:spLocks noChangeArrowheads="1"/>
          </p:cNvSpPr>
          <p:nvPr/>
        </p:nvSpPr>
        <p:spPr bwMode="auto">
          <a:xfrm>
            <a:off x="4724400" y="4038600"/>
            <a:ext cx="411202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Atlanta: 1996 population 3 million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Bicycle dealers: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28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Trail miles: 10-</a:t>
            </a:r>
          </a:p>
        </p:txBody>
      </p:sp>
      <p:pic>
        <p:nvPicPr>
          <p:cNvPr id="2570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600200"/>
            <a:ext cx="40544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138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Connects 45 neighborhoods</a:t>
            </a:r>
          </a:p>
          <a:p>
            <a:r>
              <a:rPr lang="en-US" sz="2000" dirty="0" smtClean="0"/>
              <a:t>40% increase in Atlanta parkland</a:t>
            </a:r>
          </a:p>
          <a:p>
            <a:r>
              <a:rPr lang="en-US" sz="2000" dirty="0" smtClean="0"/>
              <a:t>22% of population lives in planning area</a:t>
            </a:r>
          </a:p>
          <a:p>
            <a:r>
              <a:rPr lang="en-US" sz="2000" dirty="0" smtClean="0"/>
              <a:t>Will include trails and transit</a:t>
            </a:r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1512"/>
            <a:ext cx="4048125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546"/>
            <a:ext cx="5029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72101"/>
            <a:ext cx="3962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877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/>
          <a:lstStyle/>
          <a:p>
            <a:r>
              <a:rPr lang="en-US" dirty="0" smtClean="0"/>
              <a:t>Atlanta Beltline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9313"/>
            <a:ext cx="4114800" cy="49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19315"/>
            <a:ext cx="4038600" cy="498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400800"/>
            <a:ext cx="675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Eastside Trail – Before                                  Eastside Trail - 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08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What can we do differently?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Access to healthy food</a:t>
            </a:r>
          </a:p>
          <a:p>
            <a:endParaRPr lang="en-US" dirty="0" smtClean="0"/>
          </a:p>
          <a:p>
            <a:r>
              <a:rPr lang="en-US" dirty="0" smtClean="0"/>
              <a:t>Farmers markets</a:t>
            </a:r>
          </a:p>
          <a:p>
            <a:endParaRPr lang="en-US" dirty="0" smtClean="0"/>
          </a:p>
          <a:p>
            <a:r>
              <a:rPr lang="en-US" dirty="0" smtClean="0"/>
              <a:t>Urban </a:t>
            </a:r>
            <a:r>
              <a:rPr lang="en-US" dirty="0"/>
              <a:t>g</a:t>
            </a:r>
            <a:r>
              <a:rPr lang="en-US" dirty="0" smtClean="0"/>
              <a:t>rocery stores</a:t>
            </a:r>
          </a:p>
          <a:p>
            <a:endParaRPr lang="en-US" dirty="0" smtClean="0"/>
          </a:p>
          <a:p>
            <a:r>
              <a:rPr lang="en-US" dirty="0" smtClean="0"/>
              <a:t>Community farming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90" y="1403825"/>
            <a:ext cx="414471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89" y="3771900"/>
            <a:ext cx="4144711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65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The Value of Food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11627" y="2133600"/>
            <a:ext cx="4403773" cy="3992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renovated Ferry Terminal Market in San Francisco is one of the city’s top 5 visitor destinations.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It attracts more than 1 million visitors a year and generates $1,250 per sq. ft. in food sales.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3585"/>
            <a:ext cx="4054427" cy="205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1" y="1600200"/>
            <a:ext cx="40608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791" y="6096000"/>
            <a:ext cx="415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Ferry Terminal Market, San Francisco,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2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5" descr="M:\Content Centers\Healthy Communities\ULI_BHPIlogo_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7" y="406042"/>
            <a:ext cx="5105400" cy="82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096000"/>
            <a:ext cx="2667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44266" y="1295400"/>
            <a:ext cx="8747334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NL" sz="32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Education and Awareness</a:t>
            </a:r>
          </a:p>
          <a:p>
            <a:pPr lvl="0"/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Fall Meeting.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  <a:ea typeface="Times New Roman"/>
                <a:cs typeface="Calibri"/>
              </a:rPr>
              <a:t>ULI’s Fall Meeting in Chicago will have a </a:t>
            </a: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  <a:ea typeface="Times New Roman"/>
                <a:cs typeface="Calibri"/>
              </a:rPr>
              <a:t>Building Healthy </a:t>
            </a:r>
            <a:r>
              <a:rPr lang="en-US" sz="2100" i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  <a:ea typeface="Times New Roman"/>
                <a:cs typeface="Calibri"/>
              </a:rPr>
              <a:t>Places  </a:t>
            </a:r>
            <a:r>
              <a:rPr lang="en-US" sz="2100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  <a:ea typeface="Times New Roman"/>
                <a:cs typeface="Calibri"/>
              </a:rPr>
              <a:t>track, and feature other programming. (Chicago, November, 2014)</a:t>
            </a:r>
          </a:p>
          <a:p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Building Healthy Places: Unlocking the Value. </a:t>
            </a:r>
            <a:r>
              <a:rPr lang="en-US" sz="2100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Conference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will convene real estate leaders to explore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topics related to health and the built environment. (Los Angeles, </a:t>
            </a:r>
            <a:r>
              <a:rPr lang="en-US" sz="2100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February,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2014) </a:t>
            </a:r>
          </a:p>
          <a:p>
            <a:pPr lvl="0"/>
            <a:r>
              <a:rPr lang="en-US" sz="2100" b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Spring Meeting.</a:t>
            </a: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ULI’s Spring Meeting will feature programming on health. (Vancouver, Canada, April, 2014)  </a:t>
            </a:r>
          </a:p>
          <a:p>
            <a:r>
              <a:rPr lang="en-US" sz="2100" b="1" i="1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Housing </a:t>
            </a:r>
            <a:r>
              <a:rPr lang="en-US" sz="2100" b="1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Opportunity 2014 Conference.</a:t>
            </a: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This annual convening hosted by the </a:t>
            </a:r>
            <a:r>
              <a:rPr lang="en-US" sz="2100" dirty="0" err="1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Terwilliger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 Center will focus on connections between health and housing. (Denver, </a:t>
            </a:r>
            <a:r>
              <a:rPr lang="en-US" sz="2100" dirty="0" smtClean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CO,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  <a:latin typeface="Calibri Light" pitchFamily="34" charset="0"/>
              </a:rPr>
              <a:t>May, 2014)</a:t>
            </a:r>
          </a:p>
          <a:p>
            <a:pPr lvl="0"/>
            <a:endParaRPr lang="nl-NL" sz="1800" b="1" dirty="0" smtClean="0">
              <a:solidFill>
                <a:schemeClr val="accent2">
                  <a:lumMod val="75000"/>
                </a:schemeClr>
              </a:solidFill>
              <a:latin typeface="Calibri Light" pitchFamily="34" charset="0"/>
            </a:endParaRPr>
          </a:p>
          <a:p>
            <a:pPr lvl="1">
              <a:defRPr/>
            </a:pPr>
            <a:endParaRPr lang="nl-NL" sz="2000" b="1" dirty="0" smtClean="0">
              <a:solidFill>
                <a:schemeClr val="accent2">
                  <a:lumMod val="75000"/>
                </a:schemeClr>
              </a:solidFill>
              <a:latin typeface="Calibri Light" pitchFamily="34" charset="0"/>
            </a:endParaRPr>
          </a:p>
          <a:p>
            <a:pPr lvl="1">
              <a:defRPr/>
            </a:pPr>
            <a:endParaRPr lang="nl-NL" sz="2000" b="1" dirty="0">
              <a:solidFill>
                <a:schemeClr val="accent2">
                  <a:lumMod val="75000"/>
                </a:schemeClr>
              </a:solidFill>
              <a:latin typeface="Calibri Light" pitchFamily="34" charset="0"/>
            </a:endParaRPr>
          </a:p>
          <a:p>
            <a:pPr lvl="1">
              <a:defRPr/>
            </a:pPr>
            <a:endParaRPr lang="en-US" sz="2000" b="1" dirty="0">
              <a:solidFill>
                <a:schemeClr val="accent2">
                  <a:lumMod val="75000"/>
                </a:schemeClr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73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Union Market – Washington, DC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559181" y="1646237"/>
            <a:ext cx="441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Union Market in Washington, DC</a:t>
            </a:r>
            <a:r>
              <a:rPr lang="en-US" sz="2000" dirty="0"/>
              <a:t> i</a:t>
            </a:r>
            <a:r>
              <a:rPr lang="en-US" sz="2000" dirty="0" smtClean="0"/>
              <a:t>s the heart and soul of a broader district bringing renewed spirit and economic activity to a once blighted neighborhood.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The market district currently has more than 100 businesses employing 1,500 people.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7" y="1371600"/>
            <a:ext cx="403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3810000"/>
            <a:ext cx="403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6172200"/>
            <a:ext cx="3252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Union Market – Before and 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87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4800" dirty="0" smtClean="0"/>
              <a:t>What can we do differently?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/>
          <a:lstStyle/>
          <a:p>
            <a:r>
              <a:rPr lang="en-US" dirty="0" smtClean="0"/>
              <a:t>Accessible and attractive stairs</a:t>
            </a:r>
          </a:p>
          <a:p>
            <a:endParaRPr lang="en-US" dirty="0" smtClean="0"/>
          </a:p>
          <a:p>
            <a:r>
              <a:rPr lang="en-US" dirty="0" smtClean="0"/>
              <a:t>Exercise facilities</a:t>
            </a:r>
          </a:p>
          <a:p>
            <a:endParaRPr lang="en-US" dirty="0" smtClean="0"/>
          </a:p>
          <a:p>
            <a:r>
              <a:rPr lang="en-US" dirty="0" smtClean="0"/>
              <a:t>Operable windows</a:t>
            </a:r>
          </a:p>
          <a:p>
            <a:endParaRPr lang="en-US" dirty="0" smtClean="0"/>
          </a:p>
          <a:p>
            <a:r>
              <a:rPr lang="en-US" dirty="0" smtClean="0"/>
              <a:t>Universal design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2975106" cy="385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671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ULI Messages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can build our way to better health</a:t>
            </a:r>
          </a:p>
          <a:p>
            <a:r>
              <a:rPr lang="en-US" sz="2400" dirty="0" smtClean="0"/>
              <a:t>When it comes to health, the </a:t>
            </a:r>
            <a:r>
              <a:rPr lang="en-US" sz="2400" b="1" dirty="0" smtClean="0"/>
              <a:t>built environment </a:t>
            </a:r>
            <a:r>
              <a:rPr lang="en-US" sz="2400" dirty="0" smtClean="0"/>
              <a:t>is an important part of the story</a:t>
            </a:r>
          </a:p>
          <a:p>
            <a:r>
              <a:rPr lang="en-US" sz="2400" b="1" dirty="0" smtClean="0"/>
              <a:t>Real estate and land use professionals </a:t>
            </a:r>
            <a:r>
              <a:rPr lang="en-US" sz="2400" dirty="0" smtClean="0"/>
              <a:t>have a role to play.</a:t>
            </a:r>
          </a:p>
          <a:p>
            <a:r>
              <a:rPr lang="en-US" sz="2400" dirty="0" smtClean="0"/>
              <a:t>Projects and places that promote health will see their </a:t>
            </a:r>
            <a:r>
              <a:rPr lang="en-US" sz="2400" b="1" dirty="0" smtClean="0"/>
              <a:t>value </a:t>
            </a:r>
            <a:r>
              <a:rPr lang="en-US" sz="2400" dirty="0" smtClean="0"/>
              <a:t>endure over time.</a:t>
            </a:r>
          </a:p>
          <a:p>
            <a:r>
              <a:rPr lang="en-US" sz="2400" dirty="0" smtClean="0"/>
              <a:t>Healthy communities tend to also be </a:t>
            </a:r>
            <a:r>
              <a:rPr lang="en-US" sz="2400" b="1" dirty="0" smtClean="0"/>
              <a:t>valuable</a:t>
            </a:r>
            <a:r>
              <a:rPr lang="en-US" sz="2400" dirty="0" smtClean="0"/>
              <a:t> communities.</a:t>
            </a:r>
          </a:p>
          <a:p>
            <a:r>
              <a:rPr lang="en-US" sz="2400" dirty="0" smtClean="0"/>
              <a:t>Access to nature and recreation is good for both </a:t>
            </a:r>
            <a:r>
              <a:rPr lang="en-US" sz="2400" b="1" dirty="0" smtClean="0"/>
              <a:t>people</a:t>
            </a:r>
            <a:r>
              <a:rPr lang="en-US" sz="2400" dirty="0" smtClean="0"/>
              <a:t> and </a:t>
            </a:r>
            <a:r>
              <a:rPr lang="en-US" sz="2400" b="1" dirty="0" smtClean="0"/>
              <a:t>business.</a:t>
            </a:r>
          </a:p>
          <a:p>
            <a:r>
              <a:rPr lang="en-US" sz="2400" dirty="0" smtClean="0"/>
              <a:t>We need to make the </a:t>
            </a:r>
            <a:r>
              <a:rPr lang="en-US" sz="2400" b="1" dirty="0" smtClean="0"/>
              <a:t>healthy</a:t>
            </a:r>
            <a:r>
              <a:rPr lang="en-US" sz="2400" dirty="0" smtClean="0"/>
              <a:t> choice, the </a:t>
            </a:r>
            <a:r>
              <a:rPr lang="en-US" sz="2400" b="1" dirty="0" smtClean="0"/>
              <a:t>easy </a:t>
            </a:r>
            <a:r>
              <a:rPr lang="en-US" sz="2400" dirty="0" smtClean="0"/>
              <a:t>choice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8929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7200" dirty="0" smtClean="0"/>
              <a:t>Thank You!</a:t>
            </a:r>
            <a:endParaRPr lang="en-US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Ed McMahon, Urban Land Institute</a:t>
            </a:r>
          </a:p>
          <a:p>
            <a:r>
              <a:rPr lang="en-US" dirty="0" smtClean="0"/>
              <a:t>emcmahon@uli.org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8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81000" y="1219200"/>
            <a:ext cx="8763000" cy="5638800"/>
          </a:xfrm>
        </p:spPr>
        <p:txBody>
          <a:bodyPr>
            <a:normAutofit fontScale="40000" lnSpcReduction="20000"/>
          </a:bodyPr>
          <a:lstStyle/>
          <a:p>
            <a:r>
              <a:rPr lang="en-US" sz="5900" b="1" dirty="0" smtClean="0"/>
              <a:t>Urban Innovation Grants</a:t>
            </a:r>
          </a:p>
          <a:p>
            <a:pPr marL="0" indent="0">
              <a:buNone/>
            </a:pPr>
            <a:r>
              <a:rPr lang="en-US" sz="4500" dirty="0"/>
              <a:t> </a:t>
            </a:r>
            <a:r>
              <a:rPr lang="en-US" sz="4500" dirty="0" smtClean="0"/>
              <a:t>           41 grant applications, 37 focused on health</a:t>
            </a:r>
          </a:p>
          <a:p>
            <a:pPr marL="0" indent="0">
              <a:buNone/>
            </a:pPr>
            <a:r>
              <a:rPr lang="en-US" sz="4500" dirty="0"/>
              <a:t> </a:t>
            </a:r>
            <a:r>
              <a:rPr lang="en-US" sz="4500" dirty="0" smtClean="0"/>
              <a:t>           14 grant awards (from $10,000 - $25,000)</a:t>
            </a:r>
          </a:p>
          <a:p>
            <a:pPr marL="0" indent="0">
              <a:buNone/>
            </a:pPr>
            <a:r>
              <a:rPr lang="en-US" sz="4500" dirty="0" smtClean="0"/>
              <a:t>            Total of $250,000 awarded – all for health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5900" b="1" dirty="0" smtClean="0"/>
              <a:t>ULI Hines Competition</a:t>
            </a:r>
          </a:p>
          <a:p>
            <a:pPr marL="0" indent="0">
              <a:buNone/>
            </a:pPr>
            <a:r>
              <a:rPr lang="en-US" sz="2400" dirty="0" smtClean="0"/>
              <a:t>           </a:t>
            </a:r>
            <a:r>
              <a:rPr lang="en-US" sz="4500" dirty="0" smtClean="0"/>
              <a:t>Competition to challenge graduate students to  think about health &amp; built environment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5900" b="1" dirty="0" smtClean="0"/>
              <a:t>ULI Colorado </a:t>
            </a:r>
            <a:r>
              <a:rPr lang="en-US" sz="4000" dirty="0" smtClean="0"/>
              <a:t>– Cities on the Move Summit (October 2013)</a:t>
            </a:r>
          </a:p>
          <a:p>
            <a:endParaRPr lang="en-US" dirty="0" smtClean="0"/>
          </a:p>
          <a:p>
            <a:r>
              <a:rPr lang="en-US" sz="5900" b="1" dirty="0" smtClean="0"/>
              <a:t>ULI Asia Pacific</a:t>
            </a:r>
          </a:p>
          <a:p>
            <a:pPr marL="0" indent="0">
              <a:buNone/>
            </a:pPr>
            <a:r>
              <a:rPr lang="en-US" sz="4500" dirty="0"/>
              <a:t> </a:t>
            </a:r>
            <a:r>
              <a:rPr lang="en-US" sz="4500" dirty="0" smtClean="0"/>
              <a:t>          Enhanced partnerships, research and convenings</a:t>
            </a:r>
          </a:p>
          <a:p>
            <a:pPr marL="0" indent="0">
              <a:buNone/>
            </a:pPr>
            <a:r>
              <a:rPr lang="en-US" sz="4500" dirty="0"/>
              <a:t> </a:t>
            </a:r>
            <a:r>
              <a:rPr lang="en-US" sz="4500" dirty="0" smtClean="0"/>
              <a:t>          Building Healthy Places Seminar in South Korea</a:t>
            </a:r>
          </a:p>
          <a:p>
            <a:pPr marL="0" indent="0">
              <a:buNone/>
            </a:pPr>
            <a:r>
              <a:rPr lang="en-US" sz="4500" dirty="0"/>
              <a:t> </a:t>
            </a:r>
            <a:r>
              <a:rPr lang="en-US" sz="4500" dirty="0" smtClean="0"/>
              <a:t>          ULI &amp; RICS Joint Seminar on Building Healthy Communities</a:t>
            </a:r>
            <a:endParaRPr lang="en-US" sz="2900" dirty="0" smtClean="0"/>
          </a:p>
          <a:p>
            <a:pPr marL="0" indent="0">
              <a:buNone/>
            </a:pPr>
            <a:endParaRPr lang="en-US" sz="2900" dirty="0"/>
          </a:p>
          <a:p>
            <a:r>
              <a:rPr lang="en-US" sz="6000" b="1" dirty="0" smtClean="0"/>
              <a:t>ULI</a:t>
            </a:r>
            <a:r>
              <a:rPr lang="en-US" sz="7000" b="1" dirty="0" smtClean="0"/>
              <a:t> </a:t>
            </a:r>
            <a:r>
              <a:rPr lang="en-US" sz="6000" b="1" dirty="0" smtClean="0"/>
              <a:t>Northwest</a:t>
            </a:r>
          </a:p>
          <a:p>
            <a:pPr marL="0" indent="0">
              <a:buNone/>
            </a:pPr>
            <a:r>
              <a:rPr lang="en-US" sz="5100" dirty="0"/>
              <a:t> </a:t>
            </a:r>
            <a:r>
              <a:rPr lang="en-US" sz="5100" dirty="0" smtClean="0"/>
              <a:t>      </a:t>
            </a:r>
            <a:r>
              <a:rPr lang="en-US" sz="4500" dirty="0" smtClean="0"/>
              <a:t>Survey on biking and walking trends; BHP Conferences in Portland and Seattle</a:t>
            </a:r>
          </a:p>
          <a:p>
            <a:pPr marL="0" indent="0">
              <a:buNone/>
            </a:pPr>
            <a:endParaRPr lang="en-US" sz="2900" dirty="0" smtClean="0"/>
          </a:p>
          <a:p>
            <a:endParaRPr lang="en-US" sz="2900" dirty="0" smtClean="0"/>
          </a:p>
          <a:p>
            <a:pPr marL="0" indent="0">
              <a:buNone/>
            </a:pPr>
            <a:r>
              <a:rPr lang="en-US" sz="2900" dirty="0" smtClean="0"/>
              <a:t>        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24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6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23FD47"/>
          </a:solidFill>
        </p:spPr>
        <p:txBody>
          <a:bodyPr>
            <a:normAutofit/>
          </a:bodyPr>
          <a:lstStyle/>
          <a:p>
            <a:r>
              <a:rPr lang="en-US" sz="5400" dirty="0" smtClean="0"/>
              <a:t>ULI Publications</a:t>
            </a:r>
            <a:endParaRPr lang="en-US" sz="5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50826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35516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39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>
            <a:normAutofit/>
          </a:bodyPr>
          <a:lstStyle/>
          <a:p>
            <a:r>
              <a:rPr lang="en-US" sz="4800" dirty="0" smtClean="0"/>
              <a:t>ULI Advisory Services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351945" y="1600200"/>
            <a:ext cx="4792055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Since 1947 over 600 Advisory Service teams have helped find creative, practical solutions for some of the most challenging issues facing urban, suburban and rural communities and land owners.</a:t>
            </a:r>
          </a:p>
          <a:p>
            <a:endParaRPr lang="en-US" sz="2000" dirty="0" smtClean="0"/>
          </a:p>
          <a:p>
            <a:r>
              <a:rPr lang="en-US" sz="2000" dirty="0" smtClean="0"/>
              <a:t>ULI assembles a team of experts, reviews briefing materials prepared by the sponsor, tours the study area, interviews stakeholders, makes a public presentation on the panel recommendations, and provides a written report</a:t>
            </a: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7443"/>
            <a:ext cx="3886200" cy="249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95400" cy="123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60477"/>
            <a:ext cx="1951645" cy="23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93" y="4060477"/>
            <a:ext cx="1943100" cy="23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3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23FD47"/>
          </a:solidFill>
        </p:spPr>
        <p:txBody>
          <a:bodyPr/>
          <a:lstStyle/>
          <a:p>
            <a:r>
              <a:rPr lang="en-US" dirty="0" smtClean="0"/>
              <a:t>Colorado Advisory Service Panels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/>
          <a:p>
            <a:r>
              <a:rPr lang="en-US" dirty="0" smtClean="0"/>
              <a:t>Arvada, Colorado Suburban community</a:t>
            </a:r>
          </a:p>
          <a:p>
            <a:endParaRPr lang="en-US" dirty="0"/>
          </a:p>
          <a:p>
            <a:r>
              <a:rPr lang="en-US" dirty="0" smtClean="0"/>
              <a:t>Lamar, Colorado      Small town</a:t>
            </a:r>
          </a:p>
          <a:p>
            <a:endParaRPr lang="en-US" dirty="0"/>
          </a:p>
          <a:p>
            <a:r>
              <a:rPr lang="en-US" dirty="0" smtClean="0"/>
              <a:t>Westwood, Colorado Urban neighborhood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35309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24200"/>
            <a:ext cx="341471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23" y="4800600"/>
            <a:ext cx="34147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861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1815</Words>
  <Application>Microsoft Office PowerPoint</Application>
  <PresentationFormat>On-screen Show (4:3)</PresentationFormat>
  <Paragraphs>292</Paragraphs>
  <Slides>53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Office Theme</vt:lpstr>
      <vt:lpstr>1_Default Design</vt:lpstr>
      <vt:lpstr>3_Office Theme</vt:lpstr>
      <vt:lpstr>4_Office Theme</vt:lpstr>
      <vt:lpstr>Default Design</vt:lpstr>
      <vt:lpstr>3_Default Design</vt:lpstr>
      <vt:lpstr>Blank Presentation</vt:lpstr>
      <vt:lpstr>2_Default Design</vt:lpstr>
      <vt:lpstr>4_Default Design</vt:lpstr>
      <vt:lpstr>5_Default Design</vt:lpstr>
      <vt:lpstr>2_Office Theme</vt:lpstr>
      <vt:lpstr>Grantmakers in Health</vt:lpstr>
      <vt:lpstr>Urban Land Institute</vt:lpstr>
      <vt:lpstr>PowerPoint Presentation</vt:lpstr>
      <vt:lpstr>PowerPoint Presentation</vt:lpstr>
      <vt:lpstr>PowerPoint Presentation</vt:lpstr>
      <vt:lpstr>PowerPoint Presentation</vt:lpstr>
      <vt:lpstr>ULI Publications</vt:lpstr>
      <vt:lpstr>ULI Advisory Services</vt:lpstr>
      <vt:lpstr>Colorado Advisory Service Panels</vt:lpstr>
      <vt:lpstr>Lessons Learned</vt:lpstr>
      <vt:lpstr>Lessons Learned</vt:lpstr>
      <vt:lpstr>ULI Conferences</vt:lpstr>
      <vt:lpstr>ULI Conferences</vt:lpstr>
      <vt:lpstr>Health and Value</vt:lpstr>
      <vt:lpstr>Green Space &amp; Property Values</vt:lpstr>
      <vt:lpstr>PowerPoint Presentation</vt:lpstr>
      <vt:lpstr>PowerPoint Presentation</vt:lpstr>
      <vt:lpstr>Value of Open Space</vt:lpstr>
      <vt:lpstr>PowerPoint Presentation</vt:lpstr>
      <vt:lpstr> Green Space Creates Value</vt:lpstr>
      <vt:lpstr>The Patterns of Development</vt:lpstr>
      <vt:lpstr>Chesapeake City, MD – A town</vt:lpstr>
      <vt:lpstr>Characteristics of a Town</vt:lpstr>
      <vt:lpstr>Sprawl</vt:lpstr>
      <vt:lpstr>Characteristics of Sprawl</vt:lpstr>
      <vt:lpstr>Development Pattern Reinforced Driving</vt:lpstr>
      <vt:lpstr>More Roads – Less Money </vt:lpstr>
      <vt:lpstr>Auto Accidents Per Capita</vt:lpstr>
      <vt:lpstr>Barriers to Walking</vt:lpstr>
      <vt:lpstr>Physical Activity</vt:lpstr>
      <vt:lpstr>Schools on the Fringe</vt:lpstr>
      <vt:lpstr>Do we have any alternatives to sprawl that are more attractive, more efficient, more profitable and healthier?</vt:lpstr>
      <vt:lpstr>Designing Cities for Cars </vt:lpstr>
      <vt:lpstr>Designing Cities for People  Can Make Us:</vt:lpstr>
      <vt:lpstr>What could we do differently?</vt:lpstr>
      <vt:lpstr>Bethesda vs. Germantown</vt:lpstr>
      <vt:lpstr>Mixed Use Pays</vt:lpstr>
      <vt:lpstr>Design effects health &amp; profitability!</vt:lpstr>
      <vt:lpstr>Which one is healthier &amp; more profitable?</vt:lpstr>
      <vt:lpstr>PowerPoint Presentation</vt:lpstr>
      <vt:lpstr>What can we do differently?</vt:lpstr>
      <vt:lpstr>Community Amenities Sought by Homebuyers</vt:lpstr>
      <vt:lpstr> Bicycling &amp; Trail Recreation</vt:lpstr>
      <vt:lpstr>Bike Shops</vt:lpstr>
      <vt:lpstr>Denver vs. Atlanta</vt:lpstr>
      <vt:lpstr>PowerPoint Presentation</vt:lpstr>
      <vt:lpstr>Atlanta Beltline</vt:lpstr>
      <vt:lpstr>What can we do differently?</vt:lpstr>
      <vt:lpstr>The Value of Food</vt:lpstr>
      <vt:lpstr>Union Market – Washington, DC</vt:lpstr>
      <vt:lpstr>What can we do differently?</vt:lpstr>
      <vt:lpstr>ULI Messages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Grantsmakers in Health</dc:title>
  <dc:creator>Ed McMahon</dc:creator>
  <cp:lastModifiedBy>Ed McMahon</cp:lastModifiedBy>
  <cp:revision>42</cp:revision>
  <cp:lastPrinted>2013-10-24T20:28:18Z</cp:lastPrinted>
  <dcterms:created xsi:type="dcterms:W3CDTF">2013-10-17T19:01:36Z</dcterms:created>
  <dcterms:modified xsi:type="dcterms:W3CDTF">2013-11-04T16:36:42Z</dcterms:modified>
</cp:coreProperties>
</file>