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9" r:id="rId2"/>
    <p:sldId id="260" r:id="rId3"/>
    <p:sldId id="263" r:id="rId4"/>
    <p:sldId id="261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275EA-FD2D-49B5-8219-90485D0CFB3C}" type="datetimeFigureOut">
              <a:rPr lang="en-US" smtClean="0"/>
              <a:t>5/15/2013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F9084-D12B-47CB-AD37-6DE4C8125B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37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Centerpiece - Strategically Elevate: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Top Box - Safe and Welcoming Schools: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Right Box - Engage Youth: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Lower Box - Healthy School Strategies: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Left Box - Leadership and Capacity: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Shared Accountability &amp; Engagement: 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Data/Systems Mgmt: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Resources &amp; Policies: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EB6A4-C174-46FC-9612-C6438806CE6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 b="1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Lucida Grande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07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b="1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2081"/>
            <a:ext cx="8229600" cy="384103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tx1"/>
                </a:solidFill>
                <a:latin typeface="Lucida Grande"/>
              </a:defRPr>
            </a:lvl1pPr>
            <a:lvl2pPr>
              <a:defRPr>
                <a:solidFill>
                  <a:schemeClr val="tx1"/>
                </a:solidFill>
                <a:latin typeface="Lucida Grande"/>
              </a:defRPr>
            </a:lvl2pPr>
            <a:lvl3pPr>
              <a:defRPr>
                <a:solidFill>
                  <a:schemeClr val="tx1"/>
                </a:solidFill>
                <a:latin typeface="Lucida Grande"/>
              </a:defRPr>
            </a:lvl3pPr>
            <a:lvl4pPr>
              <a:defRPr>
                <a:solidFill>
                  <a:schemeClr val="tx1"/>
                </a:solidFill>
                <a:latin typeface="Lucida Grande"/>
              </a:defRPr>
            </a:lvl4pPr>
            <a:lvl5pPr>
              <a:defRPr>
                <a:solidFill>
                  <a:schemeClr val="tx1"/>
                </a:solidFill>
                <a:latin typeface="Lucida Grande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2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solidFill>
                  <a:schemeClr val="tx2"/>
                </a:solidFill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190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9981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b="1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06971"/>
            <a:ext cx="4038600" cy="3560429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Lucida Grande"/>
              </a:defRPr>
            </a:lvl1pPr>
            <a:lvl2pPr>
              <a:defRPr sz="2400">
                <a:latin typeface="Lucida Grande"/>
              </a:defRPr>
            </a:lvl2pPr>
            <a:lvl3pPr>
              <a:defRPr sz="2000">
                <a:latin typeface="Lucida Grande"/>
              </a:defRPr>
            </a:lvl3pPr>
            <a:lvl4pPr>
              <a:defRPr sz="1800">
                <a:latin typeface="Lucida Grande"/>
              </a:defRPr>
            </a:lvl4pPr>
            <a:lvl5pPr>
              <a:defRPr sz="1800">
                <a:latin typeface="Lucida Grand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06971"/>
            <a:ext cx="4038600" cy="3560430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Lucida Grande"/>
              </a:defRPr>
            </a:lvl1pPr>
            <a:lvl2pPr>
              <a:defRPr sz="2400">
                <a:latin typeface="Lucida Grande"/>
              </a:defRPr>
            </a:lvl2pPr>
            <a:lvl3pPr>
              <a:defRPr sz="2000">
                <a:latin typeface="Lucida Grande"/>
              </a:defRPr>
            </a:lvl3pPr>
            <a:lvl4pPr>
              <a:defRPr sz="1800">
                <a:latin typeface="Lucida Grande"/>
              </a:defRPr>
            </a:lvl4pPr>
            <a:lvl5pPr>
              <a:defRPr sz="1800">
                <a:latin typeface="Lucida Grand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7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1287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b="1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74875"/>
            <a:ext cx="4040188" cy="42157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01255"/>
            <a:ext cx="4040188" cy="3166145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4875"/>
            <a:ext cx="4041775" cy="421576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1255"/>
            <a:ext cx="4041775" cy="3166145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5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8704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 b="1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0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805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40903"/>
            <a:ext cx="5111750" cy="4726498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Lucida Grande"/>
              </a:defRPr>
            </a:lvl1pPr>
            <a:lvl2pPr>
              <a:defRPr sz="2800">
                <a:latin typeface="Lucida Grande"/>
              </a:defRPr>
            </a:lvl2pPr>
            <a:lvl3pPr>
              <a:defRPr sz="2400">
                <a:latin typeface="Lucida Grande"/>
              </a:defRPr>
            </a:lvl3pPr>
            <a:lvl4pPr>
              <a:defRPr sz="2000">
                <a:latin typeface="Lucida Grande"/>
              </a:defRPr>
            </a:lvl4pPr>
            <a:lvl5pPr>
              <a:defRPr sz="2000">
                <a:latin typeface="Lucida Grande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323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16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2625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04800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59363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12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5913438"/>
            <a:ext cx="9144000" cy="944562"/>
          </a:xfrm>
          <a:prstGeom prst="rect">
            <a:avLst/>
          </a:prstGeom>
          <a:solidFill>
            <a:srgbClr val="0B449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2051" name="Rectangle 26"/>
          <p:cNvSpPr>
            <a:spLocks noChangeArrowheads="1"/>
          </p:cNvSpPr>
          <p:nvPr/>
        </p:nvSpPr>
        <p:spPr bwMode="auto">
          <a:xfrm>
            <a:off x="0" y="5867400"/>
            <a:ext cx="9144000" cy="4603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B4495"/>
              </a:solidFill>
              <a:ea typeface="ＭＳ Ｐゴシック" charset="0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285445" y="6342063"/>
            <a:ext cx="1694357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endParaRPr lang="en-US" sz="1300" dirty="0">
              <a:solidFill>
                <a:prstClr val="white"/>
              </a:solidFill>
              <a:ea typeface="ＭＳ Ｐゴシック" charset="0"/>
              <a:cs typeface="Arial" charset="0"/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8078598" y="6342063"/>
            <a:ext cx="60820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endParaRPr lang="en-US" sz="1200" dirty="0">
              <a:solidFill>
                <a:prstClr val="white"/>
              </a:solidFill>
              <a:ea typeface="ＭＳ Ｐゴシック" charset="0"/>
              <a:cs typeface="Arial" charset="0"/>
            </a:endParaRPr>
          </a:p>
        </p:txBody>
      </p:sp>
      <p:pic>
        <p:nvPicPr>
          <p:cNvPr id="2055" name="Picture 1" descr="CLF Logo_rgb_FNL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8613"/>
            <a:ext cx="1541463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56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ferrell@colegacy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371599"/>
          </a:xfrm>
        </p:spPr>
        <p:txBody>
          <a:bodyPr/>
          <a:lstStyle/>
          <a:p>
            <a:r>
              <a:rPr lang="en-US" sz="3200" dirty="0" smtClean="0"/>
              <a:t>Comprehensive (and Coordinated)  School Health:  Can Schools Do It? Should they?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sz="2400" dirty="0" smtClean="0"/>
              <a:t>Finessa </a:t>
            </a:r>
            <a:r>
              <a:rPr lang="en-US" sz="2400" dirty="0" smtClean="0"/>
              <a:t>Ferrell</a:t>
            </a:r>
          </a:p>
          <a:p>
            <a:pPr algn="l">
              <a:spcBef>
                <a:spcPts val="0"/>
              </a:spcBef>
            </a:pPr>
            <a:r>
              <a:rPr lang="en-US" sz="2400" dirty="0" smtClean="0"/>
              <a:t>Director, Initiatives</a:t>
            </a:r>
            <a:endParaRPr lang="en-US" sz="2400" dirty="0" smtClean="0"/>
          </a:p>
          <a:p>
            <a:pPr algn="l">
              <a:spcBef>
                <a:spcPts val="0"/>
              </a:spcBef>
            </a:pPr>
            <a:r>
              <a:rPr lang="en-US" sz="2400" dirty="0" smtClean="0"/>
              <a:t>Colorado </a:t>
            </a:r>
            <a:r>
              <a:rPr lang="en-US" sz="2400" dirty="0" smtClean="0"/>
              <a:t>Legacy </a:t>
            </a:r>
            <a:r>
              <a:rPr lang="en-US" sz="2400" dirty="0" smtClean="0"/>
              <a:t>Foundation</a:t>
            </a:r>
          </a:p>
          <a:p>
            <a:pPr algn="l">
              <a:spcBef>
                <a:spcPts val="0"/>
              </a:spcBef>
            </a:pPr>
            <a:r>
              <a:rPr lang="en-US" sz="2400" dirty="0" smtClean="0">
                <a:hlinkClick r:id="rId2"/>
              </a:rPr>
              <a:t>fferrell@colegacy.org</a:t>
            </a:r>
            <a:endParaRPr lang="en-US" sz="2400" dirty="0" smtClean="0"/>
          </a:p>
          <a:p>
            <a:pPr algn="l">
              <a:spcBef>
                <a:spcPts val="0"/>
              </a:spcBef>
            </a:pPr>
            <a:r>
              <a:rPr lang="en-US" sz="2000" dirty="0" smtClean="0"/>
              <a:t>720-502-4709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0426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647700"/>
          </a:xfrm>
        </p:spPr>
        <p:txBody>
          <a:bodyPr/>
          <a:lstStyle/>
          <a:p>
            <a:r>
              <a:rPr lang="en-US" sz="3200" dirty="0" smtClean="0"/>
              <a:t>Who We Are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6051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CLF is an independent non-profit organization that works in partnership with the Colorado Department of Education and public education stakeholders to catalyze bold improvement in student achievement through innovation, collaboration and capacity building.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4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1143000" y="747811"/>
            <a:ext cx="6725078" cy="435403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5715000" y="2815843"/>
            <a:ext cx="38100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>
            <a:off x="4267200" y="1812841"/>
            <a:ext cx="60960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>
            <a:off x="4267200" y="4035043"/>
            <a:ext cx="60960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2815843"/>
            <a:ext cx="381000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7225"/>
            <a:ext cx="8229600" cy="64327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Health &amp; Wellness Vision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52800" y="1825243"/>
            <a:ext cx="2438400" cy="2057400"/>
          </a:xfrm>
          <a:prstGeom prst="ellipse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/>
              <a:t>Strategically Align H&amp;W Efforts To Boost Academic Performance For All Students</a:t>
            </a:r>
            <a:endParaRPr lang="en-US" sz="1500" b="1" dirty="0"/>
          </a:p>
        </p:txBody>
      </p:sp>
      <p:sp>
        <p:nvSpPr>
          <p:cNvPr id="28" name="Arc 27"/>
          <p:cNvSpPr/>
          <p:nvPr/>
        </p:nvSpPr>
        <p:spPr>
          <a:xfrm>
            <a:off x="4648200" y="1063243"/>
            <a:ext cx="2286000" cy="1981200"/>
          </a:xfrm>
          <a:prstGeom prst="arc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/>
          <p:cNvSpPr/>
          <p:nvPr/>
        </p:nvSpPr>
        <p:spPr>
          <a:xfrm rot="5400000">
            <a:off x="4800600" y="2511043"/>
            <a:ext cx="2286000" cy="1981200"/>
          </a:xfrm>
          <a:prstGeom prst="arc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 rot="16200000">
            <a:off x="2133600" y="1215643"/>
            <a:ext cx="2286000" cy="1981200"/>
          </a:xfrm>
          <a:prstGeom prst="arc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/>
          <p:cNvSpPr/>
          <p:nvPr/>
        </p:nvSpPr>
        <p:spPr>
          <a:xfrm rot="10800000">
            <a:off x="2290465" y="2587243"/>
            <a:ext cx="2286000" cy="1981200"/>
          </a:xfrm>
          <a:prstGeom prst="arc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Callout 35"/>
          <p:cNvSpPr/>
          <p:nvPr/>
        </p:nvSpPr>
        <p:spPr>
          <a:xfrm>
            <a:off x="1314878" y="5445641"/>
            <a:ext cx="6553200" cy="423546"/>
          </a:xfrm>
          <a:prstGeom prst="upArrowCallou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</a:rPr>
              <a:t>Common Understanding of School Health &amp; Wellness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20" name="Up Arrow Callout 19"/>
          <p:cNvSpPr/>
          <p:nvPr/>
        </p:nvSpPr>
        <p:spPr>
          <a:xfrm>
            <a:off x="1304330" y="5059311"/>
            <a:ext cx="6553200" cy="437721"/>
          </a:xfrm>
          <a:prstGeom prst="upArrowCallou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chemeClr val="bg1"/>
                </a:solidFill>
              </a:rPr>
              <a:t>Human Capital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24265" y="2402944"/>
            <a:ext cx="1828800" cy="8382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Foster Collaborative Partnerships</a:t>
            </a:r>
            <a:endParaRPr lang="en-US" sz="1400" b="1" dirty="0"/>
          </a:p>
        </p:txBody>
      </p:sp>
      <p:sp>
        <p:nvSpPr>
          <p:cNvPr id="22" name="Rectangle 21"/>
          <p:cNvSpPr/>
          <p:nvPr/>
        </p:nvSpPr>
        <p:spPr>
          <a:xfrm>
            <a:off x="3662065" y="747810"/>
            <a:ext cx="1828800" cy="8382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Leverage Promising Practices &amp; Evidence-Based Strategies</a:t>
            </a:r>
            <a:endParaRPr lang="en-US" sz="1200" b="1" dirty="0"/>
          </a:p>
        </p:txBody>
      </p:sp>
      <p:sp>
        <p:nvSpPr>
          <p:cNvPr id="26" name="Rectangle 25"/>
          <p:cNvSpPr/>
          <p:nvPr/>
        </p:nvSpPr>
        <p:spPr>
          <a:xfrm>
            <a:off x="1299865" y="2434843"/>
            <a:ext cx="1828800" cy="8382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Promote Data and Accountability Systems</a:t>
            </a:r>
            <a:endParaRPr lang="en-US" sz="1200" b="1" dirty="0"/>
          </a:p>
        </p:txBody>
      </p:sp>
      <p:sp>
        <p:nvSpPr>
          <p:cNvPr id="34" name="Rectangle 33"/>
          <p:cNvSpPr/>
          <p:nvPr/>
        </p:nvSpPr>
        <p:spPr>
          <a:xfrm>
            <a:off x="3662065" y="4089977"/>
            <a:ext cx="1828800" cy="8382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Cultivate Supportive Policies</a:t>
            </a:r>
          </a:p>
          <a:p>
            <a:pPr algn="ctr"/>
            <a:r>
              <a:rPr lang="en-US" sz="1200" b="1" dirty="0" smtClean="0"/>
              <a:t>(Fed, State, Local)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8215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8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20" grpId="0" animBg="1"/>
      <p:bldP spid="21" grpId="0" animBg="1"/>
      <p:bldP spid="22" grpId="0" animBg="1"/>
      <p:bldP spid="26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495300"/>
          </a:xfrm>
        </p:spPr>
        <p:txBody>
          <a:bodyPr/>
          <a:lstStyle/>
          <a:p>
            <a:r>
              <a:rPr lang="en-US" sz="3200" dirty="0" smtClean="0"/>
              <a:t>CLF Health &amp; Wellness 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12919"/>
          </a:xfrm>
        </p:spPr>
        <p:txBody>
          <a:bodyPr/>
          <a:lstStyle/>
          <a:p>
            <a:pPr lvl="0"/>
            <a:r>
              <a:rPr lang="en-US" sz="1600" dirty="0" smtClean="0"/>
              <a:t>School </a:t>
            </a:r>
            <a:r>
              <a:rPr lang="en-US" sz="1600" dirty="0"/>
              <a:t>Behavioral Health </a:t>
            </a:r>
            <a:r>
              <a:rPr lang="en-US" sz="1600" dirty="0" smtClean="0"/>
              <a:t>Services </a:t>
            </a:r>
          </a:p>
          <a:p>
            <a:pPr lvl="0"/>
            <a:endParaRPr lang="en-US" sz="1600" dirty="0" smtClean="0"/>
          </a:p>
          <a:p>
            <a:pPr lvl="0"/>
            <a:r>
              <a:rPr lang="en-US" sz="1600" dirty="0" smtClean="0"/>
              <a:t>Safe and Welcoming Schools</a:t>
            </a:r>
          </a:p>
          <a:p>
            <a:pPr marL="0" lvl="0" indent="0">
              <a:buNone/>
            </a:pPr>
            <a:r>
              <a:rPr lang="en-US" sz="1600" dirty="0"/>
              <a:t> </a:t>
            </a:r>
            <a:endParaRPr lang="en-US" sz="1600" dirty="0" smtClean="0"/>
          </a:p>
          <a:p>
            <a:pPr lvl="0"/>
            <a:r>
              <a:rPr lang="en-US" sz="1600" dirty="0" smtClean="0"/>
              <a:t>Exemplars in Equity Education</a:t>
            </a:r>
          </a:p>
          <a:p>
            <a:pPr marL="0" lvl="0" indent="0">
              <a:buNone/>
            </a:pPr>
            <a:r>
              <a:rPr lang="en-US" sz="1600" dirty="0" smtClean="0"/>
              <a:t> </a:t>
            </a:r>
          </a:p>
          <a:p>
            <a:pPr lvl="0"/>
            <a:r>
              <a:rPr lang="en-US" sz="1600" dirty="0" smtClean="0"/>
              <a:t>School </a:t>
            </a:r>
            <a:r>
              <a:rPr lang="en-US" sz="1600" dirty="0"/>
              <a:t>Healthy Policy and Practice Data Collection </a:t>
            </a:r>
            <a:r>
              <a:rPr lang="en-US" sz="1600" dirty="0" smtClean="0"/>
              <a:t>System</a:t>
            </a:r>
          </a:p>
          <a:p>
            <a:pPr lvl="0"/>
            <a:endParaRPr lang="en-US" sz="1600" dirty="0" smtClean="0"/>
          </a:p>
          <a:p>
            <a:r>
              <a:rPr lang="en-US" sz="1600" dirty="0"/>
              <a:t>Healthy School Champion Report Card and </a:t>
            </a:r>
            <a:r>
              <a:rPr lang="en-US" sz="1600" dirty="0" smtClean="0"/>
              <a:t>Awards</a:t>
            </a:r>
          </a:p>
          <a:p>
            <a:endParaRPr lang="en-US" sz="1600" dirty="0"/>
          </a:p>
          <a:p>
            <a:pPr lvl="0"/>
            <a:r>
              <a:rPr lang="en-US" sz="1600" dirty="0" smtClean="0"/>
              <a:t>Implementation </a:t>
            </a:r>
            <a:r>
              <a:rPr lang="en-US" sz="1600" dirty="0"/>
              <a:t>of Colorado’s Comprehensive </a:t>
            </a:r>
            <a:r>
              <a:rPr lang="en-US" sz="1600" dirty="0" smtClean="0"/>
              <a:t>Health, Emotional Social Wellness and </a:t>
            </a:r>
            <a:r>
              <a:rPr lang="en-US" sz="1600" dirty="0"/>
              <a:t>PE Standards </a:t>
            </a:r>
            <a:endParaRPr lang="en-US" sz="1600" dirty="0" smtClean="0"/>
          </a:p>
          <a:p>
            <a:pPr lvl="0"/>
            <a:endParaRPr lang="en-US" sz="1600" dirty="0" smtClean="0"/>
          </a:p>
          <a:p>
            <a:pPr lvl="0"/>
            <a:r>
              <a:rPr lang="en-US" sz="1600" dirty="0"/>
              <a:t>School District Health and Wellness Practice and Policy Implementation </a:t>
            </a:r>
            <a:r>
              <a:rPr lang="en-US" sz="1600" dirty="0"/>
              <a:t> 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44238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725672"/>
          </a:xfrm>
        </p:spPr>
        <p:txBody>
          <a:bodyPr/>
          <a:lstStyle/>
          <a:p>
            <a:r>
              <a:rPr lang="en-US" dirty="0" smtClean="0"/>
              <a:t>The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36719"/>
          </a:xfrm>
        </p:spPr>
        <p:txBody>
          <a:bodyPr/>
          <a:lstStyle/>
          <a:p>
            <a:r>
              <a:rPr lang="en-US" sz="2800" dirty="0" smtClean="0"/>
              <a:t>What is the core mission of schools?</a:t>
            </a:r>
          </a:p>
          <a:p>
            <a:r>
              <a:rPr lang="en-US" sz="2800" dirty="0" smtClean="0"/>
              <a:t>What drives student intent and motivation to learn?</a:t>
            </a:r>
          </a:p>
          <a:p>
            <a:r>
              <a:rPr lang="en-US" sz="2800" dirty="0" smtClean="0"/>
              <a:t>How well do schools partner with community-based organizations?</a:t>
            </a:r>
          </a:p>
          <a:p>
            <a:r>
              <a:rPr lang="en-US" sz="2800" dirty="0" smtClean="0"/>
              <a:t>How does “school health” speak the language of MTSS? (Multi-Tier System of Supports)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5242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LF 1">
      <a:dk1>
        <a:sysClr val="windowText" lastClr="000000"/>
      </a:dk1>
      <a:lt1>
        <a:sysClr val="window" lastClr="FFFFFF"/>
      </a:lt1>
      <a:dk2>
        <a:srgbClr val="0B4495"/>
      </a:dk2>
      <a:lt2>
        <a:srgbClr val="FFCA05"/>
      </a:lt2>
      <a:accent1>
        <a:srgbClr val="4F72AB"/>
      </a:accent1>
      <a:accent2>
        <a:srgbClr val="42727C"/>
      </a:accent2>
      <a:accent3>
        <a:srgbClr val="4B7A9D"/>
      </a:accent3>
      <a:accent4>
        <a:srgbClr val="CE7100"/>
      </a:accent4>
      <a:accent5>
        <a:srgbClr val="987440"/>
      </a:accent5>
      <a:accent6>
        <a:srgbClr val="743C22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217</Words>
  <Application>Microsoft Office PowerPoint</Application>
  <PresentationFormat>On-screen Show 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Comprehensive (and Coordinated)  School Health:  Can Schools Do It? Should they?</vt:lpstr>
      <vt:lpstr>Who We Are</vt:lpstr>
      <vt:lpstr>Health &amp; Wellness Vision</vt:lpstr>
      <vt:lpstr>CLF Health &amp; Wellness Work</vt:lpstr>
      <vt:lpstr>The Challenge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School Climate &amp; the Link to Academic Achievement: Bullying Prevention Institute</dc:title>
  <dc:creator>Windows User</dc:creator>
  <cp:lastModifiedBy>Finessa Ferrell</cp:lastModifiedBy>
  <cp:revision>14</cp:revision>
  <dcterms:created xsi:type="dcterms:W3CDTF">2013-01-03T17:38:52Z</dcterms:created>
  <dcterms:modified xsi:type="dcterms:W3CDTF">2013-05-15T20:53:51Z</dcterms:modified>
</cp:coreProperties>
</file>