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68" r:id="rId2"/>
  </p:sldMasterIdLst>
  <p:notesMasterIdLst>
    <p:notesMasterId r:id="rId25"/>
  </p:notesMasterIdLst>
  <p:sldIdLst>
    <p:sldId id="258" r:id="rId3"/>
    <p:sldId id="262" r:id="rId4"/>
    <p:sldId id="343" r:id="rId5"/>
    <p:sldId id="380" r:id="rId6"/>
    <p:sldId id="345" r:id="rId7"/>
    <p:sldId id="347" r:id="rId8"/>
    <p:sldId id="352" r:id="rId9"/>
    <p:sldId id="350" r:id="rId10"/>
    <p:sldId id="351" r:id="rId11"/>
    <p:sldId id="381" r:id="rId12"/>
    <p:sldId id="361" r:id="rId13"/>
    <p:sldId id="364" r:id="rId14"/>
    <p:sldId id="356" r:id="rId15"/>
    <p:sldId id="357" r:id="rId16"/>
    <p:sldId id="371" r:id="rId17"/>
    <p:sldId id="382" r:id="rId18"/>
    <p:sldId id="383" r:id="rId19"/>
    <p:sldId id="384" r:id="rId20"/>
    <p:sldId id="385" r:id="rId21"/>
    <p:sldId id="387" r:id="rId22"/>
    <p:sldId id="305" r:id="rId23"/>
    <p:sldId id="386"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B8A4"/>
    <a:srgbClr val="FF9900"/>
    <a:srgbClr val="E4C4BA"/>
    <a:srgbClr val="BCD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30" autoAdjust="0"/>
    <p:restoredTop sz="66834" autoAdjust="0"/>
  </p:normalViewPr>
  <p:slideViewPr>
    <p:cSldViewPr>
      <p:cViewPr varScale="1">
        <p:scale>
          <a:sx n="51" d="100"/>
          <a:sy n="51" d="100"/>
        </p:scale>
        <p:origin x="-152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solidFill>
                  <a:srgbClr val="FF0000"/>
                </a:solidFill>
              </a:rPr>
              <a:t>State Example: Oregon </a:t>
            </a:r>
            <a:r>
              <a:rPr lang="en-US" dirty="0" smtClean="0">
                <a:solidFill>
                  <a:srgbClr val="FF0000"/>
                </a:solidFill>
              </a:rPr>
              <a:t>Hospitals’ 2012 Community </a:t>
            </a:r>
            <a:r>
              <a:rPr lang="en-US" dirty="0">
                <a:solidFill>
                  <a:srgbClr val="FF0000"/>
                </a:solidFill>
              </a:rPr>
              <a:t>Benefit </a:t>
            </a:r>
            <a:r>
              <a:rPr lang="en-US" dirty="0" smtClean="0">
                <a:solidFill>
                  <a:srgbClr val="FF0000"/>
                </a:solidFill>
              </a:rPr>
              <a:t>Spending (Total: $1.78 Billion)</a:t>
            </a:r>
            <a:endParaRPr lang="en-US" dirty="0">
              <a:solidFill>
                <a:srgbClr val="FF0000"/>
              </a:solidFill>
            </a:endParaRPr>
          </a:p>
        </c:rich>
      </c:tx>
      <c:layout/>
      <c:overlay val="0"/>
    </c:title>
    <c:autoTitleDeleted val="0"/>
    <c:plotArea>
      <c:layout/>
      <c:pieChart>
        <c:varyColors val="1"/>
        <c:ser>
          <c:idx val="0"/>
          <c:order val="0"/>
          <c:tx>
            <c:strRef>
              <c:f>Sheet1!$B$1</c:f>
              <c:strCache>
                <c:ptCount val="1"/>
                <c:pt idx="0">
                  <c:v>Community Benefit 2012 Spending</c:v>
                </c:pt>
              </c:strCache>
            </c:strRef>
          </c:tx>
          <c:dPt>
            <c:idx val="2"/>
            <c:bubble3D val="0"/>
            <c:spPr>
              <a:solidFill>
                <a:srgbClr val="FF0000"/>
              </a:solidFill>
            </c:spPr>
          </c:dPt>
          <c:dPt>
            <c:idx val="4"/>
            <c:bubble3D val="0"/>
            <c:spPr>
              <a:solidFill>
                <a:srgbClr val="92D050"/>
              </a:solidFill>
            </c:spPr>
          </c:dPt>
          <c:dPt>
            <c:idx val="5"/>
            <c:bubble3D val="0"/>
            <c:spPr>
              <a:solidFill>
                <a:srgbClr val="FFFF00"/>
              </a:solidFill>
            </c:spPr>
          </c:dPt>
          <c:dPt>
            <c:idx val="8"/>
            <c:bubble3D val="0"/>
            <c:spPr>
              <a:solidFill>
                <a:srgbClr val="FAB8A4"/>
              </a:solidFill>
            </c:spPr>
          </c:dPt>
          <c:cat>
            <c:strRef>
              <c:f>Sheet1!$A$2:$A$12</c:f>
              <c:strCache>
                <c:ptCount val="10"/>
                <c:pt idx="0">
                  <c:v>Charity Care</c:v>
                </c:pt>
                <c:pt idx="1">
                  <c:v>Medicaid Shortfall</c:v>
                </c:pt>
                <c:pt idx="2">
                  <c:v>Medicare shortfall</c:v>
                </c:pt>
                <c:pt idx="3">
                  <c:v>Community Health Improvement</c:v>
                </c:pt>
                <c:pt idx="4">
                  <c:v>Research</c:v>
                </c:pt>
                <c:pt idx="5">
                  <c:v>Health Professions Education</c:v>
                </c:pt>
                <c:pt idx="6">
                  <c:v>Subsidized Health Services</c:v>
                </c:pt>
                <c:pt idx="7">
                  <c:v>Cash and In-Kind Contributions</c:v>
                </c:pt>
                <c:pt idx="8">
                  <c:v>Community Building</c:v>
                </c:pt>
                <c:pt idx="9">
                  <c:v>Community Benefit Operations</c:v>
                </c:pt>
              </c:strCache>
            </c:strRef>
          </c:cat>
          <c:val>
            <c:numRef>
              <c:f>Sheet1!$B$2:$B$12</c:f>
              <c:numCache>
                <c:formatCode>#,##0</c:formatCode>
                <c:ptCount val="11"/>
                <c:pt idx="0" formatCode="* #,##0;* \(#,##0\);* 0">
                  <c:v>357676827</c:v>
                </c:pt>
                <c:pt idx="1">
                  <c:v>468434272</c:v>
                </c:pt>
                <c:pt idx="2">
                  <c:v>570291099</c:v>
                </c:pt>
                <c:pt idx="3">
                  <c:v>35243966</c:v>
                </c:pt>
                <c:pt idx="4">
                  <c:v>48147601</c:v>
                </c:pt>
                <c:pt idx="5">
                  <c:v>225385358</c:v>
                </c:pt>
                <c:pt idx="6" formatCode="#,##0.00">
                  <c:v>49680.565999999999</c:v>
                </c:pt>
                <c:pt idx="7">
                  <c:v>16582478</c:v>
                </c:pt>
                <c:pt idx="8">
                  <c:v>7285520</c:v>
                </c:pt>
                <c:pt idx="9">
                  <c:v>3200116</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1DF1A2-7C3A-4376-AE48-D5059E3F5D71}"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BEAC1FFD-41AE-42D8-9D30-B9EF32FF6CAB}">
      <dgm:prSet phldrT="[Text]" custT="1"/>
      <dgm:spPr>
        <a:solidFill>
          <a:srgbClr val="0070C0"/>
        </a:solidFill>
      </dgm:spPr>
      <dgm:t>
        <a:bodyPr/>
        <a:lstStyle/>
        <a:p>
          <a:r>
            <a:rPr lang="en-US" sz="2400" b="1" dirty="0" smtClean="0"/>
            <a:t>Federal </a:t>
          </a:r>
          <a:r>
            <a:rPr lang="en-US" sz="1800" b="1" dirty="0" smtClean="0"/>
            <a:t>(Constitution, Affordable Care Act, </a:t>
          </a:r>
          <a:r>
            <a:rPr lang="en-US" sz="1800" b="1" dirty="0" smtClean="0"/>
            <a:t>IRS) </a:t>
          </a:r>
          <a:endParaRPr lang="en-US" sz="1800" b="1" dirty="0"/>
        </a:p>
      </dgm:t>
    </dgm:pt>
    <dgm:pt modelId="{1DF3CD27-57D0-48F6-AF5E-D5D4315F3372}" type="parTrans" cxnId="{6F474261-0C86-4C69-8A3D-8BDD2BCEBB6E}">
      <dgm:prSet/>
      <dgm:spPr/>
      <dgm:t>
        <a:bodyPr/>
        <a:lstStyle/>
        <a:p>
          <a:endParaRPr lang="en-US"/>
        </a:p>
      </dgm:t>
    </dgm:pt>
    <dgm:pt modelId="{78A1E520-AC70-4481-9BA1-3451181CFE4D}" type="sibTrans" cxnId="{6F474261-0C86-4C69-8A3D-8BDD2BCEBB6E}">
      <dgm:prSet/>
      <dgm:spPr/>
      <dgm:t>
        <a:bodyPr/>
        <a:lstStyle/>
        <a:p>
          <a:endParaRPr lang="en-US"/>
        </a:p>
      </dgm:t>
    </dgm:pt>
    <dgm:pt modelId="{83703CD3-A146-4339-B796-09616C854FE9}">
      <dgm:prSet phldrT="[Text]" custT="1"/>
      <dgm:spPr>
        <a:solidFill>
          <a:schemeClr val="accent5">
            <a:lumMod val="50000"/>
          </a:schemeClr>
        </a:solidFill>
      </dgm:spPr>
      <dgm:t>
        <a:bodyPr/>
        <a:lstStyle/>
        <a:p>
          <a:r>
            <a:rPr lang="en-US" sz="2400" b="1" dirty="0" smtClean="0"/>
            <a:t>State </a:t>
          </a:r>
          <a:r>
            <a:rPr lang="en-US" sz="1600" b="1" dirty="0" smtClean="0"/>
            <a:t>(Tax codes, licensure, health planning statutes, AG rules) </a:t>
          </a:r>
          <a:endParaRPr lang="en-US" sz="1600" b="1" dirty="0"/>
        </a:p>
      </dgm:t>
    </dgm:pt>
    <dgm:pt modelId="{29D40314-B500-4A21-9622-677CC25DEFAF}" type="parTrans" cxnId="{D621CC1B-0945-4337-8618-4BFCDBFD5243}">
      <dgm:prSet/>
      <dgm:spPr/>
      <dgm:t>
        <a:bodyPr/>
        <a:lstStyle/>
        <a:p>
          <a:endParaRPr lang="en-US"/>
        </a:p>
      </dgm:t>
    </dgm:pt>
    <dgm:pt modelId="{E9F22649-7152-4B2B-8C50-41F8B361393F}" type="sibTrans" cxnId="{D621CC1B-0945-4337-8618-4BFCDBFD5243}">
      <dgm:prSet/>
      <dgm:spPr/>
      <dgm:t>
        <a:bodyPr/>
        <a:lstStyle/>
        <a:p>
          <a:endParaRPr lang="en-US"/>
        </a:p>
      </dgm:t>
    </dgm:pt>
    <dgm:pt modelId="{A74BA9F4-EE17-4571-9E6A-86CF74FFE75B}">
      <dgm:prSet phldrT="[Text]" custT="1"/>
      <dgm:spPr>
        <a:solidFill>
          <a:schemeClr val="accent3">
            <a:lumMod val="65000"/>
          </a:schemeClr>
        </a:solidFill>
      </dgm:spPr>
      <dgm:t>
        <a:bodyPr/>
        <a:lstStyle/>
        <a:p>
          <a:r>
            <a:rPr lang="en-US" sz="2300" b="1" dirty="0" smtClean="0"/>
            <a:t>Local </a:t>
          </a:r>
          <a:r>
            <a:rPr lang="en-US" sz="1800" b="1" dirty="0" smtClean="0"/>
            <a:t>(Municipal ordinance, boards of health</a:t>
          </a:r>
          <a:r>
            <a:rPr lang="en-US" sz="1800" b="1" dirty="0" smtClean="0"/>
            <a:t>, etc.)</a:t>
          </a:r>
          <a:endParaRPr lang="en-US" sz="1800" b="1" dirty="0"/>
        </a:p>
      </dgm:t>
    </dgm:pt>
    <dgm:pt modelId="{ECDE63BC-8C46-4E7D-A189-B0344194A573}" type="parTrans" cxnId="{B172E71E-3567-4A33-AE1B-47C7874FBC3E}">
      <dgm:prSet/>
      <dgm:spPr/>
      <dgm:t>
        <a:bodyPr/>
        <a:lstStyle/>
        <a:p>
          <a:endParaRPr lang="en-US"/>
        </a:p>
      </dgm:t>
    </dgm:pt>
    <dgm:pt modelId="{E64D93CB-C7C9-40AE-B1D6-D260B19329F2}" type="sibTrans" cxnId="{B172E71E-3567-4A33-AE1B-47C7874FBC3E}">
      <dgm:prSet/>
      <dgm:spPr/>
      <dgm:t>
        <a:bodyPr/>
        <a:lstStyle/>
        <a:p>
          <a:endParaRPr lang="en-US"/>
        </a:p>
      </dgm:t>
    </dgm:pt>
    <dgm:pt modelId="{247B808E-6D39-4EEC-914A-F0D96DCB9F58}">
      <dgm:prSet phldrT="[Text]" custT="1"/>
      <dgm:spPr>
        <a:solidFill>
          <a:schemeClr val="accent2">
            <a:lumMod val="40000"/>
            <a:lumOff val="60000"/>
          </a:schemeClr>
        </a:solidFill>
      </dgm:spPr>
      <dgm:t>
        <a:bodyPr/>
        <a:lstStyle/>
        <a:p>
          <a:pPr algn="ctr"/>
          <a:r>
            <a:rPr lang="en-US" sz="2800" b="1" dirty="0" smtClean="0"/>
            <a:t>Other  </a:t>
          </a:r>
          <a:r>
            <a:rPr lang="en-US" sz="1800" b="1" dirty="0" smtClean="0"/>
            <a:t>(PILOT, binding </a:t>
          </a:r>
          <a:r>
            <a:rPr lang="en-US" sz="1800" b="1" dirty="0" smtClean="0"/>
            <a:t>legal </a:t>
          </a:r>
          <a:r>
            <a:rPr lang="en-US" sz="1800" b="1" dirty="0" smtClean="0"/>
            <a:t>agreements)</a:t>
          </a:r>
          <a:endParaRPr lang="en-US" sz="1800" b="1" dirty="0"/>
        </a:p>
      </dgm:t>
    </dgm:pt>
    <dgm:pt modelId="{DB5CA5E9-6EB6-4B6A-B14E-58000A91C1DA}" type="parTrans" cxnId="{6219D927-F610-4ED3-9F87-521C2055509A}">
      <dgm:prSet/>
      <dgm:spPr/>
      <dgm:t>
        <a:bodyPr/>
        <a:lstStyle/>
        <a:p>
          <a:endParaRPr lang="en-US"/>
        </a:p>
      </dgm:t>
    </dgm:pt>
    <dgm:pt modelId="{47DEA8DB-11A2-49A0-9E85-96BB926EA8E6}" type="sibTrans" cxnId="{6219D927-F610-4ED3-9F87-521C2055509A}">
      <dgm:prSet/>
      <dgm:spPr/>
      <dgm:t>
        <a:bodyPr/>
        <a:lstStyle/>
        <a:p>
          <a:endParaRPr lang="en-US"/>
        </a:p>
      </dgm:t>
    </dgm:pt>
    <dgm:pt modelId="{96AF104E-AB24-41E6-93DA-51F0018A38F5}" type="pres">
      <dgm:prSet presAssocID="{321DF1A2-7C3A-4376-AE48-D5059E3F5D71}" presName="Name0" presStyleCnt="0">
        <dgm:presLayoutVars>
          <dgm:chMax val="7"/>
          <dgm:resizeHandles val="exact"/>
        </dgm:presLayoutVars>
      </dgm:prSet>
      <dgm:spPr/>
      <dgm:t>
        <a:bodyPr/>
        <a:lstStyle/>
        <a:p>
          <a:endParaRPr lang="en-US"/>
        </a:p>
      </dgm:t>
    </dgm:pt>
    <dgm:pt modelId="{BB2771AE-C198-48E5-B4C7-D761C1178922}" type="pres">
      <dgm:prSet presAssocID="{321DF1A2-7C3A-4376-AE48-D5059E3F5D71}" presName="comp1" presStyleCnt="0"/>
      <dgm:spPr/>
    </dgm:pt>
    <dgm:pt modelId="{4CD0D5F1-8BD0-471E-92CA-44AC2253FACD}" type="pres">
      <dgm:prSet presAssocID="{321DF1A2-7C3A-4376-AE48-D5059E3F5D71}" presName="circle1" presStyleLbl="node1" presStyleIdx="0" presStyleCnt="4" custScaleX="117270"/>
      <dgm:spPr/>
      <dgm:t>
        <a:bodyPr/>
        <a:lstStyle/>
        <a:p>
          <a:endParaRPr lang="en-US"/>
        </a:p>
      </dgm:t>
    </dgm:pt>
    <dgm:pt modelId="{4773FBA9-9A1E-4622-9601-F735119865B5}" type="pres">
      <dgm:prSet presAssocID="{321DF1A2-7C3A-4376-AE48-D5059E3F5D71}" presName="c1text" presStyleLbl="node1" presStyleIdx="0" presStyleCnt="4">
        <dgm:presLayoutVars>
          <dgm:bulletEnabled val="1"/>
        </dgm:presLayoutVars>
      </dgm:prSet>
      <dgm:spPr/>
      <dgm:t>
        <a:bodyPr/>
        <a:lstStyle/>
        <a:p>
          <a:endParaRPr lang="en-US"/>
        </a:p>
      </dgm:t>
    </dgm:pt>
    <dgm:pt modelId="{D2DA96B6-1EFB-4BCA-8D2B-1302F3E63A95}" type="pres">
      <dgm:prSet presAssocID="{321DF1A2-7C3A-4376-AE48-D5059E3F5D71}" presName="comp2" presStyleCnt="0"/>
      <dgm:spPr/>
    </dgm:pt>
    <dgm:pt modelId="{F08D3E75-1689-45E3-9BF6-F6EA6A101E38}" type="pres">
      <dgm:prSet presAssocID="{321DF1A2-7C3A-4376-AE48-D5059E3F5D71}" presName="circle2" presStyleLbl="node1" presStyleIdx="1" presStyleCnt="4" custScaleX="120412" custScaleY="96296" custLinFactNeighborY="3251"/>
      <dgm:spPr/>
      <dgm:t>
        <a:bodyPr/>
        <a:lstStyle/>
        <a:p>
          <a:endParaRPr lang="en-US"/>
        </a:p>
      </dgm:t>
    </dgm:pt>
    <dgm:pt modelId="{77EABA14-5853-42A8-9606-AA0CA055384D}" type="pres">
      <dgm:prSet presAssocID="{321DF1A2-7C3A-4376-AE48-D5059E3F5D71}" presName="c2text" presStyleLbl="node1" presStyleIdx="1" presStyleCnt="4">
        <dgm:presLayoutVars>
          <dgm:bulletEnabled val="1"/>
        </dgm:presLayoutVars>
      </dgm:prSet>
      <dgm:spPr/>
      <dgm:t>
        <a:bodyPr/>
        <a:lstStyle/>
        <a:p>
          <a:endParaRPr lang="en-US"/>
        </a:p>
      </dgm:t>
    </dgm:pt>
    <dgm:pt modelId="{4E053558-6120-47C0-966F-8BDB6F0AEC37}" type="pres">
      <dgm:prSet presAssocID="{321DF1A2-7C3A-4376-AE48-D5059E3F5D71}" presName="comp3" presStyleCnt="0"/>
      <dgm:spPr/>
    </dgm:pt>
    <dgm:pt modelId="{E8905B41-FA59-4547-99AA-2BD20978454F}" type="pres">
      <dgm:prSet presAssocID="{321DF1A2-7C3A-4376-AE48-D5059E3F5D71}" presName="circle3" presStyleLbl="node1" presStyleIdx="2" presStyleCnt="4" custScaleX="108450" custScaleY="91550" custLinFactNeighborX="1413" custLinFactNeighborY="7271"/>
      <dgm:spPr/>
      <dgm:t>
        <a:bodyPr/>
        <a:lstStyle/>
        <a:p>
          <a:endParaRPr lang="en-US"/>
        </a:p>
      </dgm:t>
    </dgm:pt>
    <dgm:pt modelId="{856834C5-5B57-4CBB-9BBE-E207371457CC}" type="pres">
      <dgm:prSet presAssocID="{321DF1A2-7C3A-4376-AE48-D5059E3F5D71}" presName="c3text" presStyleLbl="node1" presStyleIdx="2" presStyleCnt="4">
        <dgm:presLayoutVars>
          <dgm:bulletEnabled val="1"/>
        </dgm:presLayoutVars>
      </dgm:prSet>
      <dgm:spPr/>
      <dgm:t>
        <a:bodyPr/>
        <a:lstStyle/>
        <a:p>
          <a:endParaRPr lang="en-US"/>
        </a:p>
      </dgm:t>
    </dgm:pt>
    <dgm:pt modelId="{17F35141-A1CE-4669-A058-F570F0AAF7E9}" type="pres">
      <dgm:prSet presAssocID="{321DF1A2-7C3A-4376-AE48-D5059E3F5D71}" presName="comp4" presStyleCnt="0"/>
      <dgm:spPr/>
    </dgm:pt>
    <dgm:pt modelId="{D97FD88D-92AB-46AB-A260-1280B9526341}" type="pres">
      <dgm:prSet presAssocID="{321DF1A2-7C3A-4376-AE48-D5059E3F5D71}" presName="circle4" presStyleLbl="node1" presStyleIdx="3" presStyleCnt="4" custScaleX="120412" custScaleY="79239" custLinFactNeighborX="1584" custLinFactNeighborY="10381"/>
      <dgm:spPr/>
      <dgm:t>
        <a:bodyPr/>
        <a:lstStyle/>
        <a:p>
          <a:endParaRPr lang="en-US"/>
        </a:p>
      </dgm:t>
    </dgm:pt>
    <dgm:pt modelId="{C3CE9A20-82ED-4E57-9D0C-396F1468B1D0}" type="pres">
      <dgm:prSet presAssocID="{321DF1A2-7C3A-4376-AE48-D5059E3F5D71}" presName="c4text" presStyleLbl="node1" presStyleIdx="3" presStyleCnt="4">
        <dgm:presLayoutVars>
          <dgm:bulletEnabled val="1"/>
        </dgm:presLayoutVars>
      </dgm:prSet>
      <dgm:spPr/>
      <dgm:t>
        <a:bodyPr/>
        <a:lstStyle/>
        <a:p>
          <a:endParaRPr lang="en-US"/>
        </a:p>
      </dgm:t>
    </dgm:pt>
  </dgm:ptLst>
  <dgm:cxnLst>
    <dgm:cxn modelId="{0233EB70-4A0B-47EE-A945-E19A2A6ECBC0}" type="presOf" srcId="{83703CD3-A146-4339-B796-09616C854FE9}" destId="{F08D3E75-1689-45E3-9BF6-F6EA6A101E38}" srcOrd="0" destOrd="0" presId="urn:microsoft.com/office/officeart/2005/8/layout/venn2"/>
    <dgm:cxn modelId="{6F474261-0C86-4C69-8A3D-8BDD2BCEBB6E}" srcId="{321DF1A2-7C3A-4376-AE48-D5059E3F5D71}" destId="{BEAC1FFD-41AE-42D8-9D30-B9EF32FF6CAB}" srcOrd="0" destOrd="0" parTransId="{1DF3CD27-57D0-48F6-AF5E-D5D4315F3372}" sibTransId="{78A1E520-AC70-4481-9BA1-3451181CFE4D}"/>
    <dgm:cxn modelId="{8F9C83EE-5187-431A-BCCD-577ED4F67BF5}" type="presOf" srcId="{BEAC1FFD-41AE-42D8-9D30-B9EF32FF6CAB}" destId="{4CD0D5F1-8BD0-471E-92CA-44AC2253FACD}" srcOrd="0" destOrd="0" presId="urn:microsoft.com/office/officeart/2005/8/layout/venn2"/>
    <dgm:cxn modelId="{D621CC1B-0945-4337-8618-4BFCDBFD5243}" srcId="{321DF1A2-7C3A-4376-AE48-D5059E3F5D71}" destId="{83703CD3-A146-4339-B796-09616C854FE9}" srcOrd="1" destOrd="0" parTransId="{29D40314-B500-4A21-9622-677CC25DEFAF}" sibTransId="{E9F22649-7152-4B2B-8C50-41F8B361393F}"/>
    <dgm:cxn modelId="{54D55AEA-D614-4798-9D49-BB9FA0E5D514}" type="presOf" srcId="{A74BA9F4-EE17-4571-9E6A-86CF74FFE75B}" destId="{856834C5-5B57-4CBB-9BBE-E207371457CC}" srcOrd="1" destOrd="0" presId="urn:microsoft.com/office/officeart/2005/8/layout/venn2"/>
    <dgm:cxn modelId="{FA0242D0-19E5-40D3-951D-792D16F706A7}" type="presOf" srcId="{247B808E-6D39-4EEC-914A-F0D96DCB9F58}" destId="{C3CE9A20-82ED-4E57-9D0C-396F1468B1D0}" srcOrd="1" destOrd="0" presId="urn:microsoft.com/office/officeart/2005/8/layout/venn2"/>
    <dgm:cxn modelId="{A9F97CC3-89F7-467F-8500-3C1E34BFC504}" type="presOf" srcId="{247B808E-6D39-4EEC-914A-F0D96DCB9F58}" destId="{D97FD88D-92AB-46AB-A260-1280B9526341}" srcOrd="0" destOrd="0" presId="urn:microsoft.com/office/officeart/2005/8/layout/venn2"/>
    <dgm:cxn modelId="{FCBDC47E-6B02-4AE0-A92B-12A06AB4607F}" type="presOf" srcId="{321DF1A2-7C3A-4376-AE48-D5059E3F5D71}" destId="{96AF104E-AB24-41E6-93DA-51F0018A38F5}" srcOrd="0" destOrd="0" presId="urn:microsoft.com/office/officeart/2005/8/layout/venn2"/>
    <dgm:cxn modelId="{69C6E50F-F4B3-4B8D-A0A1-85E49D643A26}" type="presOf" srcId="{83703CD3-A146-4339-B796-09616C854FE9}" destId="{77EABA14-5853-42A8-9606-AA0CA055384D}" srcOrd="1" destOrd="0" presId="urn:microsoft.com/office/officeart/2005/8/layout/venn2"/>
    <dgm:cxn modelId="{B172E71E-3567-4A33-AE1B-47C7874FBC3E}" srcId="{321DF1A2-7C3A-4376-AE48-D5059E3F5D71}" destId="{A74BA9F4-EE17-4571-9E6A-86CF74FFE75B}" srcOrd="2" destOrd="0" parTransId="{ECDE63BC-8C46-4E7D-A189-B0344194A573}" sibTransId="{E64D93CB-C7C9-40AE-B1D6-D260B19329F2}"/>
    <dgm:cxn modelId="{71EED99F-30D4-452C-BA8A-563824142129}" type="presOf" srcId="{BEAC1FFD-41AE-42D8-9D30-B9EF32FF6CAB}" destId="{4773FBA9-9A1E-4622-9601-F735119865B5}" srcOrd="1" destOrd="0" presId="urn:microsoft.com/office/officeart/2005/8/layout/venn2"/>
    <dgm:cxn modelId="{5C61C1FF-CD39-40C5-BC8D-96CF6823521F}" type="presOf" srcId="{A74BA9F4-EE17-4571-9E6A-86CF74FFE75B}" destId="{E8905B41-FA59-4547-99AA-2BD20978454F}" srcOrd="0" destOrd="0" presId="urn:microsoft.com/office/officeart/2005/8/layout/venn2"/>
    <dgm:cxn modelId="{6219D927-F610-4ED3-9F87-521C2055509A}" srcId="{321DF1A2-7C3A-4376-AE48-D5059E3F5D71}" destId="{247B808E-6D39-4EEC-914A-F0D96DCB9F58}" srcOrd="3" destOrd="0" parTransId="{DB5CA5E9-6EB6-4B6A-B14E-58000A91C1DA}" sibTransId="{47DEA8DB-11A2-49A0-9E85-96BB926EA8E6}"/>
    <dgm:cxn modelId="{71D961BA-60AF-4A7F-A908-A65E1F91B6CC}" type="presParOf" srcId="{96AF104E-AB24-41E6-93DA-51F0018A38F5}" destId="{BB2771AE-C198-48E5-B4C7-D761C1178922}" srcOrd="0" destOrd="0" presId="urn:microsoft.com/office/officeart/2005/8/layout/venn2"/>
    <dgm:cxn modelId="{1569A5B9-D543-415D-80EE-D6B108264A21}" type="presParOf" srcId="{BB2771AE-C198-48E5-B4C7-D761C1178922}" destId="{4CD0D5F1-8BD0-471E-92CA-44AC2253FACD}" srcOrd="0" destOrd="0" presId="urn:microsoft.com/office/officeart/2005/8/layout/venn2"/>
    <dgm:cxn modelId="{EA08B5D4-E10A-4F9D-BBE4-9F4B238E47E2}" type="presParOf" srcId="{BB2771AE-C198-48E5-B4C7-D761C1178922}" destId="{4773FBA9-9A1E-4622-9601-F735119865B5}" srcOrd="1" destOrd="0" presId="urn:microsoft.com/office/officeart/2005/8/layout/venn2"/>
    <dgm:cxn modelId="{2F2234C5-E89B-4DFE-AD34-B6070482694B}" type="presParOf" srcId="{96AF104E-AB24-41E6-93DA-51F0018A38F5}" destId="{D2DA96B6-1EFB-4BCA-8D2B-1302F3E63A95}" srcOrd="1" destOrd="0" presId="urn:microsoft.com/office/officeart/2005/8/layout/venn2"/>
    <dgm:cxn modelId="{71A25C9D-4911-4189-8DB8-46A1A1CEBD6D}" type="presParOf" srcId="{D2DA96B6-1EFB-4BCA-8D2B-1302F3E63A95}" destId="{F08D3E75-1689-45E3-9BF6-F6EA6A101E38}" srcOrd="0" destOrd="0" presId="urn:microsoft.com/office/officeart/2005/8/layout/venn2"/>
    <dgm:cxn modelId="{2C1B6F08-C4BC-4299-AD92-E2B1AF5616D9}" type="presParOf" srcId="{D2DA96B6-1EFB-4BCA-8D2B-1302F3E63A95}" destId="{77EABA14-5853-42A8-9606-AA0CA055384D}" srcOrd="1" destOrd="0" presId="urn:microsoft.com/office/officeart/2005/8/layout/venn2"/>
    <dgm:cxn modelId="{61FC9538-1327-440D-8496-1C52D39AE545}" type="presParOf" srcId="{96AF104E-AB24-41E6-93DA-51F0018A38F5}" destId="{4E053558-6120-47C0-966F-8BDB6F0AEC37}" srcOrd="2" destOrd="0" presId="urn:microsoft.com/office/officeart/2005/8/layout/venn2"/>
    <dgm:cxn modelId="{B933819E-CF51-4FFB-8009-CCC267AD94A5}" type="presParOf" srcId="{4E053558-6120-47C0-966F-8BDB6F0AEC37}" destId="{E8905B41-FA59-4547-99AA-2BD20978454F}" srcOrd="0" destOrd="0" presId="urn:microsoft.com/office/officeart/2005/8/layout/venn2"/>
    <dgm:cxn modelId="{DF9EC67C-CD95-4840-B0B3-7B0BE209701A}" type="presParOf" srcId="{4E053558-6120-47C0-966F-8BDB6F0AEC37}" destId="{856834C5-5B57-4CBB-9BBE-E207371457CC}" srcOrd="1" destOrd="0" presId="urn:microsoft.com/office/officeart/2005/8/layout/venn2"/>
    <dgm:cxn modelId="{C71C49FE-029B-4E4E-B969-8FB44C6F13BE}" type="presParOf" srcId="{96AF104E-AB24-41E6-93DA-51F0018A38F5}" destId="{17F35141-A1CE-4669-A058-F570F0AAF7E9}" srcOrd="3" destOrd="0" presId="urn:microsoft.com/office/officeart/2005/8/layout/venn2"/>
    <dgm:cxn modelId="{E945F792-BFBF-479F-A9B9-E711FDD7E4B0}" type="presParOf" srcId="{17F35141-A1CE-4669-A058-F570F0AAF7E9}" destId="{D97FD88D-92AB-46AB-A260-1280B9526341}" srcOrd="0" destOrd="0" presId="urn:microsoft.com/office/officeart/2005/8/layout/venn2"/>
    <dgm:cxn modelId="{9BE1E834-3427-4BDD-902A-EDBACB285983}" type="presParOf" srcId="{17F35141-A1CE-4669-A058-F570F0AAF7E9}" destId="{C3CE9A20-82ED-4E57-9D0C-396F1468B1D0}"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0D5F1-8BD0-471E-92CA-44AC2253FACD}">
      <dsp:nvSpPr>
        <dsp:cNvPr id="0" name=""/>
        <dsp:cNvSpPr/>
      </dsp:nvSpPr>
      <dsp:spPr>
        <a:xfrm>
          <a:off x="704044" y="0"/>
          <a:ext cx="7050111" cy="6011863"/>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Federal </a:t>
          </a:r>
          <a:r>
            <a:rPr lang="en-US" sz="1800" b="1" kern="1200" dirty="0" smtClean="0"/>
            <a:t>(Constitution, Affordable Care Act, </a:t>
          </a:r>
          <a:r>
            <a:rPr lang="en-US" sz="1800" b="1" kern="1200" dirty="0" smtClean="0"/>
            <a:t>IRS) </a:t>
          </a:r>
          <a:endParaRPr lang="en-US" sz="1800" b="1" kern="1200" dirty="0"/>
        </a:p>
      </dsp:txBody>
      <dsp:txXfrm>
        <a:off x="3243494" y="300593"/>
        <a:ext cx="1971211" cy="901779"/>
      </dsp:txXfrm>
    </dsp:sp>
    <dsp:sp modelId="{F08D3E75-1689-45E3-9BF6-F6EA6A101E38}">
      <dsp:nvSpPr>
        <dsp:cNvPr id="0" name=""/>
        <dsp:cNvSpPr/>
      </dsp:nvSpPr>
      <dsp:spPr>
        <a:xfrm>
          <a:off x="1333498" y="1380516"/>
          <a:ext cx="5791203" cy="4631346"/>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State </a:t>
          </a:r>
          <a:r>
            <a:rPr lang="en-US" sz="1600" b="1" kern="1200" dirty="0" smtClean="0"/>
            <a:t>(Tax codes, licensure, health planning statutes, AG rules) </a:t>
          </a:r>
          <a:endParaRPr lang="en-US" sz="1600" b="1" kern="1200" dirty="0"/>
        </a:p>
      </dsp:txBody>
      <dsp:txXfrm>
        <a:off x="3217087" y="1658396"/>
        <a:ext cx="2024025" cy="833642"/>
      </dsp:txXfrm>
    </dsp:sp>
    <dsp:sp modelId="{E8905B41-FA59-4547-99AA-2BD20978454F}">
      <dsp:nvSpPr>
        <dsp:cNvPr id="0" name=""/>
        <dsp:cNvSpPr/>
      </dsp:nvSpPr>
      <dsp:spPr>
        <a:xfrm>
          <a:off x="2324108" y="2709546"/>
          <a:ext cx="3911919" cy="3302316"/>
        </a:xfrm>
        <a:prstGeom prst="ellipse">
          <a:avLst/>
        </a:prstGeom>
        <a:solidFill>
          <a:schemeClr val="accent3">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Local </a:t>
          </a:r>
          <a:r>
            <a:rPr lang="en-US" sz="1800" b="1" kern="1200" dirty="0" smtClean="0"/>
            <a:t>(Municipal ordinance, boards of health</a:t>
          </a:r>
          <a:r>
            <a:rPr lang="en-US" sz="1800" b="1" kern="1200" dirty="0" smtClean="0"/>
            <a:t>, etc.)</a:t>
          </a:r>
          <a:endParaRPr lang="en-US" sz="1800" b="1" kern="1200" dirty="0"/>
        </a:p>
      </dsp:txBody>
      <dsp:txXfrm>
        <a:off x="3368591" y="2957220"/>
        <a:ext cx="1822954" cy="743021"/>
      </dsp:txXfrm>
    </dsp:sp>
    <dsp:sp modelId="{D97FD88D-92AB-46AB-A260-1280B9526341}">
      <dsp:nvSpPr>
        <dsp:cNvPr id="0" name=""/>
        <dsp:cNvSpPr/>
      </dsp:nvSpPr>
      <dsp:spPr>
        <a:xfrm>
          <a:off x="2819390" y="4106366"/>
          <a:ext cx="2895601" cy="1905496"/>
        </a:xfrm>
        <a:prstGeom prst="ellipse">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t>Other  </a:t>
          </a:r>
          <a:r>
            <a:rPr lang="en-US" sz="1800" b="1" kern="1200" dirty="0" smtClean="0"/>
            <a:t>(PILOT, binding </a:t>
          </a:r>
          <a:r>
            <a:rPr lang="en-US" sz="1800" b="1" kern="1200" dirty="0" smtClean="0"/>
            <a:t>legal </a:t>
          </a:r>
          <a:r>
            <a:rPr lang="en-US" sz="1800" b="1" kern="1200" dirty="0" smtClean="0"/>
            <a:t>agreements)</a:t>
          </a:r>
          <a:endParaRPr lang="en-US" sz="1800" b="1" kern="1200" dirty="0"/>
        </a:p>
      </dsp:txBody>
      <dsp:txXfrm>
        <a:off x="3243441" y="4582740"/>
        <a:ext cx="2047499" cy="952748"/>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0981EA9-8AD9-4057-A870-B0B3FD456512}" type="datetimeFigureOut">
              <a:rPr lang="en-US"/>
              <a:pPr>
                <a:defRPr/>
              </a:pPr>
              <a:t>4/7/2014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C13A2DD-9339-451E-BF7B-7D077A485A54}" type="slidenum">
              <a:rPr lang="en-US"/>
              <a:pPr>
                <a:defRPr/>
              </a:pPr>
              <a:t>‹#›</a:t>
            </a:fld>
            <a:endParaRPr lang="en-US"/>
          </a:p>
        </p:txBody>
      </p:sp>
    </p:spTree>
    <p:extLst>
      <p:ext uri="{BB962C8B-B14F-4D97-AF65-F5344CB8AC3E}">
        <p14:creationId xmlns:p14="http://schemas.microsoft.com/office/powerpoint/2010/main" val="39212116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file:///\\hcfacc-file\cc-Groups\Hospital%20Accountability%20Project\Federal%20Work\IRS\Schedule%20H\Tax%20Forms\2013%20Schedule%20H.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file:///\\hcfacc-file\cc-Groups\Hospital%20Accountability%20Project\Federal%20Work\IRS\Schedule%20H\Tax%20Forms\2013%20Schedule%20H%20Instructions.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43000" y="6096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8362AAD9-3531-4206-9EF2-86E352FA3883}" type="slidenum">
              <a:rPr lang="en-US" altLang="en-US" smtClean="0">
                <a:solidFill>
                  <a:srgbClr val="000000"/>
                </a:solidFill>
              </a:rPr>
              <a:pPr eaLnBrk="1" fontAlgn="base" hangingPunct="1">
                <a:spcBef>
                  <a:spcPct val="0"/>
                </a:spcBef>
                <a:spcAft>
                  <a:spcPct val="0"/>
                </a:spcAft>
              </a:pPr>
              <a:t>1</a:t>
            </a:fld>
            <a:endParaRPr lang="en-US" altLang="en-US"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smtClean="0"/>
              <a:t>Source: </a:t>
            </a:r>
            <a:r>
              <a:rPr lang="en-US" sz="1200" dirty="0" smtClean="0">
                <a:hlinkClick r:id="rId3" action="ppaction://hlinkfile"/>
              </a:rPr>
              <a:t>2013 Schedule H </a:t>
            </a:r>
            <a:r>
              <a:rPr lang="en-US" sz="1200" dirty="0" smtClean="0"/>
              <a:t>and </a:t>
            </a:r>
            <a:r>
              <a:rPr lang="en-US" sz="1200" dirty="0" smtClean="0">
                <a:hlinkClick r:id="rId4" action="ppaction://hlinkfile"/>
              </a:rPr>
              <a:t>Instructions</a:t>
            </a:r>
            <a:r>
              <a:rPr lang="en-US" sz="1200" dirty="0" smtClean="0"/>
              <a:t> pp. 4-5, Internal Revenue Service.  </a:t>
            </a:r>
            <a:endParaRPr lang="en-US" sz="1200" i="1" dirty="0" smtClean="0"/>
          </a:p>
          <a:p>
            <a:pPr eaLnBrk="1" hangingPunct="1">
              <a:lnSpc>
                <a:spcPct val="80000"/>
              </a:lnSpc>
              <a:spcBef>
                <a:spcPct val="0"/>
              </a:spcBef>
            </a:pPr>
            <a:endParaRPr lang="en-US" altLang="en-US" i="1" u="sng" dirty="0"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80000"/>
              </a:lnSpc>
              <a:spcBef>
                <a:spcPct val="20000"/>
              </a:spcBef>
              <a:spcAft>
                <a:spcPct val="0"/>
              </a:spcAft>
              <a:buClrTx/>
              <a:buSzTx/>
              <a:buFontTx/>
              <a:buNone/>
              <a:tabLst/>
              <a:defRPr/>
            </a:pPr>
            <a:r>
              <a:rPr lang="en-US" sz="900" dirty="0" smtClean="0">
                <a:ea typeface="ＭＳ Ｐゴシック" pitchFamily="34" charset="-128"/>
              </a:rPr>
              <a:t>Historically,</a:t>
            </a:r>
            <a:r>
              <a:rPr lang="en-US" sz="900" baseline="0" dirty="0" smtClean="0">
                <a:ea typeface="ＭＳ Ｐゴシック" pitchFamily="34" charset="-128"/>
              </a:rPr>
              <a:t> many hospitals have taken an ad hoc approach to community benefit. They haven’t spent those dollars in a very effective way or with a mind to what may be happening outside community walls. But many advocates—including hospitals and public health leaders—have pushed for a long time for hospitals to adopt strategies used in public health, by community health centers, and others to regularly and systematically review the needs and assets that exist in their communities and target their resources accordingly. The ACA (and the proposed IRS rules) simply adopt what’s already been recommended as good practice. </a:t>
            </a:r>
          </a:p>
          <a:p>
            <a:pPr eaLnBrk="1" hangingPunct="1">
              <a:lnSpc>
                <a:spcPct val="80000"/>
              </a:lnSpc>
              <a:spcBef>
                <a:spcPct val="20000"/>
              </a:spcBef>
            </a:pPr>
            <a:endParaRPr lang="en-US" altLang="en-US" sz="900" dirty="0" smtClean="0"/>
          </a:p>
          <a:p>
            <a:pPr eaLnBrk="1" hangingPunct="1"/>
            <a:endParaRPr lang="en-US" altLang="en-US" dirty="0" smtClean="0">
              <a:solidFill>
                <a:srgbClr val="000000"/>
              </a:solidFill>
              <a:cs typeface="Arial" charset="0"/>
              <a:sym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defRPr/>
            </a:pPr>
            <a:endParaRPr lang="en-US" baseline="0" dirty="0" smtClean="0">
              <a:ea typeface="ＭＳ Ｐゴシック" pitchFamily="34" charset="-128"/>
            </a:endParaRPr>
          </a:p>
          <a:p>
            <a:pPr eaLnBrk="1" hangingPunct="1">
              <a:lnSpc>
                <a:spcPct val="80000"/>
              </a:lnSpc>
              <a:spcBef>
                <a:spcPct val="0"/>
              </a:spcBef>
              <a:defRPr/>
            </a:pPr>
            <a:endParaRPr lang="en-US" dirty="0"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50000"/>
              </a:spcBef>
              <a:defRPr/>
            </a:pPr>
            <a:endParaRPr lang="en-US" dirty="0" smtClean="0">
              <a:ea typeface="ＭＳ Ｐゴシック" pitchFamily="34" charset="-128"/>
            </a:endParaRPr>
          </a:p>
          <a:p>
            <a:pPr eaLnBrk="1" hangingPunct="1">
              <a:spcBef>
                <a:spcPct val="50000"/>
              </a:spcBef>
              <a:defRPr/>
            </a:pPr>
            <a:endParaRPr lang="en-US" dirty="0" smtClean="0">
              <a:ea typeface="ＭＳ Ｐゴシック" pitchFamily="34" charset="-128"/>
            </a:endParaRPr>
          </a:p>
          <a:p>
            <a:pPr marL="171441" indent="-171441" eaLnBrk="1" hangingPunct="1">
              <a:lnSpc>
                <a:spcPct val="80000"/>
              </a:lnSpc>
              <a:spcBef>
                <a:spcPct val="0"/>
              </a:spcBef>
              <a:buFont typeface="Arial" pitchFamily="34" charset="0"/>
              <a:buChar char="•"/>
              <a:defRPr/>
            </a:pPr>
            <a:endParaRPr lang="en-US" dirty="0" smtClean="0">
              <a:ea typeface="ＭＳ Ｐゴシック" pitchFamily="34" charset="-128"/>
            </a:endParaRPr>
          </a:p>
          <a:p>
            <a:pPr marL="171441" indent="-171441" eaLnBrk="1" hangingPunct="1">
              <a:lnSpc>
                <a:spcPct val="80000"/>
              </a:lnSpc>
              <a:spcBef>
                <a:spcPct val="0"/>
              </a:spcBef>
              <a:buFont typeface="Arial" pitchFamily="34" charset="0"/>
              <a:buChar char="•"/>
              <a:defRPr/>
            </a:pPr>
            <a:endParaRPr lang="en-US" dirty="0" smtClean="0">
              <a:ea typeface="ＭＳ Ｐゴシック" pitchFamily="34" charset="-128"/>
            </a:endParaRPr>
          </a:p>
          <a:p>
            <a:pPr eaLnBrk="1" hangingPunct="1">
              <a:lnSpc>
                <a:spcPct val="80000"/>
              </a:lnSpc>
              <a:spcBef>
                <a:spcPct val="0"/>
              </a:spcBef>
              <a:defRPr/>
            </a:pPr>
            <a:endParaRPr lang="en-US" dirty="0"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defRPr/>
            </a:pPr>
            <a:endParaRPr lang="en-US" dirty="0"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defRPr/>
            </a:pPr>
            <a:r>
              <a:rPr lang="en-US" dirty="0" smtClean="0">
                <a:ea typeface="ＭＳ Ｐゴシック" pitchFamily="34" charset="-128"/>
              </a:rPr>
              <a:t>While state-level data isn’t yet available, here</a:t>
            </a:r>
            <a:r>
              <a:rPr lang="en-US" baseline="0" dirty="0" smtClean="0">
                <a:ea typeface="ＭＳ Ｐゴシック" pitchFamily="34" charset="-128"/>
              </a:rPr>
              <a:t> is one example from Oregon, a state that mandates community benefit reporting and makes searchable data available online to the public. </a:t>
            </a:r>
            <a:endParaRPr lang="en-US" dirty="0"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80000"/>
              </a:lnSpc>
              <a:spcBef>
                <a:spcPct val="0"/>
              </a:spcBef>
              <a:spcAft>
                <a:spcPct val="0"/>
              </a:spcAft>
              <a:buClrTx/>
              <a:buSzTx/>
              <a:buFontTx/>
              <a:buNone/>
              <a:tabLst/>
              <a:defRPr/>
            </a:pPr>
            <a:r>
              <a:rPr lang="en-US" sz="1200" dirty="0" smtClean="0"/>
              <a:t>“Most notably, the </a:t>
            </a:r>
            <a:r>
              <a:rPr lang="en-US" sz="1200" b="1" dirty="0" smtClean="0"/>
              <a:t>Affordable Care Act (ACA)…compels hospitals to address the socioeconomic, behavioral, and environmental factors that affect people before hospital admission and after discharge. </a:t>
            </a:r>
            <a:r>
              <a:rPr lang="en-US" sz="1200" dirty="0" smtClean="0"/>
              <a:t>The ACA is accelerating the shift [to value-based care]. Care systems are now being held accountable for the health of their patient population and are responsible for implementing health improvement strategies to address community health needs.” – Same source. </a:t>
            </a:r>
          </a:p>
          <a:p>
            <a:pPr eaLnBrk="1" hangingPunct="1">
              <a:lnSpc>
                <a:spcPct val="80000"/>
              </a:lnSpc>
              <a:spcBef>
                <a:spcPct val="0"/>
              </a:spcBef>
            </a:pPr>
            <a:endParaRPr lang="en-US" altLang="en-US" b="1" dirty="0"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b="1"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b="1"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smtClean="0">
              <a:ea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 </a:t>
            </a:r>
          </a:p>
          <a:p>
            <a:pPr eaLnBrk="1" hangingPunct="1">
              <a:lnSpc>
                <a:spcPct val="80000"/>
              </a:lnSpc>
              <a:spcBef>
                <a:spcPct val="0"/>
              </a:spcBef>
            </a:pPr>
            <a:endParaRPr lang="en-US" altLang="en-US" b="1" dirty="0"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b="1"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b="1"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b="1"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80000"/>
              </a:lnSpc>
              <a:spcBef>
                <a:spcPct val="0"/>
              </a:spcBef>
              <a:spcAft>
                <a:spcPct val="0"/>
              </a:spcAft>
              <a:buClrTx/>
              <a:buSzTx/>
              <a:buFontTx/>
              <a:buNone/>
              <a:tabLst/>
              <a:defRPr/>
            </a:pPr>
            <a:endParaRPr lang="en-US" altLang="en-US" b="0" dirty="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80000"/>
              </a:lnSpc>
              <a:spcBef>
                <a:spcPct val="0"/>
              </a:spcBef>
              <a:spcAft>
                <a:spcPct val="0"/>
              </a:spcAft>
              <a:buClrTx/>
              <a:buSzTx/>
              <a:buFontTx/>
              <a:buNone/>
              <a:tabLst/>
              <a:defRPr/>
            </a:pPr>
            <a:endParaRPr lang="en-US" altLang="en-US" b="0"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dirty="0" smtClean="0">
              <a:ea typeface="ＭＳ Ｐゴシック" pitchFamily="34" charset="-128"/>
            </a:endParaRPr>
          </a:p>
          <a:p>
            <a:pPr eaLnBrk="1" hangingPunct="1">
              <a:lnSpc>
                <a:spcPct val="80000"/>
              </a:lnSpc>
              <a:spcBef>
                <a:spcPct val="0"/>
              </a:spcBef>
            </a:pPr>
            <a:endParaRPr lang="en-US" altLang="en-US" i="1" u="sng" dirty="0"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dirty="0" smtClean="0">
                <a:ea typeface="ＭＳ Ｐゴシック" pitchFamily="34" charset="-128"/>
              </a:rPr>
              <a:t>See</a:t>
            </a:r>
            <a:r>
              <a:rPr lang="en-US" altLang="en-US" baseline="0" dirty="0" smtClean="0">
                <a:ea typeface="ＭＳ Ｐゴシック" pitchFamily="34" charset="-128"/>
              </a:rPr>
              <a:t> pages 16-17 of the IRS Form 990 Schedule H instructions for more detailed definitions of what the IRS considers to be “community benefit.” In many ways, it mirrors </a:t>
            </a:r>
            <a:r>
              <a:rPr lang="en-US" altLang="en-US" baseline="0" dirty="0" smtClean="0">
                <a:ea typeface="ＭＳ Ｐゴシック" pitchFamily="34" charset="-128"/>
              </a:rPr>
              <a:t>the “best practices” put forward by leading hospital organizations like the VHA and Catholic Health Association. </a:t>
            </a:r>
            <a:endParaRPr lang="en-US" altLang="en-US" dirty="0" smtClean="0">
              <a:ea typeface="ＭＳ Ｐゴシック" pitchFamily="34" charset="-128"/>
            </a:endParaRPr>
          </a:p>
          <a:p>
            <a:pPr eaLnBrk="1" hangingPunct="1">
              <a:lnSpc>
                <a:spcPct val="80000"/>
              </a:lnSpc>
              <a:spcBef>
                <a:spcPct val="0"/>
              </a:spcBef>
            </a:pPr>
            <a:endParaRPr lang="en-US" altLang="en-US" i="1" u="sng" dirty="0"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i="1" u="sng" dirty="0"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dirty="0" smtClean="0">
              <a:ea typeface="ＭＳ Ｐゴシック" pitchFamily="34" charset="-128"/>
            </a:endParaRPr>
          </a:p>
          <a:p>
            <a:pPr eaLnBrk="1" hangingPunct="1">
              <a:lnSpc>
                <a:spcPct val="80000"/>
              </a:lnSpc>
              <a:spcBef>
                <a:spcPct val="0"/>
              </a:spcBef>
            </a:pPr>
            <a:endParaRPr lang="en-US" altLang="en-US" i="1" u="sng" dirty="0"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b="0" i="0" u="none" dirty="0" smtClean="0">
                <a:ea typeface="ＭＳ Ｐゴシック" pitchFamily="34" charset="-128"/>
              </a:rPr>
              <a:t>In</a:t>
            </a:r>
            <a:r>
              <a:rPr lang="en-US" altLang="en-US" b="0" i="0" u="none" baseline="0" dirty="0" smtClean="0">
                <a:ea typeface="ＭＳ Ｐゴシック" pitchFamily="34" charset="-128"/>
              </a:rPr>
              <a:t> some cases, h</a:t>
            </a:r>
            <a:r>
              <a:rPr lang="en-US" altLang="en-US" b="0" i="0" u="none" dirty="0" smtClean="0">
                <a:ea typeface="ＭＳ Ｐゴシック" pitchFamily="34" charset="-128"/>
              </a:rPr>
              <a:t>ospitals</a:t>
            </a:r>
            <a:r>
              <a:rPr lang="en-US" altLang="en-US" b="0" i="0" u="none" baseline="0" dirty="0" smtClean="0">
                <a:ea typeface="ＭＳ Ｐゴシック" pitchFamily="34" charset="-128"/>
              </a:rPr>
              <a:t> can claim certain work on </a:t>
            </a:r>
            <a:r>
              <a:rPr lang="en-US" altLang="en-US" b="0" i="0" u="none" baseline="0" dirty="0" smtClean="0">
                <a:ea typeface="ＭＳ Ｐゴシック" pitchFamily="34" charset="-128"/>
              </a:rPr>
              <a:t>issues that impact the social and economic determinants of health, including economic</a:t>
            </a:r>
            <a:r>
              <a:rPr lang="en-US" altLang="en-US" b="0" i="0" u="none" baseline="0" dirty="0" smtClean="0">
                <a:ea typeface="ＭＳ Ｐゴシック" pitchFamily="34" charset="-128"/>
              </a:rPr>
              <a:t>, environmental, housing, community support, leadership development, and workforce issues with the IRS. These activities could qualify as </a:t>
            </a:r>
            <a:r>
              <a:rPr lang="en-US" altLang="en-US" b="1" i="0" u="none" baseline="0" dirty="0" smtClean="0">
                <a:ea typeface="ＭＳ Ｐゴシック" pitchFamily="34" charset="-128"/>
              </a:rPr>
              <a:t>“community building” work if they were done to “protect or improve the community’s health or safety” </a:t>
            </a:r>
            <a:r>
              <a:rPr lang="en-US" altLang="en-US" b="0" i="0" u="none" baseline="0" dirty="0" smtClean="0">
                <a:ea typeface="ＭＳ Ｐゴシック" pitchFamily="34" charset="-128"/>
              </a:rPr>
              <a:t>(IRS Form 990 Schedule H 2013 Instructions, page 4). Things that mostly or only benefit the </a:t>
            </a:r>
            <a:r>
              <a:rPr lang="en-US" altLang="en-US" b="0" i="0" u="none" baseline="0" dirty="0" smtClean="0">
                <a:ea typeface="ＭＳ Ｐゴシック" pitchFamily="34" charset="-128"/>
              </a:rPr>
              <a:t>hospital—or that </a:t>
            </a:r>
            <a:r>
              <a:rPr lang="en-US" altLang="en-US" b="0" i="0" u="none" baseline="0" dirty="0" smtClean="0">
                <a:ea typeface="ＭＳ Ｐゴシック" pitchFamily="34" charset="-128"/>
              </a:rPr>
              <a:t>they would have to do anyway to comply with </a:t>
            </a:r>
            <a:r>
              <a:rPr lang="en-US" altLang="en-US" b="0" i="0" u="none" baseline="0" dirty="0" smtClean="0">
                <a:ea typeface="ＭＳ Ｐゴシック" pitchFamily="34" charset="-128"/>
              </a:rPr>
              <a:t>a law, get accredited, or maintain licensure—cannot be reported here or elsewhere. </a:t>
            </a:r>
          </a:p>
          <a:p>
            <a:pPr eaLnBrk="1" hangingPunct="1">
              <a:lnSpc>
                <a:spcPct val="80000"/>
              </a:lnSpc>
              <a:spcBef>
                <a:spcPct val="0"/>
              </a:spcBef>
            </a:pPr>
            <a:endParaRPr lang="en-US" altLang="en-US" b="0" i="0" u="none" baseline="0" dirty="0" smtClean="0">
              <a:ea typeface="ＭＳ Ｐゴシック" pitchFamily="34" charset="-128"/>
            </a:endParaRPr>
          </a:p>
          <a:p>
            <a:pPr eaLnBrk="1" hangingPunct="1">
              <a:lnSpc>
                <a:spcPct val="80000"/>
              </a:lnSpc>
              <a:spcBef>
                <a:spcPct val="0"/>
              </a:spcBef>
            </a:pPr>
            <a:r>
              <a:rPr lang="en-US" altLang="en-US" b="0" i="0" u="none" baseline="0" dirty="0" smtClean="0">
                <a:ea typeface="ＭＳ Ｐゴシック" pitchFamily="34" charset="-128"/>
              </a:rPr>
              <a:t>In some cases, “community building” activities might also qualify as community benefit, sliding over into the “community health improvement” column. To qualify as a </a:t>
            </a:r>
            <a:r>
              <a:rPr lang="en-US" altLang="en-US" b="0" i="0" u="none" dirty="0" smtClean="0">
                <a:ea typeface="ＭＳ Ｐゴシック" pitchFamily="34" charset="-128"/>
              </a:rPr>
              <a:t>“community</a:t>
            </a:r>
            <a:r>
              <a:rPr lang="en-US" altLang="en-US" b="0" i="0" u="none" baseline="0" dirty="0" smtClean="0">
                <a:ea typeface="ＭＳ Ｐゴシック" pitchFamily="34" charset="-128"/>
              </a:rPr>
              <a:t> health improvement activity” and get “credit” for providing a community benefit, hospitals must meet a higher standard. First, the activity or program has to be subsidized by the hospital, with the express purpose of improving community health. (Sliding scale fees or nominal fees are okay.) In addition, the activity must meet a higher community benefit standard. Specifically, it has to be connected back to a community-identified need and meet a community benefit objective (see Slide 7 for examples). </a:t>
            </a:r>
            <a:endParaRPr lang="en-US" altLang="en-US" b="0" i="0" u="none" dirty="0"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067674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p:txBody>
          <a:bodyPr/>
          <a:lstStyle>
            <a:lvl1pPr fontAlgn="auto">
              <a:spcBef>
                <a:spcPts val="0"/>
              </a:spcBef>
              <a:spcAft>
                <a:spcPts val="0"/>
              </a:spcAft>
              <a:defRPr/>
            </a:lvl1pPr>
          </a:lstStyle>
          <a:p>
            <a:pPr>
              <a:defRPr/>
            </a:pPr>
            <a:fld id="{553B7D42-D813-4D90-96AF-F57BA2D31360}" type="slidenum">
              <a:rPr lang="en-US"/>
              <a:pPr>
                <a:defRPr/>
              </a:pPr>
              <a:t>‹#›</a:t>
            </a:fld>
            <a:endParaRPr lang="en-US" dirty="0"/>
          </a:p>
        </p:txBody>
      </p:sp>
    </p:spTree>
    <p:extLst>
      <p:ext uri="{BB962C8B-B14F-4D97-AF65-F5344CB8AC3E}">
        <p14:creationId xmlns:p14="http://schemas.microsoft.com/office/powerpoint/2010/main" val="46127855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p:txBody>
          <a:bodyPr/>
          <a:lstStyle>
            <a:lvl1pPr fontAlgn="auto">
              <a:spcBef>
                <a:spcPts val="0"/>
              </a:spcBef>
              <a:spcAft>
                <a:spcPts val="0"/>
              </a:spcAft>
              <a:defRPr/>
            </a:lvl1pPr>
          </a:lstStyle>
          <a:p>
            <a:pPr>
              <a:defRPr/>
            </a:pPr>
            <a:fld id="{B754D83E-3987-4EE7-8004-6487C8F9477E}" type="slidenum">
              <a:rPr lang="en-US"/>
              <a:pPr>
                <a:defRPr/>
              </a:pPr>
              <a:t>‹#›</a:t>
            </a:fld>
            <a:endParaRPr lang="en-US" dirty="0"/>
          </a:p>
        </p:txBody>
      </p:sp>
    </p:spTree>
    <p:extLst>
      <p:ext uri="{BB962C8B-B14F-4D97-AF65-F5344CB8AC3E}">
        <p14:creationId xmlns:p14="http://schemas.microsoft.com/office/powerpoint/2010/main" val="8446938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p:txBody>
          <a:bodyPr/>
          <a:lstStyle>
            <a:lvl1pPr fontAlgn="auto">
              <a:spcBef>
                <a:spcPts val="0"/>
              </a:spcBef>
              <a:spcAft>
                <a:spcPts val="0"/>
              </a:spcAft>
              <a:defRPr/>
            </a:lvl1pPr>
          </a:lstStyle>
          <a:p>
            <a:pPr>
              <a:defRPr/>
            </a:pPr>
            <a:fld id="{7A5FA651-06B1-40A1-A0C1-29E43360148D}" type="slidenum">
              <a:rPr lang="en-US"/>
              <a:pPr>
                <a:defRPr/>
              </a:pPr>
              <a:t>‹#›</a:t>
            </a:fld>
            <a:endParaRPr lang="en-US" dirty="0"/>
          </a:p>
        </p:txBody>
      </p:sp>
    </p:spTree>
    <p:extLst>
      <p:ext uri="{BB962C8B-B14F-4D97-AF65-F5344CB8AC3E}">
        <p14:creationId xmlns:p14="http://schemas.microsoft.com/office/powerpoint/2010/main" val="220833711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p:txBody>
          <a:bodyPr/>
          <a:lstStyle>
            <a:lvl1pPr fontAlgn="auto">
              <a:spcBef>
                <a:spcPts val="0"/>
              </a:spcBef>
              <a:spcAft>
                <a:spcPts val="0"/>
              </a:spcAft>
              <a:defRPr/>
            </a:lvl1pPr>
          </a:lstStyle>
          <a:p>
            <a:pPr>
              <a:defRPr/>
            </a:pPr>
            <a:fld id="{E09D0AAF-8BD3-44A1-840E-D9289923CBDD}" type="slidenum">
              <a:rPr lang="en-US"/>
              <a:pPr>
                <a:defRPr/>
              </a:pPr>
              <a:t>‹#›</a:t>
            </a:fld>
            <a:endParaRPr lang="en-US" dirty="0"/>
          </a:p>
        </p:txBody>
      </p:sp>
    </p:spTree>
    <p:extLst>
      <p:ext uri="{BB962C8B-B14F-4D97-AF65-F5344CB8AC3E}">
        <p14:creationId xmlns:p14="http://schemas.microsoft.com/office/powerpoint/2010/main" val="371308924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767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0488"/>
            <a:ext cx="6019800" cy="6767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p:txBody>
          <a:bodyPr/>
          <a:lstStyle>
            <a:lvl1pPr fontAlgn="auto">
              <a:spcBef>
                <a:spcPts val="0"/>
              </a:spcBef>
              <a:spcAft>
                <a:spcPts val="0"/>
              </a:spcAft>
              <a:defRPr/>
            </a:lvl1pPr>
          </a:lstStyle>
          <a:p>
            <a:pPr>
              <a:defRPr/>
            </a:pPr>
            <a:fld id="{D6D16075-87F7-457F-B595-D88989979C20}" type="slidenum">
              <a:rPr lang="en-US"/>
              <a:pPr>
                <a:defRPr/>
              </a:pPr>
              <a:t>‹#›</a:t>
            </a:fld>
            <a:endParaRPr lang="en-US" dirty="0"/>
          </a:p>
        </p:txBody>
      </p:sp>
    </p:spTree>
    <p:extLst>
      <p:ext uri="{BB962C8B-B14F-4D97-AF65-F5344CB8AC3E}">
        <p14:creationId xmlns:p14="http://schemas.microsoft.com/office/powerpoint/2010/main" val="5542418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6"/>
          <p:cNvSpPr txBox="1">
            <a:spLocks noChangeArrowheads="1"/>
          </p:cNvSpPr>
          <p:nvPr userDrawn="1"/>
        </p:nvSpPr>
        <p:spPr bwMode="auto">
          <a:xfrm>
            <a:off x="381000" y="1368425"/>
            <a:ext cx="3733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3200" smtClean="0">
                <a:solidFill>
                  <a:srgbClr val="002060"/>
                </a:solidFill>
              </a:rPr>
              <a:t>Text goes here</a:t>
            </a:r>
          </a:p>
        </p:txBody>
      </p:sp>
      <p:sp>
        <p:nvSpPr>
          <p:cNvPr id="4" name="Rectangle 4"/>
          <p:cNvSpPr>
            <a:spLocks noChangeArrowheads="1"/>
          </p:cNvSpPr>
          <p:nvPr userDrawn="1"/>
        </p:nvSpPr>
        <p:spPr bwMode="auto">
          <a:xfrm>
            <a:off x="5257800" y="1530350"/>
            <a:ext cx="35544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sz="1100" smtClean="0">
                <a:cs typeface="Arial" pitchFamily="34" charset="0"/>
              </a:rPr>
              <a:t>Graph/chart/photograph go here…</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0283171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800"/>
          </a:xfrm>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0"/>
            <a:ext cx="79248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783305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p:txBody>
          <a:bodyPr/>
          <a:lstStyle>
            <a:lvl1pPr fontAlgn="auto">
              <a:spcBef>
                <a:spcPts val="0"/>
              </a:spcBef>
              <a:spcAft>
                <a:spcPts val="0"/>
              </a:spcAft>
              <a:defRPr/>
            </a:lvl1pPr>
          </a:lstStyle>
          <a:p>
            <a:pPr>
              <a:defRPr/>
            </a:pPr>
            <a:fld id="{AECD861F-9F90-439B-A855-74FB7E9403A3}" type="slidenum">
              <a:rPr lang="en-US"/>
              <a:pPr>
                <a:defRPr/>
              </a:pPr>
              <a:t>‹#›</a:t>
            </a:fld>
            <a:endParaRPr lang="en-US" dirty="0"/>
          </a:p>
        </p:txBody>
      </p:sp>
    </p:spTree>
    <p:extLst>
      <p:ext uri="{BB962C8B-B14F-4D97-AF65-F5344CB8AC3E}">
        <p14:creationId xmlns:p14="http://schemas.microsoft.com/office/powerpoint/2010/main" val="27694961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p:txBody>
          <a:bodyPr/>
          <a:lstStyle>
            <a:lvl1pPr fontAlgn="auto">
              <a:spcBef>
                <a:spcPts val="0"/>
              </a:spcBef>
              <a:spcAft>
                <a:spcPts val="0"/>
              </a:spcAft>
              <a:defRPr/>
            </a:lvl1pPr>
          </a:lstStyle>
          <a:p>
            <a:pPr>
              <a:defRPr/>
            </a:pPr>
            <a:fld id="{EC8888BB-E82D-4DD8-85C1-E29950FB93FB}" type="slidenum">
              <a:rPr lang="en-US"/>
              <a:pPr>
                <a:defRPr/>
              </a:pPr>
              <a:t>‹#›</a:t>
            </a:fld>
            <a:endParaRPr lang="en-US" dirty="0"/>
          </a:p>
        </p:txBody>
      </p:sp>
    </p:spTree>
    <p:extLst>
      <p:ext uri="{BB962C8B-B14F-4D97-AF65-F5344CB8AC3E}">
        <p14:creationId xmlns:p14="http://schemas.microsoft.com/office/powerpoint/2010/main" val="11024293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p:txBody>
          <a:bodyPr/>
          <a:lstStyle>
            <a:lvl1pPr fontAlgn="auto">
              <a:spcBef>
                <a:spcPts val="0"/>
              </a:spcBef>
              <a:spcAft>
                <a:spcPts val="0"/>
              </a:spcAft>
              <a:defRPr/>
            </a:lvl1pPr>
          </a:lstStyle>
          <a:p>
            <a:pPr>
              <a:defRPr/>
            </a:pPr>
            <a:fld id="{66E619E0-F943-4495-8F9B-C4D4CC3A82B0}" type="slidenum">
              <a:rPr lang="en-US"/>
              <a:pPr>
                <a:defRPr/>
              </a:pPr>
              <a:t>‹#›</a:t>
            </a:fld>
            <a:endParaRPr lang="en-US" dirty="0"/>
          </a:p>
        </p:txBody>
      </p:sp>
    </p:spTree>
    <p:extLst>
      <p:ext uri="{BB962C8B-B14F-4D97-AF65-F5344CB8AC3E}">
        <p14:creationId xmlns:p14="http://schemas.microsoft.com/office/powerpoint/2010/main" val="325164937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p:txBody>
          <a:bodyPr/>
          <a:lstStyle>
            <a:lvl1pPr fontAlgn="auto">
              <a:spcBef>
                <a:spcPts val="0"/>
              </a:spcBef>
              <a:spcAft>
                <a:spcPts val="0"/>
              </a:spcAft>
              <a:defRPr/>
            </a:lvl1pPr>
          </a:lstStyle>
          <a:p>
            <a:pPr>
              <a:defRPr/>
            </a:pPr>
            <a:fld id="{346FF082-5EF1-4B54-B179-EE6A1AD9A799}" type="slidenum">
              <a:rPr lang="en-US"/>
              <a:pPr>
                <a:defRPr/>
              </a:pPr>
              <a:t>‹#›</a:t>
            </a:fld>
            <a:endParaRPr lang="en-US" dirty="0"/>
          </a:p>
        </p:txBody>
      </p:sp>
    </p:spTree>
    <p:extLst>
      <p:ext uri="{BB962C8B-B14F-4D97-AF65-F5344CB8AC3E}">
        <p14:creationId xmlns:p14="http://schemas.microsoft.com/office/powerpoint/2010/main" val="257491344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p:txBody>
          <a:bodyPr/>
          <a:lstStyle>
            <a:lvl1pPr fontAlgn="auto">
              <a:spcBef>
                <a:spcPts val="0"/>
              </a:spcBef>
              <a:spcAft>
                <a:spcPts val="0"/>
              </a:spcAft>
              <a:defRPr/>
            </a:lvl1pPr>
          </a:lstStyle>
          <a:p>
            <a:pPr>
              <a:defRPr/>
            </a:pPr>
            <a:fld id="{F6B14C41-C19B-4979-B5B3-566E8EF02C02}" type="slidenum">
              <a:rPr lang="en-US"/>
              <a:pPr>
                <a:defRPr/>
              </a:pPr>
              <a:t>‹#›</a:t>
            </a:fld>
            <a:endParaRPr lang="en-US" dirty="0"/>
          </a:p>
        </p:txBody>
      </p:sp>
    </p:spTree>
    <p:extLst>
      <p:ext uri="{BB962C8B-B14F-4D97-AF65-F5344CB8AC3E}">
        <p14:creationId xmlns:p14="http://schemas.microsoft.com/office/powerpoint/2010/main" val="19428508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p:txBody>
          <a:bodyPr/>
          <a:lstStyle>
            <a:lvl1pPr fontAlgn="auto">
              <a:spcBef>
                <a:spcPts val="0"/>
              </a:spcBef>
              <a:spcAft>
                <a:spcPts val="0"/>
              </a:spcAft>
              <a:defRPr/>
            </a:lvl1pPr>
          </a:lstStyle>
          <a:p>
            <a:pPr>
              <a:defRPr/>
            </a:pPr>
            <a:fld id="{23936D7C-5A4D-4BB1-89D2-265AB0837D97}" type="slidenum">
              <a:rPr lang="en-US"/>
              <a:pPr>
                <a:defRPr/>
              </a:pPr>
              <a:t>‹#›</a:t>
            </a:fld>
            <a:endParaRPr lang="en-US" dirty="0"/>
          </a:p>
        </p:txBody>
      </p:sp>
    </p:spTree>
    <p:extLst>
      <p:ext uri="{BB962C8B-B14F-4D97-AF65-F5344CB8AC3E}">
        <p14:creationId xmlns:p14="http://schemas.microsoft.com/office/powerpoint/2010/main" val="2727731846"/>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CCCurveBkgdLogo.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3990975"/>
            <a:ext cx="91440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Footer Placeholder 6"/>
          <p:cNvSpPr txBox="1">
            <a:spLocks/>
          </p:cNvSpPr>
          <p:nvPr userDrawn="1"/>
        </p:nvSpPr>
        <p:spPr bwMode="auto">
          <a:xfrm>
            <a:off x="304800" y="6477000"/>
            <a:ext cx="148431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defRPr/>
            </a:pPr>
            <a:r>
              <a:rPr lang="en-US" sz="800" smtClean="0">
                <a:solidFill>
                  <a:srgbClr val="141E69"/>
                </a:solidFill>
                <a:ea typeface="ＭＳ Ｐゴシック"/>
                <a:cs typeface="Arial" pitchFamily="34" charset="0"/>
              </a:rPr>
              <a:t>© 2011</a:t>
            </a:r>
          </a:p>
        </p:txBody>
      </p:sp>
      <p:sp>
        <p:nvSpPr>
          <p:cNvPr id="1028" name="Rectangle 2"/>
          <p:cNvSpPr>
            <a:spLocks noGrp="1" noChangeArrowheads="1"/>
          </p:cNvSpPr>
          <p:nvPr>
            <p:ph type="body" idx="1"/>
          </p:nvPr>
        </p:nvSpPr>
        <p:spPr bwMode="auto">
          <a:xfrm>
            <a:off x="457200" y="1600200"/>
            <a:ext cx="7924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altLang="en-US" smtClean="0">
                <a:sym typeface="Arial" charset="0"/>
              </a:rPr>
              <a:t>Click to edit Master text styles</a:t>
            </a:r>
          </a:p>
          <a:p>
            <a:pPr lvl="1"/>
            <a:r>
              <a:rPr lang="en-US" altLang="en-US" smtClean="0">
                <a:sym typeface="Arial" charset="0"/>
              </a:rPr>
              <a:t>Second level</a:t>
            </a:r>
          </a:p>
          <a:p>
            <a:pPr lvl="2"/>
            <a:r>
              <a:rPr lang="en-US" altLang="en-US" smtClean="0">
                <a:sym typeface="Arial" charset="0"/>
              </a:rPr>
              <a:t>Third level</a:t>
            </a:r>
          </a:p>
          <a:p>
            <a:pPr lvl="3"/>
            <a:r>
              <a:rPr lang="en-US" altLang="en-US" smtClean="0">
                <a:sym typeface="Arial" charset="0"/>
              </a:rPr>
              <a:t>Fourth level</a:t>
            </a:r>
          </a:p>
          <a:p>
            <a:pPr lvl="4"/>
            <a:r>
              <a:rPr lang="en-US" altLang="en-US" smtClean="0">
                <a:sym typeface="Arial" charset="0"/>
              </a:rPr>
              <a:t>Fifth level</a:t>
            </a:r>
          </a:p>
        </p:txBody>
      </p:sp>
      <p:sp>
        <p:nvSpPr>
          <p:cNvPr id="1029" name="Rectangle 1"/>
          <p:cNvSpPr>
            <a:spLocks noGrp="1" noChangeArrowheads="1"/>
          </p:cNvSpPr>
          <p:nvPr>
            <p:ph type="title"/>
          </p:nvPr>
        </p:nvSpPr>
        <p:spPr bwMode="auto">
          <a:xfrm>
            <a:off x="0" y="0"/>
            <a:ext cx="9144000" cy="685800"/>
          </a:xfrm>
          <a:prstGeom prst="rect">
            <a:avLst/>
          </a:prstGeom>
          <a:solidFill>
            <a:srgbClr val="BCD1E3"/>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ctr" anchorCtr="0" compatLnSpc="1">
            <a:prstTxWarp prst="textNoShape">
              <a:avLst/>
            </a:prstTxWarp>
          </a:bodyPr>
          <a:lstStyle/>
          <a:p>
            <a:pPr lvl="0"/>
            <a:r>
              <a:rPr lang="en-US" altLang="en-US" smtClean="0">
                <a:sym typeface="Arial" charset="0"/>
              </a:rPr>
              <a:t>Click to edit Master title style</a:t>
            </a:r>
          </a:p>
        </p:txBody>
      </p:sp>
    </p:spTree>
  </p:cSld>
  <p:clrMap bg1="lt1" tx1="dk1" bg2="lt2" tx2="dk2" accent1="accent1" accent2="accent2" accent3="accent3" accent4="accent4" accent5="accent5" accent6="accent6" hlink="hlink" folHlink="folHlink"/>
  <p:sldLayoutIdLst>
    <p:sldLayoutId id="2147484122" r:id="rId1"/>
    <p:sldLayoutId id="2147484124" r:id="rId2"/>
    <p:sldLayoutId id="2147484123" r:id="rId3"/>
  </p:sldLayoutIdLst>
  <p:transition/>
  <p:timing>
    <p:tnLst>
      <p:par>
        <p:cTn id="1" dur="indefinite" restart="never" nodeType="tmRoot"/>
      </p:par>
    </p:tnLst>
  </p:timing>
  <p:hf hdr="0" ftr="0" dt="0"/>
  <p:txStyles>
    <p:titleStyle>
      <a:lvl1pPr marL="341313" indent="-341313" algn="l" rtl="0" eaLnBrk="0" fontAlgn="base" hangingPunct="0">
        <a:spcBef>
          <a:spcPct val="0"/>
        </a:spcBef>
        <a:spcAft>
          <a:spcPct val="0"/>
        </a:spcAft>
        <a:defRPr sz="3200" b="1">
          <a:solidFill>
            <a:srgbClr val="C00000"/>
          </a:solidFill>
          <a:latin typeface="+mj-lt"/>
          <a:ea typeface="+mj-ea"/>
          <a:cs typeface="+mj-cs"/>
          <a:sym typeface="Arial" charset="0"/>
        </a:defRPr>
      </a:lvl1pPr>
      <a:lvl2pPr marL="341313" indent="-341313" algn="l" rtl="0" eaLnBrk="0" fontAlgn="base" hangingPunct="0">
        <a:spcBef>
          <a:spcPct val="0"/>
        </a:spcBef>
        <a:spcAft>
          <a:spcPct val="0"/>
        </a:spcAft>
        <a:defRPr sz="3200" b="1">
          <a:solidFill>
            <a:srgbClr val="C00000"/>
          </a:solidFill>
          <a:latin typeface="Arial" charset="0"/>
          <a:sym typeface="Arial" charset="0"/>
        </a:defRPr>
      </a:lvl2pPr>
      <a:lvl3pPr marL="341313" indent="-341313" algn="l" rtl="0" eaLnBrk="0" fontAlgn="base" hangingPunct="0">
        <a:spcBef>
          <a:spcPct val="0"/>
        </a:spcBef>
        <a:spcAft>
          <a:spcPct val="0"/>
        </a:spcAft>
        <a:defRPr sz="3200" b="1">
          <a:solidFill>
            <a:srgbClr val="C00000"/>
          </a:solidFill>
          <a:latin typeface="Arial" charset="0"/>
          <a:sym typeface="Arial" charset="0"/>
        </a:defRPr>
      </a:lvl3pPr>
      <a:lvl4pPr marL="341313" indent="-341313" algn="l" rtl="0" eaLnBrk="0" fontAlgn="base" hangingPunct="0">
        <a:spcBef>
          <a:spcPct val="0"/>
        </a:spcBef>
        <a:spcAft>
          <a:spcPct val="0"/>
        </a:spcAft>
        <a:defRPr sz="3200" b="1">
          <a:solidFill>
            <a:srgbClr val="C00000"/>
          </a:solidFill>
          <a:latin typeface="Arial" charset="0"/>
          <a:sym typeface="Arial" charset="0"/>
        </a:defRPr>
      </a:lvl4pPr>
      <a:lvl5pPr marL="341313" indent="-341313" algn="l" rtl="0" eaLnBrk="0" fontAlgn="base" hangingPunct="0">
        <a:spcBef>
          <a:spcPct val="0"/>
        </a:spcBef>
        <a:spcAft>
          <a:spcPct val="0"/>
        </a:spcAft>
        <a:defRPr sz="3200" b="1">
          <a:solidFill>
            <a:srgbClr val="C00000"/>
          </a:solidFill>
          <a:latin typeface="Arial" charset="0"/>
          <a:sym typeface="Arial" charset="0"/>
        </a:defRPr>
      </a:lvl5pPr>
      <a:lvl6pPr marL="496888" algn="ctr" rtl="0" fontAlgn="base">
        <a:spcBef>
          <a:spcPct val="0"/>
        </a:spcBef>
        <a:spcAft>
          <a:spcPct val="0"/>
        </a:spcAft>
        <a:defRPr sz="4400">
          <a:solidFill>
            <a:schemeClr val="tx1"/>
          </a:solidFill>
          <a:latin typeface="Arial" charset="0"/>
          <a:sym typeface="Arial" charset="0"/>
        </a:defRPr>
      </a:lvl6pPr>
      <a:lvl7pPr marL="954088" algn="ctr" rtl="0" fontAlgn="base">
        <a:spcBef>
          <a:spcPct val="0"/>
        </a:spcBef>
        <a:spcAft>
          <a:spcPct val="0"/>
        </a:spcAft>
        <a:defRPr sz="4400">
          <a:solidFill>
            <a:schemeClr val="tx1"/>
          </a:solidFill>
          <a:latin typeface="Arial" charset="0"/>
          <a:sym typeface="Arial" charset="0"/>
        </a:defRPr>
      </a:lvl7pPr>
      <a:lvl8pPr marL="1411288" algn="ctr" rtl="0" fontAlgn="base">
        <a:spcBef>
          <a:spcPct val="0"/>
        </a:spcBef>
        <a:spcAft>
          <a:spcPct val="0"/>
        </a:spcAft>
        <a:defRPr sz="4400">
          <a:solidFill>
            <a:schemeClr val="tx1"/>
          </a:solidFill>
          <a:latin typeface="Arial" charset="0"/>
          <a:sym typeface="Arial" charset="0"/>
        </a:defRPr>
      </a:lvl8pPr>
      <a:lvl9pPr marL="1868488" algn="ctr" rtl="0" fontAlgn="base">
        <a:spcBef>
          <a:spcPct val="0"/>
        </a:spcBef>
        <a:spcAft>
          <a:spcPct val="0"/>
        </a:spcAft>
        <a:defRPr sz="4400">
          <a:solidFill>
            <a:schemeClr val="tx1"/>
          </a:solidFill>
          <a:latin typeface="Arial" charset="0"/>
          <a:sym typeface="Arial" charset="0"/>
        </a:defRPr>
      </a:lvl9pPr>
    </p:titleStyle>
    <p:bodyStyle>
      <a:lvl1pPr marL="382588" indent="-342900" algn="l" rtl="0" eaLnBrk="0" fontAlgn="base" hangingPunct="0">
        <a:spcBef>
          <a:spcPts val="700"/>
        </a:spcBef>
        <a:spcAft>
          <a:spcPct val="0"/>
        </a:spcAft>
        <a:buClr>
          <a:srgbClr val="C00000"/>
        </a:buClr>
        <a:buSzPct val="100000"/>
        <a:buFont typeface="Arial" charset="0"/>
        <a:buChar char="•"/>
        <a:defRPr sz="3200">
          <a:solidFill>
            <a:srgbClr val="002060"/>
          </a:solidFill>
          <a:latin typeface="+mn-lt"/>
          <a:ea typeface="+mn-ea"/>
          <a:cs typeface="+mn-cs"/>
          <a:sym typeface="Arial" charset="0"/>
        </a:defRPr>
      </a:lvl1pPr>
      <a:lvl2pPr marL="630238" indent="-285750" algn="l" rtl="0" eaLnBrk="0" fontAlgn="base" hangingPunct="0">
        <a:spcBef>
          <a:spcPts val="600"/>
        </a:spcBef>
        <a:spcAft>
          <a:spcPct val="0"/>
        </a:spcAft>
        <a:buClr>
          <a:srgbClr val="C00000"/>
        </a:buClr>
        <a:buSzPct val="100000"/>
        <a:buFont typeface="Arial" charset="0"/>
        <a:buChar char="•"/>
        <a:defRPr sz="2800">
          <a:solidFill>
            <a:srgbClr val="002060"/>
          </a:solidFill>
          <a:latin typeface="+mn-lt"/>
          <a:sym typeface="Arial" charset="0"/>
        </a:defRPr>
      </a:lvl2pPr>
      <a:lvl3pPr marL="1030288" indent="-228600" algn="l" rtl="0" eaLnBrk="0" fontAlgn="base" hangingPunct="0">
        <a:spcBef>
          <a:spcPts val="600"/>
        </a:spcBef>
        <a:spcAft>
          <a:spcPct val="0"/>
        </a:spcAft>
        <a:buClr>
          <a:srgbClr val="C00000"/>
        </a:buClr>
        <a:buSzPct val="100000"/>
        <a:buFont typeface="Arial" charset="0"/>
        <a:buChar char="•"/>
        <a:defRPr sz="2400">
          <a:solidFill>
            <a:srgbClr val="002060"/>
          </a:solidFill>
          <a:latin typeface="+mn-lt"/>
          <a:sym typeface="Arial" charset="0"/>
        </a:defRPr>
      </a:lvl3pPr>
      <a:lvl4pPr marL="1601788" indent="-342900" algn="l" rtl="0" eaLnBrk="0" fontAlgn="base" hangingPunct="0">
        <a:spcBef>
          <a:spcPts val="500"/>
        </a:spcBef>
        <a:spcAft>
          <a:spcPct val="0"/>
        </a:spcAft>
        <a:buClr>
          <a:srgbClr val="C00000"/>
        </a:buClr>
        <a:buSzPct val="100000"/>
        <a:buFont typeface="Arial" charset="0"/>
        <a:buChar char="•"/>
        <a:defRPr sz="2000">
          <a:solidFill>
            <a:srgbClr val="002060"/>
          </a:solidFill>
          <a:latin typeface="+mn-lt"/>
          <a:sym typeface="Arial" charset="0"/>
        </a:defRPr>
      </a:lvl4pPr>
      <a:lvl5pPr marL="1944688" indent="-228600" algn="l" rtl="0" eaLnBrk="0" fontAlgn="base" hangingPunct="0">
        <a:spcBef>
          <a:spcPts val="500"/>
        </a:spcBef>
        <a:spcAft>
          <a:spcPct val="0"/>
        </a:spcAft>
        <a:buClr>
          <a:srgbClr val="C00000"/>
        </a:buClr>
        <a:buSzPct val="100000"/>
        <a:buFont typeface="Arial" charset="0"/>
        <a:buChar char="•"/>
        <a:defRPr sz="2000">
          <a:solidFill>
            <a:srgbClr val="002060"/>
          </a:solidFill>
          <a:latin typeface="+mn-lt"/>
          <a:sym typeface="Arial" charset="0"/>
        </a:defRPr>
      </a:lvl5pPr>
      <a:lvl6pPr marL="24018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6pPr>
      <a:lvl7pPr marL="28590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7pPr>
      <a:lvl8pPr marL="33162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8pPr>
      <a:lvl9pPr marL="37734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90488"/>
            <a:ext cx="8229600"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ctr" anchorCtr="0" compatLnSpc="1">
            <a:prstTxWarp prst="textNoShape">
              <a:avLst/>
            </a:prstTxWarp>
          </a:bodyPr>
          <a:lstStyle/>
          <a:p>
            <a:pPr lvl="0"/>
            <a:r>
              <a:rPr lang="en-US" altLang="en-US" smtClean="0">
                <a:sym typeface="Arial" charset="0"/>
              </a:rPr>
              <a:t>Click to edit Master title style</a:t>
            </a:r>
          </a:p>
        </p:txBody>
      </p:sp>
      <p:sp>
        <p:nvSpPr>
          <p:cNvPr id="2051" name="Rectangle 2"/>
          <p:cNvSpPr>
            <a:spLocks noGrp="1" noChangeArrowheads="1"/>
          </p:cNvSpPr>
          <p:nvPr>
            <p:ph type="body" idx="1"/>
          </p:nvPr>
        </p:nvSpPr>
        <p:spPr bwMode="auto">
          <a:xfrm>
            <a:off x="457200" y="16002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altLang="en-US" smtClean="0">
                <a:sym typeface="Arial" charset="0"/>
              </a:rPr>
              <a:t>Click to edit Master text styles</a:t>
            </a:r>
          </a:p>
          <a:p>
            <a:pPr lvl="1"/>
            <a:r>
              <a:rPr lang="en-US" altLang="en-US" smtClean="0">
                <a:sym typeface="Arial" charset="0"/>
              </a:rPr>
              <a:t>Second level</a:t>
            </a:r>
          </a:p>
          <a:p>
            <a:pPr lvl="2"/>
            <a:r>
              <a:rPr lang="en-US" altLang="en-US" smtClean="0">
                <a:sym typeface="Arial" charset="0"/>
              </a:rPr>
              <a:t>Third level</a:t>
            </a:r>
          </a:p>
          <a:p>
            <a:pPr lvl="3"/>
            <a:r>
              <a:rPr lang="en-US" altLang="en-US" smtClean="0">
                <a:sym typeface="Arial" charset="0"/>
              </a:rPr>
              <a:t>Fourth level</a:t>
            </a:r>
          </a:p>
          <a:p>
            <a:pPr lvl="4"/>
            <a:r>
              <a:rPr lang="en-US" altLang="en-US" smtClean="0">
                <a:sym typeface="Arial" charset="0"/>
              </a:rPr>
              <a:t>Fifth level</a:t>
            </a:r>
          </a:p>
        </p:txBody>
      </p:sp>
      <p:sp>
        <p:nvSpPr>
          <p:cNvPr id="2" name="Text Box 3"/>
          <p:cNvSpPr txBox="1">
            <a:spLocks noGrp="1" noChangeArrowheads="1"/>
          </p:cNvSpPr>
          <p:nvPr>
            <p:ph type="sldNum" sz="quarter" idx="4"/>
          </p:nvPr>
        </p:nvSpPr>
        <p:spPr bwMode="auto">
          <a:xfrm>
            <a:off x="7462838" y="6245225"/>
            <a:ext cx="311150"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rgbClr val="000000"/>
                </a:solidFill>
                <a:latin typeface="+mn-lt"/>
                <a:cs typeface="Arial" charset="0"/>
                <a:sym typeface="Arial" charset="0"/>
              </a:defRPr>
            </a:lvl1pPr>
          </a:lstStyle>
          <a:p>
            <a:pPr>
              <a:defRPr/>
            </a:pPr>
            <a:fld id="{5CB82C21-1A15-446A-9F04-45E3C68B749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ransitio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sym typeface="Arial" charset="0"/>
        </a:defRPr>
      </a:lvl2pPr>
      <a:lvl3pPr marL="39688" indent="-39688" algn="ctr" rtl="0" eaLnBrk="0" fontAlgn="base" hangingPunct="0">
        <a:spcBef>
          <a:spcPct val="0"/>
        </a:spcBef>
        <a:spcAft>
          <a:spcPct val="0"/>
        </a:spcAft>
        <a:defRPr sz="4400">
          <a:solidFill>
            <a:schemeClr val="tx1"/>
          </a:solidFill>
          <a:latin typeface="Arial" charset="0"/>
          <a:sym typeface="Arial" charset="0"/>
        </a:defRPr>
      </a:lvl3pPr>
      <a:lvl4pPr marL="39688" indent="-39688" algn="ctr" rtl="0" eaLnBrk="0" fontAlgn="base" hangingPunct="0">
        <a:spcBef>
          <a:spcPct val="0"/>
        </a:spcBef>
        <a:spcAft>
          <a:spcPct val="0"/>
        </a:spcAft>
        <a:defRPr sz="4400">
          <a:solidFill>
            <a:schemeClr val="tx1"/>
          </a:solidFill>
          <a:latin typeface="Arial" charset="0"/>
          <a:sym typeface="Arial" charset="0"/>
        </a:defRPr>
      </a:lvl4pPr>
      <a:lvl5pPr marL="39688" indent="-39688" algn="ctr" rtl="0" eaLnBrk="0" fontAlgn="base" hangingPunct="0">
        <a:spcBef>
          <a:spcPct val="0"/>
        </a:spcBef>
        <a:spcAft>
          <a:spcPct val="0"/>
        </a:spcAft>
        <a:defRPr sz="4400">
          <a:solidFill>
            <a:schemeClr val="tx1"/>
          </a:solidFill>
          <a:latin typeface="Arial" charset="0"/>
          <a:sym typeface="Arial" charset="0"/>
        </a:defRPr>
      </a:lvl5pPr>
      <a:lvl6pPr marL="496888" algn="ctr" rtl="0" fontAlgn="base">
        <a:spcBef>
          <a:spcPct val="0"/>
        </a:spcBef>
        <a:spcAft>
          <a:spcPct val="0"/>
        </a:spcAft>
        <a:defRPr sz="4400">
          <a:solidFill>
            <a:schemeClr val="tx1"/>
          </a:solidFill>
          <a:latin typeface="Arial" charset="0"/>
          <a:sym typeface="Arial" charset="0"/>
        </a:defRPr>
      </a:lvl6pPr>
      <a:lvl7pPr marL="954088" algn="ctr" rtl="0" fontAlgn="base">
        <a:spcBef>
          <a:spcPct val="0"/>
        </a:spcBef>
        <a:spcAft>
          <a:spcPct val="0"/>
        </a:spcAft>
        <a:defRPr sz="4400">
          <a:solidFill>
            <a:schemeClr val="tx1"/>
          </a:solidFill>
          <a:latin typeface="Arial" charset="0"/>
          <a:sym typeface="Arial" charset="0"/>
        </a:defRPr>
      </a:lvl7pPr>
      <a:lvl8pPr marL="1411288" algn="ctr" rtl="0" fontAlgn="base">
        <a:spcBef>
          <a:spcPct val="0"/>
        </a:spcBef>
        <a:spcAft>
          <a:spcPct val="0"/>
        </a:spcAft>
        <a:defRPr sz="4400">
          <a:solidFill>
            <a:schemeClr val="tx1"/>
          </a:solidFill>
          <a:latin typeface="Arial" charset="0"/>
          <a:sym typeface="Arial" charset="0"/>
        </a:defRPr>
      </a:lvl8pPr>
      <a:lvl9pPr marL="1868488" algn="ctr" rtl="0" fontAlgn="base">
        <a:spcBef>
          <a:spcPct val="0"/>
        </a:spcBef>
        <a:spcAft>
          <a:spcPct val="0"/>
        </a:spcAft>
        <a:defRPr sz="4400">
          <a:solidFill>
            <a:schemeClr val="tx1"/>
          </a:solidFill>
          <a:latin typeface="Arial" charset="0"/>
          <a:sym typeface="Arial" charset="0"/>
        </a:defRPr>
      </a:lvl9pPr>
    </p:titleStyle>
    <p:bodyStyle>
      <a:lvl1pPr marL="382588" indent="-342900" algn="l" rtl="0" eaLnBrk="0" fontAlgn="base" hangingPunct="0">
        <a:spcBef>
          <a:spcPts val="70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681038" indent="-285750" algn="l" rtl="0" eaLnBrk="0" fontAlgn="base" hangingPunct="0">
        <a:spcBef>
          <a:spcPts val="600"/>
        </a:spcBef>
        <a:spcAft>
          <a:spcPct val="0"/>
        </a:spcAft>
        <a:buClr>
          <a:srgbClr val="000000"/>
        </a:buClr>
        <a:buSzPct val="100000"/>
        <a:buFont typeface="Arial" charset="0"/>
        <a:buChar char="–"/>
        <a:defRPr sz="2800">
          <a:solidFill>
            <a:schemeClr val="tx1"/>
          </a:solidFill>
          <a:latin typeface="+mn-lt"/>
          <a:sym typeface="Arial" charset="0"/>
        </a:defRPr>
      </a:lvl2pPr>
      <a:lvl3pPr marL="1081088" indent="-228600" algn="l" rtl="0" eaLnBrk="0" fontAlgn="base" hangingPunct="0">
        <a:spcBef>
          <a:spcPts val="600"/>
        </a:spcBef>
        <a:spcAft>
          <a:spcPct val="0"/>
        </a:spcAft>
        <a:buClr>
          <a:srgbClr val="000000"/>
        </a:buClr>
        <a:buSzPct val="100000"/>
        <a:buFont typeface="Arial" charset="0"/>
        <a:buChar char="•"/>
        <a:defRPr sz="2400">
          <a:solidFill>
            <a:schemeClr val="tx1"/>
          </a:solidFill>
          <a:latin typeface="+mn-lt"/>
          <a:sym typeface="Arial" charset="0"/>
        </a:defRPr>
      </a:lvl3pPr>
      <a:lvl4pPr marL="15382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sym typeface="Arial" charset="0"/>
        </a:defRPr>
      </a:lvl4pPr>
      <a:lvl5pPr marL="19954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sym typeface="Arial" charset="0"/>
        </a:defRPr>
      </a:lvl5pPr>
      <a:lvl6pPr marL="24526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6pPr>
      <a:lvl7pPr marL="29098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7pPr>
      <a:lvl8pPr marL="33670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8pPr>
      <a:lvl9pPr marL="38242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mailto:jcurtis@communitycatalyst.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www.oregon.gov/oha/OHPR/RSCH/pages/hospital_reporting.aspx#COMMUNITY_BENEFIT_REPORTI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file:///C:\Documents%20and%20Settings\jcurtis\My%20Documents\Downloads\ACHI_Survey_Report_December2013.pdf" TargetMode="Externa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kff.org/other/state-indicator/hospitals-by-ownership/"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kff.org/other/state-indicator/hospitals-by-ownership/"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www.cbo.gov/sites/default/files/cbofiles/ftpdocs/76xx/doc7695/12-06-nonprofit.pdf" TargetMode="External"/><Relationship Id="rId4" Type="http://schemas.openxmlformats.org/officeDocument/2006/relationships/hyperlink" Target="http://www.irs.gov/pub/irs-tege/rr69-545.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file:///\\hcfacc-file\cc-Groups\Hospital%20Accountability%20Project\Federal%20Work\IRS\Schedule%20H\Tax%20Forms\2013%20Schedule%20H%20Instructions.pdf"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www.communitycatalyst.org/doc-store/publications/commentary_to_the_health_care_institution_responsibility_model_act_1999.pdf" TargetMode="External"/><Relationship Id="rId5" Type="http://schemas.openxmlformats.org/officeDocument/2006/relationships/hyperlink" Target="http://www.communitycatalyst.org/doc-store/publications/the_health_care_instititution_responsibility_model_act_1999.pdf" TargetMode="External"/><Relationship Id="rId4" Type="http://schemas.openxmlformats.org/officeDocument/2006/relationships/hyperlink" Target="http://www.chausa.org/communitybenefit/defining-community-benefi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file:///\\hcfacc-file\cc-Groups\Hospital%20Accountability%20Project\Federal%20Work\IRS\Schedule%20H\Tax%20Forms\2013%20Schedule%20H.pdf"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hyperlink" Target="file:///\\hcfacc-file\cc-Groups\Hospital%20Accountability%20Project\Federal%20Work\IRS\Schedule%20H\Tax%20Forms\2013%20Schedule%20H%20Instructions.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C-Title1.jpg" descr="/Work/CommunityCatalyst/CC-10-005_PowerPointGraphics/CC-Title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0" y="0"/>
            <a:ext cx="9144000" cy="533400"/>
          </a:xfrm>
          <a:prstGeom prst="rect">
            <a:avLst/>
          </a:prstGeom>
          <a:solidFill>
            <a:srgbClr val="BFD1E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ts val="700"/>
              </a:spcBef>
              <a:buClr>
                <a:srgbClr val="C00000"/>
              </a:buClr>
              <a:buSzPct val="100000"/>
              <a:buFont typeface="Arial" charset="0"/>
              <a:buChar char="•"/>
              <a:defRPr sz="3200">
                <a:solidFill>
                  <a:srgbClr val="002060"/>
                </a:solidFill>
                <a:latin typeface="Arial" charset="0"/>
                <a:sym typeface="Arial" charset="0"/>
              </a:defRPr>
            </a:lvl1pPr>
            <a:lvl2pPr marL="742950" indent="-285750" eaLnBrk="0" hangingPunct="0">
              <a:spcBef>
                <a:spcPts val="600"/>
              </a:spcBef>
              <a:buClr>
                <a:srgbClr val="C00000"/>
              </a:buClr>
              <a:buSzPct val="100000"/>
              <a:buFont typeface="Arial" charset="0"/>
              <a:buChar char="•"/>
              <a:defRPr sz="2800">
                <a:solidFill>
                  <a:srgbClr val="002060"/>
                </a:solidFill>
                <a:latin typeface="Arial" charset="0"/>
                <a:sym typeface="Arial" charset="0"/>
              </a:defRPr>
            </a:lvl2pPr>
            <a:lvl3pPr marL="1143000" indent="-228600" eaLnBrk="0" hangingPunct="0">
              <a:spcBef>
                <a:spcPts val="600"/>
              </a:spcBef>
              <a:buClr>
                <a:srgbClr val="C00000"/>
              </a:buClr>
              <a:buSzPct val="100000"/>
              <a:buFont typeface="Arial" charset="0"/>
              <a:buChar char="•"/>
              <a:defRPr sz="2400">
                <a:solidFill>
                  <a:srgbClr val="002060"/>
                </a:solidFill>
                <a:latin typeface="Arial" charset="0"/>
                <a:sym typeface="Arial" charset="0"/>
              </a:defRPr>
            </a:lvl3pPr>
            <a:lvl4pPr marL="1600200" indent="-228600" eaLnBrk="0" hangingPunct="0">
              <a:spcBef>
                <a:spcPts val="500"/>
              </a:spcBef>
              <a:buClr>
                <a:srgbClr val="C00000"/>
              </a:buClr>
              <a:buSzPct val="100000"/>
              <a:buFont typeface="Arial" charset="0"/>
              <a:buChar char="•"/>
              <a:defRPr sz="2000">
                <a:solidFill>
                  <a:srgbClr val="002060"/>
                </a:solidFill>
                <a:latin typeface="Arial" charset="0"/>
                <a:sym typeface="Arial" charset="0"/>
              </a:defRPr>
            </a:lvl4pPr>
            <a:lvl5pPr marL="2057400" indent="-228600" eaLnBrk="0" hangingPunct="0">
              <a:spcBef>
                <a:spcPts val="500"/>
              </a:spcBef>
              <a:buClr>
                <a:srgbClr val="C00000"/>
              </a:buClr>
              <a:buSzPct val="100000"/>
              <a:buFont typeface="Arial" charset="0"/>
              <a:buChar char="•"/>
              <a:defRPr sz="2000">
                <a:solidFill>
                  <a:srgbClr val="002060"/>
                </a:solidFill>
                <a:latin typeface="Arial" charset="0"/>
                <a:sym typeface="Arial" charset="0"/>
              </a:defRPr>
            </a:lvl5pPr>
            <a:lvl6pPr marL="2514600" indent="-228600" eaLnBrk="0" fontAlgn="base" hangingPunct="0">
              <a:spcBef>
                <a:spcPts val="500"/>
              </a:spcBef>
              <a:spcAft>
                <a:spcPct val="0"/>
              </a:spcAft>
              <a:buClr>
                <a:srgbClr val="C00000"/>
              </a:buClr>
              <a:buSzPct val="100000"/>
              <a:buFont typeface="Arial" charset="0"/>
              <a:buChar char="•"/>
              <a:defRPr sz="2000">
                <a:solidFill>
                  <a:srgbClr val="002060"/>
                </a:solidFill>
                <a:latin typeface="Arial" charset="0"/>
                <a:sym typeface="Arial" charset="0"/>
              </a:defRPr>
            </a:lvl6pPr>
            <a:lvl7pPr marL="2971800" indent="-228600" eaLnBrk="0" fontAlgn="base" hangingPunct="0">
              <a:spcBef>
                <a:spcPts val="500"/>
              </a:spcBef>
              <a:spcAft>
                <a:spcPct val="0"/>
              </a:spcAft>
              <a:buClr>
                <a:srgbClr val="C00000"/>
              </a:buClr>
              <a:buSzPct val="100000"/>
              <a:buFont typeface="Arial" charset="0"/>
              <a:buChar char="•"/>
              <a:defRPr sz="2000">
                <a:solidFill>
                  <a:srgbClr val="002060"/>
                </a:solidFill>
                <a:latin typeface="Arial" charset="0"/>
                <a:sym typeface="Arial" charset="0"/>
              </a:defRPr>
            </a:lvl7pPr>
            <a:lvl8pPr marL="3429000" indent="-228600" eaLnBrk="0" fontAlgn="base" hangingPunct="0">
              <a:spcBef>
                <a:spcPts val="500"/>
              </a:spcBef>
              <a:spcAft>
                <a:spcPct val="0"/>
              </a:spcAft>
              <a:buClr>
                <a:srgbClr val="C00000"/>
              </a:buClr>
              <a:buSzPct val="100000"/>
              <a:buFont typeface="Arial" charset="0"/>
              <a:buChar char="•"/>
              <a:defRPr sz="2000">
                <a:solidFill>
                  <a:srgbClr val="002060"/>
                </a:solidFill>
                <a:latin typeface="Arial" charset="0"/>
                <a:sym typeface="Arial" charset="0"/>
              </a:defRPr>
            </a:lvl8pPr>
            <a:lvl9pPr marL="3886200" indent="-228600" eaLnBrk="0" fontAlgn="base" hangingPunct="0">
              <a:spcBef>
                <a:spcPts val="500"/>
              </a:spcBef>
              <a:spcAft>
                <a:spcPct val="0"/>
              </a:spcAft>
              <a:buClr>
                <a:srgbClr val="C00000"/>
              </a:buClr>
              <a:buSzPct val="100000"/>
              <a:buFont typeface="Arial" charset="0"/>
              <a:buChar char="•"/>
              <a:defRPr sz="2000">
                <a:solidFill>
                  <a:srgbClr val="002060"/>
                </a:solidFill>
                <a:latin typeface="Arial" charset="0"/>
                <a:sym typeface="Arial" charset="0"/>
              </a:defRPr>
            </a:lvl9pPr>
          </a:lstStyle>
          <a:p>
            <a:pPr eaLnBrk="1" hangingPunct="1">
              <a:spcBef>
                <a:spcPct val="0"/>
              </a:spcBef>
              <a:buClrTx/>
              <a:buSzTx/>
              <a:buFontTx/>
              <a:buNone/>
            </a:pPr>
            <a:endParaRPr lang="en-US" altLang="en-US" sz="1200">
              <a:solidFill>
                <a:srgbClr val="000000"/>
              </a:solidFill>
            </a:endParaRPr>
          </a:p>
        </p:txBody>
      </p:sp>
      <p:sp>
        <p:nvSpPr>
          <p:cNvPr id="15364" name="Title 1"/>
          <p:cNvSpPr>
            <a:spLocks noGrp="1"/>
          </p:cNvSpPr>
          <p:nvPr>
            <p:ph type="ctrTitle"/>
          </p:nvPr>
        </p:nvSpPr>
        <p:spPr>
          <a:xfrm>
            <a:off x="0" y="685800"/>
            <a:ext cx="9144000" cy="685800"/>
          </a:xfrm>
          <a:noFill/>
          <a:extLst>
            <a:ext uri="{909E8E84-426E-40DD-AFC4-6F175D3DCCD1}">
              <a14:hiddenFill xmlns:a14="http://schemas.microsoft.com/office/drawing/2010/main">
                <a:solidFill>
                  <a:srgbClr val="BCD1E3"/>
                </a:solidFill>
              </a14:hiddenFill>
            </a:ext>
          </a:extLst>
        </p:spPr>
        <p:txBody>
          <a:bodyPr/>
          <a:lstStyle/>
          <a:p>
            <a:pPr marL="0" indent="0" algn="ctr" eaLnBrk="1" hangingPunct="1"/>
            <a:r>
              <a:rPr lang="en-US" altLang="en-US" sz="4000" dirty="0" smtClean="0">
                <a:solidFill>
                  <a:srgbClr val="141E69"/>
                </a:solidFill>
              </a:rPr>
              <a:t>Hospital </a:t>
            </a:r>
            <a:r>
              <a:rPr lang="en-US" altLang="en-US" sz="4000" dirty="0" smtClean="0">
                <a:solidFill>
                  <a:srgbClr val="141E69"/>
                </a:solidFill>
              </a:rPr>
              <a:t>Community Benefit: </a:t>
            </a:r>
            <a:br>
              <a:rPr lang="en-US" altLang="en-US" sz="4000" dirty="0" smtClean="0">
                <a:solidFill>
                  <a:srgbClr val="141E69"/>
                </a:solidFill>
              </a:rPr>
            </a:br>
            <a:r>
              <a:rPr lang="en-US" altLang="en-US" sz="4000" dirty="0" smtClean="0">
                <a:solidFill>
                  <a:srgbClr val="141E69"/>
                </a:solidFill>
              </a:rPr>
              <a:t>Policy, Practice and Potential</a:t>
            </a:r>
            <a:endParaRPr lang="en-US" altLang="en-US" i="1" dirty="0" smtClean="0">
              <a:solidFill>
                <a:srgbClr val="141E69"/>
              </a:solidFill>
            </a:endParaRPr>
          </a:p>
        </p:txBody>
      </p:sp>
      <p:sp>
        <p:nvSpPr>
          <p:cNvPr id="2" name="TextBox 1"/>
          <p:cNvSpPr txBox="1"/>
          <p:nvPr/>
        </p:nvSpPr>
        <p:spPr>
          <a:xfrm>
            <a:off x="609600" y="5181600"/>
            <a:ext cx="4572000" cy="1200329"/>
          </a:xfrm>
          <a:prstGeom prst="rect">
            <a:avLst/>
          </a:prstGeom>
          <a:noFill/>
        </p:spPr>
        <p:txBody>
          <a:bodyPr wrap="square" rtlCol="0">
            <a:spAutoFit/>
          </a:bodyPr>
          <a:lstStyle/>
          <a:p>
            <a:r>
              <a:rPr lang="en-US" dirty="0" smtClean="0">
                <a:solidFill>
                  <a:schemeClr val="accent1">
                    <a:lumMod val="90000"/>
                  </a:schemeClr>
                </a:solidFill>
              </a:rPr>
              <a:t>Jessica Curtis, JD</a:t>
            </a:r>
          </a:p>
          <a:p>
            <a:r>
              <a:rPr lang="en-US" dirty="0" smtClean="0">
                <a:solidFill>
                  <a:schemeClr val="accent1">
                    <a:lumMod val="90000"/>
                  </a:schemeClr>
                </a:solidFill>
              </a:rPr>
              <a:t>Director, Hospital Accountability Project</a:t>
            </a:r>
          </a:p>
          <a:p>
            <a:r>
              <a:rPr lang="en-US" dirty="0" smtClean="0">
                <a:solidFill>
                  <a:schemeClr val="accent1">
                    <a:lumMod val="90000"/>
                  </a:schemeClr>
                </a:solidFill>
                <a:hlinkClick r:id="rId4"/>
              </a:rPr>
              <a:t>jcurtis@communitycatalyst.org</a:t>
            </a:r>
            <a:r>
              <a:rPr lang="en-US" dirty="0" smtClean="0">
                <a:solidFill>
                  <a:schemeClr val="accent1">
                    <a:lumMod val="90000"/>
                  </a:schemeClr>
                </a:solidFill>
              </a:rPr>
              <a:t>;</a:t>
            </a:r>
          </a:p>
          <a:p>
            <a:r>
              <a:rPr lang="en-US" dirty="0" smtClean="0">
                <a:solidFill>
                  <a:schemeClr val="accent1">
                    <a:lumMod val="90000"/>
                  </a:schemeClr>
                </a:solidFill>
              </a:rPr>
              <a:t>617-275-2859</a:t>
            </a:r>
            <a:endParaRPr lang="en-US" dirty="0">
              <a:solidFill>
                <a:schemeClr val="accent1">
                  <a:lumMod val="90000"/>
                </a:schemeClr>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441928206"/>
              </p:ext>
            </p:extLst>
          </p:nvPr>
        </p:nvGraphicFramePr>
        <p:xfrm>
          <a:off x="0" y="762000"/>
          <a:ext cx="9144000" cy="6269316"/>
        </p:xfrm>
        <a:graphic>
          <a:graphicData uri="http://schemas.openxmlformats.org/drawingml/2006/table">
            <a:tbl>
              <a:tblPr firstRow="1" bandRow="1">
                <a:tableStyleId>{5C22544A-7EE6-4342-B048-85BDC9FD1C3A}</a:tableStyleId>
              </a:tblPr>
              <a:tblGrid>
                <a:gridCol w="3581400"/>
                <a:gridCol w="5562600"/>
              </a:tblGrid>
              <a:tr h="517476">
                <a:tc>
                  <a:txBody>
                    <a:bodyPr/>
                    <a:lstStyle/>
                    <a:p>
                      <a:r>
                        <a:rPr lang="en-US" dirty="0" smtClean="0"/>
                        <a:t> </a:t>
                      </a:r>
                      <a:r>
                        <a:rPr lang="en-US" dirty="0" smtClean="0"/>
                        <a:t>Community Building</a:t>
                      </a:r>
                      <a:endParaRPr lang="en-US" dirty="0"/>
                    </a:p>
                  </a:txBody>
                  <a:tcPr>
                    <a:solidFill>
                      <a:srgbClr val="00B050"/>
                    </a:solidFill>
                  </a:tcPr>
                </a:tc>
                <a:tc>
                  <a:txBody>
                    <a:bodyPr/>
                    <a:lstStyle/>
                    <a:p>
                      <a:r>
                        <a:rPr lang="en-US" dirty="0" smtClean="0"/>
                        <a:t>Examples</a:t>
                      </a:r>
                      <a:endParaRPr lang="en-US" dirty="0"/>
                    </a:p>
                  </a:txBody>
                  <a:tcPr>
                    <a:solidFill>
                      <a:srgbClr val="92D050"/>
                    </a:solidFill>
                  </a:tcPr>
                </a:tc>
              </a:tr>
              <a:tr h="861462">
                <a:tc>
                  <a:txBody>
                    <a:bodyPr/>
                    <a:lstStyle/>
                    <a:p>
                      <a:pPr algn="r"/>
                      <a:r>
                        <a:rPr lang="en-US" sz="1800" dirty="0" smtClean="0"/>
                        <a:t>Physical Improvements and Housing</a:t>
                      </a:r>
                      <a:endParaRPr lang="en-US" sz="1800" dirty="0"/>
                    </a:p>
                  </a:txBody>
                  <a:tcPr/>
                </a:tc>
                <a:tc>
                  <a:txBody>
                    <a:bodyPr/>
                    <a:lstStyle/>
                    <a:p>
                      <a:r>
                        <a:rPr lang="en-US" sz="1400" dirty="0" smtClean="0"/>
                        <a:t>Rehabbing</a:t>
                      </a:r>
                      <a:r>
                        <a:rPr lang="en-US" sz="1400" baseline="0" dirty="0" smtClean="0"/>
                        <a:t> or providing housing for vulnerable populations, neighborhood improvement projects, developing parks or playgrounds to increase physical activity</a:t>
                      </a:r>
                      <a:endParaRPr lang="en-US" sz="1400" dirty="0"/>
                    </a:p>
                  </a:txBody>
                  <a:tcPr/>
                </a:tc>
              </a:tr>
              <a:tr h="662663">
                <a:tc>
                  <a:txBody>
                    <a:bodyPr/>
                    <a:lstStyle/>
                    <a:p>
                      <a:pPr algn="r"/>
                      <a:r>
                        <a:rPr lang="en-US" sz="1800" dirty="0" smtClean="0"/>
                        <a:t>Economic Development</a:t>
                      </a:r>
                      <a:endParaRPr lang="en-US" sz="1800" dirty="0"/>
                    </a:p>
                  </a:txBody>
                  <a:tcPr/>
                </a:tc>
                <a:tc>
                  <a:txBody>
                    <a:bodyPr/>
                    <a:lstStyle/>
                    <a:p>
                      <a:r>
                        <a:rPr lang="en-US" sz="1400" dirty="0" smtClean="0"/>
                        <a:t>Assisting small business</a:t>
                      </a:r>
                      <a:r>
                        <a:rPr lang="en-US" sz="1400" baseline="0" dirty="0" smtClean="0"/>
                        <a:t> development for vulnerable populations; creating new jobs in areas with high joblessness rates</a:t>
                      </a:r>
                      <a:endParaRPr lang="en-US" sz="1400" dirty="0"/>
                    </a:p>
                  </a:txBody>
                  <a:tcPr/>
                </a:tc>
              </a:tr>
              <a:tr h="861462">
                <a:tc>
                  <a:txBody>
                    <a:bodyPr/>
                    <a:lstStyle/>
                    <a:p>
                      <a:pPr algn="r"/>
                      <a:r>
                        <a:rPr lang="en-US" sz="1800" dirty="0" smtClean="0"/>
                        <a:t>Community Support</a:t>
                      </a:r>
                      <a:endParaRPr lang="en-US" sz="1800" dirty="0"/>
                    </a:p>
                  </a:txBody>
                  <a:tcPr/>
                </a:tc>
                <a:tc>
                  <a:txBody>
                    <a:bodyPr/>
                    <a:lstStyle/>
                    <a:p>
                      <a:r>
                        <a:rPr lang="en-US" sz="1400" dirty="0" smtClean="0"/>
                        <a:t>Child care and mentoring</a:t>
                      </a:r>
                      <a:r>
                        <a:rPr lang="en-US" sz="1400" baseline="0" dirty="0" smtClean="0"/>
                        <a:t> programs for vulnerable populations; violence prevention; disaster preparedness (beyond what’s required by law)</a:t>
                      </a:r>
                      <a:endParaRPr lang="en-US" sz="1400" dirty="0"/>
                    </a:p>
                  </a:txBody>
                  <a:tcPr/>
                </a:tc>
              </a:tr>
              <a:tr h="463864">
                <a:tc>
                  <a:txBody>
                    <a:bodyPr/>
                    <a:lstStyle/>
                    <a:p>
                      <a:pPr algn="r"/>
                      <a:r>
                        <a:rPr lang="en-US" sz="1800" dirty="0" smtClean="0"/>
                        <a:t>Environmental improvements</a:t>
                      </a:r>
                      <a:endParaRPr lang="en-US" sz="1800" dirty="0"/>
                    </a:p>
                  </a:txBody>
                  <a:tcPr/>
                </a:tc>
                <a:tc>
                  <a:txBody>
                    <a:bodyPr/>
                    <a:lstStyle/>
                    <a:p>
                      <a:r>
                        <a:rPr lang="en-US" sz="1400" dirty="0" smtClean="0"/>
                        <a:t>Alleviating air or water pollution; waste removal and treatment</a:t>
                      </a:r>
                      <a:endParaRPr lang="en-US" sz="1400" dirty="0"/>
                    </a:p>
                  </a:txBody>
                  <a:tcPr/>
                </a:tc>
              </a:tr>
              <a:tr h="662663">
                <a:tc>
                  <a:txBody>
                    <a:bodyPr/>
                    <a:lstStyle/>
                    <a:p>
                      <a:pPr algn="r"/>
                      <a:r>
                        <a:rPr lang="en-US" sz="1800" dirty="0" smtClean="0"/>
                        <a:t>Leadership development and training for community members</a:t>
                      </a:r>
                      <a:endParaRPr lang="en-US" sz="1800" dirty="0"/>
                    </a:p>
                  </a:txBody>
                  <a:tcPr/>
                </a:tc>
                <a:tc>
                  <a:txBody>
                    <a:bodyPr/>
                    <a:lstStyle/>
                    <a:p>
                      <a:r>
                        <a:rPr lang="en-US" sz="1400" dirty="0" smtClean="0"/>
                        <a:t>Conflict resolution training; medical interpreter skills for community residents; civic, cultural</a:t>
                      </a:r>
                      <a:r>
                        <a:rPr lang="en-US" sz="1400" baseline="0" dirty="0" smtClean="0"/>
                        <a:t> or language skills</a:t>
                      </a:r>
                      <a:endParaRPr lang="en-US" sz="1400" dirty="0"/>
                    </a:p>
                  </a:txBody>
                  <a:tcPr/>
                </a:tc>
              </a:tr>
              <a:tr h="662663">
                <a:tc>
                  <a:txBody>
                    <a:bodyPr/>
                    <a:lstStyle/>
                    <a:p>
                      <a:pPr algn="r"/>
                      <a:r>
                        <a:rPr lang="en-US" sz="1800" dirty="0" smtClean="0"/>
                        <a:t>Coalition building</a:t>
                      </a:r>
                      <a:endParaRPr lang="en-US" sz="1800" dirty="0"/>
                    </a:p>
                  </a:txBody>
                  <a:tcPr/>
                </a:tc>
                <a:tc>
                  <a:txBody>
                    <a:bodyPr/>
                    <a:lstStyle/>
                    <a:p>
                      <a:r>
                        <a:rPr lang="en-US" sz="1400" dirty="0" smtClean="0"/>
                        <a:t>Participating in community coalitions and other collaborations to address health and</a:t>
                      </a:r>
                      <a:r>
                        <a:rPr lang="en-US" sz="1400" baseline="0" dirty="0" smtClean="0"/>
                        <a:t> safety </a:t>
                      </a:r>
                      <a:endParaRPr lang="en-US" sz="1400" dirty="0"/>
                    </a:p>
                  </a:txBody>
                  <a:tcPr/>
                </a:tc>
              </a:tr>
              <a:tr h="77101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smtClean="0"/>
                        <a:t>Community health improvement advocacy</a:t>
                      </a:r>
                      <a:endParaRPr lang="en-US" sz="1800" dirty="0" smtClean="0"/>
                    </a:p>
                    <a:p>
                      <a:pPr algn="r"/>
                      <a:endParaRPr lang="en-US" sz="1800" dirty="0"/>
                    </a:p>
                  </a:txBody>
                  <a:tcPr/>
                </a:tc>
                <a:tc>
                  <a:txBody>
                    <a:bodyPr/>
                    <a:lstStyle/>
                    <a:p>
                      <a:r>
                        <a:rPr lang="en-US" sz="1400" dirty="0" smtClean="0"/>
                        <a:t>Supporting policies and programs (access, housing, environment, transportation)</a:t>
                      </a:r>
                      <a:endParaRPr lang="en-US" sz="1400" dirty="0"/>
                    </a:p>
                  </a:txBody>
                  <a:tcPr/>
                </a:tc>
              </a:tr>
              <a:tr h="662663">
                <a:tc>
                  <a:txBody>
                    <a:bodyPr/>
                    <a:lstStyle/>
                    <a:p>
                      <a:pPr algn="r"/>
                      <a:r>
                        <a:rPr lang="en-US" sz="1800" dirty="0" smtClean="0"/>
                        <a:t>Workforce development</a:t>
                      </a:r>
                      <a:endParaRPr lang="en-US" sz="1800" dirty="0"/>
                    </a:p>
                  </a:txBody>
                  <a:tcPr/>
                </a:tc>
                <a:tc>
                  <a:txBody>
                    <a:bodyPr/>
                    <a:lstStyle/>
                    <a:p>
                      <a:r>
                        <a:rPr lang="en-US" sz="1400" dirty="0" smtClean="0"/>
                        <a:t>Recruiting to</a:t>
                      </a:r>
                      <a:r>
                        <a:rPr lang="en-US" sz="1400" baseline="0" dirty="0" smtClean="0"/>
                        <a:t> shortage areas; training and recruiting health professionals needed in community </a:t>
                      </a:r>
                      <a:endParaRPr lang="en-US" sz="1400" dirty="0"/>
                    </a:p>
                  </a:txBody>
                  <a:tcPr/>
                </a:tc>
              </a:tr>
            </a:tbl>
          </a:graphicData>
        </a:graphic>
      </p:graphicFrame>
      <p:sp>
        <p:nvSpPr>
          <p:cNvPr id="21507" name="Rectangle 12"/>
          <p:cNvSpPr>
            <a:spLocks noGrp="1"/>
          </p:cNvSpPr>
          <p:nvPr>
            <p:ph type="title" idx="4294967295"/>
          </p:nvPr>
        </p:nvSpPr>
        <p:spPr>
          <a:xfrm>
            <a:off x="0" y="-1"/>
            <a:ext cx="9144000" cy="762001"/>
          </a:xfrm>
          <a:solidFill>
            <a:srgbClr val="BCD1E3"/>
          </a:solidFill>
        </p:spPr>
        <p:txBody>
          <a:bodyPr/>
          <a:lstStyle/>
          <a:p>
            <a:pPr marL="342900" indent="0" algn="l"/>
            <a:r>
              <a:rPr lang="en-US" altLang="en-US" sz="3100" b="1" dirty="0" smtClean="0">
                <a:solidFill>
                  <a:srgbClr val="BE2D19"/>
                </a:solidFill>
                <a:ea typeface="ＭＳ Ｐゴシック" pitchFamily="34" charset="-128"/>
              </a:rPr>
              <a:t>Community </a:t>
            </a:r>
            <a:r>
              <a:rPr lang="en-US" altLang="en-US" sz="3100" b="1" dirty="0" smtClean="0">
                <a:solidFill>
                  <a:srgbClr val="BE2D19"/>
                </a:solidFill>
                <a:ea typeface="ＭＳ Ｐゴシック" pitchFamily="34" charset="-128"/>
              </a:rPr>
              <a:t>Building: </a:t>
            </a:r>
            <a:r>
              <a:rPr lang="en-US" altLang="en-US" sz="3100" b="1" dirty="0" err="1" smtClean="0">
                <a:solidFill>
                  <a:srgbClr val="BE2D19"/>
                </a:solidFill>
                <a:ea typeface="ＭＳ Ｐゴシック" pitchFamily="34" charset="-128"/>
              </a:rPr>
              <a:t>Movin</a:t>
            </a:r>
            <a:r>
              <a:rPr lang="en-US" altLang="en-US" sz="3100" b="1" dirty="0" smtClean="0">
                <a:solidFill>
                  <a:srgbClr val="BE2D19"/>
                </a:solidFill>
                <a:ea typeface="ＭＳ Ｐゴシック" pitchFamily="34" charset="-128"/>
              </a:rPr>
              <a:t>’ on Upstream…Slowly</a:t>
            </a:r>
            <a:endParaRPr lang="en-US" altLang="en-US" sz="3100" b="1" dirty="0" smtClean="0">
              <a:solidFill>
                <a:srgbClr val="BE2D19"/>
              </a:solidFill>
              <a:ea typeface="ＭＳ Ｐゴシック" pitchFamily="34" charset="-128"/>
            </a:endParaRPr>
          </a:p>
        </p:txBody>
      </p:sp>
    </p:spTree>
    <p:extLst>
      <p:ext uri="{BB962C8B-B14F-4D97-AF65-F5344CB8AC3E}">
        <p14:creationId xmlns:p14="http://schemas.microsoft.com/office/powerpoint/2010/main" val="111956487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0" y="1993900"/>
            <a:ext cx="5095875"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22531"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17963"/>
            <a:ext cx="9142413"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00389" name="Rectangle 5"/>
          <p:cNvSpPr>
            <a:spLocks/>
          </p:cNvSpPr>
          <p:nvPr/>
        </p:nvSpPr>
        <p:spPr bwMode="auto">
          <a:xfrm>
            <a:off x="436563" y="1485900"/>
            <a:ext cx="82677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534988" indent="-495300" eaLnBrk="0" hangingPunct="0">
              <a:spcBef>
                <a:spcPts val="700"/>
              </a:spcBef>
              <a:buClr>
                <a:srgbClr val="000000"/>
              </a:buClr>
              <a:buSzPct val="100000"/>
              <a:buFont typeface="Arial" charset="0"/>
              <a:buChar char="•"/>
              <a:defRPr sz="3200">
                <a:solidFill>
                  <a:schemeClr val="tx1"/>
                </a:solidFill>
                <a:latin typeface="Arial" charset="0"/>
                <a:sym typeface="Arial" charset="0"/>
              </a:defRPr>
            </a:lvl1pPr>
            <a:lvl2pPr marL="742950" indent="-285750" eaLnBrk="0" hangingPunct="0">
              <a:spcBef>
                <a:spcPts val="600"/>
              </a:spcBef>
              <a:buClr>
                <a:srgbClr val="000000"/>
              </a:buClr>
              <a:buSzPct val="100000"/>
              <a:buFont typeface="Arial" charset="0"/>
              <a:buChar char="–"/>
              <a:defRPr sz="2800">
                <a:solidFill>
                  <a:schemeClr val="tx1"/>
                </a:solidFill>
                <a:latin typeface="Arial" charset="0"/>
                <a:sym typeface="Arial" charset="0"/>
              </a:defRPr>
            </a:lvl2pPr>
            <a:lvl3pPr marL="1143000" indent="-228600" eaLnBrk="0" hangingPunct="0">
              <a:spcBef>
                <a:spcPts val="600"/>
              </a:spcBef>
              <a:buClr>
                <a:srgbClr val="000000"/>
              </a:buClr>
              <a:buSzPct val="100000"/>
              <a:buFont typeface="Arial" charset="0"/>
              <a:buChar char="•"/>
              <a:defRPr sz="2400">
                <a:solidFill>
                  <a:schemeClr val="tx1"/>
                </a:solidFill>
                <a:latin typeface="Arial" charset="0"/>
                <a:sym typeface="Arial" charset="0"/>
              </a:defRPr>
            </a:lvl3pPr>
            <a:lvl4pPr marL="16002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4pPr>
            <a:lvl5pPr marL="20574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5pPr>
            <a:lvl6pPr marL="25146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6pPr>
            <a:lvl7pPr marL="29718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7pPr>
            <a:lvl8pPr marL="34290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8pPr>
            <a:lvl9pPr marL="38862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9pPr>
          </a:lstStyle>
          <a:p>
            <a:pPr eaLnBrk="1" hangingPunct="1">
              <a:lnSpc>
                <a:spcPct val="90000"/>
              </a:lnSpc>
              <a:spcBef>
                <a:spcPts val="1000"/>
              </a:spcBef>
            </a:pPr>
            <a:endParaRPr lang="en-US" altLang="en-US" sz="2400">
              <a:cs typeface="Arial" charset="0"/>
            </a:endParaRPr>
          </a:p>
        </p:txBody>
      </p:sp>
      <p:sp>
        <p:nvSpPr>
          <p:cNvPr id="22534" name="Title 1"/>
          <p:cNvSpPr>
            <a:spLocks noGrp="1"/>
          </p:cNvSpPr>
          <p:nvPr>
            <p:ph type="title"/>
          </p:nvPr>
        </p:nvSpPr>
        <p:spPr>
          <a:xfrm>
            <a:off x="180975" y="274638"/>
            <a:ext cx="7953375" cy="1143000"/>
          </a:xfrm>
        </p:spPr>
        <p:txBody>
          <a:bodyPr/>
          <a:lstStyle/>
          <a:p>
            <a:pPr algn="l"/>
            <a:r>
              <a:rPr lang="en-US" altLang="en-US" sz="3200" b="1" smtClean="0">
                <a:ea typeface="ＭＳ Ｐゴシック" pitchFamily="34" charset="-128"/>
                <a:cs typeface="Arial" charset="0"/>
              </a:rPr>
              <a:t>Under the Affordable Care Act, all non-profit hospitals must have: </a:t>
            </a:r>
          </a:p>
        </p:txBody>
      </p:sp>
      <p:sp>
        <p:nvSpPr>
          <p:cNvPr id="22535" name="TextBox 2"/>
          <p:cNvSpPr txBox="1">
            <a:spLocks noChangeArrowheads="1"/>
          </p:cNvSpPr>
          <p:nvPr/>
        </p:nvSpPr>
        <p:spPr bwMode="auto">
          <a:xfrm>
            <a:off x="5003800" y="3816350"/>
            <a:ext cx="343852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rgbClr val="000000"/>
              </a:buClr>
              <a:buSzPct val="100000"/>
              <a:buFont typeface="Arial" charset="0"/>
              <a:buChar char="•"/>
              <a:defRPr sz="3200">
                <a:solidFill>
                  <a:schemeClr val="tx1"/>
                </a:solidFill>
                <a:latin typeface="Arial" charset="0"/>
                <a:sym typeface="Arial" charset="0"/>
              </a:defRPr>
            </a:lvl1pPr>
            <a:lvl2pPr marL="742950" indent="-285750" eaLnBrk="0" hangingPunct="0">
              <a:spcBef>
                <a:spcPts val="600"/>
              </a:spcBef>
              <a:buClr>
                <a:srgbClr val="000000"/>
              </a:buClr>
              <a:buSzPct val="100000"/>
              <a:buFont typeface="Arial" charset="0"/>
              <a:buChar char="–"/>
              <a:defRPr sz="2800">
                <a:solidFill>
                  <a:schemeClr val="tx1"/>
                </a:solidFill>
                <a:latin typeface="Arial" charset="0"/>
                <a:sym typeface="Arial" charset="0"/>
              </a:defRPr>
            </a:lvl2pPr>
            <a:lvl3pPr marL="1143000" indent="-228600" eaLnBrk="0" hangingPunct="0">
              <a:spcBef>
                <a:spcPts val="600"/>
              </a:spcBef>
              <a:buClr>
                <a:srgbClr val="000000"/>
              </a:buClr>
              <a:buSzPct val="100000"/>
              <a:buFont typeface="Arial" charset="0"/>
              <a:buChar char="•"/>
              <a:defRPr sz="2400">
                <a:solidFill>
                  <a:schemeClr val="tx1"/>
                </a:solidFill>
                <a:latin typeface="Arial" charset="0"/>
                <a:sym typeface="Arial" charset="0"/>
              </a:defRPr>
            </a:lvl3pPr>
            <a:lvl4pPr marL="16002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4pPr>
            <a:lvl5pPr marL="20574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5pPr>
            <a:lvl6pPr marL="25146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6pPr>
            <a:lvl7pPr marL="29718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7pPr>
            <a:lvl8pPr marL="34290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8pPr>
            <a:lvl9pPr marL="38862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9pPr>
          </a:lstStyle>
          <a:p>
            <a:pPr eaLnBrk="1" hangingPunct="1">
              <a:spcBef>
                <a:spcPct val="0"/>
              </a:spcBef>
              <a:buClrTx/>
              <a:buSzTx/>
              <a:buFontTx/>
              <a:buNone/>
            </a:pPr>
            <a:r>
              <a:rPr lang="en-US" altLang="en-US" sz="1800" i="1">
                <a:solidFill>
                  <a:srgbClr val="FF0000"/>
                </a:solidFill>
                <a:ea typeface="ＭＳ Ｐゴシック" pitchFamily="34" charset="-128"/>
              </a:rPr>
              <a:t>The Affordable Care Act changes the requirements for federal tax-exempt status for hospitals. </a:t>
            </a:r>
          </a:p>
        </p:txBody>
      </p:sp>
      <p:sp>
        <p:nvSpPr>
          <p:cNvPr id="2" name="TextBox 1"/>
          <p:cNvSpPr txBox="1">
            <a:spLocks noChangeArrowheads="1"/>
          </p:cNvSpPr>
          <p:nvPr/>
        </p:nvSpPr>
        <p:spPr bwMode="auto">
          <a:xfrm>
            <a:off x="436563" y="1651000"/>
            <a:ext cx="361156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700"/>
              </a:spcBef>
              <a:buClr>
                <a:srgbClr val="000000"/>
              </a:buClr>
              <a:buSzPct val="100000"/>
              <a:buFont typeface="Arial" charset="0"/>
              <a:buChar char="•"/>
              <a:defRPr sz="3200">
                <a:solidFill>
                  <a:schemeClr val="tx1"/>
                </a:solidFill>
                <a:latin typeface="Arial" charset="0"/>
                <a:sym typeface="Arial" charset="0"/>
              </a:defRPr>
            </a:lvl1pPr>
            <a:lvl2pPr marL="742950" indent="-285750" eaLnBrk="0" hangingPunct="0">
              <a:spcBef>
                <a:spcPts val="600"/>
              </a:spcBef>
              <a:buClr>
                <a:srgbClr val="000000"/>
              </a:buClr>
              <a:buSzPct val="100000"/>
              <a:buFont typeface="Arial" charset="0"/>
              <a:buChar char="–"/>
              <a:defRPr sz="2800">
                <a:solidFill>
                  <a:schemeClr val="tx1"/>
                </a:solidFill>
                <a:latin typeface="Arial" charset="0"/>
                <a:sym typeface="Arial" charset="0"/>
              </a:defRPr>
            </a:lvl2pPr>
            <a:lvl3pPr marL="1143000" indent="-228600" eaLnBrk="0" hangingPunct="0">
              <a:spcBef>
                <a:spcPts val="600"/>
              </a:spcBef>
              <a:buClr>
                <a:srgbClr val="000000"/>
              </a:buClr>
              <a:buSzPct val="100000"/>
              <a:buFont typeface="Arial" charset="0"/>
              <a:buChar char="•"/>
              <a:defRPr sz="2400">
                <a:solidFill>
                  <a:schemeClr val="tx1"/>
                </a:solidFill>
                <a:latin typeface="Arial" charset="0"/>
                <a:sym typeface="Arial" charset="0"/>
              </a:defRPr>
            </a:lvl3pPr>
            <a:lvl4pPr marL="16002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4pPr>
            <a:lvl5pPr marL="20574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5pPr>
            <a:lvl6pPr marL="25146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6pPr>
            <a:lvl7pPr marL="29718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7pPr>
            <a:lvl8pPr marL="34290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8pPr>
            <a:lvl9pPr marL="38862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9pPr>
          </a:lstStyle>
          <a:p>
            <a:pPr eaLnBrk="1" hangingPunct="1">
              <a:spcBef>
                <a:spcPct val="0"/>
              </a:spcBef>
              <a:buClrTx/>
              <a:buSzTx/>
              <a:buFont typeface="Calibri" pitchFamily="34" charset="0"/>
              <a:buAutoNum type="arabicPeriod"/>
            </a:pPr>
            <a:r>
              <a:rPr lang="en-US" altLang="en-US" sz="1800" dirty="0">
                <a:ea typeface="ＭＳ Ｐゴシック" pitchFamily="34" charset="-128"/>
              </a:rPr>
              <a:t>Written, well-publicized  financial assistance policy</a:t>
            </a:r>
          </a:p>
          <a:p>
            <a:pPr eaLnBrk="1" hangingPunct="1">
              <a:spcBef>
                <a:spcPct val="0"/>
              </a:spcBef>
              <a:buClrTx/>
              <a:buSzTx/>
              <a:buFont typeface="Calibri" pitchFamily="34" charset="0"/>
              <a:buAutoNum type="arabicPeriod"/>
            </a:pPr>
            <a:endParaRPr lang="en-US" altLang="en-US" sz="1800" dirty="0">
              <a:ea typeface="ＭＳ Ｐゴシック" pitchFamily="34" charset="-128"/>
            </a:endParaRPr>
          </a:p>
          <a:p>
            <a:pPr eaLnBrk="1" hangingPunct="1">
              <a:spcBef>
                <a:spcPct val="0"/>
              </a:spcBef>
              <a:buClrTx/>
              <a:buSzTx/>
              <a:buFont typeface="Calibri" pitchFamily="34" charset="0"/>
              <a:buAutoNum type="arabicPeriod"/>
            </a:pPr>
            <a:r>
              <a:rPr lang="en-US" altLang="en-US" sz="1800" dirty="0">
                <a:ea typeface="ＭＳ Ｐゴシック" pitchFamily="34" charset="-128"/>
              </a:rPr>
              <a:t>Fair charges for patient care </a:t>
            </a:r>
          </a:p>
          <a:p>
            <a:pPr eaLnBrk="1" hangingPunct="1">
              <a:spcBef>
                <a:spcPct val="0"/>
              </a:spcBef>
              <a:buClrTx/>
              <a:buSzTx/>
              <a:buFont typeface="Calibri" pitchFamily="34" charset="0"/>
              <a:buAutoNum type="arabicPeriod"/>
            </a:pPr>
            <a:endParaRPr lang="en-US" altLang="en-US" sz="1800" dirty="0">
              <a:ea typeface="ＭＳ Ｐゴシック" pitchFamily="34" charset="-128"/>
            </a:endParaRPr>
          </a:p>
          <a:p>
            <a:pPr eaLnBrk="1" hangingPunct="1">
              <a:spcBef>
                <a:spcPct val="0"/>
              </a:spcBef>
              <a:buClrTx/>
              <a:buSzTx/>
              <a:buFont typeface="Calibri" pitchFamily="34" charset="0"/>
              <a:buAutoNum type="arabicPeriod"/>
            </a:pPr>
            <a:r>
              <a:rPr lang="en-US" altLang="en-US" sz="1800" dirty="0">
                <a:ea typeface="ＭＳ Ｐゴシック" pitchFamily="34" charset="-128"/>
              </a:rPr>
              <a:t>Fair debt collection practices</a:t>
            </a:r>
          </a:p>
          <a:p>
            <a:pPr eaLnBrk="1" hangingPunct="1">
              <a:spcBef>
                <a:spcPct val="0"/>
              </a:spcBef>
              <a:buClrTx/>
              <a:buSzTx/>
              <a:buFont typeface="Calibri" pitchFamily="34" charset="0"/>
              <a:buAutoNum type="arabicPeriod"/>
            </a:pPr>
            <a:endParaRPr lang="en-US" altLang="en-US" sz="1800" dirty="0">
              <a:ea typeface="ＭＳ Ｐゴシック" pitchFamily="34" charset="-128"/>
            </a:endParaRPr>
          </a:p>
          <a:p>
            <a:pPr eaLnBrk="1" hangingPunct="1">
              <a:spcBef>
                <a:spcPct val="0"/>
              </a:spcBef>
              <a:buClrTx/>
              <a:buSzTx/>
              <a:buFont typeface="Calibri" pitchFamily="34" charset="0"/>
              <a:buAutoNum type="arabicPeriod"/>
            </a:pPr>
            <a:r>
              <a:rPr lang="en-US" altLang="en-US" sz="1800" dirty="0">
                <a:ea typeface="ＭＳ Ｐゴシック" pitchFamily="34" charset="-128"/>
              </a:rPr>
              <a:t>Regularly assess the health needs of their communities, with input from community and public health leaders, and </a:t>
            </a:r>
            <a:r>
              <a:rPr lang="en-US" altLang="en-US" sz="1800" dirty="0" smtClean="0">
                <a:ea typeface="ＭＳ Ｐゴシック" pitchFamily="34" charset="-128"/>
              </a:rPr>
              <a:t>develop implementation plans </a:t>
            </a:r>
            <a:r>
              <a:rPr lang="en-US" altLang="en-US" sz="1800" dirty="0">
                <a:ea typeface="ＭＳ Ｐゴシック" pitchFamily="34" charset="-128"/>
              </a:rPr>
              <a:t>to address needs </a:t>
            </a:r>
          </a:p>
        </p:txBody>
      </p:sp>
    </p:spTree>
    <p:extLst>
      <p:ext uri="{BB962C8B-B14F-4D97-AF65-F5344CB8AC3E}">
        <p14:creationId xmlns:p14="http://schemas.microsoft.com/office/powerpoint/2010/main" val="9633280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40038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6" descr="CCCurveBkgd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990975"/>
            <a:ext cx="91440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13"/>
          <p:cNvSpPr>
            <a:spLocks noGrp="1"/>
          </p:cNvSpPr>
          <p:nvPr>
            <p:ph type="body" idx="4294967295"/>
          </p:nvPr>
        </p:nvSpPr>
        <p:spPr>
          <a:xfrm>
            <a:off x="304800" y="914400"/>
            <a:ext cx="8610600" cy="5105400"/>
          </a:xfrm>
        </p:spPr>
        <p:txBody>
          <a:bodyPr>
            <a:normAutofit/>
          </a:bodyPr>
          <a:lstStyle/>
          <a:p>
            <a:pPr>
              <a:lnSpc>
                <a:spcPct val="90000"/>
              </a:lnSpc>
              <a:spcBef>
                <a:spcPts val="1000"/>
              </a:spcBef>
              <a:defRPr/>
            </a:pPr>
            <a:r>
              <a:rPr lang="en-US" sz="2800" dirty="0" smtClean="0">
                <a:cs typeface="Arial" charset="0"/>
              </a:rPr>
              <a:t>Allow </a:t>
            </a:r>
            <a:r>
              <a:rPr lang="en-US" sz="2800" b="1" dirty="0" smtClean="0">
                <a:cs typeface="Arial" charset="0"/>
              </a:rPr>
              <a:t>collaboration </a:t>
            </a:r>
            <a:endParaRPr lang="en-US" sz="2800" dirty="0" smtClean="0">
              <a:cs typeface="Arial" charset="0"/>
            </a:endParaRPr>
          </a:p>
          <a:p>
            <a:pPr>
              <a:lnSpc>
                <a:spcPct val="90000"/>
              </a:lnSpc>
              <a:spcBef>
                <a:spcPts val="1000"/>
              </a:spcBef>
              <a:defRPr/>
            </a:pPr>
            <a:r>
              <a:rPr lang="en-US" sz="2800" dirty="0" smtClean="0">
                <a:cs typeface="Arial" charset="0"/>
              </a:rPr>
              <a:t>Require </a:t>
            </a:r>
            <a:r>
              <a:rPr lang="en-US" sz="2800" b="1" dirty="0" smtClean="0">
                <a:cs typeface="Arial" charset="0"/>
              </a:rPr>
              <a:t>input from public health and community members </a:t>
            </a:r>
            <a:r>
              <a:rPr lang="en-US" sz="2800" dirty="0" smtClean="0">
                <a:cs typeface="Arial" charset="0"/>
              </a:rPr>
              <a:t>and representatives</a:t>
            </a:r>
          </a:p>
          <a:p>
            <a:pPr>
              <a:lnSpc>
                <a:spcPct val="90000"/>
              </a:lnSpc>
              <a:spcBef>
                <a:spcPts val="1000"/>
              </a:spcBef>
              <a:defRPr/>
            </a:pPr>
            <a:r>
              <a:rPr lang="en-US" sz="2800" dirty="0" smtClean="0">
                <a:cs typeface="Arial" charset="0"/>
              </a:rPr>
              <a:t>Provide an </a:t>
            </a:r>
            <a:r>
              <a:rPr lang="en-US" sz="2800" b="1" dirty="0" smtClean="0">
                <a:cs typeface="Arial" charset="0"/>
              </a:rPr>
              <a:t>additional tool for advocates </a:t>
            </a:r>
            <a:r>
              <a:rPr lang="en-US" sz="2800" dirty="0" smtClean="0">
                <a:cs typeface="Arial" charset="0"/>
              </a:rPr>
              <a:t>to use to weigh in on health equity, access, and public health issues impacting the community </a:t>
            </a:r>
          </a:p>
          <a:p>
            <a:pPr>
              <a:lnSpc>
                <a:spcPct val="90000"/>
              </a:lnSpc>
              <a:spcBef>
                <a:spcPts val="1000"/>
              </a:spcBef>
              <a:defRPr/>
            </a:pPr>
            <a:r>
              <a:rPr lang="en-US" sz="2800" dirty="0" smtClean="0">
                <a:cs typeface="Arial" charset="0"/>
              </a:rPr>
              <a:t>Require </a:t>
            </a:r>
            <a:r>
              <a:rPr lang="en-US" sz="2800" b="1" dirty="0" smtClean="0">
                <a:cs typeface="Arial" charset="0"/>
              </a:rPr>
              <a:t>board approval </a:t>
            </a:r>
            <a:r>
              <a:rPr lang="en-US" sz="2800" dirty="0" smtClean="0">
                <a:cs typeface="Arial" charset="0"/>
              </a:rPr>
              <a:t>on community benefit, financial assistance, billing and collection policies</a:t>
            </a:r>
          </a:p>
        </p:txBody>
      </p:sp>
      <p:sp>
        <p:nvSpPr>
          <p:cNvPr id="34820" name="Rectangle 12"/>
          <p:cNvSpPr>
            <a:spLocks noGrp="1"/>
          </p:cNvSpPr>
          <p:nvPr>
            <p:ph type="title" idx="4294967295"/>
          </p:nvPr>
        </p:nvSpPr>
        <p:spPr>
          <a:xfrm>
            <a:off x="0" y="0"/>
            <a:ext cx="9144000" cy="685800"/>
          </a:xfrm>
          <a:solidFill>
            <a:srgbClr val="BCD1E3"/>
          </a:solidFill>
        </p:spPr>
        <p:txBody>
          <a:bodyPr>
            <a:normAutofit/>
          </a:bodyPr>
          <a:lstStyle/>
          <a:p>
            <a:pPr marL="342900" indent="0" algn="l"/>
            <a:r>
              <a:rPr lang="en-US" sz="2800" b="1" dirty="0" smtClean="0">
                <a:solidFill>
                  <a:srgbClr val="C00000"/>
                </a:solidFill>
              </a:rPr>
              <a:t>Community Benefit: Proposed Federal Rules </a:t>
            </a:r>
            <a:endParaRPr lang="en-US" sz="2800" b="1" dirty="0" smtClean="0">
              <a:solidFill>
                <a:srgbClr val="BE2D19"/>
              </a:solidFill>
              <a:ea typeface="ＭＳ Ｐゴシック" pitchFamily="34" charset="-128"/>
            </a:endParaRPr>
          </a:p>
        </p:txBody>
      </p:sp>
      <p:sp>
        <p:nvSpPr>
          <p:cNvPr id="34821" name="Footer Placeholder 6"/>
          <p:cNvSpPr txBox="1">
            <a:spLocks/>
          </p:cNvSpPr>
          <p:nvPr/>
        </p:nvSpPr>
        <p:spPr bwMode="auto">
          <a:xfrm>
            <a:off x="304800" y="6477000"/>
            <a:ext cx="148431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800">
                <a:solidFill>
                  <a:srgbClr val="141E69"/>
                </a:solidFill>
                <a:ea typeface="ＭＳ Ｐゴシック" pitchFamily="34" charset="-128"/>
                <a:cs typeface="Arial" charset="0"/>
              </a:rPr>
              <a:t>© 2012</a:t>
            </a:r>
          </a:p>
        </p:txBody>
      </p:sp>
    </p:spTree>
    <p:extLst>
      <p:ext uri="{BB962C8B-B14F-4D97-AF65-F5344CB8AC3E}">
        <p14:creationId xmlns:p14="http://schemas.microsoft.com/office/powerpoint/2010/main" val="3322576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CCCurveBkgd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990975"/>
            <a:ext cx="91440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12"/>
          <p:cNvSpPr>
            <a:spLocks noGrp="1"/>
          </p:cNvSpPr>
          <p:nvPr>
            <p:ph type="title" idx="4294967295"/>
          </p:nvPr>
        </p:nvSpPr>
        <p:spPr>
          <a:xfrm>
            <a:off x="0" y="0"/>
            <a:ext cx="9144000" cy="685800"/>
          </a:xfrm>
          <a:solidFill>
            <a:srgbClr val="BCD1E3"/>
          </a:solidFill>
        </p:spPr>
        <p:txBody>
          <a:bodyPr/>
          <a:lstStyle/>
          <a:p>
            <a:pPr marL="342900" indent="0" algn="l"/>
            <a:r>
              <a:rPr lang="en-US" altLang="en-US" sz="3200" b="1" dirty="0" smtClean="0">
                <a:solidFill>
                  <a:srgbClr val="C00000"/>
                </a:solidFill>
              </a:rPr>
              <a:t>So, Where Are We Today? </a:t>
            </a:r>
            <a:endParaRPr lang="en-US" altLang="en-US" sz="3200" b="1" dirty="0" smtClean="0">
              <a:solidFill>
                <a:srgbClr val="C00000"/>
              </a:solidFill>
              <a:ea typeface="ＭＳ Ｐゴシック" pitchFamily="34" charset="-128"/>
            </a:endParaRPr>
          </a:p>
        </p:txBody>
      </p:sp>
      <p:pic>
        <p:nvPicPr>
          <p:cNvPr id="2867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l="12712" r="21185" b="13336"/>
          <a:stretch>
            <a:fillRect/>
          </a:stretch>
        </p:blipFill>
        <p:spPr>
          <a:xfrm>
            <a:off x="3066143" y="762000"/>
            <a:ext cx="6478588" cy="4319588"/>
          </a:xfrm>
        </p:spPr>
      </p:pic>
      <p:sp>
        <p:nvSpPr>
          <p:cNvPr id="28677" name="Footer Placeholder 6"/>
          <p:cNvSpPr txBox="1">
            <a:spLocks/>
          </p:cNvSpPr>
          <p:nvPr/>
        </p:nvSpPr>
        <p:spPr bwMode="auto">
          <a:xfrm>
            <a:off x="304800" y="6477000"/>
            <a:ext cx="148431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rgbClr val="000000"/>
              </a:buClr>
              <a:buSzPct val="100000"/>
              <a:buFont typeface="Arial" charset="0"/>
              <a:buChar char="•"/>
              <a:defRPr sz="3200">
                <a:solidFill>
                  <a:schemeClr val="tx1"/>
                </a:solidFill>
                <a:latin typeface="Arial" charset="0"/>
                <a:sym typeface="Arial" charset="0"/>
              </a:defRPr>
            </a:lvl1pPr>
            <a:lvl2pPr marL="742950" indent="-285750" eaLnBrk="0" hangingPunct="0">
              <a:spcBef>
                <a:spcPts val="600"/>
              </a:spcBef>
              <a:buClr>
                <a:srgbClr val="000000"/>
              </a:buClr>
              <a:buSzPct val="100000"/>
              <a:buFont typeface="Arial" charset="0"/>
              <a:buChar char="–"/>
              <a:defRPr sz="2800">
                <a:solidFill>
                  <a:schemeClr val="tx1"/>
                </a:solidFill>
                <a:latin typeface="Arial" charset="0"/>
                <a:sym typeface="Arial" charset="0"/>
              </a:defRPr>
            </a:lvl2pPr>
            <a:lvl3pPr marL="1143000" indent="-228600" eaLnBrk="0" hangingPunct="0">
              <a:spcBef>
                <a:spcPts val="600"/>
              </a:spcBef>
              <a:buClr>
                <a:srgbClr val="000000"/>
              </a:buClr>
              <a:buSzPct val="100000"/>
              <a:buFont typeface="Arial" charset="0"/>
              <a:buChar char="•"/>
              <a:defRPr sz="2400">
                <a:solidFill>
                  <a:schemeClr val="tx1"/>
                </a:solidFill>
                <a:latin typeface="Arial" charset="0"/>
                <a:sym typeface="Arial" charset="0"/>
              </a:defRPr>
            </a:lvl3pPr>
            <a:lvl4pPr marL="16002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4pPr>
            <a:lvl5pPr marL="20574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5pPr>
            <a:lvl6pPr marL="25146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6pPr>
            <a:lvl7pPr marL="29718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7pPr>
            <a:lvl8pPr marL="34290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8pPr>
            <a:lvl9pPr marL="38862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9pPr>
          </a:lstStyle>
          <a:p>
            <a:pPr algn="r" eaLnBrk="1" hangingPunct="1">
              <a:spcBef>
                <a:spcPct val="0"/>
              </a:spcBef>
              <a:buClrTx/>
              <a:buSzTx/>
              <a:buFontTx/>
              <a:buNone/>
            </a:pPr>
            <a:r>
              <a:rPr lang="en-US" altLang="en-US" sz="800" dirty="0">
                <a:solidFill>
                  <a:srgbClr val="141E69"/>
                </a:solidFill>
                <a:ea typeface="ＭＳ Ｐゴシック" pitchFamily="34" charset="-128"/>
                <a:cs typeface="Arial" charset="0"/>
              </a:rPr>
              <a:t>© </a:t>
            </a:r>
            <a:r>
              <a:rPr lang="en-US" altLang="en-US" sz="800" dirty="0" smtClean="0">
                <a:solidFill>
                  <a:srgbClr val="141E69"/>
                </a:solidFill>
                <a:ea typeface="ＭＳ Ｐゴシック" pitchFamily="34" charset="-128"/>
                <a:cs typeface="Arial" charset="0"/>
              </a:rPr>
              <a:t>2014</a:t>
            </a:r>
            <a:endParaRPr lang="en-US" altLang="en-US" sz="800" dirty="0">
              <a:solidFill>
                <a:srgbClr val="141E69"/>
              </a:solidFill>
              <a:ea typeface="ＭＳ Ｐゴシック" pitchFamily="34" charset="-128"/>
              <a:cs typeface="Arial" charset="0"/>
            </a:endParaRPr>
          </a:p>
        </p:txBody>
      </p:sp>
      <p:sp>
        <p:nvSpPr>
          <p:cNvPr id="28678" name="Rectangle 6"/>
          <p:cNvSpPr>
            <a:spLocks noChangeArrowheads="1"/>
          </p:cNvSpPr>
          <p:nvPr/>
        </p:nvSpPr>
        <p:spPr bwMode="auto">
          <a:xfrm>
            <a:off x="5105400" y="5424487"/>
            <a:ext cx="381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Clr>
                <a:srgbClr val="000000"/>
              </a:buClr>
              <a:buSzPct val="100000"/>
              <a:buFont typeface="Arial" charset="0"/>
              <a:buChar char="•"/>
              <a:defRPr sz="3200">
                <a:solidFill>
                  <a:schemeClr val="tx1"/>
                </a:solidFill>
                <a:latin typeface="Arial" charset="0"/>
                <a:sym typeface="Arial" charset="0"/>
              </a:defRPr>
            </a:lvl1pPr>
            <a:lvl2pPr marL="742950" indent="-285750" eaLnBrk="0" hangingPunct="0">
              <a:spcBef>
                <a:spcPts val="600"/>
              </a:spcBef>
              <a:buClr>
                <a:srgbClr val="000000"/>
              </a:buClr>
              <a:buSzPct val="100000"/>
              <a:buFont typeface="Arial" charset="0"/>
              <a:buChar char="–"/>
              <a:defRPr sz="2800">
                <a:solidFill>
                  <a:schemeClr val="tx1"/>
                </a:solidFill>
                <a:latin typeface="Arial" charset="0"/>
                <a:sym typeface="Arial" charset="0"/>
              </a:defRPr>
            </a:lvl2pPr>
            <a:lvl3pPr marL="1143000" indent="-228600" eaLnBrk="0" hangingPunct="0">
              <a:spcBef>
                <a:spcPts val="600"/>
              </a:spcBef>
              <a:buClr>
                <a:srgbClr val="000000"/>
              </a:buClr>
              <a:buSzPct val="100000"/>
              <a:buFont typeface="Arial" charset="0"/>
              <a:buChar char="•"/>
              <a:defRPr sz="2400">
                <a:solidFill>
                  <a:schemeClr val="tx1"/>
                </a:solidFill>
                <a:latin typeface="Arial" charset="0"/>
                <a:sym typeface="Arial" charset="0"/>
              </a:defRPr>
            </a:lvl3pPr>
            <a:lvl4pPr marL="16002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4pPr>
            <a:lvl5pPr marL="20574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5pPr>
            <a:lvl6pPr marL="25146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6pPr>
            <a:lvl7pPr marL="29718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7pPr>
            <a:lvl8pPr marL="34290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8pPr>
            <a:lvl9pPr marL="38862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9pPr>
          </a:lstStyle>
          <a:p>
            <a:pPr algn="ctr" eaLnBrk="1" hangingPunct="1">
              <a:spcBef>
                <a:spcPct val="0"/>
              </a:spcBef>
              <a:buClrTx/>
              <a:buSzTx/>
              <a:buFontTx/>
              <a:buNone/>
            </a:pPr>
            <a:r>
              <a:rPr lang="en-US" altLang="en-US" sz="1200" dirty="0" smtClean="0"/>
              <a:t>Chart Credit: Martha Somerville, Somerville Consulting. Source Credit: Based on Young, G., et al. (2013) Provision of community benefit by tax-exempt U.S. Hospitals. N. </a:t>
            </a:r>
            <a:r>
              <a:rPr lang="en-US" altLang="en-US" sz="1200" dirty="0" err="1" smtClean="0"/>
              <a:t>Engl</a:t>
            </a:r>
            <a:r>
              <a:rPr lang="en-US" altLang="en-US" sz="1200" dirty="0" smtClean="0"/>
              <a:t> J Med. 368: 16   </a:t>
            </a:r>
            <a:endParaRPr lang="en-US" altLang="en-US" sz="1200" dirty="0"/>
          </a:p>
        </p:txBody>
      </p:sp>
      <p:sp>
        <p:nvSpPr>
          <p:cNvPr id="2" name="TextBox 1"/>
          <p:cNvSpPr txBox="1"/>
          <p:nvPr/>
        </p:nvSpPr>
        <p:spPr>
          <a:xfrm>
            <a:off x="304800" y="1295400"/>
            <a:ext cx="2667000" cy="3693319"/>
          </a:xfrm>
          <a:prstGeom prst="rect">
            <a:avLst/>
          </a:prstGeom>
          <a:noFill/>
        </p:spPr>
        <p:txBody>
          <a:bodyPr wrap="square" rtlCol="0">
            <a:spAutoFit/>
          </a:bodyPr>
          <a:lstStyle/>
          <a:p>
            <a:r>
              <a:rPr lang="en-US" sz="2400" b="1" dirty="0" smtClean="0"/>
              <a:t>In 2009, U.S. hospitals spent:</a:t>
            </a:r>
          </a:p>
          <a:p>
            <a:pPr marL="285750" indent="-285750">
              <a:buFont typeface="Arial" panose="020B0604020202020204" pitchFamily="34" charset="0"/>
              <a:buChar char="•"/>
            </a:pPr>
            <a:r>
              <a:rPr lang="en-US" sz="2400" b="1" dirty="0" smtClean="0"/>
              <a:t>7.5% overall expenses </a:t>
            </a:r>
            <a:r>
              <a:rPr lang="en-US" sz="2400" dirty="0" smtClean="0"/>
              <a:t>on community benefit</a:t>
            </a:r>
          </a:p>
          <a:p>
            <a:pPr marL="285750" indent="-285750">
              <a:buFont typeface="Arial" panose="020B0604020202020204" pitchFamily="34" charset="0"/>
              <a:buChar char="•"/>
            </a:pPr>
            <a:r>
              <a:rPr lang="en-US" sz="2400" b="1" dirty="0" smtClean="0"/>
              <a:t>Over 85% focused on access to care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703130124"/>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6" descr="CCCurveBkgd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990975"/>
            <a:ext cx="91440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12"/>
          <p:cNvSpPr>
            <a:spLocks noGrp="1"/>
          </p:cNvSpPr>
          <p:nvPr>
            <p:ph type="title" idx="4294967295"/>
          </p:nvPr>
        </p:nvSpPr>
        <p:spPr>
          <a:xfrm>
            <a:off x="0" y="0"/>
            <a:ext cx="9144000" cy="914400"/>
          </a:xfrm>
          <a:solidFill>
            <a:srgbClr val="BCD1E3"/>
          </a:solidFill>
        </p:spPr>
        <p:txBody>
          <a:bodyPr>
            <a:noAutofit/>
          </a:bodyPr>
          <a:lstStyle/>
          <a:p>
            <a:pPr marL="342900" indent="0" algn="l"/>
            <a:r>
              <a:rPr lang="en-US" sz="2800" b="1" dirty="0" smtClean="0">
                <a:solidFill>
                  <a:srgbClr val="C00000"/>
                </a:solidFill>
              </a:rPr>
              <a:t>Across U.S., Most Community Benefit Dollars Still Spent on Access to Care </a:t>
            </a:r>
            <a:endParaRPr lang="en-US" sz="2800" b="1" dirty="0" smtClean="0">
              <a:solidFill>
                <a:srgbClr val="C00000"/>
              </a:solidFill>
              <a:ea typeface="ＭＳ Ｐゴシック" pitchFamily="34" charset="-128"/>
            </a:endParaRPr>
          </a:p>
        </p:txBody>
      </p:sp>
      <p:sp>
        <p:nvSpPr>
          <p:cNvPr id="34821" name="Footer Placeholder 6"/>
          <p:cNvSpPr txBox="1">
            <a:spLocks/>
          </p:cNvSpPr>
          <p:nvPr/>
        </p:nvSpPr>
        <p:spPr bwMode="auto">
          <a:xfrm>
            <a:off x="304800" y="6477000"/>
            <a:ext cx="148431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900" dirty="0">
                <a:solidFill>
                  <a:srgbClr val="141E69"/>
                </a:solidFill>
                <a:ea typeface="ＭＳ Ｐゴシック" pitchFamily="34" charset="-128"/>
                <a:cs typeface="Arial" charset="0"/>
              </a:rPr>
              <a:t>© </a:t>
            </a:r>
            <a:r>
              <a:rPr lang="en-US" sz="900" dirty="0" smtClean="0">
                <a:solidFill>
                  <a:srgbClr val="141E69"/>
                </a:solidFill>
                <a:ea typeface="ＭＳ Ｐゴシック" pitchFamily="34" charset="-128"/>
                <a:cs typeface="Arial" charset="0"/>
              </a:rPr>
              <a:t>2014</a:t>
            </a:r>
            <a:endParaRPr lang="en-US" sz="900" dirty="0">
              <a:solidFill>
                <a:srgbClr val="141E69"/>
              </a:solidFill>
              <a:ea typeface="ＭＳ Ｐゴシック" pitchFamily="34" charset="-128"/>
              <a:cs typeface="Arial" charset="0"/>
            </a:endParaRPr>
          </a:p>
        </p:txBody>
      </p:sp>
      <p:sp>
        <p:nvSpPr>
          <p:cNvPr id="7" name="Rectangle 6"/>
          <p:cNvSpPr/>
          <p:nvPr/>
        </p:nvSpPr>
        <p:spPr>
          <a:xfrm>
            <a:off x="3312042" y="6256099"/>
            <a:ext cx="5867400" cy="230832"/>
          </a:xfrm>
          <a:prstGeom prst="rect">
            <a:avLst/>
          </a:prstGeom>
        </p:spPr>
        <p:txBody>
          <a:bodyPr wrap="square">
            <a:spAutoFit/>
          </a:bodyPr>
          <a:lstStyle/>
          <a:p>
            <a:pPr algn="ctr"/>
            <a:r>
              <a:rPr lang="en-US" sz="900" dirty="0" smtClean="0"/>
              <a:t>Credit: Martha Somerville, Somerville Consulting. </a:t>
            </a:r>
            <a:endParaRPr lang="en-US" sz="900" dirty="0"/>
          </a:p>
        </p:txBody>
      </p:sp>
      <p:pic>
        <p:nvPicPr>
          <p:cNvPr id="8" name="Picture 3"/>
          <p:cNvPicPr>
            <a:picLocks noGrp="1" noChangeAspect="1" noChangeArrowheads="1"/>
          </p:cNvPicPr>
          <p:nvPr>
            <p:ph idx="4294967295"/>
          </p:nvPr>
        </p:nvPicPr>
        <p:blipFill>
          <a:blip r:embed="rId4" cstate="print"/>
          <a:srcRect l="13011" t="28639" r="18320" b="14972"/>
          <a:stretch>
            <a:fillRect/>
          </a:stretch>
        </p:blipFill>
        <p:spPr bwMode="auto">
          <a:xfrm>
            <a:off x="0" y="914400"/>
            <a:ext cx="9144000" cy="4105317"/>
          </a:xfrm>
          <a:prstGeom prst="rect">
            <a:avLst/>
          </a:prstGeom>
          <a:noFill/>
          <a:ln w="9525">
            <a:noFill/>
            <a:miter lim="800000"/>
            <a:headEnd/>
            <a:tailEnd/>
          </a:ln>
        </p:spPr>
      </p:pic>
      <p:graphicFrame>
        <p:nvGraphicFramePr>
          <p:cNvPr id="9" name="Table 8"/>
          <p:cNvGraphicFramePr>
            <a:graphicFrameLocks noGrp="1"/>
          </p:cNvGraphicFramePr>
          <p:nvPr>
            <p:extLst>
              <p:ext uri="{D42A27DB-BD31-4B8C-83A1-F6EECF244321}">
                <p14:modId xmlns:p14="http://schemas.microsoft.com/office/powerpoint/2010/main" val="3361871042"/>
              </p:ext>
            </p:extLst>
          </p:nvPr>
        </p:nvGraphicFramePr>
        <p:xfrm>
          <a:off x="990600" y="5029201"/>
          <a:ext cx="8188842" cy="1014315"/>
        </p:xfrm>
        <a:graphic>
          <a:graphicData uri="http://schemas.openxmlformats.org/drawingml/2006/table">
            <a:tbl>
              <a:tblPr/>
              <a:tblGrid>
                <a:gridCol w="4289393"/>
                <a:gridCol w="3899449"/>
              </a:tblGrid>
              <a:tr h="282795">
                <a:tc gridSpan="2">
                  <a:txBody>
                    <a:bodyPr/>
                    <a:lstStyle/>
                    <a:p>
                      <a:pPr marL="0" marR="0" algn="ctr">
                        <a:spcBef>
                          <a:spcPts val="0"/>
                        </a:spcBef>
                        <a:spcAft>
                          <a:spcPts val="0"/>
                        </a:spcAft>
                      </a:pPr>
                      <a:r>
                        <a:rPr lang="en-US" sz="1600" dirty="0">
                          <a:latin typeface="Calibri"/>
                          <a:ea typeface="Calibri"/>
                          <a:cs typeface="Times New Roman"/>
                        </a:rPr>
                        <a:t>Based on:</a:t>
                      </a:r>
                    </a:p>
                  </a:txBody>
                  <a:tcPr marL="68580" marR="68580" marT="0" marB="0">
                    <a:lnL>
                      <a:noFill/>
                    </a:lnL>
                    <a:lnR>
                      <a:noFill/>
                    </a:lnR>
                    <a:lnT>
                      <a:noFill/>
                    </a:lnT>
                    <a:lnB>
                      <a:noFill/>
                    </a:lnB>
                  </a:tcPr>
                </a:tc>
                <a:tc hMerge="1">
                  <a:txBody>
                    <a:bodyPr/>
                    <a:lstStyle/>
                    <a:p>
                      <a:endParaRPr lang="en-US"/>
                    </a:p>
                  </a:txBody>
                  <a:tcPr/>
                </a:tc>
              </a:tr>
              <a:tr h="631604">
                <a:tc>
                  <a:txBody>
                    <a:bodyPr/>
                    <a:lstStyle/>
                    <a:p>
                      <a:pPr marL="0" marR="0">
                        <a:spcBef>
                          <a:spcPts val="0"/>
                        </a:spcBef>
                        <a:spcAft>
                          <a:spcPts val="0"/>
                        </a:spcAft>
                      </a:pPr>
                      <a:r>
                        <a:rPr lang="en-US" sz="1600" dirty="0" smtClean="0">
                          <a:latin typeface="Calibri"/>
                          <a:ea typeface="Calibri"/>
                          <a:cs typeface="Times New Roman"/>
                        </a:rPr>
                        <a:t>UWPHI </a:t>
                      </a:r>
                      <a:r>
                        <a:rPr lang="en-US" sz="1600" dirty="0">
                          <a:latin typeface="Calibri"/>
                          <a:ea typeface="Calibri"/>
                          <a:cs typeface="Times New Roman"/>
                        </a:rPr>
                        <a:t>County Health Rankings &amp; Roadmaps Ranking Methods: Health Factor Weights for </a:t>
                      </a:r>
                      <a:endParaRPr lang="en-US" sz="1600" dirty="0" smtClean="0">
                        <a:latin typeface="Calibri"/>
                        <a:ea typeface="Calibri"/>
                        <a:cs typeface="Times New Roman"/>
                      </a:endParaRPr>
                    </a:p>
                    <a:p>
                      <a:pPr marL="0" marR="0">
                        <a:spcBef>
                          <a:spcPts val="0"/>
                        </a:spcBef>
                        <a:spcAft>
                          <a:spcPts val="0"/>
                        </a:spcAft>
                      </a:pPr>
                      <a:r>
                        <a:rPr lang="en-US" sz="1600" dirty="0" smtClean="0">
                          <a:latin typeface="Calibri"/>
                          <a:ea typeface="Calibri"/>
                          <a:cs typeface="Times New Roman"/>
                        </a:rPr>
                        <a:t>the </a:t>
                      </a:r>
                      <a:r>
                        <a:rPr lang="en-US" sz="1600" dirty="0">
                          <a:latin typeface="Calibri"/>
                          <a:ea typeface="Calibri"/>
                          <a:cs typeface="Times New Roman"/>
                        </a:rPr>
                        <a:t>2013 Health Rankings</a:t>
                      </a:r>
                    </a:p>
                  </a:txBody>
                  <a:tcPr marL="68580" marR="68580" marT="0" marB="0">
                    <a:lnL>
                      <a:noFill/>
                    </a:lnL>
                    <a:lnR>
                      <a:noFill/>
                    </a:lnR>
                    <a:lnT>
                      <a:noFill/>
                    </a:lnT>
                    <a:lnB>
                      <a:noFill/>
                    </a:lnB>
                  </a:tcPr>
                </a:tc>
                <a:tc>
                  <a:txBody>
                    <a:bodyPr/>
                    <a:lstStyle/>
                    <a:p>
                      <a:pPr marL="0" marR="0">
                        <a:spcBef>
                          <a:spcPts val="0"/>
                        </a:spcBef>
                        <a:spcAft>
                          <a:spcPts val="0"/>
                        </a:spcAft>
                      </a:pPr>
                      <a:r>
                        <a:rPr lang="en-US" sz="1600" dirty="0">
                          <a:latin typeface="Calibri"/>
                          <a:ea typeface="Calibri"/>
                          <a:cs typeface="Times New Roman"/>
                        </a:rPr>
                        <a:t>Young, G., et al. (2013) </a:t>
                      </a:r>
                    </a:p>
                    <a:p>
                      <a:pPr marL="0" marR="0">
                        <a:spcBef>
                          <a:spcPts val="0"/>
                        </a:spcBef>
                        <a:spcAft>
                          <a:spcPts val="0"/>
                        </a:spcAft>
                      </a:pPr>
                      <a:r>
                        <a:rPr lang="en-US" sz="1600" dirty="0">
                          <a:latin typeface="Calibri"/>
                          <a:ea typeface="Calibri"/>
                          <a:cs typeface="Times New Roman"/>
                        </a:rPr>
                        <a:t>Provision of community benefit by tax-exempt U.S. Hospitals. N. </a:t>
                      </a:r>
                      <a:r>
                        <a:rPr lang="en-US" sz="1600" dirty="0" err="1">
                          <a:latin typeface="Calibri"/>
                          <a:ea typeface="Calibri"/>
                          <a:cs typeface="Times New Roman"/>
                        </a:rPr>
                        <a:t>Engl</a:t>
                      </a:r>
                      <a:r>
                        <a:rPr lang="en-US" sz="1600" dirty="0">
                          <a:latin typeface="Calibri"/>
                          <a:ea typeface="Calibri"/>
                          <a:cs typeface="Times New Roman"/>
                        </a:rPr>
                        <a:t> J Med. 368: 16</a:t>
                      </a:r>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val="2336398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Footer Placeholder 6"/>
          <p:cNvSpPr txBox="1">
            <a:spLocks/>
          </p:cNvSpPr>
          <p:nvPr/>
        </p:nvSpPr>
        <p:spPr bwMode="auto">
          <a:xfrm>
            <a:off x="304800" y="6477000"/>
            <a:ext cx="18288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900" dirty="0" smtClean="0">
                <a:solidFill>
                  <a:srgbClr val="141E69"/>
                </a:solidFill>
                <a:ea typeface="ＭＳ Ｐゴシック" pitchFamily="34" charset="-128"/>
                <a:cs typeface="Arial" charset="0"/>
              </a:rPr>
              <a:t>© Community Catalyst 2014</a:t>
            </a:r>
            <a:endParaRPr lang="en-US" sz="900" dirty="0">
              <a:solidFill>
                <a:srgbClr val="141E69"/>
              </a:solidFill>
              <a:ea typeface="ＭＳ Ｐゴシック" pitchFamily="34" charset="-128"/>
              <a:cs typeface="Arial" charset="0"/>
            </a:endParaRPr>
          </a:p>
        </p:txBody>
      </p:sp>
      <p:graphicFrame>
        <p:nvGraphicFramePr>
          <p:cNvPr id="2" name="Chart 1"/>
          <p:cNvGraphicFramePr/>
          <p:nvPr>
            <p:extLst>
              <p:ext uri="{D42A27DB-BD31-4B8C-83A1-F6EECF244321}">
                <p14:modId xmlns:p14="http://schemas.microsoft.com/office/powerpoint/2010/main" val="758583949"/>
              </p:ext>
            </p:extLst>
          </p:nvPr>
        </p:nvGraphicFramePr>
        <p:xfrm>
          <a:off x="152400" y="31376"/>
          <a:ext cx="8610600" cy="629322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181600" y="6172200"/>
            <a:ext cx="3733800" cy="461665"/>
          </a:xfrm>
          <a:prstGeom prst="rect">
            <a:avLst/>
          </a:prstGeom>
          <a:noFill/>
        </p:spPr>
        <p:txBody>
          <a:bodyPr wrap="square" rtlCol="0">
            <a:spAutoFit/>
          </a:bodyPr>
          <a:lstStyle/>
          <a:p>
            <a:r>
              <a:rPr lang="en-US" sz="1200" dirty="0" smtClean="0"/>
              <a:t>Source</a:t>
            </a:r>
            <a:r>
              <a:rPr lang="en-US" sz="1200" dirty="0" smtClean="0">
                <a:hlinkClick r:id="rId4"/>
              </a:rPr>
              <a:t>: 2012 Community Benefit Reporting Report</a:t>
            </a:r>
            <a:r>
              <a:rPr lang="en-US" sz="1200" dirty="0" smtClean="0"/>
              <a:t>, Oregon Health Authority Office of Health Analytics</a:t>
            </a:r>
            <a:endParaRPr lang="en-US" sz="1200" dirty="0"/>
          </a:p>
        </p:txBody>
      </p:sp>
    </p:spTree>
    <p:extLst>
      <p:ext uri="{BB962C8B-B14F-4D97-AF65-F5344CB8AC3E}">
        <p14:creationId xmlns:p14="http://schemas.microsoft.com/office/powerpoint/2010/main" val="2958205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CCCurveBkgd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990975"/>
            <a:ext cx="91440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12"/>
          <p:cNvSpPr>
            <a:spLocks noGrp="1"/>
          </p:cNvSpPr>
          <p:nvPr>
            <p:ph type="title" idx="4294967295"/>
          </p:nvPr>
        </p:nvSpPr>
        <p:spPr>
          <a:xfrm>
            <a:off x="0" y="0"/>
            <a:ext cx="9144000" cy="838200"/>
          </a:xfrm>
          <a:solidFill>
            <a:srgbClr val="BCD1E3"/>
          </a:solidFill>
        </p:spPr>
        <p:txBody>
          <a:bodyPr/>
          <a:lstStyle/>
          <a:p>
            <a:pPr marL="342900" indent="0" algn="l"/>
            <a:r>
              <a:rPr lang="en-US" altLang="en-US" sz="3200" b="1" dirty="0" smtClean="0">
                <a:solidFill>
                  <a:srgbClr val="BE2D19"/>
                </a:solidFill>
                <a:ea typeface="ＭＳ Ｐゴシック" pitchFamily="34" charset="-128"/>
              </a:rPr>
              <a:t>Community Benefit: Canary in the Coal Mine or Lever for Change?</a:t>
            </a:r>
            <a:endParaRPr lang="en-US" altLang="en-US" sz="3200" b="1" dirty="0" smtClean="0">
              <a:solidFill>
                <a:srgbClr val="BE2D19"/>
              </a:solidFill>
              <a:ea typeface="ＭＳ Ｐゴシック" pitchFamily="34" charset="-128"/>
            </a:endParaRPr>
          </a:p>
        </p:txBody>
      </p:sp>
      <p:sp>
        <p:nvSpPr>
          <p:cNvPr id="18436" name="Footer Placeholder 6"/>
          <p:cNvSpPr txBox="1">
            <a:spLocks/>
          </p:cNvSpPr>
          <p:nvPr/>
        </p:nvSpPr>
        <p:spPr bwMode="auto">
          <a:xfrm>
            <a:off x="304800" y="6477000"/>
            <a:ext cx="148431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rgbClr val="000000"/>
              </a:buClr>
              <a:buSzPct val="100000"/>
              <a:buFont typeface="Arial" charset="0"/>
              <a:buChar char="•"/>
              <a:defRPr sz="3200">
                <a:solidFill>
                  <a:schemeClr val="tx1"/>
                </a:solidFill>
                <a:latin typeface="Arial" charset="0"/>
                <a:sym typeface="Arial" charset="0"/>
              </a:defRPr>
            </a:lvl1pPr>
            <a:lvl2pPr marL="742950" indent="-285750" eaLnBrk="0" hangingPunct="0">
              <a:spcBef>
                <a:spcPts val="600"/>
              </a:spcBef>
              <a:buClr>
                <a:srgbClr val="000000"/>
              </a:buClr>
              <a:buSzPct val="100000"/>
              <a:buFont typeface="Arial" charset="0"/>
              <a:buChar char="–"/>
              <a:defRPr sz="2800">
                <a:solidFill>
                  <a:schemeClr val="tx1"/>
                </a:solidFill>
                <a:latin typeface="Arial" charset="0"/>
                <a:sym typeface="Arial" charset="0"/>
              </a:defRPr>
            </a:lvl2pPr>
            <a:lvl3pPr marL="1143000" indent="-228600" eaLnBrk="0" hangingPunct="0">
              <a:spcBef>
                <a:spcPts val="600"/>
              </a:spcBef>
              <a:buClr>
                <a:srgbClr val="000000"/>
              </a:buClr>
              <a:buSzPct val="100000"/>
              <a:buFont typeface="Arial" charset="0"/>
              <a:buChar char="•"/>
              <a:defRPr sz="2400">
                <a:solidFill>
                  <a:schemeClr val="tx1"/>
                </a:solidFill>
                <a:latin typeface="Arial" charset="0"/>
                <a:sym typeface="Arial" charset="0"/>
              </a:defRPr>
            </a:lvl3pPr>
            <a:lvl4pPr marL="16002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4pPr>
            <a:lvl5pPr marL="20574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5pPr>
            <a:lvl6pPr marL="25146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6pPr>
            <a:lvl7pPr marL="29718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7pPr>
            <a:lvl8pPr marL="34290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8pPr>
            <a:lvl9pPr marL="38862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9pPr>
          </a:lstStyle>
          <a:p>
            <a:pPr algn="r" eaLnBrk="1" hangingPunct="1">
              <a:spcBef>
                <a:spcPct val="0"/>
              </a:spcBef>
              <a:buClrTx/>
              <a:buSzTx/>
              <a:buFontTx/>
              <a:buNone/>
            </a:pPr>
            <a:r>
              <a:rPr lang="en-US" altLang="en-US" sz="800">
                <a:solidFill>
                  <a:srgbClr val="141E69"/>
                </a:solidFill>
                <a:ea typeface="ＭＳ Ｐゴシック" pitchFamily="34" charset="-128"/>
                <a:cs typeface="Arial" charset="0"/>
              </a:rPr>
              <a:t>© 2014</a:t>
            </a:r>
          </a:p>
        </p:txBody>
      </p:sp>
      <p:sp>
        <p:nvSpPr>
          <p:cNvPr id="2" name="TextBox 1"/>
          <p:cNvSpPr txBox="1"/>
          <p:nvPr/>
        </p:nvSpPr>
        <p:spPr>
          <a:xfrm>
            <a:off x="609600" y="1295400"/>
            <a:ext cx="8077200" cy="1077218"/>
          </a:xfrm>
          <a:prstGeom prst="rect">
            <a:avLst/>
          </a:prstGeom>
          <a:noFill/>
        </p:spPr>
        <p:txBody>
          <a:bodyPr>
            <a:spAutoFit/>
          </a:bodyPr>
          <a:lstStyle/>
          <a:p>
            <a:pPr>
              <a:defRPr/>
            </a:pPr>
            <a:endParaRPr lang="en-US" sz="3200" dirty="0">
              <a:latin typeface="Arial" pitchFamily="34" charset="0"/>
            </a:endParaRPr>
          </a:p>
          <a:p>
            <a:pPr marL="285750" indent="-285750">
              <a:buFont typeface="Arial" pitchFamily="34" charset="0"/>
              <a:buChar char="•"/>
              <a:defRPr/>
            </a:pPr>
            <a:endParaRPr lang="en-US" sz="3200" dirty="0">
              <a:latin typeface="Arial" pitchFamily="34" charset="0"/>
            </a:endParaRPr>
          </a:p>
        </p:txBody>
      </p:sp>
      <p:pic>
        <p:nvPicPr>
          <p:cNvPr id="2050" name="Picture 2" descr="http://m.c.lnkd.licdn.com/mpr/mpr/p/7/005/01d/2d2/1a5fc7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38200"/>
            <a:ext cx="9144000" cy="614389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0" y="877062"/>
            <a:ext cx="9144000" cy="6172200"/>
          </a:xfrm>
          <a:prstGeom prst="rect">
            <a:avLst/>
          </a:prstGeom>
          <a:solidFill>
            <a:srgbClr val="FFFFFF">
              <a:alpha val="67000"/>
            </a:srgbClr>
          </a:solidFill>
          <a:ln>
            <a:noFill/>
          </a:ln>
          <a:extLst/>
        </p:spPr>
        <p:txBody>
          <a:bodyPr/>
          <a:lstStyle>
            <a:lvl1pPr marL="342900" indent="-342900" eaLnBrk="0" hangingPunct="0">
              <a:spcBef>
                <a:spcPts val="700"/>
              </a:spcBef>
              <a:buClr>
                <a:srgbClr val="000000"/>
              </a:buClr>
              <a:buSzPct val="100000"/>
              <a:buFont typeface="Arial" charset="0"/>
              <a:buChar char="•"/>
              <a:defRPr sz="3200">
                <a:solidFill>
                  <a:schemeClr val="tx1"/>
                </a:solidFill>
                <a:latin typeface="Arial" charset="0"/>
                <a:sym typeface="Arial" charset="0"/>
              </a:defRPr>
            </a:lvl1pPr>
            <a:lvl2pPr marL="914400" indent="-457200" eaLnBrk="0" hangingPunct="0">
              <a:spcBef>
                <a:spcPts val="600"/>
              </a:spcBef>
              <a:buClr>
                <a:srgbClr val="000000"/>
              </a:buClr>
              <a:buSzPct val="100000"/>
              <a:buFont typeface="Arial" charset="0"/>
              <a:buChar char="–"/>
              <a:defRPr sz="2800">
                <a:solidFill>
                  <a:schemeClr val="tx1"/>
                </a:solidFill>
                <a:latin typeface="Arial" charset="0"/>
                <a:sym typeface="Arial" charset="0"/>
              </a:defRPr>
            </a:lvl2pPr>
            <a:lvl3pPr marL="1143000" indent="-228600" eaLnBrk="0" hangingPunct="0">
              <a:spcBef>
                <a:spcPts val="600"/>
              </a:spcBef>
              <a:buClr>
                <a:srgbClr val="000000"/>
              </a:buClr>
              <a:buSzPct val="100000"/>
              <a:buFont typeface="Arial" charset="0"/>
              <a:buChar char="•"/>
              <a:defRPr sz="2400">
                <a:solidFill>
                  <a:schemeClr val="tx1"/>
                </a:solidFill>
                <a:latin typeface="Arial" charset="0"/>
                <a:sym typeface="Arial" charset="0"/>
              </a:defRPr>
            </a:lvl3pPr>
            <a:lvl4pPr marL="16002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4pPr>
            <a:lvl5pPr marL="20574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5pPr>
            <a:lvl6pPr marL="25146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6pPr>
            <a:lvl7pPr marL="29718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7pPr>
            <a:lvl8pPr marL="34290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8pPr>
            <a:lvl9pPr marL="38862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9pPr>
          </a:lstStyle>
          <a:p>
            <a:pPr lvl="1" eaLnBrk="1" hangingPunct="1">
              <a:lnSpc>
                <a:spcPct val="80000"/>
              </a:lnSpc>
              <a:spcBef>
                <a:spcPct val="50000"/>
              </a:spcBef>
              <a:buClr>
                <a:srgbClr val="BE2D19"/>
              </a:buClr>
              <a:buSzTx/>
              <a:buFont typeface="Arial" charset="0"/>
              <a:buChar char="•"/>
            </a:pPr>
            <a:endParaRPr lang="en-US" altLang="en-US" sz="3200" b="1" dirty="0">
              <a:solidFill>
                <a:srgbClr val="141E69"/>
              </a:solidFill>
            </a:endParaRPr>
          </a:p>
        </p:txBody>
      </p:sp>
      <p:sp>
        <p:nvSpPr>
          <p:cNvPr id="3" name="TextBox 2"/>
          <p:cNvSpPr txBox="1"/>
          <p:nvPr/>
        </p:nvSpPr>
        <p:spPr>
          <a:xfrm>
            <a:off x="1091682" y="6151325"/>
            <a:ext cx="8077200" cy="461665"/>
          </a:xfrm>
          <a:prstGeom prst="rect">
            <a:avLst/>
          </a:prstGeom>
          <a:noFill/>
        </p:spPr>
        <p:txBody>
          <a:bodyPr wrap="square" rtlCol="0">
            <a:spAutoFit/>
          </a:bodyPr>
          <a:lstStyle/>
          <a:p>
            <a:r>
              <a:rPr lang="en-US" sz="1200" dirty="0" smtClean="0"/>
              <a:t>Source: “</a:t>
            </a:r>
            <a:r>
              <a:rPr lang="en-US" sz="1200" dirty="0" smtClean="0">
                <a:hlinkClick r:id="rId5" action="ppaction://hlinkfile"/>
              </a:rPr>
              <a:t>Trends in Hospital-Based Population Health Infrastructure: Results from an ACHI and AHA Survey,” </a:t>
            </a:r>
            <a:r>
              <a:rPr lang="en-US" sz="1200" dirty="0" smtClean="0"/>
              <a:t>Association for Community Health Improvement (December 2013)</a:t>
            </a:r>
            <a:endParaRPr lang="en-US" sz="1200" dirty="0"/>
          </a:p>
        </p:txBody>
      </p:sp>
      <p:sp>
        <p:nvSpPr>
          <p:cNvPr id="4" name="TextBox 3"/>
          <p:cNvSpPr txBox="1"/>
          <p:nvPr/>
        </p:nvSpPr>
        <p:spPr>
          <a:xfrm>
            <a:off x="152400" y="900172"/>
            <a:ext cx="8960870" cy="4955203"/>
          </a:xfrm>
          <a:prstGeom prst="rect">
            <a:avLst/>
          </a:prstGeom>
          <a:noFill/>
        </p:spPr>
        <p:txBody>
          <a:bodyPr wrap="square" rtlCol="0">
            <a:spAutoFit/>
          </a:bodyPr>
          <a:lstStyle/>
          <a:p>
            <a:r>
              <a:rPr lang="en-US" sz="3600" dirty="0" smtClean="0"/>
              <a:t>“Adopting a population-based approach to care that encompasses the spectrum of determinants of health is </a:t>
            </a:r>
            <a:r>
              <a:rPr lang="en-US" sz="3600" b="1" dirty="0" smtClean="0"/>
              <a:t>essential for care systems to thrive</a:t>
            </a:r>
            <a:r>
              <a:rPr lang="en-US" sz="3600" dirty="0" smtClean="0"/>
              <a:t> in the ACA era. To improve health outside their walls, hospitals and care systems </a:t>
            </a:r>
            <a:r>
              <a:rPr lang="en-US" sz="3600" b="1" dirty="0" smtClean="0"/>
              <a:t>must engage in multisectoral partnerships</a:t>
            </a:r>
            <a:r>
              <a:rPr lang="en-US" sz="3600" dirty="0" smtClean="0"/>
              <a:t>….” </a:t>
            </a:r>
          </a:p>
          <a:p>
            <a:r>
              <a:rPr lang="en-US" sz="3600" dirty="0" smtClean="0"/>
              <a:t>- </a:t>
            </a:r>
            <a:r>
              <a:rPr lang="en-US" sz="2800" dirty="0" smtClean="0"/>
              <a:t>American Hospital Association and Association for Community Health Improvement</a:t>
            </a:r>
            <a:endParaRPr lang="en-US" sz="2800" dirty="0"/>
          </a:p>
        </p:txBody>
      </p:sp>
    </p:spTree>
    <p:extLst>
      <p:ext uri="{BB962C8B-B14F-4D97-AF65-F5344CB8AC3E}">
        <p14:creationId xmlns:p14="http://schemas.microsoft.com/office/powerpoint/2010/main" val="336839169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2"/>
          <p:cNvSpPr>
            <a:spLocks noGrp="1"/>
          </p:cNvSpPr>
          <p:nvPr>
            <p:ph type="title" idx="4294967295"/>
          </p:nvPr>
        </p:nvSpPr>
        <p:spPr>
          <a:xfrm>
            <a:off x="0" y="0"/>
            <a:ext cx="9144000" cy="838200"/>
          </a:xfrm>
          <a:solidFill>
            <a:srgbClr val="BCD1E3"/>
          </a:solidFill>
        </p:spPr>
        <p:txBody>
          <a:bodyPr/>
          <a:lstStyle/>
          <a:p>
            <a:pPr marL="342900" indent="0" algn="l"/>
            <a:r>
              <a:rPr lang="en-US" altLang="en-US" sz="3200" b="1" dirty="0" smtClean="0">
                <a:solidFill>
                  <a:srgbClr val="BE2D19"/>
                </a:solidFill>
                <a:ea typeface="ＭＳ Ｐゴシック" pitchFamily="34" charset="-128"/>
              </a:rPr>
              <a:t>Community Benefit: Canary in the Coal Mine or Lever for Change?</a:t>
            </a:r>
            <a:endParaRPr lang="en-US" altLang="en-US" sz="3200" b="1" dirty="0" smtClean="0">
              <a:solidFill>
                <a:srgbClr val="BE2D19"/>
              </a:solidFill>
              <a:ea typeface="ＭＳ Ｐゴシック" pitchFamily="34" charset="-128"/>
            </a:endParaRPr>
          </a:p>
        </p:txBody>
      </p:sp>
      <p:sp>
        <p:nvSpPr>
          <p:cNvPr id="18436" name="Footer Placeholder 6"/>
          <p:cNvSpPr txBox="1">
            <a:spLocks/>
          </p:cNvSpPr>
          <p:nvPr/>
        </p:nvSpPr>
        <p:spPr bwMode="auto">
          <a:xfrm>
            <a:off x="304800" y="6477000"/>
            <a:ext cx="148431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rgbClr val="000000"/>
              </a:buClr>
              <a:buSzPct val="100000"/>
              <a:buFont typeface="Arial" charset="0"/>
              <a:buChar char="•"/>
              <a:defRPr sz="3200">
                <a:solidFill>
                  <a:schemeClr val="tx1"/>
                </a:solidFill>
                <a:latin typeface="Arial" charset="0"/>
                <a:sym typeface="Arial" charset="0"/>
              </a:defRPr>
            </a:lvl1pPr>
            <a:lvl2pPr marL="742950" indent="-285750" eaLnBrk="0" hangingPunct="0">
              <a:spcBef>
                <a:spcPts val="600"/>
              </a:spcBef>
              <a:buClr>
                <a:srgbClr val="000000"/>
              </a:buClr>
              <a:buSzPct val="100000"/>
              <a:buFont typeface="Arial" charset="0"/>
              <a:buChar char="–"/>
              <a:defRPr sz="2800">
                <a:solidFill>
                  <a:schemeClr val="tx1"/>
                </a:solidFill>
                <a:latin typeface="Arial" charset="0"/>
                <a:sym typeface="Arial" charset="0"/>
              </a:defRPr>
            </a:lvl2pPr>
            <a:lvl3pPr marL="1143000" indent="-228600" eaLnBrk="0" hangingPunct="0">
              <a:spcBef>
                <a:spcPts val="600"/>
              </a:spcBef>
              <a:buClr>
                <a:srgbClr val="000000"/>
              </a:buClr>
              <a:buSzPct val="100000"/>
              <a:buFont typeface="Arial" charset="0"/>
              <a:buChar char="•"/>
              <a:defRPr sz="2400">
                <a:solidFill>
                  <a:schemeClr val="tx1"/>
                </a:solidFill>
                <a:latin typeface="Arial" charset="0"/>
                <a:sym typeface="Arial" charset="0"/>
              </a:defRPr>
            </a:lvl3pPr>
            <a:lvl4pPr marL="16002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4pPr>
            <a:lvl5pPr marL="20574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5pPr>
            <a:lvl6pPr marL="25146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6pPr>
            <a:lvl7pPr marL="29718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7pPr>
            <a:lvl8pPr marL="34290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8pPr>
            <a:lvl9pPr marL="38862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9pPr>
          </a:lstStyle>
          <a:p>
            <a:pPr algn="r" eaLnBrk="1" hangingPunct="1">
              <a:spcBef>
                <a:spcPct val="0"/>
              </a:spcBef>
              <a:buClrTx/>
              <a:buSzTx/>
              <a:buFontTx/>
              <a:buNone/>
            </a:pPr>
            <a:r>
              <a:rPr lang="en-US" altLang="en-US" sz="800">
                <a:solidFill>
                  <a:srgbClr val="141E69"/>
                </a:solidFill>
                <a:ea typeface="ＭＳ Ｐゴシック" pitchFamily="34" charset="-128"/>
                <a:cs typeface="Arial" charset="0"/>
              </a:rPr>
              <a:t>© 2014</a:t>
            </a:r>
          </a:p>
        </p:txBody>
      </p:sp>
      <p:sp>
        <p:nvSpPr>
          <p:cNvPr id="2" name="TextBox 1"/>
          <p:cNvSpPr txBox="1"/>
          <p:nvPr/>
        </p:nvSpPr>
        <p:spPr>
          <a:xfrm>
            <a:off x="609600" y="1295400"/>
            <a:ext cx="8077200" cy="1077218"/>
          </a:xfrm>
          <a:prstGeom prst="rect">
            <a:avLst/>
          </a:prstGeom>
          <a:noFill/>
        </p:spPr>
        <p:txBody>
          <a:bodyPr>
            <a:spAutoFit/>
          </a:bodyPr>
          <a:lstStyle/>
          <a:p>
            <a:pPr>
              <a:defRPr/>
            </a:pPr>
            <a:endParaRPr lang="en-US" sz="3200" dirty="0">
              <a:latin typeface="Arial" pitchFamily="34" charset="0"/>
            </a:endParaRPr>
          </a:p>
          <a:p>
            <a:pPr marL="285750" indent="-285750">
              <a:buFont typeface="Arial" pitchFamily="34" charset="0"/>
              <a:buChar char="•"/>
              <a:defRPr/>
            </a:pPr>
            <a:endParaRPr lang="en-US" sz="3200" dirty="0">
              <a:latin typeface="Arial" pitchFamily="34" charset="0"/>
            </a:endParaRPr>
          </a:p>
        </p:txBody>
      </p:sp>
      <p:pic>
        <p:nvPicPr>
          <p:cNvPr id="2054" name="Picture 6" descr="http://www.advisory.com/~/media/Advisory-com/Daily-Briefing/2012/11/DB_medicaid_map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399"/>
            <a:ext cx="9677400" cy="621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72322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descr="CCCurveBkgd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990975"/>
            <a:ext cx="91440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12"/>
          <p:cNvSpPr>
            <a:spLocks noGrp="1"/>
          </p:cNvSpPr>
          <p:nvPr>
            <p:ph type="title" idx="4294967295"/>
          </p:nvPr>
        </p:nvSpPr>
        <p:spPr>
          <a:xfrm>
            <a:off x="0" y="0"/>
            <a:ext cx="9144000" cy="762000"/>
          </a:xfrm>
          <a:solidFill>
            <a:srgbClr val="BCD1E3"/>
          </a:solidFill>
        </p:spPr>
        <p:txBody>
          <a:bodyPr/>
          <a:lstStyle/>
          <a:p>
            <a:pPr marL="342900" indent="0" algn="l"/>
            <a:r>
              <a:rPr lang="en-US" altLang="en-US" sz="3200" b="1" dirty="0" smtClean="0">
                <a:solidFill>
                  <a:srgbClr val="BE2D19"/>
                </a:solidFill>
                <a:ea typeface="ＭＳ Ｐゴシック" pitchFamily="34" charset="-128"/>
              </a:rPr>
              <a:t>Looking Ahead: Potential to Partner </a:t>
            </a:r>
            <a:endParaRPr lang="en-US" altLang="en-US" sz="3200" b="1" dirty="0" smtClean="0">
              <a:solidFill>
                <a:srgbClr val="BE2D19"/>
              </a:solidFill>
              <a:ea typeface="ＭＳ Ｐゴシック" pitchFamily="34" charset="-128"/>
            </a:endParaRPr>
          </a:p>
        </p:txBody>
      </p:sp>
      <p:sp>
        <p:nvSpPr>
          <p:cNvPr id="30724" name="Footer Placeholder 6"/>
          <p:cNvSpPr txBox="1">
            <a:spLocks/>
          </p:cNvSpPr>
          <p:nvPr/>
        </p:nvSpPr>
        <p:spPr bwMode="auto">
          <a:xfrm>
            <a:off x="304800" y="6477000"/>
            <a:ext cx="148431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rgbClr val="000000"/>
              </a:buClr>
              <a:buSzPct val="100000"/>
              <a:buFont typeface="Arial" charset="0"/>
              <a:buChar char="•"/>
              <a:defRPr sz="3200">
                <a:solidFill>
                  <a:schemeClr val="tx1"/>
                </a:solidFill>
                <a:latin typeface="Arial" charset="0"/>
                <a:sym typeface="Arial" charset="0"/>
              </a:defRPr>
            </a:lvl1pPr>
            <a:lvl2pPr marL="742950" indent="-285750" eaLnBrk="0" hangingPunct="0">
              <a:spcBef>
                <a:spcPts val="600"/>
              </a:spcBef>
              <a:buClr>
                <a:srgbClr val="000000"/>
              </a:buClr>
              <a:buSzPct val="100000"/>
              <a:buFont typeface="Arial" charset="0"/>
              <a:buChar char="–"/>
              <a:defRPr sz="2800">
                <a:solidFill>
                  <a:schemeClr val="tx1"/>
                </a:solidFill>
                <a:latin typeface="Arial" charset="0"/>
                <a:sym typeface="Arial" charset="0"/>
              </a:defRPr>
            </a:lvl2pPr>
            <a:lvl3pPr marL="1143000" indent="-228600" eaLnBrk="0" hangingPunct="0">
              <a:spcBef>
                <a:spcPts val="600"/>
              </a:spcBef>
              <a:buClr>
                <a:srgbClr val="000000"/>
              </a:buClr>
              <a:buSzPct val="100000"/>
              <a:buFont typeface="Arial" charset="0"/>
              <a:buChar char="•"/>
              <a:defRPr sz="2400">
                <a:solidFill>
                  <a:schemeClr val="tx1"/>
                </a:solidFill>
                <a:latin typeface="Arial" charset="0"/>
                <a:sym typeface="Arial" charset="0"/>
              </a:defRPr>
            </a:lvl3pPr>
            <a:lvl4pPr marL="16002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4pPr>
            <a:lvl5pPr marL="20574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5pPr>
            <a:lvl6pPr marL="25146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6pPr>
            <a:lvl7pPr marL="29718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7pPr>
            <a:lvl8pPr marL="34290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8pPr>
            <a:lvl9pPr marL="38862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9pPr>
          </a:lstStyle>
          <a:p>
            <a:pPr algn="r" eaLnBrk="1" hangingPunct="1">
              <a:spcBef>
                <a:spcPct val="0"/>
              </a:spcBef>
              <a:buClrTx/>
              <a:buSzTx/>
              <a:buFontTx/>
              <a:buNone/>
            </a:pPr>
            <a:r>
              <a:rPr lang="en-US" altLang="en-US" sz="800">
                <a:solidFill>
                  <a:srgbClr val="141E69"/>
                </a:solidFill>
                <a:ea typeface="ＭＳ Ｐゴシック" pitchFamily="34" charset="-128"/>
                <a:cs typeface="Arial" charset="0"/>
              </a:rPr>
              <a:t>© 2014</a:t>
            </a:r>
          </a:p>
        </p:txBody>
      </p:sp>
      <p:pic>
        <p:nvPicPr>
          <p:cNvPr id="30725" name="Picture 2" descr="http://insideintercom.io/wp-content/uploads/2012/04/Start-ups-Vision-7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 y="750935"/>
            <a:ext cx="9166225"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a:spLocks noChangeArrowheads="1"/>
          </p:cNvSpPr>
          <p:nvPr/>
        </p:nvSpPr>
        <p:spPr bwMode="auto">
          <a:xfrm>
            <a:off x="-11113" y="750935"/>
            <a:ext cx="9166225" cy="6172200"/>
          </a:xfrm>
          <a:prstGeom prst="rect">
            <a:avLst/>
          </a:prstGeom>
          <a:solidFill>
            <a:srgbClr val="FFFFFF">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342900" indent="-342900" eaLnBrk="0" hangingPunct="0">
              <a:spcBef>
                <a:spcPts val="700"/>
              </a:spcBef>
              <a:buClr>
                <a:srgbClr val="000000"/>
              </a:buClr>
              <a:buSzPct val="100000"/>
              <a:buFont typeface="Arial" charset="0"/>
              <a:buChar char="•"/>
              <a:defRPr sz="3200">
                <a:solidFill>
                  <a:schemeClr val="tx1"/>
                </a:solidFill>
                <a:latin typeface="Arial" charset="0"/>
                <a:sym typeface="Arial" charset="0"/>
              </a:defRPr>
            </a:lvl1pPr>
            <a:lvl2pPr marL="914400" indent="-457200" eaLnBrk="0" hangingPunct="0">
              <a:spcBef>
                <a:spcPts val="600"/>
              </a:spcBef>
              <a:buClr>
                <a:srgbClr val="000000"/>
              </a:buClr>
              <a:buSzPct val="100000"/>
              <a:buFont typeface="Arial" charset="0"/>
              <a:buChar char="–"/>
              <a:defRPr sz="2800">
                <a:solidFill>
                  <a:schemeClr val="tx1"/>
                </a:solidFill>
                <a:latin typeface="Arial" charset="0"/>
                <a:sym typeface="Arial" charset="0"/>
              </a:defRPr>
            </a:lvl2pPr>
            <a:lvl3pPr marL="1143000" indent="-228600" eaLnBrk="0" hangingPunct="0">
              <a:spcBef>
                <a:spcPts val="600"/>
              </a:spcBef>
              <a:buClr>
                <a:srgbClr val="000000"/>
              </a:buClr>
              <a:buSzPct val="100000"/>
              <a:buFont typeface="Arial" charset="0"/>
              <a:buChar char="•"/>
              <a:defRPr sz="2400">
                <a:solidFill>
                  <a:schemeClr val="tx1"/>
                </a:solidFill>
                <a:latin typeface="Arial" charset="0"/>
                <a:sym typeface="Arial" charset="0"/>
              </a:defRPr>
            </a:lvl3pPr>
            <a:lvl4pPr marL="16002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4pPr>
            <a:lvl5pPr marL="20574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5pPr>
            <a:lvl6pPr marL="25146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6pPr>
            <a:lvl7pPr marL="29718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7pPr>
            <a:lvl8pPr marL="34290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8pPr>
            <a:lvl9pPr marL="38862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9pPr>
          </a:lstStyle>
          <a:p>
            <a:r>
              <a:rPr lang="en-US" altLang="en-US" dirty="0" smtClean="0"/>
              <a:t>Three-site pilot program</a:t>
            </a:r>
          </a:p>
          <a:p>
            <a:pPr lvl="1"/>
            <a:r>
              <a:rPr lang="en-US" altLang="en-US" sz="2400" dirty="0" smtClean="0"/>
              <a:t>The Bronx, New York City </a:t>
            </a:r>
          </a:p>
          <a:p>
            <a:pPr lvl="1"/>
            <a:r>
              <a:rPr lang="en-US" altLang="en-US" sz="2400" dirty="0" smtClean="0"/>
              <a:t>Phillips Neighborhood, Minneapolis</a:t>
            </a:r>
          </a:p>
          <a:p>
            <a:pPr lvl="1"/>
            <a:r>
              <a:rPr lang="en-US" altLang="en-US" sz="2400" dirty="0" smtClean="0"/>
              <a:t>Metro Portland, OR</a:t>
            </a:r>
          </a:p>
          <a:p>
            <a:r>
              <a:rPr lang="en-US" altLang="en-US" dirty="0" smtClean="0"/>
              <a:t>Staff support and technical assistance</a:t>
            </a:r>
          </a:p>
          <a:p>
            <a:pPr lvl="1"/>
            <a:r>
              <a:rPr lang="en-US" altLang="en-US" sz="2400" dirty="0" smtClean="0"/>
              <a:t>Policy analysis</a:t>
            </a:r>
          </a:p>
          <a:p>
            <a:pPr lvl="1"/>
            <a:r>
              <a:rPr lang="en-US" altLang="en-US" sz="2400" dirty="0" smtClean="0"/>
              <a:t>Analyzing hospital community benefit data/process</a:t>
            </a:r>
          </a:p>
          <a:p>
            <a:pPr lvl="1"/>
            <a:r>
              <a:rPr lang="en-US" altLang="en-US" sz="2400" dirty="0" smtClean="0"/>
              <a:t>Preparing for hospital meetings </a:t>
            </a:r>
          </a:p>
          <a:p>
            <a:r>
              <a:rPr lang="en-US" altLang="en-US" dirty="0" smtClean="0"/>
              <a:t>Test training curriculum (June 2014 release)</a:t>
            </a:r>
          </a:p>
          <a:p>
            <a:pPr lvl="1"/>
            <a:r>
              <a:rPr lang="en-US" altLang="en-US" sz="2400" dirty="0" smtClean="0"/>
              <a:t>Personal </a:t>
            </a:r>
            <a:r>
              <a:rPr lang="en-US" altLang="en-US" sz="2400" dirty="0" smtClean="0">
                <a:sym typeface="Wingdings" panose="05000000000000000000" pitchFamily="2" charset="2"/>
              </a:rPr>
              <a:t> systemic </a:t>
            </a:r>
            <a:endParaRPr lang="en-US" altLang="en-US" sz="2400" dirty="0" smtClean="0"/>
          </a:p>
          <a:p>
            <a:pPr lvl="1"/>
            <a:r>
              <a:rPr lang="en-US" altLang="en-US" sz="2400" dirty="0" smtClean="0"/>
              <a:t>Broad view of health (economic, environmental)</a:t>
            </a:r>
          </a:p>
          <a:p>
            <a:pPr lvl="1"/>
            <a:r>
              <a:rPr lang="en-US" altLang="en-US" sz="2400" dirty="0" smtClean="0"/>
              <a:t>Community benefit, hospital dynamics</a:t>
            </a:r>
          </a:p>
          <a:p>
            <a:pPr lvl="1"/>
            <a:r>
              <a:rPr lang="en-US" altLang="en-US" sz="2400" dirty="0" smtClean="0"/>
              <a:t>Basic organizing skills (CBPR, negotiations)</a:t>
            </a:r>
          </a:p>
          <a:p>
            <a:pPr marL="457200" lvl="1" indent="0">
              <a:buNone/>
            </a:pPr>
            <a:endParaRPr lang="en-US" altLang="en-US" dirty="0" smtClean="0"/>
          </a:p>
          <a:p>
            <a:endParaRPr lang="en-US" altLang="en-US" dirty="0" smtClean="0"/>
          </a:p>
        </p:txBody>
      </p:sp>
    </p:spTree>
    <p:extLst>
      <p:ext uri="{BB962C8B-B14F-4D97-AF65-F5344CB8AC3E}">
        <p14:creationId xmlns:p14="http://schemas.microsoft.com/office/powerpoint/2010/main" val="369203473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12"/>
          <p:cNvSpPr>
            <a:spLocks noGrp="1"/>
          </p:cNvSpPr>
          <p:nvPr>
            <p:ph type="title" idx="4294967295"/>
          </p:nvPr>
        </p:nvSpPr>
        <p:spPr>
          <a:xfrm>
            <a:off x="0" y="0"/>
            <a:ext cx="9144000" cy="914400"/>
          </a:xfrm>
          <a:solidFill>
            <a:srgbClr val="BCD1E3"/>
          </a:solidFill>
        </p:spPr>
        <p:txBody>
          <a:bodyPr/>
          <a:lstStyle/>
          <a:p>
            <a:pPr marL="342900" indent="0" algn="l"/>
            <a:r>
              <a:rPr lang="en-US" altLang="en-US" sz="3200" b="1" dirty="0" smtClean="0">
                <a:solidFill>
                  <a:srgbClr val="BE2D19"/>
                </a:solidFill>
                <a:ea typeface="ＭＳ Ｐゴシック" pitchFamily="-65" charset="-128"/>
              </a:rPr>
              <a:t>Fundamental Premise</a:t>
            </a:r>
            <a:endParaRPr lang="en-US" altLang="en-US" sz="3200" b="1" dirty="0" smtClean="0">
              <a:solidFill>
                <a:srgbClr val="BE2D19"/>
              </a:solidFill>
              <a:ea typeface="ＭＳ Ｐゴシック" pitchFamily="-65" charset="-128"/>
            </a:endParaRPr>
          </a:p>
        </p:txBody>
      </p:sp>
      <p:pic>
        <p:nvPicPr>
          <p:cNvPr id="41987" name="Picture 6" descr="CCCurveBkgd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990975"/>
            <a:ext cx="91440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13"/>
          <p:cNvSpPr>
            <a:spLocks noGrp="1"/>
          </p:cNvSpPr>
          <p:nvPr>
            <p:ph type="body" idx="4294967295"/>
          </p:nvPr>
        </p:nvSpPr>
        <p:spPr>
          <a:xfrm>
            <a:off x="228600" y="762000"/>
            <a:ext cx="8915400" cy="4881563"/>
          </a:xfrm>
          <a:prstGeom prst="roundRect">
            <a:avLst>
              <a:gd name="adj" fmla="val 16667"/>
            </a:avLst>
          </a:prstGeom>
        </p:spPr>
        <p:txBody>
          <a:bodyPr>
            <a:spAutoFit/>
          </a:bodyPr>
          <a:lstStyle/>
          <a:p>
            <a:pPr marL="0" indent="0">
              <a:spcBef>
                <a:spcPts val="1200"/>
              </a:spcBef>
              <a:buClr>
                <a:srgbClr val="BE2D19"/>
              </a:buClr>
              <a:buFont typeface="Arial" charset="0"/>
              <a:buNone/>
            </a:pPr>
            <a:r>
              <a:rPr lang="en-US" altLang="en-US" sz="3500" smtClean="0">
                <a:solidFill>
                  <a:srgbClr val="141E69"/>
                </a:solidFill>
                <a:ea typeface="ＭＳ Ｐゴシック" pitchFamily="-65" charset="-128"/>
              </a:rPr>
              <a:t>“Regardless of the scale on which a community assessment is conducted, it is likely to be most effective if it…respects both stories and studies, and places its heaviest emphasis on eliciting high-level community participation throughout the assessment [implementation and evaluation] process.” </a:t>
            </a:r>
          </a:p>
        </p:txBody>
      </p:sp>
      <p:sp>
        <p:nvSpPr>
          <p:cNvPr id="41989" name="Footer Placeholder 6"/>
          <p:cNvSpPr txBox="1">
            <a:spLocks/>
          </p:cNvSpPr>
          <p:nvPr/>
        </p:nvSpPr>
        <p:spPr bwMode="auto">
          <a:xfrm>
            <a:off x="457200" y="6480175"/>
            <a:ext cx="148431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rgbClr val="000000"/>
              </a:buClr>
              <a:buSzPct val="100000"/>
              <a:buFont typeface="Arial" charset="0"/>
              <a:buChar char="•"/>
              <a:defRPr sz="3200">
                <a:solidFill>
                  <a:schemeClr val="tx1"/>
                </a:solidFill>
                <a:latin typeface="Arial" charset="0"/>
                <a:sym typeface="Arial" charset="0"/>
              </a:defRPr>
            </a:lvl1pPr>
            <a:lvl2pPr marL="742950" indent="-285750" eaLnBrk="0" hangingPunct="0">
              <a:spcBef>
                <a:spcPts val="600"/>
              </a:spcBef>
              <a:buClr>
                <a:srgbClr val="000000"/>
              </a:buClr>
              <a:buSzPct val="100000"/>
              <a:buFont typeface="Arial" charset="0"/>
              <a:buChar char="–"/>
              <a:defRPr sz="2800">
                <a:solidFill>
                  <a:schemeClr val="tx1"/>
                </a:solidFill>
                <a:latin typeface="Arial" charset="0"/>
                <a:sym typeface="Arial" charset="0"/>
              </a:defRPr>
            </a:lvl2pPr>
            <a:lvl3pPr marL="1143000" indent="-228600" eaLnBrk="0" hangingPunct="0">
              <a:spcBef>
                <a:spcPts val="600"/>
              </a:spcBef>
              <a:buClr>
                <a:srgbClr val="000000"/>
              </a:buClr>
              <a:buSzPct val="100000"/>
              <a:buFont typeface="Arial" charset="0"/>
              <a:buChar char="•"/>
              <a:defRPr sz="2400">
                <a:solidFill>
                  <a:schemeClr val="tx1"/>
                </a:solidFill>
                <a:latin typeface="Arial" charset="0"/>
                <a:sym typeface="Arial" charset="0"/>
              </a:defRPr>
            </a:lvl3pPr>
            <a:lvl4pPr marL="16002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4pPr>
            <a:lvl5pPr marL="20574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5pPr>
            <a:lvl6pPr marL="25146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6pPr>
            <a:lvl7pPr marL="29718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7pPr>
            <a:lvl8pPr marL="34290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8pPr>
            <a:lvl9pPr marL="38862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9pPr>
          </a:lstStyle>
          <a:p>
            <a:pPr algn="r" eaLnBrk="1" hangingPunct="1">
              <a:spcBef>
                <a:spcPct val="0"/>
              </a:spcBef>
              <a:buClrTx/>
              <a:buSzTx/>
              <a:buFontTx/>
              <a:buNone/>
            </a:pPr>
            <a:r>
              <a:rPr lang="en-US" altLang="en-US" sz="800">
                <a:solidFill>
                  <a:srgbClr val="141E69"/>
                </a:solidFill>
                <a:ea typeface="ＭＳ Ｐゴシック" pitchFamily="-65" charset="-128"/>
                <a:cs typeface="Arial" charset="0"/>
              </a:rPr>
              <a:t>© 2014</a:t>
            </a:r>
          </a:p>
        </p:txBody>
      </p:sp>
      <p:sp>
        <p:nvSpPr>
          <p:cNvPr id="2" name="TextBox 1"/>
          <p:cNvSpPr txBox="1">
            <a:spLocks noChangeArrowheads="1"/>
          </p:cNvSpPr>
          <p:nvPr/>
        </p:nvSpPr>
        <p:spPr bwMode="auto">
          <a:xfrm>
            <a:off x="3429000" y="5576888"/>
            <a:ext cx="609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rgbClr val="000000"/>
              </a:buClr>
              <a:buSzPct val="100000"/>
              <a:buFont typeface="Arial" charset="0"/>
              <a:buChar char="•"/>
              <a:defRPr sz="3200">
                <a:solidFill>
                  <a:schemeClr val="tx1"/>
                </a:solidFill>
                <a:latin typeface="Arial" charset="0"/>
                <a:sym typeface="Arial" charset="0"/>
              </a:defRPr>
            </a:lvl1pPr>
            <a:lvl2pPr marL="742950" indent="-285750" eaLnBrk="0" hangingPunct="0">
              <a:spcBef>
                <a:spcPts val="600"/>
              </a:spcBef>
              <a:buClr>
                <a:srgbClr val="000000"/>
              </a:buClr>
              <a:buSzPct val="100000"/>
              <a:buFont typeface="Arial" charset="0"/>
              <a:buChar char="–"/>
              <a:defRPr sz="2800">
                <a:solidFill>
                  <a:schemeClr val="tx1"/>
                </a:solidFill>
                <a:latin typeface="Arial" charset="0"/>
                <a:sym typeface="Arial" charset="0"/>
              </a:defRPr>
            </a:lvl2pPr>
            <a:lvl3pPr marL="1143000" indent="-228600" eaLnBrk="0" hangingPunct="0">
              <a:spcBef>
                <a:spcPts val="600"/>
              </a:spcBef>
              <a:buClr>
                <a:srgbClr val="000000"/>
              </a:buClr>
              <a:buSzPct val="100000"/>
              <a:buFont typeface="Arial" charset="0"/>
              <a:buChar char="•"/>
              <a:defRPr sz="2400">
                <a:solidFill>
                  <a:schemeClr val="tx1"/>
                </a:solidFill>
                <a:latin typeface="Arial" charset="0"/>
                <a:sym typeface="Arial" charset="0"/>
              </a:defRPr>
            </a:lvl3pPr>
            <a:lvl4pPr marL="16002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4pPr>
            <a:lvl5pPr marL="20574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5pPr>
            <a:lvl6pPr marL="25146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6pPr>
            <a:lvl7pPr marL="29718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7pPr>
            <a:lvl8pPr marL="34290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8pPr>
            <a:lvl9pPr marL="38862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9pPr>
          </a:lstStyle>
          <a:p>
            <a:pPr eaLnBrk="1" hangingPunct="1">
              <a:spcBef>
                <a:spcPct val="0"/>
              </a:spcBef>
              <a:buClrTx/>
              <a:buSzTx/>
              <a:buFontTx/>
              <a:buNone/>
            </a:pPr>
            <a:r>
              <a:rPr lang="en-US" altLang="en-US" sz="1200" dirty="0">
                <a:solidFill>
                  <a:srgbClr val="000000"/>
                </a:solidFill>
              </a:rPr>
              <a:t>Hancock and </a:t>
            </a:r>
            <a:r>
              <a:rPr lang="en-US" altLang="en-US" sz="1200" dirty="0" err="1">
                <a:solidFill>
                  <a:srgbClr val="000000"/>
                </a:solidFill>
              </a:rPr>
              <a:t>Minkler</a:t>
            </a:r>
            <a:r>
              <a:rPr lang="en-US" altLang="en-US" sz="1200" dirty="0">
                <a:solidFill>
                  <a:srgbClr val="000000"/>
                </a:solidFill>
              </a:rPr>
              <a:t>, “Whose Community? Whose Health? Whose Assessment?”</a:t>
            </a:r>
          </a:p>
        </p:txBody>
      </p:sp>
    </p:spTree>
    <p:extLst>
      <p:ext uri="{BB962C8B-B14F-4D97-AF65-F5344CB8AC3E}">
        <p14:creationId xmlns:p14="http://schemas.microsoft.com/office/powerpoint/2010/main" val="10280945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41E69"/>
        </a:solidFill>
        <a:effectLst/>
      </p:bgPr>
    </p:bg>
    <p:spTree>
      <p:nvGrpSpPr>
        <p:cNvPr id="1" name=""/>
        <p:cNvGrpSpPr/>
        <p:nvPr/>
      </p:nvGrpSpPr>
      <p:grpSpPr>
        <a:xfrm>
          <a:off x="0" y="0"/>
          <a:ext cx="0" cy="0"/>
          <a:chOff x="0" y="0"/>
          <a:chExt cx="0" cy="0"/>
        </a:xfrm>
      </p:grpSpPr>
      <p:sp>
        <p:nvSpPr>
          <p:cNvPr id="31748" name="Rectangle 12"/>
          <p:cNvSpPr>
            <a:spLocks noGrp="1"/>
          </p:cNvSpPr>
          <p:nvPr>
            <p:ph type="title" idx="4294967295"/>
          </p:nvPr>
        </p:nvSpPr>
        <p:spPr>
          <a:xfrm>
            <a:off x="0" y="381000"/>
            <a:ext cx="9144000" cy="685800"/>
          </a:xfrm>
        </p:spPr>
        <p:txBody>
          <a:bodyPr/>
          <a:lstStyle/>
          <a:p>
            <a:pPr marL="0" indent="0">
              <a:defRPr/>
            </a:pPr>
            <a:r>
              <a:rPr lang="en-US" b="1" cap="small" dirty="0" smtClean="0">
                <a:solidFill>
                  <a:srgbClr val="B9CDE1"/>
                </a:solidFill>
                <a:latin typeface="+mn-lt"/>
                <a:ea typeface="ＭＳ Ｐゴシック" pitchFamily="34" charset="-128"/>
                <a:sym typeface="Arial" pitchFamily="34" charset="0"/>
              </a:rPr>
              <a:t>Background</a:t>
            </a:r>
            <a:endParaRPr lang="en-US" b="1" cap="small" dirty="0" smtClean="0">
              <a:solidFill>
                <a:srgbClr val="B9CDE1"/>
              </a:solidFill>
              <a:latin typeface="+mn-lt"/>
              <a:ea typeface="ＭＳ Ｐゴシック" pitchFamily="34" charset="-128"/>
              <a:sym typeface="Arial" pitchFamily="34" charset="0"/>
            </a:endParaRPr>
          </a:p>
        </p:txBody>
      </p:sp>
      <p:pic>
        <p:nvPicPr>
          <p:cNvPr id="16387" name="Picture 9" descr="Community Catalyst Logo Ligh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350" y="5791200"/>
            <a:ext cx="26098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Footer Placeholder 6"/>
          <p:cNvSpPr txBox="1">
            <a:spLocks/>
          </p:cNvSpPr>
          <p:nvPr/>
        </p:nvSpPr>
        <p:spPr bwMode="auto">
          <a:xfrm>
            <a:off x="304800" y="6477000"/>
            <a:ext cx="148431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rgbClr val="000000"/>
              </a:buClr>
              <a:buSzPct val="100000"/>
              <a:buFont typeface="Arial" charset="0"/>
              <a:buChar char="•"/>
              <a:defRPr sz="3200">
                <a:solidFill>
                  <a:schemeClr val="tx1"/>
                </a:solidFill>
                <a:latin typeface="Arial" charset="0"/>
                <a:sym typeface="Arial" charset="0"/>
              </a:defRPr>
            </a:lvl1pPr>
            <a:lvl2pPr marL="742950" indent="-285750" eaLnBrk="0" hangingPunct="0">
              <a:spcBef>
                <a:spcPts val="600"/>
              </a:spcBef>
              <a:buClr>
                <a:srgbClr val="000000"/>
              </a:buClr>
              <a:buSzPct val="100000"/>
              <a:buFont typeface="Arial" charset="0"/>
              <a:buChar char="–"/>
              <a:defRPr sz="2800">
                <a:solidFill>
                  <a:schemeClr val="tx1"/>
                </a:solidFill>
                <a:latin typeface="Arial" charset="0"/>
                <a:sym typeface="Arial" charset="0"/>
              </a:defRPr>
            </a:lvl2pPr>
            <a:lvl3pPr marL="1143000" indent="-228600" eaLnBrk="0" hangingPunct="0">
              <a:spcBef>
                <a:spcPts val="600"/>
              </a:spcBef>
              <a:buClr>
                <a:srgbClr val="000000"/>
              </a:buClr>
              <a:buSzPct val="100000"/>
              <a:buFont typeface="Arial" charset="0"/>
              <a:buChar char="•"/>
              <a:defRPr sz="2400">
                <a:solidFill>
                  <a:schemeClr val="tx1"/>
                </a:solidFill>
                <a:latin typeface="Arial" charset="0"/>
                <a:sym typeface="Arial" charset="0"/>
              </a:defRPr>
            </a:lvl3pPr>
            <a:lvl4pPr marL="16002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4pPr>
            <a:lvl5pPr marL="20574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5pPr>
            <a:lvl6pPr marL="25146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6pPr>
            <a:lvl7pPr marL="29718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7pPr>
            <a:lvl8pPr marL="34290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8pPr>
            <a:lvl9pPr marL="38862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9pPr>
          </a:lstStyle>
          <a:p>
            <a:pPr algn="r" eaLnBrk="1" hangingPunct="1">
              <a:spcBef>
                <a:spcPct val="0"/>
              </a:spcBef>
              <a:buClrTx/>
              <a:buSzTx/>
              <a:buFontTx/>
              <a:buNone/>
            </a:pPr>
            <a:r>
              <a:rPr lang="en-US" altLang="en-US" sz="800">
                <a:solidFill>
                  <a:srgbClr val="B9CDE1"/>
                </a:solidFill>
                <a:ea typeface="ＭＳ Ｐゴシック" pitchFamily="34" charset="-128"/>
                <a:cs typeface="Arial" charset="0"/>
              </a:rPr>
              <a:t>© 2014</a:t>
            </a:r>
          </a:p>
        </p:txBody>
      </p:sp>
      <p:sp>
        <p:nvSpPr>
          <p:cNvPr id="5" name="TextBox 4"/>
          <p:cNvSpPr txBox="1">
            <a:spLocks noChangeArrowheads="1"/>
          </p:cNvSpPr>
          <p:nvPr/>
        </p:nvSpPr>
        <p:spPr bwMode="auto">
          <a:xfrm>
            <a:off x="588963" y="1295400"/>
            <a:ext cx="7793038"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eaLnBrk="0" hangingPunct="0">
              <a:spcBef>
                <a:spcPts val="700"/>
              </a:spcBef>
              <a:buClr>
                <a:srgbClr val="000000"/>
              </a:buClr>
              <a:buSzPct val="100000"/>
              <a:buFont typeface="Arial" charset="0"/>
              <a:buChar char="•"/>
              <a:defRPr sz="3200">
                <a:solidFill>
                  <a:schemeClr val="tx1"/>
                </a:solidFill>
                <a:latin typeface="Arial" charset="0"/>
                <a:sym typeface="Arial" charset="0"/>
              </a:defRPr>
            </a:lvl1pPr>
            <a:lvl2pPr marL="742950" indent="-285750" eaLnBrk="0" hangingPunct="0">
              <a:spcBef>
                <a:spcPts val="600"/>
              </a:spcBef>
              <a:buClr>
                <a:srgbClr val="000000"/>
              </a:buClr>
              <a:buSzPct val="100000"/>
              <a:buFont typeface="Arial" charset="0"/>
              <a:buChar char="–"/>
              <a:defRPr sz="2800">
                <a:solidFill>
                  <a:schemeClr val="tx1"/>
                </a:solidFill>
                <a:latin typeface="Arial" charset="0"/>
                <a:sym typeface="Arial" charset="0"/>
              </a:defRPr>
            </a:lvl2pPr>
            <a:lvl3pPr marL="1143000" indent="-228600" eaLnBrk="0" hangingPunct="0">
              <a:spcBef>
                <a:spcPts val="600"/>
              </a:spcBef>
              <a:buClr>
                <a:srgbClr val="000000"/>
              </a:buClr>
              <a:buSzPct val="100000"/>
              <a:buFont typeface="Arial" charset="0"/>
              <a:buChar char="•"/>
              <a:defRPr sz="2400">
                <a:solidFill>
                  <a:schemeClr val="tx1"/>
                </a:solidFill>
                <a:latin typeface="Arial" charset="0"/>
                <a:sym typeface="Arial" charset="0"/>
              </a:defRPr>
            </a:lvl3pPr>
            <a:lvl4pPr marL="16002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4pPr>
            <a:lvl5pPr marL="20574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5pPr>
            <a:lvl6pPr marL="25146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6pPr>
            <a:lvl7pPr marL="29718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7pPr>
            <a:lvl8pPr marL="34290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8pPr>
            <a:lvl9pPr marL="38862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9pPr>
          </a:lstStyle>
          <a:p>
            <a:pPr eaLnBrk="1" hangingPunct="1">
              <a:spcBef>
                <a:spcPct val="0"/>
              </a:spcBef>
              <a:spcAft>
                <a:spcPts val="600"/>
              </a:spcAft>
              <a:buClrTx/>
              <a:buSzTx/>
              <a:buFont typeface="Arial" charset="0"/>
              <a:buAutoNum type="arabicPeriod"/>
            </a:pPr>
            <a:r>
              <a:rPr lang="en-US" altLang="en-US" sz="3600" dirty="0" smtClean="0">
                <a:solidFill>
                  <a:srgbClr val="BFD1E5"/>
                </a:solidFill>
              </a:rPr>
              <a:t>Key community benefit policy concepts</a:t>
            </a:r>
          </a:p>
          <a:p>
            <a:pPr eaLnBrk="1" hangingPunct="1">
              <a:spcBef>
                <a:spcPct val="0"/>
              </a:spcBef>
              <a:spcAft>
                <a:spcPts val="600"/>
              </a:spcAft>
              <a:buClrTx/>
              <a:buSzTx/>
              <a:buFont typeface="Arial" charset="0"/>
              <a:buAutoNum type="arabicPeriod"/>
            </a:pPr>
            <a:r>
              <a:rPr lang="en-US" altLang="en-US" sz="3600" dirty="0" smtClean="0">
                <a:solidFill>
                  <a:srgbClr val="BFD1E5"/>
                </a:solidFill>
              </a:rPr>
              <a:t>Current practice and considerations</a:t>
            </a:r>
          </a:p>
          <a:p>
            <a:pPr eaLnBrk="1" hangingPunct="1">
              <a:spcBef>
                <a:spcPct val="0"/>
              </a:spcBef>
              <a:spcAft>
                <a:spcPts val="600"/>
              </a:spcAft>
              <a:buClrTx/>
              <a:buSzTx/>
              <a:buFont typeface="Arial" charset="0"/>
              <a:buAutoNum type="arabicPeriod"/>
            </a:pPr>
            <a:r>
              <a:rPr lang="en-US" altLang="en-US" sz="3600" dirty="0" smtClean="0">
                <a:solidFill>
                  <a:srgbClr val="BFD1E5"/>
                </a:solidFill>
              </a:rPr>
              <a:t>How </a:t>
            </a:r>
            <a:r>
              <a:rPr lang="en-US" altLang="en-US" sz="3600" dirty="0" smtClean="0">
                <a:solidFill>
                  <a:srgbClr val="BFD1E5"/>
                </a:solidFill>
              </a:rPr>
              <a:t>communities are engaging and partnering </a:t>
            </a:r>
            <a:r>
              <a:rPr lang="en-US" altLang="en-US" sz="3600" dirty="0" smtClean="0">
                <a:solidFill>
                  <a:srgbClr val="BFD1E5"/>
                </a:solidFill>
              </a:rPr>
              <a:t>with hospitals</a:t>
            </a:r>
            <a:r>
              <a:rPr lang="en-US" altLang="en-US" sz="3600" dirty="0" smtClean="0">
                <a:solidFill>
                  <a:srgbClr val="BFD1E5"/>
                </a:solidFill>
              </a:rPr>
              <a:t>—or aim to!</a:t>
            </a:r>
            <a:endParaRPr lang="en-US" altLang="en-US" sz="3600" dirty="0">
              <a:solidFill>
                <a:srgbClr val="BFD1E5"/>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2" descr="http://sweetclipart.com/multisite/sweetclipart/files/imagecache/middle/puzzle_logo_outli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22"/>
            <a:ext cx="9372600" cy="685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Box 1"/>
          <p:cNvSpPr txBox="1">
            <a:spLocks noChangeArrowheads="1"/>
          </p:cNvSpPr>
          <p:nvPr/>
        </p:nvSpPr>
        <p:spPr bwMode="auto">
          <a:xfrm>
            <a:off x="2286000" y="1866236"/>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rgbClr val="000000"/>
              </a:buClr>
              <a:buSzPct val="100000"/>
              <a:buFont typeface="Arial" charset="0"/>
              <a:buChar char="•"/>
              <a:defRPr sz="3200">
                <a:solidFill>
                  <a:schemeClr val="tx1"/>
                </a:solidFill>
                <a:latin typeface="Arial" charset="0"/>
                <a:sym typeface="Arial" charset="0"/>
              </a:defRPr>
            </a:lvl1pPr>
            <a:lvl2pPr marL="742950" indent="-285750" eaLnBrk="0" hangingPunct="0">
              <a:spcBef>
                <a:spcPts val="600"/>
              </a:spcBef>
              <a:buClr>
                <a:srgbClr val="000000"/>
              </a:buClr>
              <a:buSzPct val="100000"/>
              <a:buFont typeface="Arial" charset="0"/>
              <a:buChar char="–"/>
              <a:defRPr sz="2800">
                <a:solidFill>
                  <a:schemeClr val="tx1"/>
                </a:solidFill>
                <a:latin typeface="Arial" charset="0"/>
                <a:sym typeface="Arial" charset="0"/>
              </a:defRPr>
            </a:lvl2pPr>
            <a:lvl3pPr marL="1143000" indent="-228600" eaLnBrk="0" hangingPunct="0">
              <a:spcBef>
                <a:spcPts val="600"/>
              </a:spcBef>
              <a:buClr>
                <a:srgbClr val="000000"/>
              </a:buClr>
              <a:buSzPct val="100000"/>
              <a:buFont typeface="Arial" charset="0"/>
              <a:buChar char="•"/>
              <a:defRPr sz="2400">
                <a:solidFill>
                  <a:schemeClr val="tx1"/>
                </a:solidFill>
                <a:latin typeface="Arial" charset="0"/>
                <a:sym typeface="Arial" charset="0"/>
              </a:defRPr>
            </a:lvl3pPr>
            <a:lvl4pPr marL="16002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4pPr>
            <a:lvl5pPr marL="20574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5pPr>
            <a:lvl6pPr marL="25146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6pPr>
            <a:lvl7pPr marL="29718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7pPr>
            <a:lvl8pPr marL="34290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8pPr>
            <a:lvl9pPr marL="38862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9pPr>
          </a:lstStyle>
          <a:p>
            <a:pPr eaLnBrk="1" hangingPunct="1">
              <a:spcBef>
                <a:spcPct val="0"/>
              </a:spcBef>
              <a:buClrTx/>
              <a:buSzTx/>
              <a:buFontTx/>
              <a:buNone/>
            </a:pPr>
            <a:r>
              <a:rPr lang="en-US" altLang="en-US" sz="3600" b="1" dirty="0"/>
              <a:t>$$$$</a:t>
            </a:r>
          </a:p>
        </p:txBody>
      </p:sp>
      <p:sp>
        <p:nvSpPr>
          <p:cNvPr id="36871" name="TextBox 7"/>
          <p:cNvSpPr txBox="1">
            <a:spLocks noChangeArrowheads="1"/>
          </p:cNvSpPr>
          <p:nvPr/>
        </p:nvSpPr>
        <p:spPr bwMode="auto">
          <a:xfrm>
            <a:off x="1600200" y="4240321"/>
            <a:ext cx="2933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rgbClr val="000000"/>
              </a:buClr>
              <a:buSzPct val="100000"/>
              <a:buFont typeface="Arial" charset="0"/>
              <a:buChar char="•"/>
              <a:defRPr sz="3200">
                <a:solidFill>
                  <a:schemeClr val="tx1"/>
                </a:solidFill>
                <a:latin typeface="Arial" charset="0"/>
                <a:sym typeface="Arial" charset="0"/>
              </a:defRPr>
            </a:lvl1pPr>
            <a:lvl2pPr marL="742950" indent="-285750" eaLnBrk="0" hangingPunct="0">
              <a:spcBef>
                <a:spcPts val="600"/>
              </a:spcBef>
              <a:buClr>
                <a:srgbClr val="000000"/>
              </a:buClr>
              <a:buSzPct val="100000"/>
              <a:buFont typeface="Arial" charset="0"/>
              <a:buChar char="–"/>
              <a:defRPr sz="2800">
                <a:solidFill>
                  <a:schemeClr val="tx1"/>
                </a:solidFill>
                <a:latin typeface="Arial" charset="0"/>
                <a:sym typeface="Arial" charset="0"/>
              </a:defRPr>
            </a:lvl2pPr>
            <a:lvl3pPr marL="1143000" indent="-228600" eaLnBrk="0" hangingPunct="0">
              <a:spcBef>
                <a:spcPts val="600"/>
              </a:spcBef>
              <a:buClr>
                <a:srgbClr val="000000"/>
              </a:buClr>
              <a:buSzPct val="100000"/>
              <a:buFont typeface="Arial" charset="0"/>
              <a:buChar char="•"/>
              <a:defRPr sz="2400">
                <a:solidFill>
                  <a:schemeClr val="tx1"/>
                </a:solidFill>
                <a:latin typeface="Arial" charset="0"/>
                <a:sym typeface="Arial" charset="0"/>
              </a:defRPr>
            </a:lvl3pPr>
            <a:lvl4pPr marL="16002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4pPr>
            <a:lvl5pPr marL="20574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5pPr>
            <a:lvl6pPr marL="25146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6pPr>
            <a:lvl7pPr marL="29718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7pPr>
            <a:lvl8pPr marL="34290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8pPr>
            <a:lvl9pPr marL="38862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9pPr>
          </a:lstStyle>
          <a:p>
            <a:pPr eaLnBrk="1" hangingPunct="1">
              <a:spcBef>
                <a:spcPct val="0"/>
              </a:spcBef>
              <a:buClrTx/>
              <a:buSzTx/>
              <a:buFontTx/>
              <a:buNone/>
            </a:pPr>
            <a:r>
              <a:rPr lang="en-US" altLang="en-US" b="1" dirty="0" smtClean="0"/>
              <a:t>Expertise &amp; Resources</a:t>
            </a:r>
            <a:endParaRPr lang="en-US" altLang="en-US" b="1" dirty="0"/>
          </a:p>
        </p:txBody>
      </p:sp>
      <p:sp>
        <p:nvSpPr>
          <p:cNvPr id="36872" name="TextBox 8"/>
          <p:cNvSpPr txBox="1">
            <a:spLocks noChangeArrowheads="1"/>
          </p:cNvSpPr>
          <p:nvPr/>
        </p:nvSpPr>
        <p:spPr bwMode="auto">
          <a:xfrm>
            <a:off x="4916424" y="4270738"/>
            <a:ext cx="2819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rgbClr val="000000"/>
              </a:buClr>
              <a:buSzPct val="100000"/>
              <a:buFont typeface="Arial" charset="0"/>
              <a:buChar char="•"/>
              <a:defRPr sz="3200">
                <a:solidFill>
                  <a:schemeClr val="tx1"/>
                </a:solidFill>
                <a:latin typeface="Arial" charset="0"/>
                <a:sym typeface="Arial" charset="0"/>
              </a:defRPr>
            </a:lvl1pPr>
            <a:lvl2pPr marL="742950" indent="-285750" eaLnBrk="0" hangingPunct="0">
              <a:spcBef>
                <a:spcPts val="600"/>
              </a:spcBef>
              <a:buClr>
                <a:srgbClr val="000000"/>
              </a:buClr>
              <a:buSzPct val="100000"/>
              <a:buFont typeface="Arial" charset="0"/>
              <a:buChar char="–"/>
              <a:defRPr sz="2800">
                <a:solidFill>
                  <a:schemeClr val="tx1"/>
                </a:solidFill>
                <a:latin typeface="Arial" charset="0"/>
                <a:sym typeface="Arial" charset="0"/>
              </a:defRPr>
            </a:lvl2pPr>
            <a:lvl3pPr marL="1143000" indent="-228600" eaLnBrk="0" hangingPunct="0">
              <a:spcBef>
                <a:spcPts val="600"/>
              </a:spcBef>
              <a:buClr>
                <a:srgbClr val="000000"/>
              </a:buClr>
              <a:buSzPct val="100000"/>
              <a:buFont typeface="Arial" charset="0"/>
              <a:buChar char="•"/>
              <a:defRPr sz="2400">
                <a:solidFill>
                  <a:schemeClr val="tx1"/>
                </a:solidFill>
                <a:latin typeface="Arial" charset="0"/>
                <a:sym typeface="Arial" charset="0"/>
              </a:defRPr>
            </a:lvl3pPr>
            <a:lvl4pPr marL="16002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4pPr>
            <a:lvl5pPr marL="20574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5pPr>
            <a:lvl6pPr marL="25146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6pPr>
            <a:lvl7pPr marL="29718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7pPr>
            <a:lvl8pPr marL="34290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8pPr>
            <a:lvl9pPr marL="38862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9pPr>
          </a:lstStyle>
          <a:p>
            <a:pPr algn="ctr" eaLnBrk="1" hangingPunct="1">
              <a:spcBef>
                <a:spcPct val="0"/>
              </a:spcBef>
              <a:buClrTx/>
              <a:buSzTx/>
              <a:buFontTx/>
              <a:buNone/>
            </a:pPr>
            <a:r>
              <a:rPr lang="en-US" altLang="en-US" sz="3600" b="1" dirty="0" smtClean="0"/>
              <a:t>Data</a:t>
            </a:r>
            <a:endParaRPr lang="en-US" altLang="en-US" sz="3600" dirty="0"/>
          </a:p>
        </p:txBody>
      </p:sp>
      <p:sp>
        <p:nvSpPr>
          <p:cNvPr id="36873" name="TextBox 9"/>
          <p:cNvSpPr txBox="1">
            <a:spLocks noChangeArrowheads="1"/>
          </p:cNvSpPr>
          <p:nvPr/>
        </p:nvSpPr>
        <p:spPr bwMode="auto">
          <a:xfrm>
            <a:off x="5266944" y="1887572"/>
            <a:ext cx="2514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rgbClr val="000000"/>
              </a:buClr>
              <a:buSzPct val="100000"/>
              <a:buFont typeface="Arial" charset="0"/>
              <a:buChar char="•"/>
              <a:defRPr sz="3200">
                <a:solidFill>
                  <a:schemeClr val="tx1"/>
                </a:solidFill>
                <a:latin typeface="Arial" charset="0"/>
                <a:sym typeface="Arial" charset="0"/>
              </a:defRPr>
            </a:lvl1pPr>
            <a:lvl2pPr marL="742950" indent="-285750" eaLnBrk="0" hangingPunct="0">
              <a:spcBef>
                <a:spcPts val="600"/>
              </a:spcBef>
              <a:buClr>
                <a:srgbClr val="000000"/>
              </a:buClr>
              <a:buSzPct val="100000"/>
              <a:buFont typeface="Arial" charset="0"/>
              <a:buChar char="–"/>
              <a:defRPr sz="2800">
                <a:solidFill>
                  <a:schemeClr val="tx1"/>
                </a:solidFill>
                <a:latin typeface="Arial" charset="0"/>
                <a:sym typeface="Arial" charset="0"/>
              </a:defRPr>
            </a:lvl2pPr>
            <a:lvl3pPr marL="1143000" indent="-228600" eaLnBrk="0" hangingPunct="0">
              <a:spcBef>
                <a:spcPts val="600"/>
              </a:spcBef>
              <a:buClr>
                <a:srgbClr val="000000"/>
              </a:buClr>
              <a:buSzPct val="100000"/>
              <a:buFont typeface="Arial" charset="0"/>
              <a:buChar char="•"/>
              <a:defRPr sz="2400">
                <a:solidFill>
                  <a:schemeClr val="tx1"/>
                </a:solidFill>
                <a:latin typeface="Arial" charset="0"/>
                <a:sym typeface="Arial" charset="0"/>
              </a:defRPr>
            </a:lvl3pPr>
            <a:lvl4pPr marL="16002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4pPr>
            <a:lvl5pPr marL="20574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5pPr>
            <a:lvl6pPr marL="25146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6pPr>
            <a:lvl7pPr marL="29718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7pPr>
            <a:lvl8pPr marL="34290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8pPr>
            <a:lvl9pPr marL="38862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9pPr>
          </a:lstStyle>
          <a:p>
            <a:pPr eaLnBrk="1" hangingPunct="1">
              <a:spcBef>
                <a:spcPct val="0"/>
              </a:spcBef>
              <a:buClrTx/>
              <a:buSzTx/>
              <a:buFontTx/>
              <a:buNone/>
            </a:pPr>
            <a:r>
              <a:rPr lang="en-US" altLang="en-US" sz="3600" b="1" dirty="0" smtClean="0"/>
              <a:t>Influence </a:t>
            </a:r>
            <a:endParaRPr lang="en-US" altLang="en-US" sz="3600" b="1" dirty="0"/>
          </a:p>
        </p:txBody>
      </p:sp>
    </p:spTree>
    <p:extLst>
      <p:ext uri="{BB962C8B-B14F-4D97-AF65-F5344CB8AC3E}">
        <p14:creationId xmlns:p14="http://schemas.microsoft.com/office/powerpoint/2010/main" val="319632498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descr="CCCurveBkgd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990975"/>
            <a:ext cx="91440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12"/>
          <p:cNvSpPr>
            <a:spLocks noGrp="1"/>
          </p:cNvSpPr>
          <p:nvPr>
            <p:ph type="title" idx="4294967295"/>
          </p:nvPr>
        </p:nvSpPr>
        <p:spPr>
          <a:xfrm>
            <a:off x="0" y="0"/>
            <a:ext cx="9144000" cy="762000"/>
          </a:xfrm>
          <a:solidFill>
            <a:srgbClr val="BCD1E3"/>
          </a:solidFill>
        </p:spPr>
        <p:txBody>
          <a:bodyPr/>
          <a:lstStyle/>
          <a:p>
            <a:pPr marL="342900" indent="0" algn="l"/>
            <a:r>
              <a:rPr lang="en-US" altLang="en-US" sz="3200" b="1" dirty="0" smtClean="0">
                <a:solidFill>
                  <a:srgbClr val="BE2D19"/>
                </a:solidFill>
                <a:ea typeface="ＭＳ Ｐゴシック" pitchFamily="34" charset="-128"/>
              </a:rPr>
              <a:t>Initial Observations</a:t>
            </a:r>
            <a:endParaRPr lang="en-US" altLang="en-US" sz="3200" b="1" dirty="0" smtClean="0">
              <a:solidFill>
                <a:srgbClr val="BE2D19"/>
              </a:solidFill>
              <a:ea typeface="ＭＳ Ｐゴシック" pitchFamily="34" charset="-128"/>
            </a:endParaRPr>
          </a:p>
        </p:txBody>
      </p:sp>
      <p:sp>
        <p:nvSpPr>
          <p:cNvPr id="30724" name="Footer Placeholder 6"/>
          <p:cNvSpPr txBox="1">
            <a:spLocks/>
          </p:cNvSpPr>
          <p:nvPr/>
        </p:nvSpPr>
        <p:spPr bwMode="auto">
          <a:xfrm>
            <a:off x="304800" y="6477000"/>
            <a:ext cx="148431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rgbClr val="000000"/>
              </a:buClr>
              <a:buSzPct val="100000"/>
              <a:buFont typeface="Arial" charset="0"/>
              <a:buChar char="•"/>
              <a:defRPr sz="3200">
                <a:solidFill>
                  <a:schemeClr val="tx1"/>
                </a:solidFill>
                <a:latin typeface="Arial" charset="0"/>
                <a:sym typeface="Arial" charset="0"/>
              </a:defRPr>
            </a:lvl1pPr>
            <a:lvl2pPr marL="742950" indent="-285750" eaLnBrk="0" hangingPunct="0">
              <a:spcBef>
                <a:spcPts val="600"/>
              </a:spcBef>
              <a:buClr>
                <a:srgbClr val="000000"/>
              </a:buClr>
              <a:buSzPct val="100000"/>
              <a:buFont typeface="Arial" charset="0"/>
              <a:buChar char="–"/>
              <a:defRPr sz="2800">
                <a:solidFill>
                  <a:schemeClr val="tx1"/>
                </a:solidFill>
                <a:latin typeface="Arial" charset="0"/>
                <a:sym typeface="Arial" charset="0"/>
              </a:defRPr>
            </a:lvl2pPr>
            <a:lvl3pPr marL="1143000" indent="-228600" eaLnBrk="0" hangingPunct="0">
              <a:spcBef>
                <a:spcPts val="600"/>
              </a:spcBef>
              <a:buClr>
                <a:srgbClr val="000000"/>
              </a:buClr>
              <a:buSzPct val="100000"/>
              <a:buFont typeface="Arial" charset="0"/>
              <a:buChar char="•"/>
              <a:defRPr sz="2400">
                <a:solidFill>
                  <a:schemeClr val="tx1"/>
                </a:solidFill>
                <a:latin typeface="Arial" charset="0"/>
                <a:sym typeface="Arial" charset="0"/>
              </a:defRPr>
            </a:lvl3pPr>
            <a:lvl4pPr marL="16002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4pPr>
            <a:lvl5pPr marL="20574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5pPr>
            <a:lvl6pPr marL="25146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6pPr>
            <a:lvl7pPr marL="29718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7pPr>
            <a:lvl8pPr marL="34290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8pPr>
            <a:lvl9pPr marL="38862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9pPr>
          </a:lstStyle>
          <a:p>
            <a:pPr algn="r" eaLnBrk="1" hangingPunct="1">
              <a:spcBef>
                <a:spcPct val="0"/>
              </a:spcBef>
              <a:buClrTx/>
              <a:buSzTx/>
              <a:buFontTx/>
              <a:buNone/>
            </a:pPr>
            <a:r>
              <a:rPr lang="en-US" altLang="en-US" sz="800">
                <a:solidFill>
                  <a:srgbClr val="141E69"/>
                </a:solidFill>
                <a:ea typeface="ＭＳ Ｐゴシック" pitchFamily="34" charset="-128"/>
                <a:cs typeface="Arial" charset="0"/>
              </a:rPr>
              <a:t>© 2014</a:t>
            </a:r>
          </a:p>
        </p:txBody>
      </p:sp>
      <p:sp>
        <p:nvSpPr>
          <p:cNvPr id="2" name="TextBox 1"/>
          <p:cNvSpPr txBox="1"/>
          <p:nvPr/>
        </p:nvSpPr>
        <p:spPr>
          <a:xfrm>
            <a:off x="228600" y="914400"/>
            <a:ext cx="8276230" cy="498598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Data gaps (especially for racial and ethnic minorities, limited English proficiency speakers, and other vulnerable populations)</a:t>
            </a:r>
          </a:p>
          <a:p>
            <a:endParaRPr lang="en-US" sz="2000" dirty="0" smtClean="0"/>
          </a:p>
          <a:p>
            <a:pPr marL="285750" indent="-285750">
              <a:buFont typeface="Arial" panose="020B0604020202020204" pitchFamily="34" charset="0"/>
              <a:buChar char="•"/>
            </a:pPr>
            <a:r>
              <a:rPr lang="en-US" sz="2000" dirty="0" smtClean="0"/>
              <a:t>Defining the community – some surprises</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Training participants/organizations generally not at the table for hospital planning/assessment phases, or during prioritization</a:t>
            </a:r>
          </a:p>
          <a:p>
            <a:endParaRPr lang="en-US" sz="2000" dirty="0" smtClean="0"/>
          </a:p>
          <a:p>
            <a:pPr marL="285750" indent="-285750">
              <a:buFont typeface="Arial" panose="020B0604020202020204" pitchFamily="34" charset="0"/>
              <a:buChar char="•"/>
            </a:pPr>
            <a:r>
              <a:rPr lang="en-US" sz="2000" dirty="0" smtClean="0"/>
              <a:t>Community health needs assessment (CHNA) tend to use broad definition of health, but implementation strategies were narrowly tailored to “legacy” programs and/or issues more closely related to health care</a:t>
            </a:r>
          </a:p>
          <a:p>
            <a:endParaRPr lang="en-US" sz="2000" dirty="0" smtClean="0"/>
          </a:p>
          <a:p>
            <a:pPr marL="285750" indent="-285750">
              <a:buFont typeface="Arial" panose="020B0604020202020204" pitchFamily="34" charset="0"/>
              <a:buChar char="•"/>
            </a:pPr>
            <a:r>
              <a:rPr lang="en-US" sz="2000" dirty="0" smtClean="0"/>
              <a:t>Community appetite for financial information and interest in pursuing next steps with hospitals </a:t>
            </a:r>
          </a:p>
          <a:p>
            <a:pPr marL="285750" indent="-285750">
              <a:buFont typeface="Arial" panose="020B0604020202020204" pitchFamily="34" charset="0"/>
              <a:buChar char="•"/>
            </a:pP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descr="CCCurveBkgd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990975"/>
            <a:ext cx="91440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12"/>
          <p:cNvSpPr>
            <a:spLocks noGrp="1"/>
          </p:cNvSpPr>
          <p:nvPr>
            <p:ph type="title" idx="4294967295"/>
          </p:nvPr>
        </p:nvSpPr>
        <p:spPr>
          <a:xfrm>
            <a:off x="0" y="0"/>
            <a:ext cx="9144000" cy="762000"/>
          </a:xfrm>
          <a:solidFill>
            <a:srgbClr val="BCD1E3"/>
          </a:solidFill>
        </p:spPr>
        <p:txBody>
          <a:bodyPr/>
          <a:lstStyle/>
          <a:p>
            <a:pPr marL="342900" indent="0" algn="l"/>
            <a:r>
              <a:rPr lang="en-US" altLang="en-US" sz="3200" b="1" dirty="0" smtClean="0">
                <a:solidFill>
                  <a:srgbClr val="BE2D19"/>
                </a:solidFill>
                <a:ea typeface="ＭＳ Ｐゴシック" pitchFamily="34" charset="-128"/>
              </a:rPr>
              <a:t>Questions</a:t>
            </a:r>
            <a:endParaRPr lang="en-US" altLang="en-US" sz="3200" b="1" dirty="0" smtClean="0">
              <a:solidFill>
                <a:srgbClr val="BE2D19"/>
              </a:solidFill>
              <a:ea typeface="ＭＳ Ｐゴシック" pitchFamily="34" charset="-128"/>
            </a:endParaRPr>
          </a:p>
        </p:txBody>
      </p:sp>
      <p:sp>
        <p:nvSpPr>
          <p:cNvPr id="30724" name="Footer Placeholder 6"/>
          <p:cNvSpPr txBox="1">
            <a:spLocks/>
          </p:cNvSpPr>
          <p:nvPr/>
        </p:nvSpPr>
        <p:spPr bwMode="auto">
          <a:xfrm>
            <a:off x="304800" y="6477000"/>
            <a:ext cx="148431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rgbClr val="000000"/>
              </a:buClr>
              <a:buSzPct val="100000"/>
              <a:buFont typeface="Arial" charset="0"/>
              <a:buChar char="•"/>
              <a:defRPr sz="3200">
                <a:solidFill>
                  <a:schemeClr val="tx1"/>
                </a:solidFill>
                <a:latin typeface="Arial" charset="0"/>
                <a:sym typeface="Arial" charset="0"/>
              </a:defRPr>
            </a:lvl1pPr>
            <a:lvl2pPr marL="742950" indent="-285750" eaLnBrk="0" hangingPunct="0">
              <a:spcBef>
                <a:spcPts val="600"/>
              </a:spcBef>
              <a:buClr>
                <a:srgbClr val="000000"/>
              </a:buClr>
              <a:buSzPct val="100000"/>
              <a:buFont typeface="Arial" charset="0"/>
              <a:buChar char="–"/>
              <a:defRPr sz="2800">
                <a:solidFill>
                  <a:schemeClr val="tx1"/>
                </a:solidFill>
                <a:latin typeface="Arial" charset="0"/>
                <a:sym typeface="Arial" charset="0"/>
              </a:defRPr>
            </a:lvl2pPr>
            <a:lvl3pPr marL="1143000" indent="-228600" eaLnBrk="0" hangingPunct="0">
              <a:spcBef>
                <a:spcPts val="600"/>
              </a:spcBef>
              <a:buClr>
                <a:srgbClr val="000000"/>
              </a:buClr>
              <a:buSzPct val="100000"/>
              <a:buFont typeface="Arial" charset="0"/>
              <a:buChar char="•"/>
              <a:defRPr sz="2400">
                <a:solidFill>
                  <a:schemeClr val="tx1"/>
                </a:solidFill>
                <a:latin typeface="Arial" charset="0"/>
                <a:sym typeface="Arial" charset="0"/>
              </a:defRPr>
            </a:lvl3pPr>
            <a:lvl4pPr marL="16002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4pPr>
            <a:lvl5pPr marL="20574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5pPr>
            <a:lvl6pPr marL="25146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6pPr>
            <a:lvl7pPr marL="29718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7pPr>
            <a:lvl8pPr marL="34290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8pPr>
            <a:lvl9pPr marL="38862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9pPr>
          </a:lstStyle>
          <a:p>
            <a:pPr algn="r" eaLnBrk="1" hangingPunct="1">
              <a:spcBef>
                <a:spcPct val="0"/>
              </a:spcBef>
              <a:buClrTx/>
              <a:buSzTx/>
              <a:buFontTx/>
              <a:buNone/>
            </a:pPr>
            <a:r>
              <a:rPr lang="en-US" altLang="en-US" sz="800">
                <a:solidFill>
                  <a:srgbClr val="141E69"/>
                </a:solidFill>
                <a:ea typeface="ＭＳ Ｐゴシック" pitchFamily="34" charset="-128"/>
                <a:cs typeface="Arial" charset="0"/>
              </a:rPr>
              <a:t>© 2014</a:t>
            </a:r>
          </a:p>
        </p:txBody>
      </p:sp>
      <p:pic>
        <p:nvPicPr>
          <p:cNvPr id="30725" name="Picture 2" descr="http://insideintercom.io/wp-content/uploads/2012/04/Start-ups-Vision-7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42950"/>
            <a:ext cx="9166225"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a:spLocks noChangeArrowheads="1"/>
          </p:cNvSpPr>
          <p:nvPr/>
        </p:nvSpPr>
        <p:spPr bwMode="auto">
          <a:xfrm>
            <a:off x="-15923" y="742950"/>
            <a:ext cx="9182147" cy="6172200"/>
          </a:xfrm>
          <a:prstGeom prst="rect">
            <a:avLst/>
          </a:prstGeom>
          <a:solidFill>
            <a:srgbClr val="FFFFFF">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342900" indent="-342900" eaLnBrk="0" hangingPunct="0">
              <a:spcBef>
                <a:spcPts val="700"/>
              </a:spcBef>
              <a:buClr>
                <a:srgbClr val="000000"/>
              </a:buClr>
              <a:buSzPct val="100000"/>
              <a:buFont typeface="Arial" charset="0"/>
              <a:buChar char="•"/>
              <a:defRPr sz="3200">
                <a:solidFill>
                  <a:schemeClr val="tx1"/>
                </a:solidFill>
                <a:latin typeface="Arial" charset="0"/>
                <a:sym typeface="Arial" charset="0"/>
              </a:defRPr>
            </a:lvl1pPr>
            <a:lvl2pPr marL="914400" indent="-457200" eaLnBrk="0" hangingPunct="0">
              <a:spcBef>
                <a:spcPts val="600"/>
              </a:spcBef>
              <a:buClr>
                <a:srgbClr val="000000"/>
              </a:buClr>
              <a:buSzPct val="100000"/>
              <a:buFont typeface="Arial" charset="0"/>
              <a:buChar char="–"/>
              <a:defRPr sz="2800">
                <a:solidFill>
                  <a:schemeClr val="tx1"/>
                </a:solidFill>
                <a:latin typeface="Arial" charset="0"/>
                <a:sym typeface="Arial" charset="0"/>
              </a:defRPr>
            </a:lvl2pPr>
            <a:lvl3pPr marL="1143000" indent="-228600" eaLnBrk="0" hangingPunct="0">
              <a:spcBef>
                <a:spcPts val="600"/>
              </a:spcBef>
              <a:buClr>
                <a:srgbClr val="000000"/>
              </a:buClr>
              <a:buSzPct val="100000"/>
              <a:buFont typeface="Arial" charset="0"/>
              <a:buChar char="•"/>
              <a:defRPr sz="2400">
                <a:solidFill>
                  <a:schemeClr val="tx1"/>
                </a:solidFill>
                <a:latin typeface="Arial" charset="0"/>
                <a:sym typeface="Arial" charset="0"/>
              </a:defRPr>
            </a:lvl3pPr>
            <a:lvl4pPr marL="16002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4pPr>
            <a:lvl5pPr marL="20574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5pPr>
            <a:lvl6pPr marL="25146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6pPr>
            <a:lvl7pPr marL="29718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7pPr>
            <a:lvl8pPr marL="34290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8pPr>
            <a:lvl9pPr marL="38862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9pPr>
          </a:lstStyle>
          <a:p>
            <a:r>
              <a:rPr lang="en-US" altLang="en-US" dirty="0" smtClean="0"/>
              <a:t>Is all the data we </a:t>
            </a:r>
            <a:r>
              <a:rPr lang="en-US" altLang="en-US" dirty="0" smtClean="0"/>
              <a:t>need or want publicly available? Are </a:t>
            </a:r>
            <a:r>
              <a:rPr lang="en-US" altLang="en-US" dirty="0" smtClean="0"/>
              <a:t>there any findings that surprise </a:t>
            </a:r>
            <a:r>
              <a:rPr lang="en-US" altLang="en-US" dirty="0" smtClean="0"/>
              <a:t>us? Things </a:t>
            </a:r>
            <a:r>
              <a:rPr lang="en-US" altLang="en-US" dirty="0" smtClean="0"/>
              <a:t>we </a:t>
            </a:r>
            <a:r>
              <a:rPr lang="en-US" altLang="en-US" dirty="0" smtClean="0"/>
              <a:t>want </a:t>
            </a:r>
            <a:r>
              <a:rPr lang="en-US" altLang="en-US" dirty="0" smtClean="0"/>
              <a:t>hospitals to improve</a:t>
            </a:r>
            <a:r>
              <a:rPr lang="en-US" altLang="en-US" dirty="0" smtClean="0"/>
              <a:t>? Shared interests?</a:t>
            </a:r>
            <a:endParaRPr lang="en-US" altLang="en-US" dirty="0" smtClean="0"/>
          </a:p>
          <a:p>
            <a:r>
              <a:rPr lang="en-US" altLang="en-US" dirty="0" smtClean="0"/>
              <a:t>Whose voices and perspectives did the hospital seek? Whose are missing? </a:t>
            </a:r>
          </a:p>
          <a:p>
            <a:r>
              <a:rPr lang="en-US" altLang="en-US" dirty="0" smtClean="0"/>
              <a:t>How were community needs prioritized? Who decided </a:t>
            </a:r>
            <a:r>
              <a:rPr lang="en-US" altLang="en-US" dirty="0" smtClean="0"/>
              <a:t>and with what criteria?</a:t>
            </a:r>
            <a:endParaRPr lang="en-US" altLang="en-US" dirty="0" smtClean="0"/>
          </a:p>
          <a:p>
            <a:r>
              <a:rPr lang="en-US" altLang="en-US" dirty="0" smtClean="0"/>
              <a:t>Are there missing pieces or relationships that we can bring to </a:t>
            </a:r>
            <a:r>
              <a:rPr lang="en-US" altLang="en-US" dirty="0" smtClean="0"/>
              <a:t>bear</a:t>
            </a:r>
            <a:r>
              <a:rPr lang="en-US" altLang="en-US" dirty="0" smtClean="0"/>
              <a:t>?</a:t>
            </a:r>
            <a:endParaRPr lang="en-US" altLang="en-US" dirty="0" smtClean="0"/>
          </a:p>
          <a:p>
            <a:r>
              <a:rPr lang="en-US" altLang="en-US" dirty="0" smtClean="0"/>
              <a:t>How is the hospital moving forward? How can we be part of that?</a:t>
            </a:r>
          </a:p>
        </p:txBody>
      </p:sp>
    </p:spTree>
    <p:extLst>
      <p:ext uri="{BB962C8B-B14F-4D97-AF65-F5344CB8AC3E}">
        <p14:creationId xmlns:p14="http://schemas.microsoft.com/office/powerpoint/2010/main" val="65549208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2"/>
          <p:cNvSpPr>
            <a:spLocks noGrp="1"/>
          </p:cNvSpPr>
          <p:nvPr>
            <p:ph type="title" idx="4294967295"/>
          </p:nvPr>
        </p:nvSpPr>
        <p:spPr>
          <a:xfrm>
            <a:off x="0" y="0"/>
            <a:ext cx="9144000" cy="838200"/>
          </a:xfrm>
          <a:solidFill>
            <a:srgbClr val="BCD1E3"/>
          </a:solidFill>
        </p:spPr>
        <p:txBody>
          <a:bodyPr/>
          <a:lstStyle/>
          <a:p>
            <a:pPr marL="342900" indent="0" algn="l"/>
            <a:r>
              <a:rPr lang="en-US" altLang="en-US" sz="3200" b="1" dirty="0" smtClean="0">
                <a:solidFill>
                  <a:srgbClr val="BE2D19"/>
                </a:solidFill>
                <a:ea typeface="ＭＳ Ｐゴシック" pitchFamily="34" charset="-128"/>
              </a:rPr>
              <a:t>National Breakdown: Non-Profit Hospitals</a:t>
            </a:r>
          </a:p>
        </p:txBody>
      </p:sp>
      <p:pic>
        <p:nvPicPr>
          <p:cNvPr id="74754" name="Picture 2" descr="C:\Documents and Settings\jcurtis\My Documents\Downloads\Hospitals by Ownership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19" y="914401"/>
            <a:ext cx="7852361" cy="5105399"/>
          </a:xfrm>
          <a:prstGeom prst="rect">
            <a:avLst/>
          </a:prstGeom>
          <a:noFill/>
          <a:scene3d>
            <a:camera prst="orthographicFront">
              <a:rot lat="21299999" lon="0" rev="0"/>
            </a:camera>
            <a:lightRig rig="threePt" dir="t"/>
          </a:scene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7841" y="6396335"/>
            <a:ext cx="7391400" cy="276999"/>
          </a:xfrm>
          <a:prstGeom prst="rect">
            <a:avLst/>
          </a:prstGeom>
          <a:noFill/>
        </p:spPr>
        <p:txBody>
          <a:bodyPr wrap="square" rtlCol="0">
            <a:spAutoFit/>
          </a:bodyPr>
          <a:lstStyle/>
          <a:p>
            <a:r>
              <a:rPr lang="en-US" sz="1200" dirty="0" smtClean="0"/>
              <a:t>Source: </a:t>
            </a:r>
            <a:r>
              <a:rPr lang="en-US" sz="1200" dirty="0" smtClean="0">
                <a:hlinkClick r:id="rId4"/>
              </a:rPr>
              <a:t>Hospitals by Ownership Type</a:t>
            </a:r>
            <a:r>
              <a:rPr lang="en-US" sz="1200" dirty="0" smtClean="0"/>
              <a:t>, State Health Facts, Kaiser Family Foundation (2011). </a:t>
            </a:r>
            <a:endParaRPr lang="en-US" sz="1200" dirty="0"/>
          </a:p>
        </p:txBody>
      </p:sp>
      <p:sp>
        <p:nvSpPr>
          <p:cNvPr id="2" name="TextBox 1"/>
          <p:cNvSpPr txBox="1"/>
          <p:nvPr/>
        </p:nvSpPr>
        <p:spPr>
          <a:xfrm>
            <a:off x="7204841" y="2971800"/>
            <a:ext cx="1828800" cy="2677656"/>
          </a:xfrm>
          <a:prstGeom prst="rect">
            <a:avLst/>
          </a:prstGeom>
          <a:noFill/>
          <a:ln>
            <a:solidFill>
              <a:srgbClr val="FF0000"/>
            </a:solidFill>
          </a:ln>
        </p:spPr>
        <p:txBody>
          <a:bodyPr wrap="square" rtlCol="0">
            <a:spAutoFit/>
          </a:bodyPr>
          <a:lstStyle/>
          <a:p>
            <a:r>
              <a:rPr lang="en-US" b="1" dirty="0" smtClean="0">
                <a:solidFill>
                  <a:srgbClr val="FF0000"/>
                </a:solidFill>
              </a:rPr>
              <a:t>National Numbers* </a:t>
            </a:r>
          </a:p>
          <a:p>
            <a:r>
              <a:rPr lang="en-US" b="1" dirty="0" smtClean="0">
                <a:solidFill>
                  <a:srgbClr val="FF0000"/>
                </a:solidFill>
              </a:rPr>
              <a:t>2,903</a:t>
            </a:r>
            <a:r>
              <a:rPr lang="en-US" dirty="0" smtClean="0">
                <a:solidFill>
                  <a:srgbClr val="FF0000"/>
                </a:solidFill>
              </a:rPr>
              <a:t> non-profit </a:t>
            </a:r>
          </a:p>
          <a:p>
            <a:r>
              <a:rPr lang="en-US" b="1" dirty="0" smtClean="0">
                <a:solidFill>
                  <a:srgbClr val="FF0000"/>
                </a:solidFill>
              </a:rPr>
              <a:t>1,045 </a:t>
            </a:r>
            <a:r>
              <a:rPr lang="en-US" dirty="0" smtClean="0">
                <a:solidFill>
                  <a:srgbClr val="FF0000"/>
                </a:solidFill>
              </a:rPr>
              <a:t>state or local gov’t</a:t>
            </a:r>
          </a:p>
          <a:p>
            <a:r>
              <a:rPr lang="en-US" b="1" dirty="0" smtClean="0">
                <a:solidFill>
                  <a:srgbClr val="FF0000"/>
                </a:solidFill>
              </a:rPr>
              <a:t>1.025</a:t>
            </a:r>
            <a:r>
              <a:rPr lang="en-US" dirty="0" smtClean="0">
                <a:solidFill>
                  <a:srgbClr val="FF0000"/>
                </a:solidFill>
              </a:rPr>
              <a:t> for-profit</a:t>
            </a:r>
          </a:p>
          <a:p>
            <a:endParaRPr lang="en-US" dirty="0">
              <a:solidFill>
                <a:srgbClr val="FF0000"/>
              </a:solidFill>
            </a:endParaRPr>
          </a:p>
          <a:p>
            <a:r>
              <a:rPr lang="en-US" sz="1200" dirty="0" smtClean="0">
                <a:solidFill>
                  <a:srgbClr val="FF0000"/>
                </a:solidFill>
              </a:rPr>
              <a:t>*Community hospitals (open to general public)</a:t>
            </a:r>
          </a:p>
          <a:p>
            <a:pPr marL="285750" indent="-285750">
              <a:buFont typeface="Arial" panose="020B0604020202020204" pitchFamily="34" charset="0"/>
              <a:buChar char="•"/>
            </a:pPr>
            <a:endParaRPr lang="en-US" dirty="0">
              <a:solidFill>
                <a:srgbClr val="FF0000"/>
              </a:solidFill>
            </a:endParaRPr>
          </a:p>
        </p:txBody>
      </p:sp>
    </p:spTree>
    <p:extLst>
      <p:ext uri="{BB962C8B-B14F-4D97-AF65-F5344CB8AC3E}">
        <p14:creationId xmlns:p14="http://schemas.microsoft.com/office/powerpoint/2010/main" val="121712769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2"/>
          <p:cNvSpPr>
            <a:spLocks noGrp="1"/>
          </p:cNvSpPr>
          <p:nvPr>
            <p:ph type="title" idx="4294967295"/>
          </p:nvPr>
        </p:nvSpPr>
        <p:spPr>
          <a:xfrm>
            <a:off x="0" y="0"/>
            <a:ext cx="9144000" cy="838200"/>
          </a:xfrm>
          <a:solidFill>
            <a:srgbClr val="BCD1E3"/>
          </a:solidFill>
        </p:spPr>
        <p:txBody>
          <a:bodyPr/>
          <a:lstStyle/>
          <a:p>
            <a:pPr marL="342900" indent="0" algn="l"/>
            <a:r>
              <a:rPr lang="en-US" altLang="en-US" sz="3200" b="1" dirty="0" smtClean="0">
                <a:solidFill>
                  <a:srgbClr val="BE2D19"/>
                </a:solidFill>
                <a:ea typeface="ＭＳ Ｐゴシック" pitchFamily="34" charset="-128"/>
              </a:rPr>
              <a:t>National Breakdown: </a:t>
            </a:r>
            <a:r>
              <a:rPr lang="en-US" altLang="en-US" sz="3200" b="1" dirty="0" smtClean="0">
                <a:solidFill>
                  <a:srgbClr val="BE2D19"/>
                </a:solidFill>
                <a:ea typeface="ＭＳ Ｐゴシック" pitchFamily="34" charset="-128"/>
              </a:rPr>
              <a:t>For-Profit </a:t>
            </a:r>
            <a:r>
              <a:rPr lang="en-US" altLang="en-US" sz="3200" b="1" dirty="0" smtClean="0">
                <a:solidFill>
                  <a:srgbClr val="BE2D19"/>
                </a:solidFill>
                <a:ea typeface="ＭＳ Ｐゴシック" pitchFamily="34" charset="-128"/>
              </a:rPr>
              <a:t>Hospitals</a:t>
            </a:r>
          </a:p>
        </p:txBody>
      </p:sp>
      <p:sp>
        <p:nvSpPr>
          <p:cNvPr id="3" name="TextBox 2"/>
          <p:cNvSpPr txBox="1"/>
          <p:nvPr/>
        </p:nvSpPr>
        <p:spPr>
          <a:xfrm>
            <a:off x="727841" y="6396335"/>
            <a:ext cx="7391400" cy="276999"/>
          </a:xfrm>
          <a:prstGeom prst="rect">
            <a:avLst/>
          </a:prstGeom>
          <a:noFill/>
        </p:spPr>
        <p:txBody>
          <a:bodyPr wrap="square" rtlCol="0">
            <a:spAutoFit/>
          </a:bodyPr>
          <a:lstStyle/>
          <a:p>
            <a:r>
              <a:rPr lang="en-US" sz="1200" dirty="0" smtClean="0"/>
              <a:t>Source: </a:t>
            </a:r>
            <a:r>
              <a:rPr lang="en-US" sz="1200" dirty="0" smtClean="0">
                <a:hlinkClick r:id="rId3"/>
              </a:rPr>
              <a:t>Hospitals by Ownership Type</a:t>
            </a:r>
            <a:r>
              <a:rPr lang="en-US" sz="1200" dirty="0" smtClean="0"/>
              <a:t>, State Health Facts, Kaiser Family Foundation (2011). </a:t>
            </a:r>
            <a:endParaRPr lang="en-US" sz="1200" dirty="0"/>
          </a:p>
        </p:txBody>
      </p:sp>
      <p:pic>
        <p:nvPicPr>
          <p:cNvPr id="1026" name="Picture 2" descr="C:\Documents and Settings\jcurtis\My Documents\Downloads\Hospitals by OwnershipType (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15484"/>
            <a:ext cx="7477125" cy="53665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204841" y="2971800"/>
            <a:ext cx="1828800" cy="2954655"/>
          </a:xfrm>
          <a:prstGeom prst="rect">
            <a:avLst/>
          </a:prstGeom>
          <a:noFill/>
          <a:ln>
            <a:solidFill>
              <a:srgbClr val="FF0000"/>
            </a:solidFill>
          </a:ln>
        </p:spPr>
        <p:txBody>
          <a:bodyPr wrap="square" rtlCol="0">
            <a:spAutoFit/>
          </a:bodyPr>
          <a:lstStyle/>
          <a:p>
            <a:r>
              <a:rPr lang="en-US" b="1" dirty="0" smtClean="0">
                <a:solidFill>
                  <a:srgbClr val="FF0000"/>
                </a:solidFill>
              </a:rPr>
              <a:t>National Numbers* </a:t>
            </a:r>
          </a:p>
          <a:p>
            <a:r>
              <a:rPr lang="en-US" b="1" dirty="0" smtClean="0">
                <a:solidFill>
                  <a:srgbClr val="FF0000"/>
                </a:solidFill>
              </a:rPr>
              <a:t>58.4%</a:t>
            </a:r>
            <a:r>
              <a:rPr lang="en-US" dirty="0" smtClean="0">
                <a:solidFill>
                  <a:srgbClr val="FF0000"/>
                </a:solidFill>
              </a:rPr>
              <a:t> non-profit </a:t>
            </a:r>
          </a:p>
          <a:p>
            <a:r>
              <a:rPr lang="en-US" b="1" dirty="0" smtClean="0">
                <a:solidFill>
                  <a:srgbClr val="FF0000"/>
                </a:solidFill>
              </a:rPr>
              <a:t>21% </a:t>
            </a:r>
            <a:r>
              <a:rPr lang="en-US" dirty="0" smtClean="0">
                <a:solidFill>
                  <a:srgbClr val="FF0000"/>
                </a:solidFill>
              </a:rPr>
              <a:t>state or local gov’t</a:t>
            </a:r>
          </a:p>
          <a:p>
            <a:r>
              <a:rPr lang="en-US" b="1" dirty="0" smtClean="0">
                <a:solidFill>
                  <a:srgbClr val="FF0000"/>
                </a:solidFill>
              </a:rPr>
              <a:t>20.6%</a:t>
            </a:r>
            <a:r>
              <a:rPr lang="en-US" dirty="0" smtClean="0">
                <a:solidFill>
                  <a:srgbClr val="FF0000"/>
                </a:solidFill>
              </a:rPr>
              <a:t> for-profit</a:t>
            </a:r>
          </a:p>
          <a:p>
            <a:endParaRPr lang="en-US" dirty="0">
              <a:solidFill>
                <a:srgbClr val="FF0000"/>
              </a:solidFill>
            </a:endParaRPr>
          </a:p>
          <a:p>
            <a:r>
              <a:rPr lang="en-US" sz="1200" dirty="0" smtClean="0">
                <a:solidFill>
                  <a:srgbClr val="FF0000"/>
                </a:solidFill>
              </a:rPr>
              <a:t>*Community hospitals (open to general public)</a:t>
            </a:r>
          </a:p>
          <a:p>
            <a:pPr marL="285750" indent="-285750">
              <a:buFont typeface="Arial" panose="020B0604020202020204" pitchFamily="34" charset="0"/>
              <a:buChar char="•"/>
            </a:pPr>
            <a:endParaRPr lang="en-US" dirty="0">
              <a:solidFill>
                <a:srgbClr val="FF0000"/>
              </a:solidFill>
            </a:endParaRPr>
          </a:p>
        </p:txBody>
      </p:sp>
    </p:spTree>
    <p:extLst>
      <p:ext uri="{BB962C8B-B14F-4D97-AF65-F5344CB8AC3E}">
        <p14:creationId xmlns:p14="http://schemas.microsoft.com/office/powerpoint/2010/main" val="407327975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CCCurveBkgd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990975"/>
            <a:ext cx="91440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12"/>
          <p:cNvSpPr>
            <a:spLocks noGrp="1"/>
          </p:cNvSpPr>
          <p:nvPr>
            <p:ph type="title" idx="4294967295"/>
          </p:nvPr>
        </p:nvSpPr>
        <p:spPr>
          <a:xfrm>
            <a:off x="0" y="0"/>
            <a:ext cx="9144000" cy="685800"/>
          </a:xfrm>
          <a:solidFill>
            <a:srgbClr val="BCD1E3"/>
          </a:solidFill>
        </p:spPr>
        <p:txBody>
          <a:bodyPr/>
          <a:lstStyle/>
          <a:p>
            <a:pPr marL="342900" indent="0" algn="l"/>
            <a:r>
              <a:rPr lang="en-US" altLang="en-US" sz="3000" b="1" dirty="0" smtClean="0">
                <a:solidFill>
                  <a:srgbClr val="BE2D19"/>
                </a:solidFill>
                <a:ea typeface="ＭＳ Ｐゴシック" pitchFamily="34" charset="-128"/>
              </a:rPr>
              <a:t>Legal Structure Can Be Multi-Layered</a:t>
            </a:r>
            <a:endParaRPr lang="en-US" altLang="en-US" sz="3000" b="1" dirty="0" smtClean="0">
              <a:solidFill>
                <a:srgbClr val="BE2D19"/>
              </a:solidFill>
              <a:ea typeface="ＭＳ Ｐゴシック" pitchFamily="34" charset="-128"/>
            </a:endParaRPr>
          </a:p>
        </p:txBody>
      </p:sp>
      <p:sp>
        <p:nvSpPr>
          <p:cNvPr id="21508" name="Footer Placeholder 6"/>
          <p:cNvSpPr txBox="1">
            <a:spLocks/>
          </p:cNvSpPr>
          <p:nvPr/>
        </p:nvSpPr>
        <p:spPr bwMode="auto">
          <a:xfrm>
            <a:off x="304800" y="6477000"/>
            <a:ext cx="148431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rgbClr val="000000"/>
              </a:buClr>
              <a:buSzPct val="100000"/>
              <a:buFont typeface="Arial" charset="0"/>
              <a:buChar char="•"/>
              <a:defRPr sz="3200">
                <a:solidFill>
                  <a:schemeClr val="tx1"/>
                </a:solidFill>
                <a:latin typeface="Arial" charset="0"/>
                <a:sym typeface="Arial" charset="0"/>
              </a:defRPr>
            </a:lvl1pPr>
            <a:lvl2pPr marL="742950" indent="-285750" eaLnBrk="0" hangingPunct="0">
              <a:spcBef>
                <a:spcPts val="600"/>
              </a:spcBef>
              <a:buClr>
                <a:srgbClr val="000000"/>
              </a:buClr>
              <a:buSzPct val="100000"/>
              <a:buFont typeface="Arial" charset="0"/>
              <a:buChar char="–"/>
              <a:defRPr sz="2800">
                <a:solidFill>
                  <a:schemeClr val="tx1"/>
                </a:solidFill>
                <a:latin typeface="Arial" charset="0"/>
                <a:sym typeface="Arial" charset="0"/>
              </a:defRPr>
            </a:lvl2pPr>
            <a:lvl3pPr marL="1143000" indent="-228600" eaLnBrk="0" hangingPunct="0">
              <a:spcBef>
                <a:spcPts val="600"/>
              </a:spcBef>
              <a:buClr>
                <a:srgbClr val="000000"/>
              </a:buClr>
              <a:buSzPct val="100000"/>
              <a:buFont typeface="Arial" charset="0"/>
              <a:buChar char="•"/>
              <a:defRPr sz="2400">
                <a:solidFill>
                  <a:schemeClr val="tx1"/>
                </a:solidFill>
                <a:latin typeface="Arial" charset="0"/>
                <a:sym typeface="Arial" charset="0"/>
              </a:defRPr>
            </a:lvl3pPr>
            <a:lvl4pPr marL="16002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4pPr>
            <a:lvl5pPr marL="20574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5pPr>
            <a:lvl6pPr marL="25146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6pPr>
            <a:lvl7pPr marL="29718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7pPr>
            <a:lvl8pPr marL="34290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8pPr>
            <a:lvl9pPr marL="38862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9pPr>
          </a:lstStyle>
          <a:p>
            <a:pPr algn="r" eaLnBrk="1" hangingPunct="1">
              <a:spcBef>
                <a:spcPct val="0"/>
              </a:spcBef>
              <a:buClrTx/>
              <a:buSzTx/>
              <a:buFontTx/>
              <a:buNone/>
            </a:pPr>
            <a:r>
              <a:rPr lang="en-US" altLang="en-US" sz="800">
                <a:solidFill>
                  <a:srgbClr val="141E69"/>
                </a:solidFill>
                <a:ea typeface="ＭＳ Ｐゴシック" pitchFamily="34" charset="-128"/>
                <a:cs typeface="Arial" charset="0"/>
              </a:rPr>
              <a:t>© 2014</a:t>
            </a:r>
          </a:p>
        </p:txBody>
      </p:sp>
      <p:graphicFrame>
        <p:nvGraphicFramePr>
          <p:cNvPr id="7" name="Diagram 6"/>
          <p:cNvGraphicFramePr/>
          <p:nvPr>
            <p:extLst>
              <p:ext uri="{D42A27DB-BD31-4B8C-83A1-F6EECF244321}">
                <p14:modId xmlns:p14="http://schemas.microsoft.com/office/powerpoint/2010/main" val="3366222036"/>
              </p:ext>
            </p:extLst>
          </p:nvPr>
        </p:nvGraphicFramePr>
        <p:xfrm>
          <a:off x="381000" y="761999"/>
          <a:ext cx="8458200" cy="60118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5635207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3.bp.blogspot.com/-AVKnBdQi14k/Tiw__mtpgDI/AAAAAAAAAN4/fS_Kvh5VMbo/s1600/price-tag-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356" y="3505200"/>
            <a:ext cx="3607878" cy="2539947"/>
          </a:xfrm>
          <a:prstGeom prst="rect">
            <a:avLst/>
          </a:prstGeom>
          <a:noFill/>
          <a:extLst>
            <a:ext uri="{909E8E84-426E-40DD-AFC4-6F175D3DCCD1}">
              <a14:hiddenFill xmlns:a14="http://schemas.microsoft.com/office/drawing/2010/main">
                <a:solidFill>
                  <a:srgbClr val="FFFFFF"/>
                </a:solidFill>
              </a14:hiddenFill>
            </a:ext>
          </a:extLst>
        </p:spPr>
      </p:pic>
      <p:sp>
        <p:nvSpPr>
          <p:cNvPr id="21507" name="Rectangle 12"/>
          <p:cNvSpPr>
            <a:spLocks noGrp="1"/>
          </p:cNvSpPr>
          <p:nvPr>
            <p:ph type="title" idx="4294967295"/>
          </p:nvPr>
        </p:nvSpPr>
        <p:spPr>
          <a:xfrm>
            <a:off x="0" y="-1"/>
            <a:ext cx="9144000" cy="762001"/>
          </a:xfrm>
          <a:solidFill>
            <a:srgbClr val="BCD1E3"/>
          </a:solidFill>
        </p:spPr>
        <p:txBody>
          <a:bodyPr/>
          <a:lstStyle/>
          <a:p>
            <a:pPr marL="342900" indent="0" algn="l"/>
            <a:r>
              <a:rPr lang="en-US" altLang="en-US" sz="3200" b="1" dirty="0" smtClean="0">
                <a:solidFill>
                  <a:srgbClr val="BE2D19"/>
                </a:solidFill>
                <a:ea typeface="ＭＳ Ｐゴシック" pitchFamily="34" charset="-128"/>
              </a:rPr>
              <a:t>Community Benefit: </a:t>
            </a:r>
            <a:r>
              <a:rPr lang="en-US" altLang="en-US" sz="3200" b="1" dirty="0" smtClean="0">
                <a:solidFill>
                  <a:srgbClr val="BE2D19"/>
                </a:solidFill>
                <a:ea typeface="ＭＳ Ｐゴシック" pitchFamily="34" charset="-128"/>
              </a:rPr>
              <a:t>Federal Developments</a:t>
            </a:r>
            <a:endParaRPr lang="en-US" altLang="en-US" sz="3200" b="1" dirty="0" smtClean="0">
              <a:solidFill>
                <a:srgbClr val="BE2D19"/>
              </a:solidFill>
              <a:ea typeface="ＭＳ Ｐゴシック" pitchFamily="34" charset="-128"/>
            </a:endParaRPr>
          </a:p>
        </p:txBody>
      </p:sp>
      <p:sp>
        <p:nvSpPr>
          <p:cNvPr id="6" name="TextBox 5"/>
          <p:cNvSpPr txBox="1"/>
          <p:nvPr/>
        </p:nvSpPr>
        <p:spPr>
          <a:xfrm>
            <a:off x="36786" y="838200"/>
            <a:ext cx="8839200" cy="6740307"/>
          </a:xfrm>
          <a:prstGeom prst="rect">
            <a:avLst/>
          </a:prstGeom>
          <a:noFill/>
        </p:spPr>
        <p:txBody>
          <a:bodyPr wrap="square" rtlCol="0">
            <a:spAutoFit/>
          </a:bodyPr>
          <a:lstStyle/>
          <a:p>
            <a:pPr marL="285750" indent="-285750">
              <a:buFont typeface="Arial" pitchFamily="34" charset="0"/>
              <a:buChar char="•"/>
            </a:pPr>
            <a:r>
              <a:rPr lang="en-US" sz="2400" b="1" dirty="0" smtClean="0"/>
              <a:t>“Community benefit” is required for hospitals with federal tax-exempt </a:t>
            </a:r>
            <a:r>
              <a:rPr lang="en-US" sz="2400" b="1" dirty="0" smtClean="0"/>
              <a:t>status but vaguely defined</a:t>
            </a:r>
            <a:endParaRPr lang="en-US" sz="2400" b="1" dirty="0" smtClean="0"/>
          </a:p>
          <a:p>
            <a:pPr marL="742950" lvl="1" indent="-285750">
              <a:buFont typeface="Arial" pitchFamily="34" charset="0"/>
              <a:buChar char="•"/>
            </a:pPr>
            <a:r>
              <a:rPr lang="en-US" sz="2400" dirty="0" smtClean="0"/>
              <a:t>In exchange for not paying federal taxes, non-profit hospitals are expected to </a:t>
            </a:r>
            <a:r>
              <a:rPr lang="en-US" sz="2400" b="1" dirty="0" smtClean="0"/>
              <a:t>provide benefits to promote the health of the community </a:t>
            </a:r>
            <a:r>
              <a:rPr lang="en-US" sz="2400" dirty="0" smtClean="0"/>
              <a:t>(</a:t>
            </a:r>
            <a:r>
              <a:rPr lang="en-US" sz="2400" dirty="0" smtClean="0">
                <a:hlinkClick r:id="rId4"/>
              </a:rPr>
              <a:t>1969 Revenue Ruling</a:t>
            </a:r>
            <a:r>
              <a:rPr lang="en-US" sz="2400" dirty="0" smtClean="0"/>
              <a:t>)</a:t>
            </a:r>
          </a:p>
          <a:p>
            <a:pPr marL="742950" lvl="1" indent="-285750">
              <a:buFont typeface="Arial" pitchFamily="34" charset="0"/>
              <a:buChar char="•"/>
            </a:pPr>
            <a:r>
              <a:rPr lang="en-US" sz="2400" dirty="0" smtClean="0"/>
              <a:t>Additional </a:t>
            </a:r>
            <a:r>
              <a:rPr lang="en-US" sz="2400" dirty="0" smtClean="0"/>
              <a:t>nuances appear </a:t>
            </a:r>
            <a:r>
              <a:rPr lang="en-US" sz="2400" dirty="0" smtClean="0"/>
              <a:t>in federal tax reporting </a:t>
            </a:r>
            <a:r>
              <a:rPr lang="en-US" sz="2400" dirty="0" smtClean="0"/>
              <a:t>forms</a:t>
            </a:r>
            <a:endParaRPr lang="en-US" sz="2400" dirty="0" smtClean="0"/>
          </a:p>
          <a:p>
            <a:pPr marL="285750" indent="-285750">
              <a:buFont typeface="Arial" pitchFamily="34" charset="0"/>
              <a:buChar char="•"/>
            </a:pPr>
            <a:endParaRPr lang="en-US" sz="2400" b="1" dirty="0" smtClean="0"/>
          </a:p>
          <a:p>
            <a:pPr marL="285750" indent="-285750">
              <a:buFont typeface="Arial" pitchFamily="34" charset="0"/>
              <a:buChar char="•"/>
            </a:pPr>
            <a:r>
              <a:rPr lang="en-US" sz="2400" b="1" dirty="0" smtClean="0"/>
              <a:t>IRS and Treasury Department</a:t>
            </a:r>
          </a:p>
          <a:p>
            <a:pPr marL="742950" lvl="1" indent="-285750">
              <a:buFont typeface="Arial" pitchFamily="34" charset="0"/>
              <a:buChar char="•"/>
            </a:pPr>
            <a:r>
              <a:rPr lang="en-US" sz="2400" dirty="0" smtClean="0"/>
              <a:t>Define terms </a:t>
            </a:r>
          </a:p>
          <a:p>
            <a:pPr marL="742950" lvl="1" indent="-285750">
              <a:buFont typeface="Arial" pitchFamily="34" charset="0"/>
              <a:buChar char="•"/>
            </a:pPr>
            <a:r>
              <a:rPr lang="en-US" sz="2400" dirty="0" smtClean="0"/>
              <a:t>Set reporting rules (Form 990)</a:t>
            </a:r>
            <a:endParaRPr lang="en-US" sz="2400" dirty="0" smtClean="0"/>
          </a:p>
          <a:p>
            <a:pPr marL="742950" lvl="1" indent="-285750">
              <a:buFont typeface="Arial" pitchFamily="34" charset="0"/>
              <a:buChar char="•"/>
            </a:pPr>
            <a:r>
              <a:rPr lang="en-US" sz="2400" dirty="0" smtClean="0"/>
              <a:t>Investigate, monitor </a:t>
            </a:r>
            <a:r>
              <a:rPr lang="en-US" sz="2400" dirty="0" smtClean="0"/>
              <a:t>and enforce </a:t>
            </a:r>
          </a:p>
          <a:p>
            <a:pPr marL="285750" indent="-285750">
              <a:buFont typeface="Arial" pitchFamily="34" charset="0"/>
              <a:buChar char="•"/>
            </a:pPr>
            <a:endParaRPr lang="en-US" sz="2400" b="1" dirty="0" smtClean="0"/>
          </a:p>
          <a:p>
            <a:pPr marL="285750" indent="-285750">
              <a:buFont typeface="Arial" pitchFamily="34" charset="0"/>
              <a:buChar char="•"/>
            </a:pPr>
            <a:r>
              <a:rPr lang="en-US" sz="2400" b="1" dirty="0" smtClean="0"/>
              <a:t>Affordable Care Act (ACA)</a:t>
            </a:r>
          </a:p>
          <a:p>
            <a:pPr marL="742950" lvl="1" indent="-285750">
              <a:buFont typeface="Arial" pitchFamily="34" charset="0"/>
              <a:buChar char="•"/>
            </a:pPr>
            <a:r>
              <a:rPr lang="en-US" sz="2400" dirty="0" smtClean="0"/>
              <a:t>Responded to abuses</a:t>
            </a:r>
          </a:p>
          <a:p>
            <a:pPr marL="742950" lvl="1" indent="-285750">
              <a:buFont typeface="Arial" pitchFamily="34" charset="0"/>
              <a:buChar char="•"/>
            </a:pPr>
            <a:r>
              <a:rPr lang="en-US" sz="2400" dirty="0" smtClean="0"/>
              <a:t>Set new requirements </a:t>
            </a:r>
          </a:p>
          <a:p>
            <a:pPr marL="285750" indent="-285750">
              <a:buFont typeface="Arial" pitchFamily="34" charset="0"/>
              <a:buChar char="•"/>
            </a:pPr>
            <a:endParaRPr lang="en-US" sz="2400" dirty="0" smtClean="0"/>
          </a:p>
          <a:p>
            <a:endParaRPr lang="en-US" sz="2400" b="1" dirty="0" smtClean="0"/>
          </a:p>
          <a:p>
            <a:pPr marL="285750" indent="-285750">
              <a:buFont typeface="Arial" pitchFamily="34" charset="0"/>
              <a:buChar char="•"/>
            </a:pPr>
            <a:endParaRPr lang="en-US" sz="2400" b="1" dirty="0" smtClean="0"/>
          </a:p>
        </p:txBody>
      </p:sp>
      <p:sp>
        <p:nvSpPr>
          <p:cNvPr id="2" name="TextBox 1"/>
          <p:cNvSpPr txBox="1"/>
          <p:nvPr/>
        </p:nvSpPr>
        <p:spPr>
          <a:xfrm>
            <a:off x="5368433" y="4766826"/>
            <a:ext cx="2038804" cy="1200329"/>
          </a:xfrm>
          <a:prstGeom prst="rect">
            <a:avLst/>
          </a:prstGeom>
          <a:noFill/>
        </p:spPr>
        <p:txBody>
          <a:bodyPr wrap="square" rtlCol="0">
            <a:spAutoFit/>
          </a:bodyPr>
          <a:lstStyle/>
          <a:p>
            <a:r>
              <a:rPr lang="en-US" b="1" dirty="0" smtClean="0">
                <a:solidFill>
                  <a:srgbClr val="FF0000"/>
                </a:solidFill>
              </a:rPr>
              <a:t>Hospital Tax Exemption </a:t>
            </a:r>
            <a:r>
              <a:rPr lang="en-US" b="1" dirty="0" smtClean="0">
                <a:solidFill>
                  <a:srgbClr val="FF0000"/>
                </a:solidFill>
              </a:rPr>
              <a:t>=  </a:t>
            </a:r>
            <a:r>
              <a:rPr lang="en-US" b="1" dirty="0" smtClean="0">
                <a:solidFill>
                  <a:srgbClr val="FF0000"/>
                </a:solidFill>
              </a:rPr>
              <a:t>$12.6 Billion </a:t>
            </a:r>
            <a:r>
              <a:rPr lang="en-US" b="1" dirty="0" smtClean="0">
                <a:solidFill>
                  <a:srgbClr val="FF0000"/>
                </a:solidFill>
              </a:rPr>
              <a:t>Annually (2002</a:t>
            </a:r>
            <a:r>
              <a:rPr lang="en-US" b="1" dirty="0" smtClean="0">
                <a:solidFill>
                  <a:srgbClr val="FF0000"/>
                </a:solidFill>
              </a:rPr>
              <a:t>)</a:t>
            </a:r>
          </a:p>
        </p:txBody>
      </p:sp>
      <p:sp>
        <p:nvSpPr>
          <p:cNvPr id="3" name="TextBox 2"/>
          <p:cNvSpPr txBox="1"/>
          <p:nvPr/>
        </p:nvSpPr>
        <p:spPr>
          <a:xfrm>
            <a:off x="5557367" y="5842337"/>
            <a:ext cx="2667000" cy="1015663"/>
          </a:xfrm>
          <a:prstGeom prst="rect">
            <a:avLst/>
          </a:prstGeom>
          <a:noFill/>
        </p:spPr>
        <p:txBody>
          <a:bodyPr wrap="square" rtlCol="0">
            <a:spAutoFit/>
          </a:bodyPr>
          <a:lstStyle/>
          <a:p>
            <a:endParaRPr lang="en-US" sz="1200" b="1" i="1" dirty="0" smtClean="0">
              <a:solidFill>
                <a:srgbClr val="FF0000"/>
              </a:solidFill>
            </a:endParaRPr>
          </a:p>
          <a:p>
            <a:r>
              <a:rPr lang="en-US" sz="1200" dirty="0" smtClean="0"/>
              <a:t>Source: </a:t>
            </a:r>
            <a:r>
              <a:rPr lang="en-US" sz="1200" i="1" dirty="0" smtClean="0">
                <a:hlinkClick r:id="rId5"/>
              </a:rPr>
              <a:t>Nonprofit Hospitals and the Provision of Community Benefit, </a:t>
            </a:r>
            <a:r>
              <a:rPr lang="en-US" sz="1200" dirty="0" smtClean="0"/>
              <a:t>Congressional Budget Office, 2006</a:t>
            </a:r>
          </a:p>
          <a:p>
            <a:endParaRPr lang="en-US" sz="1200" i="1" dirty="0"/>
          </a:p>
        </p:txBody>
      </p:sp>
    </p:spTree>
    <p:extLst>
      <p:ext uri="{BB962C8B-B14F-4D97-AF65-F5344CB8AC3E}">
        <p14:creationId xmlns:p14="http://schemas.microsoft.com/office/powerpoint/2010/main" val="23373879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294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2"/>
          <p:cNvSpPr>
            <a:spLocks noGrp="1"/>
          </p:cNvSpPr>
          <p:nvPr>
            <p:ph type="title" idx="4294967295"/>
          </p:nvPr>
        </p:nvSpPr>
        <p:spPr>
          <a:xfrm>
            <a:off x="0" y="-1"/>
            <a:ext cx="9144000" cy="762001"/>
          </a:xfrm>
          <a:solidFill>
            <a:srgbClr val="BCD1E3"/>
          </a:solidFill>
        </p:spPr>
        <p:txBody>
          <a:bodyPr/>
          <a:lstStyle/>
          <a:p>
            <a:pPr marL="342900" indent="0" algn="l"/>
            <a:r>
              <a:rPr lang="en-US" altLang="en-US" sz="3200" b="1" dirty="0" smtClean="0">
                <a:solidFill>
                  <a:srgbClr val="BE2D19"/>
                </a:solidFill>
                <a:ea typeface="ＭＳ Ｐゴシック" pitchFamily="34" charset="-128"/>
              </a:rPr>
              <a:t>Community Benefit: Federal Definition</a:t>
            </a:r>
          </a:p>
        </p:txBody>
      </p:sp>
      <p:sp>
        <p:nvSpPr>
          <p:cNvPr id="6" name="TextBox 5"/>
          <p:cNvSpPr txBox="1"/>
          <p:nvPr/>
        </p:nvSpPr>
        <p:spPr>
          <a:xfrm>
            <a:off x="0" y="810986"/>
            <a:ext cx="9144000" cy="6740307"/>
          </a:xfrm>
          <a:prstGeom prst="rect">
            <a:avLst/>
          </a:prstGeom>
          <a:noFill/>
        </p:spPr>
        <p:txBody>
          <a:bodyPr wrap="square" rtlCol="0">
            <a:spAutoFit/>
          </a:bodyPr>
          <a:lstStyle/>
          <a:p>
            <a:r>
              <a:rPr lang="en-US" sz="2400" b="1" dirty="0" smtClean="0"/>
              <a:t>Generally</a:t>
            </a:r>
            <a:r>
              <a:rPr lang="en-US" sz="2400" b="1" dirty="0" smtClean="0"/>
              <a:t>, community benefit includes programs or activities that: </a:t>
            </a:r>
          </a:p>
          <a:p>
            <a:pPr marL="342900" indent="-342900">
              <a:buFont typeface="Arial" panose="020B0604020202020204" pitchFamily="34" charset="0"/>
              <a:buChar char="•"/>
            </a:pPr>
            <a:r>
              <a:rPr lang="en-US" sz="2400" b="1" dirty="0" smtClean="0"/>
              <a:t>Improve</a:t>
            </a:r>
            <a:r>
              <a:rPr lang="en-US" sz="2400" dirty="0" smtClean="0"/>
              <a:t> </a:t>
            </a:r>
            <a:r>
              <a:rPr lang="en-US" sz="2400" b="1" dirty="0" smtClean="0"/>
              <a:t>access</a:t>
            </a:r>
            <a:r>
              <a:rPr lang="en-US" sz="2400" dirty="0" smtClean="0"/>
              <a:t> to health care and/or community </a:t>
            </a:r>
            <a:r>
              <a:rPr lang="en-US" sz="2400" b="1" dirty="0" smtClean="0"/>
              <a:t>health</a:t>
            </a:r>
            <a:r>
              <a:rPr lang="en-US" sz="2400" dirty="0" smtClean="0"/>
              <a:t>, </a:t>
            </a:r>
            <a:r>
              <a:rPr lang="en-US" sz="2400" b="1" dirty="0" smtClean="0"/>
              <a:t>advance</a:t>
            </a:r>
            <a:r>
              <a:rPr lang="en-US" sz="2400" dirty="0" smtClean="0"/>
              <a:t> medical or health </a:t>
            </a:r>
            <a:r>
              <a:rPr lang="en-US" sz="2400" b="1" dirty="0" smtClean="0"/>
              <a:t>knowledge</a:t>
            </a:r>
            <a:r>
              <a:rPr lang="en-US" sz="2400" dirty="0" smtClean="0"/>
              <a:t>, or </a:t>
            </a:r>
            <a:r>
              <a:rPr lang="en-US" sz="2400" b="1" dirty="0" smtClean="0"/>
              <a:t>relieve</a:t>
            </a:r>
            <a:r>
              <a:rPr lang="en-US" sz="2400" dirty="0" smtClean="0"/>
              <a:t> or reduce government or community </a:t>
            </a:r>
            <a:r>
              <a:rPr lang="en-US" sz="2400" b="1" dirty="0" smtClean="0"/>
              <a:t>burden</a:t>
            </a:r>
            <a:r>
              <a:rPr lang="en-US" sz="2400" dirty="0" smtClean="0"/>
              <a:t>; AND</a:t>
            </a:r>
          </a:p>
          <a:p>
            <a:pPr marL="342900" indent="-342900">
              <a:buFont typeface="Arial" panose="020B0604020202020204" pitchFamily="34" charset="0"/>
              <a:buChar char="•"/>
            </a:pPr>
            <a:r>
              <a:rPr lang="en-US" sz="2400" dirty="0" smtClean="0"/>
              <a:t>Respond </a:t>
            </a:r>
            <a:r>
              <a:rPr lang="en-US" sz="2400" dirty="0" smtClean="0"/>
              <a:t>to </a:t>
            </a:r>
            <a:r>
              <a:rPr lang="en-US" sz="2400" dirty="0" smtClean="0"/>
              <a:t>an </a:t>
            </a:r>
            <a:r>
              <a:rPr lang="en-US" sz="2400" b="1" dirty="0" smtClean="0"/>
              <a:t>identified community need</a:t>
            </a:r>
            <a:r>
              <a:rPr lang="en-US" sz="2400" dirty="0" smtClean="0"/>
              <a:t>, placing particular focus on the voices and issues facing the </a:t>
            </a:r>
            <a:r>
              <a:rPr lang="en-US" sz="2400" b="1" dirty="0" smtClean="0"/>
              <a:t>underserved</a:t>
            </a:r>
            <a:r>
              <a:rPr lang="en-US" sz="2400" dirty="0" smtClean="0"/>
              <a:t> in a given place. </a:t>
            </a:r>
            <a:endParaRPr lang="en-US" sz="2400" dirty="0" smtClean="0"/>
          </a:p>
          <a:p>
            <a:endParaRPr lang="en-US" sz="2400" b="1" dirty="0" smtClean="0"/>
          </a:p>
          <a:p>
            <a:r>
              <a:rPr lang="en-US" sz="2400" b="1" dirty="0" smtClean="0"/>
              <a:t>NOT community benefit </a:t>
            </a:r>
            <a:r>
              <a:rPr lang="en-US" sz="2400" dirty="0" smtClean="0"/>
              <a:t>if 1) really a marketing ploy, or 2) if the hospital benefits more than the community. Examples: </a:t>
            </a:r>
          </a:p>
          <a:p>
            <a:pPr marL="800100" lvl="1" indent="-342900">
              <a:buFont typeface="Arial" panose="020B0604020202020204" pitchFamily="34" charset="0"/>
              <a:buChar char="•"/>
            </a:pPr>
            <a:r>
              <a:rPr lang="en-US" sz="2400" dirty="0"/>
              <a:t>Designed to increase third-party referrals</a:t>
            </a:r>
          </a:p>
          <a:p>
            <a:pPr marL="800100" lvl="1" indent="-342900">
              <a:buFont typeface="Arial" panose="020B0604020202020204" pitchFamily="34" charset="0"/>
              <a:buChar char="•"/>
            </a:pPr>
            <a:r>
              <a:rPr lang="en-US" sz="2400" dirty="0"/>
              <a:t>Required for hospital licensure or accreditation</a:t>
            </a:r>
          </a:p>
          <a:p>
            <a:pPr marL="800100" lvl="1" indent="-342900">
              <a:buFont typeface="Arial" panose="020B0604020202020204" pitchFamily="34" charset="0"/>
              <a:buChar char="•"/>
            </a:pPr>
            <a:r>
              <a:rPr lang="en-US" sz="2400" dirty="0"/>
              <a:t>Restricted to hospital employees</a:t>
            </a:r>
          </a:p>
          <a:p>
            <a:pPr marL="342900" indent="-342900">
              <a:buFont typeface="Arial" panose="020B0604020202020204" pitchFamily="34" charset="0"/>
              <a:buChar char="•"/>
            </a:pPr>
            <a:endParaRPr lang="en-US" sz="2400" dirty="0" smtClean="0"/>
          </a:p>
          <a:p>
            <a:endParaRPr lang="en-US" sz="2400" dirty="0"/>
          </a:p>
          <a:p>
            <a:endParaRPr lang="en-US" sz="2400" b="1" dirty="0" smtClean="0"/>
          </a:p>
          <a:p>
            <a:pPr marL="285750" indent="-285750">
              <a:buFont typeface="Arial" pitchFamily="34" charset="0"/>
              <a:buChar char="•"/>
            </a:pPr>
            <a:endParaRPr lang="en-US" sz="2400" b="1" dirty="0" smtClean="0"/>
          </a:p>
        </p:txBody>
      </p:sp>
      <p:sp>
        <p:nvSpPr>
          <p:cNvPr id="2" name="TextBox 1"/>
          <p:cNvSpPr txBox="1"/>
          <p:nvPr/>
        </p:nvSpPr>
        <p:spPr>
          <a:xfrm>
            <a:off x="5426529" y="5715000"/>
            <a:ext cx="3717471" cy="1015663"/>
          </a:xfrm>
          <a:prstGeom prst="rect">
            <a:avLst/>
          </a:prstGeom>
          <a:noFill/>
        </p:spPr>
        <p:txBody>
          <a:bodyPr wrap="square" rtlCol="0">
            <a:spAutoFit/>
          </a:bodyPr>
          <a:lstStyle/>
          <a:p>
            <a:r>
              <a:rPr lang="en-US" sz="1200" dirty="0" smtClean="0"/>
              <a:t>Sources: 2013 IRS Form 990, Schedule H </a:t>
            </a:r>
            <a:r>
              <a:rPr lang="en-US" sz="1200" dirty="0" smtClean="0">
                <a:hlinkClick r:id="rId3" action="ppaction://hlinkfile"/>
              </a:rPr>
              <a:t>Instructions</a:t>
            </a:r>
            <a:r>
              <a:rPr lang="en-US" sz="1200" dirty="0" smtClean="0"/>
              <a:t>, pages 16-17;  “</a:t>
            </a:r>
            <a:r>
              <a:rPr lang="en-US" sz="1200" dirty="0" smtClean="0">
                <a:hlinkClick r:id="rId4"/>
              </a:rPr>
              <a:t>Defining Community Benefit</a:t>
            </a:r>
            <a:r>
              <a:rPr lang="en-US" sz="1200" dirty="0" smtClean="0"/>
              <a:t>,” Catholic Health Association; Community Benefit Model </a:t>
            </a:r>
            <a:r>
              <a:rPr lang="en-US" sz="1200" dirty="0" smtClean="0">
                <a:hlinkClick r:id="rId5"/>
              </a:rPr>
              <a:t>Act</a:t>
            </a:r>
            <a:r>
              <a:rPr lang="en-US" sz="1200" dirty="0"/>
              <a:t> </a:t>
            </a:r>
            <a:r>
              <a:rPr lang="en-US" sz="1200" dirty="0" smtClean="0"/>
              <a:t>and </a:t>
            </a:r>
            <a:r>
              <a:rPr lang="en-US" sz="1200" dirty="0" smtClean="0">
                <a:hlinkClick r:id="rId6"/>
              </a:rPr>
              <a:t>Commentary</a:t>
            </a:r>
            <a:r>
              <a:rPr lang="en-US" sz="1200" dirty="0" smtClean="0"/>
              <a:t>, Community Catalyst.  </a:t>
            </a:r>
            <a:endParaRPr lang="en-US" sz="1200" dirty="0"/>
          </a:p>
        </p:txBody>
      </p:sp>
    </p:spTree>
    <p:extLst>
      <p:ext uri="{BB962C8B-B14F-4D97-AF65-F5344CB8AC3E}">
        <p14:creationId xmlns:p14="http://schemas.microsoft.com/office/powerpoint/2010/main" val="41678388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2"/>
          <p:cNvSpPr>
            <a:spLocks noGrp="1"/>
          </p:cNvSpPr>
          <p:nvPr>
            <p:ph type="title" idx="4294967295"/>
          </p:nvPr>
        </p:nvSpPr>
        <p:spPr>
          <a:xfrm>
            <a:off x="0" y="-1"/>
            <a:ext cx="9144000" cy="762001"/>
          </a:xfrm>
          <a:solidFill>
            <a:srgbClr val="BCD1E3"/>
          </a:solidFill>
        </p:spPr>
        <p:txBody>
          <a:bodyPr/>
          <a:lstStyle/>
          <a:p>
            <a:pPr marL="342900" indent="0" algn="l"/>
            <a:r>
              <a:rPr lang="en-US" altLang="en-US" sz="3200" b="1" dirty="0" smtClean="0">
                <a:solidFill>
                  <a:srgbClr val="BE2D19"/>
                </a:solidFill>
                <a:ea typeface="ＭＳ Ｐゴシック" pitchFamily="34" charset="-128"/>
              </a:rPr>
              <a:t>Community Benefit: Federal Reporting</a:t>
            </a:r>
          </a:p>
        </p:txBody>
      </p:sp>
      <p:sp>
        <p:nvSpPr>
          <p:cNvPr id="6" name="TextBox 5"/>
          <p:cNvSpPr txBox="1"/>
          <p:nvPr/>
        </p:nvSpPr>
        <p:spPr>
          <a:xfrm>
            <a:off x="304800" y="914400"/>
            <a:ext cx="3505200" cy="3416320"/>
          </a:xfrm>
          <a:prstGeom prst="rect">
            <a:avLst/>
          </a:prstGeom>
          <a:noFill/>
        </p:spPr>
        <p:txBody>
          <a:bodyPr wrap="square" rtlCol="0">
            <a:spAutoFit/>
          </a:bodyPr>
          <a:lstStyle/>
          <a:p>
            <a:r>
              <a:rPr lang="en-US" sz="2400" dirty="0" smtClean="0"/>
              <a:t>Federal reporting requirements do specify what “counts” as community benefit, and what doesn’t, in the Form 990, Schedule H non-profit hospitals must file every year. </a:t>
            </a:r>
          </a:p>
          <a:p>
            <a:pPr marL="285750" indent="-285750">
              <a:buFont typeface="Arial" pitchFamily="34" charset="0"/>
              <a:buChar char="•"/>
            </a:pPr>
            <a:endParaRPr lang="en-US" sz="2400" b="1" dirty="0" smtClean="0"/>
          </a:p>
        </p:txBody>
      </p:sp>
      <p:sp>
        <p:nvSpPr>
          <p:cNvPr id="3" name="TextBox 2"/>
          <p:cNvSpPr txBox="1"/>
          <p:nvPr/>
        </p:nvSpPr>
        <p:spPr>
          <a:xfrm>
            <a:off x="468051" y="5216097"/>
            <a:ext cx="2514600" cy="830997"/>
          </a:xfrm>
          <a:prstGeom prst="rect">
            <a:avLst/>
          </a:prstGeom>
          <a:noFill/>
        </p:spPr>
        <p:txBody>
          <a:bodyPr wrap="square" rtlCol="0">
            <a:spAutoFit/>
          </a:bodyPr>
          <a:lstStyle/>
          <a:p>
            <a:endParaRPr lang="en-US" sz="1200" b="1" i="1" dirty="0" smtClean="0">
              <a:solidFill>
                <a:srgbClr val="FF0000"/>
              </a:solidFill>
            </a:endParaRPr>
          </a:p>
          <a:p>
            <a:r>
              <a:rPr lang="en-US" sz="1200" dirty="0" smtClean="0"/>
              <a:t>Source: </a:t>
            </a:r>
            <a:r>
              <a:rPr lang="en-US" sz="1200" dirty="0" smtClean="0">
                <a:hlinkClick r:id="rId3" action="ppaction://hlinkfile"/>
              </a:rPr>
              <a:t>2013 Schedule H </a:t>
            </a:r>
            <a:r>
              <a:rPr lang="en-US" sz="1200" dirty="0" smtClean="0"/>
              <a:t>and </a:t>
            </a:r>
            <a:r>
              <a:rPr lang="en-US" sz="1200" dirty="0" smtClean="0">
                <a:hlinkClick r:id="rId4" action="ppaction://hlinkfile"/>
              </a:rPr>
              <a:t>Instructions</a:t>
            </a:r>
            <a:r>
              <a:rPr lang="en-US" sz="1200" dirty="0" smtClean="0"/>
              <a:t>, Internal Revenue Service.  </a:t>
            </a:r>
            <a:endParaRPr lang="en-US" sz="1200" i="1" dirty="0"/>
          </a:p>
        </p:txBody>
      </p:sp>
      <p:pic>
        <p:nvPicPr>
          <p:cNvPr id="101379" name="Picture 3" descr="C:\Documents and Settings\jcurtis\My Documents\Downloads\2428853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914400"/>
            <a:ext cx="4886960" cy="563880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5" name="Donut 4"/>
          <p:cNvSpPr/>
          <p:nvPr/>
        </p:nvSpPr>
        <p:spPr bwMode="auto">
          <a:xfrm>
            <a:off x="3645568" y="3733800"/>
            <a:ext cx="5486400" cy="3200400"/>
          </a:xfrm>
          <a:prstGeom prst="donut">
            <a:avLst>
              <a:gd name="adj" fmla="val 1412"/>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charset="0"/>
              <a:sym typeface="Arial" charset="0"/>
            </a:endParaRPr>
          </a:p>
        </p:txBody>
      </p:sp>
    </p:spTree>
    <p:extLst>
      <p:ext uri="{BB962C8B-B14F-4D97-AF65-F5344CB8AC3E}">
        <p14:creationId xmlns:p14="http://schemas.microsoft.com/office/powerpoint/2010/main" val="28496450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20993950"/>
              </p:ext>
            </p:extLst>
          </p:nvPr>
        </p:nvGraphicFramePr>
        <p:xfrm>
          <a:off x="1371600" y="838201"/>
          <a:ext cx="6248400" cy="5245082"/>
        </p:xfrm>
        <a:graphic>
          <a:graphicData uri="http://schemas.openxmlformats.org/drawingml/2006/table">
            <a:tbl>
              <a:tblPr firstRow="1" bandRow="1">
                <a:tableStyleId>{5C22544A-7EE6-4342-B048-85BDC9FD1C3A}</a:tableStyleId>
              </a:tblPr>
              <a:tblGrid>
                <a:gridCol w="3463787"/>
                <a:gridCol w="2784613"/>
              </a:tblGrid>
              <a:tr h="910775">
                <a:tc>
                  <a:txBody>
                    <a:bodyPr/>
                    <a:lstStyle/>
                    <a:p>
                      <a:r>
                        <a:rPr lang="en-US" dirty="0" smtClean="0"/>
                        <a:t> Community Benefit</a:t>
                      </a:r>
                      <a:endParaRPr lang="en-US" dirty="0"/>
                    </a:p>
                  </a:txBody>
                  <a:tcPr>
                    <a:solidFill>
                      <a:srgbClr val="0070C0"/>
                    </a:solidFill>
                  </a:tcPr>
                </a:tc>
                <a:tc>
                  <a:txBody>
                    <a:bodyPr/>
                    <a:lstStyle/>
                    <a:p>
                      <a:r>
                        <a:rPr lang="en-US" dirty="0" smtClean="0"/>
                        <a:t>NOT Community</a:t>
                      </a:r>
                      <a:r>
                        <a:rPr lang="en-US" baseline="0" dirty="0" smtClean="0"/>
                        <a:t> Benefit </a:t>
                      </a:r>
                      <a:r>
                        <a:rPr lang="en-US" baseline="0" dirty="0" smtClean="0"/>
                        <a:t>(Still Reported </a:t>
                      </a:r>
                      <a:r>
                        <a:rPr lang="en-US" baseline="0" dirty="0" smtClean="0"/>
                        <a:t>in Schedule H) </a:t>
                      </a:r>
                      <a:endParaRPr lang="en-US" dirty="0"/>
                    </a:p>
                  </a:txBody>
                  <a:tcPr>
                    <a:solidFill>
                      <a:srgbClr val="0070C0"/>
                    </a:solidFill>
                  </a:tcPr>
                </a:tc>
              </a:tr>
              <a:tr h="490202">
                <a:tc>
                  <a:txBody>
                    <a:bodyPr/>
                    <a:lstStyle/>
                    <a:p>
                      <a:pPr algn="r"/>
                      <a:r>
                        <a:rPr lang="en-US" dirty="0" smtClean="0"/>
                        <a:t>Financial Assistance</a:t>
                      </a:r>
                      <a:endParaRPr lang="en-US" dirty="0"/>
                    </a:p>
                  </a:txBody>
                  <a:tcPr/>
                </a:tc>
                <a:tc>
                  <a:txBody>
                    <a:bodyPr/>
                    <a:lstStyle/>
                    <a:p>
                      <a:r>
                        <a:rPr lang="en-US" dirty="0" smtClean="0"/>
                        <a:t>Bad Debt</a:t>
                      </a:r>
                      <a:endParaRPr lang="en-US" dirty="0"/>
                    </a:p>
                  </a:txBody>
                  <a:tcPr/>
                </a:tc>
              </a:tr>
              <a:tr h="910775">
                <a:tc>
                  <a:txBody>
                    <a:bodyPr/>
                    <a:lstStyle/>
                    <a:p>
                      <a:pPr algn="r"/>
                      <a:r>
                        <a:rPr lang="en-US" dirty="0" smtClean="0"/>
                        <a:t>Medicaid Shortfall (plus</a:t>
                      </a:r>
                      <a:r>
                        <a:rPr lang="en-US" baseline="0" dirty="0" smtClean="0"/>
                        <a:t> </a:t>
                      </a:r>
                    </a:p>
                    <a:p>
                      <a:pPr algn="r"/>
                      <a:r>
                        <a:rPr lang="en-US" baseline="0" dirty="0" smtClean="0"/>
                        <a:t>other public programs for </a:t>
                      </a:r>
                    </a:p>
                    <a:p>
                      <a:pPr algn="r"/>
                      <a:r>
                        <a:rPr lang="en-US" baseline="0" dirty="0" smtClean="0"/>
                        <a:t>low-income people)</a:t>
                      </a:r>
                      <a:endParaRPr lang="en-US" dirty="0"/>
                    </a:p>
                  </a:txBody>
                  <a:tcPr/>
                </a:tc>
                <a:tc>
                  <a:txBody>
                    <a:bodyPr/>
                    <a:lstStyle/>
                    <a:p>
                      <a:r>
                        <a:rPr lang="en-US" dirty="0" smtClean="0"/>
                        <a:t>Medicare Shortfall</a:t>
                      </a:r>
                      <a:endParaRPr lang="en-US" dirty="0"/>
                    </a:p>
                  </a:txBody>
                  <a:tcPr/>
                </a:tc>
              </a:tr>
              <a:tr h="637542">
                <a:tc>
                  <a:txBody>
                    <a:bodyPr/>
                    <a:lstStyle/>
                    <a:p>
                      <a:pPr algn="r"/>
                      <a:r>
                        <a:rPr lang="en-US" dirty="0" smtClean="0"/>
                        <a:t>Community health </a:t>
                      </a:r>
                    </a:p>
                    <a:p>
                      <a:pPr algn="r"/>
                      <a:r>
                        <a:rPr lang="en-US" dirty="0" smtClean="0"/>
                        <a:t>improvement</a:t>
                      </a:r>
                      <a:r>
                        <a:rPr lang="en-US" baseline="0" dirty="0" smtClean="0"/>
                        <a:t> services</a:t>
                      </a:r>
                      <a:endParaRPr lang="en-US" dirty="0"/>
                    </a:p>
                  </a:txBody>
                  <a:tcPr/>
                </a:tc>
                <a:tc>
                  <a:txBody>
                    <a:bodyPr/>
                    <a:lstStyle/>
                    <a:p>
                      <a:r>
                        <a:rPr lang="en-US" dirty="0" smtClean="0"/>
                        <a:t>Community building </a:t>
                      </a:r>
                      <a:endParaRPr lang="en-US" dirty="0"/>
                    </a:p>
                  </a:txBody>
                  <a:tcPr/>
                </a:tc>
              </a:tr>
              <a:tr h="364310">
                <a:tc>
                  <a:txBody>
                    <a:bodyPr/>
                    <a:lstStyle/>
                    <a:p>
                      <a:pPr algn="r"/>
                      <a:r>
                        <a:rPr lang="en-US" dirty="0" smtClean="0"/>
                        <a:t>Health professions </a:t>
                      </a:r>
                    </a:p>
                    <a:p>
                      <a:pPr algn="r"/>
                      <a:r>
                        <a:rPr lang="en-US" dirty="0" smtClean="0"/>
                        <a:t>education</a:t>
                      </a:r>
                      <a:endParaRPr lang="en-US" dirty="0"/>
                    </a:p>
                  </a:txBody>
                  <a:tcPr/>
                </a:tc>
                <a:tc>
                  <a:txBody>
                    <a:bodyPr/>
                    <a:lstStyle/>
                    <a:p>
                      <a:endParaRPr lang="en-US" dirty="0"/>
                    </a:p>
                  </a:txBody>
                  <a:tcPr/>
                </a:tc>
              </a:tr>
              <a:tr h="364310">
                <a:tc>
                  <a:txBody>
                    <a:bodyPr/>
                    <a:lstStyle/>
                    <a:p>
                      <a:pPr algn="r"/>
                      <a:r>
                        <a:rPr lang="en-US" dirty="0" smtClean="0"/>
                        <a:t>Subsidized health services</a:t>
                      </a:r>
                      <a:endParaRPr lang="en-US" dirty="0"/>
                    </a:p>
                  </a:txBody>
                  <a:tcPr/>
                </a:tc>
                <a:tc>
                  <a:txBody>
                    <a:bodyPr/>
                    <a:lstStyle/>
                    <a:p>
                      <a:endParaRPr lang="en-US"/>
                    </a:p>
                  </a:txBody>
                  <a:tcPr/>
                </a:tc>
              </a:tr>
              <a:tr h="364310">
                <a:tc>
                  <a:txBody>
                    <a:bodyPr/>
                    <a:lstStyle/>
                    <a:p>
                      <a:pPr algn="r"/>
                      <a:r>
                        <a:rPr lang="en-US" dirty="0" smtClean="0"/>
                        <a:t>Research </a:t>
                      </a:r>
                      <a:endParaRPr lang="en-US" dirty="0"/>
                    </a:p>
                  </a:txBody>
                  <a:tcPr/>
                </a:tc>
                <a:tc>
                  <a:txBody>
                    <a:bodyPr/>
                    <a:lstStyle/>
                    <a:p>
                      <a:endParaRPr lang="en-US" dirty="0"/>
                    </a:p>
                  </a:txBody>
                  <a:tcPr/>
                </a:tc>
              </a:tr>
              <a:tr h="91077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Cash and in-kind contributions</a:t>
                      </a:r>
                      <a:r>
                        <a:rPr lang="en-US" baseline="0" dirty="0" smtClean="0"/>
                        <a:t> to other groups</a:t>
                      </a:r>
                      <a:endParaRPr lang="en-US" dirty="0" smtClean="0"/>
                    </a:p>
                    <a:p>
                      <a:pPr algn="r"/>
                      <a:endParaRPr lang="en-US" dirty="0"/>
                    </a:p>
                  </a:txBody>
                  <a:tcPr/>
                </a:tc>
                <a:tc>
                  <a:txBody>
                    <a:bodyPr/>
                    <a:lstStyle/>
                    <a:p>
                      <a:endParaRPr lang="en-US" dirty="0"/>
                    </a:p>
                  </a:txBody>
                  <a:tcPr/>
                </a:tc>
              </a:tr>
            </a:tbl>
          </a:graphicData>
        </a:graphic>
      </p:graphicFrame>
      <p:sp>
        <p:nvSpPr>
          <p:cNvPr id="21507" name="Rectangle 12"/>
          <p:cNvSpPr>
            <a:spLocks noGrp="1"/>
          </p:cNvSpPr>
          <p:nvPr>
            <p:ph type="title" idx="4294967295"/>
          </p:nvPr>
        </p:nvSpPr>
        <p:spPr>
          <a:xfrm>
            <a:off x="0" y="-1"/>
            <a:ext cx="9144000" cy="762001"/>
          </a:xfrm>
          <a:solidFill>
            <a:srgbClr val="BCD1E3"/>
          </a:solidFill>
        </p:spPr>
        <p:txBody>
          <a:bodyPr/>
          <a:lstStyle/>
          <a:p>
            <a:pPr marL="342900" indent="0" algn="l"/>
            <a:r>
              <a:rPr lang="en-US" altLang="en-US" sz="3200" b="1" dirty="0" smtClean="0">
                <a:solidFill>
                  <a:srgbClr val="BE2D19"/>
                </a:solidFill>
                <a:ea typeface="ＭＳ Ｐゴシック" pitchFamily="34" charset="-128"/>
              </a:rPr>
              <a:t>Community Benefit: Federal Reporting</a:t>
            </a:r>
          </a:p>
        </p:txBody>
      </p:sp>
      <p:sp>
        <p:nvSpPr>
          <p:cNvPr id="3" name="TextBox 2"/>
          <p:cNvSpPr txBox="1"/>
          <p:nvPr/>
        </p:nvSpPr>
        <p:spPr>
          <a:xfrm>
            <a:off x="5638800" y="6172200"/>
            <a:ext cx="3188368" cy="646331"/>
          </a:xfrm>
          <a:prstGeom prst="rect">
            <a:avLst/>
          </a:prstGeom>
          <a:noFill/>
        </p:spPr>
        <p:txBody>
          <a:bodyPr wrap="square" rtlCol="0">
            <a:spAutoFit/>
          </a:bodyPr>
          <a:lstStyle/>
          <a:p>
            <a:endParaRPr lang="en-US" sz="1200" b="1" i="1" dirty="0" smtClean="0">
              <a:solidFill>
                <a:srgbClr val="FF0000"/>
              </a:solidFill>
            </a:endParaRPr>
          </a:p>
          <a:p>
            <a:r>
              <a:rPr lang="en-US" sz="1200" dirty="0" smtClean="0"/>
              <a:t>Source: 2013 Schedule H and Instructions, Internal Revenue Service.  </a:t>
            </a:r>
            <a:endParaRPr lang="en-US" sz="1200" i="1" dirty="0"/>
          </a:p>
        </p:txBody>
      </p:sp>
      <p:sp>
        <p:nvSpPr>
          <p:cNvPr id="7" name="Left Arrow Callout 6"/>
          <p:cNvSpPr/>
          <p:nvPr/>
        </p:nvSpPr>
        <p:spPr bwMode="auto">
          <a:xfrm>
            <a:off x="6591300" y="1505536"/>
            <a:ext cx="2438400" cy="829679"/>
          </a:xfrm>
          <a:prstGeom prst="leftArrowCallout">
            <a:avLst>
              <a:gd name="adj1" fmla="val 11842"/>
              <a:gd name="adj2" fmla="val 15789"/>
              <a:gd name="adj3" fmla="val 25000"/>
              <a:gd name="adj4" fmla="val 64977"/>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charset="0"/>
              <a:sym typeface="Arial" charset="0"/>
            </a:endParaRPr>
          </a:p>
        </p:txBody>
      </p:sp>
      <p:sp>
        <p:nvSpPr>
          <p:cNvPr id="8" name="TextBox 7"/>
          <p:cNvSpPr txBox="1"/>
          <p:nvPr/>
        </p:nvSpPr>
        <p:spPr>
          <a:xfrm>
            <a:off x="7429500" y="1505537"/>
            <a:ext cx="1714500" cy="830997"/>
          </a:xfrm>
          <a:prstGeom prst="rect">
            <a:avLst/>
          </a:prstGeom>
          <a:noFill/>
        </p:spPr>
        <p:txBody>
          <a:bodyPr wrap="square" rtlCol="0">
            <a:spAutoFit/>
          </a:bodyPr>
          <a:lstStyle/>
          <a:p>
            <a:r>
              <a:rPr lang="en-US" sz="1200" dirty="0" smtClean="0"/>
              <a:t>Patients end up in collections, plus all businesses write off some bad debt</a:t>
            </a:r>
            <a:endParaRPr lang="en-US" sz="1200" dirty="0"/>
          </a:p>
        </p:txBody>
      </p:sp>
      <p:sp>
        <p:nvSpPr>
          <p:cNvPr id="10" name="Left Arrow Callout 9"/>
          <p:cNvSpPr/>
          <p:nvPr/>
        </p:nvSpPr>
        <p:spPr bwMode="auto">
          <a:xfrm>
            <a:off x="6773778" y="2429275"/>
            <a:ext cx="2438400" cy="1014574"/>
          </a:xfrm>
          <a:prstGeom prst="leftArrowCallout">
            <a:avLst>
              <a:gd name="adj1" fmla="val 9210"/>
              <a:gd name="adj2" fmla="val 13158"/>
              <a:gd name="adj3" fmla="val 25000"/>
              <a:gd name="adj4" fmla="val 64977"/>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charset="0"/>
              <a:sym typeface="Arial" charset="0"/>
            </a:endParaRPr>
          </a:p>
        </p:txBody>
      </p:sp>
      <p:sp>
        <p:nvSpPr>
          <p:cNvPr id="11" name="TextBox 10"/>
          <p:cNvSpPr txBox="1"/>
          <p:nvPr/>
        </p:nvSpPr>
        <p:spPr>
          <a:xfrm>
            <a:off x="7589921" y="2428185"/>
            <a:ext cx="1554079" cy="1015663"/>
          </a:xfrm>
          <a:prstGeom prst="rect">
            <a:avLst/>
          </a:prstGeom>
          <a:noFill/>
        </p:spPr>
        <p:txBody>
          <a:bodyPr wrap="square" rtlCol="0">
            <a:spAutoFit/>
          </a:bodyPr>
          <a:lstStyle/>
          <a:p>
            <a:r>
              <a:rPr lang="en-US" sz="1200" dirty="0" smtClean="0"/>
              <a:t>All over 65 qualify regardless of need; Medicare rates set so hospitals can profit</a:t>
            </a:r>
            <a:endParaRPr lang="en-US" sz="1200" dirty="0"/>
          </a:p>
        </p:txBody>
      </p:sp>
      <p:sp>
        <p:nvSpPr>
          <p:cNvPr id="9" name="Right Arrow Callout 8"/>
          <p:cNvSpPr/>
          <p:nvPr/>
        </p:nvSpPr>
        <p:spPr bwMode="auto">
          <a:xfrm>
            <a:off x="0" y="1427008"/>
            <a:ext cx="2318084" cy="988056"/>
          </a:xfrm>
          <a:prstGeom prst="rightArrowCallout">
            <a:avLst>
              <a:gd name="adj1" fmla="val 12166"/>
              <a:gd name="adj2" fmla="val 16444"/>
              <a:gd name="adj3" fmla="val 25000"/>
              <a:gd name="adj4" fmla="val 78735"/>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charset="0"/>
              <a:sym typeface="Arial" charset="0"/>
            </a:endParaRPr>
          </a:p>
        </p:txBody>
      </p:sp>
      <p:sp>
        <p:nvSpPr>
          <p:cNvPr id="14" name="TextBox 13"/>
          <p:cNvSpPr txBox="1"/>
          <p:nvPr/>
        </p:nvSpPr>
        <p:spPr>
          <a:xfrm>
            <a:off x="-1" y="1504219"/>
            <a:ext cx="1905001" cy="830997"/>
          </a:xfrm>
          <a:prstGeom prst="rect">
            <a:avLst/>
          </a:prstGeom>
          <a:noFill/>
        </p:spPr>
        <p:txBody>
          <a:bodyPr wrap="square" rtlCol="0">
            <a:spAutoFit/>
          </a:bodyPr>
          <a:lstStyle/>
          <a:p>
            <a:r>
              <a:rPr lang="en-US" sz="1200" dirty="0" smtClean="0"/>
              <a:t>Improves access  for low-income people,  helps avoid medical debt from out-of-pocket costs</a:t>
            </a:r>
            <a:endParaRPr lang="en-US" sz="1200" dirty="0"/>
          </a:p>
        </p:txBody>
      </p:sp>
      <p:sp>
        <p:nvSpPr>
          <p:cNvPr id="16" name="Right Arrow Callout 15"/>
          <p:cNvSpPr/>
          <p:nvPr/>
        </p:nvSpPr>
        <p:spPr bwMode="auto">
          <a:xfrm>
            <a:off x="32084" y="2498429"/>
            <a:ext cx="2286000" cy="921715"/>
          </a:xfrm>
          <a:prstGeom prst="rightArrowCallout">
            <a:avLst>
              <a:gd name="adj1" fmla="val 14557"/>
              <a:gd name="adj2" fmla="val 25000"/>
              <a:gd name="adj3" fmla="val 17168"/>
              <a:gd name="adj4" fmla="val 79188"/>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charset="0"/>
              <a:sym typeface="Arial" charset="0"/>
            </a:endParaRPr>
          </a:p>
        </p:txBody>
      </p:sp>
      <p:sp>
        <p:nvSpPr>
          <p:cNvPr id="17" name="TextBox 16"/>
          <p:cNvSpPr txBox="1"/>
          <p:nvPr/>
        </p:nvSpPr>
        <p:spPr>
          <a:xfrm>
            <a:off x="32084" y="2549098"/>
            <a:ext cx="1676400" cy="830997"/>
          </a:xfrm>
          <a:prstGeom prst="rect">
            <a:avLst/>
          </a:prstGeom>
          <a:noFill/>
        </p:spPr>
        <p:txBody>
          <a:bodyPr wrap="square" rtlCol="0">
            <a:spAutoFit/>
          </a:bodyPr>
          <a:lstStyle/>
          <a:p>
            <a:r>
              <a:rPr lang="en-US" sz="1200" dirty="0" smtClean="0"/>
              <a:t>Improves access for low-income people; hospitals may take financial hit</a:t>
            </a:r>
            <a:endParaRPr lang="en-US" sz="1200" dirty="0"/>
          </a:p>
        </p:txBody>
      </p:sp>
      <p:sp>
        <p:nvSpPr>
          <p:cNvPr id="15" name="Donut 14"/>
          <p:cNvSpPr/>
          <p:nvPr/>
        </p:nvSpPr>
        <p:spPr bwMode="auto">
          <a:xfrm>
            <a:off x="1524001" y="2936016"/>
            <a:ext cx="6065920" cy="950184"/>
          </a:xfrm>
          <a:prstGeom prst="donut">
            <a:avLst>
              <a:gd name="adj" fmla="val 7800"/>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charset="0"/>
              <a:sym typeface="Arial" charset="0"/>
            </a:endParaRPr>
          </a:p>
        </p:txBody>
      </p:sp>
      <p:sp>
        <p:nvSpPr>
          <p:cNvPr id="18" name="Up Arrow Callout 17"/>
          <p:cNvSpPr/>
          <p:nvPr/>
        </p:nvSpPr>
        <p:spPr bwMode="auto">
          <a:xfrm>
            <a:off x="5181600" y="3733800"/>
            <a:ext cx="3276600" cy="2438400"/>
          </a:xfrm>
          <a:prstGeom prst="upArrowCallout">
            <a:avLst>
              <a:gd name="adj1" fmla="val 7895"/>
              <a:gd name="adj2" fmla="val 12500"/>
              <a:gd name="adj3" fmla="val 18092"/>
              <a:gd name="adj4" fmla="val 64977"/>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charset="0"/>
              <a:sym typeface="Arial" charset="0"/>
            </a:endParaRPr>
          </a:p>
        </p:txBody>
      </p:sp>
      <p:sp>
        <p:nvSpPr>
          <p:cNvPr id="19" name="TextBox 18"/>
          <p:cNvSpPr txBox="1"/>
          <p:nvPr/>
        </p:nvSpPr>
        <p:spPr>
          <a:xfrm>
            <a:off x="5219700" y="4648200"/>
            <a:ext cx="3200400" cy="1569660"/>
          </a:xfrm>
          <a:prstGeom prst="rect">
            <a:avLst/>
          </a:prstGeom>
          <a:noFill/>
        </p:spPr>
        <p:txBody>
          <a:bodyPr wrap="square" rtlCol="0">
            <a:spAutoFit/>
          </a:bodyPr>
          <a:lstStyle/>
          <a:p>
            <a:r>
              <a:rPr lang="en-US" sz="1200" dirty="0" smtClean="0"/>
              <a:t>Both count “</a:t>
            </a:r>
            <a:r>
              <a:rPr lang="en-US" sz="1200" b="1" dirty="0" smtClean="0"/>
              <a:t>upstream</a:t>
            </a:r>
            <a:r>
              <a:rPr lang="en-US" sz="1200" dirty="0" smtClean="0"/>
              <a:t>” </a:t>
            </a:r>
            <a:r>
              <a:rPr lang="en-US" sz="1200" b="1" dirty="0" smtClean="0"/>
              <a:t>activities</a:t>
            </a:r>
            <a:r>
              <a:rPr lang="en-US" sz="1200" dirty="0" smtClean="0"/>
              <a:t> that address the social determinants of health, </a:t>
            </a:r>
            <a:r>
              <a:rPr lang="en-US" sz="1200" b="1" dirty="0" smtClean="0"/>
              <a:t>like economic development, environmental health, workforce development, </a:t>
            </a:r>
            <a:r>
              <a:rPr lang="en-US" sz="1200" dirty="0" smtClean="0"/>
              <a:t>housing—even coalition building, leadership development, health advocacy. There is a higher threshold for a program to count as community benefit.</a:t>
            </a:r>
            <a:endParaRPr lang="en-US" sz="1200" dirty="0"/>
          </a:p>
        </p:txBody>
      </p:sp>
    </p:spTree>
    <p:extLst>
      <p:ext uri="{BB962C8B-B14F-4D97-AF65-F5344CB8AC3E}">
        <p14:creationId xmlns:p14="http://schemas.microsoft.com/office/powerpoint/2010/main" val="18226831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P spid="10" grpId="0" animBg="1"/>
      <p:bldP spid="11" grpId="0"/>
      <p:bldP spid="9" grpId="0" animBg="1"/>
      <p:bldP spid="14" grpId="0"/>
      <p:bldP spid="16" grpId="0" animBg="1"/>
      <p:bldP spid="17" grpId="0"/>
      <p:bldP spid="15" grpId="0" animBg="1"/>
      <p:bldP spid="18" grpId="0" animBg="1"/>
      <p:bldP spid="19" grpId="0"/>
    </p:bldLst>
  </p:timing>
</p:sld>
</file>

<file path=ppt/theme/theme1.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sym typeface="Arial"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sym typeface="Arial"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8699</TotalTime>
  <Words>2059</Words>
  <Application>Microsoft Office PowerPoint</Application>
  <PresentationFormat>On-screen Show (4:3)</PresentationFormat>
  <Paragraphs>201</Paragraphs>
  <Slides>22</Slides>
  <Notes>22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Title &amp; Bullets</vt:lpstr>
      <vt:lpstr>1_Title &amp; Bullets</vt:lpstr>
      <vt:lpstr>Hospital Community Benefit:  Policy, Practice and Potential</vt:lpstr>
      <vt:lpstr>Background</vt:lpstr>
      <vt:lpstr>National Breakdown: Non-Profit Hospitals</vt:lpstr>
      <vt:lpstr>National Breakdown: For-Profit Hospitals</vt:lpstr>
      <vt:lpstr>Legal Structure Can Be Multi-Layered</vt:lpstr>
      <vt:lpstr>Community Benefit: Federal Developments</vt:lpstr>
      <vt:lpstr>Community Benefit: Federal Definition</vt:lpstr>
      <vt:lpstr>Community Benefit: Federal Reporting</vt:lpstr>
      <vt:lpstr>Community Benefit: Federal Reporting</vt:lpstr>
      <vt:lpstr>Community Building: Movin’ on Upstream…Slowly</vt:lpstr>
      <vt:lpstr>Under the Affordable Care Act, all non-profit hospitals must have: </vt:lpstr>
      <vt:lpstr>Community Benefit: Proposed Federal Rules </vt:lpstr>
      <vt:lpstr>So, Where Are We Today? </vt:lpstr>
      <vt:lpstr>Across U.S., Most Community Benefit Dollars Still Spent on Access to Care </vt:lpstr>
      <vt:lpstr>PowerPoint Presentation</vt:lpstr>
      <vt:lpstr>Community Benefit: Canary in the Coal Mine or Lever for Change?</vt:lpstr>
      <vt:lpstr>Community Benefit: Canary in the Coal Mine or Lever for Change?</vt:lpstr>
      <vt:lpstr>Looking Ahead: Potential to Partner </vt:lpstr>
      <vt:lpstr>Fundamental Premise</vt:lpstr>
      <vt:lpstr>PowerPoint Presentation</vt:lpstr>
      <vt:lpstr>Initial Observations</vt:lpstr>
      <vt:lpstr>Questions</vt:lpstr>
    </vt:vector>
  </TitlesOfParts>
  <Company>Community Catalyst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Lindberg</dc:creator>
  <cp:lastModifiedBy>Jessica Curtis</cp:lastModifiedBy>
  <cp:revision>44</cp:revision>
  <dcterms:created xsi:type="dcterms:W3CDTF">2011-12-09T20:21:04Z</dcterms:created>
  <dcterms:modified xsi:type="dcterms:W3CDTF">2014-04-08T04:53:37Z</dcterms:modified>
</cp:coreProperties>
</file>