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 id="2147483666" r:id="rId2"/>
  </p:sldMasterIdLst>
  <p:notesMasterIdLst>
    <p:notesMasterId r:id="rId8"/>
  </p:notesMasterIdLst>
  <p:handoutMasterIdLst>
    <p:handoutMasterId r:id="rId9"/>
  </p:handoutMasterIdLst>
  <p:sldIdLst>
    <p:sldId id="338" r:id="rId3"/>
    <p:sldId id="350" r:id="rId4"/>
    <p:sldId id="325" r:id="rId5"/>
    <p:sldId id="347" r:id="rId6"/>
    <p:sldId id="351"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1" autoAdjust="0"/>
    <p:restoredTop sz="95293" autoAdjust="0"/>
  </p:normalViewPr>
  <p:slideViewPr>
    <p:cSldViewPr snapToGrid="0">
      <p:cViewPr>
        <p:scale>
          <a:sx n="60" d="100"/>
          <a:sy n="60" d="100"/>
        </p:scale>
        <p:origin x="-1434" y="-396"/>
      </p:cViewPr>
      <p:guideLst>
        <p:guide orient="horz" pos="2158"/>
        <p:guide pos="2880"/>
      </p:guideLst>
    </p:cSldViewPr>
  </p:slideViewPr>
  <p:notesTextViewPr>
    <p:cViewPr>
      <p:scale>
        <a:sx n="1" d="1"/>
        <a:sy n="1" d="1"/>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28" tIns="45714" rIns="91428" bIns="45714"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28" tIns="45714" rIns="91428" bIns="45714" rtlCol="0"/>
          <a:lstStyle>
            <a:lvl1pPr algn="r">
              <a:defRPr sz="1200"/>
            </a:lvl1pPr>
          </a:lstStyle>
          <a:p>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28" tIns="45714" rIns="91428"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28" tIns="45714" rIns="91428" bIns="45714" rtlCol="0" anchor="b"/>
          <a:lstStyle>
            <a:lvl1pPr algn="r">
              <a:defRPr sz="1200"/>
            </a:lvl1pPr>
          </a:lstStyle>
          <a:p>
            <a:fld id="{D7CC677F-937E-4FEA-B0CD-227F1DF64D6F}" type="slidenum">
              <a:rPr lang="en-US" smtClean="0"/>
              <a:t>‹#›</a:t>
            </a:fld>
            <a:endParaRPr lang="en-US"/>
          </a:p>
        </p:txBody>
      </p:sp>
    </p:spTree>
    <p:extLst>
      <p:ext uri="{BB962C8B-B14F-4D97-AF65-F5344CB8AC3E}">
        <p14:creationId xmlns:p14="http://schemas.microsoft.com/office/powerpoint/2010/main" val="556562531"/>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65" tIns="46583" rIns="93165" bIns="46583" rtlCol="0"/>
          <a:lstStyle>
            <a:lvl1pPr algn="l">
              <a:defRPr sz="1200"/>
            </a:lvl1pPr>
          </a:lstStyle>
          <a:p>
            <a:endParaRPr lang="en-US"/>
          </a:p>
        </p:txBody>
      </p:sp>
      <p:sp>
        <p:nvSpPr>
          <p:cNvPr id="3" name="Date Placeholder 2"/>
          <p:cNvSpPr>
            <a:spLocks noGrp="1"/>
          </p:cNvSpPr>
          <p:nvPr>
            <p:ph type="dt" idx="1"/>
          </p:nvPr>
        </p:nvSpPr>
        <p:spPr>
          <a:xfrm>
            <a:off x="3970938" y="1"/>
            <a:ext cx="3037840" cy="464820"/>
          </a:xfrm>
          <a:prstGeom prst="rect">
            <a:avLst/>
          </a:prstGeom>
        </p:spPr>
        <p:txBody>
          <a:bodyPr vert="horz" lIns="93165" tIns="46583" rIns="93165" bIns="46583" rtlCol="0"/>
          <a:lstStyle>
            <a:lvl1pPr algn="r">
              <a:defRPr sz="1200"/>
            </a:lvl1pPr>
          </a:lstStyle>
          <a:p>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5" tIns="46583" rIns="93165" bIns="46583"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5" tIns="46583" rIns="93165" bIns="4658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3037840" cy="464820"/>
          </a:xfrm>
          <a:prstGeom prst="rect">
            <a:avLst/>
          </a:prstGeom>
        </p:spPr>
        <p:txBody>
          <a:bodyPr vert="horz" lIns="93165" tIns="46583" rIns="93165" bIns="46583"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3165" tIns="46583" rIns="93165" bIns="46583" rtlCol="0" anchor="b"/>
          <a:lstStyle>
            <a:lvl1pPr algn="r">
              <a:defRPr sz="1200"/>
            </a:lvl1pPr>
          </a:lstStyle>
          <a:p>
            <a:fld id="{F3E76084-7007-4F9A-9BF5-85CA96B02EE7}" type="slidenum">
              <a:rPr lang="en-US" smtClean="0"/>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1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1558425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Calibri" pitchFamily="34" charset="0"/>
                <a:cs typeface="Calibri"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Calibri" pitchFamily="34" charset="0"/>
                <a:cs typeface="Calibri" pitchFamily="34" charset="0"/>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Calibri" pitchFamily="34" charset="0"/>
                <a:cs typeface="Calibri" pitchFamily="34" charset="0"/>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Calibri" pitchFamily="34" charset="0"/>
                <a:cs typeface="Calibri"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4"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3" r:id="rId1"/>
    <p:sldLayoutId id="2147483668" r:id="rId2"/>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Kaiser Family Foundation Public Opinion Polls and Surveys on the ACA</a:t>
            </a:r>
            <a:endParaRPr lang="en-US" dirty="0"/>
          </a:p>
        </p:txBody>
      </p:sp>
      <p:sp>
        <p:nvSpPr>
          <p:cNvPr id="5" name="Content Placeholder 4"/>
          <p:cNvSpPr>
            <a:spLocks noGrp="1"/>
          </p:cNvSpPr>
          <p:nvPr>
            <p:ph sz="quarter" idx="14"/>
          </p:nvPr>
        </p:nvSpPr>
        <p:spPr/>
        <p:txBody>
          <a:bodyPr/>
          <a:lstStyle/>
          <a:p>
            <a:r>
              <a:rPr lang="en-US" dirty="0" smtClean="0"/>
              <a:t>April 22, 2014</a:t>
            </a:r>
            <a:endParaRPr lang="en-US" dirty="0"/>
          </a:p>
        </p:txBody>
      </p:sp>
    </p:spTree>
    <p:extLst>
      <p:ext uri="{BB962C8B-B14F-4D97-AF65-F5344CB8AC3E}">
        <p14:creationId xmlns:p14="http://schemas.microsoft.com/office/powerpoint/2010/main" val="2267356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 y="1243584"/>
            <a:ext cx="8961120" cy="5439103"/>
          </a:xfrm>
        </p:spPr>
        <p:txBody>
          <a:bodyPr/>
          <a:lstStyle/>
          <a:p>
            <a:r>
              <a:rPr lang="en-US" dirty="0"/>
              <a:t>N</a:t>
            </a:r>
            <a:r>
              <a:rPr lang="en-US" dirty="0" smtClean="0"/>
              <a:t>ationally </a:t>
            </a:r>
            <a:r>
              <a:rPr lang="en-US" dirty="0"/>
              <a:t>representative random digit dial telephone sample of </a:t>
            </a:r>
            <a:r>
              <a:rPr lang="en-US" dirty="0" smtClean="0"/>
              <a:t>1,200-1,500 </a:t>
            </a:r>
            <a:r>
              <a:rPr lang="en-US" dirty="0"/>
              <a:t>adults ages 18 and older, living in the United States, including Alaska and </a:t>
            </a:r>
            <a:r>
              <a:rPr lang="en-US" dirty="0" smtClean="0"/>
              <a:t>Hawaii</a:t>
            </a:r>
          </a:p>
          <a:p>
            <a:r>
              <a:rPr lang="en-US" dirty="0" smtClean="0"/>
              <a:t>Interviews conducted by landline and cellphone, in English &amp; Spanish</a:t>
            </a:r>
          </a:p>
          <a:p>
            <a:r>
              <a:rPr lang="en-US" dirty="0" smtClean="0"/>
              <a:t>Started in 1996 as bi-monthly survey, monthly since 2009. </a:t>
            </a:r>
          </a:p>
          <a:p>
            <a:r>
              <a:rPr lang="en-US" dirty="0"/>
              <a:t>Since 2009, we have conducted a total of ~</a:t>
            </a:r>
            <a:r>
              <a:rPr lang="en-US" dirty="0" smtClean="0"/>
              <a:t>75,000 </a:t>
            </a:r>
            <a:r>
              <a:rPr lang="en-US" dirty="0"/>
              <a:t>interviews </a:t>
            </a:r>
            <a:endParaRPr lang="en-US" dirty="0" smtClean="0"/>
          </a:p>
          <a:p>
            <a:r>
              <a:rPr lang="en-US" dirty="0" smtClean="0"/>
              <a:t>Can explore subgroups such as the uninsured and those with lower incomes, but are unable to break out other groups such as </a:t>
            </a:r>
            <a:r>
              <a:rPr lang="en-US" dirty="0" smtClean="0"/>
              <a:t>those with non-group coverage</a:t>
            </a:r>
            <a:endParaRPr lang="en-US" dirty="0" smtClean="0"/>
          </a:p>
          <a:p>
            <a:endParaRPr lang="en-US" sz="600" dirty="0"/>
          </a:p>
          <a:p>
            <a:pPr marL="0" indent="0">
              <a:buNone/>
            </a:pPr>
            <a:r>
              <a:rPr lang="en-US" b="1" dirty="0" smtClean="0"/>
              <a:t>KEY QUESTIONS:  </a:t>
            </a:r>
            <a:endParaRPr lang="en-US" b="1" dirty="0"/>
          </a:p>
          <a:p>
            <a:r>
              <a:rPr lang="en-US" dirty="0" smtClean="0"/>
              <a:t>Does the general public have a favorable or unfavorable view of the ACA? </a:t>
            </a:r>
          </a:p>
          <a:p>
            <a:r>
              <a:rPr lang="en-US" dirty="0" smtClean="0"/>
              <a:t>How do they perceive the law is impacting them, if at all?</a:t>
            </a:r>
          </a:p>
          <a:p>
            <a:r>
              <a:rPr lang="en-US" dirty="0" smtClean="0"/>
              <a:t>Do they think they have enough information to understand how the law affects them? </a:t>
            </a:r>
          </a:p>
          <a:p>
            <a:r>
              <a:rPr lang="en-US" dirty="0" smtClean="0"/>
              <a:t>Are they aware of the law’s provisions? How do they feel about them?</a:t>
            </a:r>
          </a:p>
          <a:p>
            <a:r>
              <a:rPr lang="en-US" dirty="0" smtClean="0"/>
              <a:t>What future directions would they like to see the law take? </a:t>
            </a:r>
          </a:p>
          <a:p>
            <a:r>
              <a:rPr lang="en-US" dirty="0" smtClean="0"/>
              <a:t>What’s the public’s perception of media coverage of the law?</a:t>
            </a:r>
          </a:p>
          <a:p>
            <a:pPr marL="0" indent="0">
              <a:buNone/>
            </a:pPr>
            <a:endParaRPr lang="en-US" dirty="0">
              <a:solidFill>
                <a:srgbClr val="FF0000"/>
              </a:solidFill>
            </a:endParaRPr>
          </a:p>
        </p:txBody>
      </p:sp>
      <p:sp>
        <p:nvSpPr>
          <p:cNvPr id="4" name="Title 3"/>
          <p:cNvSpPr>
            <a:spLocks noGrp="1"/>
          </p:cNvSpPr>
          <p:nvPr>
            <p:ph type="title"/>
          </p:nvPr>
        </p:nvSpPr>
        <p:spPr/>
        <p:txBody>
          <a:bodyPr/>
          <a:lstStyle/>
          <a:p>
            <a:r>
              <a:rPr lang="en-US" dirty="0" smtClean="0"/>
              <a:t>PROJECT 1:  Ongoing Monthly Health Tracking Poll</a:t>
            </a:r>
            <a:endParaRPr lang="en-US" dirty="0"/>
          </a:p>
        </p:txBody>
      </p:sp>
    </p:spTree>
    <p:extLst>
      <p:ext uri="{BB962C8B-B14F-4D97-AF65-F5344CB8AC3E}">
        <p14:creationId xmlns:p14="http://schemas.microsoft.com/office/powerpoint/2010/main" val="6930331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 y="896732"/>
            <a:ext cx="8961120" cy="5424599"/>
          </a:xfrm>
        </p:spPr>
        <p:txBody>
          <a:bodyPr/>
          <a:lstStyle/>
          <a:p>
            <a:r>
              <a:rPr lang="en-US" dirty="0" smtClean="0"/>
              <a:t>Four-wave </a:t>
            </a:r>
            <a:r>
              <a:rPr lang="en-US" dirty="0"/>
              <a:t>P</a:t>
            </a:r>
            <a:r>
              <a:rPr lang="en-US" dirty="0" smtClean="0"/>
              <a:t>anel </a:t>
            </a:r>
            <a:r>
              <a:rPr lang="en-US" dirty="0"/>
              <a:t>S</a:t>
            </a:r>
            <a:r>
              <a:rPr lang="en-US" dirty="0" smtClean="0"/>
              <a:t>urvey: pre-open enrollment 2013, April 2014, late 2014 and 2015 (Wave 1 paid for by KFF; Wave 2-4 by The California Endowment) </a:t>
            </a:r>
          </a:p>
          <a:p>
            <a:r>
              <a:rPr lang="en-US" dirty="0" smtClean="0"/>
              <a:t>Representative probability based random </a:t>
            </a:r>
            <a:r>
              <a:rPr lang="en-US" dirty="0"/>
              <a:t>s</a:t>
            </a:r>
            <a:r>
              <a:rPr lang="en-US" dirty="0" smtClean="0"/>
              <a:t>ample of 2,000 adults ages 18-64 living in California, who reported having been without health insurance coverage for at least two </a:t>
            </a:r>
            <a:r>
              <a:rPr lang="en-US" dirty="0" smtClean="0"/>
              <a:t>months</a:t>
            </a:r>
            <a:r>
              <a:rPr lang="en-US" dirty="0"/>
              <a:t> </a:t>
            </a:r>
            <a:r>
              <a:rPr lang="en-US" dirty="0" smtClean="0"/>
              <a:t>(future waves will re-interview same respondents)</a:t>
            </a:r>
            <a:endParaRPr lang="en-US" dirty="0" smtClean="0"/>
          </a:p>
          <a:p>
            <a:r>
              <a:rPr lang="en-US" dirty="0"/>
              <a:t>Interviews conducted by landline and cellphone, in English &amp; Spanish</a:t>
            </a:r>
          </a:p>
          <a:p>
            <a:pPr marL="0" indent="0">
              <a:buNone/>
            </a:pPr>
            <a:endParaRPr lang="en-US" dirty="0" smtClean="0"/>
          </a:p>
          <a:p>
            <a:pPr marL="0" indent="0">
              <a:buNone/>
            </a:pPr>
            <a:r>
              <a:rPr lang="en-US" b="1" dirty="0" smtClean="0"/>
              <a:t>KEY QUESTIONS:</a:t>
            </a:r>
          </a:p>
          <a:p>
            <a:r>
              <a:rPr lang="en-US" dirty="0" smtClean="0"/>
              <a:t>What are the main barriers to accessing coverage for the </a:t>
            </a:r>
            <a:r>
              <a:rPr lang="en-US" dirty="0" smtClean="0"/>
              <a:t>uninsured in CA?</a:t>
            </a:r>
            <a:endParaRPr lang="en-US" dirty="0" smtClean="0"/>
          </a:p>
          <a:p>
            <a:r>
              <a:rPr lang="en-US" dirty="0" smtClean="0"/>
              <a:t>Is this group aware of the law’s provisions? </a:t>
            </a:r>
          </a:p>
          <a:p>
            <a:r>
              <a:rPr lang="en-US" dirty="0" smtClean="0"/>
              <a:t>Who gained coverage as of April 2014, and who remained uninsured?</a:t>
            </a:r>
          </a:p>
          <a:p>
            <a:r>
              <a:rPr lang="en-US" dirty="0" smtClean="0"/>
              <a:t>For </a:t>
            </a:r>
            <a:r>
              <a:rPr lang="en-US" dirty="0" smtClean="0"/>
              <a:t>those that gained insurance, where did they get their coverage, why did they buy it, do they feel it is affordable, what was their shopping experience like, how easy or difficult was the process of enrolling? </a:t>
            </a:r>
          </a:p>
          <a:p>
            <a:r>
              <a:rPr lang="en-US" dirty="0" smtClean="0"/>
              <a:t>For those who remained uninsured, did they try and obtain coverage, why did they remain uninsured, and what are their future plans?</a:t>
            </a:r>
          </a:p>
          <a:p>
            <a:pPr marL="0" indent="0">
              <a:buNone/>
            </a:pPr>
            <a:endParaRPr lang="en-US" dirty="0" smtClean="0"/>
          </a:p>
          <a:p>
            <a:endParaRPr lang="en-US" dirty="0"/>
          </a:p>
        </p:txBody>
      </p:sp>
      <p:sp>
        <p:nvSpPr>
          <p:cNvPr id="4" name="Title 3"/>
          <p:cNvSpPr>
            <a:spLocks noGrp="1"/>
          </p:cNvSpPr>
          <p:nvPr>
            <p:ph type="title"/>
          </p:nvPr>
        </p:nvSpPr>
        <p:spPr/>
        <p:txBody>
          <a:bodyPr/>
          <a:lstStyle/>
          <a:p>
            <a:r>
              <a:rPr lang="en-US" dirty="0" smtClean="0"/>
              <a:t>PROJECT 2:  Panel Survey </a:t>
            </a:r>
            <a:r>
              <a:rPr lang="en-US" dirty="0"/>
              <a:t>of Uninsured </a:t>
            </a:r>
            <a:r>
              <a:rPr lang="en-US" dirty="0" smtClean="0"/>
              <a:t>Californians</a:t>
            </a:r>
            <a:endParaRPr lang="en-US" dirty="0"/>
          </a:p>
        </p:txBody>
      </p:sp>
    </p:spTree>
    <p:extLst>
      <p:ext uri="{BB962C8B-B14F-4D97-AF65-F5344CB8AC3E}">
        <p14:creationId xmlns:p14="http://schemas.microsoft.com/office/powerpoint/2010/main" val="4783658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 y="1243584"/>
            <a:ext cx="8961120" cy="5377303"/>
          </a:xfrm>
        </p:spPr>
        <p:txBody>
          <a:bodyPr/>
          <a:lstStyle/>
          <a:p>
            <a:r>
              <a:rPr lang="en-US" dirty="0"/>
              <a:t>Baseline </a:t>
            </a:r>
            <a:r>
              <a:rPr lang="en-US" dirty="0" smtClean="0"/>
              <a:t>Survey: National</a:t>
            </a:r>
            <a:r>
              <a:rPr lang="en-US" dirty="0"/>
              <a:t>, plus 3 state-specific samples (CA, MO, TX)</a:t>
            </a:r>
          </a:p>
          <a:p>
            <a:pPr lvl="0"/>
            <a:r>
              <a:rPr lang="en-US" dirty="0"/>
              <a:t>Fielded Summer 2013 (July 24 – </a:t>
            </a:r>
            <a:r>
              <a:rPr lang="en-US"/>
              <a:t>Sept </a:t>
            </a:r>
            <a:r>
              <a:rPr lang="en-US" smtClean="0"/>
              <a:t>29); </a:t>
            </a:r>
            <a:r>
              <a:rPr lang="en-US" dirty="0" smtClean="0"/>
              <a:t>Next wave </a:t>
            </a:r>
            <a:r>
              <a:rPr lang="en-US" smtClean="0"/>
              <a:t>in late 2014/early 2015</a:t>
            </a:r>
            <a:endParaRPr lang="en-US" dirty="0"/>
          </a:p>
          <a:p>
            <a:r>
              <a:rPr lang="en-US" dirty="0"/>
              <a:t>Total Interviews: 8,762 </a:t>
            </a:r>
            <a:r>
              <a:rPr lang="en-US" dirty="0" smtClean="0"/>
              <a:t>(with 2,558 </a:t>
            </a:r>
            <a:r>
              <a:rPr lang="en-US" dirty="0"/>
              <a:t>in CA, 1,872 in MO, 1,809 in TX </a:t>
            </a:r>
            <a:r>
              <a:rPr lang="en-US" dirty="0" smtClean="0"/>
              <a:t>&amp; 2,523 </a:t>
            </a:r>
            <a:r>
              <a:rPr lang="en-US" dirty="0"/>
              <a:t>in other states); English </a:t>
            </a:r>
            <a:r>
              <a:rPr lang="en-US" dirty="0" smtClean="0"/>
              <a:t>&amp; Spanish</a:t>
            </a:r>
            <a:r>
              <a:rPr lang="en-US" dirty="0"/>
              <a:t>, cell </a:t>
            </a:r>
            <a:r>
              <a:rPr lang="en-US" dirty="0" smtClean="0"/>
              <a:t>&amp; landline</a:t>
            </a:r>
            <a:endParaRPr lang="en-US" dirty="0"/>
          </a:p>
          <a:p>
            <a:pPr lvl="0"/>
            <a:r>
              <a:rPr lang="en-US" dirty="0"/>
              <a:t>Includes all income groups, with large oversamples </a:t>
            </a:r>
            <a:r>
              <a:rPr lang="en-US" dirty="0" smtClean="0"/>
              <a:t>of </a:t>
            </a:r>
            <a:r>
              <a:rPr lang="en-US" dirty="0"/>
              <a:t>those with lower </a:t>
            </a:r>
            <a:r>
              <a:rPr lang="en-US" dirty="0" smtClean="0"/>
              <a:t>incomes</a:t>
            </a:r>
            <a:endParaRPr lang="en-US" dirty="0"/>
          </a:p>
          <a:p>
            <a:pPr lvl="0"/>
            <a:r>
              <a:rPr lang="en-US" dirty="0" smtClean="0"/>
              <a:t>Partners </a:t>
            </a:r>
            <a:r>
              <a:rPr lang="en-US" dirty="0"/>
              <a:t>– Blue Shield Foundation of CA and Missouri Foundation for </a:t>
            </a:r>
            <a:r>
              <a:rPr lang="en-US" dirty="0" smtClean="0"/>
              <a:t>Health</a:t>
            </a:r>
          </a:p>
          <a:p>
            <a:pPr marL="0" indent="0">
              <a:buNone/>
            </a:pPr>
            <a:endParaRPr lang="en-US" b="1" dirty="0" smtClean="0"/>
          </a:p>
          <a:p>
            <a:pPr marL="0" indent="0">
              <a:buNone/>
            </a:pPr>
            <a:r>
              <a:rPr lang="en-US" b="1" dirty="0" smtClean="0"/>
              <a:t>KEY QUESTIONS: </a:t>
            </a:r>
            <a:endParaRPr lang="en-US" dirty="0" smtClean="0"/>
          </a:p>
          <a:p>
            <a:r>
              <a:rPr lang="en-US" dirty="0" smtClean="0"/>
              <a:t>How is the ACA impacting how those with low and moderate-incomes interact with the health care system, including those with insurance and those without? </a:t>
            </a:r>
          </a:p>
          <a:p>
            <a:r>
              <a:rPr lang="en-US" dirty="0" smtClean="0"/>
              <a:t>What are the barriers keeping the uninsured from obtaining coverage? </a:t>
            </a:r>
            <a:r>
              <a:rPr lang="en-US" dirty="0"/>
              <a:t>	</a:t>
            </a:r>
            <a:endParaRPr lang="en-US" dirty="0" smtClean="0"/>
          </a:p>
          <a:p>
            <a:r>
              <a:rPr lang="en-US" dirty="0"/>
              <a:t>How do people use coverage or access health services</a:t>
            </a:r>
            <a:r>
              <a:rPr lang="en-US" dirty="0" smtClean="0"/>
              <a:t>? Has this changed with the ACA?</a:t>
            </a:r>
          </a:p>
          <a:p>
            <a:r>
              <a:rPr lang="en-US" dirty="0" smtClean="0"/>
              <a:t>Have changes with the ACA impacted people in other ways, such as financial security, job choices, or well-being? </a:t>
            </a:r>
            <a:endParaRPr lang="en-US" dirty="0"/>
          </a:p>
          <a:p>
            <a:pPr marL="0" lvl="0" indent="0">
              <a:buNone/>
            </a:pPr>
            <a:endParaRPr lang="en-US" dirty="0" smtClean="0"/>
          </a:p>
        </p:txBody>
      </p:sp>
      <p:sp>
        <p:nvSpPr>
          <p:cNvPr id="4" name="Title 3"/>
          <p:cNvSpPr>
            <a:spLocks noGrp="1"/>
          </p:cNvSpPr>
          <p:nvPr>
            <p:ph type="title"/>
          </p:nvPr>
        </p:nvSpPr>
        <p:spPr/>
        <p:txBody>
          <a:bodyPr/>
          <a:lstStyle/>
          <a:p>
            <a:r>
              <a:rPr lang="en-US" dirty="0" smtClean="0"/>
              <a:t>PROJECT 3: KFF National &amp; State Specific Low Income Surveys</a:t>
            </a:r>
            <a:endParaRPr lang="en-US" dirty="0"/>
          </a:p>
        </p:txBody>
      </p:sp>
    </p:spTree>
    <p:extLst>
      <p:ext uri="{BB962C8B-B14F-4D97-AF65-F5344CB8AC3E}">
        <p14:creationId xmlns:p14="http://schemas.microsoft.com/office/powerpoint/2010/main" val="783926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 y="1245476"/>
            <a:ext cx="8961120" cy="5393068"/>
          </a:xfrm>
        </p:spPr>
        <p:txBody>
          <a:bodyPr/>
          <a:lstStyle/>
          <a:p>
            <a:r>
              <a:rPr lang="en-US" dirty="0"/>
              <a:t>Three cross-sectional waves: April 2014, early 2015, late 2015</a:t>
            </a:r>
          </a:p>
          <a:p>
            <a:r>
              <a:rPr lang="en-US" dirty="0" smtClean="0"/>
              <a:t>Representative probability based random </a:t>
            </a:r>
            <a:r>
              <a:rPr lang="en-US" dirty="0"/>
              <a:t>s</a:t>
            </a:r>
            <a:r>
              <a:rPr lang="en-US" dirty="0" smtClean="0"/>
              <a:t>ample of ~800</a:t>
            </a:r>
            <a:r>
              <a:rPr lang="en-US" dirty="0" smtClean="0">
                <a:solidFill>
                  <a:srgbClr val="FF0000"/>
                </a:solidFill>
              </a:rPr>
              <a:t> </a:t>
            </a:r>
            <a:r>
              <a:rPr lang="en-US" dirty="0" smtClean="0"/>
              <a:t>adults ages 18-64  who purchase their own health insurance directly from an insurer or though the </a:t>
            </a:r>
            <a:r>
              <a:rPr lang="en-US" dirty="0" smtClean="0"/>
              <a:t>marketplace</a:t>
            </a:r>
            <a:endParaRPr lang="en-US" dirty="0" smtClean="0"/>
          </a:p>
          <a:p>
            <a:r>
              <a:rPr lang="en-US" dirty="0"/>
              <a:t>Interviews conducted by landline and cellphone, in English &amp; Spanish</a:t>
            </a:r>
          </a:p>
          <a:p>
            <a:r>
              <a:rPr lang="en-US" dirty="0" smtClean="0"/>
              <a:t>Includes </a:t>
            </a:r>
            <a:r>
              <a:rPr lang="en-US" dirty="0" smtClean="0"/>
              <a:t>all </a:t>
            </a:r>
            <a:r>
              <a:rPr lang="en-US" dirty="0" err="1" smtClean="0"/>
              <a:t>nongroup</a:t>
            </a:r>
            <a:r>
              <a:rPr lang="en-US" dirty="0" smtClean="0"/>
              <a:t> purchasers (in and out of exchanges) </a:t>
            </a:r>
          </a:p>
          <a:p>
            <a:pPr marL="0" indent="0">
              <a:buNone/>
            </a:pPr>
            <a:endParaRPr lang="en-US" dirty="0" smtClean="0"/>
          </a:p>
          <a:p>
            <a:pPr marL="0" indent="0">
              <a:buNone/>
            </a:pPr>
            <a:r>
              <a:rPr lang="en-US" b="1" dirty="0" smtClean="0"/>
              <a:t>KEY QUESTIONS:</a:t>
            </a:r>
            <a:endParaRPr lang="en-US" dirty="0" smtClean="0"/>
          </a:p>
          <a:p>
            <a:r>
              <a:rPr lang="en-US" dirty="0" smtClean="0"/>
              <a:t>What is the profile of people getting coverage on and off the exchanges? </a:t>
            </a:r>
            <a:endParaRPr lang="en-US" dirty="0" smtClean="0"/>
          </a:p>
          <a:p>
            <a:r>
              <a:rPr lang="en-US" dirty="0" smtClean="0"/>
              <a:t>What share had prior coverage, and what share is newly insured?</a:t>
            </a:r>
          </a:p>
          <a:p>
            <a:r>
              <a:rPr lang="en-US" dirty="0" smtClean="0"/>
              <a:t>Do non-group purchasers perceive </a:t>
            </a:r>
            <a:r>
              <a:rPr lang="en-US" dirty="0" smtClean="0"/>
              <a:t>their policies as affordable? </a:t>
            </a:r>
            <a:r>
              <a:rPr lang="en-US" dirty="0" smtClean="0"/>
              <a:t>How </a:t>
            </a:r>
            <a:r>
              <a:rPr lang="en-US" dirty="0" smtClean="0"/>
              <a:t>do </a:t>
            </a:r>
            <a:r>
              <a:rPr lang="en-US" dirty="0" smtClean="0"/>
              <a:t>they feel their policies </a:t>
            </a:r>
            <a:r>
              <a:rPr lang="en-US" dirty="0" smtClean="0"/>
              <a:t>compare to what they had before, if previously insured?</a:t>
            </a:r>
          </a:p>
          <a:p>
            <a:r>
              <a:rPr lang="en-US" dirty="0"/>
              <a:t>What was their experience in shopping for insurance? </a:t>
            </a:r>
            <a:r>
              <a:rPr lang="en-US" dirty="0" smtClean="0"/>
              <a:t> Did people in this market feel they had enough information when choosing a health plan?</a:t>
            </a:r>
          </a:p>
          <a:p>
            <a:r>
              <a:rPr lang="en-US" dirty="0" smtClean="0"/>
              <a:t>Are they satisfied with coverage, costs, and provider choices?  </a:t>
            </a:r>
          </a:p>
          <a:p>
            <a:pPr marL="0" indent="0">
              <a:buNone/>
            </a:pPr>
            <a:endParaRPr lang="en-US" b="1" dirty="0"/>
          </a:p>
        </p:txBody>
      </p:sp>
      <p:sp>
        <p:nvSpPr>
          <p:cNvPr id="4" name="Title 3"/>
          <p:cNvSpPr>
            <a:spLocks noGrp="1"/>
          </p:cNvSpPr>
          <p:nvPr>
            <p:ph type="title"/>
          </p:nvPr>
        </p:nvSpPr>
        <p:spPr/>
        <p:txBody>
          <a:bodyPr/>
          <a:lstStyle/>
          <a:p>
            <a:r>
              <a:rPr lang="en-US" dirty="0" smtClean="0"/>
              <a:t>PROJECT </a:t>
            </a:r>
            <a:r>
              <a:rPr lang="en-US" dirty="0"/>
              <a:t>4</a:t>
            </a:r>
            <a:r>
              <a:rPr lang="en-US" dirty="0" smtClean="0"/>
              <a:t>:  Surveys of </a:t>
            </a:r>
            <a:r>
              <a:rPr lang="en-US" dirty="0" err="1" smtClean="0"/>
              <a:t>Nongroup</a:t>
            </a:r>
            <a:r>
              <a:rPr lang="en-US" dirty="0" smtClean="0"/>
              <a:t> Purchasers</a:t>
            </a:r>
            <a:endParaRPr lang="en-US" dirty="0"/>
          </a:p>
        </p:txBody>
      </p:sp>
    </p:spTree>
    <p:extLst>
      <p:ext uri="{BB962C8B-B14F-4D97-AF65-F5344CB8AC3E}">
        <p14:creationId xmlns:p14="http://schemas.microsoft.com/office/powerpoint/2010/main" val="61662435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Custom 2">
      <a:dk1>
        <a:srgbClr val="000000"/>
      </a:dk1>
      <a:lt1>
        <a:srgbClr val="FFFFFF"/>
      </a:lt1>
      <a:dk2>
        <a:srgbClr val="FF8811"/>
      </a:dk2>
      <a:lt2>
        <a:srgbClr val="E05C26"/>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pag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ustom 2">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6220</TotalTime>
  <Words>682</Words>
  <Application>Microsoft Office PowerPoint</Application>
  <PresentationFormat>On-screen Show (4:3)</PresentationFormat>
  <Paragraphs>51</Paragraphs>
  <Slides>5</Slides>
  <Notes>0</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blank</vt:lpstr>
      <vt:lpstr>Title page</vt:lpstr>
      <vt:lpstr>Kaiser Family Foundation Public Opinion Polls and Surveys on the ACA</vt:lpstr>
      <vt:lpstr>PROJECT 1:  Ongoing Monthly Health Tracking Poll</vt:lpstr>
      <vt:lpstr>PROJECT 2:  Panel Survey of Uninsured Californians</vt:lpstr>
      <vt:lpstr>PROJECT 3: KFF National &amp; State Specific Low Income Surveys</vt:lpstr>
      <vt:lpstr>PROJECT 4:  Surveys of Nongroup Purchasers</vt:lpstr>
    </vt:vector>
  </TitlesOfParts>
  <Company>Kaiser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 Three Years, Opinion On ACA Remains Divided</dc:title>
  <dc:creator>SarahC</dc:creator>
  <cp:lastModifiedBy>garyq</cp:lastModifiedBy>
  <cp:revision>558</cp:revision>
  <cp:lastPrinted>2014-04-15T17:17:55Z</cp:lastPrinted>
  <dcterms:created xsi:type="dcterms:W3CDTF">2013-04-18T17:49:38Z</dcterms:created>
  <dcterms:modified xsi:type="dcterms:W3CDTF">2014-04-19T04:24:17Z</dcterms:modified>
</cp:coreProperties>
</file>