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0"/>
  </p:notesMasterIdLst>
  <p:handoutMasterIdLst>
    <p:handoutMasterId r:id="rId11"/>
  </p:handoutMasterIdLst>
  <p:sldIdLst>
    <p:sldId id="1337" r:id="rId2"/>
    <p:sldId id="1278" r:id="rId3"/>
    <p:sldId id="1279" r:id="rId4"/>
    <p:sldId id="1280" r:id="rId5"/>
    <p:sldId id="1281" r:id="rId6"/>
    <p:sldId id="1282" r:id="rId7"/>
    <p:sldId id="1283" r:id="rId8"/>
    <p:sldId id="1284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D8E7"/>
    <a:srgbClr val="FFFFFF"/>
    <a:srgbClr val="66FF33"/>
    <a:srgbClr val="33CC33"/>
    <a:srgbClr val="CC3300"/>
    <a:srgbClr val="FFFF66"/>
    <a:srgbClr val="000000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344" autoAdjust="0"/>
    <p:restoredTop sz="97074" autoAdjust="0"/>
  </p:normalViewPr>
  <p:slideViewPr>
    <p:cSldViewPr>
      <p:cViewPr>
        <p:scale>
          <a:sx n="66" d="100"/>
          <a:sy n="66" d="100"/>
        </p:scale>
        <p:origin x="-3666" y="-11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84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402E90C2-B502-44B8-B077-6F67B77ED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830D3B71-2742-4B98-8EBB-3F09C6173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546627-C4A8-481A-9E74-924337CF398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</p:grpSp>
      </p:grpSp>
      <p:sp>
        <p:nvSpPr>
          <p:cNvPr id="80595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0595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B4E66-5941-4387-A47C-EDC03F91DE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31FB3-78C3-4932-A5B6-29846E89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79893-9C64-434A-B2FB-C9363F2A4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7DCBD-AF2E-4481-80D0-9450CB96C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1E481-EA55-4AAE-8049-FA2206224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80789-B9C3-4AE1-8E0C-2940E344C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BD92E-6D08-450C-B836-D453F497E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B7C08-3F89-405C-9264-3EF74CA46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9129A-73B7-4BA6-9ED5-02AA35D6C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D1F27-06E1-4303-B1AB-6E18115C37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CDE24-9393-447B-BC00-1EE4613AC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FD405-9181-4CA2-8757-BCBBC2CC7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79752-93FA-49D6-9FDD-F253CE3C6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677D1-774B-4362-863D-DACCD4884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ABB0E-7FF5-49E6-87C6-13607CE85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871E2-0B20-458A-8FCB-97F2E2CB4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38972-A101-4CFA-B455-D8AF22BB0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6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804868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2298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804870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71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72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73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74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75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76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77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78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79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80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12299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804882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83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84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85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86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87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88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89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90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91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92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93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94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95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96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97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98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899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12300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804901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02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03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04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05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06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07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08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09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10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11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12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13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14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15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16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17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12301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804919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20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21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22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23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24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04925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</a:endParaRPr>
              </a:p>
            </p:txBody>
          </p:sp>
          <p:grpSp>
            <p:nvGrpSpPr>
              <p:cNvPr id="12309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80492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80492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80492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804930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</p:grpSp>
      </p:grpSp>
      <p:sp>
        <p:nvSpPr>
          <p:cNvPr id="80493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04932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4933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493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493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FF5415FB-A4CA-4F1F-8FED-6FA2FB0B5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10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  <p:sldLayoutId id="2147484104" r:id="rId12"/>
    <p:sldLayoutId id="2147484105" r:id="rId13"/>
    <p:sldLayoutId id="2147484106" r:id="rId14"/>
    <p:sldLayoutId id="2147484107" r:id="rId15"/>
    <p:sldLayoutId id="2147484108" r:id="rId16"/>
    <p:sldLayoutId id="2147484109" r:id="rId17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 Practitioner’s Framework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Dr. Tony Iton</a:t>
            </a:r>
          </a:p>
          <a:p>
            <a:pPr>
              <a:defRPr/>
            </a:pPr>
            <a:r>
              <a:rPr lang="en-US" sz="2400" dirty="0" smtClean="0"/>
              <a:t>The California Endowment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52400" y="0"/>
          <a:ext cx="8839200" cy="6834188"/>
        </p:xfrm>
        <a:graphic>
          <a:graphicData uri="http://schemas.openxmlformats.org/presentationml/2006/ole">
            <p:oleObj spid="_x0000_s5122" name="Acrobat Document" r:id="rId3" imgW="7542857" imgH="5830114" progId="AcroExch.Document.7">
              <p:embed/>
            </p:oleObj>
          </a:graphicData>
        </a:graphic>
      </p:graphicFrame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04800" y="1143000"/>
            <a:ext cx="4191000" cy="518160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7200" y="304800"/>
            <a:ext cx="2286000" cy="83820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52400" y="0"/>
          <a:ext cx="8839200" cy="6834188"/>
        </p:xfrm>
        <a:graphic>
          <a:graphicData uri="http://schemas.openxmlformats.org/presentationml/2006/ole">
            <p:oleObj spid="_x0000_s6146" name="Acrobat Document" r:id="rId3" imgW="7542857" imgH="5830114" progId="AcroExch.Document.7">
              <p:embed/>
            </p:oleObj>
          </a:graphicData>
        </a:graphic>
      </p:graphicFrame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3048000" y="1447800"/>
            <a:ext cx="1295400" cy="1447800"/>
          </a:xfrm>
          <a:prstGeom prst="downArrow">
            <a:avLst>
              <a:gd name="adj1" fmla="val 50000"/>
              <a:gd name="adj2" fmla="val 58335"/>
            </a:avLst>
          </a:prstGeom>
          <a:solidFill>
            <a:schemeClr val="tx1"/>
          </a:solidFill>
          <a:ln w="22225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 rot="10800000">
            <a:off x="3397250" y="1600200"/>
            <a:ext cx="609600" cy="838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0000"/>
                </a:solidFill>
              </a:rPr>
              <a:t>Family &amp; Culture</a:t>
            </a:r>
          </a:p>
        </p:txBody>
      </p:sp>
      <p:sp>
        <p:nvSpPr>
          <p:cNvPr id="1359877" name="Text Box 5"/>
          <p:cNvSpPr txBox="1">
            <a:spLocks noChangeArrowheads="1"/>
          </p:cNvSpPr>
          <p:nvPr/>
        </p:nvSpPr>
        <p:spPr bwMode="auto">
          <a:xfrm>
            <a:off x="457200" y="1219200"/>
            <a:ext cx="3962400" cy="4848225"/>
          </a:xfrm>
          <a:prstGeom prst="rect">
            <a:avLst/>
          </a:prstGeom>
          <a:solidFill>
            <a:srgbClr val="66CCFF">
              <a:alpha val="45097"/>
            </a:srgb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6000">
              <a:solidFill>
                <a:srgbClr val="009900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4000">
              <a:solidFill>
                <a:srgbClr val="0099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009900"/>
                </a:solidFill>
              </a:rPr>
              <a:t>Inequities</a:t>
            </a:r>
          </a:p>
          <a:p>
            <a:pPr algn="ctr">
              <a:spcBef>
                <a:spcPct val="50000"/>
              </a:spcBef>
            </a:pPr>
            <a:endParaRPr lang="en-US" sz="6600">
              <a:solidFill>
                <a:srgbClr val="009900"/>
              </a:solidFill>
            </a:endParaRPr>
          </a:p>
        </p:txBody>
      </p:sp>
      <p:sp>
        <p:nvSpPr>
          <p:cNvPr id="1359878" name="Text Box 6"/>
          <p:cNvSpPr txBox="1">
            <a:spLocks noChangeArrowheads="1"/>
          </p:cNvSpPr>
          <p:nvPr/>
        </p:nvSpPr>
        <p:spPr bwMode="auto">
          <a:xfrm>
            <a:off x="4572000" y="1219200"/>
            <a:ext cx="4191000" cy="4848225"/>
          </a:xfrm>
          <a:prstGeom prst="rect">
            <a:avLst/>
          </a:prstGeom>
          <a:solidFill>
            <a:srgbClr val="66CCFF">
              <a:alpha val="45097"/>
            </a:srgb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6000"/>
          </a:p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FF0000"/>
                </a:solidFill>
              </a:rPr>
              <a:t> Disparities</a:t>
            </a:r>
            <a:endParaRPr lang="en-US" sz="5400">
              <a:solidFill>
                <a:srgbClr val="FF0000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660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181600" y="2667000"/>
            <a:ext cx="2895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>
                <a:solidFill>
                  <a:srgbClr val="FF0000"/>
                </a:solidFill>
              </a:rPr>
              <a:t>Health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66800" y="2743200"/>
            <a:ext cx="2895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>
                <a:solidFill>
                  <a:srgbClr val="009900"/>
                </a:solidFill>
              </a:rPr>
              <a:t>Health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9877" grpId="0" animBg="1"/>
      <p:bldP spid="1359878" grpId="0" animBg="1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52400" y="0"/>
          <a:ext cx="8839200" cy="6834188"/>
        </p:xfrm>
        <a:graphic>
          <a:graphicData uri="http://schemas.openxmlformats.org/presentationml/2006/ole">
            <p:oleObj spid="_x0000_s7170" name="Acrobat Document" r:id="rId3" imgW="7542857" imgH="5830114" progId="AcroExch.Document.7">
              <p:embed/>
            </p:oleObj>
          </a:graphicData>
        </a:graphic>
      </p:graphicFrame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3048000" y="1447800"/>
            <a:ext cx="1295400" cy="1447800"/>
          </a:xfrm>
          <a:prstGeom prst="downArrow">
            <a:avLst>
              <a:gd name="adj1" fmla="val 50000"/>
              <a:gd name="adj2" fmla="val 58335"/>
            </a:avLst>
          </a:prstGeom>
          <a:solidFill>
            <a:schemeClr val="tx1"/>
          </a:solidFill>
          <a:ln w="22225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 rot="10800000">
            <a:off x="3397250" y="1600200"/>
            <a:ext cx="609600" cy="838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0000"/>
                </a:solidFill>
              </a:rPr>
              <a:t>Family &amp; Culture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57200" y="1219200"/>
            <a:ext cx="3962400" cy="4848225"/>
          </a:xfrm>
          <a:prstGeom prst="rect">
            <a:avLst/>
          </a:prstGeom>
          <a:solidFill>
            <a:srgbClr val="66CCFF">
              <a:alpha val="45097"/>
            </a:srgb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6000">
              <a:solidFill>
                <a:srgbClr val="009900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4000">
              <a:solidFill>
                <a:srgbClr val="0099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009900"/>
                </a:solidFill>
              </a:rPr>
              <a:t>Inequities</a:t>
            </a:r>
          </a:p>
          <a:p>
            <a:pPr algn="ctr">
              <a:spcBef>
                <a:spcPct val="50000"/>
              </a:spcBef>
            </a:pPr>
            <a:endParaRPr lang="en-US" sz="6600">
              <a:solidFill>
                <a:srgbClr val="009900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572000" y="1219200"/>
            <a:ext cx="4191000" cy="4848225"/>
          </a:xfrm>
          <a:prstGeom prst="rect">
            <a:avLst/>
          </a:prstGeom>
          <a:solidFill>
            <a:srgbClr val="66CCFF">
              <a:alpha val="45097"/>
            </a:srgb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6000"/>
          </a:p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FF0000"/>
                </a:solidFill>
              </a:rPr>
              <a:t> Disparities</a:t>
            </a:r>
            <a:endParaRPr lang="en-US" sz="5400">
              <a:solidFill>
                <a:srgbClr val="FF0000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6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52400" y="0"/>
          <a:ext cx="8839200" cy="6834188"/>
        </p:xfrm>
        <a:graphic>
          <a:graphicData uri="http://schemas.openxmlformats.org/presentationml/2006/ole">
            <p:oleObj spid="_x0000_s8194" name="Acrobat Document" r:id="rId3" imgW="7542857" imgH="5830114" progId="AcroExch.Document.7">
              <p:embed/>
            </p:oleObj>
          </a:graphicData>
        </a:graphic>
      </p:graphicFrame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3048000" y="1447800"/>
            <a:ext cx="1295400" cy="1447800"/>
          </a:xfrm>
          <a:prstGeom prst="downArrow">
            <a:avLst>
              <a:gd name="adj1" fmla="val 50000"/>
              <a:gd name="adj2" fmla="val 58335"/>
            </a:avLst>
          </a:prstGeom>
          <a:solidFill>
            <a:schemeClr val="tx1"/>
          </a:solidFill>
          <a:ln w="22225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 rot="10800000">
            <a:off x="3397250" y="1600200"/>
            <a:ext cx="609600" cy="838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0000"/>
                </a:solidFill>
              </a:rPr>
              <a:t>Family &amp; Culture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57200" y="1219200"/>
            <a:ext cx="3962400" cy="4848225"/>
          </a:xfrm>
          <a:prstGeom prst="rect">
            <a:avLst/>
          </a:prstGeom>
          <a:solidFill>
            <a:srgbClr val="66CCFF">
              <a:alpha val="45097"/>
            </a:srgb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6000">
              <a:solidFill>
                <a:srgbClr val="009900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4000">
              <a:solidFill>
                <a:srgbClr val="0099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5400">
                <a:solidFill>
                  <a:srgbClr val="009900"/>
                </a:solidFill>
              </a:rPr>
              <a:t>Conditions</a:t>
            </a:r>
          </a:p>
          <a:p>
            <a:pPr algn="ctr">
              <a:spcBef>
                <a:spcPct val="50000"/>
              </a:spcBef>
            </a:pPr>
            <a:endParaRPr lang="en-US" sz="7200">
              <a:solidFill>
                <a:srgbClr val="009900"/>
              </a:solidFill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572000" y="1219200"/>
            <a:ext cx="4191000" cy="4924425"/>
          </a:xfrm>
          <a:prstGeom prst="rect">
            <a:avLst/>
          </a:prstGeom>
          <a:solidFill>
            <a:srgbClr val="66CCFF">
              <a:alpha val="45097"/>
            </a:srgb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6000"/>
          </a:p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FF0000"/>
                </a:solidFill>
              </a:rPr>
              <a:t> </a:t>
            </a:r>
            <a:r>
              <a:rPr lang="en-US" sz="4400">
                <a:solidFill>
                  <a:srgbClr val="FF0000"/>
                </a:solidFill>
              </a:rPr>
              <a:t>Consequences</a:t>
            </a:r>
          </a:p>
          <a:p>
            <a:pPr algn="ctr">
              <a:spcBef>
                <a:spcPct val="50000"/>
              </a:spcBef>
            </a:pPr>
            <a:endParaRPr lang="en-US" sz="8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52400" y="0"/>
          <a:ext cx="8839200" cy="6834188"/>
        </p:xfrm>
        <a:graphic>
          <a:graphicData uri="http://schemas.openxmlformats.org/presentationml/2006/ole">
            <p:oleObj spid="_x0000_s9218" name="Acrobat Document" r:id="rId3" imgW="7542857" imgH="5830114" progId="AcroExch.Document.7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724400" y="3048000"/>
            <a:ext cx="1066800" cy="15700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en-US" sz="1600" dirty="0">
              <a:solidFill>
                <a:schemeClr val="tx2">
                  <a:lumMod val="10000"/>
                </a:schemeClr>
              </a:solidFill>
              <a:latin typeface="Arial" charset="0"/>
            </a:endParaRPr>
          </a:p>
          <a:p>
            <a:pPr>
              <a:defRPr/>
            </a:pPr>
            <a:endParaRPr lang="en-US" sz="1600" dirty="0">
              <a:solidFill>
                <a:schemeClr val="tx2">
                  <a:lumMod val="10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Arial" charset="0"/>
              </a:rPr>
              <a:t>School Absence/Truancy</a:t>
            </a:r>
          </a:p>
          <a:p>
            <a:pPr>
              <a:defRPr/>
            </a:pPr>
            <a:endParaRPr lang="en-US" sz="1600" dirty="0">
              <a:solidFill>
                <a:schemeClr val="tx2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0" y="3048000"/>
            <a:ext cx="1219200" cy="15700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en-US" sz="1600" dirty="0">
              <a:solidFill>
                <a:schemeClr val="tx2">
                  <a:lumMod val="10000"/>
                </a:schemeClr>
              </a:solidFill>
              <a:latin typeface="Arial" charset="0"/>
            </a:endParaRPr>
          </a:p>
          <a:p>
            <a:pPr>
              <a:defRPr/>
            </a:pPr>
            <a:endParaRPr lang="en-US" sz="1600" dirty="0">
              <a:solidFill>
                <a:schemeClr val="tx2">
                  <a:lumMod val="10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Arial" charset="0"/>
              </a:rPr>
              <a:t>Grade Failure</a:t>
            </a:r>
          </a:p>
          <a:p>
            <a:pPr>
              <a:defRPr/>
            </a:pPr>
            <a:endParaRPr lang="en-US" sz="1600" dirty="0">
              <a:solidFill>
                <a:schemeClr val="tx2">
                  <a:lumMod val="10000"/>
                </a:schemeClr>
              </a:solidFill>
              <a:latin typeface="Arial" charset="0"/>
            </a:endParaRPr>
          </a:p>
          <a:p>
            <a:pPr>
              <a:defRPr/>
            </a:pPr>
            <a:endParaRPr lang="en-US" sz="1600" dirty="0">
              <a:solidFill>
                <a:schemeClr val="tx2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0" y="3048000"/>
            <a:ext cx="1066800" cy="15700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en-US" sz="1600" dirty="0">
              <a:solidFill>
                <a:schemeClr val="tx2">
                  <a:lumMod val="10000"/>
                </a:schemeClr>
              </a:solidFill>
              <a:latin typeface="Arial" charset="0"/>
            </a:endParaRPr>
          </a:p>
          <a:p>
            <a:pPr>
              <a:defRPr/>
            </a:pPr>
            <a:endParaRPr lang="en-US" sz="1600" dirty="0">
              <a:solidFill>
                <a:schemeClr val="tx2">
                  <a:lumMod val="10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Arial" charset="0"/>
              </a:rPr>
              <a:t>Drop-Out</a:t>
            </a:r>
          </a:p>
          <a:p>
            <a:pPr>
              <a:defRPr/>
            </a:pPr>
            <a:endParaRPr lang="en-US" sz="1600" dirty="0">
              <a:solidFill>
                <a:schemeClr val="tx2">
                  <a:lumMod val="10000"/>
                </a:schemeClr>
              </a:solidFill>
              <a:latin typeface="Arial" charset="0"/>
            </a:endParaRPr>
          </a:p>
          <a:p>
            <a:pPr>
              <a:defRPr/>
            </a:pPr>
            <a:endParaRPr lang="en-US" sz="1600" dirty="0">
              <a:solidFill>
                <a:schemeClr val="tx2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638800" y="4800600"/>
            <a:ext cx="609600" cy="1200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953000" y="1447800"/>
            <a:ext cx="609600" cy="9239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224" name="TextBox 7"/>
          <p:cNvSpPr txBox="1">
            <a:spLocks noChangeArrowheads="1"/>
          </p:cNvSpPr>
          <p:nvPr/>
        </p:nvSpPr>
        <p:spPr bwMode="auto">
          <a:xfrm>
            <a:off x="7620000" y="4724400"/>
            <a:ext cx="533400" cy="3698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6629400" y="1828800"/>
            <a:ext cx="228600" cy="762000"/>
          </a:xfrm>
          <a:prstGeom prst="rect">
            <a:avLst/>
          </a:prstGeom>
          <a:solidFill>
            <a:srgbClr val="FFFF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26" name="AutoShape 3"/>
          <p:cNvSpPr>
            <a:spLocks noChangeArrowheads="1"/>
          </p:cNvSpPr>
          <p:nvPr/>
        </p:nvSpPr>
        <p:spPr bwMode="auto">
          <a:xfrm>
            <a:off x="3048000" y="1447800"/>
            <a:ext cx="1295400" cy="1447800"/>
          </a:xfrm>
          <a:prstGeom prst="downArrow">
            <a:avLst>
              <a:gd name="adj1" fmla="val 50000"/>
              <a:gd name="adj2" fmla="val 58335"/>
            </a:avLst>
          </a:prstGeom>
          <a:solidFill>
            <a:schemeClr val="tx1"/>
          </a:solidFill>
          <a:ln w="22225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Text Box 4"/>
          <p:cNvSpPr txBox="1">
            <a:spLocks noChangeArrowheads="1"/>
          </p:cNvSpPr>
          <p:nvPr/>
        </p:nvSpPr>
        <p:spPr bwMode="auto">
          <a:xfrm rot="10800000">
            <a:off x="3397250" y="1600200"/>
            <a:ext cx="609600" cy="838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0000"/>
                </a:solidFill>
              </a:rPr>
              <a:t>Family &amp; 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52400" y="0"/>
          <a:ext cx="8839200" cy="6834188"/>
        </p:xfrm>
        <a:graphic>
          <a:graphicData uri="http://schemas.openxmlformats.org/presentationml/2006/ole">
            <p:oleObj spid="_x0000_s10242" name="Acrobat Document" r:id="rId3" imgW="7542857" imgH="5830114" progId="AcroExch.Document.7">
              <p:embed/>
            </p:oleObj>
          </a:graphicData>
        </a:graphic>
      </p:graphicFrame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3048000" y="1447800"/>
            <a:ext cx="1295400" cy="1447800"/>
          </a:xfrm>
          <a:prstGeom prst="downArrow">
            <a:avLst>
              <a:gd name="adj1" fmla="val 50000"/>
              <a:gd name="adj2" fmla="val 58335"/>
            </a:avLst>
          </a:prstGeom>
          <a:solidFill>
            <a:schemeClr val="tx1"/>
          </a:solidFill>
          <a:ln w="22225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 rot="10800000">
            <a:off x="3397250" y="1600200"/>
            <a:ext cx="609600" cy="838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0000"/>
                </a:solidFill>
              </a:rPr>
              <a:t>Family &amp; Culture</a:t>
            </a:r>
          </a:p>
        </p:txBody>
      </p:sp>
      <p:sp>
        <p:nvSpPr>
          <p:cNvPr id="1360901" name="Rectangle 5"/>
          <p:cNvSpPr>
            <a:spLocks noChangeArrowheads="1"/>
          </p:cNvSpPr>
          <p:nvPr/>
        </p:nvSpPr>
        <p:spPr bwMode="auto">
          <a:xfrm>
            <a:off x="3352800" y="3124200"/>
            <a:ext cx="990600" cy="167640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60902" name="Text Box 6"/>
          <p:cNvSpPr txBox="1">
            <a:spLocks noChangeArrowheads="1"/>
          </p:cNvSpPr>
          <p:nvPr/>
        </p:nvSpPr>
        <p:spPr bwMode="auto">
          <a:xfrm>
            <a:off x="3429000" y="3352800"/>
            <a:ext cx="9144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Place</a:t>
            </a:r>
          </a:p>
        </p:txBody>
      </p:sp>
      <p:sp>
        <p:nvSpPr>
          <p:cNvPr id="1360903" name="Rectangle 7"/>
          <p:cNvSpPr>
            <a:spLocks noChangeArrowheads="1"/>
          </p:cNvSpPr>
          <p:nvPr/>
        </p:nvSpPr>
        <p:spPr bwMode="auto">
          <a:xfrm>
            <a:off x="1905000" y="3048000"/>
            <a:ext cx="1066800" cy="167640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60904" name="Text Box 8"/>
          <p:cNvSpPr txBox="1">
            <a:spLocks noChangeArrowheads="1"/>
          </p:cNvSpPr>
          <p:nvPr/>
        </p:nvSpPr>
        <p:spPr bwMode="auto">
          <a:xfrm>
            <a:off x="1981200" y="3352800"/>
            <a:ext cx="9144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Policy</a:t>
            </a:r>
          </a:p>
        </p:txBody>
      </p:sp>
      <p:sp>
        <p:nvSpPr>
          <p:cNvPr id="1360905" name="Rectangle 9"/>
          <p:cNvSpPr>
            <a:spLocks noChangeArrowheads="1"/>
          </p:cNvSpPr>
          <p:nvPr/>
        </p:nvSpPr>
        <p:spPr bwMode="auto">
          <a:xfrm>
            <a:off x="533400" y="3124200"/>
            <a:ext cx="990600" cy="167640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60906" name="Text Box 10"/>
          <p:cNvSpPr txBox="1">
            <a:spLocks noChangeArrowheads="1"/>
          </p:cNvSpPr>
          <p:nvPr/>
        </p:nvSpPr>
        <p:spPr bwMode="auto">
          <a:xfrm>
            <a:off x="457200" y="3352800"/>
            <a:ext cx="1219200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Narrative</a:t>
            </a:r>
          </a:p>
        </p:txBody>
      </p:sp>
      <p:sp>
        <p:nvSpPr>
          <p:cNvPr id="10251" name="Rectangle 10"/>
          <p:cNvSpPr>
            <a:spLocks noChangeArrowheads="1"/>
          </p:cNvSpPr>
          <p:nvPr/>
        </p:nvSpPr>
        <p:spPr bwMode="auto">
          <a:xfrm>
            <a:off x="4572000" y="1219200"/>
            <a:ext cx="4191000" cy="4876800"/>
          </a:xfrm>
          <a:prstGeom prst="rect">
            <a:avLst/>
          </a:prstGeom>
          <a:solidFill>
            <a:schemeClr val="tx1">
              <a:alpha val="83136"/>
            </a:scheme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" name="U-Turn Arrow 11"/>
          <p:cNvSpPr/>
          <p:nvPr/>
        </p:nvSpPr>
        <p:spPr bwMode="auto">
          <a:xfrm rot="10800000">
            <a:off x="2286000" y="4876800"/>
            <a:ext cx="1524000" cy="9144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eaLnBrk="0" hangingPunct="0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438400" y="57150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power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0901" grpId="0" animBg="1"/>
      <p:bldP spid="1360902" grpId="0"/>
      <p:bldP spid="1360903" grpId="0" animBg="1"/>
      <p:bldP spid="1360904" grpId="0"/>
      <p:bldP spid="1360905" grpId="0" animBg="1"/>
      <p:bldP spid="1360906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Contact Information</a:t>
            </a:r>
          </a:p>
        </p:txBody>
      </p:sp>
      <p:graphicFrame>
        <p:nvGraphicFramePr>
          <p:cNvPr id="11266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841375" y="5562600"/>
          <a:ext cx="7766050" cy="901700"/>
        </p:xfrm>
        <a:graphic>
          <a:graphicData uri="http://schemas.openxmlformats.org/presentationml/2006/ole">
            <p:oleObj spid="_x0000_s11266" name="Photo Editor Photo" r:id="rId4" imgW="5087060" imgH="590476" progId="">
              <p:embed/>
            </p:oleObj>
          </a:graphicData>
        </a:graphic>
      </p:graphicFrame>
      <p:sp>
        <p:nvSpPr>
          <p:cNvPr id="672785" name="Rectangle 17"/>
          <p:cNvSpPr>
            <a:spLocks noChangeArrowheads="1"/>
          </p:cNvSpPr>
          <p:nvPr/>
        </p:nvSpPr>
        <p:spPr bwMode="auto">
          <a:xfrm>
            <a:off x="304800" y="1600200"/>
            <a:ext cx="4876800" cy="1938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ZapfHumnst Dm BT" pitchFamily="34" charset="0"/>
              </a:rPr>
              <a:t>Tony </a:t>
            </a:r>
            <a:r>
              <a:rPr lang="en-US" sz="2000" b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ZapfHumnst Dm BT" pitchFamily="34" charset="0"/>
              </a:rPr>
              <a:t>Iton</a:t>
            </a:r>
            <a:r>
              <a:rPr lang="en-US" sz="2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ZapfHumnst Dm BT" pitchFamily="34" charset="0"/>
              </a:rPr>
              <a:t>, MD, JD, MPH</a:t>
            </a:r>
          </a:p>
          <a:p>
            <a:pPr eaLnBrk="0" hangingPunct="0">
              <a:defRPr/>
            </a:pPr>
            <a:r>
              <a:rPr lang="en-US" sz="2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ZapfHumnst Dm BT" pitchFamily="34" charset="0"/>
              </a:rPr>
              <a:t>Senior Vice President</a:t>
            </a:r>
          </a:p>
          <a:p>
            <a:pPr eaLnBrk="0" hangingPunct="0">
              <a:defRPr/>
            </a:pPr>
            <a:r>
              <a:rPr lang="en-US" sz="2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ZapfHumnst Dm BT" pitchFamily="34" charset="0"/>
              </a:rPr>
              <a:t>The California Endowment</a:t>
            </a:r>
          </a:p>
          <a:p>
            <a:pPr eaLnBrk="0" hangingPunct="0">
              <a:defRPr/>
            </a:pPr>
            <a:endParaRPr lang="en-US" sz="2000" b="0" dirty="0">
              <a:effectLst>
                <a:outerShdw blurRad="38100" dist="38100" dir="2700000" algn="tl">
                  <a:srgbClr val="000000"/>
                </a:outerShdw>
              </a:effectLst>
              <a:latin typeface="ZapfHumnst Dm BT" pitchFamily="34" charset="0"/>
            </a:endParaRPr>
          </a:p>
          <a:p>
            <a:pPr eaLnBrk="0" hangingPunct="0">
              <a:defRPr/>
            </a:pPr>
            <a:r>
              <a:rPr lang="en-US" sz="2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ZapfHumnst Dm BT" pitchFamily="34" charset="0"/>
              </a:rPr>
              <a:t>Aiton@calendow.org </a:t>
            </a:r>
          </a:p>
          <a:p>
            <a:pPr eaLnBrk="0" hangingPunct="0">
              <a:defRPr/>
            </a:pPr>
            <a:r>
              <a:rPr lang="en-US" sz="2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ZapfHumnst Dm BT" pitchFamily="34" charset="0"/>
              </a:rPr>
              <a:t>(510) 271-4310</a:t>
            </a:r>
          </a:p>
        </p:txBody>
      </p:sp>
      <p:pic>
        <p:nvPicPr>
          <p:cNvPr id="11269" name="Picture 6" descr="24723_444056398288_570408288_5521426_6654500_n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2743200"/>
            <a:ext cx="35814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Content Placeholder 11" descr="Cropped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7813" y="1143000"/>
            <a:ext cx="2516187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18399</TotalTime>
  <Words>67</Words>
  <Application>Microsoft Office PowerPoint</Application>
  <PresentationFormat>On-screen Show (4:3)</PresentationFormat>
  <Paragraphs>49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Ripple</vt:lpstr>
      <vt:lpstr>Acrobat Document</vt:lpstr>
      <vt:lpstr>Photo Editor Photo</vt:lpstr>
      <vt:lpstr>A Practitioner’s Framework</vt:lpstr>
      <vt:lpstr>Slide 2</vt:lpstr>
      <vt:lpstr>Slide 3</vt:lpstr>
      <vt:lpstr>Slide 4</vt:lpstr>
      <vt:lpstr>Slide 5</vt:lpstr>
      <vt:lpstr>Slide 6</vt:lpstr>
      <vt:lpstr>Slide 7</vt:lpstr>
      <vt:lpstr>Contact Information</vt:lpstr>
    </vt:vector>
  </TitlesOfParts>
  <Company>Dept.of Public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Patterns of Death</dc:title>
  <dc:creator>Public Health</dc:creator>
  <cp:lastModifiedBy>Cara Chervin</cp:lastModifiedBy>
  <cp:revision>268</cp:revision>
  <dcterms:created xsi:type="dcterms:W3CDTF">2006-03-13T17:47:24Z</dcterms:created>
  <dcterms:modified xsi:type="dcterms:W3CDTF">2012-08-29T18:21:41Z</dcterms:modified>
</cp:coreProperties>
</file>