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8"/>
  </p:notesMasterIdLst>
  <p:handoutMasterIdLst>
    <p:handoutMasterId r:id="rId19"/>
  </p:handoutMasterIdLst>
  <p:sldIdLst>
    <p:sldId id="256" r:id="rId2"/>
    <p:sldId id="260" r:id="rId3"/>
    <p:sldId id="263" r:id="rId4"/>
    <p:sldId id="266" r:id="rId5"/>
    <p:sldId id="264" r:id="rId6"/>
    <p:sldId id="265" r:id="rId7"/>
    <p:sldId id="267" r:id="rId8"/>
    <p:sldId id="272" r:id="rId9"/>
    <p:sldId id="268" r:id="rId10"/>
    <p:sldId id="269" r:id="rId11"/>
    <p:sldId id="270" r:id="rId12"/>
    <p:sldId id="262" r:id="rId13"/>
    <p:sldId id="257" r:id="rId14"/>
    <p:sldId id="258" r:id="rId15"/>
    <p:sldId id="259" r:id="rId16"/>
    <p:sldId id="271"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1433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1433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433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C1D315F1-4B82-4FF8-922E-54682097F40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6B28C4CB-5A2B-46BA-8CBD-7BCDF90AA26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7B20A1-ED80-4E62-8DA5-12A00EAE0294}" type="slidenum">
              <a:rPr lang="en-US"/>
              <a:pPr/>
              <a:t>1</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26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1126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1268"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en-US"/>
          </a:p>
        </p:txBody>
      </p:sp>
      <p:sp>
        <p:nvSpPr>
          <p:cNvPr id="11269" name="Rectangle 5"/>
          <p:cNvSpPr>
            <a:spLocks noGrp="1" noChangeArrowheads="1"/>
          </p:cNvSpPr>
          <p:nvPr>
            <p:ph type="ftr" sz="quarter" idx="3"/>
          </p:nvPr>
        </p:nvSpPr>
        <p:spPr/>
        <p:txBody>
          <a:bodyPr/>
          <a:lstStyle>
            <a:lvl1pPr>
              <a:defRPr/>
            </a:lvl1pPr>
          </a:lstStyle>
          <a:p>
            <a:endParaRPr lang="en-US"/>
          </a:p>
        </p:txBody>
      </p:sp>
      <p:sp>
        <p:nvSpPr>
          <p:cNvPr id="11270" name="Rectangle 6"/>
          <p:cNvSpPr>
            <a:spLocks noGrp="1" noChangeArrowheads="1"/>
          </p:cNvSpPr>
          <p:nvPr>
            <p:ph type="sldNum" sz="quarter" idx="4"/>
          </p:nvPr>
        </p:nvSpPr>
        <p:spPr/>
        <p:txBody>
          <a:bodyPr/>
          <a:lstStyle>
            <a:lvl1pPr>
              <a:defRPr/>
            </a:lvl1pPr>
          </a:lstStyle>
          <a:p>
            <a:fld id="{A3CDD405-936A-4CC2-A957-72CFAC5301FF}" type="slidenum">
              <a:rPr lang="en-US"/>
              <a:pPr/>
              <a:t>‹#›</a:t>
            </a:fld>
            <a:endParaRPr lang="en-US"/>
          </a:p>
        </p:txBody>
      </p:sp>
      <p:sp>
        <p:nvSpPr>
          <p:cNvPr id="11271" name="Rectangle 7"/>
          <p:cNvSpPr>
            <a:spLocks noGrp="1" noChangeArrowheads="1"/>
          </p:cNvSpPr>
          <p:nvPr>
            <p:ph type="dt" sz="quarter" idx="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252F86-2DB6-4E89-AB02-8AEE6679F75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3D54E8-BCD4-455A-BCB9-5168A2F49F3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2100"/>
            <a:ext cx="82296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E77023B7-6790-4A32-8BDE-BB10CC781E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9F4682-77A0-447B-AA31-A544F9797E4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42EB22-C2BF-4022-9A50-D460268660A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9AFC4B5-B9BB-4F1C-8629-2CC4D802857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CC97813-BA7D-4353-8822-8B3C8199F1B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3A22DDC-C023-4357-B89E-3C8D1FD14DF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46CD60-7F9C-4A3A-9B5C-1346E352894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A4E5968-68CE-49C7-A6EF-FBED467E7DE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7EB4518-94EA-48E3-981C-2634135FC20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endParaRPr lang="en-US"/>
          </a:p>
        </p:txBody>
      </p:sp>
      <p:sp>
        <p:nvSpPr>
          <p:cNvPr id="10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endParaRPr lang="en-US"/>
          </a:p>
        </p:txBody>
      </p:sp>
      <p:sp>
        <p:nvSpPr>
          <p:cNvPr id="10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fld id="{2F67CEB0-4555-41D6-B8DD-FE5C4B64A68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pportunityagenda.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200" dirty="0" smtClean="0"/>
              <a:t>Striving for Health Equity:</a:t>
            </a:r>
            <a:r>
              <a:rPr lang="en-US" sz="3200" dirty="0"/>
              <a:t/>
            </a:r>
            <a:br>
              <a:rPr lang="en-US" sz="3200" dirty="0"/>
            </a:br>
            <a:r>
              <a:rPr lang="en-US" sz="3200" dirty="0"/>
              <a:t/>
            </a:r>
            <a:br>
              <a:rPr lang="en-US" sz="3200" dirty="0"/>
            </a:br>
            <a:r>
              <a:rPr lang="en-US" sz="3200" dirty="0" smtClean="0"/>
              <a:t>Opportunities as Identified by </a:t>
            </a:r>
            <a:br>
              <a:rPr lang="en-US" sz="3200" dirty="0" smtClean="0"/>
            </a:br>
            <a:r>
              <a:rPr lang="en-US" sz="3200" dirty="0" smtClean="0"/>
              <a:t>Leaders in the Field</a:t>
            </a:r>
            <a:endParaRPr lang="en-US" sz="3200" dirty="0"/>
          </a:p>
        </p:txBody>
      </p:sp>
      <p:sp>
        <p:nvSpPr>
          <p:cNvPr id="2051" name="Rectangle 3"/>
          <p:cNvSpPr>
            <a:spLocks noGrp="1" noChangeArrowheads="1"/>
          </p:cNvSpPr>
          <p:nvPr>
            <p:ph type="subTitle" idx="1"/>
          </p:nvPr>
        </p:nvSpPr>
        <p:spPr/>
        <p:txBody>
          <a:bodyPr/>
          <a:lstStyle/>
          <a:p>
            <a:r>
              <a:rPr lang="en-US" sz="2000" dirty="0"/>
              <a:t>Brian D. </a:t>
            </a:r>
            <a:r>
              <a:rPr lang="en-US" sz="2000" dirty="0" err="1"/>
              <a:t>Smedley</a:t>
            </a:r>
            <a:r>
              <a:rPr lang="en-US" sz="2000" dirty="0"/>
              <a:t>, Ph.D.</a:t>
            </a:r>
          </a:p>
          <a:p>
            <a:r>
              <a:rPr lang="en-US" sz="2000" dirty="0" smtClean="0"/>
              <a:t>Joint Center for Political and Economic Studies </a:t>
            </a:r>
            <a:endParaRPr lang="en-US" sz="2000" dirty="0"/>
          </a:p>
          <a:p>
            <a:r>
              <a:rPr lang="en-US" sz="2000" dirty="0" smtClean="0">
                <a:hlinkClick r:id="rId3"/>
              </a:rPr>
              <a:t>www.jointcenter.org</a:t>
            </a: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r>
              <a:rPr lang="en-US" sz="3600" dirty="0" smtClean="0"/>
              <a:t>Suggestions for Methods and Strategies</a:t>
            </a:r>
            <a:br>
              <a:rPr lang="en-US" sz="3600" dirty="0" smtClean="0"/>
            </a:br>
            <a:endParaRPr lang="en-US" sz="3600" dirty="0"/>
          </a:p>
        </p:txBody>
      </p:sp>
      <p:sp>
        <p:nvSpPr>
          <p:cNvPr id="3" name="Content Placeholder 2"/>
          <p:cNvSpPr>
            <a:spLocks noGrp="1"/>
          </p:cNvSpPr>
          <p:nvPr>
            <p:ph idx="1"/>
          </p:nvPr>
        </p:nvSpPr>
        <p:spPr>
          <a:xfrm>
            <a:off x="457200" y="1524000"/>
            <a:ext cx="8229600" cy="4495800"/>
          </a:xfrm>
        </p:spPr>
        <p:txBody>
          <a:bodyPr/>
          <a:lstStyle/>
          <a:p>
            <a:pPr>
              <a:buNone/>
            </a:pPr>
            <a:r>
              <a:rPr lang="en-US" sz="2400" b="1" i="1" dirty="0" smtClean="0"/>
              <a:t>Foundation Self-Assessment </a:t>
            </a:r>
          </a:p>
          <a:p>
            <a:pPr>
              <a:buNone/>
            </a:pPr>
            <a:r>
              <a:rPr lang="en-US" sz="2400" dirty="0" smtClean="0"/>
              <a:t>Foundations engaged in or planning to engage in health equity work should conduct a rigorous equity self-assessment, and to continually monitor the impacts of </a:t>
            </a:r>
            <a:r>
              <a:rPr lang="en-US" sz="2400" dirty="0" err="1" smtClean="0"/>
              <a:t>grantmaking</a:t>
            </a:r>
            <a:r>
              <a:rPr lang="en-US" sz="2400" dirty="0" smtClean="0"/>
              <a:t> from an equity perspective.</a:t>
            </a:r>
          </a:p>
          <a:p>
            <a:pPr>
              <a:buNone/>
            </a:pPr>
            <a:endParaRPr lang="en-US" sz="2400" dirty="0" smtClean="0"/>
          </a:p>
          <a:p>
            <a:pPr>
              <a:buNone/>
            </a:pPr>
            <a:r>
              <a:rPr lang="en-US" sz="2400" b="1" i="1" dirty="0" smtClean="0"/>
              <a:t>Build Upon Successes </a:t>
            </a:r>
          </a:p>
          <a:p>
            <a:pPr>
              <a:buNone/>
            </a:pPr>
            <a:r>
              <a:rPr lang="en-US" sz="2400" dirty="0" smtClean="0"/>
              <a:t>Health funders have developed many successful programs that have removed barriers to high-quality health care for many underserved populations.  Lessons learned from these successful efforts can be applied in the work to address social and economic determinants of health.</a:t>
            </a: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r>
              <a:rPr lang="en-US" sz="3600" dirty="0" smtClean="0"/>
              <a:t>Suggestions for Methods and Strategies</a:t>
            </a:r>
            <a:br>
              <a:rPr lang="en-US" sz="3600" dirty="0" smtClean="0"/>
            </a:br>
            <a:endParaRPr lang="en-US" sz="3600" dirty="0"/>
          </a:p>
        </p:txBody>
      </p:sp>
      <p:sp>
        <p:nvSpPr>
          <p:cNvPr id="3" name="Content Placeholder 2"/>
          <p:cNvSpPr>
            <a:spLocks noGrp="1"/>
          </p:cNvSpPr>
          <p:nvPr>
            <p:ph idx="1"/>
          </p:nvPr>
        </p:nvSpPr>
        <p:spPr>
          <a:xfrm>
            <a:off x="457200" y="1447800"/>
            <a:ext cx="8229600" cy="4572000"/>
          </a:xfrm>
        </p:spPr>
        <p:txBody>
          <a:bodyPr/>
          <a:lstStyle/>
          <a:p>
            <a:pPr>
              <a:buNone/>
            </a:pPr>
            <a:r>
              <a:rPr lang="en-US" sz="2200" b="1" i="1" dirty="0" smtClean="0"/>
              <a:t>Communications </a:t>
            </a:r>
          </a:p>
          <a:p>
            <a:pPr>
              <a:buNone/>
            </a:pPr>
            <a:r>
              <a:rPr lang="en-US" sz="2200" dirty="0" smtClean="0"/>
              <a:t>Interviewees expressed frustration with the lack of communications tools and strategies to advance health equity. In particular, interviewees noted, strategies need to address the challenges of race and racism head on. </a:t>
            </a:r>
          </a:p>
          <a:p>
            <a:pPr>
              <a:buNone/>
            </a:pPr>
            <a:endParaRPr lang="en-US" sz="2200" dirty="0" smtClean="0"/>
          </a:p>
          <a:p>
            <a:pPr>
              <a:buNone/>
            </a:pPr>
            <a:r>
              <a:rPr lang="en-US" sz="2200" b="1" i="1" dirty="0" smtClean="0"/>
              <a:t>Democratic Participation </a:t>
            </a:r>
          </a:p>
          <a:p>
            <a:pPr>
              <a:buNone/>
            </a:pPr>
            <a:r>
              <a:rPr lang="en-US" sz="2200" dirty="0" smtClean="0"/>
              <a:t>Many of the core themes above fundamentally depend upon active civic participation. </a:t>
            </a:r>
          </a:p>
          <a:p>
            <a:pPr>
              <a:buNone/>
            </a:pPr>
            <a:endParaRPr lang="en-US" sz="2200" dirty="0" smtClean="0"/>
          </a:p>
          <a:p>
            <a:pPr>
              <a:buNone/>
            </a:pPr>
            <a:r>
              <a:rPr lang="en-US" sz="2200" dirty="0" smtClean="0"/>
              <a:t>“Twenty-first century public health practice needs to be muscular, optimizing democratic participation and facilitating the ability of parents to fight for their children.”</a:t>
            </a: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155700"/>
          </a:xfrm>
        </p:spPr>
        <p:txBody>
          <a:bodyPr/>
          <a:lstStyle/>
          <a:p>
            <a:r>
              <a:rPr lang="en-US" sz="3600" dirty="0" smtClean="0"/>
              <a:t>Key Program Opportunities</a:t>
            </a:r>
            <a:endParaRPr lang="en-US" sz="3600" dirty="0"/>
          </a:p>
        </p:txBody>
      </p:sp>
      <p:sp>
        <p:nvSpPr>
          <p:cNvPr id="3" name="Content Placeholder 2"/>
          <p:cNvSpPr>
            <a:spLocks noGrp="1"/>
          </p:cNvSpPr>
          <p:nvPr>
            <p:ph idx="1"/>
          </p:nvPr>
        </p:nvSpPr>
        <p:spPr>
          <a:xfrm>
            <a:off x="457200" y="1524000"/>
            <a:ext cx="8229600" cy="4495800"/>
          </a:xfrm>
        </p:spPr>
        <p:txBody>
          <a:bodyPr/>
          <a:lstStyle/>
          <a:p>
            <a:r>
              <a:rPr lang="en-US" sz="2400" dirty="0" smtClean="0"/>
              <a:t>Data Collection</a:t>
            </a:r>
          </a:p>
          <a:p>
            <a:endParaRPr lang="en-US" sz="2400" dirty="0" smtClean="0"/>
          </a:p>
          <a:p>
            <a:r>
              <a:rPr lang="en-US" sz="2400" dirty="0" smtClean="0"/>
              <a:t>Healthcare and Public Health Workforce</a:t>
            </a:r>
          </a:p>
          <a:p>
            <a:endParaRPr lang="en-US" sz="2400" dirty="0" smtClean="0"/>
          </a:p>
          <a:p>
            <a:r>
              <a:rPr lang="en-US" sz="2400" dirty="0" smtClean="0"/>
              <a:t>Behavioral Economics</a:t>
            </a:r>
          </a:p>
          <a:p>
            <a:endParaRPr lang="en-US" sz="2400" dirty="0" smtClean="0"/>
          </a:p>
          <a:p>
            <a:r>
              <a:rPr lang="en-US" sz="2400" dirty="0" smtClean="0"/>
              <a:t>Early Childhood Interventions</a:t>
            </a:r>
          </a:p>
          <a:p>
            <a:endParaRPr lang="en-US" sz="2400" dirty="0" smtClean="0"/>
          </a:p>
          <a:p>
            <a:r>
              <a:rPr lang="en-US" sz="2400" dirty="0" smtClean="0"/>
              <a:t>Place-Based Investments</a:t>
            </a:r>
          </a:p>
          <a:p>
            <a:endParaRPr lang="en-US" sz="2400" dirty="0" smtClean="0"/>
          </a:p>
          <a:p>
            <a:r>
              <a:rPr lang="en-US" sz="2400" dirty="0" smtClean="0"/>
              <a:t>Housing Mobility</a:t>
            </a:r>
          </a:p>
          <a:p>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a:t>
            </a:r>
            <a:endParaRPr lang="en-US" dirty="0"/>
          </a:p>
        </p:txBody>
      </p:sp>
      <p:sp>
        <p:nvSpPr>
          <p:cNvPr id="3" name="Content Placeholder 2"/>
          <p:cNvSpPr>
            <a:spLocks noGrp="1"/>
          </p:cNvSpPr>
          <p:nvPr>
            <p:ph idx="1"/>
          </p:nvPr>
        </p:nvSpPr>
        <p:spPr>
          <a:xfrm>
            <a:off x="457200" y="1752600"/>
            <a:ext cx="8229600" cy="4267200"/>
          </a:xfrm>
        </p:spPr>
        <p:txBody>
          <a:bodyPr/>
          <a:lstStyle/>
          <a:p>
            <a:r>
              <a:rPr lang="en-US" sz="2400" dirty="0" smtClean="0"/>
              <a:t>Train staff at the front lines of data collection, educate patients to help them understand how data are used, and support research projects that help understand how, when and under what circumstances health and healthcare disparities exist.</a:t>
            </a:r>
          </a:p>
          <a:p>
            <a:endParaRPr lang="en-US" sz="2400" dirty="0" smtClean="0"/>
          </a:p>
          <a:p>
            <a:r>
              <a:rPr lang="en-US" sz="2400" dirty="0" smtClean="0"/>
              <a:t>Support research and evaluation efforts to understand how different communities benefit from ACA insurance expansions.</a:t>
            </a:r>
          </a:p>
          <a:p>
            <a:endParaRPr lang="en-US" sz="2400" dirty="0" smtClean="0"/>
          </a:p>
          <a:p>
            <a:r>
              <a:rPr lang="en-US" sz="2400" dirty="0" smtClean="0"/>
              <a:t>Develop metrics to assess progress toward health equity.</a:t>
            </a:r>
          </a:p>
          <a:p>
            <a:pPr>
              <a:buNone/>
            </a:pP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Key Program Opportunities</a:t>
            </a:r>
            <a:endParaRPr lang="en-US" sz="3600" dirty="0"/>
          </a:p>
        </p:txBody>
      </p:sp>
      <p:sp>
        <p:nvSpPr>
          <p:cNvPr id="3" name="Content Placeholder 2"/>
          <p:cNvSpPr>
            <a:spLocks noGrp="1"/>
          </p:cNvSpPr>
          <p:nvPr>
            <p:ph idx="1"/>
          </p:nvPr>
        </p:nvSpPr>
        <p:spPr/>
        <p:txBody>
          <a:bodyPr/>
          <a:lstStyle/>
          <a:p>
            <a:pPr>
              <a:buNone/>
            </a:pPr>
            <a:r>
              <a:rPr lang="en-US" sz="2200" b="1" i="1" dirty="0" smtClean="0"/>
              <a:t>Health and Public Health Workforce</a:t>
            </a:r>
          </a:p>
          <a:p>
            <a:r>
              <a:rPr lang="en-US" sz="2200" dirty="0" smtClean="0"/>
              <a:t>Assess how a range of health workers, including paraprofessionals, are meeting community needs and fund demonstration or seed projects to fill gaps.</a:t>
            </a:r>
          </a:p>
          <a:p>
            <a:endParaRPr lang="en-US" sz="2200" dirty="0" smtClean="0"/>
          </a:p>
          <a:p>
            <a:pPr>
              <a:buNone/>
            </a:pPr>
            <a:r>
              <a:rPr lang="en-US" sz="2200" b="1" i="1" dirty="0" smtClean="0"/>
              <a:t>Behavioral Economics</a:t>
            </a:r>
          </a:p>
          <a:p>
            <a:r>
              <a:rPr lang="en-US" sz="2200" dirty="0" smtClean="0"/>
              <a:t>Support and evaluate demonstration programs, and, where successful, encourage efforts to bring them to scale.</a:t>
            </a:r>
          </a:p>
          <a:p>
            <a:r>
              <a:rPr lang="en-US" sz="2200" dirty="0" smtClean="0"/>
              <a:t>Evaluate and monitor behavioral economics initiatives to determine their impact on health equity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Key Program Opportunities </a:t>
            </a:r>
            <a:endParaRPr lang="en-US" dirty="0"/>
          </a:p>
        </p:txBody>
      </p:sp>
      <p:sp>
        <p:nvSpPr>
          <p:cNvPr id="3" name="Content Placeholder 2"/>
          <p:cNvSpPr>
            <a:spLocks noGrp="1"/>
          </p:cNvSpPr>
          <p:nvPr>
            <p:ph idx="1"/>
          </p:nvPr>
        </p:nvSpPr>
        <p:spPr>
          <a:xfrm>
            <a:off x="457200" y="1600200"/>
            <a:ext cx="8229600" cy="4419600"/>
          </a:xfrm>
        </p:spPr>
        <p:txBody>
          <a:bodyPr/>
          <a:lstStyle/>
          <a:p>
            <a:r>
              <a:rPr lang="en-US" sz="2800" dirty="0" smtClean="0"/>
              <a:t>Early childhood educational intervention/ enrichment. </a:t>
            </a:r>
            <a:r>
              <a:rPr lang="en-US" sz="2000" dirty="0" smtClean="0"/>
              <a:t>Collaborate with other funders and partners to support expansion and enrollment of eligible children in early childhood intervention and enrichment programs, and promote program fidelity so that such programs provide consistently high-quality services.</a:t>
            </a:r>
          </a:p>
          <a:p>
            <a:r>
              <a:rPr lang="en-US" sz="2800" dirty="0" smtClean="0"/>
              <a:t>Place-based investments  </a:t>
            </a:r>
            <a:r>
              <a:rPr lang="en-US" sz="2000" dirty="0" smtClean="0"/>
              <a:t>Support initiatives that reduce exposure to health risks and increase access to health-enhancing resources at the community level.  </a:t>
            </a:r>
          </a:p>
          <a:p>
            <a:r>
              <a:rPr lang="en-US" sz="2800" dirty="0" smtClean="0"/>
              <a:t>Housing mobility  </a:t>
            </a:r>
            <a:r>
              <a:rPr lang="en-US" sz="2000" dirty="0" smtClean="0"/>
              <a:t>Support housing mobility demonstrations and work to ensure that the public health community is more aware of and in partnership with housing mobility efforts.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229600" cy="4419600"/>
          </a:xfrm>
        </p:spPr>
        <p:txBody>
          <a:bodyPr/>
          <a:lstStyle/>
          <a:p>
            <a:pPr>
              <a:buNone/>
            </a:pPr>
            <a:endParaRPr lang="en-US" dirty="0" smtClean="0"/>
          </a:p>
          <a:p>
            <a:pPr>
              <a:buNone/>
            </a:pPr>
            <a:endParaRPr lang="en-US" smtClean="0"/>
          </a:p>
          <a:p>
            <a:pPr>
              <a:buNone/>
            </a:pPr>
            <a:r>
              <a:rPr lang="en-US" smtClean="0"/>
              <a:t>Despite </a:t>
            </a:r>
            <a:r>
              <a:rPr lang="en-US" dirty="0" smtClean="0"/>
              <a:t>the many challenges to advance health equity, </a:t>
            </a:r>
            <a:r>
              <a:rPr lang="en-US" smtClean="0"/>
              <a:t>opportunities abound!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r>
              <a:rPr lang="en-US" sz="3600" dirty="0" smtClean="0"/>
              <a:t>The Context</a:t>
            </a:r>
            <a:endParaRPr lang="en-US" sz="3600" dirty="0"/>
          </a:p>
        </p:txBody>
      </p:sp>
      <p:sp>
        <p:nvSpPr>
          <p:cNvPr id="3" name="Content Placeholder 2"/>
          <p:cNvSpPr>
            <a:spLocks noGrp="1"/>
          </p:cNvSpPr>
          <p:nvPr>
            <p:ph idx="1"/>
          </p:nvPr>
        </p:nvSpPr>
        <p:spPr>
          <a:xfrm>
            <a:off x="457200" y="1371600"/>
            <a:ext cx="8229600" cy="4648200"/>
          </a:xfrm>
        </p:spPr>
        <p:txBody>
          <a:bodyPr/>
          <a:lstStyle/>
          <a:p>
            <a:pPr>
              <a:buFont typeface="Arial" pitchFamily="34" charset="0"/>
              <a:buChar char="•"/>
            </a:pPr>
            <a:r>
              <a:rPr lang="en-US" sz="2400" dirty="0" smtClean="0"/>
              <a:t>The second decade of the 21</a:t>
            </a:r>
            <a:r>
              <a:rPr lang="en-US" sz="2400" baseline="30000" dirty="0" smtClean="0"/>
              <a:t>st</a:t>
            </a:r>
            <a:r>
              <a:rPr lang="en-US" sz="2400" dirty="0" smtClean="0"/>
              <a:t> Century presents many challenges and opportunities for health funders seeking to advance health equity.  </a:t>
            </a:r>
          </a:p>
          <a:p>
            <a:pPr>
              <a:buFont typeface="Arial" pitchFamily="34" charset="0"/>
              <a:buChar char="•"/>
            </a:pPr>
            <a:endParaRPr lang="en-US" sz="2400" dirty="0" smtClean="0"/>
          </a:p>
          <a:p>
            <a:pPr>
              <a:buFont typeface="Arial" pitchFamily="34" charset="0"/>
              <a:buChar char="•"/>
            </a:pPr>
            <a:r>
              <a:rPr lang="en-US" sz="2400" dirty="0" smtClean="0"/>
              <a:t>Given this landscape, what can health funders do to promote health equity?  </a:t>
            </a:r>
          </a:p>
          <a:p>
            <a:pPr>
              <a:buFont typeface="Arial" pitchFamily="34" charset="0"/>
              <a:buChar char="•"/>
            </a:pPr>
            <a:endParaRPr lang="en-US" sz="2400" dirty="0" smtClean="0"/>
          </a:p>
          <a:p>
            <a:pPr>
              <a:buFont typeface="Arial" pitchFamily="34" charset="0"/>
              <a:buChar char="•"/>
            </a:pPr>
            <a:r>
              <a:rPr lang="en-US" sz="2400" dirty="0" smtClean="0"/>
              <a:t>What are among the key challenges and opportunities?  </a:t>
            </a:r>
          </a:p>
          <a:p>
            <a:pPr>
              <a:buFont typeface="Arial" pitchFamily="34" charset="0"/>
              <a:buChar char="•"/>
            </a:pPr>
            <a:endParaRPr lang="en-US" sz="2400" dirty="0" smtClean="0"/>
          </a:p>
          <a:p>
            <a:pPr>
              <a:buFont typeface="Arial" pitchFamily="34" charset="0"/>
              <a:buChar char="•"/>
            </a:pPr>
            <a:r>
              <a:rPr lang="en-US" sz="2400" dirty="0" smtClean="0"/>
              <a:t>How can funders harness what is already known about successful practices and bring them “to scale” to benefit larger populations? </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r>
              <a:rPr lang="en-US" sz="3600" dirty="0" smtClean="0"/>
              <a:t>The Context</a:t>
            </a:r>
            <a:endParaRPr lang="en-US" sz="3600" dirty="0"/>
          </a:p>
        </p:txBody>
      </p:sp>
      <p:sp>
        <p:nvSpPr>
          <p:cNvPr id="3" name="Content Placeholder 2"/>
          <p:cNvSpPr>
            <a:spLocks noGrp="1"/>
          </p:cNvSpPr>
          <p:nvPr>
            <p:ph idx="1"/>
          </p:nvPr>
        </p:nvSpPr>
        <p:spPr>
          <a:xfrm>
            <a:off x="457200" y="1524000"/>
            <a:ext cx="8229600" cy="4495800"/>
          </a:xfrm>
        </p:spPr>
        <p:txBody>
          <a:bodyPr/>
          <a:lstStyle/>
          <a:p>
            <a:pPr>
              <a:buNone/>
            </a:pPr>
            <a:r>
              <a:rPr lang="en-US" sz="2200" dirty="0" smtClean="0"/>
              <a:t>At its March 2011 annual meeting, </a:t>
            </a:r>
            <a:r>
              <a:rPr lang="en-US" sz="2200" dirty="0" err="1" smtClean="0"/>
              <a:t>Grantmakers</a:t>
            </a:r>
            <a:r>
              <a:rPr lang="en-US" sz="2200" dirty="0" smtClean="0"/>
              <a:t> In Health (GIH) convened the inaugural gathering of the National Alliance for Health Equity (NAHE), a funder collaborative focused on issues related to addressing disparities and promoting health equity. </a:t>
            </a:r>
          </a:p>
          <a:p>
            <a:pPr>
              <a:buNone/>
            </a:pPr>
            <a:endParaRPr lang="en-US" sz="2200" dirty="0" smtClean="0"/>
          </a:p>
          <a:p>
            <a:pPr>
              <a:buNone/>
            </a:pPr>
            <a:r>
              <a:rPr lang="en-US" sz="2200" dirty="0" smtClean="0"/>
              <a:t>NAHE was designed to create a learning community in which funders would explore emerging strategies and engage in frank discussion regarding challenges faced in their work.</a:t>
            </a:r>
          </a:p>
          <a:p>
            <a:pPr>
              <a:buNone/>
            </a:pPr>
            <a:endParaRPr lang="en-US" sz="2200" i="1" dirty="0" smtClean="0"/>
          </a:p>
          <a:p>
            <a:pPr>
              <a:buNone/>
            </a:pPr>
            <a:r>
              <a:rPr lang="en-US" sz="2200" i="1" dirty="0" smtClean="0"/>
              <a:t>Striving for Health Equity: Opportunities as Identified by Leaders in the Field </a:t>
            </a:r>
            <a:r>
              <a:rPr lang="en-US" sz="2200" dirty="0" smtClean="0"/>
              <a:t>would not have been possible without the generous support of GIH Funding Partners: the Aetna Foundation and the Missouri Foundation for Health.</a:t>
            </a:r>
            <a:endParaRPr 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r>
              <a:rPr lang="en-US" sz="3600" dirty="0" smtClean="0"/>
              <a:t>The Charge</a:t>
            </a:r>
            <a:endParaRPr lang="en-US" sz="3600" dirty="0"/>
          </a:p>
        </p:txBody>
      </p:sp>
      <p:sp>
        <p:nvSpPr>
          <p:cNvPr id="3" name="Content Placeholder 2"/>
          <p:cNvSpPr>
            <a:spLocks noGrp="1"/>
          </p:cNvSpPr>
          <p:nvPr>
            <p:ph idx="1"/>
          </p:nvPr>
        </p:nvSpPr>
        <p:spPr>
          <a:xfrm>
            <a:off x="457200" y="1752600"/>
            <a:ext cx="8229600" cy="4267200"/>
          </a:xfrm>
        </p:spPr>
        <p:txBody>
          <a:bodyPr/>
          <a:lstStyle/>
          <a:p>
            <a:pPr lvl="0"/>
            <a:r>
              <a:rPr lang="en-US" sz="2400" dirty="0" smtClean="0"/>
              <a:t>Highlight the “state of play” in the health disparities arena; </a:t>
            </a:r>
          </a:p>
          <a:p>
            <a:pPr lvl="0"/>
            <a:endParaRPr lang="en-US" sz="2400" dirty="0" smtClean="0"/>
          </a:p>
          <a:p>
            <a:pPr lvl="0"/>
            <a:r>
              <a:rPr lang="en-US" sz="2400" dirty="0" smtClean="0"/>
              <a:t>Identify key opportunities for reduction/elimination strategies, including areas of opportunity arising from key health reform provisions; and </a:t>
            </a:r>
          </a:p>
          <a:p>
            <a:pPr lvl="0"/>
            <a:endParaRPr lang="en-US" sz="2400" dirty="0" smtClean="0"/>
          </a:p>
          <a:p>
            <a:pPr lvl="0"/>
            <a:r>
              <a:rPr lang="en-US" sz="2400" dirty="0" smtClean="0"/>
              <a:t>Offer a set of recommendations and a menu of options for funders considering taking more actionable steps to support health disparities elimination/reduction efforts.</a:t>
            </a:r>
          </a:p>
          <a:p>
            <a:pPr>
              <a:buNone/>
            </a:pPr>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r>
              <a:rPr lang="en-US" sz="3600" dirty="0" smtClean="0"/>
              <a:t>The Leaders</a:t>
            </a:r>
            <a:endParaRPr lang="en-US" sz="3600" dirty="0"/>
          </a:p>
        </p:txBody>
      </p:sp>
      <p:sp>
        <p:nvSpPr>
          <p:cNvPr id="3" name="Content Placeholder 2"/>
          <p:cNvSpPr>
            <a:spLocks noGrp="1"/>
          </p:cNvSpPr>
          <p:nvPr>
            <p:ph idx="1"/>
          </p:nvPr>
        </p:nvSpPr>
        <p:spPr>
          <a:xfrm>
            <a:off x="457200" y="1600200"/>
            <a:ext cx="8229600" cy="4495800"/>
          </a:xfrm>
        </p:spPr>
        <p:txBody>
          <a:bodyPr numCol="2"/>
          <a:lstStyle/>
          <a:p>
            <a:pPr>
              <a:buNone/>
            </a:pPr>
            <a:r>
              <a:rPr lang="en-US" sz="2200" b="1" dirty="0" smtClean="0"/>
              <a:t>Dolores Acevedo-Garcia</a:t>
            </a:r>
            <a:r>
              <a:rPr lang="en-US" sz="2200" dirty="0" smtClean="0"/>
              <a:t>, Northeastern University</a:t>
            </a:r>
          </a:p>
          <a:p>
            <a:pPr>
              <a:buNone/>
            </a:pPr>
            <a:r>
              <a:rPr lang="en-US" sz="2200" b="1" dirty="0" smtClean="0"/>
              <a:t>Karen Anderson</a:t>
            </a:r>
            <a:r>
              <a:rPr lang="en-US" sz="2200" dirty="0" smtClean="0"/>
              <a:t>, Institute of Medicine</a:t>
            </a:r>
          </a:p>
          <a:p>
            <a:pPr>
              <a:buNone/>
            </a:pPr>
            <a:r>
              <a:rPr lang="en-US" sz="2200" b="1" dirty="0" smtClean="0"/>
              <a:t>Paula </a:t>
            </a:r>
            <a:r>
              <a:rPr lang="en-US" sz="2200" b="1" dirty="0" err="1" smtClean="0"/>
              <a:t>Braveman</a:t>
            </a:r>
            <a:r>
              <a:rPr lang="en-US" sz="2200" dirty="0" smtClean="0"/>
              <a:t>, UCSF</a:t>
            </a:r>
          </a:p>
          <a:p>
            <a:pPr>
              <a:buNone/>
            </a:pPr>
            <a:r>
              <a:rPr lang="en-US" sz="2200" b="1" dirty="0" smtClean="0"/>
              <a:t>Anthony </a:t>
            </a:r>
            <a:r>
              <a:rPr lang="en-US" sz="2200" b="1" dirty="0" err="1" smtClean="0"/>
              <a:t>Iton</a:t>
            </a:r>
            <a:r>
              <a:rPr lang="en-US" sz="2200" dirty="0" smtClean="0"/>
              <a:t>, The California Endowment</a:t>
            </a:r>
          </a:p>
          <a:p>
            <a:pPr>
              <a:buNone/>
            </a:pPr>
            <a:r>
              <a:rPr lang="en-US" sz="2200" b="1" dirty="0" smtClean="0"/>
              <a:t>Cara James</a:t>
            </a:r>
            <a:r>
              <a:rPr lang="en-US" sz="2200" dirty="0" smtClean="0"/>
              <a:t>, Kaiser Family Foundation  </a:t>
            </a:r>
          </a:p>
          <a:p>
            <a:pPr>
              <a:buNone/>
            </a:pPr>
            <a:r>
              <a:rPr lang="en-US" sz="2200" b="1" dirty="0" err="1" smtClean="0"/>
              <a:t>Camara</a:t>
            </a:r>
            <a:r>
              <a:rPr lang="en-US" sz="2200" b="1" dirty="0" smtClean="0"/>
              <a:t> Jones</a:t>
            </a:r>
            <a:r>
              <a:rPr lang="en-US" sz="2200" dirty="0" smtClean="0"/>
              <a:t>, CDC</a:t>
            </a:r>
          </a:p>
          <a:p>
            <a:pPr>
              <a:buNone/>
            </a:pPr>
            <a:r>
              <a:rPr lang="en-US" sz="2200" b="1" dirty="0" smtClean="0"/>
              <a:t>Ichiro </a:t>
            </a:r>
            <a:r>
              <a:rPr lang="en-US" sz="2200" b="1" dirty="0" err="1" smtClean="0"/>
              <a:t>Kawachi</a:t>
            </a:r>
            <a:r>
              <a:rPr lang="en-US" sz="2200" dirty="0" smtClean="0"/>
              <a:t>, Harvard School of Public Health</a:t>
            </a:r>
          </a:p>
          <a:p>
            <a:pPr>
              <a:buNone/>
            </a:pPr>
            <a:r>
              <a:rPr lang="en-US" sz="2200" b="1" dirty="0" smtClean="0"/>
              <a:t>James </a:t>
            </a:r>
            <a:r>
              <a:rPr lang="en-US" sz="2200" b="1" dirty="0" err="1" smtClean="0"/>
              <a:t>Kimmey</a:t>
            </a:r>
            <a:r>
              <a:rPr lang="en-US" sz="2200" dirty="0" smtClean="0"/>
              <a:t>, Missouri Health Foundation</a:t>
            </a:r>
          </a:p>
          <a:p>
            <a:pPr>
              <a:buNone/>
            </a:pPr>
            <a:r>
              <a:rPr lang="en-US" sz="2200" b="1" dirty="0" smtClean="0"/>
              <a:t>Thomas </a:t>
            </a:r>
            <a:r>
              <a:rPr lang="en-US" sz="2200" b="1" dirty="0" err="1" smtClean="0"/>
              <a:t>LaVeist</a:t>
            </a:r>
            <a:r>
              <a:rPr lang="en-US" sz="2200" dirty="0" smtClean="0"/>
              <a:t>, Johns Hopkins School of Public Health</a:t>
            </a:r>
          </a:p>
          <a:p>
            <a:pPr>
              <a:buNone/>
            </a:pPr>
            <a:r>
              <a:rPr lang="en-US" sz="2200" b="1" dirty="0" smtClean="0"/>
              <a:t>Marsha Lillie-Blanton</a:t>
            </a:r>
            <a:r>
              <a:rPr lang="en-US" sz="2200" dirty="0" smtClean="0"/>
              <a:t>, CMS</a:t>
            </a:r>
          </a:p>
          <a:p>
            <a:pPr>
              <a:buNone/>
            </a:pPr>
            <a:r>
              <a:rPr lang="en-US" sz="2200" b="1" dirty="0" smtClean="0"/>
              <a:t>Gary Nelson</a:t>
            </a:r>
            <a:r>
              <a:rPr lang="en-US" sz="2200" dirty="0" smtClean="0"/>
              <a:t>, Georgia Health Foundation </a:t>
            </a:r>
          </a:p>
          <a:p>
            <a:pPr>
              <a:buNone/>
            </a:pPr>
            <a:r>
              <a:rPr lang="en-US" sz="2200" b="1" dirty="0" smtClean="0"/>
              <a:t>Mildred Thompson</a:t>
            </a:r>
            <a:r>
              <a:rPr lang="en-US" sz="2200" dirty="0" smtClean="0"/>
              <a:t>, </a:t>
            </a:r>
            <a:r>
              <a:rPr lang="en-US" sz="2200" dirty="0" err="1" smtClean="0"/>
              <a:t>PolicyLink</a:t>
            </a:r>
            <a:r>
              <a:rPr lang="en-US" sz="2200" dirty="0" smtClean="0"/>
              <a:t> </a:t>
            </a:r>
          </a:p>
          <a:p>
            <a:pPr>
              <a:buNone/>
            </a:pPr>
            <a:r>
              <a:rPr lang="en-US" sz="2200" b="1" dirty="0" smtClean="0"/>
              <a:t>David Williams</a:t>
            </a:r>
            <a:r>
              <a:rPr lang="en-US" sz="2200" dirty="0" smtClean="0"/>
              <a:t>, Harvard School of Public Health</a:t>
            </a:r>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r>
              <a:rPr lang="en-US" sz="3600" i="1" dirty="0" smtClean="0"/>
              <a:t>Striving for Health Equity</a:t>
            </a:r>
            <a:endParaRPr lang="en-US" sz="3600" i="1" dirty="0"/>
          </a:p>
        </p:txBody>
      </p:sp>
      <p:sp>
        <p:nvSpPr>
          <p:cNvPr id="3" name="Content Placeholder 2"/>
          <p:cNvSpPr>
            <a:spLocks noGrp="1"/>
          </p:cNvSpPr>
          <p:nvPr>
            <p:ph idx="1"/>
          </p:nvPr>
        </p:nvSpPr>
        <p:spPr>
          <a:xfrm>
            <a:off x="457200" y="1676400"/>
            <a:ext cx="8229600" cy="4343400"/>
          </a:xfrm>
        </p:spPr>
        <p:txBody>
          <a:bodyPr/>
          <a:lstStyle/>
          <a:p>
            <a:pPr>
              <a:buFont typeface="Arial" pitchFamily="34" charset="0"/>
              <a:buChar char="•"/>
            </a:pPr>
            <a:r>
              <a:rPr lang="en-US" sz="2200" dirty="0" smtClean="0"/>
              <a:t>Leading challenges and opportunities for health foundations seeking to advance health equity.  </a:t>
            </a:r>
          </a:p>
          <a:p>
            <a:pPr>
              <a:buFont typeface="Arial" pitchFamily="34" charset="0"/>
              <a:buChar char="•"/>
            </a:pPr>
            <a:endParaRPr lang="en-US" sz="2200" dirty="0" smtClean="0"/>
          </a:p>
          <a:p>
            <a:pPr>
              <a:buFont typeface="Arial" pitchFamily="34" charset="0"/>
              <a:buChar char="•"/>
            </a:pPr>
            <a:r>
              <a:rPr lang="en-US" sz="2200" dirty="0" smtClean="0"/>
              <a:t>Definitions for key terms that are increasing being used by health funders and practitioners, with the goal of seeking conceptual clarity.  </a:t>
            </a:r>
          </a:p>
          <a:p>
            <a:pPr>
              <a:buFont typeface="Arial" pitchFamily="34" charset="0"/>
              <a:buChar char="•"/>
            </a:pPr>
            <a:endParaRPr lang="en-US" sz="2200" dirty="0" smtClean="0"/>
          </a:p>
          <a:p>
            <a:pPr>
              <a:buFont typeface="Arial" pitchFamily="34" charset="0"/>
              <a:buChar char="•"/>
            </a:pPr>
            <a:r>
              <a:rPr lang="en-US" sz="2200" dirty="0" smtClean="0"/>
              <a:t>Health equity framework – to identify intervention points and places them in the context of an array of health determinants.  </a:t>
            </a:r>
          </a:p>
          <a:p>
            <a:pPr>
              <a:buFont typeface="Arial" pitchFamily="34" charset="0"/>
              <a:buChar char="•"/>
            </a:pPr>
            <a:endParaRPr lang="en-US" sz="2200" dirty="0" smtClean="0"/>
          </a:p>
          <a:p>
            <a:pPr>
              <a:buFont typeface="Arial" pitchFamily="34" charset="0"/>
              <a:buChar char="•"/>
            </a:pPr>
            <a:r>
              <a:rPr lang="en-US" sz="2200" dirty="0" smtClean="0"/>
              <a:t>Key themes and recommendations from leaders interviewed for this paper. </a:t>
            </a: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r>
              <a:rPr lang="en-US" sz="3600" dirty="0" smtClean="0"/>
              <a:t>Challenges and Opportunities</a:t>
            </a:r>
            <a:endParaRPr lang="en-US" sz="3600" dirty="0"/>
          </a:p>
        </p:txBody>
      </p:sp>
      <p:sp>
        <p:nvSpPr>
          <p:cNvPr id="3" name="Content Placeholder 2"/>
          <p:cNvSpPr>
            <a:spLocks noGrp="1"/>
          </p:cNvSpPr>
          <p:nvPr>
            <p:ph idx="1"/>
          </p:nvPr>
        </p:nvSpPr>
        <p:spPr>
          <a:xfrm>
            <a:off x="457200" y="1676400"/>
            <a:ext cx="8229600" cy="4343400"/>
          </a:xfrm>
        </p:spPr>
        <p:txBody>
          <a:bodyPr/>
          <a:lstStyle/>
          <a:p>
            <a:pPr>
              <a:buFont typeface="Arial" pitchFamily="34" charset="0"/>
              <a:buChar char="•"/>
            </a:pPr>
            <a:r>
              <a:rPr lang="en-US" sz="2200" dirty="0" smtClean="0"/>
              <a:t>Economic downturn has likely made health inequities worse</a:t>
            </a:r>
          </a:p>
          <a:p>
            <a:pPr>
              <a:buFont typeface="Arial" pitchFamily="34" charset="0"/>
              <a:buChar char="•"/>
            </a:pPr>
            <a:endParaRPr lang="en-US" sz="2200" dirty="0" smtClean="0"/>
          </a:p>
          <a:p>
            <a:pPr>
              <a:buFont typeface="Arial" pitchFamily="34" charset="0"/>
              <a:buChar char="•"/>
            </a:pPr>
            <a:r>
              <a:rPr lang="en-US" sz="2200" dirty="0" smtClean="0"/>
              <a:t>Limited public resources</a:t>
            </a:r>
          </a:p>
          <a:p>
            <a:pPr>
              <a:buFont typeface="Arial" pitchFamily="34" charset="0"/>
              <a:buChar char="•"/>
            </a:pPr>
            <a:endParaRPr lang="en-US" sz="2200" dirty="0" smtClean="0"/>
          </a:p>
          <a:p>
            <a:pPr>
              <a:buFont typeface="Arial" pitchFamily="34" charset="0"/>
              <a:buChar char="•"/>
            </a:pPr>
            <a:r>
              <a:rPr lang="en-US" sz="2200" dirty="0" smtClean="0"/>
              <a:t>Political gridlock</a:t>
            </a:r>
          </a:p>
          <a:p>
            <a:pPr>
              <a:buFont typeface="Arial" pitchFamily="34" charset="0"/>
              <a:buChar char="•"/>
            </a:pPr>
            <a:endParaRPr lang="en-US" sz="2200" dirty="0" smtClean="0"/>
          </a:p>
          <a:p>
            <a:pPr>
              <a:buFont typeface="Arial" pitchFamily="34" charset="0"/>
              <a:buChar char="•"/>
            </a:pPr>
            <a:r>
              <a:rPr lang="en-US" sz="2200" dirty="0" smtClean="0"/>
              <a:t>Affordable Care Act</a:t>
            </a:r>
          </a:p>
          <a:p>
            <a:pPr>
              <a:buFont typeface="Arial" pitchFamily="34" charset="0"/>
              <a:buChar char="•"/>
            </a:pPr>
            <a:endParaRPr lang="en-US" sz="2200" dirty="0" smtClean="0"/>
          </a:p>
          <a:p>
            <a:pPr>
              <a:buFont typeface="Arial" pitchFamily="34" charset="0"/>
              <a:buChar char="•"/>
            </a:pPr>
            <a:r>
              <a:rPr lang="en-US" sz="2200" dirty="0" smtClean="0"/>
              <a:t>US DHHS </a:t>
            </a:r>
            <a:r>
              <a:rPr lang="en-US" sz="2400" i="1" dirty="0" smtClean="0"/>
              <a:t>National Stakeholder Strategy for Achieving Health Equity </a:t>
            </a:r>
            <a:r>
              <a:rPr lang="en-US" sz="2400" dirty="0" smtClean="0"/>
              <a:t>and</a:t>
            </a:r>
            <a:r>
              <a:rPr lang="en-US" sz="2400" i="1" dirty="0" smtClean="0"/>
              <a:t> Action Plan to Reduce Health Disparities</a:t>
            </a:r>
            <a:r>
              <a:rPr lang="en-US" sz="2400" dirty="0" smtClean="0"/>
              <a:t> </a:t>
            </a: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79500"/>
          </a:xfrm>
        </p:spPr>
        <p:txBody>
          <a:bodyPr/>
          <a:lstStyle/>
          <a:p>
            <a:r>
              <a:rPr lang="en-US" sz="3600" dirty="0" smtClean="0"/>
              <a:t>Health Equity Framework (</a:t>
            </a:r>
            <a:r>
              <a:rPr lang="en-US" sz="3600" dirty="0" err="1" smtClean="0"/>
              <a:t>Iton</a:t>
            </a:r>
            <a:r>
              <a:rPr lang="en-US" sz="3600" dirty="0" smtClean="0"/>
              <a:t>)</a:t>
            </a:r>
            <a:endParaRPr lang="en-US" sz="3600" dirty="0"/>
          </a:p>
        </p:txBody>
      </p:sp>
      <p:graphicFrame>
        <p:nvGraphicFramePr>
          <p:cNvPr id="1026" name="Object 2"/>
          <p:cNvGraphicFramePr>
            <a:graphicFrameLocks noChangeAspect="1"/>
          </p:cNvGraphicFramePr>
          <p:nvPr>
            <p:ph idx="1"/>
          </p:nvPr>
        </p:nvGraphicFramePr>
        <p:xfrm>
          <a:off x="1219200" y="1371600"/>
          <a:ext cx="6400800" cy="5059240"/>
        </p:xfrm>
        <a:graphic>
          <a:graphicData uri="http://schemas.openxmlformats.org/presentationml/2006/ole">
            <p:oleObj spid="_x0000_s1026" name="Acrobat Document" r:id="rId3" imgW="7542857" imgH="5830114" progId="AcroExch.Document.7">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536700"/>
          </a:xfrm>
        </p:spPr>
        <p:txBody>
          <a:bodyPr/>
          <a:lstStyle/>
          <a:p>
            <a:r>
              <a:rPr lang="en-US" sz="3600" dirty="0" smtClean="0"/>
              <a:t>Suggestions for Methods and Strategies</a:t>
            </a:r>
            <a:br>
              <a:rPr lang="en-US" sz="3600" dirty="0" smtClean="0"/>
            </a:br>
            <a:r>
              <a:rPr lang="en-US" sz="1800" dirty="0" smtClean="0"/>
              <a:t>Several suggestions for methods and strategies – ways of doing the work – emerged from the interviews.  These suggestions cut across specific policy and program areas and draw upon examples of exemplary work.  </a:t>
            </a:r>
            <a:br>
              <a:rPr lang="en-US" sz="1800" dirty="0" smtClean="0"/>
            </a:br>
            <a:endParaRPr lang="en-US" sz="1800" dirty="0"/>
          </a:p>
        </p:txBody>
      </p:sp>
      <p:sp>
        <p:nvSpPr>
          <p:cNvPr id="3" name="Content Placeholder 2"/>
          <p:cNvSpPr>
            <a:spLocks noGrp="1"/>
          </p:cNvSpPr>
          <p:nvPr>
            <p:ph idx="1"/>
          </p:nvPr>
        </p:nvSpPr>
        <p:spPr>
          <a:xfrm>
            <a:off x="457200" y="1828800"/>
            <a:ext cx="8229600" cy="4191000"/>
          </a:xfrm>
        </p:spPr>
        <p:txBody>
          <a:bodyPr/>
          <a:lstStyle/>
          <a:p>
            <a:pPr>
              <a:buNone/>
            </a:pPr>
            <a:r>
              <a:rPr lang="en-US" sz="2400" b="1" i="1" dirty="0" smtClean="0"/>
              <a:t>Leveraging Public-Private Partnerships  </a:t>
            </a:r>
            <a:endParaRPr lang="en-US" sz="2400" b="1" dirty="0" smtClean="0"/>
          </a:p>
          <a:p>
            <a:r>
              <a:rPr lang="en-US" sz="2400" dirty="0" smtClean="0"/>
              <a:t>Funders look for opportunities to “broker” public-private partnerships which can strengthen investments toward equity (e.g., government and philanthropic organizations can offer incentives to businesses and private investors to increase access to healthy products and services). </a:t>
            </a:r>
          </a:p>
          <a:p>
            <a:endParaRPr lang="en-US" sz="2400" dirty="0" smtClean="0"/>
          </a:p>
          <a:p>
            <a:pPr>
              <a:buNone/>
            </a:pPr>
            <a:r>
              <a:rPr lang="en-US" sz="2400" b="1" i="1" dirty="0" smtClean="0"/>
              <a:t>Reach Outside of the Health Sector  </a:t>
            </a:r>
            <a:endParaRPr lang="en-US" sz="2400" b="1" dirty="0" smtClean="0"/>
          </a:p>
          <a:p>
            <a:r>
              <a:rPr lang="en-US" sz="2400" dirty="0" smtClean="0"/>
              <a:t>Health funders should partner with organizations working to affect change in other sectors such as education, housing, transportation, criminal justice, etc. </a:t>
            </a:r>
            <a:endParaRPr lang="en-US" sz="2200" dirty="0"/>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1380</TotalTime>
  <Words>951</Words>
  <Application>Microsoft Office PowerPoint</Application>
  <PresentationFormat>On-screen Show (4:3)</PresentationFormat>
  <Paragraphs>111</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Ocean</vt:lpstr>
      <vt:lpstr>Acrobat Document</vt:lpstr>
      <vt:lpstr>Striving for Health Equity:  Opportunities as Identified by  Leaders in the Field</vt:lpstr>
      <vt:lpstr>The Context</vt:lpstr>
      <vt:lpstr>The Context</vt:lpstr>
      <vt:lpstr>The Charge</vt:lpstr>
      <vt:lpstr>The Leaders</vt:lpstr>
      <vt:lpstr>Striving for Health Equity</vt:lpstr>
      <vt:lpstr>Challenges and Opportunities</vt:lpstr>
      <vt:lpstr>Health Equity Framework (Iton)</vt:lpstr>
      <vt:lpstr>Suggestions for Methods and Strategies Several suggestions for methods and strategies – ways of doing the work – emerged from the interviews.  These suggestions cut across specific policy and program areas and draw upon examples of exemplary work.   </vt:lpstr>
      <vt:lpstr>Suggestions for Methods and Strategies </vt:lpstr>
      <vt:lpstr>Suggestions for Methods and Strategies </vt:lpstr>
      <vt:lpstr>Key Program Opportunities</vt:lpstr>
      <vt:lpstr>Data collection</vt:lpstr>
      <vt:lpstr>Key Program Opportunities</vt:lpstr>
      <vt:lpstr>Key Program Opportunities </vt:lpstr>
      <vt:lpstr>Conclusion</vt:lpstr>
    </vt:vector>
  </TitlesOfParts>
  <Company>OA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Racial, Ethnic, and Socioeconomic Disparities in Health and Health Care  “Mind the Gap”</dc:title>
  <dc:creator>The Smedleys</dc:creator>
  <cp:lastModifiedBy>Cara Chervin</cp:lastModifiedBy>
  <cp:revision>63</cp:revision>
  <dcterms:created xsi:type="dcterms:W3CDTF">2008-04-08T19:58:40Z</dcterms:created>
  <dcterms:modified xsi:type="dcterms:W3CDTF">2012-08-29T17:27:42Z</dcterms:modified>
</cp:coreProperties>
</file>