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3" r:id="rId4"/>
    <p:sldId id="272" r:id="rId5"/>
    <p:sldId id="275" r:id="rId6"/>
    <p:sldId id="276" r:id="rId7"/>
    <p:sldId id="277" r:id="rId8"/>
    <p:sldId id="278" r:id="rId9"/>
    <p:sldId id="279" r:id="rId10"/>
    <p:sldId id="280" r:id="rId11"/>
    <p:sldId id="28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/>
    <p:restoredTop sz="83379"/>
  </p:normalViewPr>
  <p:slideViewPr>
    <p:cSldViewPr snapToGrid="0" snapToObjects="1">
      <p:cViewPr varScale="1">
        <p:scale>
          <a:sx n="64" d="100"/>
          <a:sy n="64" d="100"/>
        </p:scale>
        <p:origin x="17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B511C-9DA7-FE4A-8FF7-816707278E5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BDA7D-ED25-7F47-827E-69BAB55A1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5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BDA7D-ED25-7F47-827E-69BAB55A14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7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/>
              <a:t>One area of agreement: shared purpose/vision that builds cohesion.  Two aspects: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/>
              <a:t>Goal Destination: Coalitions generally have agreed upon goals that are short-term/tactical; need to connect it with orgs own work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/>
              <a:t>Why short-term? Reduce costs of compliance and thus minimize freeloader state of parity; however, the pay-off of collaboration is likely to increase over time as efficiencies build through trust and shared experience, but for a smaller group.  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/>
              <a:t>“Shared understanding”—about getting to a common lens for expectations.  To do this requires both the ability to understand causal relationship patterns from the past AND project causal chains into the future.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/>
              <a:t>As role specialization increases, understanding need be more complementary; as specialization decreases, understanding needs to be more similar.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/>
              <a:t>Value proposition: Minimize transaction costs and maximize social utility.  Making the cost-benefit case. 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/>
              <a:t>Seek internal stability  (no member wants to leave) and external stability  (no non-members want to join), though exclusivity can be a factor in perceived prestige.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/>
              <a:t>Rules, procedures and D-M: no “one-size-fits all”, but about coming to agreement. 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/>
              <a:t>Consensus Decision Making leads to larger coalitions, with more moderate effort levels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/>
              <a:t>Voting: fewer participants but higher levels of engagement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/>
              <a:t>Leadership core: interlocutors that can bridge gaps (Jonathan Fox, 2009) and provide cohesive direction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err="1"/>
              <a:t>Faultline</a:t>
            </a:r>
            <a:r>
              <a:rPr lang="en-US" baseline="0" dirty="0"/>
              <a:t> activation when leaders approach from entitlement perspective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/>
              <a:t>Action-oriented: coalitions are not generally a means unto themselves, as networks sometimes are.  Rather, they are a means to an end.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/>
              <a:t>Strategic membership: inclusive or exclusive—needs to be context driven.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82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D21EC-556D-5749-B990-DD68474E3F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9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/>
              <a:t>Rules, procedures and D-M: no “one-size-fits all”, but about coming to agreement. 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/>
              <a:t>Consensus Decision Making leads to larger coalitions, with more moderate effort levels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/>
              <a:t>Voting: fewer participants but higher levels of engagement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/>
              <a:t>Leadership core: interlocutors that can bridge gaps (Jonathan Fox, 2009) and provide cohesive direction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err="1"/>
              <a:t>Faultline</a:t>
            </a:r>
            <a:r>
              <a:rPr lang="en-US" baseline="0" dirty="0"/>
              <a:t> activation when leaders approach from entitlement perspective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/>
              <a:t>Action-oriented: coalitions are not generally a means unto themselves, as networks sometimes are.  Rather, they are a means to an end.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/>
              <a:t>Strategic membership: inclusive or exclusive—needs to be context driven.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9DB0D-576C-DB47-8275-796167B5EE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61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r>
              <a:rPr lang="en-US" i="1" dirty="0"/>
              <a:t>Adaptive</a:t>
            </a:r>
            <a:r>
              <a:rPr lang="en-US" dirty="0"/>
              <a:t>:  the ability of a nonprofit organization to monitor, assess, and respond to internal and external changes (such as networking/collaborating, assessing organizational effectiveness, evaluating programs and services and planning).</a:t>
            </a:r>
          </a:p>
          <a:p>
            <a:pPr lvl="0"/>
            <a:endParaRPr lang="en-US" i="1" dirty="0"/>
          </a:p>
          <a:p>
            <a:pPr lvl="0"/>
            <a:r>
              <a:rPr lang="en-US" dirty="0" err="1"/>
              <a:t>Enviro</a:t>
            </a:r>
            <a:r>
              <a:rPr lang="en-US" dirty="0"/>
              <a:t> monitoring: to maximize draw of coalition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Planning: Grounded in action rather than “lofty goals” or theory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Evaluating members: somewhat</a:t>
            </a:r>
            <a:r>
              <a:rPr lang="en-US" baseline="0" dirty="0"/>
              <a:t> controversial, but compliance is a critical component of effective coalitions.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9DB0D-576C-DB47-8275-796167B5EEC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05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US" sz="1100" i="0" dirty="0"/>
              <a:t>Communication: not just about sharing—it is about use</a:t>
            </a:r>
          </a:p>
          <a:p>
            <a:pPr lvl="1">
              <a:buFont typeface="Arial" pitchFamily="34" charset="0"/>
              <a:buChar char="•"/>
            </a:pPr>
            <a:r>
              <a:rPr lang="en-US" sz="1100" i="0" dirty="0"/>
              <a:t>Deliberate: presumed mutual understanding is one of the</a:t>
            </a:r>
            <a:r>
              <a:rPr lang="en-US" sz="1100" i="0" baseline="0" dirty="0"/>
              <a:t> largest pitfalls in coalition work.  </a:t>
            </a:r>
          </a:p>
          <a:p>
            <a:pPr lvl="1">
              <a:buFont typeface="Arial" pitchFamily="34" charset="0"/>
              <a:buChar char="•"/>
            </a:pPr>
            <a:r>
              <a:rPr lang="en-US" sz="1100" dirty="0"/>
              <a:t>As an aside, evaluators can</a:t>
            </a:r>
            <a:r>
              <a:rPr lang="en-US" sz="1100" baseline="0" dirty="0"/>
              <a:t> potentially play a bridging role (the interlocutor) to enhance communication skills.</a:t>
            </a:r>
            <a:r>
              <a:rPr lang="en-US" sz="1100" i="0" baseline="0" dirty="0"/>
              <a:t> Things like logic models and other mechanisms for ensuring shared understanding can facilitate better communication.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i="0" baseline="0" dirty="0"/>
              <a:t>Coalitions across linguistic groups can be very challenging and generally require stronger centralized leadership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100" i="0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i="0" baseline="0" dirty="0"/>
              <a:t>Member participation: coalitions at their best when members are engaged and feel work is productive and meaningful.  5 practices: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100" i="0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i="0" baseline="0" dirty="0"/>
              <a:t>Conflict management: address power differentials</a:t>
            </a:r>
          </a:p>
          <a:p>
            <a:pPr lvl="0">
              <a:buFont typeface="Arial" pitchFamily="34" charset="0"/>
              <a:buChar char="•"/>
            </a:pPr>
            <a:endParaRPr lang="en-US" sz="1100" i="0" dirty="0"/>
          </a:p>
          <a:p>
            <a:pPr lvl="0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9DB0D-576C-DB47-8275-796167B5EEC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02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i="1" dirty="0"/>
              <a:t>Technical: </a:t>
            </a:r>
            <a:r>
              <a:rPr lang="en-US" dirty="0"/>
              <a:t> the ability of a nonprofit to implement all of the key organizational and programmatic functions (such as finance, budgeting, fundraising, technology, marketing,  and communications).</a:t>
            </a:r>
          </a:p>
          <a:p>
            <a:pPr lvl="0">
              <a:buFont typeface="Arial" pitchFamily="34" charset="0"/>
              <a:buChar char="•"/>
            </a:pPr>
            <a:endParaRPr lang="en-US" dirty="0"/>
          </a:p>
          <a:p>
            <a:pPr lvl="0">
              <a:buFont typeface="Arial" pitchFamily="34" charset="0"/>
              <a:buChar char="•"/>
            </a:pPr>
            <a:r>
              <a:rPr lang="en-US" dirty="0"/>
              <a:t>Member diversity: one author</a:t>
            </a:r>
            <a:r>
              <a:rPr lang="en-US" baseline="0" dirty="0"/>
              <a:t> describes the coordination of coalitions as between actors of differing ideologies, distinguishing them from movements.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/>
              <a:t>Heterogeneous coalitions theoretically have the broadest pool of resources to draw upon</a:t>
            </a:r>
            <a:endParaRPr lang="en-US" dirty="0"/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Coalition staffing: paid staff not always good.  If coalition can’t pursue goals without hired </a:t>
            </a:r>
            <a:r>
              <a:rPr lang="en-US" dirty="0" err="1"/>
              <a:t>sttaffing</a:t>
            </a:r>
            <a:r>
              <a:rPr lang="en-US" dirty="0"/>
              <a:t>, not likely to do so with.  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Five roles: coach, director, linking agent,</a:t>
            </a:r>
            <a:r>
              <a:rPr lang="en-US" baseline="0" dirty="0"/>
              <a:t> “doer”, and coordinator.  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Doer is least effective role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/>
              <a:t>Valuable when organize disparate parts in a fast-moving environment like policy. 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Resource development: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Coalition may be in competition with some</a:t>
            </a:r>
            <a:r>
              <a:rPr lang="en-US" baseline="0" dirty="0"/>
              <a:t> of its own members—requires sensitivity and transparency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/>
              <a:t>Fiscal agency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/>
              <a:t>Make clear case for overhead costs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9DB0D-576C-DB47-8275-796167B5EEC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11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u="sng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Seven Deadly Sins of Coalitions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 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Debate to Death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: Belaboring every bit of information or potential action, favoring argument over action.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Social Orientation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: Committing to the group for its own sake rather than as a vehicle for action with a clear goal destination and value proposition.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Avoidance of Conflict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: Masking disagreement to create harmony at the expense of thoughtful vetting and buy-in. One of the most valuable roles that a coalition can play is to uncover sticking points and resolve them within the coalition rather than publicly.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Lack of Technical Expertise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: Feeling that forming a coalition substitutes for knowledge of things such as policy and advocacy work, fundraising, or evaluation. Creating a coalition is not advocacy, but rather a tool for it.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Turn it Over to the Staff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: Leaving the work of the coalition to staff members (whether employed by the coalition or dedicated staff from member organizations).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No Ongoing Role for Members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: Failing to agree upon specific tasks for coalition members.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Fight over Recognition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: As the coalition makes gains, members try to take individual credit for success instead of acknowledging partners.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308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A340-8317-A842-A73B-6F95B7044543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6181-D3B8-9846-9951-DE1696236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A340-8317-A842-A73B-6F95B7044543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6181-D3B8-9846-9951-DE1696236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40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A340-8317-A842-A73B-6F95B7044543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6181-D3B8-9846-9951-DE1696236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A340-8317-A842-A73B-6F95B7044543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6181-D3B8-9846-9951-DE1696236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1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A340-8317-A842-A73B-6F95B7044543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6181-D3B8-9846-9951-DE1696236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8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A340-8317-A842-A73B-6F95B7044543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6181-D3B8-9846-9951-DE1696236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A340-8317-A842-A73B-6F95B7044543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6181-D3B8-9846-9951-DE1696236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4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A340-8317-A842-A73B-6F95B7044543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6181-D3B8-9846-9951-DE1696236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5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A340-8317-A842-A73B-6F95B7044543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6181-D3B8-9846-9951-DE1696236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8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A340-8317-A842-A73B-6F95B7044543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6181-D3B8-9846-9951-DE1696236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3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A340-8317-A842-A73B-6F95B7044543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6181-D3B8-9846-9951-DE1696236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7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1A340-8317-A842-A73B-6F95B7044543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A6181-D3B8-9846-9951-DE1696236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5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alphaModFix amt="5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ext Box 69"/>
          <p:cNvSpPr txBox="1">
            <a:spLocks noChangeArrowheads="1"/>
          </p:cNvSpPr>
          <p:nvPr/>
        </p:nvSpPr>
        <p:spPr bwMode="auto">
          <a:xfrm>
            <a:off x="0" y="2514600"/>
            <a:ext cx="9144000" cy="120032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</a:rPr>
              <a:t>Lessons on Effective </a:t>
            </a:r>
            <a:r>
              <a:rPr lang="en-US" sz="4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Coalitions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Calibri" pitchFamily="-110" charset="0"/>
              <a:ea typeface="+mn-ea"/>
              <a:cs typeface="+mn-cs"/>
            </a:endParaRPr>
          </a:p>
        </p:txBody>
      </p:sp>
      <p:sp>
        <p:nvSpPr>
          <p:cNvPr id="6" name="Text Box 72"/>
          <p:cNvSpPr txBox="1">
            <a:spLocks noChangeArrowheads="1"/>
          </p:cNvSpPr>
          <p:nvPr/>
        </p:nvSpPr>
        <p:spPr bwMode="auto">
          <a:xfrm>
            <a:off x="2627235" y="5410200"/>
            <a:ext cx="388953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dirty="0">
                <a:latin typeface="Calibri" charset="0"/>
              </a:rPr>
              <a:t>Tanya Beer</a:t>
            </a:r>
          </a:p>
          <a:p>
            <a:pPr algn="ctr"/>
            <a:r>
              <a:rPr lang="en-US" sz="2200" dirty="0">
                <a:latin typeface="Calibri" charset="0"/>
              </a:rPr>
              <a:t>Center for Evaluation Innovation</a:t>
            </a:r>
          </a:p>
          <a:p>
            <a:pPr algn="ctr"/>
            <a:r>
              <a:rPr lang="en-US" sz="2200" dirty="0">
                <a:latin typeface="Calibri" charset="0"/>
              </a:rPr>
              <a:t>2016 GIH Policy Forum</a:t>
            </a:r>
          </a:p>
        </p:txBody>
      </p:sp>
      <p:pic>
        <p:nvPicPr>
          <p:cNvPr id="8" name="Picture 7" descr="Center_Process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6100" y="5740431"/>
            <a:ext cx="1773571" cy="91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40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86674" y="866092"/>
            <a:ext cx="763273" cy="71745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3432" y="800917"/>
            <a:ext cx="480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white"/>
                </a:solidFill>
              </a:rPr>
              <a:t>1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413" y="897912"/>
            <a:ext cx="4873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Leadership</a:t>
            </a:r>
          </a:p>
        </p:txBody>
      </p:sp>
      <p:sp>
        <p:nvSpPr>
          <p:cNvPr id="9" name="Oval 8"/>
          <p:cNvSpPr/>
          <p:nvPr/>
        </p:nvSpPr>
        <p:spPr>
          <a:xfrm>
            <a:off x="2186674" y="1818592"/>
            <a:ext cx="763273" cy="71745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3432" y="1753417"/>
            <a:ext cx="480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white"/>
                </a:solidFill>
              </a:rPr>
              <a:t>2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0413" y="1850412"/>
            <a:ext cx="4873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Adaptive Capacity</a:t>
            </a:r>
          </a:p>
        </p:txBody>
      </p:sp>
      <p:sp>
        <p:nvSpPr>
          <p:cNvPr id="12" name="Oval 11"/>
          <p:cNvSpPr/>
          <p:nvPr/>
        </p:nvSpPr>
        <p:spPr>
          <a:xfrm>
            <a:off x="2186674" y="2735652"/>
            <a:ext cx="763273" cy="71745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4338" y="2705917"/>
            <a:ext cx="480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white"/>
                </a:solidFill>
              </a:rPr>
              <a:t>3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0413" y="2767472"/>
            <a:ext cx="4873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Management Capacity</a:t>
            </a:r>
          </a:p>
        </p:txBody>
      </p:sp>
      <p:sp>
        <p:nvSpPr>
          <p:cNvPr id="15" name="Oval 14"/>
          <p:cNvSpPr/>
          <p:nvPr/>
        </p:nvSpPr>
        <p:spPr>
          <a:xfrm>
            <a:off x="2186674" y="3740139"/>
            <a:ext cx="763273" cy="71745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23432" y="3674964"/>
            <a:ext cx="480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white"/>
                </a:solidFill>
              </a:rPr>
              <a:t>4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00413" y="3771959"/>
            <a:ext cx="4873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Technical Capacity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5100" y="4856763"/>
            <a:ext cx="8648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rgbClr val="C00000"/>
                </a:solidFill>
              </a:rPr>
              <a:t>How does </a:t>
            </a:r>
            <a:r>
              <a:rPr lang="en-US" sz="3200" i="1" dirty="0">
                <a:solidFill>
                  <a:srgbClr val="C00000"/>
                </a:solidFill>
              </a:rPr>
              <a:t>your grantmaking approach enable or constrain the characteristics of effective coalitions?</a:t>
            </a:r>
          </a:p>
        </p:txBody>
      </p:sp>
    </p:spTree>
    <p:extLst>
      <p:ext uri="{BB962C8B-B14F-4D97-AF65-F5344CB8AC3E}">
        <p14:creationId xmlns:p14="http://schemas.microsoft.com/office/powerpoint/2010/main" val="1067419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5028" y="606544"/>
            <a:ext cx="3218180" cy="4171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3198" y="94600"/>
            <a:ext cx="45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For more…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55018" y="5210237"/>
            <a:ext cx="337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www.tccgrp.com</a:t>
            </a:r>
            <a:endParaRPr lang="en-US" sz="2800" dirty="0"/>
          </a:p>
        </p:txBody>
      </p:sp>
      <p:pic>
        <p:nvPicPr>
          <p:cNvPr id="7" name="Picture 6" descr="Center_Proces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6266" y="5703059"/>
            <a:ext cx="1758892" cy="9120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70237" y="4827911"/>
            <a:ext cx="45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Jared </a:t>
            </a:r>
            <a:r>
              <a:rPr lang="en-US" sz="2400" dirty="0" err="1"/>
              <a:t>Raynor</a:t>
            </a:r>
            <a:r>
              <a:rPr lang="en-US" sz="2400" dirty="0"/>
              <a:t> at the TCC Group</a:t>
            </a:r>
          </a:p>
        </p:txBody>
      </p:sp>
    </p:spTree>
    <p:extLst>
      <p:ext uri="{BB962C8B-B14F-4D97-AF65-F5344CB8AC3E}">
        <p14:creationId xmlns:p14="http://schemas.microsoft.com/office/powerpoint/2010/main" val="1422681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746500" y="1052623"/>
            <a:ext cx="5397500" cy="3995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800" b="1" dirty="0"/>
              <a:t>Coalitions are “networks in action” where members:</a:t>
            </a:r>
          </a:p>
          <a:p>
            <a:pPr marL="342900" indent="-342900">
              <a:spcAft>
                <a:spcPts val="1000"/>
              </a:spcAft>
              <a:buFont typeface="Wingdings" charset="2"/>
              <a:buChar char="ü"/>
            </a:pPr>
            <a:r>
              <a:rPr lang="en-US" sz="2400" dirty="0"/>
              <a:t>Agree upon purpose </a:t>
            </a:r>
          </a:p>
          <a:p>
            <a:pPr marL="342900" indent="-342900">
              <a:spcAft>
                <a:spcPts val="1000"/>
              </a:spcAft>
              <a:buFont typeface="Wingdings" charset="2"/>
              <a:buChar char="ü"/>
            </a:pPr>
            <a:r>
              <a:rPr lang="en-US" sz="2400" dirty="0"/>
              <a:t>Share decision-making</a:t>
            </a:r>
          </a:p>
          <a:p>
            <a:pPr marL="342900" indent="-342900">
              <a:spcAft>
                <a:spcPts val="1000"/>
              </a:spcAft>
              <a:buFont typeface="Wingdings" charset="2"/>
              <a:buChar char="ü"/>
            </a:pPr>
            <a:r>
              <a:rPr lang="en-US" sz="2400" dirty="0"/>
              <a:t>Aim to influence an external audience</a:t>
            </a:r>
          </a:p>
          <a:p>
            <a:pPr marL="342900" indent="-342900">
              <a:spcAft>
                <a:spcPts val="1000"/>
              </a:spcAft>
              <a:buFont typeface="Wingdings" charset="2"/>
              <a:buChar char="ü"/>
            </a:pPr>
            <a:r>
              <a:rPr lang="en-US" sz="2400" dirty="0"/>
              <a:t>Maintain autonomy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076700" y="4885890"/>
            <a:ext cx="4737100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 coalition is a means to an end,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 not an end in itself.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20" y="1651000"/>
            <a:ext cx="3218180" cy="417108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64820" y="1090723"/>
            <a:ext cx="293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Research from the TCC Group</a:t>
            </a:r>
          </a:p>
        </p:txBody>
      </p:sp>
    </p:spTree>
    <p:extLst>
      <p:ext uri="{BB962C8B-B14F-4D97-AF65-F5344CB8AC3E}">
        <p14:creationId xmlns:p14="http://schemas.microsoft.com/office/powerpoint/2010/main" val="2077276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29632"/>
            <a:ext cx="7886700" cy="999729"/>
          </a:xfrm>
        </p:spPr>
        <p:txBody>
          <a:bodyPr/>
          <a:lstStyle/>
          <a:p>
            <a:pPr algn="ctr"/>
            <a:r>
              <a:rPr lang="en-US" dirty="0"/>
              <a:t>Shared Purpose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650" y="1752599"/>
            <a:ext cx="3143250" cy="123110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Goal Destination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</a:rPr>
              <a:t>(What is the coalition trying to achieve?)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70500" y="1752599"/>
            <a:ext cx="3244850" cy="123110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Value Proposition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</a:rPr>
              <a:t>(Why is the coalition the right approach?)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86324" y="3506942"/>
            <a:ext cx="40132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 typeface="Arial" charset="0"/>
              <a:buChar char="•"/>
            </a:pPr>
            <a:r>
              <a:rPr lang="en-US" sz="2000" dirty="0"/>
              <a:t>Minimize transaction costs</a:t>
            </a:r>
          </a:p>
          <a:p>
            <a:pPr marL="177800" indent="-177800">
              <a:spcAft>
                <a:spcPts val="600"/>
              </a:spcAft>
              <a:buFont typeface="Arial" charset="0"/>
              <a:buChar char="•"/>
            </a:pPr>
            <a:r>
              <a:rPr lang="en-US" sz="2000" dirty="0"/>
              <a:t>Maximizing social utility</a:t>
            </a:r>
          </a:p>
          <a:p>
            <a:pPr marL="177800" indent="-177800">
              <a:spcAft>
                <a:spcPts val="600"/>
              </a:spcAft>
              <a:buFont typeface="Arial" charset="0"/>
              <a:buChar char="•"/>
            </a:pPr>
            <a:r>
              <a:rPr lang="en-US" sz="2000" dirty="0"/>
              <a:t>Seek internal stability re: inclusion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2250" y="3506943"/>
            <a:ext cx="43497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 typeface="Arial" charset="0"/>
              <a:buChar char="•"/>
            </a:pPr>
            <a:r>
              <a:rPr lang="en-US" sz="2000" dirty="0"/>
              <a:t>Near term, specific and tactical</a:t>
            </a:r>
          </a:p>
          <a:p>
            <a:pPr marL="177800" indent="-177800">
              <a:spcAft>
                <a:spcPts val="600"/>
              </a:spcAft>
              <a:buFont typeface="Arial" charset="0"/>
              <a:buChar char="•"/>
            </a:pPr>
            <a:r>
              <a:rPr lang="en-US" sz="2000" dirty="0"/>
              <a:t>Connected to organizations’ own work</a:t>
            </a:r>
          </a:p>
          <a:p>
            <a:pPr marL="177800" indent="-177800">
              <a:spcAft>
                <a:spcPts val="600"/>
              </a:spcAft>
              <a:buFont typeface="Arial" charset="0"/>
              <a:buChar char="•"/>
            </a:pPr>
            <a:r>
              <a:rPr lang="en-US" sz="2000" dirty="0"/>
              <a:t>Common lens on expectations</a:t>
            </a:r>
          </a:p>
        </p:txBody>
      </p:sp>
      <p:sp>
        <p:nvSpPr>
          <p:cNvPr id="6" name="Cross 5"/>
          <p:cNvSpPr/>
          <p:nvPr/>
        </p:nvSpPr>
        <p:spPr>
          <a:xfrm>
            <a:off x="4140200" y="1993900"/>
            <a:ext cx="635000" cy="659605"/>
          </a:xfrm>
          <a:prstGeom prst="plus">
            <a:avLst>
              <a:gd name="adj" fmla="val 39915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66800" y="5261287"/>
            <a:ext cx="701040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When either of these evaporates, let the coalition die.</a:t>
            </a:r>
          </a:p>
        </p:txBody>
      </p:sp>
    </p:spTree>
    <p:extLst>
      <p:ext uri="{BB962C8B-B14F-4D97-AF65-F5344CB8AC3E}">
        <p14:creationId xmlns:p14="http://schemas.microsoft.com/office/powerpoint/2010/main" val="15566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2647" y="1333396"/>
            <a:ext cx="2707574" cy="270757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6324" y="259704"/>
            <a:ext cx="4400221" cy="12259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lvl="1" algn="ctr"/>
            <a:r>
              <a:rPr lang="en-US" sz="3600" dirty="0">
                <a:solidFill>
                  <a:srgbClr val="E7180E"/>
                </a:solidFill>
              </a:rPr>
              <a:t>Clarity about the </a:t>
            </a:r>
          </a:p>
          <a:p>
            <a:pPr marL="9525" lvl="1" algn="ctr"/>
            <a:r>
              <a:rPr lang="en-US" sz="3600" dirty="0">
                <a:solidFill>
                  <a:srgbClr val="E7180E"/>
                </a:solidFill>
              </a:rPr>
              <a:t>value proposition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554361" y="2623683"/>
            <a:ext cx="4334256" cy="2103139"/>
            <a:chOff x="4554361" y="2623683"/>
            <a:chExt cx="4334256" cy="2103139"/>
          </a:xfrm>
        </p:grpSpPr>
        <p:sp>
          <p:nvSpPr>
            <p:cNvPr id="3" name="Rectangle 2"/>
            <p:cNvSpPr/>
            <p:nvPr/>
          </p:nvSpPr>
          <p:spPr>
            <a:xfrm>
              <a:off x="4554362" y="2627902"/>
              <a:ext cx="4306824" cy="209892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54361" y="2623683"/>
              <a:ext cx="4334256" cy="52120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Organization </a:t>
              </a:r>
              <a:r>
                <a:rPr lang="en-US" sz="2800" dirty="0">
                  <a:solidFill>
                    <a:schemeClr val="bg1"/>
                  </a:solidFill>
                  <a:sym typeface="Wingdings"/>
                </a:rPr>
                <a:t> Coalition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589995" y="3146902"/>
              <a:ext cx="3827640" cy="157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00025" lvl="1" indent="-200025">
                <a:spcAft>
                  <a:spcPts val="1000"/>
                </a:spcAft>
                <a:buFont typeface="Arial" charset="0"/>
                <a:buChar char="•"/>
              </a:pPr>
              <a:r>
                <a:rPr lang="en-US" sz="2000" dirty="0"/>
                <a:t>Access, influence, credibility with critical audiences </a:t>
              </a:r>
            </a:p>
            <a:p>
              <a:pPr marL="200025" lvl="1" indent="-200025">
                <a:spcAft>
                  <a:spcPts val="1000"/>
                </a:spcAft>
                <a:buFont typeface="Arial" charset="0"/>
                <a:buChar char="•"/>
              </a:pPr>
              <a:r>
                <a:rPr lang="en-US" sz="2000" dirty="0"/>
                <a:t>Advocacy skills &amp; expertise</a:t>
              </a:r>
            </a:p>
            <a:p>
              <a:pPr marL="200025" lvl="1" indent="-200025">
                <a:spcAft>
                  <a:spcPts val="1000"/>
                </a:spcAft>
                <a:buFont typeface="Arial" charset="0"/>
                <a:buChar char="•"/>
              </a:pPr>
              <a:r>
                <a:rPr lang="en-US" sz="2000" dirty="0"/>
                <a:t>Time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54362" y="130040"/>
            <a:ext cx="4346571" cy="2470762"/>
            <a:chOff x="4554362" y="130040"/>
            <a:chExt cx="4346571" cy="2470762"/>
          </a:xfrm>
        </p:grpSpPr>
        <p:sp>
          <p:nvSpPr>
            <p:cNvPr id="15" name="Rectangle 14"/>
            <p:cNvSpPr/>
            <p:nvPr/>
          </p:nvSpPr>
          <p:spPr>
            <a:xfrm>
              <a:off x="4554362" y="130040"/>
              <a:ext cx="4334695" cy="2470762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54362" y="132350"/>
              <a:ext cx="4334256" cy="52120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Coalition </a:t>
              </a:r>
              <a:r>
                <a:rPr lang="en-US" sz="2800" dirty="0">
                  <a:solidFill>
                    <a:schemeClr val="bg1"/>
                  </a:solidFill>
                  <a:sym typeface="Wingdings"/>
                </a:rPr>
                <a:t> Policy Goal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89995" y="713106"/>
              <a:ext cx="4310938" cy="1887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00025" lvl="1" indent="-200025">
                <a:spcAft>
                  <a:spcPts val="1000"/>
                </a:spcAft>
                <a:buFont typeface="Arial" charset="0"/>
                <a:buChar char="•"/>
              </a:pPr>
              <a:r>
                <a:rPr lang="en-US" sz="2000" dirty="0"/>
                <a:t>Counterbalance to widespread or powerful opposition </a:t>
              </a:r>
            </a:p>
            <a:p>
              <a:pPr marL="200025" lvl="1" indent="-200025">
                <a:spcAft>
                  <a:spcPts val="1000"/>
                </a:spcAft>
                <a:buFont typeface="Arial" charset="0"/>
                <a:buChar char="•"/>
              </a:pPr>
              <a:r>
                <a:rPr lang="en-US" sz="2000" dirty="0"/>
                <a:t>Pressure from multiple points and constituencies</a:t>
              </a:r>
            </a:p>
            <a:p>
              <a:pPr marL="200025" lvl="1" indent="-200025">
                <a:spcAft>
                  <a:spcPts val="1000"/>
                </a:spcAft>
                <a:buFont typeface="Arial" charset="0"/>
                <a:buChar char="•"/>
              </a:pPr>
              <a:r>
                <a:rPr lang="en-US" sz="2000" dirty="0"/>
                <a:t>Political cover for decisionmakers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54362" y="4776004"/>
            <a:ext cx="4346571" cy="2103139"/>
            <a:chOff x="4554362" y="4776004"/>
            <a:chExt cx="4346571" cy="2103139"/>
          </a:xfrm>
        </p:grpSpPr>
        <p:sp>
          <p:nvSpPr>
            <p:cNvPr id="13" name="Rectangle 12"/>
            <p:cNvSpPr/>
            <p:nvPr/>
          </p:nvSpPr>
          <p:spPr>
            <a:xfrm>
              <a:off x="4554362" y="4948376"/>
              <a:ext cx="4306824" cy="1867267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8118" y="5584460"/>
              <a:ext cx="431093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/>
              <a:endParaRPr lang="en-US" sz="2000" dirty="0"/>
            </a:p>
            <a:p>
              <a:pPr marL="342900" lvl="1" indent="-342900">
                <a:buFont typeface="Arial" charset="0"/>
                <a:buChar char="•"/>
              </a:pPr>
              <a:endParaRPr lang="en-US" dirty="0"/>
            </a:p>
            <a:p>
              <a:pPr lvl="1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54362" y="4776004"/>
              <a:ext cx="4334256" cy="52120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Coalition </a:t>
              </a:r>
              <a:r>
                <a:rPr lang="en-US" sz="2800" dirty="0">
                  <a:solidFill>
                    <a:schemeClr val="bg1"/>
                  </a:solidFill>
                  <a:sym typeface="Wingdings"/>
                </a:rPr>
                <a:t> Organization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89995" y="5299223"/>
              <a:ext cx="4310938" cy="157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00025" lvl="1" indent="-200025">
                <a:spcAft>
                  <a:spcPts val="1000"/>
                </a:spcAft>
                <a:buFont typeface="Arial" charset="0"/>
                <a:buChar char="•"/>
              </a:pPr>
              <a:r>
                <a:rPr lang="en-US" sz="2000" dirty="0"/>
                <a:t>Strategic contribution to organizational mission</a:t>
              </a:r>
            </a:p>
            <a:p>
              <a:pPr marL="200025" lvl="1" indent="-200025">
                <a:spcAft>
                  <a:spcPts val="1000"/>
                </a:spcAft>
                <a:buFont typeface="Arial" charset="0"/>
                <a:buChar char="•"/>
              </a:pPr>
              <a:r>
                <a:rPr lang="en-US" sz="2000" dirty="0"/>
                <a:t>Gap filling</a:t>
              </a:r>
            </a:p>
            <a:p>
              <a:pPr marL="200025" lvl="1" indent="-200025">
                <a:spcAft>
                  <a:spcPts val="1000"/>
                </a:spcAft>
                <a:buFont typeface="Arial" charset="0"/>
                <a:buChar char="•"/>
              </a:pPr>
              <a:r>
                <a:rPr lang="en-US" sz="2000" dirty="0"/>
                <a:t>Reciprocating relationships/capital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18817" y="4726822"/>
            <a:ext cx="3765315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Coalitions with clarity at all of these levels demonstrate more trust, transparency, and satisfaction.</a:t>
            </a:r>
          </a:p>
        </p:txBody>
      </p:sp>
    </p:spTree>
    <p:extLst>
      <p:ext uri="{BB962C8B-B14F-4D97-AF65-F5344CB8AC3E}">
        <p14:creationId xmlns:p14="http://schemas.microsoft.com/office/powerpoint/2010/main" val="208449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5318" y="508817"/>
            <a:ext cx="8455925" cy="889454"/>
            <a:chOff x="329262" y="1434208"/>
            <a:chExt cx="8455925" cy="889454"/>
          </a:xfrm>
        </p:grpSpPr>
        <p:sp>
          <p:nvSpPr>
            <p:cNvPr id="13" name="Rounded Rectangle 12"/>
            <p:cNvSpPr/>
            <p:nvPr/>
          </p:nvSpPr>
          <p:spPr>
            <a:xfrm>
              <a:off x="941922" y="1491558"/>
              <a:ext cx="7833301" cy="83210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29262" y="1434208"/>
              <a:ext cx="806142" cy="782629"/>
              <a:chOff x="345934" y="558800"/>
              <a:chExt cx="806142" cy="782629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345934" y="623975"/>
                <a:ext cx="806142" cy="717454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82692" y="558800"/>
                <a:ext cx="50790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prstClr val="white"/>
                    </a:solidFill>
                  </a:rPr>
                  <a:t>1</a:t>
                </a:r>
                <a:endParaRPr lang="en-US" sz="3600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143000" y="1531203"/>
              <a:ext cx="76421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Leadership</a:t>
              </a:r>
            </a:p>
          </p:txBody>
        </p:sp>
      </p:grpSp>
      <p:sp>
        <p:nvSpPr>
          <p:cNvPr id="43" name="TextBox 39"/>
          <p:cNvSpPr txBox="1">
            <a:spLocks noChangeArrowheads="1"/>
          </p:cNvSpPr>
          <p:nvPr/>
        </p:nvSpPr>
        <p:spPr bwMode="auto">
          <a:xfrm>
            <a:off x="5852721" y="140605"/>
            <a:ext cx="31496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Coalition Capacities</a:t>
            </a:r>
            <a:endParaRPr lang="en-US" sz="280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8650" y="1625599"/>
            <a:ext cx="3143250" cy="123110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Goal Destination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</a:rPr>
              <a:t>(What is the coalition trying to achieve?)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70500" y="1625599"/>
            <a:ext cx="3244850" cy="123110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Value Proposition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</a:rPr>
              <a:t>(Why is the coalition the right approach?)</a:t>
            </a:r>
          </a:p>
        </p:txBody>
      </p:sp>
      <p:sp>
        <p:nvSpPr>
          <p:cNvPr id="39" name="Cross 38"/>
          <p:cNvSpPr/>
          <p:nvPr/>
        </p:nvSpPr>
        <p:spPr>
          <a:xfrm>
            <a:off x="4140200" y="1866900"/>
            <a:ext cx="635000" cy="659605"/>
          </a:xfrm>
          <a:prstGeom prst="plus">
            <a:avLst>
              <a:gd name="adj" fmla="val 39915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228601" y="3715883"/>
            <a:ext cx="9269862" cy="21193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Rules,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procedures,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and decision-making that fit the situation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Bridge gaps and provide cohesive direction</a:t>
            </a:r>
            <a:endParaRPr lang="en-US" sz="2400" baseline="0" dirty="0"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Action-oriented rather than only purpose oriented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400" baseline="0" dirty="0">
                <a:latin typeface="Arial" pitchFamily="34" charset="0"/>
                <a:cs typeface="Arial" pitchFamily="34" charset="0"/>
              </a:rPr>
              <a:t>Strategic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membership that’s context driven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ight Brace 2"/>
          <p:cNvSpPr/>
          <p:nvPr/>
        </p:nvSpPr>
        <p:spPr>
          <a:xfrm rot="5400000">
            <a:off x="4387850" y="151361"/>
            <a:ext cx="419101" cy="5867403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TextBox 3"/>
          <p:cNvSpPr txBox="1"/>
          <p:nvPr/>
        </p:nvSpPr>
        <p:spPr>
          <a:xfrm>
            <a:off x="3420478" y="3193012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</a:rPr>
              <a:t>Create cohesion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8600" y="5728370"/>
            <a:ext cx="8893460" cy="1005465"/>
            <a:chOff x="228600" y="5728370"/>
            <a:chExt cx="8413745" cy="1005465"/>
          </a:xfrm>
        </p:grpSpPr>
        <p:sp>
          <p:nvSpPr>
            <p:cNvPr id="46" name="TextBox 39"/>
            <p:cNvSpPr txBox="1">
              <a:spLocks noChangeArrowheads="1"/>
            </p:cNvSpPr>
            <p:nvPr/>
          </p:nvSpPr>
          <p:spPr bwMode="auto">
            <a:xfrm>
              <a:off x="228600" y="5728370"/>
              <a:ext cx="3543300" cy="523220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Common Funder Error</a:t>
              </a: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85800" y="6170970"/>
              <a:ext cx="7833301" cy="562865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20351" y="6210615"/>
              <a:ext cx="79219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Inattention to power dynamics within coalitions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562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5318" y="508817"/>
            <a:ext cx="8455925" cy="889454"/>
            <a:chOff x="329262" y="1434208"/>
            <a:chExt cx="8455925" cy="889454"/>
          </a:xfrm>
        </p:grpSpPr>
        <p:sp>
          <p:nvSpPr>
            <p:cNvPr id="13" name="Rounded Rectangle 12"/>
            <p:cNvSpPr/>
            <p:nvPr/>
          </p:nvSpPr>
          <p:spPr>
            <a:xfrm>
              <a:off x="941922" y="1491558"/>
              <a:ext cx="7833301" cy="83210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29262" y="1434208"/>
              <a:ext cx="806142" cy="782629"/>
              <a:chOff x="345934" y="558800"/>
              <a:chExt cx="806142" cy="782629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345934" y="623975"/>
                <a:ext cx="806142" cy="717454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82692" y="558800"/>
                <a:ext cx="50790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prstClr val="white"/>
                    </a:solidFill>
                  </a:rPr>
                  <a:t>2</a:t>
                </a:r>
                <a:endParaRPr lang="en-US" sz="3600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143000" y="1531203"/>
              <a:ext cx="76421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Adaptive Capacity</a:t>
              </a:r>
            </a:p>
          </p:txBody>
        </p:sp>
      </p:grpSp>
      <p:sp>
        <p:nvSpPr>
          <p:cNvPr id="43" name="TextBox 39"/>
          <p:cNvSpPr txBox="1">
            <a:spLocks noChangeArrowheads="1"/>
          </p:cNvSpPr>
          <p:nvPr/>
        </p:nvSpPr>
        <p:spPr bwMode="auto">
          <a:xfrm>
            <a:off x="5852721" y="140605"/>
            <a:ext cx="31496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Coalition Capacities</a:t>
            </a:r>
            <a:endParaRPr lang="en-US" sz="280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1405099" y="1652588"/>
            <a:ext cx="7150100" cy="35544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Systematic environmental monitoring</a:t>
            </a:r>
          </a:p>
          <a:p>
            <a:r>
              <a:rPr lang="en-US" sz="3200" dirty="0"/>
              <a:t>Shared political analysis</a:t>
            </a:r>
          </a:p>
          <a:p>
            <a:r>
              <a:rPr lang="en-US" sz="3200" dirty="0"/>
              <a:t>Effective planning grounded in action</a:t>
            </a:r>
          </a:p>
          <a:p>
            <a:r>
              <a:rPr lang="en-US" sz="3200" dirty="0"/>
              <a:t>Ability to re-configure approach rapidly</a:t>
            </a:r>
          </a:p>
          <a:p>
            <a:r>
              <a:rPr lang="en-US" sz="3200" dirty="0"/>
              <a:t>Evaluating success &amp; members</a:t>
            </a:r>
          </a:p>
          <a:p>
            <a:r>
              <a:rPr lang="en-US" sz="3200" dirty="0"/>
              <a:t>Flexible resourcing</a:t>
            </a:r>
          </a:p>
          <a:p>
            <a:r>
              <a:rPr lang="en-US" sz="3200" dirty="0"/>
              <a:t>Promote inter-member Collaboration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228600" y="5728370"/>
            <a:ext cx="8300465" cy="1005465"/>
            <a:chOff x="228600" y="5728370"/>
            <a:chExt cx="8300465" cy="1005465"/>
          </a:xfrm>
        </p:grpSpPr>
        <p:sp>
          <p:nvSpPr>
            <p:cNvPr id="39" name="TextBox 39"/>
            <p:cNvSpPr txBox="1">
              <a:spLocks noChangeArrowheads="1"/>
            </p:cNvSpPr>
            <p:nvPr/>
          </p:nvSpPr>
          <p:spPr bwMode="auto">
            <a:xfrm>
              <a:off x="228600" y="5728370"/>
              <a:ext cx="3492500" cy="523220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Common Funder Error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85800" y="6170970"/>
              <a:ext cx="7833301" cy="562865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86878" y="6210615"/>
              <a:ext cx="76421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Restricting use of funds or requiring detailed plans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579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5318" y="544257"/>
            <a:ext cx="8455925" cy="854014"/>
            <a:chOff x="329262" y="1469648"/>
            <a:chExt cx="8455925" cy="854014"/>
          </a:xfrm>
        </p:grpSpPr>
        <p:sp>
          <p:nvSpPr>
            <p:cNvPr id="13" name="Rounded Rectangle 12"/>
            <p:cNvSpPr/>
            <p:nvPr/>
          </p:nvSpPr>
          <p:spPr>
            <a:xfrm>
              <a:off x="941922" y="1491558"/>
              <a:ext cx="7833301" cy="83210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29262" y="1469648"/>
              <a:ext cx="806142" cy="769441"/>
              <a:chOff x="345934" y="594240"/>
              <a:chExt cx="806142" cy="769441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345934" y="623975"/>
                <a:ext cx="806142" cy="717454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93598" y="594240"/>
                <a:ext cx="50790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prstClr val="white"/>
                    </a:solidFill>
                  </a:rPr>
                  <a:t>3</a:t>
                </a:r>
                <a:endParaRPr lang="en-US" sz="3600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143000" y="1531203"/>
              <a:ext cx="76421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Management Capacity</a:t>
              </a:r>
            </a:p>
          </p:txBody>
        </p:sp>
      </p:grpSp>
      <p:sp>
        <p:nvSpPr>
          <p:cNvPr id="43" name="TextBox 39"/>
          <p:cNvSpPr txBox="1">
            <a:spLocks noChangeArrowheads="1"/>
          </p:cNvSpPr>
          <p:nvPr/>
        </p:nvSpPr>
        <p:spPr bwMode="auto">
          <a:xfrm>
            <a:off x="5852721" y="140605"/>
            <a:ext cx="31496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Coalition Capacities</a:t>
            </a:r>
            <a:endParaRPr lang="en-US" sz="280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000890" y="1823833"/>
            <a:ext cx="8151421" cy="3656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Communication that</a:t>
            </a:r>
            <a:r>
              <a:rPr lang="fr-FR" dirty="0"/>
              <a:t>’</a:t>
            </a:r>
            <a:r>
              <a:rPr lang="en-US" dirty="0"/>
              <a:t>s frequent </a:t>
            </a:r>
            <a:r>
              <a:rPr lang="en-US" u="sng" dirty="0"/>
              <a:t>and</a:t>
            </a:r>
            <a:r>
              <a:rPr lang="en-US" dirty="0"/>
              <a:t> productive</a:t>
            </a:r>
          </a:p>
          <a:p>
            <a:pPr>
              <a:spcAft>
                <a:spcPts val="600"/>
              </a:spcAft>
            </a:pPr>
            <a:r>
              <a:rPr lang="en-US" dirty="0"/>
              <a:t>Cultivating membership engagement</a:t>
            </a:r>
          </a:p>
          <a:p>
            <a:pPr marL="850900" lvl="1" indent="-3937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/>
              <a:t>Deliver on reciprocity</a:t>
            </a:r>
          </a:p>
          <a:p>
            <a:pPr marL="850900" lvl="1" indent="-3937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/>
              <a:t>Task/goal focused</a:t>
            </a:r>
          </a:p>
          <a:p>
            <a:pPr marL="850900" lvl="1" indent="-3937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/>
              <a:t>Clarity of member/staff roles</a:t>
            </a:r>
          </a:p>
          <a:p>
            <a:pPr marL="850900" lvl="1" indent="-3937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/>
              <a:t>Conflict management</a:t>
            </a:r>
          </a:p>
          <a:p>
            <a:pPr marL="850900" lvl="1" indent="-3937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/>
              <a:t>Careful record-keeping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8600" y="5728370"/>
            <a:ext cx="8300465" cy="1005465"/>
            <a:chOff x="228600" y="5728370"/>
            <a:chExt cx="8300465" cy="1005465"/>
          </a:xfrm>
        </p:grpSpPr>
        <p:sp>
          <p:nvSpPr>
            <p:cNvPr id="11" name="TextBox 39"/>
            <p:cNvSpPr txBox="1">
              <a:spLocks noChangeArrowheads="1"/>
            </p:cNvSpPr>
            <p:nvPr/>
          </p:nvSpPr>
          <p:spPr bwMode="auto">
            <a:xfrm>
              <a:off x="228600" y="5728370"/>
              <a:ext cx="3657600" cy="523220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Common Funder Error</a:t>
              </a:r>
              <a:endParaRPr lang="en-US" sz="2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85800" y="6170970"/>
              <a:ext cx="7833301" cy="562865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86878" y="6210615"/>
              <a:ext cx="76421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Confusing bureaucratic process with competence</a:t>
              </a:r>
            </a:p>
          </p:txBody>
        </p:sp>
      </p:grpSp>
      <p:sp>
        <p:nvSpPr>
          <p:cNvPr id="22" name="TextBox 39"/>
          <p:cNvSpPr txBox="1">
            <a:spLocks noChangeArrowheads="1"/>
          </p:cNvSpPr>
          <p:nvPr/>
        </p:nvSpPr>
        <p:spPr bwMode="auto">
          <a:xfrm>
            <a:off x="685800" y="11396959"/>
            <a:ext cx="24130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Common Error</a:t>
            </a:r>
            <a:endParaRPr lang="en-US" sz="280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11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5318" y="508817"/>
            <a:ext cx="8455925" cy="889454"/>
            <a:chOff x="329262" y="1434208"/>
            <a:chExt cx="8455925" cy="889454"/>
          </a:xfrm>
        </p:grpSpPr>
        <p:sp>
          <p:nvSpPr>
            <p:cNvPr id="13" name="Rounded Rectangle 12"/>
            <p:cNvSpPr/>
            <p:nvPr/>
          </p:nvSpPr>
          <p:spPr>
            <a:xfrm>
              <a:off x="941922" y="1491558"/>
              <a:ext cx="7833301" cy="83210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29262" y="1434208"/>
              <a:ext cx="806142" cy="782629"/>
              <a:chOff x="345934" y="558800"/>
              <a:chExt cx="806142" cy="782629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345934" y="623975"/>
                <a:ext cx="806142" cy="717454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82692" y="558800"/>
                <a:ext cx="50790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prstClr val="white"/>
                    </a:solidFill>
                  </a:rPr>
                  <a:t>4</a:t>
                </a:r>
                <a:endParaRPr lang="en-US" sz="3600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143000" y="1531203"/>
              <a:ext cx="76421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Technical Capacity</a:t>
              </a:r>
            </a:p>
          </p:txBody>
        </p:sp>
      </p:grpSp>
      <p:sp>
        <p:nvSpPr>
          <p:cNvPr id="43" name="TextBox 39"/>
          <p:cNvSpPr txBox="1">
            <a:spLocks noChangeArrowheads="1"/>
          </p:cNvSpPr>
          <p:nvPr/>
        </p:nvSpPr>
        <p:spPr bwMode="auto">
          <a:xfrm>
            <a:off x="5852721" y="140605"/>
            <a:ext cx="31496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Coalition Capacities</a:t>
            </a:r>
            <a:endParaRPr lang="en-US" sz="280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048878" y="2427288"/>
            <a:ext cx="5651500" cy="4786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Membership Diversity</a:t>
            </a:r>
          </a:p>
          <a:p>
            <a:r>
              <a:rPr lang="en-US" sz="3000" dirty="0"/>
              <a:t>Coalition Staffing</a:t>
            </a:r>
          </a:p>
          <a:p>
            <a:r>
              <a:rPr lang="en-US" sz="3000" dirty="0"/>
              <a:t>Policy/Advocacy Expertise</a:t>
            </a:r>
          </a:p>
          <a:p>
            <a:r>
              <a:rPr lang="en-US" sz="3000" dirty="0"/>
              <a:t>Tangible Non-Human Resources</a:t>
            </a:r>
          </a:p>
          <a:p>
            <a:r>
              <a:rPr lang="en-US" sz="3000" dirty="0"/>
              <a:t>Resource Development Skills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28600" y="5728370"/>
            <a:ext cx="8300465" cy="1005465"/>
            <a:chOff x="228600" y="5728370"/>
            <a:chExt cx="8300465" cy="1005465"/>
          </a:xfrm>
        </p:grpSpPr>
        <p:sp>
          <p:nvSpPr>
            <p:cNvPr id="17" name="TextBox 39"/>
            <p:cNvSpPr txBox="1">
              <a:spLocks noChangeArrowheads="1"/>
            </p:cNvSpPr>
            <p:nvPr/>
          </p:nvSpPr>
          <p:spPr bwMode="auto">
            <a:xfrm>
              <a:off x="228600" y="5728370"/>
              <a:ext cx="3492500" cy="523220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Common Funder Error</a:t>
              </a:r>
              <a:endParaRPr lang="en-US" sz="2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85800" y="6170970"/>
              <a:ext cx="7833301" cy="562865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86878" y="6210615"/>
              <a:ext cx="76421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Pushing coalition to hire staff who are “doers”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681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50" y="1304926"/>
            <a:ext cx="2863850" cy="263207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Seven Deadly Sins of Coalitions</a:t>
            </a:r>
            <a:br>
              <a:rPr lang="en-US" b="1" dirty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8700" y="863600"/>
            <a:ext cx="5575300" cy="35433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Debate to Death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Social Orientation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Avoidance of Conflict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Lack of Technical Expertise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Turn it Over to the Staff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No Ongoing Role for Members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Fight over Recognition</a:t>
            </a:r>
            <a:endParaRPr lang="en-US" dirty="0"/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65100" y="4406900"/>
            <a:ext cx="8769350" cy="1815516"/>
            <a:chOff x="165100" y="4406900"/>
            <a:chExt cx="8769350" cy="1815516"/>
          </a:xfrm>
        </p:grpSpPr>
        <p:sp>
          <p:nvSpPr>
            <p:cNvPr id="7" name="Pentagon 6"/>
            <p:cNvSpPr/>
            <p:nvPr/>
          </p:nvSpPr>
          <p:spPr>
            <a:xfrm>
              <a:off x="165100" y="4406900"/>
              <a:ext cx="3035300" cy="1425267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29000" y="4541560"/>
              <a:ext cx="5486400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8</a:t>
              </a:r>
              <a:r>
                <a:rPr lang="en-US" sz="2800" b="1"/>
                <a:t>. </a:t>
              </a:r>
              <a:r>
                <a:rPr lang="en-US" sz="2800" b="1" dirty="0"/>
                <a:t>Holding on when purpose is gone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35350" y="5148640"/>
              <a:ext cx="5486400" cy="49244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600" b="1" dirty="0"/>
                <a:t>9. Confusing your purpose with theirs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0050" y="4642479"/>
              <a:ext cx="23939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For </a:t>
              </a:r>
              <a:r>
                <a:rPr lang="en-US" sz="2800" b="1"/>
                <a:t>funders </a:t>
              </a:r>
            </a:p>
            <a:p>
              <a:r>
                <a:rPr lang="en-US" sz="2800" b="1" dirty="0"/>
                <a:t>in particular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48050" y="5729973"/>
              <a:ext cx="5486400" cy="49244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600" b="1" dirty="0"/>
                <a:t>10. “Over-</a:t>
              </a:r>
              <a:r>
                <a:rPr lang="en-US" sz="2600" b="1" dirty="0" err="1"/>
                <a:t>coalitioning</a:t>
              </a:r>
              <a:r>
                <a:rPr lang="en-US" sz="2600" b="1" dirty="0"/>
                <a:t>” a 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141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</TotalTime>
  <Words>1177</Words>
  <Application>Microsoft Office PowerPoint</Application>
  <PresentationFormat>On-screen Show (4:3)</PresentationFormat>
  <Paragraphs>191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Shared Purpose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Seven Deadly Sins of Coalitions 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Tanya Beer</dc:creator>
  <cp:keywords/>
  <dc:description/>
  <cp:lastModifiedBy>Melissa Connor</cp:lastModifiedBy>
  <cp:revision>27</cp:revision>
  <dcterms:created xsi:type="dcterms:W3CDTF">2016-11-10T19:56:38Z</dcterms:created>
  <dcterms:modified xsi:type="dcterms:W3CDTF">2016-11-21T17:38:22Z</dcterms:modified>
  <cp:category/>
</cp:coreProperties>
</file>