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1" r:id="rId3"/>
    <p:sldId id="297" r:id="rId4"/>
    <p:sldId id="293" r:id="rId5"/>
    <p:sldId id="302" r:id="rId6"/>
    <p:sldId id="266" r:id="rId7"/>
    <p:sldId id="301" r:id="rId8"/>
    <p:sldId id="303" r:id="rId9"/>
    <p:sldId id="298" r:id="rId10"/>
    <p:sldId id="299" r:id="rId11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2" d="100"/>
          <a:sy n="72" d="100"/>
        </p:scale>
        <p:origin x="-1326" y="60"/>
      </p:cViewPr>
      <p:guideLst>
        <p:guide orient="horz" pos="1123"/>
        <p:guide pos="28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03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03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2A55EB79-955A-4BBB-B13D-1329A8C33251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39"/>
            <a:ext cx="3005138" cy="4603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758239"/>
            <a:ext cx="3005138" cy="4603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C3F5F984-93B2-4F6B-8EDC-81B186E0F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8971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03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03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49E20BCF-6058-49D1-9786-A273CC0C5027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79914"/>
            <a:ext cx="5546725" cy="4148137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8239"/>
            <a:ext cx="3005138" cy="4603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758239"/>
            <a:ext cx="3005138" cy="4603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35C797BB-140F-428A-B762-5C2723839C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4917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797BB-140F-428A-B762-5C2723839CF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0412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1C11-5070-4F4C-A327-A0C750CFD1E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143025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509"/>
          </a:xfrm>
        </p:spPr>
        <p:txBody>
          <a:bodyPr>
            <a:no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C209632-E80F-4F6C-B5D7-01A1CEBE4B04}" type="datetime1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1C11-5070-4F4C-A327-A0C750CFD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4C2E72-3A68-4D20-9B93-93B943BBF11C}" type="datetime1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1C11-5070-4F4C-A327-A0C750CFD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1A7DDB-324A-43B0-B49D-EC791EF80D53}" type="datetime1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1C11-5070-4F4C-A327-A0C750CFD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16DDDD-9281-42FF-9695-FAC48FA8B85E}" type="datetime1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1C11-5070-4F4C-A327-A0C750CFD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9C350E-C84F-4276-A226-0AC67E0CAF37}" type="datetime1">
              <a:rPr lang="en-US" smtClean="0"/>
              <a:pPr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1C11-5070-4F4C-A327-A0C750CFD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13411A8-9E3E-46B4-AFC9-652FC463082C}" type="datetime1">
              <a:rPr lang="en-US" smtClean="0"/>
              <a:pPr/>
              <a:t>11/19/2013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1C11-5070-4F4C-A327-A0C750CFD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0CAC90-AE9A-4357-BC0C-A5DD75B9B2B1}" type="datetime1">
              <a:rPr lang="en-US" smtClean="0"/>
              <a:pPr/>
              <a:t>11/19/2013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1C11-5070-4F4C-A327-A0C750CFD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12BE8D0-4BAC-42DD-A90E-F227BAE9363A}" type="datetime1">
              <a:rPr lang="en-US" smtClean="0"/>
              <a:pPr/>
              <a:t>11/19/2013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1C11-5070-4F4C-A327-A0C750CFD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DE8688-785F-45D1-A988-46CB1EFA14A7}" type="datetime1">
              <a:rPr lang="en-US" smtClean="0"/>
              <a:pPr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1C11-5070-4F4C-A327-A0C750CFD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6FE319-A8F7-4292-97D0-CDF17F616C2D}" type="datetime1">
              <a:rPr lang="en-US" smtClean="0"/>
              <a:pPr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1C11-5070-4F4C-A327-A0C750CFD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D1C11-5070-4F4C-A327-A0C750CFD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socialimpactexchange.or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arossides@growthphilanthropy.com" TargetMode="External"/><Relationship Id="rId2" Type="http://schemas.openxmlformats.org/officeDocument/2006/relationships/hyperlink" Target="mailto:lleroystrategies@gmail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ocialimpactexchange.org/" TargetMode="External"/><Relationship Id="rId4" Type="http://schemas.openxmlformats.org/officeDocument/2006/relationships/hyperlink" Target="mailto:asherman@growthphilanthropy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mpact-uw.org/" TargetMode="External"/><Relationship Id="rId2" Type="http://schemas.openxmlformats.org/officeDocument/2006/relationships/hyperlink" Target="http://www.capc.org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ymca.net/diabetes-prevention/" TargetMode="External"/><Relationship Id="rId5" Type="http://schemas.openxmlformats.org/officeDocument/2006/relationships/hyperlink" Target="http://echo.unm.edu/" TargetMode="External"/><Relationship Id="rId4" Type="http://schemas.openxmlformats.org/officeDocument/2006/relationships/hyperlink" Target="http://www.playworks.org/splash.php?r=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56" y="4434829"/>
            <a:ext cx="3931877" cy="914390"/>
          </a:xfrm>
        </p:spPr>
        <p:txBody>
          <a:bodyPr>
            <a:normAutofit/>
          </a:bodyPr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Wednesday, November 20, 2013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2:00 pm – 3:00 pm EST</a:t>
            </a:r>
          </a:p>
          <a:p>
            <a:pPr algn="r"/>
            <a:endParaRPr lang="en-US" sz="2000" dirty="0" smtClean="0">
              <a:solidFill>
                <a:schemeClr val="tx1"/>
              </a:solidFill>
            </a:endParaRPr>
          </a:p>
          <a:p>
            <a:pPr algn="r"/>
            <a:endParaRPr lang="en-US" sz="2000" dirty="0" smtClean="0">
              <a:solidFill>
                <a:schemeClr val="tx1"/>
              </a:solidFill>
            </a:endParaRPr>
          </a:p>
        </p:txBody>
      </p:sp>
      <p:pic>
        <p:nvPicPr>
          <p:cNvPr id="8" name="Picture 7" descr="SIElogo_stacked_web.gif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75097" y="5442251"/>
            <a:ext cx="1956197" cy="539641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1C11-5070-4F4C-A327-A0C750CFD1EF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5" name="Picture 14" descr="Grant Makers in healt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3001" y="5321547"/>
            <a:ext cx="1028700" cy="781050"/>
          </a:xfrm>
          <a:prstGeom prst="rect">
            <a:avLst/>
          </a:prstGeom>
        </p:spPr>
      </p:pic>
      <p:pic>
        <p:nvPicPr>
          <p:cNvPr id="1026" name="Picture 2" descr="Logo for Grant Makers in Aging (GIA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976" y="5321547"/>
            <a:ext cx="2857500" cy="6953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14440" y="2168904"/>
            <a:ext cx="78637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Scaling-Up</a:t>
            </a:r>
            <a:r>
              <a:rPr lang="en-US" sz="3200" dirty="0" smtClean="0"/>
              <a:t>: Connecting Effective </a:t>
            </a:r>
            <a:r>
              <a:rPr lang="en-US" sz="3200" smtClean="0"/>
              <a:t>Nonprofits </a:t>
            </a:r>
            <a:endParaRPr lang="en-US" sz="3200" smtClean="0"/>
          </a:p>
          <a:p>
            <a:r>
              <a:rPr lang="en-US" sz="3200" smtClean="0"/>
              <a:t>to </a:t>
            </a:r>
            <a:r>
              <a:rPr lang="en-US" sz="3200" dirty="0" smtClean="0"/>
              <a:t>Capital</a:t>
            </a:r>
          </a:p>
          <a:p>
            <a:endParaRPr lang="en-US" sz="2800" dirty="0" smtClean="0"/>
          </a:p>
          <a:p>
            <a:r>
              <a:rPr lang="en-US" sz="2800" dirty="0" smtClean="0"/>
              <a:t>Part </a:t>
            </a:r>
            <a:r>
              <a:rPr lang="en-US" sz="2800" dirty="0" smtClean="0"/>
              <a:t>One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Exchange 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17" y="1782762"/>
            <a:ext cx="8366716" cy="4755163"/>
          </a:xfrm>
        </p:spPr>
        <p:txBody>
          <a:bodyPr>
            <a:noAutofit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en-US" dirty="0" smtClean="0"/>
              <a:t>Lauren Leroy, Senior Advisor:  </a:t>
            </a:r>
            <a:r>
              <a:rPr lang="en-US" dirty="0" smtClean="0">
                <a:hlinkClick r:id="rId2"/>
              </a:rPr>
              <a:t>lleroystrategies@gmail.com</a:t>
            </a:r>
            <a:endParaRPr lang="en-US" dirty="0" smtClean="0"/>
          </a:p>
          <a:p>
            <a:pPr marL="0" lvl="0" indent="0">
              <a:spcAft>
                <a:spcPts val="1200"/>
              </a:spcAft>
              <a:buNone/>
            </a:pPr>
            <a:r>
              <a:rPr lang="en-US" dirty="0" smtClean="0"/>
              <a:t>Alex Rossides, President:  </a:t>
            </a:r>
            <a:r>
              <a:rPr lang="en-US" dirty="0" smtClean="0">
                <a:hlinkClick r:id="rId3"/>
              </a:rPr>
              <a:t>arossides@growthphilanthropy.com</a:t>
            </a:r>
            <a:endParaRPr lang="en-US" dirty="0" smtClean="0"/>
          </a:p>
          <a:p>
            <a:pPr marL="0" lvl="0" indent="0">
              <a:spcAft>
                <a:spcPts val="1200"/>
              </a:spcAft>
              <a:buNone/>
            </a:pPr>
            <a:r>
              <a:rPr lang="en-US" dirty="0" smtClean="0"/>
              <a:t>Anne Sherman, Vice President, Nonprofit Strategy:  </a:t>
            </a:r>
            <a:r>
              <a:rPr lang="en-US" dirty="0" smtClean="0">
                <a:hlinkClick r:id="rId4"/>
              </a:rPr>
              <a:t>asherman@growthphilanthropy.org</a:t>
            </a:r>
            <a:r>
              <a:rPr lang="en-US" dirty="0" smtClean="0"/>
              <a:t> </a:t>
            </a:r>
          </a:p>
          <a:p>
            <a:pPr marL="0" lvl="0" indent="0">
              <a:spcAft>
                <a:spcPts val="1200"/>
              </a:spcAft>
              <a:buNone/>
            </a:pPr>
            <a:endParaRPr lang="en-US" dirty="0" smtClean="0">
              <a:hlinkClick r:id="rId5"/>
            </a:endParaRPr>
          </a:p>
          <a:p>
            <a:pPr marL="0" lvl="0" indent="0">
              <a:spcAft>
                <a:spcPts val="1200"/>
              </a:spcAft>
              <a:buNone/>
            </a:pPr>
            <a:endParaRPr lang="en-US" dirty="0">
              <a:hlinkClick r:id="rId5"/>
            </a:endParaRPr>
          </a:p>
          <a:p>
            <a:pPr marL="0" lvl="0" indent="0">
              <a:spcAft>
                <a:spcPts val="1200"/>
              </a:spcAft>
              <a:buNone/>
            </a:pPr>
            <a:r>
              <a:rPr lang="en-US" dirty="0" smtClean="0">
                <a:hlinkClick r:id="rId5"/>
              </a:rPr>
              <a:t>www.socialimpactexchange.org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1C11-5070-4F4C-A327-A0C750CFD1E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Participants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17" y="1782762"/>
            <a:ext cx="8183838" cy="4206529"/>
          </a:xfrm>
        </p:spPr>
        <p:txBody>
          <a:bodyPr>
            <a:normAutofit/>
          </a:bodyPr>
          <a:lstStyle/>
          <a:p>
            <a:pPr>
              <a:spcAft>
                <a:spcPts val="2000"/>
              </a:spcAft>
              <a:buFont typeface="Wingdings" pitchFamily="2" charset="2"/>
              <a:buChar char="Ø"/>
            </a:pPr>
            <a:r>
              <a:rPr lang="en-US" b="1" dirty="0" smtClean="0"/>
              <a:t>John Feather, </a:t>
            </a:r>
            <a:r>
              <a:rPr lang="en-US" dirty="0" smtClean="0"/>
              <a:t>CEO, </a:t>
            </a:r>
            <a:r>
              <a:rPr lang="en-US" dirty="0" err="1" smtClean="0"/>
              <a:t>Grantmakers</a:t>
            </a:r>
            <a:r>
              <a:rPr lang="en-US" dirty="0" smtClean="0"/>
              <a:t> in Aging</a:t>
            </a:r>
          </a:p>
          <a:p>
            <a:pPr>
              <a:spcAft>
                <a:spcPts val="2000"/>
              </a:spcAft>
              <a:buFont typeface="Wingdings" pitchFamily="2" charset="2"/>
              <a:buChar char="Ø"/>
            </a:pPr>
            <a:r>
              <a:rPr lang="en-US" b="1" dirty="0" smtClean="0"/>
              <a:t>Chris Langston, </a:t>
            </a:r>
            <a:r>
              <a:rPr lang="en-US" dirty="0" smtClean="0"/>
              <a:t>Program Director, John A. Hartford Foundation </a:t>
            </a:r>
          </a:p>
          <a:p>
            <a:pPr>
              <a:spcAft>
                <a:spcPts val="2000"/>
              </a:spcAft>
              <a:buFont typeface="Wingdings" pitchFamily="2" charset="2"/>
              <a:buChar char="Ø"/>
            </a:pPr>
            <a:r>
              <a:rPr lang="en-US" b="1" dirty="0" smtClean="0"/>
              <a:t>Margaret Laws,</a:t>
            </a:r>
            <a:r>
              <a:rPr lang="en-US" dirty="0" smtClean="0"/>
              <a:t> Director of Innovations for the Underserved Program, California Healthcare Foundation</a:t>
            </a:r>
            <a:endParaRPr lang="en-US" b="1" dirty="0" smtClean="0"/>
          </a:p>
          <a:p>
            <a:pPr>
              <a:spcAft>
                <a:spcPts val="2000"/>
              </a:spcAft>
              <a:buFont typeface="Wingdings" pitchFamily="2" charset="2"/>
              <a:buChar char="Ø"/>
            </a:pPr>
            <a:r>
              <a:rPr lang="en-US" b="1" dirty="0" smtClean="0"/>
              <a:t>Faith Mitchell, </a:t>
            </a:r>
            <a:r>
              <a:rPr lang="en-US" dirty="0" smtClean="0"/>
              <a:t>President and CEO, </a:t>
            </a:r>
            <a:r>
              <a:rPr lang="en-US" dirty="0" err="1" smtClean="0"/>
              <a:t>Grantmakers</a:t>
            </a:r>
            <a:r>
              <a:rPr lang="en-US" dirty="0" smtClean="0"/>
              <a:t> in Health</a:t>
            </a:r>
            <a:endParaRPr lang="en-US" b="1" dirty="0" smtClean="0"/>
          </a:p>
          <a:p>
            <a:pPr>
              <a:spcAft>
                <a:spcPts val="2000"/>
              </a:spcAft>
              <a:buFont typeface="Wingdings" pitchFamily="2" charset="2"/>
              <a:buChar char="Ø"/>
            </a:pPr>
            <a:r>
              <a:rPr lang="en-US" b="1" dirty="0" smtClean="0"/>
              <a:t>Alex Rossides</a:t>
            </a:r>
            <a:r>
              <a:rPr lang="en-US" dirty="0" smtClean="0"/>
              <a:t>, President, Social Impact Exchange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1C11-5070-4F4C-A327-A0C750CFD1E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Agenda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17" y="1782762"/>
            <a:ext cx="8183838" cy="4206529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Welcome and Introductions</a:t>
            </a:r>
          </a:p>
          <a:p>
            <a:pPr lvl="0"/>
            <a:r>
              <a:rPr lang="en-US" dirty="0" smtClean="0"/>
              <a:t>Brief Overview </a:t>
            </a:r>
            <a:r>
              <a:rPr lang="en-US" dirty="0"/>
              <a:t>of the Social Impact Exchange </a:t>
            </a:r>
            <a:r>
              <a:rPr lang="en-US" dirty="0" smtClean="0"/>
              <a:t>and Its Work in Healthcare</a:t>
            </a:r>
          </a:p>
          <a:p>
            <a:pPr lvl="0"/>
            <a:r>
              <a:rPr lang="en-US" dirty="0" smtClean="0"/>
              <a:t>Panelist Discussion </a:t>
            </a:r>
          </a:p>
          <a:p>
            <a:pPr lvl="0"/>
            <a:r>
              <a:rPr lang="en-US" dirty="0" smtClean="0"/>
              <a:t>Audience </a:t>
            </a:r>
            <a:r>
              <a:rPr lang="en-US" dirty="0"/>
              <a:t>Q&amp;A</a:t>
            </a:r>
            <a:endParaRPr lang="en-US" dirty="0" smtClean="0"/>
          </a:p>
          <a:p>
            <a:pPr>
              <a:spcAft>
                <a:spcPts val="2000"/>
              </a:spcAft>
              <a:buFont typeface="Wingdings" pitchFamily="2" charset="2"/>
              <a:buChar char="Ø"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1C11-5070-4F4C-A327-A0C750CFD1E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10340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i="1" dirty="0" smtClean="0"/>
              <a:t>A national membership association dedicated to scaling proven social solutions to improve the lives of millions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Social Impact Exchange Overview</a:t>
            </a:r>
          </a:p>
          <a:p>
            <a:pPr lvl="0"/>
            <a:r>
              <a:rPr lang="en-US" dirty="0" smtClean="0"/>
              <a:t>Health Working Group</a:t>
            </a:r>
          </a:p>
          <a:p>
            <a:pPr lvl="0"/>
            <a:r>
              <a:rPr lang="en-US" dirty="0" smtClean="0"/>
              <a:t>Health Funder Network &amp; Marketplace </a:t>
            </a:r>
          </a:p>
          <a:p>
            <a:pPr lvl="0"/>
            <a:r>
              <a:rPr lang="en-US" dirty="0" smtClean="0"/>
              <a:t>Key Roles for Local, Regional and National Funders</a:t>
            </a:r>
          </a:p>
          <a:p>
            <a:pPr lvl="0"/>
            <a:r>
              <a:rPr lang="en-US" dirty="0" smtClean="0"/>
              <a:t>Current Scaling Initiatives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1C11-5070-4F4C-A327-A0C750CFD1E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 descr="SIElogo_stacked_wTag_prin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0" y="582948"/>
            <a:ext cx="35433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50680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1C11-5070-4F4C-A327-A0C750CFD1E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122" y="1051586"/>
            <a:ext cx="3383243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The </a:t>
            </a:r>
            <a:r>
              <a:rPr lang="en-US" sz="1600" dirty="0"/>
              <a:t>Commonwealth Fund</a:t>
            </a:r>
          </a:p>
          <a:p>
            <a:endParaRPr lang="en-US" sz="1600" dirty="0" smtClean="0"/>
          </a:p>
          <a:p>
            <a:r>
              <a:rPr lang="en-US" sz="1600" dirty="0" smtClean="0"/>
              <a:t>W.K</a:t>
            </a:r>
            <a:r>
              <a:rPr lang="en-US" sz="1600" dirty="0"/>
              <a:t>. Kellogg Foundation</a:t>
            </a:r>
          </a:p>
          <a:p>
            <a:endParaRPr lang="en-US" sz="1600" dirty="0" smtClean="0"/>
          </a:p>
          <a:p>
            <a:r>
              <a:rPr lang="en-US" sz="1600" dirty="0" smtClean="0"/>
              <a:t>Helmsley </a:t>
            </a:r>
            <a:r>
              <a:rPr lang="en-US" sz="1600" dirty="0"/>
              <a:t>Charitable Trust</a:t>
            </a:r>
          </a:p>
          <a:p>
            <a:endParaRPr lang="en-US" sz="1600" b="1" dirty="0" smtClean="0"/>
          </a:p>
          <a:p>
            <a:r>
              <a:rPr lang="en-US" sz="1600" dirty="0" smtClean="0"/>
              <a:t>New </a:t>
            </a:r>
            <a:r>
              <a:rPr lang="en-US" sz="1600" dirty="0"/>
              <a:t>York State Health Foundation</a:t>
            </a:r>
          </a:p>
          <a:p>
            <a:endParaRPr lang="en-US" sz="1600" dirty="0" smtClean="0"/>
          </a:p>
          <a:p>
            <a:r>
              <a:rPr lang="en-US" sz="1600" dirty="0" smtClean="0"/>
              <a:t>Centers </a:t>
            </a:r>
            <a:r>
              <a:rPr lang="en-US" sz="1600" dirty="0"/>
              <a:t>for Medicare &amp; Medicaid </a:t>
            </a:r>
            <a:r>
              <a:rPr lang="en-US" sz="1600" dirty="0" smtClean="0"/>
              <a:t>Services*</a:t>
            </a:r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Bristol-Myers </a:t>
            </a:r>
            <a:r>
              <a:rPr lang="en-US" sz="1600" dirty="0"/>
              <a:t>Squibb Foundation</a:t>
            </a:r>
          </a:p>
          <a:p>
            <a:endParaRPr lang="en-US" sz="1600" dirty="0" smtClean="0"/>
          </a:p>
          <a:p>
            <a:r>
              <a:rPr lang="en-US" sz="1600" dirty="0" smtClean="0"/>
              <a:t>Grantmakers </a:t>
            </a:r>
            <a:r>
              <a:rPr lang="en-US" sz="1600" dirty="0"/>
              <a:t>In </a:t>
            </a:r>
            <a:r>
              <a:rPr lang="en-US" sz="1600" dirty="0" smtClean="0"/>
              <a:t>Aging</a:t>
            </a:r>
          </a:p>
          <a:p>
            <a:endParaRPr lang="en-US" sz="1600" dirty="0"/>
          </a:p>
          <a:p>
            <a:r>
              <a:rPr lang="en-US" sz="1600" dirty="0" smtClean="0"/>
              <a:t>The </a:t>
            </a:r>
            <a:r>
              <a:rPr lang="en-US" sz="1600" dirty="0" err="1"/>
              <a:t>Kresge</a:t>
            </a:r>
            <a:r>
              <a:rPr lang="en-US" sz="1600" dirty="0"/>
              <a:t> </a:t>
            </a:r>
            <a:r>
              <a:rPr lang="en-US" sz="1600" dirty="0" smtClean="0"/>
              <a:t>Foundation</a:t>
            </a:r>
          </a:p>
          <a:p>
            <a:endParaRPr lang="en-US" sz="1600" dirty="0"/>
          </a:p>
          <a:p>
            <a:r>
              <a:rPr lang="en-US" sz="1600" dirty="0" smtClean="0"/>
              <a:t>The Atlantic Philanthropies</a:t>
            </a:r>
          </a:p>
          <a:p>
            <a:endParaRPr lang="en-US" sz="1600" dirty="0"/>
          </a:p>
          <a:p>
            <a:r>
              <a:rPr lang="en-US" sz="1600" dirty="0" smtClean="0"/>
              <a:t>Robert Wood Johnson Foundation</a:t>
            </a:r>
          </a:p>
          <a:p>
            <a:endParaRPr lang="en-US" sz="1600" dirty="0"/>
          </a:p>
          <a:p>
            <a:r>
              <a:rPr lang="en-US" sz="1600" dirty="0" smtClean="0"/>
              <a:t>Fannie E. </a:t>
            </a:r>
            <a:r>
              <a:rPr lang="en-US" sz="1600" dirty="0" err="1" smtClean="0"/>
              <a:t>Rippel</a:t>
            </a:r>
            <a:r>
              <a:rPr lang="en-US" sz="1600" dirty="0" smtClean="0"/>
              <a:t> Foundation</a:t>
            </a:r>
          </a:p>
          <a:p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4565230" y="1051586"/>
            <a:ext cx="347468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John </a:t>
            </a:r>
            <a:r>
              <a:rPr lang="en-US" sz="1600" dirty="0"/>
              <a:t>A. Hartford Foundation</a:t>
            </a:r>
          </a:p>
          <a:p>
            <a:endParaRPr lang="en-US" sz="1600" dirty="0" smtClean="0"/>
          </a:p>
          <a:p>
            <a:r>
              <a:rPr lang="en-US" sz="1600" dirty="0" smtClean="0"/>
              <a:t>California </a:t>
            </a:r>
            <a:r>
              <a:rPr lang="en-US" sz="1600" dirty="0"/>
              <a:t>Healthcare Foundation</a:t>
            </a:r>
          </a:p>
          <a:p>
            <a:endParaRPr lang="en-US" sz="1600" dirty="0" smtClean="0"/>
          </a:p>
          <a:p>
            <a:r>
              <a:rPr lang="en-US" sz="1600" dirty="0" smtClean="0"/>
              <a:t>Kaiser </a:t>
            </a:r>
            <a:r>
              <a:rPr lang="en-US" sz="1600" dirty="0"/>
              <a:t>Permanente</a:t>
            </a:r>
          </a:p>
          <a:p>
            <a:endParaRPr lang="en-US" sz="1600" dirty="0" smtClean="0"/>
          </a:p>
          <a:p>
            <a:r>
              <a:rPr lang="en-US" sz="1600" dirty="0" smtClean="0"/>
              <a:t>The </a:t>
            </a:r>
            <a:r>
              <a:rPr lang="en-US" sz="1600" dirty="0"/>
              <a:t>California Endowment</a:t>
            </a:r>
          </a:p>
          <a:p>
            <a:endParaRPr lang="en-US" sz="1600" dirty="0" smtClean="0"/>
          </a:p>
          <a:p>
            <a:r>
              <a:rPr lang="en-US" sz="1600" dirty="0" smtClean="0"/>
              <a:t>Grantmakers </a:t>
            </a:r>
            <a:r>
              <a:rPr lang="en-US" sz="1600" dirty="0"/>
              <a:t>In </a:t>
            </a:r>
            <a:r>
              <a:rPr lang="en-US" sz="1600" dirty="0" smtClean="0"/>
              <a:t>Health</a:t>
            </a:r>
          </a:p>
          <a:p>
            <a:r>
              <a:rPr lang="en-US" sz="1600" dirty="0"/>
              <a:t> </a:t>
            </a:r>
          </a:p>
          <a:p>
            <a:r>
              <a:rPr lang="en-US" sz="1600" dirty="0" smtClean="0"/>
              <a:t>LARC</a:t>
            </a:r>
          </a:p>
          <a:p>
            <a:endParaRPr lang="en-US" sz="1600" dirty="0"/>
          </a:p>
          <a:p>
            <a:r>
              <a:rPr lang="en-US" sz="1600" dirty="0" smtClean="0"/>
              <a:t>Danville  Regional Foundation</a:t>
            </a:r>
          </a:p>
          <a:p>
            <a:endParaRPr lang="en-US" sz="1600" dirty="0"/>
          </a:p>
          <a:p>
            <a:r>
              <a:rPr lang="en-US" sz="1600" dirty="0" smtClean="0"/>
              <a:t>Pew Charitable Trusts</a:t>
            </a:r>
          </a:p>
          <a:p>
            <a:endParaRPr lang="en-US" sz="1600" dirty="0"/>
          </a:p>
          <a:p>
            <a:r>
              <a:rPr lang="en-US" sz="1600" dirty="0" smtClean="0"/>
              <a:t>Fan Fox and Leslie R. Samuels Foundation</a:t>
            </a:r>
          </a:p>
          <a:p>
            <a:endParaRPr lang="en-US" sz="1600" dirty="0"/>
          </a:p>
          <a:p>
            <a:r>
              <a:rPr lang="en-US" sz="1600" dirty="0" smtClean="0"/>
              <a:t>Jewish Healthcare Foundation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005879" y="384452"/>
            <a:ext cx="49282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Health Working </a:t>
            </a:r>
            <a:r>
              <a:rPr lang="en-US" sz="2800" dirty="0"/>
              <a:t>Group Members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1002211"/>
            <a:ext cx="9144000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693887" y="6447118"/>
            <a:ext cx="2895600" cy="365125"/>
          </a:xfrm>
        </p:spPr>
        <p:txBody>
          <a:bodyPr/>
          <a:lstStyle/>
          <a:p>
            <a:r>
              <a:rPr lang="en-US" sz="1400" dirty="0" smtClean="0"/>
              <a:t>* ad hoc member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393366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Working Group Eligibility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17" y="1782763"/>
            <a:ext cx="8092399" cy="4023316"/>
          </a:xfrm>
        </p:spPr>
        <p:txBody>
          <a:bodyPr>
            <a:noAutofit/>
          </a:bodyPr>
          <a:lstStyle/>
          <a:p>
            <a:r>
              <a:rPr lang="en-US" sz="2200" b="1" dirty="0" smtClean="0"/>
              <a:t>Evidence</a:t>
            </a:r>
          </a:p>
          <a:p>
            <a:pPr lvl="1"/>
            <a:r>
              <a:rPr lang="en-US" sz="2200" dirty="0" smtClean="0"/>
              <a:t>Quantitative, third-party outcomes study</a:t>
            </a:r>
          </a:p>
          <a:p>
            <a:pPr lvl="1"/>
            <a:endParaRPr lang="en-US" sz="2200" dirty="0" smtClean="0"/>
          </a:p>
          <a:p>
            <a:pPr lvl="0"/>
            <a:r>
              <a:rPr lang="en-US" sz="2200" b="1" dirty="0" smtClean="0"/>
              <a:t>Growth Plan</a:t>
            </a:r>
          </a:p>
          <a:p>
            <a:pPr lvl="1"/>
            <a:r>
              <a:rPr lang="en-US" sz="2200" dirty="0" smtClean="0"/>
              <a:t>Strategic document detailing growth goals, implementation strategies, financial projections, and timeline</a:t>
            </a:r>
          </a:p>
          <a:p>
            <a:pPr marL="457200" lvl="1" indent="0">
              <a:buNone/>
            </a:pPr>
            <a:endParaRPr lang="en-US" sz="2200" dirty="0" smtClean="0"/>
          </a:p>
          <a:p>
            <a:r>
              <a:rPr lang="en-US" sz="2200" b="1" dirty="0" smtClean="0"/>
              <a:t>Scalability: Readiness to scale; initial success growing impact</a:t>
            </a:r>
            <a:endParaRPr lang="en-US" sz="2200" dirty="0" smtClean="0"/>
          </a:p>
          <a:p>
            <a:pPr lvl="1"/>
            <a:r>
              <a:rPr lang="en-US" sz="2200" dirty="0"/>
              <a:t>E</a:t>
            </a:r>
            <a:r>
              <a:rPr lang="en-US" sz="2200" dirty="0" smtClean="0"/>
              <a:t>.g., for program replication: success in multiple locations and/or significant number served</a:t>
            </a:r>
          </a:p>
          <a:p>
            <a:pPr lvl="1"/>
            <a:r>
              <a:rPr lang="en-US" sz="2200" dirty="0" smtClean="0"/>
              <a:t>Demonstrated transferability of outcomes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1C11-5070-4F4C-A327-A0C750CFD1E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Health Working Group Process:  An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17" y="1783098"/>
            <a:ext cx="8641083" cy="4755163"/>
          </a:xfrm>
        </p:spPr>
        <p:txBody>
          <a:bodyPr>
            <a:noAutofit/>
          </a:bodyPr>
          <a:lstStyle/>
          <a:p>
            <a:pPr lvl="0"/>
            <a:r>
              <a:rPr lang="en-US" sz="2600" dirty="0" smtClean="0"/>
              <a:t>Rigorous vetting process</a:t>
            </a:r>
          </a:p>
          <a:p>
            <a:pPr lvl="0"/>
            <a:r>
              <a:rPr lang="en-US" sz="2600" dirty="0" smtClean="0"/>
              <a:t>At least 3 members commit funding</a:t>
            </a:r>
          </a:p>
          <a:p>
            <a:pPr lvl="0"/>
            <a:r>
              <a:rPr lang="en-US" sz="2600" dirty="0" smtClean="0"/>
              <a:t>At least 25% of growth capital contributed </a:t>
            </a:r>
          </a:p>
          <a:p>
            <a:pPr lvl="0"/>
            <a:r>
              <a:rPr lang="en-US" sz="2600" dirty="0" smtClean="0"/>
              <a:t>Scaling initiatives shared with broader networks  of funders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1C11-5070-4F4C-A327-A0C750CFD1E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943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533732" y="2912245"/>
            <a:ext cx="1371600" cy="14249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20-30 Lead</a:t>
            </a:r>
          </a:p>
          <a:p>
            <a:pPr algn="ctr"/>
            <a:r>
              <a:rPr lang="en-US" sz="1600" b="1" dirty="0" smtClean="0"/>
              <a:t>Funders</a:t>
            </a:r>
            <a:endParaRPr lang="en-US" sz="1600" b="1" dirty="0"/>
          </a:p>
        </p:txBody>
      </p:sp>
      <p:sp>
        <p:nvSpPr>
          <p:cNvPr id="6" name="Oval 5"/>
          <p:cNvSpPr/>
          <p:nvPr/>
        </p:nvSpPr>
        <p:spPr>
          <a:xfrm>
            <a:off x="4819666" y="2395088"/>
            <a:ext cx="2514600" cy="249693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/>
              <a:t>1,000-2,000</a:t>
            </a:r>
          </a:p>
          <a:p>
            <a:r>
              <a:rPr lang="en-US" sz="2400" b="1" dirty="0" smtClean="0"/>
              <a:t>Funders </a:t>
            </a:r>
          </a:p>
          <a:p>
            <a:r>
              <a:rPr lang="en-US" sz="2400" b="1" dirty="0" smtClean="0"/>
              <a:t>Network &amp;</a:t>
            </a:r>
          </a:p>
          <a:p>
            <a:r>
              <a:rPr lang="en-US" sz="2400" b="1" dirty="0" smtClean="0"/>
              <a:t>Marketplace</a:t>
            </a:r>
            <a:endParaRPr lang="en-US" sz="2400" b="1" dirty="0"/>
          </a:p>
        </p:txBody>
      </p:sp>
      <p:cxnSp>
        <p:nvCxnSpPr>
          <p:cNvPr id="9" name="Straight Arrow Connector 8"/>
          <p:cNvCxnSpPr/>
          <p:nvPr/>
        </p:nvCxnSpPr>
        <p:spPr>
          <a:xfrm rot="360000" flipV="1">
            <a:off x="3765500" y="3112009"/>
            <a:ext cx="1130520" cy="114556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717810" y="4068613"/>
            <a:ext cx="1181100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03769" y="3314364"/>
            <a:ext cx="15240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solidFill>
                  <a:schemeClr val="bg1"/>
                </a:solidFill>
              </a:rPr>
              <a:t>20-30</a:t>
            </a:r>
          </a:p>
          <a:p>
            <a:pPr algn="ctr"/>
            <a:r>
              <a:rPr lang="en-US" sz="1700" b="1" dirty="0" smtClean="0">
                <a:solidFill>
                  <a:schemeClr val="bg1"/>
                </a:solidFill>
              </a:rPr>
              <a:t>Lead </a:t>
            </a:r>
          </a:p>
          <a:p>
            <a:pPr algn="ctr"/>
            <a:r>
              <a:rPr lang="en-US" sz="1700" b="1" dirty="0" smtClean="0">
                <a:solidFill>
                  <a:schemeClr val="bg1"/>
                </a:solidFill>
              </a:rPr>
              <a:t>Funders</a:t>
            </a:r>
          </a:p>
          <a:p>
            <a:pPr algn="ctr"/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572926" y="3776225"/>
            <a:ext cx="1447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Scaling Initiatives</a:t>
            </a:r>
          </a:p>
        </p:txBody>
      </p:sp>
      <p:sp>
        <p:nvSpPr>
          <p:cNvPr id="25" name="Title 24"/>
          <p:cNvSpPr txBox="1">
            <a:spLocks noGrp="1"/>
          </p:cNvSpPr>
          <p:nvPr>
            <p:ph type="title"/>
          </p:nvPr>
        </p:nvSpPr>
        <p:spPr>
          <a:xfrm>
            <a:off x="457200" y="124951"/>
            <a:ext cx="8229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Co-funding Process</a:t>
            </a:r>
            <a:r>
              <a:rPr lang="en-US" dirty="0" smtClean="0">
                <a:solidFill>
                  <a:schemeClr val="tx2"/>
                </a:solidFill>
                <a:latin typeface="+mj-lt"/>
              </a:rPr>
              <a:t/>
            </a:r>
            <a:br>
              <a:rPr lang="en-US" dirty="0" smtClean="0">
                <a:solidFill>
                  <a:schemeClr val="tx2"/>
                </a:solidFill>
                <a:latin typeface="+mj-lt"/>
              </a:rPr>
            </a:b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Funders:  Foundations, Individuals, Corporations, Government Agencies</a:t>
            </a:r>
            <a:endParaRPr lang="en-US" sz="18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1479135" y="3382391"/>
            <a:ext cx="978408" cy="509054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rgbClr val="00B05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13548" y="2842153"/>
            <a:ext cx="1107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Scaling</a:t>
            </a:r>
            <a:endParaRPr lang="en-US" sz="1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40546" y="3127480"/>
            <a:ext cx="11384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Initiatives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94951" y="4983463"/>
            <a:ext cx="1737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Broader Funder Networks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33731" y="4468526"/>
            <a:ext cx="1763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Working Group </a:t>
            </a:r>
            <a:r>
              <a:rPr lang="en-US" dirty="0" err="1" smtClean="0"/>
              <a:t>Collaboratives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426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Initial Scaling Opportunities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17" y="1874202"/>
            <a:ext cx="8366716" cy="4755163"/>
          </a:xfrm>
        </p:spPr>
        <p:txBody>
          <a:bodyPr>
            <a:noAutofit/>
          </a:bodyPr>
          <a:lstStyle/>
          <a:p>
            <a:pPr lvl="0">
              <a:spcAft>
                <a:spcPts val="1200"/>
              </a:spcAft>
            </a:pPr>
            <a:r>
              <a:rPr lang="en-US" dirty="0" smtClean="0"/>
              <a:t>Center to Advance Palliative Care (</a:t>
            </a:r>
            <a:r>
              <a:rPr lang="en-US" dirty="0" smtClean="0">
                <a:hlinkClick r:id="rId2"/>
              </a:rPr>
              <a:t>www.capc.org</a:t>
            </a:r>
            <a:r>
              <a:rPr lang="en-US" dirty="0" smtClean="0"/>
              <a:t>)</a:t>
            </a:r>
          </a:p>
          <a:p>
            <a:pPr lvl="0">
              <a:spcAft>
                <a:spcPts val="1200"/>
              </a:spcAft>
            </a:pPr>
            <a:r>
              <a:rPr lang="en-US" dirty="0" smtClean="0"/>
              <a:t>IMPACT (</a:t>
            </a:r>
            <a:r>
              <a:rPr lang="en-US" dirty="0">
                <a:hlinkClick r:id="rId3"/>
              </a:rPr>
              <a:t>http://impact-uw.org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)</a:t>
            </a:r>
          </a:p>
          <a:p>
            <a:pPr lvl="0">
              <a:spcAft>
                <a:spcPts val="1200"/>
              </a:spcAft>
            </a:pPr>
            <a:r>
              <a:rPr lang="en-US" dirty="0" err="1" smtClean="0"/>
              <a:t>Playworks</a:t>
            </a:r>
            <a:r>
              <a:rPr lang="en-US" dirty="0" smtClean="0"/>
              <a:t> (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://www.playworks.org/splash.php?r=%</a:t>
            </a:r>
            <a:r>
              <a:rPr lang="en-US" dirty="0" smtClean="0">
                <a:hlinkClick r:id="rId4"/>
              </a:rPr>
              <a:t>2F</a:t>
            </a:r>
            <a:r>
              <a:rPr lang="en-US" dirty="0" smtClean="0"/>
              <a:t>)</a:t>
            </a:r>
          </a:p>
          <a:p>
            <a:pPr lvl="0">
              <a:spcAft>
                <a:spcPts val="1200"/>
              </a:spcAft>
            </a:pPr>
            <a:r>
              <a:rPr lang="en-US" dirty="0" smtClean="0"/>
              <a:t>Project ECHO (</a:t>
            </a:r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://echo.unm.edu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)</a:t>
            </a:r>
          </a:p>
          <a:p>
            <a:pPr lvl="0">
              <a:spcAft>
                <a:spcPts val="1200"/>
              </a:spcAft>
            </a:pPr>
            <a:r>
              <a:rPr lang="en-US" dirty="0" smtClean="0"/>
              <a:t>Y-DPP  (</a:t>
            </a:r>
            <a:r>
              <a:rPr lang="en-US" dirty="0">
                <a:hlinkClick r:id="rId6"/>
              </a:rPr>
              <a:t>http://www.ymca.net/diabetes-prevention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1C11-5070-4F4C-A327-A0C750CFD1E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3147</TotalTime>
  <Words>403</Words>
  <Application>Microsoft Office PowerPoint</Application>
  <PresentationFormat>On-screen Show (4:3)</PresentationFormat>
  <Paragraphs>119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Participants </vt:lpstr>
      <vt:lpstr>Agenda </vt:lpstr>
      <vt:lpstr>Slide 4</vt:lpstr>
      <vt:lpstr>Slide 5</vt:lpstr>
      <vt:lpstr>Working Group Eligibility Guidelines</vt:lpstr>
      <vt:lpstr>Health Working Group Process:  An Overview </vt:lpstr>
      <vt:lpstr>Co-funding Process Funders:  Foundations, Individuals, Corporations, Government Agencies</vt:lpstr>
      <vt:lpstr>Initial Scaling Opportunities   </vt:lpstr>
      <vt:lpstr>Exchange Contact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Janice Schoos</dc:creator>
  <cp:lastModifiedBy>Anne Sherman</cp:lastModifiedBy>
  <cp:revision>297</cp:revision>
  <cp:lastPrinted>2013-11-18T22:40:00Z</cp:lastPrinted>
  <dcterms:created xsi:type="dcterms:W3CDTF">2012-08-02T15:13:13Z</dcterms:created>
  <dcterms:modified xsi:type="dcterms:W3CDTF">2013-11-19T18:45:07Z</dcterms:modified>
</cp:coreProperties>
</file>