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3" r:id="rId1"/>
  </p:sldMasterIdLst>
  <p:notesMasterIdLst>
    <p:notesMasterId r:id="rId17"/>
  </p:notesMasterIdLst>
  <p:handoutMasterIdLst>
    <p:handoutMasterId r:id="rId18"/>
  </p:handoutMasterIdLst>
  <p:sldIdLst>
    <p:sldId id="331" r:id="rId2"/>
    <p:sldId id="336" r:id="rId3"/>
    <p:sldId id="267" r:id="rId4"/>
    <p:sldId id="284" r:id="rId5"/>
    <p:sldId id="337" r:id="rId6"/>
    <p:sldId id="339" r:id="rId7"/>
    <p:sldId id="338" r:id="rId8"/>
    <p:sldId id="341" r:id="rId9"/>
    <p:sldId id="291" r:id="rId10"/>
    <p:sldId id="293" r:id="rId11"/>
    <p:sldId id="294" r:id="rId12"/>
    <p:sldId id="295" r:id="rId13"/>
    <p:sldId id="342" r:id="rId14"/>
    <p:sldId id="344" r:id="rId15"/>
    <p:sldId id="332" r:id="rId16"/>
  </p:sldIdLst>
  <p:sldSz cx="9144000" cy="6858000" type="screen4x3"/>
  <p:notesSz cx="6858000" cy="9296400"/>
  <p:embeddedFontLst>
    <p:embeddedFont>
      <p:font typeface="Myriad Web Pro" charset="0"/>
      <p:regular r:id="rId19"/>
      <p:bold r:id="rId20"/>
      <p:italic r:id="rId21"/>
    </p:embeddedFont>
    <p:embeddedFont>
      <p:font typeface="Garamond" pitchFamily="18" charset="0"/>
      <p:regular r:id="rId22"/>
      <p:bold r:id="rId23"/>
      <p:italic r:id="rId24"/>
    </p:embeddedFont>
    <p:embeddedFont>
      <p:font typeface="Calibri" pitchFamily="34" charset="0"/>
      <p:regular r:id="rId25"/>
      <p:bold r:id="rId26"/>
      <p:italic r:id="rId27"/>
      <p:boldItalic r:id="rId28"/>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038"/>
    <a:srgbClr val="000000"/>
    <a:srgbClr val="56A0D3"/>
    <a:srgbClr val="F6A01A"/>
    <a:srgbClr val="5C87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19" autoAdjust="0"/>
    <p:restoredTop sz="94671" autoAdjust="0"/>
  </p:normalViewPr>
  <p:slideViewPr>
    <p:cSldViewPr snapToGrid="0" snapToObjects="1">
      <p:cViewPr>
        <p:scale>
          <a:sx n="70" d="100"/>
          <a:sy n="70" d="100"/>
        </p:scale>
        <p:origin x="-894" y="-9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notesViewPr>
    <p:cSldViewPr snapToGrid="0" snapToObjects="1">
      <p:cViewPr>
        <p:scale>
          <a:sx n="86" d="100"/>
          <a:sy n="86" d="100"/>
        </p:scale>
        <p:origin x="-1926" y="210"/>
      </p:cViewPr>
      <p:guideLst>
        <p:guide orient="horz" pos="2928"/>
        <p:guide pos="2160"/>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5138"/>
          </a:xfrm>
          <a:prstGeom prst="rect">
            <a:avLst/>
          </a:prstGeom>
        </p:spPr>
        <p:txBody>
          <a:bodyPr vert="horz" lIns="91440" tIns="45720" rIns="91440" bIns="45720" rtlCol="0"/>
          <a:lstStyle>
            <a:lvl1pPr algn="r">
              <a:defRPr sz="1200"/>
            </a:lvl1pPr>
          </a:lstStyle>
          <a:p>
            <a:fld id="{74137027-629F-4F0D-8F26-5193BFFBA704}" type="datetimeFigureOut">
              <a:rPr lang="en-US" smtClean="0"/>
              <a:t>5/15/2013</a:t>
            </a:fld>
            <a:endParaRPr lang="en-US"/>
          </a:p>
        </p:txBody>
      </p:sp>
      <p:sp>
        <p:nvSpPr>
          <p:cNvPr id="4" name="Footer Placeholder 3"/>
          <p:cNvSpPr>
            <a:spLocks noGrp="1"/>
          </p:cNvSpPr>
          <p:nvPr>
            <p:ph type="ftr" sz="quarter" idx="2"/>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675"/>
            <a:ext cx="2972421" cy="465138"/>
          </a:xfrm>
          <a:prstGeom prst="rect">
            <a:avLst/>
          </a:prstGeom>
        </p:spPr>
        <p:txBody>
          <a:bodyPr vert="horz" lIns="91440" tIns="45720" rIns="91440" bIns="45720" rtlCol="0" anchor="b"/>
          <a:lstStyle>
            <a:lvl1pPr algn="r">
              <a:defRPr sz="1200"/>
            </a:lvl1pPr>
          </a:lstStyle>
          <a:p>
            <a:fld id="{B5C28D78-848E-43C4-A8A3-4D7D9B33D2FA}" type="slidenum">
              <a:rPr lang="en-US" smtClean="0"/>
              <a:t>‹#›</a:t>
            </a:fld>
            <a:endParaRPr lang="en-US"/>
          </a:p>
        </p:txBody>
      </p:sp>
    </p:spTree>
    <p:extLst>
      <p:ext uri="{BB962C8B-B14F-4D97-AF65-F5344CB8AC3E}">
        <p14:creationId xmlns:p14="http://schemas.microsoft.com/office/powerpoint/2010/main" val="150214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0869" cy="463550"/>
          </a:xfrm>
          <a:prstGeom prst="rect">
            <a:avLst/>
          </a:prstGeom>
        </p:spPr>
        <p:txBody>
          <a:bodyPr vert="horz" lIns="91614" tIns="45807" rIns="91614" bIns="45807"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5579" y="0"/>
            <a:ext cx="2970869" cy="463550"/>
          </a:xfrm>
          <a:prstGeom prst="rect">
            <a:avLst/>
          </a:prstGeom>
        </p:spPr>
        <p:txBody>
          <a:bodyPr vert="horz" lIns="91614" tIns="45807" rIns="91614" bIns="45807" rtlCol="0"/>
          <a:lstStyle>
            <a:lvl1pPr algn="r" fontAlgn="auto">
              <a:spcBef>
                <a:spcPts val="0"/>
              </a:spcBef>
              <a:spcAft>
                <a:spcPts val="0"/>
              </a:spcAft>
              <a:defRPr sz="1200">
                <a:latin typeface="+mn-lt"/>
              </a:defRPr>
            </a:lvl1pPr>
          </a:lstStyle>
          <a:p>
            <a:pPr>
              <a:defRPr/>
            </a:pPr>
            <a:fld id="{B0C469A1-7CE7-4F2B-8451-2FB44CA24B42}" type="datetimeFigureOut">
              <a:rPr lang="en-US"/>
              <a:pPr>
                <a:defRPr/>
              </a:pPr>
              <a:t>5/15/2013</a:t>
            </a:fld>
            <a:endParaRPr lang="en-US"/>
          </a:p>
        </p:txBody>
      </p:sp>
      <p:sp>
        <p:nvSpPr>
          <p:cNvPr id="4" name="Slide Image Placeholder 3"/>
          <p:cNvSpPr>
            <a:spLocks noGrp="1" noRot="1" noChangeAspect="1"/>
          </p:cNvSpPr>
          <p:nvPr>
            <p:ph type="sldImg" idx="2"/>
          </p:nvPr>
        </p:nvSpPr>
        <p:spPr>
          <a:xfrm>
            <a:off x="1104900" y="696913"/>
            <a:ext cx="4648200" cy="3487737"/>
          </a:xfrm>
          <a:prstGeom prst="rect">
            <a:avLst/>
          </a:prstGeom>
          <a:noFill/>
          <a:ln w="12700">
            <a:solidFill>
              <a:prstClr val="black"/>
            </a:solidFill>
          </a:ln>
        </p:spPr>
        <p:txBody>
          <a:bodyPr vert="horz" lIns="91614" tIns="45807" rIns="91614" bIns="45807" rtlCol="0" anchor="ctr"/>
          <a:lstStyle/>
          <a:p>
            <a:pPr lvl="0"/>
            <a:endParaRPr lang="en-US" noProof="0" smtClean="0"/>
          </a:p>
        </p:txBody>
      </p:sp>
      <p:sp>
        <p:nvSpPr>
          <p:cNvPr id="5" name="Notes Placeholder 4"/>
          <p:cNvSpPr>
            <a:spLocks noGrp="1"/>
          </p:cNvSpPr>
          <p:nvPr>
            <p:ph type="body" sz="quarter" idx="3"/>
          </p:nvPr>
        </p:nvSpPr>
        <p:spPr>
          <a:xfrm>
            <a:off x="686421" y="4416426"/>
            <a:ext cx="5485158" cy="4183063"/>
          </a:xfrm>
          <a:prstGeom prst="rect">
            <a:avLst/>
          </a:prstGeom>
        </p:spPr>
        <p:txBody>
          <a:bodyPr vert="horz" lIns="91614" tIns="45807" rIns="91614" bIns="4580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0869" cy="465138"/>
          </a:xfrm>
          <a:prstGeom prst="rect">
            <a:avLst/>
          </a:prstGeom>
        </p:spPr>
        <p:txBody>
          <a:bodyPr vert="horz" lIns="91614" tIns="45807" rIns="91614" bIns="45807"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5579" y="8829675"/>
            <a:ext cx="2970869" cy="465138"/>
          </a:xfrm>
          <a:prstGeom prst="rect">
            <a:avLst/>
          </a:prstGeom>
        </p:spPr>
        <p:txBody>
          <a:bodyPr vert="horz" lIns="91614" tIns="45807" rIns="91614" bIns="45807" rtlCol="0" anchor="b"/>
          <a:lstStyle>
            <a:lvl1pPr algn="r" fontAlgn="auto">
              <a:spcBef>
                <a:spcPts val="0"/>
              </a:spcBef>
              <a:spcAft>
                <a:spcPts val="0"/>
              </a:spcAft>
              <a:defRPr sz="1200">
                <a:latin typeface="+mn-lt"/>
              </a:defRPr>
            </a:lvl1pPr>
          </a:lstStyle>
          <a:p>
            <a:pPr>
              <a:defRPr/>
            </a:pPr>
            <a:fld id="{05C89B1B-F986-4531-8BC6-5090E78C9961}" type="slidenum">
              <a:rPr lang="en-US"/>
              <a:pPr>
                <a:defRPr/>
              </a:pPr>
              <a:t>‹#›</a:t>
            </a:fld>
            <a:endParaRPr lang="en-US"/>
          </a:p>
        </p:txBody>
      </p:sp>
    </p:spTree>
    <p:extLst>
      <p:ext uri="{BB962C8B-B14F-4D97-AF65-F5344CB8AC3E}">
        <p14:creationId xmlns:p14="http://schemas.microsoft.com/office/powerpoint/2010/main" val="7095338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eaLnBrk="1" fontAlgn="auto" hangingPunct="1">
              <a:spcBef>
                <a:spcPts val="0"/>
              </a:spcBef>
              <a:spcAft>
                <a:spcPts val="0"/>
              </a:spcAft>
              <a:defRPr/>
            </a:pPr>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1</a:t>
            </a:fld>
            <a:endParaRPr lang="en-US"/>
          </a:p>
        </p:txBody>
      </p:sp>
    </p:spTree>
    <p:extLst>
      <p:ext uri="{BB962C8B-B14F-4D97-AF65-F5344CB8AC3E}">
        <p14:creationId xmlns:p14="http://schemas.microsoft.com/office/powerpoint/2010/main" val="3628909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E7512F-F4E8-43F7-9752-7C6E9769AC7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5E7512F-F4E8-43F7-9752-7C6E9769AC7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Rapid</a:t>
            </a:r>
            <a:r>
              <a:rPr lang="en-US" baseline="0" dirty="0" smtClean="0"/>
              <a:t> evaluation - </a:t>
            </a:r>
            <a:r>
              <a:rPr lang="en-US" dirty="0" smtClean="0"/>
              <a:t>Rapid evaluations are brief assessments of the process and impact of innovative initiatives. Rapid evaluation is conducted through technical assistance to agencies or organizations implementing these initiatives and answer questions of interest to them. Rapid evaluations involve non-experimental or quasi-experimental methods, with data collection typically lasting 12–24 months. Cost</a:t>
            </a:r>
            <a:r>
              <a:rPr lang="en-US" baseline="0" dirty="0" smtClean="0"/>
              <a:t> $250-$500K. </a:t>
            </a:r>
          </a:p>
          <a:p>
            <a:endParaRPr lang="en-US" baseline="0" dirty="0" smtClean="0"/>
          </a:p>
          <a:p>
            <a:r>
              <a:rPr lang="en-US" baseline="0" dirty="0" err="1" smtClean="0"/>
              <a:t>Evaluability</a:t>
            </a:r>
            <a:r>
              <a:rPr lang="en-US" baseline="0" dirty="0" smtClean="0"/>
              <a:t> Assessment – Early Assessment of Programs and Policies to Address Childhood Obesity – $2.6M project funded by RWJF. One component was to identify school-based initiatives ready for rigorous evaluation. EXAMPLES</a:t>
            </a:r>
          </a:p>
          <a:p>
            <a:endParaRPr lang="en-US" baseline="0" dirty="0" smtClean="0"/>
          </a:p>
          <a:p>
            <a:r>
              <a:rPr lang="en-US" baseline="0" dirty="0" smtClean="0"/>
              <a:t>School-based evaluation TA –Work with a variety of entities sharing expertise on how to conduct school-based evaluations: US Surgeon General's office on the development of what is now called CORD- Childhood Obesity Research Demonstration Project; instrument development with school districts; evaluation design – DNPAO and Salad Bar Demonstration; evaluation tool development; Healthy Schools Program-Alliance for a Healthier Generation-Report review; Division of Violence Prevention.</a:t>
            </a:r>
            <a:endParaRPr lang="en-US" dirty="0"/>
          </a:p>
        </p:txBody>
      </p:sp>
      <p:sp>
        <p:nvSpPr>
          <p:cNvPr id="4" name="Slide Number Placeholder 3"/>
          <p:cNvSpPr>
            <a:spLocks noGrp="1"/>
          </p:cNvSpPr>
          <p:nvPr>
            <p:ph type="sldNum" sz="quarter" idx="10"/>
          </p:nvPr>
        </p:nvSpPr>
        <p:spPr/>
        <p:txBody>
          <a:bodyPr/>
          <a:lstStyle/>
          <a:p>
            <a:fld id="{F5E7512F-F4E8-43F7-9752-7C6E9769AC7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We do provide opportunities for training of trainers in all our tools and maintain a national cadre to assist states, districts, and schools. </a:t>
            </a:r>
            <a:endParaRPr lang="en-US" dirty="0"/>
          </a:p>
        </p:txBody>
      </p:sp>
      <p:sp>
        <p:nvSpPr>
          <p:cNvPr id="4" name="Slide Number Placeholder 3"/>
          <p:cNvSpPr>
            <a:spLocks noGrp="1"/>
          </p:cNvSpPr>
          <p:nvPr>
            <p:ph type="sldNum" sz="quarter" idx="10"/>
          </p:nvPr>
        </p:nvSpPr>
        <p:spPr/>
        <p:txBody>
          <a:bodyPr/>
          <a:lstStyle/>
          <a:p>
            <a:fld id="{05AD511D-F508-4C2D-A83F-21FC739BCEF8}" type="slidenum">
              <a:rPr lang="en-US" smtClean="0"/>
              <a:pPr/>
              <a:t>13</a:t>
            </a:fld>
            <a:endParaRPr lang="en-US" dirty="0"/>
          </a:p>
        </p:txBody>
      </p:sp>
    </p:spTree>
    <p:extLst>
      <p:ext uri="{BB962C8B-B14F-4D97-AF65-F5344CB8AC3E}">
        <p14:creationId xmlns:p14="http://schemas.microsoft.com/office/powerpoint/2010/main" val="2208326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we get to questions and discussion, I would like to invite you to our websites to find tools and resources for educators, parents and youth.</a:t>
            </a:r>
          </a:p>
          <a:p>
            <a:endParaRPr lang="en-US" baseline="0" dirty="0" smtClean="0"/>
          </a:p>
          <a:p>
            <a:r>
              <a:rPr lang="en-US" baseline="0" dirty="0" smtClean="0"/>
              <a:t>Thank you for the opportunity to present.</a:t>
            </a:r>
            <a:endParaRPr lang="en-US" dirty="0"/>
          </a:p>
        </p:txBody>
      </p:sp>
      <p:sp>
        <p:nvSpPr>
          <p:cNvPr id="4" name="Slide Number Placeholder 3"/>
          <p:cNvSpPr>
            <a:spLocks noGrp="1"/>
          </p:cNvSpPr>
          <p:nvPr>
            <p:ph type="sldNum" sz="quarter" idx="10"/>
          </p:nvPr>
        </p:nvSpPr>
        <p:spPr/>
        <p:txBody>
          <a:bodyPr/>
          <a:lstStyle/>
          <a:p>
            <a:fld id="{05AD511D-F508-4C2D-A83F-21FC739BCEF8}" type="slidenum">
              <a:rPr lang="en-US" smtClean="0"/>
              <a:pPr/>
              <a:t>14</a:t>
            </a:fld>
            <a:endParaRPr lang="en-US" dirty="0"/>
          </a:p>
        </p:txBody>
      </p:sp>
    </p:spTree>
    <p:extLst>
      <p:ext uri="{BB962C8B-B14F-4D97-AF65-F5344CB8AC3E}">
        <p14:creationId xmlns:p14="http://schemas.microsoft.com/office/powerpoint/2010/main" val="2209367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5C89B1B-F986-4531-8BC6-5090E78C9961}" type="slidenum">
              <a:rPr lang="en-US" smtClean="0"/>
              <a:pPr>
                <a:defRPr/>
              </a:pPr>
              <a:t>15</a:t>
            </a:fld>
            <a:endParaRPr lang="en-US"/>
          </a:p>
        </p:txBody>
      </p:sp>
    </p:spTree>
    <p:extLst>
      <p:ext uri="{BB962C8B-B14F-4D97-AF65-F5344CB8AC3E}">
        <p14:creationId xmlns:p14="http://schemas.microsoft.com/office/powerpoint/2010/main" val="3521138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416426"/>
            <a:ext cx="5485158" cy="4413249"/>
          </a:xfrm>
        </p:spPr>
        <p:txBody>
          <a:bodyPr>
            <a:normAutofit fontScale="92500"/>
          </a:bodyPr>
          <a:lstStyle/>
          <a:p>
            <a:pPr marL="0" indent="0">
              <a:buFont typeface="Arial" pitchFamily="34" charset="0"/>
              <a:buNone/>
            </a:pPr>
            <a:r>
              <a:rPr lang="en-US" b="1" baseline="0" dirty="0" smtClean="0"/>
              <a:t>Our goal is to help create healthy schools meaning an environment that supports the health </a:t>
            </a:r>
            <a:r>
              <a:rPr lang="en-US" b="1" u="sng" baseline="0" dirty="0" smtClean="0"/>
              <a:t>and</a:t>
            </a:r>
            <a:r>
              <a:rPr lang="en-US" b="1" baseline="0" dirty="0" smtClean="0"/>
              <a:t> learning of students. </a:t>
            </a:r>
          </a:p>
          <a:p>
            <a:pPr marL="0" indent="0">
              <a:buFont typeface="Arial" pitchFamily="34" charset="0"/>
              <a:buNone/>
            </a:pPr>
            <a:endParaRPr lang="en-US" b="1" baseline="0" dirty="0" smtClean="0"/>
          </a:p>
          <a:p>
            <a:pPr marL="0" indent="0">
              <a:buFont typeface="Arial" pitchFamily="34" charset="0"/>
              <a:buNone/>
            </a:pPr>
            <a:r>
              <a:rPr lang="en-US" b="1" dirty="0" smtClean="0"/>
              <a:t>As</a:t>
            </a:r>
            <a:r>
              <a:rPr lang="en-US" b="1" baseline="0" dirty="0" smtClean="0"/>
              <a:t> many of you know, CDC has a long history of working with schools.</a:t>
            </a:r>
          </a:p>
          <a:p>
            <a:pPr marL="0" indent="0">
              <a:buFont typeface="Arial" pitchFamily="34" charset="0"/>
              <a:buNone/>
            </a:pPr>
            <a:r>
              <a:rPr lang="en-US" b="1" baseline="0" dirty="0" smtClean="0"/>
              <a:t>We work with state and local public health and education agencies on shared priorities: </a:t>
            </a:r>
          </a:p>
          <a:p>
            <a:pPr marL="171450" indent="-171450">
              <a:buFont typeface="Arial" charset="0"/>
              <a:buChar char="•"/>
            </a:pPr>
            <a:r>
              <a:rPr lang="en-US" sz="1200" b="1" dirty="0" smtClean="0"/>
              <a:t>Increase quantity and quality of physical education and physical activity in schools</a:t>
            </a:r>
          </a:p>
          <a:p>
            <a:pPr marL="171450" indent="-171450">
              <a:buFont typeface="Arial" charset="0"/>
              <a:buChar char="•"/>
            </a:pPr>
            <a:r>
              <a:rPr lang="en-US" sz="1200" b="1" dirty="0" smtClean="0"/>
              <a:t>Improve the nutritional quality of foods provided in school</a:t>
            </a:r>
          </a:p>
          <a:p>
            <a:pPr marL="171450" indent="-171450">
              <a:buFont typeface="Arial" charset="0"/>
              <a:buChar char="•"/>
            </a:pPr>
            <a:r>
              <a:rPr lang="en-US" sz="1200" b="1" dirty="0" smtClean="0"/>
              <a:t>Help schools to manage chronic conditions</a:t>
            </a:r>
          </a:p>
          <a:p>
            <a:pPr marL="171450" indent="-171450">
              <a:buFont typeface="Arial" charset="0"/>
              <a:buChar char="•"/>
            </a:pPr>
            <a:r>
              <a:rPr lang="en-US" sz="1200" b="1" dirty="0" smtClean="0"/>
              <a:t>Support</a:t>
            </a:r>
            <a:r>
              <a:rPr lang="en-US" sz="1200" b="1" baseline="0" dirty="0" smtClean="0"/>
              <a:t> </a:t>
            </a:r>
            <a:r>
              <a:rPr lang="en-US" sz="1200" b="1" dirty="0" smtClean="0"/>
              <a:t>schools in implementing comprehensive tobacco free policies</a:t>
            </a:r>
          </a:p>
          <a:p>
            <a:pPr marL="0" indent="0">
              <a:buFont typeface="Arial" charset="0"/>
              <a:buNone/>
            </a:pPr>
            <a:endParaRPr lang="en-US" sz="1200" b="1" dirty="0" smtClean="0"/>
          </a:p>
          <a:p>
            <a:pPr marL="0" indent="0">
              <a:buFont typeface="Arial" pitchFamily="34" charset="0"/>
              <a:buNone/>
            </a:pPr>
            <a:endParaRPr lang="en-US" b="1" baseline="0" dirty="0" smtClean="0"/>
          </a:p>
          <a:p>
            <a:pPr marL="0" indent="0">
              <a:buFont typeface="Arial" pitchFamily="34" charset="0"/>
              <a:buNone/>
            </a:pPr>
            <a:r>
              <a:rPr lang="en-US" b="1" baseline="0" dirty="0" smtClean="0"/>
              <a:t>We work with our partners in education to:</a:t>
            </a:r>
          </a:p>
          <a:p>
            <a:pPr marL="171450" indent="-171450">
              <a:buFont typeface="Arial" charset="0"/>
              <a:buChar char="•"/>
            </a:pPr>
            <a:r>
              <a:rPr lang="en-US" sz="1200" b="1" dirty="0" smtClean="0"/>
              <a:t>Review science and research to develop evidence-based guidelines and recommendations for effective and feasible school programs and policy</a:t>
            </a:r>
          </a:p>
          <a:p>
            <a:pPr marL="171450" indent="-171450">
              <a:buFont typeface="Arial" charset="0"/>
              <a:buChar char="•"/>
            </a:pPr>
            <a:r>
              <a:rPr lang="en-US" sz="1200" b="1" dirty="0" smtClean="0"/>
              <a:t>Translate</a:t>
            </a:r>
            <a:r>
              <a:rPr lang="en-US" sz="1200" b="1" baseline="0" dirty="0" smtClean="0"/>
              <a:t> the science into t</a:t>
            </a:r>
            <a:r>
              <a:rPr lang="en-US" sz="1200" b="1" dirty="0" smtClean="0"/>
              <a:t>ools and resources for educators and administrators </a:t>
            </a:r>
          </a:p>
          <a:p>
            <a:pPr marL="171450" indent="-171450">
              <a:buFont typeface="Arial" charset="0"/>
              <a:buChar char="•"/>
            </a:pPr>
            <a:r>
              <a:rPr lang="en-US" sz="1200" b="1" dirty="0" smtClean="0"/>
              <a:t>Training and professional development</a:t>
            </a:r>
          </a:p>
          <a:p>
            <a:pPr marL="171450" indent="-171450">
              <a:buFont typeface="Arial" charset="0"/>
              <a:buChar char="•"/>
            </a:pPr>
            <a:r>
              <a:rPr lang="en-US" sz="1200" b="1" dirty="0" smtClean="0"/>
              <a:t>Support quality health education</a:t>
            </a:r>
          </a:p>
          <a:p>
            <a:pPr marL="171450" indent="-171450">
              <a:buFont typeface="Arial" charset="0"/>
              <a:buChar char="•"/>
            </a:pPr>
            <a:endParaRPr lang="en-US" sz="1200" b="1"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sz="1200" b="1" dirty="0" smtClean="0"/>
              <a:t>We</a:t>
            </a:r>
            <a:r>
              <a:rPr lang="en-US" sz="1200" b="1" baseline="0" dirty="0" smtClean="0"/>
              <a:t> encourage schools to implement all of these strategies within the framework of a CSH.</a:t>
            </a:r>
            <a:endParaRPr lang="en-US" sz="1200" b="1" dirty="0" smtClean="0"/>
          </a:p>
          <a:p>
            <a:pPr marL="0" indent="0">
              <a:buFont typeface="Arial" charset="0"/>
              <a:buNone/>
            </a:pPr>
            <a:endParaRPr lang="en-US" sz="1200" b="1" dirty="0" smtClean="0"/>
          </a:p>
          <a:p>
            <a:pPr marL="171450" indent="-171450">
              <a:buFont typeface="Arial" charset="0"/>
              <a:buChar char="•"/>
            </a:pPr>
            <a:endParaRPr lang="en-US" sz="1200" b="0" dirty="0" smtClean="0"/>
          </a:p>
          <a:p>
            <a:pPr marL="171450" indent="-171450">
              <a:buFont typeface="Arial" charset="0"/>
              <a:buChar char="•"/>
            </a:pPr>
            <a:endParaRPr lang="en-US" sz="1200" b="0" dirty="0" smtClean="0"/>
          </a:p>
          <a:p>
            <a:pPr marL="171450" indent="-171450">
              <a:buFont typeface="Arial" charset="0"/>
              <a:buChar char="•"/>
            </a:pPr>
            <a:endParaRPr lang="en-US" b="0" dirty="0" smtClean="0"/>
          </a:p>
        </p:txBody>
      </p:sp>
      <p:sp>
        <p:nvSpPr>
          <p:cNvPr id="4" name="Slide Number Placeholder 3"/>
          <p:cNvSpPr>
            <a:spLocks noGrp="1"/>
          </p:cNvSpPr>
          <p:nvPr>
            <p:ph type="sldNum" sz="quarter" idx="10"/>
          </p:nvPr>
        </p:nvSpPr>
        <p:spPr/>
        <p:txBody>
          <a:bodyPr/>
          <a:lstStyle/>
          <a:p>
            <a:fld id="{05AD511D-F508-4C2D-A83F-21FC739BCEF8}" type="slidenum">
              <a:rPr lang="en-US" smtClean="0"/>
              <a:pPr/>
              <a:t>2</a:t>
            </a:fld>
            <a:endParaRPr lang="en-US" dirty="0"/>
          </a:p>
        </p:txBody>
      </p:sp>
    </p:spTree>
    <p:extLst>
      <p:ext uri="{BB962C8B-B14F-4D97-AF65-F5344CB8AC3E}">
        <p14:creationId xmlns:p14="http://schemas.microsoft.com/office/powerpoint/2010/main" val="3493530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eaLnBrk="1" hangingPunct="1">
              <a:spcBef>
                <a:spcPts val="600"/>
              </a:spcBef>
              <a:spcAft>
                <a:spcPts val="800"/>
              </a:spcAft>
              <a:buFont typeface="Wingdings" pitchFamily="2" charset="2"/>
              <a:buChar char="§"/>
              <a:defRPr/>
            </a:pPr>
            <a:r>
              <a:rPr lang="en-US" sz="1800" b="1" dirty="0">
                <a:solidFill>
                  <a:srgbClr val="FFFFFF"/>
                </a:solidFill>
                <a:latin typeface="Arial" charset="0"/>
                <a:cs typeface="Arial" charset="0"/>
              </a:rPr>
              <a:t>Provides funding and support to states, tribal </a:t>
            </a:r>
            <a:r>
              <a:rPr lang="en-US" sz="1800" b="1" dirty="0" smtClean="0">
                <a:solidFill>
                  <a:srgbClr val="FFFFFF"/>
                </a:solidFill>
                <a:latin typeface="Arial" charset="0"/>
                <a:cs typeface="Arial" charset="0"/>
              </a:rPr>
              <a:t>g</a:t>
            </a:r>
          </a:p>
          <a:p>
            <a:pPr eaLnBrk="1" hangingPunct="1">
              <a:spcBef>
                <a:spcPts val="600"/>
              </a:spcBef>
              <a:spcAft>
                <a:spcPts val="800"/>
              </a:spcAft>
              <a:buFont typeface="Wingdings" pitchFamily="2" charset="2"/>
              <a:buChar char="§"/>
              <a:defRPr/>
            </a:pPr>
            <a:r>
              <a:rPr lang="en-US" sz="1800" b="1" dirty="0" smtClean="0">
                <a:cs typeface="Arial" charset="0"/>
              </a:rPr>
              <a:t>Provides funding and support to states, tribal governments, large urban school districts, and national organizations to implement programs </a:t>
            </a:r>
          </a:p>
          <a:p>
            <a:pPr eaLnBrk="1" hangingPunct="1">
              <a:spcBef>
                <a:spcPts val="600"/>
              </a:spcBef>
              <a:spcAft>
                <a:spcPts val="800"/>
              </a:spcAft>
              <a:buFont typeface="Wingdings" pitchFamily="2" charset="2"/>
              <a:buChar char="§"/>
              <a:defRPr/>
            </a:pPr>
            <a:r>
              <a:rPr lang="en-US" sz="1800" b="1" dirty="0" smtClean="0">
                <a:cs typeface="Arial" charset="0"/>
              </a:rPr>
              <a:t>Synthesizes and translates scientific research on the best strategies </a:t>
            </a:r>
          </a:p>
          <a:p>
            <a:pPr eaLnBrk="1" hangingPunct="1">
              <a:spcBef>
                <a:spcPts val="600"/>
              </a:spcBef>
              <a:spcAft>
                <a:spcPts val="800"/>
              </a:spcAft>
              <a:buFont typeface="Wingdings" pitchFamily="2" charset="2"/>
              <a:buChar char="§"/>
              <a:defRPr/>
            </a:pPr>
            <a:r>
              <a:rPr lang="en-US" sz="1800" b="1" dirty="0" smtClean="0">
                <a:cs typeface="Arial" charset="0"/>
              </a:rPr>
              <a:t>Create tools and resources</a:t>
            </a:r>
          </a:p>
          <a:p>
            <a:pPr eaLnBrk="1" hangingPunct="1">
              <a:spcBef>
                <a:spcPts val="600"/>
              </a:spcBef>
              <a:spcAft>
                <a:spcPts val="800"/>
              </a:spcAft>
              <a:buFont typeface="Wingdings" pitchFamily="2" charset="2"/>
              <a:buChar char="§"/>
              <a:defRPr/>
            </a:pPr>
            <a:r>
              <a:rPr lang="en-US" sz="1800" b="1" dirty="0" smtClean="0">
                <a:cs typeface="Arial" charset="0"/>
              </a:rPr>
              <a:t>Evaluates school-based policy, systems, environmental changes, and interventions</a:t>
            </a:r>
          </a:p>
          <a:p>
            <a:pPr eaLnBrk="1" hangingPunct="1">
              <a:spcBef>
                <a:spcPts val="600"/>
              </a:spcBef>
              <a:spcAft>
                <a:spcPts val="800"/>
              </a:spcAft>
              <a:buFont typeface="Wingdings" pitchFamily="2" charset="2"/>
              <a:buChar char="§"/>
              <a:defRPr/>
            </a:pPr>
            <a:r>
              <a:rPr lang="en-US" sz="1800" b="1" dirty="0" smtClean="0">
                <a:cs typeface="Arial" charset="0"/>
              </a:rPr>
              <a:t>Provides professional development and training services through a training network on our tools and how to work with schools.</a:t>
            </a:r>
          </a:p>
          <a:p>
            <a:pPr eaLnBrk="1" hangingPunct="1">
              <a:spcBef>
                <a:spcPts val="600"/>
              </a:spcBef>
              <a:spcAft>
                <a:spcPts val="800"/>
              </a:spcAft>
              <a:buFont typeface="Wingdings" pitchFamily="2" charset="2"/>
              <a:buChar char="§"/>
              <a:defRPr/>
            </a:pPr>
            <a:r>
              <a:rPr lang="en-US" sz="1800" b="1" dirty="0" smtClean="0">
                <a:cs typeface="Arial" charset="0"/>
              </a:rPr>
              <a:t>Collaborates with CDC programs, U.S. Dept. of Ed., U.S. Dept. of Agriculture, and other federal and national organizations.</a:t>
            </a:r>
          </a:p>
          <a:p>
            <a:pPr eaLnBrk="1" hangingPunct="1">
              <a:spcBef>
                <a:spcPts val="600"/>
              </a:spcBef>
              <a:spcAft>
                <a:spcPts val="800"/>
              </a:spcAft>
              <a:buFont typeface="Wingdings" pitchFamily="2" charset="2"/>
              <a:buChar char="§"/>
              <a:defRPr/>
            </a:pPr>
            <a:r>
              <a:rPr lang="en-US" sz="1800" b="1" dirty="0" smtClean="0">
                <a:solidFill>
                  <a:srgbClr val="FFFFFF"/>
                </a:solidFill>
                <a:latin typeface="Arial" charset="0"/>
                <a:cs typeface="Arial" charset="0"/>
              </a:rPr>
              <a:t>You</a:t>
            </a:r>
            <a:endParaRPr lang="en-US" sz="1800" b="1" dirty="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7528D258-D28C-46B0-87D5-00963FBADB5E}"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2D9E2A5B-3D4A-43CC-B009-14BA31BF9925}"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lvl="1" indent="0">
              <a:buFont typeface="Arial" charset="0"/>
              <a:buNone/>
            </a:pPr>
            <a:r>
              <a:rPr lang="en-US" sz="4200" b="1" dirty="0" smtClean="0"/>
              <a:t>We have a n</a:t>
            </a:r>
            <a:r>
              <a:rPr lang="en-US" sz="4200" b="1" baseline="0" dirty="0" smtClean="0"/>
              <a:t>ew funding opportunity announcement in which we are working across categorical programs to support cross-cutting approaches to promote health and prevent and control chronic diseases and their risk factors.  For school health this is a focus on childhood obesity.  We know that children who are obese are more likely to have </a:t>
            </a:r>
            <a:r>
              <a:rPr lang="en-US" sz="4200" b="1" dirty="0" err="1" smtClean="0"/>
              <a:t>prediabetes</a:t>
            </a:r>
            <a:r>
              <a:rPr lang="en-US" sz="4200" b="1" dirty="0" smtClean="0"/>
              <a:t> and have risk factors for cardiovascular disease, such as cholesterol or high blood pressure.</a:t>
            </a:r>
          </a:p>
          <a:p>
            <a:pPr marL="0" lvl="1" indent="0">
              <a:buFont typeface="Arial" charset="0"/>
              <a:buNone/>
            </a:pPr>
            <a:endParaRPr lang="en-US" sz="4200" dirty="0" smtClean="0"/>
          </a:p>
          <a:p>
            <a:pPr marL="342900" lvl="1" indent="-342900">
              <a:buFont typeface="Arial" charset="0"/>
              <a:buChar char="•"/>
            </a:pPr>
            <a:r>
              <a:rPr lang="en-US" sz="4200" dirty="0" smtClean="0"/>
              <a:t>Obese children are more likely to become obese adults at a higher risk for health problems such as heart disease, type 2 diabetes, stroke</a:t>
            </a:r>
          </a:p>
          <a:p>
            <a:pPr defTabSz="914303">
              <a:defRPr/>
            </a:pPr>
            <a:endParaRPr lang="en-US" sz="4800" dirty="0" smtClean="0"/>
          </a:p>
          <a:p>
            <a:pPr defTabSz="914303">
              <a:defRPr/>
            </a:pPr>
            <a:r>
              <a:rPr lang="en-US" sz="4800" b="1" dirty="0" smtClean="0"/>
              <a:t>As</a:t>
            </a:r>
            <a:r>
              <a:rPr lang="en-US" sz="4800" b="1" baseline="0" dirty="0" smtClean="0"/>
              <a:t> a result of this approach we will be able to support  a</a:t>
            </a:r>
            <a:r>
              <a:rPr lang="en-US" sz="4800" b="1" dirty="0" smtClean="0"/>
              <a:t>ll 50 states and DC.</a:t>
            </a:r>
            <a:r>
              <a:rPr lang="en-US" sz="4800" b="1" baseline="0" dirty="0" smtClean="0"/>
              <a:t> While state health departments will be the recipient of the funds we expect all states to have or develop an MOU with the state education agency that demonstrates commitment to work together to address the health and academic needs of students.</a:t>
            </a:r>
          </a:p>
          <a:p>
            <a:pPr defTabSz="914303">
              <a:defRPr/>
            </a:pPr>
            <a:endParaRPr lang="en-US" sz="4800" b="1" baseline="0" dirty="0" smtClean="0"/>
          </a:p>
          <a:p>
            <a:pPr marL="0" indent="0" defTabSz="914303">
              <a:buFont typeface="Arial" charset="0"/>
              <a:buNone/>
              <a:defRPr/>
            </a:pPr>
            <a:r>
              <a:rPr lang="en-US" sz="4800" b="1" baseline="0" dirty="0" smtClean="0"/>
              <a:t>Core strategies are focused on implementation – helping schools create healthier environments for students – professional development and training.  We hope that  administrators, educators, and others will become involved in this effort tap into the resources that will be made available through this initiative.</a:t>
            </a:r>
          </a:p>
          <a:p>
            <a:pPr marL="685800" indent="-685800" defTabSz="914303">
              <a:buFont typeface="Arial" charset="0"/>
              <a:buChar char="•"/>
              <a:defRPr/>
            </a:pPr>
            <a:endParaRPr lang="en-US" sz="4800" dirty="0" smtClean="0"/>
          </a:p>
          <a:p>
            <a:pPr defTabSz="914303">
              <a:defRPr/>
            </a:pPr>
            <a:endParaRPr lang="en-US" sz="4800" dirty="0" smtClean="0"/>
          </a:p>
          <a:p>
            <a:pPr defTabSz="914303">
              <a:defRPr/>
            </a:pPr>
            <a:endParaRPr lang="en-US" sz="4800" dirty="0" smtClean="0"/>
          </a:p>
          <a:p>
            <a:pPr marL="914303" lvl="2"/>
            <a:endParaRPr lang="en-US" sz="3400" dirty="0"/>
          </a:p>
          <a:p>
            <a:pPr lvl="1"/>
            <a:r>
              <a:rPr lang="en-US" sz="3400" dirty="0"/>
              <a:t> </a:t>
            </a:r>
          </a:p>
        </p:txBody>
      </p:sp>
      <p:sp>
        <p:nvSpPr>
          <p:cNvPr id="4" name="Slide Number Placeholder 3"/>
          <p:cNvSpPr>
            <a:spLocks noGrp="1"/>
          </p:cNvSpPr>
          <p:nvPr>
            <p:ph type="sldNum" sz="quarter" idx="10"/>
          </p:nvPr>
        </p:nvSpPr>
        <p:spPr/>
        <p:txBody>
          <a:bodyPr/>
          <a:lstStyle/>
          <a:p>
            <a:fld id="{05AD511D-F508-4C2D-A83F-21FC739BCEF8}" type="slidenum">
              <a:rPr lang="en-US" smtClean="0"/>
              <a:pPr/>
              <a:t>5</a:t>
            </a:fld>
            <a:endParaRPr lang="en-US" dirty="0"/>
          </a:p>
        </p:txBody>
      </p:sp>
    </p:spTree>
    <p:extLst>
      <p:ext uri="{BB962C8B-B14F-4D97-AF65-F5344CB8AC3E}">
        <p14:creationId xmlns:p14="http://schemas.microsoft.com/office/powerpoint/2010/main" val="169540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effectLst/>
                <a:latin typeface="+mn-lt"/>
                <a:ea typeface="+mn-ea"/>
                <a:cs typeface="+mn-cs"/>
              </a:rPr>
              <a:t>Schools play a critical role in teaching healthy eating habits and also in supporting a setting where children have access to healthy options.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Students access food in schools in many ways – the school lunch line, food that is offered from vendors for lunch, vending machines and in classroom parties or school functions. </a:t>
            </a:r>
          </a:p>
          <a:p>
            <a:r>
              <a:rPr lang="en-US" sz="1200" b="1"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All of these foods make up the school nutrition environment and parents and schools can work to make sure that healthier foods are offered. </a:t>
            </a:r>
          </a:p>
          <a:p>
            <a:r>
              <a:rPr lang="en-US" sz="1200" b="1" kern="1200" dirty="0" smtClean="0">
                <a:solidFill>
                  <a:schemeClr val="tx1"/>
                </a:solidFill>
                <a:effectLst/>
                <a:latin typeface="+mn-lt"/>
                <a:ea typeface="+mn-ea"/>
                <a:cs typeface="+mn-cs"/>
              </a:rPr>
              <a:t> </a:t>
            </a:r>
          </a:p>
          <a:p>
            <a:r>
              <a:rPr lang="en-US" b="1" dirty="0" smtClean="0"/>
              <a:t>Resources</a:t>
            </a:r>
            <a:r>
              <a:rPr lang="en-US" b="1" baseline="0" dirty="0" smtClean="0"/>
              <a:t> for administrators and educators: </a:t>
            </a:r>
          </a:p>
          <a:p>
            <a:pPr marL="171450" indent="-171450">
              <a:buFont typeface="Arial" charset="0"/>
              <a:buChar char="•"/>
            </a:pPr>
            <a:r>
              <a:rPr lang="en-US" b="1" baseline="0" dirty="0" smtClean="0"/>
              <a:t>IOM Fact Sheets – Nutrition Standards</a:t>
            </a:r>
          </a:p>
          <a:p>
            <a:pPr marL="171450" indent="-171450">
              <a:buFont typeface="Arial" charset="0"/>
              <a:buChar char="•"/>
            </a:pPr>
            <a:r>
              <a:rPr lang="en-US" b="1" baseline="0" dirty="0" smtClean="0"/>
              <a:t>Analysis of state policies for competitive foods in schools</a:t>
            </a:r>
          </a:p>
          <a:p>
            <a:pPr marL="171450" indent="-171450">
              <a:buFont typeface="Arial" charset="0"/>
              <a:buChar char="•"/>
            </a:pPr>
            <a:r>
              <a:rPr lang="en-US" b="1" baseline="0" dirty="0" smtClean="0"/>
              <a:t>Success stories and case studies – Making it Happen and Illinois Public Health Institute Case Studies on stronger standards for competitive foods (no long-term decrease in revenue). </a:t>
            </a:r>
            <a:endParaRPr lang="en-US" b="1" dirty="0"/>
          </a:p>
          <a:p>
            <a:endParaRPr lang="en-US" b="1" dirty="0" smtClean="0"/>
          </a:p>
          <a:p>
            <a:endParaRPr lang="en-US" dirty="0">
              <a:effectLst/>
            </a:endParaRPr>
          </a:p>
          <a:p>
            <a:endParaRPr lang="en-US" dirty="0" smtClean="0">
              <a:effectLst/>
            </a:endParaRPr>
          </a:p>
          <a:p>
            <a:r>
              <a:rPr lang="en-US" dirty="0"/>
              <a:t>   </a:t>
            </a:r>
          </a:p>
        </p:txBody>
      </p:sp>
      <p:sp>
        <p:nvSpPr>
          <p:cNvPr id="4" name="Slide Number Placeholder 3"/>
          <p:cNvSpPr>
            <a:spLocks noGrp="1"/>
          </p:cNvSpPr>
          <p:nvPr>
            <p:ph type="sldNum" sz="quarter" idx="10"/>
          </p:nvPr>
        </p:nvSpPr>
        <p:spPr/>
        <p:txBody>
          <a:bodyPr/>
          <a:lstStyle/>
          <a:p>
            <a:fld id="{05AD511D-F508-4C2D-A83F-21FC739BCEF8}" type="slidenum">
              <a:rPr lang="en-US" smtClean="0"/>
              <a:pPr/>
              <a:t>6</a:t>
            </a:fld>
            <a:endParaRPr lang="en-US" dirty="0"/>
          </a:p>
        </p:txBody>
      </p:sp>
    </p:spTree>
    <p:extLst>
      <p:ext uri="{BB962C8B-B14F-4D97-AF65-F5344CB8AC3E}">
        <p14:creationId xmlns:p14="http://schemas.microsoft.com/office/powerpoint/2010/main" val="1991025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9828" y="4416426"/>
            <a:ext cx="5860972" cy="4507237"/>
          </a:xfrm>
        </p:spPr>
        <p:txBody>
          <a:bodyPr>
            <a:normAutofit fontScale="85000" lnSpcReduction="20000"/>
          </a:bodyPr>
          <a:lstStyle/>
          <a:p>
            <a:r>
              <a:rPr lang="en-US" i="0" dirty="0" smtClean="0"/>
              <a:t>We</a:t>
            </a:r>
            <a:r>
              <a:rPr lang="en-US" i="0" baseline="0" dirty="0" smtClean="0"/>
              <a:t> know the benefits of physical activity and quality physical education in youth.</a:t>
            </a:r>
          </a:p>
          <a:p>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baseline="0" dirty="0" smtClean="0"/>
              <a:t>Physical education is the cornerstone of a comprehensive approach, however, </a:t>
            </a:r>
            <a:r>
              <a:rPr lang="en-US" b="1" dirty="0" smtClean="0"/>
              <a:t>physical activity before, during, and after school, staff involvement, and family and community engagement</a:t>
            </a:r>
            <a:r>
              <a:rPr lang="en-US" b="1" baseline="0" dirty="0" smtClean="0"/>
              <a:t> are all critical to a quality, comprehensive approach to physical activity.  </a:t>
            </a:r>
            <a:r>
              <a:rPr lang="en-US" b="1" dirty="0" smtClean="0"/>
              <a:t> In addition to quality physical education, examples of activities that are implemented within a CSPAP are recess, classroom physical activity breaks, intramurals and physical activity clubs, interscholastic sports, walk and bicycle to school initiatives, and joint-use agreements. </a:t>
            </a:r>
            <a:endParaRPr lang="en-US" sz="1100" b="1" dirty="0" smtClean="0"/>
          </a:p>
          <a:p>
            <a:endParaRPr lang="en-US" i="0" baseline="0" dirty="0" smtClean="0"/>
          </a:p>
          <a:p>
            <a:endParaRPr lang="en-US" i="0" baseline="0" dirty="0" smtClean="0"/>
          </a:p>
          <a:p>
            <a:r>
              <a:rPr lang="en-US" b="1" i="0" baseline="0" dirty="0" smtClean="0"/>
              <a:t>We have developed guidelines to support schools in implementing programs to support both physical activity and healthy eating. In the next month of so we will put out a guide to implementing a CSPAP which will provide step by step guidance..</a:t>
            </a:r>
          </a:p>
          <a:p>
            <a:r>
              <a:rPr lang="en-US" i="0" dirty="0" smtClean="0"/>
              <a:t>We</a:t>
            </a:r>
            <a:r>
              <a:rPr lang="en-US" i="0" baseline="0" dirty="0" smtClean="0"/>
              <a:t> know the benefits of physical activity and quality physical education in youth: </a:t>
            </a:r>
          </a:p>
          <a:p>
            <a:pPr lvl="0"/>
            <a:endParaRPr lang="en-US" dirty="0"/>
          </a:p>
          <a:p>
            <a:pPr lvl="0"/>
            <a:r>
              <a:rPr lang="en-US" dirty="0" smtClean="0"/>
              <a:t>A </a:t>
            </a:r>
            <a:r>
              <a:rPr lang="en-US" b="1" dirty="0"/>
              <a:t>CSPAP</a:t>
            </a:r>
            <a:r>
              <a:rPr lang="en-US" dirty="0"/>
              <a:t> is a multi-component program that includes the following: quality physical education as the foundation, physical activity before, during, and after school, staff involvement, and family and community engagement. In addition to quality physical education, examples of activities that are implemented within a CSPAP are recess, classroom physical activity breaks, intramurals and physical activity clubs, interscholastic sports, walk and bicycle to school initiatives, and joint-use agreements. </a:t>
            </a:r>
            <a:endParaRPr lang="en-US" sz="1100" dirty="0"/>
          </a:p>
          <a:p>
            <a:pPr lvl="0"/>
            <a:r>
              <a:rPr lang="en-US" dirty="0"/>
              <a:t>Development and implementation of a CSPAP requires strong coordination and synergy across all of the components.</a:t>
            </a:r>
            <a:endParaRPr lang="en-US" sz="1100" dirty="0"/>
          </a:p>
          <a:p>
            <a:pPr lvl="0"/>
            <a:endParaRPr lang="en-US" b="1" dirty="0" smtClean="0"/>
          </a:p>
          <a:p>
            <a:pPr lvl="0"/>
            <a:r>
              <a:rPr lang="en-US" b="1" dirty="0" smtClean="0"/>
              <a:t>Quality </a:t>
            </a:r>
            <a:r>
              <a:rPr lang="en-US" b="1" dirty="0"/>
              <a:t>or “enhanced” PE</a:t>
            </a:r>
            <a:r>
              <a:rPr lang="en-US" dirty="0"/>
              <a:t>: </a:t>
            </a:r>
            <a:endParaRPr lang="en-US" sz="1100" dirty="0"/>
          </a:p>
          <a:p>
            <a:pPr lvl="1"/>
            <a:r>
              <a:rPr lang="en-US" dirty="0"/>
              <a:t>meets the needs of all students </a:t>
            </a:r>
            <a:endParaRPr lang="en-US" sz="1100" dirty="0"/>
          </a:p>
          <a:p>
            <a:pPr lvl="1"/>
            <a:r>
              <a:rPr lang="en-US" dirty="0"/>
              <a:t>is an enjoyable experience for all students </a:t>
            </a:r>
            <a:endParaRPr lang="en-US" sz="1100" dirty="0"/>
          </a:p>
          <a:p>
            <a:pPr lvl="1"/>
            <a:r>
              <a:rPr lang="en-US" dirty="0"/>
              <a:t>keeps students active for most of physical education class time </a:t>
            </a:r>
            <a:endParaRPr lang="en-US" sz="1100" dirty="0"/>
          </a:p>
          <a:p>
            <a:pPr lvl="1"/>
            <a:r>
              <a:rPr lang="en-US" dirty="0"/>
              <a:t>teaches self-management </a:t>
            </a:r>
            <a:endParaRPr lang="en-US" sz="1100" dirty="0"/>
          </a:p>
          <a:p>
            <a:pPr lvl="1"/>
            <a:r>
              <a:rPr lang="en-US" dirty="0"/>
              <a:t>teaches skills to maximize movement proficiency </a:t>
            </a:r>
            <a:endParaRPr lang="en-US" sz="1100" dirty="0"/>
          </a:p>
          <a:p>
            <a:pPr lvl="1"/>
            <a:r>
              <a:rPr lang="en-US" dirty="0"/>
              <a:t>emphasizes knowledge and skills for a lifetime of physical activity.</a:t>
            </a:r>
            <a:endParaRPr lang="en-US" sz="1100" dirty="0"/>
          </a:p>
          <a:p>
            <a:endParaRPr lang="en-US" dirty="0"/>
          </a:p>
        </p:txBody>
      </p:sp>
      <p:sp>
        <p:nvSpPr>
          <p:cNvPr id="4" name="Slide Number Placeholder 3"/>
          <p:cNvSpPr>
            <a:spLocks noGrp="1"/>
          </p:cNvSpPr>
          <p:nvPr>
            <p:ph type="sldNum" sz="quarter" idx="10"/>
          </p:nvPr>
        </p:nvSpPr>
        <p:spPr/>
        <p:txBody>
          <a:bodyPr/>
          <a:lstStyle/>
          <a:p>
            <a:fld id="{05AD511D-F508-4C2D-A83F-21FC739BCEF8}" type="slidenum">
              <a:rPr lang="en-US" smtClean="0"/>
              <a:pPr/>
              <a:t>7</a:t>
            </a:fld>
            <a:endParaRPr lang="en-US" dirty="0"/>
          </a:p>
        </p:txBody>
      </p:sp>
    </p:spTree>
    <p:extLst>
      <p:ext uri="{BB962C8B-B14F-4D97-AF65-F5344CB8AC3E}">
        <p14:creationId xmlns:p14="http://schemas.microsoft.com/office/powerpoint/2010/main" val="4072517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8851" y="4184650"/>
            <a:ext cx="6183303" cy="4900735"/>
          </a:xfrm>
        </p:spPr>
        <p:txBody>
          <a:bodyPr>
            <a:normAutofit fontScale="25000" lnSpcReduction="20000"/>
          </a:bodyPr>
          <a:lstStyle/>
          <a:p>
            <a:endParaRPr lang="en-US" sz="2600" dirty="0" smtClean="0"/>
          </a:p>
          <a:p>
            <a:r>
              <a:rPr lang="en-US" sz="2600" kern="1200" dirty="0" smtClean="0">
                <a:solidFill>
                  <a:schemeClr val="tx1"/>
                </a:solidFill>
                <a:effectLst/>
              </a:rPr>
              <a:t>Chronic diseases—including heart disease, cancer, stroke, diabetes, obesity, and related risk factors, such as tobacco use, physical inactivity, and poor diet—are the leading causes of death and disability in the United States, accounting for 7 of every 10 deaths.  About one-fourth of people with chronic conditions have one or more daily activity limitations.    In 2005, 133 million Americans – almost 1 of every 2 adults – had at least one chronic illness.   </a:t>
            </a:r>
          </a:p>
          <a:p>
            <a:r>
              <a:rPr lang="en-US" sz="2600" kern="1200" dirty="0" smtClean="0">
                <a:solidFill>
                  <a:schemeClr val="tx1"/>
                </a:solidFill>
                <a:effectLst/>
              </a:rPr>
              <a:t> </a:t>
            </a:r>
          </a:p>
          <a:p>
            <a:r>
              <a:rPr lang="en-US" sz="2600" b="1" kern="1200" dirty="0" smtClean="0">
                <a:solidFill>
                  <a:schemeClr val="tx1"/>
                </a:solidFill>
                <a:effectLst/>
              </a:rPr>
              <a:t>Another</a:t>
            </a:r>
            <a:r>
              <a:rPr lang="en-US" sz="2600" b="1" kern="1200" baseline="0" dirty="0" smtClean="0">
                <a:solidFill>
                  <a:schemeClr val="tx1"/>
                </a:solidFill>
                <a:effectLst/>
              </a:rPr>
              <a:t> area of focus….</a:t>
            </a:r>
            <a:endParaRPr lang="en-US" sz="2600" b="1" kern="1200" dirty="0" smtClean="0">
              <a:solidFill>
                <a:schemeClr val="tx1"/>
              </a:solidFill>
              <a:effectLst/>
            </a:endParaRPr>
          </a:p>
          <a:p>
            <a:r>
              <a:rPr lang="en-US" sz="2600" b="1" kern="1200" dirty="0" smtClean="0">
                <a:solidFill>
                  <a:schemeClr val="tx1"/>
                </a:solidFill>
                <a:effectLst/>
              </a:rPr>
              <a:t>In recent years the prevalence of children and adolescents diagnosed with chronic conditions, including asthma, food allergies, and other activity, diet, and weight related conditions are also on the rise. Schools must be prepared to respond to the needs of students with chronic conditions. Schools can address the needs of students with chronic conditions by implementing policies, processes, and protocols that support both the daily management and emergency response needs of these students.</a:t>
            </a:r>
          </a:p>
          <a:p>
            <a:endParaRPr lang="en-US" sz="2600" b="1" kern="1200" dirty="0" smtClean="0">
              <a:solidFill>
                <a:schemeClr val="tx1"/>
              </a:solidFill>
              <a:effectLst/>
            </a:endParaRPr>
          </a:p>
          <a:p>
            <a:r>
              <a:rPr lang="en-US" sz="2600" b="1" kern="1200" dirty="0" smtClean="0">
                <a:solidFill>
                  <a:schemeClr val="tx1"/>
                </a:solidFill>
                <a:effectLst/>
              </a:rPr>
              <a:t>We</a:t>
            </a:r>
            <a:r>
              <a:rPr lang="en-US" sz="2600" b="1" kern="1200" baseline="0" dirty="0" smtClean="0">
                <a:solidFill>
                  <a:schemeClr val="tx1"/>
                </a:solidFill>
                <a:effectLst/>
              </a:rPr>
              <a:t> have quite a bit of experience in addressing asthma management in schools and are nearing completion of guidelines to manage food allergies. Given the needs of schools in this area we are expanding our role in this area and will be developing additional guidance for managing chronic conditions and this work  will also be supported with the state funding.</a:t>
            </a:r>
            <a:endParaRPr lang="en-US" sz="2600" b="1" kern="1200" dirty="0" smtClean="0">
              <a:solidFill>
                <a:schemeClr val="tx1"/>
              </a:solidFill>
              <a:effectLst/>
            </a:endParaRPr>
          </a:p>
          <a:p>
            <a:r>
              <a:rPr lang="en-US" sz="2600" kern="1200" dirty="0" smtClean="0">
                <a:solidFill>
                  <a:schemeClr val="tx1"/>
                </a:solidFill>
                <a:effectLst/>
              </a:rPr>
              <a:t> </a:t>
            </a:r>
          </a:p>
          <a:p>
            <a:pPr lvl="0"/>
            <a:r>
              <a:rPr lang="en-US" sz="2600" kern="1200" dirty="0" smtClean="0">
                <a:solidFill>
                  <a:schemeClr val="tx1"/>
                </a:solidFill>
                <a:effectLst/>
              </a:rPr>
              <a:t>Applicant partners with the State Department of Education.</a:t>
            </a:r>
          </a:p>
          <a:p>
            <a:pPr lvl="0"/>
            <a:r>
              <a:rPr lang="en-US" sz="2600" kern="1200" dirty="0" smtClean="0">
                <a:solidFill>
                  <a:schemeClr val="tx1"/>
                </a:solidFill>
                <a:effectLst/>
              </a:rPr>
              <a:t>Applicant collaborates with other partners (e.g., the National Association of School Nurses, state-level affiliates of American Academy of Pediatrics, Food Allergy Research and Education, and state-level affiliates of National Assembly of School-based Health Care).</a:t>
            </a:r>
          </a:p>
          <a:p>
            <a:r>
              <a:rPr lang="en-US" sz="2600" kern="1200" dirty="0" smtClean="0">
                <a:solidFill>
                  <a:schemeClr val="tx1"/>
                </a:solidFill>
                <a:effectLst/>
              </a:rPr>
              <a:t> </a:t>
            </a:r>
          </a:p>
          <a:p>
            <a:pPr lvl="0"/>
            <a:r>
              <a:rPr lang="en-US" sz="2600" kern="1200" dirty="0" smtClean="0">
                <a:solidFill>
                  <a:schemeClr val="tx1"/>
                </a:solidFill>
                <a:effectLst/>
              </a:rPr>
              <a:t>provides professional development and technical assistance to appropriate school staff on the processes and resources available to assist in the enrollment of eligible students with chronic conditions into private, state, or federally funded insurance programs. </a:t>
            </a:r>
          </a:p>
          <a:p>
            <a:r>
              <a:rPr lang="en-US" sz="2600" kern="1200" dirty="0" smtClean="0">
                <a:solidFill>
                  <a:schemeClr val="tx1"/>
                </a:solidFill>
                <a:effectLst/>
              </a:rPr>
              <a:t> </a:t>
            </a:r>
          </a:p>
          <a:p>
            <a:pPr lvl="0"/>
            <a:r>
              <a:rPr lang="en-US" sz="2600" kern="1200" dirty="0" smtClean="0">
                <a:solidFill>
                  <a:schemeClr val="tx1"/>
                </a:solidFill>
                <a:effectLst/>
              </a:rPr>
              <a:t>provides professional development and technical assistance to LEAs and school health, mental health, and social services staff on processes and protocols for providing referrals to community-based medical care providers for students identified with chronic conditions or at risk for activity, diet, and weight-related chronic conditions.</a:t>
            </a:r>
          </a:p>
          <a:p>
            <a:r>
              <a:rPr lang="en-US" sz="2600" kern="1200" dirty="0" smtClean="0">
                <a:solidFill>
                  <a:schemeClr val="tx1"/>
                </a:solidFill>
                <a:effectLst/>
              </a:rPr>
              <a:t> </a:t>
            </a:r>
          </a:p>
          <a:p>
            <a:pPr lvl="0"/>
            <a:r>
              <a:rPr lang="en-US" sz="2600" kern="1200" dirty="0" smtClean="0">
                <a:solidFill>
                  <a:schemeClr val="tx1"/>
                </a:solidFill>
                <a:effectLst/>
              </a:rPr>
              <a:t>develops protocols and provides technical assistance to LEAs and schools on the protocols for identifying students with chronic conditions. Processes to identify* students with chronic conditions may include, but are not limited to the use health room and attendance records to detect frequent school absences, frequent school health office visits, emergency room visits, or hospitalizations; parent and family communication of students’ conditions; and physician notifications.</a:t>
            </a:r>
          </a:p>
          <a:p>
            <a:r>
              <a:rPr lang="en-US" sz="2600" kern="1200" dirty="0" smtClean="0">
                <a:solidFill>
                  <a:schemeClr val="tx1"/>
                </a:solidFill>
                <a:effectLst/>
              </a:rPr>
              <a:t> </a:t>
            </a:r>
          </a:p>
          <a:p>
            <a:pPr lvl="0"/>
            <a:r>
              <a:rPr lang="en-US" sz="2600" kern="1200" dirty="0" smtClean="0">
                <a:solidFill>
                  <a:schemeClr val="tx1"/>
                </a:solidFill>
                <a:effectLst/>
              </a:rPr>
              <a:t>Applicant provides professional development and technical assistance to appropriate school staff on the use of 504 Plans, Individualized Education Plans (IEPs), Individualized Health Plans (IHPs), or condition specific management plans, such as Asthma Action Plans, Food Allergy Management Plans, Diabetes Management Plans, as appropriate, particularly for health services, medication administration, and symptom management and also appropriate physical activity modifications in the school setting. </a:t>
            </a:r>
          </a:p>
          <a:p>
            <a:r>
              <a:rPr lang="en-US" sz="2600" kern="1200" dirty="0" smtClean="0">
                <a:solidFill>
                  <a:schemeClr val="tx1"/>
                </a:solidFill>
                <a:effectLst/>
              </a:rPr>
              <a:t> </a:t>
            </a:r>
          </a:p>
          <a:p>
            <a:pPr lvl="0"/>
            <a:r>
              <a:rPr lang="en-US" sz="2600" kern="1200" dirty="0" smtClean="0">
                <a:solidFill>
                  <a:schemeClr val="tx1"/>
                </a:solidFill>
                <a:effectLst/>
              </a:rPr>
              <a:t>Applicant provides professional development and technical assistance to local education agencies (LEAs) and school staff on meeting the daily management and emergency care needs of students with chronic conditions. </a:t>
            </a:r>
          </a:p>
          <a:p>
            <a:pPr lvl="0"/>
            <a:endParaRPr lang="en-US" sz="2600" kern="1200" dirty="0" smtClean="0">
              <a:solidFill>
                <a:schemeClr val="tx1"/>
              </a:solidFill>
              <a:effectLst/>
            </a:endParaRPr>
          </a:p>
          <a:p>
            <a:pPr lvl="0"/>
            <a:r>
              <a:rPr lang="en-US" sz="2600" kern="1200" dirty="0" smtClean="0">
                <a:solidFill>
                  <a:schemeClr val="tx1"/>
                </a:solidFill>
                <a:effectLst/>
              </a:rPr>
              <a:t>Provide professional development to LEAs and school health, mental health, and social services staff on processes and protocols for providing condition specific self-management education to students identified with chronic conditions, such as: daily management of medication(s), response to asthma exacerbation, limiting exposure to a food allergen, or maintaining normal blood glucose levels.</a:t>
            </a:r>
          </a:p>
          <a:p>
            <a:r>
              <a:rPr lang="en-US" sz="2600" kern="1200" dirty="0" smtClean="0">
                <a:solidFill>
                  <a:schemeClr val="tx1"/>
                </a:solidFill>
                <a:effectLst/>
              </a:rPr>
              <a:t> </a:t>
            </a:r>
          </a:p>
          <a:p>
            <a:pPr lvl="0"/>
            <a:r>
              <a:rPr lang="en-US" sz="2600" kern="1200" dirty="0" smtClean="0">
                <a:solidFill>
                  <a:schemeClr val="tx1"/>
                </a:solidFill>
                <a:effectLst/>
              </a:rPr>
              <a:t>Provide professional development to LEAs and school health, mental health, and social services on conducting and appropriately documenting ongoing assessments of the health status of students identified with chronic conditions, such as:  periodic assessment of asthma control practices among students identified with asthma; inquiring about time since last seizure among students identified with epilepsy; or other direct measurement or student self-report to assess current health status. </a:t>
            </a:r>
          </a:p>
          <a:p>
            <a:r>
              <a:rPr lang="en-US" sz="1200" kern="1200" dirty="0" smtClean="0">
                <a:solidFill>
                  <a:schemeClr val="tx1"/>
                </a:solidFill>
                <a:effectLst/>
                <a:latin typeface="+mn-lt"/>
                <a:ea typeface="+mn-ea"/>
                <a:cs typeface="+mn-cs"/>
              </a:rPr>
              <a:t> </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AD511D-F508-4C2D-A83F-21FC739BCEF8}" type="slidenum">
              <a:rPr lang="en-US" smtClean="0"/>
              <a:pPr/>
              <a:t>8</a:t>
            </a:fld>
            <a:endParaRPr lang="en-US" dirty="0"/>
          </a:p>
        </p:txBody>
      </p:sp>
    </p:spTree>
    <p:extLst>
      <p:ext uri="{BB962C8B-B14F-4D97-AF65-F5344CB8AC3E}">
        <p14:creationId xmlns:p14="http://schemas.microsoft.com/office/powerpoint/2010/main" val="1907173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E7512F-F4E8-43F7-9752-7C6E9769AC7B}" type="slidenum">
              <a:rPr lang="en-US" smtClean="0"/>
              <a:pPr/>
              <a:t>9</a:t>
            </a:fld>
            <a:endParaRPr lang="en-US"/>
          </a:p>
        </p:txBody>
      </p:sp>
    </p:spTree>
    <p:extLst>
      <p:ext uri="{BB962C8B-B14F-4D97-AF65-F5344CB8AC3E}">
        <p14:creationId xmlns:p14="http://schemas.microsoft.com/office/powerpoint/2010/main" val="2536785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pPr lvl="0"/>
            <a:r>
              <a:rPr lang="en-US" smtClean="0"/>
              <a:t>Click to edit Master text styles</a:t>
            </a:r>
          </a:p>
        </p:txBody>
      </p:sp>
    </p:spTree>
    <p:extLst>
      <p:ext uri="{BB962C8B-B14F-4D97-AF65-F5344CB8AC3E}">
        <p14:creationId xmlns:p14="http://schemas.microsoft.com/office/powerpoint/2010/main" val="39331904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76200" y="6553200"/>
            <a:ext cx="2133600" cy="168275"/>
          </a:xfrm>
          <a:prstGeom prst="rect">
            <a:avLst/>
          </a:prstGeom>
        </p:spPr>
        <p:txBody>
          <a:bodyPr/>
          <a:lstStyle>
            <a:lvl1pPr fontAlgn="auto">
              <a:spcBef>
                <a:spcPts val="0"/>
              </a:spcBef>
              <a:spcAft>
                <a:spcPts val="0"/>
              </a:spcAft>
              <a:defRPr>
                <a:latin typeface="+mn-lt"/>
              </a:defRPr>
            </a:lvl1pPr>
          </a:lstStyle>
          <a:p>
            <a:pPr>
              <a:defRPr/>
            </a:pPr>
            <a:fld id="{53EA4C16-6636-4313-86A8-5CF56162FB13}" type="datetime1">
              <a:rPr lang="en-US"/>
              <a:pPr>
                <a:defRPr/>
              </a:pPr>
              <a:t>5/15/2013</a:t>
            </a:fld>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latin typeface="+mn-lt"/>
              </a:defRPr>
            </a:lvl1pPr>
          </a:lstStyle>
          <a:p>
            <a:pPr>
              <a:defRPr/>
            </a:pPr>
            <a:fld id="{5587D290-0685-4B0B-A206-A4813C6EDE9A}" type="slidenum">
              <a:rPr lang="en-US"/>
              <a:pPr>
                <a:defRPr/>
              </a:pPr>
              <a:t>‹#›</a:t>
            </a:fld>
            <a:endParaRPr lang="en-US"/>
          </a:p>
        </p:txBody>
      </p:sp>
    </p:spTree>
    <p:extLst>
      <p:ext uri="{BB962C8B-B14F-4D97-AF65-F5344CB8AC3E}">
        <p14:creationId xmlns:p14="http://schemas.microsoft.com/office/powerpoint/2010/main" val="673625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3048000"/>
            <a:ext cx="8229600" cy="1676400"/>
          </a:xfrm>
          <a:prstGeom prst="rect">
            <a:avLst/>
          </a:prstGeom>
        </p:spPr>
        <p:txBody>
          <a:bodyPr/>
          <a:lstStyle>
            <a:lvl1pPr marL="0" marR="0" indent="0" algn="ctr" defTabSz="914400" rtl="0" eaLnBrk="1" fontAlgn="auto" latinLnBrk="0" hangingPunct="1">
              <a:lnSpc>
                <a:spcPts val="4200"/>
              </a:lnSpc>
              <a:spcBef>
                <a:spcPct val="0"/>
              </a:spcBef>
              <a:spcAft>
                <a:spcPts val="0"/>
              </a:spcAft>
              <a:buClrTx/>
              <a:buSzTx/>
              <a:buFontTx/>
              <a:buNone/>
              <a:tabLst/>
              <a:defRPr sz="3800" b="1" baseline="0">
                <a:solidFill>
                  <a:schemeClr val="bg1"/>
                </a:solidFill>
                <a:effectLst/>
              </a:defRPr>
            </a:lvl1pPr>
          </a:lstStyle>
          <a:p>
            <a:r>
              <a:rPr lang="en-US" b="1" dirty="0" smtClean="0">
                <a:solidFill>
                  <a:srgbClr val="FFC000"/>
                </a:solidFill>
                <a:latin typeface="Calibri" pitchFamily="34" charset="0"/>
                <a:cs typeface="Calibri" pitchFamily="34" charset="0"/>
              </a:rPr>
              <a:t>Saving Lives. Protecting People.</a:t>
            </a:r>
            <a:br>
              <a:rPr lang="en-US" b="1" dirty="0" smtClean="0">
                <a:solidFill>
                  <a:srgbClr val="FFC000"/>
                </a:solidFill>
                <a:latin typeface="Calibri" pitchFamily="34" charset="0"/>
                <a:cs typeface="Calibri" pitchFamily="34" charset="0"/>
              </a:rPr>
            </a:br>
            <a:r>
              <a:rPr lang="en-US" b="1" dirty="0" smtClean="0">
                <a:solidFill>
                  <a:srgbClr val="FFC000"/>
                </a:solidFill>
                <a:latin typeface="Calibri" pitchFamily="34" charset="0"/>
                <a:cs typeface="Calibri" pitchFamily="34" charset="0"/>
              </a:rPr>
              <a:t>Saving Money through Prevention.</a:t>
            </a:r>
            <a:endParaRPr lang="en-US" b="1" dirty="0">
              <a:solidFill>
                <a:srgbClr val="FFC000"/>
              </a:solidFill>
              <a:latin typeface="Calibri" pitchFamily="34" charset="0"/>
              <a:cs typeface="Calibri" pitchFamily="34" charset="0"/>
            </a:endParaRPr>
          </a:p>
        </p:txBody>
      </p:sp>
      <p:sp>
        <p:nvSpPr>
          <p:cNvPr id="5" name="Subtitle 2"/>
          <p:cNvSpPr>
            <a:spLocks noGrp="1"/>
          </p:cNvSpPr>
          <p:nvPr>
            <p:ph type="subTitle" idx="1" hasCustomPrompt="1"/>
          </p:nvPr>
        </p:nvSpPr>
        <p:spPr>
          <a:xfrm>
            <a:off x="1371600" y="4419600"/>
            <a:ext cx="6400800" cy="838200"/>
          </a:xfrm>
          <a:prstGeom prst="rect">
            <a:avLst/>
          </a:prstGeom>
        </p:spPr>
        <p:txBody>
          <a:bodyPr/>
          <a:lstStyle>
            <a:lvl1pPr marL="0" indent="0" algn="ctr">
              <a:buNone/>
              <a:defRPr sz="2000" b="1" baseline="0">
                <a:solidFill>
                  <a:srgbClr val="FFC000"/>
                </a:solidFill>
                <a:effectLst/>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Title of Presentation or Event</a:t>
            </a:r>
          </a:p>
          <a:p>
            <a:r>
              <a:rPr lang="en-US" dirty="0" smtClean="0"/>
              <a:t>Your name </a:t>
            </a:r>
          </a:p>
        </p:txBody>
      </p:sp>
      <p:sp>
        <p:nvSpPr>
          <p:cNvPr id="9" name="Text Placeholder 8"/>
          <p:cNvSpPr>
            <a:spLocks noGrp="1"/>
          </p:cNvSpPr>
          <p:nvPr>
            <p:ph type="body" sz="quarter" idx="10" hasCustomPrompt="1"/>
          </p:nvPr>
        </p:nvSpPr>
        <p:spPr>
          <a:xfrm>
            <a:off x="1371600" y="5410200"/>
            <a:ext cx="6400800" cy="533400"/>
          </a:xfrm>
          <a:prstGeom prst="rect">
            <a:avLst/>
          </a:prstGeom>
        </p:spPr>
        <p:txBody>
          <a:bodyPr/>
          <a:lstStyle>
            <a:lvl1pPr algn="ctr">
              <a:lnSpc>
                <a:spcPts val="2000"/>
              </a:lnSpc>
              <a:buNone/>
              <a:defRPr sz="1800" baseline="0">
                <a:solidFill>
                  <a:srgbClr val="FFC000"/>
                </a:solidFill>
                <a:latin typeface="Calibri" pitchFamily="34" charset="0"/>
                <a:cs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Date of Event</a:t>
            </a:r>
            <a:endParaRPr lang="en-US" dirty="0"/>
          </a:p>
        </p:txBody>
      </p:sp>
      <p:sp>
        <p:nvSpPr>
          <p:cNvPr id="6"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latin typeface="Calibri" pitchFamily="34" charset="0"/>
                <a:cs typeface="Calibri" pitchFamily="34" charset="0"/>
              </a:defRPr>
            </a:lvl1pPr>
          </a:lstStyle>
          <a:p>
            <a:r>
              <a:rPr lang="en-US" dirty="0" smtClean="0"/>
              <a:t>U.S. Department of Health and Human Services</a:t>
            </a:r>
            <a:endParaRPr lang="en-US" dirty="0"/>
          </a:p>
        </p:txBody>
      </p:sp>
      <p:sp>
        <p:nvSpPr>
          <p:cNvPr id="7"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latin typeface="Calibri" pitchFamily="34" charset="0"/>
                <a:cs typeface="Calibri" pitchFamily="34" charset="0"/>
              </a:defRPr>
            </a:lvl1pPr>
          </a:lstStyle>
          <a:p>
            <a:r>
              <a:rPr lang="en-US" dirty="0" smtClean="0"/>
              <a:t>Centers for Disease Control and Prevention</a:t>
            </a:r>
            <a:endParaRPr lang="en-US" dirty="0"/>
          </a:p>
        </p:txBody>
      </p:sp>
    </p:spTree>
    <p:extLst>
      <p:ext uri="{BB962C8B-B14F-4D97-AF65-F5344CB8AC3E}">
        <p14:creationId xmlns:p14="http://schemas.microsoft.com/office/powerpoint/2010/main" val="2218854666"/>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685800"/>
            <a:ext cx="8229600" cy="1295400"/>
          </a:xfrm>
          <a:prstGeom prst="rect">
            <a:avLst/>
          </a:prstGeom>
        </p:spPr>
        <p:txBody>
          <a:bodyPr/>
          <a:lstStyle>
            <a:lvl1pPr>
              <a:lnSpc>
                <a:spcPts val="4200"/>
              </a:lnSpc>
              <a:defRPr sz="3800" b="1" baseline="0">
                <a:solidFill>
                  <a:schemeClr val="bg1"/>
                </a:solidFill>
                <a:effectLst/>
              </a:defRPr>
            </a:lvl1pPr>
          </a:lstStyle>
          <a:p>
            <a:r>
              <a:rPr lang="en-US" b="1" dirty="0" smtClean="0">
                <a:solidFill>
                  <a:srgbClr val="FFC000"/>
                </a:solidFill>
                <a:latin typeface="Calibri" pitchFamily="34" charset="0"/>
                <a:cs typeface="Calibri" pitchFamily="34" charset="0"/>
              </a:rPr>
              <a:t>Saving Lives. Protecting People.</a:t>
            </a:r>
            <a:br>
              <a:rPr lang="en-US" b="1" dirty="0" smtClean="0">
                <a:solidFill>
                  <a:srgbClr val="FFC000"/>
                </a:solidFill>
                <a:latin typeface="Calibri" pitchFamily="34" charset="0"/>
                <a:cs typeface="Calibri" pitchFamily="34" charset="0"/>
              </a:rPr>
            </a:br>
            <a:r>
              <a:rPr lang="en-US" b="1" dirty="0" smtClean="0">
                <a:solidFill>
                  <a:srgbClr val="FFC000"/>
                </a:solidFill>
                <a:latin typeface="Calibri" pitchFamily="34" charset="0"/>
                <a:cs typeface="Calibri" pitchFamily="34" charset="0"/>
              </a:rPr>
              <a:t>Saving Money through Prevention.</a:t>
            </a:r>
            <a:endParaRPr lang="en-US" dirty="0"/>
          </a:p>
        </p:txBody>
      </p:sp>
      <p:sp>
        <p:nvSpPr>
          <p:cNvPr id="6"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latin typeface="Calibri" pitchFamily="34" charset="0"/>
                <a:cs typeface="Calibri" pitchFamily="34" charset="0"/>
              </a:defRPr>
            </a:lvl1pPr>
          </a:lstStyle>
          <a:p>
            <a:r>
              <a:rPr lang="en-US" dirty="0" smtClean="0"/>
              <a:t>U.S. Department of Health and Human Services</a:t>
            </a:r>
            <a:endParaRPr lang="en-US" dirty="0"/>
          </a:p>
        </p:txBody>
      </p:sp>
      <p:sp>
        <p:nvSpPr>
          <p:cNvPr id="7"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latin typeface="Calibri" pitchFamily="34" charset="0"/>
                <a:cs typeface="Calibri" pitchFamily="34" charset="0"/>
              </a:defRPr>
            </a:lvl1pPr>
          </a:lstStyle>
          <a:p>
            <a:r>
              <a:rPr lang="en-US" dirty="0" smtClean="0"/>
              <a:t>Centers for Disease Control and Prevention</a:t>
            </a:r>
            <a:endParaRPr lang="en-US" dirty="0"/>
          </a:p>
        </p:txBody>
      </p:sp>
    </p:spTree>
    <p:extLst>
      <p:ext uri="{BB962C8B-B14F-4D97-AF65-F5344CB8AC3E}">
        <p14:creationId xmlns:p14="http://schemas.microsoft.com/office/powerpoint/2010/main" val="343023678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372103334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70108990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188778461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226018378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49778402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311533505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7500949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userDrawn="1"/>
        </p:nvSpPr>
        <p:spPr bwMode="auto">
          <a:xfrm>
            <a:off x="1371600" y="4343400"/>
            <a:ext cx="6400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300" b="1">
                <a:solidFill>
                  <a:schemeClr val="tx2"/>
                </a:solidFill>
                <a:latin typeface="Myriad Web Pro" charset="0"/>
              </a:rPr>
              <a:t>For more information please contact Centers for Disease Control and Prevention</a:t>
            </a:r>
          </a:p>
        </p:txBody>
      </p:sp>
      <p:sp>
        <p:nvSpPr>
          <p:cNvPr id="6" name="Rectangle 2"/>
          <p:cNvSpPr>
            <a:spLocks noChangeArrowheads="1"/>
          </p:cNvSpPr>
          <p:nvPr userDrawn="1"/>
        </p:nvSpPr>
        <p:spPr bwMode="auto">
          <a:xfrm>
            <a:off x="1371600" y="4705350"/>
            <a:ext cx="594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solidFill>
                  <a:schemeClr val="tx2"/>
                </a:solidFill>
                <a:latin typeface="Myriad Web Pro" charset="0"/>
              </a:rPr>
              <a:t>1600 Clifton Road NE, Atlanta, GA 30333</a:t>
            </a:r>
          </a:p>
          <a:p>
            <a:r>
              <a:rPr lang="en-US" sz="1200">
                <a:solidFill>
                  <a:schemeClr val="tx2"/>
                </a:solidFill>
                <a:latin typeface="Myriad Web Pro" charset="0"/>
              </a:rPr>
              <a:t>Telephone, 1-800-CDC-INFO (232-4636)/TTY: 1-888-232-6348</a:t>
            </a:r>
          </a:p>
          <a:p>
            <a:r>
              <a:rPr lang="en-US" sz="1200">
                <a:solidFill>
                  <a:schemeClr val="tx2"/>
                </a:solidFill>
                <a:latin typeface="Myriad Web Pro" charset="0"/>
              </a:rPr>
              <a:t>E-mail: cdcinfo@cdc.gov 	Web: www.cdc.gov</a:t>
            </a:r>
          </a:p>
        </p:txBody>
      </p:sp>
      <p:sp>
        <p:nvSpPr>
          <p:cNvPr id="7" name="Rectangle 3"/>
          <p:cNvSpPr>
            <a:spLocks noChangeArrowheads="1"/>
          </p:cNvSpPr>
          <p:nvPr userDrawn="1"/>
        </p:nvSpPr>
        <p:spPr bwMode="auto">
          <a:xfrm>
            <a:off x="1371600" y="5421313"/>
            <a:ext cx="594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900">
                <a:solidFill>
                  <a:schemeClr val="tx2"/>
                </a:solidFill>
                <a:latin typeface="Myriad Web Pro" charset="0"/>
              </a:rPr>
              <a:t>The findings and conclusions in this report are those of the authors and do not necessarily represent the official position of the Centers for Disease Control and Prevention.</a:t>
            </a:r>
          </a:p>
        </p:txBody>
      </p:sp>
      <p:sp>
        <p:nvSpPr>
          <p:cNvPr id="3"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0"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pPr lvl="0"/>
            <a:r>
              <a:rPr lang="en-US" smtClean="0"/>
              <a:t>Click to edit Master text styles</a:t>
            </a:r>
          </a:p>
        </p:txBody>
      </p:sp>
    </p:spTree>
    <p:extLst>
      <p:ext uri="{BB962C8B-B14F-4D97-AF65-F5344CB8AC3E}">
        <p14:creationId xmlns:p14="http://schemas.microsoft.com/office/powerpoint/2010/main" val="213364513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20" r:id="rId1"/>
    <p:sldLayoutId id="2147484316" r:id="rId2"/>
    <p:sldLayoutId id="2147484321" r:id="rId3"/>
    <p:sldLayoutId id="2147484322" r:id="rId4"/>
    <p:sldLayoutId id="2147484323" r:id="rId5"/>
    <p:sldLayoutId id="2147484317" r:id="rId6"/>
    <p:sldLayoutId id="2147484318" r:id="rId7"/>
    <p:sldLayoutId id="2147484319" r:id="rId8"/>
    <p:sldLayoutId id="2147484324" r:id="rId9"/>
    <p:sldLayoutId id="2147484325" r:id="rId10"/>
    <p:sldLayoutId id="2147484329" r:id="rId11"/>
    <p:sldLayoutId id="2147484330" r:id="rId12"/>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charset="0"/>
        </a:defRPr>
      </a:lvl2pPr>
      <a:lvl3pPr algn="ctr" rtl="0" eaLnBrk="0" fontAlgn="base" hangingPunct="0">
        <a:spcBef>
          <a:spcPct val="0"/>
        </a:spcBef>
        <a:spcAft>
          <a:spcPct val="0"/>
        </a:spcAft>
        <a:defRPr sz="4400">
          <a:solidFill>
            <a:schemeClr val="tx1"/>
          </a:solidFill>
          <a:latin typeface="Myriad Web Pro" charset="0"/>
        </a:defRPr>
      </a:lvl3pPr>
      <a:lvl4pPr algn="ctr" rtl="0" eaLnBrk="0" fontAlgn="base" hangingPunct="0">
        <a:spcBef>
          <a:spcPct val="0"/>
        </a:spcBef>
        <a:spcAft>
          <a:spcPct val="0"/>
        </a:spcAft>
        <a:defRPr sz="4400">
          <a:solidFill>
            <a:schemeClr val="tx1"/>
          </a:solidFill>
          <a:latin typeface="Myriad Web Pro" charset="0"/>
        </a:defRPr>
      </a:lvl4pPr>
      <a:lvl5pPr algn="ctr" rtl="0" eaLnBrk="0" fontAlgn="base" hangingPunct="0">
        <a:spcBef>
          <a:spcPct val="0"/>
        </a:spcBef>
        <a:spcAft>
          <a:spcPct val="0"/>
        </a:spcAft>
        <a:defRPr sz="4400">
          <a:solidFill>
            <a:schemeClr val="tx1"/>
          </a:solidFill>
          <a:latin typeface="Myriad Web Pro" charset="0"/>
        </a:defRPr>
      </a:lvl5pPr>
      <a:lvl6pPr marL="457200" algn="ctr" rtl="0" fontAlgn="base">
        <a:spcBef>
          <a:spcPct val="0"/>
        </a:spcBef>
        <a:spcAft>
          <a:spcPct val="0"/>
        </a:spcAft>
        <a:defRPr sz="4400">
          <a:solidFill>
            <a:schemeClr val="tx1"/>
          </a:solidFill>
          <a:latin typeface="Myriad Web Pro" charset="0"/>
        </a:defRPr>
      </a:lvl6pPr>
      <a:lvl7pPr marL="914400" algn="ctr" rtl="0" fontAlgn="base">
        <a:spcBef>
          <a:spcPct val="0"/>
        </a:spcBef>
        <a:spcAft>
          <a:spcPct val="0"/>
        </a:spcAft>
        <a:defRPr sz="4400">
          <a:solidFill>
            <a:schemeClr val="tx1"/>
          </a:solidFill>
          <a:latin typeface="Myriad Web Pro" charset="0"/>
        </a:defRPr>
      </a:lvl7pPr>
      <a:lvl8pPr marL="1371600" algn="ctr" rtl="0" fontAlgn="base">
        <a:spcBef>
          <a:spcPct val="0"/>
        </a:spcBef>
        <a:spcAft>
          <a:spcPct val="0"/>
        </a:spcAft>
        <a:defRPr sz="4400">
          <a:solidFill>
            <a:schemeClr val="tx1"/>
          </a:solidFill>
          <a:latin typeface="Myriad Web Pro" charset="0"/>
        </a:defRPr>
      </a:lvl8pPr>
      <a:lvl9pPr marL="1828800" algn="ctr" rtl="0" fontAlgn="base">
        <a:spcBef>
          <a:spcPct val="0"/>
        </a:spcBef>
        <a:spcAft>
          <a:spcPct val="0"/>
        </a:spcAft>
        <a:defRPr sz="4400">
          <a:solidFill>
            <a:schemeClr val="tx1"/>
          </a:solidFill>
          <a:latin typeface="Myriad Web Pro"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 Id="rId9" Type="http://schemas.openxmlformats.org/officeDocument/2006/relationships/image" Target="../media/image36.jpeg"/></Relationships>
</file>

<file path=ppt/slides/_rels/slide1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7.png"/><Relationship Id="rId7" Type="http://schemas.openxmlformats.org/officeDocument/2006/relationships/hyperlink" Target="http://www.cdc.gov/healthyyouth/asthma/creatingafs/index.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wmf"/></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dc.gov/healthyyouth" TargetMode="External"/><Relationship Id="rId7"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hyperlink" Target="http://www.cdc.gov/ba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111829"/>
            <a:ext cx="8229600" cy="1153886"/>
          </a:xfrm>
        </p:spPr>
        <p:txBody>
          <a:bodyPr/>
          <a:lstStyle/>
          <a:p>
            <a:pPr>
              <a:lnSpc>
                <a:spcPct val="100000"/>
              </a:lnSpc>
            </a:pPr>
            <a:r>
              <a:rPr lang="en-US" sz="2500" dirty="0">
                <a:solidFill>
                  <a:srgbClr val="FFC000"/>
                </a:solidFill>
                <a:latin typeface="Calibri" pitchFamily="34" charset="0"/>
                <a:cs typeface="Calibri" pitchFamily="34" charset="0"/>
              </a:rPr>
              <a:t>Saving Lives. Protecting People.</a:t>
            </a:r>
            <a:br>
              <a:rPr lang="en-US" sz="2500" dirty="0">
                <a:solidFill>
                  <a:srgbClr val="FFC000"/>
                </a:solidFill>
                <a:latin typeface="Calibri" pitchFamily="34" charset="0"/>
                <a:cs typeface="Calibri" pitchFamily="34" charset="0"/>
              </a:rPr>
            </a:br>
            <a:r>
              <a:rPr lang="en-US" sz="2500" dirty="0">
                <a:solidFill>
                  <a:srgbClr val="FFC000"/>
                </a:solidFill>
                <a:latin typeface="Calibri" pitchFamily="34" charset="0"/>
                <a:cs typeface="Calibri" pitchFamily="34" charset="0"/>
              </a:rPr>
              <a:t>Saving Money through Prevention.</a:t>
            </a:r>
            <a:endParaRPr lang="en-US" sz="2500" dirty="0"/>
          </a:p>
        </p:txBody>
      </p:sp>
      <p:sp>
        <p:nvSpPr>
          <p:cNvPr id="10" name="Text Placeholder 9"/>
          <p:cNvSpPr>
            <a:spLocks noGrp="1"/>
          </p:cNvSpPr>
          <p:nvPr>
            <p:ph type="body" sz="quarter" idx="11"/>
          </p:nvPr>
        </p:nvSpPr>
        <p:spPr/>
        <p:txBody>
          <a:bodyPr/>
          <a:lstStyle/>
          <a:p>
            <a:endParaRPr lang="en-US" dirty="0"/>
          </a:p>
        </p:txBody>
      </p:sp>
      <p:sp>
        <p:nvSpPr>
          <p:cNvPr id="11" name="Text Placeholder 10"/>
          <p:cNvSpPr>
            <a:spLocks noGrp="1"/>
          </p:cNvSpPr>
          <p:nvPr>
            <p:ph type="body" sz="quarter" idx="12"/>
          </p:nvPr>
        </p:nvSpPr>
        <p:spPr/>
        <p:txBody>
          <a:bodyPr/>
          <a:lstStyle/>
          <a:p>
            <a:r>
              <a:rPr lang="en-US" dirty="0" smtClean="0"/>
              <a:t>Division of Population Health</a:t>
            </a:r>
            <a:endParaRPr lang="en-US" dirty="0"/>
          </a:p>
        </p:txBody>
      </p:sp>
      <p:sp>
        <p:nvSpPr>
          <p:cNvPr id="12" name="Text Placeholder 2"/>
          <p:cNvSpPr>
            <a:spLocks noGrp="1"/>
          </p:cNvSpPr>
          <p:nvPr>
            <p:ph type="subTitle" idx="1"/>
          </p:nvPr>
        </p:nvSpPr>
        <p:spPr>
          <a:xfrm>
            <a:off x="1371600" y="3575714"/>
            <a:ext cx="6400800" cy="1472822"/>
          </a:xfrm>
        </p:spPr>
        <p:txBody>
          <a:bodyPr/>
          <a:lstStyle/>
          <a:p>
            <a:r>
              <a:rPr lang="en-US" sz="4000" dirty="0" smtClean="0">
                <a:latin typeface="Arial" pitchFamily="34" charset="0"/>
                <a:cs typeface="Arial" pitchFamily="34" charset="0"/>
              </a:rPr>
              <a:t>Opportunities to Support Healthy, Active Schools</a:t>
            </a:r>
            <a:endParaRPr lang="en-US" sz="4000" dirty="0"/>
          </a:p>
        </p:txBody>
      </p:sp>
      <p:sp>
        <p:nvSpPr>
          <p:cNvPr id="2" name="Text Placeholder 1"/>
          <p:cNvSpPr>
            <a:spLocks noGrp="1"/>
          </p:cNvSpPr>
          <p:nvPr>
            <p:ph type="body" sz="quarter" idx="10"/>
          </p:nvPr>
        </p:nvSpPr>
        <p:spPr>
          <a:xfrm>
            <a:off x="1371600" y="5554637"/>
            <a:ext cx="6400800" cy="539087"/>
          </a:xfrm>
        </p:spPr>
        <p:txBody>
          <a:bodyPr/>
          <a:lstStyle/>
          <a:p>
            <a:r>
              <a:rPr lang="en-US" b="1" dirty="0" smtClean="0"/>
              <a:t>May 16, 2013</a:t>
            </a:r>
            <a:endParaRPr lang="en-US" b="1" dirty="0"/>
          </a:p>
        </p:txBody>
      </p:sp>
    </p:spTree>
    <p:extLst>
      <p:ext uri="{BB962C8B-B14F-4D97-AF65-F5344CB8AC3E}">
        <p14:creationId xmlns:p14="http://schemas.microsoft.com/office/powerpoint/2010/main" val="298229352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BMI co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2390" y="1371600"/>
            <a:ext cx="1986853" cy="2743200"/>
          </a:xfrm>
          <a:prstGeom prst="rect">
            <a:avLst/>
          </a:prstGeom>
          <a:noFill/>
          <a:ln w="9525">
            <a:solidFill>
              <a:schemeClr val="accent1"/>
            </a:solidFill>
            <a:miter lim="800000"/>
            <a:headEnd/>
            <a:tailEnd/>
          </a:ln>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3200" y="1371600"/>
            <a:ext cx="2133600" cy="2762728"/>
          </a:xfrm>
          <a:prstGeom prst="rect">
            <a:avLst/>
          </a:prstGeom>
          <a:noFill/>
          <a:ln w="9525">
            <a:solidFill>
              <a:schemeClr val="accent1"/>
            </a:solidFill>
            <a:miter lim="800000"/>
            <a:headEnd/>
            <a:tailEnd/>
          </a:ln>
          <a:effectLst/>
        </p:spPr>
      </p:pic>
      <p:sp>
        <p:nvSpPr>
          <p:cNvPr id="2" name="Title 1"/>
          <p:cNvSpPr>
            <a:spLocks noGrp="1"/>
          </p:cNvSpPr>
          <p:nvPr>
            <p:ph type="title"/>
          </p:nvPr>
        </p:nvSpPr>
        <p:spPr>
          <a:xfrm>
            <a:off x="457200" y="-152400"/>
            <a:ext cx="8229600" cy="1012209"/>
          </a:xfrm>
        </p:spPr>
        <p:txBody>
          <a:bodyPr/>
          <a:lstStyle/>
          <a:p>
            <a:r>
              <a:rPr lang="en-US" sz="2400" dirty="0" smtClean="0"/>
              <a:t>Research </a:t>
            </a:r>
            <a:r>
              <a:rPr lang="en-US" sz="2400" dirty="0" smtClean="0"/>
              <a:t>Synthesis Projects</a:t>
            </a:r>
            <a:endParaRPr lang="en-US" sz="2400" dirty="0"/>
          </a:p>
        </p:txBody>
      </p:sp>
      <p:pic>
        <p:nvPicPr>
          <p:cNvPr id="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0" y="1981200"/>
            <a:ext cx="2141752" cy="2836537"/>
          </a:xfrm>
          <a:prstGeom prst="rect">
            <a:avLst/>
          </a:prstGeom>
          <a:noFill/>
          <a:ln w="9525">
            <a:solidFill>
              <a:schemeClr val="tx2"/>
            </a:solidFill>
            <a:miter lim="800000"/>
            <a:headEnd/>
            <a:tailEnd/>
          </a:ln>
        </p:spPr>
      </p:pic>
      <p:pic>
        <p:nvPicPr>
          <p:cNvPr id="9"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00" y="1981200"/>
            <a:ext cx="2145999" cy="2834640"/>
          </a:xfrm>
          <a:prstGeom prst="rect">
            <a:avLst/>
          </a:prstGeom>
          <a:noFill/>
          <a:ln w="9525">
            <a:solidFill>
              <a:schemeClr val="tx2"/>
            </a:solidFill>
            <a:miter lim="800000"/>
            <a:headEnd/>
            <a:tailEnd/>
          </a:ln>
        </p:spPr>
      </p:pic>
      <p:pic>
        <p:nvPicPr>
          <p:cNvPr id="5"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81400" y="3581400"/>
            <a:ext cx="2178627" cy="2819400"/>
          </a:xfrm>
          <a:prstGeom prst="rect">
            <a:avLst/>
          </a:prstGeom>
          <a:noFill/>
          <a:ln w="9525">
            <a:solidFill>
              <a:schemeClr val="accent1"/>
            </a:solidFill>
            <a:miter lim="800000"/>
            <a:headEnd/>
            <a:tailEnd/>
          </a:ln>
          <a:effectLst/>
        </p:spPr>
      </p:pic>
      <p:pic>
        <p:nvPicPr>
          <p:cNvPr id="10" name="Picture 4"/>
          <p:cNvPicPr>
            <a:picLocks noGrp="1" noChangeAspect="1" noChangeArrowheads="1"/>
          </p:cNvPicPr>
          <p:nvPr>
            <p:ph sz="half" idx="4294967295"/>
          </p:nvPr>
        </p:nvPicPr>
        <p:blipFill>
          <a:blip r:embed="rId8" cstate="email">
            <a:extLst>
              <a:ext uri="{28A0092B-C50C-407E-A947-70E740481C1C}">
                <a14:useLocalDpi xmlns:a14="http://schemas.microsoft.com/office/drawing/2010/main"/>
              </a:ext>
            </a:extLst>
          </a:blip>
          <a:srcRect/>
          <a:stretch>
            <a:fillRect/>
          </a:stretch>
        </p:blipFill>
        <p:spPr>
          <a:xfrm>
            <a:off x="6324600" y="3733800"/>
            <a:ext cx="1981200" cy="2626987"/>
          </a:xfrm>
          <a:prstGeom prst="rect">
            <a:avLst/>
          </a:prstGeom>
          <a:noFill/>
          <a:ln/>
          <a:effectLst/>
        </p:spPr>
      </p:pic>
      <p:pic>
        <p:nvPicPr>
          <p:cNvPr id="11" name="Picture 4" descr="josh_cover_sample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90600" y="3733800"/>
            <a:ext cx="2001119" cy="2667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20087"/>
          </a:xfrm>
        </p:spPr>
        <p:txBody>
          <a:bodyPr/>
          <a:lstStyle/>
          <a:p>
            <a:r>
              <a:rPr lang="en-US" sz="2400" dirty="0" smtClean="0"/>
              <a:t>Research </a:t>
            </a:r>
            <a:r>
              <a:rPr lang="en-US" sz="2400" dirty="0" smtClean="0"/>
              <a:t>Translation Products</a:t>
            </a:r>
            <a:endParaRPr lang="en-US" sz="2400" dirty="0"/>
          </a:p>
        </p:txBody>
      </p:sp>
      <p:pic>
        <p:nvPicPr>
          <p:cNvPr id="6"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8949" y="1360486"/>
            <a:ext cx="1978915" cy="2549263"/>
          </a:xfrm>
          <a:prstGeom prst="rect">
            <a:avLst/>
          </a:prstGeom>
          <a:noFill/>
          <a:ln w="9525">
            <a:noFill/>
            <a:miter lim="800000"/>
            <a:headEnd/>
            <a:tailEnd/>
          </a:ln>
        </p:spPr>
      </p:pic>
      <p:pic>
        <p:nvPicPr>
          <p:cNvPr id="7" name="Content Placeholder 7" descr="YPAG_Web_Banner_300x250.jpg"/>
          <p:cNvPicPr>
            <a:picLocks noChangeAspect="1"/>
          </p:cNvPicPr>
          <p:nvPr/>
        </p:nvPicPr>
        <p:blipFill>
          <a:blip r:embed="rId4" cstate="screen"/>
          <a:srcRect/>
          <a:stretch>
            <a:fillRect/>
          </a:stretch>
        </p:blipFill>
        <p:spPr bwMode="auto">
          <a:xfrm>
            <a:off x="3124200" y="1447800"/>
            <a:ext cx="2945302" cy="2303180"/>
          </a:xfrm>
          <a:prstGeom prst="rect">
            <a:avLst/>
          </a:prstGeom>
          <a:noFill/>
          <a:ln w="9525">
            <a:noFill/>
            <a:miter lim="800000"/>
            <a:headEnd/>
            <a:tailEnd/>
          </a:ln>
        </p:spPr>
      </p:pic>
      <p:pic>
        <p:nvPicPr>
          <p:cNvPr id="8" name="Picture 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29000" y="3962400"/>
            <a:ext cx="2209800" cy="1657350"/>
          </a:xfrm>
          <a:prstGeom prst="rect">
            <a:avLst/>
          </a:prstGeom>
          <a:noFill/>
          <a:ln w="9525">
            <a:noFill/>
            <a:miter lim="800000"/>
            <a:headEnd/>
            <a:tailEnd/>
          </a:ln>
        </p:spPr>
      </p:pic>
      <p:pic>
        <p:nvPicPr>
          <p:cNvPr id="10" name="Picture 9" descr="MIH.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19200" y="3352800"/>
            <a:ext cx="1975104" cy="2735828"/>
          </a:xfrm>
          <a:prstGeom prst="rect">
            <a:avLst/>
          </a:prstGeom>
        </p:spPr>
      </p:pic>
      <p:pic>
        <p:nvPicPr>
          <p:cNvPr id="11" name="Picture 4" descr="Cover image of Initiating Change: Creating an Asthma-Friendly School">
            <a:hlinkClick r:id="rId7"/>
          </p:cNvPr>
          <p:cNvPicPr>
            <a:picLocks noChangeAspect="1" noChangeArrowheads="1"/>
          </p:cNvPicPr>
          <p:nvPr/>
        </p:nvPicPr>
        <p:blipFill>
          <a:blip r:embed="rId8" cstate="print"/>
          <a:srcRect/>
          <a:stretch>
            <a:fillRect/>
          </a:stretch>
        </p:blipFill>
        <p:spPr bwMode="auto">
          <a:xfrm>
            <a:off x="6509982" y="1360486"/>
            <a:ext cx="1828800" cy="2544698"/>
          </a:xfrm>
          <a:prstGeom prst="rect">
            <a:avLst/>
          </a:prstGeom>
          <a:noFill/>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83429" y="3605152"/>
            <a:ext cx="1914873" cy="248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3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800" decel="100000"/>
                                        <p:tgtEl>
                                          <p:spTgt spid="7"/>
                                        </p:tgtEl>
                                      </p:cBhvr>
                                    </p:animEffect>
                                    <p:anim calcmode="lin" valueType="num">
                                      <p:cBhvr>
                                        <p:cTn id="12" dur="800" decel="100000" fill="hold"/>
                                        <p:tgtEl>
                                          <p:spTgt spid="7"/>
                                        </p:tgtEl>
                                        <p:attrNameLst>
                                          <p:attrName>style.rotation</p:attrName>
                                        </p:attrNameLst>
                                      </p:cBhvr>
                                      <p:tavLst>
                                        <p:tav tm="0">
                                          <p:val>
                                            <p:fltVal val="-90"/>
                                          </p:val>
                                        </p:tav>
                                        <p:tav tm="100000">
                                          <p:val>
                                            <p:fltVal val="0"/>
                                          </p:val>
                                        </p:tav>
                                      </p:tavLst>
                                    </p:anim>
                                    <p:anim calcmode="lin" valueType="num">
                                      <p:cBhvr>
                                        <p:cTn id="13" dur="800" decel="100000" fill="hold"/>
                                        <p:tgtEl>
                                          <p:spTgt spid="7"/>
                                        </p:tgtEl>
                                        <p:attrNameLst>
                                          <p:attrName>ppt_x</p:attrName>
                                        </p:attrNameLst>
                                      </p:cBhvr>
                                      <p:tavLst>
                                        <p:tav tm="0">
                                          <p:val>
                                            <p:strVal val="#ppt_x+0.4"/>
                                          </p:val>
                                        </p:tav>
                                        <p:tav tm="100000">
                                          <p:val>
                                            <p:strVal val="#ppt_x-0.05"/>
                                          </p:val>
                                        </p:tav>
                                      </p:tavLst>
                                    </p:anim>
                                    <p:anim calcmode="lin" valueType="num">
                                      <p:cBhvr>
                                        <p:cTn id="14" dur="800" decel="100000" fill="hold"/>
                                        <p:tgtEl>
                                          <p:spTgt spid="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17" presetID="15"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7183"/>
          </a:xfrm>
        </p:spPr>
        <p:txBody>
          <a:bodyPr/>
          <a:lstStyle/>
          <a:p>
            <a:r>
              <a:rPr lang="en-US" sz="2400" dirty="0" smtClean="0"/>
              <a:t>Program </a:t>
            </a:r>
            <a:r>
              <a:rPr lang="en-US" sz="2400" dirty="0" smtClean="0"/>
              <a:t>Evaluation and Evaluation Research Work </a:t>
            </a:r>
            <a:endParaRPr lang="en-US" sz="2400" dirty="0"/>
          </a:p>
        </p:txBody>
      </p:sp>
      <p:pic>
        <p:nvPicPr>
          <p:cNvPr id="2050" name="Picture 2" descr="C:\Users\bvv5\AppData\Local\Microsoft\Windows\Temporary Internet Files\Content.IE5\X0C76OAK\MC900441510[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228" y="1828800"/>
            <a:ext cx="2057172" cy="20571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vv5\AppData\Local\Microsoft\Windows\Temporary Internet Files\Content.IE5\9492OVB1\MC900231690[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0" y="3124200"/>
            <a:ext cx="1631133" cy="22995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bvv5\AppData\Local\Microsoft\Windows\Temporary Internet Files\Content.IE5\OREH3G73\MC900434784[1].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72314" y="1828800"/>
            <a:ext cx="2209686" cy="22096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17182" y="4038486"/>
            <a:ext cx="1947264" cy="369332"/>
          </a:xfrm>
          <a:prstGeom prst="rect">
            <a:avLst/>
          </a:prstGeom>
          <a:noFill/>
        </p:spPr>
        <p:txBody>
          <a:bodyPr wrap="none" rtlCol="0">
            <a:spAutoFit/>
          </a:bodyPr>
          <a:lstStyle/>
          <a:p>
            <a:r>
              <a:rPr lang="en-US" dirty="0" smtClean="0"/>
              <a:t>Rapid Evaluations</a:t>
            </a:r>
            <a:endParaRPr lang="en-US" dirty="0"/>
          </a:p>
        </p:txBody>
      </p:sp>
      <p:sp>
        <p:nvSpPr>
          <p:cNvPr id="6" name="TextBox 5"/>
          <p:cNvSpPr txBox="1"/>
          <p:nvPr/>
        </p:nvSpPr>
        <p:spPr>
          <a:xfrm>
            <a:off x="3200400" y="5650468"/>
            <a:ext cx="3290324" cy="369332"/>
          </a:xfrm>
          <a:prstGeom prst="rect">
            <a:avLst/>
          </a:prstGeom>
          <a:noFill/>
        </p:spPr>
        <p:txBody>
          <a:bodyPr wrap="none" rtlCol="0">
            <a:spAutoFit/>
          </a:bodyPr>
          <a:lstStyle/>
          <a:p>
            <a:r>
              <a:rPr lang="en-US" dirty="0" smtClean="0"/>
              <a:t>Evaluation Technical Assistance</a:t>
            </a:r>
            <a:endParaRPr lang="en-US" dirty="0"/>
          </a:p>
        </p:txBody>
      </p:sp>
      <p:sp>
        <p:nvSpPr>
          <p:cNvPr id="7" name="TextBox 6"/>
          <p:cNvSpPr txBox="1"/>
          <p:nvPr/>
        </p:nvSpPr>
        <p:spPr>
          <a:xfrm>
            <a:off x="6781800" y="3950824"/>
            <a:ext cx="1454244" cy="646331"/>
          </a:xfrm>
          <a:prstGeom prst="rect">
            <a:avLst/>
          </a:prstGeom>
          <a:noFill/>
        </p:spPr>
        <p:txBody>
          <a:bodyPr wrap="none" rtlCol="0">
            <a:spAutoFit/>
          </a:bodyPr>
          <a:lstStyle/>
          <a:p>
            <a:pPr algn="ctr"/>
            <a:r>
              <a:rPr lang="en-US" dirty="0" err="1" smtClean="0"/>
              <a:t>Evaluability</a:t>
            </a:r>
            <a:r>
              <a:rPr lang="en-US" dirty="0" smtClean="0"/>
              <a:t> </a:t>
            </a:r>
          </a:p>
          <a:p>
            <a:pPr algn="ctr"/>
            <a:r>
              <a:rPr lang="en-US" dirty="0" smtClean="0"/>
              <a:t>Assessments</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6877"/>
            <a:ext cx="8229600" cy="912717"/>
          </a:xfrm>
        </p:spPr>
        <p:txBody>
          <a:bodyPr/>
          <a:lstStyle/>
          <a:p>
            <a:r>
              <a:rPr lang="en-US" sz="2400" dirty="0" smtClean="0"/>
              <a:t>PROFESSIONAL DEVELOPMENT AND TRAINING</a:t>
            </a:r>
            <a:r>
              <a:rPr lang="en-US" dirty="0" smtClean="0"/>
              <a:t/>
            </a:r>
            <a:br>
              <a:rPr lang="en-US" dirty="0" smtClean="0"/>
            </a:br>
            <a:r>
              <a:rPr lang="en-US" sz="2200" i="1" dirty="0" err="1" smtClean="0"/>
              <a:t>Training</a:t>
            </a:r>
            <a:r>
              <a:rPr lang="en-US" sz="2200" i="1" dirty="0" smtClean="0"/>
              <a:t> </a:t>
            </a:r>
            <a:r>
              <a:rPr lang="en-US" sz="2200" i="1" dirty="0"/>
              <a:t>Tools for Healthy </a:t>
            </a:r>
            <a:r>
              <a:rPr lang="en-US" sz="2200" i="1" dirty="0" smtClean="0"/>
              <a:t>Schools</a:t>
            </a:r>
            <a:r>
              <a:rPr lang="en-US" dirty="0"/>
              <a:t/>
            </a:r>
            <a:br>
              <a:rPr lang="en-US" dirty="0"/>
            </a:br>
            <a:endParaRPr lang="en-US" dirty="0"/>
          </a:p>
        </p:txBody>
      </p:sp>
      <p:sp>
        <p:nvSpPr>
          <p:cNvPr id="3" name="Content Placeholder 2"/>
          <p:cNvSpPr>
            <a:spLocks noGrp="1"/>
          </p:cNvSpPr>
          <p:nvPr>
            <p:ph idx="1"/>
          </p:nvPr>
        </p:nvSpPr>
        <p:spPr>
          <a:xfrm>
            <a:off x="313544" y="1371600"/>
            <a:ext cx="6934200" cy="4191000"/>
          </a:xfrm>
        </p:spPr>
        <p:txBody>
          <a:bodyPr/>
          <a:lstStyle/>
          <a:p>
            <a:pPr>
              <a:buClr>
                <a:schemeClr val="bg2"/>
              </a:buClr>
              <a:buSzPct val="100000"/>
              <a:buFont typeface="Wingdings" pitchFamily="2" charset="2"/>
              <a:buChar char="§"/>
            </a:pPr>
            <a:r>
              <a:rPr lang="en-US" b="0" dirty="0" smtClean="0"/>
              <a:t>National </a:t>
            </a:r>
            <a:r>
              <a:rPr lang="en-US" b="0" dirty="0"/>
              <a:t>cadre of </a:t>
            </a:r>
            <a:r>
              <a:rPr lang="en-US" b="0" dirty="0" smtClean="0"/>
              <a:t>master </a:t>
            </a:r>
            <a:r>
              <a:rPr lang="en-US" b="0" dirty="0"/>
              <a:t>trainers to provide workshops on using and implementing CDC's school health tools</a:t>
            </a:r>
            <a:r>
              <a:rPr lang="en-US" b="0" dirty="0" smtClean="0"/>
              <a:t>.</a:t>
            </a:r>
          </a:p>
          <a:p>
            <a:pPr marL="0" indent="0">
              <a:buNone/>
            </a:pPr>
            <a:endParaRPr lang="en-US" b="0" dirty="0" smtClean="0"/>
          </a:p>
          <a:p>
            <a:pPr lvl="1">
              <a:buClr>
                <a:schemeClr val="bg2"/>
              </a:buClr>
              <a:buFont typeface="Arial" pitchFamily="34" charset="0"/>
              <a:buChar char="•"/>
            </a:pPr>
            <a:r>
              <a:rPr lang="en-US" b="0" dirty="0" smtClean="0"/>
              <a:t>School Health Index: A Self-Assessment and Planning Guide (SHI)</a:t>
            </a:r>
          </a:p>
          <a:p>
            <a:pPr lvl="1">
              <a:buClr>
                <a:schemeClr val="bg2"/>
              </a:buClr>
              <a:buFont typeface="Arial" pitchFamily="34" charset="0"/>
              <a:buChar char="•"/>
            </a:pPr>
            <a:endParaRPr lang="en-US" b="0" dirty="0" smtClean="0"/>
          </a:p>
          <a:p>
            <a:pPr lvl="1">
              <a:buClr>
                <a:schemeClr val="bg2"/>
              </a:buClr>
              <a:buFont typeface="Arial" pitchFamily="34" charset="0"/>
              <a:buChar char="•"/>
            </a:pPr>
            <a:r>
              <a:rPr lang="en-US" b="0" dirty="0" smtClean="0"/>
              <a:t>Physical Education Curriculum Analysis Tool (PECAT)</a:t>
            </a:r>
          </a:p>
          <a:p>
            <a:pPr lvl="1">
              <a:buClr>
                <a:schemeClr val="bg2"/>
              </a:buClr>
              <a:buFont typeface="Arial" pitchFamily="34" charset="0"/>
              <a:buChar char="•"/>
            </a:pPr>
            <a:endParaRPr lang="en-US" b="0" dirty="0" smtClean="0"/>
          </a:p>
          <a:p>
            <a:pPr lvl="1">
              <a:buClr>
                <a:schemeClr val="bg2"/>
              </a:buClr>
              <a:buFont typeface="Arial" pitchFamily="34" charset="0"/>
              <a:buChar char="•"/>
            </a:pPr>
            <a:r>
              <a:rPr lang="en-US" b="0" dirty="0" smtClean="0"/>
              <a:t>Health Education Curriculum Analysis Tool (HECAT)</a:t>
            </a:r>
          </a:p>
          <a:p>
            <a:pPr lvl="1">
              <a:buClr>
                <a:schemeClr val="bg2"/>
              </a:buClr>
              <a:buFont typeface="Arial" pitchFamily="34" charset="0"/>
              <a:buChar char="•"/>
            </a:pPr>
            <a:endParaRPr lang="en-US" b="0" dirty="0" smtClean="0"/>
          </a:p>
          <a:p>
            <a:pPr lvl="1">
              <a:buClr>
                <a:schemeClr val="bg2"/>
              </a:buClr>
              <a:buFont typeface="Arial" pitchFamily="34" charset="0"/>
              <a:buChar char="•"/>
            </a:pPr>
            <a:r>
              <a:rPr lang="en-US" b="0" dirty="0" smtClean="0"/>
              <a:t>School Health Guidelines to Promote Healthy Eating and Physical Activity</a:t>
            </a:r>
          </a:p>
          <a:p>
            <a:endParaRPr lang="en-US" b="0" dirty="0" smtClean="0"/>
          </a:p>
          <a:p>
            <a:endParaRPr lang="en-US" b="0" dirty="0" smtClean="0"/>
          </a:p>
          <a:p>
            <a:endParaRPr lang="en-US" b="0"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371600"/>
            <a:ext cx="1350963" cy="2690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78261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1696" y="304800"/>
            <a:ext cx="7745104" cy="5486401"/>
          </a:xfrm>
        </p:spPr>
        <p:txBody>
          <a:bodyPr/>
          <a:lstStyle/>
          <a:p>
            <a:pPr marL="0" indent="0" algn="ctr">
              <a:buNone/>
            </a:pPr>
            <a:r>
              <a:rPr lang="en-US" sz="2800" dirty="0" smtClean="0">
                <a:solidFill>
                  <a:schemeClr val="tx1"/>
                </a:solidFill>
              </a:rPr>
              <a:t>CDC Healthy Youth</a:t>
            </a:r>
            <a:endParaRPr lang="en-US" dirty="0" smtClean="0"/>
          </a:p>
          <a:p>
            <a:pPr marL="0" indent="0">
              <a:buNone/>
            </a:pPr>
            <a:endParaRPr lang="en-US" b="0" i="1" dirty="0" smtClean="0">
              <a:solidFill>
                <a:schemeClr val="tx2"/>
              </a:solidFill>
              <a:hlinkClick r:id="rId3"/>
            </a:endParaRPr>
          </a:p>
          <a:p>
            <a:pPr marL="0" indent="0">
              <a:buNone/>
            </a:pPr>
            <a:endParaRPr lang="en-US" b="0" i="1" dirty="0" smtClean="0">
              <a:solidFill>
                <a:schemeClr val="tx2"/>
              </a:solidFill>
              <a:hlinkClick r:id="rId3"/>
            </a:endParaRPr>
          </a:p>
          <a:p>
            <a:pPr marL="0" indent="0">
              <a:buNone/>
            </a:pPr>
            <a:r>
              <a:rPr lang="en-US" b="0" dirty="0" smtClean="0">
                <a:hlinkClick r:id="rId3"/>
              </a:rPr>
              <a:t>For Schools</a:t>
            </a:r>
            <a:r>
              <a:rPr lang="en-US" b="0" dirty="0" smtClean="0">
                <a:hlinkClick r:id="rId3"/>
              </a:rPr>
              <a:t>, Teachers, Parents: </a:t>
            </a:r>
          </a:p>
          <a:p>
            <a:pPr marL="0" indent="0">
              <a:buNone/>
            </a:pPr>
            <a:r>
              <a:rPr lang="en-US" sz="2800" dirty="0" smtClean="0">
                <a:hlinkClick r:id="rId3"/>
              </a:rPr>
              <a:t>www.cdc.gov/healthyyouth</a:t>
            </a:r>
            <a:endParaRPr lang="en-US" sz="2800" dirty="0" smtClean="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r>
              <a:rPr lang="en-US" b="0" u="sng" dirty="0" smtClean="0">
                <a:solidFill>
                  <a:schemeClr val="tx1"/>
                </a:solidFill>
              </a:rPr>
              <a:t>For Kids:</a:t>
            </a:r>
            <a:endParaRPr lang="en-US" b="0" u="sng" dirty="0">
              <a:solidFill>
                <a:schemeClr val="tx1"/>
              </a:solidFill>
            </a:endParaRPr>
          </a:p>
          <a:p>
            <a:pPr marL="0" indent="0">
              <a:buNone/>
            </a:pPr>
            <a:r>
              <a:rPr lang="en-US" sz="2800" dirty="0" smtClean="0">
                <a:hlinkClick r:id="rId4"/>
              </a:rPr>
              <a:t>www.cdc.gov/bam</a:t>
            </a:r>
            <a:r>
              <a:rPr lang="en-US" sz="2800" dirty="0" smtClean="0"/>
              <a:t> </a:t>
            </a:r>
            <a:endParaRPr lang="en-US" sz="2800"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7595" y="1326619"/>
            <a:ext cx="2545306" cy="1831707"/>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5217" y="3699405"/>
            <a:ext cx="2236728" cy="1995402"/>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92041" y="4619767"/>
            <a:ext cx="2394759" cy="1778759"/>
          </a:xfrm>
          <a:prstGeom prst="rect">
            <a:avLst/>
          </a:prstGeom>
        </p:spPr>
      </p:pic>
    </p:spTree>
    <p:extLst>
      <p:ext uri="{BB962C8B-B14F-4D97-AF65-F5344CB8AC3E}">
        <p14:creationId xmlns:p14="http://schemas.microsoft.com/office/powerpoint/2010/main" val="208601475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prstGeom prst="rect">
            <a:avLst/>
          </a:prstGeom>
        </p:spPr>
        <p:txBody>
          <a:bodyPr/>
          <a:lstStyle/>
          <a:p>
            <a:pPr rtl="0" eaLnBrk="1" latinLnBrk="0" hangingPunct="1"/>
            <a:r>
              <a:rPr lang="en-US" sz="2800" b="1" kern="1200" baseline="0" dirty="0" smtClean="0">
                <a:solidFill>
                  <a:schemeClr val="bg2"/>
                </a:solidFill>
                <a:latin typeface="Myriad Web Pro"/>
                <a:ea typeface="+mn-ea"/>
                <a:cs typeface="+mn-cs"/>
              </a:rPr>
              <a:t>Closing</a:t>
            </a:r>
            <a:endParaRPr lang="en-US" dirty="0"/>
          </a:p>
        </p:txBody>
      </p:sp>
      <p:sp>
        <p:nvSpPr>
          <p:cNvPr id="6" name="Text Placeholder 5"/>
          <p:cNvSpPr>
            <a:spLocks noGrp="1"/>
          </p:cNvSpPr>
          <p:nvPr>
            <p:ph type="body" sz="quarter" idx="11"/>
          </p:nvPr>
        </p:nvSpPr>
        <p:spPr/>
        <p:txBody>
          <a:bodyPr/>
          <a:lstStyle/>
          <a:p>
            <a:r>
              <a:rPr lang="en-US" dirty="0" smtClean="0"/>
              <a:t>Centers for Disease Control </a:t>
            </a:r>
            <a:r>
              <a:rPr lang="en-US" smtClean="0"/>
              <a:t>and Prevention</a:t>
            </a:r>
            <a:endParaRPr lang="en-US" dirty="0"/>
          </a:p>
        </p:txBody>
      </p:sp>
      <p:sp>
        <p:nvSpPr>
          <p:cNvPr id="7" name="Text Placeholder 6"/>
          <p:cNvSpPr>
            <a:spLocks noGrp="1"/>
          </p:cNvSpPr>
          <p:nvPr>
            <p:ph type="body" sz="quarter" idx="12"/>
          </p:nvPr>
        </p:nvSpPr>
        <p:spPr/>
        <p:txBody>
          <a:bodyPr/>
          <a:lstStyle/>
          <a:p>
            <a:r>
              <a:rPr lang="en-US" dirty="0" smtClean="0"/>
              <a:t>Division of Population Health</a:t>
            </a:r>
            <a:endParaRPr lang="en-US" dirty="0"/>
          </a:p>
        </p:txBody>
      </p:sp>
      <p:pic>
        <p:nvPicPr>
          <p:cNvPr id="8" name="Picture 7" descr="Logos of the United States Department of Health and Human Services and Centers for Disease Control and Prevention&#10;"/>
          <p:cNvPicPr>
            <a:picLocks noChangeAspect="1"/>
          </p:cNvPicPr>
          <p:nvPr/>
        </p:nvPicPr>
        <p:blipFill>
          <a:blip r:embed="rId3" cstate="print"/>
          <a:stretch>
            <a:fillRect/>
          </a:stretch>
        </p:blipFill>
        <p:spPr>
          <a:xfrm>
            <a:off x="152400" y="6515100"/>
            <a:ext cx="190500" cy="190500"/>
          </a:xfrm>
          <a:prstGeom prst="rect">
            <a:avLst/>
          </a:prstGeom>
        </p:spPr>
      </p:pic>
      <p:sp>
        <p:nvSpPr>
          <p:cNvPr id="10" name="Rectangle 9"/>
          <p:cNvSpPr/>
          <p:nvPr/>
        </p:nvSpPr>
        <p:spPr>
          <a:xfrm>
            <a:off x="1524000" y="3962400"/>
            <a:ext cx="5791200" cy="1477328"/>
          </a:xfrm>
          <a:prstGeom prst="rect">
            <a:avLst/>
          </a:prstGeom>
        </p:spPr>
        <p:txBody>
          <a:bodyPr wrap="square">
            <a:spAutoFit/>
          </a:bodyPr>
          <a:lstStyle/>
          <a:p>
            <a:r>
              <a:rPr lang="en-US" sz="1200" dirty="0">
                <a:solidFill>
                  <a:schemeClr val="bg2"/>
                </a:solidFill>
                <a:latin typeface="Calibri" pitchFamily="34" charset="0"/>
                <a:cs typeface="Calibri" pitchFamily="34" charset="0"/>
              </a:rPr>
              <a:t>For more information please contact Centers for Disease Control and Prevention</a:t>
            </a:r>
          </a:p>
          <a:p>
            <a:pPr lvl="0"/>
            <a:endParaRPr lang="en-US" sz="1200" dirty="0">
              <a:solidFill>
                <a:schemeClr val="bg2"/>
              </a:solidFill>
              <a:latin typeface="Calibri" pitchFamily="34" charset="0"/>
              <a:cs typeface="Calibri" pitchFamily="34" charset="0"/>
            </a:endParaRPr>
          </a:p>
          <a:p>
            <a:pPr lvl="0"/>
            <a:r>
              <a:rPr lang="en-US" sz="1200" dirty="0">
                <a:solidFill>
                  <a:schemeClr val="bg2"/>
                </a:solidFill>
                <a:latin typeface="Calibri" pitchFamily="34" charset="0"/>
                <a:cs typeface="Calibri" pitchFamily="34" charset="0"/>
              </a:rPr>
              <a:t>1600 Clifton Road NE,  Atlanta,  GA  30333</a:t>
            </a:r>
          </a:p>
          <a:p>
            <a:pPr lvl="0"/>
            <a:r>
              <a:rPr lang="en-US" sz="1200" dirty="0">
                <a:solidFill>
                  <a:schemeClr val="bg2"/>
                </a:solidFill>
                <a:latin typeface="Calibri" pitchFamily="34" charset="0"/>
                <a:cs typeface="Calibri" pitchFamily="34" charset="0"/>
              </a:rPr>
              <a:t>Telephone: 1-800-CDC-INFO (232-4636)/TTY: 1-888-232-6348</a:t>
            </a:r>
          </a:p>
          <a:p>
            <a:pPr lvl="0"/>
            <a:r>
              <a:rPr lang="en-US" sz="1200" dirty="0">
                <a:solidFill>
                  <a:schemeClr val="bg2"/>
                </a:solidFill>
                <a:latin typeface="Calibri" pitchFamily="34" charset="0"/>
                <a:cs typeface="Calibri" pitchFamily="34" charset="0"/>
              </a:rPr>
              <a:t>E-mail:  cdcinfo@cdc.gov 	Web:  http://www.cdc.gov</a:t>
            </a:r>
          </a:p>
          <a:p>
            <a:pPr lvl="0"/>
            <a:endParaRPr lang="en-US" sz="1200" dirty="0">
              <a:solidFill>
                <a:schemeClr val="bg2"/>
              </a:solidFill>
              <a:latin typeface="Calibri" pitchFamily="34" charset="0"/>
              <a:cs typeface="Calibri" pitchFamily="34" charset="0"/>
            </a:endParaRPr>
          </a:p>
          <a:p>
            <a:pPr lvl="0"/>
            <a:r>
              <a:rPr lang="en-US" sz="900" dirty="0">
                <a:solidFill>
                  <a:schemeClr val="bg2"/>
                </a:solidFill>
                <a:latin typeface="Calibri" pitchFamily="34" charset="0"/>
                <a:cs typeface="Calibri" pitchFamily="34" charset="0"/>
              </a:rPr>
              <a:t>The findings and conclusions in this report are those of the authors and do not necessarily represent the official position of the Centers for Disease Control and Prevention</a:t>
            </a:r>
            <a:r>
              <a:rPr lang="en-US" sz="900" dirty="0">
                <a:solidFill>
                  <a:schemeClr val="bg2"/>
                </a:solidFill>
              </a:rPr>
              <a:t>.</a:t>
            </a:r>
          </a:p>
        </p:txBody>
      </p:sp>
    </p:spTree>
    <p:extLst>
      <p:ext uri="{BB962C8B-B14F-4D97-AF65-F5344CB8AC3E}">
        <p14:creationId xmlns:p14="http://schemas.microsoft.com/office/powerpoint/2010/main" val="310327793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39762"/>
          </a:xfrm>
        </p:spPr>
        <p:txBody>
          <a:bodyPr/>
          <a:lstStyle/>
          <a:p>
            <a:r>
              <a:rPr lang="en-US" sz="2400" dirty="0" smtClean="0"/>
              <a:t>CDC’s Division of Population Health</a:t>
            </a:r>
            <a:br>
              <a:rPr lang="en-US" sz="2400" dirty="0" smtClean="0"/>
            </a:br>
            <a:r>
              <a:rPr lang="en-US" sz="2400" dirty="0" smtClean="0"/>
              <a:t>School Health Branch</a:t>
            </a:r>
            <a:endParaRPr lang="en-US" sz="2400" dirty="0"/>
          </a:p>
        </p:txBody>
      </p:sp>
      <p:sp>
        <p:nvSpPr>
          <p:cNvPr id="3" name="Content Placeholder 2"/>
          <p:cNvSpPr>
            <a:spLocks noGrp="1"/>
          </p:cNvSpPr>
          <p:nvPr>
            <p:ph idx="1"/>
          </p:nvPr>
        </p:nvSpPr>
        <p:spPr>
          <a:xfrm>
            <a:off x="457200" y="1066800"/>
            <a:ext cx="8382000" cy="5334000"/>
          </a:xfrm>
        </p:spPr>
        <p:txBody>
          <a:bodyPr/>
          <a:lstStyle/>
          <a:p>
            <a:pPr marL="0" indent="0">
              <a:buNone/>
            </a:pPr>
            <a:endParaRPr lang="en-US" sz="2000" dirty="0" smtClean="0">
              <a:latin typeface="Garamond" pitchFamily="18" charset="0"/>
            </a:endParaRPr>
          </a:p>
          <a:p>
            <a:pPr marL="0" indent="0">
              <a:buNone/>
            </a:pPr>
            <a:r>
              <a:rPr lang="en-US" sz="2200" dirty="0" smtClean="0">
                <a:solidFill>
                  <a:schemeClr val="tx1"/>
                </a:solidFill>
              </a:rPr>
              <a:t>Key Priorities:</a:t>
            </a:r>
          </a:p>
          <a:p>
            <a:pPr marL="0" indent="0">
              <a:buNone/>
            </a:pPr>
            <a:endParaRPr lang="en-US" sz="2200" dirty="0" smtClean="0">
              <a:solidFill>
                <a:schemeClr val="tx1"/>
              </a:solidFill>
            </a:endParaRPr>
          </a:p>
          <a:p>
            <a:pPr>
              <a:lnSpc>
                <a:spcPct val="150000"/>
              </a:lnSpc>
              <a:buClr>
                <a:schemeClr val="bg2"/>
              </a:buClr>
              <a:buSzPct val="100000"/>
              <a:buFont typeface="Wingdings" pitchFamily="2" charset="2"/>
              <a:buChar char="§"/>
            </a:pPr>
            <a:r>
              <a:rPr lang="en-US" sz="2000" b="0" dirty="0" smtClean="0"/>
              <a:t>Increase </a:t>
            </a:r>
            <a:r>
              <a:rPr lang="en-US" sz="2000" b="0" dirty="0"/>
              <a:t>quantity and quality of </a:t>
            </a:r>
            <a:r>
              <a:rPr lang="en-US" sz="2000" dirty="0">
                <a:solidFill>
                  <a:schemeClr val="tx1"/>
                </a:solidFill>
              </a:rPr>
              <a:t>physical education and physical </a:t>
            </a:r>
            <a:r>
              <a:rPr lang="en-US" sz="2000" dirty="0" smtClean="0">
                <a:solidFill>
                  <a:schemeClr val="tx1"/>
                </a:solidFill>
              </a:rPr>
              <a:t>activity</a:t>
            </a:r>
          </a:p>
          <a:p>
            <a:pPr>
              <a:lnSpc>
                <a:spcPct val="150000"/>
              </a:lnSpc>
              <a:buClr>
                <a:schemeClr val="bg2"/>
              </a:buClr>
              <a:buSzPct val="100000"/>
              <a:buFont typeface="Wingdings" pitchFamily="2" charset="2"/>
              <a:buChar char="§"/>
            </a:pPr>
            <a:r>
              <a:rPr lang="en-US" sz="2000" b="0" dirty="0" smtClean="0"/>
              <a:t>Improve </a:t>
            </a:r>
            <a:r>
              <a:rPr lang="en-US" sz="2000" b="0" dirty="0"/>
              <a:t>the </a:t>
            </a:r>
            <a:r>
              <a:rPr lang="en-US" sz="2000" dirty="0">
                <a:solidFill>
                  <a:schemeClr val="tx1"/>
                </a:solidFill>
              </a:rPr>
              <a:t>nutritional quality of foods </a:t>
            </a:r>
            <a:r>
              <a:rPr lang="en-US" sz="2000" b="0" dirty="0"/>
              <a:t>provided in </a:t>
            </a:r>
            <a:r>
              <a:rPr lang="en-US" sz="2000" b="0" dirty="0" smtClean="0"/>
              <a:t>school</a:t>
            </a:r>
            <a:endParaRPr lang="en-US" sz="2000" b="0" dirty="0"/>
          </a:p>
          <a:p>
            <a:pPr>
              <a:lnSpc>
                <a:spcPct val="150000"/>
              </a:lnSpc>
              <a:buClr>
                <a:schemeClr val="bg2"/>
              </a:buClr>
              <a:buSzPct val="100000"/>
              <a:buFont typeface="Wingdings" pitchFamily="2" charset="2"/>
              <a:buChar char="§"/>
            </a:pPr>
            <a:r>
              <a:rPr lang="en-US" sz="2000" b="0" dirty="0"/>
              <a:t>Improve the capacity of schools to </a:t>
            </a:r>
            <a:r>
              <a:rPr lang="en-US" sz="2000" dirty="0">
                <a:solidFill>
                  <a:schemeClr val="tx1"/>
                </a:solidFill>
              </a:rPr>
              <a:t>manage chronic </a:t>
            </a:r>
            <a:r>
              <a:rPr lang="en-US" sz="2000" dirty="0" smtClean="0">
                <a:solidFill>
                  <a:schemeClr val="tx1"/>
                </a:solidFill>
              </a:rPr>
              <a:t>conditions</a:t>
            </a:r>
            <a:endParaRPr lang="en-US" sz="2000" dirty="0">
              <a:solidFill>
                <a:schemeClr val="tx1"/>
              </a:solidFill>
            </a:endParaRPr>
          </a:p>
          <a:p>
            <a:pPr>
              <a:lnSpc>
                <a:spcPct val="150000"/>
              </a:lnSpc>
              <a:buClr>
                <a:schemeClr val="bg2"/>
              </a:buClr>
              <a:buSzPct val="100000"/>
              <a:buFont typeface="Wingdings" pitchFamily="2" charset="2"/>
              <a:buChar char="§"/>
            </a:pPr>
            <a:r>
              <a:rPr lang="en-US" sz="2000" b="0" dirty="0"/>
              <a:t>Increase the number of schools implementing </a:t>
            </a:r>
            <a:r>
              <a:rPr lang="en-US" sz="2000" dirty="0">
                <a:solidFill>
                  <a:schemeClr val="tx1"/>
                </a:solidFill>
              </a:rPr>
              <a:t>comprehensive </a:t>
            </a:r>
            <a:r>
              <a:rPr lang="en-US" sz="2000" dirty="0" smtClean="0">
                <a:solidFill>
                  <a:schemeClr val="tx1"/>
                </a:solidFill>
              </a:rPr>
              <a:t>tobacco-free </a:t>
            </a:r>
            <a:r>
              <a:rPr lang="en-US" sz="2000" dirty="0">
                <a:solidFill>
                  <a:schemeClr val="tx1"/>
                </a:solidFill>
              </a:rPr>
              <a:t>policies</a:t>
            </a:r>
          </a:p>
          <a:p>
            <a:pPr marL="0" indent="0">
              <a:buNone/>
            </a:pPr>
            <a:endParaRPr lang="en-US" sz="2000" dirty="0" smtClean="0"/>
          </a:p>
          <a:p>
            <a:pPr marL="0" indent="0">
              <a:buNone/>
            </a:pPr>
            <a:endParaRPr lang="en-US" sz="2000" dirty="0" smtClean="0"/>
          </a:p>
        </p:txBody>
      </p:sp>
    </p:spTree>
    <p:extLst>
      <p:ext uri="{BB962C8B-B14F-4D97-AF65-F5344CB8AC3E}">
        <p14:creationId xmlns:p14="http://schemas.microsoft.com/office/powerpoint/2010/main" val="146450058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388938" y="413982"/>
            <a:ext cx="83058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smtClean="0"/>
              <a:t>School Health Activities</a:t>
            </a:r>
          </a:p>
        </p:txBody>
      </p:sp>
      <p:sp>
        <p:nvSpPr>
          <p:cNvPr id="4099" name="Rectangle 3"/>
          <p:cNvSpPr txBox="1">
            <a:spLocks noChangeArrowheads="1"/>
          </p:cNvSpPr>
          <p:nvPr/>
        </p:nvSpPr>
        <p:spPr bwMode="auto">
          <a:xfrm>
            <a:off x="268288" y="1066800"/>
            <a:ext cx="853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ts val="600"/>
              </a:spcBef>
              <a:spcAft>
                <a:spcPts val="800"/>
              </a:spcAft>
              <a:defRPr/>
            </a:pPr>
            <a:r>
              <a:rPr lang="en-US" sz="2200" b="1" dirty="0" smtClean="0">
                <a:solidFill>
                  <a:schemeClr val="bg2"/>
                </a:solidFill>
                <a:latin typeface="+mn-lt"/>
                <a:cs typeface="Arial" charset="0"/>
              </a:rPr>
              <a:t>The school health branch conducts the following activities to prevent chronic disease and promote the health of children and adolescents:</a:t>
            </a:r>
          </a:p>
          <a:p>
            <a:pPr marL="0" indent="0" eaLnBrk="1" hangingPunct="1">
              <a:spcBef>
                <a:spcPts val="600"/>
              </a:spcBef>
              <a:spcAft>
                <a:spcPts val="800"/>
              </a:spcAft>
              <a:defRPr/>
            </a:pPr>
            <a:endParaRPr lang="en-US" sz="2200" b="1" dirty="0" smtClean="0">
              <a:solidFill>
                <a:schemeClr val="bg2"/>
              </a:solidFill>
              <a:latin typeface="+mn-lt"/>
              <a:cs typeface="Arial" charset="0"/>
            </a:endParaRPr>
          </a:p>
          <a:p>
            <a:pPr eaLnBrk="1" hangingPunct="1">
              <a:spcBef>
                <a:spcPts val="600"/>
              </a:spcBef>
              <a:spcAft>
                <a:spcPts val="800"/>
              </a:spcAft>
              <a:buFont typeface="Wingdings" pitchFamily="2" charset="2"/>
              <a:buChar char="§"/>
              <a:defRPr/>
            </a:pPr>
            <a:r>
              <a:rPr lang="en-US" sz="2200" b="1" dirty="0" smtClean="0">
                <a:solidFill>
                  <a:schemeClr val="bg2"/>
                </a:solidFill>
                <a:latin typeface="+mn-lt"/>
                <a:cs typeface="Arial" charset="0"/>
              </a:rPr>
              <a:t>Funding and support</a:t>
            </a:r>
          </a:p>
          <a:p>
            <a:pPr eaLnBrk="1" hangingPunct="1">
              <a:spcBef>
                <a:spcPts val="600"/>
              </a:spcBef>
              <a:spcAft>
                <a:spcPts val="800"/>
              </a:spcAft>
              <a:buFont typeface="Wingdings" pitchFamily="2" charset="2"/>
              <a:buChar char="§"/>
              <a:defRPr/>
            </a:pPr>
            <a:r>
              <a:rPr lang="en-US" sz="2200" b="1" dirty="0" smtClean="0">
                <a:solidFill>
                  <a:schemeClr val="bg2"/>
                </a:solidFill>
                <a:latin typeface="+mn-lt"/>
                <a:cs typeface="Arial" charset="0"/>
              </a:rPr>
              <a:t>Research synthesis and translation </a:t>
            </a:r>
          </a:p>
          <a:p>
            <a:pPr eaLnBrk="1" hangingPunct="1">
              <a:spcBef>
                <a:spcPts val="600"/>
              </a:spcBef>
              <a:spcAft>
                <a:spcPts val="800"/>
              </a:spcAft>
              <a:buFont typeface="Wingdings" pitchFamily="2" charset="2"/>
              <a:buChar char="§"/>
              <a:defRPr/>
            </a:pPr>
            <a:r>
              <a:rPr lang="en-US" sz="2200" b="1" dirty="0" smtClean="0">
                <a:solidFill>
                  <a:schemeClr val="bg2"/>
                </a:solidFill>
                <a:latin typeface="+mn-lt"/>
                <a:cs typeface="Arial" charset="0"/>
              </a:rPr>
              <a:t>Evaluation</a:t>
            </a:r>
          </a:p>
          <a:p>
            <a:pPr eaLnBrk="1" hangingPunct="1">
              <a:spcBef>
                <a:spcPts val="600"/>
              </a:spcBef>
              <a:spcAft>
                <a:spcPts val="800"/>
              </a:spcAft>
              <a:buFont typeface="Wingdings" pitchFamily="2" charset="2"/>
              <a:buChar char="§"/>
              <a:defRPr/>
            </a:pPr>
            <a:r>
              <a:rPr lang="en-US" sz="2200" b="1" dirty="0" smtClean="0">
                <a:solidFill>
                  <a:schemeClr val="bg2"/>
                </a:solidFill>
                <a:latin typeface="+mn-lt"/>
                <a:cs typeface="Arial" charset="0"/>
              </a:rPr>
              <a:t>Professional development and training </a:t>
            </a:r>
          </a:p>
          <a:p>
            <a:pPr eaLnBrk="1" hangingPunct="1">
              <a:spcBef>
                <a:spcPts val="600"/>
              </a:spcBef>
              <a:spcAft>
                <a:spcPts val="800"/>
              </a:spcAft>
              <a:buFont typeface="Wingdings" pitchFamily="2" charset="2"/>
              <a:buChar char="§"/>
              <a:defRPr/>
            </a:pPr>
            <a:r>
              <a:rPr lang="en-US" sz="2200" b="1" dirty="0" smtClean="0">
                <a:solidFill>
                  <a:schemeClr val="bg2"/>
                </a:solidFill>
                <a:latin typeface="+mn-lt"/>
                <a:cs typeface="Arial" charset="0"/>
              </a:rPr>
              <a:t>Cross-cutting collaboration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525" y="3781425"/>
            <a:ext cx="1009650" cy="1009650"/>
          </a:xfrm>
          <a:prstGeom prst="roundRect">
            <a:avLst>
              <a:gd name="adj" fmla="val 16667"/>
            </a:avLst>
          </a:prstGeom>
          <a:ln w="76200">
            <a:solidFill>
              <a:srgbClr val="5C8727"/>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8525" y="2295525"/>
            <a:ext cx="1009650" cy="1009650"/>
          </a:xfrm>
          <a:prstGeom prst="roundRect">
            <a:avLst>
              <a:gd name="adj" fmla="val 16667"/>
            </a:avLst>
          </a:prstGeom>
          <a:ln w="76200">
            <a:solidFill>
              <a:srgbClr val="F6A01A"/>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1000" r="20742"/>
          <a:stretch/>
        </p:blipFill>
        <p:spPr>
          <a:xfrm>
            <a:off x="7248525" y="5176838"/>
            <a:ext cx="1009650" cy="983640"/>
          </a:xfrm>
          <a:prstGeom prst="roundRect">
            <a:avLst>
              <a:gd name="adj" fmla="val 16667"/>
            </a:avLst>
          </a:prstGeom>
          <a:ln w="76200">
            <a:solidFill>
              <a:srgbClr val="56A0D3"/>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328526" y="274638"/>
            <a:ext cx="8229600" cy="620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sz="2400" dirty="0" smtClean="0"/>
              <a:t>Coordinated School Health</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52417" b="25824"/>
          <a:stretch/>
        </p:blipFill>
        <p:spPr>
          <a:xfrm>
            <a:off x="3280305" y="2316339"/>
            <a:ext cx="2583391" cy="2571750"/>
          </a:xfrm>
          <a:prstGeom prst="rect">
            <a:avLst/>
          </a:prstGeom>
          <a:ln>
            <a:noFill/>
          </a:ln>
          <a:effectLst>
            <a:softEdge rad="112500"/>
          </a:effectLst>
        </p:spPr>
      </p:pic>
      <p:sp>
        <p:nvSpPr>
          <p:cNvPr id="12" name="Oval 11"/>
          <p:cNvSpPr/>
          <p:nvPr/>
        </p:nvSpPr>
        <p:spPr>
          <a:xfrm>
            <a:off x="2613204" y="1138907"/>
            <a:ext cx="1645920" cy="1188720"/>
          </a:xfrm>
          <a:prstGeom prst="ellipse">
            <a:avLst/>
          </a:prstGeom>
          <a:solidFill>
            <a:srgbClr val="86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00"/>
                </a:solidFill>
              </a:rPr>
              <a:t>Family &amp; Community Involvement</a:t>
            </a:r>
            <a:endParaRPr lang="en-US" sz="1200" b="1" dirty="0">
              <a:solidFill>
                <a:srgbClr val="000000"/>
              </a:solidFill>
            </a:endParaRPr>
          </a:p>
        </p:txBody>
      </p:sp>
      <p:sp>
        <p:nvSpPr>
          <p:cNvPr id="14" name="Oval 13"/>
          <p:cNvSpPr/>
          <p:nvPr/>
        </p:nvSpPr>
        <p:spPr>
          <a:xfrm>
            <a:off x="1189235" y="2332072"/>
            <a:ext cx="1645920" cy="1184275"/>
          </a:xfrm>
          <a:prstGeom prst="ellipse">
            <a:avLst/>
          </a:prstGeom>
          <a:solidFill>
            <a:srgbClr val="56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00"/>
                </a:solidFill>
              </a:rPr>
              <a:t>Health</a:t>
            </a:r>
            <a:r>
              <a:rPr lang="en-US" sz="1200" dirty="0" smtClean="0">
                <a:solidFill>
                  <a:srgbClr val="000000"/>
                </a:solidFill>
              </a:rPr>
              <a:t> </a:t>
            </a:r>
            <a:r>
              <a:rPr lang="en-US" sz="1200" b="1" dirty="0" smtClean="0">
                <a:solidFill>
                  <a:srgbClr val="000000"/>
                </a:solidFill>
              </a:rPr>
              <a:t>Promotion for Staff </a:t>
            </a:r>
            <a:endParaRPr lang="en-US" sz="1200" b="1" dirty="0">
              <a:solidFill>
                <a:srgbClr val="000000"/>
              </a:solidFill>
            </a:endParaRPr>
          </a:p>
        </p:txBody>
      </p:sp>
      <p:sp>
        <p:nvSpPr>
          <p:cNvPr id="15" name="Oval 14"/>
          <p:cNvSpPr/>
          <p:nvPr/>
        </p:nvSpPr>
        <p:spPr>
          <a:xfrm>
            <a:off x="1205995" y="3917242"/>
            <a:ext cx="1645920" cy="1188720"/>
          </a:xfrm>
          <a:prstGeom prst="ellipse">
            <a:avLst/>
          </a:prstGeom>
          <a:solidFill>
            <a:srgbClr val="F6A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00"/>
                </a:solidFill>
              </a:rPr>
              <a:t>Healthy School Environment</a:t>
            </a:r>
            <a:endParaRPr lang="en-US" sz="1200" b="1" dirty="0">
              <a:solidFill>
                <a:srgbClr val="000000"/>
              </a:solidFill>
            </a:endParaRPr>
          </a:p>
        </p:txBody>
      </p:sp>
      <p:sp>
        <p:nvSpPr>
          <p:cNvPr id="16" name="Oval 15"/>
          <p:cNvSpPr/>
          <p:nvPr/>
        </p:nvSpPr>
        <p:spPr>
          <a:xfrm>
            <a:off x="2734167" y="4921955"/>
            <a:ext cx="1645920" cy="1188720"/>
          </a:xfrm>
          <a:prstGeom prst="ellipse">
            <a:avLst/>
          </a:prstGeom>
          <a:solidFill>
            <a:srgbClr val="5C8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00"/>
                </a:solidFill>
              </a:rPr>
              <a:t>Counseling, Psychological &amp; Social Services</a:t>
            </a:r>
            <a:endParaRPr lang="en-US" sz="1200" b="1" dirty="0">
              <a:solidFill>
                <a:srgbClr val="000000"/>
              </a:solidFill>
            </a:endParaRPr>
          </a:p>
        </p:txBody>
      </p:sp>
      <p:sp>
        <p:nvSpPr>
          <p:cNvPr id="17" name="Oval 16"/>
          <p:cNvSpPr/>
          <p:nvPr/>
        </p:nvSpPr>
        <p:spPr>
          <a:xfrm>
            <a:off x="4860713" y="4933245"/>
            <a:ext cx="1645920" cy="1188720"/>
          </a:xfrm>
          <a:prstGeom prst="ellipse">
            <a:avLst/>
          </a:prstGeom>
          <a:solidFill>
            <a:srgbClr val="86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00"/>
                </a:solidFill>
              </a:rPr>
              <a:t>Nutrition Services</a:t>
            </a:r>
            <a:endParaRPr lang="en-US" sz="1200" b="1" dirty="0">
              <a:solidFill>
                <a:srgbClr val="000000"/>
              </a:solidFill>
            </a:endParaRPr>
          </a:p>
        </p:txBody>
      </p:sp>
      <p:sp>
        <p:nvSpPr>
          <p:cNvPr id="18" name="Oval 17"/>
          <p:cNvSpPr/>
          <p:nvPr/>
        </p:nvSpPr>
        <p:spPr>
          <a:xfrm>
            <a:off x="4872002" y="1127619"/>
            <a:ext cx="1645920" cy="1188720"/>
          </a:xfrm>
          <a:prstGeom prst="ellipse">
            <a:avLst/>
          </a:prstGeom>
          <a:solidFill>
            <a:srgbClr val="5C8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00"/>
                </a:solidFill>
              </a:rPr>
              <a:t>Health Education </a:t>
            </a:r>
            <a:endParaRPr lang="en-US" sz="1200" b="1" dirty="0">
              <a:solidFill>
                <a:srgbClr val="000000"/>
              </a:solidFill>
            </a:endParaRPr>
          </a:p>
        </p:txBody>
      </p:sp>
      <p:sp>
        <p:nvSpPr>
          <p:cNvPr id="19" name="Oval 18"/>
          <p:cNvSpPr/>
          <p:nvPr/>
        </p:nvSpPr>
        <p:spPr>
          <a:xfrm>
            <a:off x="6298668" y="3883376"/>
            <a:ext cx="1645920" cy="1188720"/>
          </a:xfrm>
          <a:prstGeom prst="ellipse">
            <a:avLst/>
          </a:prstGeom>
          <a:solidFill>
            <a:srgbClr val="56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00"/>
                </a:solidFill>
              </a:rPr>
              <a:t>Health</a:t>
            </a:r>
            <a:r>
              <a:rPr lang="en-US" sz="1200" b="1" dirty="0" smtClean="0"/>
              <a:t> </a:t>
            </a:r>
            <a:r>
              <a:rPr lang="en-US" sz="1200" b="1" dirty="0" smtClean="0">
                <a:solidFill>
                  <a:srgbClr val="000000"/>
                </a:solidFill>
              </a:rPr>
              <a:t>Services</a:t>
            </a:r>
            <a:r>
              <a:rPr lang="en-US" sz="1200" b="1" dirty="0" smtClean="0"/>
              <a:t> </a:t>
            </a:r>
            <a:endParaRPr lang="en-US" sz="1200" b="1" dirty="0"/>
          </a:p>
        </p:txBody>
      </p:sp>
      <p:sp>
        <p:nvSpPr>
          <p:cNvPr id="20" name="Oval 19"/>
          <p:cNvSpPr/>
          <p:nvPr/>
        </p:nvSpPr>
        <p:spPr>
          <a:xfrm>
            <a:off x="6292142" y="2381744"/>
            <a:ext cx="1645920" cy="1188720"/>
          </a:xfrm>
          <a:prstGeom prst="ellipse">
            <a:avLst/>
          </a:prstGeom>
          <a:solidFill>
            <a:srgbClr val="F6A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00"/>
                </a:solidFill>
              </a:rPr>
              <a:t>Physical Education </a:t>
            </a:r>
            <a:endParaRPr lang="en-US" sz="1200" b="1" dirty="0">
              <a:solidFill>
                <a:srgbClr val="000000"/>
              </a:solidFill>
            </a:endParaRPr>
          </a:p>
        </p:txBody>
      </p:sp>
    </p:spTree>
    <p:extLst>
      <p:ext uri="{BB962C8B-B14F-4D97-AF65-F5344CB8AC3E}">
        <p14:creationId xmlns:p14="http://schemas.microsoft.com/office/powerpoint/2010/main" val="135250981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20720"/>
            <a:ext cx="8610600" cy="1594513"/>
          </a:xfrm>
        </p:spPr>
        <p:txBody>
          <a:bodyPr/>
          <a:lstStyle/>
          <a:p>
            <a:r>
              <a:rPr lang="en-US" sz="2000" dirty="0" smtClean="0"/>
              <a:t>FUNDING AND SUPPORT </a:t>
            </a:r>
            <a:br>
              <a:rPr lang="en-US" sz="2000" dirty="0" smtClean="0"/>
            </a:br>
            <a:r>
              <a:rPr lang="en-US" sz="2000" dirty="0" smtClean="0"/>
              <a:t>NEW FOA:  </a:t>
            </a:r>
            <a:br>
              <a:rPr lang="en-US" sz="2000" dirty="0" smtClean="0"/>
            </a:br>
            <a:r>
              <a:rPr lang="en-US" sz="2000" i="1" dirty="0" smtClean="0"/>
              <a:t>State </a:t>
            </a:r>
            <a:r>
              <a:rPr lang="en-US" sz="2000" i="1" dirty="0"/>
              <a:t>Public Health Actions to Prevent and Control Diabetes, Heart Disease, Obesity and </a:t>
            </a:r>
            <a:r>
              <a:rPr lang="en-US" sz="2000" i="1" dirty="0" smtClean="0"/>
              <a:t>Associated </a:t>
            </a:r>
            <a:r>
              <a:rPr lang="en-US" sz="2000" i="1" dirty="0"/>
              <a:t>Risk Factors and Promote School </a:t>
            </a:r>
            <a:r>
              <a:rPr lang="en-US" sz="2000" i="1" dirty="0" smtClean="0"/>
              <a:t>Health</a:t>
            </a:r>
            <a:endParaRPr lang="en-US" sz="2000" i="1" dirty="0"/>
          </a:p>
        </p:txBody>
      </p:sp>
      <p:sp>
        <p:nvSpPr>
          <p:cNvPr id="3" name="Content Placeholder 2"/>
          <p:cNvSpPr>
            <a:spLocks noGrp="1"/>
          </p:cNvSpPr>
          <p:nvPr>
            <p:ph idx="1"/>
          </p:nvPr>
        </p:nvSpPr>
        <p:spPr>
          <a:xfrm>
            <a:off x="507491" y="2169994"/>
            <a:ext cx="8407909" cy="3746318"/>
          </a:xfrm>
        </p:spPr>
        <p:txBody>
          <a:bodyPr/>
          <a:lstStyle/>
          <a:p>
            <a:pPr marL="0" lvl="1" indent="0">
              <a:buNone/>
            </a:pPr>
            <a:r>
              <a:rPr lang="en-US" dirty="0"/>
              <a:t>Support implementation of evidence-based practices for: </a:t>
            </a:r>
          </a:p>
          <a:p>
            <a:pPr marL="742950" lvl="2" indent="-342900">
              <a:buClr>
                <a:schemeClr val="bg2"/>
              </a:buClr>
              <a:buFont typeface="Arial" charset="0"/>
              <a:buChar char="•"/>
            </a:pPr>
            <a:r>
              <a:rPr lang="en-US" sz="2000" dirty="0"/>
              <a:t>Healthier nutrition environments in schools</a:t>
            </a:r>
          </a:p>
          <a:p>
            <a:pPr marL="742950" lvl="2" indent="-342900">
              <a:buClr>
                <a:schemeClr val="bg2"/>
              </a:buClr>
              <a:buFont typeface="Arial" charset="0"/>
              <a:buChar char="•"/>
            </a:pPr>
            <a:r>
              <a:rPr lang="en-US" sz="2000" dirty="0"/>
              <a:t>Comprehensive school physical activity programs</a:t>
            </a:r>
          </a:p>
          <a:p>
            <a:pPr marL="742950" lvl="2" indent="-342900">
              <a:buClr>
                <a:schemeClr val="bg2"/>
              </a:buClr>
              <a:buFont typeface="Arial" charset="0"/>
              <a:buChar char="•"/>
            </a:pPr>
            <a:r>
              <a:rPr lang="en-US" sz="2000" dirty="0"/>
              <a:t>Capacity to manage chronic disease </a:t>
            </a:r>
          </a:p>
          <a:p>
            <a:pPr marL="0" lvl="1" indent="0">
              <a:buClr>
                <a:schemeClr val="bg2"/>
              </a:buClr>
              <a:buNone/>
            </a:pPr>
            <a:endParaRPr lang="en-US" dirty="0" smtClean="0"/>
          </a:p>
          <a:p>
            <a:pPr marL="342900" lvl="1" indent="-342900">
              <a:buClr>
                <a:schemeClr val="bg2"/>
              </a:buClr>
            </a:pPr>
            <a:r>
              <a:rPr lang="en-US" dirty="0" smtClean="0"/>
              <a:t>Fund </a:t>
            </a:r>
            <a:r>
              <a:rPr lang="en-US" dirty="0" smtClean="0"/>
              <a:t>public health departments in all 50 states and District of Columbia.</a:t>
            </a:r>
          </a:p>
          <a:p>
            <a:pPr marL="342900" lvl="1" indent="-342900">
              <a:buClr>
                <a:schemeClr val="bg2"/>
              </a:buClr>
            </a:pPr>
            <a:r>
              <a:rPr lang="en-US" dirty="0" smtClean="0"/>
              <a:t>Strengthen partnership between public health and education – MOU/MOA</a:t>
            </a:r>
          </a:p>
          <a:p>
            <a:pPr marL="400050" lvl="2" indent="0">
              <a:buNone/>
            </a:pPr>
            <a:endParaRPr lang="en-US" dirty="0"/>
          </a:p>
          <a:p>
            <a:pPr marL="457200" lvl="1" indent="0">
              <a:buNone/>
            </a:pPr>
            <a:endParaRPr lang="en-US" sz="2400" dirty="0">
              <a:solidFill>
                <a:schemeClr val="tx1"/>
              </a:solidFill>
            </a:endParaRPr>
          </a:p>
          <a:p>
            <a:pPr marL="457200" lvl="1" indent="0">
              <a:buNone/>
            </a:pPr>
            <a:endParaRPr lang="en-US" sz="2400" dirty="0">
              <a:solidFill>
                <a:schemeClr val="tx1"/>
              </a:solidFill>
            </a:endParaRPr>
          </a:p>
          <a:p>
            <a:endParaRPr lang="en-US" dirty="0">
              <a:solidFill>
                <a:schemeClr val="tx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2432"/>
          <a:stretch/>
        </p:blipFill>
        <p:spPr>
          <a:xfrm>
            <a:off x="7042245" y="5186052"/>
            <a:ext cx="1670464" cy="1034564"/>
          </a:xfrm>
          <a:prstGeom prst="roundRect">
            <a:avLst>
              <a:gd name="adj" fmla="val 16667"/>
            </a:avLst>
          </a:prstGeom>
          <a:ln w="76200">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7398099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021170" cy="990600"/>
          </a:xfrm>
        </p:spPr>
        <p:txBody>
          <a:bodyPr/>
          <a:lstStyle/>
          <a:p>
            <a:r>
              <a:rPr lang="en-US" dirty="0" smtClean="0"/>
              <a:t/>
            </a:r>
            <a:br>
              <a:rPr lang="en-US" dirty="0" smtClean="0"/>
            </a:br>
            <a:r>
              <a:rPr lang="en-US" sz="2400" dirty="0" smtClean="0"/>
              <a:t>Healthy  Nutrition Environment: </a:t>
            </a:r>
            <a:br>
              <a:rPr lang="en-US" sz="2400" dirty="0" smtClean="0"/>
            </a:br>
            <a:r>
              <a:rPr lang="en-US" sz="2400" dirty="0" smtClean="0"/>
              <a:t>Policies and Practices</a:t>
            </a:r>
            <a:endParaRPr lang="en-US" sz="2400" dirty="0"/>
          </a:p>
        </p:txBody>
      </p:sp>
      <p:sp>
        <p:nvSpPr>
          <p:cNvPr id="3" name="Content Placeholder 2"/>
          <p:cNvSpPr>
            <a:spLocks noGrp="1"/>
          </p:cNvSpPr>
          <p:nvPr>
            <p:ph idx="1"/>
          </p:nvPr>
        </p:nvSpPr>
        <p:spPr>
          <a:xfrm>
            <a:off x="228600" y="1295400"/>
            <a:ext cx="8229600" cy="4800600"/>
          </a:xfrm>
        </p:spPr>
        <p:txBody>
          <a:bodyPr/>
          <a:lstStyle/>
          <a:p>
            <a:endParaRPr lang="en-US" sz="2000" b="0" dirty="0"/>
          </a:p>
          <a:p>
            <a:pPr>
              <a:buClr>
                <a:schemeClr val="bg2"/>
              </a:buClr>
              <a:buSzPct val="100000"/>
              <a:buFont typeface="Wingdings" pitchFamily="2" charset="2"/>
              <a:buChar char="§"/>
            </a:pPr>
            <a:r>
              <a:rPr lang="en-US" sz="2000" b="0" dirty="0"/>
              <a:t>Nutritious and appealing school meals that comply with federal requirements </a:t>
            </a:r>
          </a:p>
          <a:p>
            <a:pPr>
              <a:buClr>
                <a:schemeClr val="bg2"/>
              </a:buClr>
              <a:buSzPct val="100000"/>
              <a:buFont typeface="Wingdings" pitchFamily="2" charset="2"/>
              <a:buChar char="§"/>
            </a:pPr>
            <a:endParaRPr lang="en-US" sz="2000" b="0" dirty="0" smtClean="0"/>
          </a:p>
          <a:p>
            <a:pPr>
              <a:buClr>
                <a:schemeClr val="bg2"/>
              </a:buClr>
              <a:buSzPct val="100000"/>
              <a:buFont typeface="Wingdings" pitchFamily="2" charset="2"/>
              <a:buChar char="§"/>
            </a:pPr>
            <a:r>
              <a:rPr lang="en-US" sz="2000" b="0" dirty="0" smtClean="0"/>
              <a:t>Marketing </a:t>
            </a:r>
            <a:r>
              <a:rPr lang="en-US" sz="2000" b="0" dirty="0"/>
              <a:t>and promoting healthier foods and beverages</a:t>
            </a:r>
          </a:p>
          <a:p>
            <a:pPr>
              <a:buClr>
                <a:schemeClr val="bg2"/>
              </a:buClr>
              <a:buSzPct val="100000"/>
              <a:buFont typeface="Wingdings" pitchFamily="2" charset="2"/>
              <a:buChar char="§"/>
            </a:pPr>
            <a:endParaRPr lang="en-US" sz="2000" b="0" dirty="0" smtClean="0"/>
          </a:p>
          <a:p>
            <a:pPr>
              <a:buClr>
                <a:schemeClr val="bg2"/>
              </a:buClr>
              <a:buSzPct val="100000"/>
              <a:buFont typeface="Wingdings" pitchFamily="2" charset="2"/>
              <a:buChar char="§"/>
            </a:pPr>
            <a:r>
              <a:rPr lang="en-US" sz="2000" b="0" dirty="0"/>
              <a:t>S</a:t>
            </a:r>
            <a:r>
              <a:rPr lang="en-US" sz="2000" b="0" dirty="0" smtClean="0"/>
              <a:t>tandards for competitive foods consistent with the Institute of Medicine Nutrition Standards for Foods in Schools</a:t>
            </a:r>
          </a:p>
          <a:p>
            <a:pPr>
              <a:buClr>
                <a:schemeClr val="bg2"/>
              </a:buClr>
              <a:buSzPct val="100000"/>
              <a:buFont typeface="Wingdings" pitchFamily="2" charset="2"/>
              <a:buChar char="§"/>
            </a:pPr>
            <a:endParaRPr lang="en-US" sz="2000" b="0" dirty="0" smtClean="0"/>
          </a:p>
          <a:p>
            <a:pPr>
              <a:buClr>
                <a:schemeClr val="bg2"/>
              </a:buClr>
              <a:buSzPct val="100000"/>
              <a:buFont typeface="Wingdings" pitchFamily="2" charset="2"/>
              <a:buChar char="§"/>
            </a:pPr>
            <a:r>
              <a:rPr lang="en-US" sz="2000" b="0" dirty="0" smtClean="0"/>
              <a:t>Access to free drinking water </a:t>
            </a:r>
          </a:p>
          <a:p>
            <a:pPr>
              <a:buClr>
                <a:schemeClr val="bg2"/>
              </a:buClr>
              <a:buSzPct val="100000"/>
              <a:buFont typeface="Wingdings" pitchFamily="2" charset="2"/>
              <a:buChar char="§"/>
            </a:pPr>
            <a:endParaRPr lang="en-US" sz="2000" b="0" dirty="0" smtClean="0"/>
          </a:p>
          <a:p>
            <a:pPr>
              <a:buClr>
                <a:schemeClr val="bg2"/>
              </a:buClr>
              <a:buSzPct val="100000"/>
              <a:buFont typeface="Wingdings" pitchFamily="2" charset="2"/>
              <a:buChar char="§"/>
            </a:pPr>
            <a:r>
              <a:rPr lang="en-US" sz="2000" b="0" dirty="0" smtClean="0"/>
              <a:t>Implementation of  strong local </a:t>
            </a:r>
            <a:r>
              <a:rPr lang="en-US" sz="2000" b="0" dirty="0"/>
              <a:t>w</a:t>
            </a:r>
            <a:r>
              <a:rPr lang="en-US" sz="2000" b="0" dirty="0" smtClean="0"/>
              <a:t>ellness policies</a:t>
            </a:r>
            <a:r>
              <a:rPr lang="en-US" sz="2000" b="0" dirty="0"/>
              <a:t/>
            </a:r>
            <a:br>
              <a:rPr lang="en-US" sz="2000" b="0" dirty="0"/>
            </a:br>
            <a:endParaRPr lang="en-US" sz="2000" b="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5515" y="449239"/>
            <a:ext cx="905256"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4847" y="3886200"/>
            <a:ext cx="1203960" cy="154794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6827" y="4725792"/>
            <a:ext cx="1205865" cy="156780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07405" y="3886200"/>
            <a:ext cx="1141476" cy="1498908"/>
          </a:xfrm>
          <a:prstGeom prst="rect">
            <a:avLst/>
          </a:prstGeom>
        </p:spPr>
      </p:pic>
    </p:spTree>
    <p:extLst>
      <p:ext uri="{BB962C8B-B14F-4D97-AF65-F5344CB8AC3E}">
        <p14:creationId xmlns:p14="http://schemas.microsoft.com/office/powerpoint/2010/main" val="350478784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67" y="373901"/>
            <a:ext cx="8991600" cy="554147"/>
          </a:xfrm>
        </p:spPr>
        <p:txBody>
          <a:bodyPr/>
          <a:lstStyle/>
          <a:p>
            <a:r>
              <a:rPr lang="en-US" sz="2400" dirty="0" smtClean="0"/>
              <a:t>Quality </a:t>
            </a:r>
            <a:r>
              <a:rPr lang="en-US" sz="2400" dirty="0"/>
              <a:t>P</a:t>
            </a:r>
            <a:r>
              <a:rPr lang="en-US" sz="2400" dirty="0" smtClean="0"/>
              <a:t>hysical </a:t>
            </a:r>
            <a:r>
              <a:rPr lang="en-US" sz="2400" dirty="0"/>
              <a:t>E</a:t>
            </a:r>
            <a:r>
              <a:rPr lang="en-US" sz="2400" dirty="0" smtClean="0"/>
              <a:t>ducation </a:t>
            </a:r>
            <a:r>
              <a:rPr lang="en-US" sz="2400" dirty="0"/>
              <a:t>and </a:t>
            </a:r>
            <a:r>
              <a:rPr lang="en-US" sz="2400" dirty="0" smtClean="0"/>
              <a:t>Physical Activity</a:t>
            </a:r>
            <a:endParaRPr lang="en-US" sz="2400" dirty="0"/>
          </a:p>
        </p:txBody>
      </p:sp>
      <p:sp>
        <p:nvSpPr>
          <p:cNvPr id="3" name="Content Placeholder 2"/>
          <p:cNvSpPr>
            <a:spLocks noGrp="1"/>
          </p:cNvSpPr>
          <p:nvPr>
            <p:ph idx="1"/>
          </p:nvPr>
        </p:nvSpPr>
        <p:spPr>
          <a:xfrm>
            <a:off x="457200" y="1146412"/>
            <a:ext cx="8229600" cy="5241190"/>
          </a:xfrm>
        </p:spPr>
        <p:txBody>
          <a:bodyPr/>
          <a:lstStyle/>
          <a:p>
            <a:pPr marL="0" lvl="0" indent="0">
              <a:buNone/>
            </a:pPr>
            <a:r>
              <a:rPr lang="en-US" dirty="0" smtClean="0">
                <a:solidFill>
                  <a:schemeClr val="tx1"/>
                </a:solidFill>
              </a:rPr>
              <a:t>Comprehensive School Physical Activity Program (CSPAP)</a:t>
            </a:r>
            <a:r>
              <a:rPr lang="en-US" dirty="0"/>
              <a:t> </a:t>
            </a:r>
          </a:p>
          <a:p>
            <a:pPr lvl="0">
              <a:lnSpc>
                <a:spcPct val="150000"/>
              </a:lnSpc>
              <a:buClr>
                <a:schemeClr val="bg2"/>
              </a:buClr>
              <a:buSzPct val="100000"/>
              <a:buFont typeface="Wingdings" pitchFamily="2" charset="2"/>
              <a:buChar char="§"/>
            </a:pPr>
            <a:r>
              <a:rPr lang="en-US" sz="2000" b="0" dirty="0" smtClean="0"/>
              <a:t>Quality </a:t>
            </a:r>
            <a:r>
              <a:rPr lang="en-US" sz="2000" b="0" dirty="0"/>
              <a:t>physical education as the foundation</a:t>
            </a:r>
          </a:p>
          <a:p>
            <a:pPr lvl="0">
              <a:lnSpc>
                <a:spcPct val="150000"/>
              </a:lnSpc>
              <a:buClr>
                <a:schemeClr val="bg2"/>
              </a:buClr>
              <a:buSzPct val="100000"/>
              <a:buFont typeface="Wingdings" pitchFamily="2" charset="2"/>
              <a:buChar char="§"/>
            </a:pPr>
            <a:r>
              <a:rPr lang="en-US" sz="2000" b="0" dirty="0" smtClean="0"/>
              <a:t>Physical </a:t>
            </a:r>
            <a:r>
              <a:rPr lang="en-US" sz="2000" b="0" dirty="0"/>
              <a:t>activity before, during, and after </a:t>
            </a:r>
            <a:r>
              <a:rPr lang="en-US" sz="2000" b="0" dirty="0" smtClean="0"/>
              <a:t>school</a:t>
            </a:r>
          </a:p>
          <a:p>
            <a:pPr lvl="0">
              <a:lnSpc>
                <a:spcPct val="150000"/>
              </a:lnSpc>
              <a:buClr>
                <a:schemeClr val="bg2"/>
              </a:buClr>
              <a:buSzPct val="100000"/>
              <a:buFont typeface="Wingdings" pitchFamily="2" charset="2"/>
              <a:buChar char="§"/>
            </a:pPr>
            <a:r>
              <a:rPr lang="en-US" sz="2000" b="0" dirty="0" smtClean="0"/>
              <a:t>Staff involvement</a:t>
            </a:r>
          </a:p>
          <a:p>
            <a:pPr lvl="0">
              <a:lnSpc>
                <a:spcPct val="150000"/>
              </a:lnSpc>
              <a:buClr>
                <a:schemeClr val="bg2"/>
              </a:buClr>
              <a:buSzPct val="100000"/>
              <a:buFont typeface="Wingdings" pitchFamily="2" charset="2"/>
              <a:buChar char="§"/>
            </a:pPr>
            <a:r>
              <a:rPr lang="en-US" sz="2000" b="0" dirty="0" smtClean="0"/>
              <a:t>Family </a:t>
            </a:r>
            <a:r>
              <a:rPr lang="en-US" sz="2000" b="0" dirty="0"/>
              <a:t>and community </a:t>
            </a:r>
            <a:r>
              <a:rPr lang="en-US" sz="2000" b="0" dirty="0" smtClean="0"/>
              <a:t>engagement</a:t>
            </a:r>
          </a:p>
          <a:p>
            <a:pPr lvl="0">
              <a:buFont typeface="Arial" charset="0"/>
              <a:buChar char="•"/>
            </a:pPr>
            <a:endParaRPr lang="en-US" dirty="0" smtClean="0"/>
          </a:p>
          <a:p>
            <a:pPr lvl="0">
              <a:buFont typeface="Arial" charset="0"/>
              <a:buChar char="•"/>
            </a:pPr>
            <a:endParaRPr lang="en-US" dirty="0"/>
          </a:p>
          <a:p>
            <a:pPr marL="0" indent="0">
              <a:buNone/>
            </a:pPr>
            <a:endParaRPr lang="en-US" dirty="0" smtClean="0">
              <a:solidFill>
                <a:schemeClr val="tx1"/>
              </a:solidFill>
            </a:endParaRPr>
          </a:p>
          <a:p>
            <a:pPr marL="0" indent="0">
              <a:buNone/>
            </a:pPr>
            <a:endParaRPr lang="en-US" dirty="0">
              <a:solidFill>
                <a:schemeClr val="tx1"/>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130" y="4141987"/>
            <a:ext cx="1555533" cy="204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934946" y="4222744"/>
            <a:ext cx="819547" cy="1881923"/>
          </a:xfrm>
          <a:prstGeom prst="rect">
            <a:avLst/>
          </a:prstGeom>
          <a:scene3d>
            <a:camera prst="orthographicFront">
              <a:rot lat="0" lon="10800000" rev="0"/>
            </a:camera>
            <a:lightRig rig="threePt" dir="t"/>
          </a:scene3d>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1096" y="2159543"/>
            <a:ext cx="1084762" cy="30109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1361" y="4502008"/>
            <a:ext cx="2046484" cy="1323393"/>
          </a:xfrm>
          <a:prstGeom prst="rect">
            <a:avLst/>
          </a:prstGeom>
        </p:spPr>
      </p:pic>
    </p:spTree>
    <p:extLst>
      <p:ext uri="{BB962C8B-B14F-4D97-AF65-F5344CB8AC3E}">
        <p14:creationId xmlns:p14="http://schemas.microsoft.com/office/powerpoint/2010/main" val="217600673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5910"/>
            <a:ext cx="8229600" cy="5702489"/>
          </a:xfrm>
        </p:spPr>
        <p:txBody>
          <a:bodyPr/>
          <a:lstStyle/>
          <a:p>
            <a:pPr marL="0" lvl="1" indent="0" algn="ctr">
              <a:buSzPct val="70000"/>
              <a:buNone/>
            </a:pPr>
            <a:r>
              <a:rPr lang="en-US" sz="2400" b="1" dirty="0" smtClean="0">
                <a:solidFill>
                  <a:schemeClr val="tx1"/>
                </a:solidFill>
              </a:rPr>
              <a:t>Managing </a:t>
            </a:r>
            <a:r>
              <a:rPr lang="en-US" sz="2400" b="1" dirty="0">
                <a:solidFill>
                  <a:schemeClr val="tx1"/>
                </a:solidFill>
              </a:rPr>
              <a:t>Chronic Conditions in Schools</a:t>
            </a:r>
          </a:p>
          <a:p>
            <a:pPr marL="0" lvl="1" indent="0">
              <a:buSzPct val="70000"/>
              <a:buNone/>
            </a:pPr>
            <a:endParaRPr lang="en-US" dirty="0" smtClean="0"/>
          </a:p>
          <a:p>
            <a:pPr marL="0" lvl="1" indent="0">
              <a:buSzPct val="70000"/>
              <a:buNone/>
            </a:pPr>
            <a:endParaRPr lang="en-US" dirty="0" smtClean="0"/>
          </a:p>
          <a:p>
            <a:pPr marL="0" lvl="1" indent="0">
              <a:buSzPct val="70000"/>
              <a:buNone/>
            </a:pPr>
            <a:r>
              <a:rPr lang="en-US" dirty="0" smtClean="0"/>
              <a:t>Chronic Conditions</a:t>
            </a:r>
          </a:p>
          <a:p>
            <a:pPr marL="342900" lvl="1" indent="-342900">
              <a:buClr>
                <a:schemeClr val="bg2"/>
              </a:buClr>
            </a:pPr>
            <a:r>
              <a:rPr lang="en-US" dirty="0" smtClean="0"/>
              <a:t>Asthma</a:t>
            </a:r>
            <a:r>
              <a:rPr lang="en-US" dirty="0"/>
              <a:t>,  Food Allergies and Anaphylaxis,  Diabetes and  other chronic conditions</a:t>
            </a:r>
          </a:p>
          <a:p>
            <a:pPr marL="0" lvl="1" indent="0">
              <a:buSzPct val="70000"/>
              <a:buNone/>
            </a:pPr>
            <a:endParaRPr lang="en-US" dirty="0" smtClean="0"/>
          </a:p>
          <a:p>
            <a:pPr marL="0" lvl="1" indent="0">
              <a:buSzPct val="70000"/>
              <a:buNone/>
            </a:pPr>
            <a:endParaRPr lang="en-US" dirty="0" smtClean="0"/>
          </a:p>
          <a:p>
            <a:pPr marL="0" lvl="1" indent="0">
              <a:buSzPct val="70000"/>
              <a:buNone/>
            </a:pPr>
            <a:r>
              <a:rPr lang="en-US" dirty="0" smtClean="0"/>
              <a:t>Policies</a:t>
            </a:r>
            <a:r>
              <a:rPr lang="en-US" dirty="0"/>
              <a:t>, processes and protocols to meet daily management and emergency care needs of students with chronic conditions. </a:t>
            </a:r>
            <a:endParaRPr lang="en-US" dirty="0" smtClean="0"/>
          </a:p>
          <a:p>
            <a:pPr marL="342900" lvl="1" indent="-342900">
              <a:buClr>
                <a:schemeClr val="bg2"/>
              </a:buClr>
            </a:pPr>
            <a:r>
              <a:rPr lang="en-US" dirty="0" smtClean="0"/>
              <a:t>Guidance </a:t>
            </a:r>
            <a:endParaRPr lang="en-US" dirty="0" smtClean="0"/>
          </a:p>
          <a:p>
            <a:pPr marL="342900" lvl="1" indent="-342900">
              <a:buClr>
                <a:schemeClr val="bg2"/>
              </a:buClr>
            </a:pPr>
            <a:r>
              <a:rPr lang="en-US" dirty="0" smtClean="0"/>
              <a:t>Professional development and technical assistance</a:t>
            </a:r>
            <a:endParaRPr lang="en-US" dirty="0"/>
          </a:p>
        </p:txBody>
      </p:sp>
    </p:spTree>
    <p:extLst>
      <p:ext uri="{BB962C8B-B14F-4D97-AF65-F5344CB8AC3E}">
        <p14:creationId xmlns:p14="http://schemas.microsoft.com/office/powerpoint/2010/main" val="32974926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00"/>
            <a:ext cx="9144000" cy="1143000"/>
          </a:xfrm>
        </p:spPr>
        <p:txBody>
          <a:bodyPr/>
          <a:lstStyle/>
          <a:p>
            <a:r>
              <a:rPr lang="en-US" sz="2400" dirty="0" smtClean="0"/>
              <a:t>RESEARCH SYNTHESIS AND TRANSLATION</a:t>
            </a:r>
            <a:br>
              <a:rPr lang="en-US" sz="2400" dirty="0" smtClean="0"/>
            </a:br>
            <a:r>
              <a:rPr lang="en-US" sz="1800" b="0" dirty="0" smtClean="0"/>
              <a:t>Making research applicable and usable for practitioners</a:t>
            </a:r>
            <a:endParaRPr lang="en-US" sz="1800" b="0" dirty="0"/>
          </a:p>
        </p:txBody>
      </p:sp>
      <p:pic>
        <p:nvPicPr>
          <p:cNvPr id="1028" name="Picture 4" descr="http://www.gelaskins.com/images/skins/153-Bookshelf/181_ColinThompson_Bookshelf_500-whit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1082" y="2364162"/>
            <a:ext cx="1648743" cy="1624013"/>
          </a:xfrm>
          <a:prstGeom prst="rect">
            <a:avLst/>
          </a:prstGeom>
          <a:noFill/>
        </p:spPr>
      </p:pic>
      <p:sp>
        <p:nvSpPr>
          <p:cNvPr id="8" name="Right Arrow 7"/>
          <p:cNvSpPr/>
          <p:nvPr/>
        </p:nvSpPr>
        <p:spPr>
          <a:xfrm>
            <a:off x="2095500" y="3140202"/>
            <a:ext cx="723900" cy="294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a:off x="4248434" y="3273152"/>
            <a:ext cx="685800" cy="294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9763" y="1312778"/>
            <a:ext cx="1082422" cy="1400781"/>
          </a:xfrm>
          <a:prstGeom prst="rect">
            <a:avLst/>
          </a:prstGeom>
          <a:noFill/>
          <a:ln w="9525">
            <a:solidFill>
              <a:schemeClr val="accent1"/>
            </a:solidFill>
            <a:miter lim="800000"/>
            <a:headEnd/>
            <a:tailEnd/>
          </a:ln>
          <a:effectLst/>
        </p:spPr>
      </p:pic>
      <p:pic>
        <p:nvPicPr>
          <p:cNvPr id="13"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34343" y="2858033"/>
            <a:ext cx="1099103" cy="1423193"/>
          </a:xfrm>
          <a:prstGeom prst="rect">
            <a:avLst/>
          </a:prstGeom>
          <a:noFill/>
          <a:ln w="9525">
            <a:solidFill>
              <a:schemeClr val="accent1"/>
            </a:solidFill>
            <a:miter lim="800000"/>
            <a:headEnd/>
            <a:tailEnd/>
          </a:ln>
          <a:effectLst/>
        </p:spPr>
      </p:pic>
      <p:pic>
        <p:nvPicPr>
          <p:cNvPr id="14" name="Picture 4"/>
          <p:cNvPicPr>
            <a:picLocks noGrp="1" noChangeAspect="1" noChangeArrowheads="1"/>
          </p:cNvPicPr>
          <p:nvPr>
            <p:ph sz="half" idx="4294967295"/>
          </p:nvPr>
        </p:nvPicPr>
        <p:blipFill>
          <a:blip r:embed="rId6" cstate="email">
            <a:extLst>
              <a:ext uri="{28A0092B-C50C-407E-A947-70E740481C1C}">
                <a14:useLocalDpi xmlns:a14="http://schemas.microsoft.com/office/drawing/2010/main"/>
              </a:ext>
            </a:extLst>
          </a:blip>
          <a:srcRect/>
          <a:stretch>
            <a:fillRect/>
          </a:stretch>
        </p:blipFill>
        <p:spPr>
          <a:xfrm>
            <a:off x="5034343" y="4419601"/>
            <a:ext cx="1057842" cy="1402654"/>
          </a:xfrm>
          <a:prstGeom prst="rect">
            <a:avLst/>
          </a:prstGeom>
          <a:noFill/>
          <a:ln/>
          <a:effectLst/>
        </p:spPr>
      </p:pic>
      <p:pic>
        <p:nvPicPr>
          <p:cNvPr id="48130" name="Picture 2" descr="http://image.stock-photos-illustrations.com/em_w/03/47/35/608-03473551w.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19400" y="2601468"/>
            <a:ext cx="1371600" cy="1371600"/>
          </a:xfrm>
          <a:prstGeom prst="rect">
            <a:avLst/>
          </a:prstGeom>
          <a:noFill/>
        </p:spPr>
      </p:pic>
      <p:pic>
        <p:nvPicPr>
          <p:cNvPr id="1026"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72169" y="2704545"/>
            <a:ext cx="7191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72170" y="4829465"/>
            <a:ext cx="7191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347796" y="2785661"/>
            <a:ext cx="1488162" cy="149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376988" y="4468589"/>
            <a:ext cx="1429777" cy="142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347796" y="1277805"/>
            <a:ext cx="1470729" cy="1470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rot="6145388">
            <a:off x="4083028" y="1920468"/>
            <a:ext cx="1016611" cy="757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CDPHP_PPT_dark(">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1723</TotalTime>
  <Words>1558</Words>
  <Application>Microsoft Office PowerPoint</Application>
  <PresentationFormat>On-screen Show (4:3)</PresentationFormat>
  <Paragraphs>227</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Myriad Web Pro</vt:lpstr>
      <vt:lpstr>Garamond</vt:lpstr>
      <vt:lpstr>Calibri</vt:lpstr>
      <vt:lpstr>Wingdings</vt:lpstr>
      <vt:lpstr>Courier New</vt:lpstr>
      <vt:lpstr>NCCDPHP_PPT_dark(</vt:lpstr>
      <vt:lpstr>Saving Lives. Protecting People. Saving Money through Prevention.</vt:lpstr>
      <vt:lpstr>CDC’s Division of Population Health School Health Branch</vt:lpstr>
      <vt:lpstr>School Health Activities</vt:lpstr>
      <vt:lpstr>Coordinated School Health</vt:lpstr>
      <vt:lpstr>FUNDING AND SUPPORT  NEW FOA:   State Public Health Actions to Prevent and Control Diabetes, Heart Disease, Obesity and Associated Risk Factors and Promote School Health</vt:lpstr>
      <vt:lpstr> Healthy  Nutrition Environment:  Policies and Practices</vt:lpstr>
      <vt:lpstr>Quality Physical Education and Physical Activity</vt:lpstr>
      <vt:lpstr>PowerPoint Presentation</vt:lpstr>
      <vt:lpstr>RESEARCH SYNTHESIS AND TRANSLATION Making research applicable and usable for practitioners</vt:lpstr>
      <vt:lpstr>Research Synthesis Projects</vt:lpstr>
      <vt:lpstr>Research Translation Products</vt:lpstr>
      <vt:lpstr>Program Evaluation and Evaluation Research Work </vt:lpstr>
      <vt:lpstr>PROFESSIONAL DEVELOPMENT AND TRAINING Training Tools for Healthy Schools </vt:lpstr>
      <vt:lpstr>PowerPoint Presentation</vt:lpstr>
      <vt:lpstr>Closing</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Myriad Pro, Bold, Shadow, 28pt</dc:title>
  <dc:creator>Chandra Joy Reed</dc:creator>
  <cp:lastModifiedBy>CDC User</cp:lastModifiedBy>
  <cp:revision>166</cp:revision>
  <cp:lastPrinted>2013-05-15T17:21:02Z</cp:lastPrinted>
  <dcterms:created xsi:type="dcterms:W3CDTF">2010-07-16T17:32:51Z</dcterms:created>
  <dcterms:modified xsi:type="dcterms:W3CDTF">2013-05-15T21:46:17Z</dcterms:modified>
</cp:coreProperties>
</file>