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9" r:id="rId2"/>
    <p:sldId id="368" r:id="rId3"/>
    <p:sldId id="378" r:id="rId4"/>
    <p:sldId id="377" r:id="rId5"/>
    <p:sldId id="382" r:id="rId6"/>
    <p:sldId id="383" r:id="rId7"/>
    <p:sldId id="384" r:id="rId8"/>
    <p:sldId id="385" r:id="rId9"/>
    <p:sldId id="386" r:id="rId10"/>
    <p:sldId id="387" r:id="rId11"/>
    <p:sldId id="365" r:id="rId12"/>
    <p:sldId id="367" r:id="rId13"/>
    <p:sldId id="370" r:id="rId14"/>
    <p:sldId id="371" r:id="rId15"/>
    <p:sldId id="372" r:id="rId16"/>
    <p:sldId id="390" r:id="rId17"/>
    <p:sldId id="375" r:id="rId18"/>
    <p:sldId id="379" r:id="rId19"/>
    <p:sldId id="381" r:id="rId20"/>
    <p:sldId id="3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81267" autoAdjust="0"/>
  </p:normalViewPr>
  <p:slideViewPr>
    <p:cSldViewPr>
      <p:cViewPr varScale="1">
        <p:scale>
          <a:sx n="94" d="100"/>
          <a:sy n="94" d="100"/>
        </p:scale>
        <p:origin x="-21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rina:Documents:Directors:Joan:2014:Diagrams:how%20children%20are%20covered%20a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2"/>
              </a:solidFill>
            </c:spPr>
          </c:dPt>
          <c:dLbls>
            <c:dLbl>
              <c:idx val="3"/>
              <c:layout>
                <c:manualLayout>
                  <c:x val="-3.62741961942257E-2"/>
                  <c:y val="5.62500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33851706036745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900" dirty="0" smtClean="0"/>
                      <a:t>Uninsured, 7.50</a:t>
                    </a:r>
                    <a:r>
                      <a:rPr lang="en-US" sz="19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Medicaid &amp; CHIP</c:v>
                </c:pt>
                <c:pt idx="1">
                  <c:v>Other Public</c:v>
                </c:pt>
                <c:pt idx="2">
                  <c:v>Employer</c:v>
                </c:pt>
                <c:pt idx="3">
                  <c:v>Individual Market</c:v>
                </c:pt>
                <c:pt idx="4">
                  <c:v>Uninsured 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0.36499999999999999</c:v>
                </c:pt>
                <c:pt idx="1">
                  <c:v>6.0000000000000001E-3</c:v>
                </c:pt>
                <c:pt idx="2">
                  <c:v>0.51900000000000002</c:v>
                </c:pt>
                <c:pt idx="3">
                  <c:v>7.1999999999999995E-2</c:v>
                </c:pt>
                <c:pt idx="4">
                  <c:v>7.4999999999999997E-2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'[how children are covered aca.xlsx]Sheet1'!$A$1:$A$5</c:f>
              <c:strCache>
                <c:ptCount val="5"/>
                <c:pt idx="0">
                  <c:v>Employer</c:v>
                </c:pt>
                <c:pt idx="1">
                  <c:v>Individual</c:v>
                </c:pt>
                <c:pt idx="2">
                  <c:v>Medicaid &amp; CHIP</c:v>
                </c:pt>
                <c:pt idx="3">
                  <c:v>Other Public</c:v>
                </c:pt>
                <c:pt idx="4">
                  <c:v>Uninsured</c:v>
                </c:pt>
              </c:strCache>
            </c:strRef>
          </c:cat>
          <c:val>
            <c:numRef>
              <c:f>'[how children are covered aca.xlsx]Sheet1'!$B$1:$B$5</c:f>
              <c:numCache>
                <c:formatCode>General</c:formatCode>
                <c:ptCount val="5"/>
                <c:pt idx="0">
                  <c:v>49.7</c:v>
                </c:pt>
                <c:pt idx="1">
                  <c:v>3.1</c:v>
                </c:pt>
                <c:pt idx="2">
                  <c:v>40.700000000000003</c:v>
                </c:pt>
                <c:pt idx="3">
                  <c:v>1.3</c:v>
                </c:pt>
                <c:pt idx="4">
                  <c:v>5.3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1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11% of those enrolled</a:t>
            </a:r>
            <a:r>
              <a:rPr lang="en-US" baseline="0" dirty="0" smtClean="0"/>
              <a:t> to date previously uninsured. McKinsey survey</a:t>
            </a:r>
          </a:p>
          <a:p>
            <a:r>
              <a:rPr lang="en-US" baseline="0" dirty="0" smtClean="0"/>
              <a:t>Last week tracking poll – found that among uninsured, more have an unfavorable than favorable view, by a 2-1 margin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6060-6742-4C9A-8160-37A16A9441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</a:t>
            </a:r>
            <a:r>
              <a:rPr lang="en-US" baseline="0" dirty="0" smtClean="0"/>
              <a:t> number of kids?</a:t>
            </a:r>
          </a:p>
          <a:p>
            <a:r>
              <a:rPr lang="en-US" baseline="0" dirty="0" err="1" smtClean="0"/>
              <a:t>Wellpoint</a:t>
            </a:r>
            <a:r>
              <a:rPr lang="en-US" baseline="0" dirty="0" smtClean="0"/>
              <a:t> earnings call: “encouraged” by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of applications we’ve received as well as by the health-risk profiles of new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 consumer assistance – pre-enrollment, post-enrollment and into tax filing</a:t>
            </a:r>
            <a:r>
              <a:rPr lang="en-US" baseline="0" dirty="0" smtClean="0"/>
              <a:t> season….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would make clear here that complex family coverage circumstances create a related set of issues for </a:t>
            </a:r>
            <a:r>
              <a:rPr lang="en-US" baseline="0" dirty="0" err="1" smtClean="0"/>
              <a:t>famililes</a:t>
            </a:r>
            <a:r>
              <a:rPr lang="en-US" baseline="0" dirty="0" smtClean="0"/>
              <a:t> – maybe this is where we hand off a bit. In other words there are issues that affect kids getting tax credits/exchange </a:t>
            </a:r>
            <a:r>
              <a:rPr lang="en-US" baseline="0" dirty="0" err="1" smtClean="0"/>
              <a:t>covearge</a:t>
            </a:r>
            <a:r>
              <a:rPr lang="en-US" baseline="0" dirty="0" smtClean="0"/>
              <a:t> and then there are issues re kids who will be/are getting </a:t>
            </a:r>
            <a:r>
              <a:rPr lang="en-US" baseline="0" dirty="0" err="1" smtClean="0"/>
              <a:t>medicaid</a:t>
            </a:r>
            <a:r>
              <a:rPr lang="en-US" baseline="0" dirty="0" smtClean="0"/>
              <a:t>/chip coverage. Some are the same like the need for </a:t>
            </a:r>
            <a:r>
              <a:rPr lang="en-US" baseline="0" dirty="0" err="1" smtClean="0"/>
              <a:t>conusmer</a:t>
            </a:r>
            <a:r>
              <a:rPr lang="en-US" baseline="0" dirty="0" smtClean="0"/>
              <a:t> assistance. But coverage problems </a:t>
            </a:r>
            <a:r>
              <a:rPr lang="en-US" baseline="0" dirty="0" err="1" smtClean="0"/>
              <a:t>obviosuly</a:t>
            </a:r>
            <a:r>
              <a:rPr lang="en-US" baseline="0" dirty="0" smtClean="0"/>
              <a:t> different set of issues for the two sets of kids.</a:t>
            </a:r>
            <a:endParaRPr lang="en-US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897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400" y="6324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05278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0" name="Picture 2" descr="CHIR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172200"/>
            <a:ext cx="2286000" cy="56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hirblog.org/" TargetMode="External"/><Relationship Id="rId3" Type="http://schemas.openxmlformats.org/officeDocument/2006/relationships/hyperlink" Target="mailto:jca25@georgetown.edu" TargetMode="External"/><Relationship Id="rId7" Type="http://schemas.openxmlformats.org/officeDocument/2006/relationships/hyperlink" Target="http://chir.georgetown.edu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732@georgetown.edu" TargetMode="External"/><Relationship Id="rId5" Type="http://schemas.openxmlformats.org/officeDocument/2006/relationships/hyperlink" Target="http://www.theccfblog.org/" TargetMode="External"/><Relationship Id="rId4" Type="http://schemas.openxmlformats.org/officeDocument/2006/relationships/hyperlink" Target="http://ccf.georgetown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Coverage for Children: Where do we stand?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Joan Alker/Sabrina </a:t>
            </a:r>
            <a:r>
              <a:rPr lang="en-US" dirty="0" err="1" smtClean="0"/>
              <a:t>Corlette</a:t>
            </a:r>
            <a:endParaRPr lang="en-US" dirty="0" smtClean="0"/>
          </a:p>
          <a:p>
            <a:r>
              <a:rPr lang="en-US" dirty="0" smtClean="0"/>
              <a:t>Georgetown Health Policy Institute</a:t>
            </a:r>
          </a:p>
          <a:p>
            <a:r>
              <a:rPr lang="en-US" dirty="0" smtClean="0"/>
              <a:t>February 4,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2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ct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ACA Marketplaces: Issues for Families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828800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hlink"/>
              </a:buClr>
              <a:buSzPct val="90000"/>
              <a:defRPr/>
            </a:pPr>
            <a:endParaRPr lang="en-US" sz="3200" b="1" dirty="0" smtClean="0">
              <a:latin typeface="Baskerville Old Face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Coverage problems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Use of services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Churn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Reconciliation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endParaRPr lang="en-US" sz="3200" b="1" dirty="0" smtClean="0">
              <a:latin typeface="Baskerville Old Face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endParaRPr lang="en-US" sz="3200" dirty="0" smtClean="0">
              <a:latin typeface="Baskerville Old Face" pitchFamily="18" charset="0"/>
            </a:endParaRPr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828800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hlink"/>
              </a:buClr>
              <a:buSzPct val="90000"/>
              <a:defRPr/>
            </a:pPr>
            <a:endParaRPr lang="en-US" sz="3200" b="1" dirty="0" smtClean="0">
              <a:latin typeface="Baskerville Old Face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E&amp;E Assistance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Health insurance literacy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Appeals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endParaRPr lang="en-US" sz="3200" dirty="0" smtClean="0">
              <a:latin typeface="Baskerville Old Face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endParaRPr lang="en-US" sz="3200" dirty="0" smtClean="0">
              <a:latin typeface="Baskerville Old Face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17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Children’s Coverage in the United States,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national-stair-step-for-paper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5" r="11678" b="5938"/>
          <a:stretch/>
        </p:blipFill>
        <p:spPr>
          <a:xfrm>
            <a:off x="762000" y="1524000"/>
            <a:ext cx="7315200" cy="4388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3429000"/>
            <a:ext cx="1371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28% of separate CHIP kids moving to Medicaid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7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Eligibility Levels,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national-eligibility-levels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2"/>
          <a:stretch/>
        </p:blipFill>
        <p:spPr>
          <a:xfrm>
            <a:off x="1219200" y="1447800"/>
            <a:ext cx="7052259" cy="4572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8945666">
            <a:off x="7008528" y="4207244"/>
            <a:ext cx="838200" cy="33532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3352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Potential Coverage Gap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onymous_aiga_toilet_wome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8181" r="-148181"/>
          <a:stretch>
            <a:fillRect/>
          </a:stretch>
        </p:blipFill>
        <p:spPr>
          <a:xfrm>
            <a:off x="3181551" y="2895600"/>
            <a:ext cx="2093923" cy="1151577"/>
          </a:xfrm>
        </p:spPr>
      </p:pic>
      <p:sp>
        <p:nvSpPr>
          <p:cNvPr id="7" name="TextBox 6"/>
          <p:cNvSpPr txBox="1"/>
          <p:nvPr/>
        </p:nvSpPr>
        <p:spPr>
          <a:xfrm>
            <a:off x="1676400" y="2895600"/>
            <a:ext cx="1875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Premium cost for: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6400" y="4526378"/>
            <a:ext cx="2740850" cy="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 descr="Anonymous_aiga_toilet_women.png"/>
          <p:cNvPicPr>
            <a:picLocks noChangeAspect="1"/>
          </p:cNvPicPr>
          <p:nvPr/>
        </p:nvPicPr>
        <p:blipFill>
          <a:blip r:embed="rId2"/>
          <a:srcRect l="-148181" r="-148181"/>
          <a:stretch>
            <a:fillRect/>
          </a:stretch>
        </p:blipFill>
        <p:spPr>
          <a:xfrm>
            <a:off x="3195648" y="4605776"/>
            <a:ext cx="2093923" cy="1151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4742319"/>
            <a:ext cx="187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Income of: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748565"/>
            <a:ext cx="187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Self-only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164397"/>
            <a:ext cx="187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Household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713" y="3865095"/>
            <a:ext cx="67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2499" y="3990987"/>
            <a:ext cx="149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9.5%</a:t>
            </a:r>
            <a:endParaRPr lang="en-US" sz="4800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63069" y="1510203"/>
            <a:ext cx="26580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Subsidies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employee with an ESI coverage offer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Content Placeholder 5" descr="Anonymous_aiga_toilet_women.png"/>
          <p:cNvPicPr>
            <a:picLocks noChangeAspect="1"/>
          </p:cNvPicPr>
          <p:nvPr/>
        </p:nvPicPr>
        <p:blipFill>
          <a:blip r:embed="rId2"/>
          <a:srcRect l="-148181" r="-148181"/>
          <a:stretch>
            <a:fillRect/>
          </a:stretch>
        </p:blipFill>
        <p:spPr>
          <a:xfrm>
            <a:off x="3171339" y="1518780"/>
            <a:ext cx="2093923" cy="1151577"/>
          </a:xfrm>
          <a:prstGeom prst="rect">
            <a:avLst/>
          </a:prstGeom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4960501" y="1527357"/>
            <a:ext cx="3726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 available only if: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Affordability Test -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onymous_aiga_toilet_wome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8181" r="-148181"/>
          <a:stretch>
            <a:fillRect/>
          </a:stretch>
        </p:blipFill>
        <p:spPr>
          <a:xfrm>
            <a:off x="3255827" y="3412999"/>
            <a:ext cx="1865251" cy="1025816"/>
          </a:xfrm>
        </p:spPr>
      </p:pic>
      <p:sp>
        <p:nvSpPr>
          <p:cNvPr id="7" name="TextBox 6"/>
          <p:cNvSpPr txBox="1"/>
          <p:nvPr/>
        </p:nvSpPr>
        <p:spPr>
          <a:xfrm>
            <a:off x="1066800" y="2971800"/>
            <a:ext cx="200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Premium cost for: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4608118"/>
            <a:ext cx="440911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 descr="Anonymous_aiga_toilet_women.png"/>
          <p:cNvPicPr>
            <a:picLocks noChangeAspect="1"/>
          </p:cNvPicPr>
          <p:nvPr/>
        </p:nvPicPr>
        <p:blipFill>
          <a:blip r:embed="rId2"/>
          <a:srcRect l="-148181" r="-148181"/>
          <a:stretch>
            <a:fillRect/>
          </a:stretch>
        </p:blipFill>
        <p:spPr>
          <a:xfrm>
            <a:off x="2586048" y="4681977"/>
            <a:ext cx="1865251" cy="1025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4840995"/>
            <a:ext cx="200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Income of: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836003"/>
            <a:ext cx="200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Self-only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274311"/>
            <a:ext cx="200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Household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7997" y="3925907"/>
            <a:ext cx="459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4664" y="4023316"/>
            <a:ext cx="1438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9.5%</a:t>
            </a:r>
            <a:endParaRPr lang="en-US" sz="4800" dirty="0"/>
          </a:p>
        </p:txBody>
      </p:sp>
      <p:pic>
        <p:nvPicPr>
          <p:cNvPr id="16" name="Picture 15" descr="Anonymous_aiga_toilet_m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67" y="4681977"/>
            <a:ext cx="398786" cy="1025816"/>
          </a:xfrm>
          <a:prstGeom prst="rect">
            <a:avLst/>
          </a:prstGeom>
        </p:spPr>
      </p:pic>
      <p:pic>
        <p:nvPicPr>
          <p:cNvPr id="19" name="Picture 18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453" y="5023915"/>
            <a:ext cx="480424" cy="683878"/>
          </a:xfrm>
          <a:prstGeom prst="rect">
            <a:avLst/>
          </a:prstGeom>
        </p:spPr>
      </p:pic>
      <p:pic>
        <p:nvPicPr>
          <p:cNvPr id="20" name="Picture 19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58" y="5023915"/>
            <a:ext cx="480424" cy="683878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457200" y="1766016"/>
            <a:ext cx="26580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Subsidies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family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an ESI coverage offer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5218106" y="1766016"/>
            <a:ext cx="3726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 available only if: </a:t>
            </a:r>
          </a:p>
        </p:txBody>
      </p:sp>
      <p:pic>
        <p:nvPicPr>
          <p:cNvPr id="25" name="Content Placeholder 5" descr="Anonymous_aiga_toilet_women.png"/>
          <p:cNvPicPr>
            <a:picLocks noChangeAspect="1"/>
          </p:cNvPicPr>
          <p:nvPr/>
        </p:nvPicPr>
        <p:blipFill>
          <a:blip r:embed="rId2"/>
          <a:srcRect l="-148181" r="-148181"/>
          <a:stretch>
            <a:fillRect/>
          </a:stretch>
        </p:blipFill>
        <p:spPr>
          <a:xfrm>
            <a:off x="2594377" y="1766016"/>
            <a:ext cx="1864407" cy="1025352"/>
          </a:xfrm>
          <a:prstGeom prst="rect">
            <a:avLst/>
          </a:prstGeom>
        </p:spPr>
      </p:pic>
      <p:pic>
        <p:nvPicPr>
          <p:cNvPr id="26" name="Picture 25" descr="Anonymous_aiga_toilet_m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99" y="1766016"/>
            <a:ext cx="398606" cy="1025352"/>
          </a:xfrm>
          <a:prstGeom prst="rect">
            <a:avLst/>
          </a:prstGeom>
        </p:spPr>
      </p:pic>
      <p:pic>
        <p:nvPicPr>
          <p:cNvPr id="27" name="Picture 26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305" y="2107800"/>
            <a:ext cx="480206" cy="683568"/>
          </a:xfrm>
          <a:prstGeom prst="rect">
            <a:avLst/>
          </a:prstGeom>
        </p:spPr>
      </p:pic>
      <p:pic>
        <p:nvPicPr>
          <p:cNvPr id="28" name="Picture 27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23" y="2107800"/>
            <a:ext cx="480206" cy="683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Affordability Test – Family Glitch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3048000"/>
            <a:ext cx="2137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Premium cost for: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19200" y="4684318"/>
            <a:ext cx="4285480" cy="1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4939671"/>
            <a:ext cx="213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Income of: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889727"/>
            <a:ext cx="213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Household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350511"/>
            <a:ext cx="213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Household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4789" y="4160006"/>
            <a:ext cx="59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4267200"/>
            <a:ext cx="203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9.5%</a:t>
            </a:r>
            <a:endParaRPr lang="en-US" sz="4800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457200" y="1676112"/>
            <a:ext cx="26580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Subsidies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family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an ESI coverage offer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5218106" y="1676112"/>
            <a:ext cx="3726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 available only if: </a:t>
            </a:r>
          </a:p>
        </p:txBody>
      </p:sp>
      <p:pic>
        <p:nvPicPr>
          <p:cNvPr id="27" name="Content Placeholder 5" descr="Anonymous_aiga_toilet_women.png"/>
          <p:cNvPicPr>
            <a:picLocks noChangeAspect="1"/>
          </p:cNvPicPr>
          <p:nvPr/>
        </p:nvPicPr>
        <p:blipFill>
          <a:blip r:embed="rId2"/>
          <a:srcRect l="-148181" r="-148181"/>
          <a:stretch>
            <a:fillRect/>
          </a:stretch>
        </p:blipFill>
        <p:spPr>
          <a:xfrm>
            <a:off x="2594377" y="1676112"/>
            <a:ext cx="1864407" cy="1025352"/>
          </a:xfrm>
          <a:prstGeom prst="rect">
            <a:avLst/>
          </a:prstGeom>
        </p:spPr>
      </p:pic>
      <p:pic>
        <p:nvPicPr>
          <p:cNvPr id="28" name="Picture 27" descr="Anonymous_aiga_toilet_m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99" y="1676112"/>
            <a:ext cx="398606" cy="1025352"/>
          </a:xfrm>
          <a:prstGeom prst="rect">
            <a:avLst/>
          </a:prstGeom>
        </p:spPr>
      </p:pic>
      <p:pic>
        <p:nvPicPr>
          <p:cNvPr id="29" name="Picture 28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305" y="2017896"/>
            <a:ext cx="480206" cy="683568"/>
          </a:xfrm>
          <a:prstGeom prst="rect">
            <a:avLst/>
          </a:prstGeom>
        </p:spPr>
      </p:pic>
      <p:pic>
        <p:nvPicPr>
          <p:cNvPr id="30" name="Picture 29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23" y="2017896"/>
            <a:ext cx="480206" cy="683568"/>
          </a:xfrm>
          <a:prstGeom prst="rect">
            <a:avLst/>
          </a:prstGeom>
        </p:spPr>
      </p:pic>
      <p:pic>
        <p:nvPicPr>
          <p:cNvPr id="33" name="Content Placeholder 5" descr="Anonymous_aiga_toilet_women.png"/>
          <p:cNvPicPr>
            <a:picLocks noChangeAspect="1"/>
          </p:cNvPicPr>
          <p:nvPr/>
        </p:nvPicPr>
        <p:blipFill>
          <a:blip r:embed="rId2"/>
          <a:srcRect l="-148181" r="-148181"/>
          <a:stretch>
            <a:fillRect/>
          </a:stretch>
        </p:blipFill>
        <p:spPr>
          <a:xfrm>
            <a:off x="2778242" y="3489431"/>
            <a:ext cx="1864407" cy="1025352"/>
          </a:xfrm>
          <a:prstGeom prst="rect">
            <a:avLst/>
          </a:prstGeom>
        </p:spPr>
      </p:pic>
      <p:pic>
        <p:nvPicPr>
          <p:cNvPr id="34" name="Picture 33" descr="Anonymous_aiga_toilet_m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64" y="3489431"/>
            <a:ext cx="398606" cy="1025352"/>
          </a:xfrm>
          <a:prstGeom prst="rect">
            <a:avLst/>
          </a:prstGeom>
        </p:spPr>
      </p:pic>
      <p:pic>
        <p:nvPicPr>
          <p:cNvPr id="35" name="Picture 34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170" y="3831215"/>
            <a:ext cx="480206" cy="683568"/>
          </a:xfrm>
          <a:prstGeom prst="rect">
            <a:avLst/>
          </a:prstGeom>
        </p:spPr>
      </p:pic>
      <p:pic>
        <p:nvPicPr>
          <p:cNvPr id="36" name="Picture 35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888" y="3831215"/>
            <a:ext cx="480206" cy="683568"/>
          </a:xfrm>
          <a:prstGeom prst="rect">
            <a:avLst/>
          </a:prstGeom>
        </p:spPr>
      </p:pic>
      <p:pic>
        <p:nvPicPr>
          <p:cNvPr id="37" name="Content Placeholder 5" descr="Anonymous_aiga_toilet_women.png"/>
          <p:cNvPicPr>
            <a:picLocks noChangeAspect="1"/>
          </p:cNvPicPr>
          <p:nvPr/>
        </p:nvPicPr>
        <p:blipFill>
          <a:blip r:embed="rId2"/>
          <a:srcRect l="-148181" r="-148181"/>
          <a:stretch>
            <a:fillRect/>
          </a:stretch>
        </p:blipFill>
        <p:spPr>
          <a:xfrm>
            <a:off x="2773296" y="4821821"/>
            <a:ext cx="1864407" cy="1025352"/>
          </a:xfrm>
          <a:prstGeom prst="rect">
            <a:avLst/>
          </a:prstGeom>
        </p:spPr>
      </p:pic>
      <p:pic>
        <p:nvPicPr>
          <p:cNvPr id="38" name="Picture 37" descr="Anonymous_aiga_toilet_m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18" y="4821821"/>
            <a:ext cx="398606" cy="1025352"/>
          </a:xfrm>
          <a:prstGeom prst="rect">
            <a:avLst/>
          </a:prstGeom>
        </p:spPr>
      </p:pic>
      <p:pic>
        <p:nvPicPr>
          <p:cNvPr id="39" name="Picture 38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224" y="5163605"/>
            <a:ext cx="480206" cy="683568"/>
          </a:xfrm>
          <a:prstGeom prst="rect">
            <a:avLst/>
          </a:prstGeom>
        </p:spPr>
      </p:pic>
      <p:pic>
        <p:nvPicPr>
          <p:cNvPr id="40" name="Picture 39" descr="Anonymous_aiga_nurs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942" y="5163605"/>
            <a:ext cx="480206" cy="683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Affordability Test – Preferred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CHIP?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0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Funded through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Maintenance of Effort through 2019</a:t>
            </a:r>
          </a:p>
          <a:p>
            <a:r>
              <a:rPr lang="en-US" dirty="0" smtClean="0"/>
              <a:t>Family glitch and other glitches underscore the need for CHIP to continue</a:t>
            </a:r>
          </a:p>
          <a:p>
            <a:r>
              <a:rPr lang="en-US" dirty="0" smtClean="0"/>
              <a:t>Future Key question – How will marketplace coverage work for kids?</a:t>
            </a:r>
          </a:p>
          <a:p>
            <a:pPr lvl="1"/>
            <a:r>
              <a:rPr lang="en-US" dirty="0" smtClean="0"/>
              <a:t>Recent GAO study was limited in scope – found benefits similar but not cost-sharing</a:t>
            </a:r>
          </a:p>
          <a:p>
            <a:pPr lvl="1"/>
            <a:r>
              <a:rPr lang="en-US" dirty="0" smtClean="0"/>
              <a:t>CMS </a:t>
            </a:r>
            <a:r>
              <a:rPr lang="en-US" dirty="0"/>
              <a:t>c</a:t>
            </a:r>
            <a:r>
              <a:rPr lang="en-US" dirty="0" smtClean="0"/>
              <a:t>omparability study later this year?</a:t>
            </a:r>
          </a:p>
          <a:p>
            <a:pPr lvl="1"/>
            <a:r>
              <a:rPr lang="en-US" dirty="0" smtClean="0"/>
              <a:t>CCF/NASHP benefits study coming soon but much more work is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CHIP: State Directions?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2751409" cy="215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752600"/>
            <a:ext cx="2476500" cy="3187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557" r="14705"/>
          <a:stretch/>
        </p:blipFill>
        <p:spPr>
          <a:xfrm>
            <a:off x="6172200" y="1905000"/>
            <a:ext cx="2539929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6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Arkansas approach – using Medicaid/CHIP to buy marketplace coverage</a:t>
            </a:r>
          </a:p>
          <a:p>
            <a:pPr lvl="1"/>
            <a:r>
              <a:rPr lang="en-US" dirty="0" smtClean="0"/>
              <a:t>Cost effective??</a:t>
            </a:r>
          </a:p>
          <a:p>
            <a:pPr lvl="1"/>
            <a:r>
              <a:rPr lang="en-US" dirty="0" smtClean="0"/>
              <a:t>Will kids get the same benefits?</a:t>
            </a:r>
          </a:p>
          <a:p>
            <a:pPr lvl="1"/>
            <a:r>
              <a:rPr lang="en-US" dirty="0" smtClean="0"/>
              <a:t>Family together? </a:t>
            </a:r>
          </a:p>
          <a:p>
            <a:pPr lvl="1"/>
            <a:r>
              <a:rPr lang="en-US" dirty="0" smtClean="0"/>
              <a:t>Access to providers?</a:t>
            </a:r>
          </a:p>
          <a:p>
            <a:r>
              <a:rPr lang="en-US" dirty="0" smtClean="0"/>
              <a:t>Arizona – world with no MOE – kids in exchange</a:t>
            </a:r>
          </a:p>
          <a:p>
            <a:pPr lvl="1"/>
            <a:r>
              <a:rPr lang="en-US" dirty="0" smtClean="0"/>
              <a:t>Family glitch, enrollment glitches</a:t>
            </a:r>
          </a:p>
          <a:p>
            <a:pPr lvl="1"/>
            <a:r>
              <a:rPr lang="en-US" dirty="0" smtClean="0"/>
              <a:t>Benefits/cost-sharing</a:t>
            </a:r>
          </a:p>
          <a:p>
            <a:r>
              <a:rPr lang="en-US" dirty="0" smtClean="0"/>
              <a:t>California - CHIP is a financing source for Medicaid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5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096000"/>
            <a:ext cx="36576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sz="950" dirty="0" smtClean="0"/>
              <a:t>Source: Georgetown University Center for Children and Families analysis of estimates from the US Census Bureau’s 2011 American Community Survey</a:t>
            </a:r>
            <a:r>
              <a:rPr lang="en-US" sz="950" dirty="0"/>
              <a:t>. Source: Georgetown University Center for Children and Families analysis of estimates from the US Census Bureau’s 2011 American Community </a:t>
            </a:r>
            <a:r>
              <a:rPr lang="en-US" sz="950" dirty="0" smtClean="0"/>
              <a:t>Survey.  Note</a:t>
            </a:r>
            <a:r>
              <a:rPr lang="en-US" sz="950" dirty="0"/>
              <a:t>: Coverage sources are not mutually exclusive. Children may have more than one source of </a:t>
            </a:r>
            <a:r>
              <a:rPr lang="en-US" sz="950" dirty="0" smtClean="0"/>
              <a:t>coverage</a:t>
            </a:r>
            <a:r>
              <a:rPr lang="en-US" sz="95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3F7E-E135-E548-93ED-9F302C4DD9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1" y="27432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Children</a:t>
            </a:r>
            <a:r>
              <a:rPr lang="en-US" dirty="0">
                <a:solidFill>
                  <a:srgbClr val="376092"/>
                </a:solidFill>
              </a:rPr>
              <a:t> = </a:t>
            </a:r>
            <a:r>
              <a:rPr lang="en-US" dirty="0" smtClean="0">
                <a:solidFill>
                  <a:srgbClr val="376092"/>
                </a:solidFill>
              </a:rPr>
              <a:t>72.8 </a:t>
            </a:r>
            <a:r>
              <a:rPr lang="en-US" dirty="0">
                <a:solidFill>
                  <a:srgbClr val="376092"/>
                </a:solidFill>
              </a:rPr>
              <a:t>million</a:t>
            </a:r>
            <a:endParaRPr lang="en-US" dirty="0">
              <a:solidFill>
                <a:srgbClr val="376092"/>
              </a:solidFill>
              <a:latin typeface="Tahoma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77920304"/>
              </p:ext>
            </p:extLst>
          </p:nvPr>
        </p:nvGraphicFramePr>
        <p:xfrm>
          <a:off x="22098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Children Are Covered, 2011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1828800"/>
            <a:ext cx="190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66.2% of Low-income children are on Medicaid/CHIP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For More </a:t>
            </a:r>
            <a:r>
              <a:rPr lang="en-US" dirty="0">
                <a:latin typeface="Baskerville Old Face" pitchFamily="18" charset="0"/>
              </a:rPr>
              <a:t>I</a:t>
            </a:r>
            <a:r>
              <a:rPr lang="en-US" dirty="0" smtClean="0">
                <a:latin typeface="Baskerville Old Face" pitchFamily="18" charset="0"/>
              </a:rPr>
              <a:t>nformation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Joan Alker:</a:t>
            </a:r>
          </a:p>
          <a:p>
            <a:pPr lvl="1"/>
            <a:r>
              <a:rPr lang="en-US" dirty="0">
                <a:latin typeface="Baskerville Old Face" pitchFamily="18" charset="0"/>
                <a:hlinkClick r:id="rId3"/>
              </a:rPr>
              <a:t>jca25@</a:t>
            </a:r>
            <a:r>
              <a:rPr lang="en-US" dirty="0" smtClean="0">
                <a:latin typeface="Baskerville Old Face" pitchFamily="18" charset="0"/>
                <a:hlinkClick r:id="rId3"/>
              </a:rPr>
              <a:t>georgetown.edu</a:t>
            </a:r>
            <a:endParaRPr lang="en-US" dirty="0">
              <a:latin typeface="Baskerville Old Face" pitchFamily="18" charset="0"/>
            </a:endParaRPr>
          </a:p>
          <a:p>
            <a:pPr lvl="1"/>
            <a:r>
              <a:rPr lang="en-US" dirty="0" smtClean="0">
                <a:latin typeface="Baskerville Old Face" pitchFamily="18" charset="0"/>
                <a:hlinkClick r:id="rId4"/>
              </a:rPr>
              <a:t>ccf.georgetown.edu</a:t>
            </a:r>
            <a:endParaRPr lang="en-US" dirty="0">
              <a:latin typeface="Baskerville Old Face" pitchFamily="18" charset="0"/>
            </a:endParaRPr>
          </a:p>
          <a:p>
            <a:pPr lvl="1"/>
            <a:r>
              <a:rPr lang="en-US" dirty="0" smtClean="0">
                <a:latin typeface="Baskerville Old Face" pitchFamily="18" charset="0"/>
                <a:hlinkClick r:id="rId5"/>
              </a:rPr>
              <a:t>www.theccfblog.org/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Sabrina Corlette</a:t>
            </a:r>
          </a:p>
          <a:p>
            <a:pPr lvl="1"/>
            <a:r>
              <a:rPr lang="en-US" dirty="0" smtClean="0">
                <a:latin typeface="Baskerville Old Face" pitchFamily="18" charset="0"/>
                <a:hlinkClick r:id="rId6"/>
              </a:rPr>
              <a:t>sc732@georgetown.edu</a:t>
            </a:r>
            <a:endParaRPr lang="en-US" dirty="0" smtClean="0">
              <a:latin typeface="Baskerville Old Face" pitchFamily="18" charset="0"/>
            </a:endParaRPr>
          </a:p>
          <a:p>
            <a:pPr lvl="1"/>
            <a:r>
              <a:rPr lang="en-US" dirty="0" smtClean="0">
                <a:latin typeface="Baskerville Old Face" pitchFamily="18" charset="0"/>
                <a:hlinkClick r:id="rId7"/>
              </a:rPr>
              <a:t>chir.georgetown.edu</a:t>
            </a:r>
            <a:endParaRPr lang="en-US" dirty="0" smtClean="0">
              <a:latin typeface="Baskerville Old Face" pitchFamily="18" charset="0"/>
            </a:endParaRPr>
          </a:p>
          <a:p>
            <a:pPr lvl="1"/>
            <a:r>
              <a:rPr lang="en-US" dirty="0" smtClean="0">
                <a:latin typeface="Baskerville Old Face" pitchFamily="18" charset="0"/>
                <a:hlinkClick r:id="rId8"/>
              </a:rPr>
              <a:t>www.chirblog.org/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D979-9F8A-B342-A023-B7107D649D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Children’s Coverage Under the ACA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172200"/>
            <a:ext cx="3733800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Source: </a:t>
            </a:r>
            <a:r>
              <a:rPr lang="en-US" dirty="0"/>
              <a:t>Urban Institute</a:t>
            </a:r>
            <a:r>
              <a:rPr lang="en-US" b="1" dirty="0"/>
              <a:t>’</a:t>
            </a:r>
            <a:r>
              <a:rPr lang="en-US" dirty="0"/>
              <a:t>s Health Insurance Policy Simulation Model, </a:t>
            </a:r>
            <a:r>
              <a:rPr lang="en-US" dirty="0" smtClean="0"/>
              <a:t>2011. “Improving Coverage for Children Under Health Reform Will Require Maintaining Current Eligibility Standards for Medicaid and CHIP”, Health Affairs, 30, no. 12 (2011)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368839"/>
              </p:ext>
            </p:extLst>
          </p:nvPr>
        </p:nvGraphicFramePr>
        <p:xfrm>
          <a:off x="1295400" y="1524000"/>
          <a:ext cx="6324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590800"/>
            <a:ext cx="16764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 estimated two million children will have individual market exchange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42"/>
          <p:cNvSpPr>
            <a:spLocks noGrp="1"/>
          </p:cNvSpPr>
          <p:nvPr>
            <p:ph type="body" sz="quarter" idx="11"/>
          </p:nvPr>
        </p:nvSpPr>
        <p:spPr>
          <a:xfrm>
            <a:off x="152400" y="6284273"/>
            <a:ext cx="7620000" cy="548640"/>
          </a:xfrm>
        </p:spPr>
        <p:txBody>
          <a:bodyPr/>
          <a:lstStyle/>
          <a:p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State decisions on the Medicaid expansion as of October 21, 2013. Based </a:t>
            </a:r>
            <a:r>
              <a:rPr lang="en-US" sz="1100" dirty="0"/>
              <a:t>on data from the Centers for Medicare and </a:t>
            </a:r>
            <a:r>
              <a:rPr lang="en-US" sz="1100" dirty="0" smtClean="0"/>
              <a:t>Medicaid, Kaiser Family Foundation and state legislative scan by Georgetown CCF.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12344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+mj-lt"/>
              </a:rPr>
              <a:t>Status of Medicaid Expansions</a:t>
            </a: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(1/1/31)</a:t>
            </a:r>
            <a:endParaRPr lang="en-US" sz="32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371600"/>
            <a:ext cx="7986712" cy="4195763"/>
            <a:chOff x="749301" y="973956"/>
            <a:chExt cx="7986712" cy="4195763"/>
          </a:xfrm>
        </p:grpSpPr>
        <p:sp>
          <p:nvSpPr>
            <p:cNvPr id="5" name="Shape - Wyoming"/>
            <p:cNvSpPr>
              <a:spLocks noChangeAspect="1"/>
            </p:cNvSpPr>
            <p:nvPr/>
          </p:nvSpPr>
          <p:spPr bwMode="auto">
            <a:xfrm>
              <a:off x="2787648" y="1847081"/>
              <a:ext cx="896939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6" name="Shape - Wisconsin"/>
            <p:cNvSpPr>
              <a:spLocks noChangeAspect="1"/>
            </p:cNvSpPr>
            <p:nvPr/>
          </p:nvSpPr>
          <p:spPr bwMode="auto">
            <a:xfrm>
              <a:off x="4975223" y="1535931"/>
              <a:ext cx="654051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7" name="Shape - West Virginia"/>
            <p:cNvSpPr>
              <a:spLocks noChangeAspect="1"/>
            </p:cNvSpPr>
            <p:nvPr/>
          </p:nvSpPr>
          <p:spPr bwMode="auto">
            <a:xfrm>
              <a:off x="6345237" y="2388418"/>
              <a:ext cx="550863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8" name="Shape - Washington"/>
            <p:cNvSpPr>
              <a:spLocks noChangeAspect="1"/>
            </p:cNvSpPr>
            <p:nvPr/>
          </p:nvSpPr>
          <p:spPr bwMode="auto">
            <a:xfrm>
              <a:off x="1463675" y="996181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9" name="Shape - Virginia"/>
            <p:cNvGrpSpPr>
              <a:grpSpLocks/>
            </p:cNvGrpSpPr>
            <p:nvPr/>
          </p:nvGrpSpPr>
          <p:grpSpPr bwMode="auto">
            <a:xfrm>
              <a:off x="6276972" y="2507480"/>
              <a:ext cx="1009651" cy="596900"/>
              <a:chOff x="3911" y="1540"/>
              <a:chExt cx="636" cy="376"/>
            </a:xfrm>
            <a:solidFill>
              <a:srgbClr val="0072C0"/>
            </a:solidFill>
          </p:grpSpPr>
          <p:sp>
            <p:nvSpPr>
              <p:cNvPr id="129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rgbClr val="FBAF29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30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10" name="Shape - Vermont"/>
            <p:cNvSpPr>
              <a:spLocks noChangeAspect="1"/>
            </p:cNvSpPr>
            <p:nvPr/>
          </p:nvSpPr>
          <p:spPr bwMode="auto">
            <a:xfrm>
              <a:off x="7172325" y="1442268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" name="Shape - Utah"/>
            <p:cNvSpPr>
              <a:spLocks noChangeAspect="1"/>
            </p:cNvSpPr>
            <p:nvPr/>
          </p:nvSpPr>
          <p:spPr bwMode="auto">
            <a:xfrm>
              <a:off x="2351088" y="2280468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2" name="Shape - Texas"/>
            <p:cNvSpPr>
              <a:spLocks noChangeAspect="1"/>
            </p:cNvSpPr>
            <p:nvPr/>
          </p:nvSpPr>
          <p:spPr bwMode="auto">
            <a:xfrm>
              <a:off x="3225798" y="3286942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 b="1">
                <a:latin typeface="+mj-lt"/>
                <a:cs typeface="Calibri" pitchFamily="34" charset="0"/>
              </a:endParaRPr>
            </a:p>
          </p:txBody>
        </p:sp>
        <p:sp>
          <p:nvSpPr>
            <p:cNvPr id="13" name="Shape - Tennessee"/>
            <p:cNvSpPr>
              <a:spLocks noChangeAspect="1"/>
            </p:cNvSpPr>
            <p:nvPr/>
          </p:nvSpPr>
          <p:spPr bwMode="auto">
            <a:xfrm>
              <a:off x="5418137" y="3056756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4" name="Shape - South Dakota"/>
            <p:cNvSpPr>
              <a:spLocks noChangeAspect="1"/>
            </p:cNvSpPr>
            <p:nvPr/>
          </p:nvSpPr>
          <p:spPr bwMode="auto">
            <a:xfrm>
              <a:off x="3656012" y="1751831"/>
              <a:ext cx="920751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5" name="Shape - South Carolina"/>
            <p:cNvSpPr>
              <a:spLocks noChangeAspect="1"/>
            </p:cNvSpPr>
            <p:nvPr/>
          </p:nvSpPr>
          <p:spPr bwMode="auto">
            <a:xfrm>
              <a:off x="6359524" y="3248842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6" name="Shape - Rhode Island"/>
            <p:cNvSpPr>
              <a:spLocks noChangeAspect="1"/>
            </p:cNvSpPr>
            <p:nvPr/>
          </p:nvSpPr>
          <p:spPr bwMode="auto">
            <a:xfrm>
              <a:off x="7483472" y="1894706"/>
              <a:ext cx="120651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7" name="Shape - Pennsylvania"/>
            <p:cNvSpPr>
              <a:spLocks noChangeAspect="1"/>
            </p:cNvSpPr>
            <p:nvPr/>
          </p:nvSpPr>
          <p:spPr bwMode="auto">
            <a:xfrm>
              <a:off x="6467474" y="2024881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8" name="Shape - Oregon"/>
            <p:cNvSpPr>
              <a:spLocks noChangeAspect="1"/>
            </p:cNvSpPr>
            <p:nvPr/>
          </p:nvSpPr>
          <p:spPr bwMode="auto">
            <a:xfrm>
              <a:off x="1263649" y="1432743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19" name="Shape - Oklahoma"/>
            <p:cNvSpPr>
              <a:spLocks noChangeAspect="1"/>
            </p:cNvSpPr>
            <p:nvPr/>
          </p:nvSpPr>
          <p:spPr bwMode="auto">
            <a:xfrm>
              <a:off x="3752848" y="3191692"/>
              <a:ext cx="1125539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0" name="Shape - Ohio"/>
            <p:cNvSpPr>
              <a:spLocks noChangeAspect="1"/>
            </p:cNvSpPr>
            <p:nvPr/>
          </p:nvSpPr>
          <p:spPr bwMode="auto">
            <a:xfrm>
              <a:off x="5962648" y="2158230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21" name="Shape - North Dakota"/>
            <p:cNvSpPr>
              <a:spLocks noChangeAspect="1"/>
            </p:cNvSpPr>
            <p:nvPr/>
          </p:nvSpPr>
          <p:spPr bwMode="auto">
            <a:xfrm>
              <a:off x="3686174" y="1266055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2" name="Shape - North Carolina"/>
            <p:cNvSpPr>
              <a:spLocks noChangeAspect="1"/>
            </p:cNvSpPr>
            <p:nvPr/>
          </p:nvSpPr>
          <p:spPr bwMode="auto">
            <a:xfrm>
              <a:off x="6230937" y="2902768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23" name="Shape - New York"/>
            <p:cNvGrpSpPr>
              <a:grpSpLocks/>
            </p:cNvGrpSpPr>
            <p:nvPr/>
          </p:nvGrpSpPr>
          <p:grpSpPr bwMode="auto">
            <a:xfrm>
              <a:off x="6530974" y="1478781"/>
              <a:ext cx="1044575" cy="700087"/>
              <a:chOff x="4071" y="893"/>
              <a:chExt cx="658" cy="440"/>
            </a:xfrm>
            <a:solidFill>
              <a:schemeClr val="accent6"/>
            </a:solidFill>
          </p:grpSpPr>
          <p:sp>
            <p:nvSpPr>
              <p:cNvPr id="127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128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24" name="Shape - New Mexico"/>
            <p:cNvSpPr>
              <a:spLocks noChangeAspect="1"/>
            </p:cNvSpPr>
            <p:nvPr/>
          </p:nvSpPr>
          <p:spPr bwMode="auto">
            <a:xfrm>
              <a:off x="2868611" y="3158355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5" name="Shape - New Jersey"/>
            <p:cNvSpPr>
              <a:spLocks noChangeAspect="1"/>
            </p:cNvSpPr>
            <p:nvPr/>
          </p:nvSpPr>
          <p:spPr bwMode="auto">
            <a:xfrm>
              <a:off x="7143748" y="2080443"/>
              <a:ext cx="196851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6" name="Shape - New Hampshire"/>
            <p:cNvSpPr>
              <a:spLocks noChangeAspect="1"/>
            </p:cNvSpPr>
            <p:nvPr/>
          </p:nvSpPr>
          <p:spPr bwMode="auto">
            <a:xfrm>
              <a:off x="7334249" y="1366068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7" name="Shape - Nevada"/>
            <p:cNvSpPr>
              <a:spLocks noChangeAspect="1"/>
            </p:cNvSpPr>
            <p:nvPr/>
          </p:nvSpPr>
          <p:spPr bwMode="auto">
            <a:xfrm>
              <a:off x="1660523" y="2143942"/>
              <a:ext cx="831851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8" name="Shape - Nebraska"/>
            <p:cNvSpPr>
              <a:spLocks noChangeAspect="1"/>
            </p:cNvSpPr>
            <p:nvPr/>
          </p:nvSpPr>
          <p:spPr bwMode="auto">
            <a:xfrm>
              <a:off x="3648074" y="2245543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9" name="Shape - Montana"/>
            <p:cNvSpPr>
              <a:spLocks noChangeAspect="1"/>
            </p:cNvSpPr>
            <p:nvPr/>
          </p:nvSpPr>
          <p:spPr bwMode="auto">
            <a:xfrm>
              <a:off x="2373958" y="1139056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0" name="Shape - Missouri"/>
            <p:cNvSpPr>
              <a:spLocks noChangeAspect="1"/>
            </p:cNvSpPr>
            <p:nvPr/>
          </p:nvSpPr>
          <p:spPr bwMode="auto">
            <a:xfrm>
              <a:off x="4687886" y="2596381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31" name="Shape - Mississippi"/>
            <p:cNvSpPr>
              <a:spLocks noChangeAspect="1"/>
            </p:cNvSpPr>
            <p:nvPr/>
          </p:nvSpPr>
          <p:spPr bwMode="auto">
            <a:xfrm>
              <a:off x="5303835" y="3429817"/>
              <a:ext cx="450851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2" name="Shape - Minnesota"/>
            <p:cNvSpPr>
              <a:spLocks noChangeAspect="1"/>
            </p:cNvSpPr>
            <p:nvPr/>
          </p:nvSpPr>
          <p:spPr bwMode="auto">
            <a:xfrm>
              <a:off x="4419598" y="1204143"/>
              <a:ext cx="857251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3" name="Shape - Massachusetts"/>
            <p:cNvSpPr>
              <a:spLocks noChangeAspect="1"/>
            </p:cNvSpPr>
            <p:nvPr/>
          </p:nvSpPr>
          <p:spPr bwMode="auto">
            <a:xfrm>
              <a:off x="7278686" y="1751831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grpSp>
          <p:nvGrpSpPr>
            <p:cNvPr id="34" name="Shape - Michigan"/>
            <p:cNvGrpSpPr>
              <a:grpSpLocks/>
            </p:cNvGrpSpPr>
            <p:nvPr/>
          </p:nvGrpSpPr>
          <p:grpSpPr bwMode="auto">
            <a:xfrm>
              <a:off x="5232398" y="1427981"/>
              <a:ext cx="990600" cy="882650"/>
              <a:chOff x="3254" y="860"/>
              <a:chExt cx="623" cy="557"/>
            </a:xfrm>
            <a:solidFill>
              <a:srgbClr val="0072C0"/>
            </a:solidFill>
          </p:grpSpPr>
          <p:sp>
            <p:nvSpPr>
              <p:cNvPr id="125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6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35" name="Shape - Maryland"/>
            <p:cNvSpPr>
              <a:spLocks noChangeAspect="1"/>
            </p:cNvSpPr>
            <p:nvPr/>
          </p:nvSpPr>
          <p:spPr bwMode="auto">
            <a:xfrm>
              <a:off x="6651623" y="2409055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6" name="Shape - Maine"/>
            <p:cNvSpPr>
              <a:spLocks noChangeAspect="1"/>
            </p:cNvSpPr>
            <p:nvPr/>
          </p:nvSpPr>
          <p:spPr bwMode="auto">
            <a:xfrm>
              <a:off x="7388223" y="973956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7" name="Shape - Louisiana"/>
            <p:cNvSpPr>
              <a:spLocks noChangeAspect="1"/>
            </p:cNvSpPr>
            <p:nvPr/>
          </p:nvSpPr>
          <p:spPr bwMode="auto">
            <a:xfrm>
              <a:off x="4946649" y="3780655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8" name="Shape - Kentucky"/>
            <p:cNvSpPr>
              <a:spLocks noChangeAspect="1"/>
            </p:cNvSpPr>
            <p:nvPr/>
          </p:nvSpPr>
          <p:spPr bwMode="auto">
            <a:xfrm>
              <a:off x="5480049" y="2717030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9" name="Shape - Kansas"/>
            <p:cNvSpPr>
              <a:spLocks noChangeAspect="1"/>
            </p:cNvSpPr>
            <p:nvPr/>
          </p:nvSpPr>
          <p:spPr bwMode="auto">
            <a:xfrm>
              <a:off x="3879849" y="2718618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0" name="Shape - Iowa"/>
            <p:cNvSpPr>
              <a:spLocks noChangeAspect="1"/>
            </p:cNvSpPr>
            <p:nvPr/>
          </p:nvSpPr>
          <p:spPr bwMode="auto">
            <a:xfrm>
              <a:off x="4562474" y="2132830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1" name="Shape - Indiana"/>
            <p:cNvSpPr>
              <a:spLocks noChangeAspect="1"/>
            </p:cNvSpPr>
            <p:nvPr/>
          </p:nvSpPr>
          <p:spPr bwMode="auto">
            <a:xfrm>
              <a:off x="5635624" y="2297931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2" name="Shape - Illinois"/>
            <p:cNvSpPr>
              <a:spLocks noChangeAspect="1"/>
            </p:cNvSpPr>
            <p:nvPr/>
          </p:nvSpPr>
          <p:spPr bwMode="auto">
            <a:xfrm>
              <a:off x="5173132" y="2236018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43" name="Shape - Idaho"/>
            <p:cNvSpPr>
              <a:spLocks noChangeAspect="1"/>
            </p:cNvSpPr>
            <p:nvPr/>
          </p:nvSpPr>
          <p:spPr bwMode="auto">
            <a:xfrm>
              <a:off x="2117723" y="1127943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44" name="Shape - Hawaii"/>
            <p:cNvGrpSpPr/>
            <p:nvPr/>
          </p:nvGrpSpPr>
          <p:grpSpPr>
            <a:xfrm>
              <a:off x="2157414" y="4101330"/>
              <a:ext cx="622300" cy="477838"/>
              <a:chOff x="2184402" y="4672013"/>
              <a:chExt cx="622300" cy="477838"/>
            </a:xfrm>
            <a:solidFill>
              <a:srgbClr val="7BC7ED"/>
            </a:solidFill>
          </p:grpSpPr>
          <p:sp>
            <p:nvSpPr>
              <p:cNvPr id="117" name="Freeform 4"/>
              <p:cNvSpPr>
                <a:spLocks noChangeAspect="1"/>
              </p:cNvSpPr>
              <p:nvPr/>
            </p:nvSpPr>
            <p:spPr bwMode="auto">
              <a:xfrm>
                <a:off x="2184402" y="4731923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18" name="Freeform 5"/>
              <p:cNvSpPr>
                <a:spLocks noChangeAspect="1"/>
              </p:cNvSpPr>
              <p:nvPr/>
            </p:nvSpPr>
            <p:spPr bwMode="auto">
              <a:xfrm>
                <a:off x="2252421" y="4672013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19" name="Freeform 6"/>
              <p:cNvSpPr>
                <a:spLocks noChangeAspect="1"/>
              </p:cNvSpPr>
              <p:nvPr/>
            </p:nvSpPr>
            <p:spPr bwMode="auto">
              <a:xfrm>
                <a:off x="2336359" y="4731923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0" name="Freeform 7"/>
              <p:cNvSpPr>
                <a:spLocks noChangeAspect="1"/>
              </p:cNvSpPr>
              <p:nvPr/>
            </p:nvSpPr>
            <p:spPr bwMode="auto">
              <a:xfrm>
                <a:off x="2473844" y="4806270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1" name="Freeform 8"/>
              <p:cNvSpPr>
                <a:spLocks noChangeAspect="1"/>
              </p:cNvSpPr>
              <p:nvPr/>
            </p:nvSpPr>
            <p:spPr bwMode="auto">
              <a:xfrm>
                <a:off x="2504959" y="4879894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2" name="Freeform 9"/>
              <p:cNvSpPr>
                <a:spLocks noChangeAspect="1"/>
              </p:cNvSpPr>
              <p:nvPr/>
            </p:nvSpPr>
            <p:spPr bwMode="auto">
              <a:xfrm>
                <a:off x="2551993" y="4920316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3" name="Freeform"/>
              <p:cNvSpPr>
                <a:spLocks noChangeAspect="1"/>
              </p:cNvSpPr>
              <p:nvPr/>
            </p:nvSpPr>
            <p:spPr bwMode="auto">
              <a:xfrm>
                <a:off x="2626524" y="4937639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4" name="Freeform"/>
              <p:cNvSpPr>
                <a:spLocks noChangeAspect="1"/>
              </p:cNvSpPr>
              <p:nvPr/>
            </p:nvSpPr>
            <p:spPr bwMode="auto">
              <a:xfrm>
                <a:off x="2562847" y="4838751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45" name="Shape - Georgia"/>
            <p:cNvSpPr>
              <a:spLocks noChangeAspect="1"/>
            </p:cNvSpPr>
            <p:nvPr/>
          </p:nvSpPr>
          <p:spPr bwMode="auto">
            <a:xfrm>
              <a:off x="6061075" y="3347268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6" name="Shape - Florida"/>
            <p:cNvSpPr>
              <a:spLocks noChangeAspect="1"/>
            </p:cNvSpPr>
            <p:nvPr/>
          </p:nvSpPr>
          <p:spPr bwMode="auto">
            <a:xfrm>
              <a:off x="5900737" y="3966393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7" name="Shape - Connecticut"/>
            <p:cNvSpPr>
              <a:spLocks noChangeAspect="1"/>
            </p:cNvSpPr>
            <p:nvPr/>
          </p:nvSpPr>
          <p:spPr bwMode="auto">
            <a:xfrm>
              <a:off x="7294562" y="1908992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8" name="Shape - Delaware"/>
            <p:cNvSpPr>
              <a:spLocks noChangeAspect="1"/>
            </p:cNvSpPr>
            <p:nvPr/>
          </p:nvSpPr>
          <p:spPr bwMode="auto">
            <a:xfrm>
              <a:off x="7129462" y="2396355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9" name="Shape - Colorado"/>
            <p:cNvSpPr>
              <a:spLocks noChangeAspect="1"/>
            </p:cNvSpPr>
            <p:nvPr/>
          </p:nvSpPr>
          <p:spPr bwMode="auto">
            <a:xfrm>
              <a:off x="2971798" y="2520181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0" name="Shape - California"/>
            <p:cNvSpPr>
              <a:spLocks noChangeAspect="1"/>
            </p:cNvSpPr>
            <p:nvPr/>
          </p:nvSpPr>
          <p:spPr bwMode="auto">
            <a:xfrm>
              <a:off x="1181098" y="2042343"/>
              <a:ext cx="1098551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1" name="Shape - Arkansas"/>
            <p:cNvSpPr>
              <a:spLocks noChangeAspect="1"/>
            </p:cNvSpPr>
            <p:nvPr/>
          </p:nvSpPr>
          <p:spPr bwMode="auto">
            <a:xfrm>
              <a:off x="4854574" y="3218680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52" name="Shape - Arizona"/>
            <p:cNvSpPr>
              <a:spLocks noChangeAspect="1"/>
            </p:cNvSpPr>
            <p:nvPr/>
          </p:nvSpPr>
          <p:spPr bwMode="auto">
            <a:xfrm>
              <a:off x="2133598" y="3093267"/>
              <a:ext cx="844551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3" name="Shape - Alaska"/>
            <p:cNvSpPr>
              <a:spLocks noChangeAspect="1"/>
            </p:cNvSpPr>
            <p:nvPr/>
          </p:nvSpPr>
          <p:spPr bwMode="auto">
            <a:xfrm>
              <a:off x="749301" y="3593331"/>
              <a:ext cx="1617663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54" name="Shape - Alabama"/>
            <p:cNvSpPr>
              <a:spLocks noChangeAspect="1"/>
            </p:cNvSpPr>
            <p:nvPr/>
          </p:nvSpPr>
          <p:spPr bwMode="auto">
            <a:xfrm>
              <a:off x="5732462" y="3383781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BAF29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5" name="Shape - District of Columbia (star)"/>
            <p:cNvSpPr>
              <a:spLocks noChangeArrowheads="1"/>
            </p:cNvSpPr>
            <p:nvPr/>
          </p:nvSpPr>
          <p:spPr bwMode="auto">
            <a:xfrm>
              <a:off x="6859586" y="2478905"/>
              <a:ext cx="207963" cy="201612"/>
            </a:xfrm>
            <a:prstGeom prst="star5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b="1">
                <a:latin typeface="+mj-lt"/>
                <a:cs typeface="+mn-cs"/>
              </a:endParaRPr>
            </a:p>
          </p:txBody>
        </p:sp>
        <p:sp>
          <p:nvSpPr>
            <p:cNvPr id="56" name="Text - Wyoming"/>
            <p:cNvSpPr txBox="1">
              <a:spLocks noChangeArrowheads="1"/>
            </p:cNvSpPr>
            <p:nvPr/>
          </p:nvSpPr>
          <p:spPr bwMode="auto">
            <a:xfrm>
              <a:off x="2909886" y="20693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WY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57" name="Text - Wisconsin"/>
            <p:cNvSpPr txBox="1">
              <a:spLocks noChangeArrowheads="1"/>
            </p:cNvSpPr>
            <p:nvPr/>
          </p:nvSpPr>
          <p:spPr bwMode="auto">
            <a:xfrm>
              <a:off x="4951412" y="178358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58" name="Text - West Virginia"/>
            <p:cNvSpPr txBox="1">
              <a:spLocks noChangeArrowheads="1"/>
            </p:cNvSpPr>
            <p:nvPr/>
          </p:nvSpPr>
          <p:spPr bwMode="auto">
            <a:xfrm>
              <a:off x="6186488" y="26646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59" name="Text - Washington"/>
            <p:cNvSpPr txBox="1">
              <a:spLocks noChangeArrowheads="1"/>
            </p:cNvSpPr>
            <p:nvPr/>
          </p:nvSpPr>
          <p:spPr bwMode="auto">
            <a:xfrm>
              <a:off x="1609724" y="11660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60" name="Text - Virginia"/>
            <p:cNvSpPr txBox="1">
              <a:spLocks noChangeArrowheads="1"/>
            </p:cNvSpPr>
            <p:nvPr/>
          </p:nvSpPr>
          <p:spPr bwMode="auto">
            <a:xfrm>
              <a:off x="6589712" y="27075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1" name="Text - Vermont"/>
            <p:cNvSpPr txBox="1">
              <a:spLocks noChangeArrowheads="1"/>
            </p:cNvSpPr>
            <p:nvPr/>
          </p:nvSpPr>
          <p:spPr bwMode="auto">
            <a:xfrm>
              <a:off x="6540500" y="11485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2" name="Text - Utah"/>
            <p:cNvSpPr txBox="1">
              <a:spLocks noChangeArrowheads="1"/>
            </p:cNvSpPr>
            <p:nvPr/>
          </p:nvSpPr>
          <p:spPr bwMode="auto">
            <a:xfrm>
              <a:off x="2347912" y="26503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UT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3" name="Text - Texas"/>
            <p:cNvSpPr txBox="1">
              <a:spLocks noChangeArrowheads="1"/>
            </p:cNvSpPr>
            <p:nvPr/>
          </p:nvSpPr>
          <p:spPr bwMode="auto">
            <a:xfrm>
              <a:off x="3952873" y="39346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TX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- Tennessee"/>
            <p:cNvSpPr txBox="1">
              <a:spLocks noChangeArrowheads="1"/>
            </p:cNvSpPr>
            <p:nvPr/>
          </p:nvSpPr>
          <p:spPr bwMode="auto">
            <a:xfrm>
              <a:off x="5572124" y="31615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TN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5" name="Text - South Dakota"/>
            <p:cNvSpPr txBox="1">
              <a:spLocks noChangeArrowheads="1"/>
            </p:cNvSpPr>
            <p:nvPr/>
          </p:nvSpPr>
          <p:spPr bwMode="auto">
            <a:xfrm>
              <a:off x="3775073" y="188359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6" name="Text - South Carolina"/>
            <p:cNvSpPr txBox="1">
              <a:spLocks noChangeArrowheads="1"/>
            </p:cNvSpPr>
            <p:nvPr/>
          </p:nvSpPr>
          <p:spPr bwMode="auto">
            <a:xfrm>
              <a:off x="6386512" y="33044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7" name="Text - Rhode Island"/>
            <p:cNvSpPr txBox="1">
              <a:spLocks noChangeArrowheads="1"/>
            </p:cNvSpPr>
            <p:nvPr/>
          </p:nvSpPr>
          <p:spPr bwMode="auto">
            <a:xfrm>
              <a:off x="7799388" y="19407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RI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8" name="Text - Pennsylvania"/>
            <p:cNvSpPr txBox="1">
              <a:spLocks noChangeArrowheads="1"/>
            </p:cNvSpPr>
            <p:nvPr/>
          </p:nvSpPr>
          <p:spPr bwMode="auto">
            <a:xfrm>
              <a:off x="6442075" y="214553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PA</a:t>
              </a:r>
              <a:endParaRPr lang="en-US" sz="1200" b="1" baseline="30000" dirty="0">
                <a:latin typeface="+mj-lt"/>
                <a:cs typeface="Times New Roman" charset="0"/>
              </a:endParaRPr>
            </a:p>
          </p:txBody>
        </p:sp>
        <p:sp>
          <p:nvSpPr>
            <p:cNvPr id="69" name="Text - Oregon"/>
            <p:cNvSpPr txBox="1">
              <a:spLocks noChangeArrowheads="1"/>
            </p:cNvSpPr>
            <p:nvPr/>
          </p:nvSpPr>
          <p:spPr bwMode="auto">
            <a:xfrm>
              <a:off x="1168398" y="161054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OR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0" name="Text - Oklahoma"/>
            <p:cNvSpPr txBox="1">
              <a:spLocks noChangeArrowheads="1"/>
            </p:cNvSpPr>
            <p:nvPr/>
          </p:nvSpPr>
          <p:spPr bwMode="auto">
            <a:xfrm>
              <a:off x="4133848" y="33155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OK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1" name="Text - Ohio"/>
            <p:cNvSpPr txBox="1">
              <a:spLocks noChangeArrowheads="1"/>
            </p:cNvSpPr>
            <p:nvPr/>
          </p:nvSpPr>
          <p:spPr bwMode="auto">
            <a:xfrm>
              <a:off x="5870573" y="2361431"/>
              <a:ext cx="692151" cy="25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OH</a:t>
              </a:r>
              <a:endParaRPr lang="en-US" sz="1200" b="1" baseline="30000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2" name="Text - North Dakota"/>
            <p:cNvSpPr txBox="1">
              <a:spLocks noChangeArrowheads="1"/>
            </p:cNvSpPr>
            <p:nvPr/>
          </p:nvSpPr>
          <p:spPr bwMode="auto">
            <a:xfrm>
              <a:off x="3752849" y="13867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ND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3" name="Text - North Carolina"/>
            <p:cNvSpPr txBox="1">
              <a:spLocks noChangeArrowheads="1"/>
            </p:cNvSpPr>
            <p:nvPr/>
          </p:nvSpPr>
          <p:spPr bwMode="auto">
            <a:xfrm>
              <a:off x="6550023" y="30107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4" name="Text - New York"/>
            <p:cNvSpPr txBox="1">
              <a:spLocks noChangeArrowheads="1"/>
            </p:cNvSpPr>
            <p:nvPr/>
          </p:nvSpPr>
          <p:spPr bwMode="auto">
            <a:xfrm>
              <a:off x="6686549" y="17597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5" name="Text - New Mexico"/>
            <p:cNvSpPr txBox="1">
              <a:spLocks noChangeArrowheads="1"/>
            </p:cNvSpPr>
            <p:nvPr/>
          </p:nvSpPr>
          <p:spPr bwMode="auto">
            <a:xfrm>
              <a:off x="2982912" y="34250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NM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6" name="Text - New Jersey"/>
            <p:cNvSpPr txBox="1">
              <a:spLocks noChangeArrowheads="1"/>
            </p:cNvSpPr>
            <p:nvPr/>
          </p:nvSpPr>
          <p:spPr bwMode="auto">
            <a:xfrm>
              <a:off x="7365999" y="2206073"/>
              <a:ext cx="77787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NJ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7" name="Text - New Hampshire"/>
            <p:cNvSpPr txBox="1">
              <a:spLocks noChangeArrowheads="1"/>
            </p:cNvSpPr>
            <p:nvPr/>
          </p:nvSpPr>
          <p:spPr bwMode="auto">
            <a:xfrm>
              <a:off x="7494588" y="1300981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NH</a:t>
              </a:r>
              <a:endParaRPr lang="en-US" sz="1200" b="1" baseline="30000" dirty="0">
                <a:latin typeface="+mj-lt"/>
                <a:cs typeface="Times New Roman" charset="0"/>
              </a:endParaRPr>
            </a:p>
          </p:txBody>
        </p:sp>
        <p:sp>
          <p:nvSpPr>
            <p:cNvPr id="78" name="Text - Nevada"/>
            <p:cNvSpPr txBox="1">
              <a:spLocks noChangeArrowheads="1"/>
            </p:cNvSpPr>
            <p:nvPr/>
          </p:nvSpPr>
          <p:spPr bwMode="auto">
            <a:xfrm>
              <a:off x="1476374" y="251975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9" name="Text - Nebraska"/>
            <p:cNvSpPr txBox="1">
              <a:spLocks noChangeArrowheads="1"/>
            </p:cNvSpPr>
            <p:nvPr/>
          </p:nvSpPr>
          <p:spPr bwMode="auto">
            <a:xfrm>
              <a:off x="3827461" y="23455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NE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0" name="Text - Montana"/>
            <p:cNvSpPr txBox="1">
              <a:spLocks noChangeArrowheads="1"/>
            </p:cNvSpPr>
            <p:nvPr/>
          </p:nvSpPr>
          <p:spPr bwMode="auto">
            <a:xfrm>
              <a:off x="2763837" y="1358131"/>
              <a:ext cx="692151" cy="25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1" name="Text - Missouri"/>
            <p:cNvSpPr txBox="1">
              <a:spLocks noChangeArrowheads="1"/>
            </p:cNvSpPr>
            <p:nvPr/>
          </p:nvSpPr>
          <p:spPr bwMode="auto">
            <a:xfrm>
              <a:off x="4781548" y="28583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MO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2" name="Text - Mississippi"/>
            <p:cNvSpPr txBox="1">
              <a:spLocks noChangeArrowheads="1"/>
            </p:cNvSpPr>
            <p:nvPr/>
          </p:nvSpPr>
          <p:spPr bwMode="auto">
            <a:xfrm>
              <a:off x="5156198" y="36346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MS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3" name="Text - Minnesota"/>
            <p:cNvSpPr txBox="1">
              <a:spLocks noChangeArrowheads="1"/>
            </p:cNvSpPr>
            <p:nvPr/>
          </p:nvSpPr>
          <p:spPr bwMode="auto">
            <a:xfrm>
              <a:off x="4173536" y="14343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MN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4" name="Text - Michigan"/>
            <p:cNvSpPr txBox="1">
              <a:spLocks noChangeArrowheads="1"/>
            </p:cNvSpPr>
            <p:nvPr/>
          </p:nvSpPr>
          <p:spPr bwMode="auto">
            <a:xfrm>
              <a:off x="5614988" y="193439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MI</a:t>
              </a:r>
              <a:r>
                <a:rPr lang="en-US" sz="1200" b="1" baseline="30000" dirty="0">
                  <a:solidFill>
                    <a:schemeClr val="bg1"/>
                  </a:solidFill>
                  <a:cs typeface="Times New Roman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5" name="Text - Massachusetts"/>
            <p:cNvSpPr txBox="1">
              <a:spLocks noChangeArrowheads="1"/>
            </p:cNvSpPr>
            <p:nvPr/>
          </p:nvSpPr>
          <p:spPr bwMode="auto">
            <a:xfrm>
              <a:off x="7669212" y="17121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6" name="Text - Maryland"/>
            <p:cNvSpPr txBox="1">
              <a:spLocks noChangeArrowheads="1"/>
            </p:cNvSpPr>
            <p:nvPr/>
          </p:nvSpPr>
          <p:spPr bwMode="auto">
            <a:xfrm>
              <a:off x="7372349" y="2520181"/>
              <a:ext cx="67151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7" name="Text - Maine"/>
            <p:cNvSpPr txBox="1">
              <a:spLocks noChangeArrowheads="1"/>
            </p:cNvSpPr>
            <p:nvPr/>
          </p:nvSpPr>
          <p:spPr bwMode="auto">
            <a:xfrm>
              <a:off x="7170737" y="1024756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ME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8" name="Text - Louisiana"/>
            <p:cNvSpPr txBox="1">
              <a:spLocks noChangeArrowheads="1"/>
            </p:cNvSpPr>
            <p:nvPr/>
          </p:nvSpPr>
          <p:spPr bwMode="auto">
            <a:xfrm>
              <a:off x="4843461" y="390125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LA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9" name="Text - Kentucky"/>
            <p:cNvSpPr txBox="1">
              <a:spLocks noChangeArrowheads="1"/>
            </p:cNvSpPr>
            <p:nvPr/>
          </p:nvSpPr>
          <p:spPr bwMode="auto">
            <a:xfrm>
              <a:off x="5749923" y="28710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KY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0" name="Text - Kansas"/>
            <p:cNvSpPr txBox="1">
              <a:spLocks noChangeArrowheads="1"/>
            </p:cNvSpPr>
            <p:nvPr/>
          </p:nvSpPr>
          <p:spPr bwMode="auto">
            <a:xfrm>
              <a:off x="3995737" y="283768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KS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1" name="Text - Iowa"/>
            <p:cNvSpPr txBox="1">
              <a:spLocks noChangeArrowheads="1"/>
            </p:cNvSpPr>
            <p:nvPr/>
          </p:nvSpPr>
          <p:spPr bwMode="auto">
            <a:xfrm>
              <a:off x="4567237" y="2245543"/>
              <a:ext cx="693737" cy="25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2" name="Text - Indiana"/>
            <p:cNvSpPr txBox="1">
              <a:spLocks noChangeArrowheads="1"/>
            </p:cNvSpPr>
            <p:nvPr/>
          </p:nvSpPr>
          <p:spPr bwMode="auto">
            <a:xfrm>
              <a:off x="5491161" y="2488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IN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3" name="Text - Illinois"/>
            <p:cNvSpPr txBox="1">
              <a:spLocks noChangeArrowheads="1"/>
            </p:cNvSpPr>
            <p:nvPr/>
          </p:nvSpPr>
          <p:spPr bwMode="auto">
            <a:xfrm>
              <a:off x="5091112" y="250113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IL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4" name="Text - Idaho"/>
            <p:cNvSpPr txBox="1">
              <a:spLocks noChangeArrowheads="1"/>
            </p:cNvSpPr>
            <p:nvPr/>
          </p:nvSpPr>
          <p:spPr bwMode="auto">
            <a:xfrm>
              <a:off x="2168523" y="19058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ID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5" name="Text - Hawaii"/>
            <p:cNvSpPr txBox="1">
              <a:spLocks noChangeArrowheads="1"/>
            </p:cNvSpPr>
            <p:nvPr/>
          </p:nvSpPr>
          <p:spPr bwMode="auto">
            <a:xfrm>
              <a:off x="2654302" y="4399782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HI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6" name="Text - Georgia"/>
            <p:cNvSpPr txBox="1">
              <a:spLocks noChangeArrowheads="1"/>
            </p:cNvSpPr>
            <p:nvPr/>
          </p:nvSpPr>
          <p:spPr bwMode="auto">
            <a:xfrm>
              <a:off x="6091237" y="3609206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GA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7" name="Text - Florida"/>
            <p:cNvSpPr txBox="1">
              <a:spLocks noChangeArrowheads="1"/>
            </p:cNvSpPr>
            <p:nvPr/>
          </p:nvSpPr>
          <p:spPr bwMode="auto">
            <a:xfrm>
              <a:off x="6450012" y="41981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FL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8" name="Text - District of Columbia"/>
            <p:cNvSpPr txBox="1">
              <a:spLocks noChangeArrowheads="1"/>
            </p:cNvSpPr>
            <p:nvPr/>
          </p:nvSpPr>
          <p:spPr bwMode="auto">
            <a:xfrm>
              <a:off x="7334249" y="2779769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 smtClean="0">
                  <a:latin typeface="+mj-lt"/>
                  <a:cs typeface="Times New Roman" charset="0"/>
                </a:rPr>
                <a:t>  DC  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9" name="Text - Delaware"/>
            <p:cNvSpPr txBox="1">
              <a:spLocks noChangeArrowheads="1"/>
            </p:cNvSpPr>
            <p:nvPr/>
          </p:nvSpPr>
          <p:spPr bwMode="auto">
            <a:xfrm>
              <a:off x="7229475" y="23677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DE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0" name="Text - Connecticut"/>
            <p:cNvSpPr txBox="1">
              <a:spLocks noChangeArrowheads="1"/>
            </p:cNvSpPr>
            <p:nvPr/>
          </p:nvSpPr>
          <p:spPr bwMode="auto">
            <a:xfrm>
              <a:off x="7302501" y="2040756"/>
              <a:ext cx="7461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CT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1" name="Text - Colorado"/>
            <p:cNvSpPr txBox="1">
              <a:spLocks noChangeArrowheads="1"/>
            </p:cNvSpPr>
            <p:nvPr/>
          </p:nvSpPr>
          <p:spPr bwMode="auto">
            <a:xfrm>
              <a:off x="2835274" y="26281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CO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2" name="Text - California"/>
            <p:cNvSpPr txBox="1">
              <a:spLocks noChangeArrowheads="1"/>
            </p:cNvSpPr>
            <p:nvPr/>
          </p:nvSpPr>
          <p:spPr bwMode="auto">
            <a:xfrm>
              <a:off x="1031874" y="275830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3" name="Text - Arkansas"/>
            <p:cNvSpPr txBox="1">
              <a:spLocks noChangeArrowheads="1"/>
            </p:cNvSpPr>
            <p:nvPr/>
          </p:nvSpPr>
          <p:spPr bwMode="auto">
            <a:xfrm>
              <a:off x="4784724" y="3328218"/>
              <a:ext cx="692151" cy="25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AR</a:t>
              </a:r>
              <a:endParaRPr lang="en-US" sz="1200" b="1" baseline="30000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4" name="Text - Arizona"/>
            <p:cNvSpPr txBox="1">
              <a:spLocks noChangeArrowheads="1"/>
            </p:cNvSpPr>
            <p:nvPr/>
          </p:nvSpPr>
          <p:spPr bwMode="auto">
            <a:xfrm>
              <a:off x="1946273" y="3290595"/>
              <a:ext cx="1219200" cy="34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AZ</a:t>
              </a:r>
            </a:p>
          </p:txBody>
        </p:sp>
        <p:sp>
          <p:nvSpPr>
            <p:cNvPr id="105" name="Text - Alaska"/>
            <p:cNvSpPr txBox="1">
              <a:spLocks noChangeArrowheads="1"/>
            </p:cNvSpPr>
            <p:nvPr/>
          </p:nvSpPr>
          <p:spPr bwMode="auto">
            <a:xfrm>
              <a:off x="917576" y="3834632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AK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6" name="Text - Alabama"/>
            <p:cNvSpPr txBox="1">
              <a:spLocks noChangeArrowheads="1"/>
            </p:cNvSpPr>
            <p:nvPr/>
          </p:nvSpPr>
          <p:spPr bwMode="auto">
            <a:xfrm>
              <a:off x="5572124" y="36219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AL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7" name="Line - Vermont"/>
            <p:cNvSpPr>
              <a:spLocks noChangeShapeType="1"/>
            </p:cNvSpPr>
            <p:nvPr/>
          </p:nvSpPr>
          <p:spPr bwMode="auto">
            <a:xfrm>
              <a:off x="7043736" y="1356542"/>
              <a:ext cx="20796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08" name="Line - Rhode Island"/>
            <p:cNvSpPr>
              <a:spLocks noChangeShapeType="1"/>
            </p:cNvSpPr>
            <p:nvPr/>
          </p:nvSpPr>
          <p:spPr bwMode="auto">
            <a:xfrm>
              <a:off x="7582708" y="1989957"/>
              <a:ext cx="26670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09" name="Line - New Jersey"/>
            <p:cNvSpPr>
              <a:spLocks noChangeShapeType="1"/>
            </p:cNvSpPr>
            <p:nvPr/>
          </p:nvSpPr>
          <p:spPr bwMode="auto">
            <a:xfrm flipV="1">
              <a:off x="7269162" y="22915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0" name="Line - New Hampshire"/>
            <p:cNvSpPr>
              <a:spLocks noChangeShapeType="1"/>
            </p:cNvSpPr>
            <p:nvPr/>
          </p:nvSpPr>
          <p:spPr bwMode="auto">
            <a:xfrm flipV="1">
              <a:off x="7416799" y="1628006"/>
              <a:ext cx="3603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1" name="Line - Massachusetts"/>
            <p:cNvSpPr>
              <a:spLocks noChangeShapeType="1"/>
            </p:cNvSpPr>
            <p:nvPr/>
          </p:nvSpPr>
          <p:spPr bwMode="auto">
            <a:xfrm flipV="1">
              <a:off x="7554911" y="183438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2" name="Line - Maryland"/>
            <p:cNvSpPr>
              <a:spLocks noChangeShapeType="1"/>
            </p:cNvSpPr>
            <p:nvPr/>
          </p:nvSpPr>
          <p:spPr bwMode="auto">
            <a:xfrm flipV="1">
              <a:off x="7227887" y="2624955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3" name="Line - Hawaii"/>
            <p:cNvSpPr>
              <a:spLocks noChangeShapeType="1"/>
            </p:cNvSpPr>
            <p:nvPr/>
          </p:nvSpPr>
          <p:spPr bwMode="auto">
            <a:xfrm flipH="1" flipV="1">
              <a:off x="2690813" y="4455344"/>
              <a:ext cx="268288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4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000077" y="2605904"/>
              <a:ext cx="44053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5" name="Line - Delaware"/>
            <p:cNvSpPr>
              <a:spLocks noChangeShapeType="1"/>
            </p:cNvSpPr>
            <p:nvPr/>
          </p:nvSpPr>
          <p:spPr bwMode="auto">
            <a:xfrm flipV="1">
              <a:off x="7221537" y="25201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6" name="Line - Connecticut"/>
            <p:cNvSpPr>
              <a:spLocks noChangeShapeType="1"/>
            </p:cNvSpPr>
            <p:nvPr/>
          </p:nvSpPr>
          <p:spPr bwMode="auto">
            <a:xfrm>
              <a:off x="7407274" y="2002655"/>
              <a:ext cx="217488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</p:grp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4495800" y="53340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495800" y="5565577"/>
            <a:ext cx="152400" cy="152400"/>
          </a:xfrm>
          <a:prstGeom prst="rect">
            <a:avLst/>
          </a:prstGeom>
          <a:solidFill>
            <a:srgbClr val="FBAF2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4648200" y="5254823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Moving Forward at this Time (26 States including DC)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4648200" y="5486400"/>
            <a:ext cx="3467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Not Moving Forward at this Time (20 States)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4495800" y="5816402"/>
            <a:ext cx="1524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0" name="Text Box 136"/>
          <p:cNvSpPr txBox="1">
            <a:spLocks noChangeArrowheads="1"/>
          </p:cNvSpPr>
          <p:nvPr/>
        </p:nvSpPr>
        <p:spPr bwMode="auto">
          <a:xfrm>
            <a:off x="4648200" y="5715000"/>
            <a:ext cx="2374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Ongoing Discussion (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5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 States)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1" name="Slide Number Placeholder 5"/>
          <p:cNvSpPr txBox="1">
            <a:spLocks/>
          </p:cNvSpPr>
          <p:nvPr/>
        </p:nvSpPr>
        <p:spPr>
          <a:xfrm>
            <a:off x="8382000" y="6400800"/>
            <a:ext cx="30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ADA2D79C-CD48-4D19-A731-CDEDB40B86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4495800" y="6019800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4" name="Text Box 136"/>
          <p:cNvSpPr txBox="1">
            <a:spLocks noChangeArrowheads="1"/>
          </p:cNvSpPr>
          <p:nvPr/>
        </p:nvSpPr>
        <p:spPr bwMode="auto">
          <a:xfrm>
            <a:off x="4648200" y="5943600"/>
            <a:ext cx="3155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States with Extended Waivers (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 States)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ct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Open Enrollment: Mid-Way Point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832150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Baskerville Old Face" pitchFamily="18" charset="0"/>
              </a:rPr>
              <a:t>Rates lower than projected vs. “rate shock”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Baskerville Old Face" pitchFamily="18" charset="0"/>
              </a:rPr>
              <a:t>Early renewals and policy cancellations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Baskerville Old Face" pitchFamily="18" charset="0"/>
              </a:rPr>
              <a:t>Rocky websites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Baskerville Old Face" pitchFamily="18" charset="0"/>
              </a:rPr>
              <a:t>Back end glitches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Baskerville Old Face" pitchFamily="18" charset="0"/>
              </a:rPr>
              <a:t>SBMs outperforming FFMs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Baskerville Old Face" pitchFamily="18" charset="0"/>
              </a:rPr>
              <a:t>Coverage gaps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Baskerville Old Face" pitchFamily="18" charset="0"/>
              </a:rPr>
              <a:t>Provider network issues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endParaRPr lang="en-US" sz="3200" dirty="0" smtClean="0">
              <a:latin typeface="Baskerville Old Face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476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2960" y="27463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Open Enrollment: Mid Way Point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305800" cy="144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>
              <a:latin typeface="Baskerville Old Face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b="1" dirty="0" smtClean="0"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86000"/>
            <a:ext cx="563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3200" dirty="0" smtClean="0">
                <a:latin typeface="Baskerville Old Face" pitchFamily="18" charset="0"/>
              </a:rPr>
              <a:t>Continued lack of awareness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1983" y="1676400"/>
            <a:ext cx="513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Baskerville Old Face" pitchFamily="18" charset="0"/>
              </a:rPr>
              <a:t>Where are the Uninsured?</a:t>
            </a:r>
            <a:endParaRPr lang="en-US" sz="3600" b="1" dirty="0"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657600"/>
            <a:ext cx="1447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 in 10 uninsured adults have not yet been to marketplace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4876800"/>
            <a:ext cx="1447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69% do not know financial help is available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4419600"/>
            <a:ext cx="14478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 reason uninsured?</a:t>
            </a:r>
          </a:p>
          <a:p>
            <a:r>
              <a:rPr lang="en-US" sz="1600" dirty="0" smtClean="0"/>
              <a:t>“I can’t afford it.” 69%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2590800"/>
            <a:ext cx="14478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81% do NOT know about March deadline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733800"/>
            <a:ext cx="14478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Uninsured adults in 30s less likely to know about options than other age cohorts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6096000"/>
            <a:ext cx="39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Enroll America, </a:t>
            </a:r>
          </a:p>
          <a:p>
            <a:r>
              <a:rPr lang="en-US" sz="1200" dirty="0" smtClean="0"/>
              <a:t>Results from a National Survey of Uninsured Adults 18 to 64</a:t>
            </a:r>
          </a:p>
          <a:p>
            <a:r>
              <a:rPr lang="en-US" sz="1200" dirty="0" smtClean="0"/>
              <a:t>Conducted  Dec. 12-22, 2013; KFF January 2014 </a:t>
            </a:r>
            <a:r>
              <a:rPr lang="en-US" sz="1200" smtClean="0"/>
              <a:t>tracking poll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3124200"/>
            <a:ext cx="1447800" cy="1323439"/>
          </a:xfrm>
          <a:prstGeom prst="rect">
            <a:avLst/>
          </a:prstGeom>
          <a:solidFill>
            <a:srgbClr val="F2F2B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47% have unfavorable view</a:t>
            </a:r>
          </a:p>
          <a:p>
            <a:r>
              <a:rPr lang="en-US" sz="1600" dirty="0" smtClean="0"/>
              <a:t>24% have favorable 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15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ct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Open Enrollment: Mid-Way Point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473" y="144780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Baskerville Old Face" pitchFamily="18" charset="0"/>
              </a:rPr>
              <a:t>Enrollment Status</a:t>
            </a:r>
            <a:endParaRPr lang="en-US" sz="3600" b="1" dirty="0">
              <a:latin typeface="Baskerville Old Face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305800" cy="342900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1"/>
              </a:solidFill>
              <a:latin typeface="Baskerville Old Face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Web Site and Call Center Activity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53.2M visits to websites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11.3M calls to call centers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Eligibility Determinations and Plan Selection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3 M have selected plan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Public program data is not yet very useful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6096000"/>
            <a:ext cx="381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Assistant Secretary for Planning &amp; Evaluation, HHS</a:t>
            </a:r>
          </a:p>
          <a:p>
            <a:r>
              <a:rPr lang="en-US" sz="1200" dirty="0" smtClean="0"/>
              <a:t>Monthly status report October 1-Dec. 28, 2013 and </a:t>
            </a:r>
          </a:p>
          <a:p>
            <a:r>
              <a:rPr lang="en-US" sz="1200" dirty="0" smtClean="0"/>
              <a:t>Centers for Medicare and Medicaid Services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387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ct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Open Enrollment: Mid-Way Point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473" y="144780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Baskerville Old Face" pitchFamily="18" charset="0"/>
              </a:rPr>
              <a:t>Enrollment Status</a:t>
            </a:r>
            <a:endParaRPr lang="en-US" sz="3600" b="1" dirty="0">
              <a:latin typeface="Baskerville Old Face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209800"/>
            <a:ext cx="3581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Breakdown: Gender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46% Male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54% Female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Breakdown: 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6% &lt; 18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24% between 18-34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55% between 45-64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95800" y="2209800"/>
            <a:ext cx="3886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Breakdown: Popular Plans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20% Bronze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60% Silver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13% Gold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7% Platinum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1% Catastrophic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Breakdown: Subsidies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79% receiving subsidies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6096000"/>
            <a:ext cx="389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Assistant Secretary for Planning &amp; Evaluation, HHS</a:t>
            </a:r>
          </a:p>
          <a:p>
            <a:r>
              <a:rPr lang="en-US" sz="1200" dirty="0" smtClean="0"/>
              <a:t>Monthly status report October 1-Dec. 28,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204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ct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ACA Marketplaces: Policy Issues to Watch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828800"/>
            <a:ext cx="403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hlink"/>
              </a:buClr>
              <a:buSzPct val="90000"/>
              <a:defRPr/>
            </a:pPr>
            <a:endParaRPr lang="en-US" sz="3200" b="1" dirty="0" smtClean="0">
              <a:latin typeface="Baskerville Old Face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Cost-sharing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Benefits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Employer-based coverage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endParaRPr lang="en-US" sz="3200" dirty="0" smtClean="0">
              <a:latin typeface="Baskerville Old Face" pitchFamily="18" charset="0"/>
            </a:endParaRPr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828800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hlink"/>
              </a:buClr>
              <a:buSzPct val="90000"/>
              <a:defRPr/>
            </a:pPr>
            <a:endParaRPr lang="en-US" sz="3200" b="1" dirty="0" smtClean="0">
              <a:latin typeface="Baskerville Old Face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Enrollment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Premiums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Narrow networks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skerville Old Face" pitchFamily="18" charset="0"/>
              </a:rPr>
              <a:t>Provider capacity</a:t>
            </a: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endParaRPr lang="en-US" sz="3200" dirty="0" smtClean="0">
              <a:latin typeface="Baskerville Old Face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endParaRPr lang="en-US" sz="3200" dirty="0" smtClean="0">
              <a:latin typeface="Baskerville Old Face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6381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1084</Words>
  <Application>Microsoft Office PowerPoint</Application>
  <PresentationFormat>On-screen Show (4:3)</PresentationFormat>
  <Paragraphs>240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Health Coverage for Children: Where do we stand?</vt:lpstr>
      <vt:lpstr>How Children Are Covered, 2011</vt:lpstr>
      <vt:lpstr>Children’s Coverage Under the ACA</vt:lpstr>
      <vt:lpstr>Status of Medicaid Expansions (1/1/31)</vt:lpstr>
      <vt:lpstr>Open Enrollment: Mid-Way Point</vt:lpstr>
      <vt:lpstr>Open Enrollment: Mid Way Point</vt:lpstr>
      <vt:lpstr>Open Enrollment: Mid-Way Point</vt:lpstr>
      <vt:lpstr>Open Enrollment: Mid-Way Point</vt:lpstr>
      <vt:lpstr>ACA Marketplaces: Policy Issues to Watch</vt:lpstr>
      <vt:lpstr>ACA Marketplaces: Issues for Families</vt:lpstr>
      <vt:lpstr>Children’s Coverage in the United States, 2014</vt:lpstr>
      <vt:lpstr>National Eligibility Levels, 2013</vt:lpstr>
      <vt:lpstr>Affordability Test - Individual</vt:lpstr>
      <vt:lpstr>Affordability Test – Family Glitch</vt:lpstr>
      <vt:lpstr>Affordability Test – Preferred Outcome</vt:lpstr>
      <vt:lpstr>Future of CHIP?</vt:lpstr>
      <vt:lpstr>CHIP Funded through 2015</vt:lpstr>
      <vt:lpstr>Future of CHIP: State Directions?</vt:lpstr>
      <vt:lpstr>Future of CHIP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LaToya Brown</cp:lastModifiedBy>
  <cp:revision>288</cp:revision>
  <cp:lastPrinted>2013-07-24T19:21:18Z</cp:lastPrinted>
  <dcterms:created xsi:type="dcterms:W3CDTF">2013-02-06T18:36:37Z</dcterms:created>
  <dcterms:modified xsi:type="dcterms:W3CDTF">2014-02-05T14:31:44Z</dcterms:modified>
</cp:coreProperties>
</file>