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9" r:id="rId4"/>
    <p:sldId id="260" r:id="rId5"/>
    <p:sldId id="261" r:id="rId6"/>
    <p:sldId id="262" r:id="rId7"/>
    <p:sldId id="264" r:id="rId8"/>
    <p:sldId id="263" r:id="rId9"/>
    <p:sldId id="265" r:id="rId10"/>
    <p:sldId id="266" r:id="rId11"/>
    <p:sldId id="267" r:id="rId12"/>
    <p:sldId id="268"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013"/>
    <a:srgbClr val="D4B91A"/>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479" autoAdjust="0"/>
  </p:normalViewPr>
  <p:slideViewPr>
    <p:cSldViewPr snapToGrid="0" snapToObjects="1">
      <p:cViewPr>
        <p:scale>
          <a:sx n="98" d="100"/>
          <a:sy n="98" d="100"/>
        </p:scale>
        <p:origin x="-2004"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A323C3-852F-DC46-91D1-7B69A7D3D672}" type="datetimeFigureOut">
              <a:rPr lang="en-US" smtClean="0"/>
              <a:t>11/5/2013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7771D1-4B3D-254D-AE76-173E11BBE13F}" type="slidenum">
              <a:rPr lang="en-US" smtClean="0"/>
              <a:t>‹#›</a:t>
            </a:fld>
            <a:endParaRPr lang="en-US"/>
          </a:p>
        </p:txBody>
      </p:sp>
    </p:spTree>
    <p:extLst>
      <p:ext uri="{BB962C8B-B14F-4D97-AF65-F5344CB8AC3E}">
        <p14:creationId xmlns:p14="http://schemas.microsoft.com/office/powerpoint/2010/main" val="19582819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Tricia will cover what’s happening on the Hill so no need to spend a lot of time</a:t>
            </a:r>
            <a:r>
              <a:rPr lang="en-US" baseline="0" dirty="0" smtClean="0"/>
              <a:t> on the reform proposal slide</a:t>
            </a:r>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2</a:t>
            </a:fld>
            <a:endParaRPr lang="en-US"/>
          </a:p>
        </p:txBody>
      </p:sp>
    </p:spTree>
    <p:extLst>
      <p:ext uri="{BB962C8B-B14F-4D97-AF65-F5344CB8AC3E}">
        <p14:creationId xmlns:p14="http://schemas.microsoft.com/office/powerpoint/2010/main" val="3506006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a:t>
            </a:r>
            <a:r>
              <a:rPr lang="en-US" baseline="0" dirty="0" smtClean="0"/>
              <a:t> the point that both income and savings decline as individuals age</a:t>
            </a:r>
          </a:p>
          <a:p>
            <a:endParaRPr lang="en-US" dirty="0" smtClean="0"/>
          </a:p>
          <a:p>
            <a:r>
              <a:rPr lang="en-US" dirty="0" smtClean="0"/>
              <a:t>2012 data, source: Kaiser</a:t>
            </a:r>
            <a:r>
              <a:rPr lang="en-US" baseline="0" dirty="0" smtClean="0"/>
              <a:t> Family Foundation, </a:t>
            </a:r>
            <a:r>
              <a:rPr lang="en-US" dirty="0" smtClean="0"/>
              <a:t>http://kaiserfamilyfoundation.files.wordpress.com/2013/09/8477-wide-disparities1.pdf</a:t>
            </a:r>
          </a:p>
          <a:p>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4</a:t>
            </a:fld>
            <a:endParaRPr lang="en-US"/>
          </a:p>
        </p:txBody>
      </p:sp>
    </p:spTree>
    <p:extLst>
      <p:ext uri="{BB962C8B-B14F-4D97-AF65-F5344CB8AC3E}">
        <p14:creationId xmlns:p14="http://schemas.microsoft.com/office/powerpoint/2010/main" val="47104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here that shifting</a:t>
            </a:r>
            <a:r>
              <a:rPr lang="en-US" baseline="0" dirty="0" smtClean="0"/>
              <a:t> more costs to Medicare beneficiaries will add to their already high burden.  What would be the impact?  Studies suggest that it could lead to adverse health outcomes; although other studies (RAND) find no impact on health – too much weight given to early RAND study, which did not include older adults.  Need more research that focuses on the older population. </a:t>
            </a:r>
            <a:endParaRPr lang="en-US" dirty="0" smtClean="0"/>
          </a:p>
          <a:p>
            <a:endParaRPr lang="en-US" dirty="0" smtClean="0"/>
          </a:p>
          <a:p>
            <a:r>
              <a:rPr lang="en-US" dirty="0" smtClean="0"/>
              <a:t>Source:</a:t>
            </a:r>
            <a:r>
              <a:rPr lang="en-US" baseline="0" dirty="0" smtClean="0"/>
              <a:t> PPI’s calculation, using 2010 Medicare Current Beneficiary Survey (MCBS) Cost and Use data files. </a:t>
            </a:r>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5</a:t>
            </a:fld>
            <a:endParaRPr lang="en-US"/>
          </a:p>
        </p:txBody>
      </p:sp>
    </p:spTree>
    <p:extLst>
      <p:ext uri="{BB962C8B-B14F-4D97-AF65-F5344CB8AC3E}">
        <p14:creationId xmlns:p14="http://schemas.microsoft.com/office/powerpoint/2010/main" val="1169718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 = 8.5 million in 2012</a:t>
            </a:r>
          </a:p>
          <a:p>
            <a:r>
              <a:rPr lang="en-US" dirty="0" smtClean="0"/>
              <a:t>About 4%</a:t>
            </a:r>
            <a:r>
              <a:rPr lang="en-US" baseline="0" dirty="0" smtClean="0"/>
              <a:t> pay income-related premiums</a:t>
            </a:r>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6</a:t>
            </a:fld>
            <a:endParaRPr lang="en-US"/>
          </a:p>
        </p:txBody>
      </p:sp>
    </p:spTree>
    <p:extLst>
      <p:ext uri="{BB962C8B-B14F-4D97-AF65-F5344CB8AC3E}">
        <p14:creationId xmlns:p14="http://schemas.microsoft.com/office/powerpoint/2010/main" val="1240452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a:t>
            </a:r>
            <a:r>
              <a:rPr lang="en-US" baseline="0" dirty="0" smtClean="0"/>
              <a:t> i</a:t>
            </a:r>
            <a:r>
              <a:rPr lang="en-US" dirty="0" smtClean="0"/>
              <a:t>nnovations in both care delivery and payment approaches but CMMI speaker</a:t>
            </a:r>
            <a:r>
              <a:rPr lang="en-US" baseline="0" dirty="0" smtClean="0"/>
              <a:t> will cover this so no need to spend much time here.  </a:t>
            </a:r>
            <a:endParaRPr lang="en-US" dirty="0" smtClean="0"/>
          </a:p>
          <a:p>
            <a:endParaRPr lang="en-US" dirty="0" smtClean="0"/>
          </a:p>
          <a:p>
            <a:r>
              <a:rPr lang="en-US" dirty="0" smtClean="0"/>
              <a:t>Can discuss geographic</a:t>
            </a:r>
            <a:r>
              <a:rPr lang="en-US" baseline="0" dirty="0" smtClean="0"/>
              <a:t> variation and Dartmouth’s assessment that about a 1/3 of Medicare spending could be reduced if all were paid the lowest cost area. That’s probably not a good approach but make the point that large variation in spending that can’t be explained by differences in health status and other factors might be due to unnecessary or wasteful spending.  </a:t>
            </a:r>
          </a:p>
          <a:p>
            <a:endParaRPr lang="en-US" baseline="0" dirty="0" smtClean="0"/>
          </a:p>
          <a:p>
            <a:r>
              <a:rPr lang="en-US" baseline="0" dirty="0" smtClean="0"/>
              <a:t>Talk about ACO, patient-centered medical homes/advanced primary care practices.</a:t>
            </a:r>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7</a:t>
            </a:fld>
            <a:endParaRPr lang="en-US"/>
          </a:p>
        </p:txBody>
      </p:sp>
    </p:spTree>
    <p:extLst>
      <p:ext uri="{BB962C8B-B14F-4D97-AF65-F5344CB8AC3E}">
        <p14:creationId xmlns:p14="http://schemas.microsoft.com/office/powerpoint/2010/main" val="3745931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On</a:t>
            </a:r>
            <a:r>
              <a:rPr lang="en-US" sz="1200" kern="1200" baseline="0" dirty="0" smtClean="0">
                <a:solidFill>
                  <a:schemeClr val="tx1"/>
                </a:solidFill>
                <a:effectLst/>
                <a:latin typeface="+mn-lt"/>
                <a:ea typeface="+mn-ea"/>
                <a:cs typeface="+mn-cs"/>
              </a:rPr>
              <a:t> point #1 – getting the word out is so critical.  Educate the public and policy leaders.</a:t>
            </a:r>
          </a:p>
          <a:p>
            <a:pPr lvl="0"/>
            <a:endParaRPr lang="en-US" sz="1200" kern="1200" baseline="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On point #2 – Steer</a:t>
            </a:r>
            <a:r>
              <a:rPr lang="en-US" sz="1200" kern="1200" baseline="0" dirty="0" smtClean="0">
                <a:solidFill>
                  <a:schemeClr val="tx1"/>
                </a:solidFill>
                <a:effectLst/>
                <a:latin typeface="+mn-lt"/>
                <a:ea typeface="+mn-ea"/>
                <a:cs typeface="+mn-cs"/>
              </a:rPr>
              <a:t> the conversation to present both sides of the issue, not just about saving money.  But, also need more data on what the impact will be fore older persons if they have to take on more cost-sharing and pay higher OOP costs.  Right now, only speculation.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On point #3 – Funders could dovetail with CMMI initiatives by providing additional funding to CMS awardees to fund non-covered demo costs such as: A) start-up costs, B) HIT costs, C) incentives for providers and beneficiaries, and D) extension of relatively successful demos that CMS does not want to continue;</a:t>
            </a:r>
            <a:r>
              <a:rPr lang="en-US" sz="1200" kern="1200" baseline="0" dirty="0" smtClean="0">
                <a:solidFill>
                  <a:schemeClr val="tx1"/>
                </a:solidFill>
                <a:effectLst/>
                <a:latin typeface="+mn-lt"/>
                <a:ea typeface="+mn-ea"/>
                <a:cs typeface="+mn-cs"/>
              </a:rPr>
              <a:t> or </a:t>
            </a:r>
            <a:r>
              <a:rPr lang="en-US" sz="1200" kern="1200" dirty="0" smtClean="0">
                <a:solidFill>
                  <a:schemeClr val="tx1"/>
                </a:solidFill>
                <a:effectLst/>
                <a:latin typeface="+mn-lt"/>
                <a:ea typeface="+mn-ea"/>
                <a:cs typeface="+mn-cs"/>
              </a:rPr>
              <a:t>fund research and demos that are not funded by CMS, such as those</a:t>
            </a:r>
            <a:r>
              <a:rPr lang="en-US" sz="1200" kern="1200" baseline="0" dirty="0" smtClean="0">
                <a:solidFill>
                  <a:schemeClr val="tx1"/>
                </a:solidFill>
                <a:effectLst/>
                <a:latin typeface="+mn-lt"/>
                <a:ea typeface="+mn-ea"/>
                <a:cs typeface="+mn-cs"/>
              </a:rPr>
              <a:t> that involve collaborations between </a:t>
            </a:r>
            <a:r>
              <a:rPr lang="en-US" sz="1200" kern="1200" dirty="0" smtClean="0">
                <a:solidFill>
                  <a:schemeClr val="tx1"/>
                </a:solidFill>
                <a:effectLst/>
                <a:latin typeface="+mn-lt"/>
                <a:ea typeface="+mn-ea"/>
                <a:cs typeface="+mn-cs"/>
              </a:rPr>
              <a:t>private payers.</a:t>
            </a:r>
          </a:p>
          <a:p>
            <a:pPr lvl="0"/>
            <a:r>
              <a:rPr lang="en-US" sz="1200" kern="1200" dirty="0" smtClean="0">
                <a:solidFill>
                  <a:schemeClr val="tx1"/>
                </a:solidFill>
                <a:effectLst/>
                <a:latin typeface="+mn-lt"/>
                <a:ea typeface="+mn-ea"/>
                <a:cs typeface="+mn-cs"/>
              </a:rPr>
              <a:t>Can multiple foundations combine grants to fund larger efforts?</a:t>
            </a:r>
          </a:p>
          <a:p>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8</a:t>
            </a:fld>
            <a:endParaRPr lang="en-US"/>
          </a:p>
        </p:txBody>
      </p:sp>
    </p:spTree>
    <p:extLst>
      <p:ext uri="{BB962C8B-B14F-4D97-AF65-F5344CB8AC3E}">
        <p14:creationId xmlns:p14="http://schemas.microsoft.com/office/powerpoint/2010/main" val="3453118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a:t>
            </a:r>
            <a:r>
              <a:rPr lang="en-US" baseline="0" dirty="0" smtClean="0"/>
              <a:t> here the bipartisan, bicameral draft proposal to reform Medicare physician payments</a:t>
            </a:r>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9</a:t>
            </a:fld>
            <a:endParaRPr lang="en-US"/>
          </a:p>
        </p:txBody>
      </p:sp>
    </p:spTree>
    <p:extLst>
      <p:ext uri="{BB962C8B-B14F-4D97-AF65-F5344CB8AC3E}">
        <p14:creationId xmlns:p14="http://schemas.microsoft.com/office/powerpoint/2010/main" val="893879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Want a more active</a:t>
            </a:r>
            <a:r>
              <a:rPr lang="en-US" baseline="0" dirty="0" smtClean="0"/>
              <a:t> role for consumers – but what should that role be? </a:t>
            </a:r>
            <a:r>
              <a:rPr lang="en-US" sz="1200" baseline="0" dirty="0" smtClean="0"/>
              <a:t> What is an</a:t>
            </a:r>
            <a:r>
              <a:rPr lang="en-US" sz="1200" dirty="0" smtClean="0"/>
              <a:t> appropriate consumer</a:t>
            </a:r>
            <a:r>
              <a:rPr lang="en-US" sz="1200" baseline="0" dirty="0" smtClean="0"/>
              <a:t> role to help</a:t>
            </a:r>
            <a:r>
              <a:rPr lang="en-US" sz="1200" dirty="0" smtClean="0"/>
              <a:t> reduce health care cost growth?</a:t>
            </a:r>
          </a:p>
          <a:p>
            <a:endParaRPr lang="en-US" dirty="0" smtClean="0"/>
          </a:p>
          <a:p>
            <a:r>
              <a:rPr lang="en-US" dirty="0" smtClean="0"/>
              <a:t>Under consumer friendly point – talk about</a:t>
            </a:r>
            <a:r>
              <a:rPr lang="en-US" baseline="0" dirty="0" smtClean="0"/>
              <a:t> how measures are not standardized, how they are not presented in a way that consumers can easily understand or compare, </a:t>
            </a:r>
            <a:r>
              <a:rPr lang="en-US" baseline="0" dirty="0" err="1" smtClean="0"/>
              <a:t>etc</a:t>
            </a:r>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11</a:t>
            </a:fld>
            <a:endParaRPr lang="en-US"/>
          </a:p>
        </p:txBody>
      </p:sp>
    </p:spTree>
    <p:extLst>
      <p:ext uri="{BB962C8B-B14F-4D97-AF65-F5344CB8AC3E}">
        <p14:creationId xmlns:p14="http://schemas.microsoft.com/office/powerpoint/2010/main" val="2109894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7771D1-4B3D-254D-AE76-173E11BBE13F}" type="slidenum">
              <a:rPr lang="en-US" smtClean="0"/>
              <a:t>12</a:t>
            </a:fld>
            <a:endParaRPr lang="en-US"/>
          </a:p>
        </p:txBody>
      </p:sp>
    </p:spTree>
    <p:extLst>
      <p:ext uri="{BB962C8B-B14F-4D97-AF65-F5344CB8AC3E}">
        <p14:creationId xmlns:p14="http://schemas.microsoft.com/office/powerpoint/2010/main" val="3204058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77D325-67B0-D145-B907-BA0377354BE9}"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291637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7D325-67B0-D145-B907-BA0377354BE9}"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349096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7D325-67B0-D145-B907-BA0377354BE9}"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109495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7D325-67B0-D145-B907-BA0377354BE9}"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1793861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7D325-67B0-D145-B907-BA0377354BE9}"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197246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77D325-67B0-D145-B907-BA0377354BE9}"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279691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77D325-67B0-D145-B907-BA0377354BE9}" type="datetimeFigureOut">
              <a:rPr lang="en-US" smtClean="0"/>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190446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77D325-67B0-D145-B907-BA0377354BE9}" type="datetimeFigureOut">
              <a:rPr lang="en-US" smtClean="0"/>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2733876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7D325-67B0-D145-B907-BA0377354BE9}" type="datetimeFigureOut">
              <a:rPr lang="en-US" smtClean="0"/>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370682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7D325-67B0-D145-B907-BA0377354BE9}"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384998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7D325-67B0-D145-B907-BA0377354BE9}"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95731-98CB-A041-97AD-5C67EFFAD86A}" type="slidenum">
              <a:rPr lang="en-US" smtClean="0"/>
              <a:t>‹#›</a:t>
            </a:fld>
            <a:endParaRPr lang="en-US"/>
          </a:p>
        </p:txBody>
      </p:sp>
    </p:spTree>
    <p:extLst>
      <p:ext uri="{BB962C8B-B14F-4D97-AF65-F5344CB8AC3E}">
        <p14:creationId xmlns:p14="http://schemas.microsoft.com/office/powerpoint/2010/main" val="424581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7D325-67B0-D145-B907-BA0377354BE9}" type="datetimeFigureOut">
              <a:rPr lang="en-US" smtClean="0"/>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95731-98CB-A041-97AD-5C67EFFAD86A}" type="slidenum">
              <a:rPr lang="en-US" smtClean="0"/>
              <a:t>‹#›</a:t>
            </a:fld>
            <a:endParaRPr lang="en-US"/>
          </a:p>
        </p:txBody>
      </p:sp>
    </p:spTree>
    <p:extLst>
      <p:ext uri="{BB962C8B-B14F-4D97-AF65-F5344CB8AC3E}">
        <p14:creationId xmlns:p14="http://schemas.microsoft.com/office/powerpoint/2010/main" val="4066666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arp.org/medicareinteractive"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arp.org/medicareinteractive"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751962"/>
            <a:ext cx="9144000" cy="2106038"/>
          </a:xfrm>
          <a:prstGeom prst="rect">
            <a:avLst/>
          </a:prstGeom>
          <a:solidFill>
            <a:schemeClr val="accent1"/>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Content Placeholder 3" descr="Medicare warning -yellow- sign.jpg"/>
          <p:cNvPicPr>
            <a:picLocks noChangeAspect="1"/>
          </p:cNvPicPr>
          <p:nvPr/>
        </p:nvPicPr>
        <p:blipFill>
          <a:blip r:embed="rId2" cstate="print"/>
          <a:stretch>
            <a:fillRect/>
          </a:stretch>
        </p:blipFill>
        <p:spPr>
          <a:xfrm rot="21013217">
            <a:off x="310394" y="290136"/>
            <a:ext cx="3381650" cy="3314015"/>
          </a:xfrm>
          <a:prstGeom prst="rect">
            <a:avLst/>
          </a:prstGeom>
          <a:solidFill>
            <a:schemeClr val="bg2">
              <a:lumMod val="90000"/>
            </a:schemeClr>
          </a:solidFill>
        </p:spPr>
      </p:pic>
      <p:sp>
        <p:nvSpPr>
          <p:cNvPr id="2" name="Title 1"/>
          <p:cNvSpPr>
            <a:spLocks noGrp="1"/>
          </p:cNvSpPr>
          <p:nvPr>
            <p:ph type="ctrTitle"/>
          </p:nvPr>
        </p:nvSpPr>
        <p:spPr>
          <a:xfrm>
            <a:off x="2347606" y="3200534"/>
            <a:ext cx="6927717" cy="1470025"/>
          </a:xfrm>
        </p:spPr>
        <p:txBody>
          <a:bodyPr>
            <a:normAutofit/>
          </a:bodyPr>
          <a:lstStyle/>
          <a:p>
            <a:r>
              <a:rPr lang="en-US" sz="4200" b="1" dirty="0" smtClean="0"/>
              <a:t>Changing the Conversation About Medicare</a:t>
            </a:r>
            <a:endParaRPr lang="en-US" sz="4200" b="1" dirty="0"/>
          </a:p>
        </p:txBody>
      </p:sp>
      <p:sp>
        <p:nvSpPr>
          <p:cNvPr id="3" name="Subtitle 2"/>
          <p:cNvSpPr>
            <a:spLocks noGrp="1"/>
          </p:cNvSpPr>
          <p:nvPr>
            <p:ph type="subTitle" idx="1"/>
          </p:nvPr>
        </p:nvSpPr>
        <p:spPr>
          <a:xfrm>
            <a:off x="411804" y="4928681"/>
            <a:ext cx="8482519" cy="1752600"/>
          </a:xfrm>
          <a:solidFill>
            <a:schemeClr val="accent1"/>
          </a:solidFill>
          <a:ln>
            <a:noFill/>
          </a:ln>
        </p:spPr>
        <p:txBody>
          <a:bodyPr>
            <a:normAutofit fontScale="92500" lnSpcReduction="10000"/>
          </a:bodyPr>
          <a:lstStyle/>
          <a:p>
            <a:pPr algn="l"/>
            <a:r>
              <a:rPr lang="en-US" sz="2800" dirty="0" smtClean="0">
                <a:solidFill>
                  <a:srgbClr val="FFC000"/>
                </a:solidFill>
              </a:rPr>
              <a:t>Debra Whitman, EVP, Policy, Strategy &amp; International Affairs</a:t>
            </a:r>
          </a:p>
          <a:p>
            <a:pPr algn="l"/>
            <a:r>
              <a:rPr lang="en-US" sz="2800" dirty="0" smtClean="0">
                <a:solidFill>
                  <a:srgbClr val="FFC000"/>
                </a:solidFill>
              </a:rPr>
              <a:t>Lina Walker, Director, Health Policy, Public Policy Institute</a:t>
            </a:r>
          </a:p>
          <a:p>
            <a:pPr algn="l"/>
            <a:r>
              <a:rPr lang="en-US" sz="2800" dirty="0" smtClean="0">
                <a:solidFill>
                  <a:srgbClr val="FFC000"/>
                </a:solidFill>
              </a:rPr>
              <a:t>AARP</a:t>
            </a:r>
          </a:p>
          <a:p>
            <a:pPr algn="l"/>
            <a:r>
              <a:rPr lang="en-US" sz="1900" dirty="0" smtClean="0">
                <a:solidFill>
                  <a:srgbClr val="FFC000"/>
                </a:solidFill>
              </a:rPr>
              <a:t>November 6, 2013</a:t>
            </a:r>
            <a:endParaRPr lang="en-US" sz="1900" dirty="0">
              <a:solidFill>
                <a:srgbClr val="FFC000"/>
              </a:solidFill>
            </a:endParaRPr>
          </a:p>
        </p:txBody>
      </p:sp>
      <p:pic>
        <p:nvPicPr>
          <p:cNvPr id="5" name="Picture 4" descr="medicare interactive tool">
            <a:hlinkClick r:id="rId3"/>
          </p:cNvPr>
          <p:cNvPicPr>
            <a:picLocks noChangeAspect="1" noChangeArrowheads="1"/>
          </p:cNvPicPr>
          <p:nvPr/>
        </p:nvPicPr>
        <p:blipFill>
          <a:blip r:embed="rId4" cstate="print"/>
          <a:srcRect/>
          <a:stretch>
            <a:fillRect/>
          </a:stretch>
        </p:blipFill>
        <p:spPr bwMode="auto">
          <a:xfrm>
            <a:off x="5781472" y="565370"/>
            <a:ext cx="1808521" cy="2411361"/>
          </a:xfrm>
          <a:prstGeom prst="rect">
            <a:avLst/>
          </a:prstGeom>
          <a:noFill/>
        </p:spPr>
      </p:pic>
    </p:spTree>
    <p:extLst>
      <p:ext uri="{BB962C8B-B14F-4D97-AF65-F5344CB8AC3E}">
        <p14:creationId xmlns:p14="http://schemas.microsoft.com/office/powerpoint/2010/main" val="1780945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417638"/>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Steth with green apple.jpg"/>
          <p:cNvPicPr>
            <a:picLocks noChangeAspect="1"/>
          </p:cNvPicPr>
          <p:nvPr/>
        </p:nvPicPr>
        <p:blipFill>
          <a:blip r:embed="rId2" cstate="print"/>
          <a:srcRect l="10976" t="15679" b="12892"/>
          <a:stretch>
            <a:fillRect/>
          </a:stretch>
        </p:blipFill>
        <p:spPr>
          <a:xfrm>
            <a:off x="6487146" y="2830747"/>
            <a:ext cx="1695017" cy="2110237"/>
          </a:xfrm>
          <a:prstGeom prst="rect">
            <a:avLst/>
          </a:prstGeom>
        </p:spPr>
      </p:pic>
      <p:pic>
        <p:nvPicPr>
          <p:cNvPr id="4" name="Picture 9" descr="C:\Users\Owner\AppData\Local\Microsoft\Windows\Temporary Internet Files\Content.IE5\PRHL3E0I\MC900311814[1].wmf"/>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2559684" y="2830748"/>
            <a:ext cx="4196230" cy="2814121"/>
          </a:xfrm>
          <a:prstGeom prst="rect">
            <a:avLst/>
          </a:prstGeom>
          <a:noFill/>
        </p:spPr>
      </p:pic>
      <p:sp>
        <p:nvSpPr>
          <p:cNvPr id="2" name="Title 1"/>
          <p:cNvSpPr>
            <a:spLocks noGrp="1"/>
          </p:cNvSpPr>
          <p:nvPr>
            <p:ph type="title"/>
          </p:nvPr>
        </p:nvSpPr>
        <p:spPr>
          <a:xfrm>
            <a:off x="155643" y="137319"/>
            <a:ext cx="8754893" cy="1143000"/>
          </a:xfrm>
        </p:spPr>
        <p:txBody>
          <a:bodyPr>
            <a:normAutofit fontScale="90000"/>
          </a:bodyPr>
          <a:lstStyle/>
          <a:p>
            <a:r>
              <a:rPr lang="en-US" sz="4000" dirty="0" smtClean="0">
                <a:solidFill>
                  <a:srgbClr val="FFC000"/>
                </a:solidFill>
              </a:rPr>
              <a:t>Funders Can Illuminate Truth &amp; Dispel Myths</a:t>
            </a:r>
            <a:endParaRPr lang="en-US" sz="4000" dirty="0">
              <a:solidFill>
                <a:srgbClr val="FFC000"/>
              </a:solidFill>
            </a:endParaRPr>
          </a:p>
        </p:txBody>
      </p:sp>
      <p:sp>
        <p:nvSpPr>
          <p:cNvPr id="3" name="Content Placeholder 2"/>
          <p:cNvSpPr>
            <a:spLocks noGrp="1"/>
          </p:cNvSpPr>
          <p:nvPr>
            <p:ph idx="1"/>
          </p:nvPr>
        </p:nvSpPr>
        <p:spPr>
          <a:xfrm>
            <a:off x="457200" y="1624515"/>
            <a:ext cx="8229601" cy="5102159"/>
          </a:xfrm>
        </p:spPr>
        <p:txBody>
          <a:bodyPr>
            <a:normAutofit/>
          </a:bodyPr>
          <a:lstStyle/>
          <a:p>
            <a:pPr>
              <a:buFont typeface="Wingdings" pitchFamily="2" charset="2"/>
              <a:buChar char="q"/>
            </a:pPr>
            <a:r>
              <a:rPr lang="en-US" dirty="0" smtClean="0"/>
              <a:t> Are Medicare physicians under- or over-paid?  </a:t>
            </a:r>
          </a:p>
          <a:p>
            <a:pPr>
              <a:buFont typeface="Wingdings" pitchFamily="2" charset="2"/>
              <a:buChar char="q"/>
            </a:pPr>
            <a:r>
              <a:rPr lang="en-US" dirty="0" smtClean="0"/>
              <a:t> Are doctors leaving Medicare? </a:t>
            </a:r>
          </a:p>
          <a:p>
            <a:pPr marL="0" indent="0">
              <a:buNone/>
            </a:pPr>
            <a:endParaRPr lang="en-US" dirty="0" smtClean="0"/>
          </a:p>
          <a:p>
            <a:pPr>
              <a:buFont typeface="Wingdings" pitchFamily="2" charset="2"/>
              <a:buChar char="Ø"/>
            </a:pPr>
            <a:endParaRPr lang="en-US" sz="1600" dirty="0" smtClean="0"/>
          </a:p>
          <a:p>
            <a:pPr marL="0" indent="0">
              <a:buNone/>
            </a:pPr>
            <a:endParaRPr lang="en-US" sz="1600" dirty="0" smtClean="0"/>
          </a:p>
          <a:p>
            <a:pPr marL="0" indent="0">
              <a:buNone/>
            </a:pPr>
            <a:endParaRPr lang="en-US" sz="1600" dirty="0"/>
          </a:p>
          <a:p>
            <a:pPr marL="0" indent="0">
              <a:buNone/>
            </a:pPr>
            <a:endParaRPr lang="en-US" sz="1600" dirty="0" smtClean="0"/>
          </a:p>
          <a:p>
            <a:pPr>
              <a:buFont typeface="Wingdings" pitchFamily="2" charset="2"/>
              <a:buChar char="Ø"/>
            </a:pPr>
            <a:endParaRPr lang="en-US" sz="1600" dirty="0" smtClean="0"/>
          </a:p>
          <a:p>
            <a:pPr>
              <a:buFont typeface="Wingdings" pitchFamily="2" charset="2"/>
              <a:buChar char="Ø"/>
            </a:pPr>
            <a:endParaRPr lang="en-US" dirty="0" smtClean="0"/>
          </a:p>
          <a:p>
            <a:pPr>
              <a:buFont typeface="Wingdings" pitchFamily="2" charset="2"/>
              <a:buChar char="Ø"/>
            </a:pPr>
            <a:r>
              <a:rPr lang="en-US" dirty="0" smtClean="0"/>
              <a:t>Need local data, funding for surveys at the community level</a:t>
            </a:r>
          </a:p>
        </p:txBody>
      </p:sp>
    </p:spTree>
    <p:extLst>
      <p:ext uri="{BB962C8B-B14F-4D97-AF65-F5344CB8AC3E}">
        <p14:creationId xmlns:p14="http://schemas.microsoft.com/office/powerpoint/2010/main" val="425481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fade">
                                      <p:cBhvr>
                                        <p:cTn id="1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0635" y="1218389"/>
            <a:ext cx="3113237" cy="2992983"/>
          </a:xfrm>
          <a:prstGeom prst="rect">
            <a:avLst/>
          </a:prstGeom>
        </p:spPr>
      </p:pic>
      <p:sp>
        <p:nvSpPr>
          <p:cNvPr id="5" name="Rectangle 4"/>
          <p:cNvSpPr/>
          <p:nvPr/>
        </p:nvSpPr>
        <p:spPr>
          <a:xfrm>
            <a:off x="0" y="0"/>
            <a:ext cx="9144000" cy="1293779"/>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75389"/>
            <a:ext cx="8229600" cy="1143000"/>
          </a:xfrm>
        </p:spPr>
        <p:txBody>
          <a:bodyPr/>
          <a:lstStyle/>
          <a:p>
            <a:r>
              <a:rPr lang="en-US" dirty="0" smtClean="0">
                <a:solidFill>
                  <a:srgbClr val="FFC000"/>
                </a:solidFill>
              </a:rPr>
              <a:t>More Active Role for Consumers</a:t>
            </a:r>
            <a:endParaRPr lang="en-US" dirty="0">
              <a:solidFill>
                <a:srgbClr val="FFC000"/>
              </a:solidFill>
            </a:endParaRPr>
          </a:p>
        </p:txBody>
      </p:sp>
      <p:sp>
        <p:nvSpPr>
          <p:cNvPr id="3" name="Content Placeholder 2"/>
          <p:cNvSpPr>
            <a:spLocks noGrp="1"/>
          </p:cNvSpPr>
          <p:nvPr>
            <p:ph idx="1"/>
          </p:nvPr>
        </p:nvSpPr>
        <p:spPr>
          <a:xfrm>
            <a:off x="457200" y="4158680"/>
            <a:ext cx="8560339" cy="2419925"/>
          </a:xfrm>
        </p:spPr>
        <p:txBody>
          <a:bodyPr>
            <a:noAutofit/>
          </a:bodyPr>
          <a:lstStyle/>
          <a:p>
            <a:pPr marL="0" indent="0">
              <a:buNone/>
            </a:pPr>
            <a:r>
              <a:rPr lang="en-US" sz="2500" dirty="0" smtClean="0"/>
              <a:t>What role can consumers play?  </a:t>
            </a:r>
          </a:p>
          <a:p>
            <a:r>
              <a:rPr lang="en-US" sz="2500" dirty="0" smtClean="0"/>
              <a:t>More shared decision making. </a:t>
            </a:r>
            <a:r>
              <a:rPr lang="en-US" sz="2500" dirty="0" err="1" smtClean="0"/>
              <a:t>Eg</a:t>
            </a:r>
            <a:r>
              <a:rPr lang="en-US" sz="2500" dirty="0" smtClean="0"/>
              <a:t>: Choosing Wisely.</a:t>
            </a:r>
          </a:p>
          <a:p>
            <a:pPr marL="0" indent="0">
              <a:buNone/>
            </a:pPr>
            <a:r>
              <a:rPr lang="en-US" sz="2500" dirty="0" smtClean="0"/>
              <a:t>Challenges:  </a:t>
            </a:r>
          </a:p>
          <a:p>
            <a:r>
              <a:rPr lang="en-US" sz="2500" dirty="0" smtClean="0"/>
              <a:t>Limited information on quality and costs, </a:t>
            </a:r>
          </a:p>
          <a:p>
            <a:r>
              <a:rPr lang="en-US" sz="2500" dirty="0" smtClean="0"/>
              <a:t>Not always consumer-friendly</a:t>
            </a:r>
          </a:p>
        </p:txBody>
      </p:sp>
    </p:spTree>
    <p:extLst>
      <p:ext uri="{BB962C8B-B14F-4D97-AF65-F5344CB8AC3E}">
        <p14:creationId xmlns:p14="http://schemas.microsoft.com/office/powerpoint/2010/main" val="4046821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417638"/>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9785" y="1605064"/>
            <a:ext cx="4722386" cy="4095346"/>
          </a:xfrm>
          <a:prstGeom prst="rect">
            <a:avLst/>
          </a:prstGeom>
        </p:spPr>
      </p:pic>
      <p:sp>
        <p:nvSpPr>
          <p:cNvPr id="2" name="Title 1"/>
          <p:cNvSpPr>
            <a:spLocks noGrp="1"/>
          </p:cNvSpPr>
          <p:nvPr>
            <p:ph type="title"/>
          </p:nvPr>
        </p:nvSpPr>
        <p:spPr>
          <a:xfrm>
            <a:off x="457200" y="137319"/>
            <a:ext cx="8229600" cy="1143000"/>
          </a:xfrm>
        </p:spPr>
        <p:txBody>
          <a:bodyPr>
            <a:normAutofit fontScale="90000"/>
          </a:bodyPr>
          <a:lstStyle/>
          <a:p>
            <a:r>
              <a:rPr lang="en-US" dirty="0" smtClean="0">
                <a:solidFill>
                  <a:srgbClr val="FFC000"/>
                </a:solidFill>
              </a:rPr>
              <a:t>Funders: Support Better Tools for Consumers </a:t>
            </a:r>
            <a:endParaRPr lang="en-US" dirty="0">
              <a:solidFill>
                <a:srgbClr val="FFC000"/>
              </a:solidFill>
            </a:endParaRPr>
          </a:p>
        </p:txBody>
      </p:sp>
      <p:sp>
        <p:nvSpPr>
          <p:cNvPr id="3" name="Content Placeholder 2"/>
          <p:cNvSpPr>
            <a:spLocks noGrp="1"/>
          </p:cNvSpPr>
          <p:nvPr>
            <p:ph idx="1"/>
          </p:nvPr>
        </p:nvSpPr>
        <p:spPr>
          <a:xfrm>
            <a:off x="457200" y="1678677"/>
            <a:ext cx="4250987" cy="4819400"/>
          </a:xfrm>
        </p:spPr>
        <p:txBody>
          <a:bodyPr>
            <a:normAutofit/>
          </a:bodyPr>
          <a:lstStyle/>
          <a:p>
            <a:pPr marL="0" indent="0">
              <a:buNone/>
            </a:pPr>
            <a:r>
              <a:rPr lang="en-US" sz="3000" dirty="0" smtClean="0"/>
              <a:t>Educate need for &amp; fund:</a:t>
            </a:r>
          </a:p>
          <a:p>
            <a:r>
              <a:rPr lang="en-US" sz="3000" dirty="0" smtClean="0"/>
              <a:t>More </a:t>
            </a:r>
            <a:r>
              <a:rPr lang="en-US" sz="3000" dirty="0"/>
              <a:t>t</a:t>
            </a:r>
            <a:r>
              <a:rPr lang="en-US" sz="3000" dirty="0" smtClean="0"/>
              <a:t>ransparency</a:t>
            </a:r>
          </a:p>
          <a:p>
            <a:r>
              <a:rPr lang="en-US" sz="3000" dirty="0" smtClean="0"/>
              <a:t>Standardized measures</a:t>
            </a:r>
          </a:p>
          <a:p>
            <a:r>
              <a:rPr lang="en-US" sz="3000" dirty="0" smtClean="0"/>
              <a:t>Translators – turn complicated information into consumer-friendly tools/steps</a:t>
            </a:r>
          </a:p>
          <a:p>
            <a:pPr marL="0" indent="0">
              <a:buNone/>
            </a:pPr>
            <a:endParaRPr lang="en-US" dirty="0" smtClean="0"/>
          </a:p>
        </p:txBody>
      </p:sp>
    </p:spTree>
    <p:extLst>
      <p:ext uri="{BB962C8B-B14F-4D97-AF65-F5344CB8AC3E}">
        <p14:creationId xmlns:p14="http://schemas.microsoft.com/office/powerpoint/2010/main" val="252791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751962"/>
            <a:ext cx="9144000" cy="2106038"/>
          </a:xfrm>
          <a:prstGeom prst="rect">
            <a:avLst/>
          </a:prstGeom>
          <a:solidFill>
            <a:schemeClr val="accent1"/>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Content Placeholder 3" descr="Medicare warning -yellow- sign.jpg"/>
          <p:cNvPicPr>
            <a:picLocks noChangeAspect="1"/>
          </p:cNvPicPr>
          <p:nvPr/>
        </p:nvPicPr>
        <p:blipFill>
          <a:blip r:embed="rId2" cstate="print"/>
          <a:stretch>
            <a:fillRect/>
          </a:stretch>
        </p:blipFill>
        <p:spPr>
          <a:xfrm rot="21013217">
            <a:off x="310394" y="290136"/>
            <a:ext cx="3381650" cy="3314015"/>
          </a:xfrm>
          <a:prstGeom prst="rect">
            <a:avLst/>
          </a:prstGeom>
          <a:solidFill>
            <a:schemeClr val="bg2">
              <a:lumMod val="90000"/>
            </a:schemeClr>
          </a:solidFill>
        </p:spPr>
      </p:pic>
      <p:sp>
        <p:nvSpPr>
          <p:cNvPr id="2" name="Title 1"/>
          <p:cNvSpPr>
            <a:spLocks noGrp="1"/>
          </p:cNvSpPr>
          <p:nvPr>
            <p:ph type="ctrTitle"/>
          </p:nvPr>
        </p:nvSpPr>
        <p:spPr>
          <a:xfrm>
            <a:off x="2347606" y="3200534"/>
            <a:ext cx="6927717" cy="1470025"/>
          </a:xfrm>
        </p:spPr>
        <p:txBody>
          <a:bodyPr>
            <a:normAutofit/>
          </a:bodyPr>
          <a:lstStyle/>
          <a:p>
            <a:r>
              <a:rPr lang="en-US" sz="4200" b="1" dirty="0" smtClean="0"/>
              <a:t>Thank you! </a:t>
            </a:r>
            <a:endParaRPr lang="en-US" sz="4200" b="1" dirty="0"/>
          </a:p>
        </p:txBody>
      </p:sp>
      <p:sp>
        <p:nvSpPr>
          <p:cNvPr id="3" name="Subtitle 2"/>
          <p:cNvSpPr>
            <a:spLocks noGrp="1"/>
          </p:cNvSpPr>
          <p:nvPr>
            <p:ph type="subTitle" idx="1"/>
          </p:nvPr>
        </p:nvSpPr>
        <p:spPr>
          <a:xfrm>
            <a:off x="411804" y="4928681"/>
            <a:ext cx="8482519" cy="1752600"/>
          </a:xfrm>
          <a:solidFill>
            <a:schemeClr val="accent1"/>
          </a:solidFill>
          <a:ln>
            <a:noFill/>
          </a:ln>
        </p:spPr>
        <p:txBody>
          <a:bodyPr>
            <a:normAutofit fontScale="92500" lnSpcReduction="10000"/>
          </a:bodyPr>
          <a:lstStyle/>
          <a:p>
            <a:pPr algn="l"/>
            <a:r>
              <a:rPr lang="en-US" sz="2800" dirty="0" smtClean="0">
                <a:solidFill>
                  <a:srgbClr val="FFC000"/>
                </a:solidFill>
              </a:rPr>
              <a:t>Debra Whitman, </a:t>
            </a:r>
            <a:r>
              <a:rPr lang="en-US" sz="2800" dirty="0">
                <a:solidFill>
                  <a:srgbClr val="FFC000"/>
                </a:solidFill>
              </a:rPr>
              <a:t>d</a:t>
            </a:r>
            <a:r>
              <a:rPr lang="en-US" sz="2800" dirty="0" smtClean="0">
                <a:solidFill>
                  <a:srgbClr val="FFC000"/>
                </a:solidFill>
              </a:rPr>
              <a:t>whitman@aarp.org</a:t>
            </a:r>
          </a:p>
          <a:p>
            <a:pPr algn="l"/>
            <a:r>
              <a:rPr lang="en-US" sz="2800" dirty="0" smtClean="0">
                <a:solidFill>
                  <a:srgbClr val="FFC000"/>
                </a:solidFill>
              </a:rPr>
              <a:t>Lina Walker, lwalker@aarp.org</a:t>
            </a:r>
          </a:p>
          <a:p>
            <a:pPr algn="l"/>
            <a:r>
              <a:rPr lang="en-US" sz="2800" dirty="0">
                <a:solidFill>
                  <a:srgbClr val="FFC000"/>
                </a:solidFill>
              </a:rPr>
              <a:t>Follow us at https://twitter.com/AARPpolicy</a:t>
            </a:r>
            <a:endParaRPr lang="en-US" sz="2800" dirty="0" smtClean="0">
              <a:solidFill>
                <a:srgbClr val="FFC000"/>
              </a:solidFill>
            </a:endParaRPr>
          </a:p>
          <a:p>
            <a:pPr algn="l"/>
            <a:r>
              <a:rPr lang="en-US" sz="1900" dirty="0" smtClean="0">
                <a:solidFill>
                  <a:srgbClr val="FFC000"/>
                </a:solidFill>
              </a:rPr>
              <a:t>November 6, 2013</a:t>
            </a:r>
            <a:endParaRPr lang="en-US" sz="1900" dirty="0">
              <a:solidFill>
                <a:srgbClr val="FFC000"/>
              </a:solidFill>
            </a:endParaRPr>
          </a:p>
        </p:txBody>
      </p:sp>
      <p:pic>
        <p:nvPicPr>
          <p:cNvPr id="5" name="Picture 4" descr="medicare interactive tool">
            <a:hlinkClick r:id="rId3"/>
          </p:cNvPr>
          <p:cNvPicPr>
            <a:picLocks noChangeAspect="1" noChangeArrowheads="1"/>
          </p:cNvPicPr>
          <p:nvPr/>
        </p:nvPicPr>
        <p:blipFill>
          <a:blip r:embed="rId4" cstate="print"/>
          <a:srcRect/>
          <a:stretch>
            <a:fillRect/>
          </a:stretch>
        </p:blipFill>
        <p:spPr bwMode="auto">
          <a:xfrm>
            <a:off x="5781472" y="565370"/>
            <a:ext cx="1808521" cy="2411361"/>
          </a:xfrm>
          <a:prstGeom prst="rect">
            <a:avLst/>
          </a:prstGeom>
          <a:noFill/>
        </p:spPr>
      </p:pic>
    </p:spTree>
    <p:extLst>
      <p:ext uri="{BB962C8B-B14F-4D97-AF65-F5344CB8AC3E}">
        <p14:creationId xmlns:p14="http://schemas.microsoft.com/office/powerpoint/2010/main" val="3907118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
            <a:ext cx="9143999" cy="1417638"/>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37320"/>
            <a:ext cx="8229600" cy="1143000"/>
          </a:xfrm>
        </p:spPr>
        <p:txBody>
          <a:bodyPr>
            <a:normAutofit fontScale="90000"/>
          </a:bodyPr>
          <a:lstStyle/>
          <a:p>
            <a:r>
              <a:rPr lang="en-US" dirty="0" smtClean="0">
                <a:solidFill>
                  <a:srgbClr val="FFC000"/>
                </a:solidFill>
              </a:rPr>
              <a:t>Some Medicare Reform Proposals Affecting Beneficiaries</a:t>
            </a:r>
            <a:endParaRPr lang="en-US" dirty="0">
              <a:solidFill>
                <a:srgbClr val="FFC000"/>
              </a:solidFill>
            </a:endParaRPr>
          </a:p>
        </p:txBody>
      </p:sp>
      <p:sp>
        <p:nvSpPr>
          <p:cNvPr id="3" name="Content Placeholder 2"/>
          <p:cNvSpPr>
            <a:spLocks noGrp="1"/>
          </p:cNvSpPr>
          <p:nvPr>
            <p:ph idx="1"/>
          </p:nvPr>
        </p:nvSpPr>
        <p:spPr>
          <a:xfrm>
            <a:off x="457200" y="1600201"/>
            <a:ext cx="7607030" cy="2242226"/>
          </a:xfrm>
        </p:spPr>
        <p:txBody>
          <a:bodyPr/>
          <a:lstStyle/>
          <a:p>
            <a:r>
              <a:rPr lang="en-US" dirty="0" smtClean="0"/>
              <a:t>Restructuring Medicare A/B</a:t>
            </a:r>
          </a:p>
          <a:p>
            <a:r>
              <a:rPr lang="en-US" dirty="0" smtClean="0"/>
              <a:t>Raising Medicare’s eligibility age</a:t>
            </a:r>
          </a:p>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6083" y="3482503"/>
            <a:ext cx="4717915" cy="3375497"/>
          </a:xfrm>
          <a:prstGeom prst="rect">
            <a:avLst/>
          </a:prstGeom>
        </p:spPr>
      </p:pic>
      <p:sp>
        <p:nvSpPr>
          <p:cNvPr id="5" name="TextBox 4"/>
          <p:cNvSpPr txBox="1"/>
          <p:nvPr/>
        </p:nvSpPr>
        <p:spPr>
          <a:xfrm>
            <a:off x="457200" y="2811375"/>
            <a:ext cx="4260715" cy="3046988"/>
          </a:xfrm>
          <a:prstGeom prst="rect">
            <a:avLst/>
          </a:prstGeom>
          <a:noFill/>
        </p:spPr>
        <p:txBody>
          <a:bodyPr wrap="square" rtlCol="0">
            <a:spAutoFit/>
          </a:bodyPr>
          <a:lstStyle/>
          <a:p>
            <a:pPr marL="365760" indent="-365760">
              <a:buFont typeface="Arial" pitchFamily="34" charset="0"/>
              <a:buChar char="•"/>
            </a:pPr>
            <a:r>
              <a:rPr lang="en-US" sz="3200" dirty="0"/>
              <a:t>Restricting supplemental insurance coverage for </a:t>
            </a:r>
            <a:r>
              <a:rPr lang="en-US" sz="3200" dirty="0" smtClean="0"/>
              <a:t>Medicare</a:t>
            </a:r>
          </a:p>
          <a:p>
            <a:pPr marL="457200" indent="-457200">
              <a:buFont typeface="Arial" pitchFamily="34" charset="0"/>
              <a:buChar char="•"/>
            </a:pPr>
            <a:endParaRPr lang="en-US" sz="3200" dirty="0" smtClean="0"/>
          </a:p>
          <a:p>
            <a:r>
              <a:rPr lang="en-US" sz="3200" dirty="0" smtClean="0"/>
              <a:t>….among others</a:t>
            </a:r>
            <a:endParaRPr lang="en-US" sz="3200" dirty="0"/>
          </a:p>
        </p:txBody>
      </p:sp>
    </p:spTree>
    <p:extLst>
      <p:ext uri="{BB962C8B-B14F-4D97-AF65-F5344CB8AC3E}">
        <p14:creationId xmlns:p14="http://schemas.microsoft.com/office/powerpoint/2010/main" val="2158695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417638"/>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37319"/>
            <a:ext cx="8229600" cy="1143000"/>
          </a:xfrm>
        </p:spPr>
        <p:txBody>
          <a:bodyPr/>
          <a:lstStyle/>
          <a:p>
            <a:r>
              <a:rPr lang="en-US" dirty="0" smtClean="0">
                <a:solidFill>
                  <a:srgbClr val="FFC000"/>
                </a:solidFill>
              </a:rPr>
              <a:t>Implications of Most Proposals</a:t>
            </a:r>
            <a:endParaRPr lang="en-US" dirty="0">
              <a:solidFill>
                <a:srgbClr val="FFC000"/>
              </a:solidFill>
            </a:endParaRPr>
          </a:p>
        </p:txBody>
      </p:sp>
      <p:sp>
        <p:nvSpPr>
          <p:cNvPr id="3" name="Content Placeholder 2"/>
          <p:cNvSpPr>
            <a:spLocks noGrp="1"/>
          </p:cNvSpPr>
          <p:nvPr>
            <p:ph idx="1"/>
          </p:nvPr>
        </p:nvSpPr>
        <p:spPr>
          <a:xfrm>
            <a:off x="4319080" y="2762655"/>
            <a:ext cx="4367719" cy="3655337"/>
          </a:xfrm>
        </p:spPr>
        <p:txBody>
          <a:bodyPr/>
          <a:lstStyle/>
          <a:p>
            <a:pPr>
              <a:buFont typeface="Wingdings" pitchFamily="2" charset="2"/>
              <a:buChar char="Ø"/>
            </a:pPr>
            <a:r>
              <a:rPr lang="en-US" dirty="0" smtClean="0"/>
              <a:t>Asking Medicare beneficiaries to pay more;  </a:t>
            </a:r>
          </a:p>
          <a:p>
            <a:pPr marL="0" indent="0">
              <a:buNone/>
            </a:pPr>
            <a:r>
              <a:rPr lang="en-US" dirty="0"/>
              <a:t>	</a:t>
            </a:r>
            <a:r>
              <a:rPr lang="en-US" dirty="0" smtClean="0"/>
              <a:t>		and/or</a:t>
            </a:r>
          </a:p>
          <a:p>
            <a:pPr>
              <a:buFont typeface="Wingdings" pitchFamily="2" charset="2"/>
              <a:buChar char="Ø"/>
            </a:pPr>
            <a:r>
              <a:rPr lang="en-US" dirty="0" smtClean="0"/>
              <a:t>Blunt cuts to providers</a:t>
            </a:r>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918" y="2645922"/>
            <a:ext cx="3929975" cy="2947482"/>
          </a:xfrm>
          <a:prstGeom prst="rect">
            <a:avLst/>
          </a:prstGeom>
        </p:spPr>
      </p:pic>
      <p:sp>
        <p:nvSpPr>
          <p:cNvPr id="5" name="TextBox 4"/>
          <p:cNvSpPr txBox="1"/>
          <p:nvPr/>
        </p:nvSpPr>
        <p:spPr>
          <a:xfrm>
            <a:off x="1795925" y="1709468"/>
            <a:ext cx="5046381" cy="615553"/>
          </a:xfrm>
          <a:prstGeom prst="rect">
            <a:avLst/>
          </a:prstGeom>
          <a:noFill/>
        </p:spPr>
        <p:txBody>
          <a:bodyPr wrap="none" rtlCol="0">
            <a:spAutoFit/>
          </a:bodyPr>
          <a:lstStyle/>
          <a:p>
            <a:r>
              <a:rPr lang="en-US" sz="3400" dirty="0" smtClean="0"/>
              <a:t>Lower federal spending  by:</a:t>
            </a:r>
            <a:endParaRPr lang="en-US" sz="3400" dirty="0"/>
          </a:p>
        </p:txBody>
      </p:sp>
    </p:spTree>
    <p:extLst>
      <p:ext uri="{BB962C8B-B14F-4D97-AF65-F5344CB8AC3E}">
        <p14:creationId xmlns:p14="http://schemas.microsoft.com/office/powerpoint/2010/main" val="1189748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148671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56" y="1651118"/>
            <a:ext cx="3040300" cy="2506797"/>
          </a:xfrm>
          <a:prstGeom prst="rect">
            <a:avLst/>
          </a:prstGeom>
        </p:spPr>
      </p:pic>
      <p:sp>
        <p:nvSpPr>
          <p:cNvPr id="2" name="Title 1"/>
          <p:cNvSpPr>
            <a:spLocks noGrp="1"/>
          </p:cNvSpPr>
          <p:nvPr>
            <p:ph type="title"/>
          </p:nvPr>
        </p:nvSpPr>
        <p:spPr>
          <a:xfrm>
            <a:off x="457200" y="171855"/>
            <a:ext cx="8229600" cy="1143000"/>
          </a:xfrm>
        </p:spPr>
        <p:txBody>
          <a:bodyPr>
            <a:normAutofit fontScale="90000"/>
          </a:bodyPr>
          <a:lstStyle/>
          <a:p>
            <a:r>
              <a:rPr lang="en-US" dirty="0" smtClean="0">
                <a:solidFill>
                  <a:srgbClr val="FFC000"/>
                </a:solidFill>
              </a:rPr>
              <a:t>Often Overlooked……</a:t>
            </a:r>
            <a:br>
              <a:rPr lang="en-US" dirty="0" smtClean="0">
                <a:solidFill>
                  <a:srgbClr val="FFC000"/>
                </a:solidFill>
              </a:rPr>
            </a:br>
            <a:r>
              <a:rPr lang="en-US" dirty="0">
                <a:solidFill>
                  <a:srgbClr val="FFC000"/>
                </a:solidFill>
              </a:rPr>
              <a:t>Medicare beneficiaries are not wealthy </a:t>
            </a:r>
          </a:p>
        </p:txBody>
      </p:sp>
      <p:sp>
        <p:nvSpPr>
          <p:cNvPr id="3" name="Content Placeholder 2"/>
          <p:cNvSpPr>
            <a:spLocks noGrp="1"/>
          </p:cNvSpPr>
          <p:nvPr>
            <p:ph idx="1"/>
          </p:nvPr>
        </p:nvSpPr>
        <p:spPr>
          <a:xfrm>
            <a:off x="3219857" y="1825561"/>
            <a:ext cx="6104104" cy="2392342"/>
          </a:xfrm>
        </p:spPr>
        <p:txBody>
          <a:bodyPr>
            <a:normAutofit/>
          </a:bodyPr>
          <a:lstStyle/>
          <a:p>
            <a:r>
              <a:rPr lang="en-US" sz="3000" dirty="0" smtClean="0"/>
              <a:t>Half with annual income: </a:t>
            </a:r>
          </a:p>
          <a:p>
            <a:pPr marL="0" indent="0">
              <a:buNone/>
            </a:pPr>
            <a:r>
              <a:rPr lang="en-US" sz="3000" dirty="0"/>
              <a:t>	</a:t>
            </a:r>
            <a:r>
              <a:rPr lang="en-US" sz="3000" dirty="0" smtClean="0"/>
              <a:t>$22,500 a year,</a:t>
            </a:r>
            <a:r>
              <a:rPr lang="en-US" sz="3000" dirty="0"/>
              <a:t> </a:t>
            </a:r>
            <a:r>
              <a:rPr lang="en-US" sz="3000" dirty="0" smtClean="0"/>
              <a:t>or less </a:t>
            </a:r>
            <a:r>
              <a:rPr lang="en-US" sz="2800" dirty="0" smtClean="0"/>
              <a:t>(median)</a:t>
            </a:r>
          </a:p>
          <a:p>
            <a:r>
              <a:rPr lang="en-US" sz="3000" dirty="0" smtClean="0"/>
              <a:t>Half with very little savings: </a:t>
            </a:r>
          </a:p>
          <a:p>
            <a:pPr marL="457200" lvl="1" indent="0">
              <a:buNone/>
            </a:pPr>
            <a:r>
              <a:rPr lang="en-US" sz="3000" dirty="0" smtClean="0"/>
              <a:t>$63,100 </a:t>
            </a:r>
            <a:r>
              <a:rPr lang="en-US" sz="2400" dirty="0" smtClean="0"/>
              <a:t>(median)</a:t>
            </a:r>
          </a:p>
        </p:txBody>
      </p:sp>
      <p:graphicFrame>
        <p:nvGraphicFramePr>
          <p:cNvPr id="4" name="Table 3"/>
          <p:cNvGraphicFramePr>
            <a:graphicFrameLocks noGrp="1"/>
          </p:cNvGraphicFramePr>
          <p:nvPr>
            <p:extLst>
              <p:ext uri="{D42A27DB-BD31-4B8C-83A1-F6EECF244321}">
                <p14:modId xmlns:p14="http://schemas.microsoft.com/office/powerpoint/2010/main" val="3614778998"/>
              </p:ext>
            </p:extLst>
          </p:nvPr>
        </p:nvGraphicFramePr>
        <p:xfrm>
          <a:off x="1416996" y="5184842"/>
          <a:ext cx="6096000" cy="1381113"/>
        </p:xfrm>
        <a:graphic>
          <a:graphicData uri="http://schemas.openxmlformats.org/drawingml/2006/table">
            <a:tbl>
              <a:tblPr firstRow="1" bandRow="1">
                <a:tableStyleId>{5C22544A-7EE6-4342-B048-85BDC9FD1C3A}</a:tableStyleId>
              </a:tblPr>
              <a:tblGrid>
                <a:gridCol w="2032000"/>
                <a:gridCol w="2032000"/>
                <a:gridCol w="2032000"/>
              </a:tblGrid>
              <a:tr h="460371">
                <a:tc>
                  <a:txBody>
                    <a:bodyPr/>
                    <a:lstStyle/>
                    <a:p>
                      <a:r>
                        <a:rPr lang="en-US" dirty="0" smtClean="0"/>
                        <a:t>By Race</a:t>
                      </a:r>
                      <a:endParaRPr lang="en-US" dirty="0"/>
                    </a:p>
                  </a:txBody>
                  <a:tcPr/>
                </a:tc>
                <a:tc>
                  <a:txBody>
                    <a:bodyPr/>
                    <a:lstStyle/>
                    <a:p>
                      <a:pPr algn="ctr"/>
                      <a:r>
                        <a:rPr lang="en-US" dirty="0" smtClean="0"/>
                        <a:t>Median Income</a:t>
                      </a:r>
                      <a:endParaRPr lang="en-US" dirty="0"/>
                    </a:p>
                  </a:txBody>
                  <a:tcPr/>
                </a:tc>
                <a:tc>
                  <a:txBody>
                    <a:bodyPr/>
                    <a:lstStyle/>
                    <a:p>
                      <a:pPr algn="ctr"/>
                      <a:r>
                        <a:rPr lang="en-US" dirty="0" smtClean="0"/>
                        <a:t>Median Savings</a:t>
                      </a:r>
                      <a:endParaRPr lang="en-US" dirty="0"/>
                    </a:p>
                  </a:txBody>
                  <a:tcPr/>
                </a:tc>
              </a:tr>
              <a:tr h="460371">
                <a:tc>
                  <a:txBody>
                    <a:bodyPr/>
                    <a:lstStyle/>
                    <a:p>
                      <a:r>
                        <a:rPr lang="en-US" dirty="0" smtClean="0"/>
                        <a:t>Blacks</a:t>
                      </a:r>
                      <a:endParaRPr lang="en-US" dirty="0"/>
                    </a:p>
                  </a:txBody>
                  <a:tcPr/>
                </a:tc>
                <a:tc>
                  <a:txBody>
                    <a:bodyPr/>
                    <a:lstStyle/>
                    <a:p>
                      <a:pPr algn="ctr"/>
                      <a:r>
                        <a:rPr lang="en-US" dirty="0" smtClean="0"/>
                        <a:t>$15,250</a:t>
                      </a:r>
                      <a:endParaRPr lang="en-US" dirty="0"/>
                    </a:p>
                  </a:txBody>
                  <a:tcPr/>
                </a:tc>
                <a:tc>
                  <a:txBody>
                    <a:bodyPr/>
                    <a:lstStyle/>
                    <a:p>
                      <a:pPr algn="ctr"/>
                      <a:r>
                        <a:rPr lang="en-US" dirty="0" smtClean="0"/>
                        <a:t>11,650</a:t>
                      </a:r>
                      <a:endParaRPr lang="en-US" dirty="0"/>
                    </a:p>
                  </a:txBody>
                  <a:tcPr/>
                </a:tc>
              </a:tr>
              <a:tr h="460371">
                <a:tc>
                  <a:txBody>
                    <a:bodyPr/>
                    <a:lstStyle/>
                    <a:p>
                      <a:r>
                        <a:rPr lang="en-US" dirty="0" smtClean="0"/>
                        <a:t>Hispanics</a:t>
                      </a:r>
                      <a:endParaRPr lang="en-US" dirty="0"/>
                    </a:p>
                  </a:txBody>
                  <a:tcPr/>
                </a:tc>
                <a:tc>
                  <a:txBody>
                    <a:bodyPr/>
                    <a:lstStyle/>
                    <a:p>
                      <a:pPr algn="ctr"/>
                      <a:r>
                        <a:rPr lang="en-US" dirty="0" smtClean="0"/>
                        <a:t>$13,800</a:t>
                      </a:r>
                      <a:endParaRPr lang="en-US" dirty="0"/>
                    </a:p>
                  </a:txBody>
                  <a:tcPr/>
                </a:tc>
                <a:tc>
                  <a:txBody>
                    <a:bodyPr/>
                    <a:lstStyle/>
                    <a:p>
                      <a:pPr algn="ctr"/>
                      <a:r>
                        <a:rPr lang="en-US" dirty="0" smtClean="0"/>
                        <a:t>12,050</a:t>
                      </a:r>
                      <a:endParaRPr lang="en-US" dirty="0"/>
                    </a:p>
                  </a:txBody>
                  <a:tcPr/>
                </a:tc>
              </a:tr>
            </a:tbl>
          </a:graphicData>
        </a:graphic>
      </p:graphicFrame>
      <p:sp>
        <p:nvSpPr>
          <p:cNvPr id="5" name="TextBox 4"/>
          <p:cNvSpPr txBox="1"/>
          <p:nvPr/>
        </p:nvSpPr>
        <p:spPr>
          <a:xfrm>
            <a:off x="262647" y="4600067"/>
            <a:ext cx="4996304" cy="584775"/>
          </a:xfrm>
          <a:prstGeom prst="rect">
            <a:avLst/>
          </a:prstGeom>
          <a:noFill/>
        </p:spPr>
        <p:txBody>
          <a:bodyPr wrap="none" rtlCol="0">
            <a:spAutoFit/>
          </a:bodyPr>
          <a:lstStyle/>
          <a:p>
            <a:r>
              <a:rPr lang="en-US" sz="3200" dirty="0"/>
              <a:t>Among Blacks and Hispanics</a:t>
            </a:r>
            <a:r>
              <a:rPr lang="en-US" sz="3200" dirty="0" smtClean="0"/>
              <a:t>:</a:t>
            </a:r>
            <a:endParaRPr lang="en-US" sz="3200" dirty="0"/>
          </a:p>
        </p:txBody>
      </p:sp>
    </p:spTree>
    <p:extLst>
      <p:ext uri="{BB962C8B-B14F-4D97-AF65-F5344CB8AC3E}">
        <p14:creationId xmlns:p14="http://schemas.microsoft.com/office/powerpoint/2010/main" val="50975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151751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4" descr="http://www.theposselist.com/wp-content/uploads/2010/04/Health-care-reform-1.jpg"/>
          <p:cNvPicPr>
            <a:picLocks noChangeAspect="1" noChangeArrowheads="1"/>
          </p:cNvPicPr>
          <p:nvPr/>
        </p:nvPicPr>
        <p:blipFill>
          <a:blip r:embed="rId3"/>
          <a:srcRect/>
          <a:stretch>
            <a:fillRect/>
          </a:stretch>
        </p:blipFill>
        <p:spPr bwMode="auto">
          <a:xfrm>
            <a:off x="6908260" y="1517515"/>
            <a:ext cx="2235740" cy="2985630"/>
          </a:xfrm>
          <a:prstGeom prst="rect">
            <a:avLst/>
          </a:prstGeom>
          <a:noFill/>
          <a:ln w="9525">
            <a:noFill/>
            <a:miter lim="800000"/>
            <a:headEnd/>
            <a:tailEnd/>
          </a:ln>
          <a:effectLst>
            <a:softEdge rad="127000"/>
          </a:effectLst>
        </p:spPr>
      </p:pic>
      <p:sp>
        <p:nvSpPr>
          <p:cNvPr id="2" name="Title 1"/>
          <p:cNvSpPr>
            <a:spLocks noGrp="1"/>
          </p:cNvSpPr>
          <p:nvPr>
            <p:ph type="title"/>
          </p:nvPr>
        </p:nvSpPr>
        <p:spPr>
          <a:xfrm>
            <a:off x="457200" y="187257"/>
            <a:ext cx="8229600" cy="1143000"/>
          </a:xfrm>
        </p:spPr>
        <p:txBody>
          <a:bodyPr>
            <a:normAutofit fontScale="90000"/>
          </a:bodyPr>
          <a:lstStyle/>
          <a:p>
            <a:r>
              <a:rPr lang="en-US" dirty="0" smtClean="0">
                <a:solidFill>
                  <a:srgbClr val="FFC000"/>
                </a:solidFill>
              </a:rPr>
              <a:t>Often Overlooked……</a:t>
            </a:r>
            <a:br>
              <a:rPr lang="en-US" dirty="0" smtClean="0">
                <a:solidFill>
                  <a:srgbClr val="FFC000"/>
                </a:solidFill>
              </a:rPr>
            </a:br>
            <a:r>
              <a:rPr lang="en-US" dirty="0" smtClean="0">
                <a:solidFill>
                  <a:srgbClr val="FFC000"/>
                </a:solidFill>
              </a:rPr>
              <a:t>Beneficiaries already pay a lot</a:t>
            </a:r>
            <a:endParaRPr lang="en-US" dirty="0">
              <a:solidFill>
                <a:srgbClr val="FFC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6163940"/>
              </p:ext>
            </p:extLst>
          </p:nvPr>
        </p:nvGraphicFramePr>
        <p:xfrm>
          <a:off x="457200" y="5114803"/>
          <a:ext cx="8229599" cy="1285240"/>
        </p:xfrm>
        <a:graphic>
          <a:graphicData uri="http://schemas.openxmlformats.org/drawingml/2006/table">
            <a:tbl>
              <a:tblPr firstRow="1" bandRow="1">
                <a:tableStyleId>{5C22544A-7EE6-4342-B048-85BDC9FD1C3A}</a:tableStyleId>
              </a:tblPr>
              <a:tblGrid>
                <a:gridCol w="2373549"/>
                <a:gridCol w="1050587"/>
                <a:gridCol w="1021404"/>
                <a:gridCol w="972766"/>
                <a:gridCol w="972766"/>
                <a:gridCol w="963039"/>
                <a:gridCol w="875488"/>
              </a:tblGrid>
              <a:tr h="370840">
                <a:tc>
                  <a:txBody>
                    <a:bodyPr/>
                    <a:lstStyle/>
                    <a:p>
                      <a:endParaRPr lang="en-US" dirty="0"/>
                    </a:p>
                  </a:txBody>
                  <a:tcPr/>
                </a:tc>
                <a:tc>
                  <a:txBody>
                    <a:bodyPr/>
                    <a:lstStyle/>
                    <a:p>
                      <a:pPr algn="ctr"/>
                      <a:r>
                        <a:rPr lang="en-US" sz="1600" dirty="0" smtClean="0"/>
                        <a:t>Under  65</a:t>
                      </a:r>
                      <a:endParaRPr lang="en-US" sz="1600" dirty="0"/>
                    </a:p>
                  </a:txBody>
                  <a:tcPr/>
                </a:tc>
                <a:tc>
                  <a:txBody>
                    <a:bodyPr/>
                    <a:lstStyle/>
                    <a:p>
                      <a:pPr algn="ctr"/>
                      <a:r>
                        <a:rPr lang="en-US" dirty="0" smtClean="0"/>
                        <a:t>65-69</a:t>
                      </a:r>
                      <a:endParaRPr lang="en-US" dirty="0"/>
                    </a:p>
                  </a:txBody>
                  <a:tcPr/>
                </a:tc>
                <a:tc>
                  <a:txBody>
                    <a:bodyPr/>
                    <a:lstStyle/>
                    <a:p>
                      <a:pPr algn="ctr"/>
                      <a:r>
                        <a:rPr lang="en-US" dirty="0" smtClean="0"/>
                        <a:t>70-74</a:t>
                      </a:r>
                      <a:endParaRPr lang="en-US" dirty="0"/>
                    </a:p>
                  </a:txBody>
                  <a:tcPr/>
                </a:tc>
                <a:tc>
                  <a:txBody>
                    <a:bodyPr/>
                    <a:lstStyle/>
                    <a:p>
                      <a:pPr algn="ctr"/>
                      <a:r>
                        <a:rPr lang="en-US" dirty="0" smtClean="0"/>
                        <a:t>75-79</a:t>
                      </a:r>
                      <a:endParaRPr lang="en-US" dirty="0"/>
                    </a:p>
                  </a:txBody>
                  <a:tcPr/>
                </a:tc>
                <a:tc>
                  <a:txBody>
                    <a:bodyPr/>
                    <a:lstStyle/>
                    <a:p>
                      <a:pPr algn="ctr"/>
                      <a:r>
                        <a:rPr lang="en-US" dirty="0" smtClean="0"/>
                        <a:t>80-84</a:t>
                      </a:r>
                      <a:endParaRPr lang="en-US" dirty="0"/>
                    </a:p>
                  </a:txBody>
                  <a:tcPr/>
                </a:tc>
                <a:tc>
                  <a:txBody>
                    <a:bodyPr/>
                    <a:lstStyle/>
                    <a:p>
                      <a:pPr algn="ctr"/>
                      <a:r>
                        <a:rPr lang="en-US" dirty="0" smtClean="0"/>
                        <a:t>85+</a:t>
                      </a:r>
                      <a:endParaRPr lang="en-US" dirty="0"/>
                    </a:p>
                  </a:txBody>
                  <a:tcPr/>
                </a:tc>
              </a:tr>
              <a:tr h="370840">
                <a:tc>
                  <a:txBody>
                    <a:bodyPr/>
                    <a:lstStyle/>
                    <a:p>
                      <a:r>
                        <a:rPr lang="en-US" dirty="0" smtClean="0"/>
                        <a:t>Total</a:t>
                      </a:r>
                      <a:r>
                        <a:rPr lang="en-US" baseline="0" dirty="0" smtClean="0"/>
                        <a:t> OOP Spending </a:t>
                      </a:r>
                    </a:p>
                    <a:p>
                      <a:r>
                        <a:rPr lang="en-US" baseline="0" dirty="0" smtClean="0"/>
                        <a:t>as Percent of Income (median)</a:t>
                      </a:r>
                      <a:endParaRPr lang="en-US" dirty="0"/>
                    </a:p>
                  </a:txBody>
                  <a:tcPr/>
                </a:tc>
                <a:tc>
                  <a:txBody>
                    <a:bodyPr/>
                    <a:lstStyle/>
                    <a:p>
                      <a:pPr algn="ctr"/>
                      <a:r>
                        <a:rPr lang="en-US" dirty="0" smtClean="0"/>
                        <a:t>13.4%</a:t>
                      </a:r>
                      <a:endParaRPr lang="en-US" dirty="0"/>
                    </a:p>
                  </a:txBody>
                  <a:tcPr anchor="ctr"/>
                </a:tc>
                <a:tc>
                  <a:txBody>
                    <a:bodyPr/>
                    <a:lstStyle/>
                    <a:p>
                      <a:pPr algn="ctr"/>
                      <a:r>
                        <a:rPr lang="en-US" dirty="0" smtClean="0"/>
                        <a:t>11.8%</a:t>
                      </a:r>
                      <a:endParaRPr lang="en-US" dirty="0"/>
                    </a:p>
                  </a:txBody>
                  <a:tcPr anchor="ctr"/>
                </a:tc>
                <a:tc>
                  <a:txBody>
                    <a:bodyPr/>
                    <a:lstStyle/>
                    <a:p>
                      <a:pPr algn="ctr"/>
                      <a:r>
                        <a:rPr lang="en-US" dirty="0" smtClean="0"/>
                        <a:t>16.8%</a:t>
                      </a:r>
                      <a:endParaRPr lang="en-US" dirty="0"/>
                    </a:p>
                  </a:txBody>
                  <a:tcPr anchor="ctr"/>
                </a:tc>
                <a:tc>
                  <a:txBody>
                    <a:bodyPr/>
                    <a:lstStyle/>
                    <a:p>
                      <a:pPr algn="ctr"/>
                      <a:r>
                        <a:rPr lang="en-US" dirty="0" smtClean="0"/>
                        <a:t>18.9%</a:t>
                      </a:r>
                      <a:endParaRPr lang="en-US" dirty="0"/>
                    </a:p>
                  </a:txBody>
                  <a:tcPr anchor="ctr"/>
                </a:tc>
                <a:tc>
                  <a:txBody>
                    <a:bodyPr/>
                    <a:lstStyle/>
                    <a:p>
                      <a:pPr algn="ctr"/>
                      <a:r>
                        <a:rPr lang="en-US" dirty="0" smtClean="0"/>
                        <a:t>22.1%</a:t>
                      </a:r>
                      <a:endParaRPr lang="en-US" dirty="0"/>
                    </a:p>
                  </a:txBody>
                  <a:tcPr anchor="ctr"/>
                </a:tc>
                <a:tc>
                  <a:txBody>
                    <a:bodyPr/>
                    <a:lstStyle/>
                    <a:p>
                      <a:pPr algn="ctr"/>
                      <a:r>
                        <a:rPr lang="en-US" dirty="0" smtClean="0"/>
                        <a:t>24.8%</a:t>
                      </a:r>
                      <a:endParaRPr lang="en-US" dirty="0"/>
                    </a:p>
                  </a:txBody>
                  <a:tcPr anchor="ctr"/>
                </a:tc>
              </a:tr>
            </a:tbl>
          </a:graphicData>
        </a:graphic>
      </p:graphicFrame>
      <p:sp>
        <p:nvSpPr>
          <p:cNvPr id="5" name="TextBox 4"/>
          <p:cNvSpPr txBox="1"/>
          <p:nvPr/>
        </p:nvSpPr>
        <p:spPr>
          <a:xfrm>
            <a:off x="252919" y="4422722"/>
            <a:ext cx="7041351" cy="584775"/>
          </a:xfrm>
          <a:prstGeom prst="rect">
            <a:avLst/>
          </a:prstGeom>
          <a:noFill/>
        </p:spPr>
        <p:txBody>
          <a:bodyPr wrap="none" rtlCol="0">
            <a:spAutoFit/>
          </a:bodyPr>
          <a:lstStyle/>
          <a:p>
            <a:r>
              <a:rPr lang="en-US" sz="3200" dirty="0" smtClean="0"/>
              <a:t>Burden of Out of Pocket Spending by Age</a:t>
            </a:r>
            <a:endParaRPr lang="en-US" sz="3200" dirty="0"/>
          </a:p>
        </p:txBody>
      </p:sp>
      <p:sp>
        <p:nvSpPr>
          <p:cNvPr id="6" name="TextBox 5"/>
          <p:cNvSpPr txBox="1"/>
          <p:nvPr/>
        </p:nvSpPr>
        <p:spPr>
          <a:xfrm>
            <a:off x="330739" y="1775587"/>
            <a:ext cx="7198467" cy="1938992"/>
          </a:xfrm>
          <a:prstGeom prst="rect">
            <a:avLst/>
          </a:prstGeom>
          <a:noFill/>
        </p:spPr>
        <p:txBody>
          <a:bodyPr wrap="square" rtlCol="0">
            <a:spAutoFit/>
          </a:bodyPr>
          <a:lstStyle/>
          <a:p>
            <a:pPr marL="285750" indent="-285750">
              <a:buFont typeface="Arial" pitchFamily="34" charset="0"/>
              <a:buChar char="•"/>
            </a:pPr>
            <a:r>
              <a:rPr lang="en-US" sz="3000" dirty="0" smtClean="0"/>
              <a:t>Half spent at least 16.4% of income</a:t>
            </a:r>
          </a:p>
          <a:p>
            <a:pPr lvl="1"/>
            <a:r>
              <a:rPr lang="en-US" sz="3000" dirty="0" smtClean="0"/>
              <a:t>out-of-pocket </a:t>
            </a:r>
            <a:r>
              <a:rPr lang="en-US" sz="2800" dirty="0" smtClean="0"/>
              <a:t>(median)</a:t>
            </a:r>
          </a:p>
          <a:p>
            <a:pPr marL="285750" indent="-285750">
              <a:buFont typeface="Arial" pitchFamily="34" charset="0"/>
              <a:buChar char="•"/>
            </a:pPr>
            <a:r>
              <a:rPr lang="en-US" sz="3000" dirty="0"/>
              <a:t>B</a:t>
            </a:r>
            <a:r>
              <a:rPr lang="en-US" sz="3000" dirty="0" smtClean="0"/>
              <a:t>urden of out-of-pocket spending: </a:t>
            </a:r>
          </a:p>
          <a:p>
            <a:r>
              <a:rPr lang="en-US" sz="3000" dirty="0"/>
              <a:t>	</a:t>
            </a:r>
            <a:r>
              <a:rPr lang="en-US" sz="3000" dirty="0" smtClean="0"/>
              <a:t>high and increases with age</a:t>
            </a:r>
          </a:p>
        </p:txBody>
      </p:sp>
    </p:spTree>
    <p:extLst>
      <p:ext uri="{BB962C8B-B14F-4D97-AF65-F5344CB8AC3E}">
        <p14:creationId xmlns:p14="http://schemas.microsoft.com/office/powerpoint/2010/main" val="398320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2860" y="1254868"/>
            <a:ext cx="3219856" cy="3219856"/>
          </a:xfrm>
          <a:prstGeom prst="rect">
            <a:avLst/>
          </a:prstGeom>
        </p:spPr>
      </p:pic>
      <p:sp>
        <p:nvSpPr>
          <p:cNvPr id="6" name="Rectangle 5"/>
          <p:cNvSpPr/>
          <p:nvPr/>
        </p:nvSpPr>
        <p:spPr>
          <a:xfrm>
            <a:off x="0" y="0"/>
            <a:ext cx="9144000" cy="1417638"/>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43315"/>
            <a:ext cx="8229600" cy="1143000"/>
          </a:xfrm>
        </p:spPr>
        <p:txBody>
          <a:bodyPr>
            <a:normAutofit fontScale="90000"/>
          </a:bodyPr>
          <a:lstStyle/>
          <a:p>
            <a:r>
              <a:rPr lang="en-US" dirty="0" smtClean="0">
                <a:solidFill>
                  <a:srgbClr val="FFC000"/>
                </a:solidFill>
              </a:rPr>
              <a:t>Misconceptions: Not Just Capitol Hill</a:t>
            </a:r>
            <a:endParaRPr lang="en-US" dirty="0">
              <a:solidFill>
                <a:srgbClr val="FFC000"/>
              </a:solidFill>
            </a:endParaRPr>
          </a:p>
        </p:txBody>
      </p:sp>
      <p:sp>
        <p:nvSpPr>
          <p:cNvPr id="3" name="Content Placeholder 2"/>
          <p:cNvSpPr>
            <a:spLocks noGrp="1"/>
          </p:cNvSpPr>
          <p:nvPr>
            <p:ph idx="1"/>
          </p:nvPr>
        </p:nvSpPr>
        <p:spPr>
          <a:xfrm>
            <a:off x="457200" y="1794416"/>
            <a:ext cx="5359941" cy="3044759"/>
          </a:xfrm>
        </p:spPr>
        <p:txBody>
          <a:bodyPr>
            <a:normAutofit/>
          </a:bodyPr>
          <a:lstStyle/>
          <a:p>
            <a:pPr marL="0" indent="0">
              <a:buNone/>
            </a:pPr>
            <a:r>
              <a:rPr lang="en-US" sz="3000" dirty="0" smtClean="0"/>
              <a:t>Many don’t know:</a:t>
            </a:r>
          </a:p>
          <a:p>
            <a:r>
              <a:rPr lang="en-US" sz="3000" dirty="0" smtClean="0"/>
              <a:t>17% of Medicare beneficiaries under 65</a:t>
            </a:r>
          </a:p>
          <a:p>
            <a:r>
              <a:rPr lang="en-US" sz="3000" dirty="0" smtClean="0"/>
              <a:t>Will face high out-of-pocket costs  in Medicare</a:t>
            </a:r>
          </a:p>
        </p:txBody>
      </p:sp>
      <p:sp>
        <p:nvSpPr>
          <p:cNvPr id="5" name="TextBox 4"/>
          <p:cNvSpPr txBox="1"/>
          <p:nvPr/>
        </p:nvSpPr>
        <p:spPr>
          <a:xfrm>
            <a:off x="457200" y="4323611"/>
            <a:ext cx="8482520" cy="1938992"/>
          </a:xfrm>
          <a:prstGeom prst="rect">
            <a:avLst/>
          </a:prstGeom>
          <a:noFill/>
        </p:spPr>
        <p:txBody>
          <a:bodyPr wrap="square" rtlCol="0">
            <a:spAutoFit/>
          </a:bodyPr>
          <a:lstStyle/>
          <a:p>
            <a:pPr marL="365760" indent="-365760">
              <a:buFont typeface="Arial" pitchFamily="34" charset="0"/>
              <a:buChar char="•"/>
            </a:pPr>
            <a:r>
              <a:rPr lang="en-US" sz="3000" dirty="0"/>
              <a:t>Long-term care, dental, vision, hearing aids not </a:t>
            </a:r>
            <a:r>
              <a:rPr lang="en-US" sz="3000" dirty="0" smtClean="0"/>
              <a:t>covered by Medicare</a:t>
            </a:r>
            <a:endParaRPr lang="en-US" sz="3000" dirty="0"/>
          </a:p>
          <a:p>
            <a:pPr marL="365760" indent="-365760">
              <a:buFont typeface="Arial" pitchFamily="34" charset="0"/>
              <a:buChar char="•"/>
            </a:pPr>
            <a:r>
              <a:rPr lang="en-US" sz="3000" dirty="0"/>
              <a:t>Higher-income beneficiaries </a:t>
            </a:r>
            <a:r>
              <a:rPr lang="en-US" sz="3000" dirty="0" smtClean="0"/>
              <a:t>already contribute more</a:t>
            </a:r>
            <a:endParaRPr lang="en-US" sz="3000" dirty="0"/>
          </a:p>
        </p:txBody>
      </p:sp>
    </p:spTree>
    <p:extLst>
      <p:ext uri="{BB962C8B-B14F-4D97-AF65-F5344CB8AC3E}">
        <p14:creationId xmlns:p14="http://schemas.microsoft.com/office/powerpoint/2010/main" val="3071622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3999" cy="151751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 y="-47883"/>
            <a:ext cx="9143999" cy="1613279"/>
          </a:xfrm>
        </p:spPr>
        <p:txBody>
          <a:bodyPr>
            <a:normAutofit fontScale="90000"/>
          </a:bodyPr>
          <a:lstStyle/>
          <a:p>
            <a:r>
              <a:rPr lang="en-US" dirty="0" smtClean="0">
                <a:solidFill>
                  <a:srgbClr val="FFC000"/>
                </a:solidFill>
              </a:rPr>
              <a:t>Few Are Aware…</a:t>
            </a:r>
            <a:br>
              <a:rPr lang="en-US" dirty="0" smtClean="0">
                <a:solidFill>
                  <a:srgbClr val="FFC000"/>
                </a:solidFill>
              </a:rPr>
            </a:br>
            <a:r>
              <a:rPr lang="en-US" dirty="0" smtClean="0">
                <a:solidFill>
                  <a:srgbClr val="FFC000"/>
                </a:solidFill>
              </a:rPr>
              <a:t>New </a:t>
            </a:r>
            <a:r>
              <a:rPr lang="en-US" sz="4000" dirty="0" smtClean="0">
                <a:solidFill>
                  <a:srgbClr val="FFC000"/>
                </a:solidFill>
              </a:rPr>
              <a:t>Medicare </a:t>
            </a:r>
            <a:r>
              <a:rPr lang="en-US" sz="4000" dirty="0">
                <a:solidFill>
                  <a:srgbClr val="FFC000"/>
                </a:solidFill>
              </a:rPr>
              <a:t>i</a:t>
            </a:r>
            <a:r>
              <a:rPr lang="en-US" sz="4000" dirty="0" smtClean="0">
                <a:solidFill>
                  <a:srgbClr val="FFC000"/>
                </a:solidFill>
              </a:rPr>
              <a:t>nnovations, could save money</a:t>
            </a:r>
            <a:endParaRPr lang="en-US" sz="4000" dirty="0">
              <a:solidFill>
                <a:srgbClr val="FFC000"/>
              </a:solidFill>
            </a:endParaRPr>
          </a:p>
        </p:txBody>
      </p:sp>
      <p:sp>
        <p:nvSpPr>
          <p:cNvPr id="3" name="Content Placeholder 2"/>
          <p:cNvSpPr>
            <a:spLocks noGrp="1"/>
          </p:cNvSpPr>
          <p:nvPr>
            <p:ph idx="1"/>
          </p:nvPr>
        </p:nvSpPr>
        <p:spPr>
          <a:xfrm>
            <a:off x="457200" y="1644724"/>
            <a:ext cx="8375515" cy="1711319"/>
          </a:xfrm>
        </p:spPr>
        <p:txBody>
          <a:bodyPr>
            <a:normAutofit/>
          </a:bodyPr>
          <a:lstStyle/>
          <a:p>
            <a:r>
              <a:rPr lang="en-US" sz="3000" dirty="0" smtClean="0"/>
              <a:t>Part of health reform law, testing new care models</a:t>
            </a:r>
          </a:p>
          <a:p>
            <a:r>
              <a:rPr lang="en-US" sz="3000" dirty="0" smtClean="0"/>
              <a:t>Private sector and states working together to innovate</a:t>
            </a:r>
          </a:p>
        </p:txBody>
      </p:sp>
      <p:sp>
        <p:nvSpPr>
          <p:cNvPr id="5" name="TextBox 4"/>
          <p:cNvSpPr txBox="1"/>
          <p:nvPr/>
        </p:nvSpPr>
        <p:spPr>
          <a:xfrm>
            <a:off x="4390184" y="3887066"/>
            <a:ext cx="4442531" cy="2339102"/>
          </a:xfrm>
          <a:prstGeom prst="rect">
            <a:avLst/>
          </a:prstGeom>
          <a:noFill/>
        </p:spPr>
        <p:txBody>
          <a:bodyPr wrap="square" rtlCol="0">
            <a:spAutoFit/>
          </a:bodyPr>
          <a:lstStyle/>
          <a:p>
            <a:r>
              <a:rPr lang="en-US" sz="3200" dirty="0" smtClean="0"/>
              <a:t>Focus of new models:</a:t>
            </a:r>
          </a:p>
          <a:p>
            <a:endParaRPr lang="en-US" dirty="0" smtClean="0"/>
          </a:p>
          <a:p>
            <a:pPr marL="457200" indent="-457200">
              <a:buFont typeface="Wingdings" pitchFamily="2" charset="2"/>
              <a:buChar char="Ø"/>
            </a:pPr>
            <a:r>
              <a:rPr lang="en-US" sz="3200" dirty="0" smtClean="0"/>
              <a:t>Improve </a:t>
            </a:r>
            <a:r>
              <a:rPr lang="en-US" sz="3200" dirty="0"/>
              <a:t>quality</a:t>
            </a:r>
            <a:r>
              <a:rPr lang="en-US" sz="3200" dirty="0" smtClean="0"/>
              <a:t>,</a:t>
            </a:r>
          </a:p>
          <a:p>
            <a:pPr marL="457200" indent="-457200">
              <a:buFont typeface="Wingdings" pitchFamily="2" charset="2"/>
              <a:buChar char="Ø"/>
            </a:pPr>
            <a:r>
              <a:rPr lang="en-US" sz="3200" dirty="0" smtClean="0"/>
              <a:t>Patient experience</a:t>
            </a:r>
          </a:p>
          <a:p>
            <a:pPr marL="457200" indent="-457200">
              <a:buFont typeface="Wingdings" pitchFamily="2" charset="2"/>
              <a:buChar char="Ø"/>
            </a:pPr>
            <a:r>
              <a:rPr lang="en-US" sz="3200" dirty="0" smtClean="0"/>
              <a:t>Lower costs</a:t>
            </a:r>
            <a:endParaRPr lang="en-US" sz="3200" dirty="0"/>
          </a:p>
        </p:txBody>
      </p:sp>
      <p:pic>
        <p:nvPicPr>
          <p:cNvPr id="7" name="Picture 6" descr="any_idea.jpg"/>
          <p:cNvPicPr>
            <a:picLocks noChangeAspect="1"/>
          </p:cNvPicPr>
          <p:nvPr/>
        </p:nvPicPr>
        <p:blipFill>
          <a:blip r:embed="rId3" cstate="print"/>
          <a:stretch>
            <a:fillRect/>
          </a:stretch>
        </p:blipFill>
        <p:spPr>
          <a:xfrm>
            <a:off x="0" y="3621354"/>
            <a:ext cx="3959156" cy="3213659"/>
          </a:xfrm>
          <a:prstGeom prst="rect">
            <a:avLst/>
          </a:prstGeom>
        </p:spPr>
      </p:pic>
    </p:spTree>
    <p:extLst>
      <p:ext uri="{BB962C8B-B14F-4D97-AF65-F5344CB8AC3E}">
        <p14:creationId xmlns:p14="http://schemas.microsoft.com/office/powerpoint/2010/main" val="205873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417638"/>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199" y="137319"/>
            <a:ext cx="8229600" cy="1143000"/>
          </a:xfrm>
        </p:spPr>
        <p:txBody>
          <a:bodyPr>
            <a:normAutofit fontScale="90000"/>
          </a:bodyPr>
          <a:lstStyle/>
          <a:p>
            <a:r>
              <a:rPr lang="en-US" dirty="0" smtClean="0">
                <a:solidFill>
                  <a:srgbClr val="FFC000"/>
                </a:solidFill>
              </a:rPr>
              <a:t>Funders: Disseminate What We Know and Gather More Evidence</a:t>
            </a:r>
            <a:endParaRPr lang="en-US" dirty="0">
              <a:solidFill>
                <a:srgbClr val="FFC000"/>
              </a:solidFill>
            </a:endParaRPr>
          </a:p>
        </p:txBody>
      </p:sp>
      <p:sp>
        <p:nvSpPr>
          <p:cNvPr id="3" name="Content Placeholder 2"/>
          <p:cNvSpPr>
            <a:spLocks noGrp="1"/>
          </p:cNvSpPr>
          <p:nvPr>
            <p:ph idx="1"/>
          </p:nvPr>
        </p:nvSpPr>
        <p:spPr>
          <a:xfrm>
            <a:off x="457199" y="1600200"/>
            <a:ext cx="8511703" cy="4790872"/>
          </a:xfrm>
        </p:spPr>
        <p:txBody>
          <a:bodyPr>
            <a:normAutofit/>
          </a:bodyPr>
          <a:lstStyle/>
          <a:p>
            <a:pPr marL="0" indent="0">
              <a:buNone/>
            </a:pPr>
            <a:r>
              <a:rPr lang="en-US" dirty="0" smtClean="0"/>
              <a:t>Funders can provide:</a:t>
            </a:r>
          </a:p>
          <a:p>
            <a:pPr>
              <a:buFont typeface="Wingdings" charset="2"/>
              <a:buChar char="ü"/>
            </a:pPr>
            <a:r>
              <a:rPr lang="en-US" dirty="0" smtClean="0"/>
              <a:t>Accurate, unbiased information to consumers and opinion leaders (local, state, federal)</a:t>
            </a:r>
          </a:p>
          <a:p>
            <a:pPr>
              <a:buFont typeface="Wingdings" charset="2"/>
              <a:buChar char="ü"/>
            </a:pPr>
            <a:r>
              <a:rPr lang="en-US" dirty="0" smtClean="0"/>
              <a:t>Bring balance to the discussion: discuss federal budget but also consumer impact.  More research needed: impact on older persons</a:t>
            </a:r>
          </a:p>
          <a:p>
            <a:pPr>
              <a:buFont typeface="Wingdings" charset="2"/>
              <a:buChar char="ü"/>
            </a:pPr>
            <a:r>
              <a:rPr lang="en-US" dirty="0" smtClean="0"/>
              <a:t>Promote new models of care – more funding to support CMMI projects, and to go beyond those projects</a:t>
            </a:r>
            <a:endParaRPr lang="en-US" dirty="0"/>
          </a:p>
        </p:txBody>
      </p:sp>
    </p:spTree>
    <p:extLst>
      <p:ext uri="{BB962C8B-B14F-4D97-AF65-F5344CB8AC3E}">
        <p14:creationId xmlns:p14="http://schemas.microsoft.com/office/powerpoint/2010/main" val="113425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55642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06713"/>
            <a:ext cx="8229600" cy="1143000"/>
          </a:xfrm>
          <a:solidFill>
            <a:schemeClr val="accent1"/>
          </a:solidFill>
        </p:spPr>
        <p:txBody>
          <a:bodyPr>
            <a:normAutofit fontScale="90000"/>
          </a:bodyPr>
          <a:lstStyle/>
          <a:p>
            <a:r>
              <a:rPr lang="en-US" dirty="0" smtClean="0">
                <a:solidFill>
                  <a:srgbClr val="FFC000"/>
                </a:solidFill>
              </a:rPr>
              <a:t>Reforming Medicare Physician Incentives</a:t>
            </a:r>
            <a:endParaRPr lang="en-US" dirty="0">
              <a:solidFill>
                <a:srgbClr val="FFC000"/>
              </a:solidFill>
            </a:endParaRPr>
          </a:p>
        </p:txBody>
      </p:sp>
      <p:sp>
        <p:nvSpPr>
          <p:cNvPr id="3" name="Content Placeholder 2"/>
          <p:cNvSpPr>
            <a:spLocks noGrp="1"/>
          </p:cNvSpPr>
          <p:nvPr>
            <p:ph idx="1"/>
          </p:nvPr>
        </p:nvSpPr>
        <p:spPr>
          <a:xfrm>
            <a:off x="2606040" y="2018490"/>
            <a:ext cx="6381344" cy="4525963"/>
          </a:xfrm>
        </p:spPr>
        <p:txBody>
          <a:bodyPr>
            <a:normAutofit/>
          </a:bodyPr>
          <a:lstStyle/>
          <a:p>
            <a:r>
              <a:rPr lang="en-US" sz="3000" dirty="0" smtClean="0"/>
              <a:t>Fee-for-service payments – not the wave of the future</a:t>
            </a:r>
            <a:r>
              <a:rPr lang="en-US" dirty="0" smtClean="0"/>
              <a:t> </a:t>
            </a:r>
            <a:r>
              <a:rPr lang="en-US" sz="2700" dirty="0" smtClean="0"/>
              <a:t>(recently released bipartisan/bicameral draft proposal)</a:t>
            </a:r>
          </a:p>
          <a:p>
            <a:r>
              <a:rPr lang="en-US" sz="3000" dirty="0" smtClean="0"/>
              <a:t>Impact will vary across physician groups (primary </a:t>
            </a:r>
            <a:r>
              <a:rPr lang="en-US" sz="3000" dirty="0" err="1" smtClean="0"/>
              <a:t>vs</a:t>
            </a:r>
            <a:r>
              <a:rPr lang="en-US" sz="3000" dirty="0" smtClean="0"/>
              <a:t> various specialty groups)</a:t>
            </a:r>
          </a:p>
          <a:p>
            <a:r>
              <a:rPr lang="en-US" sz="3000" dirty="0" smtClean="0"/>
              <a:t>Some doctors threatening to leave Medicare</a:t>
            </a:r>
            <a:endParaRPr lang="en-US" sz="3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58568"/>
            <a:ext cx="2606040" cy="3474720"/>
          </a:xfrm>
          <a:prstGeom prst="rect">
            <a:avLst/>
          </a:prstGeom>
          <a:solidFill>
            <a:schemeClr val="bg2"/>
          </a:solidFill>
        </p:spPr>
      </p:pic>
    </p:spTree>
    <p:extLst>
      <p:ext uri="{BB962C8B-B14F-4D97-AF65-F5344CB8AC3E}">
        <p14:creationId xmlns:p14="http://schemas.microsoft.com/office/powerpoint/2010/main" val="1288104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460</TotalTime>
  <Words>950</Words>
  <Application>Microsoft Office PowerPoint</Application>
  <PresentationFormat>On-screen Show (4:3)</PresentationFormat>
  <Paragraphs>134</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Changing the Conversation About Medicare</vt:lpstr>
      <vt:lpstr>Some Medicare Reform Proposals Affecting Beneficiaries</vt:lpstr>
      <vt:lpstr>Implications of Most Proposals</vt:lpstr>
      <vt:lpstr>Often Overlooked…… Medicare beneficiaries are not wealthy </vt:lpstr>
      <vt:lpstr>Often Overlooked…… Beneficiaries already pay a lot</vt:lpstr>
      <vt:lpstr>Misconceptions: Not Just Capitol Hill</vt:lpstr>
      <vt:lpstr>Few Are Aware… New Medicare innovations, could save money</vt:lpstr>
      <vt:lpstr>Funders: Disseminate What We Know and Gather More Evidence</vt:lpstr>
      <vt:lpstr>Reforming Medicare Physician Incentives</vt:lpstr>
      <vt:lpstr>Funders Can Illuminate Truth &amp; Dispel Myths</vt:lpstr>
      <vt:lpstr>More Active Role for Consumers</vt:lpstr>
      <vt:lpstr>Funders: Support Better Tools for Consumers </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the Conversation About Medicare</dc:title>
  <dc:creator>MHRI</dc:creator>
  <cp:lastModifiedBy>lwalker</cp:lastModifiedBy>
  <cp:revision>52</cp:revision>
  <dcterms:created xsi:type="dcterms:W3CDTF">2013-11-03T18:59:40Z</dcterms:created>
  <dcterms:modified xsi:type="dcterms:W3CDTF">2013-11-05T18:42:39Z</dcterms:modified>
</cp:coreProperties>
</file>