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6" r:id="rId4"/>
    <p:sldId id="261" r:id="rId5"/>
    <p:sldId id="265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7132638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40" autoAdjust="0"/>
  </p:normalViewPr>
  <p:slideViewPr>
    <p:cSldViewPr>
      <p:cViewPr>
        <p:scale>
          <a:sx n="70" d="100"/>
          <a:sy n="70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298" y="-96"/>
      </p:cViewPr>
      <p:guideLst>
        <p:guide orient="horz" pos="2967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1120" cy="470309"/>
          </a:xfrm>
          <a:prstGeom prst="rect">
            <a:avLst/>
          </a:prstGeom>
        </p:spPr>
        <p:txBody>
          <a:bodyPr vert="horz" lIns="89465" tIns="44732" rIns="89465" bIns="447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39971" y="0"/>
            <a:ext cx="3091120" cy="470309"/>
          </a:xfrm>
          <a:prstGeom prst="rect">
            <a:avLst/>
          </a:prstGeom>
        </p:spPr>
        <p:txBody>
          <a:bodyPr vert="horz" lIns="89465" tIns="44732" rIns="89465" bIns="44732" rtlCol="0"/>
          <a:lstStyle>
            <a:lvl1pPr algn="r">
              <a:defRPr sz="1200"/>
            </a:lvl1pPr>
          </a:lstStyle>
          <a:p>
            <a:fld id="{821E9B0A-8A55-4E58-8169-8A09FECBB96A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6773"/>
            <a:ext cx="3091120" cy="470309"/>
          </a:xfrm>
          <a:prstGeom prst="rect">
            <a:avLst/>
          </a:prstGeom>
        </p:spPr>
        <p:txBody>
          <a:bodyPr vert="horz" lIns="89465" tIns="44732" rIns="89465" bIns="447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39971" y="8946773"/>
            <a:ext cx="3091120" cy="470309"/>
          </a:xfrm>
          <a:prstGeom prst="rect">
            <a:avLst/>
          </a:prstGeom>
        </p:spPr>
        <p:txBody>
          <a:bodyPr vert="horz" lIns="89465" tIns="44732" rIns="89465" bIns="44732" rtlCol="0" anchor="b"/>
          <a:lstStyle>
            <a:lvl1pPr algn="r">
              <a:defRPr sz="1200"/>
            </a:lvl1pPr>
          </a:lstStyle>
          <a:p>
            <a:fld id="{DEFBD525-1C32-444E-AFA5-9191E0D56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8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0810" cy="470932"/>
          </a:xfrm>
          <a:prstGeom prst="rect">
            <a:avLst/>
          </a:prstGeom>
        </p:spPr>
        <p:txBody>
          <a:bodyPr vert="horz" lIns="94573" tIns="47287" rIns="94573" bIns="4728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40177" y="0"/>
            <a:ext cx="3090810" cy="470932"/>
          </a:xfrm>
          <a:prstGeom prst="rect">
            <a:avLst/>
          </a:prstGeom>
        </p:spPr>
        <p:txBody>
          <a:bodyPr vert="horz" lIns="94573" tIns="47287" rIns="94573" bIns="47287" rtlCol="0"/>
          <a:lstStyle>
            <a:lvl1pPr algn="r">
              <a:defRPr sz="1300"/>
            </a:lvl1pPr>
          </a:lstStyle>
          <a:p>
            <a:fld id="{4719123A-CA56-4E12-8EC8-0F7844375C7F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706438"/>
            <a:ext cx="4706938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73" tIns="47287" rIns="94573" bIns="472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3264" y="4473853"/>
            <a:ext cx="5706110" cy="4238387"/>
          </a:xfrm>
          <a:prstGeom prst="rect">
            <a:avLst/>
          </a:prstGeom>
        </p:spPr>
        <p:txBody>
          <a:bodyPr vert="horz" lIns="94573" tIns="47287" rIns="94573" bIns="472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6072"/>
            <a:ext cx="3090810" cy="470932"/>
          </a:xfrm>
          <a:prstGeom prst="rect">
            <a:avLst/>
          </a:prstGeom>
        </p:spPr>
        <p:txBody>
          <a:bodyPr vert="horz" lIns="94573" tIns="47287" rIns="94573" bIns="4728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40177" y="8946072"/>
            <a:ext cx="3090810" cy="470932"/>
          </a:xfrm>
          <a:prstGeom prst="rect">
            <a:avLst/>
          </a:prstGeom>
        </p:spPr>
        <p:txBody>
          <a:bodyPr vert="horz" lIns="94573" tIns="47287" rIns="94573" bIns="47287" rtlCol="0" anchor="b"/>
          <a:lstStyle>
            <a:lvl1pPr algn="r">
              <a:defRPr sz="1300"/>
            </a:lvl1pPr>
          </a:lstStyle>
          <a:p>
            <a:fld id="{B6B82DEB-0245-412B-894F-5A2C9A1C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4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2DEB-0245-412B-894F-5A2C9A1C4A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1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 Docs is a partnership</a:t>
            </a:r>
            <a:r>
              <a:rPr lang="en-US" baseline="0" dirty="0" smtClean="0"/>
              <a:t> with Beth Israel Department of Geriatric Medicine. SAGE provides LGBT CC training to their Fellows and Residents, and they provide a monthly Health Education series to the SAGE Center membership. Evaluation results from year 1 show that participants were more likely to discuss certain health issues (depression, memory loss, and diabetes to name a few) with their physicians as a result of the workshops.</a:t>
            </a:r>
          </a:p>
          <a:p>
            <a:r>
              <a:rPr lang="en-US" baseline="0" dirty="0" smtClean="0"/>
              <a:t>Meet the Pharmacist is a partnership with Duane Reade/ Walgreens in which clinical pharmacists provide educational workshops, and hold open hours for participants to bring in their medications and have a consultation about side effects, contra-indications, etc.</a:t>
            </a:r>
          </a:p>
          <a:p>
            <a:r>
              <a:rPr lang="en-US" baseline="0" dirty="0" smtClean="0"/>
              <a:t>SAGE Center has on-site nursing support from the Continuum Community Health Division twice a week; the RN provides individual screening and assessments, health seminars and brings in other Community Health partners for special presentations.</a:t>
            </a:r>
          </a:p>
          <a:p>
            <a:r>
              <a:rPr lang="en-US" baseline="0" dirty="0" smtClean="0"/>
              <a:t>Currently SAGE partners with both Cancer Care and the Lesbian Cancer project of the NYC LGBT Community Center,  and provides a Men’s prostate cancer group, as well as a Women’s Cancer support group. SAGE is in the planning stages of creating specific Breast Health initiatives with the Lesbian Cancer Project.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2DEB-0245-412B-894F-5A2C9A1C4A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0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325" indent="-177325">
              <a:buFont typeface="Arial" panose="020B0604020202020204" pitchFamily="34" charset="0"/>
              <a:buChar char="•"/>
            </a:pPr>
            <a:r>
              <a:rPr lang="en-US" dirty="0" smtClean="0"/>
              <a:t>SHE (Strong,</a:t>
            </a:r>
            <a:r>
              <a:rPr lang="en-US" baseline="0" dirty="0" smtClean="0"/>
              <a:t> Healthy, Energized) is a partnership with The Lewin Group, a health and evaluation group and funded by the Office for Women’s Health, that focuses on creating healthy eating and </a:t>
            </a:r>
            <a:r>
              <a:rPr lang="en-US" baseline="0" dirty="0" err="1" smtClean="0"/>
              <a:t>exerciese</a:t>
            </a:r>
            <a:r>
              <a:rPr lang="en-US" baseline="0" dirty="0" smtClean="0"/>
              <a:t> plans coupled with group support to address obesity in the Lesbian and Bisexual community. </a:t>
            </a:r>
          </a:p>
          <a:p>
            <a:pPr marL="177325" indent="-177325">
              <a:buFont typeface="Arial" panose="020B0604020202020204" pitchFamily="34" charset="0"/>
              <a:buChar char="•"/>
            </a:pPr>
            <a:r>
              <a:rPr lang="en-US" baseline="0" dirty="0" smtClean="0"/>
              <a:t>SAGE Positive – health screening, counseling and support with a foundation of understanding that for LGBT older adults with HIV/AIDS, their co-morbidities and medication management is often the most challenging part of their diagnosis. </a:t>
            </a:r>
          </a:p>
          <a:p>
            <a:pPr marL="177325" indent="-177325">
              <a:buFont typeface="Arial" panose="020B0604020202020204" pitchFamily="34" charset="0"/>
              <a:buChar char="•"/>
            </a:pPr>
            <a:r>
              <a:rPr lang="en-US" baseline="0" dirty="0" smtClean="0"/>
              <a:t>SAGECAP- dual focus on supporting caregivers in their role, and in preparing the LGBT community-at any age- to address their futures, whether legally, financially, support-wise, etc. </a:t>
            </a:r>
          </a:p>
          <a:p>
            <a:pPr marL="177325" indent="-177325">
              <a:buFont typeface="Arial" panose="020B0604020202020204" pitchFamily="34" charset="0"/>
              <a:buChar char="•"/>
            </a:pPr>
            <a:r>
              <a:rPr lang="en-US" baseline="0" dirty="0" smtClean="0"/>
              <a:t>SAGE provides, through their staff of masters-level social workers, mental health and substance abuse screening for all clients, with automatic referral to community partners if results indicate depression or substance abuse issues.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2DEB-0245-412B-894F-5A2C9A1C4A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7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536E2-9C2A-4D2F-B60C-1A44A0401B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Jody- can you put in a screen shot of the NRC here? </a:t>
            </a:r>
          </a:p>
          <a:p>
            <a:endParaRPr lang="en-US" dirty="0" smtClean="0"/>
          </a:p>
          <a:p>
            <a:r>
              <a:rPr lang="en-US" dirty="0" smtClean="0"/>
              <a:t>Provider</a:t>
            </a:r>
            <a:r>
              <a:rPr lang="en-US" baseline="0" dirty="0" smtClean="0"/>
              <a:t> trainings are designed to fit the needs, scale and interest of the organization. Models range from staff-wide trainings through live and webinar formats, creation of adapted curricula and training of trainers, to organization-wide audits to determine level of LGBT competency in HR policies, materials, medical </a:t>
            </a:r>
            <a:r>
              <a:rPr lang="en-US" baseline="0" smtClean="0"/>
              <a:t>record language, etc.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2DEB-0245-412B-894F-5A2C9A1C4A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0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1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8229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002F-498C-492D-868F-30D2859FC1D8}" type="slidenum">
              <a:rPr lang="en-US" smtClean="0">
                <a:solidFill>
                  <a:srgbClr val="0A65B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2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002F-498C-492D-868F-30D2859FC1D8}" type="slidenum">
              <a:rPr lang="en-US" smtClean="0">
                <a:solidFill>
                  <a:srgbClr val="0A65B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8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24600"/>
            <a:ext cx="7620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5285002F-498C-492D-868F-30D2859FC1D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 descr="SAGE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7600" y="5562600"/>
            <a:ext cx="1216934" cy="10972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905000"/>
            <a:ext cx="4191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12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7220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5285002F-498C-492D-868F-30D2859FC1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500" b="1" dirty="0">
                <a:solidFill>
                  <a:prstClr val="white"/>
                </a:solidFill>
                <a:latin typeface="Cambria" pitchFamily="18" charset="0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33400" y="2743200"/>
            <a:ext cx="8229600" cy="342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9" name="Picture 8" descr="SAGE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7600" y="5562600"/>
            <a:ext cx="1216934" cy="109728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2514600"/>
            <a:ext cx="4191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142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002F-498C-492D-868F-30D2859FC1D8}" type="slidenum">
              <a:rPr lang="en-US" smtClean="0">
                <a:solidFill>
                  <a:srgbClr val="0A65B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1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002F-498C-492D-868F-30D2859FC1D8}" type="slidenum">
              <a:rPr lang="en-US" smtClean="0">
                <a:solidFill>
                  <a:srgbClr val="0A65B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2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002F-498C-492D-868F-30D2859FC1D8}" type="slidenum">
              <a:rPr lang="en-US" smtClean="0">
                <a:solidFill>
                  <a:srgbClr val="0A65B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5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002F-498C-492D-868F-30D2859FC1D8}" type="slidenum">
              <a:rPr lang="en-US" smtClean="0">
                <a:solidFill>
                  <a:srgbClr val="0A65B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002F-498C-492D-868F-30D2859FC1D8}" type="slidenum">
              <a:rPr lang="en-US" smtClean="0">
                <a:solidFill>
                  <a:srgbClr val="0A65B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8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85002F-498C-492D-868F-30D2859FC1D8}" type="slidenum">
              <a:rPr lang="en-US" smtClean="0">
                <a:solidFill>
                  <a:srgbClr val="0A65B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A65B6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85002F-498C-492D-868F-30D2859FC1D8}" type="slidenum">
              <a:rPr lang="en-US" smtClean="0">
                <a:solidFill>
                  <a:srgbClr val="0A65B6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A65B6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i="0" kern="1200" baseline="0">
          <a:ln>
            <a:noFill/>
          </a:ln>
          <a:solidFill>
            <a:schemeClr val="tx2"/>
          </a:solidFill>
          <a:effectLst/>
          <a:latin typeface="Cambria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 baseline="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 baseline="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 baseline="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 baseline="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 baseline="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adams@sageusa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962400"/>
            <a:ext cx="7848600" cy="2286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  <a:contourClr>
                <a:schemeClr val="tx2"/>
              </a:contourClr>
            </a:sp3d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>
                <a:solidFill>
                  <a:schemeClr val="bg1"/>
                </a:solidFill>
              </a:rPr>
              <a:t/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8007096" cy="838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4000" dirty="0" smtClean="0"/>
              <a:t>SAGE and Health Strategies for LGBT Older Adults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sage revised logo a 7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310640"/>
            <a:ext cx="2223821" cy="17373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" y="4343400"/>
            <a:ext cx="792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59436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Presented by Michael </a:t>
            </a:r>
            <a:r>
              <a:rPr lang="en-US" dirty="0" smtClean="0">
                <a:solidFill>
                  <a:prstClr val="black"/>
                </a:solidFill>
              </a:rPr>
              <a:t>Adams</a:t>
            </a:r>
          </a:p>
          <a:p>
            <a:pPr algn="r"/>
            <a:r>
              <a:rPr lang="en-US" dirty="0" smtClean="0">
                <a:solidFill>
                  <a:prstClr val="black"/>
                </a:solidFill>
              </a:rPr>
              <a:t>madams@sageusa.org</a:t>
            </a:r>
            <a:endParaRPr lang="en-US" dirty="0">
              <a:solidFill>
                <a:prstClr val="black"/>
              </a:solidFill>
            </a:endParaRPr>
          </a:p>
          <a:p>
            <a:pPr algn="r"/>
            <a:r>
              <a:rPr lang="en-US" dirty="0" smtClean="0">
                <a:solidFill>
                  <a:prstClr val="black"/>
                </a:solidFill>
              </a:rPr>
              <a:t>October 30, 2013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 for Funders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ROI for Strategies that Bridge Care Barriers</a:t>
            </a:r>
          </a:p>
          <a:p>
            <a:endParaRPr lang="en-US" dirty="0" smtClean="0"/>
          </a:p>
          <a:p>
            <a:r>
              <a:rPr lang="en-US" dirty="0" smtClean="0"/>
              <a:t>Assess &amp; Assist Adaptability of Service Models</a:t>
            </a:r>
          </a:p>
          <a:p>
            <a:endParaRPr lang="en-US" dirty="0" smtClean="0"/>
          </a:p>
          <a:p>
            <a:r>
              <a:rPr lang="en-US" dirty="0" smtClean="0"/>
              <a:t>Support Dissemination and Replication</a:t>
            </a:r>
          </a:p>
          <a:p>
            <a:endParaRPr lang="en-US" dirty="0" smtClean="0"/>
          </a:p>
          <a:p>
            <a:r>
              <a:rPr lang="en-US" dirty="0" smtClean="0"/>
              <a:t>Encourage Partnerships</a:t>
            </a:r>
          </a:p>
          <a:p>
            <a:endParaRPr lang="en-US" dirty="0" smtClean="0"/>
          </a:p>
          <a:p>
            <a:r>
              <a:rPr lang="en-US" dirty="0" smtClean="0"/>
              <a:t>Reinforce Existing Assets – Caregivers, Peer Support</a:t>
            </a:r>
          </a:p>
          <a:p>
            <a:endParaRPr lang="en-US" dirty="0" smtClean="0"/>
          </a:p>
          <a:p>
            <a:r>
              <a:rPr lang="en-US" dirty="0" smtClean="0"/>
              <a:t>Information &amp; Advocacy Strengthen Essential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5285002F-498C-492D-868F-30D2859FC1D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5285002F-498C-492D-868F-30D2859FC1D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209800"/>
            <a:ext cx="8229600" cy="41148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Michael Adams - Executive Director, SAGE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madams@sageusa.org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Tel: 212-741-2247</a:t>
            </a:r>
            <a:endParaRPr lang="en-US" dirty="0"/>
          </a:p>
        </p:txBody>
      </p:sp>
      <p:pic>
        <p:nvPicPr>
          <p:cNvPr id="5" name="Picture 4" descr="sage revised logo a 7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310640"/>
            <a:ext cx="2223821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r>
              <a:rPr lang="en-US" dirty="0" smtClean="0"/>
              <a:t>SAGE - Services and Advocacy for GLBT Elders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290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Country’s oldest and largest LGBT aging organization</a:t>
            </a:r>
          </a:p>
          <a:p>
            <a:endParaRPr lang="en-US" dirty="0" smtClean="0"/>
          </a:p>
          <a:p>
            <a:r>
              <a:rPr lang="en-US" dirty="0" smtClean="0"/>
              <a:t>Services &amp; info – </a:t>
            </a:r>
            <a:r>
              <a:rPr lang="en-US" smtClean="0"/>
              <a:t>NYC HQ </a:t>
            </a:r>
            <a:r>
              <a:rPr lang="en-US" dirty="0" smtClean="0"/>
              <a:t>and 26 affiliate sites</a:t>
            </a:r>
          </a:p>
          <a:p>
            <a:endParaRPr lang="en-US" dirty="0" smtClean="0"/>
          </a:p>
          <a:p>
            <a:r>
              <a:rPr lang="en-US" dirty="0" smtClean="0"/>
              <a:t>Policy Advocacy – Federal, State and Local</a:t>
            </a:r>
          </a:p>
          <a:p>
            <a:endParaRPr lang="en-US" dirty="0" smtClean="0"/>
          </a:p>
          <a:p>
            <a:r>
              <a:rPr lang="en-US" dirty="0" smtClean="0"/>
              <a:t>Cultural Competency Training – National Resource Center on LGBT 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5285002F-498C-492D-868F-30D2859FC1D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Model Partnerships: Overcoming Barriers to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“Ask the Docs”</a:t>
            </a:r>
          </a:p>
          <a:p>
            <a:endParaRPr lang="en-US" dirty="0" smtClean="0"/>
          </a:p>
          <a:p>
            <a:r>
              <a:rPr lang="en-US" dirty="0" smtClean="0"/>
              <a:t>“Meet the Pharmacist”</a:t>
            </a:r>
          </a:p>
          <a:p>
            <a:endParaRPr lang="en-US" dirty="0" smtClean="0"/>
          </a:p>
          <a:p>
            <a:r>
              <a:rPr lang="en-US" dirty="0" smtClean="0"/>
              <a:t>On-Site Nursing Support</a:t>
            </a:r>
          </a:p>
          <a:p>
            <a:endParaRPr lang="en-US" dirty="0" smtClean="0"/>
          </a:p>
          <a:p>
            <a:r>
              <a:rPr lang="en-US" dirty="0" smtClean="0"/>
              <a:t>Cancer Support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5285002F-498C-492D-868F-30D2859FC1D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Services: Health Prevention and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SHE: healthy weight for older women</a:t>
            </a:r>
          </a:p>
          <a:p>
            <a:endParaRPr lang="en-US" dirty="0" smtClean="0"/>
          </a:p>
          <a:p>
            <a:r>
              <a:rPr lang="en-US" dirty="0" smtClean="0"/>
              <a:t>SAGE Positive: HIV &amp; Hepatitis testing and counseling program</a:t>
            </a:r>
          </a:p>
          <a:p>
            <a:endParaRPr lang="en-US" dirty="0" smtClean="0"/>
          </a:p>
          <a:p>
            <a:r>
              <a:rPr lang="en-US" dirty="0" err="1" smtClean="0"/>
              <a:t>SAGECap</a:t>
            </a:r>
            <a:r>
              <a:rPr lang="en-US" dirty="0" smtClean="0"/>
              <a:t>: Caregiver Support</a:t>
            </a:r>
          </a:p>
          <a:p>
            <a:endParaRPr lang="en-US" dirty="0" smtClean="0"/>
          </a:p>
          <a:p>
            <a:r>
              <a:rPr lang="en-US" dirty="0" smtClean="0"/>
              <a:t>Mental Health Screening &amp; Referral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5285002F-498C-492D-868F-30D2859FC1D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is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239000" cy="455073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C:\Users\jwest\Dropbox\Screenshots\Screenshot 2013-10-29 10.30.5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"/>
          <a:stretch/>
        </p:blipFill>
        <p:spPr bwMode="auto">
          <a:xfrm>
            <a:off x="533400" y="2133600"/>
            <a:ext cx="6742049" cy="401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9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4500" b="1" dirty="0">
                <a:latin typeface="Cambria" pitchFamily="18" charset="0"/>
              </a:rPr>
              <a:t>Health Policy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5285002F-498C-492D-868F-30D2859FC1D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50" name="Picture 2" descr="C:\Users\jwest\Dropbox\Screenshots\Screenshot 2013-10-29 10.35.24.pn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0" t="19929" r="32795" b="13073"/>
          <a:stretch/>
        </p:blipFill>
        <p:spPr bwMode="auto">
          <a:xfrm>
            <a:off x="5334000" y="2549948"/>
            <a:ext cx="2100262" cy="27574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west\Dropbox\Screenshots\Screenshot 2013-10-29 10.35.5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t="19795" r="33084" b="13021"/>
          <a:stretch/>
        </p:blipFill>
        <p:spPr bwMode="auto">
          <a:xfrm>
            <a:off x="1676400" y="2524836"/>
            <a:ext cx="2107442" cy="2779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5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Policy 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Affordable Care Act – National Prevention Strategy</a:t>
            </a:r>
          </a:p>
          <a:p>
            <a:endParaRPr lang="en-US" dirty="0" smtClean="0"/>
          </a:p>
          <a:p>
            <a:r>
              <a:rPr lang="en-US" dirty="0" smtClean="0"/>
              <a:t>HIV &amp; Aging Policy Advocacy</a:t>
            </a:r>
          </a:p>
          <a:p>
            <a:endParaRPr lang="en-US" dirty="0" smtClean="0"/>
          </a:p>
          <a:p>
            <a:r>
              <a:rPr lang="en-US" dirty="0" smtClean="0"/>
              <a:t>Social Security &amp; Medicaid Benefits for Same-Sex Couples</a:t>
            </a:r>
          </a:p>
          <a:p>
            <a:endParaRPr lang="en-US" dirty="0" smtClean="0"/>
          </a:p>
          <a:p>
            <a:r>
              <a:rPr lang="en-US" dirty="0" smtClean="0"/>
              <a:t>Defense of Federal Safety 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5285002F-498C-492D-868F-30D2859FC1D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Constituent – Driven Advocacy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5285002F-498C-492D-868F-30D2859FC1D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074" name="Picture 2" descr="C:\Users\jwest\Dropbox\Screenshots\Screenshot 2013-10-29 10.42.5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2"/>
          <a:stretch/>
        </p:blipFill>
        <p:spPr bwMode="auto">
          <a:xfrm>
            <a:off x="609600" y="2209800"/>
            <a:ext cx="6583680" cy="391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Competency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4343400" cy="4114800"/>
          </a:xfrm>
        </p:spPr>
        <p:txBody>
          <a:bodyPr/>
          <a:lstStyle/>
          <a:p>
            <a:r>
              <a:rPr lang="en-US" dirty="0" smtClean="0"/>
              <a:t>National Resource Center on LGBT Aging</a:t>
            </a:r>
          </a:p>
          <a:p>
            <a:r>
              <a:rPr lang="en-US" dirty="0" smtClean="0"/>
              <a:t>Model </a:t>
            </a:r>
            <a:r>
              <a:rPr lang="en-US" dirty="0" smtClean="0"/>
              <a:t>Provider Training: Audit &amp; System-Wide Training</a:t>
            </a:r>
          </a:p>
          <a:p>
            <a:r>
              <a:rPr lang="en-US" dirty="0" smtClean="0"/>
              <a:t>Model </a:t>
            </a:r>
            <a:r>
              <a:rPr lang="en-US" dirty="0" smtClean="0"/>
              <a:t>Provider Training: Adapted Curriculum &amp; Train the Trainer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5285002F-498C-492D-868F-30D2859FC1D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C:\Users\jwest\Dropbox\Screenshots\Screenshot 2013-10-30 12.48.1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"/>
          <a:stretch/>
        </p:blipFill>
        <p:spPr bwMode="auto">
          <a:xfrm>
            <a:off x="4610125" y="2438400"/>
            <a:ext cx="4307057" cy="255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9">
      <a:dk1>
        <a:sysClr val="windowText" lastClr="000000"/>
      </a:dk1>
      <a:lt1>
        <a:sysClr val="window" lastClr="FFFFFF"/>
      </a:lt1>
      <a:dk2>
        <a:srgbClr val="0A65B6"/>
      </a:dk2>
      <a:lt2>
        <a:srgbClr val="0A65B6"/>
      </a:lt2>
      <a:accent1>
        <a:srgbClr val="0A65B6"/>
      </a:accent1>
      <a:accent2>
        <a:srgbClr val="0A65B6"/>
      </a:accent2>
      <a:accent3>
        <a:srgbClr val="0A65B6"/>
      </a:accent3>
      <a:accent4>
        <a:srgbClr val="0A65B6"/>
      </a:accent4>
      <a:accent5>
        <a:srgbClr val="0A65B6"/>
      </a:accent5>
      <a:accent6>
        <a:srgbClr val="0A65B6"/>
      </a:accent6>
      <a:hlink>
        <a:srgbClr val="0A65B6"/>
      </a:hlink>
      <a:folHlink>
        <a:srgbClr val="0A65B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694</Words>
  <Application>Microsoft Office PowerPoint</Application>
  <PresentationFormat>On-screen Show (4:3)</PresentationFormat>
  <Paragraphs>93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             </vt:lpstr>
      <vt:lpstr>SAGE - Services and Advocacy for GLBT Elders</vt:lpstr>
      <vt:lpstr>Model Partnerships: Overcoming Barriers to Care</vt:lpstr>
      <vt:lpstr>Model Services: Health Prevention and Support</vt:lpstr>
      <vt:lpstr>Information is Power</vt:lpstr>
      <vt:lpstr>Health Policy Analysis</vt:lpstr>
      <vt:lpstr>Health Policy Advocacy</vt:lpstr>
      <vt:lpstr>Constituent – Driven Advocacy</vt:lpstr>
      <vt:lpstr>Cultural Competency Training</vt:lpstr>
      <vt:lpstr>Closing Thoughts for Funders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</dc:title>
  <dc:creator>Jody West</dc:creator>
  <cp:lastModifiedBy>Jody West</cp:lastModifiedBy>
  <cp:revision>35</cp:revision>
  <cp:lastPrinted>2013-10-29T14:48:29Z</cp:lastPrinted>
  <dcterms:created xsi:type="dcterms:W3CDTF">2013-10-15T17:34:40Z</dcterms:created>
  <dcterms:modified xsi:type="dcterms:W3CDTF">2013-10-30T16:51:05Z</dcterms:modified>
</cp:coreProperties>
</file>