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8" r:id="rId3"/>
    <p:sldId id="314" r:id="rId4"/>
    <p:sldId id="295" r:id="rId5"/>
    <p:sldId id="296" r:id="rId6"/>
    <p:sldId id="282" r:id="rId7"/>
    <p:sldId id="270" r:id="rId8"/>
    <p:sldId id="292" r:id="rId9"/>
    <p:sldId id="281" r:id="rId10"/>
    <p:sldId id="303" r:id="rId11"/>
    <p:sldId id="304" r:id="rId12"/>
    <p:sldId id="305" r:id="rId13"/>
    <p:sldId id="306" r:id="rId14"/>
    <p:sldId id="308" r:id="rId15"/>
    <p:sldId id="309" r:id="rId16"/>
    <p:sldId id="310" r:id="rId17"/>
    <p:sldId id="311" r:id="rId18"/>
    <p:sldId id="313" r:id="rId19"/>
    <p:sldId id="29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76962" autoAdjust="0"/>
  </p:normalViewPr>
  <p:slideViewPr>
    <p:cSldViewPr>
      <p:cViewPr varScale="1">
        <p:scale>
          <a:sx n="87" d="100"/>
          <a:sy n="87" d="100"/>
        </p:scale>
        <p:origin x="-66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1E4343-FC16-4CF6-9F07-88DA176A865B}" type="datetimeFigureOut">
              <a:rPr lang="en-US" smtClean="0"/>
              <a:pPr/>
              <a:t>11/13/2013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453592-FFBD-4EE2-9D8A-476BD89875A9}" type="slidenum">
              <a:rPr lang="en-US" smtClean="0"/>
              <a:pPr/>
              <a:t>‹#›</a:t>
            </a:fld>
            <a:endParaRPr lang="en-US"/>
          </a:p>
        </p:txBody>
      </p:sp>
    </p:spTree>
    <p:extLst>
      <p:ext uri="{BB962C8B-B14F-4D97-AF65-F5344CB8AC3E}">
        <p14:creationId xmlns:p14="http://schemas.microsoft.com/office/powerpoint/2010/main" val="3110887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53592-FFBD-4EE2-9D8A-476BD89875A9}" type="slidenum">
              <a:rPr lang="en-US" smtClean="0"/>
              <a:pPr/>
              <a:t>1</a:t>
            </a:fld>
            <a:endParaRPr lang="en-US"/>
          </a:p>
        </p:txBody>
      </p:sp>
    </p:spTree>
    <p:extLst>
      <p:ext uri="{BB962C8B-B14F-4D97-AF65-F5344CB8AC3E}">
        <p14:creationId xmlns:p14="http://schemas.microsoft.com/office/powerpoint/2010/main" val="3448412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F82EF6D-C09C-43C8-8126-557ED0CD4663}" type="slidenum">
              <a:rPr lang="en-US" altLang="en-US" smtClean="0"/>
              <a:pPr>
                <a:defRPr/>
              </a:pPr>
              <a:t>10</a:t>
            </a:fld>
            <a:endParaRPr lang="en-US" altLang="en-US" dirty="0"/>
          </a:p>
        </p:txBody>
      </p:sp>
    </p:spTree>
    <p:extLst>
      <p:ext uri="{BB962C8B-B14F-4D97-AF65-F5344CB8AC3E}">
        <p14:creationId xmlns:p14="http://schemas.microsoft.com/office/powerpoint/2010/main" val="2907817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F82EF6D-C09C-43C8-8126-557ED0CD4663}" type="slidenum">
              <a:rPr lang="en-US" altLang="en-US" smtClean="0"/>
              <a:pPr>
                <a:defRPr/>
              </a:pPr>
              <a:t>11</a:t>
            </a:fld>
            <a:endParaRPr lang="en-US" altLang="en-US" dirty="0"/>
          </a:p>
        </p:txBody>
      </p:sp>
    </p:spTree>
    <p:extLst>
      <p:ext uri="{BB962C8B-B14F-4D97-AF65-F5344CB8AC3E}">
        <p14:creationId xmlns:p14="http://schemas.microsoft.com/office/powerpoint/2010/main" val="243601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82EF6D-C09C-43C8-8126-557ED0CD4663}" type="slidenum">
              <a:rPr lang="en-US" altLang="en-US" smtClean="0"/>
              <a:pPr>
                <a:defRPr/>
              </a:pPr>
              <a:t>12</a:t>
            </a:fld>
            <a:endParaRPr lang="en-US" altLang="en-US" dirty="0"/>
          </a:p>
        </p:txBody>
      </p:sp>
    </p:spTree>
    <p:extLst>
      <p:ext uri="{BB962C8B-B14F-4D97-AF65-F5344CB8AC3E}">
        <p14:creationId xmlns:p14="http://schemas.microsoft.com/office/powerpoint/2010/main" val="365357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F82EF6D-C09C-43C8-8126-557ED0CD4663}" type="slidenum">
              <a:rPr lang="en-US" altLang="en-US" smtClean="0"/>
              <a:pPr>
                <a:defRPr/>
              </a:pPr>
              <a:t>13</a:t>
            </a:fld>
            <a:endParaRPr lang="en-US" altLang="en-US" dirty="0"/>
          </a:p>
        </p:txBody>
      </p:sp>
    </p:spTree>
    <p:extLst>
      <p:ext uri="{BB962C8B-B14F-4D97-AF65-F5344CB8AC3E}">
        <p14:creationId xmlns:p14="http://schemas.microsoft.com/office/powerpoint/2010/main" val="2852357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82EF6D-C09C-43C8-8126-557ED0CD4663}" type="slidenum">
              <a:rPr lang="en-US" altLang="en-US" smtClean="0"/>
              <a:pPr>
                <a:defRPr/>
              </a:pPr>
              <a:t>14</a:t>
            </a:fld>
            <a:endParaRPr lang="en-US" altLang="en-US" dirty="0"/>
          </a:p>
        </p:txBody>
      </p:sp>
    </p:spTree>
    <p:extLst>
      <p:ext uri="{BB962C8B-B14F-4D97-AF65-F5344CB8AC3E}">
        <p14:creationId xmlns:p14="http://schemas.microsoft.com/office/powerpoint/2010/main" val="3774756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b="1">
                <a:solidFill>
                  <a:schemeClr val="tx1"/>
                </a:solidFill>
                <a:latin typeface="Times" pitchFamily="18" charset="0"/>
                <a:ea typeface="ＭＳ Ｐゴシック" pitchFamily="34" charset="-128"/>
              </a:defRPr>
            </a:lvl1pPr>
            <a:lvl2pPr marL="742950" indent="-285750" eaLnBrk="0" hangingPunct="0">
              <a:defRPr sz="2400" b="1">
                <a:solidFill>
                  <a:schemeClr val="tx1"/>
                </a:solidFill>
                <a:latin typeface="Times" pitchFamily="18" charset="0"/>
                <a:ea typeface="ＭＳ Ｐゴシック" pitchFamily="34" charset="-128"/>
              </a:defRPr>
            </a:lvl2pPr>
            <a:lvl3pPr marL="1143000" indent="-228600" eaLnBrk="0" hangingPunct="0">
              <a:defRPr sz="2400" b="1">
                <a:solidFill>
                  <a:schemeClr val="tx1"/>
                </a:solidFill>
                <a:latin typeface="Times" pitchFamily="18" charset="0"/>
                <a:ea typeface="ＭＳ Ｐゴシック" pitchFamily="34" charset="-128"/>
              </a:defRPr>
            </a:lvl3pPr>
            <a:lvl4pPr marL="1600200" indent="-228600" eaLnBrk="0" hangingPunct="0">
              <a:defRPr sz="2400" b="1">
                <a:solidFill>
                  <a:schemeClr val="tx1"/>
                </a:solidFill>
                <a:latin typeface="Times" pitchFamily="18" charset="0"/>
                <a:ea typeface="ＭＳ Ｐゴシック" pitchFamily="34" charset="-128"/>
              </a:defRPr>
            </a:lvl4pPr>
            <a:lvl5pPr marL="2057400" indent="-228600" eaLnBrk="0" hangingPunct="0">
              <a:defRPr sz="2400" b="1">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pitchFamily="18" charset="0"/>
                <a:ea typeface="ＭＳ Ｐゴシック" pitchFamily="34" charset="-128"/>
              </a:defRPr>
            </a:lvl9pPr>
          </a:lstStyle>
          <a:p>
            <a:pPr>
              <a:defRPr/>
            </a:pPr>
            <a:fld id="{079546D2-A600-436C-96D4-BCC6A00ED234}" type="slidenum">
              <a:rPr lang="en-US" sz="1200"/>
              <a:pPr>
                <a:defRPr/>
              </a:pPr>
              <a:t>15</a:t>
            </a:fld>
            <a:endParaRPr lang="en-US" sz="120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smtClean="0">
              <a:latin typeface="Times" pitchFamily="18" charset="0"/>
            </a:endParaRPr>
          </a:p>
        </p:txBody>
      </p:sp>
    </p:spTree>
    <p:extLst>
      <p:ext uri="{BB962C8B-B14F-4D97-AF65-F5344CB8AC3E}">
        <p14:creationId xmlns:p14="http://schemas.microsoft.com/office/powerpoint/2010/main" val="51723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F82EF6D-C09C-43C8-8126-557ED0CD4663}" type="slidenum">
              <a:rPr lang="en-US" altLang="en-US" smtClean="0"/>
              <a:pPr>
                <a:defRPr/>
              </a:pPr>
              <a:t>16</a:t>
            </a:fld>
            <a:endParaRPr lang="en-US" altLang="en-US" dirty="0"/>
          </a:p>
        </p:txBody>
      </p:sp>
    </p:spTree>
    <p:extLst>
      <p:ext uri="{BB962C8B-B14F-4D97-AF65-F5344CB8AC3E}">
        <p14:creationId xmlns:p14="http://schemas.microsoft.com/office/powerpoint/2010/main" val="145453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F82EF6D-C09C-43C8-8126-557ED0CD4663}" type="slidenum">
              <a:rPr lang="en-US" altLang="en-US" smtClean="0"/>
              <a:pPr>
                <a:defRPr/>
              </a:pPr>
              <a:t>17</a:t>
            </a:fld>
            <a:endParaRPr lang="en-US" altLang="en-US" dirty="0"/>
          </a:p>
        </p:txBody>
      </p:sp>
    </p:spTree>
    <p:extLst>
      <p:ext uri="{BB962C8B-B14F-4D97-AF65-F5344CB8AC3E}">
        <p14:creationId xmlns:p14="http://schemas.microsoft.com/office/powerpoint/2010/main" val="4064443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F82EF6D-C09C-43C8-8126-557ED0CD4663}" type="slidenum">
              <a:rPr lang="en-US" altLang="en-US" smtClean="0"/>
              <a:pPr>
                <a:defRPr/>
              </a:pPr>
              <a:t>18</a:t>
            </a:fld>
            <a:endParaRPr lang="en-US" altLang="en-US" dirty="0"/>
          </a:p>
        </p:txBody>
      </p:sp>
    </p:spTree>
    <p:extLst>
      <p:ext uri="{BB962C8B-B14F-4D97-AF65-F5344CB8AC3E}">
        <p14:creationId xmlns:p14="http://schemas.microsoft.com/office/powerpoint/2010/main" val="577417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b="1" i="1" dirty="0" smtClean="0"/>
              <a:t>Background </a:t>
            </a:r>
            <a:endParaRPr lang="en-US" dirty="0" smtClean="0"/>
          </a:p>
          <a:p>
            <a:pPr>
              <a:spcBef>
                <a:spcPct val="0"/>
              </a:spcBef>
            </a:pPr>
            <a:r>
              <a:rPr lang="en-US" dirty="0" smtClean="0"/>
              <a:t>Westwood is a populous Denver neighborhood with approximately 16,500 residents.  Here you see it outlined in red in southwest Denver. The neighborhood is predominantly Latino, with 76 percent of residents of Latino descent, 17 percent Caucasian, 3.4 percent Asian, 1.4 percent Native American and 1.2 percent African American.  </a:t>
            </a:r>
          </a:p>
          <a:p>
            <a:pPr>
              <a:spcBef>
                <a:spcPct val="0"/>
              </a:spcBef>
            </a:pPr>
            <a:endParaRPr lang="en-US" dirty="0" smtClean="0"/>
          </a:p>
          <a:p>
            <a:pPr>
              <a:spcBef>
                <a:spcPct val="0"/>
              </a:spcBef>
            </a:pPr>
            <a:r>
              <a:rPr lang="en-US" dirty="0" smtClean="0"/>
              <a:t>Westwood’s demographics put it at particular risk for overweight and obesity due to high poverty, low educational achievement, and lack of access to healthy eating and active living resources. This degree of need drove the formation of LiveWell Westwood.</a:t>
            </a:r>
          </a:p>
          <a:p>
            <a:pPr>
              <a:spcBef>
                <a:spcPct val="0"/>
              </a:spcBef>
            </a:pPr>
            <a:endParaRPr lang="en-US" dirty="0" smtClean="0"/>
          </a:p>
          <a:p>
            <a:pPr>
              <a:spcBef>
                <a:spcPct val="0"/>
              </a:spcBef>
            </a:pPr>
            <a:r>
              <a:rPr lang="en-US" dirty="0" smtClean="0"/>
              <a:t>The poverty rate in Westwood is nearly 10 percent higher, at 24.1 percent, than Denver’s rate (14.3%).  In 2007, Westwood’s foreclosure rate was the highest in CO.</a:t>
            </a:r>
          </a:p>
          <a:p>
            <a:pPr>
              <a:spcBef>
                <a:spcPct val="0"/>
              </a:spcBef>
            </a:pPr>
            <a:endParaRPr lang="en-US" dirty="0" smtClean="0"/>
          </a:p>
          <a:p>
            <a:pPr>
              <a:spcBef>
                <a:spcPct val="0"/>
              </a:spcBef>
            </a:pPr>
            <a:r>
              <a:rPr lang="en-US" dirty="0" smtClean="0"/>
              <a:t>Twenty-five percent of residents are non-English speakers.  The neighborhood also has a large immigrant population; 60 percent of births are to foreign mothers. </a:t>
            </a:r>
          </a:p>
          <a:p>
            <a:pPr>
              <a:spcBef>
                <a:spcPct val="0"/>
              </a:spcBef>
            </a:pPr>
            <a:endParaRPr lang="en-US" dirty="0" smtClean="0"/>
          </a:p>
          <a:p>
            <a:pPr>
              <a:spcBef>
                <a:spcPct val="0"/>
              </a:spcBef>
            </a:pPr>
            <a:r>
              <a:rPr lang="en-US" dirty="0" smtClean="0"/>
              <a:t> Among Denver neighborhoods, Westwood trends very young; it is the second most densely populated by children and one-third of the population is under age 18.  </a:t>
            </a:r>
          </a:p>
          <a:p>
            <a:pPr>
              <a:spcBef>
                <a:spcPct val="0"/>
              </a:spcBef>
            </a:pPr>
            <a:endParaRPr lang="en-US" dirty="0" smtClean="0"/>
          </a:p>
          <a:p>
            <a:pPr>
              <a:spcBef>
                <a:spcPct val="0"/>
              </a:spcBef>
            </a:pPr>
            <a:endParaRPr lang="en-US" dirty="0" smtClean="0"/>
          </a:p>
        </p:txBody>
      </p:sp>
      <p:sp>
        <p:nvSpPr>
          <p:cNvPr id="27652" name="Slide Number Placeholder 3"/>
          <p:cNvSpPr txBox="1">
            <a:spLocks noGrp="1"/>
          </p:cNvSpPr>
          <p:nvPr/>
        </p:nvSpPr>
        <p:spPr bwMode="auto">
          <a:xfrm>
            <a:off x="3884439" y="8684612"/>
            <a:ext cx="2972007" cy="45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83" tIns="44891" rIns="89783" bIns="4489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BF2A0D4-1D25-4C3A-A973-11E7B4DC353A}" type="slidenum">
              <a:rPr lang="en-US" sz="1200">
                <a:latin typeface="Calibri" pitchFamily="34" charset="0"/>
              </a:rPr>
              <a:pPr algn="r" eaLnBrk="1" hangingPunct="1"/>
              <a:t>2</a:t>
            </a:fld>
            <a:endParaRPr 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53592-FFBD-4EE2-9D8A-476BD89875A9}" type="slidenum">
              <a:rPr lang="en-US" smtClean="0"/>
              <a:pPr/>
              <a:t>3</a:t>
            </a:fld>
            <a:endParaRPr lang="en-US"/>
          </a:p>
        </p:txBody>
      </p:sp>
    </p:spTree>
    <p:extLst>
      <p:ext uri="{BB962C8B-B14F-4D97-AF65-F5344CB8AC3E}">
        <p14:creationId xmlns:p14="http://schemas.microsoft.com/office/powerpoint/2010/main" val="339365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53592-FFBD-4EE2-9D8A-476BD89875A9}" type="slidenum">
              <a:rPr lang="en-US" smtClean="0"/>
              <a:pPr/>
              <a:t>4</a:t>
            </a:fld>
            <a:endParaRPr lang="en-US"/>
          </a:p>
        </p:txBody>
      </p:sp>
    </p:spTree>
    <p:extLst>
      <p:ext uri="{BB962C8B-B14F-4D97-AF65-F5344CB8AC3E}">
        <p14:creationId xmlns:p14="http://schemas.microsoft.com/office/powerpoint/2010/main" val="2513637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53592-FFBD-4EE2-9D8A-476BD89875A9}" type="slidenum">
              <a:rPr lang="en-US" smtClean="0"/>
              <a:pPr/>
              <a:t>5</a:t>
            </a:fld>
            <a:endParaRPr lang="en-US"/>
          </a:p>
        </p:txBody>
      </p:sp>
    </p:spTree>
    <p:extLst>
      <p:ext uri="{BB962C8B-B14F-4D97-AF65-F5344CB8AC3E}">
        <p14:creationId xmlns:p14="http://schemas.microsoft.com/office/powerpoint/2010/main" val="1607183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p:cNvSpPr>
          <p:nvPr>
            <p:ph type="body" idx="1"/>
          </p:nvPr>
        </p:nvSpPr>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3A2B44-909D-4CBA-8D10-ABE8E530E61C}" type="slidenum">
              <a:rPr lang="en-US" smtClean="0"/>
              <a:t>7</a:t>
            </a:fld>
            <a:endParaRPr lang="en-US"/>
          </a:p>
        </p:txBody>
      </p:sp>
    </p:spTree>
    <p:extLst>
      <p:ext uri="{BB962C8B-B14F-4D97-AF65-F5344CB8AC3E}">
        <p14:creationId xmlns:p14="http://schemas.microsoft.com/office/powerpoint/2010/main" val="3940286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53592-FFBD-4EE2-9D8A-476BD89875A9}" type="slidenum">
              <a:rPr lang="en-US" smtClean="0"/>
              <a:pPr/>
              <a:t>8</a:t>
            </a:fld>
            <a:endParaRPr lang="en-US"/>
          </a:p>
        </p:txBody>
      </p:sp>
    </p:spTree>
    <p:extLst>
      <p:ext uri="{BB962C8B-B14F-4D97-AF65-F5344CB8AC3E}">
        <p14:creationId xmlns:p14="http://schemas.microsoft.com/office/powerpoint/2010/main" val="1417400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FC000F4-7378-4E10-99A1-59F5ABD75399}" type="datetimeFigureOut">
              <a:rPr lang="en-US" smtClean="0"/>
              <a:pPr/>
              <a:t>11/13/2013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750B3D-01B3-41D9-8C78-19034804F1A6}" type="slidenum">
              <a:rPr lang="en-US" smtClean="0"/>
              <a:pPr/>
              <a:t>‹#›</a:t>
            </a:fld>
            <a:endParaRPr lang="en-US"/>
          </a:p>
        </p:txBody>
      </p:sp>
      <p:pic>
        <p:nvPicPr>
          <p:cNvPr id="9" name="Picture 1"/>
          <p:cNvPicPr>
            <a:picLocks noChangeArrowheads="1"/>
          </p:cNvPicPr>
          <p:nvPr userDrawn="1"/>
        </p:nvPicPr>
        <p:blipFill>
          <a:blip r:embed="rId2" cstate="print"/>
          <a:srcRect/>
          <a:stretch>
            <a:fillRect/>
          </a:stretch>
        </p:blipFill>
        <p:spPr bwMode="auto">
          <a:xfrm>
            <a:off x="7885113" y="0"/>
            <a:ext cx="1266825" cy="6858000"/>
          </a:xfrm>
          <a:prstGeom prst="rect">
            <a:avLst/>
          </a:prstGeom>
          <a:noFill/>
          <a:ln w="12700" cap="rnd">
            <a:noFill/>
            <a:round/>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C000F4-7378-4E10-99A1-59F5ABD75399}" type="datetimeFigureOut">
              <a:rPr lang="en-US" smtClean="0"/>
              <a:pPr/>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50B3D-01B3-41D9-8C78-19034804F1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C000F4-7378-4E10-99A1-59F5ABD75399}" type="datetimeFigureOut">
              <a:rPr lang="en-US" smtClean="0"/>
              <a:pPr/>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50B3D-01B3-41D9-8C78-19034804F1A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solidFill>
                  <a:schemeClr val="tx1">
                    <a:lumMod val="50000"/>
                    <a:lumOff val="50000"/>
                  </a:schemeClr>
                </a:solidFill>
              </a:defRPr>
            </a:lvl1pPr>
            <a:lvl2pPr>
              <a:buClr>
                <a:srgbClr val="92D050"/>
              </a:buClr>
              <a:defRPr>
                <a:solidFill>
                  <a:schemeClr val="tx1">
                    <a:lumMod val="50000"/>
                    <a:lumOff val="50000"/>
                  </a:schemeClr>
                </a:solidFill>
              </a:defRPr>
            </a:lvl2pPr>
            <a:lvl3pPr>
              <a:buClr>
                <a:srgbClr val="92D050"/>
              </a:buClr>
              <a:defRPr>
                <a:solidFill>
                  <a:schemeClr val="tx1">
                    <a:lumMod val="50000"/>
                    <a:lumOff val="50000"/>
                  </a:schemeClr>
                </a:solidFill>
              </a:defRPr>
            </a:lvl3pPr>
            <a:lvl4pPr>
              <a:buClr>
                <a:srgbClr val="92D050"/>
              </a:buClr>
              <a:defRPr>
                <a:solidFill>
                  <a:schemeClr val="tx1">
                    <a:lumMod val="50000"/>
                    <a:lumOff val="50000"/>
                  </a:schemeClr>
                </a:solidFill>
              </a:defRPr>
            </a:lvl4pPr>
            <a:lvl5pPr>
              <a:buClr>
                <a:srgbClr val="92D050"/>
              </a:buCl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FC000F4-7378-4E10-99A1-59F5ABD75399}" type="datetimeFigureOut">
              <a:rPr lang="en-US" smtClean="0"/>
              <a:pPr/>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50B3D-01B3-41D9-8C78-19034804F1A6}" type="slidenum">
              <a:rPr lang="en-US" smtClean="0"/>
              <a:pPr/>
              <a:t>‹#›</a:t>
            </a:fld>
            <a:endParaRPr lang="en-US"/>
          </a:p>
        </p:txBody>
      </p:sp>
      <p:pic>
        <p:nvPicPr>
          <p:cNvPr id="8" name="Picture 1"/>
          <p:cNvPicPr>
            <a:picLocks noChangeArrowheads="1"/>
          </p:cNvPicPr>
          <p:nvPr userDrawn="1"/>
        </p:nvPicPr>
        <p:blipFill>
          <a:blip r:embed="rId3" cstate="print"/>
          <a:srcRect/>
          <a:stretch>
            <a:fillRect/>
          </a:stretch>
        </p:blipFill>
        <p:spPr bwMode="auto">
          <a:xfrm>
            <a:off x="1587" y="5175250"/>
            <a:ext cx="9142413" cy="1682750"/>
          </a:xfrm>
          <a:prstGeom prst="rect">
            <a:avLst/>
          </a:prstGeom>
          <a:noFill/>
          <a:ln w="12700" cap="rnd">
            <a:noFill/>
            <a:round/>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accent6"/>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1FC000F4-7378-4E10-99A1-59F5ABD75399}" type="datetimeFigureOut">
              <a:rPr lang="en-US" smtClean="0"/>
              <a:pPr/>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50B3D-01B3-41D9-8C78-19034804F1A6}" type="slidenum">
              <a:rPr lang="en-US" smtClean="0"/>
              <a:pPr/>
              <a:t>‹#›</a:t>
            </a:fld>
            <a:endParaRPr lang="en-US"/>
          </a:p>
        </p:txBody>
      </p:sp>
      <p:pic>
        <p:nvPicPr>
          <p:cNvPr id="7" name="Picture 1"/>
          <p:cNvPicPr>
            <a:picLocks noChangeArrowheads="1"/>
          </p:cNvPicPr>
          <p:nvPr userDrawn="1"/>
        </p:nvPicPr>
        <p:blipFill>
          <a:blip r:embed="rId2" cstate="print"/>
          <a:srcRect/>
          <a:stretch>
            <a:fillRect/>
          </a:stretch>
        </p:blipFill>
        <p:spPr bwMode="auto">
          <a:xfrm>
            <a:off x="0" y="5175250"/>
            <a:ext cx="9142413" cy="1682750"/>
          </a:xfrm>
          <a:prstGeom prst="rect">
            <a:avLst/>
          </a:prstGeom>
          <a:noFill/>
          <a:ln w="12700" cap="rnd">
            <a:noFill/>
            <a:round/>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C000F4-7378-4E10-99A1-59F5ABD75399}" type="datetimeFigureOut">
              <a:rPr lang="en-US" smtClean="0"/>
              <a:pPr/>
              <a:t>11/13/2013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50B3D-01B3-41D9-8C78-19034804F1A6}" type="slidenum">
              <a:rPr lang="en-US" smtClean="0"/>
              <a:pPr/>
              <a:t>‹#›</a:t>
            </a:fld>
            <a:endParaRPr lang="en-US"/>
          </a:p>
        </p:txBody>
      </p:sp>
      <p:pic>
        <p:nvPicPr>
          <p:cNvPr id="9" name="Picture 1"/>
          <p:cNvPicPr>
            <a:picLocks noChangeArrowheads="1"/>
          </p:cNvPicPr>
          <p:nvPr userDrawn="1"/>
        </p:nvPicPr>
        <p:blipFill>
          <a:blip r:embed="rId2" cstate="print"/>
          <a:srcRect/>
          <a:stretch>
            <a:fillRect/>
          </a:stretch>
        </p:blipFill>
        <p:spPr bwMode="auto">
          <a:xfrm>
            <a:off x="1587" y="5175250"/>
            <a:ext cx="9142413" cy="1682750"/>
          </a:xfrm>
          <a:prstGeom prst="rect">
            <a:avLst/>
          </a:prstGeom>
          <a:noFill/>
          <a:ln w="12700" cap="rnd">
            <a:noFill/>
            <a:round/>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8400"/>
            <a:ext cx="2133600" cy="365125"/>
          </a:xfrm>
        </p:spPr>
        <p:txBody>
          <a:bodyPr/>
          <a:lstStyle/>
          <a:p>
            <a:fld id="{1FC000F4-7378-4E10-99A1-59F5ABD75399}" type="datetimeFigureOut">
              <a:rPr lang="en-US" smtClean="0"/>
              <a:pPr/>
              <a:t>11/13/2013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750B3D-01B3-41D9-8C78-19034804F1A6}" type="slidenum">
              <a:rPr lang="en-US" smtClean="0"/>
              <a:pPr/>
              <a:t>‹#›</a:t>
            </a:fld>
            <a:endParaRPr lang="en-US"/>
          </a:p>
        </p:txBody>
      </p:sp>
      <p:pic>
        <p:nvPicPr>
          <p:cNvPr id="10" name="Picture 1"/>
          <p:cNvPicPr>
            <a:picLocks noChangeArrowheads="1"/>
          </p:cNvPicPr>
          <p:nvPr userDrawn="1"/>
        </p:nvPicPr>
        <p:blipFill>
          <a:blip r:embed="rId2" cstate="print"/>
          <a:srcRect/>
          <a:stretch>
            <a:fillRect/>
          </a:stretch>
        </p:blipFill>
        <p:spPr bwMode="auto">
          <a:xfrm>
            <a:off x="1587" y="5175250"/>
            <a:ext cx="9142413" cy="1682750"/>
          </a:xfrm>
          <a:prstGeom prst="rect">
            <a:avLst/>
          </a:prstGeom>
          <a:noFill/>
          <a:ln w="12700" cap="rnd">
            <a:noFill/>
            <a:round/>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C000F4-7378-4E10-99A1-59F5ABD75399}" type="datetimeFigureOut">
              <a:rPr lang="en-US" smtClean="0"/>
              <a:pPr/>
              <a:t>11/13/2013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750B3D-01B3-41D9-8C78-19034804F1A6}" type="slidenum">
              <a:rPr lang="en-US" smtClean="0"/>
              <a:pPr/>
              <a:t>‹#›</a:t>
            </a:fld>
            <a:endParaRPr lang="en-US"/>
          </a:p>
        </p:txBody>
      </p:sp>
      <p:pic>
        <p:nvPicPr>
          <p:cNvPr id="6" name="Picture 1"/>
          <p:cNvPicPr>
            <a:picLocks noChangeArrowheads="1"/>
          </p:cNvPicPr>
          <p:nvPr userDrawn="1"/>
        </p:nvPicPr>
        <p:blipFill>
          <a:blip r:embed="rId2" cstate="print"/>
          <a:srcRect/>
          <a:stretch>
            <a:fillRect/>
          </a:stretch>
        </p:blipFill>
        <p:spPr bwMode="auto">
          <a:xfrm>
            <a:off x="1587" y="5175250"/>
            <a:ext cx="9142413" cy="1682750"/>
          </a:xfrm>
          <a:prstGeom prst="rect">
            <a:avLst/>
          </a:prstGeom>
          <a:noFill/>
          <a:ln w="12700" cap="rnd">
            <a:noFill/>
            <a:round/>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C000F4-7378-4E10-99A1-59F5ABD75399}" type="datetimeFigureOut">
              <a:rPr lang="en-US" smtClean="0"/>
              <a:pPr/>
              <a:t>11/13/2013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750B3D-01B3-41D9-8C78-19034804F1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C000F4-7378-4E10-99A1-59F5ABD75399}" type="datetimeFigureOut">
              <a:rPr lang="en-US" smtClean="0"/>
              <a:pPr/>
              <a:t>11/13/2013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50B3D-01B3-41D9-8C78-19034804F1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C000F4-7378-4E10-99A1-59F5ABD75399}" type="datetimeFigureOut">
              <a:rPr lang="en-US" smtClean="0"/>
              <a:pPr/>
              <a:t>11/13/2013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50B3D-01B3-41D9-8C78-19034804F1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000F4-7378-4E10-99A1-59F5ABD75399}" type="datetimeFigureOut">
              <a:rPr lang="en-US" smtClean="0"/>
              <a:pPr/>
              <a:t>11/13/2013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50B3D-01B3-41D9-8C78-19034804F1A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33400"/>
            <a:ext cx="7772400" cy="1470025"/>
          </a:xfrm>
        </p:spPr>
        <p:txBody>
          <a:bodyPr>
            <a:noAutofit/>
          </a:bodyPr>
          <a:lstStyle/>
          <a:p>
            <a:r>
              <a:rPr lang="en-US" sz="3600" b="1" dirty="0" smtClean="0"/>
              <a:t>Westwood Neighborhood:</a:t>
            </a:r>
            <a:br>
              <a:rPr lang="en-US" sz="3600" b="1" dirty="0" smtClean="0"/>
            </a:br>
            <a:r>
              <a:rPr lang="en-US" sz="3600" dirty="0">
                <a:solidFill>
                  <a:schemeClr val="tx1">
                    <a:lumMod val="50000"/>
                    <a:lumOff val="50000"/>
                  </a:schemeClr>
                </a:solidFill>
              </a:rPr>
              <a:t>Healthy </a:t>
            </a:r>
            <a:r>
              <a:rPr lang="en-US" sz="3600" dirty="0" smtClean="0">
                <a:solidFill>
                  <a:schemeClr val="tx1">
                    <a:lumMod val="50000"/>
                    <a:lumOff val="50000"/>
                  </a:schemeClr>
                </a:solidFill>
              </a:rPr>
              <a:t>Communities Grants &amp; Grassroots Partnerships</a:t>
            </a:r>
            <a:endParaRPr lang="en-US" sz="3600" dirty="0">
              <a:solidFill>
                <a:schemeClr val="tx1">
                  <a:lumMod val="50000"/>
                  <a:lumOff val="50000"/>
                </a:schemeClr>
              </a:solidFill>
            </a:endParaRPr>
          </a:p>
        </p:txBody>
      </p:sp>
      <p:sp>
        <p:nvSpPr>
          <p:cNvPr id="3" name="Subtitle 2"/>
          <p:cNvSpPr>
            <a:spLocks noGrp="1"/>
          </p:cNvSpPr>
          <p:nvPr>
            <p:ph type="subTitle" idx="1"/>
          </p:nvPr>
        </p:nvSpPr>
        <p:spPr>
          <a:xfrm>
            <a:off x="1219200" y="2438400"/>
            <a:ext cx="6400800" cy="2324100"/>
          </a:xfrm>
        </p:spPr>
        <p:txBody>
          <a:bodyPr/>
          <a:lstStyle/>
          <a:p>
            <a:r>
              <a:rPr lang="en-US" sz="2400" dirty="0" smtClean="0">
                <a:solidFill>
                  <a:schemeClr val="tx1"/>
                </a:solidFill>
              </a:rPr>
              <a:t>Rachel </a:t>
            </a:r>
            <a:r>
              <a:rPr lang="en-US" sz="2400" dirty="0" smtClean="0">
                <a:solidFill>
                  <a:schemeClr val="tx1"/>
                </a:solidFill>
              </a:rPr>
              <a:t>Cleaves, LiveWell </a:t>
            </a:r>
            <a:r>
              <a:rPr lang="en-US" sz="2400" dirty="0" smtClean="0">
                <a:solidFill>
                  <a:schemeClr val="tx1"/>
                </a:solidFill>
              </a:rPr>
              <a:t>Westwood </a:t>
            </a:r>
            <a:r>
              <a:rPr lang="en-US" sz="2400" dirty="0" smtClean="0">
                <a:solidFill>
                  <a:schemeClr val="tx1"/>
                </a:solidFill>
              </a:rPr>
              <a:t> </a:t>
            </a:r>
            <a:endParaRPr lang="en-US" sz="2400" dirty="0" smtClean="0">
              <a:solidFill>
                <a:schemeClr val="tx1"/>
              </a:solidFill>
            </a:endParaRPr>
          </a:p>
          <a:p>
            <a:r>
              <a:rPr lang="en-US" sz="2400" dirty="0" smtClean="0">
                <a:solidFill>
                  <a:schemeClr val="tx1"/>
                </a:solidFill>
              </a:rPr>
              <a:t>Jose </a:t>
            </a:r>
            <a:r>
              <a:rPr lang="en-US" sz="2400" dirty="0" smtClean="0">
                <a:solidFill>
                  <a:schemeClr val="tx1"/>
                </a:solidFill>
              </a:rPr>
              <a:t>Esparza,  BuCu West</a:t>
            </a:r>
          </a:p>
          <a:p>
            <a:r>
              <a:rPr lang="en-US" sz="2400" dirty="0" smtClean="0">
                <a:solidFill>
                  <a:schemeClr val="tx1"/>
                </a:solidFill>
              </a:rPr>
              <a:t>Eric Kornacki, Revision International</a:t>
            </a:r>
            <a:endParaRPr lang="en-US" sz="2400" dirty="0" smtClean="0">
              <a:solidFill>
                <a:schemeClr val="tx1"/>
              </a:solidFill>
            </a:endParaRP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8" y="4038601"/>
            <a:ext cx="4720896" cy="2832538"/>
          </a:xfrm>
          <a:prstGeom prst="rect">
            <a:avLst/>
          </a:prstGeom>
        </p:spPr>
      </p:pic>
      <p:pic>
        <p:nvPicPr>
          <p:cNvPr id="9" name="Picture 8" descr="2010-01-28zumba (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3771" y="4038600"/>
            <a:ext cx="4230229"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7047"/>
            <a:ext cx="7110350" cy="571500"/>
          </a:xfrm>
        </p:spPr>
        <p:txBody>
          <a:bodyPr>
            <a:normAutofit fontScale="90000"/>
          </a:bodyPr>
          <a:lstStyle/>
          <a:p>
            <a:r>
              <a:rPr lang="en-US" dirty="0" smtClean="0"/>
              <a:t>What Is Healthy Places?</a:t>
            </a:r>
            <a:endParaRPr lang="en-US" dirty="0"/>
          </a:p>
        </p:txBody>
      </p:sp>
      <p:sp>
        <p:nvSpPr>
          <p:cNvPr id="3" name="Content Placeholder 2"/>
          <p:cNvSpPr>
            <a:spLocks noGrp="1"/>
          </p:cNvSpPr>
          <p:nvPr>
            <p:ph idx="1"/>
          </p:nvPr>
        </p:nvSpPr>
        <p:spPr>
          <a:xfrm>
            <a:off x="304800" y="2667000"/>
            <a:ext cx="8229600" cy="4525963"/>
          </a:xfrm>
        </p:spPr>
        <p:txBody>
          <a:bodyPr/>
          <a:lstStyle/>
          <a:p>
            <a:pPr marL="0" indent="0">
              <a:buNone/>
            </a:pPr>
            <a:r>
              <a:rPr lang="en-US" sz="2400" dirty="0" smtClean="0"/>
              <a:t>Healthy </a:t>
            </a:r>
            <a:r>
              <a:rPr lang="en-US" sz="2400" dirty="0"/>
              <a:t>Places is a five-year </a:t>
            </a:r>
            <a:r>
              <a:rPr lang="en-US" sz="2400" dirty="0" smtClean="0"/>
              <a:t>initiative </a:t>
            </a:r>
            <a:r>
              <a:rPr lang="en-US" sz="2400" dirty="0"/>
              <a:t>of the Colorado Health Foundation to promote better health through the built environment. The foundation is committing financial technical resources toward the initiative</a:t>
            </a:r>
            <a:r>
              <a:rPr lang="en-US" sz="2400" dirty="0" smtClean="0"/>
              <a:t>.</a:t>
            </a:r>
          </a:p>
          <a:p>
            <a:pPr marL="0" indent="0">
              <a:buNone/>
            </a:pPr>
            <a:endParaRPr lang="en-US" sz="2400" dirty="0" smtClean="0"/>
          </a:p>
          <a:p>
            <a:pPr marL="0" indent="0">
              <a:buNone/>
            </a:pPr>
            <a:r>
              <a:rPr lang="en-US" sz="2400" dirty="0" smtClean="0"/>
              <a:t>The three communities involved in the initiative include: </a:t>
            </a:r>
          </a:p>
          <a:p>
            <a:r>
              <a:rPr lang="en-US" sz="2400" i="1" dirty="0" smtClean="0"/>
              <a:t>The southeast portion of Arvada</a:t>
            </a:r>
          </a:p>
          <a:p>
            <a:r>
              <a:rPr lang="en-US" sz="2400" i="1" dirty="0" smtClean="0"/>
              <a:t>Lamar, CO</a:t>
            </a:r>
          </a:p>
          <a:p>
            <a:r>
              <a:rPr lang="en-US" sz="2400" i="1" dirty="0" smtClean="0"/>
              <a:t>Westwood neighborhood in Denver</a:t>
            </a:r>
          </a:p>
          <a:p>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6525"/>
            <a:ext cx="38481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2819400" cy="198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9705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52400"/>
            <a:ext cx="8915400" cy="571500"/>
          </a:xfrm>
        </p:spPr>
        <p:txBody>
          <a:bodyPr>
            <a:normAutofit fontScale="90000"/>
          </a:bodyPr>
          <a:lstStyle/>
          <a:p>
            <a:r>
              <a:rPr lang="en-US" dirty="0" smtClean="0"/>
              <a:t>HEALTHY PLACES ARE WALKABLE PLACES</a:t>
            </a:r>
          </a:p>
        </p:txBody>
      </p:sp>
      <p:sp>
        <p:nvSpPr>
          <p:cNvPr id="12291" name="Content Placeholder 2"/>
          <p:cNvSpPr>
            <a:spLocks noGrp="1"/>
          </p:cNvSpPr>
          <p:nvPr>
            <p:ph sz="half" idx="1"/>
          </p:nvPr>
        </p:nvSpPr>
        <p:spPr bwMode="auto">
          <a:xfrm>
            <a:off x="685800" y="1066800"/>
            <a:ext cx="3657600" cy="4052888"/>
          </a:xfrm>
          <a:noFill/>
          <a:ln>
            <a:miter lim="800000"/>
            <a:headEnd/>
            <a:tailEnd/>
          </a:ln>
        </p:spPr>
        <p:txBody>
          <a:bodyPr vert="horz" wrap="square" lIns="91440" tIns="45720" rIns="91440" bIns="45720" numCol="1" anchor="t" anchorCtr="0" compatLnSpc="1">
            <a:prstTxWarp prst="textNoShape">
              <a:avLst/>
            </a:prstTxWarp>
            <a:normAutofit fontScale="92500" lnSpcReduction="20000"/>
          </a:bodyPr>
          <a:lstStyle/>
          <a:p>
            <a:r>
              <a:rPr lang="en-US" dirty="0" smtClean="0"/>
              <a:t>Walkable communities are good places to live, work and invest</a:t>
            </a:r>
          </a:p>
          <a:p>
            <a:endParaRPr lang="en-US" dirty="0" smtClean="0"/>
          </a:p>
          <a:p>
            <a:r>
              <a:rPr lang="en-US" dirty="0" smtClean="0"/>
              <a:t>Walking can sometimes be dangerous and difficult </a:t>
            </a:r>
          </a:p>
          <a:p>
            <a:endParaRPr lang="en-US" dirty="0" smtClean="0"/>
          </a:p>
          <a:p>
            <a:r>
              <a:rPr lang="en-US" dirty="0" smtClean="0"/>
              <a:t>Planners and engineers can create walkable communities</a:t>
            </a:r>
          </a:p>
          <a:p>
            <a:endParaRPr lang="en-US" dirty="0"/>
          </a:p>
        </p:txBody>
      </p:sp>
      <p:pic>
        <p:nvPicPr>
          <p:cNvPr id="12292" name="Picture 3"/>
          <p:cNvPicPr>
            <a:picLocks noGrp="1" noChangeAspect="1" noChangeArrowheads="1"/>
          </p:cNvPicPr>
          <p:nvPr>
            <p:ph sz="half" idx="2"/>
          </p:nvPr>
        </p:nvPicPr>
        <p:blipFill>
          <a:blip r:embed="rId3" cstate="print"/>
          <a:srcRect/>
          <a:stretch>
            <a:fillRect/>
          </a:stretch>
        </p:blipFill>
        <p:spPr bwMode="auto">
          <a:xfrm>
            <a:off x="4876800" y="914400"/>
            <a:ext cx="3962400" cy="2362200"/>
          </a:xfrm>
          <a:noFill/>
          <a:ln>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4876800" y="3657056"/>
            <a:ext cx="4177734" cy="2591344"/>
          </a:xfrm>
          <a:prstGeom prst="rect">
            <a:avLst/>
          </a:prstGeom>
          <a:noFill/>
          <a:ln>
            <a:miter lim="800000"/>
            <a:headEnd/>
            <a:tailEnd/>
          </a:ln>
        </p:spPr>
      </p:pic>
    </p:spTree>
    <p:extLst>
      <p:ext uri="{BB962C8B-B14F-4D97-AF65-F5344CB8AC3E}">
        <p14:creationId xmlns:p14="http://schemas.microsoft.com/office/powerpoint/2010/main" val="1937051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1143000"/>
            <a:ext cx="7110412" cy="571500"/>
          </a:xfrm>
        </p:spPr>
        <p:txBody>
          <a:bodyPr>
            <a:normAutofit fontScale="90000"/>
          </a:bodyPr>
          <a:lstStyle/>
          <a:p>
            <a:r>
              <a:rPr lang="en-US" dirty="0" smtClean="0"/>
              <a:t>THE PANEL’S ASSIGNMENT</a:t>
            </a:r>
          </a:p>
        </p:txBody>
      </p:sp>
      <p:sp>
        <p:nvSpPr>
          <p:cNvPr id="7171" name="Oval 3"/>
          <p:cNvSpPr>
            <a:spLocks noChangeArrowheads="1"/>
          </p:cNvSpPr>
          <p:nvPr/>
        </p:nvSpPr>
        <p:spPr bwMode="auto">
          <a:xfrm>
            <a:off x="1838325" y="2200275"/>
            <a:ext cx="533400" cy="533400"/>
          </a:xfrm>
          <a:prstGeom prst="ellipse">
            <a:avLst/>
          </a:prstGeom>
          <a:solidFill>
            <a:srgbClr val="547121"/>
          </a:solidFill>
          <a:ln w="9525">
            <a:noFill/>
            <a:round/>
            <a:headEnd/>
            <a:tailEnd/>
          </a:ln>
        </p:spPr>
        <p:txBody>
          <a:bodyPr/>
          <a:lstStyle/>
          <a:p>
            <a:pPr eaLnBrk="0" hangingPunct="0"/>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172" name="TextBox 4"/>
          <p:cNvSpPr txBox="1">
            <a:spLocks noChangeArrowheads="1"/>
          </p:cNvSpPr>
          <p:nvPr/>
        </p:nvSpPr>
        <p:spPr bwMode="auto">
          <a:xfrm>
            <a:off x="1863746" y="2713038"/>
            <a:ext cx="488950" cy="584200"/>
          </a:xfrm>
          <a:prstGeom prst="rect">
            <a:avLst/>
          </a:prstGeom>
          <a:noFill/>
          <a:ln w="9525">
            <a:noFill/>
            <a:miter lim="800000"/>
            <a:headEnd/>
            <a:tailEnd/>
          </a:ln>
        </p:spPr>
        <p:txBody>
          <a:bodyPr>
            <a:spAutoFit/>
          </a:bodyPr>
          <a:lstStyle/>
          <a:p>
            <a:r>
              <a:rPr lang="en-US" sz="3200" dirty="0" smtClean="0">
                <a:solidFill>
                  <a:schemeClr val="bg1"/>
                </a:solidFill>
                <a:latin typeface="Arial Black" pitchFamily="34" charset="0"/>
              </a:rPr>
              <a:t>1</a:t>
            </a:r>
            <a:endParaRPr lang="en-US" sz="3200" dirty="0">
              <a:solidFill>
                <a:schemeClr val="bg1"/>
              </a:solidFill>
              <a:latin typeface="Arial Black" pitchFamily="34" charset="0"/>
            </a:endParaRPr>
          </a:p>
        </p:txBody>
      </p:sp>
      <p:sp>
        <p:nvSpPr>
          <p:cNvPr id="7173" name="Oval 7"/>
          <p:cNvSpPr>
            <a:spLocks noChangeArrowheads="1"/>
          </p:cNvSpPr>
          <p:nvPr/>
        </p:nvSpPr>
        <p:spPr bwMode="auto">
          <a:xfrm>
            <a:off x="1838325" y="4079875"/>
            <a:ext cx="533400" cy="534988"/>
          </a:xfrm>
          <a:prstGeom prst="ellipse">
            <a:avLst/>
          </a:prstGeom>
          <a:solidFill>
            <a:srgbClr val="547121"/>
          </a:solidFill>
          <a:ln w="9525">
            <a:noFill/>
            <a:round/>
            <a:headEnd/>
            <a:tailEnd/>
          </a:ln>
        </p:spPr>
        <p:txBody>
          <a:bodyPr/>
          <a:lstStyle/>
          <a:p>
            <a:pPr eaLnBrk="0" hangingPunct="0"/>
            <a:endParaRPr lang="en-US"/>
          </a:p>
        </p:txBody>
      </p:sp>
      <p:sp>
        <p:nvSpPr>
          <p:cNvPr id="7174" name="TextBox 8"/>
          <p:cNvSpPr txBox="1">
            <a:spLocks noChangeArrowheads="1"/>
          </p:cNvSpPr>
          <p:nvPr/>
        </p:nvSpPr>
        <p:spPr bwMode="auto">
          <a:xfrm>
            <a:off x="1874859" y="4603750"/>
            <a:ext cx="488950" cy="585788"/>
          </a:xfrm>
          <a:prstGeom prst="rect">
            <a:avLst/>
          </a:prstGeom>
          <a:noFill/>
          <a:ln w="9525">
            <a:noFill/>
            <a:miter lim="800000"/>
            <a:headEnd/>
            <a:tailEnd/>
          </a:ln>
        </p:spPr>
        <p:txBody>
          <a:bodyPr>
            <a:spAutoFit/>
          </a:bodyPr>
          <a:lstStyle/>
          <a:p>
            <a:r>
              <a:rPr lang="en-US" sz="3200">
                <a:solidFill>
                  <a:schemeClr val="bg1"/>
                </a:solidFill>
                <a:latin typeface="Arial Black" pitchFamily="34" charset="0"/>
              </a:rPr>
              <a:t>2</a:t>
            </a:r>
          </a:p>
        </p:txBody>
      </p:sp>
      <p:sp>
        <p:nvSpPr>
          <p:cNvPr id="7175" name="Content Placeholder 1"/>
          <p:cNvSpPr>
            <a:spLocks noGrp="1"/>
          </p:cNvSpPr>
          <p:nvPr>
            <p:ph idx="1"/>
          </p:nvPr>
        </p:nvSpPr>
        <p:spPr bwMode="auto">
          <a:xfrm>
            <a:off x="2593996" y="2209800"/>
            <a:ext cx="5105400" cy="1447800"/>
          </a:xfrm>
          <a:noFill/>
          <a:ln>
            <a:miter lim="800000"/>
            <a:headEnd/>
            <a:tailEnd/>
          </a:ln>
        </p:spPr>
        <p:txBody>
          <a:bodyPr vert="horz" wrap="square" lIns="91440" tIns="45720" rIns="91440" bIns="45720" numCol="1" anchor="t" anchorCtr="0" compatLnSpc="1">
            <a:prstTxWarp prst="textNoShape">
              <a:avLst/>
            </a:prstTxWarp>
            <a:normAutofit fontScale="85000" lnSpcReduction="10000"/>
          </a:bodyPr>
          <a:lstStyle/>
          <a:p>
            <a:pPr marL="0" indent="0">
              <a:buFontTx/>
              <a:buNone/>
            </a:pPr>
            <a:r>
              <a:rPr lang="en-US" sz="2000" dirty="0" smtClean="0">
                <a:cs typeface="Arial" charset="0"/>
              </a:rPr>
              <a:t>As part of the Colorado Healthy Places Initiative the ULI Panel was ask to consider how Westwood could foster a built environment that would make it easier to walk, bike, play and engage in daily activities that encourage movement and connection.</a:t>
            </a:r>
          </a:p>
          <a:p>
            <a:pPr marL="0" indent="0">
              <a:buFontTx/>
              <a:buNone/>
            </a:pPr>
            <a:endParaRPr lang="en-US" dirty="0" smtClean="0">
              <a:cs typeface="Arial" charset="0"/>
            </a:endParaRPr>
          </a:p>
        </p:txBody>
      </p:sp>
      <p:sp>
        <p:nvSpPr>
          <p:cNvPr id="2" name="Rectangle 1"/>
          <p:cNvSpPr/>
          <p:nvPr/>
        </p:nvSpPr>
        <p:spPr>
          <a:xfrm>
            <a:off x="2593996" y="4238625"/>
            <a:ext cx="4953000" cy="1323975"/>
          </a:xfrm>
          <a:prstGeom prst="rect">
            <a:avLst/>
          </a:prstGeom>
        </p:spPr>
        <p:txBody>
          <a:bodyPr>
            <a:spAutoFit/>
          </a:bodyPr>
          <a:lstStyle/>
          <a:p>
            <a:pPr>
              <a:defRPr/>
            </a:pPr>
            <a:r>
              <a:rPr lang="en-US" sz="2000" b="0" dirty="0">
                <a:latin typeface="+mj-lt"/>
              </a:rPr>
              <a:t>The panel was also asked to recommend specific infrastructure investments that promote walking, biking, and access to open space and recreational facilities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0"/>
            <a:ext cx="38481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522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5715000" y="3880533"/>
            <a:ext cx="2739880" cy="3095049"/>
          </a:xfrm>
          <a:prstGeom prst="rect">
            <a:avLst/>
          </a:prstGeom>
          <a:noFill/>
          <a:ln w="9525">
            <a:noFill/>
            <a:miter lim="800000"/>
            <a:headEnd/>
            <a:tailEnd/>
          </a:ln>
          <a:effectLst/>
        </p:spPr>
      </p:pic>
      <p:sp>
        <p:nvSpPr>
          <p:cNvPr id="2" name="Title 1"/>
          <p:cNvSpPr>
            <a:spLocks noGrp="1"/>
          </p:cNvSpPr>
          <p:nvPr>
            <p:ph type="title"/>
          </p:nvPr>
        </p:nvSpPr>
        <p:spPr>
          <a:xfrm>
            <a:off x="457200" y="-32657"/>
            <a:ext cx="8229600" cy="1143000"/>
          </a:xfrm>
        </p:spPr>
        <p:txBody>
          <a:bodyPr/>
          <a:lstStyle/>
          <a:p>
            <a:r>
              <a:rPr lang="en-US" dirty="0" smtClean="0"/>
              <a:t>BIG IDEAS</a:t>
            </a:r>
            <a:endParaRPr lang="en-US" dirty="0"/>
          </a:p>
        </p:txBody>
      </p:sp>
      <p:sp>
        <p:nvSpPr>
          <p:cNvPr id="3" name="Content Placeholder 2"/>
          <p:cNvSpPr>
            <a:spLocks noGrp="1"/>
          </p:cNvSpPr>
          <p:nvPr>
            <p:ph idx="1"/>
          </p:nvPr>
        </p:nvSpPr>
        <p:spPr>
          <a:xfrm>
            <a:off x="533400" y="902094"/>
            <a:ext cx="8229600" cy="4525963"/>
          </a:xfrm>
        </p:spPr>
        <p:txBody>
          <a:bodyPr/>
          <a:lstStyle/>
          <a:p>
            <a:pPr>
              <a:spcBef>
                <a:spcPts val="0"/>
              </a:spcBef>
              <a:buFont typeface="+mj-lt"/>
              <a:buAutoNum type="arabicPeriod"/>
            </a:pPr>
            <a:r>
              <a:rPr lang="en-US" sz="2400" dirty="0"/>
              <a:t>Create a unique identity – Latino Cultural </a:t>
            </a:r>
            <a:r>
              <a:rPr lang="en-US" sz="2400" dirty="0" smtClean="0"/>
              <a:t>District</a:t>
            </a:r>
          </a:p>
          <a:p>
            <a:pPr>
              <a:spcBef>
                <a:spcPts val="0"/>
              </a:spcBef>
              <a:buFont typeface="+mj-lt"/>
              <a:buAutoNum type="arabicPeriod"/>
            </a:pPr>
            <a:endParaRPr lang="en-US" sz="2400" dirty="0"/>
          </a:p>
          <a:p>
            <a:pPr>
              <a:spcBef>
                <a:spcPts val="0"/>
              </a:spcBef>
              <a:buFont typeface="+mj-lt"/>
              <a:buAutoNum type="arabicPeriod"/>
            </a:pPr>
            <a:r>
              <a:rPr lang="en-US" sz="2400" dirty="0"/>
              <a:t>Create a Main Street – Transform Morrison Road</a:t>
            </a:r>
          </a:p>
          <a:p>
            <a:pPr>
              <a:spcBef>
                <a:spcPts val="0"/>
              </a:spcBef>
              <a:buFont typeface="+mj-lt"/>
              <a:buAutoNum type="arabicPeriod"/>
            </a:pPr>
            <a:endParaRPr lang="en-US" sz="2400" dirty="0" smtClean="0"/>
          </a:p>
          <a:p>
            <a:pPr>
              <a:spcBef>
                <a:spcPts val="0"/>
              </a:spcBef>
              <a:buFont typeface="+mj-lt"/>
              <a:buAutoNum type="arabicPeriod"/>
            </a:pPr>
            <a:r>
              <a:rPr lang="en-US" sz="2400" dirty="0" smtClean="0"/>
              <a:t>Create </a:t>
            </a:r>
            <a:r>
              <a:rPr lang="en-US" sz="2400" dirty="0"/>
              <a:t>a plaza at the heart of the neighborhood</a:t>
            </a:r>
          </a:p>
          <a:p>
            <a:pPr>
              <a:spcBef>
                <a:spcPts val="0"/>
              </a:spcBef>
              <a:buFont typeface="+mj-lt"/>
              <a:buAutoNum type="arabicPeriod"/>
            </a:pPr>
            <a:endParaRPr lang="en-US" sz="2400" dirty="0" smtClean="0"/>
          </a:p>
          <a:p>
            <a:pPr>
              <a:spcBef>
                <a:spcPts val="0"/>
              </a:spcBef>
              <a:buFont typeface="+mj-lt"/>
              <a:buAutoNum type="arabicPeriod"/>
            </a:pPr>
            <a:r>
              <a:rPr lang="en-US" sz="2400" dirty="0" smtClean="0"/>
              <a:t>Create </a:t>
            </a:r>
            <a:r>
              <a:rPr lang="en-US" sz="2400" dirty="0"/>
              <a:t>neighborhood connections using open space and greenways</a:t>
            </a:r>
          </a:p>
          <a:p>
            <a:pPr>
              <a:buFont typeface="+mj-lt"/>
              <a:buAutoNum type="arabicPeriod"/>
            </a:pPr>
            <a:endParaRPr lang="en-US" dirty="0"/>
          </a:p>
        </p:txBody>
      </p:sp>
      <p:pic>
        <p:nvPicPr>
          <p:cNvPr id="4" name="Picture 2"/>
          <p:cNvPicPr>
            <a:picLocks noChangeAspect="1" noChangeArrowheads="1"/>
          </p:cNvPicPr>
          <p:nvPr/>
        </p:nvPicPr>
        <p:blipFill>
          <a:blip r:embed="rId4" cstate="print"/>
          <a:srcRect/>
          <a:stretch>
            <a:fillRect/>
          </a:stretch>
        </p:blipFill>
        <p:spPr bwMode="auto">
          <a:xfrm>
            <a:off x="762000" y="4207668"/>
            <a:ext cx="4572000" cy="2440781"/>
          </a:xfrm>
          <a:prstGeom prst="rect">
            <a:avLst/>
          </a:prstGeom>
          <a:noFill/>
          <a:ln w="9525">
            <a:noFill/>
            <a:miter lim="800000"/>
            <a:headEnd/>
            <a:tailEnd/>
          </a:ln>
          <a:effectLst/>
        </p:spPr>
      </p:pic>
    </p:spTree>
    <p:extLst>
      <p:ext uri="{BB962C8B-B14F-4D97-AF65-F5344CB8AC3E}">
        <p14:creationId xmlns:p14="http://schemas.microsoft.com/office/powerpoint/2010/main" val="2756189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09600" y="381000"/>
            <a:ext cx="8077200" cy="381000"/>
          </a:xfrm>
        </p:spPr>
        <p:txBody>
          <a:bodyPr>
            <a:normAutofit fontScale="90000"/>
          </a:bodyPr>
          <a:lstStyle/>
          <a:p>
            <a:r>
              <a:rPr lang="en-US" smtClean="0"/>
              <a:t>“MAIN STREET” with Gathering Areas</a:t>
            </a:r>
          </a:p>
        </p:txBody>
      </p:sp>
      <p:sp>
        <p:nvSpPr>
          <p:cNvPr id="5" name="TextBox 6"/>
          <p:cNvSpPr txBox="1">
            <a:spLocks noChangeArrowheads="1"/>
          </p:cNvSpPr>
          <p:nvPr/>
        </p:nvSpPr>
        <p:spPr bwMode="auto">
          <a:xfrm>
            <a:off x="609600" y="990600"/>
            <a:ext cx="2819400" cy="5693866"/>
          </a:xfrm>
          <a:prstGeom prst="rect">
            <a:avLst/>
          </a:prstGeom>
          <a:noFill/>
          <a:ln w="9525">
            <a:noFill/>
            <a:miter lim="800000"/>
            <a:headEnd/>
            <a:tailEnd/>
          </a:ln>
        </p:spPr>
        <p:txBody>
          <a:bodyPr wrap="square">
            <a:spAutoFit/>
          </a:bodyPr>
          <a:lstStyle>
            <a:lvl1pPr marL="233363" indent="-233363" eaLnBrk="0" hangingPunct="0">
              <a:defRPr sz="2400" b="1">
                <a:solidFill>
                  <a:schemeClr val="tx1"/>
                </a:solidFill>
                <a:latin typeface="Times" pitchFamily="18" charset="0"/>
                <a:cs typeface="Arial" pitchFamily="34" charset="0"/>
              </a:defRPr>
            </a:lvl1pPr>
            <a:lvl2pPr marL="742950" indent="-285750" eaLnBrk="0" hangingPunct="0">
              <a:defRPr sz="2400" b="1">
                <a:solidFill>
                  <a:schemeClr val="tx1"/>
                </a:solidFill>
                <a:latin typeface="Times" pitchFamily="18" charset="0"/>
                <a:cs typeface="Arial" pitchFamily="34" charset="0"/>
              </a:defRPr>
            </a:lvl2pPr>
            <a:lvl3pPr marL="1143000" indent="-228600" eaLnBrk="0" hangingPunct="0">
              <a:defRPr sz="2400" b="1">
                <a:solidFill>
                  <a:schemeClr val="tx1"/>
                </a:solidFill>
                <a:latin typeface="Times" pitchFamily="18" charset="0"/>
                <a:cs typeface="Arial" pitchFamily="34" charset="0"/>
              </a:defRPr>
            </a:lvl3pPr>
            <a:lvl4pPr marL="1600200" indent="-228600" eaLnBrk="0" hangingPunct="0">
              <a:defRPr sz="2400" b="1">
                <a:solidFill>
                  <a:schemeClr val="tx1"/>
                </a:solidFill>
                <a:latin typeface="Times" pitchFamily="18" charset="0"/>
                <a:cs typeface="Arial" pitchFamily="34" charset="0"/>
              </a:defRPr>
            </a:lvl4pPr>
            <a:lvl5pPr marL="2057400" indent="-228600" eaLnBrk="0" hangingPunct="0">
              <a:defRPr sz="2400" b="1">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pitchFamily="18" charset="0"/>
                <a:cs typeface="Arial" pitchFamily="34" charset="0"/>
              </a:defRPr>
            </a:lvl9pPr>
          </a:lstStyle>
          <a:p>
            <a:pPr eaLnBrk="1" hangingPunct="1">
              <a:spcAft>
                <a:spcPts val="600"/>
              </a:spcAft>
              <a:buFont typeface="Arial" pitchFamily="34" charset="0"/>
              <a:buChar char="•"/>
              <a:defRPr/>
            </a:pPr>
            <a:r>
              <a:rPr lang="en-US" sz="2000" b="0" dirty="0" smtClean="0">
                <a:latin typeface="+mj-lt"/>
              </a:rPr>
              <a:t>Transform Morrison Road from “</a:t>
            </a:r>
            <a:r>
              <a:rPr lang="en-US" sz="2000" b="0" i="1" dirty="0" smtClean="0">
                <a:latin typeface="+mj-lt"/>
              </a:rPr>
              <a:t>Divider</a:t>
            </a:r>
            <a:r>
              <a:rPr lang="en-US" sz="2000" b="0" dirty="0" smtClean="0">
                <a:latin typeface="+mj-lt"/>
              </a:rPr>
              <a:t>” to “</a:t>
            </a:r>
            <a:r>
              <a:rPr lang="en-US" sz="2000" b="0" i="1" dirty="0" smtClean="0">
                <a:latin typeface="+mj-lt"/>
              </a:rPr>
              <a:t>Connector</a:t>
            </a:r>
            <a:r>
              <a:rPr lang="en-US" sz="2000" b="0" dirty="0" smtClean="0">
                <a:latin typeface="+mj-lt"/>
              </a:rPr>
              <a:t>”</a:t>
            </a:r>
          </a:p>
          <a:p>
            <a:pPr eaLnBrk="1" hangingPunct="1">
              <a:spcAft>
                <a:spcPts val="600"/>
              </a:spcAft>
              <a:buFont typeface="Arial" pitchFamily="34" charset="0"/>
              <a:buChar char="•"/>
              <a:defRPr/>
            </a:pPr>
            <a:r>
              <a:rPr lang="en-US" sz="2000" b="0" dirty="0" smtClean="0">
                <a:latin typeface="+mj-lt"/>
              </a:rPr>
              <a:t>Community spine activated with shopping, restaurants, services, businesses, urban housing</a:t>
            </a:r>
          </a:p>
          <a:p>
            <a:pPr eaLnBrk="1" hangingPunct="1">
              <a:spcAft>
                <a:spcPts val="600"/>
              </a:spcAft>
              <a:buFont typeface="Arial" pitchFamily="34" charset="0"/>
              <a:buChar char="•"/>
              <a:defRPr/>
            </a:pPr>
            <a:r>
              <a:rPr lang="en-US" sz="2000" b="0" dirty="0" smtClean="0">
                <a:latin typeface="+mj-lt"/>
              </a:rPr>
              <a:t>Core area between Kentucky and Virginia; central node at Exposition</a:t>
            </a:r>
          </a:p>
          <a:p>
            <a:pPr eaLnBrk="1" hangingPunct="1">
              <a:spcAft>
                <a:spcPts val="600"/>
              </a:spcAft>
              <a:buFont typeface="Arial" pitchFamily="34" charset="0"/>
              <a:buChar char="•"/>
              <a:defRPr/>
            </a:pPr>
            <a:r>
              <a:rPr lang="en-US" sz="2000" b="0" dirty="0" smtClean="0">
                <a:latin typeface="+mj-lt"/>
              </a:rPr>
              <a:t>Safe pedestrian crossings/traffic controls, traffic calming </a:t>
            </a:r>
            <a:r>
              <a:rPr lang="en-US" sz="2000" b="0" dirty="0" smtClean="0">
                <a:latin typeface="+mj-lt"/>
              </a:rPr>
              <a:t> </a:t>
            </a:r>
            <a:endParaRPr lang="en-US" b="0" dirty="0" smtClean="0">
              <a:latin typeface="Franklin Gothic Medium Cond" pitchFamily="34" charset="0"/>
            </a:endParaRPr>
          </a:p>
          <a:p>
            <a:pPr eaLnBrk="1" hangingPunct="1">
              <a:defRPr/>
            </a:pPr>
            <a:endParaRPr lang="en-US" b="0" dirty="0" smtClean="0">
              <a:latin typeface="Franklin Gothic Medium Cond" pitchFamily="34" charset="0"/>
            </a:endParaRPr>
          </a:p>
        </p:txBody>
      </p:sp>
      <p:sp>
        <p:nvSpPr>
          <p:cNvPr id="7" name="TextBox 6"/>
          <p:cNvSpPr txBox="1"/>
          <p:nvPr/>
        </p:nvSpPr>
        <p:spPr>
          <a:xfrm>
            <a:off x="7239000" y="2209800"/>
            <a:ext cx="1447800" cy="307975"/>
          </a:xfrm>
          <a:prstGeom prst="rect">
            <a:avLst/>
          </a:prstGeom>
          <a:noFill/>
        </p:spPr>
        <p:txBody>
          <a:bodyPr>
            <a:spAutoFit/>
          </a:bodyPr>
          <a:lstStyle/>
          <a:p>
            <a:pPr>
              <a:defRPr/>
            </a:pPr>
            <a:r>
              <a:rPr lang="en-US" sz="1400" dirty="0">
                <a:latin typeface="+mj-lt"/>
              </a:rPr>
              <a:t>Virginia</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90" t="2399"/>
          <a:stretch/>
        </p:blipFill>
        <p:spPr bwMode="auto">
          <a:xfrm>
            <a:off x="3794032" y="848513"/>
            <a:ext cx="3978368" cy="2959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descr="C:\Users\eshreeve\Documents\ES projects\Brady Town Square\Street Tree parking\villCtr.jpg"/>
          <p:cNvPicPr>
            <a:picLocks noChangeAspect="1" noChangeArrowheads="1"/>
          </p:cNvPicPr>
          <p:nvPr/>
        </p:nvPicPr>
        <p:blipFill>
          <a:blip r:embed="rId4" cstate="print"/>
          <a:srcRect l="10811"/>
          <a:stretch>
            <a:fillRect/>
          </a:stretch>
        </p:blipFill>
        <p:spPr bwMode="auto">
          <a:xfrm>
            <a:off x="3824328" y="3763175"/>
            <a:ext cx="3948072" cy="2951023"/>
          </a:xfrm>
          <a:prstGeom prst="rect">
            <a:avLst/>
          </a:prstGeom>
          <a:noFill/>
          <a:ln w="9525">
            <a:noFill/>
            <a:miter lim="800000"/>
            <a:headEnd/>
            <a:tailEnd/>
          </a:ln>
        </p:spPr>
      </p:pic>
    </p:spTree>
    <p:extLst>
      <p:ext uri="{BB962C8B-B14F-4D97-AF65-F5344CB8AC3E}">
        <p14:creationId xmlns:p14="http://schemas.microsoft.com/office/powerpoint/2010/main" val="8329001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LU Plaza del Valle Street Scene"/>
          <p:cNvPicPr>
            <a:picLocks noChangeAspect="1" noChangeArrowheads="1"/>
          </p:cNvPicPr>
          <p:nvPr/>
        </p:nvPicPr>
        <p:blipFill>
          <a:blip r:embed="rId3" cstate="print"/>
          <a:srcRect l="6976" b="11075"/>
          <a:stretch>
            <a:fillRect/>
          </a:stretch>
        </p:blipFill>
        <p:spPr bwMode="auto">
          <a:xfrm>
            <a:off x="5334000" y="3713429"/>
            <a:ext cx="3978007" cy="2983505"/>
          </a:xfrm>
          <a:prstGeom prst="rect">
            <a:avLst/>
          </a:prstGeom>
          <a:noFill/>
          <a:ln w="9525">
            <a:noFill/>
            <a:miter lim="800000"/>
            <a:headEnd/>
            <a:tailEnd/>
          </a:ln>
        </p:spPr>
      </p:pic>
      <p:sp>
        <p:nvSpPr>
          <p:cNvPr id="3" name="Title 1"/>
          <p:cNvSpPr txBox="1">
            <a:spLocks/>
          </p:cNvSpPr>
          <p:nvPr/>
        </p:nvSpPr>
        <p:spPr>
          <a:xfrm>
            <a:off x="1600200" y="101906"/>
            <a:ext cx="4979624" cy="5334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lst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2400">
                <a:solidFill>
                  <a:srgbClr val="78A22E"/>
                </a:solidFill>
                <a:latin typeface="Arial Narrow" pitchFamily="34" charset="0"/>
              </a:defRPr>
            </a:lvl6pPr>
            <a:lvl7pPr marL="914400" algn="l" rtl="0" fontAlgn="base">
              <a:spcBef>
                <a:spcPct val="0"/>
              </a:spcBef>
              <a:spcAft>
                <a:spcPct val="0"/>
              </a:spcAft>
              <a:defRPr sz="2400">
                <a:solidFill>
                  <a:srgbClr val="78A22E"/>
                </a:solidFill>
                <a:latin typeface="Arial Narrow" pitchFamily="34" charset="0"/>
              </a:defRPr>
            </a:lvl7pPr>
            <a:lvl8pPr marL="1371600" algn="l" rtl="0" fontAlgn="base">
              <a:spcBef>
                <a:spcPct val="0"/>
              </a:spcBef>
              <a:spcAft>
                <a:spcPct val="0"/>
              </a:spcAft>
              <a:defRPr sz="2400">
                <a:solidFill>
                  <a:srgbClr val="78A22E"/>
                </a:solidFill>
                <a:latin typeface="Arial Narrow" pitchFamily="34" charset="0"/>
              </a:defRPr>
            </a:lvl8pPr>
            <a:lvl9pPr marL="1828800" algn="l" rtl="0" fontAlgn="base">
              <a:spcBef>
                <a:spcPct val="0"/>
              </a:spcBef>
              <a:spcAft>
                <a:spcPct val="0"/>
              </a:spcAft>
              <a:defRPr sz="2400">
                <a:solidFill>
                  <a:srgbClr val="78A22E"/>
                </a:solidFill>
                <a:latin typeface="Arial Narrow" pitchFamily="34" charset="0"/>
              </a:defRPr>
            </a:lvl9pPr>
          </a:lstStyle>
          <a:p>
            <a:r>
              <a:rPr lang="en-US" kern="0" dirty="0" smtClean="0"/>
              <a:t>CULTURAL DISTRICT</a:t>
            </a:r>
          </a:p>
          <a:p>
            <a:endParaRPr lang="en-US" kern="0" dirty="0" smtClean="0"/>
          </a:p>
        </p:txBody>
      </p:sp>
      <p:pic>
        <p:nvPicPr>
          <p:cNvPr id="4" name="Picture 1" descr="LU Mercados 177"/>
          <p:cNvPicPr>
            <a:picLocks noChangeAspect="1" noChangeArrowheads="1"/>
          </p:cNvPicPr>
          <p:nvPr/>
        </p:nvPicPr>
        <p:blipFill>
          <a:blip r:embed="rId4" cstate="print"/>
          <a:srcRect t="4439" r="15584" b="8409"/>
          <a:stretch>
            <a:fillRect/>
          </a:stretch>
        </p:blipFill>
        <p:spPr bwMode="auto">
          <a:xfrm>
            <a:off x="4876799" y="698479"/>
            <a:ext cx="3996675" cy="2997506"/>
          </a:xfrm>
          <a:prstGeom prst="rect">
            <a:avLst/>
          </a:prstGeom>
          <a:solidFill>
            <a:schemeClr val="bg1"/>
          </a:solidFill>
          <a:ln w="9525">
            <a:noFill/>
            <a:miter lim="800000"/>
            <a:headEnd/>
            <a:tailEnd/>
          </a:ln>
        </p:spPr>
      </p:pic>
      <p:pic>
        <p:nvPicPr>
          <p:cNvPr id="5" name="Content Placeholder 3" descr="Victoria Gardens 5953-Tom Fox.jpg"/>
          <p:cNvPicPr>
            <a:picLocks noChangeAspect="1"/>
          </p:cNvPicPr>
          <p:nvPr/>
        </p:nvPicPr>
        <p:blipFill>
          <a:blip r:embed="rId5" cstate="print"/>
          <a:srcRect t="8752" b="8752"/>
          <a:stretch>
            <a:fillRect/>
          </a:stretch>
        </p:blipFill>
        <p:spPr bwMode="auto">
          <a:xfrm>
            <a:off x="5508" y="4225998"/>
            <a:ext cx="3810000" cy="2359099"/>
          </a:xfrm>
          <a:prstGeom prst="rect">
            <a:avLst/>
          </a:prstGeom>
          <a:noFill/>
          <a:ln>
            <a:miter lim="800000"/>
            <a:headEnd/>
            <a:tailEnd/>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03" y="834324"/>
            <a:ext cx="4323724" cy="287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225998"/>
            <a:ext cx="25431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632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585788" y="152400"/>
            <a:ext cx="8329612" cy="571500"/>
          </a:xfrm>
        </p:spPr>
        <p:txBody>
          <a:bodyPr>
            <a:normAutofit fontScale="90000"/>
          </a:bodyPr>
          <a:lstStyle/>
          <a:p>
            <a:r>
              <a:rPr lang="en-US" smtClean="0"/>
              <a:t>PARKS + RECREATION FACILITIES</a:t>
            </a:r>
            <a:endParaRPr lang="en-US" sz="2400" smtClean="0"/>
          </a:p>
        </p:txBody>
      </p:sp>
      <p:sp>
        <p:nvSpPr>
          <p:cNvPr id="70701"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en-US"/>
          </a:p>
        </p:txBody>
      </p:sp>
      <p:sp>
        <p:nvSpPr>
          <p:cNvPr id="33838" name="TextBox 6"/>
          <p:cNvSpPr txBox="1">
            <a:spLocks noChangeArrowheads="1"/>
          </p:cNvSpPr>
          <p:nvPr/>
        </p:nvSpPr>
        <p:spPr bwMode="auto">
          <a:xfrm>
            <a:off x="598583" y="740884"/>
            <a:ext cx="3276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pitchFamily="18" charset="0"/>
                <a:cs typeface="Arial" pitchFamily="34" charset="0"/>
              </a:defRPr>
            </a:lvl1pPr>
            <a:lvl2pPr marL="742950" indent="-285750" eaLnBrk="0" hangingPunct="0">
              <a:defRPr sz="2400" b="1">
                <a:solidFill>
                  <a:schemeClr val="tx1"/>
                </a:solidFill>
                <a:latin typeface="Times" pitchFamily="18" charset="0"/>
                <a:cs typeface="Arial" pitchFamily="34" charset="0"/>
              </a:defRPr>
            </a:lvl2pPr>
            <a:lvl3pPr marL="1143000" indent="-228600" eaLnBrk="0" hangingPunct="0">
              <a:defRPr sz="2400" b="1">
                <a:solidFill>
                  <a:schemeClr val="tx1"/>
                </a:solidFill>
                <a:latin typeface="Times" pitchFamily="18" charset="0"/>
                <a:cs typeface="Arial" pitchFamily="34" charset="0"/>
              </a:defRPr>
            </a:lvl3pPr>
            <a:lvl4pPr marL="1600200" indent="-228600" eaLnBrk="0" hangingPunct="0">
              <a:defRPr sz="2400" b="1">
                <a:solidFill>
                  <a:schemeClr val="tx1"/>
                </a:solidFill>
                <a:latin typeface="Times" pitchFamily="18" charset="0"/>
                <a:cs typeface="Arial" pitchFamily="34" charset="0"/>
              </a:defRPr>
            </a:lvl4pPr>
            <a:lvl5pPr marL="2057400" indent="-228600" eaLnBrk="0" hangingPunct="0">
              <a:defRPr sz="2400" b="1">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pitchFamily="18" charset="0"/>
                <a:cs typeface="Arial" pitchFamily="34" charset="0"/>
              </a:defRPr>
            </a:lvl9pPr>
          </a:lstStyle>
          <a:p>
            <a:pPr eaLnBrk="1" hangingPunct="1">
              <a:defRPr/>
            </a:pPr>
            <a:r>
              <a:rPr lang="en-US" b="0" dirty="0" smtClean="0">
                <a:latin typeface="+mj-lt"/>
              </a:rPr>
              <a:t>Denver Standard: 10 acres of parkland/1,000 residents</a:t>
            </a:r>
          </a:p>
          <a:p>
            <a:pPr eaLnBrk="1" hangingPunct="1">
              <a:defRPr/>
            </a:pPr>
            <a:endParaRPr lang="en-US" b="0" dirty="0" smtClean="0">
              <a:latin typeface="+mj-lt"/>
            </a:endParaRPr>
          </a:p>
          <a:p>
            <a:pPr eaLnBrk="1" hangingPunct="1">
              <a:defRPr/>
            </a:pPr>
            <a:r>
              <a:rPr lang="en-US" b="0" dirty="0" smtClean="0">
                <a:latin typeface="+mj-lt"/>
              </a:rPr>
              <a:t>Westwood Today: 1.2 acres of parkland/1,000 residents = 10% of City standard</a:t>
            </a:r>
          </a:p>
        </p:txBody>
      </p:sp>
      <p:pic>
        <p:nvPicPr>
          <p:cNvPr id="70703" name="Picture 2" descr="C:\Users\eshreeve\Documents\APA-ULI-ASLA\ULI\2013 May Denver-HealthyCommunitiesPanel\site photos\IMG_1300.JPG"/>
          <p:cNvPicPr>
            <a:picLocks noChangeAspect="1" noChangeArrowheads="1"/>
          </p:cNvPicPr>
          <p:nvPr/>
        </p:nvPicPr>
        <p:blipFill>
          <a:blip r:embed="rId3" cstate="print"/>
          <a:srcRect l="28221" r="11043" b="25000"/>
          <a:stretch>
            <a:fillRect/>
          </a:stretch>
        </p:blipFill>
        <p:spPr bwMode="auto">
          <a:xfrm>
            <a:off x="5334000" y="762000"/>
            <a:ext cx="3208338" cy="2971800"/>
          </a:xfrm>
          <a:prstGeom prst="rect">
            <a:avLst/>
          </a:prstGeom>
          <a:noFill/>
          <a:ln w="9525">
            <a:noFill/>
            <a:miter lim="800000"/>
            <a:headEnd/>
            <a:tailEnd/>
          </a:ln>
        </p:spPr>
      </p:pic>
      <p:pic>
        <p:nvPicPr>
          <p:cNvPr id="70704" name="Picture 3" descr="C:\Users\eshreeve\Documents\APA-ULI-ASLA\ULI\2013 May Denver-HealthyCommunitiesPanel\site photos\IMG_1315.JPG"/>
          <p:cNvPicPr>
            <a:picLocks noChangeAspect="1" noChangeArrowheads="1"/>
          </p:cNvPicPr>
          <p:nvPr/>
        </p:nvPicPr>
        <p:blipFill>
          <a:blip r:embed="rId4" cstate="print"/>
          <a:srcRect t="15451" r="14195" b="29164"/>
          <a:stretch>
            <a:fillRect/>
          </a:stretch>
        </p:blipFill>
        <p:spPr bwMode="auto">
          <a:xfrm>
            <a:off x="5334000" y="3886200"/>
            <a:ext cx="3276600" cy="2819400"/>
          </a:xfrm>
          <a:prstGeom prst="rect">
            <a:avLst/>
          </a:prstGeom>
          <a:noFill/>
          <a:ln w="9525">
            <a:noFill/>
            <a:miter lim="800000"/>
            <a:headEnd/>
            <a:tailEnd/>
          </a:ln>
        </p:spPr>
      </p:pic>
    </p:spTree>
    <p:extLst>
      <p:ext uri="{BB962C8B-B14F-4D97-AF65-F5344CB8AC3E}">
        <p14:creationId xmlns:p14="http://schemas.microsoft.com/office/powerpoint/2010/main" val="2645134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609600" y="533400"/>
            <a:ext cx="8305800" cy="381000"/>
          </a:xfrm>
        </p:spPr>
        <p:txBody>
          <a:bodyPr>
            <a:normAutofit fontScale="90000"/>
          </a:bodyPr>
          <a:lstStyle/>
          <a:p>
            <a:r>
              <a:rPr lang="en-US" smtClean="0"/>
              <a:t>ALLEY IMPROVEMENT PILOT PROJECT</a:t>
            </a:r>
          </a:p>
        </p:txBody>
      </p:sp>
      <p:sp>
        <p:nvSpPr>
          <p:cNvPr id="4" name="TextBox 6"/>
          <p:cNvSpPr txBox="1">
            <a:spLocks noChangeArrowheads="1"/>
          </p:cNvSpPr>
          <p:nvPr/>
        </p:nvSpPr>
        <p:spPr bwMode="auto">
          <a:xfrm>
            <a:off x="685800" y="1293813"/>
            <a:ext cx="4495800" cy="3292475"/>
          </a:xfrm>
          <a:prstGeom prst="rect">
            <a:avLst/>
          </a:prstGeom>
          <a:noFill/>
          <a:ln w="9525">
            <a:noFill/>
            <a:miter lim="800000"/>
            <a:headEnd/>
            <a:tailEnd/>
          </a:ln>
        </p:spPr>
        <p:txBody>
          <a:bodyPr>
            <a:spAutoFit/>
          </a:bodyPr>
          <a:lstStyle>
            <a:lvl1pPr marL="233363" indent="-233363" eaLnBrk="0" hangingPunct="0">
              <a:defRPr sz="2400" b="1">
                <a:solidFill>
                  <a:schemeClr val="tx1"/>
                </a:solidFill>
                <a:latin typeface="Times" pitchFamily="18" charset="0"/>
                <a:cs typeface="Arial" pitchFamily="34" charset="0"/>
              </a:defRPr>
            </a:lvl1pPr>
            <a:lvl2pPr marL="742950" indent="-285750" eaLnBrk="0" hangingPunct="0">
              <a:defRPr sz="2400" b="1">
                <a:solidFill>
                  <a:schemeClr val="tx1"/>
                </a:solidFill>
                <a:latin typeface="Times" pitchFamily="18" charset="0"/>
                <a:cs typeface="Arial" pitchFamily="34" charset="0"/>
              </a:defRPr>
            </a:lvl2pPr>
            <a:lvl3pPr marL="1143000" indent="-228600" eaLnBrk="0" hangingPunct="0">
              <a:defRPr sz="2400" b="1">
                <a:solidFill>
                  <a:schemeClr val="tx1"/>
                </a:solidFill>
                <a:latin typeface="Times" pitchFamily="18" charset="0"/>
                <a:cs typeface="Arial" pitchFamily="34" charset="0"/>
              </a:defRPr>
            </a:lvl3pPr>
            <a:lvl4pPr marL="1600200" indent="-228600" eaLnBrk="0" hangingPunct="0">
              <a:defRPr sz="2400" b="1">
                <a:solidFill>
                  <a:schemeClr val="tx1"/>
                </a:solidFill>
                <a:latin typeface="Times" pitchFamily="18" charset="0"/>
                <a:cs typeface="Arial" pitchFamily="34" charset="0"/>
              </a:defRPr>
            </a:lvl4pPr>
            <a:lvl5pPr marL="2057400" indent="-228600" eaLnBrk="0" hangingPunct="0">
              <a:defRPr sz="2400" b="1">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pitchFamily="18" charset="0"/>
                <a:cs typeface="Arial" pitchFamily="34" charset="0"/>
              </a:defRPr>
            </a:lvl9pPr>
          </a:lstStyle>
          <a:p>
            <a:pPr eaLnBrk="1" hangingPunct="1">
              <a:spcAft>
                <a:spcPts val="600"/>
              </a:spcAft>
              <a:buFont typeface="Arial" pitchFamily="34" charset="0"/>
              <a:buChar char="•"/>
              <a:defRPr/>
            </a:pPr>
            <a:r>
              <a:rPr lang="en-US" b="0" dirty="0" smtClean="0">
                <a:latin typeface="+mj-lt"/>
              </a:rPr>
              <a:t>Expedite conversion to barrel pickup</a:t>
            </a:r>
          </a:p>
          <a:p>
            <a:pPr eaLnBrk="1" hangingPunct="1">
              <a:spcAft>
                <a:spcPts val="600"/>
              </a:spcAft>
              <a:buFont typeface="Arial" pitchFamily="34" charset="0"/>
              <a:buChar char="•"/>
              <a:defRPr/>
            </a:pPr>
            <a:r>
              <a:rPr lang="en-US" b="0" dirty="0" smtClean="0">
                <a:latin typeface="+mj-lt"/>
              </a:rPr>
              <a:t>Close off alleys for safe play, art, neighborhood connections</a:t>
            </a:r>
          </a:p>
          <a:p>
            <a:pPr eaLnBrk="1" hangingPunct="1">
              <a:spcAft>
                <a:spcPts val="600"/>
              </a:spcAft>
              <a:buFont typeface="Arial" pitchFamily="34" charset="0"/>
              <a:buChar char="•"/>
              <a:defRPr/>
            </a:pPr>
            <a:r>
              <a:rPr lang="en-US" b="0" dirty="0" smtClean="0">
                <a:latin typeface="+mj-lt"/>
              </a:rPr>
              <a:t>Focus on east area initially</a:t>
            </a:r>
          </a:p>
          <a:p>
            <a:pPr eaLnBrk="1" hangingPunct="1">
              <a:spcAft>
                <a:spcPts val="600"/>
              </a:spcAft>
              <a:buFont typeface="Arial" pitchFamily="34" charset="0"/>
              <a:buChar char="•"/>
              <a:defRPr/>
            </a:pPr>
            <a:endParaRPr lang="en-US" b="0" dirty="0" smtClean="0">
              <a:latin typeface="Franklin Gothic Medium Cond" pitchFamily="34" charset="0"/>
            </a:endParaRPr>
          </a:p>
          <a:p>
            <a:pPr eaLnBrk="1" hangingPunct="1">
              <a:buFont typeface="Arial" pitchFamily="34" charset="0"/>
              <a:buChar char="•"/>
              <a:defRPr/>
            </a:pPr>
            <a:endParaRPr lang="en-US" sz="2000" b="0" dirty="0" smtClean="0">
              <a:latin typeface="Franklin Gothic Medium Cond" pitchFamily="34" charset="0"/>
            </a:endParaRPr>
          </a:p>
          <a:p>
            <a:pPr eaLnBrk="1" hangingPunct="1">
              <a:defRPr/>
            </a:pPr>
            <a:endParaRPr lang="en-US" b="0" dirty="0" smtClean="0">
              <a:latin typeface="Franklin Gothic Medium Cond" pitchFamily="34" charset="0"/>
            </a:endParaRPr>
          </a:p>
          <a:p>
            <a:pPr eaLnBrk="1" hangingPunct="1">
              <a:defRPr/>
            </a:pPr>
            <a:endParaRPr lang="en-US" b="0" dirty="0" smtClean="0">
              <a:latin typeface="Franklin Gothic Medium Cond" pitchFamily="34" charset="0"/>
            </a:endParaRPr>
          </a:p>
        </p:txBody>
      </p:sp>
      <p:pic>
        <p:nvPicPr>
          <p:cNvPr id="79876" name="Picture 2" descr="C:\Users\eshreeve\Documents\APA-ULI-ASLA\ULI\2013 May Denver-HealthyCommunitiesPanel\site photos\IMG_1328.JPG"/>
          <p:cNvPicPr>
            <a:picLocks noChangeAspect="1" noChangeArrowheads="1"/>
          </p:cNvPicPr>
          <p:nvPr/>
        </p:nvPicPr>
        <p:blipFill>
          <a:blip r:embed="rId3" cstate="print"/>
          <a:srcRect r="13515" b="38377"/>
          <a:stretch>
            <a:fillRect/>
          </a:stretch>
        </p:blipFill>
        <p:spPr bwMode="auto">
          <a:xfrm>
            <a:off x="5656263" y="990600"/>
            <a:ext cx="2727325" cy="2590800"/>
          </a:xfrm>
          <a:prstGeom prst="rect">
            <a:avLst/>
          </a:prstGeom>
          <a:noFill/>
          <a:ln w="9525">
            <a:noFill/>
            <a:miter lim="800000"/>
            <a:headEnd/>
            <a:tailEnd/>
          </a:ln>
        </p:spPr>
      </p:pic>
      <p:pic>
        <p:nvPicPr>
          <p:cNvPr id="79877" name="Picture 2"/>
          <p:cNvPicPr>
            <a:picLocks noChangeAspect="1" noChangeArrowheads="1"/>
          </p:cNvPicPr>
          <p:nvPr/>
        </p:nvPicPr>
        <p:blipFill>
          <a:blip r:embed="rId4" cstate="print"/>
          <a:srcRect l="24269" r="2924"/>
          <a:stretch>
            <a:fillRect/>
          </a:stretch>
        </p:blipFill>
        <p:spPr bwMode="auto">
          <a:xfrm>
            <a:off x="3048000" y="4476750"/>
            <a:ext cx="2233613" cy="2076450"/>
          </a:xfrm>
          <a:prstGeom prst="rect">
            <a:avLst/>
          </a:prstGeom>
          <a:noFill/>
          <a:ln w="9525">
            <a:noFill/>
            <a:miter lim="800000"/>
            <a:headEnd/>
            <a:tailEnd/>
          </a:ln>
        </p:spPr>
      </p:pic>
      <p:pic>
        <p:nvPicPr>
          <p:cNvPr id="79878" name="Picture 2"/>
          <p:cNvPicPr>
            <a:picLocks noChangeAspect="1" noChangeArrowheads="1"/>
          </p:cNvPicPr>
          <p:nvPr/>
        </p:nvPicPr>
        <p:blipFill>
          <a:blip r:embed="rId5" cstate="print"/>
          <a:srcRect t="20909" r="64046" b="22121"/>
          <a:stretch>
            <a:fillRect/>
          </a:stretch>
        </p:blipFill>
        <p:spPr bwMode="auto">
          <a:xfrm>
            <a:off x="5638800" y="3733800"/>
            <a:ext cx="2744788" cy="3048000"/>
          </a:xfrm>
          <a:prstGeom prst="rect">
            <a:avLst/>
          </a:prstGeom>
          <a:noFill/>
          <a:ln w="9525">
            <a:noFill/>
            <a:miter lim="800000"/>
            <a:headEnd/>
            <a:tailEnd/>
          </a:ln>
        </p:spPr>
      </p:pic>
      <p:pic>
        <p:nvPicPr>
          <p:cNvPr id="79879" name="Picture 3" descr="C:\Users\eshreeve\Documents\APA-ULI-ASLA\ULI\2013 May Denver-HealthyCommunitiesPanel\site photos\IMG_1334.JPG"/>
          <p:cNvPicPr>
            <a:picLocks noChangeAspect="1" noChangeArrowheads="1"/>
          </p:cNvPicPr>
          <p:nvPr/>
        </p:nvPicPr>
        <p:blipFill>
          <a:blip r:embed="rId6" cstate="print"/>
          <a:srcRect l="12122" r="20203" b="12122"/>
          <a:stretch>
            <a:fillRect/>
          </a:stretch>
        </p:blipFill>
        <p:spPr bwMode="auto">
          <a:xfrm>
            <a:off x="754063" y="3343275"/>
            <a:ext cx="2133600" cy="2078038"/>
          </a:xfrm>
          <a:prstGeom prst="rect">
            <a:avLst/>
          </a:prstGeom>
          <a:noFill/>
          <a:ln w="9525">
            <a:noFill/>
            <a:miter lim="800000"/>
            <a:headEnd/>
            <a:tailEnd/>
          </a:ln>
        </p:spPr>
      </p:pic>
    </p:spTree>
    <p:extLst>
      <p:ext uri="{BB962C8B-B14F-4D97-AF65-F5344CB8AC3E}">
        <p14:creationId xmlns:p14="http://schemas.microsoft.com/office/powerpoint/2010/main" val="11388724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0" y="266700"/>
            <a:ext cx="8915400" cy="571500"/>
          </a:xfrm>
        </p:spPr>
        <p:txBody>
          <a:bodyPr>
            <a:normAutofit fontScale="90000"/>
          </a:bodyPr>
          <a:lstStyle/>
          <a:p>
            <a:r>
              <a:rPr lang="en-US" dirty="0" smtClean="0"/>
              <a:t>COMMUNICATION AND ENFORCEMENT:</a:t>
            </a:r>
            <a:br>
              <a:rPr lang="en-US" dirty="0" smtClean="0"/>
            </a:br>
            <a:endParaRPr lang="en-US" sz="2800" dirty="0" smtClean="0"/>
          </a:p>
        </p:txBody>
      </p:sp>
      <p:sp>
        <p:nvSpPr>
          <p:cNvPr id="4099" name="Content Placeholder 2"/>
          <p:cNvSpPr>
            <a:spLocks noGrp="1"/>
          </p:cNvSpPr>
          <p:nvPr>
            <p:ph idx="1"/>
          </p:nvPr>
        </p:nvSpPr>
        <p:spPr bwMode="auto">
          <a:xfrm>
            <a:off x="304800" y="737212"/>
            <a:ext cx="88392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a:defRPr/>
            </a:pPr>
            <a:endParaRPr lang="en-US" sz="2200" b="1" dirty="0" smtClean="0">
              <a:latin typeface="+mj-lt"/>
              <a:cs typeface="Arial" charset="0"/>
            </a:endParaRPr>
          </a:p>
          <a:p>
            <a:pPr>
              <a:defRPr/>
            </a:pPr>
            <a:endParaRPr lang="en-US" sz="2200" b="1" dirty="0" smtClean="0">
              <a:latin typeface="+mj-lt"/>
              <a:cs typeface="Arial" charset="0"/>
            </a:endParaRPr>
          </a:p>
          <a:p>
            <a:pPr>
              <a:defRPr/>
            </a:pPr>
            <a:endParaRPr lang="en-US" sz="2200" b="1" dirty="0">
              <a:latin typeface="+mj-lt"/>
              <a:cs typeface="Arial" charset="0"/>
            </a:endParaRPr>
          </a:p>
          <a:p>
            <a:pPr>
              <a:defRPr/>
            </a:pPr>
            <a:endParaRPr lang="en-US" sz="2200" b="1" dirty="0" smtClean="0">
              <a:latin typeface="+mj-lt"/>
              <a:cs typeface="Arial" charset="0"/>
            </a:endParaRPr>
          </a:p>
          <a:p>
            <a:pPr marL="0" indent="0">
              <a:buFontTx/>
              <a:buNone/>
              <a:defRPr/>
            </a:pPr>
            <a:endParaRPr lang="en-US" sz="2200" b="1" dirty="0">
              <a:latin typeface="+mj-lt"/>
              <a:cs typeface="Arial" charset="0"/>
            </a:endParaRPr>
          </a:p>
          <a:p>
            <a:pPr marL="0" indent="0">
              <a:buFontTx/>
              <a:buNone/>
              <a:defRPr/>
            </a:pPr>
            <a:r>
              <a:rPr lang="en-US" sz="2200" b="1" dirty="0" smtClean="0">
                <a:latin typeface="+mj-lt"/>
                <a:cs typeface="Arial" charset="0"/>
              </a:rPr>
              <a:t> </a:t>
            </a:r>
            <a:r>
              <a:rPr lang="en-US" sz="2400" b="1" dirty="0"/>
              <a:t>Safety, Trash, and Graffiti</a:t>
            </a:r>
            <a:endParaRPr lang="en-US" sz="2200" b="1" dirty="0" smtClean="0">
              <a:latin typeface="+mj-lt"/>
              <a:cs typeface="Arial" charset="0"/>
            </a:endParaRPr>
          </a:p>
          <a:p>
            <a:pPr>
              <a:defRPr/>
            </a:pPr>
            <a:r>
              <a:rPr lang="en-US" sz="2200" dirty="0" smtClean="0">
                <a:latin typeface="+mj-lt"/>
                <a:cs typeface="Arial" charset="0"/>
              </a:rPr>
              <a:t>Improve coordination to remove tagging</a:t>
            </a:r>
          </a:p>
          <a:p>
            <a:pPr>
              <a:defRPr/>
            </a:pPr>
            <a:r>
              <a:rPr lang="en-US" sz="2200" dirty="0" smtClean="0">
                <a:latin typeface="+mj-lt"/>
                <a:cs typeface="Arial" charset="0"/>
              </a:rPr>
              <a:t>Expedite conversion from dumpsters to barrel pick-up</a:t>
            </a:r>
            <a:endParaRPr lang="en-US" sz="2200" dirty="0">
              <a:latin typeface="+mj-lt"/>
              <a:cs typeface="Arial" charset="0"/>
            </a:endParaRPr>
          </a:p>
          <a:p>
            <a:pPr>
              <a:defRPr/>
            </a:pPr>
            <a:r>
              <a:rPr lang="en-US" sz="2200" dirty="0" smtClean="0">
                <a:latin typeface="+mj-lt"/>
                <a:cs typeface="Arial" charset="0"/>
              </a:rPr>
              <a:t>Address vacant, crime-ridden buildings</a:t>
            </a:r>
          </a:p>
          <a:p>
            <a:pPr>
              <a:defRPr/>
            </a:pPr>
            <a:r>
              <a:rPr lang="en-US" sz="2200" dirty="0">
                <a:cs typeface="Arial" charset="0"/>
              </a:rPr>
              <a:t>Improve police responsiveness</a:t>
            </a:r>
          </a:p>
          <a:p>
            <a:pPr>
              <a:defRPr/>
            </a:pPr>
            <a:endParaRPr lang="en-US" sz="2200" dirty="0" smtClean="0">
              <a:latin typeface="+mj-lt"/>
              <a:cs typeface="Arial" charset="0"/>
            </a:endParaRPr>
          </a:p>
          <a:p>
            <a:pPr lvl="1">
              <a:defRPr/>
            </a:pPr>
            <a:endParaRPr lang="en-US" sz="2200" dirty="0" smtClean="0">
              <a:latin typeface="+mj-lt"/>
              <a:cs typeface="Arial" charset="0"/>
            </a:endParaRPr>
          </a:p>
          <a:p>
            <a:pPr lvl="1">
              <a:defRPr/>
            </a:pPr>
            <a:endParaRPr lang="en-US" sz="2200" dirty="0">
              <a:latin typeface="+mj-lt"/>
              <a:cs typeface="Arial" charset="0"/>
            </a:endParaRPr>
          </a:p>
        </p:txBody>
      </p:sp>
      <p:pic>
        <p:nvPicPr>
          <p:cNvPr id="109572" name="Picture 8" descr="DSC_1462.JPG"/>
          <p:cNvPicPr>
            <a:picLocks noChangeAspect="1"/>
          </p:cNvPicPr>
          <p:nvPr/>
        </p:nvPicPr>
        <p:blipFill>
          <a:blip r:embed="rId3" cstate="print"/>
          <a:srcRect/>
          <a:stretch>
            <a:fillRect/>
          </a:stretch>
        </p:blipFill>
        <p:spPr bwMode="auto">
          <a:xfrm>
            <a:off x="2895600" y="609600"/>
            <a:ext cx="3048000" cy="1735138"/>
          </a:xfrm>
          <a:prstGeom prst="rect">
            <a:avLst/>
          </a:prstGeom>
          <a:noFill/>
          <a:ln w="9525">
            <a:noFill/>
            <a:miter lim="800000"/>
            <a:headEnd/>
            <a:tailEnd/>
          </a:ln>
        </p:spPr>
      </p:pic>
      <p:pic>
        <p:nvPicPr>
          <p:cNvPr id="109573" name="Picture 9" descr="DSC09422.jpg"/>
          <p:cNvPicPr>
            <a:picLocks noChangeAspect="1"/>
          </p:cNvPicPr>
          <p:nvPr/>
        </p:nvPicPr>
        <p:blipFill>
          <a:blip r:embed="rId4" cstate="print"/>
          <a:srcRect/>
          <a:stretch>
            <a:fillRect/>
          </a:stretch>
        </p:blipFill>
        <p:spPr bwMode="auto">
          <a:xfrm>
            <a:off x="6526213" y="609600"/>
            <a:ext cx="1703387" cy="2082800"/>
          </a:xfrm>
          <a:prstGeom prst="rect">
            <a:avLst/>
          </a:prstGeom>
          <a:noFill/>
          <a:ln w="9525">
            <a:noFill/>
            <a:miter lim="800000"/>
            <a:headEnd/>
            <a:tailEnd/>
          </a:ln>
        </p:spPr>
      </p:pic>
      <p:pic>
        <p:nvPicPr>
          <p:cNvPr id="109574" name="Picture 10" descr="DSC09439.jpg"/>
          <p:cNvPicPr>
            <a:picLocks noChangeAspect="1"/>
          </p:cNvPicPr>
          <p:nvPr/>
        </p:nvPicPr>
        <p:blipFill>
          <a:blip r:embed="rId5" cstate="print"/>
          <a:srcRect/>
          <a:stretch>
            <a:fillRect/>
          </a:stretch>
        </p:blipFill>
        <p:spPr bwMode="auto">
          <a:xfrm>
            <a:off x="552680" y="737212"/>
            <a:ext cx="1822450" cy="1828800"/>
          </a:xfrm>
          <a:prstGeom prst="rect">
            <a:avLst/>
          </a:prstGeom>
          <a:noFill/>
          <a:ln w="9525">
            <a:noFill/>
            <a:miter lim="800000"/>
            <a:headEnd/>
            <a:tailEnd/>
          </a:ln>
        </p:spPr>
      </p:pic>
      <p:pic>
        <p:nvPicPr>
          <p:cNvPr id="109575" name="Picture 7" descr="DSC_1498.JPG"/>
          <p:cNvPicPr>
            <a:picLocks noChangeAspect="1"/>
          </p:cNvPicPr>
          <p:nvPr/>
        </p:nvPicPr>
        <p:blipFill>
          <a:blip r:embed="rId6" cstate="print"/>
          <a:srcRect/>
          <a:stretch>
            <a:fillRect/>
          </a:stretch>
        </p:blipFill>
        <p:spPr bwMode="auto">
          <a:xfrm>
            <a:off x="4419600" y="4572000"/>
            <a:ext cx="4625975" cy="2100263"/>
          </a:xfrm>
          <a:prstGeom prst="rect">
            <a:avLst/>
          </a:prstGeom>
          <a:noFill/>
          <a:ln w="9525">
            <a:noFill/>
            <a:miter lim="800000"/>
            <a:headEnd/>
            <a:tailEnd/>
          </a:ln>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609600"/>
            <a:ext cx="316230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9758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p:cNvSpPr>
          <p:nvPr>
            <p:ph type="title" idx="4294967295"/>
          </p:nvPr>
        </p:nvSpPr>
        <p:spPr/>
        <p:txBody>
          <a:bodyPr>
            <a:normAutofit/>
          </a:bodyPr>
          <a:lstStyle/>
          <a:p>
            <a:r>
              <a:rPr lang="en-US" b="1" dirty="0" smtClean="0">
                <a:solidFill>
                  <a:srgbClr val="FF9900"/>
                </a:solidFill>
                <a:latin typeface="Calibri" pitchFamily="34" charset="0"/>
              </a:rPr>
              <a:t>Conclusion</a:t>
            </a:r>
          </a:p>
        </p:txBody>
      </p:sp>
      <p:sp>
        <p:nvSpPr>
          <p:cNvPr id="7170" name="Content Placeholder 1"/>
          <p:cNvSpPr>
            <a:spLocks/>
          </p:cNvSpPr>
          <p:nvPr/>
        </p:nvSpPr>
        <p:spPr bwMode="auto">
          <a:xfrm>
            <a:off x="354724" y="1371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Bef>
                <a:spcPct val="20000"/>
              </a:spcBef>
              <a:buBlip>
                <a:blip r:embed="rId3"/>
              </a:buBlip>
            </a:pPr>
            <a:r>
              <a:rPr lang="en-US" sz="2800" dirty="0" smtClean="0">
                <a:solidFill>
                  <a:srgbClr val="7F7F7F"/>
                </a:solidFill>
                <a:latin typeface="Calibri" pitchFamily="34" charset="0"/>
              </a:rPr>
              <a:t>Think outside the box: diverse residents, city agencies, and organizations often have common goals.  </a:t>
            </a:r>
          </a:p>
          <a:p>
            <a:pPr>
              <a:spcBef>
                <a:spcPct val="20000"/>
              </a:spcBef>
            </a:pPr>
            <a:endParaRPr lang="en-US" sz="2800" dirty="0" smtClean="0">
              <a:solidFill>
                <a:srgbClr val="7F7F7F"/>
              </a:solidFill>
              <a:latin typeface="Calibri" pitchFamily="34" charset="0"/>
            </a:endParaRPr>
          </a:p>
          <a:p>
            <a:pPr marL="285750" indent="-285750">
              <a:spcBef>
                <a:spcPct val="20000"/>
              </a:spcBef>
              <a:buBlip>
                <a:blip r:embed="rId3"/>
              </a:buBlip>
            </a:pPr>
            <a:r>
              <a:rPr lang="en-US" sz="2800" dirty="0" smtClean="0">
                <a:solidFill>
                  <a:srgbClr val="7F7F7F"/>
                </a:solidFill>
                <a:latin typeface="Calibri" pitchFamily="34" charset="0"/>
              </a:rPr>
              <a:t>Taking  a resident-centered approach increases  opportunities for funding and  partnership.</a:t>
            </a:r>
          </a:p>
          <a:p>
            <a:pPr>
              <a:spcBef>
                <a:spcPct val="20000"/>
              </a:spcBef>
            </a:pPr>
            <a:endParaRPr lang="en-US" sz="2800" dirty="0">
              <a:solidFill>
                <a:srgbClr val="7F7F7F"/>
              </a:solidFill>
              <a:latin typeface="Calibri" pitchFamily="34" charset="0"/>
            </a:endParaRPr>
          </a:p>
          <a:p>
            <a:pPr marL="285750" indent="-285750">
              <a:spcBef>
                <a:spcPct val="20000"/>
              </a:spcBef>
              <a:buBlip>
                <a:blip r:embed="rId3"/>
              </a:buBlip>
            </a:pPr>
            <a:r>
              <a:rPr lang="en-US" sz="2800" dirty="0">
                <a:solidFill>
                  <a:srgbClr val="7F7F7F"/>
                </a:solidFill>
                <a:latin typeface="Calibri" pitchFamily="34" charset="0"/>
              </a:rPr>
              <a:t>City agencies can connect in a meaningful way to residents by working with strong resident-led organizations. </a:t>
            </a:r>
          </a:p>
          <a:p>
            <a:pPr>
              <a:spcBef>
                <a:spcPct val="20000"/>
              </a:spcBef>
            </a:pPr>
            <a:endParaRPr lang="en-US" sz="2800" dirty="0" smtClean="0">
              <a:solidFill>
                <a:srgbClr val="7F7F7F"/>
              </a:solidFill>
              <a:latin typeface="Calibri" pitchFamily="34" charset="0"/>
            </a:endParaRPr>
          </a:p>
        </p:txBody>
      </p:sp>
    </p:spTree>
    <p:extLst>
      <p:ext uri="{BB962C8B-B14F-4D97-AF65-F5344CB8AC3E}">
        <p14:creationId xmlns:p14="http://schemas.microsoft.com/office/powerpoint/2010/main" val="3657833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2218050" y="152400"/>
            <a:ext cx="6468750" cy="1112838"/>
          </a:xfrm>
        </p:spPr>
        <p:txBody>
          <a:bodyPr>
            <a:normAutofit fontScale="90000"/>
          </a:bodyPr>
          <a:lstStyle/>
          <a:p>
            <a:pPr algn="r" eaLnBrk="1" hangingPunct="1"/>
            <a:r>
              <a:rPr lang="en-US" dirty="0" smtClean="0"/>
              <a:t>Social Determinants of Health in Westwood, Denver</a:t>
            </a:r>
          </a:p>
        </p:txBody>
      </p:sp>
      <p:pic>
        <p:nvPicPr>
          <p:cNvPr id="7" name="Picture 6" descr="2008-07-03-streetscape-alley tra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369" y="4056478"/>
            <a:ext cx="3748831" cy="281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IMG_1445"/>
          <p:cNvPicPr>
            <a:picLocks noChangeAspect="1" noChangeArrowheads="1"/>
          </p:cNvPicPr>
          <p:nvPr/>
        </p:nvPicPr>
        <p:blipFill>
          <a:blip r:embed="rId4" cstate="print">
            <a:extLst>
              <a:ext uri="{28A0092B-C50C-407E-A947-70E740481C1C}">
                <a14:useLocalDpi xmlns:a14="http://schemas.microsoft.com/office/drawing/2010/main" val="0"/>
              </a:ext>
            </a:extLst>
          </a:blip>
          <a:srcRect l="13187" t="17404" r="13553" b="14720"/>
          <a:stretch>
            <a:fillRect/>
          </a:stretch>
        </p:blipFill>
        <p:spPr bwMode="auto">
          <a:xfrm>
            <a:off x="221084" y="1066799"/>
            <a:ext cx="3603316" cy="281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43400" y="1447800"/>
            <a:ext cx="4648200" cy="6001643"/>
          </a:xfrm>
          <a:prstGeom prst="rect">
            <a:avLst/>
          </a:prstGeom>
          <a:noFill/>
        </p:spPr>
        <p:txBody>
          <a:bodyPr wrap="square" rtlCol="0">
            <a:spAutoFit/>
          </a:bodyPr>
          <a:lstStyle/>
          <a:p>
            <a:r>
              <a:rPr lang="en-US" sz="2400" u="sng" dirty="0" smtClean="0"/>
              <a:t>Socio-Economic Factors</a:t>
            </a:r>
            <a:endParaRPr lang="en-US" sz="2400" u="sng" dirty="0" smtClean="0"/>
          </a:p>
          <a:p>
            <a:pPr marL="342900" indent="-342900">
              <a:buFont typeface="Arial" pitchFamily="34" charset="0"/>
              <a:buChar char="•"/>
            </a:pPr>
            <a:r>
              <a:rPr lang="en-US" sz="2400" dirty="0" smtClean="0"/>
              <a:t>High poverty levels</a:t>
            </a:r>
          </a:p>
          <a:p>
            <a:pPr marL="342900" indent="-342900">
              <a:buFont typeface="Arial" pitchFamily="34" charset="0"/>
              <a:buChar char="•"/>
            </a:pPr>
            <a:r>
              <a:rPr lang="en-US" sz="2400" dirty="0"/>
              <a:t>50% Spanish-speaking</a:t>
            </a:r>
          </a:p>
          <a:p>
            <a:pPr marL="342900" indent="-342900">
              <a:buFont typeface="Arial" pitchFamily="34" charset="0"/>
              <a:buChar char="•"/>
            </a:pPr>
            <a:r>
              <a:rPr lang="en-US" sz="2400" dirty="0" smtClean="0"/>
              <a:t>#1 for foreclosures in Colorado</a:t>
            </a:r>
          </a:p>
          <a:p>
            <a:endParaRPr lang="en-US" sz="2400" dirty="0"/>
          </a:p>
          <a:p>
            <a:r>
              <a:rPr lang="en-US" sz="2400" u="sng" dirty="0" smtClean="0"/>
              <a:t>Built Environment Factors</a:t>
            </a:r>
            <a:endParaRPr lang="en-US" sz="2400" u="sng" dirty="0"/>
          </a:p>
          <a:p>
            <a:pPr marL="342900" indent="-342900">
              <a:buFont typeface="Arial" pitchFamily="34" charset="0"/>
              <a:buChar char="•"/>
            </a:pPr>
            <a:r>
              <a:rPr lang="en-US" sz="2400" dirty="0" smtClean="0"/>
              <a:t>Wide streets / Narrow sidewalks</a:t>
            </a:r>
          </a:p>
          <a:p>
            <a:pPr marL="342900" indent="-342900">
              <a:buFont typeface="Arial" pitchFamily="34" charset="0"/>
              <a:buChar char="•"/>
            </a:pPr>
            <a:r>
              <a:rPr lang="en-US" sz="2400" dirty="0" smtClean="0"/>
              <a:t>Few walkable destinations</a:t>
            </a:r>
          </a:p>
          <a:p>
            <a:pPr marL="342900" indent="-342900">
              <a:buFont typeface="Arial" pitchFamily="34" charset="0"/>
              <a:buChar char="•"/>
            </a:pPr>
            <a:r>
              <a:rPr lang="en-US" sz="2400" dirty="0" smtClean="0"/>
              <a:t>Very under-served for parks / rec</a:t>
            </a:r>
          </a:p>
          <a:p>
            <a:pPr marL="342900" indent="-342900">
              <a:buFont typeface="Arial" pitchFamily="34" charset="0"/>
              <a:buChar char="•"/>
            </a:pPr>
            <a:r>
              <a:rPr lang="en-US" sz="2400" dirty="0" smtClean="0"/>
              <a:t>High levels of litter and graffiti</a:t>
            </a:r>
          </a:p>
          <a:p>
            <a:pPr marL="342900" indent="-342900">
              <a:buFont typeface="Arial" pitchFamily="34" charset="0"/>
              <a:buChar char="•"/>
            </a:pPr>
            <a:r>
              <a:rPr lang="en-US" sz="2400" dirty="0" smtClean="0"/>
              <a:t>Dark streets and alleys</a:t>
            </a:r>
          </a:p>
          <a:p>
            <a:pPr marL="342900" indent="-342900">
              <a:buFont typeface="Arial" pitchFamily="34" charset="0"/>
              <a:buChar char="•"/>
            </a:pPr>
            <a:r>
              <a:rPr lang="en-US" sz="2400" dirty="0" smtClean="0"/>
              <a:t>No grocery store</a:t>
            </a:r>
          </a:p>
          <a:p>
            <a:pPr marL="342900" indent="-342900">
              <a:buFont typeface="Arial" pitchFamily="34" charset="0"/>
              <a:buChar char="•"/>
            </a:pPr>
            <a:r>
              <a:rPr lang="en-US" sz="2400" dirty="0" smtClean="0"/>
              <a:t>No community center</a:t>
            </a:r>
            <a:endParaRPr lang="en-US" sz="2400" dirty="0"/>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3446173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187552"/>
            <a:ext cx="6468750" cy="111283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dirty="0" smtClean="0"/>
              <a:t>LiveWell Westwood</a:t>
            </a:r>
            <a:endParaRPr lang="en-US" dirty="0" smtClean="0"/>
          </a:p>
        </p:txBody>
      </p:sp>
      <p:sp>
        <p:nvSpPr>
          <p:cNvPr id="5" name="Rectangle 4"/>
          <p:cNvSpPr/>
          <p:nvPr/>
        </p:nvSpPr>
        <p:spPr>
          <a:xfrm>
            <a:off x="685800" y="1524000"/>
            <a:ext cx="7696200" cy="4524315"/>
          </a:xfrm>
          <a:prstGeom prst="rect">
            <a:avLst/>
          </a:prstGeom>
        </p:spPr>
        <p:txBody>
          <a:bodyPr wrap="square">
            <a:spAutoFit/>
          </a:bodyPr>
          <a:lstStyle/>
          <a:p>
            <a:pPr marL="342900" lvl="0" indent="-342900">
              <a:spcBef>
                <a:spcPct val="20000"/>
              </a:spcBef>
              <a:buFont typeface="Arial" pitchFamily="34" charset="0"/>
              <a:buChar char="•"/>
            </a:pPr>
            <a:r>
              <a:rPr lang="en-US" sz="2400" u="sng" dirty="0">
                <a:solidFill>
                  <a:prstClr val="black"/>
                </a:solidFill>
                <a:latin typeface="Calibri" pitchFamily="34" charset="0"/>
              </a:rPr>
              <a:t>LiveWell Westwood </a:t>
            </a:r>
            <a:r>
              <a:rPr lang="en-US" sz="2400" dirty="0" smtClean="0">
                <a:solidFill>
                  <a:prstClr val="black"/>
                </a:solidFill>
                <a:latin typeface="Calibri" pitchFamily="34" charset="0"/>
              </a:rPr>
              <a:t>mission is to increase safe </a:t>
            </a:r>
            <a:r>
              <a:rPr lang="en-US" sz="2400" dirty="0">
                <a:solidFill>
                  <a:prstClr val="black"/>
                </a:solidFill>
                <a:latin typeface="Calibri" pitchFamily="34" charset="0"/>
              </a:rPr>
              <a:t>and affordable active living and healthy eating for all who live, work, play, and learn in Westwood.  </a:t>
            </a:r>
            <a:endParaRPr lang="en-US" sz="2400" dirty="0" smtClean="0">
              <a:solidFill>
                <a:prstClr val="black"/>
              </a:solidFill>
              <a:latin typeface="Calibri" pitchFamily="34" charset="0"/>
            </a:endParaRPr>
          </a:p>
          <a:p>
            <a:pPr lvl="0">
              <a:spcBef>
                <a:spcPct val="20000"/>
              </a:spcBef>
            </a:pPr>
            <a:endParaRPr lang="en-US" sz="2400" dirty="0" smtClean="0">
              <a:solidFill>
                <a:prstClr val="black"/>
              </a:solidFill>
              <a:latin typeface="Calibri" pitchFamily="34" charset="0"/>
            </a:endParaRPr>
          </a:p>
          <a:p>
            <a:pPr marL="342900" lvl="0" indent="-342900">
              <a:spcBef>
                <a:spcPct val="20000"/>
              </a:spcBef>
              <a:buFont typeface="Arial" pitchFamily="34" charset="0"/>
              <a:buChar char="•"/>
            </a:pPr>
            <a:r>
              <a:rPr lang="en-US" sz="2400" dirty="0" smtClean="0">
                <a:solidFill>
                  <a:prstClr val="black"/>
                </a:solidFill>
                <a:latin typeface="Calibri" pitchFamily="34" charset="0"/>
              </a:rPr>
              <a:t>LiveWell Westwood is funded for 9 years, approximately $1 million</a:t>
            </a:r>
          </a:p>
          <a:p>
            <a:pPr lvl="0">
              <a:spcBef>
                <a:spcPct val="20000"/>
              </a:spcBef>
            </a:pPr>
            <a:endParaRPr lang="en-US" sz="2400" dirty="0" smtClean="0">
              <a:solidFill>
                <a:prstClr val="black"/>
              </a:solidFill>
              <a:latin typeface="Calibri" pitchFamily="34" charset="0"/>
            </a:endParaRPr>
          </a:p>
          <a:p>
            <a:pPr marL="342900" lvl="0" indent="-342900">
              <a:spcBef>
                <a:spcPct val="20000"/>
              </a:spcBef>
              <a:buFont typeface="Arial" pitchFamily="34" charset="0"/>
              <a:buChar char="•"/>
            </a:pPr>
            <a:r>
              <a:rPr lang="en-US" sz="2400" dirty="0" smtClean="0">
                <a:solidFill>
                  <a:prstClr val="black"/>
                </a:solidFill>
                <a:latin typeface="Calibri" pitchFamily="34" charset="0"/>
              </a:rPr>
              <a:t>LiveWell Westwood partnered with the Denver Foundation and Urban Land Conservancy to fund </a:t>
            </a:r>
            <a:r>
              <a:rPr lang="en-US" sz="2400" u="sng" dirty="0" smtClean="0">
                <a:solidFill>
                  <a:prstClr val="black"/>
                </a:solidFill>
                <a:latin typeface="Calibri" pitchFamily="34" charset="0"/>
              </a:rPr>
              <a:t>Westwood Unidos</a:t>
            </a:r>
          </a:p>
          <a:p>
            <a:pPr marL="342900" lvl="0" indent="-342900">
              <a:spcBef>
                <a:spcPct val="20000"/>
              </a:spcBef>
              <a:buFont typeface="Arial" pitchFamily="34" charset="0"/>
              <a:buChar char="•"/>
            </a:pPr>
            <a:endParaRPr lang="en-US" sz="2400" dirty="0">
              <a:solidFill>
                <a:prstClr val="black"/>
              </a:solidFill>
              <a:latin typeface="Calibri" pitchFamily="34" charset="0"/>
            </a:endParaRPr>
          </a:p>
        </p:txBody>
      </p:sp>
    </p:spTree>
    <p:extLst>
      <p:ext uri="{BB962C8B-B14F-4D97-AF65-F5344CB8AC3E}">
        <p14:creationId xmlns:p14="http://schemas.microsoft.com/office/powerpoint/2010/main" val="2220376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3886200" cy="503238"/>
          </a:xfrm>
        </p:spPr>
        <p:txBody>
          <a:bodyPr>
            <a:normAutofit fontScale="90000"/>
          </a:bodyPr>
          <a:lstStyle/>
          <a:p>
            <a:r>
              <a:rPr lang="en-US" dirty="0" smtClean="0"/>
              <a:t>Westwood Unidos Values</a:t>
            </a:r>
            <a:endParaRPr lang="en-US"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9" name="Picture 3" descr="S:\Everything Else\Projects\LiveWell Westwood\Photos &amp; Videos - LWW\Photos - LWW\1A - Community Organizing - photos\2010-04-22-Castro Com Dinner (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4764"/>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half" idx="2"/>
          </p:nvPr>
        </p:nvSpPr>
        <p:spPr>
          <a:xfrm>
            <a:off x="152400" y="2438400"/>
            <a:ext cx="4040188" cy="3951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pPr marL="342900" indent="-342900">
              <a:buFont typeface="+mj-lt"/>
              <a:buAutoNum type="arabicPeriod"/>
            </a:pPr>
            <a:r>
              <a:rPr lang="en-US" dirty="0" smtClean="0"/>
              <a:t>Residents at Center</a:t>
            </a:r>
          </a:p>
          <a:p>
            <a:pPr marL="342900" indent="-342900">
              <a:buFont typeface="+mj-lt"/>
              <a:buAutoNum type="arabicPeriod"/>
            </a:pPr>
            <a:r>
              <a:rPr lang="en-US" dirty="0" smtClean="0"/>
              <a:t>Inclusive</a:t>
            </a:r>
          </a:p>
          <a:p>
            <a:pPr marL="342900" indent="-342900">
              <a:buFont typeface="+mj-lt"/>
              <a:buAutoNum type="arabicPeriod"/>
            </a:pPr>
            <a:r>
              <a:rPr lang="en-US" dirty="0" smtClean="0"/>
              <a:t>Democratic</a:t>
            </a:r>
          </a:p>
          <a:p>
            <a:pPr marL="342900" indent="-342900">
              <a:buFont typeface="+mj-lt"/>
              <a:buAutoNum type="arabicPeriod"/>
            </a:pPr>
            <a:r>
              <a:rPr lang="en-US" dirty="0" smtClean="0"/>
              <a:t>Transparent</a:t>
            </a:r>
          </a:p>
          <a:p>
            <a:pPr marL="342900" indent="-342900">
              <a:buFont typeface="+mj-lt"/>
              <a:buAutoNum type="arabicPeriod"/>
            </a:pPr>
            <a:r>
              <a:rPr lang="en-US" dirty="0" smtClean="0"/>
              <a:t>Uniting</a:t>
            </a:r>
          </a:p>
          <a:p>
            <a:pPr marL="342900" indent="-342900">
              <a:buFont typeface="+mj-lt"/>
              <a:buAutoNum type="arabicPeriod"/>
            </a:pPr>
            <a:r>
              <a:rPr lang="en-US" dirty="0" smtClean="0"/>
              <a:t>Listen for what to do</a:t>
            </a:r>
          </a:p>
          <a:p>
            <a:pPr marL="342900" indent="-342900">
              <a:buFont typeface="+mj-lt"/>
              <a:buAutoNum type="arabicPeriod"/>
            </a:pPr>
            <a:endParaRPr lang="en-US" dirty="0"/>
          </a:p>
        </p:txBody>
      </p:sp>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495800" y="3282044"/>
            <a:ext cx="4724400" cy="3543300"/>
          </a:xfrm>
        </p:spPr>
      </p:pic>
    </p:spTree>
    <p:extLst>
      <p:ext uri="{BB962C8B-B14F-4D97-AF65-F5344CB8AC3E}">
        <p14:creationId xmlns:p14="http://schemas.microsoft.com/office/powerpoint/2010/main" val="1928769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Asset-Based Approach</a:t>
            </a:r>
            <a:endParaRPr lang="en-US" dirty="0"/>
          </a:p>
        </p:txBody>
      </p:sp>
      <p:sp>
        <p:nvSpPr>
          <p:cNvPr id="3" name="Text Placeholder 2"/>
          <p:cNvSpPr>
            <a:spLocks noGrp="1"/>
          </p:cNvSpPr>
          <p:nvPr>
            <p:ph type="body" idx="1"/>
          </p:nvPr>
        </p:nvSpPr>
        <p:spPr/>
        <p:txBody>
          <a:bodyPr/>
          <a:lstStyle/>
          <a:p>
            <a:r>
              <a:rPr lang="en-US" dirty="0" smtClean="0"/>
              <a:t>Listening Conversations</a:t>
            </a:r>
            <a:endParaRPr lang="en-US" dirty="0"/>
          </a:p>
        </p:txBody>
      </p:sp>
      <p:sp>
        <p:nvSpPr>
          <p:cNvPr id="4" name="Content Placeholder 3"/>
          <p:cNvSpPr>
            <a:spLocks noGrp="1"/>
          </p:cNvSpPr>
          <p:nvPr>
            <p:ph sz="half" idx="2"/>
          </p:nvPr>
        </p:nvSpPr>
        <p:spPr>
          <a:xfrm>
            <a:off x="410203" y="2209800"/>
            <a:ext cx="4040188" cy="3951288"/>
          </a:xfrm>
        </p:spPr>
        <p:txBody>
          <a:bodyPr>
            <a:normAutofit fontScale="92500"/>
          </a:bodyPr>
          <a:lstStyle/>
          <a:p>
            <a:r>
              <a:rPr lang="en-US" dirty="0" smtClean="0"/>
              <a:t>Hired </a:t>
            </a:r>
            <a:r>
              <a:rPr lang="en-US" dirty="0" smtClean="0"/>
              <a:t>2 </a:t>
            </a:r>
            <a:r>
              <a:rPr lang="en-US" dirty="0" smtClean="0"/>
              <a:t>residents as “Community Connectors” to connect with other residents</a:t>
            </a:r>
          </a:p>
          <a:p>
            <a:pPr marL="0" indent="0">
              <a:buNone/>
            </a:pPr>
            <a:endParaRPr lang="en-US" dirty="0" smtClean="0"/>
          </a:p>
          <a:p>
            <a:r>
              <a:rPr lang="en-US" dirty="0" smtClean="0"/>
              <a:t>Conducted hundreds of “Listening Conversations” </a:t>
            </a:r>
          </a:p>
          <a:p>
            <a:pPr marL="0" indent="0">
              <a:buNone/>
            </a:pPr>
            <a:endParaRPr lang="en-US" dirty="0" smtClean="0"/>
          </a:p>
          <a:p>
            <a:r>
              <a:rPr lang="en-US" dirty="0" smtClean="0"/>
              <a:t>Identified community leaders and invited them to participate</a:t>
            </a:r>
          </a:p>
          <a:p>
            <a:endParaRPr lang="en-US" dirty="0"/>
          </a:p>
        </p:txBody>
      </p:sp>
      <p:sp>
        <p:nvSpPr>
          <p:cNvPr id="5" name="Text Placeholder 4"/>
          <p:cNvSpPr>
            <a:spLocks noGrp="1"/>
          </p:cNvSpPr>
          <p:nvPr>
            <p:ph type="body" sz="quarter" idx="3"/>
          </p:nvPr>
        </p:nvSpPr>
        <p:spPr/>
        <p:txBody>
          <a:bodyPr>
            <a:normAutofit fontScale="92500"/>
          </a:bodyPr>
          <a:lstStyle/>
          <a:p>
            <a:r>
              <a:rPr lang="en-US" dirty="0" smtClean="0"/>
              <a:t>Resident-Centered Organization</a:t>
            </a:r>
            <a:endParaRPr lang="en-US" dirty="0"/>
          </a:p>
        </p:txBody>
      </p:sp>
      <p:sp>
        <p:nvSpPr>
          <p:cNvPr id="6" name="Content Placeholder 5"/>
          <p:cNvSpPr>
            <a:spLocks noGrp="1"/>
          </p:cNvSpPr>
          <p:nvPr>
            <p:ph sz="quarter" idx="4"/>
          </p:nvPr>
        </p:nvSpPr>
        <p:spPr/>
        <p:txBody>
          <a:bodyPr/>
          <a:lstStyle/>
          <a:p>
            <a:r>
              <a:rPr lang="en-US" dirty="0" smtClean="0"/>
              <a:t>Formed Action Committees to work on the projects residents’ identified</a:t>
            </a:r>
            <a:endParaRPr lang="en-US" dirty="0"/>
          </a:p>
        </p:txBody>
      </p:sp>
      <p:pic>
        <p:nvPicPr>
          <p:cNvPr id="8" name="Picture 2" descr="S:\Everything Else\Projects\LiveWell Westwood\Photos &amp; Videos - LWW\Photos - LWW\1A - Community Organizing - photos\2012-05-04-WestwoodUnido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505200"/>
            <a:ext cx="4303986" cy="32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766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p:cNvSpPr>
          <p:nvPr>
            <p:ph type="title" idx="4294967295"/>
          </p:nvPr>
        </p:nvSpPr>
        <p:spPr/>
        <p:txBody>
          <a:bodyPr/>
          <a:lstStyle/>
          <a:p>
            <a:r>
              <a:rPr lang="en-US" dirty="0" smtClean="0">
                <a:solidFill>
                  <a:srgbClr val="FF9900"/>
                </a:solidFill>
                <a:latin typeface="Calibri" pitchFamily="34" charset="0"/>
              </a:rPr>
              <a:t>Local Coalition for Health</a:t>
            </a:r>
            <a:endParaRPr lang="en-US" dirty="0" smtClean="0">
              <a:solidFill>
                <a:srgbClr val="FF9900"/>
              </a:solidFill>
              <a:latin typeface="Calibri" pitchFamily="34" charset="0"/>
            </a:endParaRPr>
          </a:p>
        </p:txBody>
      </p:sp>
      <p:sp>
        <p:nvSpPr>
          <p:cNvPr id="56323" name="Rectangle 3"/>
          <p:cNvSpPr>
            <a:spLocks noGrp="1"/>
          </p:cNvSpPr>
          <p:nvPr>
            <p:ph type="body" idx="4294967295"/>
          </p:nvPr>
        </p:nvSpPr>
        <p:spPr/>
        <p:txBody>
          <a:bodyPr>
            <a:normAutofit/>
          </a:bodyPr>
          <a:lstStyle/>
          <a:p>
            <a:r>
              <a:rPr lang="en-US" sz="2400" u="sng" dirty="0" smtClean="0">
                <a:latin typeface="Calibri" pitchFamily="34" charset="0"/>
              </a:rPr>
              <a:t>BuCu West </a:t>
            </a:r>
            <a:r>
              <a:rPr lang="en-US" sz="2400" dirty="0" smtClean="0">
                <a:latin typeface="Calibri" pitchFamily="34" charset="0"/>
              </a:rPr>
              <a:t>supporting small businesses and creates attractive built environment on Morrison Road.  </a:t>
            </a:r>
          </a:p>
          <a:p>
            <a:r>
              <a:rPr lang="en-US" sz="2400" u="sng" dirty="0" smtClean="0">
                <a:latin typeface="Calibri" pitchFamily="34" charset="0"/>
              </a:rPr>
              <a:t>Revision International </a:t>
            </a:r>
            <a:r>
              <a:rPr lang="en-US" sz="2400" dirty="0" smtClean="0">
                <a:latin typeface="Calibri" pitchFamily="34" charset="0"/>
              </a:rPr>
              <a:t>conducts resident empowerment, economic development, and establishes food systems to create self-sufficient communities.</a:t>
            </a:r>
          </a:p>
          <a:p>
            <a:r>
              <a:rPr lang="en-US" sz="2400" u="sng" dirty="0" smtClean="0">
                <a:latin typeface="Calibri" pitchFamily="34" charset="0"/>
              </a:rPr>
              <a:t>Extreme Community Makeover </a:t>
            </a:r>
            <a:r>
              <a:rPr lang="en-US" sz="2400" dirty="0"/>
              <a:t>coordinates volunteer teams to partner with underserved people to improve their own homes and neighborhoods. </a:t>
            </a:r>
            <a:endParaRPr lang="en-US" sz="2400" dirty="0" smtClean="0">
              <a:latin typeface="Calibri" pitchFamily="34" charset="0"/>
            </a:endParaRPr>
          </a:p>
          <a:p>
            <a:endParaRPr lang="en-US" sz="2400" dirty="0" smtClean="0">
              <a:latin typeface="Calibri" pitchFamily="34" charset="0"/>
            </a:endParaRPr>
          </a:p>
        </p:txBody>
      </p:sp>
    </p:spTree>
    <p:extLst>
      <p:ext uri="{BB962C8B-B14F-4D97-AF65-F5344CB8AC3E}">
        <p14:creationId xmlns:p14="http://schemas.microsoft.com/office/powerpoint/2010/main" val="161293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919655" y="819834"/>
            <a:ext cx="7312152" cy="646331"/>
          </a:xfrm>
          <a:prstGeom prst="rect">
            <a:avLst/>
          </a:prstGeom>
        </p:spPr>
        <p:txBody>
          <a:bodyPr wrap="square">
            <a:spAutoFit/>
          </a:bodyPr>
          <a:lstStyle/>
          <a:p>
            <a:pPr algn="ctr"/>
            <a:r>
              <a:rPr lang="en-US" sz="3600" dirty="0" smtClean="0">
                <a:solidFill>
                  <a:srgbClr val="F79646"/>
                </a:solidFill>
                <a:ea typeface="+mj-ea"/>
                <a:cs typeface="+mj-cs"/>
              </a:rPr>
              <a:t>Contributing Organizations</a:t>
            </a:r>
            <a:endParaRPr lang="en-US" sz="1400" dirty="0"/>
          </a:p>
        </p:txBody>
      </p:sp>
      <p:sp>
        <p:nvSpPr>
          <p:cNvPr id="11" name="Rounded Rectangle 10"/>
          <p:cNvSpPr/>
          <p:nvPr/>
        </p:nvSpPr>
        <p:spPr>
          <a:xfrm>
            <a:off x="6665293" y="3352800"/>
            <a:ext cx="2097707" cy="2895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err="1" smtClean="0"/>
              <a:t>BuCu</a:t>
            </a:r>
            <a:r>
              <a:rPr lang="en-US" sz="2400" dirty="0" smtClean="0"/>
              <a:t> West Business Association</a:t>
            </a:r>
          </a:p>
          <a:p>
            <a:pPr algn="ctr"/>
            <a:r>
              <a:rPr lang="en-US" sz="2400" dirty="0"/>
              <a:t>(</a:t>
            </a:r>
            <a:r>
              <a:rPr lang="en-US" sz="2400" dirty="0" smtClean="0"/>
              <a:t>In-Kind  Co-Chairs Built Environment Committee)</a:t>
            </a:r>
            <a:endParaRPr lang="en-US" sz="2400" dirty="0"/>
          </a:p>
          <a:p>
            <a:pPr algn="ctr"/>
            <a:endParaRPr lang="en-US" sz="2400" dirty="0"/>
          </a:p>
        </p:txBody>
      </p:sp>
      <p:sp>
        <p:nvSpPr>
          <p:cNvPr id="12" name="Rounded Rectangle 11"/>
          <p:cNvSpPr/>
          <p:nvPr/>
        </p:nvSpPr>
        <p:spPr>
          <a:xfrm>
            <a:off x="228600" y="3352800"/>
            <a:ext cx="2810256" cy="213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t>Revision International (In-Kind – Co-Chairs Food Access Committee)</a:t>
            </a:r>
            <a:endParaRPr lang="en-US" sz="2400" dirty="0"/>
          </a:p>
        </p:txBody>
      </p:sp>
      <p:sp>
        <p:nvSpPr>
          <p:cNvPr id="14" name="Rounded Rectangle 13"/>
          <p:cNvSpPr/>
          <p:nvPr/>
        </p:nvSpPr>
        <p:spPr>
          <a:xfrm>
            <a:off x="3276600" y="3354146"/>
            <a:ext cx="3048000" cy="19798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t>Extreme Community Makeover</a:t>
            </a:r>
          </a:p>
          <a:p>
            <a:pPr algn="ctr"/>
            <a:r>
              <a:rPr lang="en-US" sz="2400" dirty="0"/>
              <a:t>(</a:t>
            </a:r>
            <a:r>
              <a:rPr lang="en-US" sz="2400" dirty="0" smtClean="0"/>
              <a:t>In-Kind Co-Chairs Safety Committee)</a:t>
            </a:r>
            <a:endParaRPr lang="en-US" sz="2400" dirty="0"/>
          </a:p>
          <a:p>
            <a:pPr algn="ctr"/>
            <a:endParaRPr lang="en-US" sz="2400" dirty="0"/>
          </a:p>
        </p:txBody>
      </p:sp>
      <p:sp>
        <p:nvSpPr>
          <p:cNvPr id="15" name="Rounded Rectangle 14"/>
          <p:cNvSpPr/>
          <p:nvPr/>
        </p:nvSpPr>
        <p:spPr>
          <a:xfrm>
            <a:off x="4629649" y="1752600"/>
            <a:ext cx="1981200" cy="1213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LiveWell</a:t>
            </a:r>
          </a:p>
          <a:p>
            <a:pPr algn="ctr"/>
            <a:r>
              <a:rPr lang="en-US" sz="2400" dirty="0"/>
              <a:t>Westwood</a:t>
            </a:r>
          </a:p>
          <a:p>
            <a:pPr algn="ctr"/>
            <a:r>
              <a:rPr lang="en-US" sz="2400" dirty="0" smtClean="0"/>
              <a:t>$60,000</a:t>
            </a:r>
            <a:endParaRPr lang="en-US" sz="2400" dirty="0"/>
          </a:p>
        </p:txBody>
      </p:sp>
      <p:sp>
        <p:nvSpPr>
          <p:cNvPr id="16" name="Title 1"/>
          <p:cNvSpPr txBox="1">
            <a:spLocks/>
          </p:cNvSpPr>
          <p:nvPr/>
        </p:nvSpPr>
        <p:spPr>
          <a:xfrm>
            <a:off x="381000" y="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6"/>
                </a:solidFill>
                <a:latin typeface="+mj-lt"/>
                <a:ea typeface="+mj-ea"/>
                <a:cs typeface="+mj-cs"/>
              </a:defRPr>
            </a:lvl1pPr>
          </a:lstStyle>
          <a:p>
            <a:r>
              <a:rPr lang="en-US" sz="4000" dirty="0">
                <a:solidFill>
                  <a:srgbClr val="FF9900"/>
                </a:solidFill>
                <a:latin typeface="Calibri" pitchFamily="34" charset="0"/>
              </a:rPr>
              <a:t>Westwood Unidos</a:t>
            </a:r>
          </a:p>
        </p:txBody>
      </p:sp>
      <p:sp>
        <p:nvSpPr>
          <p:cNvPr id="19" name="Rounded Rectangle 18"/>
          <p:cNvSpPr/>
          <p:nvPr/>
        </p:nvSpPr>
        <p:spPr>
          <a:xfrm>
            <a:off x="2524742" y="1752600"/>
            <a:ext cx="1981200" cy="1213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Urban Land Conservancy </a:t>
            </a:r>
          </a:p>
          <a:p>
            <a:pPr algn="ctr"/>
            <a:r>
              <a:rPr lang="en-US" sz="2400" dirty="0"/>
              <a:t>$25,000</a:t>
            </a:r>
          </a:p>
        </p:txBody>
      </p:sp>
      <p:sp>
        <p:nvSpPr>
          <p:cNvPr id="21" name="Rounded Rectangle 20"/>
          <p:cNvSpPr/>
          <p:nvPr/>
        </p:nvSpPr>
        <p:spPr>
          <a:xfrm>
            <a:off x="6763249" y="1713132"/>
            <a:ext cx="2171700" cy="14872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Gang Reduction Initiative</a:t>
            </a:r>
          </a:p>
          <a:p>
            <a:pPr algn="ctr"/>
            <a:r>
              <a:rPr lang="en-US" sz="2400" dirty="0" smtClean="0"/>
              <a:t>$5,000</a:t>
            </a:r>
            <a:endParaRPr lang="en-US" sz="2400" dirty="0"/>
          </a:p>
        </p:txBody>
      </p:sp>
      <p:sp>
        <p:nvSpPr>
          <p:cNvPr id="27" name="Rounded Rectangle 26"/>
          <p:cNvSpPr/>
          <p:nvPr/>
        </p:nvSpPr>
        <p:spPr>
          <a:xfrm>
            <a:off x="381000" y="1752600"/>
            <a:ext cx="1981200" cy="1213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Denver Foundation </a:t>
            </a:r>
          </a:p>
          <a:p>
            <a:pPr algn="ctr"/>
            <a:r>
              <a:rPr lang="en-US" sz="2400" dirty="0" smtClean="0"/>
              <a:t>$25,000</a:t>
            </a:r>
            <a:endParaRPr lang="en-US" sz="2400" dirty="0"/>
          </a:p>
        </p:txBody>
      </p:sp>
    </p:spTree>
    <p:extLst>
      <p:ext uri="{BB962C8B-B14F-4D97-AF65-F5344CB8AC3E}">
        <p14:creationId xmlns:p14="http://schemas.microsoft.com/office/powerpoint/2010/main" val="41412859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ounded Rectangle 8"/>
          <p:cNvSpPr/>
          <p:nvPr/>
        </p:nvSpPr>
        <p:spPr>
          <a:xfrm>
            <a:off x="1676399" y="1111469"/>
            <a:ext cx="5638800" cy="1207389"/>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Resident / Organizational  Leadership Team</a:t>
            </a:r>
          </a:p>
          <a:p>
            <a:pPr marL="342900" indent="-342900" algn="ctr">
              <a:buFontTx/>
              <a:buChar char="-"/>
            </a:pPr>
            <a:r>
              <a:rPr lang="en-US" sz="2400" dirty="0" smtClean="0">
                <a:solidFill>
                  <a:schemeClr val="bg1"/>
                </a:solidFill>
              </a:rPr>
              <a:t>Guides process</a:t>
            </a:r>
          </a:p>
          <a:p>
            <a:pPr marL="342900" indent="-342900" algn="ctr">
              <a:buFontTx/>
              <a:buChar char="-"/>
            </a:pPr>
            <a:r>
              <a:rPr lang="en-US" sz="2400" dirty="0" smtClean="0">
                <a:solidFill>
                  <a:schemeClr val="bg1"/>
                </a:solidFill>
              </a:rPr>
              <a:t>Sets budget</a:t>
            </a:r>
          </a:p>
        </p:txBody>
      </p:sp>
      <p:sp>
        <p:nvSpPr>
          <p:cNvPr id="10" name="Rounded Rectangle 9"/>
          <p:cNvSpPr/>
          <p:nvPr/>
        </p:nvSpPr>
        <p:spPr>
          <a:xfrm>
            <a:off x="228600" y="3243742"/>
            <a:ext cx="1981200" cy="135978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smtClean="0">
                <a:solidFill>
                  <a:schemeClr val="bg1"/>
                </a:solidFill>
              </a:rPr>
              <a:t>Built Environment Action Committee</a:t>
            </a:r>
            <a:endParaRPr lang="en-US" sz="2000" dirty="0">
              <a:solidFill>
                <a:schemeClr val="bg1"/>
              </a:solidFill>
            </a:endParaRPr>
          </a:p>
        </p:txBody>
      </p:sp>
      <p:sp>
        <p:nvSpPr>
          <p:cNvPr id="12" name="Rounded Rectangle 11"/>
          <p:cNvSpPr/>
          <p:nvPr/>
        </p:nvSpPr>
        <p:spPr>
          <a:xfrm>
            <a:off x="2362200" y="3243742"/>
            <a:ext cx="1981200" cy="135978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smtClean="0">
                <a:solidFill>
                  <a:schemeClr val="bg1"/>
                </a:solidFill>
              </a:rPr>
              <a:t>Safety Action Committee</a:t>
            </a:r>
            <a:endParaRPr lang="en-US" sz="2000" dirty="0">
              <a:solidFill>
                <a:schemeClr val="bg1"/>
              </a:solidFill>
            </a:endParaRPr>
          </a:p>
        </p:txBody>
      </p:sp>
      <p:sp>
        <p:nvSpPr>
          <p:cNvPr id="13" name="Rounded Rectangle 12"/>
          <p:cNvSpPr/>
          <p:nvPr/>
        </p:nvSpPr>
        <p:spPr>
          <a:xfrm>
            <a:off x="6553200" y="3243742"/>
            <a:ext cx="1981200" cy="135978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smtClean="0">
                <a:solidFill>
                  <a:schemeClr val="bg1"/>
                </a:solidFill>
              </a:rPr>
              <a:t>Education Center </a:t>
            </a:r>
          </a:p>
          <a:p>
            <a:pPr algn="ctr"/>
            <a:r>
              <a:rPr lang="en-US" sz="2000" dirty="0" smtClean="0">
                <a:solidFill>
                  <a:schemeClr val="bg1"/>
                </a:solidFill>
              </a:rPr>
              <a:t>Action Committee</a:t>
            </a:r>
            <a:endParaRPr lang="en-US" sz="2000" dirty="0">
              <a:solidFill>
                <a:schemeClr val="bg1"/>
              </a:solidFill>
            </a:endParaRPr>
          </a:p>
        </p:txBody>
      </p:sp>
      <p:sp>
        <p:nvSpPr>
          <p:cNvPr id="15" name="Rectangle 14"/>
          <p:cNvSpPr/>
          <p:nvPr/>
        </p:nvSpPr>
        <p:spPr>
          <a:xfrm>
            <a:off x="2501728" y="152116"/>
            <a:ext cx="3988143" cy="707886"/>
          </a:xfrm>
          <a:prstGeom prst="rect">
            <a:avLst/>
          </a:prstGeom>
        </p:spPr>
        <p:txBody>
          <a:bodyPr wrap="none">
            <a:spAutoFit/>
          </a:bodyPr>
          <a:lstStyle/>
          <a:p>
            <a:pPr lvl="0"/>
            <a:r>
              <a:rPr lang="en-US" sz="4000" dirty="0">
                <a:solidFill>
                  <a:srgbClr val="FF9900"/>
                </a:solidFill>
                <a:latin typeface="Calibri" pitchFamily="34" charset="0"/>
                <a:ea typeface="+mj-ea"/>
                <a:cs typeface="+mj-cs"/>
              </a:rPr>
              <a:t>Westwood Unidos</a:t>
            </a:r>
          </a:p>
        </p:txBody>
      </p:sp>
      <p:sp>
        <p:nvSpPr>
          <p:cNvPr id="14" name="Rounded Rectangle 13"/>
          <p:cNvSpPr/>
          <p:nvPr/>
        </p:nvSpPr>
        <p:spPr>
          <a:xfrm>
            <a:off x="4453759" y="3243742"/>
            <a:ext cx="1981200" cy="135978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smtClean="0">
                <a:solidFill>
                  <a:schemeClr val="bg1"/>
                </a:solidFill>
              </a:rPr>
              <a:t>Food Access</a:t>
            </a:r>
          </a:p>
          <a:p>
            <a:pPr algn="ctr"/>
            <a:r>
              <a:rPr lang="en-US" sz="2000" dirty="0" smtClean="0">
                <a:solidFill>
                  <a:schemeClr val="bg1"/>
                </a:solidFill>
              </a:rPr>
              <a:t>Action Committee</a:t>
            </a:r>
            <a:endParaRPr lang="en-US" sz="2000" dirty="0">
              <a:solidFill>
                <a:schemeClr val="bg1"/>
              </a:solidFill>
            </a:endParaRPr>
          </a:p>
        </p:txBody>
      </p:sp>
      <p:cxnSp>
        <p:nvCxnSpPr>
          <p:cNvPr id="3" name="Straight Arrow Connector 2"/>
          <p:cNvCxnSpPr/>
          <p:nvPr/>
        </p:nvCxnSpPr>
        <p:spPr>
          <a:xfrm>
            <a:off x="4343400" y="2590800"/>
            <a:ext cx="0" cy="53340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27844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p:cNvSpPr>
          <p:nvPr>
            <p:ph type="title" idx="4294967295"/>
          </p:nvPr>
        </p:nvSpPr>
        <p:spPr>
          <a:xfrm>
            <a:off x="381000" y="0"/>
            <a:ext cx="8229600" cy="1143000"/>
          </a:xfrm>
        </p:spPr>
        <p:txBody>
          <a:bodyPr>
            <a:normAutofit/>
          </a:bodyPr>
          <a:lstStyle/>
          <a:p>
            <a:r>
              <a:rPr lang="en-US" b="1" dirty="0" smtClean="0">
                <a:solidFill>
                  <a:srgbClr val="FF9900"/>
                </a:solidFill>
                <a:latin typeface="Calibri" pitchFamily="34" charset="0"/>
              </a:rPr>
              <a:t>Westwood </a:t>
            </a:r>
            <a:r>
              <a:rPr lang="en-US" b="1" dirty="0" smtClean="0">
                <a:solidFill>
                  <a:srgbClr val="FF9900"/>
                </a:solidFill>
                <a:latin typeface="Calibri" pitchFamily="34" charset="0"/>
              </a:rPr>
              <a:t>Unidos Projects:</a:t>
            </a:r>
          </a:p>
        </p:txBody>
      </p:sp>
      <p:sp>
        <p:nvSpPr>
          <p:cNvPr id="7170" name="Content Placeholder 1"/>
          <p:cNvSpPr>
            <a:spLocks/>
          </p:cNvSpPr>
          <p:nvPr/>
        </p:nvSpPr>
        <p:spPr bwMode="auto">
          <a:xfrm>
            <a:off x="381000" y="1066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Blip>
                <a:blip r:embed="rId3"/>
              </a:buBlip>
            </a:pPr>
            <a:r>
              <a:rPr lang="en-US" sz="2400" dirty="0" smtClean="0">
                <a:solidFill>
                  <a:srgbClr val="7F7F7F"/>
                </a:solidFill>
                <a:latin typeface="Calibri" pitchFamily="34" charset="0"/>
              </a:rPr>
              <a:t>Community members teach zumba, English, computers, dance, </a:t>
            </a:r>
            <a:r>
              <a:rPr lang="en-US" sz="2400" dirty="0" err="1" smtClean="0">
                <a:solidFill>
                  <a:srgbClr val="7F7F7F"/>
                </a:solidFill>
                <a:latin typeface="Calibri" pitchFamily="34" charset="0"/>
              </a:rPr>
              <a:t>etc</a:t>
            </a:r>
            <a:r>
              <a:rPr lang="en-US" sz="2400" dirty="0" smtClean="0">
                <a:solidFill>
                  <a:srgbClr val="7F7F7F"/>
                </a:solidFill>
                <a:latin typeface="Calibri" pitchFamily="34" charset="0"/>
              </a:rPr>
              <a:t> to h</a:t>
            </a:r>
            <a:r>
              <a:rPr lang="en-US" sz="2400" dirty="0" smtClean="0">
                <a:solidFill>
                  <a:srgbClr val="7F7F7F"/>
                </a:solidFill>
                <a:latin typeface="Calibri" pitchFamily="34" charset="0"/>
              </a:rPr>
              <a:t>undreds of residents </a:t>
            </a:r>
            <a:r>
              <a:rPr lang="en-US" sz="2400" dirty="0" smtClean="0">
                <a:solidFill>
                  <a:srgbClr val="7F7F7F"/>
                </a:solidFill>
                <a:latin typeface="Calibri" pitchFamily="34" charset="0"/>
              </a:rPr>
              <a:t>per day </a:t>
            </a:r>
          </a:p>
          <a:p>
            <a:pPr marL="742950" lvl="1" indent="-285750">
              <a:spcBef>
                <a:spcPct val="20000"/>
              </a:spcBef>
              <a:buBlip>
                <a:blip r:embed="rId3"/>
              </a:buBlip>
            </a:pPr>
            <a:r>
              <a:rPr lang="en-US" sz="2400" dirty="0" smtClean="0">
                <a:solidFill>
                  <a:srgbClr val="7F7F7F"/>
                </a:solidFill>
                <a:latin typeface="Calibri" pitchFamily="34" charset="0"/>
              </a:rPr>
              <a:t>Monthly </a:t>
            </a:r>
            <a:r>
              <a:rPr lang="en-US" sz="2400" dirty="0" smtClean="0">
                <a:solidFill>
                  <a:srgbClr val="7F7F7F"/>
                </a:solidFill>
                <a:latin typeface="Calibri" pitchFamily="34" charset="0"/>
              </a:rPr>
              <a:t>alley clean-ups and safety walks organized by residents</a:t>
            </a:r>
          </a:p>
          <a:p>
            <a:pPr marL="742950" lvl="1" indent="-285750">
              <a:spcBef>
                <a:spcPct val="20000"/>
              </a:spcBef>
              <a:buFontTx/>
              <a:buBlip>
                <a:blip r:embed="rId3"/>
              </a:buBlip>
            </a:pPr>
            <a:r>
              <a:rPr lang="en-US" sz="2400" dirty="0" smtClean="0">
                <a:solidFill>
                  <a:srgbClr val="7F7F7F"/>
                </a:solidFill>
                <a:latin typeface="Calibri" pitchFamily="34" charset="0"/>
              </a:rPr>
              <a:t>Sidewalks </a:t>
            </a:r>
            <a:r>
              <a:rPr lang="en-US" sz="2400" dirty="0">
                <a:solidFill>
                  <a:srgbClr val="7F7F7F"/>
                </a:solidFill>
                <a:latin typeface="Calibri" pitchFamily="34" charset="0"/>
              </a:rPr>
              <a:t>widened around Munroe </a:t>
            </a:r>
            <a:r>
              <a:rPr lang="en-US" sz="2400" dirty="0" smtClean="0">
                <a:solidFill>
                  <a:srgbClr val="7F7F7F"/>
                </a:solidFill>
                <a:latin typeface="Calibri" pitchFamily="34" charset="0"/>
              </a:rPr>
              <a:t>Elementary</a:t>
            </a:r>
          </a:p>
          <a:p>
            <a:pPr marL="742950" lvl="1" indent="-285750">
              <a:spcBef>
                <a:spcPct val="20000"/>
              </a:spcBef>
              <a:buFontTx/>
              <a:buBlip>
                <a:blip r:embed="rId3"/>
              </a:buBlip>
            </a:pPr>
            <a:r>
              <a:rPr lang="en-US" sz="2400" dirty="0" smtClean="0">
                <a:solidFill>
                  <a:srgbClr val="7F7F7F"/>
                </a:solidFill>
                <a:latin typeface="Calibri" pitchFamily="34" charset="0"/>
              </a:rPr>
              <a:t>Bike lanes installed and traffic calming measures </a:t>
            </a:r>
            <a:r>
              <a:rPr lang="en-US" sz="2400" dirty="0" smtClean="0">
                <a:solidFill>
                  <a:srgbClr val="7F7F7F"/>
                </a:solidFill>
                <a:latin typeface="Calibri" pitchFamily="34" charset="0"/>
              </a:rPr>
              <a:t>implemented</a:t>
            </a:r>
          </a:p>
          <a:p>
            <a:pPr marL="742950" lvl="1" indent="-285750">
              <a:spcBef>
                <a:spcPct val="20000"/>
              </a:spcBef>
              <a:buFontTx/>
              <a:buBlip>
                <a:blip r:embed="rId3"/>
              </a:buBlip>
            </a:pPr>
            <a:r>
              <a:rPr lang="en-US" sz="2400" dirty="0" smtClean="0">
                <a:solidFill>
                  <a:srgbClr val="7F7F7F"/>
                </a:solidFill>
                <a:latin typeface="Calibri" pitchFamily="34" charset="0"/>
              </a:rPr>
              <a:t>Community Kitchen funded for Revision International</a:t>
            </a:r>
            <a:endParaRPr lang="en-US" sz="2400" dirty="0" smtClean="0">
              <a:solidFill>
                <a:srgbClr val="7F7F7F"/>
              </a:solidFill>
              <a:latin typeface="Calibri" pitchFamily="34" charset="0"/>
            </a:endParaRPr>
          </a:p>
          <a:p>
            <a:pPr marL="742950" lvl="1" indent="-285750">
              <a:spcBef>
                <a:spcPct val="20000"/>
              </a:spcBef>
              <a:buFontTx/>
              <a:buBlip>
                <a:blip r:embed="rId3"/>
              </a:buBlip>
            </a:pPr>
            <a:r>
              <a:rPr lang="en-US" sz="2400" dirty="0" smtClean="0">
                <a:solidFill>
                  <a:srgbClr val="7F7F7F"/>
                </a:solidFill>
                <a:latin typeface="Calibri" pitchFamily="34" charset="0"/>
              </a:rPr>
              <a:t>Neighborhood Plan process slated to begin in 2014 in partnership between Westwood Unidos and Planning Department</a:t>
            </a:r>
          </a:p>
          <a:p>
            <a:pPr marL="742950" lvl="1" indent="-285750">
              <a:spcBef>
                <a:spcPct val="20000"/>
              </a:spcBef>
              <a:buFontTx/>
              <a:buBlip>
                <a:blip r:embed="rId3"/>
              </a:buBlip>
            </a:pPr>
            <a:r>
              <a:rPr lang="en-US" sz="2400" dirty="0" smtClean="0">
                <a:solidFill>
                  <a:srgbClr val="7F7F7F"/>
                </a:solidFill>
                <a:latin typeface="Calibri" pitchFamily="34" charset="0"/>
              </a:rPr>
              <a:t>Selected by Colorado Health Foundation as a Healthy Places Community</a:t>
            </a:r>
            <a:endParaRPr lang="en-US" sz="2400" dirty="0">
              <a:solidFill>
                <a:srgbClr val="7F7F7F"/>
              </a:solidFill>
              <a:latin typeface="Calibri" pitchFamily="34" charset="0"/>
            </a:endParaRPr>
          </a:p>
        </p:txBody>
      </p:sp>
    </p:spTree>
    <p:extLst>
      <p:ext uri="{BB962C8B-B14F-4D97-AF65-F5344CB8AC3E}">
        <p14:creationId xmlns:p14="http://schemas.microsoft.com/office/powerpoint/2010/main" val="2526956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937</TotalTime>
  <Words>979</Words>
  <Application>Microsoft Office PowerPoint</Application>
  <PresentationFormat>On-screen Show (4:3)</PresentationFormat>
  <Paragraphs>167</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Westwood Neighborhood: Healthy Communities Grants &amp; Grassroots Partnerships</vt:lpstr>
      <vt:lpstr>Social Determinants of Health in Westwood, Denver</vt:lpstr>
      <vt:lpstr>PowerPoint Presentation</vt:lpstr>
      <vt:lpstr>Westwood Unidos Values</vt:lpstr>
      <vt:lpstr>Asset-Based Approach</vt:lpstr>
      <vt:lpstr>Local Coalition for Health</vt:lpstr>
      <vt:lpstr>PowerPoint Presentation</vt:lpstr>
      <vt:lpstr>PowerPoint Presentation</vt:lpstr>
      <vt:lpstr>Westwood Unidos Projects:</vt:lpstr>
      <vt:lpstr>What Is Healthy Places?</vt:lpstr>
      <vt:lpstr>HEALTHY PLACES ARE WALKABLE PLACES</vt:lpstr>
      <vt:lpstr>THE PANEL’S ASSIGNMENT</vt:lpstr>
      <vt:lpstr>BIG IDEAS</vt:lpstr>
      <vt:lpstr>“MAIN STREET” with Gathering Areas</vt:lpstr>
      <vt:lpstr>PowerPoint Presentation</vt:lpstr>
      <vt:lpstr>PARKS + RECREATION FACILITIES</vt:lpstr>
      <vt:lpstr>ALLEY IMPROVEMENT PILOT PROJECT</vt:lpstr>
      <vt:lpstr>COMMUNICATION AND ENFORCEMENT: </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LiveWell Work Well:  Making Downtown Denver the Healthiest Workplace in America</dc:title>
  <dc:creator>Tracy Boyle</dc:creator>
  <cp:lastModifiedBy>Rachel Cleaves</cp:lastModifiedBy>
  <cp:revision>96</cp:revision>
  <dcterms:created xsi:type="dcterms:W3CDTF">2011-02-28T04:15:38Z</dcterms:created>
  <dcterms:modified xsi:type="dcterms:W3CDTF">2013-11-13T15:35:10Z</dcterms:modified>
</cp:coreProperties>
</file>