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3" r:id="rId1"/>
    <p:sldMasterId id="2147483829" r:id="rId2"/>
    <p:sldMasterId id="2147483883" r:id="rId3"/>
    <p:sldMasterId id="2147483901" r:id="rId4"/>
    <p:sldMasterId id="2147483973" r:id="rId5"/>
    <p:sldMasterId id="2147484079" r:id="rId6"/>
  </p:sldMasterIdLst>
  <p:notesMasterIdLst>
    <p:notesMasterId r:id="rId22"/>
  </p:notesMasterIdLst>
  <p:handoutMasterIdLst>
    <p:handoutMasterId r:id="rId23"/>
  </p:handoutMasterIdLst>
  <p:sldIdLst>
    <p:sldId id="404" r:id="rId7"/>
    <p:sldId id="423" r:id="rId8"/>
    <p:sldId id="406" r:id="rId9"/>
    <p:sldId id="420" r:id="rId10"/>
    <p:sldId id="411" r:id="rId11"/>
    <p:sldId id="426" r:id="rId12"/>
    <p:sldId id="439" r:id="rId13"/>
    <p:sldId id="421" r:id="rId14"/>
    <p:sldId id="301" r:id="rId15"/>
    <p:sldId id="304" r:id="rId16"/>
    <p:sldId id="456" r:id="rId17"/>
    <p:sldId id="458" r:id="rId18"/>
    <p:sldId id="459" r:id="rId19"/>
    <p:sldId id="460" r:id="rId20"/>
    <p:sldId id="4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S" initials="C" lastIdx="1" clrIdx="0"/>
  <p:cmAuthor id="1" name="SEAN CAVANAUGH" initials="SC" lastIdx="4" clrIdx="1"/>
  <p:cmAuthor id="2" name="RAHUL RAJKUMAR" initials="R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9C"/>
    <a:srgbClr val="FFD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993" autoAdjust="0"/>
  </p:normalViewPr>
  <p:slideViewPr>
    <p:cSldViewPr>
      <p:cViewPr varScale="1">
        <p:scale>
          <a:sx n="64" d="100"/>
          <a:sy n="64" d="100"/>
        </p:scale>
        <p:origin x="-810" y="-96"/>
      </p:cViewPr>
      <p:guideLst>
        <p:guide orient="horz" pos="206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Total Medicare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3.9178696202716974E-2</c:v>
                </c:pt>
                <c:pt idx="1">
                  <c:v>1.523884375270157E-2</c:v>
                </c:pt>
                <c:pt idx="2">
                  <c:v>2.7658452645744628E-2</c:v>
                </c:pt>
                <c:pt idx="3">
                  <c:v>9.4319873033361645E-3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98624"/>
        <c:axId val="64600832"/>
      </c:lineChart>
      <c:catAx>
        <c:axId val="1630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64600832"/>
        <c:crosses val="autoZero"/>
        <c:auto val="1"/>
        <c:lblAlgn val="ctr"/>
        <c:lblOffset val="100"/>
        <c:noMultiLvlLbl val="0"/>
      </c:catAx>
      <c:valAx>
        <c:axId val="6460083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098624"/>
        <c:crosses val="autoZero"/>
        <c:crossBetween val="between"/>
        <c:majorUnit val="2.0000000000000007E-2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9BD23-9CDA-4CD9-BD6C-FACB4EA45E9F}" type="doc">
      <dgm:prSet loTypeId="urn:microsoft.com/office/officeart/2005/8/layout/hProcess3" loCatId="process" qsTypeId="urn:microsoft.com/office/officeart/2005/8/quickstyle/simple3" qsCatId="simple" csTypeId="urn:microsoft.com/office/officeart/2005/8/colors/accent1_2#1" csCatId="accent1" phldr="1"/>
      <dgm:spPr/>
    </dgm:pt>
    <dgm:pt modelId="{38F08CBA-42B3-414F-9403-D144239DBF30}">
      <dgm:prSet phldrT="[Text]" custT="1"/>
      <dgm:spPr/>
      <dgm:t>
        <a:bodyPr/>
        <a:lstStyle/>
        <a:p>
          <a:pPr algn="l"/>
          <a:r>
            <a:rPr lang="en-US" sz="1600" b="1" i="0" dirty="0" smtClean="0"/>
            <a:t>PUBLIC</a:t>
          </a:r>
        </a:p>
        <a:p>
          <a:pPr algn="l"/>
          <a:r>
            <a:rPr lang="en-US" sz="1600" b="1" i="0" dirty="0" smtClean="0"/>
            <a:t>SECTOR</a:t>
          </a:r>
          <a:endParaRPr lang="en-US" sz="1600" b="1" i="0" dirty="0"/>
        </a:p>
      </dgm:t>
    </dgm:pt>
    <dgm:pt modelId="{5DC9ACD9-8FF4-4179-B414-88A792171BB7}" type="parTrans" cxnId="{A565EE34-BDF6-49F5-86C8-538520F88685}">
      <dgm:prSet/>
      <dgm:spPr/>
      <dgm:t>
        <a:bodyPr/>
        <a:lstStyle/>
        <a:p>
          <a:endParaRPr lang="en-US"/>
        </a:p>
      </dgm:t>
    </dgm:pt>
    <dgm:pt modelId="{C908F6AE-1218-4059-9EB1-944173AB2E2D}" type="sibTrans" cxnId="{A565EE34-BDF6-49F5-86C8-538520F88685}">
      <dgm:prSet/>
      <dgm:spPr/>
      <dgm:t>
        <a:bodyPr/>
        <a:lstStyle/>
        <a:p>
          <a:endParaRPr lang="en-US"/>
        </a:p>
      </dgm:t>
    </dgm:pt>
    <dgm:pt modelId="{9621CB73-5AE6-4C9B-9EF4-B2D4F12EB179}" type="pres">
      <dgm:prSet presAssocID="{CAC9BD23-9CDA-4CD9-BD6C-FACB4EA45E9F}" presName="Name0" presStyleCnt="0">
        <dgm:presLayoutVars>
          <dgm:dir/>
          <dgm:animLvl val="lvl"/>
          <dgm:resizeHandles val="exact"/>
        </dgm:presLayoutVars>
      </dgm:prSet>
      <dgm:spPr/>
    </dgm:pt>
    <dgm:pt modelId="{40DE497A-0B60-42F8-88CA-20CACBE0539D}" type="pres">
      <dgm:prSet presAssocID="{CAC9BD23-9CDA-4CD9-BD6C-FACB4EA45E9F}" presName="dummy" presStyleCnt="0"/>
      <dgm:spPr/>
    </dgm:pt>
    <dgm:pt modelId="{DBB68E3F-3229-4EF1-A54F-E5995ED98F2C}" type="pres">
      <dgm:prSet presAssocID="{CAC9BD23-9CDA-4CD9-BD6C-FACB4EA45E9F}" presName="linH" presStyleCnt="0"/>
      <dgm:spPr/>
    </dgm:pt>
    <dgm:pt modelId="{C40BDBAC-3AE0-4BD2-904D-DF2F378E30AA}" type="pres">
      <dgm:prSet presAssocID="{CAC9BD23-9CDA-4CD9-BD6C-FACB4EA45E9F}" presName="padding1" presStyleCnt="0"/>
      <dgm:spPr/>
    </dgm:pt>
    <dgm:pt modelId="{4F798C37-1DC4-4F67-ADA8-E9FF03739C39}" type="pres">
      <dgm:prSet presAssocID="{38F08CBA-42B3-414F-9403-D144239DBF30}" presName="linV" presStyleCnt="0"/>
      <dgm:spPr/>
    </dgm:pt>
    <dgm:pt modelId="{1D8B87DE-71B1-4557-84C5-C2DB205F212B}" type="pres">
      <dgm:prSet presAssocID="{38F08CBA-42B3-414F-9403-D144239DBF30}" presName="spVertical1" presStyleCnt="0"/>
      <dgm:spPr/>
    </dgm:pt>
    <dgm:pt modelId="{2858FC3D-2EDF-48A3-8C64-64EC3FF08AA7}" type="pres">
      <dgm:prSet presAssocID="{38F08CBA-42B3-414F-9403-D144239DBF30}" presName="parTx" presStyleLbl="revTx" presStyleIdx="0" presStyleCnt="1" custLinFactNeighborX="-2217" custLinFactNeighborY="-8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AE804-05EB-4518-B5B9-1C58AA46BBC6}" type="pres">
      <dgm:prSet presAssocID="{38F08CBA-42B3-414F-9403-D144239DBF30}" presName="spVertical2" presStyleCnt="0"/>
      <dgm:spPr/>
    </dgm:pt>
    <dgm:pt modelId="{6C775B66-E7D1-4722-917F-7DF9F8EACCA7}" type="pres">
      <dgm:prSet presAssocID="{38F08CBA-42B3-414F-9403-D144239DBF30}" presName="spVertical3" presStyleCnt="0"/>
      <dgm:spPr/>
    </dgm:pt>
    <dgm:pt modelId="{F3AC2002-E83C-4DA7-A006-FD7C4B680D56}" type="pres">
      <dgm:prSet presAssocID="{CAC9BD23-9CDA-4CD9-BD6C-FACB4EA45E9F}" presName="padding2" presStyleCnt="0"/>
      <dgm:spPr/>
    </dgm:pt>
    <dgm:pt modelId="{4F324C1E-93D7-4D68-A12F-F0CBB6DD3E36}" type="pres">
      <dgm:prSet presAssocID="{CAC9BD23-9CDA-4CD9-BD6C-FACB4EA45E9F}" presName="negArrow" presStyleCnt="0"/>
      <dgm:spPr/>
    </dgm:pt>
    <dgm:pt modelId="{C49584AE-0641-4309-A070-EE51FD930D3A}" type="pres">
      <dgm:prSet presAssocID="{CAC9BD23-9CDA-4CD9-BD6C-FACB4EA45E9F}" presName="backgroundArrow" presStyleLbl="node1" presStyleIdx="0" presStyleCnt="1" custLinFactNeighborY="50342"/>
      <dgm:spPr/>
    </dgm:pt>
  </dgm:ptLst>
  <dgm:cxnLst>
    <dgm:cxn modelId="{96DE3260-45D1-45B1-9B87-295F01921C1E}" type="presOf" srcId="{38F08CBA-42B3-414F-9403-D144239DBF30}" destId="{2858FC3D-2EDF-48A3-8C64-64EC3FF08AA7}" srcOrd="0" destOrd="0" presId="urn:microsoft.com/office/officeart/2005/8/layout/hProcess3"/>
    <dgm:cxn modelId="{1387DDEF-A5F2-42E7-8ED1-83BA48ABC7E9}" type="presOf" srcId="{CAC9BD23-9CDA-4CD9-BD6C-FACB4EA45E9F}" destId="{9621CB73-5AE6-4C9B-9EF4-B2D4F12EB179}" srcOrd="0" destOrd="0" presId="urn:microsoft.com/office/officeart/2005/8/layout/hProcess3"/>
    <dgm:cxn modelId="{A565EE34-BDF6-49F5-86C8-538520F88685}" srcId="{CAC9BD23-9CDA-4CD9-BD6C-FACB4EA45E9F}" destId="{38F08CBA-42B3-414F-9403-D144239DBF30}" srcOrd="0" destOrd="0" parTransId="{5DC9ACD9-8FF4-4179-B414-88A792171BB7}" sibTransId="{C908F6AE-1218-4059-9EB1-944173AB2E2D}"/>
    <dgm:cxn modelId="{CE113EDA-D52B-4FE8-8C61-2506A18C562F}" type="presParOf" srcId="{9621CB73-5AE6-4C9B-9EF4-B2D4F12EB179}" destId="{40DE497A-0B60-42F8-88CA-20CACBE0539D}" srcOrd="0" destOrd="0" presId="urn:microsoft.com/office/officeart/2005/8/layout/hProcess3"/>
    <dgm:cxn modelId="{16F4274E-2464-4D29-9FB7-8271E8B8D297}" type="presParOf" srcId="{9621CB73-5AE6-4C9B-9EF4-B2D4F12EB179}" destId="{DBB68E3F-3229-4EF1-A54F-E5995ED98F2C}" srcOrd="1" destOrd="0" presId="urn:microsoft.com/office/officeart/2005/8/layout/hProcess3"/>
    <dgm:cxn modelId="{51D9DA5E-D854-4C50-875D-64FA9FA1D82B}" type="presParOf" srcId="{DBB68E3F-3229-4EF1-A54F-E5995ED98F2C}" destId="{C40BDBAC-3AE0-4BD2-904D-DF2F378E30AA}" srcOrd="0" destOrd="0" presId="urn:microsoft.com/office/officeart/2005/8/layout/hProcess3"/>
    <dgm:cxn modelId="{A9D826F7-E32F-48B0-91D5-3F126FAC8D90}" type="presParOf" srcId="{DBB68E3F-3229-4EF1-A54F-E5995ED98F2C}" destId="{4F798C37-1DC4-4F67-ADA8-E9FF03739C39}" srcOrd="1" destOrd="0" presId="urn:microsoft.com/office/officeart/2005/8/layout/hProcess3"/>
    <dgm:cxn modelId="{5C5A35F8-BC41-4B4D-94DA-705572711122}" type="presParOf" srcId="{4F798C37-1DC4-4F67-ADA8-E9FF03739C39}" destId="{1D8B87DE-71B1-4557-84C5-C2DB205F212B}" srcOrd="0" destOrd="0" presId="urn:microsoft.com/office/officeart/2005/8/layout/hProcess3"/>
    <dgm:cxn modelId="{A489168F-4C61-4C6F-A65B-6B679DACCD3A}" type="presParOf" srcId="{4F798C37-1DC4-4F67-ADA8-E9FF03739C39}" destId="{2858FC3D-2EDF-48A3-8C64-64EC3FF08AA7}" srcOrd="1" destOrd="0" presId="urn:microsoft.com/office/officeart/2005/8/layout/hProcess3"/>
    <dgm:cxn modelId="{BF6D6519-40AE-4CAB-84EB-6CCC1CE0C4F0}" type="presParOf" srcId="{4F798C37-1DC4-4F67-ADA8-E9FF03739C39}" destId="{3A5AE804-05EB-4518-B5B9-1C58AA46BBC6}" srcOrd="2" destOrd="0" presId="urn:microsoft.com/office/officeart/2005/8/layout/hProcess3"/>
    <dgm:cxn modelId="{E0987624-1EBC-4B52-BFE1-F7E40C26F54E}" type="presParOf" srcId="{4F798C37-1DC4-4F67-ADA8-E9FF03739C39}" destId="{6C775B66-E7D1-4722-917F-7DF9F8EACCA7}" srcOrd="3" destOrd="0" presId="urn:microsoft.com/office/officeart/2005/8/layout/hProcess3"/>
    <dgm:cxn modelId="{25215286-6754-4FB6-BCB6-71BE86617D66}" type="presParOf" srcId="{DBB68E3F-3229-4EF1-A54F-E5995ED98F2C}" destId="{F3AC2002-E83C-4DA7-A006-FD7C4B680D56}" srcOrd="2" destOrd="0" presId="urn:microsoft.com/office/officeart/2005/8/layout/hProcess3"/>
    <dgm:cxn modelId="{4B77C810-0910-467A-A78A-19B7579E8364}" type="presParOf" srcId="{DBB68E3F-3229-4EF1-A54F-E5995ED98F2C}" destId="{4F324C1E-93D7-4D68-A12F-F0CBB6DD3E36}" srcOrd="3" destOrd="0" presId="urn:microsoft.com/office/officeart/2005/8/layout/hProcess3"/>
    <dgm:cxn modelId="{88587074-5D01-42B7-94C9-3F46C4019E5B}" type="presParOf" srcId="{DBB68E3F-3229-4EF1-A54F-E5995ED98F2C}" destId="{C49584AE-0641-4309-A070-EE51FD930D3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9BD23-9CDA-4CD9-BD6C-FACB4EA45E9F}" type="doc">
      <dgm:prSet loTypeId="urn:microsoft.com/office/officeart/2005/8/layout/hProcess3" loCatId="process" qsTypeId="urn:microsoft.com/office/officeart/2005/8/quickstyle/simple3" qsCatId="simple" csTypeId="urn:microsoft.com/office/officeart/2005/8/colors/accent1_2#2" csCatId="accent1" phldr="1"/>
      <dgm:spPr/>
    </dgm:pt>
    <dgm:pt modelId="{38F08CBA-42B3-414F-9403-D144239DBF30}">
      <dgm:prSet phldrT="[Text]" custT="1"/>
      <dgm:spPr/>
      <dgm:t>
        <a:bodyPr/>
        <a:lstStyle/>
        <a:p>
          <a:pPr algn="l"/>
          <a:r>
            <a:rPr lang="en-US" sz="1600" b="1" i="0" dirty="0" smtClean="0"/>
            <a:t>PRIVATE</a:t>
          </a:r>
        </a:p>
        <a:p>
          <a:pPr algn="l"/>
          <a:r>
            <a:rPr lang="en-US" sz="1600" b="1" i="0" dirty="0" smtClean="0"/>
            <a:t>SECTOR</a:t>
          </a:r>
          <a:endParaRPr lang="en-US" sz="1600" b="1" i="0" dirty="0"/>
        </a:p>
      </dgm:t>
    </dgm:pt>
    <dgm:pt modelId="{5DC9ACD9-8FF4-4179-B414-88A792171BB7}" type="parTrans" cxnId="{A565EE34-BDF6-49F5-86C8-538520F88685}">
      <dgm:prSet/>
      <dgm:spPr/>
      <dgm:t>
        <a:bodyPr/>
        <a:lstStyle/>
        <a:p>
          <a:endParaRPr lang="en-US"/>
        </a:p>
      </dgm:t>
    </dgm:pt>
    <dgm:pt modelId="{C908F6AE-1218-4059-9EB1-944173AB2E2D}" type="sibTrans" cxnId="{A565EE34-BDF6-49F5-86C8-538520F88685}">
      <dgm:prSet/>
      <dgm:spPr/>
      <dgm:t>
        <a:bodyPr/>
        <a:lstStyle/>
        <a:p>
          <a:endParaRPr lang="en-US"/>
        </a:p>
      </dgm:t>
    </dgm:pt>
    <dgm:pt modelId="{9621CB73-5AE6-4C9B-9EF4-B2D4F12EB179}" type="pres">
      <dgm:prSet presAssocID="{CAC9BD23-9CDA-4CD9-BD6C-FACB4EA45E9F}" presName="Name0" presStyleCnt="0">
        <dgm:presLayoutVars>
          <dgm:dir/>
          <dgm:animLvl val="lvl"/>
          <dgm:resizeHandles val="exact"/>
        </dgm:presLayoutVars>
      </dgm:prSet>
      <dgm:spPr/>
    </dgm:pt>
    <dgm:pt modelId="{40DE497A-0B60-42F8-88CA-20CACBE0539D}" type="pres">
      <dgm:prSet presAssocID="{CAC9BD23-9CDA-4CD9-BD6C-FACB4EA45E9F}" presName="dummy" presStyleCnt="0"/>
      <dgm:spPr/>
    </dgm:pt>
    <dgm:pt modelId="{DBB68E3F-3229-4EF1-A54F-E5995ED98F2C}" type="pres">
      <dgm:prSet presAssocID="{CAC9BD23-9CDA-4CD9-BD6C-FACB4EA45E9F}" presName="linH" presStyleCnt="0"/>
      <dgm:spPr/>
    </dgm:pt>
    <dgm:pt modelId="{C40BDBAC-3AE0-4BD2-904D-DF2F378E30AA}" type="pres">
      <dgm:prSet presAssocID="{CAC9BD23-9CDA-4CD9-BD6C-FACB4EA45E9F}" presName="padding1" presStyleCnt="0"/>
      <dgm:spPr/>
    </dgm:pt>
    <dgm:pt modelId="{4F798C37-1DC4-4F67-ADA8-E9FF03739C39}" type="pres">
      <dgm:prSet presAssocID="{38F08CBA-42B3-414F-9403-D144239DBF30}" presName="linV" presStyleCnt="0"/>
      <dgm:spPr/>
    </dgm:pt>
    <dgm:pt modelId="{1D8B87DE-71B1-4557-84C5-C2DB205F212B}" type="pres">
      <dgm:prSet presAssocID="{38F08CBA-42B3-414F-9403-D144239DBF30}" presName="spVertical1" presStyleCnt="0"/>
      <dgm:spPr/>
    </dgm:pt>
    <dgm:pt modelId="{2858FC3D-2EDF-48A3-8C64-64EC3FF08AA7}" type="pres">
      <dgm:prSet presAssocID="{38F08CBA-42B3-414F-9403-D144239DBF3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AE804-05EB-4518-B5B9-1C58AA46BBC6}" type="pres">
      <dgm:prSet presAssocID="{38F08CBA-42B3-414F-9403-D144239DBF30}" presName="spVertical2" presStyleCnt="0"/>
      <dgm:spPr/>
    </dgm:pt>
    <dgm:pt modelId="{6C775B66-E7D1-4722-917F-7DF9F8EACCA7}" type="pres">
      <dgm:prSet presAssocID="{38F08CBA-42B3-414F-9403-D144239DBF30}" presName="spVertical3" presStyleCnt="0"/>
      <dgm:spPr/>
    </dgm:pt>
    <dgm:pt modelId="{F3AC2002-E83C-4DA7-A006-FD7C4B680D56}" type="pres">
      <dgm:prSet presAssocID="{CAC9BD23-9CDA-4CD9-BD6C-FACB4EA45E9F}" presName="padding2" presStyleCnt="0"/>
      <dgm:spPr/>
    </dgm:pt>
    <dgm:pt modelId="{4F324C1E-93D7-4D68-A12F-F0CBB6DD3E36}" type="pres">
      <dgm:prSet presAssocID="{CAC9BD23-9CDA-4CD9-BD6C-FACB4EA45E9F}" presName="negArrow" presStyleCnt="0"/>
      <dgm:spPr/>
    </dgm:pt>
    <dgm:pt modelId="{C49584AE-0641-4309-A070-EE51FD930D3A}" type="pres">
      <dgm:prSet presAssocID="{CAC9BD23-9CDA-4CD9-BD6C-FACB4EA45E9F}" presName="backgroundArrow" presStyleLbl="node1" presStyleIdx="0" presStyleCnt="1" custLinFactNeighborX="-1875" custLinFactNeighborY="22959"/>
      <dgm:spPr/>
    </dgm:pt>
  </dgm:ptLst>
  <dgm:cxnLst>
    <dgm:cxn modelId="{AA8C638B-EDCB-42D2-A265-8C2E88C69177}" type="presOf" srcId="{38F08CBA-42B3-414F-9403-D144239DBF30}" destId="{2858FC3D-2EDF-48A3-8C64-64EC3FF08AA7}" srcOrd="0" destOrd="0" presId="urn:microsoft.com/office/officeart/2005/8/layout/hProcess3"/>
    <dgm:cxn modelId="{07BD2780-662E-4498-873B-687B4B380B93}" type="presOf" srcId="{CAC9BD23-9CDA-4CD9-BD6C-FACB4EA45E9F}" destId="{9621CB73-5AE6-4C9B-9EF4-B2D4F12EB179}" srcOrd="0" destOrd="0" presId="urn:microsoft.com/office/officeart/2005/8/layout/hProcess3"/>
    <dgm:cxn modelId="{A565EE34-BDF6-49F5-86C8-538520F88685}" srcId="{CAC9BD23-9CDA-4CD9-BD6C-FACB4EA45E9F}" destId="{38F08CBA-42B3-414F-9403-D144239DBF30}" srcOrd="0" destOrd="0" parTransId="{5DC9ACD9-8FF4-4179-B414-88A792171BB7}" sibTransId="{C908F6AE-1218-4059-9EB1-944173AB2E2D}"/>
    <dgm:cxn modelId="{C4D0BC6A-B063-4BE6-BEC9-300954B5565A}" type="presParOf" srcId="{9621CB73-5AE6-4C9B-9EF4-B2D4F12EB179}" destId="{40DE497A-0B60-42F8-88CA-20CACBE0539D}" srcOrd="0" destOrd="0" presId="urn:microsoft.com/office/officeart/2005/8/layout/hProcess3"/>
    <dgm:cxn modelId="{01844B71-92C0-4E83-979F-E232A2420DE8}" type="presParOf" srcId="{9621CB73-5AE6-4C9B-9EF4-B2D4F12EB179}" destId="{DBB68E3F-3229-4EF1-A54F-E5995ED98F2C}" srcOrd="1" destOrd="0" presId="urn:microsoft.com/office/officeart/2005/8/layout/hProcess3"/>
    <dgm:cxn modelId="{7957C84E-EFAE-42B5-8159-8E76F1E60AB4}" type="presParOf" srcId="{DBB68E3F-3229-4EF1-A54F-E5995ED98F2C}" destId="{C40BDBAC-3AE0-4BD2-904D-DF2F378E30AA}" srcOrd="0" destOrd="0" presId="urn:microsoft.com/office/officeart/2005/8/layout/hProcess3"/>
    <dgm:cxn modelId="{A1A8E9BC-E673-4B93-9393-5425FA40B862}" type="presParOf" srcId="{DBB68E3F-3229-4EF1-A54F-E5995ED98F2C}" destId="{4F798C37-1DC4-4F67-ADA8-E9FF03739C39}" srcOrd="1" destOrd="0" presId="urn:microsoft.com/office/officeart/2005/8/layout/hProcess3"/>
    <dgm:cxn modelId="{ABE32194-E468-4C5C-9436-E622E8CCC74B}" type="presParOf" srcId="{4F798C37-1DC4-4F67-ADA8-E9FF03739C39}" destId="{1D8B87DE-71B1-4557-84C5-C2DB205F212B}" srcOrd="0" destOrd="0" presId="urn:microsoft.com/office/officeart/2005/8/layout/hProcess3"/>
    <dgm:cxn modelId="{23EFE1B4-69CD-4E87-8B00-3C295199C99A}" type="presParOf" srcId="{4F798C37-1DC4-4F67-ADA8-E9FF03739C39}" destId="{2858FC3D-2EDF-48A3-8C64-64EC3FF08AA7}" srcOrd="1" destOrd="0" presId="urn:microsoft.com/office/officeart/2005/8/layout/hProcess3"/>
    <dgm:cxn modelId="{F5F3F29F-9B97-4EB2-8916-59C81BA4106E}" type="presParOf" srcId="{4F798C37-1DC4-4F67-ADA8-E9FF03739C39}" destId="{3A5AE804-05EB-4518-B5B9-1C58AA46BBC6}" srcOrd="2" destOrd="0" presId="urn:microsoft.com/office/officeart/2005/8/layout/hProcess3"/>
    <dgm:cxn modelId="{C1AE9A50-CB06-4DEB-8AB2-36BFBAF47EBB}" type="presParOf" srcId="{4F798C37-1DC4-4F67-ADA8-E9FF03739C39}" destId="{6C775B66-E7D1-4722-917F-7DF9F8EACCA7}" srcOrd="3" destOrd="0" presId="urn:microsoft.com/office/officeart/2005/8/layout/hProcess3"/>
    <dgm:cxn modelId="{A646B79C-AC5E-43FF-8AC4-3EB046F685C2}" type="presParOf" srcId="{DBB68E3F-3229-4EF1-A54F-E5995ED98F2C}" destId="{F3AC2002-E83C-4DA7-A006-FD7C4B680D56}" srcOrd="2" destOrd="0" presId="urn:microsoft.com/office/officeart/2005/8/layout/hProcess3"/>
    <dgm:cxn modelId="{6F0DBB87-6ABC-4C75-8266-13378BD0AA35}" type="presParOf" srcId="{DBB68E3F-3229-4EF1-A54F-E5995ED98F2C}" destId="{4F324C1E-93D7-4D68-A12F-F0CBB6DD3E36}" srcOrd="3" destOrd="0" presId="urn:microsoft.com/office/officeart/2005/8/layout/hProcess3"/>
    <dgm:cxn modelId="{0D13E4C2-DE37-40E4-8914-18B52C6F61BA}" type="presParOf" srcId="{DBB68E3F-3229-4EF1-A54F-E5995ED98F2C}" destId="{C49584AE-0641-4309-A070-EE51FD930D3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29D4F-FC7D-4E99-9D92-9FB781C8B378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8B71813-301F-4A10-870C-48AEF7420141}">
      <dgm:prSet phldrT="[Text]" custT="1"/>
      <dgm:spPr/>
      <dgm:t>
        <a:bodyPr/>
        <a:lstStyle/>
        <a:p>
          <a:pPr>
            <a:spcAft>
              <a:spcPct val="35000"/>
            </a:spcAft>
          </a:pPr>
          <a:endParaRPr lang="en-US" sz="2600" dirty="0" smtClean="0"/>
        </a:p>
      </dgm:t>
    </dgm:pt>
    <dgm:pt modelId="{D0249302-CF64-4DA8-8DEA-D2577DF867BB}" type="sibTrans" cxnId="{8F7D893D-68F9-4A39-AB56-7072F7704E84}">
      <dgm:prSet/>
      <dgm:spPr/>
      <dgm:t>
        <a:bodyPr/>
        <a:lstStyle/>
        <a:p>
          <a:endParaRPr lang="en-US"/>
        </a:p>
      </dgm:t>
    </dgm:pt>
    <dgm:pt modelId="{1542C81E-07F5-4F31-B1F2-9FA7DA68C5FA}" type="parTrans" cxnId="{8F7D893D-68F9-4A39-AB56-7072F7704E84}">
      <dgm:prSet/>
      <dgm:spPr/>
      <dgm:t>
        <a:bodyPr/>
        <a:lstStyle/>
        <a:p>
          <a:endParaRPr lang="en-US"/>
        </a:p>
      </dgm:t>
    </dgm:pt>
    <dgm:pt modelId="{F19174ED-B815-418A-8BC1-1448A73B4273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Partnership for Patients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CEF3221-09CF-4C61-BCEF-0C354139B873}" type="sibTrans" cxnId="{0CF489ED-46D0-41DA-B00B-CA9B6C04E6F6}">
      <dgm:prSet/>
      <dgm:spPr/>
      <dgm:t>
        <a:bodyPr/>
        <a:lstStyle/>
        <a:p>
          <a:endParaRPr lang="en-US"/>
        </a:p>
      </dgm:t>
    </dgm:pt>
    <dgm:pt modelId="{1DB1C0FD-5228-4B38-ABFD-C93AA19B1D5E}" type="parTrans" cxnId="{0CF489ED-46D0-41DA-B00B-CA9B6C04E6F6}">
      <dgm:prSet/>
      <dgm:spPr/>
      <dgm:t>
        <a:bodyPr/>
        <a:lstStyle/>
        <a:p>
          <a:endParaRPr lang="en-US"/>
        </a:p>
      </dgm:t>
    </dgm:pt>
    <dgm:pt modelId="{0792A312-C7B4-4B16-AAC8-2118C4AB46A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Bundled Payment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90C305F-4449-417B-B33A-DAC3D8FE3248}" type="sibTrans" cxnId="{E63D8C25-E8C8-4D65-9DC8-5A2C6CDD7760}">
      <dgm:prSet/>
      <dgm:spPr/>
      <dgm:t>
        <a:bodyPr/>
        <a:lstStyle/>
        <a:p>
          <a:endParaRPr lang="en-US"/>
        </a:p>
      </dgm:t>
    </dgm:pt>
    <dgm:pt modelId="{E77727A3-1201-4E3C-8325-0DD46DB4B956}" type="parTrans" cxnId="{E63D8C25-E8C8-4D65-9DC8-5A2C6CDD7760}">
      <dgm:prSet/>
      <dgm:spPr/>
      <dgm:t>
        <a:bodyPr/>
        <a:lstStyle/>
        <a:p>
          <a:endParaRPr lang="en-US"/>
        </a:p>
      </dgm:t>
    </dgm:pt>
    <dgm:pt modelId="{A2B7E62B-83D3-4C70-8E39-7CBB9FF6A9BC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Accountable Care Organizations</a:t>
          </a:r>
          <a:endParaRPr lang="en-US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473998-D895-44CD-A276-19EBC6394AAF}" type="sibTrans" cxnId="{9FCA7FA3-E440-4520-AF65-735FB7184384}">
      <dgm:prSet/>
      <dgm:spPr/>
      <dgm:t>
        <a:bodyPr/>
        <a:lstStyle/>
        <a:p>
          <a:endParaRPr lang="en-US"/>
        </a:p>
      </dgm:t>
    </dgm:pt>
    <dgm:pt modelId="{573E7FBA-E179-4412-9F64-BF750BEC8C39}" type="parTrans" cxnId="{9FCA7FA3-E440-4520-AF65-735FB7184384}">
      <dgm:prSet/>
      <dgm:spPr/>
      <dgm:t>
        <a:bodyPr/>
        <a:lstStyle/>
        <a:p>
          <a:endParaRPr lang="en-US"/>
        </a:p>
      </dgm:t>
    </dgm:pt>
    <dgm:pt modelId="{DEB085F7-9395-42E8-80FC-3E574E8CCA40}" type="pres">
      <dgm:prSet presAssocID="{D4B29D4F-FC7D-4E99-9D92-9FB781C8B37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2D1E1-55ED-4FC9-B77B-7CD96CDC4C2E}" type="pres">
      <dgm:prSet presAssocID="{D4B29D4F-FC7D-4E99-9D92-9FB781C8B378}" presName="arrow" presStyleLbl="bgShp" presStyleIdx="0" presStyleCnt="1" custLinFactNeighborY="1386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D2BCBC0D-D4A4-4602-AE99-548C9C5C312C}" type="pres">
      <dgm:prSet presAssocID="{D4B29D4F-FC7D-4E99-9D92-9FB781C8B378}" presName="arrowDiagram4" presStyleCnt="0"/>
      <dgm:spPr/>
    </dgm:pt>
    <dgm:pt modelId="{E5779A1E-B2A0-4386-BEEF-0E6C4CDCC163}" type="pres">
      <dgm:prSet presAssocID="{F19174ED-B815-418A-8BC1-1448A73B4273}" presName="bullet4a" presStyleLbl="node1" presStyleIdx="0" presStyleCnt="4" custLinFactNeighborX="43822"/>
      <dgm:spPr/>
    </dgm:pt>
    <dgm:pt modelId="{2C85252C-3B17-4192-AB38-AF18BD4B8E72}" type="pres">
      <dgm:prSet presAssocID="{F19174ED-B815-418A-8BC1-1448A73B4273}" presName="textBox4a" presStyleLbl="revTx" presStyleIdx="0" presStyleCnt="4" custScaleX="104306" custScaleY="28727" custLinFactNeighborX="7078" custLinFactNeighborY="-28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5FC3E-C1FA-4686-839A-03C132EA2C78}" type="pres">
      <dgm:prSet presAssocID="{0792A312-C7B4-4B16-AAC8-2118C4AB46A6}" presName="bullet4b" presStyleLbl="node1" presStyleIdx="1" presStyleCnt="4" custScaleX="163158" custScaleY="165789" custLinFactX="100000" custLinFactNeighborX="125572" custLinFactNeighborY="-99424"/>
      <dgm:spPr/>
    </dgm:pt>
    <dgm:pt modelId="{7A51CEA9-5DA3-4293-A130-8B4A2AC50A27}" type="pres">
      <dgm:prSet presAssocID="{0792A312-C7B4-4B16-AAC8-2118C4AB46A6}" presName="textBox4b" presStyleLbl="revTx" presStyleIdx="1" presStyleCnt="4" custAng="10800000" custFlipVert="1" custScaleX="114633" custScaleY="23680" custLinFactNeighborX="47025" custLinFactNeighborY="-41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B2D3D-736D-43B1-8980-7DC0ED662FC5}" type="pres">
      <dgm:prSet presAssocID="{48B71813-301F-4A10-870C-48AEF7420141}" presName="bullet4c" presStyleLbl="node1" presStyleIdx="2" presStyleCnt="4" custScaleX="148263" custScaleY="148263" custLinFactX="26301" custLinFactNeighborX="100000" custLinFactNeighborY="-22566"/>
      <dgm:spPr/>
    </dgm:pt>
    <dgm:pt modelId="{FA60ACB9-21A5-4E2E-94B6-CAF842C8CD3B}" type="pres">
      <dgm:prSet presAssocID="{48B71813-301F-4A10-870C-48AEF742014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7F8A1-B73D-4823-B0B4-7FF5A82B02D2}" type="pres">
      <dgm:prSet presAssocID="{A2B7E62B-83D3-4C70-8E39-7CBB9FF6A9BC}" presName="bullet4d" presStyleLbl="node1" presStyleIdx="3" presStyleCnt="4" custScaleX="161502" custScaleY="161502" custLinFactNeighborX="15865" custLinFactNeighborY="12779"/>
      <dgm:spPr/>
    </dgm:pt>
    <dgm:pt modelId="{E3CABF15-1E7F-4590-A2FD-BF7A4EB17C5E}" type="pres">
      <dgm:prSet presAssocID="{A2B7E62B-83D3-4C70-8E39-7CBB9FF6A9BC}" presName="textBox4d" presStyleLbl="revTx" presStyleIdx="3" presStyleCnt="4" custScaleX="123103" custScaleY="46169" custLinFactNeighborX="21076" custLinFactNeighborY="-1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D893D-68F9-4A39-AB56-7072F7704E84}" srcId="{D4B29D4F-FC7D-4E99-9D92-9FB781C8B378}" destId="{48B71813-301F-4A10-870C-48AEF7420141}" srcOrd="2" destOrd="0" parTransId="{1542C81E-07F5-4F31-B1F2-9FA7DA68C5FA}" sibTransId="{D0249302-CF64-4DA8-8DEA-D2577DF867BB}"/>
    <dgm:cxn modelId="{9FCA7FA3-E440-4520-AF65-735FB7184384}" srcId="{D4B29D4F-FC7D-4E99-9D92-9FB781C8B378}" destId="{A2B7E62B-83D3-4C70-8E39-7CBB9FF6A9BC}" srcOrd="3" destOrd="0" parTransId="{573E7FBA-E179-4412-9F64-BF750BEC8C39}" sibTransId="{8B473998-D895-44CD-A276-19EBC6394AAF}"/>
    <dgm:cxn modelId="{F515A7F1-BB8E-4BFD-8D98-0A398D3CD26D}" type="presOf" srcId="{0792A312-C7B4-4B16-AAC8-2118C4AB46A6}" destId="{7A51CEA9-5DA3-4293-A130-8B4A2AC50A27}" srcOrd="0" destOrd="0" presId="urn:microsoft.com/office/officeart/2005/8/layout/arrow2"/>
    <dgm:cxn modelId="{E63D8C25-E8C8-4D65-9DC8-5A2C6CDD7760}" srcId="{D4B29D4F-FC7D-4E99-9D92-9FB781C8B378}" destId="{0792A312-C7B4-4B16-AAC8-2118C4AB46A6}" srcOrd="1" destOrd="0" parTransId="{E77727A3-1201-4E3C-8325-0DD46DB4B956}" sibTransId="{690C305F-4449-417B-B33A-DAC3D8FE3248}"/>
    <dgm:cxn modelId="{CDC1E7E2-4303-4D7D-AA3B-3CBED77DDCC0}" type="presOf" srcId="{D4B29D4F-FC7D-4E99-9D92-9FB781C8B378}" destId="{DEB085F7-9395-42E8-80FC-3E574E8CCA40}" srcOrd="0" destOrd="0" presId="urn:microsoft.com/office/officeart/2005/8/layout/arrow2"/>
    <dgm:cxn modelId="{01164FE5-E56B-44D0-9CBF-9E10D895B5CD}" type="presOf" srcId="{A2B7E62B-83D3-4C70-8E39-7CBB9FF6A9BC}" destId="{E3CABF15-1E7F-4590-A2FD-BF7A4EB17C5E}" srcOrd="0" destOrd="0" presId="urn:microsoft.com/office/officeart/2005/8/layout/arrow2"/>
    <dgm:cxn modelId="{0CF489ED-46D0-41DA-B00B-CA9B6C04E6F6}" srcId="{D4B29D4F-FC7D-4E99-9D92-9FB781C8B378}" destId="{F19174ED-B815-418A-8BC1-1448A73B4273}" srcOrd="0" destOrd="0" parTransId="{1DB1C0FD-5228-4B38-ABFD-C93AA19B1D5E}" sibTransId="{CCEF3221-09CF-4C61-BCEF-0C354139B873}"/>
    <dgm:cxn modelId="{D7D00166-86AC-4CEE-B553-D6D8EE25CC74}" type="presOf" srcId="{F19174ED-B815-418A-8BC1-1448A73B4273}" destId="{2C85252C-3B17-4192-AB38-AF18BD4B8E72}" srcOrd="0" destOrd="0" presId="urn:microsoft.com/office/officeart/2005/8/layout/arrow2"/>
    <dgm:cxn modelId="{7D75F64C-2E40-4612-A803-7FCCB608240A}" type="presOf" srcId="{48B71813-301F-4A10-870C-48AEF7420141}" destId="{FA60ACB9-21A5-4E2E-94B6-CAF842C8CD3B}" srcOrd="0" destOrd="0" presId="urn:microsoft.com/office/officeart/2005/8/layout/arrow2"/>
    <dgm:cxn modelId="{70AF58BF-4FF8-4BCD-A858-F87947353EC3}" type="presParOf" srcId="{DEB085F7-9395-42E8-80FC-3E574E8CCA40}" destId="{BDE2D1E1-55ED-4FC9-B77B-7CD96CDC4C2E}" srcOrd="0" destOrd="0" presId="urn:microsoft.com/office/officeart/2005/8/layout/arrow2"/>
    <dgm:cxn modelId="{13DB4850-9C8A-474D-ADFB-78E18A04B147}" type="presParOf" srcId="{DEB085F7-9395-42E8-80FC-3E574E8CCA40}" destId="{D2BCBC0D-D4A4-4602-AE99-548C9C5C312C}" srcOrd="1" destOrd="0" presId="urn:microsoft.com/office/officeart/2005/8/layout/arrow2"/>
    <dgm:cxn modelId="{FB0B060B-8CBE-414F-BFCD-A8689A5B6B35}" type="presParOf" srcId="{D2BCBC0D-D4A4-4602-AE99-548C9C5C312C}" destId="{E5779A1E-B2A0-4386-BEEF-0E6C4CDCC163}" srcOrd="0" destOrd="0" presId="urn:microsoft.com/office/officeart/2005/8/layout/arrow2"/>
    <dgm:cxn modelId="{898D173A-9338-43ED-BB28-34AAB006A6B5}" type="presParOf" srcId="{D2BCBC0D-D4A4-4602-AE99-548C9C5C312C}" destId="{2C85252C-3B17-4192-AB38-AF18BD4B8E72}" srcOrd="1" destOrd="0" presId="urn:microsoft.com/office/officeart/2005/8/layout/arrow2"/>
    <dgm:cxn modelId="{48BE52E4-E0B2-4E6F-ADE2-94FEF25A62B3}" type="presParOf" srcId="{D2BCBC0D-D4A4-4602-AE99-548C9C5C312C}" destId="{9225FC3E-C1FA-4686-839A-03C132EA2C78}" srcOrd="2" destOrd="0" presId="urn:microsoft.com/office/officeart/2005/8/layout/arrow2"/>
    <dgm:cxn modelId="{E3E96736-00A0-4077-ABE5-092973755C63}" type="presParOf" srcId="{D2BCBC0D-D4A4-4602-AE99-548C9C5C312C}" destId="{7A51CEA9-5DA3-4293-A130-8B4A2AC50A27}" srcOrd="3" destOrd="0" presId="urn:microsoft.com/office/officeart/2005/8/layout/arrow2"/>
    <dgm:cxn modelId="{308C9A68-BE16-4EF8-8E30-9E2591070B8A}" type="presParOf" srcId="{D2BCBC0D-D4A4-4602-AE99-548C9C5C312C}" destId="{EF3B2D3D-736D-43B1-8980-7DC0ED662FC5}" srcOrd="4" destOrd="0" presId="urn:microsoft.com/office/officeart/2005/8/layout/arrow2"/>
    <dgm:cxn modelId="{5B43867E-84B2-439E-BCCF-EEB2B234AFF2}" type="presParOf" srcId="{D2BCBC0D-D4A4-4602-AE99-548C9C5C312C}" destId="{FA60ACB9-21A5-4E2E-94B6-CAF842C8CD3B}" srcOrd="5" destOrd="0" presId="urn:microsoft.com/office/officeart/2005/8/layout/arrow2"/>
    <dgm:cxn modelId="{BBC0B769-08AE-45E2-9CFF-46D1AC2366F4}" type="presParOf" srcId="{D2BCBC0D-D4A4-4602-AE99-548C9C5C312C}" destId="{3407F8A1-B73D-4823-B0B4-7FF5A82B02D2}" srcOrd="6" destOrd="0" presId="urn:microsoft.com/office/officeart/2005/8/layout/arrow2"/>
    <dgm:cxn modelId="{5F7459DF-76CB-4601-AA48-42301618BBBC}" type="presParOf" srcId="{D2BCBC0D-D4A4-4602-AE99-548C9C5C312C}" destId="{E3CABF15-1E7F-4590-A2FD-BF7A4EB17C5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84AE-0641-4309-A070-EE51FD930D3A}">
      <dsp:nvSpPr>
        <dsp:cNvPr id="0" name=""/>
        <dsp:cNvSpPr/>
      </dsp:nvSpPr>
      <dsp:spPr>
        <a:xfrm>
          <a:off x="0" y="34673"/>
          <a:ext cx="2438400" cy="1584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58FC3D-2EDF-48A3-8C64-64EC3FF08AA7}">
      <dsp:nvSpPr>
        <dsp:cNvPr id="0" name=""/>
        <dsp:cNvSpPr/>
      </dsp:nvSpPr>
      <dsp:spPr>
        <a:xfrm>
          <a:off x="152398" y="380999"/>
          <a:ext cx="199786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PUBLIC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SECTOR</a:t>
          </a:r>
          <a:endParaRPr lang="en-US" sz="1600" b="1" i="0" kern="1200" dirty="0"/>
        </a:p>
      </dsp:txBody>
      <dsp:txXfrm>
        <a:off x="152398" y="380999"/>
        <a:ext cx="1997868" cy="79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84AE-0641-4309-A070-EE51FD930D3A}">
      <dsp:nvSpPr>
        <dsp:cNvPr id="0" name=""/>
        <dsp:cNvSpPr/>
      </dsp:nvSpPr>
      <dsp:spPr>
        <a:xfrm>
          <a:off x="0" y="34673"/>
          <a:ext cx="2438400" cy="1584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58FC3D-2EDF-48A3-8C64-64EC3FF08AA7}">
      <dsp:nvSpPr>
        <dsp:cNvPr id="0" name=""/>
        <dsp:cNvSpPr/>
      </dsp:nvSpPr>
      <dsp:spPr>
        <a:xfrm>
          <a:off x="196691" y="413336"/>
          <a:ext cx="199786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PRIVATE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SECTOR</a:t>
          </a:r>
          <a:endParaRPr lang="en-US" sz="1600" b="1" i="0" kern="1200" dirty="0"/>
        </a:p>
      </dsp:txBody>
      <dsp:txXfrm>
        <a:off x="196691" y="413336"/>
        <a:ext cx="1997868" cy="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2D1E1-55ED-4FC9-B77B-7CD96CDC4C2E}">
      <dsp:nvSpPr>
        <dsp:cNvPr id="0" name=""/>
        <dsp:cNvSpPr/>
      </dsp:nvSpPr>
      <dsp:spPr>
        <a:xfrm>
          <a:off x="0" y="640716"/>
          <a:ext cx="5791200" cy="3619500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79A1E-B2A0-4386-BEEF-0E6C4CDCC163}">
      <dsp:nvSpPr>
        <dsp:cNvPr id="0" name=""/>
        <dsp:cNvSpPr/>
      </dsp:nvSpPr>
      <dsp:spPr>
        <a:xfrm>
          <a:off x="628803" y="3282010"/>
          <a:ext cx="133197" cy="133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5252C-3B17-4192-AB38-AF18BD4B8E72}">
      <dsp:nvSpPr>
        <dsp:cNvPr id="0" name=""/>
        <dsp:cNvSpPr/>
      </dsp:nvSpPr>
      <dsp:spPr>
        <a:xfrm>
          <a:off x="685804" y="3410137"/>
          <a:ext cx="1032937" cy="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7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Partnership for Patients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85804" y="3410137"/>
        <a:ext cx="1032937" cy="247466"/>
      </dsp:txXfrm>
    </dsp:sp>
    <dsp:sp modelId="{9225FC3E-C1FA-4686-839A-03C132EA2C78}">
      <dsp:nvSpPr>
        <dsp:cNvPr id="0" name=""/>
        <dsp:cNvSpPr/>
      </dsp:nvSpPr>
      <dsp:spPr>
        <a:xfrm>
          <a:off x="1960884" y="2133601"/>
          <a:ext cx="377952" cy="384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CEA9-5DA3-4293-A130-8B4A2AC50A27}">
      <dsp:nvSpPr>
        <dsp:cNvPr id="0" name=""/>
        <dsp:cNvSpPr/>
      </dsp:nvSpPr>
      <dsp:spPr>
        <a:xfrm rot="10800000" flipV="1">
          <a:off x="2110242" y="2503900"/>
          <a:ext cx="1394111" cy="39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4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Bundled Payment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10800000">
        <a:off x="2110242" y="2503900"/>
        <a:ext cx="1394111" cy="391693"/>
      </dsp:txXfrm>
    </dsp:sp>
    <dsp:sp modelId="{EF3B2D3D-736D-43B1-8980-7DC0ED662FC5}">
      <dsp:nvSpPr>
        <dsp:cNvPr id="0" name=""/>
        <dsp:cNvSpPr/>
      </dsp:nvSpPr>
      <dsp:spPr>
        <a:xfrm>
          <a:off x="3026769" y="1676401"/>
          <a:ext cx="455068" cy="455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0ACB9-21A5-4E2E-94B6-CAF842C8CD3B}">
      <dsp:nvSpPr>
        <dsp:cNvPr id="0" name=""/>
        <dsp:cNvSpPr/>
      </dsp:nvSpPr>
      <dsp:spPr>
        <a:xfrm>
          <a:off x="2866644" y="1973199"/>
          <a:ext cx="1216152" cy="22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3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 smtClean="0"/>
        </a:p>
      </dsp:txBody>
      <dsp:txXfrm>
        <a:off x="2866644" y="1973199"/>
        <a:ext cx="1216152" cy="2236851"/>
      </dsp:txXfrm>
    </dsp:sp>
    <dsp:sp modelId="{3407F8A1-B73D-4823-B0B4-7FF5A82B02D2}">
      <dsp:nvSpPr>
        <dsp:cNvPr id="0" name=""/>
        <dsp:cNvSpPr/>
      </dsp:nvSpPr>
      <dsp:spPr>
        <a:xfrm>
          <a:off x="3960780" y="1335384"/>
          <a:ext cx="664056" cy="664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ABF15-1E7F-4590-A2FD-BF7A4EB17C5E}">
      <dsp:nvSpPr>
        <dsp:cNvPr id="0" name=""/>
        <dsp:cNvSpPr/>
      </dsp:nvSpPr>
      <dsp:spPr>
        <a:xfrm>
          <a:off x="4294080" y="1981191"/>
          <a:ext cx="1497119" cy="119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Accountable Care Organizations</a:t>
          </a:r>
          <a:endParaRPr lang="en-US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294080" y="1981191"/>
        <a:ext cx="1497119" cy="119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11/04/2013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11/04/2013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BEA1-F135-45C3-9616-499B4B02F3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BEA1-F135-45C3-9616-499B4B02F3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Shrunk it down means fewer</a:t>
            </a:r>
            <a:r>
              <a:rPr lang="en-US" baseline="0" dirty="0" smtClean="0"/>
              <a:t> dots…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i="1" dirty="0" smtClean="0">
              <a:ea typeface="Geneva"/>
            </a:endParaRPr>
          </a:p>
          <a:p>
            <a:pPr eaLnBrk="1" hangingPunct="1">
              <a:spcBef>
                <a:spcPct val="0"/>
              </a:spcBef>
            </a:pPr>
            <a:endParaRPr lang="en-US" i="1" dirty="0" smtClean="0">
              <a:ea typeface="Geneva"/>
            </a:endParaRPr>
          </a:p>
          <a:p>
            <a:pPr eaLnBrk="1" hangingPunct="1"/>
            <a:endParaRPr lang="en-US" dirty="0" smtClean="0">
              <a:ea typeface="Geneva"/>
            </a:endParaRPr>
          </a:p>
          <a:p>
            <a:pPr eaLnBrk="1" hangingPunct="1"/>
            <a:endParaRPr lang="en-US" dirty="0" smtClean="0">
              <a:ea typeface="Geneva"/>
            </a:endParaRPr>
          </a:p>
          <a:p>
            <a:pPr eaLnBrk="1" hangingPunct="1"/>
            <a:endParaRPr lang="en-US" dirty="0" smtClean="0">
              <a:ea typeface="Geneva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2AFD50-C8AF-4625-A158-59EE44B95911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i="1" dirty="0" smtClean="0">
              <a:ea typeface="Geneva"/>
            </a:endParaRPr>
          </a:p>
          <a:p>
            <a:pPr>
              <a:spcBef>
                <a:spcPct val="0"/>
              </a:spcBef>
            </a:pPr>
            <a:endParaRPr lang="en-US" i="1" dirty="0" smtClean="0">
              <a:ea typeface="Geneva"/>
            </a:endParaRPr>
          </a:p>
          <a:p>
            <a:pPr>
              <a:spcBef>
                <a:spcPct val="0"/>
              </a:spcBef>
            </a:pPr>
            <a:endParaRPr lang="en-US" dirty="0" smtClean="0">
              <a:ea typeface="Geneva"/>
            </a:endParaRPr>
          </a:p>
          <a:p>
            <a:pPr>
              <a:spcBef>
                <a:spcPct val="0"/>
              </a:spcBef>
            </a:pPr>
            <a:endParaRPr lang="en-US" dirty="0" smtClean="0">
              <a:ea typeface="Geneva"/>
            </a:endParaRPr>
          </a:p>
          <a:p>
            <a:pPr>
              <a:spcBef>
                <a:spcPct val="0"/>
              </a:spcBef>
            </a:pPr>
            <a:endParaRPr lang="en-US" dirty="0" smtClean="0">
              <a:ea typeface="Geneva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 defTabSz="914210"/>
            <a:fld id="{53022D18-EA39-48FE-ACF2-23E524DA09F2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14210"/>
              <a:t>10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400" y="22860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6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4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EB482-BD94-48F7-AE08-F1BE790575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9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E38-307C-4383-AE0A-2C069DE3D2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1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1786-E6B4-4A3E-8CF3-5A8C8984D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8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0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9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5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30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87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95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EB482-BD94-48F7-AE08-F1BE790575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1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E38-307C-4383-AE0A-2C069DE3D2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52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1786-E6B4-4A3E-8CF3-5A8C8984D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3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86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>
              <a:defRPr/>
            </a:pPr>
            <a:endParaRPr lang="en-US" sz="12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0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2819400"/>
            <a:ext cx="4572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4600" y="76199"/>
            <a:ext cx="4419600" cy="15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4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74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EB482-BD94-48F7-AE08-F1BE790575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6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E38-307C-4383-AE0A-2C069DE3D2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1786-E6B4-4A3E-8CF3-5A8C8984D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56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86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>
              <a:defRPr/>
            </a:pPr>
            <a:endParaRPr lang="en-US" sz="12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4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5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4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0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70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0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7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EB482-BD94-48F7-AE08-F1BE790575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5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E38-307C-4383-AE0A-2C069DE3D2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5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1786-E6B4-4A3E-8CF3-5A8C8984D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4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86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>
              <a:defRPr/>
            </a:pPr>
            <a:endParaRPr lang="en-US" sz="12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8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7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67948" cy="14190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2078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ew Image - Wo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67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22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8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E38-307C-4383-AE0A-2C069DE3D2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28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1786-E6B4-4A3E-8CF3-5A8C8984D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2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1" r:id="rId7"/>
    <p:sldLayoutId id="2147483802" r:id="rId8"/>
    <p:sldLayoutId id="2147483806" r:id="rId9"/>
    <p:sldLayoutId id="2147483803" r:id="rId10"/>
    <p:sldLayoutId id="2147483804" r:id="rId11"/>
    <p:sldLayoutId id="2147483805" r:id="rId12"/>
    <p:sldLayoutId id="214748380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8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Accelerating Care and Payment Innovation: The CMS Innovation Center</a:t>
            </a:r>
            <a:endParaRPr lang="en-US" sz="360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76800" y="4572000"/>
            <a:ext cx="4114800" cy="198120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4294967295"/>
          </p:nvPr>
        </p:nvSpPr>
        <p:spPr>
          <a:xfrm>
            <a:off x="228600" y="2895600"/>
            <a:ext cx="8427493" cy="3810000"/>
          </a:xfrm>
        </p:spPr>
        <p:txBody>
          <a:bodyPr>
            <a:noAutofit/>
          </a:bodyPr>
          <a:lstStyle/>
          <a:p>
            <a:pPr marL="347472" indent="-347472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Myriad Pro"/>
                <a:ea typeface="ＭＳ Ｐゴシック"/>
                <a:cs typeface="ＭＳ Ｐゴシック"/>
              </a:rPr>
              <a:t>Collaborating with public and private insurers in purchasing high value primary care in communities they serve.</a:t>
            </a:r>
          </a:p>
          <a:p>
            <a:pPr marL="747522" lvl="1" indent="-347472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Myriad Pro"/>
                <a:ea typeface="ＭＳ Ｐゴシック"/>
              </a:rPr>
              <a:t>Requires investment across multiple payers</a:t>
            </a:r>
          </a:p>
          <a:p>
            <a:pPr marL="747522" lvl="1" indent="-347472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Myriad Pro"/>
                <a:ea typeface="ＭＳ Ｐゴシック"/>
              </a:rPr>
              <a:t>i</a:t>
            </a:r>
            <a:r>
              <a:rPr lang="en-US" sz="1800" dirty="0" smtClean="0">
                <a:latin typeface="Myriad Pro"/>
                <a:ea typeface="ＭＳ Ｐゴシック"/>
                <a:cs typeface="ＭＳ Ｐゴシック"/>
              </a:rPr>
              <a:t>ndividual health plans, covering only their members, cannot provide enough resources to transform primary care delivery.</a:t>
            </a:r>
          </a:p>
          <a:p>
            <a:pPr marL="347472" indent="-347472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Myriad Pro"/>
                <a:ea typeface="ＭＳ Ｐゴシック"/>
              </a:rPr>
              <a:t>Medicare will pay approximately $20 per beneficiary per month (PBPM) then move towards smaller PBPM to be combined with shared savings opportunity.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  <a:ea typeface="ＭＳ Ｐゴシック"/>
            </a:endParaRPr>
          </a:p>
          <a:p>
            <a:pPr marL="347472" indent="-347472">
              <a:lnSpc>
                <a:spcPct val="114000"/>
              </a:lnSpc>
              <a:spcBef>
                <a:spcPts val="0"/>
              </a:spcBef>
            </a:pPr>
            <a:r>
              <a:rPr lang="en-US" sz="1800" b="1" dirty="0" smtClean="0">
                <a:latin typeface="Myriad Pro"/>
                <a:ea typeface="ＭＳ Ｐゴシック"/>
                <a:cs typeface="ＭＳ Ｐゴシック"/>
              </a:rPr>
              <a:t>The 7 markets selected: </a:t>
            </a:r>
          </a:p>
          <a:p>
            <a:pPr marL="347472" indent="-347472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Myriad Pro"/>
                <a:ea typeface="ＭＳ Ｐゴシック"/>
                <a:cs typeface="ＭＳ Ｐゴシック"/>
              </a:rPr>
              <a:t>	Ohio (Dayton), Oklahoma (Tulsa), Arkansas, Colorado, </a:t>
            </a:r>
          </a:p>
          <a:p>
            <a:pPr marL="347472" indent="-347472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Myriad Pro"/>
                <a:ea typeface="ＭＳ Ｐゴシック"/>
                <a:cs typeface="ＭＳ Ｐゴシック"/>
              </a:rPr>
              <a:t>	New Jersey, Oregon, New York (Hudson Valley)</a:t>
            </a:r>
          </a:p>
        </p:txBody>
      </p:sp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3600" dirty="0" smtClean="0">
                <a:ea typeface="ＭＳ Ｐゴシック"/>
                <a:cs typeface="ＭＳ Ｐゴシック"/>
              </a:rPr>
              <a:t>Comprehensive Primary Care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487472"/>
            <a:ext cx="8839200" cy="137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500" b="1" spc="-100" dirty="0" smtClean="0">
                <a:solidFill>
                  <a:schemeClr val="bg1">
                    <a:lumMod val="75000"/>
                  </a:schemeClr>
                </a:solidFill>
                <a:latin typeface="Myriad Pro" pitchFamily="34" charset="0"/>
              </a:rPr>
              <a:t>GOAL: </a:t>
            </a:r>
            <a:r>
              <a:rPr lang="en-US" sz="2500" spc="-20" dirty="0" smtClean="0">
                <a:latin typeface="Myriad Pro" pitchFamily="34" charset="0"/>
                <a:ea typeface="ＭＳ Ｐゴシック"/>
                <a:cs typeface="ＭＳ Ｐゴシック"/>
              </a:rPr>
              <a:t>Test a multi-payer initiative fostering collaboration between public and private health care payers to strengthen primary care.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48F11E9-B0BC-4353-81A3-32AB300405DF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Health Care Innovation Awards Round Two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610600" cy="139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prstClr val="white">
                    <a:lumMod val="75000"/>
                  </a:prstClr>
                </a:solidFill>
              </a:rPr>
              <a:t>GOAL: </a:t>
            </a:r>
            <a:r>
              <a:rPr lang="en-US" sz="2300" b="1" dirty="0" smtClean="0">
                <a:solidFill>
                  <a:prstClr val="black"/>
                </a:solidFill>
              </a:rPr>
              <a:t>Test new innovative service delivery and payment models that will </a:t>
            </a:r>
            <a:r>
              <a:rPr lang="en-US" sz="2300" b="1" dirty="0">
                <a:solidFill>
                  <a:prstClr val="black"/>
                </a:solidFill>
              </a:rPr>
              <a:t>deliver better care and lower costs for Medicare, Medicaid, and Children’s Health Insurance Program (CHIP) enrollees</a:t>
            </a:r>
            <a:r>
              <a:rPr lang="en-US" sz="23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175" y="2764944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Test models in four categories:</a:t>
            </a:r>
          </a:p>
          <a:p>
            <a:pPr marL="681038" indent="-398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Reduce Medicare, Medicaid and/or CHIP expenditures in </a:t>
            </a:r>
            <a:r>
              <a:rPr lang="en-US" sz="2200" b="1" i="1" dirty="0">
                <a:solidFill>
                  <a:prstClr val="black"/>
                </a:solidFill>
              </a:rPr>
              <a:t>outpatient and/or post-acute </a:t>
            </a:r>
            <a:r>
              <a:rPr lang="en-US" sz="2200" b="1" i="1" dirty="0" smtClean="0">
                <a:solidFill>
                  <a:prstClr val="black"/>
                </a:solidFill>
              </a:rPr>
              <a:t>settings</a:t>
            </a:r>
            <a:endParaRPr lang="en-US" sz="2200" b="1" i="1" dirty="0">
              <a:solidFill>
                <a:prstClr val="black"/>
              </a:solidFill>
            </a:endParaRPr>
          </a:p>
          <a:p>
            <a:pPr marL="681038" indent="-398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Improve care for </a:t>
            </a:r>
            <a:r>
              <a:rPr lang="en-US" sz="2200" b="1" i="1" dirty="0">
                <a:solidFill>
                  <a:prstClr val="black"/>
                </a:solidFill>
              </a:rPr>
              <a:t>populations with specialized </a:t>
            </a:r>
            <a:r>
              <a:rPr lang="en-US" sz="2200" b="1" i="1" dirty="0" smtClean="0">
                <a:solidFill>
                  <a:prstClr val="black"/>
                </a:solidFill>
              </a:rPr>
              <a:t>needs</a:t>
            </a:r>
            <a:endParaRPr lang="en-US" sz="2200" b="1" i="1" dirty="0">
              <a:solidFill>
                <a:prstClr val="black"/>
              </a:solidFill>
            </a:endParaRPr>
          </a:p>
          <a:p>
            <a:pPr marL="681038" indent="-398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Transform the </a:t>
            </a:r>
            <a:r>
              <a:rPr lang="en-US" sz="2200" b="1" i="1" dirty="0">
                <a:solidFill>
                  <a:prstClr val="black"/>
                </a:solidFill>
              </a:rPr>
              <a:t>financial and clinical models for specific types of providers and </a:t>
            </a:r>
            <a:r>
              <a:rPr lang="en-US" sz="2200" b="1" i="1" dirty="0" smtClean="0">
                <a:solidFill>
                  <a:prstClr val="black"/>
                </a:solidFill>
              </a:rPr>
              <a:t>suppliers</a:t>
            </a:r>
            <a:endParaRPr lang="en-US" sz="2200" b="1" i="1" dirty="0">
              <a:solidFill>
                <a:prstClr val="black"/>
              </a:solidFill>
            </a:endParaRPr>
          </a:p>
          <a:p>
            <a:pPr marL="681038" indent="-398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Improve the </a:t>
            </a:r>
            <a:r>
              <a:rPr lang="en-US" sz="2200" b="1" i="1" dirty="0">
                <a:solidFill>
                  <a:prstClr val="black"/>
                </a:solidFill>
              </a:rPr>
              <a:t>health of </a:t>
            </a:r>
            <a:r>
              <a:rPr lang="en-US" sz="2200" b="1" i="1" dirty="0" smtClean="0">
                <a:solidFill>
                  <a:prstClr val="black"/>
                </a:solidFill>
              </a:rPr>
              <a:t>populations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Letter of Intent due June 28, 2013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Applications due August 15,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92313"/>
            <a:ext cx="7010399" cy="2673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National Outcomes are Improving</a:t>
            </a:r>
            <a:endParaRPr lang="en-US" sz="4400" b="1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We are starting to see results nationally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Cost trends are down, Outcomes are Improving &amp; Adverse Events are Falling</a:t>
            </a:r>
          </a:p>
          <a:p>
            <a:r>
              <a:rPr lang="en-US" sz="2400" dirty="0"/>
              <a:t>Total U.S. health spending grew only 3.9 percent in 2011</a:t>
            </a:r>
          </a:p>
          <a:p>
            <a:r>
              <a:rPr lang="en-US" sz="2400" dirty="0" smtClean="0"/>
              <a:t>Medicare 30-day</a:t>
            </a:r>
            <a:r>
              <a:rPr lang="en-US" sz="2400" dirty="0"/>
              <a:t>, all-cause readmission rate is estimated to have dropped </a:t>
            </a:r>
            <a:r>
              <a:rPr lang="en-US" sz="2400" dirty="0" smtClean="0"/>
              <a:t>1 percent after being at 19 percent for five years</a:t>
            </a:r>
          </a:p>
          <a:p>
            <a:r>
              <a:rPr lang="en-US" sz="2400" dirty="0"/>
              <a:t>70,000 fewer readmissions in </a:t>
            </a:r>
            <a:r>
              <a:rPr lang="en-US" sz="2400" dirty="0" smtClean="0"/>
              <a:t>2012 </a:t>
            </a:r>
          </a:p>
          <a:p>
            <a:r>
              <a:rPr lang="en-US" sz="2400" dirty="0" smtClean="0"/>
              <a:t>Expanding </a:t>
            </a:r>
            <a:r>
              <a:rPr lang="en-US" sz="2400" dirty="0"/>
              <a:t>coverage with insurance marketplaces gearing up for 2014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Results: Medicare Per-Capita Spending </a:t>
            </a:r>
            <a:r>
              <a:rPr lang="en-US" sz="3600" dirty="0" smtClean="0">
                <a:solidFill>
                  <a:schemeClr val="tx1"/>
                </a:solidFill>
              </a:rPr>
              <a:t>Growth at </a:t>
            </a:r>
            <a:r>
              <a:rPr lang="en-US" sz="3600" dirty="0">
                <a:solidFill>
                  <a:schemeClr val="tx1"/>
                </a:solidFill>
              </a:rPr>
              <a:t>Historic Low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1999699"/>
              </p:ext>
            </p:extLst>
          </p:nvPr>
        </p:nvGraphicFramePr>
        <p:xfrm>
          <a:off x="228600" y="16764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31550"/>
            <a:ext cx="617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CMS Office of the Actuary, Midsession Review – FY 2013 Budget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Our Ask: 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Continue the work of improving quality and patient safety</a:t>
            </a:r>
          </a:p>
          <a:p>
            <a:r>
              <a:rPr lang="en-US" dirty="0" smtClean="0"/>
              <a:t>Push </a:t>
            </a:r>
            <a:r>
              <a:rPr lang="en-US" dirty="0"/>
              <a:t>your organizations to support this transition to a sustainable patient center healthcare system</a:t>
            </a:r>
          </a:p>
          <a:p>
            <a:r>
              <a:rPr lang="en-US" dirty="0"/>
              <a:t>Chose Your Pathways: </a:t>
            </a:r>
          </a:p>
          <a:p>
            <a:pPr lvl="1"/>
            <a:r>
              <a:rPr lang="en-US" dirty="0"/>
              <a:t>ACOs, </a:t>
            </a:r>
            <a:r>
              <a:rPr lang="en-US" dirty="0" smtClean="0"/>
              <a:t>Models focused on Primary Care, </a:t>
            </a:r>
            <a:r>
              <a:rPr lang="en-US" dirty="0"/>
              <a:t>Bundled </a:t>
            </a:r>
            <a:r>
              <a:rPr lang="en-US" dirty="0" smtClean="0"/>
              <a:t>Payments for Care Improvement, </a:t>
            </a:r>
            <a:r>
              <a:rPr lang="en-US" dirty="0"/>
              <a:t>State Innovation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Make your personal commitment to transformation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Thank You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For </a:t>
            </a:r>
            <a:r>
              <a:rPr lang="en-US" dirty="0" smtClean="0">
                <a:ea typeface="ＭＳ Ｐゴシック"/>
                <a:cs typeface="ＭＳ Ｐゴシック"/>
              </a:rPr>
              <a:t>the hard work you are doing to improve your care systems every day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For your commitment to health care reform, innovation and transformation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82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ea typeface="ＭＳ Ｐゴシック" pitchFamily="34" charset="-128"/>
              </a:rPr>
              <a:t>Health Care Innovation:</a:t>
            </a:r>
            <a:br>
              <a:rPr lang="en-US" sz="36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 One Patient’s Story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05000"/>
            <a:ext cx="4265271" cy="2524125"/>
          </a:xfrm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“The idea of the program is to keep me healthy, keep me out of the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hospital,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keep costs down.  I don’t think I would still be here without this program.  It has been my lifeline.” – Marie Jones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638800" y="2514600"/>
            <a:ext cx="3040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Marie Jones, a high 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 patient, with her dedicated nurse case manager. 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228600" y="6400800"/>
            <a:ext cx="36099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New York Times, June </a:t>
            </a:r>
            <a:r>
              <a:rPr lang="en-US" sz="900" dirty="0" smtClean="0">
                <a:solidFill>
                  <a:prstClr val="black"/>
                </a:solidFill>
              </a:rPr>
              <a:t>21, 2010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 algn="r"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We need delivery system and payment transformation</a:t>
            </a:r>
            <a:r>
              <a:rPr lang="en-US" sz="3600" i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5778781"/>
              </p:ext>
            </p:extLst>
          </p:nvPr>
        </p:nvGraphicFramePr>
        <p:xfrm>
          <a:off x="3200400" y="3563361"/>
          <a:ext cx="2438400" cy="161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141720" y="1710430"/>
            <a:ext cx="25450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</a:rPr>
              <a:t>Future </a:t>
            </a:r>
            <a:r>
              <a:rPr lang="en-US" sz="2800" b="1" i="1" dirty="0" smtClean="0">
                <a:solidFill>
                  <a:prstClr val="black"/>
                </a:solidFill>
              </a:rPr>
              <a:t>State </a:t>
            </a:r>
            <a:r>
              <a:rPr lang="en-US" sz="2800" b="1" dirty="0" smtClean="0">
                <a:solidFill>
                  <a:prstClr val="black"/>
                </a:solidFill>
              </a:rPr>
              <a:t>–</a:t>
            </a:r>
            <a:endParaRPr lang="en-US" sz="2800" b="1" i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    People-Centered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   Outcomes-Driven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  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  Sustainable</a:t>
            </a: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   </a:t>
            </a:r>
            <a:r>
              <a:rPr lang="en-US" sz="20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Coordinated Care </a:t>
            </a:r>
            <a:r>
              <a:rPr lang="en-US" sz="20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	Systems</a:t>
            </a:r>
            <a:endParaRPr lang="en-US" sz="2000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endParaRPr lang="en-US" sz="2000" b="1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New Payment Systems</a:t>
            </a: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400" dirty="0" smtClean="0">
                <a:solidFill>
                  <a:prstClr val="black"/>
                </a:solidFill>
              </a:rPr>
              <a:t>Value-based </a:t>
            </a:r>
            <a:r>
              <a:rPr lang="en-US" sz="1400" dirty="0">
                <a:solidFill>
                  <a:prstClr val="black"/>
                </a:solidFill>
              </a:rPr>
              <a:t>purchasing</a:t>
            </a: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400" dirty="0" smtClean="0">
                <a:solidFill>
                  <a:prstClr val="black"/>
                </a:solidFill>
              </a:rPr>
              <a:t>ACO shared savings</a:t>
            </a: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400" dirty="0" smtClean="0">
                <a:solidFill>
                  <a:prstClr val="black"/>
                </a:solidFill>
              </a:rPr>
              <a:t>Episode-based </a:t>
            </a:r>
            <a:r>
              <a:rPr lang="en-US" sz="1400" dirty="0">
                <a:solidFill>
                  <a:prstClr val="black"/>
                </a:solidFill>
              </a:rPr>
              <a:t>payments</a:t>
            </a: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400" dirty="0" smtClean="0">
                <a:solidFill>
                  <a:prstClr val="black"/>
                </a:solidFill>
              </a:rPr>
              <a:t>Care management </a:t>
            </a:r>
            <a:r>
              <a:rPr lang="en-US" sz="1400" dirty="0">
                <a:solidFill>
                  <a:prstClr val="black"/>
                </a:solidFill>
              </a:rPr>
              <a:t>f</a:t>
            </a:r>
            <a:r>
              <a:rPr lang="en-US" sz="1400" dirty="0" smtClean="0">
                <a:solidFill>
                  <a:prstClr val="black"/>
                </a:solidFill>
              </a:rPr>
              <a:t>ees</a:t>
            </a:r>
            <a:endParaRPr lang="en-US" sz="1400" dirty="0">
              <a:solidFill>
                <a:prstClr val="black"/>
              </a:solidFill>
            </a:endParaRP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400" dirty="0">
                <a:solidFill>
                  <a:prstClr val="black"/>
                </a:solidFill>
              </a:rPr>
              <a:t>Data </a:t>
            </a:r>
            <a:r>
              <a:rPr lang="en-US" sz="1400" dirty="0" smtClean="0">
                <a:solidFill>
                  <a:prstClr val="black"/>
                </a:solidFill>
              </a:rPr>
              <a:t>transparency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1400" b="1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381000" y="1729163"/>
            <a:ext cx="2819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</a:rPr>
              <a:t>Current </a:t>
            </a:r>
            <a:r>
              <a:rPr lang="en-US" sz="2800" b="1" i="1" dirty="0" smtClean="0">
                <a:solidFill>
                  <a:prstClr val="black"/>
                </a:solidFill>
              </a:rPr>
              <a:t>State </a:t>
            </a:r>
            <a:r>
              <a:rPr lang="en-US" sz="2800" b="1" dirty="0" smtClean="0">
                <a:solidFill>
                  <a:prstClr val="black"/>
                </a:solidFill>
              </a:rPr>
              <a:t>–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   Producer-Centered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   Volume-Driven  </a:t>
            </a: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   Unsustainable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    Fragmented </a:t>
            </a:r>
            <a:r>
              <a:rPr lang="en-US" sz="2000" b="1" dirty="0">
                <a:solidFill>
                  <a:prstClr val="black"/>
                </a:solidFill>
              </a:rPr>
              <a:t>Care </a:t>
            </a:r>
            <a:r>
              <a:rPr lang="en-US" sz="2000" b="1" dirty="0" smtClean="0">
                <a:solidFill>
                  <a:prstClr val="black"/>
                </a:solidFill>
              </a:rPr>
              <a:t>          	Systems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   FFS </a:t>
            </a:r>
            <a:r>
              <a:rPr lang="en-US" sz="2000" b="1" dirty="0">
                <a:solidFill>
                  <a:prstClr val="black"/>
                </a:solidFill>
              </a:rPr>
              <a:t>Payment Systems</a:t>
            </a: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512" name="Content Placeholder 2"/>
          <p:cNvSpPr txBox="1">
            <a:spLocks/>
          </p:cNvSpPr>
          <p:nvPr/>
        </p:nvSpPr>
        <p:spPr bwMode="auto">
          <a:xfrm>
            <a:off x="6096000" y="6064785"/>
            <a:ext cx="3200400" cy="15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endParaRPr lang="en-US" sz="1400" b="1" dirty="0">
              <a:solidFill>
                <a:prstClr val="black"/>
              </a:solidFill>
            </a:endParaRPr>
          </a:p>
          <a:p>
            <a:pPr marL="338138" indent="-206375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0" y="4372698"/>
            <a:ext cx="3200400" cy="149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61605088"/>
              </p:ext>
            </p:extLst>
          </p:nvPr>
        </p:nvGraphicFramePr>
        <p:xfrm>
          <a:off x="3200400" y="1981200"/>
          <a:ext cx="2438400" cy="161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ea typeface="ＭＳ Ｐゴシック"/>
                <a:cs typeface="ＭＳ Ｐゴシック"/>
              </a:rPr>
              <a:t>Our Strategy: Conduct many model tests to find out what works 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>
              <a:defRPr/>
            </a:pPr>
            <a:fld id="{3506922B-D1D3-479D-8BF5-24B1A339025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EB482-BD94-48F7-AE08-F1BE790575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0574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2209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3200" b="1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2860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4763">
              <a:spcBef>
                <a:spcPts val="600"/>
              </a:spcBef>
            </a:pPr>
            <a:r>
              <a:rPr lang="en-US" sz="32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The Innovation Center portfolio of models </a:t>
            </a:r>
          </a:p>
          <a:p>
            <a:pPr marL="682625" indent="-334963">
              <a:spcBef>
                <a:spcPts val="600"/>
              </a:spcBef>
            </a:pPr>
            <a:r>
              <a:rPr lang="en-US" sz="32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	will address a wide variety of </a:t>
            </a:r>
            <a:r>
              <a:rPr lang="en-US" sz="32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patient populations, providers, and innovative  approaches to payment and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0315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71451" y="5943600"/>
            <a:ext cx="8896349" cy="762000"/>
          </a:xfrm>
          <a:custGeom>
            <a:avLst/>
            <a:gdLst>
              <a:gd name="connsiteX0" fmla="*/ 0 w 6553200"/>
              <a:gd name="connsiteY0" fmla="*/ 914400 h 914400"/>
              <a:gd name="connsiteX1" fmla="*/ 600075 w 6553200"/>
              <a:gd name="connsiteY1" fmla="*/ 0 h 914400"/>
              <a:gd name="connsiteX2" fmla="*/ 5953125 w 6553200"/>
              <a:gd name="connsiteY2" fmla="*/ 0 h 914400"/>
              <a:gd name="connsiteX3" fmla="*/ 6553200 w 6553200"/>
              <a:gd name="connsiteY3" fmla="*/ 914400 h 914400"/>
              <a:gd name="connsiteX4" fmla="*/ 0 w 65532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914400">
                <a:moveTo>
                  <a:pt x="0" y="914400"/>
                </a:moveTo>
                <a:lnTo>
                  <a:pt x="600075" y="0"/>
                </a:lnTo>
                <a:lnTo>
                  <a:pt x="5953125" y="0"/>
                </a:lnTo>
                <a:lnTo>
                  <a:pt x="655320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Tools to Empower Learning and Redesign: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Data Sharing, Learning Networks, RECs, PCORI, Aligned Quality Standards</a:t>
            </a:r>
          </a:p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905000"/>
          <a:ext cx="5791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1401761" y="4648200"/>
            <a:ext cx="228601" cy="228600"/>
          </a:xfrm>
          <a:prstGeom prst="ellipse">
            <a:avLst/>
          </a:prstGeom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3276600" y="40386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Comprehensive Primary Care</a:t>
            </a:r>
          </a:p>
        </p:txBody>
      </p:sp>
      <p:sp>
        <p:nvSpPr>
          <p:cNvPr id="79879" name="TextBox 11"/>
          <p:cNvSpPr txBox="1">
            <a:spLocks noChangeArrowheads="1"/>
          </p:cNvSpPr>
          <p:nvPr/>
        </p:nvSpPr>
        <p:spPr bwMode="auto">
          <a:xfrm>
            <a:off x="1524000" y="4766846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Health Care Innovation  Awards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9880" name="Title 3"/>
          <p:cNvSpPr txBox="1">
            <a:spLocks/>
          </p:cNvSpPr>
          <p:nvPr/>
        </p:nvSpPr>
        <p:spPr bwMode="auto">
          <a:xfrm>
            <a:off x="304800" y="163773"/>
            <a:ext cx="8229600" cy="124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b="1" i="1" dirty="0">
                <a:solidFill>
                  <a:prstClr val="white"/>
                </a:solidFill>
                <a:latin typeface="Myriad Pro"/>
              </a:rPr>
              <a:t>Delivery Transformation Continuum</a:t>
            </a:r>
          </a:p>
        </p:txBody>
      </p:sp>
      <p:sp>
        <p:nvSpPr>
          <p:cNvPr id="79881" name="TextBox 13"/>
          <p:cNvSpPr txBox="1">
            <a:spLocks noChangeArrowheads="1"/>
          </p:cNvSpPr>
          <p:nvPr/>
        </p:nvSpPr>
        <p:spPr bwMode="auto">
          <a:xfrm>
            <a:off x="176213" y="1600200"/>
            <a:ext cx="4448174" cy="19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b="1" spc="-60" dirty="0">
                <a:solidFill>
                  <a:prstClr val="black"/>
                </a:solidFill>
              </a:rPr>
              <a:t>Providers </a:t>
            </a:r>
            <a:r>
              <a:rPr lang="en-US" b="1" spc="-60" dirty="0" smtClean="0">
                <a:solidFill>
                  <a:prstClr val="black"/>
                </a:solidFill>
              </a:rPr>
              <a:t>can choose to participate in the testing of different care delivery transformation models</a:t>
            </a:r>
            <a:r>
              <a:rPr lang="en-US" b="1" spc="40" dirty="0" smtClean="0">
                <a:solidFill>
                  <a:prstClr val="black"/>
                </a:solidFill>
              </a:rPr>
              <a:t> </a:t>
            </a:r>
            <a:endParaRPr lang="en-US" b="1" spc="40" dirty="0">
              <a:solidFill>
                <a:prstClr val="black"/>
              </a:solidFill>
            </a:endParaRPr>
          </a:p>
          <a:p>
            <a:r>
              <a:rPr lang="en-US" spc="-60" dirty="0">
                <a:solidFill>
                  <a:prstClr val="black"/>
                </a:solidFill>
              </a:rPr>
              <a:t>with </a:t>
            </a:r>
            <a:r>
              <a:rPr lang="en-US" spc="-60" dirty="0" smtClean="0">
                <a:solidFill>
                  <a:prstClr val="black"/>
                </a:solidFill>
              </a:rPr>
              <a:t>different amounts </a:t>
            </a:r>
            <a:r>
              <a:rPr lang="en-US" spc="-60" dirty="0">
                <a:solidFill>
                  <a:prstClr val="black"/>
                </a:solidFill>
              </a:rPr>
              <a:t>of </a:t>
            </a:r>
            <a:r>
              <a:rPr lang="en-US" spc="-60" dirty="0" smtClean="0">
                <a:solidFill>
                  <a:prstClr val="black"/>
                </a:solidFill>
              </a:rPr>
              <a:t>Medicare payments at risk</a:t>
            </a:r>
            <a:r>
              <a:rPr lang="en-US" spc="-60" dirty="0">
                <a:solidFill>
                  <a:prstClr val="black"/>
                </a:solidFill>
              </a:rPr>
              <a:t>, while </a:t>
            </a:r>
            <a:r>
              <a:rPr lang="en-US" spc="-60" dirty="0" smtClean="0">
                <a:solidFill>
                  <a:prstClr val="black"/>
                </a:solidFill>
              </a:rPr>
              <a:t>benefiting </a:t>
            </a:r>
            <a:r>
              <a:rPr lang="en-US" spc="-60" dirty="0">
                <a:solidFill>
                  <a:prstClr val="black"/>
                </a:solidFill>
              </a:rPr>
              <a:t>from supports and resources designed to spread best practices and </a:t>
            </a:r>
            <a:r>
              <a:rPr lang="en-US" spc="-60" dirty="0" smtClean="0">
                <a:solidFill>
                  <a:prstClr val="black"/>
                </a:solidFill>
              </a:rPr>
              <a:t>enhance quality.</a:t>
            </a:r>
            <a:endParaRPr lang="en-US" u="sng" spc="-6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Delivery Transformation Continuum</a:t>
            </a:r>
            <a:endParaRPr lang="en-US" sz="36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4137285" y="6507162"/>
            <a:ext cx="112051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fld id="{5280A278-22D1-4D21-A8F4-7ED79C221110}" type="slidenum">
              <a:rPr lang="en-US" sz="1200">
                <a:solidFill>
                  <a:prstClr val="white">
                    <a:lumMod val="65000"/>
                  </a:prstClr>
                </a:solidFill>
                <a:ea typeface="ＭＳ Ｐゴシック"/>
                <a:cs typeface="ＭＳ Ｐゴシック"/>
              </a:rPr>
              <a:pPr algn="ctr">
                <a:defRPr/>
              </a:pPr>
              <a:t>6</a:t>
            </a:fld>
            <a:endParaRPr lang="en-US" sz="1200" dirty="0">
              <a:solidFill>
                <a:prstClr val="white">
                  <a:lumMod val="65000"/>
                </a:prst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59915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6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Patient-centered </a:t>
            </a:r>
          </a:p>
          <a:p>
            <a:pPr algn="ctr"/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Health Care System</a:t>
            </a:r>
          </a:p>
          <a:p>
            <a:pPr algn="ctr"/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Providers are Driving Transformation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50,000 </a:t>
            </a:r>
            <a:r>
              <a:rPr lang="en-US" dirty="0"/>
              <a:t>providers are or will be providing care to beneficiaries as part of </a:t>
            </a:r>
            <a:r>
              <a:rPr lang="en-US" dirty="0" smtClean="0"/>
              <a:t>the Innovation Center’s current initiatives</a:t>
            </a:r>
          </a:p>
          <a:p>
            <a:r>
              <a:rPr lang="en-US" dirty="0" smtClean="0"/>
              <a:t>Over </a:t>
            </a:r>
            <a:r>
              <a:rPr lang="en-US" dirty="0"/>
              <a:t>250 organizations are participating in </a:t>
            </a:r>
            <a:r>
              <a:rPr lang="en-US" dirty="0" smtClean="0"/>
              <a:t>Medicare ACOs</a:t>
            </a:r>
          </a:p>
          <a:p>
            <a:r>
              <a:rPr lang="en-US" dirty="0" smtClean="0"/>
              <a:t>More than 4 million Medicare FFS beneficiaries are receiving care from ACOs</a:t>
            </a:r>
          </a:p>
          <a:p>
            <a:r>
              <a:rPr lang="en-US" dirty="0"/>
              <a:t>More than 1 million Medicare FFS beneficiaries are participating in primary care initiatives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4 </a:t>
            </a:r>
            <a:r>
              <a:rPr lang="en-US" sz="2800" dirty="0"/>
              <a:t>million Medicare </a:t>
            </a:r>
            <a:r>
              <a:rPr lang="en-US" sz="2800" dirty="0" smtClean="0"/>
              <a:t>beneficiaries having care coordinated by 220 </a:t>
            </a:r>
            <a:r>
              <a:rPr lang="en-US" sz="2800" dirty="0"/>
              <a:t>SSP and </a:t>
            </a:r>
            <a:r>
              <a:rPr lang="en-US" sz="2800" dirty="0" smtClean="0"/>
              <a:t>32 Pioneers  ACOs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(Geographic Distribution of ACO Population)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19761" cy="480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pPr algn="r">
              <a:defRPr/>
            </a:pPr>
            <a:fld id="{248F11E9-B0BC-4353-81A3-32AB300405DF}" type="slidenum">
              <a:rPr lang="en-US" smtClean="0">
                <a:solidFill>
                  <a:prstClr val="black"/>
                </a:solidFill>
              </a:rPr>
              <a:pPr algn="r"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3600" dirty="0" smtClean="0">
                <a:latin typeface="+mn-lt"/>
                <a:ea typeface="ＭＳ Ｐゴシック"/>
                <a:cs typeface="ＭＳ Ｐゴシック"/>
              </a:rPr>
              <a:t>The Pioneer ACO Model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482084" cy="3295934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</a:rPr>
              <a:t>Designed for health care organizations and providers that are already experienced in coordinating care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</a:rPr>
              <a:t>Requires ACOs to create similar arrangements with other payers.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</a:rPr>
              <a:t>Option for transition from shared savings to population-based payment in Year 3</a:t>
            </a:r>
          </a:p>
          <a:p>
            <a:pPr marL="347472"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  <a:ea typeface="ＭＳ Ｐゴシック"/>
                <a:cs typeface="Arial" charset="0"/>
              </a:rPr>
              <a:t>32 Participating ACOs announced in December 2011</a:t>
            </a:r>
          </a:p>
          <a:p>
            <a:pPr marL="347472"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  <a:ea typeface="ＭＳ Ｐゴシック"/>
                <a:cs typeface="Arial" charset="0"/>
              </a:rPr>
              <a:t>Over 900,000 aligned beneficiaries</a:t>
            </a:r>
          </a:p>
          <a:p>
            <a:pPr marL="347472"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smtClean="0">
                <a:latin typeface="Myriad Pro"/>
                <a:ea typeface="ＭＳ Ｐゴシック"/>
                <a:cs typeface="Arial" charset="0"/>
              </a:rPr>
              <a:t>First performance period began in January 2012.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839200" cy="18100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588" lvl="0" indent="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1" spc="-100" dirty="0" smtClean="0">
                <a:solidFill>
                  <a:schemeClr val="bg1">
                    <a:lumMod val="75000"/>
                  </a:schemeClr>
                </a:solidFill>
                <a:latin typeface="Myriad Pro" pitchFamily="34" charset="0"/>
              </a:rPr>
              <a:t>GOAL: </a:t>
            </a:r>
            <a:r>
              <a:rPr lang="en-US" sz="2500" dirty="0" smtClean="0">
                <a:solidFill>
                  <a:srgbClr val="000000"/>
                </a:solidFill>
                <a:latin typeface="Myriad Pro" pitchFamily="34" charset="0"/>
                <a:ea typeface="ＭＳ Ｐゴシック"/>
                <a:cs typeface="Arial" charset="0"/>
              </a:rPr>
              <a:t>Test payment arrangements with higher risk and reward than MSSP, </a:t>
            </a:r>
            <a:r>
              <a:rPr lang="en-US" sz="2500" dirty="0" smtClean="0">
                <a:latin typeface="Myriad Pro" pitchFamily="34" charset="0"/>
                <a:ea typeface="ＭＳ Ｐゴシック"/>
                <a:cs typeface="Arial" charset="0"/>
              </a:rPr>
              <a:t>including partial- and full capitation arrangements, as well as a transition from FFS to population based payments.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48F11E9-B0BC-4353-81A3-32AB300405DF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6497</TotalTime>
  <Words>778</Words>
  <Application>Microsoft Office PowerPoint</Application>
  <PresentationFormat>On-screen Show (4:3)</PresentationFormat>
  <Paragraphs>136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CMS_template</vt:lpstr>
      <vt:lpstr>2_CMS_template</vt:lpstr>
      <vt:lpstr>5_CMS_template</vt:lpstr>
      <vt:lpstr>6_CMS_template</vt:lpstr>
      <vt:lpstr>10_CMS_template</vt:lpstr>
      <vt:lpstr>15_CMS_template</vt:lpstr>
      <vt:lpstr>Accelerating Care and Payment Innovation: The CMS Innovation Center</vt:lpstr>
      <vt:lpstr>Thank You</vt:lpstr>
      <vt:lpstr>Health Care Innovation:  One Patient’s Story</vt:lpstr>
      <vt:lpstr>We need delivery system and payment transformation </vt:lpstr>
      <vt:lpstr>Our Strategy: Conduct many model tests to find out what works </vt:lpstr>
      <vt:lpstr>Delivery Transformation Continuum</vt:lpstr>
      <vt:lpstr>Providers are Driving Transformation</vt:lpstr>
      <vt:lpstr>4 million Medicare beneficiaries having care coordinated by 220 SSP and 32 Pioneers  ACOs (Geographic Distribution of ACO Population)</vt:lpstr>
      <vt:lpstr>The Pioneer ACO Model</vt:lpstr>
      <vt:lpstr>Comprehensive Primary Care Initiative</vt:lpstr>
      <vt:lpstr>Health Care Innovation Awards Round Two</vt:lpstr>
      <vt:lpstr>PowerPoint Presentation</vt:lpstr>
      <vt:lpstr>We are starting to see results nationally</vt:lpstr>
      <vt:lpstr>Results: Medicare Per-Capita Spending Growth at Historic Low</vt:lpstr>
      <vt:lpstr>Our Ask: 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RAHUL RAJKUMAR</cp:lastModifiedBy>
  <cp:revision>272</cp:revision>
  <cp:lastPrinted>2012-04-18T14:42:39Z</cp:lastPrinted>
  <dcterms:created xsi:type="dcterms:W3CDTF">2012-02-10T20:51:24Z</dcterms:created>
  <dcterms:modified xsi:type="dcterms:W3CDTF">2013-11-04T16:36:25Z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-1483891811</vt:i4>
  </property>
  <property fmtid="{D5CDD505-2E9C-101B-9397-08002B2CF9AE}" pid="3" name="_NewReviewCycle">
    <vt:lpwstr/>
  </property>
  <property fmtid="{D5CDD505-2E9C-101B-9397-08002B2CF9AE}" pid="4" name="_EmailSubject">
    <vt:lpwstr>Slides</vt:lpwstr>
  </property>
  <property fmtid="{D5CDD505-2E9C-101B-9397-08002B2CF9AE}" pid="5" name="_AuthorEmail">
    <vt:lpwstr>Rahul.Rajkumar@cms.hhs.gov</vt:lpwstr>
  </property>
  <property fmtid="{D5CDD505-2E9C-101B-9397-08002B2CF9AE}" pid="6" name="_AuthorEmailDisplayName">
    <vt:lpwstr>Rajkumar, Rahul (CMS/CMMI)</vt:lpwstr>
  </property>
  <property fmtid="{D5CDD505-2E9C-101B-9397-08002B2CF9AE}" pid="7" name="_PreviousAdHocReviewCycleID">
    <vt:i4>741642586</vt:i4>
  </property>
</Properties>
</file>