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6" r:id="rId3"/>
    <p:sldId id="297" r:id="rId4"/>
    <p:sldId id="276" r:id="rId5"/>
    <p:sldId id="277" r:id="rId6"/>
    <p:sldId id="270" r:id="rId7"/>
    <p:sldId id="278" r:id="rId8"/>
    <p:sldId id="306" r:id="rId9"/>
    <p:sldId id="307" r:id="rId10"/>
    <p:sldId id="308" r:id="rId11"/>
    <p:sldId id="309" r:id="rId12"/>
    <p:sldId id="310" r:id="rId13"/>
    <p:sldId id="311" r:id="rId14"/>
    <p:sldId id="282" r:id="rId15"/>
    <p:sldId id="312" r:id="rId16"/>
    <p:sldId id="313" r:id="rId17"/>
    <p:sldId id="314" r:id="rId18"/>
    <p:sldId id="317" r:id="rId19"/>
    <p:sldId id="316" r:id="rId20"/>
    <p:sldId id="315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9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81900" autoAdjust="0"/>
  </p:normalViewPr>
  <p:slideViewPr>
    <p:cSldViewPr snapToGrid="0">
      <p:cViewPr>
        <p:scale>
          <a:sx n="70" d="100"/>
          <a:sy n="70" d="100"/>
        </p:scale>
        <p:origin x="-281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1824" y="-78"/>
      </p:cViewPr>
      <p:guideLst>
        <p:guide orient="horz" pos="2928"/>
        <p:guide pos="2208"/>
      </p:guideLst>
    </p:cSldViewPr>
  </p:notesViewPr>
  <p:gridSpacing cx="37453888" cy="374538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4FD93D3D-21A1-49C4-A8C2-DFD1E44E4099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69803EB6-E321-439B-9C6D-7DE3549F1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F653CD14-C3BD-4982-A632-74D2AB19E44F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i="0">
                <a:latin typeface="+mn-lt"/>
              </a:defRPr>
            </a:lvl1pPr>
          </a:lstStyle>
          <a:p>
            <a:pPr>
              <a:defRPr/>
            </a:pPr>
            <a:fld id="{3633F4F6-1007-4A45-930E-DF40CD6AF1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996F7-16E0-4DC2-AC6B-318EA34F21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First school year without any construction, moving, renovation – tremendous impact on student achievement and school-wide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D41E7-D4DB-442B-945C-80FC9B9592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198EEA-FF33-47C2-9F53-C15300CBCFD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D0883E-41A1-487B-B13C-43D3D3D5BE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F69918-5C57-4930-B4D3-46D438D961F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3F4F6-1007-4A45-930E-DF40CD6AF1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3F4F6-1007-4A45-930E-DF40CD6AF1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33F4F6-1007-4A45-930E-DF40CD6AF1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407EB4-CE9E-47BA-B956-7B49D9449B7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684DD-2E71-41D9-A95E-0DE749841C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amaste 2009 Template - Cove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8416" y="4270121"/>
            <a:ext cx="5486400" cy="146304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8416" y="5815584"/>
            <a:ext cx="5486400" cy="618744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A2FA95A0-19BA-42EB-985B-5E163D24C753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91B2-F973-481D-A4FE-57A1CDD74F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278E5F1F-93F3-4DC8-A7B9-E200FF9D526E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DBC35-1F50-4AF6-B715-277AA3099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2375"/>
            <a:ext cx="8229600" cy="232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00463"/>
            <a:ext cx="8229600" cy="232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094A-8641-4337-9682-C4303E67F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22375"/>
            <a:ext cx="4038600" cy="480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2375"/>
            <a:ext cx="4038600" cy="480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87A-2EC1-4ED4-972F-2EB9026CBB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2375"/>
            <a:ext cx="8229600" cy="48037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81D12-FB24-4452-A987-F0228EDEA8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2375"/>
            <a:ext cx="4038600" cy="480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22375"/>
            <a:ext cx="4038600" cy="480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D597-3E6D-4F9F-B6E4-02723FCF2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22375"/>
            <a:ext cx="4038600" cy="232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700463"/>
            <a:ext cx="4038600" cy="232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222375"/>
            <a:ext cx="4038600" cy="4803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1296-2938-4A95-B55A-3834B64A04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8FA3-3304-43AE-8900-A809E547D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1721-E4B1-48B5-979C-5850F76D9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38ED-1B36-4419-B3F8-0C460A777F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C84B09E7-F84E-4CE3-8AC8-4E13B4C6B37B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47AD-C7BF-4B78-B646-5AD99D1FFE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CCE93188-5C2A-4083-A8AB-D2DA43415EE4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7C26-A05B-47B6-95E9-F278C8855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77CA9BC0-4AFA-4ED2-AFFE-DA8691947A80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5802D-C4A8-4DA4-9A7A-1851455415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DF7AB51D-6E12-41FC-8DF1-4AA57E229F31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CAE8D-444B-4712-905E-FD38142D9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fld id="{54285778-B7B5-4B05-B73C-4AABAEE56223}" type="datetimeFigureOut">
              <a:rPr lang="en-US"/>
              <a:pPr>
                <a:defRPr/>
              </a:pPr>
              <a:t>6/27/2012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8036-D10C-40FA-B8E2-E48E496ACF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Namaste 2009 Template - Content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2375"/>
            <a:ext cx="82296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1938" y="6227763"/>
            <a:ext cx="396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rgbClr val="E31937"/>
                </a:solidFill>
                <a:latin typeface="+mn-lt"/>
              </a:defRPr>
            </a:lvl1pPr>
          </a:lstStyle>
          <a:p>
            <a:pPr>
              <a:defRPr/>
            </a:pPr>
            <a:fld id="{9A3673A3-9246-48B2-8B8E-6DDEF59B9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1" r:id="rId12"/>
    <p:sldLayoutId id="2147483660" r:id="rId13"/>
    <p:sldLayoutId id="2147483659" r:id="rId14"/>
    <p:sldLayoutId id="2147483658" r:id="rId15"/>
    <p:sldLayoutId id="2147483657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E3193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E31937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lr>
          <a:srgbClr val="F78F1E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28600" algn="l" rtl="0" eaLnBrk="0" fontAlgn="base" hangingPunct="0">
        <a:spcBef>
          <a:spcPct val="20000"/>
        </a:spcBef>
        <a:spcAft>
          <a:spcPct val="0"/>
        </a:spcAft>
        <a:buClr>
          <a:srgbClr val="F78F1E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F78F1E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lr>
          <a:srgbClr val="F78F1E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78F1E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28988" y="4270375"/>
            <a:ext cx="5486400" cy="1462088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Namaste Charter School:</a:t>
            </a:r>
            <a:br>
              <a:rPr lang="en-US" dirty="0" smtClean="0"/>
            </a:br>
            <a:r>
              <a:rPr lang="en-US" sz="2000" i="1" dirty="0" err="1" smtClean="0"/>
              <a:t>Grantmakers</a:t>
            </a:r>
            <a:r>
              <a:rPr lang="en-US" sz="2000" i="1" dirty="0" smtClean="0"/>
              <a:t> in Health</a:t>
            </a:r>
            <a:br>
              <a:rPr lang="en-US" sz="2000" i="1" dirty="0" smtClean="0"/>
            </a:br>
            <a:r>
              <a:rPr lang="en-US" sz="2000" i="1" dirty="0" smtClean="0"/>
              <a:t>June 2012</a:t>
            </a:r>
            <a:endParaRPr lang="en-US" dirty="0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28988" y="5815013"/>
            <a:ext cx="5486400" cy="619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7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70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17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Namaste Way</a:t>
            </a:r>
            <a:br>
              <a:rPr lang="en-US" sz="3200" smtClean="0"/>
            </a:br>
            <a:r>
              <a:rPr lang="en-US" sz="2000" smtClean="0"/>
              <a:t>Collaborative Practice</a:t>
            </a:r>
          </a:p>
        </p:txBody>
      </p:sp>
      <p:sp>
        <p:nvSpPr>
          <p:cNvPr id="33794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Family Center with lending library and Family Coordinator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Weekly Friday Family Breakfasts promote shared parent/child time and the importance of healthy meals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Parent classes and seminars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Monthly school events 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Volunteer expectations and opportunities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Instructional focused leadership model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Weekly professional development and individualized teacher coaching	</a:t>
            </a:r>
            <a:r>
              <a:rPr lang="en-US" sz="2800" smtClean="0"/>
              <a:t>	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pic>
        <p:nvPicPr>
          <p:cNvPr id="33795" name="Picture 9" descr="Kdg Family Breakfast_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3914775"/>
            <a:ext cx="3140075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554038" y="6303963"/>
            <a:ext cx="305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/>
              <a:t>Teachers join Friday Family Breakfast</a:t>
            </a:r>
          </a:p>
        </p:txBody>
      </p:sp>
      <p:sp>
        <p:nvSpPr>
          <p:cNvPr id="33797" name="Text Box 15"/>
          <p:cNvSpPr txBox="1">
            <a:spLocks noChangeArrowheads="1"/>
          </p:cNvSpPr>
          <p:nvPr/>
        </p:nvSpPr>
        <p:spPr bwMode="auto">
          <a:xfrm>
            <a:off x="579438" y="3417888"/>
            <a:ext cx="3055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Family educational events</a:t>
            </a:r>
          </a:p>
        </p:txBody>
      </p:sp>
      <p:pic>
        <p:nvPicPr>
          <p:cNvPr id="33798" name="Picture 17" descr="workshop 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3" y="1323975"/>
            <a:ext cx="327501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234950" y="188913"/>
            <a:ext cx="8229600" cy="914400"/>
          </a:xfrm>
        </p:spPr>
        <p:txBody>
          <a:bodyPr/>
          <a:lstStyle/>
          <a:p>
            <a:r>
              <a:rPr lang="en-US" smtClean="0"/>
              <a:t>Innovative School Structure	</a:t>
            </a:r>
          </a:p>
        </p:txBody>
      </p:sp>
      <p:sp>
        <p:nvSpPr>
          <p:cNvPr id="35842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smtClean="0"/>
              <a:t>Year-round academic calendar</a:t>
            </a:r>
          </a:p>
          <a:p>
            <a:r>
              <a:rPr lang="en-US" sz="2000" smtClean="0"/>
              <a:t>Enrichment-based “Intercession” programs</a:t>
            </a:r>
          </a:p>
          <a:p>
            <a:r>
              <a:rPr lang="en-US" sz="2000" smtClean="0"/>
              <a:t>Purposeful daily schedule, differentiated by developmental level, with frequent breaks</a:t>
            </a:r>
          </a:p>
          <a:p>
            <a:r>
              <a:rPr lang="en-US" sz="2000" smtClean="0"/>
              <a:t>After-school partnerships </a:t>
            </a:r>
          </a:p>
          <a:p>
            <a:r>
              <a:rPr lang="en-US" sz="2000" smtClean="0"/>
              <a:t>Job-embedded professional development for teachers</a:t>
            </a:r>
          </a:p>
          <a:p>
            <a:pPr lvl="1"/>
            <a:r>
              <a:rPr lang="en-US" sz="1800" smtClean="0"/>
              <a:t>122 hours of high-quality professional development in 2010-2011, 70% more than typical Chicago Public Schools</a:t>
            </a:r>
          </a:p>
          <a:p>
            <a:pPr lvl="1"/>
            <a:r>
              <a:rPr lang="en-US" sz="1800" smtClean="0"/>
              <a:t>Two full-time Instructional Leaders	</a:t>
            </a:r>
          </a:p>
          <a:p>
            <a:endParaRPr lang="en-US" sz="2000" smtClean="0"/>
          </a:p>
        </p:txBody>
      </p:sp>
      <p:pic>
        <p:nvPicPr>
          <p:cNvPr id="35843" name="Picture 6" descr="105_05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8138" y="1171575"/>
            <a:ext cx="3575050" cy="2386013"/>
          </a:xfrm>
        </p:spPr>
      </p:pic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588963" y="3654425"/>
            <a:ext cx="296386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Unique student enrichment opportunities</a:t>
            </a:r>
          </a:p>
        </p:txBody>
      </p:sp>
      <p:pic>
        <p:nvPicPr>
          <p:cNvPr id="35845" name="Picture 11" descr="IMG_20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4089400"/>
            <a:ext cx="3275013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2011 - 2012 State of the School</a:t>
            </a:r>
            <a:br>
              <a:rPr lang="en-US" dirty="0" smtClean="0"/>
            </a:br>
            <a:r>
              <a:rPr lang="en-US" sz="2400" b="0" i="1" dirty="0" smtClean="0"/>
              <a:t>How are we doing? </a:t>
            </a:r>
          </a:p>
        </p:txBody>
      </p:sp>
      <p:pic>
        <p:nvPicPr>
          <p:cNvPr id="37890" name="Picture 7" descr="NCS Front Perspectiv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6838" y="1222375"/>
            <a:ext cx="6410325" cy="480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 Learning &amp; Success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86.7%</a:t>
            </a:r>
            <a:r>
              <a:rPr lang="en-US" dirty="0" smtClean="0"/>
              <a:t> of Namaste students meet or exceed state standards (2011 ISAT), </a:t>
            </a:r>
            <a:r>
              <a:rPr lang="en-US" sz="2000" dirty="0" smtClean="0"/>
              <a:t>including all Special Education students (20% of student population) and English Language Learners</a:t>
            </a:r>
          </a:p>
          <a:p>
            <a:pPr lvl="1" eaLnBrk="1" hangingPunct="1"/>
            <a:r>
              <a:rPr lang="en-US" dirty="0" smtClean="0"/>
              <a:t>Compared to </a:t>
            </a:r>
            <a:r>
              <a:rPr lang="en-US" b="1" dirty="0" smtClean="0"/>
              <a:t>73.4%</a:t>
            </a:r>
            <a:r>
              <a:rPr lang="en-US" dirty="0" smtClean="0"/>
              <a:t> of all Chicago Public Schools students</a:t>
            </a:r>
          </a:p>
          <a:p>
            <a:pPr lvl="1" eaLnBrk="1" hangingPunct="1"/>
            <a:r>
              <a:rPr lang="en-US" dirty="0" smtClean="0"/>
              <a:t>Bests CPS selective enrollment elementary schools (85% meets/exceeds) AND other non-selective elementary schools (71%)</a:t>
            </a:r>
          </a:p>
          <a:p>
            <a:pPr eaLnBrk="1" hangingPunct="1"/>
            <a:r>
              <a:rPr lang="en-US" dirty="0" smtClean="0"/>
              <a:t>More than </a:t>
            </a:r>
            <a:r>
              <a:rPr lang="en-US" b="1" dirty="0" smtClean="0"/>
              <a:t>95% </a:t>
            </a:r>
            <a:r>
              <a:rPr lang="en-US" dirty="0" smtClean="0"/>
              <a:t>of Namaste students  in the general education curriculum meet or exceed state standards	</a:t>
            </a:r>
          </a:p>
          <a:p>
            <a:pPr lvl="1" eaLnBrk="1" hangingPunct="1"/>
            <a:r>
              <a:rPr lang="en-US" dirty="0" smtClean="0"/>
              <a:t>Compared to </a:t>
            </a:r>
            <a:r>
              <a:rPr lang="en-US" b="1" dirty="0" smtClean="0"/>
              <a:t>79% </a:t>
            </a:r>
            <a:r>
              <a:rPr lang="en-US" dirty="0" smtClean="0"/>
              <a:t>of students citywide</a:t>
            </a:r>
          </a:p>
          <a:p>
            <a:pPr eaLnBrk="1" hangingPunct="1"/>
            <a:r>
              <a:rPr lang="en-US" dirty="0" smtClean="0"/>
              <a:t>96% average daily attendance</a:t>
            </a:r>
          </a:p>
          <a:p>
            <a:pPr lvl="1" eaLnBrk="1" hangingPunct="1"/>
            <a:r>
              <a:rPr lang="en-US" dirty="0" smtClean="0"/>
              <a:t>91% Chicago Public Schools’ average</a:t>
            </a:r>
          </a:p>
          <a:p>
            <a:pPr lvl="1" eaLnBrk="1" hangingPunct="1"/>
            <a:r>
              <a:rPr lang="en-US" dirty="0" smtClean="0"/>
              <a:t>Healthy, engaged students have better attendance and learn better</a:t>
            </a:r>
          </a:p>
          <a:p>
            <a:pPr eaLnBrk="1" hangingPunct="1"/>
            <a:r>
              <a:rPr lang="en-US" dirty="0" smtClean="0"/>
              <a:t>Commitment to ongoing data analysis and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/>
          </p:cNvSpPr>
          <p:nvPr>
            <p:ph type="body" sz="half" idx="2"/>
          </p:nvPr>
        </p:nvSpPr>
        <p:spPr>
          <a:xfrm>
            <a:off x="3975099" y="859809"/>
            <a:ext cx="4745819" cy="5166341"/>
          </a:xfrm>
        </p:spPr>
        <p:txBody>
          <a:bodyPr/>
          <a:lstStyle/>
          <a:p>
            <a:r>
              <a:rPr lang="en-US" sz="2000" dirty="0" smtClean="0"/>
              <a:t>Children’s Memorial Hospital Partnership</a:t>
            </a:r>
          </a:p>
          <a:p>
            <a:pPr lvl="1"/>
            <a:r>
              <a:rPr lang="en-US" dirty="0" smtClean="0"/>
              <a:t>There was a significant change in activity patterns (p&lt;.01), including reductions in sedentary activity and increases in vigorous activity. Student vigorous activity increased 47.6%. </a:t>
            </a:r>
          </a:p>
          <a:p>
            <a:pPr lvl="1"/>
            <a:r>
              <a:rPr lang="en-US" dirty="0" smtClean="0"/>
              <a:t>Mean BMI percentile did not increase; percent overweight fell. </a:t>
            </a:r>
          </a:p>
          <a:p>
            <a:pPr lvl="1"/>
            <a:r>
              <a:rPr lang="en-US" dirty="0" smtClean="0"/>
              <a:t>Most students decreased their BMI Z score and BMI percentile (more than 77% of girls and more than 45% of boys)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	Preliminary results indicate that Namaste's immersion intervention holds promise and </a:t>
            </a:r>
            <a:r>
              <a:rPr lang="en-US" sz="2000" b="1" dirty="0" smtClean="0"/>
              <a:t>merits further study</a:t>
            </a:r>
            <a:r>
              <a:rPr lang="en-US" sz="2000" dirty="0" smtClean="0"/>
              <a:t>.</a:t>
            </a:r>
          </a:p>
          <a:p>
            <a:pPr>
              <a:buFont typeface="Arial" charset="0"/>
              <a:buNone/>
            </a:pPr>
            <a:r>
              <a:rPr lang="en-US" sz="2400" dirty="0" smtClean="0"/>
              <a:t>  </a:t>
            </a:r>
          </a:p>
          <a:p>
            <a:pPr>
              <a:buFont typeface="Arial" charset="0"/>
              <a:buNone/>
            </a:pPr>
            <a:endParaRPr lang="en-US" sz="1800" dirty="0" smtClean="0"/>
          </a:p>
        </p:txBody>
      </p:sp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365125" y="176213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Healthy Students &amp; Lifelong Healthy Habits</a:t>
            </a:r>
          </a:p>
        </p:txBody>
      </p:sp>
      <p:pic>
        <p:nvPicPr>
          <p:cNvPr id="41987" name="Picture 7" descr="U:\Pictures\P.E. Pics\Fitness Center\Lifetime Fitness Tri I (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500" y="1000125"/>
            <a:ext cx="3290888" cy="2468563"/>
          </a:xfrm>
        </p:spPr>
      </p:pic>
      <p:pic>
        <p:nvPicPr>
          <p:cNvPr id="41988" name="Picture 9" descr="U:\Pictures\Food\FFVP_2010 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263" y="3902075"/>
            <a:ext cx="3271837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Family Engagement	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sz="half" idx="3"/>
          </p:nvPr>
        </p:nvSpPr>
        <p:spPr>
          <a:xfrm>
            <a:off x="4051300" y="977899"/>
            <a:ext cx="4178300" cy="4794251"/>
          </a:xfrm>
        </p:spPr>
        <p:txBody>
          <a:bodyPr/>
          <a:lstStyle/>
          <a:p>
            <a:r>
              <a:rPr lang="en-US" sz="2000" dirty="0" smtClean="0"/>
              <a:t>There were 48 family opportunities in the second trimester and 64 days of school </a:t>
            </a:r>
          </a:p>
          <a:p>
            <a:endParaRPr lang="en-US" sz="2000" dirty="0" smtClean="0"/>
          </a:p>
          <a:p>
            <a:r>
              <a:rPr lang="en-US" sz="2000" dirty="0" smtClean="0"/>
              <a:t>There was a family opportunity every 1.3 days </a:t>
            </a:r>
          </a:p>
          <a:p>
            <a:endParaRPr lang="en-US" sz="2000" dirty="0" smtClean="0"/>
          </a:p>
          <a:p>
            <a:r>
              <a:rPr lang="en-US" sz="2000" dirty="0" smtClean="0"/>
              <a:t>99% of families participated in at least one T2 event! </a:t>
            </a:r>
          </a:p>
          <a:p>
            <a:endParaRPr lang="en-US" sz="2000" dirty="0" smtClean="0"/>
          </a:p>
          <a:p>
            <a:r>
              <a:rPr lang="en-US" sz="2000" dirty="0" smtClean="0"/>
              <a:t>98% of families participated in T2 conferences!  </a:t>
            </a:r>
          </a:p>
          <a:p>
            <a:endParaRPr lang="en-US" sz="2000" dirty="0" smtClean="0"/>
          </a:p>
        </p:txBody>
      </p:sp>
      <p:pic>
        <p:nvPicPr>
          <p:cNvPr id="44035" name="Picture 8" descr="U:\Pictures\Family Events 2010-11\Family Fitness &amp; Cooking Classes_2011\Parent Nutrition Class (6)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13" y="992188"/>
            <a:ext cx="2595562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 descr="U:\Pictures\Family Breakfasts\Kdg Family Breakfast_9.10.10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4278313"/>
            <a:ext cx="2627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High School and Beyond</a:t>
            </a:r>
            <a:endParaRPr lang="en-US" dirty="0"/>
          </a:p>
        </p:txBody>
      </p:sp>
      <p:pic>
        <p:nvPicPr>
          <p:cNvPr id="5" name="Content Placeholder 4" descr="High School Fair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6041" y="1222375"/>
            <a:ext cx="3100917" cy="232568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1" y="873457"/>
            <a:ext cx="4394578" cy="52134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100% of students have been admitted to high schools other than their neighborhood high school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94.7% have been admitted to a school in their top 3 choices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35% of students who applied to selective enrollment schools were accepted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60% of students who applied to International Baccalaureate schools were accepted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100% of students who applied to charter schools were accepted to at least one charter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75% of graduating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have an apprenticeship!</a:t>
            </a:r>
          </a:p>
          <a:p>
            <a:endParaRPr lang="en-US" dirty="0"/>
          </a:p>
        </p:txBody>
      </p:sp>
      <p:pic>
        <p:nvPicPr>
          <p:cNvPr id="19" name="Content Placeholder 18" descr="Spark Discovery Night (7)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729664"/>
            <a:ext cx="4038600" cy="22672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Best Practices	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sz="half" idx="2"/>
          </p:nvPr>
        </p:nvSpPr>
        <p:spPr>
          <a:xfrm>
            <a:off x="4648200" y="431801"/>
            <a:ext cx="4038600" cy="5594350"/>
          </a:xfrm>
        </p:spPr>
        <p:txBody>
          <a:bodyPr/>
          <a:lstStyle/>
          <a:p>
            <a:r>
              <a:rPr lang="en-US" sz="1800" dirty="0" smtClean="0"/>
              <a:t>Hosted more than 150 visitors in two trimesters! Highlights include: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Delegation from Beijing learning about Youth Development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Noreen Ahmed, Chicago Tribune and Theresa Gutierrez, Channel 7 news reporting on recess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Teachers, curriculum coordinators, principals from </a:t>
            </a:r>
            <a:r>
              <a:rPr lang="en-US" sz="1800" dirty="0" err="1" smtClean="0">
                <a:solidFill>
                  <a:srgbClr val="000000"/>
                </a:solidFill>
              </a:rPr>
              <a:t>Kamehameha</a:t>
            </a:r>
            <a:r>
              <a:rPr lang="en-US" sz="1800" dirty="0" smtClean="0">
                <a:solidFill>
                  <a:srgbClr val="000000"/>
                </a:solidFill>
              </a:rPr>
              <a:t> Schools in Hawaii learning about dual language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“The Namaste Way” presentations accepted for presentation at: AAPHERD, Schools that Can Conference, Department of Education Grantees Meetings</a:t>
            </a:r>
            <a:endParaRPr lang="en-US" sz="1800" dirty="0" smtClean="0"/>
          </a:p>
          <a:p>
            <a:r>
              <a:rPr lang="en-US" sz="1800" dirty="0" smtClean="0"/>
              <a:t>Timeline and work plan completed for Namaste Pilot Learning Institute to be held in June, 2012</a:t>
            </a:r>
          </a:p>
        </p:txBody>
      </p:sp>
      <p:pic>
        <p:nvPicPr>
          <p:cNvPr id="47107" name="Picture 5" descr="DSCF53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74713" y="1222375"/>
            <a:ext cx="3201987" cy="480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90513" cy="1162050"/>
          </a:xfrm>
        </p:spPr>
        <p:txBody>
          <a:bodyPr/>
          <a:lstStyle/>
          <a:p>
            <a:r>
              <a:rPr lang="en-US" sz="2800" dirty="0" smtClean="0"/>
              <a:t>Learning the Namaste Way</a:t>
            </a:r>
            <a:endParaRPr lang="en-US" sz="2800" dirty="0"/>
          </a:p>
        </p:txBody>
      </p:sp>
      <p:pic>
        <p:nvPicPr>
          <p:cNvPr id="5" name="Content Placeholder 4" descr="LTNWv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6937" y="2199143"/>
            <a:ext cx="5111750" cy="205551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40 applications received from schools in Chicago, across Illinois, Mississippi, Michigan, Indiana and Arizona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20 Institute participants accepted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16 attended from June 20-22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Extremely valuable learning time for participants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Namaste Way</a:t>
            </a:r>
            <a:endParaRPr lang="en-US" dirty="0"/>
          </a:p>
        </p:txBody>
      </p:sp>
      <p:pic>
        <p:nvPicPr>
          <p:cNvPr id="6" name="Content Placeholder 5" descr="LTNWv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12269"/>
            <a:ext cx="4038600" cy="16239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 ½ day Institute engaging more than 10 Namaste staff members</a:t>
            </a:r>
          </a:p>
          <a:p>
            <a:r>
              <a:rPr lang="en-US" dirty="0" smtClean="0"/>
              <a:t>Intense classroom observation and debriefing</a:t>
            </a:r>
          </a:p>
          <a:p>
            <a:r>
              <a:rPr lang="en-US" dirty="0" smtClean="0"/>
              <a:t>Staff Led workshops</a:t>
            </a:r>
          </a:p>
          <a:p>
            <a:r>
              <a:rPr lang="en-US" dirty="0" smtClean="0"/>
              <a:t>In depth coaching and professional development on Program Implementation for school based teams</a:t>
            </a:r>
          </a:p>
          <a:p>
            <a:r>
              <a:rPr lang="en-US" dirty="0" smtClean="0"/>
              <a:t>Significant interest from charter starter teams– plan to develop new fall institute for this group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Namaste Charter School</a:t>
            </a:r>
            <a:br>
              <a:rPr lang="en-US" sz="4000" dirty="0" smtClean="0"/>
            </a:br>
            <a:r>
              <a:rPr lang="en-US" sz="2200" b="0" i="1" dirty="0" smtClean="0"/>
              <a:t>“The light in me sees the light in you”</a:t>
            </a:r>
            <a:endParaRPr lang="en-US" sz="2200" b="0" dirty="0" smtClean="0"/>
          </a:p>
        </p:txBody>
      </p:sp>
      <p:sp>
        <p:nvSpPr>
          <p:cNvPr id="22530" name="Rectangle 5"/>
          <p:cNvSpPr>
            <a:spLocks noGrp="1"/>
          </p:cNvSpPr>
          <p:nvPr>
            <p:ph type="body" sz="half" idx="2"/>
          </p:nvPr>
        </p:nvSpPr>
        <p:spPr>
          <a:xfrm>
            <a:off x="3987800" y="1270000"/>
            <a:ext cx="4978400" cy="4940300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A public charter school founded in 2004 with 90 students</a:t>
            </a:r>
          </a:p>
          <a:p>
            <a:pPr eaLnBrk="1" hangingPunct="1"/>
            <a:r>
              <a:rPr lang="en-US" sz="2000" dirty="0" smtClean="0"/>
              <a:t>450 Kindergarten – 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students in fall 2011</a:t>
            </a:r>
          </a:p>
          <a:p>
            <a:pPr eaLnBrk="1" hangingPunct="1"/>
            <a:r>
              <a:rPr lang="en-US" sz="2000" dirty="0" smtClean="0"/>
              <a:t>85%  low-income and 90% minority student population</a:t>
            </a:r>
          </a:p>
          <a:p>
            <a:pPr eaLnBrk="1" hangingPunct="1"/>
            <a:r>
              <a:rPr lang="en-US" sz="2000" dirty="0" smtClean="0"/>
              <a:t>No tuition and no selection criteria for enrollment; admission is by blind lottery</a:t>
            </a:r>
          </a:p>
          <a:p>
            <a:pPr eaLnBrk="1" hangingPunct="1"/>
            <a:r>
              <a:rPr lang="en-US" sz="2000" dirty="0" smtClean="0"/>
              <a:t>Health and physical fitness as an avenue to reach higher student achievement</a:t>
            </a:r>
          </a:p>
          <a:p>
            <a:pPr eaLnBrk="1" hangingPunct="1"/>
            <a:r>
              <a:rPr lang="en-US" sz="2000" dirty="0" smtClean="0"/>
              <a:t>New model of teaching and learning</a:t>
            </a:r>
          </a:p>
          <a:p>
            <a:pPr eaLnBrk="1" hangingPunct="1"/>
            <a:endParaRPr lang="en-US" sz="2000" dirty="0" smtClean="0">
              <a:solidFill>
                <a:srgbClr val="E31937"/>
              </a:solidFill>
            </a:endParaRPr>
          </a:p>
        </p:txBody>
      </p:sp>
      <p:pic>
        <p:nvPicPr>
          <p:cNvPr id="8" name="Picture 2" descr="U:\Pictures\Decoration Ideas for KMC\Movement_Fitness Center_7\Yog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32" y="1438274"/>
            <a:ext cx="2725348" cy="409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Namaste students say…</a:t>
            </a:r>
          </a:p>
        </p:txBody>
      </p:sp>
      <p:pic>
        <p:nvPicPr>
          <p:cNvPr id="2051" name="Picture 3" descr="U:\Pictures\Thank You Pics\Thank You Edi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312" y="1189037"/>
            <a:ext cx="6326188" cy="474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Focus on Health &amp; Wellness?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31800" y="954088"/>
            <a:ext cx="8255000" cy="5072062"/>
          </a:xfrm>
        </p:spPr>
        <p:txBody>
          <a:bodyPr/>
          <a:lstStyle/>
          <a:p>
            <a:r>
              <a:rPr lang="en-US" dirty="0" smtClean="0"/>
              <a:t>More than 1/3 of America’s children are overweight or obese with a disproportionate impact on low-income, minority populations</a:t>
            </a:r>
          </a:p>
          <a:p>
            <a:pPr lvl="1"/>
            <a:r>
              <a:rPr lang="en-US" dirty="0" smtClean="0"/>
              <a:t>Nearly one-half of children in Chicago’s under-resourced communities are overweight or obese</a:t>
            </a:r>
          </a:p>
          <a:p>
            <a:r>
              <a:rPr lang="en-US" dirty="0" smtClean="0"/>
              <a:t>Healthy students are better learners</a:t>
            </a:r>
          </a:p>
          <a:p>
            <a:pPr lvl="1"/>
            <a:r>
              <a:rPr lang="en-US" dirty="0" smtClean="0"/>
              <a:t>Aerobic fitness and healthy Body Mass Index levels are associated with faster cognitive responses and increased engagement</a:t>
            </a:r>
          </a:p>
          <a:p>
            <a:pPr lvl="1"/>
            <a:r>
              <a:rPr lang="en-US" dirty="0" smtClean="0"/>
              <a:t>Physical inactivity and being overweight correlate with lower student reading and math scores</a:t>
            </a:r>
          </a:p>
          <a:p>
            <a:pPr lvl="1"/>
            <a:r>
              <a:rPr lang="en-US" dirty="0" smtClean="0"/>
              <a:t>Physical activity </a:t>
            </a:r>
            <a:r>
              <a:rPr lang="en-US" i="1" dirty="0" smtClean="0"/>
              <a:t>during academic time </a:t>
            </a:r>
            <a:r>
              <a:rPr lang="en-US" dirty="0" smtClean="0"/>
              <a:t>improves attention and working memory</a:t>
            </a:r>
          </a:p>
          <a:p>
            <a:r>
              <a:rPr lang="en-US" dirty="0" smtClean="0"/>
              <a:t>80% of overweight or obese children maintain an unhealthy weight their entire lives</a:t>
            </a:r>
          </a:p>
          <a:p>
            <a:pPr lvl="1"/>
            <a:r>
              <a:rPr lang="en-US" dirty="0" smtClean="0"/>
              <a:t>It is Namaste’s responsibility to establish students’ </a:t>
            </a:r>
            <a:r>
              <a:rPr lang="en-US" i="1" dirty="0" smtClean="0"/>
              <a:t>lasting </a:t>
            </a:r>
            <a:r>
              <a:rPr lang="en-US" dirty="0" smtClean="0"/>
              <a:t>healthy habits, parallel to academic excellence, in the elementary and middle school years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Namaste Way</a:t>
            </a:r>
            <a:br>
              <a:rPr lang="en-US" sz="3200" smtClean="0"/>
            </a:br>
            <a:r>
              <a:rPr lang="en-US" sz="2000" smtClean="0"/>
              <a:t>What makes us unique?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sz="half" idx="1"/>
          </p:nvPr>
        </p:nvSpPr>
        <p:spPr>
          <a:xfrm>
            <a:off x="4362450" y="1476375"/>
            <a:ext cx="4476750" cy="4549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dirty="0" smtClean="0"/>
              <a:t>Our Pillars</a:t>
            </a:r>
          </a:p>
          <a:p>
            <a:r>
              <a:rPr lang="en-US" dirty="0" smtClean="0"/>
              <a:t>Healthy Lifestyles Program</a:t>
            </a:r>
          </a:p>
          <a:p>
            <a:pPr lvl="1"/>
            <a:r>
              <a:rPr lang="en-US" dirty="0" smtClean="0"/>
              <a:t>Nutrition, Health and Wellness</a:t>
            </a:r>
          </a:p>
          <a:p>
            <a:pPr lvl="1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Peaceful School Culture</a:t>
            </a:r>
          </a:p>
          <a:p>
            <a:r>
              <a:rPr lang="en-US" dirty="0" smtClean="0"/>
              <a:t>Core Teaching and Learning Beliefs</a:t>
            </a:r>
          </a:p>
          <a:p>
            <a:pPr lvl="1"/>
            <a:r>
              <a:rPr lang="en-US" dirty="0" smtClean="0"/>
              <a:t>Balanced Learning</a:t>
            </a:r>
          </a:p>
          <a:p>
            <a:pPr lvl="1"/>
            <a:r>
              <a:rPr lang="en-US" dirty="0" smtClean="0"/>
              <a:t>Language and Culture</a:t>
            </a:r>
          </a:p>
          <a:p>
            <a:pPr lvl="1"/>
            <a:r>
              <a:rPr lang="en-US" dirty="0" smtClean="0"/>
              <a:t>Collaborative Practice</a:t>
            </a:r>
          </a:p>
          <a:p>
            <a:pPr eaLnBrk="1" hangingPunct="1">
              <a:buFont typeface="Arial" charset="0"/>
              <a:buNone/>
            </a:pPr>
            <a:endParaRPr lang="en-US" sz="2400" b="1" dirty="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5546725" y="1166813"/>
            <a:ext cx="3297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pic>
        <p:nvPicPr>
          <p:cNvPr id="27652" name="Picture 7" descr="triang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2613" y="1292225"/>
            <a:ext cx="3263900" cy="2447925"/>
          </a:xfrm>
        </p:spPr>
      </p:pic>
      <p:pic>
        <p:nvPicPr>
          <p:cNvPr id="27653" name="Picture 8" descr="IMG_0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75" y="3940175"/>
            <a:ext cx="325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0" y="6397625"/>
            <a:ext cx="46148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Focus on healthy lifestyles parallel to academic excellence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Namaste Way</a:t>
            </a:r>
            <a:br>
              <a:rPr lang="en-US" sz="3200" smtClean="0"/>
            </a:br>
            <a:r>
              <a:rPr lang="en-US" sz="2000" smtClean="0"/>
              <a:t>Nutrition, Health and Wellness</a:t>
            </a:r>
          </a:p>
        </p:txBody>
      </p:sp>
      <p:sp>
        <p:nvSpPr>
          <p:cNvPr id="29698" name="Rectangle 6"/>
          <p:cNvSpPr>
            <a:spLocks noGrp="1"/>
          </p:cNvSpPr>
          <p:nvPr>
            <p:ph type="body" sz="half" idx="2"/>
          </p:nvPr>
        </p:nvSpPr>
        <p:spPr>
          <a:xfrm>
            <a:off x="4559300" y="1066801"/>
            <a:ext cx="4202563" cy="4959350"/>
          </a:xfrm>
        </p:spPr>
        <p:txBody>
          <a:bodyPr/>
          <a:lstStyle/>
          <a:p>
            <a:r>
              <a:rPr lang="en-US" sz="2000" dirty="0" smtClean="0"/>
              <a:t>U.S. Department of Agriculture’s HealthierUS School Challenge Gold Award of Distinction</a:t>
            </a:r>
          </a:p>
          <a:p>
            <a:r>
              <a:rPr lang="en-US" sz="2000" dirty="0" smtClean="0"/>
              <a:t>Alliance for a Healthier Generation: 2010 and 2011 Healthy Schools Program recognition</a:t>
            </a:r>
          </a:p>
          <a:p>
            <a:r>
              <a:rPr lang="en-US" sz="2000" dirty="0" smtClean="0"/>
              <a:t>Variety of whole grains</a:t>
            </a:r>
          </a:p>
          <a:p>
            <a:r>
              <a:rPr lang="en-US" sz="2000" dirty="0" smtClean="0"/>
              <a:t>Comprehensive food policies</a:t>
            </a:r>
          </a:p>
          <a:p>
            <a:r>
              <a:rPr lang="en-US" sz="2000" dirty="0" smtClean="0"/>
              <a:t>Nutrition education for students and parents</a:t>
            </a:r>
          </a:p>
          <a:p>
            <a:r>
              <a:rPr lang="en-US" sz="2000" dirty="0" smtClean="0"/>
              <a:t>Fresh fruit and vegetable snack program</a:t>
            </a:r>
          </a:p>
          <a:p>
            <a:r>
              <a:rPr lang="en-US" sz="2000" dirty="0" smtClean="0"/>
              <a:t>Cafeteria as a learning laboratory</a:t>
            </a:r>
          </a:p>
          <a:p>
            <a:r>
              <a:rPr lang="en-US" sz="2000" dirty="0" smtClean="0"/>
              <a:t>Daily Wellness Block</a:t>
            </a:r>
          </a:p>
        </p:txBody>
      </p:sp>
      <p:pic>
        <p:nvPicPr>
          <p:cNvPr id="29699" name="Picture 9" descr="ChicagoMag_Image1_SaladB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78063"/>
            <a:ext cx="4038600" cy="2692400"/>
          </a:xfrm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247650" y="5078413"/>
            <a:ext cx="461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Daily salad bar increases consumption of fresh fruits and vegetables.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Namaste Way</a:t>
            </a:r>
            <a:br>
              <a:rPr lang="en-US" smtClean="0"/>
            </a:br>
            <a:r>
              <a:rPr lang="en-US" sz="1800" smtClean="0"/>
              <a:t>Movement</a:t>
            </a:r>
            <a:endParaRPr lang="en-US" sz="1800" b="0" i="1" smtClean="0"/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419600" y="1222375"/>
            <a:ext cx="4521200" cy="4803775"/>
          </a:xfrm>
        </p:spPr>
        <p:txBody>
          <a:bodyPr/>
          <a:lstStyle/>
          <a:p>
            <a:pPr marL="457200" indent="-457200"/>
            <a:r>
              <a:rPr lang="en-US" sz="2000" dirty="0" smtClean="0"/>
              <a:t>Increased time for physical </a:t>
            </a:r>
            <a:r>
              <a:rPr lang="en-US" sz="2000" b="1" i="1" dirty="0" smtClean="0"/>
              <a:t>activity</a:t>
            </a:r>
            <a:r>
              <a:rPr lang="en-US" sz="2000" dirty="0" smtClean="0"/>
              <a:t> and physical </a:t>
            </a:r>
            <a:r>
              <a:rPr lang="en-US" sz="2000" b="1" i="1" dirty="0" smtClean="0"/>
              <a:t>education</a:t>
            </a:r>
            <a:r>
              <a:rPr lang="en-US" sz="2000" dirty="0" smtClean="0"/>
              <a:t> </a:t>
            </a:r>
          </a:p>
          <a:p>
            <a:pPr marL="457200" indent="-457200"/>
            <a:r>
              <a:rPr lang="en-US" sz="2000" dirty="0" smtClean="0"/>
              <a:t>One hour of physical fitness instruction daily and movement integrated throughout the school day</a:t>
            </a:r>
          </a:p>
          <a:p>
            <a:pPr marL="457200" indent="-457200"/>
            <a:r>
              <a:rPr lang="en-US" sz="2000" dirty="0" smtClean="0"/>
              <a:t>Morning Movement purposefully designed to increase students’ “readiness to learn”</a:t>
            </a:r>
          </a:p>
          <a:p>
            <a:pPr marL="457200" indent="-457200"/>
            <a:r>
              <a:rPr lang="en-US" sz="2000" dirty="0" smtClean="0"/>
              <a:t>Daily recess with a purpose</a:t>
            </a:r>
          </a:p>
          <a:p>
            <a:pPr marL="457200" indent="-457200"/>
            <a:r>
              <a:rPr lang="en-US" sz="2000" dirty="0" smtClean="0"/>
              <a:t>Yoga integrated into PE and classroom instruction</a:t>
            </a:r>
          </a:p>
          <a:p>
            <a:pPr marL="457200" indent="-457200"/>
            <a:r>
              <a:rPr lang="en-US" sz="2000" dirty="0" smtClean="0"/>
              <a:t>Fitness Center to promote lasting independent exercise habits</a:t>
            </a:r>
          </a:p>
          <a:p>
            <a:pPr marL="457200" indent="-457200"/>
            <a:r>
              <a:rPr lang="en-US" sz="2000" dirty="0" smtClean="0"/>
              <a:t>After School fitness</a:t>
            </a:r>
          </a:p>
        </p:txBody>
      </p:sp>
      <p:pic>
        <p:nvPicPr>
          <p:cNvPr id="30723" name="Picture 7" descr="100_0767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93738" y="1222375"/>
            <a:ext cx="3565525" cy="480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Namaste Way</a:t>
            </a:r>
            <a:br>
              <a:rPr lang="en-US" sz="3200" smtClean="0"/>
            </a:br>
            <a:r>
              <a:rPr lang="en-US" sz="2000" smtClean="0"/>
              <a:t>Peaceful School Culture</a:t>
            </a:r>
          </a:p>
        </p:txBody>
      </p:sp>
      <p:sp>
        <p:nvSpPr>
          <p:cNvPr id="32770" name="Rectangl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Mental health linked to academic performance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“Peaceful People” Tools : common language for teachers, students and parents to solve problems peacefully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Logical consequences and lower incidence of discipline issues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Instruction on space, energy modulation and “thermometer in the body”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Study of peacemakers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Developmentally appropriate instruction includes middle school Advisory and service learning</a:t>
            </a:r>
          </a:p>
        </p:txBody>
      </p:sp>
      <p:pic>
        <p:nvPicPr>
          <p:cNvPr id="32771" name="Picture 7" descr="IMG_39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4688" y="1222375"/>
            <a:ext cx="3603625" cy="4803775"/>
          </a:xfrm>
        </p:spPr>
      </p:pic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939800" y="6083300"/>
            <a:ext cx="298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Putting on the “brakes” as a calm-down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Namaste Way</a:t>
            </a:r>
            <a:br>
              <a:rPr lang="en-US" sz="3200" smtClean="0"/>
            </a:br>
            <a:r>
              <a:rPr lang="en-US" sz="2000" smtClean="0"/>
              <a:t>Balanced Learning</a:t>
            </a:r>
          </a:p>
        </p:txBody>
      </p:sp>
      <p:sp>
        <p:nvSpPr>
          <p:cNvPr id="58373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Differentiated and inquiry-based instruction throughout the curriculum</a:t>
            </a:r>
          </a:p>
          <a:p>
            <a:r>
              <a:rPr lang="en-US" sz="2000" dirty="0" smtClean="0"/>
              <a:t>High academic standards with socio-emotional support</a:t>
            </a:r>
          </a:p>
          <a:p>
            <a:r>
              <a:rPr lang="en-US" sz="2000" dirty="0" smtClean="0"/>
              <a:t>Model inclusion support program (23% of students have Individualized Education Plans) and Response to Intervention Program</a:t>
            </a:r>
          </a:p>
          <a:p>
            <a:r>
              <a:rPr lang="en-US" sz="2000" dirty="0" smtClean="0"/>
              <a:t>Community service graduation requirement</a:t>
            </a:r>
          </a:p>
          <a:p>
            <a:r>
              <a:rPr lang="en-US" sz="2000" dirty="0" smtClean="0"/>
              <a:t>Middle school apprenticeship program</a:t>
            </a:r>
          </a:p>
          <a:p>
            <a:endParaRPr lang="en-US" sz="2000" dirty="0" smtClean="0"/>
          </a:p>
        </p:txBody>
      </p:sp>
      <p:pic>
        <p:nvPicPr>
          <p:cNvPr id="1027" name="Picture 3" descr="U:\Pictures\Middle School 2010-11\MiddleSchool_Science_11.2010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763" y="1135061"/>
            <a:ext cx="3259137" cy="2444213"/>
          </a:xfrm>
          <a:prstGeom prst="rect">
            <a:avLst/>
          </a:prstGeom>
          <a:noFill/>
        </p:spPr>
      </p:pic>
      <p:pic>
        <p:nvPicPr>
          <p:cNvPr id="1028" name="Picture 4" descr="U:\Pictures\Academic Photos\Second Grade Reading (8)_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6" y="3975099"/>
            <a:ext cx="3268664" cy="2389765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17538" y="3662363"/>
            <a:ext cx="3421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Inquiry-based science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92138" y="6428601"/>
            <a:ext cx="34210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Individualized instruction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The Namaste Way</a:t>
            </a:r>
            <a:br>
              <a:rPr lang="en-US" sz="3200" smtClean="0"/>
            </a:br>
            <a:r>
              <a:rPr lang="en-US" sz="2000" smtClean="0"/>
              <a:t>Language and Culture</a:t>
            </a:r>
          </a:p>
        </p:txBody>
      </p:sp>
      <p:sp>
        <p:nvSpPr>
          <p:cNvPr id="59397" name="Rectangl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Dual Language program option leads to bilingual, bi-literate and bicultural students</a:t>
            </a:r>
          </a:p>
          <a:p>
            <a:r>
              <a:rPr lang="en-US" sz="2000" dirty="0" smtClean="0"/>
              <a:t>Groundbreaking Spanish immersion model for native English </a:t>
            </a:r>
            <a:r>
              <a:rPr lang="en-US" sz="2000" i="1" dirty="0" smtClean="0"/>
              <a:t>and </a:t>
            </a:r>
            <a:r>
              <a:rPr lang="en-US" sz="2000" dirty="0" smtClean="0"/>
              <a:t>native Spanish speakers together in the </a:t>
            </a:r>
            <a:r>
              <a:rPr lang="en-US" sz="2000" smtClean="0"/>
              <a:t>same classroom</a:t>
            </a:r>
            <a:endParaRPr lang="en-US" sz="2000" dirty="0" smtClean="0"/>
          </a:p>
          <a:p>
            <a:r>
              <a:rPr lang="en-US" sz="2000" dirty="0" smtClean="0"/>
              <a:t>Country study program develops cultural awareness throughout elementary years</a:t>
            </a:r>
          </a:p>
          <a:p>
            <a:r>
              <a:rPr lang="en-US" sz="2000" dirty="0" smtClean="0"/>
              <a:t>After-school program with multiple language and cultural opportunities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2051" name="Picture 3" descr="U:\Pictures\Nutrition\IMG_208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4" y="1833562"/>
            <a:ext cx="3971925" cy="2825572"/>
          </a:xfrm>
          <a:prstGeom prst="rect">
            <a:avLst/>
          </a:prstGeom>
          <a:noFill/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08038" y="4906963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Spanish language instruction across </a:t>
            </a:r>
            <a:br>
              <a:rPr lang="en-US" sz="1200" dirty="0" smtClean="0"/>
            </a:br>
            <a:r>
              <a:rPr lang="en-US" sz="1200" dirty="0" smtClean="0"/>
              <a:t>all content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9919</TotalTime>
  <Words>1140</Words>
  <Application>Microsoft Office PowerPoint</Application>
  <PresentationFormat>On-screen Show (4:3)</PresentationFormat>
  <Paragraphs>152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Namaste Charter School: Grantmakers in Health June 2012</vt:lpstr>
      <vt:lpstr>Namaste Charter School “The light in me sees the light in you”</vt:lpstr>
      <vt:lpstr>Why Focus on Health &amp; Wellness?</vt:lpstr>
      <vt:lpstr>The Namaste Way What makes us unique?</vt:lpstr>
      <vt:lpstr>The Namaste Way Nutrition, Health and Wellness</vt:lpstr>
      <vt:lpstr>The Namaste Way Movement</vt:lpstr>
      <vt:lpstr>The Namaste Way Peaceful School Culture</vt:lpstr>
      <vt:lpstr>The Namaste Way Balanced Learning</vt:lpstr>
      <vt:lpstr>The Namaste Way Language and Culture</vt:lpstr>
      <vt:lpstr>The Namaste Way Collaborative Practice</vt:lpstr>
      <vt:lpstr>Innovative School Structure </vt:lpstr>
      <vt:lpstr>2011 - 2012 State of the School How are we doing? </vt:lpstr>
      <vt:lpstr>Student Learning &amp; Success</vt:lpstr>
      <vt:lpstr>Healthy Students &amp; Lifelong Healthy Habits</vt:lpstr>
      <vt:lpstr>Family Engagement </vt:lpstr>
      <vt:lpstr>Looking to High School and Beyond</vt:lpstr>
      <vt:lpstr>Sharing Best Practices </vt:lpstr>
      <vt:lpstr>Learning the Namaste Way</vt:lpstr>
      <vt:lpstr>Learning the Namaste Way</vt:lpstr>
      <vt:lpstr>The Namaste students say…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Namaste Charter School  Board of Directors’  Meeting</dc:title>
  <dc:creator>kclarke</dc:creator>
  <cp:lastModifiedBy>CChervin</cp:lastModifiedBy>
  <cp:revision>226</cp:revision>
  <dcterms:created xsi:type="dcterms:W3CDTF">2008-11-18T19:57:12Z</dcterms:created>
  <dcterms:modified xsi:type="dcterms:W3CDTF">2012-06-27T13:04:35Z</dcterms:modified>
</cp:coreProperties>
</file>