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6" r:id="rId2"/>
    <p:sldId id="267" r:id="rId3"/>
    <p:sldId id="270" r:id="rId4"/>
    <p:sldId id="278" r:id="rId5"/>
    <p:sldId id="279" r:id="rId6"/>
    <p:sldId id="280" r:id="rId7"/>
    <p:sldId id="282" r:id="rId8"/>
    <p:sldId id="283" r:id="rId9"/>
    <p:sldId id="277" r:id="rId10"/>
  </p:sldIdLst>
  <p:sldSz cx="9144000" cy="6858000" type="screen4x3"/>
  <p:notesSz cx="6858000" cy="9144000"/>
  <p:defaultTextStyle>
    <a:defPPr>
      <a:defRPr lang="en-US"/>
    </a:defPPr>
    <a:lvl1pPr algn="l" rtl="0" fontAlgn="base">
      <a:spcBef>
        <a:spcPct val="0"/>
      </a:spcBef>
      <a:spcAft>
        <a:spcPct val="0"/>
      </a:spcAft>
      <a:defRPr sz="1400" kern="1200">
        <a:solidFill>
          <a:schemeClr val="tx1"/>
        </a:solidFill>
        <a:latin typeface="Palatino Linotype" pitchFamily="18" charset="0"/>
        <a:ea typeface="+mn-ea"/>
        <a:cs typeface="+mn-cs"/>
      </a:defRPr>
    </a:lvl1pPr>
    <a:lvl2pPr marL="457200" algn="l" rtl="0" fontAlgn="base">
      <a:spcBef>
        <a:spcPct val="0"/>
      </a:spcBef>
      <a:spcAft>
        <a:spcPct val="0"/>
      </a:spcAft>
      <a:defRPr sz="1400" kern="1200">
        <a:solidFill>
          <a:schemeClr val="tx1"/>
        </a:solidFill>
        <a:latin typeface="Palatino Linotype" pitchFamily="18" charset="0"/>
        <a:ea typeface="+mn-ea"/>
        <a:cs typeface="+mn-cs"/>
      </a:defRPr>
    </a:lvl2pPr>
    <a:lvl3pPr marL="914400" algn="l" rtl="0" fontAlgn="base">
      <a:spcBef>
        <a:spcPct val="0"/>
      </a:spcBef>
      <a:spcAft>
        <a:spcPct val="0"/>
      </a:spcAft>
      <a:defRPr sz="1400" kern="1200">
        <a:solidFill>
          <a:schemeClr val="tx1"/>
        </a:solidFill>
        <a:latin typeface="Palatino Linotype" pitchFamily="18" charset="0"/>
        <a:ea typeface="+mn-ea"/>
        <a:cs typeface="+mn-cs"/>
      </a:defRPr>
    </a:lvl3pPr>
    <a:lvl4pPr marL="1371600" algn="l" rtl="0" fontAlgn="base">
      <a:spcBef>
        <a:spcPct val="0"/>
      </a:spcBef>
      <a:spcAft>
        <a:spcPct val="0"/>
      </a:spcAft>
      <a:defRPr sz="1400" kern="1200">
        <a:solidFill>
          <a:schemeClr val="tx1"/>
        </a:solidFill>
        <a:latin typeface="Palatino Linotype" pitchFamily="18" charset="0"/>
        <a:ea typeface="+mn-ea"/>
        <a:cs typeface="+mn-cs"/>
      </a:defRPr>
    </a:lvl4pPr>
    <a:lvl5pPr marL="1828800" algn="l" rtl="0" fontAlgn="base">
      <a:spcBef>
        <a:spcPct val="0"/>
      </a:spcBef>
      <a:spcAft>
        <a:spcPct val="0"/>
      </a:spcAft>
      <a:defRPr sz="1400" kern="1200">
        <a:solidFill>
          <a:schemeClr val="tx1"/>
        </a:solidFill>
        <a:latin typeface="Palatino Linotype" pitchFamily="18" charset="0"/>
        <a:ea typeface="+mn-ea"/>
        <a:cs typeface="+mn-cs"/>
      </a:defRPr>
    </a:lvl5pPr>
    <a:lvl6pPr marL="2286000" algn="l" defTabSz="914400" rtl="0" eaLnBrk="1" latinLnBrk="0" hangingPunct="1">
      <a:defRPr sz="1400" kern="1200">
        <a:solidFill>
          <a:schemeClr val="tx1"/>
        </a:solidFill>
        <a:latin typeface="Palatino Linotype" pitchFamily="18" charset="0"/>
        <a:ea typeface="+mn-ea"/>
        <a:cs typeface="+mn-cs"/>
      </a:defRPr>
    </a:lvl6pPr>
    <a:lvl7pPr marL="2743200" algn="l" defTabSz="914400" rtl="0" eaLnBrk="1" latinLnBrk="0" hangingPunct="1">
      <a:defRPr sz="1400" kern="1200">
        <a:solidFill>
          <a:schemeClr val="tx1"/>
        </a:solidFill>
        <a:latin typeface="Palatino Linotype" pitchFamily="18" charset="0"/>
        <a:ea typeface="+mn-ea"/>
        <a:cs typeface="+mn-cs"/>
      </a:defRPr>
    </a:lvl7pPr>
    <a:lvl8pPr marL="3200400" algn="l" defTabSz="914400" rtl="0" eaLnBrk="1" latinLnBrk="0" hangingPunct="1">
      <a:defRPr sz="1400" kern="1200">
        <a:solidFill>
          <a:schemeClr val="tx1"/>
        </a:solidFill>
        <a:latin typeface="Palatino Linotype" pitchFamily="18" charset="0"/>
        <a:ea typeface="+mn-ea"/>
        <a:cs typeface="+mn-cs"/>
      </a:defRPr>
    </a:lvl8pPr>
    <a:lvl9pPr marL="3657600" algn="l" defTabSz="914400" rtl="0" eaLnBrk="1" latinLnBrk="0" hangingPunct="1">
      <a:defRPr sz="1400" kern="1200">
        <a:solidFill>
          <a:schemeClr val="tx1"/>
        </a:solidFill>
        <a:latin typeface="Palatino Linotype"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81" autoAdjust="0"/>
    <p:restoredTop sz="83461" autoAdjust="0"/>
  </p:normalViewPr>
  <p:slideViewPr>
    <p:cSldViewPr>
      <p:cViewPr>
        <p:scale>
          <a:sx n="40" d="100"/>
          <a:sy n="40" d="100"/>
        </p:scale>
        <p:origin x="-821" y="-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30" d="100"/>
          <a:sy n="30" d="100"/>
        </p:scale>
        <p:origin x="-1594" y="-9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34816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34816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34816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7FF7F963-F85B-4437-AE71-23DAC7B101C3}" type="slidenum">
              <a:rPr lang="en-US"/>
              <a:pPr/>
              <a:t>‹#›</a:t>
            </a:fld>
            <a:endParaRPr lang="en-US"/>
          </a:p>
        </p:txBody>
      </p:sp>
    </p:spTree>
    <p:extLst>
      <p:ext uri="{BB962C8B-B14F-4D97-AF65-F5344CB8AC3E}">
        <p14:creationId xmlns:p14="http://schemas.microsoft.com/office/powerpoint/2010/main" val="1853005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51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2707F17E-A61B-4B8A-A24A-E262FD8ABC9B}" type="slidenum">
              <a:rPr lang="en-US"/>
              <a:pPr/>
              <a:t>‹#›</a:t>
            </a:fld>
            <a:endParaRPr lang="en-US"/>
          </a:p>
        </p:txBody>
      </p:sp>
    </p:spTree>
    <p:extLst>
      <p:ext uri="{BB962C8B-B14F-4D97-AF65-F5344CB8AC3E}">
        <p14:creationId xmlns:p14="http://schemas.microsoft.com/office/powerpoint/2010/main" val="36610724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DA3A72-8E2B-406D-9A19-12C55898113E}" type="slidenum">
              <a:rPr lang="en-US"/>
              <a:pPr/>
              <a:t>1</a:t>
            </a:fld>
            <a:endParaRPr lang="en-US"/>
          </a:p>
        </p:txBody>
      </p:sp>
      <p:sp>
        <p:nvSpPr>
          <p:cNvPr id="331778" name="Rectangle 2"/>
          <p:cNvSpPr>
            <a:spLocks noRot="1" noChangeArrowheads="1" noTextEdit="1"/>
          </p:cNvSpPr>
          <p:nvPr>
            <p:ph type="sldImg"/>
          </p:nvPr>
        </p:nvSpPr>
        <p:spPr>
          <a:ln/>
        </p:spPr>
      </p:sp>
      <p:sp>
        <p:nvSpPr>
          <p:cNvPr id="331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1C141B-D262-4E94-9F42-FDE74DEEB5E7}" type="slidenum">
              <a:rPr lang="en-US"/>
              <a:pPr/>
              <a:t>2</a:t>
            </a:fld>
            <a:endParaRPr lang="en-US"/>
          </a:p>
        </p:txBody>
      </p:sp>
      <p:sp>
        <p:nvSpPr>
          <p:cNvPr id="333826" name="Rectangle 2"/>
          <p:cNvSpPr>
            <a:spLocks noRot="1" noChangeArrowheads="1" noTextEdit="1"/>
          </p:cNvSpPr>
          <p:nvPr>
            <p:ph type="sldImg"/>
          </p:nvPr>
        </p:nvSpPr>
        <p:spPr>
          <a:ln/>
        </p:spPr>
      </p:sp>
      <p:sp>
        <p:nvSpPr>
          <p:cNvPr id="333827" name="Rectangle 3"/>
          <p:cNvSpPr>
            <a:spLocks noGrp="1" noChangeArrowheads="1"/>
          </p:cNvSpPr>
          <p:nvPr>
            <p:ph type="body" idx="1"/>
          </p:nvPr>
        </p:nvSpPr>
        <p:spPr/>
        <p:txBody>
          <a:bodyPr/>
          <a:lstStyle/>
          <a:p>
            <a:r>
              <a:rPr lang="en-US" sz="1600"/>
              <a:t>Chuck Feeney was the co-founder of Duty Free Shoppers Group.  Had a strict policy on anonymity.  Grantees did not know who was funding them.  Chuck believed that nonprofit organisations should be recognized for its work, not the foundations that fund them.</a:t>
            </a:r>
          </a:p>
          <a:p>
            <a:endParaRPr lang="en-US" sz="1600"/>
          </a:p>
          <a:p>
            <a:r>
              <a:rPr lang="en-US" sz="1600"/>
              <a:t>In 1997, DFS sold to Louis Vuitton Moet Hennessy.  Public transaction—Atlantic became public.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627BD4-77A1-441E-B7E8-2082DC9C2BDC}" type="slidenum">
              <a:rPr lang="en-US"/>
              <a:pPr/>
              <a:t>3</a:t>
            </a:fld>
            <a:endParaRPr lang="en-US"/>
          </a:p>
        </p:txBody>
      </p:sp>
      <p:sp>
        <p:nvSpPr>
          <p:cNvPr id="330754" name="Rectangle 2"/>
          <p:cNvSpPr>
            <a:spLocks noRot="1" noChangeArrowheads="1" noTextEdit="1"/>
          </p:cNvSpPr>
          <p:nvPr>
            <p:ph type="sldImg"/>
          </p:nvPr>
        </p:nvSpPr>
        <p:spPr>
          <a:ln/>
        </p:spPr>
      </p:sp>
      <p:sp>
        <p:nvSpPr>
          <p:cNvPr id="330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Capacity Building</a:t>
            </a:r>
          </a:p>
          <a:p>
            <a:r>
              <a:rPr lang="en-US" dirty="0" smtClean="0"/>
              <a:t>Leadership development</a:t>
            </a:r>
          </a:p>
          <a:p>
            <a:r>
              <a:rPr lang="en-US" dirty="0" smtClean="0"/>
              <a:t>Convening</a:t>
            </a:r>
          </a:p>
          <a:p>
            <a:r>
              <a:rPr lang="en-US" dirty="0" smtClean="0"/>
              <a:t>Advocacy</a:t>
            </a:r>
            <a:endParaRPr lang="en-GB" dirty="0"/>
          </a:p>
        </p:txBody>
      </p:sp>
      <p:sp>
        <p:nvSpPr>
          <p:cNvPr id="4" name="Slide Number Placeholder 3"/>
          <p:cNvSpPr>
            <a:spLocks noGrp="1"/>
          </p:cNvSpPr>
          <p:nvPr>
            <p:ph type="sldNum" sz="quarter" idx="10"/>
          </p:nvPr>
        </p:nvSpPr>
        <p:spPr/>
        <p:txBody>
          <a:bodyPr/>
          <a:lstStyle/>
          <a:p>
            <a:fld id="{2707F17E-A61B-4B8A-A24A-E262FD8ABC9B}" type="slidenum">
              <a:rPr lang="en-US" smtClean="0"/>
              <a:pPr/>
              <a:t>6</a:t>
            </a:fld>
            <a:endParaRPr lang="en-US"/>
          </a:p>
        </p:txBody>
      </p:sp>
    </p:spTree>
    <p:extLst>
      <p:ext uri="{BB962C8B-B14F-4D97-AF65-F5344CB8AC3E}">
        <p14:creationId xmlns:p14="http://schemas.microsoft.com/office/powerpoint/2010/main" val="37003583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3076" name="Rectangle 4"/>
          <p:cNvSpPr>
            <a:spLocks noGrp="1" noChangeArrowheads="1"/>
          </p:cNvSpPr>
          <p:nvPr>
            <p:ph type="dt" sz="half" idx="2"/>
          </p:nvPr>
        </p:nvSpPr>
        <p:spPr>
          <a:xfrm>
            <a:off x="457200" y="6245225"/>
            <a:ext cx="2133600" cy="476250"/>
          </a:xfrm>
        </p:spPr>
        <p:txBody>
          <a:bodyPr/>
          <a:lstStyle>
            <a:lvl1pPr algn="l">
              <a:defRPr/>
            </a:lvl1pPr>
          </a:lstStyle>
          <a:p>
            <a:fld id="{6BE32B04-BA0A-4BA6-BD63-A4A1DEB2A5CB}" type="datetime1">
              <a:rPr lang="en-US"/>
              <a:pPr/>
              <a:t>10/29/2013</a:t>
            </a:fld>
            <a:endParaRPr lang="en-US"/>
          </a:p>
        </p:txBody>
      </p:sp>
      <p:sp>
        <p:nvSpPr>
          <p:cNvPr id="3077" name="Rectangle 5"/>
          <p:cNvSpPr>
            <a:spLocks noGrp="1" noChangeArrowheads="1"/>
          </p:cNvSpPr>
          <p:nvPr>
            <p:ph type="ftr" sz="quarter" idx="3"/>
          </p:nvPr>
        </p:nvSpPr>
        <p:spPr>
          <a:xfrm>
            <a:off x="3124200" y="6245225"/>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245225"/>
            <a:ext cx="2133600" cy="476250"/>
          </a:xfrm>
        </p:spPr>
        <p:txBody>
          <a:bodyPr/>
          <a:lstStyle>
            <a:lvl1pPr>
              <a:defRPr/>
            </a:lvl1pPr>
          </a:lstStyle>
          <a:p>
            <a:fld id="{8614DB28-1B04-4D53-95FD-F6E1AFC06734}" type="slidenum">
              <a:rPr lang="en-US"/>
              <a:pPr/>
              <a:t>‹#›</a:t>
            </a:fld>
            <a:endParaRPr lang="en-US"/>
          </a:p>
        </p:txBody>
      </p:sp>
      <p:pic>
        <p:nvPicPr>
          <p:cNvPr id="3079" name="Picture 7" descr="apLogoTyp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325" y="866775"/>
            <a:ext cx="266065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1F18E194-835D-4BDA-B397-23EA98D12FFC}" type="datetime1">
              <a:rPr lang="en-US"/>
              <a:pPr/>
              <a:t>10/29/2013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33345533-83FE-4EFB-85C6-4C3B6F96F04C}" type="slidenum">
              <a:rPr lang="en-US"/>
              <a:pPr/>
              <a:t>‹#›</a:t>
            </a:fld>
            <a:endParaRPr lang="en-US"/>
          </a:p>
        </p:txBody>
      </p:sp>
    </p:spTree>
    <p:extLst>
      <p:ext uri="{BB962C8B-B14F-4D97-AF65-F5344CB8AC3E}">
        <p14:creationId xmlns:p14="http://schemas.microsoft.com/office/powerpoint/2010/main" val="1952895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BC4D45CF-04C2-4CD6-A8E6-90B30273521F}" type="datetime1">
              <a:rPr lang="en-US"/>
              <a:pPr/>
              <a:t>10/29/2013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C882C480-C8EF-4367-A262-21A0A1CB65EE}" type="slidenum">
              <a:rPr lang="en-US"/>
              <a:pPr/>
              <a:t>‹#›</a:t>
            </a:fld>
            <a:endParaRPr lang="en-US"/>
          </a:p>
        </p:txBody>
      </p:sp>
    </p:spTree>
    <p:extLst>
      <p:ext uri="{BB962C8B-B14F-4D97-AF65-F5344CB8AC3E}">
        <p14:creationId xmlns:p14="http://schemas.microsoft.com/office/powerpoint/2010/main" val="2821671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54CDA71-8811-40E0-8733-4C6BE7DEB999}" type="datetime1">
              <a:rPr lang="en-US"/>
              <a:pPr/>
              <a:t>10/29/2013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1E3659C8-BBFD-49F4-90DD-A07B70D4E847}" type="slidenum">
              <a:rPr lang="en-US"/>
              <a:pPr/>
              <a:t>‹#›</a:t>
            </a:fld>
            <a:endParaRPr lang="en-US"/>
          </a:p>
        </p:txBody>
      </p:sp>
    </p:spTree>
    <p:extLst>
      <p:ext uri="{BB962C8B-B14F-4D97-AF65-F5344CB8AC3E}">
        <p14:creationId xmlns:p14="http://schemas.microsoft.com/office/powerpoint/2010/main" val="275464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CE0F5FBE-FACF-4E3B-8A4B-9F35966520CE}" type="datetime1">
              <a:rPr lang="en-US"/>
              <a:pPr/>
              <a:t>10/29/2013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D3964820-31B6-43AC-A10B-5F9779234197}" type="slidenum">
              <a:rPr lang="en-US"/>
              <a:pPr/>
              <a:t>‹#›</a:t>
            </a:fld>
            <a:endParaRPr lang="en-US"/>
          </a:p>
        </p:txBody>
      </p:sp>
    </p:spTree>
    <p:extLst>
      <p:ext uri="{BB962C8B-B14F-4D97-AF65-F5344CB8AC3E}">
        <p14:creationId xmlns:p14="http://schemas.microsoft.com/office/powerpoint/2010/main" val="3934010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0CBE5818-B4E9-4FBF-8DB4-1AA41767C429}" type="datetime1">
              <a:rPr lang="en-US"/>
              <a:pPr/>
              <a:t>10/29/2013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Page </a:t>
            </a:r>
            <a:fld id="{22E1AA2C-5B66-48AE-9849-7FAED48532A2}" type="slidenum">
              <a:rPr lang="en-US"/>
              <a:pPr/>
              <a:t>‹#›</a:t>
            </a:fld>
            <a:endParaRPr lang="en-US"/>
          </a:p>
        </p:txBody>
      </p:sp>
    </p:spTree>
    <p:extLst>
      <p:ext uri="{BB962C8B-B14F-4D97-AF65-F5344CB8AC3E}">
        <p14:creationId xmlns:p14="http://schemas.microsoft.com/office/powerpoint/2010/main" val="3707709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555623C4-4BAE-4AE8-A369-05E1A4540EFE}" type="datetime1">
              <a:rPr lang="en-US"/>
              <a:pPr/>
              <a:t>10/29/2013</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r>
              <a:rPr lang="en-US"/>
              <a:t>Page </a:t>
            </a:r>
            <a:fld id="{1876EB8A-3E73-42AC-ABF4-7666590E22BA}" type="slidenum">
              <a:rPr lang="en-US"/>
              <a:pPr/>
              <a:t>‹#›</a:t>
            </a:fld>
            <a:endParaRPr lang="en-US"/>
          </a:p>
        </p:txBody>
      </p:sp>
    </p:spTree>
    <p:extLst>
      <p:ext uri="{BB962C8B-B14F-4D97-AF65-F5344CB8AC3E}">
        <p14:creationId xmlns:p14="http://schemas.microsoft.com/office/powerpoint/2010/main" val="2940333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CA897F70-986F-4DBA-B0E8-59087B755AB7}" type="datetime1">
              <a:rPr lang="en-US"/>
              <a:pPr/>
              <a:t>10/29/2013</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r>
              <a:rPr lang="en-US"/>
              <a:t>Page </a:t>
            </a:r>
            <a:fld id="{C2EF3DD5-037E-454F-BA30-DE3E77D7C87B}" type="slidenum">
              <a:rPr lang="en-US"/>
              <a:pPr/>
              <a:t>‹#›</a:t>
            </a:fld>
            <a:endParaRPr lang="en-US"/>
          </a:p>
        </p:txBody>
      </p:sp>
    </p:spTree>
    <p:extLst>
      <p:ext uri="{BB962C8B-B14F-4D97-AF65-F5344CB8AC3E}">
        <p14:creationId xmlns:p14="http://schemas.microsoft.com/office/powerpoint/2010/main" val="2762243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AD064F3-7DE1-4244-AC9B-D5BB72C98A5D}" type="datetime1">
              <a:rPr lang="en-US"/>
              <a:pPr/>
              <a:t>10/29/2013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r>
              <a:rPr lang="en-US"/>
              <a:t>Page </a:t>
            </a:r>
            <a:fld id="{CEF87B61-9F63-44FB-A220-E9654CB512C2}" type="slidenum">
              <a:rPr lang="en-US"/>
              <a:pPr/>
              <a:t>‹#›</a:t>
            </a:fld>
            <a:endParaRPr lang="en-US"/>
          </a:p>
        </p:txBody>
      </p:sp>
    </p:spTree>
    <p:extLst>
      <p:ext uri="{BB962C8B-B14F-4D97-AF65-F5344CB8AC3E}">
        <p14:creationId xmlns:p14="http://schemas.microsoft.com/office/powerpoint/2010/main" val="120546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BCC853F0-832A-4B23-819C-6C8CAE3D9629}" type="datetime1">
              <a:rPr lang="en-US"/>
              <a:pPr/>
              <a:t>10/29/2013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Page </a:t>
            </a:r>
            <a:fld id="{54C61F73-443C-4BB5-8E72-41553D41B6E6}" type="slidenum">
              <a:rPr lang="en-US"/>
              <a:pPr/>
              <a:t>‹#›</a:t>
            </a:fld>
            <a:endParaRPr lang="en-US"/>
          </a:p>
        </p:txBody>
      </p:sp>
    </p:spTree>
    <p:extLst>
      <p:ext uri="{BB962C8B-B14F-4D97-AF65-F5344CB8AC3E}">
        <p14:creationId xmlns:p14="http://schemas.microsoft.com/office/powerpoint/2010/main" val="1613801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75B6E5C-20C1-410C-A73A-791CB2B63754}" type="datetime1">
              <a:rPr lang="en-US"/>
              <a:pPr/>
              <a:t>10/29/2013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Page </a:t>
            </a:r>
            <a:fld id="{D69207B1-82D2-4BE3-BC38-4A9914361E48}" type="slidenum">
              <a:rPr lang="en-US"/>
              <a:pPr/>
              <a:t>‹#›</a:t>
            </a:fld>
            <a:endParaRPr lang="en-US"/>
          </a:p>
        </p:txBody>
      </p:sp>
    </p:spTree>
    <p:extLst>
      <p:ext uri="{BB962C8B-B14F-4D97-AF65-F5344CB8AC3E}">
        <p14:creationId xmlns:p14="http://schemas.microsoft.com/office/powerpoint/2010/main" val="3396745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553200" y="6245225"/>
            <a:ext cx="2133600"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fld id="{673FC7B5-4D25-458E-AB28-B2330039DB2A}" type="datetime1">
              <a:rPr lang="en-US"/>
              <a:pPr/>
              <a:t>10/29/2013</a:t>
            </a:fld>
            <a:endParaRPr lang="en-US"/>
          </a:p>
        </p:txBody>
      </p:sp>
      <p:sp>
        <p:nvSpPr>
          <p:cNvPr id="1029" name="Rectangle 5"/>
          <p:cNvSpPr>
            <a:spLocks noGrp="1" noChangeArrowheads="1"/>
          </p:cNvSpPr>
          <p:nvPr>
            <p:ph type="ftr" sz="quarter" idx="3"/>
          </p:nvPr>
        </p:nvSpPr>
        <p:spPr bwMode="auto">
          <a:xfrm>
            <a:off x="457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a:lvl1pPr>
          </a:lstStyle>
          <a:p>
            <a:endParaRPr lang="en-US"/>
          </a:p>
        </p:txBody>
      </p:sp>
      <p:sp>
        <p:nvSpPr>
          <p:cNvPr id="1030" name="Rectangle 6"/>
          <p:cNvSpPr>
            <a:spLocks noGrp="1" noChangeArrowheads="1"/>
          </p:cNvSpPr>
          <p:nvPr>
            <p:ph type="sldNum" sz="quarter" idx="4"/>
          </p:nvPr>
        </p:nvSpPr>
        <p:spPr bwMode="auto">
          <a:xfrm>
            <a:off x="6553200" y="6477000"/>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r>
              <a:rPr lang="en-US"/>
              <a:t>Page </a:t>
            </a:r>
            <a:fld id="{EE22EAE3-BA66-4994-8446-4C2821782366}" type="slidenum">
              <a:rPr lang="en-US"/>
              <a:pPr/>
              <a:t>‹#›</a:t>
            </a:fld>
            <a:endParaRPr lang="en-US"/>
          </a:p>
        </p:txBody>
      </p:sp>
      <p:pic>
        <p:nvPicPr>
          <p:cNvPr id="1031" name="Picture 7" descr="apLogoType"/>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7200" y="6111875"/>
            <a:ext cx="1676400" cy="593725"/>
          </a:xfrm>
          <a:prstGeom prst="rect">
            <a:avLst/>
          </a:prstGeom>
          <a:noFill/>
          <a:extLst>
            <a:ext uri="{909E8E84-426E-40DD-AFC4-6F175D3DCCD1}">
              <a14:hiddenFill xmlns:a14="http://schemas.microsoft.com/office/drawing/2010/main">
                <a:solidFill>
                  <a:srgbClr val="FFFFFF"/>
                </a:solidFill>
              </a14:hiddenFill>
            </a:ext>
          </a:extLst>
        </p:spPr>
      </p:pic>
      <p:sp>
        <p:nvSpPr>
          <p:cNvPr id="1032" name="Line 8"/>
          <p:cNvSpPr>
            <a:spLocks noChangeShapeType="1"/>
          </p:cNvSpPr>
          <p:nvPr/>
        </p:nvSpPr>
        <p:spPr bwMode="auto">
          <a:xfrm>
            <a:off x="457200" y="1371600"/>
            <a:ext cx="8229600" cy="0"/>
          </a:xfrm>
          <a:prstGeom prst="line">
            <a:avLst/>
          </a:prstGeom>
          <a:noFill/>
          <a:ln w="63500">
            <a:solidFill>
              <a:srgbClr val="0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Palatino Linotype" pitchFamily="18" charset="0"/>
        </a:defRPr>
      </a:lvl2pPr>
      <a:lvl3pPr algn="l" rtl="0" fontAlgn="base">
        <a:spcBef>
          <a:spcPct val="0"/>
        </a:spcBef>
        <a:spcAft>
          <a:spcPct val="0"/>
        </a:spcAft>
        <a:defRPr sz="4400">
          <a:solidFill>
            <a:schemeClr val="tx2"/>
          </a:solidFill>
          <a:latin typeface="Palatino Linotype" pitchFamily="18" charset="0"/>
        </a:defRPr>
      </a:lvl3pPr>
      <a:lvl4pPr algn="l" rtl="0" fontAlgn="base">
        <a:spcBef>
          <a:spcPct val="0"/>
        </a:spcBef>
        <a:spcAft>
          <a:spcPct val="0"/>
        </a:spcAft>
        <a:defRPr sz="4400">
          <a:solidFill>
            <a:schemeClr val="tx2"/>
          </a:solidFill>
          <a:latin typeface="Palatino Linotype" pitchFamily="18" charset="0"/>
        </a:defRPr>
      </a:lvl4pPr>
      <a:lvl5pPr algn="l" rtl="0" fontAlgn="base">
        <a:spcBef>
          <a:spcPct val="0"/>
        </a:spcBef>
        <a:spcAft>
          <a:spcPct val="0"/>
        </a:spcAft>
        <a:defRPr sz="4400">
          <a:solidFill>
            <a:schemeClr val="tx2"/>
          </a:solidFill>
          <a:latin typeface="Palatino Linotype" pitchFamily="18" charset="0"/>
        </a:defRPr>
      </a:lvl5pPr>
      <a:lvl6pPr marL="457200" algn="l" rtl="0" fontAlgn="base">
        <a:spcBef>
          <a:spcPct val="0"/>
        </a:spcBef>
        <a:spcAft>
          <a:spcPct val="0"/>
        </a:spcAft>
        <a:defRPr sz="4400">
          <a:solidFill>
            <a:schemeClr val="tx2"/>
          </a:solidFill>
          <a:latin typeface="Palatino Linotype" pitchFamily="18" charset="0"/>
        </a:defRPr>
      </a:lvl6pPr>
      <a:lvl7pPr marL="914400" algn="l" rtl="0" fontAlgn="base">
        <a:spcBef>
          <a:spcPct val="0"/>
        </a:spcBef>
        <a:spcAft>
          <a:spcPct val="0"/>
        </a:spcAft>
        <a:defRPr sz="4400">
          <a:solidFill>
            <a:schemeClr val="tx2"/>
          </a:solidFill>
          <a:latin typeface="Palatino Linotype" pitchFamily="18" charset="0"/>
        </a:defRPr>
      </a:lvl7pPr>
      <a:lvl8pPr marL="1371600" algn="l" rtl="0" fontAlgn="base">
        <a:spcBef>
          <a:spcPct val="0"/>
        </a:spcBef>
        <a:spcAft>
          <a:spcPct val="0"/>
        </a:spcAft>
        <a:defRPr sz="4400">
          <a:solidFill>
            <a:schemeClr val="tx2"/>
          </a:solidFill>
          <a:latin typeface="Palatino Linotype" pitchFamily="18" charset="0"/>
        </a:defRPr>
      </a:lvl8pPr>
      <a:lvl9pPr marL="1828800" algn="l" rtl="0" fontAlgn="base">
        <a:spcBef>
          <a:spcPct val="0"/>
        </a:spcBef>
        <a:spcAft>
          <a:spcPct val="0"/>
        </a:spcAft>
        <a:defRPr sz="4400">
          <a:solidFill>
            <a:schemeClr val="tx2"/>
          </a:solidFill>
          <a:latin typeface="Palatino Linotype" pitchFamily="18" charset="0"/>
        </a:defRPr>
      </a:lvl9pPr>
    </p:titleStyle>
    <p:bodyStyle>
      <a:lvl1pPr marL="342900" indent="-342900" algn="l" rtl="0" fontAlgn="base">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Char char="–"/>
        <a:defRPr sz="2800">
          <a:solidFill>
            <a:schemeClr val="tx1"/>
          </a:solidFill>
          <a:latin typeface="+mn-lt"/>
        </a:defRPr>
      </a:lvl2pPr>
      <a:lvl3pPr marL="1143000" indent="-228600" algn="l" rtl="0" fontAlgn="base">
        <a:spcBef>
          <a:spcPct val="20000"/>
        </a:spcBef>
        <a:spcAft>
          <a:spcPct val="0"/>
        </a:spcAft>
        <a:buClr>
          <a:schemeClr val="hlink"/>
        </a:buClr>
        <a:buChar char="•"/>
        <a:defRPr sz="2400">
          <a:solidFill>
            <a:schemeClr val="tx1"/>
          </a:solidFill>
          <a:latin typeface="+mn-lt"/>
        </a:defRPr>
      </a:lvl3pPr>
      <a:lvl4pPr marL="1600200" indent="-228600" algn="l" rtl="0" fontAlgn="base">
        <a:spcBef>
          <a:spcPct val="20000"/>
        </a:spcBef>
        <a:spcAft>
          <a:spcPct val="0"/>
        </a:spcAft>
        <a:buClr>
          <a:schemeClr val="hlink"/>
        </a:buClr>
        <a:buChar char="–"/>
        <a:defRPr sz="2000">
          <a:solidFill>
            <a:schemeClr val="tx1"/>
          </a:solidFill>
          <a:latin typeface="+mn-lt"/>
        </a:defRPr>
      </a:lvl4pPr>
      <a:lvl5pPr marL="2057400" indent="-228600" algn="l" rtl="0" fontAlgn="base">
        <a:spcBef>
          <a:spcPct val="20000"/>
        </a:spcBef>
        <a:spcAft>
          <a:spcPct val="0"/>
        </a:spcAft>
        <a:buClr>
          <a:schemeClr val="hlink"/>
        </a:buClr>
        <a:buChar char="»"/>
        <a:defRPr sz="2000">
          <a:solidFill>
            <a:schemeClr val="tx1"/>
          </a:solidFill>
          <a:latin typeface="+mn-lt"/>
        </a:defRPr>
      </a:lvl5pPr>
      <a:lvl6pPr marL="2514600" indent="-228600" algn="l" rtl="0" fontAlgn="base">
        <a:spcBef>
          <a:spcPct val="20000"/>
        </a:spcBef>
        <a:spcAft>
          <a:spcPct val="0"/>
        </a:spcAft>
        <a:buClr>
          <a:schemeClr val="hlink"/>
        </a:buClr>
        <a:buChar char="»"/>
        <a:defRPr sz="2000">
          <a:solidFill>
            <a:schemeClr val="tx1"/>
          </a:solidFill>
          <a:latin typeface="+mn-lt"/>
        </a:defRPr>
      </a:lvl6pPr>
      <a:lvl7pPr marL="2971800" indent="-228600" algn="l" rtl="0" fontAlgn="base">
        <a:spcBef>
          <a:spcPct val="20000"/>
        </a:spcBef>
        <a:spcAft>
          <a:spcPct val="0"/>
        </a:spcAft>
        <a:buClr>
          <a:schemeClr val="hlink"/>
        </a:buClr>
        <a:buChar char="»"/>
        <a:defRPr sz="2000">
          <a:solidFill>
            <a:schemeClr val="tx1"/>
          </a:solidFill>
          <a:latin typeface="+mn-lt"/>
        </a:defRPr>
      </a:lvl7pPr>
      <a:lvl8pPr marL="3429000" indent="-228600" algn="l" rtl="0" fontAlgn="base">
        <a:spcBef>
          <a:spcPct val="20000"/>
        </a:spcBef>
        <a:spcAft>
          <a:spcPct val="0"/>
        </a:spcAft>
        <a:buClr>
          <a:schemeClr val="hlink"/>
        </a:buClr>
        <a:buChar char="»"/>
        <a:defRPr sz="2000">
          <a:solidFill>
            <a:schemeClr val="tx1"/>
          </a:solidFill>
          <a:latin typeface="+mn-lt"/>
        </a:defRPr>
      </a:lvl8pPr>
      <a:lvl9pPr marL="3886200" indent="-228600" algn="l" rtl="0" fontAlgn="base">
        <a:spcBef>
          <a:spcPct val="20000"/>
        </a:spcBef>
        <a:spcAft>
          <a:spcPct val="0"/>
        </a:spcAft>
        <a:buClr>
          <a:schemeClr val="hlink"/>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sageusa.org/index.cf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3.png"/><Relationship Id="rId7"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nhcoa.org/" TargetMode="External"/><Relationship Id="rId11" Type="http://schemas.openxmlformats.org/officeDocument/2006/relationships/image" Target="../media/image7.jpeg"/><Relationship Id="rId5" Type="http://schemas.openxmlformats.org/officeDocument/2006/relationships/image" Target="../media/image2.gif"/><Relationship Id="rId10" Type="http://schemas.openxmlformats.org/officeDocument/2006/relationships/hyperlink" Target="https://www.google.com/url?sa=i&amp;rct=j&amp;q=&amp;esrc=s&amp;frm=1&amp;source=images&amp;cd=&amp;cad=rja&amp;docid=kdtsHyv1_K0rnM&amp;tbnid=nAxXtgsmcFqxxM:&amp;ved=0CAUQjRw&amp;url=https://twitter.com/SEARAC&amp;ei=BGBYUrrjFJei4AP05YCYAQ&amp;bvm=bv.53899372,d.dmg&amp;psig=AFQjCNGEzweHIQtyxRFohcaI3TW-s3srVg&amp;ust=1381609858356811" TargetMode="External"/><Relationship Id="rId4" Type="http://schemas.openxmlformats.org/officeDocument/2006/relationships/hyperlink" Target="http://www.sageusa.org/index.cfm" TargetMode="External"/><Relationship Id="rId9"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ctrTitle"/>
          </p:nvPr>
        </p:nvSpPr>
        <p:spPr>
          <a:xfrm>
            <a:off x="762000" y="1981200"/>
            <a:ext cx="7772400" cy="1698625"/>
          </a:xfrm>
        </p:spPr>
        <p:txBody>
          <a:bodyPr/>
          <a:lstStyle/>
          <a:p>
            <a:r>
              <a:rPr lang="en-US" sz="2800" dirty="0" smtClean="0">
                <a:solidFill>
                  <a:schemeClr val="tx2"/>
                </a:solidFill>
              </a:rPr>
              <a:t/>
            </a:r>
            <a:br>
              <a:rPr lang="en-US" sz="2800" dirty="0" smtClean="0">
                <a:solidFill>
                  <a:schemeClr val="tx2"/>
                </a:solidFill>
              </a:rPr>
            </a:br>
            <a:r>
              <a:rPr lang="en-US" sz="2800" dirty="0"/>
              <a:t/>
            </a:r>
            <a:br>
              <a:rPr lang="en-US" sz="2800" dirty="0"/>
            </a:br>
            <a:r>
              <a:rPr lang="en-US" sz="2800" i="1" dirty="0" smtClean="0">
                <a:solidFill>
                  <a:schemeClr val="tx2"/>
                </a:solidFill>
              </a:rPr>
              <a:t>The Atlantic Philanthropies are dedicated to bringing about lasting changes in the lives of disadvantaged and vulnerable people. </a:t>
            </a:r>
            <a:r>
              <a:rPr lang="en-US" sz="2000" i="1" dirty="0" smtClean="0">
                <a:solidFill>
                  <a:schemeClr val="tx2"/>
                </a:solidFill>
              </a:rPr>
              <a:t/>
            </a:r>
            <a:br>
              <a:rPr lang="en-US" sz="2000" i="1" dirty="0" smtClean="0">
                <a:solidFill>
                  <a:schemeClr val="tx2"/>
                </a:solidFill>
              </a:rPr>
            </a:br>
            <a:r>
              <a:rPr lang="en-US" sz="2000" dirty="0"/>
              <a:t/>
            </a:r>
            <a:br>
              <a:rPr lang="en-US" sz="2000" dirty="0"/>
            </a:br>
            <a:r>
              <a:rPr lang="en-US" sz="2000" dirty="0" smtClean="0">
                <a:solidFill>
                  <a:schemeClr val="tx2"/>
                </a:solidFill>
              </a:rPr>
              <a:t> </a:t>
            </a:r>
            <a:endParaRPr lang="en-US" sz="2000" dirty="0"/>
          </a:p>
        </p:txBody>
      </p:sp>
      <p:sp>
        <p:nvSpPr>
          <p:cNvPr id="248835" name="Rectangle 3"/>
          <p:cNvSpPr>
            <a:spLocks noGrp="1" noChangeArrowheads="1"/>
          </p:cNvSpPr>
          <p:nvPr>
            <p:ph type="subTitle" idx="1"/>
          </p:nvPr>
        </p:nvSpPr>
        <p:spPr>
          <a:xfrm>
            <a:off x="1371600" y="4419600"/>
            <a:ext cx="6400800" cy="1219200"/>
          </a:xfrm>
        </p:spPr>
        <p:txBody>
          <a:bodyPr/>
          <a:lstStyle/>
          <a:p>
            <a:r>
              <a:rPr lang="en-US" sz="2400" dirty="0" smtClean="0"/>
              <a:t>Stacey Easterling</a:t>
            </a:r>
          </a:p>
          <a:p>
            <a:r>
              <a:rPr lang="en-US" sz="2400" dirty="0" err="1" smtClean="0"/>
              <a:t>Programme</a:t>
            </a:r>
            <a:r>
              <a:rPr lang="en-US" sz="2400" dirty="0" smtClean="0"/>
              <a:t> Executive</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7EF3E80-C6C4-45F1-AD58-9EC829F706BF}" type="datetime1">
              <a:rPr lang="en-US"/>
              <a:pPr/>
              <a:t>10/29/2013</a:t>
            </a:fld>
            <a:endParaRPr lang="en-US"/>
          </a:p>
        </p:txBody>
      </p:sp>
      <p:sp>
        <p:nvSpPr>
          <p:cNvPr id="5" name="Slide Number Placeholder 5"/>
          <p:cNvSpPr>
            <a:spLocks noGrp="1"/>
          </p:cNvSpPr>
          <p:nvPr>
            <p:ph type="sldNum" sz="quarter" idx="12"/>
          </p:nvPr>
        </p:nvSpPr>
        <p:spPr/>
        <p:txBody>
          <a:bodyPr/>
          <a:lstStyle/>
          <a:p>
            <a:r>
              <a:rPr lang="en-US"/>
              <a:t>Page </a:t>
            </a:r>
            <a:fld id="{711C89FC-AB8A-40DD-9F92-3BE71833C9B1}" type="slidenum">
              <a:rPr lang="en-US"/>
              <a:pPr/>
              <a:t>2</a:t>
            </a:fld>
            <a:endParaRPr lang="en-US"/>
          </a:p>
        </p:txBody>
      </p:sp>
      <p:sp>
        <p:nvSpPr>
          <p:cNvPr id="322562" name="Rectangle 2"/>
          <p:cNvSpPr>
            <a:spLocks noGrp="1" noChangeArrowheads="1"/>
          </p:cNvSpPr>
          <p:nvPr>
            <p:ph type="title"/>
          </p:nvPr>
        </p:nvSpPr>
        <p:spPr/>
        <p:txBody>
          <a:bodyPr/>
          <a:lstStyle/>
          <a:p>
            <a:r>
              <a:rPr lang="en-US" sz="3600" dirty="0"/>
              <a:t>The Atlantic Philanthropies, </a:t>
            </a:r>
            <a:r>
              <a:rPr lang="en-US" sz="3600" dirty="0" err="1"/>
              <a:t>Inc</a:t>
            </a:r>
            <a:endParaRPr lang="en-US" sz="3600" dirty="0"/>
          </a:p>
        </p:txBody>
      </p:sp>
      <p:sp>
        <p:nvSpPr>
          <p:cNvPr id="322563" name="Rectangle 3"/>
          <p:cNvSpPr>
            <a:spLocks noGrp="1" noChangeArrowheads="1"/>
          </p:cNvSpPr>
          <p:nvPr>
            <p:ph type="body" idx="1"/>
          </p:nvPr>
        </p:nvSpPr>
        <p:spPr/>
        <p:txBody>
          <a:bodyPr/>
          <a:lstStyle/>
          <a:p>
            <a:r>
              <a:rPr lang="en-US" dirty="0"/>
              <a:t>Founded 1982 by Charles </a:t>
            </a:r>
            <a:r>
              <a:rPr lang="en-US" dirty="0" smtClean="0"/>
              <a:t>Feeney (Duty Free Shops)</a:t>
            </a:r>
            <a:endParaRPr lang="en-US" dirty="0"/>
          </a:p>
          <a:p>
            <a:r>
              <a:rPr lang="en-US" dirty="0"/>
              <a:t>Assets </a:t>
            </a:r>
            <a:r>
              <a:rPr lang="en-US" dirty="0" smtClean="0"/>
              <a:t>$1.8 </a:t>
            </a:r>
            <a:r>
              <a:rPr lang="en-US" dirty="0"/>
              <a:t>billion </a:t>
            </a:r>
            <a:endParaRPr lang="en-US" dirty="0" smtClean="0"/>
          </a:p>
          <a:p>
            <a:r>
              <a:rPr lang="en-US" dirty="0" smtClean="0"/>
              <a:t>$</a:t>
            </a:r>
            <a:r>
              <a:rPr lang="en-US" dirty="0"/>
              <a:t>450 million in grants </a:t>
            </a:r>
            <a:r>
              <a:rPr lang="en-US" dirty="0" smtClean="0"/>
              <a:t>made:</a:t>
            </a:r>
          </a:p>
          <a:p>
            <a:pPr lvl="1"/>
            <a:r>
              <a:rPr lang="en-US" dirty="0" smtClean="0"/>
              <a:t>Ageing, Children &amp; Youth, Human Rights</a:t>
            </a:r>
            <a:endParaRPr lang="en-US" dirty="0"/>
          </a:p>
          <a:p>
            <a:r>
              <a:rPr lang="en-US" dirty="0" smtClean="0"/>
              <a:t>Limited </a:t>
            </a:r>
            <a:r>
              <a:rPr lang="en-US" dirty="0"/>
              <a:t>life foundation—Atlantic closing doors in </a:t>
            </a:r>
            <a:r>
              <a:rPr lang="en-US" dirty="0" smtClean="0"/>
              <a:t>2018</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F8C34C3-9C7C-48B3-AF94-E8DC462971CD}" type="datetime1">
              <a:rPr lang="en-US"/>
              <a:pPr/>
              <a:t>10/29/2013</a:t>
            </a:fld>
            <a:endParaRPr lang="en-US"/>
          </a:p>
        </p:txBody>
      </p:sp>
      <p:sp>
        <p:nvSpPr>
          <p:cNvPr id="6" name="Slide Number Placeholder 6"/>
          <p:cNvSpPr>
            <a:spLocks noGrp="1"/>
          </p:cNvSpPr>
          <p:nvPr>
            <p:ph type="sldNum" sz="quarter" idx="12"/>
          </p:nvPr>
        </p:nvSpPr>
        <p:spPr/>
        <p:txBody>
          <a:bodyPr/>
          <a:lstStyle/>
          <a:p>
            <a:r>
              <a:rPr lang="en-US"/>
              <a:t>Page </a:t>
            </a:r>
            <a:fld id="{02A5D52C-4936-4AF4-907B-67007C58BD32}" type="slidenum">
              <a:rPr lang="en-US"/>
              <a:pPr/>
              <a:t>3</a:t>
            </a:fld>
            <a:endParaRPr lang="en-US"/>
          </a:p>
        </p:txBody>
      </p:sp>
      <p:sp>
        <p:nvSpPr>
          <p:cNvPr id="329730" name="Rectangle 2"/>
          <p:cNvSpPr>
            <a:spLocks noGrp="1" noChangeArrowheads="1"/>
          </p:cNvSpPr>
          <p:nvPr>
            <p:ph type="title"/>
          </p:nvPr>
        </p:nvSpPr>
        <p:spPr/>
        <p:txBody>
          <a:bodyPr/>
          <a:lstStyle/>
          <a:p>
            <a:r>
              <a:rPr lang="en-US" sz="3600" dirty="0"/>
              <a:t>Atlantic’s Grantmaking in Ageing</a:t>
            </a:r>
          </a:p>
        </p:txBody>
      </p:sp>
      <p:sp>
        <p:nvSpPr>
          <p:cNvPr id="329731" name="Rectangle 3"/>
          <p:cNvSpPr>
            <a:spLocks noGrp="1" noChangeArrowheads="1"/>
          </p:cNvSpPr>
          <p:nvPr>
            <p:ph type="body" sz="half" idx="1"/>
          </p:nvPr>
        </p:nvSpPr>
        <p:spPr/>
        <p:txBody>
          <a:bodyPr/>
          <a:lstStyle/>
          <a:p>
            <a:pPr>
              <a:lnSpc>
                <a:spcPct val="80000"/>
              </a:lnSpc>
              <a:buFontTx/>
              <a:buNone/>
            </a:pPr>
            <a:r>
              <a:rPr lang="en-US" sz="2400" i="1"/>
              <a:t>	</a:t>
            </a:r>
            <a:r>
              <a:rPr lang="en-US" i="1"/>
              <a:t>Through our work in ageing, we seek to support programmes, organisations, and advocacy effort that enable older adults to be an integral part of society, living healthier, independent lives with dignity purpose and meaning. </a:t>
            </a:r>
          </a:p>
          <a:p>
            <a:pPr>
              <a:lnSpc>
                <a:spcPct val="80000"/>
              </a:lnSpc>
              <a:buFontTx/>
              <a:buNone/>
            </a:pPr>
            <a:r>
              <a:rPr lang="en-US" sz="2400" i="1"/>
              <a:t>						</a:t>
            </a:r>
            <a:r>
              <a:rPr lang="en-US" sz="1800" i="1"/>
              <a:t>Brian Hofland</a:t>
            </a:r>
          </a:p>
        </p:txBody>
      </p:sp>
      <p:sp>
        <p:nvSpPr>
          <p:cNvPr id="329732" name="Rectangle 4"/>
          <p:cNvSpPr>
            <a:spLocks noGrp="1" noChangeArrowheads="1"/>
          </p:cNvSpPr>
          <p:nvPr>
            <p:ph type="body" sz="half" idx="2"/>
          </p:nvPr>
        </p:nvSpPr>
        <p:spPr/>
        <p:txBody>
          <a:bodyPr/>
          <a:lstStyle/>
          <a:p>
            <a:pPr algn="ctr">
              <a:lnSpc>
                <a:spcPct val="90000"/>
              </a:lnSpc>
              <a:buFontTx/>
              <a:buNone/>
            </a:pPr>
            <a:r>
              <a:rPr lang="en-US"/>
              <a:t>Bermuda</a:t>
            </a:r>
          </a:p>
          <a:p>
            <a:pPr algn="ctr">
              <a:lnSpc>
                <a:spcPct val="90000"/>
              </a:lnSpc>
              <a:buFontTx/>
              <a:buNone/>
            </a:pPr>
            <a:endParaRPr lang="en-US"/>
          </a:p>
          <a:p>
            <a:pPr algn="ctr">
              <a:lnSpc>
                <a:spcPct val="90000"/>
              </a:lnSpc>
              <a:buFontTx/>
              <a:buNone/>
            </a:pPr>
            <a:r>
              <a:rPr lang="en-US"/>
              <a:t>Northern Ireland </a:t>
            </a:r>
          </a:p>
          <a:p>
            <a:pPr algn="ctr">
              <a:lnSpc>
                <a:spcPct val="90000"/>
              </a:lnSpc>
              <a:buFontTx/>
              <a:buNone/>
            </a:pPr>
            <a:endParaRPr lang="en-US"/>
          </a:p>
          <a:p>
            <a:pPr algn="ctr">
              <a:lnSpc>
                <a:spcPct val="90000"/>
              </a:lnSpc>
              <a:buFontTx/>
              <a:buNone/>
            </a:pPr>
            <a:r>
              <a:rPr lang="en-US"/>
              <a:t>Republic of Ireland</a:t>
            </a:r>
          </a:p>
          <a:p>
            <a:pPr algn="ctr">
              <a:lnSpc>
                <a:spcPct val="90000"/>
              </a:lnSpc>
              <a:buFontTx/>
              <a:buNone/>
            </a:pPr>
            <a:endParaRPr lang="en-US"/>
          </a:p>
          <a:p>
            <a:pPr algn="ctr">
              <a:lnSpc>
                <a:spcPct val="90000"/>
              </a:lnSpc>
              <a:buFontTx/>
              <a:buNone/>
            </a:pPr>
            <a:r>
              <a:rPr lang="en-US"/>
              <a:t>United States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Atlantic’s US Ageing </a:t>
            </a:r>
            <a:r>
              <a:rPr lang="en-US" sz="4000" dirty="0" err="1" smtClean="0"/>
              <a:t>Programme</a:t>
            </a:r>
            <a:endParaRPr lang="en-GB" sz="4000" dirty="0"/>
          </a:p>
        </p:txBody>
      </p:sp>
      <p:sp>
        <p:nvSpPr>
          <p:cNvPr id="3" name="Content Placeholder 2"/>
          <p:cNvSpPr>
            <a:spLocks noGrp="1"/>
          </p:cNvSpPr>
          <p:nvPr>
            <p:ph idx="1"/>
          </p:nvPr>
        </p:nvSpPr>
        <p:spPr/>
        <p:txBody>
          <a:bodyPr/>
          <a:lstStyle/>
          <a:p>
            <a:r>
              <a:rPr lang="en-US" dirty="0" smtClean="0"/>
              <a:t>Targeting Vulnerable Elders</a:t>
            </a:r>
          </a:p>
          <a:p>
            <a:pPr lvl="1"/>
            <a:r>
              <a:rPr lang="en-US" dirty="0" smtClean="0"/>
              <a:t>Women</a:t>
            </a:r>
          </a:p>
          <a:p>
            <a:pPr lvl="1"/>
            <a:r>
              <a:rPr lang="en-US" dirty="0" smtClean="0"/>
              <a:t>Low-Income</a:t>
            </a:r>
          </a:p>
          <a:p>
            <a:pPr lvl="1"/>
            <a:r>
              <a:rPr lang="en-US" dirty="0" smtClean="0"/>
              <a:t>Elders of </a:t>
            </a:r>
            <a:r>
              <a:rPr lang="en-US" dirty="0" err="1" smtClean="0"/>
              <a:t>Colour</a:t>
            </a:r>
            <a:endParaRPr lang="en-US" dirty="0" smtClean="0"/>
          </a:p>
          <a:p>
            <a:pPr lvl="1"/>
            <a:r>
              <a:rPr lang="en-US" dirty="0" smtClean="0"/>
              <a:t>LGBT </a:t>
            </a:r>
            <a:endParaRPr lang="en-US" dirty="0"/>
          </a:p>
          <a:p>
            <a:pPr marL="457200" lvl="1" indent="0">
              <a:buNone/>
            </a:pPr>
            <a:endParaRPr lang="en-US" dirty="0" smtClean="0"/>
          </a:p>
          <a:p>
            <a:pPr marL="457200" lvl="1" indent="0">
              <a:buNone/>
            </a:pPr>
            <a:r>
              <a:rPr lang="en-US" dirty="0" smtClean="0"/>
              <a:t>Approach:  Advocacy (with and on behalf of)</a:t>
            </a:r>
          </a:p>
        </p:txBody>
      </p:sp>
      <p:sp>
        <p:nvSpPr>
          <p:cNvPr id="4" name="Date Placeholder 3"/>
          <p:cNvSpPr>
            <a:spLocks noGrp="1"/>
          </p:cNvSpPr>
          <p:nvPr>
            <p:ph type="dt" sz="half" idx="10"/>
          </p:nvPr>
        </p:nvSpPr>
        <p:spPr/>
        <p:txBody>
          <a:bodyPr/>
          <a:lstStyle/>
          <a:p>
            <a:fld id="{754CDA71-8811-40E0-8733-4C6BE7DEB999}" type="datetime1">
              <a:rPr lang="en-US" smtClean="0"/>
              <a:pPr/>
              <a:t>10/29/2013</a:t>
            </a:fld>
            <a:endParaRPr lang="en-US"/>
          </a:p>
        </p:txBody>
      </p:sp>
      <p:sp>
        <p:nvSpPr>
          <p:cNvPr id="5" name="Slide Number Placeholder 4"/>
          <p:cNvSpPr>
            <a:spLocks noGrp="1"/>
          </p:cNvSpPr>
          <p:nvPr>
            <p:ph type="sldNum" sz="quarter" idx="12"/>
          </p:nvPr>
        </p:nvSpPr>
        <p:spPr/>
        <p:txBody>
          <a:bodyPr/>
          <a:lstStyle/>
          <a:p>
            <a:r>
              <a:rPr lang="en-US" smtClean="0"/>
              <a:t>Page </a:t>
            </a:r>
            <a:fld id="{1E3659C8-BBFD-49F4-90DD-A07B70D4E847}" type="slidenum">
              <a:rPr lang="en-US" smtClean="0"/>
              <a:pPr/>
              <a:t>4</a:t>
            </a:fld>
            <a:endParaRPr lang="en-US"/>
          </a:p>
        </p:txBody>
      </p:sp>
    </p:spTree>
    <p:extLst>
      <p:ext uri="{BB962C8B-B14F-4D97-AF65-F5344CB8AC3E}">
        <p14:creationId xmlns:p14="http://schemas.microsoft.com/office/powerpoint/2010/main" val="209501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Grants: LGBT Elders</a:t>
            </a:r>
            <a:endParaRPr lang="en-GB" sz="3600" dirty="0"/>
          </a:p>
        </p:txBody>
      </p:sp>
      <p:sp>
        <p:nvSpPr>
          <p:cNvPr id="3" name="Content Placeholder 2"/>
          <p:cNvSpPr>
            <a:spLocks noGrp="1"/>
          </p:cNvSpPr>
          <p:nvPr>
            <p:ph idx="1"/>
          </p:nvPr>
        </p:nvSpPr>
        <p:spPr/>
        <p:txBody>
          <a:bodyPr/>
          <a:lstStyle/>
          <a:p>
            <a:endParaRPr lang="en-US" dirty="0" smtClean="0"/>
          </a:p>
          <a:p>
            <a:pPr marL="0" indent="0">
              <a:buNone/>
            </a:pPr>
            <a:endParaRPr lang="en-US" dirty="0" smtClean="0"/>
          </a:p>
          <a:p>
            <a:pPr marL="457200" lvl="1" indent="0">
              <a:buNone/>
            </a:pPr>
            <a:endParaRPr lang="en-US" dirty="0"/>
          </a:p>
          <a:p>
            <a:pPr marL="457200" lvl="1" indent="0">
              <a:buNone/>
            </a:pPr>
            <a:r>
              <a:rPr lang="en-US" dirty="0" smtClean="0"/>
              <a:t>Capacity Building</a:t>
            </a:r>
          </a:p>
          <a:p>
            <a:pPr lvl="2"/>
            <a:r>
              <a:rPr lang="en-US" dirty="0" smtClean="0"/>
              <a:t>Business Planning</a:t>
            </a:r>
          </a:p>
          <a:p>
            <a:pPr lvl="2"/>
            <a:r>
              <a:rPr lang="en-US" dirty="0" smtClean="0"/>
              <a:t>Implementation </a:t>
            </a:r>
            <a:endParaRPr lang="en-GB" dirty="0"/>
          </a:p>
        </p:txBody>
      </p:sp>
      <p:sp>
        <p:nvSpPr>
          <p:cNvPr id="4" name="Date Placeholder 3"/>
          <p:cNvSpPr>
            <a:spLocks noGrp="1"/>
          </p:cNvSpPr>
          <p:nvPr>
            <p:ph type="dt" sz="half" idx="10"/>
          </p:nvPr>
        </p:nvSpPr>
        <p:spPr/>
        <p:txBody>
          <a:bodyPr/>
          <a:lstStyle/>
          <a:p>
            <a:fld id="{754CDA71-8811-40E0-8733-4C6BE7DEB999}" type="datetime1">
              <a:rPr lang="en-US" smtClean="0"/>
              <a:pPr/>
              <a:t>10/29/2013</a:t>
            </a:fld>
            <a:endParaRPr lang="en-US"/>
          </a:p>
        </p:txBody>
      </p:sp>
      <p:sp>
        <p:nvSpPr>
          <p:cNvPr id="5" name="Slide Number Placeholder 4"/>
          <p:cNvSpPr>
            <a:spLocks noGrp="1"/>
          </p:cNvSpPr>
          <p:nvPr>
            <p:ph type="sldNum" sz="quarter" idx="12"/>
          </p:nvPr>
        </p:nvSpPr>
        <p:spPr/>
        <p:txBody>
          <a:bodyPr/>
          <a:lstStyle/>
          <a:p>
            <a:r>
              <a:rPr lang="en-US" smtClean="0"/>
              <a:t>Page </a:t>
            </a:r>
            <a:fld id="{1E3659C8-BBFD-49F4-90DD-A07B70D4E847}" type="slidenum">
              <a:rPr lang="en-US" smtClean="0"/>
              <a:pPr/>
              <a:t>5</a:t>
            </a:fld>
            <a:endParaRPr lang="en-US"/>
          </a:p>
        </p:txBody>
      </p:sp>
      <p:pic>
        <p:nvPicPr>
          <p:cNvPr id="6" name="Picture 2" descr="SAGE: Services &amp; Advocacy for Gay, Lesbian, Bisexual &amp; Transgender Elder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600200"/>
            <a:ext cx="4486179" cy="1093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2506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Grants: Diverse Elders</a:t>
            </a:r>
            <a:endParaRPr lang="en-GB" sz="3600" dirty="0"/>
          </a:p>
        </p:txBody>
      </p:sp>
      <p:sp>
        <p:nvSpPr>
          <p:cNvPr id="4" name="Date Placeholder 3"/>
          <p:cNvSpPr>
            <a:spLocks noGrp="1"/>
          </p:cNvSpPr>
          <p:nvPr>
            <p:ph type="dt" sz="half" idx="10"/>
          </p:nvPr>
        </p:nvSpPr>
        <p:spPr/>
        <p:txBody>
          <a:bodyPr/>
          <a:lstStyle/>
          <a:p>
            <a:fld id="{754CDA71-8811-40E0-8733-4C6BE7DEB999}" type="datetime1">
              <a:rPr lang="en-US" smtClean="0"/>
              <a:pPr/>
              <a:t>10/29/2013</a:t>
            </a:fld>
            <a:endParaRPr lang="en-US"/>
          </a:p>
        </p:txBody>
      </p:sp>
      <p:sp>
        <p:nvSpPr>
          <p:cNvPr id="5" name="Slide Number Placeholder 4"/>
          <p:cNvSpPr>
            <a:spLocks noGrp="1"/>
          </p:cNvSpPr>
          <p:nvPr>
            <p:ph type="sldNum" sz="quarter" idx="12"/>
          </p:nvPr>
        </p:nvSpPr>
        <p:spPr/>
        <p:txBody>
          <a:bodyPr/>
          <a:lstStyle/>
          <a:p>
            <a:r>
              <a:rPr lang="en-US" smtClean="0"/>
              <a:t>Page </a:t>
            </a:r>
            <a:fld id="{1E3659C8-BBFD-49F4-90DD-A07B70D4E847}" type="slidenum">
              <a:rPr lang="en-US" smtClean="0"/>
              <a:pPr/>
              <a:t>6</a:t>
            </a:fld>
            <a:endParaRPr lang="en-US"/>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810001" y="1403349"/>
            <a:ext cx="1828800" cy="1568451"/>
          </a:xfrm>
          <a:prstGeom prst="rect">
            <a:avLst/>
          </a:prstGeom>
          <a:effectLst>
            <a:outerShdw blurRad="50800" dist="38100" dir="5400000" algn="t" rotWithShape="0">
              <a:prstClr val="black">
                <a:alpha val="40000"/>
              </a:prstClr>
            </a:outerShdw>
          </a:effectLst>
        </p:spPr>
      </p:pic>
      <p:pic>
        <p:nvPicPr>
          <p:cNvPr id="7" name="Picture 2" descr="SAGE: Services &amp; Advocacy for Gay, Lesbian, Bisexual &amp; Transgender Elders">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 y="3879848"/>
            <a:ext cx="3286125" cy="98107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www.nhcoa.org/wp-content/themes/nhcoa/images/logo.gi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87962" y="3997323"/>
            <a:ext cx="1847850" cy="102870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2" descr="NICOA | National Indian Council On Agi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81400" y="4365942"/>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4" descr="http://napca.or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48000" y="5905499"/>
            <a:ext cx="4479925" cy="7905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6" descr="https://si0.twimg.com/profile_images/840581999/OFFICIAL_SEARAC_Logo_Color.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512685" y="3997323"/>
            <a:ext cx="1475174" cy="1442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339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Why DEC matters…</a:t>
            </a:r>
            <a:endParaRPr lang="en-GB" sz="3600" dirty="0"/>
          </a:p>
        </p:txBody>
      </p:sp>
      <p:sp>
        <p:nvSpPr>
          <p:cNvPr id="3" name="Content Placeholder 2"/>
          <p:cNvSpPr>
            <a:spLocks noGrp="1"/>
          </p:cNvSpPr>
          <p:nvPr>
            <p:ph idx="1"/>
          </p:nvPr>
        </p:nvSpPr>
        <p:spPr/>
        <p:txBody>
          <a:bodyPr/>
          <a:lstStyle/>
          <a:p>
            <a:r>
              <a:rPr lang="en-US" dirty="0" smtClean="0"/>
              <a:t>Amplifies the voice of older adults</a:t>
            </a:r>
          </a:p>
          <a:p>
            <a:r>
              <a:rPr lang="en-US" dirty="0" smtClean="0"/>
              <a:t>Brings attention to needs of diverse elders</a:t>
            </a:r>
          </a:p>
          <a:p>
            <a:r>
              <a:rPr lang="en-US" dirty="0" smtClean="0"/>
              <a:t>Space to talk about disparities</a:t>
            </a:r>
          </a:p>
          <a:p>
            <a:r>
              <a:rPr lang="en-US" dirty="0" smtClean="0"/>
              <a:t>Source of recommendations for action to </a:t>
            </a:r>
            <a:r>
              <a:rPr lang="en-US" dirty="0" err="1" smtClean="0"/>
              <a:t>decisionmakers</a:t>
            </a:r>
            <a:r>
              <a:rPr lang="en-US" dirty="0" smtClean="0"/>
              <a:t> (e.g. ACA, Diabetes, Social Security, etc.)</a:t>
            </a:r>
          </a:p>
          <a:p>
            <a:endParaRPr lang="en-GB" dirty="0"/>
          </a:p>
        </p:txBody>
      </p:sp>
      <p:sp>
        <p:nvSpPr>
          <p:cNvPr id="4" name="Date Placeholder 3"/>
          <p:cNvSpPr>
            <a:spLocks noGrp="1"/>
          </p:cNvSpPr>
          <p:nvPr>
            <p:ph type="dt" sz="half" idx="10"/>
          </p:nvPr>
        </p:nvSpPr>
        <p:spPr/>
        <p:txBody>
          <a:bodyPr/>
          <a:lstStyle/>
          <a:p>
            <a:fld id="{754CDA71-8811-40E0-8733-4C6BE7DEB999}" type="datetime1">
              <a:rPr lang="en-US" smtClean="0"/>
              <a:pPr/>
              <a:t>10/29/2013</a:t>
            </a:fld>
            <a:endParaRPr lang="en-US"/>
          </a:p>
        </p:txBody>
      </p:sp>
      <p:sp>
        <p:nvSpPr>
          <p:cNvPr id="5" name="Slide Number Placeholder 4"/>
          <p:cNvSpPr>
            <a:spLocks noGrp="1"/>
          </p:cNvSpPr>
          <p:nvPr>
            <p:ph type="sldNum" sz="quarter" idx="12"/>
          </p:nvPr>
        </p:nvSpPr>
        <p:spPr/>
        <p:txBody>
          <a:bodyPr/>
          <a:lstStyle/>
          <a:p>
            <a:r>
              <a:rPr lang="en-US" smtClean="0"/>
              <a:t>Page </a:t>
            </a:r>
            <a:fld id="{1E3659C8-BBFD-49F4-90DD-A07B70D4E847}" type="slidenum">
              <a:rPr lang="en-US" smtClean="0"/>
              <a:pPr/>
              <a:t>7</a:t>
            </a:fld>
            <a:endParaRPr lang="en-US"/>
          </a:p>
        </p:txBody>
      </p:sp>
    </p:spTree>
    <p:extLst>
      <p:ext uri="{BB962C8B-B14F-4D97-AF65-F5344CB8AC3E}">
        <p14:creationId xmlns:p14="http://schemas.microsoft.com/office/powerpoint/2010/main" val="3355812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Why Should Funders Care?</a:t>
            </a:r>
            <a:endParaRPr lang="en-GB" sz="3600" dirty="0"/>
          </a:p>
        </p:txBody>
      </p:sp>
      <p:sp>
        <p:nvSpPr>
          <p:cNvPr id="3" name="Content Placeholder 2"/>
          <p:cNvSpPr>
            <a:spLocks noGrp="1"/>
          </p:cNvSpPr>
          <p:nvPr>
            <p:ph idx="1"/>
          </p:nvPr>
        </p:nvSpPr>
        <p:spPr/>
        <p:txBody>
          <a:bodyPr/>
          <a:lstStyle/>
          <a:p>
            <a:r>
              <a:rPr lang="en-US" dirty="0" smtClean="0"/>
              <a:t>Because I said so (isn’t that enough??)</a:t>
            </a:r>
          </a:p>
          <a:p>
            <a:r>
              <a:rPr lang="en-US" dirty="0" smtClean="0"/>
              <a:t>Demographics (Silver Tsunami is here!)</a:t>
            </a:r>
          </a:p>
          <a:p>
            <a:r>
              <a:rPr lang="en-US" dirty="0" smtClean="0"/>
              <a:t>Social Determinants of Health </a:t>
            </a:r>
          </a:p>
          <a:p>
            <a:r>
              <a:rPr lang="en-US" dirty="0" smtClean="0"/>
              <a:t>Economic Security/Poverty</a:t>
            </a:r>
          </a:p>
          <a:p>
            <a:endParaRPr lang="en-US" dirty="0" smtClean="0"/>
          </a:p>
          <a:p>
            <a:endParaRPr lang="en-US" dirty="0" smtClean="0"/>
          </a:p>
          <a:p>
            <a:endParaRPr lang="en-GB" dirty="0"/>
          </a:p>
        </p:txBody>
      </p:sp>
      <p:sp>
        <p:nvSpPr>
          <p:cNvPr id="4" name="Date Placeholder 3"/>
          <p:cNvSpPr>
            <a:spLocks noGrp="1"/>
          </p:cNvSpPr>
          <p:nvPr>
            <p:ph type="dt" sz="half" idx="10"/>
          </p:nvPr>
        </p:nvSpPr>
        <p:spPr/>
        <p:txBody>
          <a:bodyPr/>
          <a:lstStyle/>
          <a:p>
            <a:fld id="{754CDA71-8811-40E0-8733-4C6BE7DEB999}" type="datetime1">
              <a:rPr lang="en-US" smtClean="0"/>
              <a:pPr/>
              <a:t>10/29/2013</a:t>
            </a:fld>
            <a:endParaRPr lang="en-US"/>
          </a:p>
        </p:txBody>
      </p:sp>
      <p:sp>
        <p:nvSpPr>
          <p:cNvPr id="5" name="Slide Number Placeholder 4"/>
          <p:cNvSpPr>
            <a:spLocks noGrp="1"/>
          </p:cNvSpPr>
          <p:nvPr>
            <p:ph type="sldNum" sz="quarter" idx="12"/>
          </p:nvPr>
        </p:nvSpPr>
        <p:spPr/>
        <p:txBody>
          <a:bodyPr/>
          <a:lstStyle/>
          <a:p>
            <a:r>
              <a:rPr lang="en-US" smtClean="0"/>
              <a:t>Page </a:t>
            </a:r>
            <a:fld id="{1E3659C8-BBFD-49F4-90DD-A07B70D4E847}" type="slidenum">
              <a:rPr lang="en-US" smtClean="0"/>
              <a:pPr/>
              <a:t>8</a:t>
            </a:fld>
            <a:endParaRPr lang="en-US"/>
          </a:p>
        </p:txBody>
      </p:sp>
    </p:spTree>
    <p:extLst>
      <p:ext uri="{BB962C8B-B14F-4D97-AF65-F5344CB8AC3E}">
        <p14:creationId xmlns:p14="http://schemas.microsoft.com/office/powerpoint/2010/main" val="1097111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8" name="Rectangle 4"/>
          <p:cNvSpPr>
            <a:spLocks noGrp="1" noChangeArrowheads="1"/>
          </p:cNvSpPr>
          <p:nvPr>
            <p:ph type="ctrTitle"/>
          </p:nvPr>
        </p:nvSpPr>
        <p:spPr/>
        <p:txBody>
          <a:bodyPr/>
          <a:lstStyle/>
          <a:p>
            <a:r>
              <a:rPr lang="en-US" sz="4000"/>
              <a:t>www.atlanticphilanthropies.org</a:t>
            </a:r>
          </a:p>
        </p:txBody>
      </p:sp>
      <p:sp>
        <p:nvSpPr>
          <p:cNvPr id="344069" name="Rectangle 5"/>
          <p:cNvSpPr>
            <a:spLocks noGrp="1" noChangeArrowheads="1"/>
          </p:cNvSpPr>
          <p:nvPr>
            <p:ph type="subTitle" idx="1"/>
          </p:nvPr>
        </p:nvSpPr>
        <p:spPr/>
        <p:txBody>
          <a:bodyPr/>
          <a:lstStyle/>
          <a:p>
            <a:r>
              <a:rPr lang="en-US"/>
              <a:t>Stacey Easterling</a:t>
            </a:r>
          </a:p>
          <a:p>
            <a:r>
              <a:rPr lang="en-US" sz="2800"/>
              <a:t>s.easterling@atlanticphilanthropies.org</a:t>
            </a:r>
          </a:p>
        </p:txBody>
      </p:sp>
    </p:spTree>
  </p:cSld>
  <p:clrMapOvr>
    <a:masterClrMapping/>
  </p:clrMapOvr>
</p:sld>
</file>

<file path=ppt/theme/theme1.xml><?xml version="1.0" encoding="utf-8"?>
<a:theme xmlns:a="http://schemas.openxmlformats.org/drawingml/2006/main" name="APPowerpointtemplate">
  <a:themeElements>
    <a:clrScheme name="APPowerpoin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PPowerpointtemplate">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PPowerpoin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PPowerpoint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PPowerpoint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PPowerpoint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PPowerpoint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PPowerpoint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PPowerpoint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PPowerpoint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PPowerpoint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PPowerpoint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PPowerpoint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PPowerpoint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APPowerpointtemplate</Template>
  <TotalTime>344</TotalTime>
  <Words>258</Words>
  <Application>Microsoft Office PowerPoint</Application>
  <PresentationFormat>On-screen Show (4:3)</PresentationFormat>
  <Paragraphs>74</Paragraphs>
  <Slides>9</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Palatino Linotype</vt:lpstr>
      <vt:lpstr>APPowerpointtemplate</vt:lpstr>
      <vt:lpstr>  The Atlantic Philanthropies are dedicated to bringing about lasting changes in the lives of disadvantaged and vulnerable people.    </vt:lpstr>
      <vt:lpstr>The Atlantic Philanthropies, Inc</vt:lpstr>
      <vt:lpstr>Atlantic’s Grantmaking in Ageing</vt:lpstr>
      <vt:lpstr>Atlantic’s US Ageing Programme</vt:lpstr>
      <vt:lpstr>Grants: LGBT Elders</vt:lpstr>
      <vt:lpstr>Grants: Diverse Elders</vt:lpstr>
      <vt:lpstr>Why DEC matters…</vt:lpstr>
      <vt:lpstr>Why Should Funders Care?</vt:lpstr>
      <vt:lpstr>www.atlanticphilanthropies.org</vt:lpstr>
    </vt:vector>
  </TitlesOfParts>
  <Company>Atlantic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Philanthropy in Aging:  A Funder’s Perspective</dc:title>
  <dc:creator>s.easterling</dc:creator>
  <cp:lastModifiedBy>Stacey Easterling</cp:lastModifiedBy>
  <cp:revision>26</cp:revision>
  <dcterms:created xsi:type="dcterms:W3CDTF">2007-10-03T18:28:42Z</dcterms:created>
  <dcterms:modified xsi:type="dcterms:W3CDTF">2013-10-30T01:22:52Z</dcterms:modified>
</cp:coreProperties>
</file>