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81" r:id="rId4"/>
    <p:sldId id="282" r:id="rId5"/>
    <p:sldId id="283" r:id="rId6"/>
    <p:sldId id="285" r:id="rId7"/>
    <p:sldId id="286" r:id="rId8"/>
    <p:sldId id="262" r:id="rId9"/>
    <p:sldId id="284" r:id="rId10"/>
    <p:sldId id="287" r:id="rId11"/>
    <p:sldId id="274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7"/>
    <a:srgbClr val="9191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6" d="100"/>
          <a:sy n="66" d="100"/>
        </p:scale>
        <p:origin x="-634" y="-3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60B072F-F81E-4B58-A6AF-C1CB55AA30B4}" type="datetimeFigureOut">
              <a:rPr lang="en-US"/>
              <a:pPr>
                <a:defRPr/>
              </a:pPr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F9C81FA-EF83-48EC-A3C4-C8BC9266A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79FB73-2BF3-4B5C-8926-CBD65940BC0E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-Ar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867400" cy="993775"/>
          </a:xfrm>
        </p:spPr>
        <p:txBody>
          <a:bodyPr/>
          <a:lstStyle>
            <a:lvl1pPr>
              <a:defRPr b="0">
                <a:solidFill>
                  <a:srgbClr val="0060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5867400" cy="838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ivider-Ar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968625"/>
            <a:ext cx="7772400" cy="993775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7772400" cy="8382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E3CF5-542C-4901-B0D1-74FEE3DEA7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5D219F-5A5B-495C-84DA-AA0DFBB485B8}" type="datetimeFigureOut">
              <a:rPr lang="en-US"/>
              <a:pPr>
                <a:defRPr/>
              </a:pPr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46B0-078B-4CA7-8450-CBAE9D824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D50CD-AD59-4243-9D7D-3652097EB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04800" y="1828800"/>
            <a:ext cx="8534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41A59-FBBC-4EEF-91B5-C9164B161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lide-Internal.jpg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35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|  SECTION TITLE HERE  |  DOCUMENT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30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F83619-0F13-48BE-A2E8-76BF9716C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/>
          <a:ea typeface="ＭＳ Ｐゴシック" pitchFamily="-72" charset="-128"/>
          <a:cs typeface="ＭＳ Ｐゴシック" pitchFamily="-72" charset="-128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000" kern="1200">
          <a:solidFill>
            <a:schemeClr val="accent1"/>
          </a:solidFill>
          <a:latin typeface="Arial"/>
          <a:ea typeface="ＭＳ Ｐゴシック" pitchFamily="-72" charset="-128"/>
          <a:cs typeface="ＭＳ Ｐゴシック" pitchFamily="-72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kern="1200">
          <a:solidFill>
            <a:schemeClr val="accent2"/>
          </a:solidFill>
          <a:latin typeface="Arial"/>
          <a:ea typeface="ＭＳ Ｐゴシック" pitchFamily="-72" charset="-128"/>
          <a:cs typeface="ＭＳ Ｐゴシック" pitchFamily="-72" charset="-128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1600" kern="1200">
          <a:solidFill>
            <a:schemeClr val="accent2"/>
          </a:solidFill>
          <a:latin typeface="Arial"/>
          <a:ea typeface="ＭＳ Ｐゴシック" pitchFamily="-72" charset="-128"/>
          <a:cs typeface="ＭＳ Ｐゴシック" pitchFamily="-72" charset="-128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1400" kern="1200">
          <a:solidFill>
            <a:schemeClr val="accent2"/>
          </a:solidFill>
          <a:latin typeface="Arial"/>
          <a:ea typeface="ＭＳ Ｐゴシック" pitchFamily="-72" charset="-128"/>
          <a:cs typeface="ＭＳ Ｐゴシック" pitchFamily="-72" charset="-128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1200" kern="1200">
          <a:solidFill>
            <a:schemeClr val="accent2"/>
          </a:solidFill>
          <a:latin typeface="Arial"/>
          <a:ea typeface="ＭＳ Ｐゴシック" pitchFamily="-72" charset="-128"/>
          <a:cs typeface="ＭＳ Ｐゴシック" pitchFamily="-72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t.org/health/morethanchildsplay/" TargetMode="External"/><Relationship Id="rId2" Type="http://schemas.openxmlformats.org/officeDocument/2006/relationships/hyperlink" Target="http://healthy-ky.org/sites/default/files/Coordinated%20School%20Health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hyperlink" Target="http://www.ket.org/health/wellfed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25552"/>
            <a:ext cx="7772400" cy="126064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Arial"/>
              </a:rPr>
              <a:t/>
            </a:r>
            <a:br>
              <a:rPr lang="en-US" dirty="0" smtClean="0">
                <a:ea typeface="+mj-ea"/>
                <a:cs typeface="Arial"/>
              </a:rPr>
            </a:br>
            <a:r>
              <a:rPr lang="en-US" dirty="0" smtClean="0">
                <a:ea typeface="+mj-ea"/>
                <a:cs typeface="Arial"/>
              </a:rPr>
              <a:t/>
            </a:r>
            <a:br>
              <a:rPr lang="en-US" dirty="0" smtClean="0">
                <a:ea typeface="+mj-ea"/>
                <a:cs typeface="Arial"/>
              </a:rPr>
            </a:br>
            <a:r>
              <a:rPr lang="en-US" dirty="0" smtClean="0">
                <a:ea typeface="+mj-ea"/>
                <a:cs typeface="Arial"/>
              </a:rPr>
              <a:t/>
            </a:r>
            <a:br>
              <a:rPr lang="en-US" dirty="0" smtClean="0">
                <a:ea typeface="+mj-ea"/>
                <a:cs typeface="Arial"/>
              </a:rPr>
            </a:br>
            <a:r>
              <a:rPr lang="en-US" dirty="0" smtClean="0">
                <a:ea typeface="+mj-ea"/>
                <a:cs typeface="Arial"/>
              </a:rPr>
              <a:t>Coordinated School Health: </a:t>
            </a:r>
            <a:br>
              <a:rPr lang="en-US" dirty="0" smtClean="0">
                <a:ea typeface="+mj-ea"/>
                <a:cs typeface="Arial"/>
              </a:rPr>
            </a:br>
            <a:r>
              <a:rPr lang="en-US" i="1" dirty="0" smtClean="0">
                <a:ea typeface="+mj-ea"/>
                <a:cs typeface="Arial"/>
              </a:rPr>
              <a:t>What We Did, What We Learned</a:t>
            </a:r>
            <a:r>
              <a:rPr lang="en-US" dirty="0" smtClean="0">
                <a:ea typeface="+mj-ea"/>
                <a:cs typeface="Arial"/>
              </a:rPr>
              <a:t/>
            </a:r>
            <a:br>
              <a:rPr lang="en-US" dirty="0" smtClean="0">
                <a:ea typeface="+mj-ea"/>
                <a:cs typeface="Arial"/>
              </a:rPr>
            </a:br>
            <a:endParaRPr lang="en-US" sz="2700" dirty="0">
              <a:ea typeface="+mj-ea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900" dirty="0" smtClean="0">
                <a:ea typeface="+mn-ea"/>
                <a:cs typeface="Arial"/>
              </a:rPr>
              <a:t>May 16, 2013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900" dirty="0" smtClean="0">
                <a:ea typeface="+mn-ea"/>
                <a:cs typeface="Arial"/>
              </a:rPr>
              <a:t>Susan G. Zepeda, Ph.D.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900" dirty="0" smtClean="0">
                <a:ea typeface="+mn-ea"/>
                <a:cs typeface="Arial"/>
              </a:rPr>
              <a:t>President/CEO, Foundation for a Healthy Kentucky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900" u="sng" dirty="0" smtClean="0">
                <a:solidFill>
                  <a:schemeClr val="accent4"/>
                </a:solidFill>
                <a:ea typeface="+mn-ea"/>
                <a:cs typeface="Arial"/>
              </a:rPr>
              <a:t>www.healthy-ky.org</a:t>
            </a:r>
            <a:endParaRPr lang="en-US" sz="1900" dirty="0" smtClean="0">
              <a:solidFill>
                <a:schemeClr val="accent4"/>
              </a:solidFill>
              <a:ea typeface="+mn-ea"/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Arial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Useful References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hlinkClick r:id="rId2"/>
              </a:rPr>
              <a:t>Coordinated School Health: Healthy Kids, Healthy School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  <a:hlinkClick r:id="rId3"/>
              </a:rPr>
              <a:t>More Than Child’s Play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  <a:hlinkClick r:id="rId4"/>
              </a:rPr>
              <a:t>Well Fed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2394" y="4077072"/>
            <a:ext cx="47148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-72" charset="0"/>
              </a:rPr>
              <a:t>Questions?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5576" y="1981200"/>
            <a:ext cx="698254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accent2"/>
                </a:solidFill>
              </a:rPr>
              <a:t>Contact: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chemeClr val="accent2"/>
                </a:solidFill>
              </a:rPr>
              <a:t>Susan Zepeda</a:t>
            </a:r>
            <a:endParaRPr lang="en-US" sz="3600" dirty="0"/>
          </a:p>
          <a:p>
            <a:pPr algn="ctr">
              <a:spcBef>
                <a:spcPct val="50000"/>
              </a:spcBef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szepeda@healthy-ky.org</a:t>
            </a:r>
            <a:endParaRPr lang="en-US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-72" charset="0"/>
              </a:rPr>
              <a:t>What We Did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Funded 2 cohorts of grantees in 29 Kentucky school districts, involving more than 97,800 students, K-12</a:t>
            </a:r>
          </a:p>
          <a:p>
            <a:endParaRPr lang="en-US" dirty="0"/>
          </a:p>
        </p:txBody>
      </p:sp>
      <p:sp>
        <p:nvSpPr>
          <p:cNvPr id="11272" name="Rectangle 1032"/>
          <p:cNvSpPr>
            <a:spLocks noChangeArrowheads="1"/>
          </p:cNvSpPr>
          <p:nvPr/>
        </p:nvSpPr>
        <p:spPr bwMode="auto">
          <a:xfrm>
            <a:off x="2854325" y="4800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475656" y="2492896"/>
            <a:ext cx="5760640" cy="3921249"/>
            <a:chOff x="1475656" y="2492896"/>
            <a:chExt cx="5760640" cy="392124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11821" y="2708920"/>
              <a:ext cx="5324475" cy="3705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1475656" y="2492896"/>
              <a:ext cx="1562819" cy="1152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What We Did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One year full funding ($50,000 or $25,000); second year half funding; </a:t>
            </a:r>
            <a:r>
              <a:rPr lang="en-US" dirty="0" smtClean="0">
                <a:solidFill>
                  <a:schemeClr val="tx1"/>
                </a:solidFill>
              </a:rPr>
              <a:t>years 3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</a:rPr>
              <a:t>5, </a:t>
            </a:r>
            <a:r>
              <a:rPr lang="en-US" dirty="0" smtClean="0">
                <a:solidFill>
                  <a:schemeClr val="tx1"/>
                </a:solidFill>
              </a:rPr>
              <a:t>data-gathering support only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External evaluator designed evaluation </a:t>
            </a:r>
            <a:r>
              <a:rPr lang="en-US" dirty="0" smtClean="0">
                <a:solidFill>
                  <a:schemeClr val="tx1"/>
                </a:solidFill>
              </a:rPr>
              <a:t>metrics; augmented </a:t>
            </a:r>
            <a:r>
              <a:rPr lang="en-US" dirty="0" smtClean="0">
                <a:solidFill>
                  <a:schemeClr val="tx1"/>
                </a:solidFill>
              </a:rPr>
              <a:t>with phone interviews and site visits to assess level of adoption/implementation of CSH and extent of supportive policy change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 training institutes per year – one targeted to grantee sites, </a:t>
            </a:r>
            <a:r>
              <a:rPr lang="en-US" dirty="0" smtClean="0">
                <a:solidFill>
                  <a:schemeClr val="tx1"/>
                </a:solidFill>
              </a:rPr>
              <a:t>one open </a:t>
            </a:r>
            <a:r>
              <a:rPr lang="en-US" dirty="0" smtClean="0">
                <a:solidFill>
                  <a:schemeClr val="tx1"/>
                </a:solidFill>
              </a:rPr>
              <a:t>to all interested.  In years 3 – 5, one Institute only.  Years 4-5, partnered with other children’s advocacy organization (Growing Healthy Kids)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Technical Assistance (TA)  through partnership with Kentucky Department of Education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Philosophical Frame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Training and TA 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Transfer of start-up risk from community to Foundation – NOT ongoing support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Help linking to promising practices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Evaluation assistance - reporting requirements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Community at risk for continuing the services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What We Learned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Good news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Increased physical activity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Grant as impetus for policy change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2120" y="1916832"/>
            <a:ext cx="25431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What We </a:t>
            </a:r>
            <a:r>
              <a:rPr lang="en-US" i="1" dirty="0" smtClean="0"/>
              <a:t>Learned…we need: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p-front </a:t>
            </a:r>
            <a:r>
              <a:rPr lang="en-US" dirty="0" smtClean="0">
                <a:solidFill>
                  <a:schemeClr val="tx1"/>
                </a:solidFill>
              </a:rPr>
              <a:t>engagement of district and school leadership, with focus on policy change </a:t>
            </a:r>
            <a:r>
              <a:rPr lang="en-US" dirty="0" smtClean="0">
                <a:solidFill>
                  <a:schemeClr val="tx1"/>
                </a:solidFill>
              </a:rPr>
              <a:t>work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Shared evaluation design, to meet grantee, policymaker needs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n-US" dirty="0" smtClean="0">
                <a:solidFill>
                  <a:schemeClr val="tx1"/>
                </a:solidFill>
              </a:rPr>
              <a:t>understand the dynamics of how policy change happens in schools, </a:t>
            </a:r>
            <a:r>
              <a:rPr lang="en-US" dirty="0" smtClean="0">
                <a:solidFill>
                  <a:schemeClr val="tx1"/>
                </a:solidFill>
              </a:rPr>
              <a:t>districts: Who </a:t>
            </a:r>
            <a:r>
              <a:rPr lang="en-US" dirty="0" smtClean="0">
                <a:solidFill>
                  <a:schemeClr val="tx1"/>
                </a:solidFill>
              </a:rPr>
              <a:t>does the wellness council report to?  Is it “listened to</a:t>
            </a:r>
            <a:r>
              <a:rPr lang="en-US" dirty="0" smtClean="0">
                <a:solidFill>
                  <a:schemeClr val="tx1"/>
                </a:solidFill>
              </a:rPr>
              <a:t>”?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n-US" dirty="0" smtClean="0">
                <a:solidFill>
                  <a:schemeClr val="tx1"/>
                </a:solidFill>
              </a:rPr>
              <a:t>match funding level to expectations –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Policy change “costs” less, takes time and </a:t>
            </a:r>
            <a:r>
              <a:rPr lang="en-US" dirty="0" smtClean="0">
                <a:solidFill>
                  <a:schemeClr val="tx1"/>
                </a:solidFill>
              </a:rPr>
              <a:t>investment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School-based health services more costly – need to assure sustainable revenue stream – licensing? Are providers school staff? Health dept or FQHC staff? Other?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What We Learned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We found KDE, other partners did not know how school health services were funded, staffed – this led to funding survey of school districts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Having a planning period precede implementation would have helped –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Get buy-in on sustainable policy change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Understand scope of CSH and available models and measures for achieving lasting change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Introduce model </a:t>
            </a:r>
            <a:r>
              <a:rPr lang="en-US" dirty="0" smtClean="0">
                <a:solidFill>
                  <a:schemeClr val="tx1"/>
                </a:solidFill>
              </a:rPr>
              <a:t>policies from other districts sooner rather than later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>
            <a:off x="3695700" y="1600200"/>
            <a:ext cx="5196780" cy="499715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/>
        </p:nvSpPr>
        <p:spPr>
          <a:xfrm>
            <a:off x="4427983" y="2060848"/>
            <a:ext cx="3436491" cy="338437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Oval 41"/>
          <p:cNvSpPr/>
          <p:nvPr/>
        </p:nvSpPr>
        <p:spPr>
          <a:xfrm>
            <a:off x="5292080" y="2406650"/>
            <a:ext cx="2404120" cy="2409825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3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-72" charset="0"/>
              </a:rPr>
              <a:t>What We Would Do Differently</a:t>
            </a:r>
            <a:endParaRPr lang="en-US" dirty="0" smtClean="0">
              <a:latin typeface="Arial" pitchFamily="-72" charset="0"/>
            </a:endParaRPr>
          </a:p>
        </p:txBody>
      </p:sp>
      <p:sp>
        <p:nvSpPr>
          <p:cNvPr id="1331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pPr>
              <a:buFont typeface="Arial" pitchFamily="-72" charset="0"/>
              <a:buNone/>
            </a:pPr>
            <a:endParaRPr lang="en-US" sz="2200" dirty="0" smtClean="0">
              <a:solidFill>
                <a:schemeClr val="tx1"/>
              </a:solidFill>
              <a:latin typeface="Arial" pitchFamily="-72" charset="0"/>
            </a:endParaRPr>
          </a:p>
          <a:p>
            <a:pPr>
              <a:buFont typeface="Arial" pitchFamily="-72" charset="0"/>
              <a:buNone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Growing up healthy:  What will it take in your community?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-72" charset="0"/>
            </a:endParaRPr>
          </a:p>
          <a:p>
            <a:pPr>
              <a:buFont typeface="Arial" pitchFamily="-72" charset="0"/>
              <a:buNone/>
            </a:pPr>
            <a:r>
              <a:rPr lang="en-US" dirty="0" smtClean="0">
                <a:latin typeface="Arial" pitchFamily="-72" charset="0"/>
              </a:rPr>
              <a:t> </a:t>
            </a:r>
          </a:p>
          <a:p>
            <a:endParaRPr lang="en-US" dirty="0" smtClean="0">
              <a:latin typeface="Arial" pitchFamily="-72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400800" y="3346218"/>
            <a:ext cx="1143000" cy="928041"/>
            <a:chOff x="1863794" y="1851899"/>
            <a:chExt cx="1031808" cy="997660"/>
          </a:xfrm>
          <a:solidFill>
            <a:schemeClr val="accent2"/>
          </a:solidFill>
        </p:grpSpPr>
        <p:sp>
          <p:nvSpPr>
            <p:cNvPr id="17" name="Oval 16"/>
            <p:cNvSpPr/>
            <p:nvPr/>
          </p:nvSpPr>
          <p:spPr>
            <a:xfrm>
              <a:off x="1863794" y="1851899"/>
              <a:ext cx="1031808" cy="99766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2014899" y="2101315"/>
              <a:ext cx="729599" cy="4988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1120" tIns="71120" rIns="71120" bIns="7112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Arial" pitchFamily="34" charset="0"/>
                  <a:cs typeface="Arial" pitchFamily="34" charset="0"/>
                </a:rPr>
                <a:t>Child</a:t>
              </a:r>
            </a:p>
          </p:txBody>
        </p:sp>
      </p:grpSp>
      <p:sp>
        <p:nvSpPr>
          <p:cNvPr id="13319" name="TextBox 45"/>
          <p:cNvSpPr txBox="1">
            <a:spLocks noChangeArrowheads="1"/>
          </p:cNvSpPr>
          <p:nvPr/>
        </p:nvSpPr>
        <p:spPr bwMode="auto">
          <a:xfrm>
            <a:off x="5943600" y="2819400"/>
            <a:ext cx="16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Family</a:t>
            </a:r>
          </a:p>
        </p:txBody>
      </p:sp>
      <p:sp>
        <p:nvSpPr>
          <p:cNvPr id="13320" name="TextBox 49"/>
          <p:cNvSpPr txBox="1">
            <a:spLocks noChangeArrowheads="1"/>
          </p:cNvSpPr>
          <p:nvPr/>
        </p:nvSpPr>
        <p:spPr bwMode="auto">
          <a:xfrm rot="10800000" flipV="1">
            <a:off x="5292080" y="3053833"/>
            <a:ext cx="1097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Other caring adults</a:t>
            </a:r>
          </a:p>
        </p:txBody>
      </p:sp>
      <p:sp>
        <p:nvSpPr>
          <p:cNvPr id="13321" name="TextBox 50"/>
          <p:cNvSpPr txBox="1">
            <a:spLocks noChangeArrowheads="1"/>
          </p:cNvSpPr>
          <p:nvPr/>
        </p:nvSpPr>
        <p:spPr bwMode="auto">
          <a:xfrm>
            <a:off x="5508104" y="2466975"/>
            <a:ext cx="2035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School</a:t>
            </a:r>
          </a:p>
        </p:txBody>
      </p:sp>
      <p:sp>
        <p:nvSpPr>
          <p:cNvPr id="13322" name="TextBox 51"/>
          <p:cNvSpPr txBox="1">
            <a:spLocks noChangeArrowheads="1"/>
          </p:cNvSpPr>
          <p:nvPr/>
        </p:nvSpPr>
        <p:spPr bwMode="auto">
          <a:xfrm>
            <a:off x="4139952" y="3749675"/>
            <a:ext cx="15347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Health Care</a:t>
            </a:r>
          </a:p>
        </p:txBody>
      </p:sp>
      <p:sp>
        <p:nvSpPr>
          <p:cNvPr id="13323" name="TextBox 52"/>
          <p:cNvSpPr txBox="1">
            <a:spLocks noChangeArrowheads="1"/>
          </p:cNvSpPr>
          <p:nvPr/>
        </p:nvSpPr>
        <p:spPr bwMode="auto">
          <a:xfrm>
            <a:off x="5148065" y="4727377"/>
            <a:ext cx="1982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Faith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Community</a:t>
            </a:r>
            <a:endParaRPr lang="en-US" sz="1400" b="1" dirty="0">
              <a:solidFill>
                <a:schemeClr val="bg1"/>
              </a:solidFill>
              <a:latin typeface="Arial Narrow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3324" name="TextBox 55"/>
          <p:cNvSpPr txBox="1">
            <a:spLocks noChangeArrowheads="1"/>
          </p:cNvSpPr>
          <p:nvPr/>
        </p:nvSpPr>
        <p:spPr bwMode="auto">
          <a:xfrm>
            <a:off x="7848600" y="4572000"/>
            <a:ext cx="730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Others</a:t>
            </a:r>
          </a:p>
        </p:txBody>
      </p:sp>
      <p:sp>
        <p:nvSpPr>
          <p:cNvPr id="13325" name="TextBox 56"/>
          <p:cNvSpPr txBox="1">
            <a:spLocks noChangeArrowheads="1"/>
          </p:cNvSpPr>
          <p:nvPr/>
        </p:nvSpPr>
        <p:spPr bwMode="auto">
          <a:xfrm>
            <a:off x="6804248" y="5006122"/>
            <a:ext cx="17746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Dieticians</a:t>
            </a:r>
          </a:p>
        </p:txBody>
      </p:sp>
      <p:sp>
        <p:nvSpPr>
          <p:cNvPr id="13326" name="TextBox 57"/>
          <p:cNvSpPr txBox="1">
            <a:spLocks noChangeArrowheads="1"/>
          </p:cNvSpPr>
          <p:nvPr/>
        </p:nvSpPr>
        <p:spPr bwMode="auto">
          <a:xfrm>
            <a:off x="7956550" y="3517244"/>
            <a:ext cx="730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CBOs</a:t>
            </a:r>
          </a:p>
        </p:txBody>
      </p:sp>
      <p:sp>
        <p:nvSpPr>
          <p:cNvPr id="13327" name="TextBox 58"/>
          <p:cNvSpPr txBox="1">
            <a:spLocks noChangeArrowheads="1"/>
          </p:cNvSpPr>
          <p:nvPr/>
        </p:nvSpPr>
        <p:spPr bwMode="auto">
          <a:xfrm>
            <a:off x="4427983" y="4419600"/>
            <a:ext cx="15156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Customs</a:t>
            </a:r>
          </a:p>
        </p:txBody>
      </p:sp>
      <p:sp>
        <p:nvSpPr>
          <p:cNvPr id="13328" name="TextBox 60"/>
          <p:cNvSpPr txBox="1">
            <a:spLocks noChangeArrowheads="1"/>
          </p:cNvSpPr>
          <p:nvPr/>
        </p:nvSpPr>
        <p:spPr bwMode="auto">
          <a:xfrm rot="10981452" flipV="1">
            <a:off x="4817935" y="2759843"/>
            <a:ext cx="8492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itchFamily="-72" charset="0"/>
                <a:ea typeface="Arial" pitchFamily="-72" charset="0"/>
                <a:cs typeface="Arial" pitchFamily="-72" charset="0"/>
              </a:rPr>
              <a:t>Laws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59467" y="5479832"/>
            <a:ext cx="2084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Physical environment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-72" charset="0"/>
              </a:rPr>
              <a:t>What We Would Do Differently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type="body" sz="half" idx="1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Time to plan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Willing and capable partners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Clear, feasible goals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A process for lasting change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-72" charset="0"/>
              </a:rPr>
              <a:t>A way to measure success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41388" y="17367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 descr="success_le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388" y="1600200"/>
            <a:ext cx="301783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6097"/>
      </a:dk1>
      <a:lt1>
        <a:srgbClr val="FFFFFF"/>
      </a:lt1>
      <a:dk2>
        <a:srgbClr val="006097"/>
      </a:dk2>
      <a:lt2>
        <a:srgbClr val="FFFFFF"/>
      </a:lt2>
      <a:accent1>
        <a:srgbClr val="64C8FF"/>
      </a:accent1>
      <a:accent2>
        <a:srgbClr val="919191"/>
      </a:accent2>
      <a:accent3>
        <a:srgbClr val="BCD75F"/>
      </a:accent3>
      <a:accent4>
        <a:srgbClr val="6EAA46"/>
      </a:accent4>
      <a:accent5>
        <a:srgbClr val="3CAAA5"/>
      </a:accent5>
      <a:accent6>
        <a:srgbClr val="4178A0"/>
      </a:accent6>
      <a:hlink>
        <a:srgbClr val="006097"/>
      </a:hlink>
      <a:folHlink>
        <a:srgbClr val="6EAA4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451</Words>
  <Application>Microsoft Office PowerPoint</Application>
  <PresentationFormat>On-screen Show (4:3)</PresentationFormat>
  <Paragraphs>86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Coordinated School Health:  What We Did, What We Learned </vt:lpstr>
      <vt:lpstr>What We Did</vt:lpstr>
      <vt:lpstr>What We Did</vt:lpstr>
      <vt:lpstr>Philosophical Frame</vt:lpstr>
      <vt:lpstr>What We Learned</vt:lpstr>
      <vt:lpstr>What We Learned…we need:</vt:lpstr>
      <vt:lpstr>What We Learned</vt:lpstr>
      <vt:lpstr>What We Would Do Differently</vt:lpstr>
      <vt:lpstr>What We Would Do Differently</vt:lpstr>
      <vt:lpstr>Useful References</vt:lpstr>
      <vt:lpstr>Questions?</vt:lpstr>
    </vt:vector>
  </TitlesOfParts>
  <Company>405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405 Group</dc:creator>
  <cp:lastModifiedBy>Susan Zepeda</cp:lastModifiedBy>
  <cp:revision>77</cp:revision>
  <dcterms:created xsi:type="dcterms:W3CDTF">2012-06-20T22:16:51Z</dcterms:created>
  <dcterms:modified xsi:type="dcterms:W3CDTF">2013-05-15T19:08:30Z</dcterms:modified>
</cp:coreProperties>
</file>