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502588" r:id="rId1"/>
    <p:sldMasterId id="2147502600" r:id="rId2"/>
    <p:sldMasterId id="2147504117" r:id="rId3"/>
    <p:sldMasterId id="2147504130" r:id="rId4"/>
    <p:sldMasterId id="2147504133" r:id="rId5"/>
  </p:sldMasterIdLst>
  <p:notesMasterIdLst>
    <p:notesMasterId r:id="rId42"/>
  </p:notesMasterIdLst>
  <p:handoutMasterIdLst>
    <p:handoutMasterId r:id="rId43"/>
  </p:handoutMasterIdLst>
  <p:sldIdLst>
    <p:sldId id="1328" r:id="rId6"/>
    <p:sldId id="1379" r:id="rId7"/>
    <p:sldId id="1380" r:id="rId8"/>
    <p:sldId id="1381" r:id="rId9"/>
    <p:sldId id="1382" r:id="rId10"/>
    <p:sldId id="1383" r:id="rId11"/>
    <p:sldId id="1384" r:id="rId12"/>
    <p:sldId id="1385" r:id="rId13"/>
    <p:sldId id="1386" r:id="rId14"/>
    <p:sldId id="1387" r:id="rId15"/>
    <p:sldId id="1388" r:id="rId16"/>
    <p:sldId id="1378" r:id="rId17"/>
    <p:sldId id="1356" r:id="rId18"/>
    <p:sldId id="1357" r:id="rId19"/>
    <p:sldId id="1358" r:id="rId20"/>
    <p:sldId id="1359" r:id="rId21"/>
    <p:sldId id="1360" r:id="rId22"/>
    <p:sldId id="1361" r:id="rId23"/>
    <p:sldId id="1362" r:id="rId24"/>
    <p:sldId id="1363" r:id="rId25"/>
    <p:sldId id="1364" r:id="rId26"/>
    <p:sldId id="1365" r:id="rId27"/>
    <p:sldId id="1366" r:id="rId28"/>
    <p:sldId id="1367" r:id="rId29"/>
    <p:sldId id="1368" r:id="rId30"/>
    <p:sldId id="1369" r:id="rId31"/>
    <p:sldId id="1370" r:id="rId32"/>
    <p:sldId id="1371" r:id="rId33"/>
    <p:sldId id="1372" r:id="rId34"/>
    <p:sldId id="1373" r:id="rId35"/>
    <p:sldId id="1374" r:id="rId36"/>
    <p:sldId id="1375" r:id="rId37"/>
    <p:sldId id="1376" r:id="rId38"/>
    <p:sldId id="1377" r:id="rId39"/>
    <p:sldId id="1354" r:id="rId40"/>
    <p:sldId id="1329" r:id="rId41"/>
  </p:sldIdLst>
  <p:sldSz cx="9144000" cy="6858000" type="screen4x3"/>
  <p:notesSz cx="6858000" cy="9313863"/>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CC"/>
    <a:srgbClr val="CC0000"/>
    <a:srgbClr val="FFFF00"/>
    <a:srgbClr val="FF0000"/>
    <a:srgbClr val="660066"/>
    <a:srgbClr val="9900FF"/>
    <a:srgbClr val="02BE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8940" autoAdjust="0"/>
  </p:normalViewPr>
  <p:slideViewPr>
    <p:cSldViewPr>
      <p:cViewPr varScale="1">
        <p:scale>
          <a:sx n="120" d="100"/>
          <a:sy n="120" d="100"/>
        </p:scale>
        <p:origin x="11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4" d="100"/>
          <a:sy n="84" d="100"/>
        </p:scale>
        <p:origin x="-3852" y="-102"/>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2971800" cy="466725"/>
          </a:xfrm>
          <a:prstGeom prst="rect">
            <a:avLst/>
          </a:prstGeom>
          <a:noFill/>
          <a:ln w="9525">
            <a:noFill/>
            <a:miter lim="800000"/>
            <a:headEnd/>
            <a:tailEnd/>
          </a:ln>
          <a:effectLst/>
        </p:spPr>
        <p:txBody>
          <a:bodyPr vert="horz" wrap="square" lIns="92844" tIns="46422" rIns="92844" bIns="46422" numCol="1" anchor="t" anchorCtr="0" compatLnSpc="1">
            <a:prstTxWarp prst="textNoShape">
              <a:avLst/>
            </a:prstTxWarp>
          </a:bodyPr>
          <a:lstStyle>
            <a:lvl1pPr defTabSz="928688" eaLnBrk="1" hangingPunct="1">
              <a:defRPr sz="1200"/>
            </a:lvl1pPr>
          </a:lstStyle>
          <a:p>
            <a:pPr>
              <a:defRPr/>
            </a:pPr>
            <a:endParaRPr lang="en-US"/>
          </a:p>
        </p:txBody>
      </p:sp>
      <p:sp>
        <p:nvSpPr>
          <p:cNvPr id="143363" name="Rectangle 3"/>
          <p:cNvSpPr>
            <a:spLocks noGrp="1" noChangeArrowheads="1"/>
          </p:cNvSpPr>
          <p:nvPr>
            <p:ph type="dt" sz="quarter" idx="1"/>
          </p:nvPr>
        </p:nvSpPr>
        <p:spPr bwMode="auto">
          <a:xfrm>
            <a:off x="3886200" y="0"/>
            <a:ext cx="2971800" cy="466725"/>
          </a:xfrm>
          <a:prstGeom prst="rect">
            <a:avLst/>
          </a:prstGeom>
          <a:noFill/>
          <a:ln w="9525">
            <a:noFill/>
            <a:miter lim="800000"/>
            <a:headEnd/>
            <a:tailEnd/>
          </a:ln>
          <a:effectLst/>
        </p:spPr>
        <p:txBody>
          <a:bodyPr vert="horz" wrap="square" lIns="92844" tIns="46422" rIns="92844" bIns="46422" numCol="1" anchor="t" anchorCtr="0" compatLnSpc="1">
            <a:prstTxWarp prst="textNoShape">
              <a:avLst/>
            </a:prstTxWarp>
          </a:bodyPr>
          <a:lstStyle>
            <a:lvl1pPr algn="r" defTabSz="928688" eaLnBrk="1" hangingPunct="1">
              <a:defRPr sz="1200"/>
            </a:lvl1pPr>
          </a:lstStyle>
          <a:p>
            <a:pPr>
              <a:defRPr/>
            </a:pPr>
            <a:endParaRPr lang="en-US"/>
          </a:p>
        </p:txBody>
      </p:sp>
      <p:sp>
        <p:nvSpPr>
          <p:cNvPr id="143364" name="Rectangle 4"/>
          <p:cNvSpPr>
            <a:spLocks noGrp="1" noChangeArrowheads="1"/>
          </p:cNvSpPr>
          <p:nvPr>
            <p:ph type="ftr" sz="quarter" idx="2"/>
          </p:nvPr>
        </p:nvSpPr>
        <p:spPr bwMode="auto">
          <a:xfrm>
            <a:off x="0" y="8847138"/>
            <a:ext cx="2971800" cy="466725"/>
          </a:xfrm>
          <a:prstGeom prst="rect">
            <a:avLst/>
          </a:prstGeom>
          <a:noFill/>
          <a:ln w="9525">
            <a:noFill/>
            <a:miter lim="800000"/>
            <a:headEnd/>
            <a:tailEnd/>
          </a:ln>
          <a:effectLst/>
        </p:spPr>
        <p:txBody>
          <a:bodyPr vert="horz" wrap="square" lIns="92844" tIns="46422" rIns="92844" bIns="46422" numCol="1" anchor="b" anchorCtr="0" compatLnSpc="1">
            <a:prstTxWarp prst="textNoShape">
              <a:avLst/>
            </a:prstTxWarp>
          </a:bodyPr>
          <a:lstStyle>
            <a:lvl1pPr defTabSz="928688" eaLnBrk="1" hangingPunct="1">
              <a:defRPr sz="1200"/>
            </a:lvl1pPr>
          </a:lstStyle>
          <a:p>
            <a:pPr>
              <a:defRPr/>
            </a:pPr>
            <a:endParaRPr lang="en-US"/>
          </a:p>
        </p:txBody>
      </p:sp>
      <p:sp>
        <p:nvSpPr>
          <p:cNvPr id="143365" name="Rectangle 5"/>
          <p:cNvSpPr>
            <a:spLocks noGrp="1" noChangeArrowheads="1"/>
          </p:cNvSpPr>
          <p:nvPr>
            <p:ph type="sldNum" sz="quarter" idx="3"/>
          </p:nvPr>
        </p:nvSpPr>
        <p:spPr bwMode="auto">
          <a:xfrm>
            <a:off x="3886200" y="8847138"/>
            <a:ext cx="2971800" cy="466725"/>
          </a:xfrm>
          <a:prstGeom prst="rect">
            <a:avLst/>
          </a:prstGeom>
          <a:noFill/>
          <a:ln w="9525">
            <a:noFill/>
            <a:miter lim="800000"/>
            <a:headEnd/>
            <a:tailEnd/>
          </a:ln>
          <a:effectLst/>
        </p:spPr>
        <p:txBody>
          <a:bodyPr vert="horz" wrap="square" lIns="92844" tIns="46422" rIns="92844" bIns="46422" numCol="1" anchor="b" anchorCtr="0" compatLnSpc="1">
            <a:prstTxWarp prst="textNoShape">
              <a:avLst/>
            </a:prstTxWarp>
          </a:bodyPr>
          <a:lstStyle>
            <a:lvl1pPr algn="r" defTabSz="928688" eaLnBrk="1" hangingPunct="1">
              <a:defRPr sz="1200"/>
            </a:lvl1pPr>
          </a:lstStyle>
          <a:p>
            <a:pPr>
              <a:defRPr/>
            </a:pPr>
            <a:fld id="{EBE79CBF-760B-45B6-ABE7-E4F2D8961FC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2844" tIns="46422" rIns="92844" bIns="46422" numCol="1" anchor="t" anchorCtr="0" compatLnSpc="1">
            <a:prstTxWarp prst="textNoShape">
              <a:avLst/>
            </a:prstTxWarp>
          </a:bodyPr>
          <a:lstStyle>
            <a:lvl1pPr defTabSz="928688" eaLnBrk="1" hangingPunct="1">
              <a:defRPr sz="1200"/>
            </a:lvl1pPr>
          </a:lstStyle>
          <a:p>
            <a:pPr>
              <a:defRPr/>
            </a:pPr>
            <a:endParaRPr lang="en-US"/>
          </a:p>
        </p:txBody>
      </p:sp>
      <p:sp>
        <p:nvSpPr>
          <p:cNvPr id="218115" name="Rectangle 3"/>
          <p:cNvSpPr>
            <a:spLocks noGrp="1" noChangeArrowheads="1"/>
          </p:cNvSpPr>
          <p:nvPr>
            <p:ph type="dt" idx="1"/>
          </p:nvPr>
        </p:nvSpPr>
        <p:spPr bwMode="auto">
          <a:xfrm>
            <a:off x="3886200" y="0"/>
            <a:ext cx="2971800" cy="461963"/>
          </a:xfrm>
          <a:prstGeom prst="rect">
            <a:avLst/>
          </a:prstGeom>
          <a:noFill/>
          <a:ln w="9525">
            <a:noFill/>
            <a:miter lim="800000"/>
            <a:headEnd/>
            <a:tailEnd/>
          </a:ln>
          <a:effectLst/>
        </p:spPr>
        <p:txBody>
          <a:bodyPr vert="horz" wrap="square" lIns="92844" tIns="46422" rIns="92844" bIns="46422" numCol="1" anchor="t" anchorCtr="0" compatLnSpc="1">
            <a:prstTxWarp prst="textNoShape">
              <a:avLst/>
            </a:prstTxWarp>
          </a:bodyPr>
          <a:lstStyle>
            <a:lvl1pPr algn="r" defTabSz="928688" eaLnBrk="1" hangingPunct="1">
              <a:defRPr sz="1200"/>
            </a:lvl1pPr>
          </a:lstStyle>
          <a:p>
            <a:pPr>
              <a:defRPr/>
            </a:pPr>
            <a:endParaRPr lang="en-US"/>
          </a:p>
        </p:txBody>
      </p:sp>
      <p:sp>
        <p:nvSpPr>
          <p:cNvPr id="147460" name="Rectangle 4"/>
          <p:cNvSpPr>
            <a:spLocks noGrp="1" noRot="1" noChangeAspect="1" noChangeArrowheads="1" noTextEdit="1"/>
          </p:cNvSpPr>
          <p:nvPr>
            <p:ph type="sldImg" idx="2"/>
          </p:nvPr>
        </p:nvSpPr>
        <p:spPr bwMode="auto">
          <a:xfrm>
            <a:off x="1114425" y="693738"/>
            <a:ext cx="4629150" cy="3471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7" name="Rectangle 5"/>
          <p:cNvSpPr>
            <a:spLocks noGrp="1" noChangeArrowheads="1"/>
          </p:cNvSpPr>
          <p:nvPr>
            <p:ph type="body" sz="quarter" idx="3"/>
          </p:nvPr>
        </p:nvSpPr>
        <p:spPr bwMode="auto">
          <a:xfrm>
            <a:off x="914400" y="4397375"/>
            <a:ext cx="5029200" cy="4243388"/>
          </a:xfrm>
          <a:prstGeom prst="rect">
            <a:avLst/>
          </a:prstGeom>
          <a:noFill/>
          <a:ln w="9525">
            <a:noFill/>
            <a:miter lim="800000"/>
            <a:headEnd/>
            <a:tailEnd/>
          </a:ln>
          <a:effectLst/>
        </p:spPr>
        <p:txBody>
          <a:bodyPr vert="horz" wrap="square" lIns="92844" tIns="46422" rIns="92844" bIns="464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8118" name="Rectangle 6"/>
          <p:cNvSpPr>
            <a:spLocks noGrp="1" noChangeArrowheads="1"/>
          </p:cNvSpPr>
          <p:nvPr>
            <p:ph type="ftr" sz="quarter" idx="4"/>
          </p:nvPr>
        </p:nvSpPr>
        <p:spPr bwMode="auto">
          <a:xfrm>
            <a:off x="0" y="8872538"/>
            <a:ext cx="2971800" cy="461962"/>
          </a:xfrm>
          <a:prstGeom prst="rect">
            <a:avLst/>
          </a:prstGeom>
          <a:noFill/>
          <a:ln w="9525">
            <a:noFill/>
            <a:miter lim="800000"/>
            <a:headEnd/>
            <a:tailEnd/>
          </a:ln>
          <a:effectLst/>
        </p:spPr>
        <p:txBody>
          <a:bodyPr vert="horz" wrap="square" lIns="92844" tIns="46422" rIns="92844" bIns="46422" numCol="1" anchor="b" anchorCtr="0" compatLnSpc="1">
            <a:prstTxWarp prst="textNoShape">
              <a:avLst/>
            </a:prstTxWarp>
          </a:bodyPr>
          <a:lstStyle>
            <a:lvl1pPr defTabSz="928688" eaLnBrk="1" hangingPunct="1">
              <a:defRPr sz="1200"/>
            </a:lvl1pPr>
          </a:lstStyle>
          <a:p>
            <a:pPr>
              <a:defRPr/>
            </a:pPr>
            <a:endParaRPr lang="en-US"/>
          </a:p>
        </p:txBody>
      </p:sp>
      <p:sp>
        <p:nvSpPr>
          <p:cNvPr id="218119" name="Rectangle 7"/>
          <p:cNvSpPr>
            <a:spLocks noGrp="1" noChangeArrowheads="1"/>
          </p:cNvSpPr>
          <p:nvPr>
            <p:ph type="sldNum" sz="quarter" idx="5"/>
          </p:nvPr>
        </p:nvSpPr>
        <p:spPr bwMode="auto">
          <a:xfrm>
            <a:off x="3886200" y="8872538"/>
            <a:ext cx="2971800" cy="461962"/>
          </a:xfrm>
          <a:prstGeom prst="rect">
            <a:avLst/>
          </a:prstGeom>
          <a:noFill/>
          <a:ln w="9525">
            <a:noFill/>
            <a:miter lim="800000"/>
            <a:headEnd/>
            <a:tailEnd/>
          </a:ln>
          <a:effectLst/>
        </p:spPr>
        <p:txBody>
          <a:bodyPr vert="horz" wrap="square" lIns="92844" tIns="46422" rIns="92844" bIns="46422" numCol="1" anchor="b" anchorCtr="0" compatLnSpc="1">
            <a:prstTxWarp prst="textNoShape">
              <a:avLst/>
            </a:prstTxWarp>
          </a:bodyPr>
          <a:lstStyle>
            <a:lvl1pPr algn="r" defTabSz="928688" eaLnBrk="1" hangingPunct="1">
              <a:defRPr sz="1200"/>
            </a:lvl1pPr>
          </a:lstStyle>
          <a:p>
            <a:pPr>
              <a:defRPr/>
            </a:pPr>
            <a:fld id="{419E56CB-A804-4F15-AE1F-324F8171D3B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66B95E4-321E-8B49-8B90-ECB5CE8C019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796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10 recommendations of</a:t>
            </a:r>
            <a:r>
              <a:rPr lang="en-US" baseline="0" dirty="0"/>
              <a:t> the group were synthesized in a report released in February of 2015</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75538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89897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(Valerie Slide)</a:t>
            </a:r>
          </a:p>
          <a:p>
            <a:pPr marL="0" indent="0">
              <a:buFontTx/>
              <a:buNone/>
            </a:pPr>
            <a:endParaRPr lang="en-US" dirty="0"/>
          </a:p>
          <a:p>
            <a:pPr marL="0" indent="0">
              <a:buFontTx/>
              <a:buNone/>
            </a:pPr>
            <a:r>
              <a:rPr lang="en-US" dirty="0"/>
              <a:t>In a moment,</a:t>
            </a:r>
            <a:r>
              <a:rPr lang="en-US" baseline="0" dirty="0"/>
              <a:t> Risa will walk you through the eligibility criteria and application process. All of the information in your packets, and that Risa will refer to, can also be found on our website. As you see in the screenshot up here, from the Finance Fund website, click: I am a Healthy Food Provider…</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61137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60811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96912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4788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76054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11762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49059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1168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8C7CDCE-A693-4C27-BE9B-5C40B34D3B4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2566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72646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9631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09238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CEAE65D-9C4C-7D4E-ACB3-EB18645E68D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5617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8C7CDCE-A693-4C27-BE9B-5C40B34D3B4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45347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44459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buFont typeface="Wingdings" panose="05000000000000000000" pitchFamily="2" charset="2"/>
              <a:buChar char="q"/>
            </a:pPr>
            <a:r>
              <a:rPr lang="en-US" sz="2800" dirty="0">
                <a:latin typeface="Arial" panose="020B0604020202020204" pitchFamily="34" charset="0"/>
                <a:ea typeface="Calibri" pitchFamily="34" charset="0"/>
                <a:cs typeface="Arial" panose="020B0604020202020204" pitchFamily="34" charset="0"/>
              </a:rPr>
              <a:t> Simplify the complexities of the financing process to help good ideas come to life.</a:t>
            </a:r>
          </a:p>
          <a:p>
            <a:pPr marL="344487" lvl="1" indent="0">
              <a:buNone/>
            </a:pPr>
            <a:r>
              <a:rPr lang="en-US" sz="2400" dirty="0">
                <a:latin typeface="Arial" panose="020B0604020202020204" pitchFamily="34" charset="0"/>
                <a:ea typeface="Calibri" pitchFamily="34" charset="0"/>
                <a:cs typeface="Arial" panose="020B0604020202020204" pitchFamily="34" charset="0"/>
              </a:rPr>
              <a:t>These ideas change systems, create jobs, address community needs, turn things around and improve the quality of life.</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6918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Over 2 million Ohio residents including more than half</a:t>
            </a:r>
            <a:r>
              <a:rPr lang="en-US" baseline="0" dirty="0"/>
              <a:t> a million children live in lower-income communities underserved by supermarkets</a:t>
            </a:r>
          </a:p>
          <a:p>
            <a:pPr marL="228600" indent="-228600">
              <a:buAutoNum type="arabicParenR"/>
            </a:pPr>
            <a:r>
              <a:rPr lang="en-US" dirty="0"/>
              <a:t>31% of children ages 10-17 are overweight</a:t>
            </a:r>
          </a:p>
          <a:p>
            <a:pPr marL="228600" indent="-228600">
              <a:buAutoNum type="arabicParenR"/>
            </a:pPr>
            <a:r>
              <a:rPr lang="en-US" dirty="0"/>
              <a:t>Ohio is 6</a:t>
            </a:r>
            <a:r>
              <a:rPr lang="en-US" baseline="30000" dirty="0"/>
              <a:t>th</a:t>
            </a:r>
            <a:r>
              <a:rPr lang="en-US" dirty="0"/>
              <a:t> worst state for supermarket access and</a:t>
            </a:r>
            <a:r>
              <a:rPr lang="en-US" baseline="0" dirty="0"/>
              <a:t> 10</a:t>
            </a:r>
            <a:r>
              <a:rPr lang="en-US" baseline="30000" dirty="0"/>
              <a:t>th</a:t>
            </a:r>
            <a:r>
              <a:rPr lang="en-US" baseline="0" dirty="0"/>
              <a:t> highest for infant mortality</a:t>
            </a:r>
          </a:p>
          <a:p>
            <a:pPr marL="228600" indent="-228600">
              <a:buAutoNum type="arabicParenR"/>
            </a:pPr>
            <a:r>
              <a:rPr lang="en-US" baseline="0" dirty="0"/>
              <a:t>The Commonwealth Fund 2013 Annual Report ranked Ohio 40</a:t>
            </a:r>
            <a:r>
              <a:rPr lang="en-US" baseline="30000" dirty="0"/>
              <a:t>th</a:t>
            </a:r>
            <a:r>
              <a:rPr lang="en-US" baseline="0" dirty="0"/>
              <a:t> for overall health among all states. </a:t>
            </a:r>
          </a:p>
          <a:p>
            <a:pPr marL="228600" indent="-228600">
              <a:buAutoNum type="arabicParenR"/>
            </a:pPr>
            <a:r>
              <a:rPr lang="en-US" baseline="0" dirty="0"/>
              <a:t>The State spends $57 billion every year to address burden of chronic diseases</a:t>
            </a:r>
          </a:p>
          <a:p>
            <a:pPr marL="228600" indent="-228600">
              <a:buAutoNum type="arabicParenR"/>
            </a:pPr>
            <a:r>
              <a:rPr lang="en-US" baseline="0" dirty="0"/>
              <a:t>Fruit and vegetable intake can increase up to 32% with each additional supermarket in a community </a:t>
            </a:r>
          </a:p>
          <a:p>
            <a:pPr marL="228600" indent="-228600">
              <a:buAutoNum type="arabicParenR"/>
            </a:pPr>
            <a:r>
              <a:rPr lang="en-US" baseline="0" dirty="0"/>
              <a:t>Potential health care savings by 2020 if Ohio’s BMI is reduced by 5%</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5326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What you seeing on the screen are examples of the range of projects supported by</a:t>
            </a:r>
            <a:r>
              <a:rPr lang="en-US" baseline="0" dirty="0">
                <a:ea typeface="ＭＳ Ｐゴシック" pitchFamily="34" charset="-128"/>
              </a:rPr>
              <a:t> </a:t>
            </a:r>
            <a:r>
              <a:rPr lang="en-US" dirty="0">
                <a:ea typeface="ＭＳ Ｐゴシック" pitchFamily="34" charset="-128"/>
              </a:rPr>
              <a:t>the PA FFFI</a:t>
            </a:r>
            <a:r>
              <a:rPr lang="en-US" baseline="0" dirty="0">
                <a:ea typeface="ＭＳ Ｐゴシック" pitchFamily="34" charset="-128"/>
              </a:rPr>
              <a:t> including </a:t>
            </a:r>
            <a:r>
              <a:rPr lang="en-US" dirty="0">
                <a:ea typeface="ＭＳ Ｐゴシック" pitchFamily="34" charset="-128"/>
              </a:rPr>
              <a:t>current photo of progress plaza, a bustling shopping center in the middle of North Philadelphia, a corner store that got</a:t>
            </a:r>
            <a:r>
              <a:rPr lang="en-US" baseline="0" dirty="0">
                <a:ea typeface="ＭＳ Ｐゴシック" pitchFamily="34" charset="-128"/>
              </a:rPr>
              <a:t> a renovation in Philadelphia, a small town grocer in Gettysburg, PA and a farmer's market in a rural small town of PA</a:t>
            </a:r>
            <a:r>
              <a:rPr lang="en-US" dirty="0">
                <a:ea typeface="ＭＳ Ｐゴシック" pitchFamily="34" charset="-128"/>
              </a:rPr>
              <a:t>. </a:t>
            </a:r>
          </a:p>
          <a:p>
            <a:endParaRPr lang="en-US" dirty="0">
              <a:ea typeface="ＭＳ Ｐゴシック" pitchFamily="34" charset="-128"/>
            </a:endParaRPr>
          </a:p>
          <a:p>
            <a:r>
              <a:rPr lang="en-US" b="1" dirty="0">
                <a:ea typeface="ＭＳ Ｐゴシック" pitchFamily="34" charset="-128"/>
              </a:rPr>
              <a:t>The Fresh Grocer at Progress Plaza: </a:t>
            </a:r>
            <a:r>
              <a:rPr lang="en-US" dirty="0">
                <a:ea typeface="ＭＳ Ｐゴシック" pitchFamily="34" charset="-128"/>
              </a:rPr>
              <a:t>The Supermarket closed it’s doors in 1998, which had disastrous effects on local residents, who had to start relying on convenience stores or take multiple buses to access the closet full service supermarket. </a:t>
            </a:r>
          </a:p>
          <a:p>
            <a:endParaRPr lang="en-US" dirty="0">
              <a:ea typeface="ＭＳ Ｐゴシック" pitchFamily="34" charset="-128"/>
            </a:endParaRPr>
          </a:p>
          <a:p>
            <a:r>
              <a:rPr lang="en-US" dirty="0">
                <a:ea typeface="ＭＳ Ｐゴシック" pitchFamily="34" charset="-128"/>
              </a:rPr>
              <a:t>Fortunately, with funding available through the Pennsylvania Fresh Food Financing Initiative, a new, and much needed supermarket, returned to the Progress Plaza site in 2009. </a:t>
            </a:r>
          </a:p>
          <a:p>
            <a:endParaRPr lang="en-US" dirty="0">
              <a:ea typeface="ＭＳ Ｐゴシック" pitchFamily="34" charset="-128"/>
            </a:endParaRPr>
          </a:p>
          <a:p>
            <a:r>
              <a:rPr lang="en-US" dirty="0">
                <a:ea typeface="ＭＳ Ｐゴシック" pitchFamily="34" charset="-128"/>
              </a:rPr>
              <a:t>PA FFFI provided $1 million in grant funding for predevelopment costs for a new supermarket as well as $1.8 million in loans for equipment financing and $13.7 million in New Market Tax Credit Savings.  </a:t>
            </a:r>
          </a:p>
          <a:p>
            <a:endParaRPr lang="en-US" dirty="0">
              <a:ea typeface="ＭＳ Ｐゴシック" pitchFamily="34" charset="-128"/>
            </a:endParaRPr>
          </a:p>
          <a:p>
            <a:r>
              <a:rPr lang="en-US" dirty="0">
                <a:ea typeface="ＭＳ Ｐゴシック" pitchFamily="34" charset="-128"/>
              </a:rPr>
              <a:t>The Fresh Grocer market brings fresh foods to the neighborhood,</a:t>
            </a:r>
            <a:r>
              <a:rPr lang="en-US" baseline="0" dirty="0">
                <a:ea typeface="ＭＳ Ｐゴシック" pitchFamily="34" charset="-128"/>
              </a:rPr>
              <a:t> </a:t>
            </a:r>
            <a:r>
              <a:rPr lang="en-US" dirty="0">
                <a:ea typeface="ＭＳ Ｐゴシック" pitchFamily="34" charset="-128"/>
              </a:rPr>
              <a:t>employees 225 full-time people, with 80 percent of them living within a two mile radius.</a:t>
            </a:r>
          </a:p>
          <a:p>
            <a:endParaRPr lang="en-US" dirty="0">
              <a:ea typeface="ＭＳ Ｐゴシック" pitchFamily="34" charset="-128"/>
            </a:endParaRPr>
          </a:p>
          <a:p>
            <a:r>
              <a:rPr lang="en-US" altLang="zh-CN" b="1" dirty="0" err="1">
                <a:cs typeface="宋体"/>
              </a:rPr>
              <a:t>Bloss</a:t>
            </a:r>
            <a:r>
              <a:rPr lang="en-US" altLang="zh-CN" b="1" baseline="0" dirty="0">
                <a:cs typeface="宋体"/>
              </a:rPr>
              <a:t> Holiday Market:</a:t>
            </a:r>
            <a:r>
              <a:rPr lang="en-US" altLang="zh-CN" b="1" dirty="0">
                <a:cs typeface="宋体"/>
              </a:rPr>
              <a:t> </a:t>
            </a:r>
            <a:r>
              <a:rPr lang="en-US" altLang="zh-CN" dirty="0">
                <a:cs typeface="宋体"/>
              </a:rPr>
              <a:t>want to highlight one of the many stores that we have funded in Pennsylvania’s rural communities. When the owners of </a:t>
            </a:r>
            <a:r>
              <a:rPr lang="en-US" altLang="zh-CN" dirty="0" err="1">
                <a:cs typeface="宋体"/>
              </a:rPr>
              <a:t>Bloss</a:t>
            </a:r>
            <a:r>
              <a:rPr lang="en-US" altLang="zh-CN" dirty="0">
                <a:cs typeface="宋体"/>
              </a:rPr>
              <a:t> Holiday Market decided to retire, the 1,400 person rural community of </a:t>
            </a:r>
            <a:r>
              <a:rPr lang="en-US" altLang="zh-CN" dirty="0" err="1">
                <a:cs typeface="宋体"/>
              </a:rPr>
              <a:t>Blossburg</a:t>
            </a:r>
            <a:r>
              <a:rPr lang="en-US" altLang="zh-CN" dirty="0">
                <a:cs typeface="宋体"/>
              </a:rPr>
              <a:t>, Pennsylvania, faced the loss of its only food market and the only supplier of groceries and fresh produce miles.  A closed market would mean the loss of almost </a:t>
            </a:r>
            <a:r>
              <a:rPr lang="en-US" altLang="zh-CN" b="1" dirty="0">
                <a:cs typeface="宋体"/>
              </a:rPr>
              <a:t>30 jobs </a:t>
            </a:r>
            <a:r>
              <a:rPr lang="en-US" altLang="zh-CN" dirty="0">
                <a:cs typeface="宋体"/>
              </a:rPr>
              <a:t>and the loss of the only store in the area to accept </a:t>
            </a:r>
            <a:r>
              <a:rPr lang="en-US" altLang="zh-CN" b="1" dirty="0">
                <a:cs typeface="宋体"/>
              </a:rPr>
              <a:t>food stamps</a:t>
            </a:r>
            <a:r>
              <a:rPr lang="en-US" altLang="zh-CN" dirty="0">
                <a:cs typeface="宋体"/>
              </a:rPr>
              <a:t> and vouchers for </a:t>
            </a:r>
            <a:r>
              <a:rPr lang="en-US" altLang="zh-CN" b="1" dirty="0">
                <a:cs typeface="宋体"/>
              </a:rPr>
              <a:t>families in need</a:t>
            </a:r>
            <a:r>
              <a:rPr lang="en-US" altLang="zh-CN" dirty="0">
                <a:cs typeface="宋体"/>
              </a:rPr>
              <a:t> from the local Salvation Army. </a:t>
            </a:r>
          </a:p>
          <a:p>
            <a:endParaRPr lang="en-US" altLang="zh-CN" dirty="0">
              <a:cs typeface="宋体"/>
            </a:endParaRPr>
          </a:p>
          <a:p>
            <a:r>
              <a:rPr lang="en-US" altLang="zh-CN" dirty="0">
                <a:cs typeface="宋体"/>
              </a:rPr>
              <a:t>The FFFI provided an entrepreneurial, young couple, Melanie and Ryan </a:t>
            </a:r>
            <a:r>
              <a:rPr lang="en-US" altLang="zh-CN" dirty="0" err="1">
                <a:cs typeface="宋体"/>
              </a:rPr>
              <a:t>Shaut</a:t>
            </a:r>
            <a:r>
              <a:rPr lang="en-US" altLang="zh-CN" dirty="0">
                <a:cs typeface="宋体"/>
              </a:rPr>
              <a:t>, with </a:t>
            </a:r>
            <a:r>
              <a:rPr lang="en-US" altLang="zh-CN" b="1" dirty="0">
                <a:cs typeface="宋体"/>
              </a:rPr>
              <a:t>$25,000 in grant </a:t>
            </a:r>
            <a:r>
              <a:rPr lang="en-US" altLang="zh-CN" dirty="0">
                <a:cs typeface="宋体"/>
              </a:rPr>
              <a:t>funding, to assist them in completing the purchase of the market and acquiring much-needed new equipment.  This one-time funding helped to overcome the high up-front costs associated with purchasing the store; today sales at the market have been strong and the business is thriving.</a:t>
            </a:r>
            <a:r>
              <a:rPr lang="en-US" altLang="zh-CN" baseline="0" dirty="0">
                <a:cs typeface="宋体"/>
              </a:rPr>
              <a:t> </a:t>
            </a:r>
            <a:r>
              <a:rPr lang="en-US" altLang="zh-CN" dirty="0">
                <a:cs typeface="宋体"/>
              </a:rPr>
              <a:t>The FFFI enabled this community to continue to have walkable access to fresh, healthy foods and retain and add good jobs.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Romano’s Grocery, Philadelphia:</a:t>
            </a:r>
            <a:r>
              <a:rPr lang="en-US" sz="1200" b="1" i="0" kern="1200" baseline="0" dirty="0">
                <a:solidFill>
                  <a:schemeClr val="tx1"/>
                </a:solidFill>
                <a:effectLst/>
                <a:latin typeface="+mn-lt"/>
                <a:ea typeface="+mn-ea"/>
                <a:cs typeface="+mn-cs"/>
              </a:rPr>
              <a:t> </a:t>
            </a:r>
            <a:r>
              <a:rPr lang="en-US" sz="1200" i="0" kern="1200" baseline="0" dirty="0">
                <a:solidFill>
                  <a:schemeClr val="tx1"/>
                </a:solidFill>
                <a:effectLst/>
                <a:latin typeface="+mn-lt"/>
                <a:ea typeface="+mn-ea"/>
                <a:cs typeface="+mn-cs"/>
              </a:rPr>
              <a:t>is a</a:t>
            </a:r>
            <a:r>
              <a:rPr lang="en-US" altLang="zh-CN" dirty="0">
                <a:cs typeface="宋体"/>
              </a:rPr>
              <a:t>nother interesting project that received funding through the program. </a:t>
            </a:r>
            <a:r>
              <a:rPr lang="en-US" sz="1200" kern="1200" dirty="0">
                <a:solidFill>
                  <a:schemeClr val="tx1"/>
                </a:solidFill>
                <a:effectLst/>
                <a:latin typeface="+mn-lt"/>
                <a:ea typeface="+mn-ea"/>
                <a:cs typeface="+mn-cs"/>
              </a:rPr>
              <a:t>Formerly a typical corner store selling dry goods, candy, sundries, and a small selection of fresh foods, Romano’s Grocery has been completely transformed. With funding from FFFI and DCED’s Minority Food Retailer Program, along with support from the William Penn Foundation and TRF’s Sustainable Development Fund, the owner, Juan Romano, renovated the store using green building practices. Romano’s Grocery is now able to expand its business and stock more fresh fruits and vegetables. Energy-efficient lighting, refrigerators that are 25% to 35% more efficient than standard ones and a ductless HVAC system minimize the additional energy costs associated with the refrigeration needed to stock fruits and vegetables. </a:t>
            </a:r>
          </a:p>
          <a:p>
            <a:endParaRPr lang="en-US"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Lancaster, Central Market:</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Situated in the heart of Lancaster, Central Market is the oldest farmer’s market in the country and the only major source of fresh food in the city.   When this historic community asset needed critical infrastructure improvements to continue operating, FFFI partnered with city, state, and regional efforts to ensure that Central Market could continue to serve the fresh food needs of residents.  With grant funding from FFFI, the Market was able to make important improvements so that the 60 plus small business vendors selling a variety of local fresh produce, meats, and seafood can remain in that location.  As a result, Central Market will continue to remain a treasure and an important economic generator for Lancaster City and County for generations to come.</a:t>
            </a:r>
          </a:p>
          <a:p>
            <a:pPr>
              <a:defRPr/>
            </a:pPr>
            <a:endParaRPr lang="en-US" dirty="0"/>
          </a:p>
          <a:p>
            <a:r>
              <a:rPr lang="en-US" dirty="0"/>
              <a:t>$100,000 Grant</a:t>
            </a:r>
          </a:p>
          <a:p>
            <a:endParaRPr lang="en-US" dirty="0"/>
          </a:p>
          <a:p>
            <a:r>
              <a:rPr lang="en-US" dirty="0"/>
              <a:t>$4,000,000 Total Project Costs</a:t>
            </a:r>
          </a:p>
          <a:p>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6238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so the Healthy Food Financing Task Force - a group of nearly 50 grocery industry, public health, economic development, philanthropic and other leaders, convened in the spring on 2014 to address this issue of a lack of access to healthy foods in unreserved areas throughout the state. Over the course of a year the group identified the key barriers to grocery store development in underserved areas and developed recommendations to overcome those barriers.</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68062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Policy</a:t>
            </a:r>
            <a:r>
              <a:rPr lang="en-US" baseline="0" dirty="0"/>
              <a:t> recommendation report included 10 policy recommendations put forth by the Ohio Healthy Food Task Force. We used this report to educate the policy makers about the need around the state and how collective we came to a solution.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CF22F7-D3B7-4AC4-B7B8-4E0D0F98D5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238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5.xml"/><Relationship Id="rId4" Type="http://schemas.openxmlformats.org/officeDocument/2006/relationships/image" Target="../media/image15.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20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700B372E-9B45-42B8-A4EF-C1520E401FBC}" type="datetimeFigureOut">
              <a:rPr lang="en-US"/>
              <a:pPr>
                <a:defRPr/>
              </a:pPr>
              <a:t>12/6/2016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9CD69CBE-196D-46E8-9261-AD96CC720B62}" type="slidenum">
              <a:rPr lang="en-US"/>
              <a:pPr>
                <a:defRPr/>
              </a:pPr>
              <a:t>‹#›</a:t>
            </a:fld>
            <a:endParaRPr lang="en-US"/>
          </a:p>
        </p:txBody>
      </p:sp>
    </p:spTree>
    <p:extLst>
      <p:ext uri="{BB962C8B-B14F-4D97-AF65-F5344CB8AC3E}">
        <p14:creationId xmlns:p14="http://schemas.microsoft.com/office/powerpoint/2010/main" val="3790589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0D01F0CF-E3D5-46A0-B195-DF5CE205A68C}" type="datetimeFigureOut">
              <a:rPr lang="en-US"/>
              <a:pPr>
                <a:defRPr/>
              </a:pPr>
              <a:t>12/6/2016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CFD1A1F6-4819-4168-8E15-B0D32B281872}" type="slidenum">
              <a:rPr lang="en-US"/>
              <a:pPr>
                <a:defRPr/>
              </a:pPr>
              <a:t>‹#›</a:t>
            </a:fld>
            <a:endParaRPr lang="en-US"/>
          </a:p>
        </p:txBody>
      </p:sp>
    </p:spTree>
    <p:extLst>
      <p:ext uri="{BB962C8B-B14F-4D97-AF65-F5344CB8AC3E}">
        <p14:creationId xmlns:p14="http://schemas.microsoft.com/office/powerpoint/2010/main" val="1960530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312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39D90576-7FA8-4470-9A92-0AC11811AFF0}" type="datetimeFigureOut">
              <a:rPr lang="en-US"/>
              <a:pPr>
                <a:defRPr/>
              </a:pPr>
              <a:t>12/6/2016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6041ADDD-4C0E-4CAD-A2F8-DF7064D1E960}" type="slidenum">
              <a:rPr lang="en-US"/>
              <a:pPr>
                <a:defRPr/>
              </a:pPr>
              <a:t>‹#›</a:t>
            </a:fld>
            <a:endParaRPr lang="en-US"/>
          </a:p>
        </p:txBody>
      </p:sp>
    </p:spTree>
    <p:extLst>
      <p:ext uri="{BB962C8B-B14F-4D97-AF65-F5344CB8AC3E}">
        <p14:creationId xmlns:p14="http://schemas.microsoft.com/office/powerpoint/2010/main" val="3774810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BD4D83D6-B1DA-486C-9DD6-2E7E2B979847}" type="datetimeFigureOut">
              <a:rPr lang="en-US"/>
              <a:pPr>
                <a:defRPr/>
              </a:pPr>
              <a:t>12/6/2016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C0D1CF6F-C886-480A-BD8F-819DD6C36180}" type="slidenum">
              <a:rPr lang="en-US"/>
              <a:pPr>
                <a:defRPr/>
              </a:pPr>
              <a:t>‹#›</a:t>
            </a:fld>
            <a:endParaRPr lang="en-US"/>
          </a:p>
        </p:txBody>
      </p:sp>
    </p:spTree>
    <p:extLst>
      <p:ext uri="{BB962C8B-B14F-4D97-AF65-F5344CB8AC3E}">
        <p14:creationId xmlns:p14="http://schemas.microsoft.com/office/powerpoint/2010/main" val="2459840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CE3458F5-0687-4442-9B65-B01FABE1BA79}" type="datetimeFigureOut">
              <a:rPr lang="en-US"/>
              <a:pPr>
                <a:defRPr/>
              </a:pPr>
              <a:t>12/6/2016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CC77AC68-E520-488D-979C-7BA15649AD05}" type="slidenum">
              <a:rPr lang="en-US"/>
              <a:pPr>
                <a:defRPr/>
              </a:pPr>
              <a:t>‹#›</a:t>
            </a:fld>
            <a:endParaRPr lang="en-US"/>
          </a:p>
        </p:txBody>
      </p:sp>
    </p:spTree>
    <p:extLst>
      <p:ext uri="{BB962C8B-B14F-4D97-AF65-F5344CB8AC3E}">
        <p14:creationId xmlns:p14="http://schemas.microsoft.com/office/powerpoint/2010/main" val="871626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CD7F57CF-F54D-42C8-B609-95E4D794C913}" type="datetimeFigureOut">
              <a:rPr lang="en-US"/>
              <a:pPr>
                <a:defRPr/>
              </a:pPr>
              <a:t>12/6/2016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19899028-FCE5-4A61-8435-DEC24E91A84D}" type="slidenum">
              <a:rPr lang="en-US"/>
              <a:pPr>
                <a:defRPr/>
              </a:pPr>
              <a:t>‹#›</a:t>
            </a:fld>
            <a:endParaRPr lang="en-US"/>
          </a:p>
        </p:txBody>
      </p:sp>
    </p:spTree>
    <p:extLst>
      <p:ext uri="{BB962C8B-B14F-4D97-AF65-F5344CB8AC3E}">
        <p14:creationId xmlns:p14="http://schemas.microsoft.com/office/powerpoint/2010/main" val="2567075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593A57CA-801B-482A-97FF-E8822BBC739E}" type="datetimeFigureOut">
              <a:rPr lang="en-US"/>
              <a:pPr>
                <a:defRPr/>
              </a:pPr>
              <a:t>12/6/2016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9684117F-FFE3-42ED-AA23-9E25C60EABDF}" type="slidenum">
              <a:rPr lang="en-US"/>
              <a:pPr>
                <a:defRPr/>
              </a:pPr>
              <a:t>‹#›</a:t>
            </a:fld>
            <a:endParaRPr lang="en-US"/>
          </a:p>
        </p:txBody>
      </p:sp>
    </p:spTree>
    <p:extLst>
      <p:ext uri="{BB962C8B-B14F-4D97-AF65-F5344CB8AC3E}">
        <p14:creationId xmlns:p14="http://schemas.microsoft.com/office/powerpoint/2010/main" val="4134034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A3B5295C-CF19-43C8-A6C9-DFA8BBF4B8AC}" type="datetimeFigureOut">
              <a:rPr lang="en-US"/>
              <a:pPr>
                <a:defRPr/>
              </a:pPr>
              <a:t>12/6/2016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45BF0158-F1B1-480D-975E-711FC6E8DA67}" type="slidenum">
              <a:rPr lang="en-US"/>
              <a:pPr>
                <a:defRPr/>
              </a:pPr>
              <a:t>‹#›</a:t>
            </a:fld>
            <a:endParaRPr lang="en-US"/>
          </a:p>
        </p:txBody>
      </p:sp>
    </p:spTree>
    <p:extLst>
      <p:ext uri="{BB962C8B-B14F-4D97-AF65-F5344CB8AC3E}">
        <p14:creationId xmlns:p14="http://schemas.microsoft.com/office/powerpoint/2010/main" val="1281434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D3FC4BE2-C14A-4946-9A31-86708A39F0AE}" type="datetimeFigureOut">
              <a:rPr lang="en-US"/>
              <a:pPr>
                <a:defRPr/>
              </a:pPr>
              <a:t>12/6/2016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BBE7C357-43A1-4924-B070-3F13035B7BB6}" type="slidenum">
              <a:rPr lang="en-US"/>
              <a:pPr>
                <a:defRPr/>
              </a:pPr>
              <a:t>‹#›</a:t>
            </a:fld>
            <a:endParaRPr lang="en-US"/>
          </a:p>
        </p:txBody>
      </p:sp>
    </p:spTree>
    <p:extLst>
      <p:ext uri="{BB962C8B-B14F-4D97-AF65-F5344CB8AC3E}">
        <p14:creationId xmlns:p14="http://schemas.microsoft.com/office/powerpoint/2010/main" val="2260273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0691D22C-EC22-4096-B5AB-9E21D5868F06}" type="datetimeFigureOut">
              <a:rPr lang="en-US"/>
              <a:pPr>
                <a:defRPr/>
              </a:pPr>
              <a:t>12/6/2016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0882A588-8BD6-4240-AC12-AAF34529CF72}" type="slidenum">
              <a:rPr lang="en-US"/>
              <a:pPr>
                <a:defRPr/>
              </a:pPr>
              <a:t>‹#›</a:t>
            </a:fld>
            <a:endParaRPr lang="en-US"/>
          </a:p>
        </p:txBody>
      </p:sp>
    </p:spTree>
    <p:extLst>
      <p:ext uri="{BB962C8B-B14F-4D97-AF65-F5344CB8AC3E}">
        <p14:creationId xmlns:p14="http://schemas.microsoft.com/office/powerpoint/2010/main" val="1886885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36859F2F-BC3E-4B0A-B112-19B23DBCA256}" type="datetimeFigureOut">
              <a:rPr lang="en-US"/>
              <a:pPr>
                <a:defRPr/>
              </a:pPr>
              <a:t>12/6/2016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CE18E14A-804E-40E8-AE45-5C2FF65B9AC2}" type="slidenum">
              <a:rPr lang="en-US"/>
              <a:pPr>
                <a:defRPr/>
              </a:pPr>
              <a:t>‹#›</a:t>
            </a:fld>
            <a:endParaRPr lang="en-US"/>
          </a:p>
        </p:txBody>
      </p:sp>
    </p:spTree>
    <p:extLst>
      <p:ext uri="{BB962C8B-B14F-4D97-AF65-F5344CB8AC3E}">
        <p14:creationId xmlns:p14="http://schemas.microsoft.com/office/powerpoint/2010/main" val="2055698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F366B139-5E8D-43DC-A1B6-BAB58DDA27F2}" type="datetimeFigureOut">
              <a:rPr lang="en-US"/>
              <a:pPr>
                <a:defRPr/>
              </a:pPr>
              <a:t>12/6/2016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8C0AC842-B169-4930-9D8B-B1B993DE99E6}" type="slidenum">
              <a:rPr lang="en-US"/>
              <a:pPr>
                <a:defRPr/>
              </a:pPr>
              <a:t>‹#›</a:t>
            </a:fld>
            <a:endParaRPr lang="en-US"/>
          </a:p>
        </p:txBody>
      </p:sp>
    </p:spTree>
    <p:extLst>
      <p:ext uri="{BB962C8B-B14F-4D97-AF65-F5344CB8AC3E}">
        <p14:creationId xmlns:p14="http://schemas.microsoft.com/office/powerpoint/2010/main" val="3178417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948718CA-0389-4A01-B9D4-9F658BF39823}" type="datetimeFigureOut">
              <a:rPr lang="en-US"/>
              <a:pPr>
                <a:defRPr/>
              </a:pPr>
              <a:t>12/6/2016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40C37830-5061-4006-A059-6894BE3F7804}" type="slidenum">
              <a:rPr lang="en-US"/>
              <a:pPr>
                <a:defRPr/>
              </a:pPr>
              <a:t>‹#›</a:t>
            </a:fld>
            <a:endParaRPr lang="en-US"/>
          </a:p>
        </p:txBody>
      </p:sp>
    </p:spTree>
    <p:extLst>
      <p:ext uri="{BB962C8B-B14F-4D97-AF65-F5344CB8AC3E}">
        <p14:creationId xmlns:p14="http://schemas.microsoft.com/office/powerpoint/2010/main" val="2566696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76FD027-0D57-7C4F-BA63-67C2D8F28E11}"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1382909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6FD027-0D57-7C4F-BA63-67C2D8F28E11}"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3048260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6FD027-0D57-7C4F-BA63-67C2D8F28E11}"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1689684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6FD027-0D57-7C4F-BA63-67C2D8F28E11}" type="datetimeFigureOut">
              <a:rPr lang="en-US" smtClean="0"/>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2435041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6FD027-0D57-7C4F-BA63-67C2D8F28E11}" type="datetimeFigureOut">
              <a:rPr lang="en-US" smtClean="0"/>
              <a:t>12/6/2016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2264229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6FD027-0D57-7C4F-BA63-67C2D8F28E11}" type="datetimeFigureOut">
              <a:rPr lang="en-US" smtClean="0"/>
              <a:t>12/6/2016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212355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6FD027-0D57-7C4F-BA63-67C2D8F28E11}" type="datetimeFigureOut">
              <a:rPr lang="en-US" smtClean="0"/>
              <a:t>12/6/2016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244474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67817882-7EDD-4495-A682-75F849AF8458}" type="datetimeFigureOut">
              <a:rPr lang="en-US"/>
              <a:pPr>
                <a:defRPr/>
              </a:pPr>
              <a:t>12/6/2016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53D8C6E5-3A47-4489-90B5-93386C092376}" type="slidenum">
              <a:rPr lang="en-US"/>
              <a:pPr>
                <a:defRPr/>
              </a:pPr>
              <a:t>‹#›</a:t>
            </a:fld>
            <a:endParaRPr lang="en-US"/>
          </a:p>
        </p:txBody>
      </p:sp>
    </p:spTree>
    <p:extLst>
      <p:ext uri="{BB962C8B-B14F-4D97-AF65-F5344CB8AC3E}">
        <p14:creationId xmlns:p14="http://schemas.microsoft.com/office/powerpoint/2010/main" val="206450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76FD027-0D57-7C4F-BA63-67C2D8F28E11}" type="datetimeFigureOut">
              <a:rPr lang="en-US" smtClean="0"/>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3585002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76FD027-0D57-7C4F-BA63-67C2D8F28E11}" type="datetimeFigureOut">
              <a:rPr lang="en-US" smtClean="0"/>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1679055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6FD027-0D57-7C4F-BA63-67C2D8F28E11}"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2134948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6FD027-0D57-7C4F-BA63-67C2D8F28E11}"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76A91D-2E8A-8846-A917-9820515514C9}" type="slidenum">
              <a:rPr lang="en-US" smtClean="0"/>
              <a:t>‹#›</a:t>
            </a:fld>
            <a:endParaRPr lang="en-US"/>
          </a:p>
        </p:txBody>
      </p:sp>
    </p:spTree>
    <p:extLst>
      <p:ext uri="{BB962C8B-B14F-4D97-AF65-F5344CB8AC3E}">
        <p14:creationId xmlns:p14="http://schemas.microsoft.com/office/powerpoint/2010/main" val="1318932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41"/>
            <a:ext cx="8229600" cy="476185"/>
          </a:xfrm>
        </p:spPr>
        <p:txBody>
          <a:bodyPr/>
          <a:lstStyle/>
          <a:p>
            <a:r>
              <a:rPr lang="en-US"/>
              <a:t>Click to edit Master title style</a:t>
            </a:r>
          </a:p>
        </p:txBody>
      </p:sp>
      <p:sp>
        <p:nvSpPr>
          <p:cNvPr id="5" name="Text Placeholder 10"/>
          <p:cNvSpPr>
            <a:spLocks noGrp="1"/>
          </p:cNvSpPr>
          <p:nvPr>
            <p:ph type="body" sz="quarter" idx="13"/>
          </p:nvPr>
        </p:nvSpPr>
        <p:spPr bwMode="gray">
          <a:xfrm>
            <a:off x="457200" y="522224"/>
            <a:ext cx="8229600" cy="493776"/>
          </a:xfr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rtl="0" fontAlgn="base">
              <a:spcBef>
                <a:spcPts val="900"/>
              </a:spcBef>
              <a:spcAft>
                <a:spcPct val="0"/>
              </a:spcAft>
              <a:buNone/>
              <a:defRPr lang="en-US" sz="1350" i="1" smtClean="0">
                <a:solidFill>
                  <a:schemeClr val="tx1"/>
                </a:solidFill>
                <a:latin typeface="+mj-lt"/>
                <a:ea typeface="+mn-ea"/>
                <a:cs typeface="Calibri" pitchFamily="34" charset="0"/>
              </a:defRPr>
            </a:lvl1pPr>
            <a:lvl2pPr marL="0" indent="0" algn="l" rtl="0" fontAlgn="base">
              <a:spcBef>
                <a:spcPts val="900"/>
              </a:spcBef>
              <a:spcAft>
                <a:spcPct val="0"/>
              </a:spcAft>
              <a:buNone/>
              <a:defRPr lang="en-US" sz="1500" i="1" smtClean="0">
                <a:solidFill>
                  <a:schemeClr val="tx1"/>
                </a:solidFill>
                <a:latin typeface="+mj-lt"/>
                <a:ea typeface="+mn-ea"/>
                <a:cs typeface="Calibri" pitchFamily="34" charset="0"/>
              </a:defRPr>
            </a:lvl2pPr>
            <a:lvl3pPr marL="0" indent="0" algn="l" rtl="0" fontAlgn="base">
              <a:spcBef>
                <a:spcPts val="900"/>
              </a:spcBef>
              <a:spcAft>
                <a:spcPct val="0"/>
              </a:spcAft>
              <a:buNone/>
              <a:defRPr lang="en-US" sz="1500" i="1" smtClean="0">
                <a:solidFill>
                  <a:schemeClr val="tx1"/>
                </a:solidFill>
                <a:latin typeface="+mj-lt"/>
                <a:ea typeface="+mn-ea"/>
                <a:cs typeface="Calibri" pitchFamily="34" charset="0"/>
              </a:defRPr>
            </a:lvl3pPr>
            <a:lvl4pPr marL="0" indent="0" algn="l" rtl="0" fontAlgn="base">
              <a:spcBef>
                <a:spcPts val="900"/>
              </a:spcBef>
              <a:spcAft>
                <a:spcPct val="0"/>
              </a:spcAft>
              <a:buNone/>
              <a:defRPr lang="en-US" sz="1500" i="1" smtClean="0">
                <a:solidFill>
                  <a:schemeClr val="tx1"/>
                </a:solidFill>
                <a:latin typeface="+mj-lt"/>
                <a:ea typeface="+mn-ea"/>
                <a:cs typeface="Calibri" pitchFamily="34" charset="0"/>
              </a:defRPr>
            </a:lvl4pPr>
            <a:lvl5pPr marL="0" indent="0" algn="l" rtl="0" fontAlgn="base">
              <a:spcBef>
                <a:spcPts val="900"/>
              </a:spcBef>
              <a:spcAft>
                <a:spcPct val="0"/>
              </a:spcAft>
              <a:buNone/>
              <a:defRPr lang="en-US" sz="1500" i="1" dirty="0" smtClean="0">
                <a:solidFill>
                  <a:schemeClr val="tx1"/>
                </a:solidFill>
                <a:latin typeface="+mj-lt"/>
                <a:ea typeface="+mn-ea"/>
                <a:cs typeface="Calibri" pitchFamily="34" charset="0"/>
              </a:defRPr>
            </a:lvl5pPr>
          </a:lstStyle>
          <a:p>
            <a:pPr lvl="0"/>
            <a:r>
              <a:rPr lang="en-US"/>
              <a:t>Click to edit Master text styles</a:t>
            </a:r>
          </a:p>
        </p:txBody>
      </p:sp>
    </p:spTree>
    <p:extLst>
      <p:ext uri="{BB962C8B-B14F-4D97-AF65-F5344CB8AC3E}">
        <p14:creationId xmlns:p14="http://schemas.microsoft.com/office/powerpoint/2010/main" val="220655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234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792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pic>
        <p:nvPicPr>
          <p:cNvPr id="5" name="Picture 4" descr="kidanddad.jpg"/>
          <p:cNvPicPr>
            <a:picLocks noChangeAspect="1"/>
          </p:cNvPicPr>
          <p:nvPr userDrawn="1"/>
        </p:nvPicPr>
        <p:blipFill>
          <a:blip r:embed="rId2"/>
          <a:srcRect/>
          <a:stretch>
            <a:fillRect/>
          </a:stretch>
        </p:blipFill>
        <p:spPr>
          <a:xfrm>
            <a:off x="0" y="0"/>
            <a:ext cx="9144000" cy="6858000"/>
          </a:xfrm>
          <a:prstGeom prst="rect">
            <a:avLst/>
          </a:prstGeom>
        </p:spPr>
      </p:pic>
      <p:pic>
        <p:nvPicPr>
          <p:cNvPr id="6" name="Picture 2" descr="Corner Triangles 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13" y="-12700"/>
            <a:ext cx="3354388" cy="307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itle 2"/>
          <p:cNvSpPr>
            <a:spLocks noGrp="1"/>
          </p:cNvSpPr>
          <p:nvPr>
            <p:ph type="title" hasCustomPrompt="1"/>
          </p:nvPr>
        </p:nvSpPr>
        <p:spPr>
          <a:xfrm>
            <a:off x="457200" y="3208338"/>
            <a:ext cx="8229600" cy="893762"/>
          </a:xfrm>
          <a:prstGeom prst="rect">
            <a:avLst/>
          </a:prstGeom>
        </p:spPr>
        <p:txBody>
          <a:bodyPr vert="horz"/>
          <a:lstStyle>
            <a:lvl1pPr marL="0" marR="0" indent="0" algn="ctr" defTabSz="457200" rtl="0" eaLnBrk="1" fontAlgn="auto" latinLnBrk="0" hangingPunct="1">
              <a:lnSpc>
                <a:spcPct val="100000"/>
              </a:lnSpc>
              <a:spcBef>
                <a:spcPct val="0"/>
              </a:spcBef>
              <a:spcAft>
                <a:spcPts val="0"/>
              </a:spcAft>
              <a:buClrTx/>
              <a:buSzTx/>
              <a:buFontTx/>
              <a:buNone/>
              <a:tabLst/>
              <a:defRPr sz="4800" b="1" baseline="0">
                <a:solidFill>
                  <a:srgbClr val="FFFFFF"/>
                </a:solidFill>
              </a:defRPr>
            </a:lvl1pPr>
          </a:lstStyle>
          <a:p>
            <a:r>
              <a:rPr lang="en-US" dirty="0"/>
              <a:t>PRESENTATION TITLE</a:t>
            </a:r>
          </a:p>
        </p:txBody>
      </p:sp>
      <p:sp>
        <p:nvSpPr>
          <p:cNvPr id="16" name="Text Placeholder 15"/>
          <p:cNvSpPr>
            <a:spLocks noGrp="1"/>
          </p:cNvSpPr>
          <p:nvPr>
            <p:ph type="body" sz="quarter" idx="10" hasCustomPrompt="1"/>
          </p:nvPr>
        </p:nvSpPr>
        <p:spPr>
          <a:xfrm>
            <a:off x="457200" y="4165600"/>
            <a:ext cx="8229600" cy="673100"/>
          </a:xfrm>
          <a:prstGeom prst="rect">
            <a:avLst/>
          </a:prstGeom>
        </p:spPr>
        <p:txBody>
          <a:bodyPr vert="horz"/>
          <a:lstStyle>
            <a:lvl1pPr marL="0" indent="0" algn="ctr">
              <a:lnSpc>
                <a:spcPct val="90000"/>
              </a:lnSpc>
              <a:buNone/>
              <a:defRPr sz="4000" b="1" baseline="0">
                <a:solidFill>
                  <a:srgbClr val="FFFFFF"/>
                </a:solidFill>
              </a:defRPr>
            </a:lvl1pPr>
          </a:lstStyle>
          <a:p>
            <a:pPr lvl="0"/>
            <a:r>
              <a:rPr lang="en-US" dirty="0"/>
              <a:t>Subtitle</a:t>
            </a:r>
          </a:p>
        </p:txBody>
      </p:sp>
      <p:sp>
        <p:nvSpPr>
          <p:cNvPr id="17" name="Text Placeholder 15"/>
          <p:cNvSpPr>
            <a:spLocks noGrp="1"/>
          </p:cNvSpPr>
          <p:nvPr>
            <p:ph type="body" sz="quarter" idx="11" hasCustomPrompt="1"/>
          </p:nvPr>
        </p:nvSpPr>
        <p:spPr>
          <a:xfrm>
            <a:off x="1727200" y="4902200"/>
            <a:ext cx="5676900" cy="558800"/>
          </a:xfrm>
          <a:prstGeom prst="rect">
            <a:avLst/>
          </a:prstGeom>
        </p:spPr>
        <p:txBody>
          <a:bodyPr vert="horz"/>
          <a:lstStyle>
            <a:lvl1pPr marL="0" indent="0" algn="ctr">
              <a:buNone/>
              <a:defRPr sz="2400" b="0" baseline="0">
                <a:solidFill>
                  <a:srgbClr val="FFFFFF"/>
                </a:solidFill>
              </a:defRPr>
            </a:lvl1pPr>
          </a:lstStyle>
          <a:p>
            <a:pPr lvl="0"/>
            <a:r>
              <a:rPr lang="en-US" dirty="0"/>
              <a:t>Month . Day . Year</a:t>
            </a:r>
          </a:p>
        </p:txBody>
      </p:sp>
      <p:pic>
        <p:nvPicPr>
          <p:cNvPr id="18" name="Picture 17"/>
          <p:cNvPicPr>
            <a:picLocks noChangeAspect="1"/>
          </p:cNvPicPr>
          <p:nvPr userDrawn="1"/>
        </p:nvPicPr>
        <p:blipFill>
          <a:blip r:embed="rId4"/>
          <a:stretch>
            <a:fillRect/>
          </a:stretch>
        </p:blipFill>
        <p:spPr>
          <a:xfrm>
            <a:off x="181482" y="184150"/>
            <a:ext cx="1404197" cy="679450"/>
          </a:xfrm>
          <a:prstGeom prst="rect">
            <a:avLst/>
          </a:prstGeom>
        </p:spPr>
      </p:pic>
    </p:spTree>
    <p:extLst>
      <p:ext uri="{BB962C8B-B14F-4D97-AF65-F5344CB8AC3E}">
        <p14:creationId xmlns:p14="http://schemas.microsoft.com/office/powerpoint/2010/main" val="2422058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2C4687"/>
        </a:solidFill>
        <a:effectLst/>
      </p:bgPr>
    </p:bg>
    <p:spTree>
      <p:nvGrpSpPr>
        <p:cNvPr id="1" name=""/>
        <p:cNvGrpSpPr/>
        <p:nvPr/>
      </p:nvGrpSpPr>
      <p:grpSpPr>
        <a:xfrm>
          <a:off x="0" y="0"/>
          <a:ext cx="0" cy="0"/>
          <a:chOff x="0" y="0"/>
          <a:chExt cx="0" cy="0"/>
        </a:xfrm>
      </p:grpSpPr>
      <p:pic>
        <p:nvPicPr>
          <p:cNvPr id="6" name="Picture 2" descr="Corner Triangles 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12700"/>
            <a:ext cx="3354388" cy="307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itle 2"/>
          <p:cNvSpPr>
            <a:spLocks noGrp="1"/>
          </p:cNvSpPr>
          <p:nvPr>
            <p:ph type="title" hasCustomPrompt="1"/>
          </p:nvPr>
        </p:nvSpPr>
        <p:spPr>
          <a:xfrm>
            <a:off x="457200" y="3208338"/>
            <a:ext cx="8229600" cy="893762"/>
          </a:xfrm>
          <a:prstGeom prst="rect">
            <a:avLst/>
          </a:prstGeom>
        </p:spPr>
        <p:txBody>
          <a:bodyPr vert="horz"/>
          <a:lstStyle>
            <a:lvl1pPr marL="0" marR="0" indent="0" algn="ctr" defTabSz="457200" rtl="0" eaLnBrk="1" fontAlgn="auto" latinLnBrk="0" hangingPunct="1">
              <a:lnSpc>
                <a:spcPct val="100000"/>
              </a:lnSpc>
              <a:spcBef>
                <a:spcPct val="0"/>
              </a:spcBef>
              <a:spcAft>
                <a:spcPts val="0"/>
              </a:spcAft>
              <a:buClrTx/>
              <a:buSzTx/>
              <a:buFontTx/>
              <a:buNone/>
              <a:tabLst/>
              <a:defRPr sz="4800" b="1" baseline="0">
                <a:solidFill>
                  <a:srgbClr val="FFFFFF"/>
                </a:solidFill>
              </a:defRPr>
            </a:lvl1pPr>
          </a:lstStyle>
          <a:p>
            <a:r>
              <a:rPr lang="en-US" dirty="0"/>
              <a:t>PRESENTATION TITLE</a:t>
            </a:r>
          </a:p>
        </p:txBody>
      </p:sp>
      <p:sp>
        <p:nvSpPr>
          <p:cNvPr id="9" name="Text Placeholder 15"/>
          <p:cNvSpPr>
            <a:spLocks noGrp="1"/>
          </p:cNvSpPr>
          <p:nvPr>
            <p:ph type="body" sz="quarter" idx="10" hasCustomPrompt="1"/>
          </p:nvPr>
        </p:nvSpPr>
        <p:spPr>
          <a:xfrm>
            <a:off x="457200" y="4165600"/>
            <a:ext cx="8229600" cy="673100"/>
          </a:xfrm>
          <a:prstGeom prst="rect">
            <a:avLst/>
          </a:prstGeom>
        </p:spPr>
        <p:txBody>
          <a:bodyPr vert="horz"/>
          <a:lstStyle>
            <a:lvl1pPr marL="0" indent="0" algn="ctr">
              <a:lnSpc>
                <a:spcPct val="90000"/>
              </a:lnSpc>
              <a:buNone/>
              <a:defRPr sz="4000" b="1" baseline="0">
                <a:solidFill>
                  <a:srgbClr val="FFFFFF"/>
                </a:solidFill>
              </a:defRPr>
            </a:lvl1pPr>
          </a:lstStyle>
          <a:p>
            <a:pPr lvl="0"/>
            <a:r>
              <a:rPr lang="en-US" dirty="0"/>
              <a:t>Subtitle</a:t>
            </a:r>
          </a:p>
        </p:txBody>
      </p:sp>
      <p:sp>
        <p:nvSpPr>
          <p:cNvPr id="10" name="Text Placeholder 15"/>
          <p:cNvSpPr>
            <a:spLocks noGrp="1"/>
          </p:cNvSpPr>
          <p:nvPr>
            <p:ph type="body" sz="quarter" idx="11" hasCustomPrompt="1"/>
          </p:nvPr>
        </p:nvSpPr>
        <p:spPr>
          <a:xfrm>
            <a:off x="1727200" y="4902200"/>
            <a:ext cx="5676900" cy="558800"/>
          </a:xfrm>
          <a:prstGeom prst="rect">
            <a:avLst/>
          </a:prstGeom>
        </p:spPr>
        <p:txBody>
          <a:bodyPr vert="horz"/>
          <a:lstStyle>
            <a:lvl1pPr marL="0" indent="0" algn="ctr">
              <a:buNone/>
              <a:defRPr sz="2400" b="0" baseline="0">
                <a:solidFill>
                  <a:srgbClr val="FFFFFF"/>
                </a:solidFill>
              </a:defRPr>
            </a:lvl1pPr>
          </a:lstStyle>
          <a:p>
            <a:pPr lvl="0"/>
            <a:r>
              <a:rPr lang="en-US" dirty="0"/>
              <a:t>Month . Day . Year</a:t>
            </a:r>
          </a:p>
        </p:txBody>
      </p:sp>
      <p:pic>
        <p:nvPicPr>
          <p:cNvPr id="11" name="Picture 10"/>
          <p:cNvPicPr>
            <a:picLocks noChangeAspect="1"/>
          </p:cNvPicPr>
          <p:nvPr userDrawn="1"/>
        </p:nvPicPr>
        <p:blipFill>
          <a:blip r:embed="rId3"/>
          <a:stretch>
            <a:fillRect/>
          </a:stretch>
        </p:blipFill>
        <p:spPr>
          <a:xfrm>
            <a:off x="181482" y="184150"/>
            <a:ext cx="1404197" cy="679450"/>
          </a:xfrm>
          <a:prstGeom prst="rect">
            <a:avLst/>
          </a:prstGeom>
        </p:spPr>
      </p:pic>
    </p:spTree>
    <p:extLst>
      <p:ext uri="{BB962C8B-B14F-4D97-AF65-F5344CB8AC3E}">
        <p14:creationId xmlns:p14="http://schemas.microsoft.com/office/powerpoint/2010/main" val="322832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pact Slide">
    <p:spTree>
      <p:nvGrpSpPr>
        <p:cNvPr id="1" name=""/>
        <p:cNvGrpSpPr/>
        <p:nvPr/>
      </p:nvGrpSpPr>
      <p:grpSpPr>
        <a:xfrm>
          <a:off x="0" y="0"/>
          <a:ext cx="0" cy="0"/>
          <a:chOff x="0" y="0"/>
          <a:chExt cx="0" cy="0"/>
        </a:xfrm>
      </p:grpSpPr>
      <p:pic>
        <p:nvPicPr>
          <p:cNvPr id="8" name="Picture 7" descr="shoppingcart.jpg"/>
          <p:cNvPicPr>
            <a:picLocks noChangeAspect="1"/>
          </p:cNvPicPr>
          <p:nvPr userDrawn="1"/>
        </p:nvPicPr>
        <p:blipFill rotWithShape="1">
          <a:blip r:embed="rId2"/>
          <a:srcRect/>
          <a:stretch/>
        </p:blipFill>
        <p:spPr>
          <a:xfrm>
            <a:off x="1" y="12700"/>
            <a:ext cx="9144000" cy="6845300"/>
          </a:xfrm>
          <a:prstGeom prst="rect">
            <a:avLst/>
          </a:prstGeom>
        </p:spPr>
      </p:pic>
      <p:grpSp>
        <p:nvGrpSpPr>
          <p:cNvPr id="4" name="Group 15"/>
          <p:cNvGrpSpPr/>
          <p:nvPr userDrawn="1"/>
        </p:nvGrpSpPr>
        <p:grpSpPr>
          <a:xfrm>
            <a:off x="450311" y="2590305"/>
            <a:ext cx="8236490" cy="1159778"/>
            <a:chOff x="117685" y="3975872"/>
            <a:chExt cx="11702537" cy="1647824"/>
          </a:xfrm>
        </p:grpSpPr>
        <p:pic>
          <p:nvPicPr>
            <p:cNvPr id="5" name="Picture 4"/>
            <p:cNvPicPr>
              <a:picLocks noChangeAspect="1"/>
            </p:cNvPicPr>
            <p:nvPr userDrawn="1"/>
          </p:nvPicPr>
          <p:blipFill>
            <a:blip r:embed="rId3"/>
            <a:stretch>
              <a:fillRect/>
            </a:stretch>
          </p:blipFill>
          <p:spPr>
            <a:xfrm>
              <a:off x="117685" y="3975872"/>
              <a:ext cx="1173250" cy="1647824"/>
            </a:xfrm>
            <a:prstGeom prst="rect">
              <a:avLst/>
            </a:prstGeom>
          </p:spPr>
        </p:pic>
        <p:pic>
          <p:nvPicPr>
            <p:cNvPr id="6" name="Picture 5"/>
            <p:cNvPicPr>
              <a:picLocks noChangeAspect="1"/>
            </p:cNvPicPr>
            <p:nvPr userDrawn="1"/>
          </p:nvPicPr>
          <p:blipFill>
            <a:blip r:embed="rId4"/>
            <a:stretch>
              <a:fillRect/>
            </a:stretch>
          </p:blipFill>
          <p:spPr>
            <a:xfrm>
              <a:off x="10646966" y="3975872"/>
              <a:ext cx="1173256" cy="1647824"/>
            </a:xfrm>
            <a:prstGeom prst="rect">
              <a:avLst/>
            </a:prstGeom>
          </p:spPr>
        </p:pic>
      </p:grpSp>
      <p:sp>
        <p:nvSpPr>
          <p:cNvPr id="7" name="Title 5"/>
          <p:cNvSpPr>
            <a:spLocks noGrp="1"/>
          </p:cNvSpPr>
          <p:nvPr>
            <p:ph type="title" hasCustomPrompt="1"/>
          </p:nvPr>
        </p:nvSpPr>
        <p:spPr>
          <a:xfrm>
            <a:off x="0" y="3001169"/>
            <a:ext cx="9144000" cy="703262"/>
          </a:xfrm>
          <a:prstGeom prst="rect">
            <a:avLst/>
          </a:prstGeom>
          <a:ln>
            <a:solidFill>
              <a:schemeClr val="bg2">
                <a:alpha val="0"/>
              </a:schemeClr>
            </a:solidFill>
          </a:ln>
        </p:spPr>
        <p:txBody>
          <a:bodyPr vert="horz"/>
          <a:lstStyle>
            <a:lvl1pPr>
              <a:defRPr sz="1600" b="1" baseline="0">
                <a:solidFill>
                  <a:srgbClr val="FFFFFF"/>
                </a:solidFill>
              </a:defRPr>
            </a:lvl1pPr>
          </a:lstStyle>
          <a:p>
            <a:r>
              <a:rPr lang="en-US" dirty="0"/>
              <a:t>MORE THAN 1 IN 10 PEOPLE IN THE US LACK ACCESS TO FRESH FOODS</a:t>
            </a:r>
          </a:p>
        </p:txBody>
      </p:sp>
    </p:spTree>
    <p:extLst>
      <p:ext uri="{BB962C8B-B14F-4D97-AF65-F5344CB8AC3E}">
        <p14:creationId xmlns:p14="http://schemas.microsoft.com/office/powerpoint/2010/main" val="2412553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67DC9680-8990-429C-88BF-358CF9F3D824}" type="datetimeFigureOut">
              <a:rPr lang="en-US"/>
              <a:pPr>
                <a:defRPr/>
              </a:pPr>
              <a:t>12/6/2016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88B632A7-0C6F-451D-B74C-EF45F2F69BC5}" type="slidenum">
              <a:rPr lang="en-US"/>
              <a:pPr>
                <a:defRPr/>
              </a:pPr>
              <a:t>‹#›</a:t>
            </a:fld>
            <a:endParaRPr lang="en-US"/>
          </a:p>
        </p:txBody>
      </p:sp>
    </p:spTree>
    <p:extLst>
      <p:ext uri="{BB962C8B-B14F-4D97-AF65-F5344CB8AC3E}">
        <p14:creationId xmlns:p14="http://schemas.microsoft.com/office/powerpoint/2010/main" val="1619862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Break (Image)">
    <p:spTree>
      <p:nvGrpSpPr>
        <p:cNvPr id="1" name=""/>
        <p:cNvGrpSpPr/>
        <p:nvPr/>
      </p:nvGrpSpPr>
      <p:grpSpPr>
        <a:xfrm>
          <a:off x="0" y="0"/>
          <a:ext cx="0" cy="0"/>
          <a:chOff x="0" y="0"/>
          <a:chExt cx="0" cy="0"/>
        </a:xfrm>
      </p:grpSpPr>
      <p:pic>
        <p:nvPicPr>
          <p:cNvPr id="10" name="Picture 9" descr="running.jpg"/>
          <p:cNvPicPr>
            <a:picLocks noChangeAspect="1"/>
          </p:cNvPicPr>
          <p:nvPr userDrawn="1"/>
        </p:nvPicPr>
        <p:blipFill>
          <a:blip r:embed="rId2"/>
          <a:srcRect/>
          <a:stretch>
            <a:fillRect/>
          </a:stretch>
        </p:blipFill>
        <p:spPr>
          <a:xfrm>
            <a:off x="0" y="-1"/>
            <a:ext cx="9144000" cy="6858001"/>
          </a:xfrm>
          <a:prstGeom prst="rect">
            <a:avLst/>
          </a:prstGeom>
        </p:spPr>
      </p:pic>
      <p:grpSp>
        <p:nvGrpSpPr>
          <p:cNvPr id="4" name="Group 15"/>
          <p:cNvGrpSpPr/>
          <p:nvPr userDrawn="1"/>
        </p:nvGrpSpPr>
        <p:grpSpPr>
          <a:xfrm>
            <a:off x="755110" y="2579688"/>
            <a:ext cx="7623949" cy="1647824"/>
            <a:chOff x="117685" y="3975872"/>
            <a:chExt cx="7623949" cy="1647824"/>
          </a:xfrm>
        </p:grpSpPr>
        <p:pic>
          <p:nvPicPr>
            <p:cNvPr id="5" name="Picture 4"/>
            <p:cNvPicPr>
              <a:picLocks noChangeAspect="1"/>
            </p:cNvPicPr>
            <p:nvPr userDrawn="1"/>
          </p:nvPicPr>
          <p:blipFill>
            <a:blip r:embed="rId3"/>
            <a:stretch>
              <a:fillRect/>
            </a:stretch>
          </p:blipFill>
          <p:spPr>
            <a:xfrm>
              <a:off x="117685" y="3975872"/>
              <a:ext cx="1173250" cy="1647824"/>
            </a:xfrm>
            <a:prstGeom prst="rect">
              <a:avLst/>
            </a:prstGeom>
          </p:spPr>
        </p:pic>
        <p:pic>
          <p:nvPicPr>
            <p:cNvPr id="6" name="Picture 5"/>
            <p:cNvPicPr>
              <a:picLocks noChangeAspect="1"/>
            </p:cNvPicPr>
            <p:nvPr userDrawn="1"/>
          </p:nvPicPr>
          <p:blipFill>
            <a:blip r:embed="rId4"/>
            <a:stretch>
              <a:fillRect/>
            </a:stretch>
          </p:blipFill>
          <p:spPr>
            <a:xfrm>
              <a:off x="6568384" y="3975872"/>
              <a:ext cx="1173250" cy="1647824"/>
            </a:xfrm>
            <a:prstGeom prst="rect">
              <a:avLst/>
            </a:prstGeom>
          </p:spPr>
        </p:pic>
      </p:grpSp>
      <p:sp>
        <p:nvSpPr>
          <p:cNvPr id="7" name="Title 5"/>
          <p:cNvSpPr>
            <a:spLocks noGrp="1"/>
          </p:cNvSpPr>
          <p:nvPr>
            <p:ph type="title" hasCustomPrompt="1"/>
          </p:nvPr>
        </p:nvSpPr>
        <p:spPr>
          <a:xfrm>
            <a:off x="0" y="3001985"/>
            <a:ext cx="9144000" cy="703262"/>
          </a:xfrm>
          <a:prstGeom prst="rect">
            <a:avLst/>
          </a:prstGeom>
          <a:ln>
            <a:solidFill>
              <a:schemeClr val="bg2">
                <a:alpha val="0"/>
              </a:schemeClr>
            </a:solidFill>
          </a:ln>
        </p:spPr>
        <p:txBody>
          <a:bodyPr vert="horz"/>
          <a:lstStyle>
            <a:lvl1pPr>
              <a:defRPr b="1" baseline="0">
                <a:solidFill>
                  <a:srgbClr val="FFFFFF"/>
                </a:solidFill>
              </a:defRPr>
            </a:lvl1pPr>
          </a:lstStyle>
          <a:p>
            <a:r>
              <a:rPr lang="en-US" dirty="0"/>
              <a:t>SECTION TITLE</a:t>
            </a:r>
          </a:p>
        </p:txBody>
      </p:sp>
    </p:spTree>
    <p:extLst>
      <p:ext uri="{BB962C8B-B14F-4D97-AF65-F5344CB8AC3E}">
        <p14:creationId xmlns:p14="http://schemas.microsoft.com/office/powerpoint/2010/main" val="2825459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reak (Blue)">
    <p:bg>
      <p:bgPr>
        <a:solidFill>
          <a:srgbClr val="2C4687"/>
        </a:solidFill>
        <a:effectLst/>
      </p:bgPr>
    </p:bg>
    <p:spTree>
      <p:nvGrpSpPr>
        <p:cNvPr id="1" name=""/>
        <p:cNvGrpSpPr/>
        <p:nvPr/>
      </p:nvGrpSpPr>
      <p:grpSpPr>
        <a:xfrm>
          <a:off x="0" y="0"/>
          <a:ext cx="0" cy="0"/>
          <a:chOff x="0" y="0"/>
          <a:chExt cx="0" cy="0"/>
        </a:xfrm>
      </p:grpSpPr>
      <p:grpSp>
        <p:nvGrpSpPr>
          <p:cNvPr id="3" name="Group 15"/>
          <p:cNvGrpSpPr/>
          <p:nvPr userDrawn="1"/>
        </p:nvGrpSpPr>
        <p:grpSpPr>
          <a:xfrm>
            <a:off x="755110" y="2578872"/>
            <a:ext cx="7623949" cy="1647824"/>
            <a:chOff x="117685" y="3975872"/>
            <a:chExt cx="7623949" cy="1647824"/>
          </a:xfrm>
        </p:grpSpPr>
        <p:pic>
          <p:nvPicPr>
            <p:cNvPr id="12" name="Picture 11"/>
            <p:cNvPicPr>
              <a:picLocks noChangeAspect="1"/>
            </p:cNvPicPr>
            <p:nvPr userDrawn="1"/>
          </p:nvPicPr>
          <p:blipFill>
            <a:blip r:embed="rId2"/>
            <a:stretch>
              <a:fillRect/>
            </a:stretch>
          </p:blipFill>
          <p:spPr>
            <a:xfrm>
              <a:off x="117685" y="3975872"/>
              <a:ext cx="1173250" cy="1647824"/>
            </a:xfrm>
            <a:prstGeom prst="rect">
              <a:avLst/>
            </a:prstGeom>
          </p:spPr>
        </p:pic>
        <p:pic>
          <p:nvPicPr>
            <p:cNvPr id="15" name="Picture 14"/>
            <p:cNvPicPr>
              <a:picLocks noChangeAspect="1"/>
            </p:cNvPicPr>
            <p:nvPr userDrawn="1"/>
          </p:nvPicPr>
          <p:blipFill>
            <a:blip r:embed="rId3"/>
            <a:stretch>
              <a:fillRect/>
            </a:stretch>
          </p:blipFill>
          <p:spPr>
            <a:xfrm>
              <a:off x="6568384" y="3975872"/>
              <a:ext cx="1173250" cy="1647824"/>
            </a:xfrm>
            <a:prstGeom prst="rect">
              <a:avLst/>
            </a:prstGeom>
          </p:spPr>
        </p:pic>
      </p:grpSp>
      <p:sp>
        <p:nvSpPr>
          <p:cNvPr id="6" name="Title 5"/>
          <p:cNvSpPr>
            <a:spLocks noGrp="1"/>
          </p:cNvSpPr>
          <p:nvPr>
            <p:ph type="title" hasCustomPrompt="1"/>
          </p:nvPr>
        </p:nvSpPr>
        <p:spPr>
          <a:xfrm>
            <a:off x="0" y="3001169"/>
            <a:ext cx="9144000" cy="703262"/>
          </a:xfrm>
          <a:prstGeom prst="rect">
            <a:avLst/>
          </a:prstGeom>
          <a:ln>
            <a:solidFill>
              <a:schemeClr val="bg2">
                <a:alpha val="0"/>
              </a:schemeClr>
            </a:solidFill>
          </a:ln>
        </p:spPr>
        <p:txBody>
          <a:bodyPr vert="horz"/>
          <a:lstStyle>
            <a:lvl1pPr>
              <a:defRPr b="1" baseline="0">
                <a:solidFill>
                  <a:srgbClr val="FFFFFF"/>
                </a:solidFill>
              </a:defRPr>
            </a:lvl1pPr>
          </a:lstStyle>
          <a:p>
            <a:r>
              <a:rPr lang="en-US" dirty="0"/>
              <a:t>SECTION TITLE</a:t>
            </a:r>
          </a:p>
        </p:txBody>
      </p:sp>
    </p:spTree>
    <p:extLst>
      <p:ext uri="{BB962C8B-B14F-4D97-AF65-F5344CB8AC3E}">
        <p14:creationId xmlns:p14="http://schemas.microsoft.com/office/powerpoint/2010/main" val="840989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py Slide (Blu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01006" y="2620191"/>
            <a:ext cx="7645085" cy="2993209"/>
          </a:xfrm>
          <a:prstGeom prst="rect">
            <a:avLst/>
          </a:prstGeom>
        </p:spPr>
        <p:txBody>
          <a:bodyPr>
            <a:normAutofit/>
          </a:bodyPr>
          <a:lstStyle>
            <a:lvl1pPr marL="0" marR="0" indent="-114300" algn="l" defTabSz="457200" rtl="0" eaLnBrk="1" fontAlgn="auto" latinLnBrk="0" hangingPunct="1">
              <a:lnSpc>
                <a:spcPct val="100000"/>
              </a:lnSpc>
              <a:spcBef>
                <a:spcPts val="288"/>
              </a:spcBef>
              <a:spcAft>
                <a:spcPts val="0"/>
              </a:spcAft>
              <a:buClrTx/>
              <a:buSzTx/>
              <a:buFont typeface="Arial"/>
              <a:buNone/>
              <a:tabLst/>
              <a:defRPr lang="en-US" sz="1300" baseline="0" smtClean="0"/>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lvl="0"/>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r>
              <a:rPr lang="en-US" dirty="0"/>
              <a:t> </a:t>
            </a:r>
            <a:r>
              <a:rPr lang="en-US" dirty="0" err="1"/>
              <a:t>adiniscing</a:t>
            </a:r>
            <a:r>
              <a:rPr lang="en-US" dirty="0"/>
              <a:t> </a:t>
            </a:r>
            <a:r>
              <a:rPr lang="en-US" dirty="0" err="1"/>
              <a:t>elit</a:t>
            </a:r>
            <a:r>
              <a:rPr lang="en-US" dirty="0"/>
              <a:t>. </a:t>
            </a:r>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 </a:t>
            </a:r>
            <a:r>
              <a:rPr lang="en-US" dirty="0" err="1"/>
              <a:t>Vestibulum</a:t>
            </a:r>
            <a:r>
              <a:rPr lang="en-US" dirty="0"/>
              <a:t> </a:t>
            </a:r>
            <a:r>
              <a:rPr lang="en-US" dirty="0" err="1"/>
              <a:t>pretium</a:t>
            </a:r>
            <a:r>
              <a:rPr lang="en-US" dirty="0"/>
              <a:t> </a:t>
            </a:r>
            <a:r>
              <a:rPr lang="en-US" dirty="0" err="1"/>
              <a:t>aliquam</a:t>
            </a:r>
            <a:r>
              <a:rPr lang="en-US" dirty="0"/>
              <a:t> </a:t>
            </a:r>
            <a:r>
              <a:rPr lang="en-US" dirty="0" err="1"/>
              <a:t>vulputate</a:t>
            </a:r>
            <a:r>
              <a:rPr lang="en-US" dirty="0"/>
              <a:t>. </a:t>
            </a:r>
            <a:r>
              <a:rPr lang="en-US" dirty="0" err="1"/>
              <a:t>Morbi</a:t>
            </a:r>
            <a:r>
              <a:rPr lang="en-US" dirty="0"/>
              <a:t> </a:t>
            </a:r>
            <a:r>
              <a:rPr lang="en-US" dirty="0" err="1"/>
              <a:t>felis</a:t>
            </a:r>
            <a:r>
              <a:rPr lang="en-US" dirty="0"/>
              <a:t> quam, </a:t>
            </a:r>
            <a:r>
              <a:rPr lang="en-US" dirty="0" err="1"/>
              <a:t>molestie</a:t>
            </a:r>
            <a:r>
              <a:rPr lang="en-US" dirty="0"/>
              <a:t> id </a:t>
            </a:r>
            <a:r>
              <a:rPr lang="en-US" dirty="0" err="1"/>
              <a:t>ultricies</a:t>
            </a:r>
            <a:r>
              <a:rPr lang="en-US" dirty="0"/>
              <a:t> vitae, </a:t>
            </a:r>
            <a:r>
              <a:rPr lang="en-US" dirty="0" err="1"/>
              <a:t>luctus</a:t>
            </a:r>
            <a:r>
              <a:rPr lang="en-US" dirty="0"/>
              <a:t> at </a:t>
            </a:r>
            <a:r>
              <a:rPr lang="en-US" dirty="0" err="1"/>
              <a:t>nisl</a:t>
            </a:r>
            <a:r>
              <a:rPr lang="en-US" dirty="0"/>
              <a:t>. </a:t>
            </a:r>
          </a:p>
          <a:p>
            <a:pPr lvl="0"/>
            <a:endParaRPr lang="en-US" dirty="0"/>
          </a:p>
          <a:p>
            <a:pPr lvl="0"/>
            <a:r>
              <a:rPr lang="en-US" dirty="0" err="1"/>
              <a:t>Sed</a:t>
            </a:r>
            <a:r>
              <a:rPr lang="en-US" dirty="0"/>
              <a:t> </a:t>
            </a:r>
            <a:r>
              <a:rPr lang="en-US" dirty="0" err="1"/>
              <a:t>metus</a:t>
            </a:r>
            <a:r>
              <a:rPr lang="en-US" dirty="0"/>
              <a:t> </a:t>
            </a:r>
            <a:r>
              <a:rPr lang="en-US" dirty="0" err="1"/>
              <a:t>urna</a:t>
            </a:r>
            <a:r>
              <a:rPr lang="en-US" dirty="0"/>
              <a:t>, </a:t>
            </a:r>
            <a:r>
              <a:rPr lang="en-US" dirty="0" err="1"/>
              <a:t>luctus</a:t>
            </a:r>
            <a:r>
              <a:rPr lang="en-US" dirty="0"/>
              <a:t> </a:t>
            </a:r>
            <a:r>
              <a:rPr lang="en-US" dirty="0" err="1"/>
              <a:t>nec</a:t>
            </a:r>
            <a:r>
              <a:rPr lang="en-US" dirty="0"/>
              <a:t> </a:t>
            </a:r>
            <a:r>
              <a:rPr lang="en-US" dirty="0" err="1"/>
              <a:t>sem</a:t>
            </a:r>
            <a:r>
              <a:rPr lang="en-US" dirty="0"/>
              <a:t> ac, </a:t>
            </a:r>
            <a:r>
              <a:rPr lang="en-US" dirty="0" err="1"/>
              <a:t>aliquam</a:t>
            </a:r>
            <a:r>
              <a:rPr lang="en-US" dirty="0"/>
              <a:t> </a:t>
            </a:r>
            <a:r>
              <a:rPr lang="en-US" dirty="0" err="1"/>
              <a:t>porta</a:t>
            </a:r>
            <a:r>
              <a:rPr lang="en-US" dirty="0"/>
              <a:t> quam. </a:t>
            </a:r>
            <a:r>
              <a:rPr lang="en-US" dirty="0" err="1"/>
              <a:t>Donec</a:t>
            </a:r>
            <a:r>
              <a:rPr lang="en-US" dirty="0"/>
              <a:t> </a:t>
            </a:r>
            <a:r>
              <a:rPr lang="en-US" dirty="0" err="1"/>
              <a:t>eget</a:t>
            </a:r>
            <a:r>
              <a:rPr lang="en-US" dirty="0"/>
              <a:t> </a:t>
            </a:r>
            <a:r>
              <a:rPr lang="en-US" dirty="0" err="1"/>
              <a:t>odio</a:t>
            </a:r>
            <a:r>
              <a:rPr lang="en-US" dirty="0"/>
              <a:t> </a:t>
            </a:r>
            <a:r>
              <a:rPr lang="en-US" dirty="0" err="1"/>
              <a:t>interdum</a:t>
            </a:r>
            <a:r>
              <a:rPr lang="en-US" dirty="0"/>
              <a:t>, </a:t>
            </a:r>
            <a:r>
              <a:rPr lang="en-US" dirty="0" err="1"/>
              <a:t>elementum</a:t>
            </a:r>
            <a:r>
              <a:rPr lang="en-US" dirty="0"/>
              <a:t> </a:t>
            </a:r>
            <a:r>
              <a:rPr lang="en-US" dirty="0" err="1"/>
              <a:t>mauris</a:t>
            </a:r>
            <a:r>
              <a:rPr lang="en-US" dirty="0"/>
              <a:t> a, </a:t>
            </a:r>
            <a:r>
              <a:rPr lang="en-US" dirty="0" err="1"/>
              <a:t>suscipit</a:t>
            </a:r>
            <a:r>
              <a:rPr lang="en-US" dirty="0"/>
              <a:t> lacus. </a:t>
            </a:r>
            <a:r>
              <a:rPr lang="en-US" dirty="0" err="1"/>
              <a:t>Nullam</a:t>
            </a:r>
            <a:r>
              <a:rPr lang="en-US" dirty="0"/>
              <a:t> </a:t>
            </a:r>
            <a:r>
              <a:rPr lang="en-US" dirty="0" err="1"/>
              <a:t>portitor</a:t>
            </a:r>
            <a:r>
              <a:rPr lang="en-US" dirty="0"/>
              <a:t> </a:t>
            </a:r>
            <a:r>
              <a:rPr lang="en-US" dirty="0" err="1"/>
              <a:t>molestie</a:t>
            </a:r>
            <a:r>
              <a:rPr lang="en-US" dirty="0"/>
              <a:t> ante sit </a:t>
            </a:r>
            <a:r>
              <a:rPr lang="en-US" dirty="0" err="1"/>
              <a:t>amet</a:t>
            </a:r>
            <a:r>
              <a:rPr lang="en-US" dirty="0"/>
              <a:t> </a:t>
            </a:r>
            <a:r>
              <a:rPr lang="en-US" dirty="0" err="1"/>
              <a:t>pharetra</a:t>
            </a:r>
            <a:r>
              <a:rPr lang="en-US" dirty="0"/>
              <a:t>. </a:t>
            </a:r>
            <a:r>
              <a:rPr lang="en-US" dirty="0" err="1"/>
              <a:t>Suspendisse</a:t>
            </a:r>
            <a:r>
              <a:rPr lang="en-US" dirty="0"/>
              <a:t> </a:t>
            </a:r>
            <a:r>
              <a:rPr lang="en-US" dirty="0" err="1"/>
              <a:t>varius</a:t>
            </a:r>
            <a:r>
              <a:rPr lang="en-US" dirty="0"/>
              <a:t> </a:t>
            </a:r>
            <a:r>
              <a:rPr lang="en-US" dirty="0" err="1"/>
              <a:t>tristique</a:t>
            </a:r>
            <a:r>
              <a:rPr lang="en-US" dirty="0"/>
              <a:t> nisi. </a:t>
            </a:r>
            <a:r>
              <a:rPr lang="en-US" dirty="0" err="1"/>
              <a:t>Pellentesque</a:t>
            </a:r>
            <a:r>
              <a:rPr lang="en-US" dirty="0"/>
              <a:t> </a:t>
            </a:r>
            <a:r>
              <a:rPr lang="en-US" dirty="0" err="1"/>
              <a:t>eget</a:t>
            </a:r>
            <a:r>
              <a:rPr lang="en-US" dirty="0"/>
              <a:t> </a:t>
            </a:r>
            <a:r>
              <a:rPr lang="en-US" dirty="0" err="1"/>
              <a:t>aliquet</a:t>
            </a:r>
            <a:r>
              <a:rPr lang="en-US" dirty="0"/>
              <a:t>. </a:t>
            </a:r>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 </a:t>
            </a:r>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r>
              <a:rPr lang="en-US" dirty="0"/>
              <a:t> </a:t>
            </a:r>
            <a:r>
              <a:rPr lang="en-US" dirty="0" err="1"/>
              <a:t>adiniscing</a:t>
            </a:r>
            <a:r>
              <a:rPr lang="en-US" dirty="0"/>
              <a:t> </a:t>
            </a:r>
            <a:r>
              <a:rPr lang="en-US" dirty="0" err="1"/>
              <a:t>elit</a:t>
            </a:r>
            <a:r>
              <a:rPr lang="en-US" dirty="0"/>
              <a:t>. </a:t>
            </a:r>
            <a:r>
              <a:rPr lang="en-US" dirty="0" err="1"/>
              <a:t>Vestibulum</a:t>
            </a:r>
            <a:r>
              <a:rPr lang="en-US" dirty="0"/>
              <a:t> </a:t>
            </a:r>
            <a:r>
              <a:rPr lang="en-US" dirty="0" err="1"/>
              <a:t>pretium</a:t>
            </a:r>
            <a:r>
              <a:rPr lang="en-US" dirty="0"/>
              <a:t> </a:t>
            </a:r>
            <a:r>
              <a:rPr lang="en-US" dirty="0" err="1"/>
              <a:t>aliquam</a:t>
            </a:r>
            <a:r>
              <a:rPr lang="en-US" dirty="0"/>
              <a:t> </a:t>
            </a:r>
            <a:r>
              <a:rPr lang="en-US" dirty="0" err="1"/>
              <a:t>vulputate</a:t>
            </a:r>
            <a:r>
              <a:rPr lang="en-US" dirty="0"/>
              <a:t>. </a:t>
            </a:r>
            <a:r>
              <a:rPr lang="en-US" dirty="0" err="1"/>
              <a:t>Morbi</a:t>
            </a:r>
            <a:r>
              <a:rPr lang="en-US" dirty="0"/>
              <a:t> </a:t>
            </a:r>
            <a:r>
              <a:rPr lang="en-US" dirty="0" err="1"/>
              <a:t>felis</a:t>
            </a:r>
            <a:r>
              <a:rPr lang="en-US" dirty="0"/>
              <a:t> quam, </a:t>
            </a:r>
            <a:r>
              <a:rPr lang="en-US" dirty="0" err="1"/>
              <a:t>molestie</a:t>
            </a:r>
            <a:r>
              <a:rPr lang="en-US" dirty="0"/>
              <a:t> id </a:t>
            </a:r>
            <a:r>
              <a:rPr lang="en-US" dirty="0" err="1"/>
              <a:t>ultricies</a:t>
            </a:r>
            <a:r>
              <a:rPr lang="en-US" dirty="0"/>
              <a:t> vitae, </a:t>
            </a:r>
            <a:r>
              <a:rPr lang="en-US" dirty="0" err="1"/>
              <a:t>luctus</a:t>
            </a:r>
            <a:r>
              <a:rPr lang="en-US" dirty="0"/>
              <a:t> at </a:t>
            </a:r>
            <a:r>
              <a:rPr lang="en-US" dirty="0" err="1"/>
              <a:t>nisl</a:t>
            </a:r>
            <a:r>
              <a:rPr lang="en-US" dirty="0"/>
              <a:t>. </a:t>
            </a:r>
            <a:r>
              <a:rPr lang="en-US" dirty="0" err="1"/>
              <a:t>Sed</a:t>
            </a:r>
            <a:r>
              <a:rPr lang="en-US" dirty="0"/>
              <a:t> </a:t>
            </a:r>
            <a:r>
              <a:rPr lang="en-US" dirty="0" err="1"/>
              <a:t>metus</a:t>
            </a:r>
            <a:r>
              <a:rPr lang="en-US" dirty="0"/>
              <a:t> </a:t>
            </a:r>
            <a:r>
              <a:rPr lang="en-US" dirty="0" err="1"/>
              <a:t>urna</a:t>
            </a:r>
            <a:r>
              <a:rPr lang="en-US" dirty="0"/>
              <a:t>, </a:t>
            </a:r>
            <a:r>
              <a:rPr lang="en-US" dirty="0" err="1"/>
              <a:t>luctus</a:t>
            </a:r>
            <a:r>
              <a:rPr lang="en-US" dirty="0"/>
              <a:t> </a:t>
            </a:r>
            <a:r>
              <a:rPr lang="en-US" dirty="0" err="1"/>
              <a:t>nec</a:t>
            </a:r>
            <a:r>
              <a:rPr lang="en-US" dirty="0"/>
              <a:t> </a:t>
            </a:r>
            <a:r>
              <a:rPr lang="en-US" dirty="0" err="1"/>
              <a:t>sem</a:t>
            </a:r>
            <a:r>
              <a:rPr lang="en-US" dirty="0"/>
              <a:t> ac, </a:t>
            </a:r>
            <a:r>
              <a:rPr lang="en-US" dirty="0" err="1"/>
              <a:t>aliquam</a:t>
            </a:r>
            <a:r>
              <a:rPr lang="en-US" dirty="0"/>
              <a:t> </a:t>
            </a:r>
            <a:r>
              <a:rPr lang="en-US" dirty="0" err="1"/>
              <a:t>porta</a:t>
            </a:r>
            <a:r>
              <a:rPr lang="en-US" dirty="0"/>
              <a:t> quam. </a:t>
            </a:r>
            <a:r>
              <a:rPr lang="en-US" dirty="0" err="1"/>
              <a:t>Donec</a:t>
            </a:r>
            <a:r>
              <a:rPr lang="en-US" dirty="0"/>
              <a:t> </a:t>
            </a:r>
            <a:r>
              <a:rPr lang="en-US" dirty="0" err="1"/>
              <a:t>eget</a:t>
            </a:r>
            <a:r>
              <a:rPr lang="en-US" dirty="0"/>
              <a:t> </a:t>
            </a:r>
            <a:r>
              <a:rPr lang="en-US" dirty="0" err="1"/>
              <a:t>odio</a:t>
            </a:r>
            <a:r>
              <a:rPr lang="en-US" dirty="0"/>
              <a:t> </a:t>
            </a:r>
            <a:r>
              <a:rPr lang="en-US" dirty="0" err="1"/>
              <a:t>interdum</a:t>
            </a:r>
            <a:r>
              <a:rPr lang="en-US" dirty="0"/>
              <a:t>, </a:t>
            </a:r>
            <a:r>
              <a:rPr lang="en-US" dirty="0" err="1"/>
              <a:t>elementum</a:t>
            </a:r>
            <a:r>
              <a:rPr lang="en-US" dirty="0"/>
              <a:t> </a:t>
            </a:r>
            <a:r>
              <a:rPr lang="en-US" dirty="0" err="1"/>
              <a:t>mauris</a:t>
            </a:r>
            <a:r>
              <a:rPr lang="en-US" dirty="0"/>
              <a:t> a, </a:t>
            </a:r>
            <a:r>
              <a:rPr lang="en-US" dirty="0" err="1"/>
              <a:t>suscipit</a:t>
            </a:r>
            <a:r>
              <a:rPr lang="en-US" dirty="0"/>
              <a:t> lacus. </a:t>
            </a:r>
            <a:r>
              <a:rPr lang="en-US" dirty="0" err="1"/>
              <a:t>Nullam</a:t>
            </a:r>
            <a:r>
              <a:rPr lang="en-US" dirty="0"/>
              <a:t> </a:t>
            </a:r>
            <a:r>
              <a:rPr lang="en-US" dirty="0" err="1"/>
              <a:t>portitor</a:t>
            </a:r>
            <a:r>
              <a:rPr lang="en-US" dirty="0"/>
              <a:t> </a:t>
            </a:r>
            <a:r>
              <a:rPr lang="en-US" dirty="0" err="1"/>
              <a:t>molestie</a:t>
            </a:r>
            <a:r>
              <a:rPr lang="en-US" dirty="0"/>
              <a:t> ante sit </a:t>
            </a:r>
            <a:r>
              <a:rPr lang="en-US" dirty="0" err="1"/>
              <a:t>amet</a:t>
            </a:r>
            <a:r>
              <a:rPr lang="en-US" dirty="0"/>
              <a:t> </a:t>
            </a:r>
            <a:r>
              <a:rPr lang="en-US" dirty="0" err="1"/>
              <a:t>pharetra</a:t>
            </a:r>
            <a:r>
              <a:rPr lang="en-US" dirty="0"/>
              <a:t>. </a:t>
            </a:r>
            <a:r>
              <a:rPr lang="en-US" dirty="0" err="1"/>
              <a:t>Suspendisse</a:t>
            </a:r>
            <a:r>
              <a:rPr lang="en-US" dirty="0"/>
              <a:t> </a:t>
            </a:r>
            <a:r>
              <a:rPr lang="en-US" dirty="0" err="1"/>
              <a:t>varius</a:t>
            </a:r>
            <a:r>
              <a:rPr lang="en-US" dirty="0"/>
              <a:t> </a:t>
            </a:r>
            <a:r>
              <a:rPr lang="en-US" dirty="0" err="1"/>
              <a:t>tristique</a:t>
            </a:r>
            <a:r>
              <a:rPr lang="en-US" dirty="0"/>
              <a:t> nisi. </a:t>
            </a:r>
            <a:r>
              <a:rPr lang="en-US" dirty="0" err="1"/>
              <a:t>Pellentesque</a:t>
            </a:r>
            <a:r>
              <a:rPr lang="en-US" dirty="0"/>
              <a:t> </a:t>
            </a:r>
            <a:r>
              <a:rPr lang="en-US" dirty="0" err="1"/>
              <a:t>eget</a:t>
            </a:r>
            <a:r>
              <a:rPr lang="en-US" dirty="0"/>
              <a:t> </a:t>
            </a:r>
            <a:r>
              <a:rPr lang="en-US" dirty="0" err="1"/>
              <a:t>aliquet</a:t>
            </a:r>
            <a:r>
              <a:rPr lang="en-US" dirty="0"/>
              <a:t> </a:t>
            </a:r>
            <a:r>
              <a:rPr lang="en-US" dirty="0" err="1"/>
              <a:t>odio</a:t>
            </a:r>
            <a:r>
              <a:rPr lang="en-US" dirty="0"/>
              <a:t>. </a:t>
            </a:r>
            <a:r>
              <a:rPr lang="en-US" dirty="0" err="1"/>
              <a:t>Nulla</a:t>
            </a:r>
            <a:r>
              <a:rPr lang="en-US" dirty="0"/>
              <a:t> </a:t>
            </a:r>
            <a:r>
              <a:rPr lang="en-US" dirty="0" err="1"/>
              <a:t>fermentum</a:t>
            </a:r>
            <a:r>
              <a:rPr lang="en-US" dirty="0"/>
              <a:t>, </a:t>
            </a:r>
            <a:r>
              <a:rPr lang="en-US" dirty="0" err="1"/>
              <a:t>odio</a:t>
            </a:r>
            <a:r>
              <a:rPr lang="en-US" dirty="0"/>
              <a:t> </a:t>
            </a:r>
            <a:r>
              <a:rPr lang="en-US" dirty="0" err="1"/>
              <a:t>eget</a:t>
            </a:r>
            <a:r>
              <a:rPr lang="en-US" dirty="0"/>
              <a:t> </a:t>
            </a:r>
            <a:r>
              <a:rPr lang="en-US" dirty="0" err="1"/>
              <a:t>veneatis</a:t>
            </a:r>
            <a:r>
              <a:rPr lang="en-US" dirty="0"/>
              <a:t> </a:t>
            </a:r>
            <a:r>
              <a:rPr lang="en-US" dirty="0" err="1"/>
              <a:t>ornare</a:t>
            </a:r>
            <a:r>
              <a:rPr lang="en-US" dirty="0"/>
              <a:t>, </a:t>
            </a:r>
            <a:r>
              <a:rPr lang="en-US" dirty="0" err="1"/>
              <a:t>neque</a:t>
            </a:r>
            <a:r>
              <a:rPr lang="en-US" dirty="0"/>
              <a:t> </a:t>
            </a:r>
            <a:r>
              <a:rPr lang="en-US" dirty="0" err="1"/>
              <a:t>leo</a:t>
            </a:r>
            <a:r>
              <a:rPr lang="en-US" dirty="0"/>
              <a:t>.</a:t>
            </a:r>
          </a:p>
          <a:p>
            <a:pPr lvl="0"/>
            <a:endParaRPr lang="en-US" dirty="0"/>
          </a:p>
        </p:txBody>
      </p:sp>
      <p:sp>
        <p:nvSpPr>
          <p:cNvPr id="10" name="Content Placeholder 2"/>
          <p:cNvSpPr>
            <a:spLocks noGrp="1"/>
          </p:cNvSpPr>
          <p:nvPr>
            <p:ph idx="13" hasCustomPrompt="1"/>
          </p:nvPr>
        </p:nvSpPr>
        <p:spPr>
          <a:xfrm>
            <a:off x="712558" y="2117033"/>
            <a:ext cx="7634518" cy="381032"/>
          </a:xfrm>
          <a:prstGeom prst="rect">
            <a:avLst/>
          </a:prstGeom>
        </p:spPr>
        <p:txBody>
          <a:bodyPr>
            <a:normAutofit/>
          </a:bodyPr>
          <a:lstStyle>
            <a:lvl1pPr marL="114300" indent="-114300">
              <a:buNone/>
              <a:defRPr sz="1600" b="1" baseline="0">
                <a:solidFill>
                  <a:srgbClr val="8F928E"/>
                </a:solidFill>
              </a:defRPr>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lvl="0"/>
            <a:r>
              <a:rPr lang="en-US" dirty="0"/>
              <a:t>SUBHEAD</a:t>
            </a:r>
          </a:p>
        </p:txBody>
      </p:sp>
      <p:pic>
        <p:nvPicPr>
          <p:cNvPr id="11" name="Picture 10"/>
          <p:cNvPicPr>
            <a:picLocks noChangeAspect="1"/>
          </p:cNvPicPr>
          <p:nvPr/>
        </p:nvPicPr>
        <p:blipFill>
          <a:blip r:embed="rId2"/>
          <a:srcRect/>
          <a:stretch>
            <a:fillRect/>
          </a:stretch>
        </p:blipFill>
        <p:spPr>
          <a:xfrm>
            <a:off x="6756400" y="5710177"/>
            <a:ext cx="2387600" cy="1147823"/>
          </a:xfrm>
          <a:prstGeom prst="rect">
            <a:avLst/>
          </a:prstGeom>
        </p:spPr>
      </p:pic>
      <p:sp>
        <p:nvSpPr>
          <p:cNvPr id="14" name="Title 1"/>
          <p:cNvSpPr>
            <a:spLocks noGrp="1"/>
          </p:cNvSpPr>
          <p:nvPr>
            <p:ph type="title" hasCustomPrompt="1"/>
          </p:nvPr>
        </p:nvSpPr>
        <p:spPr>
          <a:xfrm>
            <a:off x="704310" y="1218277"/>
            <a:ext cx="7641781" cy="703371"/>
          </a:xfrm>
          <a:prstGeom prst="rect">
            <a:avLst/>
          </a:prstGeom>
        </p:spPr>
        <p:txBody>
          <a:bodyPr>
            <a:normAutofit/>
          </a:bodyPr>
          <a:lstStyle>
            <a:lvl1pPr algn="l">
              <a:defRPr sz="2600">
                <a:solidFill>
                  <a:srgbClr val="2C4687"/>
                </a:solidFill>
              </a:defRPr>
            </a:lvl1pPr>
          </a:lstStyle>
          <a:p>
            <a:r>
              <a:rPr lang="en-US" dirty="0"/>
              <a:t>Copy Slide Title</a:t>
            </a:r>
          </a:p>
        </p:txBody>
      </p:sp>
      <p:pic>
        <p:nvPicPr>
          <p:cNvPr id="8" name="Picture 7"/>
          <p:cNvPicPr>
            <a:picLocks noChangeAspect="1"/>
          </p:cNvPicPr>
          <p:nvPr userDrawn="1"/>
        </p:nvPicPr>
        <p:blipFill>
          <a:blip r:embed="rId3"/>
          <a:stretch>
            <a:fillRect/>
          </a:stretch>
        </p:blipFill>
        <p:spPr>
          <a:xfrm>
            <a:off x="181482" y="184150"/>
            <a:ext cx="1404197" cy="679450"/>
          </a:xfrm>
          <a:prstGeom prst="rect">
            <a:avLst/>
          </a:prstGeom>
        </p:spPr>
      </p:pic>
      <p:sp>
        <p:nvSpPr>
          <p:cNvPr id="2" name="Slide Number Placeholder 1"/>
          <p:cNvSpPr>
            <a:spLocks noGrp="1"/>
          </p:cNvSpPr>
          <p:nvPr>
            <p:ph type="sldNum" sz="quarter" idx="14"/>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4036774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Slide (Blue)">
    <p:spTree>
      <p:nvGrpSpPr>
        <p:cNvPr id="1" name=""/>
        <p:cNvGrpSpPr/>
        <p:nvPr/>
      </p:nvGrpSpPr>
      <p:grpSpPr>
        <a:xfrm>
          <a:off x="0" y="0"/>
          <a:ext cx="0" cy="0"/>
          <a:chOff x="0" y="0"/>
          <a:chExt cx="0" cy="0"/>
        </a:xfrm>
      </p:grpSpPr>
      <p:pic>
        <p:nvPicPr>
          <p:cNvPr id="17" name="Picture 16" descr="Corner Triangles Blue.png"/>
          <p:cNvPicPr>
            <a:picLocks noChangeAspect="1"/>
          </p:cNvPicPr>
          <p:nvPr userDrawn="1"/>
        </p:nvPicPr>
        <p:blipFill>
          <a:blip r:embed="rId2"/>
          <a:srcRect/>
          <a:stretch>
            <a:fillRect/>
          </a:stretch>
        </p:blipFill>
        <p:spPr>
          <a:xfrm>
            <a:off x="6769100" y="5710177"/>
            <a:ext cx="2383536" cy="1147823"/>
          </a:xfrm>
          <a:prstGeom prst="rect">
            <a:avLst/>
          </a:prstGeom>
        </p:spPr>
      </p:pic>
      <p:pic>
        <p:nvPicPr>
          <p:cNvPr id="14" name="Picture 13"/>
          <p:cNvPicPr>
            <a:picLocks noChangeAspect="1"/>
          </p:cNvPicPr>
          <p:nvPr userDrawn="1"/>
        </p:nvPicPr>
        <p:blipFill>
          <a:blip r:embed="rId3"/>
          <a:stretch>
            <a:fillRect/>
          </a:stretch>
        </p:blipFill>
        <p:spPr>
          <a:xfrm>
            <a:off x="181482" y="184150"/>
            <a:ext cx="1404197" cy="679450"/>
          </a:xfrm>
          <a:prstGeom prst="rect">
            <a:avLst/>
          </a:prstGeom>
        </p:spPr>
      </p:pic>
      <p:sp>
        <p:nvSpPr>
          <p:cNvPr id="15" name="Title 1"/>
          <p:cNvSpPr>
            <a:spLocks noGrp="1"/>
          </p:cNvSpPr>
          <p:nvPr>
            <p:ph type="title" hasCustomPrompt="1"/>
          </p:nvPr>
        </p:nvSpPr>
        <p:spPr>
          <a:xfrm>
            <a:off x="704310" y="1218277"/>
            <a:ext cx="7641781" cy="703371"/>
          </a:xfrm>
          <a:prstGeom prst="rect">
            <a:avLst/>
          </a:prstGeom>
        </p:spPr>
        <p:txBody>
          <a:bodyPr>
            <a:normAutofit/>
          </a:bodyPr>
          <a:lstStyle>
            <a:lvl1pPr algn="l">
              <a:defRPr sz="2600">
                <a:solidFill>
                  <a:srgbClr val="2C4687"/>
                </a:solidFill>
              </a:defRPr>
            </a:lvl1pPr>
          </a:lstStyle>
          <a:p>
            <a:r>
              <a:rPr lang="en-US" dirty="0"/>
              <a:t>Image Slide Title</a:t>
            </a:r>
          </a:p>
        </p:txBody>
      </p:sp>
      <p:sp>
        <p:nvSpPr>
          <p:cNvPr id="10" name="Picture Placeholder 9"/>
          <p:cNvSpPr>
            <a:spLocks noGrp="1"/>
          </p:cNvSpPr>
          <p:nvPr>
            <p:ph type="pic" sz="quarter" idx="10"/>
          </p:nvPr>
        </p:nvSpPr>
        <p:spPr>
          <a:xfrm>
            <a:off x="704310" y="2098676"/>
            <a:ext cx="7641781" cy="3400425"/>
          </a:xfrm>
          <a:prstGeom prst="rect">
            <a:avLst/>
          </a:prstGeom>
        </p:spPr>
        <p:txBody>
          <a:bodyPr vert="horz"/>
          <a:lstStyle>
            <a:lvl1pPr marL="0" indent="0">
              <a:buNone/>
              <a:defRPr sz="2400" b="0">
                <a:solidFill>
                  <a:srgbClr val="8F928E"/>
                </a:solidFill>
              </a:defRPr>
            </a:lvl1pPr>
          </a:lstStyle>
          <a:p>
            <a:endParaRPr lang="en-US" dirty="0"/>
          </a:p>
        </p:txBody>
      </p:sp>
      <p:sp>
        <p:nvSpPr>
          <p:cNvPr id="2" name="Slide Number Placeholder 1"/>
          <p:cNvSpPr>
            <a:spLocks noGrp="1"/>
          </p:cNvSpPr>
          <p:nvPr>
            <p:ph type="sldNum" sz="quarter" idx="11"/>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741662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Blue)">
    <p:spTree>
      <p:nvGrpSpPr>
        <p:cNvPr id="1" name=""/>
        <p:cNvGrpSpPr/>
        <p:nvPr/>
      </p:nvGrpSpPr>
      <p:grpSpPr>
        <a:xfrm>
          <a:off x="0" y="0"/>
          <a:ext cx="0" cy="0"/>
          <a:chOff x="0" y="0"/>
          <a:chExt cx="0" cy="0"/>
        </a:xfrm>
      </p:grpSpPr>
      <p:pic>
        <p:nvPicPr>
          <p:cNvPr id="10" name="Picture 9" descr="Corner Triangles Blue.png"/>
          <p:cNvPicPr>
            <a:picLocks noChangeAspect="1"/>
          </p:cNvPicPr>
          <p:nvPr userDrawn="1"/>
        </p:nvPicPr>
        <p:blipFill>
          <a:blip r:embed="rId2"/>
          <a:srcRect/>
          <a:stretch>
            <a:fillRect/>
          </a:stretch>
        </p:blipFill>
        <p:spPr>
          <a:xfrm>
            <a:off x="6769100" y="5710177"/>
            <a:ext cx="2383536" cy="1147823"/>
          </a:xfrm>
          <a:prstGeom prst="rect">
            <a:avLst/>
          </a:prstGeom>
        </p:spPr>
      </p:pic>
      <p:pic>
        <p:nvPicPr>
          <p:cNvPr id="12" name="Picture 11"/>
          <p:cNvPicPr>
            <a:picLocks noChangeAspect="1"/>
          </p:cNvPicPr>
          <p:nvPr userDrawn="1"/>
        </p:nvPicPr>
        <p:blipFill>
          <a:blip r:embed="rId3"/>
          <a:stretch>
            <a:fillRect/>
          </a:stretch>
        </p:blipFill>
        <p:spPr>
          <a:xfrm>
            <a:off x="181482" y="184150"/>
            <a:ext cx="1404197" cy="679450"/>
          </a:xfrm>
          <a:prstGeom prst="rect">
            <a:avLst/>
          </a:prstGeom>
        </p:spPr>
      </p:pic>
      <p:sp>
        <p:nvSpPr>
          <p:cNvPr id="14" name="Title 1"/>
          <p:cNvSpPr>
            <a:spLocks noGrp="1"/>
          </p:cNvSpPr>
          <p:nvPr>
            <p:ph type="title" hasCustomPrompt="1"/>
          </p:nvPr>
        </p:nvSpPr>
        <p:spPr>
          <a:xfrm>
            <a:off x="704310" y="1218277"/>
            <a:ext cx="7641781" cy="703371"/>
          </a:xfrm>
          <a:prstGeom prst="rect">
            <a:avLst/>
          </a:prstGeom>
        </p:spPr>
        <p:txBody>
          <a:bodyPr>
            <a:normAutofit/>
          </a:bodyPr>
          <a:lstStyle>
            <a:lvl1pPr algn="l">
              <a:defRPr sz="2600">
                <a:solidFill>
                  <a:srgbClr val="2C4687"/>
                </a:solidFill>
              </a:defRPr>
            </a:lvl1pPr>
          </a:lstStyle>
          <a:p>
            <a:r>
              <a:rPr lang="en-US" dirty="0"/>
              <a:t>Chart Slide Title</a:t>
            </a:r>
          </a:p>
        </p:txBody>
      </p:sp>
      <p:sp>
        <p:nvSpPr>
          <p:cNvPr id="3" name="Chart Placeholder 2"/>
          <p:cNvSpPr>
            <a:spLocks noGrp="1"/>
          </p:cNvSpPr>
          <p:nvPr>
            <p:ph type="chart" sz="quarter" idx="10"/>
          </p:nvPr>
        </p:nvSpPr>
        <p:spPr>
          <a:xfrm>
            <a:off x="704309" y="2093852"/>
            <a:ext cx="7640638" cy="3438525"/>
          </a:xfrm>
          <a:prstGeom prst="rect">
            <a:avLst/>
          </a:prstGeom>
        </p:spPr>
        <p:txBody>
          <a:bodyPr vert="horz"/>
          <a:lstStyle>
            <a:lvl1pPr marL="0" indent="0">
              <a:buNone/>
              <a:defRPr sz="2400">
                <a:solidFill>
                  <a:srgbClr val="8F928E"/>
                </a:solidFill>
              </a:defRPr>
            </a:lvl1pPr>
          </a:lstStyle>
          <a:p>
            <a:endParaRPr lang="en-US" dirty="0"/>
          </a:p>
        </p:txBody>
      </p:sp>
      <p:sp>
        <p:nvSpPr>
          <p:cNvPr id="2" name="Slide Number Placeholder 1"/>
          <p:cNvSpPr>
            <a:spLocks noGrp="1"/>
          </p:cNvSpPr>
          <p:nvPr>
            <p:ph type="sldNum" sz="quarter" idx="11"/>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1638694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mp; Copy Slide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23835" y="1272991"/>
            <a:ext cx="3823240" cy="703371"/>
          </a:xfrm>
          <a:prstGeom prst="rect">
            <a:avLst/>
          </a:prstGeom>
        </p:spPr>
        <p:txBody>
          <a:bodyPr>
            <a:normAutofit/>
          </a:bodyPr>
          <a:lstStyle>
            <a:lvl1pPr algn="l">
              <a:defRPr sz="2600">
                <a:solidFill>
                  <a:srgbClr val="2C4687"/>
                </a:solidFill>
              </a:defRPr>
            </a:lvl1pPr>
          </a:lstStyle>
          <a:p>
            <a:r>
              <a:rPr lang="en-US" dirty="0"/>
              <a:t>Image &amp; Copy Slide Title</a:t>
            </a:r>
          </a:p>
        </p:txBody>
      </p:sp>
      <p:sp>
        <p:nvSpPr>
          <p:cNvPr id="10" name="Content Placeholder 2"/>
          <p:cNvSpPr>
            <a:spLocks noGrp="1"/>
          </p:cNvSpPr>
          <p:nvPr>
            <p:ph idx="13" hasCustomPrompt="1"/>
          </p:nvPr>
        </p:nvSpPr>
        <p:spPr>
          <a:xfrm>
            <a:off x="4532082" y="2171747"/>
            <a:ext cx="3814993" cy="381032"/>
          </a:xfrm>
          <a:prstGeom prst="rect">
            <a:avLst/>
          </a:prstGeom>
        </p:spPr>
        <p:txBody>
          <a:bodyPr>
            <a:normAutofit/>
          </a:bodyPr>
          <a:lstStyle>
            <a:lvl1pPr marL="114300" indent="-114300">
              <a:buNone/>
              <a:defRPr sz="1600" b="1" baseline="0">
                <a:solidFill>
                  <a:srgbClr val="8F928E"/>
                </a:solidFill>
              </a:defRPr>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lvl="0"/>
            <a:r>
              <a:rPr lang="en-US" dirty="0"/>
              <a:t>SUBHEAD</a:t>
            </a:r>
          </a:p>
        </p:txBody>
      </p:sp>
      <p:sp>
        <p:nvSpPr>
          <p:cNvPr id="16" name="Content Placeholder 2"/>
          <p:cNvSpPr>
            <a:spLocks noGrp="1"/>
          </p:cNvSpPr>
          <p:nvPr>
            <p:ph idx="1" hasCustomPrompt="1"/>
          </p:nvPr>
        </p:nvSpPr>
        <p:spPr>
          <a:xfrm>
            <a:off x="4523835" y="2674905"/>
            <a:ext cx="3822256" cy="3382994"/>
          </a:xfrm>
          <a:prstGeom prst="rect">
            <a:avLst/>
          </a:prstGeom>
        </p:spPr>
        <p:txBody>
          <a:bodyPr>
            <a:normAutofit/>
          </a:bodyPr>
          <a:lstStyle>
            <a:lvl1pPr marL="0" marR="0" indent="-114300" algn="l" defTabSz="457200" rtl="0" eaLnBrk="1" fontAlgn="auto" latinLnBrk="0" hangingPunct="1">
              <a:lnSpc>
                <a:spcPct val="100000"/>
              </a:lnSpc>
              <a:spcBef>
                <a:spcPts val="288"/>
              </a:spcBef>
              <a:spcAft>
                <a:spcPts val="0"/>
              </a:spcAft>
              <a:buClrTx/>
              <a:buSzTx/>
              <a:buFont typeface="Arial"/>
              <a:buNone/>
              <a:tabLst/>
              <a:defRPr lang="en-US" sz="1300" baseline="0" smtClean="0"/>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lvl="0"/>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r>
              <a:rPr lang="en-US" dirty="0"/>
              <a:t> </a:t>
            </a:r>
            <a:r>
              <a:rPr lang="en-US" dirty="0" err="1"/>
              <a:t>adiniscing</a:t>
            </a:r>
            <a:r>
              <a:rPr lang="en-US" dirty="0"/>
              <a:t> </a:t>
            </a:r>
            <a:r>
              <a:rPr lang="en-US" dirty="0" err="1"/>
              <a:t>elit</a:t>
            </a:r>
            <a:r>
              <a:rPr lang="en-US" dirty="0"/>
              <a:t>. </a:t>
            </a:r>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 </a:t>
            </a:r>
            <a:r>
              <a:rPr lang="en-US" dirty="0" err="1"/>
              <a:t>Vestibulum</a:t>
            </a:r>
            <a:r>
              <a:rPr lang="en-US" dirty="0"/>
              <a:t> </a:t>
            </a:r>
            <a:r>
              <a:rPr lang="en-US" dirty="0" err="1"/>
              <a:t>pretium</a:t>
            </a:r>
            <a:r>
              <a:rPr lang="en-US" dirty="0"/>
              <a:t> </a:t>
            </a:r>
            <a:r>
              <a:rPr lang="en-US" dirty="0" err="1"/>
              <a:t>aliquam</a:t>
            </a:r>
            <a:r>
              <a:rPr lang="en-US" dirty="0"/>
              <a:t> </a:t>
            </a:r>
            <a:r>
              <a:rPr lang="en-US" dirty="0" err="1"/>
              <a:t>vulputate</a:t>
            </a:r>
            <a:r>
              <a:rPr lang="en-US" dirty="0"/>
              <a:t>. </a:t>
            </a:r>
          </a:p>
          <a:p>
            <a:pPr lvl="0"/>
            <a:endParaRPr lang="en-US" dirty="0"/>
          </a:p>
          <a:p>
            <a:pPr lvl="0"/>
            <a:r>
              <a:rPr lang="en-US" dirty="0" err="1"/>
              <a:t>Sed</a:t>
            </a:r>
            <a:r>
              <a:rPr lang="en-US" dirty="0"/>
              <a:t> </a:t>
            </a:r>
            <a:r>
              <a:rPr lang="en-US" dirty="0" err="1"/>
              <a:t>metus</a:t>
            </a:r>
            <a:r>
              <a:rPr lang="en-US" dirty="0"/>
              <a:t> </a:t>
            </a:r>
            <a:r>
              <a:rPr lang="en-US" dirty="0" err="1"/>
              <a:t>urna</a:t>
            </a:r>
            <a:r>
              <a:rPr lang="en-US" dirty="0"/>
              <a:t>, </a:t>
            </a:r>
            <a:r>
              <a:rPr lang="en-US" dirty="0" err="1"/>
              <a:t>luctus</a:t>
            </a:r>
            <a:r>
              <a:rPr lang="en-US" dirty="0"/>
              <a:t> </a:t>
            </a:r>
            <a:r>
              <a:rPr lang="en-US" dirty="0" err="1"/>
              <a:t>nec</a:t>
            </a:r>
            <a:r>
              <a:rPr lang="en-US" dirty="0"/>
              <a:t> </a:t>
            </a:r>
            <a:r>
              <a:rPr lang="en-US" dirty="0" err="1"/>
              <a:t>sem</a:t>
            </a:r>
            <a:r>
              <a:rPr lang="en-US" dirty="0"/>
              <a:t> ac, </a:t>
            </a:r>
            <a:r>
              <a:rPr lang="en-US" dirty="0" err="1"/>
              <a:t>aliquam</a:t>
            </a:r>
            <a:r>
              <a:rPr lang="en-US" dirty="0"/>
              <a:t> </a:t>
            </a:r>
            <a:r>
              <a:rPr lang="en-US" dirty="0" err="1"/>
              <a:t>porta</a:t>
            </a:r>
            <a:r>
              <a:rPr lang="en-US" dirty="0"/>
              <a:t> quam. </a:t>
            </a:r>
            <a:r>
              <a:rPr lang="en-US" dirty="0" err="1"/>
              <a:t>Donec</a:t>
            </a:r>
            <a:r>
              <a:rPr lang="en-US" dirty="0"/>
              <a:t> </a:t>
            </a:r>
            <a:r>
              <a:rPr lang="en-US" dirty="0" err="1"/>
              <a:t>eget</a:t>
            </a:r>
            <a:r>
              <a:rPr lang="en-US" dirty="0"/>
              <a:t> </a:t>
            </a:r>
            <a:r>
              <a:rPr lang="en-US" dirty="0" err="1"/>
              <a:t>odio</a:t>
            </a:r>
            <a:r>
              <a:rPr lang="en-US" dirty="0"/>
              <a:t> </a:t>
            </a:r>
            <a:r>
              <a:rPr lang="en-US" dirty="0" err="1"/>
              <a:t>interdum</a:t>
            </a:r>
            <a:r>
              <a:rPr lang="en-US" dirty="0"/>
              <a:t>, </a:t>
            </a:r>
            <a:r>
              <a:rPr lang="en-US" dirty="0" err="1"/>
              <a:t>elementum</a:t>
            </a:r>
            <a:r>
              <a:rPr lang="en-US" dirty="0"/>
              <a:t> </a:t>
            </a:r>
            <a:r>
              <a:rPr lang="en-US" dirty="0" err="1"/>
              <a:t>mauris</a:t>
            </a:r>
            <a:r>
              <a:rPr lang="en-US" dirty="0"/>
              <a:t> a, </a:t>
            </a:r>
            <a:r>
              <a:rPr lang="en-US" dirty="0" err="1"/>
              <a:t>suscipit</a:t>
            </a:r>
            <a:r>
              <a:rPr lang="en-US" dirty="0"/>
              <a:t> lacus. </a:t>
            </a:r>
            <a:r>
              <a:rPr lang="en-US" dirty="0" err="1"/>
              <a:t>Nullam</a:t>
            </a:r>
            <a:r>
              <a:rPr lang="en-US" dirty="0"/>
              <a:t> </a:t>
            </a:r>
            <a:r>
              <a:rPr lang="en-US" dirty="0" err="1"/>
              <a:t>portitor</a:t>
            </a:r>
            <a:r>
              <a:rPr lang="en-US" dirty="0"/>
              <a:t> </a:t>
            </a:r>
            <a:r>
              <a:rPr lang="en-US" dirty="0" err="1"/>
              <a:t>molestie</a:t>
            </a:r>
            <a:r>
              <a:rPr lang="en-US" dirty="0"/>
              <a:t> ante sit </a:t>
            </a:r>
            <a:r>
              <a:rPr lang="en-US" dirty="0" err="1"/>
              <a:t>amet</a:t>
            </a:r>
            <a:r>
              <a:rPr lang="en-US" dirty="0"/>
              <a:t> </a:t>
            </a:r>
            <a:r>
              <a:rPr lang="en-US" dirty="0" err="1"/>
              <a:t>pharetra</a:t>
            </a:r>
            <a:r>
              <a:rPr lang="en-US" dirty="0"/>
              <a:t>. </a:t>
            </a:r>
            <a:r>
              <a:rPr lang="en-US" dirty="0" err="1"/>
              <a:t>Suspendisse</a:t>
            </a:r>
            <a:r>
              <a:rPr lang="en-US" dirty="0"/>
              <a:t> </a:t>
            </a:r>
            <a:r>
              <a:rPr lang="en-US" dirty="0" err="1"/>
              <a:t>varius</a:t>
            </a:r>
            <a:r>
              <a:rPr lang="en-US" dirty="0"/>
              <a:t> </a:t>
            </a:r>
            <a:r>
              <a:rPr lang="en-US" dirty="0" err="1"/>
              <a:t>tristique</a:t>
            </a:r>
            <a:r>
              <a:rPr lang="en-US" dirty="0"/>
              <a:t> nisi. </a:t>
            </a:r>
            <a:r>
              <a:rPr lang="en-US" dirty="0" err="1"/>
              <a:t>Pellentesque</a:t>
            </a:r>
            <a:r>
              <a:rPr lang="en-US" dirty="0"/>
              <a:t> </a:t>
            </a:r>
            <a:r>
              <a:rPr lang="en-US" dirty="0" err="1"/>
              <a:t>eget</a:t>
            </a:r>
            <a:r>
              <a:rPr lang="en-US" dirty="0"/>
              <a:t> </a:t>
            </a:r>
            <a:r>
              <a:rPr lang="en-US" dirty="0" err="1"/>
              <a:t>aliquet</a:t>
            </a:r>
            <a:r>
              <a:rPr lang="en-US" dirty="0"/>
              <a:t>. </a:t>
            </a:r>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 </a:t>
            </a:r>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r>
              <a:rPr lang="en-US" dirty="0"/>
              <a:t> </a:t>
            </a:r>
            <a:r>
              <a:rPr lang="en-US" dirty="0" err="1"/>
              <a:t>adiniscing</a:t>
            </a:r>
            <a:r>
              <a:rPr lang="en-US" dirty="0"/>
              <a:t> </a:t>
            </a:r>
            <a:r>
              <a:rPr lang="en-US" dirty="0" err="1"/>
              <a:t>elit</a:t>
            </a:r>
            <a:r>
              <a:rPr lang="en-US" dirty="0"/>
              <a:t>. </a:t>
            </a:r>
          </a:p>
          <a:p>
            <a:pPr lvl="0"/>
            <a:endParaRPr lang="en-US" dirty="0"/>
          </a:p>
        </p:txBody>
      </p:sp>
      <p:pic>
        <p:nvPicPr>
          <p:cNvPr id="18" name="Picture 17" descr="Corner Triangles Blue.png"/>
          <p:cNvPicPr>
            <a:picLocks noChangeAspect="1"/>
          </p:cNvPicPr>
          <p:nvPr userDrawn="1"/>
        </p:nvPicPr>
        <p:blipFill>
          <a:blip r:embed="rId2"/>
          <a:srcRect/>
          <a:stretch>
            <a:fillRect/>
          </a:stretch>
        </p:blipFill>
        <p:spPr>
          <a:xfrm>
            <a:off x="6769100" y="5710177"/>
            <a:ext cx="2383536" cy="1147823"/>
          </a:xfrm>
          <a:prstGeom prst="rect">
            <a:avLst/>
          </a:prstGeom>
        </p:spPr>
      </p:pic>
      <p:pic>
        <p:nvPicPr>
          <p:cNvPr id="9" name="Picture 8"/>
          <p:cNvPicPr>
            <a:picLocks noChangeAspect="1"/>
          </p:cNvPicPr>
          <p:nvPr userDrawn="1"/>
        </p:nvPicPr>
        <p:blipFill>
          <a:blip r:embed="rId3"/>
          <a:stretch>
            <a:fillRect/>
          </a:stretch>
        </p:blipFill>
        <p:spPr>
          <a:xfrm>
            <a:off x="181482" y="184150"/>
            <a:ext cx="1404197" cy="679450"/>
          </a:xfrm>
          <a:prstGeom prst="rect">
            <a:avLst/>
          </a:prstGeom>
        </p:spPr>
      </p:pic>
      <p:sp>
        <p:nvSpPr>
          <p:cNvPr id="11" name="Picture Placeholder 9"/>
          <p:cNvSpPr>
            <a:spLocks noGrp="1"/>
          </p:cNvSpPr>
          <p:nvPr>
            <p:ph type="pic" sz="quarter" idx="10"/>
          </p:nvPr>
        </p:nvSpPr>
        <p:spPr>
          <a:xfrm>
            <a:off x="711191" y="1272991"/>
            <a:ext cx="3657609" cy="4784908"/>
          </a:xfrm>
          <a:prstGeom prst="rect">
            <a:avLst/>
          </a:prstGeom>
        </p:spPr>
        <p:txBody>
          <a:bodyPr vert="horz"/>
          <a:lstStyle>
            <a:lvl1pPr marL="0" indent="0">
              <a:buNone/>
              <a:defRPr sz="2400" b="0">
                <a:solidFill>
                  <a:srgbClr val="8F928E"/>
                </a:solidFill>
              </a:defRPr>
            </a:lvl1pPr>
          </a:lstStyle>
          <a:p>
            <a:endParaRPr lang="en-US" dirty="0"/>
          </a:p>
        </p:txBody>
      </p:sp>
      <p:sp>
        <p:nvSpPr>
          <p:cNvPr id="3" name="Slide Number Placeholder 2"/>
          <p:cNvSpPr>
            <a:spLocks noGrp="1"/>
          </p:cNvSpPr>
          <p:nvPr>
            <p:ph type="sldNum" sz="quarter" idx="14"/>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1137320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 Slide (Blu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32082" y="1284029"/>
            <a:ext cx="3823240" cy="703371"/>
          </a:xfrm>
          <a:prstGeom prst="rect">
            <a:avLst/>
          </a:prstGeom>
        </p:spPr>
        <p:txBody>
          <a:bodyPr>
            <a:normAutofit/>
          </a:bodyPr>
          <a:lstStyle>
            <a:lvl1pPr algn="l">
              <a:defRPr sz="2600">
                <a:solidFill>
                  <a:srgbClr val="2C4687"/>
                </a:solidFill>
              </a:defRPr>
            </a:lvl1pPr>
          </a:lstStyle>
          <a:p>
            <a:r>
              <a:rPr lang="en-US" dirty="0"/>
              <a:t>Bullet Slide Title</a:t>
            </a:r>
          </a:p>
        </p:txBody>
      </p:sp>
      <p:sp>
        <p:nvSpPr>
          <p:cNvPr id="6" name="Content Placeholder 2"/>
          <p:cNvSpPr>
            <a:spLocks noGrp="1"/>
          </p:cNvSpPr>
          <p:nvPr>
            <p:ph idx="13" hasCustomPrompt="1"/>
          </p:nvPr>
        </p:nvSpPr>
        <p:spPr>
          <a:xfrm>
            <a:off x="4540329" y="2182785"/>
            <a:ext cx="3814993" cy="381032"/>
          </a:xfrm>
          <a:prstGeom prst="rect">
            <a:avLst/>
          </a:prstGeom>
        </p:spPr>
        <p:txBody>
          <a:bodyPr>
            <a:normAutofit/>
          </a:bodyPr>
          <a:lstStyle>
            <a:lvl1pPr marL="114300" indent="-114300">
              <a:buNone/>
              <a:defRPr sz="1600" b="1" baseline="0">
                <a:solidFill>
                  <a:srgbClr val="8F928E"/>
                </a:solidFill>
              </a:defRPr>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lvl="0"/>
            <a:r>
              <a:rPr lang="en-US" dirty="0"/>
              <a:t>SUBHEAD</a:t>
            </a:r>
          </a:p>
        </p:txBody>
      </p:sp>
      <p:sp>
        <p:nvSpPr>
          <p:cNvPr id="8" name="Content Placeholder 2"/>
          <p:cNvSpPr>
            <a:spLocks noGrp="1"/>
          </p:cNvSpPr>
          <p:nvPr>
            <p:ph idx="1" hasCustomPrompt="1"/>
          </p:nvPr>
        </p:nvSpPr>
        <p:spPr>
          <a:xfrm>
            <a:off x="4532082" y="2685943"/>
            <a:ext cx="3822256" cy="3371956"/>
          </a:xfrm>
          <a:prstGeom prst="rect">
            <a:avLst/>
          </a:prstGeom>
        </p:spPr>
        <p:txBody>
          <a:bodyPr>
            <a:normAutofit/>
          </a:bodyPr>
          <a:lstStyle>
            <a:lvl1pPr marL="0" marR="0" indent="-114300" algn="l" defTabSz="457200" rtl="0" eaLnBrk="1" fontAlgn="auto" latinLnBrk="0" hangingPunct="1">
              <a:lnSpc>
                <a:spcPct val="100000"/>
              </a:lnSpc>
              <a:spcBef>
                <a:spcPts val="288"/>
              </a:spcBef>
              <a:spcAft>
                <a:spcPts val="0"/>
              </a:spcAft>
              <a:buClrTx/>
              <a:buSzTx/>
              <a:buFont typeface="Arial"/>
              <a:buChar char="•"/>
              <a:tabLst/>
              <a:defRPr lang="en-US" sz="1300" baseline="0" smtClean="0"/>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marL="0" marR="0" lvl="0" indent="-114300" algn="l" defTabSz="457200" rtl="0" eaLnBrk="1" fontAlgn="auto" latinLnBrk="0" hangingPunct="1">
              <a:lnSpc>
                <a:spcPct val="100000"/>
              </a:lnSpc>
              <a:spcBef>
                <a:spcPts val="288"/>
              </a:spcBef>
              <a:spcAft>
                <a:spcPts val="0"/>
              </a:spcAft>
              <a:buClrTx/>
              <a:buSzTx/>
              <a:buFont typeface="Arial"/>
              <a:buNone/>
              <a:tabLst/>
              <a:defRPr/>
            </a:pPr>
            <a:r>
              <a:rPr lang="en-US" dirty="0" err="1"/>
              <a:t>Pellentesque</a:t>
            </a:r>
            <a:r>
              <a:rPr lang="en-US" dirty="0"/>
              <a:t> </a:t>
            </a:r>
            <a:r>
              <a:rPr lang="en-US" dirty="0" err="1"/>
              <a:t>eget</a:t>
            </a:r>
            <a:r>
              <a:rPr lang="en-US" dirty="0"/>
              <a:t> </a:t>
            </a:r>
            <a:r>
              <a:rPr lang="en-US" dirty="0" err="1"/>
              <a:t>aliquet</a:t>
            </a:r>
            <a:r>
              <a:rPr lang="en-US" dirty="0"/>
              <a:t>. </a:t>
            </a:r>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 </a:t>
            </a:r>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r>
              <a:rPr lang="en-US" dirty="0"/>
              <a:t> </a:t>
            </a:r>
            <a:r>
              <a:rPr lang="en-US" dirty="0" err="1"/>
              <a:t>adiniscing</a:t>
            </a:r>
            <a:r>
              <a:rPr lang="en-US" dirty="0"/>
              <a:t> </a:t>
            </a:r>
            <a:r>
              <a:rPr lang="en-US" dirty="0" err="1"/>
              <a:t>elit</a:t>
            </a:r>
            <a:r>
              <a:rPr lang="en-US" dirty="0"/>
              <a:t>:</a:t>
            </a:r>
          </a:p>
          <a:p>
            <a:pPr lvl="0"/>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endParaRPr lang="en-US" dirty="0"/>
          </a:p>
          <a:p>
            <a:pPr lvl="0"/>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a:t>
            </a:r>
          </a:p>
          <a:p>
            <a:pPr lvl="0"/>
            <a:r>
              <a:rPr lang="en-US" dirty="0" err="1"/>
              <a:t>Vestibulum</a:t>
            </a:r>
            <a:r>
              <a:rPr lang="en-US" dirty="0"/>
              <a:t> </a:t>
            </a:r>
            <a:r>
              <a:rPr lang="en-US" dirty="0" err="1"/>
              <a:t>pretium</a:t>
            </a:r>
            <a:r>
              <a:rPr lang="en-US" dirty="0"/>
              <a:t> </a:t>
            </a:r>
            <a:r>
              <a:rPr lang="en-US" dirty="0" err="1"/>
              <a:t>aliquam</a:t>
            </a:r>
            <a:r>
              <a:rPr lang="en-US" dirty="0"/>
              <a:t> </a:t>
            </a:r>
            <a:r>
              <a:rPr lang="en-US" dirty="0" err="1"/>
              <a:t>vulputate</a:t>
            </a:r>
            <a:r>
              <a:rPr lang="en-US" dirty="0"/>
              <a:t>. </a:t>
            </a:r>
          </a:p>
          <a:p>
            <a:pPr lvl="0"/>
            <a:r>
              <a:rPr lang="en-US" dirty="0" err="1"/>
              <a:t>Sed</a:t>
            </a:r>
            <a:r>
              <a:rPr lang="en-US" dirty="0"/>
              <a:t> </a:t>
            </a:r>
            <a:r>
              <a:rPr lang="en-US" dirty="0" err="1"/>
              <a:t>metus</a:t>
            </a:r>
            <a:r>
              <a:rPr lang="en-US" dirty="0"/>
              <a:t> </a:t>
            </a:r>
            <a:r>
              <a:rPr lang="en-US" dirty="0" err="1"/>
              <a:t>urna</a:t>
            </a:r>
            <a:r>
              <a:rPr lang="en-US" dirty="0"/>
              <a:t>, </a:t>
            </a:r>
            <a:r>
              <a:rPr lang="en-US" dirty="0" err="1"/>
              <a:t>luctus</a:t>
            </a:r>
            <a:r>
              <a:rPr lang="en-US" dirty="0"/>
              <a:t> </a:t>
            </a:r>
            <a:r>
              <a:rPr lang="en-US" dirty="0" err="1"/>
              <a:t>nec</a:t>
            </a:r>
            <a:r>
              <a:rPr lang="en-US" dirty="0"/>
              <a:t> </a:t>
            </a:r>
            <a:r>
              <a:rPr lang="en-US" dirty="0" err="1"/>
              <a:t>sem</a:t>
            </a:r>
            <a:r>
              <a:rPr lang="en-US" dirty="0"/>
              <a:t> ac. </a:t>
            </a:r>
          </a:p>
          <a:p>
            <a:pPr lvl="0"/>
            <a:r>
              <a:rPr lang="en-US" dirty="0" err="1"/>
              <a:t>Elementum</a:t>
            </a:r>
            <a:r>
              <a:rPr lang="en-US" dirty="0"/>
              <a:t> </a:t>
            </a:r>
            <a:r>
              <a:rPr lang="en-US" dirty="0" err="1"/>
              <a:t>mauris</a:t>
            </a:r>
            <a:r>
              <a:rPr lang="en-US" dirty="0"/>
              <a:t> a, </a:t>
            </a:r>
            <a:r>
              <a:rPr lang="en-US" dirty="0" err="1"/>
              <a:t>suscipit</a:t>
            </a:r>
            <a:r>
              <a:rPr lang="en-US" dirty="0"/>
              <a:t> lacus. </a:t>
            </a:r>
          </a:p>
          <a:p>
            <a:pPr lvl="0"/>
            <a:r>
              <a:rPr lang="en-US" dirty="0" err="1"/>
              <a:t>Nullam</a:t>
            </a:r>
            <a:r>
              <a:rPr lang="en-US" dirty="0"/>
              <a:t> </a:t>
            </a:r>
            <a:r>
              <a:rPr lang="en-US" dirty="0" err="1"/>
              <a:t>portitor</a:t>
            </a:r>
            <a:r>
              <a:rPr lang="en-US" dirty="0"/>
              <a:t> </a:t>
            </a:r>
            <a:r>
              <a:rPr lang="en-US" dirty="0" err="1"/>
              <a:t>molestie</a:t>
            </a:r>
            <a:r>
              <a:rPr lang="en-US" dirty="0"/>
              <a:t> ante </a:t>
            </a:r>
            <a:r>
              <a:rPr lang="en-US" dirty="0" err="1"/>
              <a:t>pharetra</a:t>
            </a:r>
            <a:r>
              <a:rPr lang="en-US" dirty="0"/>
              <a:t>. </a:t>
            </a:r>
          </a:p>
          <a:p>
            <a:pPr lvl="0"/>
            <a:endParaRPr lang="en-US" dirty="0"/>
          </a:p>
        </p:txBody>
      </p:sp>
      <p:pic>
        <p:nvPicPr>
          <p:cNvPr id="10" name="Picture 9" descr="Corner Triangles Blue.png"/>
          <p:cNvPicPr>
            <a:picLocks noChangeAspect="1"/>
          </p:cNvPicPr>
          <p:nvPr userDrawn="1"/>
        </p:nvPicPr>
        <p:blipFill>
          <a:blip r:embed="rId2"/>
          <a:srcRect/>
          <a:stretch>
            <a:fillRect/>
          </a:stretch>
        </p:blipFill>
        <p:spPr>
          <a:xfrm>
            <a:off x="6769100" y="5710177"/>
            <a:ext cx="2383536" cy="1147823"/>
          </a:xfrm>
          <a:prstGeom prst="rect">
            <a:avLst/>
          </a:prstGeom>
        </p:spPr>
      </p:pic>
      <p:pic>
        <p:nvPicPr>
          <p:cNvPr id="13" name="Picture 12"/>
          <p:cNvPicPr>
            <a:picLocks noChangeAspect="1"/>
          </p:cNvPicPr>
          <p:nvPr userDrawn="1"/>
        </p:nvPicPr>
        <p:blipFill>
          <a:blip r:embed="rId3"/>
          <a:stretch>
            <a:fillRect/>
          </a:stretch>
        </p:blipFill>
        <p:spPr>
          <a:xfrm>
            <a:off x="181482" y="184150"/>
            <a:ext cx="1404197" cy="679450"/>
          </a:xfrm>
          <a:prstGeom prst="rect">
            <a:avLst/>
          </a:prstGeom>
        </p:spPr>
      </p:pic>
      <p:sp>
        <p:nvSpPr>
          <p:cNvPr id="14" name="Picture Placeholder 9"/>
          <p:cNvSpPr>
            <a:spLocks noGrp="1"/>
          </p:cNvSpPr>
          <p:nvPr>
            <p:ph type="pic" sz="quarter" idx="10"/>
          </p:nvPr>
        </p:nvSpPr>
        <p:spPr>
          <a:xfrm>
            <a:off x="711191" y="1272991"/>
            <a:ext cx="3657609" cy="4784908"/>
          </a:xfrm>
          <a:prstGeom prst="rect">
            <a:avLst/>
          </a:prstGeom>
        </p:spPr>
        <p:txBody>
          <a:bodyPr vert="horz"/>
          <a:lstStyle>
            <a:lvl1pPr marL="0" indent="0">
              <a:buNone/>
              <a:defRPr sz="2400" b="0">
                <a:solidFill>
                  <a:srgbClr val="8F928E"/>
                </a:solidFill>
              </a:defRPr>
            </a:lvl1pPr>
          </a:lstStyle>
          <a:p>
            <a:endParaRPr lang="en-US" dirty="0"/>
          </a:p>
        </p:txBody>
      </p:sp>
      <p:sp>
        <p:nvSpPr>
          <p:cNvPr id="2" name="Slide Number Placeholder 1"/>
          <p:cNvSpPr>
            <a:spLocks noGrp="1"/>
          </p:cNvSpPr>
          <p:nvPr>
            <p:ph type="sldNum" sz="quarter" idx="14"/>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3989929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Break (Green)">
    <p:bg>
      <p:bgPr>
        <a:solidFill>
          <a:srgbClr val="2CA160"/>
        </a:solidFill>
        <a:effectLst/>
      </p:bgPr>
    </p:bg>
    <p:spTree>
      <p:nvGrpSpPr>
        <p:cNvPr id="1" name=""/>
        <p:cNvGrpSpPr/>
        <p:nvPr/>
      </p:nvGrpSpPr>
      <p:grpSpPr>
        <a:xfrm>
          <a:off x="0" y="0"/>
          <a:ext cx="0" cy="0"/>
          <a:chOff x="0" y="0"/>
          <a:chExt cx="0" cy="0"/>
        </a:xfrm>
      </p:grpSpPr>
      <p:grpSp>
        <p:nvGrpSpPr>
          <p:cNvPr id="6" name="Group 15"/>
          <p:cNvGrpSpPr/>
          <p:nvPr userDrawn="1"/>
        </p:nvGrpSpPr>
        <p:grpSpPr>
          <a:xfrm>
            <a:off x="755110" y="2578872"/>
            <a:ext cx="7623949" cy="1647824"/>
            <a:chOff x="117685" y="3975872"/>
            <a:chExt cx="7623949" cy="1647824"/>
          </a:xfrm>
        </p:grpSpPr>
        <p:pic>
          <p:nvPicPr>
            <p:cNvPr id="7" name="Picture 6"/>
            <p:cNvPicPr>
              <a:picLocks noChangeAspect="1"/>
            </p:cNvPicPr>
            <p:nvPr userDrawn="1"/>
          </p:nvPicPr>
          <p:blipFill>
            <a:blip r:embed="rId2"/>
            <a:stretch>
              <a:fillRect/>
            </a:stretch>
          </p:blipFill>
          <p:spPr>
            <a:xfrm>
              <a:off x="117685" y="3975872"/>
              <a:ext cx="1173250" cy="1647824"/>
            </a:xfrm>
            <a:prstGeom prst="rect">
              <a:avLst/>
            </a:prstGeom>
          </p:spPr>
        </p:pic>
        <p:pic>
          <p:nvPicPr>
            <p:cNvPr id="8" name="Picture 7"/>
            <p:cNvPicPr>
              <a:picLocks noChangeAspect="1"/>
            </p:cNvPicPr>
            <p:nvPr userDrawn="1"/>
          </p:nvPicPr>
          <p:blipFill>
            <a:blip r:embed="rId3"/>
            <a:stretch>
              <a:fillRect/>
            </a:stretch>
          </p:blipFill>
          <p:spPr>
            <a:xfrm>
              <a:off x="6568384" y="3975872"/>
              <a:ext cx="1173250" cy="1647824"/>
            </a:xfrm>
            <a:prstGeom prst="rect">
              <a:avLst/>
            </a:prstGeom>
          </p:spPr>
        </p:pic>
      </p:grpSp>
      <p:sp>
        <p:nvSpPr>
          <p:cNvPr id="9" name="Title 5"/>
          <p:cNvSpPr>
            <a:spLocks noGrp="1"/>
          </p:cNvSpPr>
          <p:nvPr>
            <p:ph type="title" hasCustomPrompt="1"/>
          </p:nvPr>
        </p:nvSpPr>
        <p:spPr>
          <a:xfrm>
            <a:off x="0" y="3001169"/>
            <a:ext cx="9144000" cy="703262"/>
          </a:xfrm>
          <a:prstGeom prst="rect">
            <a:avLst/>
          </a:prstGeom>
          <a:ln>
            <a:solidFill>
              <a:schemeClr val="bg2">
                <a:alpha val="0"/>
              </a:schemeClr>
            </a:solidFill>
          </a:ln>
        </p:spPr>
        <p:txBody>
          <a:bodyPr vert="horz"/>
          <a:lstStyle>
            <a:lvl1pPr>
              <a:defRPr b="1" baseline="0">
                <a:solidFill>
                  <a:srgbClr val="FFFFFF"/>
                </a:solidFill>
              </a:defRPr>
            </a:lvl1pPr>
          </a:lstStyle>
          <a:p>
            <a:r>
              <a:rPr lang="en-US" dirty="0"/>
              <a:t>SECTION TITLE</a:t>
            </a:r>
          </a:p>
        </p:txBody>
      </p:sp>
    </p:spTree>
    <p:extLst>
      <p:ext uri="{BB962C8B-B14F-4D97-AF65-F5344CB8AC3E}">
        <p14:creationId xmlns:p14="http://schemas.microsoft.com/office/powerpoint/2010/main" val="4220713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py Slide (Green)">
    <p:spTree>
      <p:nvGrpSpPr>
        <p:cNvPr id="1" name=""/>
        <p:cNvGrpSpPr/>
        <p:nvPr/>
      </p:nvGrpSpPr>
      <p:grpSpPr>
        <a:xfrm>
          <a:off x="0" y="0"/>
          <a:ext cx="0" cy="0"/>
          <a:chOff x="0" y="0"/>
          <a:chExt cx="0" cy="0"/>
        </a:xfrm>
      </p:grpSpPr>
      <p:pic>
        <p:nvPicPr>
          <p:cNvPr id="9" name="Picture 8" descr="CornerTrianglesGreen-01.png"/>
          <p:cNvPicPr>
            <a:picLocks noChangeAspect="1"/>
          </p:cNvPicPr>
          <p:nvPr userDrawn="1"/>
        </p:nvPicPr>
        <p:blipFill>
          <a:blip r:embed="rId2"/>
          <a:stretch>
            <a:fillRect/>
          </a:stretch>
        </p:blipFill>
        <p:spPr>
          <a:xfrm>
            <a:off x="6769100" y="5702300"/>
            <a:ext cx="2387600" cy="2311400"/>
          </a:xfrm>
          <a:prstGeom prst="rect">
            <a:avLst/>
          </a:prstGeom>
        </p:spPr>
      </p:pic>
      <p:pic>
        <p:nvPicPr>
          <p:cNvPr id="11" name="Picture 10"/>
          <p:cNvPicPr>
            <a:picLocks noChangeAspect="1"/>
          </p:cNvPicPr>
          <p:nvPr userDrawn="1"/>
        </p:nvPicPr>
        <p:blipFill>
          <a:blip r:embed="rId3"/>
          <a:stretch>
            <a:fillRect/>
          </a:stretch>
        </p:blipFill>
        <p:spPr>
          <a:xfrm>
            <a:off x="181482" y="184150"/>
            <a:ext cx="1404197" cy="679450"/>
          </a:xfrm>
          <a:prstGeom prst="rect">
            <a:avLst/>
          </a:prstGeom>
        </p:spPr>
      </p:pic>
      <p:sp>
        <p:nvSpPr>
          <p:cNvPr id="15" name="Content Placeholder 2"/>
          <p:cNvSpPr>
            <a:spLocks noGrp="1"/>
          </p:cNvSpPr>
          <p:nvPr>
            <p:ph idx="1" hasCustomPrompt="1"/>
          </p:nvPr>
        </p:nvSpPr>
        <p:spPr>
          <a:xfrm>
            <a:off x="701006" y="2620191"/>
            <a:ext cx="7645085" cy="2993209"/>
          </a:xfrm>
          <a:prstGeom prst="rect">
            <a:avLst/>
          </a:prstGeom>
        </p:spPr>
        <p:txBody>
          <a:bodyPr>
            <a:normAutofit/>
          </a:bodyPr>
          <a:lstStyle>
            <a:lvl1pPr marL="0" marR="0" indent="-114300" algn="l" defTabSz="457200" rtl="0" eaLnBrk="1" fontAlgn="auto" latinLnBrk="0" hangingPunct="1">
              <a:lnSpc>
                <a:spcPct val="100000"/>
              </a:lnSpc>
              <a:spcBef>
                <a:spcPts val="288"/>
              </a:spcBef>
              <a:spcAft>
                <a:spcPts val="0"/>
              </a:spcAft>
              <a:buClrTx/>
              <a:buSzTx/>
              <a:buFont typeface="Arial"/>
              <a:buNone/>
              <a:tabLst/>
              <a:defRPr lang="en-US" sz="1300" baseline="0" smtClean="0"/>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lvl="0"/>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r>
              <a:rPr lang="en-US" dirty="0"/>
              <a:t> </a:t>
            </a:r>
            <a:r>
              <a:rPr lang="en-US" dirty="0" err="1"/>
              <a:t>adiniscing</a:t>
            </a:r>
            <a:r>
              <a:rPr lang="en-US" dirty="0"/>
              <a:t> </a:t>
            </a:r>
            <a:r>
              <a:rPr lang="en-US" dirty="0" err="1"/>
              <a:t>elit</a:t>
            </a:r>
            <a:r>
              <a:rPr lang="en-US" dirty="0"/>
              <a:t>. </a:t>
            </a:r>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 </a:t>
            </a:r>
            <a:r>
              <a:rPr lang="en-US" dirty="0" err="1"/>
              <a:t>Vestibulum</a:t>
            </a:r>
            <a:r>
              <a:rPr lang="en-US" dirty="0"/>
              <a:t> </a:t>
            </a:r>
            <a:r>
              <a:rPr lang="en-US" dirty="0" err="1"/>
              <a:t>pretium</a:t>
            </a:r>
            <a:r>
              <a:rPr lang="en-US" dirty="0"/>
              <a:t> </a:t>
            </a:r>
            <a:r>
              <a:rPr lang="en-US" dirty="0" err="1"/>
              <a:t>aliquam</a:t>
            </a:r>
            <a:r>
              <a:rPr lang="en-US" dirty="0"/>
              <a:t> </a:t>
            </a:r>
            <a:r>
              <a:rPr lang="en-US" dirty="0" err="1"/>
              <a:t>vulputate</a:t>
            </a:r>
            <a:r>
              <a:rPr lang="en-US" dirty="0"/>
              <a:t>. </a:t>
            </a:r>
            <a:r>
              <a:rPr lang="en-US" dirty="0" err="1"/>
              <a:t>Morbi</a:t>
            </a:r>
            <a:r>
              <a:rPr lang="en-US" dirty="0"/>
              <a:t> </a:t>
            </a:r>
            <a:r>
              <a:rPr lang="en-US" dirty="0" err="1"/>
              <a:t>felis</a:t>
            </a:r>
            <a:r>
              <a:rPr lang="en-US" dirty="0"/>
              <a:t> quam, </a:t>
            </a:r>
            <a:r>
              <a:rPr lang="en-US" dirty="0" err="1"/>
              <a:t>molestie</a:t>
            </a:r>
            <a:r>
              <a:rPr lang="en-US" dirty="0"/>
              <a:t> id </a:t>
            </a:r>
            <a:r>
              <a:rPr lang="en-US" dirty="0" err="1"/>
              <a:t>ultricies</a:t>
            </a:r>
            <a:r>
              <a:rPr lang="en-US" dirty="0"/>
              <a:t> vitae, </a:t>
            </a:r>
            <a:r>
              <a:rPr lang="en-US" dirty="0" err="1"/>
              <a:t>luctus</a:t>
            </a:r>
            <a:r>
              <a:rPr lang="en-US" dirty="0"/>
              <a:t> at </a:t>
            </a:r>
            <a:r>
              <a:rPr lang="en-US" dirty="0" err="1"/>
              <a:t>nisl</a:t>
            </a:r>
            <a:r>
              <a:rPr lang="en-US" dirty="0"/>
              <a:t>. </a:t>
            </a:r>
          </a:p>
          <a:p>
            <a:pPr lvl="0"/>
            <a:endParaRPr lang="en-US" dirty="0"/>
          </a:p>
          <a:p>
            <a:pPr lvl="0"/>
            <a:r>
              <a:rPr lang="en-US" dirty="0" err="1"/>
              <a:t>Sed</a:t>
            </a:r>
            <a:r>
              <a:rPr lang="en-US" dirty="0"/>
              <a:t> </a:t>
            </a:r>
            <a:r>
              <a:rPr lang="en-US" dirty="0" err="1"/>
              <a:t>metus</a:t>
            </a:r>
            <a:r>
              <a:rPr lang="en-US" dirty="0"/>
              <a:t> </a:t>
            </a:r>
            <a:r>
              <a:rPr lang="en-US" dirty="0" err="1"/>
              <a:t>urna</a:t>
            </a:r>
            <a:r>
              <a:rPr lang="en-US" dirty="0"/>
              <a:t>, </a:t>
            </a:r>
            <a:r>
              <a:rPr lang="en-US" dirty="0" err="1"/>
              <a:t>luctus</a:t>
            </a:r>
            <a:r>
              <a:rPr lang="en-US" dirty="0"/>
              <a:t> </a:t>
            </a:r>
            <a:r>
              <a:rPr lang="en-US" dirty="0" err="1"/>
              <a:t>nec</a:t>
            </a:r>
            <a:r>
              <a:rPr lang="en-US" dirty="0"/>
              <a:t> </a:t>
            </a:r>
            <a:r>
              <a:rPr lang="en-US" dirty="0" err="1"/>
              <a:t>sem</a:t>
            </a:r>
            <a:r>
              <a:rPr lang="en-US" dirty="0"/>
              <a:t> ac, </a:t>
            </a:r>
            <a:r>
              <a:rPr lang="en-US" dirty="0" err="1"/>
              <a:t>aliquam</a:t>
            </a:r>
            <a:r>
              <a:rPr lang="en-US" dirty="0"/>
              <a:t> </a:t>
            </a:r>
            <a:r>
              <a:rPr lang="en-US" dirty="0" err="1"/>
              <a:t>porta</a:t>
            </a:r>
            <a:r>
              <a:rPr lang="en-US" dirty="0"/>
              <a:t> quam. </a:t>
            </a:r>
            <a:r>
              <a:rPr lang="en-US" dirty="0" err="1"/>
              <a:t>Donec</a:t>
            </a:r>
            <a:r>
              <a:rPr lang="en-US" dirty="0"/>
              <a:t> </a:t>
            </a:r>
            <a:r>
              <a:rPr lang="en-US" dirty="0" err="1"/>
              <a:t>eget</a:t>
            </a:r>
            <a:r>
              <a:rPr lang="en-US" dirty="0"/>
              <a:t> </a:t>
            </a:r>
            <a:r>
              <a:rPr lang="en-US" dirty="0" err="1"/>
              <a:t>odio</a:t>
            </a:r>
            <a:r>
              <a:rPr lang="en-US" dirty="0"/>
              <a:t> </a:t>
            </a:r>
            <a:r>
              <a:rPr lang="en-US" dirty="0" err="1"/>
              <a:t>interdum</a:t>
            </a:r>
            <a:r>
              <a:rPr lang="en-US" dirty="0"/>
              <a:t>, </a:t>
            </a:r>
            <a:r>
              <a:rPr lang="en-US" dirty="0" err="1"/>
              <a:t>elementum</a:t>
            </a:r>
            <a:r>
              <a:rPr lang="en-US" dirty="0"/>
              <a:t> </a:t>
            </a:r>
            <a:r>
              <a:rPr lang="en-US" dirty="0" err="1"/>
              <a:t>mauris</a:t>
            </a:r>
            <a:r>
              <a:rPr lang="en-US" dirty="0"/>
              <a:t> a, </a:t>
            </a:r>
            <a:r>
              <a:rPr lang="en-US" dirty="0" err="1"/>
              <a:t>suscipit</a:t>
            </a:r>
            <a:r>
              <a:rPr lang="en-US" dirty="0"/>
              <a:t> lacus. </a:t>
            </a:r>
            <a:r>
              <a:rPr lang="en-US" dirty="0" err="1"/>
              <a:t>Nullam</a:t>
            </a:r>
            <a:r>
              <a:rPr lang="en-US" dirty="0"/>
              <a:t> </a:t>
            </a:r>
            <a:r>
              <a:rPr lang="en-US" dirty="0" err="1"/>
              <a:t>portitor</a:t>
            </a:r>
            <a:r>
              <a:rPr lang="en-US" dirty="0"/>
              <a:t> </a:t>
            </a:r>
            <a:r>
              <a:rPr lang="en-US" dirty="0" err="1"/>
              <a:t>molestie</a:t>
            </a:r>
            <a:r>
              <a:rPr lang="en-US" dirty="0"/>
              <a:t> ante sit </a:t>
            </a:r>
            <a:r>
              <a:rPr lang="en-US" dirty="0" err="1"/>
              <a:t>amet</a:t>
            </a:r>
            <a:r>
              <a:rPr lang="en-US" dirty="0"/>
              <a:t> </a:t>
            </a:r>
            <a:r>
              <a:rPr lang="en-US" dirty="0" err="1"/>
              <a:t>pharetra</a:t>
            </a:r>
            <a:r>
              <a:rPr lang="en-US" dirty="0"/>
              <a:t>. </a:t>
            </a:r>
            <a:r>
              <a:rPr lang="en-US" dirty="0" err="1"/>
              <a:t>Suspendisse</a:t>
            </a:r>
            <a:r>
              <a:rPr lang="en-US" dirty="0"/>
              <a:t> </a:t>
            </a:r>
            <a:r>
              <a:rPr lang="en-US" dirty="0" err="1"/>
              <a:t>varius</a:t>
            </a:r>
            <a:r>
              <a:rPr lang="en-US" dirty="0"/>
              <a:t> </a:t>
            </a:r>
            <a:r>
              <a:rPr lang="en-US" dirty="0" err="1"/>
              <a:t>tristique</a:t>
            </a:r>
            <a:r>
              <a:rPr lang="en-US" dirty="0"/>
              <a:t> nisi. </a:t>
            </a:r>
            <a:r>
              <a:rPr lang="en-US" dirty="0" err="1"/>
              <a:t>Pellentesque</a:t>
            </a:r>
            <a:r>
              <a:rPr lang="en-US" dirty="0"/>
              <a:t> </a:t>
            </a:r>
            <a:r>
              <a:rPr lang="en-US" dirty="0" err="1"/>
              <a:t>eget</a:t>
            </a:r>
            <a:r>
              <a:rPr lang="en-US" dirty="0"/>
              <a:t> </a:t>
            </a:r>
            <a:r>
              <a:rPr lang="en-US" dirty="0" err="1"/>
              <a:t>aliquet</a:t>
            </a:r>
            <a:r>
              <a:rPr lang="en-US" dirty="0"/>
              <a:t>. </a:t>
            </a:r>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 </a:t>
            </a:r>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r>
              <a:rPr lang="en-US" dirty="0"/>
              <a:t> </a:t>
            </a:r>
            <a:r>
              <a:rPr lang="en-US" dirty="0" err="1"/>
              <a:t>adiniscing</a:t>
            </a:r>
            <a:r>
              <a:rPr lang="en-US" dirty="0"/>
              <a:t> </a:t>
            </a:r>
            <a:r>
              <a:rPr lang="en-US" dirty="0" err="1"/>
              <a:t>elit</a:t>
            </a:r>
            <a:r>
              <a:rPr lang="en-US" dirty="0"/>
              <a:t>. </a:t>
            </a:r>
            <a:r>
              <a:rPr lang="en-US" dirty="0" err="1"/>
              <a:t>Vestibulum</a:t>
            </a:r>
            <a:r>
              <a:rPr lang="en-US" dirty="0"/>
              <a:t> </a:t>
            </a:r>
            <a:r>
              <a:rPr lang="en-US" dirty="0" err="1"/>
              <a:t>pretium</a:t>
            </a:r>
            <a:r>
              <a:rPr lang="en-US" dirty="0"/>
              <a:t> </a:t>
            </a:r>
            <a:r>
              <a:rPr lang="en-US" dirty="0" err="1"/>
              <a:t>aliquam</a:t>
            </a:r>
            <a:r>
              <a:rPr lang="en-US" dirty="0"/>
              <a:t> </a:t>
            </a:r>
            <a:r>
              <a:rPr lang="en-US" dirty="0" err="1"/>
              <a:t>vulputate</a:t>
            </a:r>
            <a:r>
              <a:rPr lang="en-US" dirty="0"/>
              <a:t>. </a:t>
            </a:r>
            <a:r>
              <a:rPr lang="en-US" dirty="0" err="1"/>
              <a:t>Morbi</a:t>
            </a:r>
            <a:r>
              <a:rPr lang="en-US" dirty="0"/>
              <a:t> </a:t>
            </a:r>
            <a:r>
              <a:rPr lang="en-US" dirty="0" err="1"/>
              <a:t>felis</a:t>
            </a:r>
            <a:r>
              <a:rPr lang="en-US" dirty="0"/>
              <a:t> quam, </a:t>
            </a:r>
            <a:r>
              <a:rPr lang="en-US" dirty="0" err="1"/>
              <a:t>molestie</a:t>
            </a:r>
            <a:r>
              <a:rPr lang="en-US" dirty="0"/>
              <a:t> id </a:t>
            </a:r>
            <a:r>
              <a:rPr lang="en-US" dirty="0" err="1"/>
              <a:t>ultricies</a:t>
            </a:r>
            <a:r>
              <a:rPr lang="en-US" dirty="0"/>
              <a:t> vitae, </a:t>
            </a:r>
            <a:r>
              <a:rPr lang="en-US" dirty="0" err="1"/>
              <a:t>luctus</a:t>
            </a:r>
            <a:r>
              <a:rPr lang="en-US" dirty="0"/>
              <a:t> at </a:t>
            </a:r>
            <a:r>
              <a:rPr lang="en-US" dirty="0" err="1"/>
              <a:t>nisl</a:t>
            </a:r>
            <a:r>
              <a:rPr lang="en-US" dirty="0"/>
              <a:t>. </a:t>
            </a:r>
            <a:r>
              <a:rPr lang="en-US" dirty="0" err="1"/>
              <a:t>Sed</a:t>
            </a:r>
            <a:r>
              <a:rPr lang="en-US" dirty="0"/>
              <a:t> </a:t>
            </a:r>
            <a:r>
              <a:rPr lang="en-US" dirty="0" err="1"/>
              <a:t>metus</a:t>
            </a:r>
            <a:r>
              <a:rPr lang="en-US" dirty="0"/>
              <a:t> </a:t>
            </a:r>
            <a:r>
              <a:rPr lang="en-US" dirty="0" err="1"/>
              <a:t>urna</a:t>
            </a:r>
            <a:r>
              <a:rPr lang="en-US" dirty="0"/>
              <a:t>, </a:t>
            </a:r>
            <a:r>
              <a:rPr lang="en-US" dirty="0" err="1"/>
              <a:t>luctus</a:t>
            </a:r>
            <a:r>
              <a:rPr lang="en-US" dirty="0"/>
              <a:t> </a:t>
            </a:r>
            <a:r>
              <a:rPr lang="en-US" dirty="0" err="1"/>
              <a:t>nec</a:t>
            </a:r>
            <a:r>
              <a:rPr lang="en-US" dirty="0"/>
              <a:t> </a:t>
            </a:r>
            <a:r>
              <a:rPr lang="en-US" dirty="0" err="1"/>
              <a:t>sem</a:t>
            </a:r>
            <a:r>
              <a:rPr lang="en-US" dirty="0"/>
              <a:t> ac, </a:t>
            </a:r>
            <a:r>
              <a:rPr lang="en-US" dirty="0" err="1"/>
              <a:t>aliquam</a:t>
            </a:r>
            <a:r>
              <a:rPr lang="en-US" dirty="0"/>
              <a:t> </a:t>
            </a:r>
            <a:r>
              <a:rPr lang="en-US" dirty="0" err="1"/>
              <a:t>porta</a:t>
            </a:r>
            <a:r>
              <a:rPr lang="en-US" dirty="0"/>
              <a:t> quam. </a:t>
            </a:r>
            <a:r>
              <a:rPr lang="en-US" dirty="0" err="1"/>
              <a:t>Donec</a:t>
            </a:r>
            <a:r>
              <a:rPr lang="en-US" dirty="0"/>
              <a:t> </a:t>
            </a:r>
            <a:r>
              <a:rPr lang="en-US" dirty="0" err="1"/>
              <a:t>eget</a:t>
            </a:r>
            <a:r>
              <a:rPr lang="en-US" dirty="0"/>
              <a:t> </a:t>
            </a:r>
            <a:r>
              <a:rPr lang="en-US" dirty="0" err="1"/>
              <a:t>odio</a:t>
            </a:r>
            <a:r>
              <a:rPr lang="en-US" dirty="0"/>
              <a:t> </a:t>
            </a:r>
            <a:r>
              <a:rPr lang="en-US" dirty="0" err="1"/>
              <a:t>interdum</a:t>
            </a:r>
            <a:r>
              <a:rPr lang="en-US" dirty="0"/>
              <a:t>, </a:t>
            </a:r>
            <a:r>
              <a:rPr lang="en-US" dirty="0" err="1"/>
              <a:t>elementum</a:t>
            </a:r>
            <a:r>
              <a:rPr lang="en-US" dirty="0"/>
              <a:t> </a:t>
            </a:r>
            <a:r>
              <a:rPr lang="en-US" dirty="0" err="1"/>
              <a:t>mauris</a:t>
            </a:r>
            <a:r>
              <a:rPr lang="en-US" dirty="0"/>
              <a:t> a, </a:t>
            </a:r>
            <a:r>
              <a:rPr lang="en-US" dirty="0" err="1"/>
              <a:t>suscipit</a:t>
            </a:r>
            <a:r>
              <a:rPr lang="en-US" dirty="0"/>
              <a:t> lacus. </a:t>
            </a:r>
            <a:r>
              <a:rPr lang="en-US" dirty="0" err="1"/>
              <a:t>Nullam</a:t>
            </a:r>
            <a:r>
              <a:rPr lang="en-US" dirty="0"/>
              <a:t> </a:t>
            </a:r>
            <a:r>
              <a:rPr lang="en-US" dirty="0" err="1"/>
              <a:t>portitor</a:t>
            </a:r>
            <a:r>
              <a:rPr lang="en-US" dirty="0"/>
              <a:t> </a:t>
            </a:r>
            <a:r>
              <a:rPr lang="en-US" dirty="0" err="1"/>
              <a:t>molestie</a:t>
            </a:r>
            <a:r>
              <a:rPr lang="en-US" dirty="0"/>
              <a:t> ante sit </a:t>
            </a:r>
            <a:r>
              <a:rPr lang="en-US" dirty="0" err="1"/>
              <a:t>amet</a:t>
            </a:r>
            <a:r>
              <a:rPr lang="en-US" dirty="0"/>
              <a:t> </a:t>
            </a:r>
            <a:r>
              <a:rPr lang="en-US" dirty="0" err="1"/>
              <a:t>pharetra</a:t>
            </a:r>
            <a:r>
              <a:rPr lang="en-US" dirty="0"/>
              <a:t>. </a:t>
            </a:r>
            <a:r>
              <a:rPr lang="en-US" dirty="0" err="1"/>
              <a:t>Suspendisse</a:t>
            </a:r>
            <a:r>
              <a:rPr lang="en-US" dirty="0"/>
              <a:t> </a:t>
            </a:r>
            <a:r>
              <a:rPr lang="en-US" dirty="0" err="1"/>
              <a:t>varius</a:t>
            </a:r>
            <a:r>
              <a:rPr lang="en-US" dirty="0"/>
              <a:t> </a:t>
            </a:r>
            <a:r>
              <a:rPr lang="en-US" dirty="0" err="1"/>
              <a:t>tristique</a:t>
            </a:r>
            <a:r>
              <a:rPr lang="en-US" dirty="0"/>
              <a:t> nisi. </a:t>
            </a:r>
            <a:r>
              <a:rPr lang="en-US" dirty="0" err="1"/>
              <a:t>Pellentesque</a:t>
            </a:r>
            <a:r>
              <a:rPr lang="en-US" dirty="0"/>
              <a:t> </a:t>
            </a:r>
            <a:r>
              <a:rPr lang="en-US" dirty="0" err="1"/>
              <a:t>eget</a:t>
            </a:r>
            <a:r>
              <a:rPr lang="en-US" dirty="0"/>
              <a:t> </a:t>
            </a:r>
            <a:r>
              <a:rPr lang="en-US" dirty="0" err="1"/>
              <a:t>aliquet</a:t>
            </a:r>
            <a:r>
              <a:rPr lang="en-US" dirty="0"/>
              <a:t> </a:t>
            </a:r>
            <a:r>
              <a:rPr lang="en-US" dirty="0" err="1"/>
              <a:t>odio</a:t>
            </a:r>
            <a:r>
              <a:rPr lang="en-US" dirty="0"/>
              <a:t>. </a:t>
            </a:r>
            <a:r>
              <a:rPr lang="en-US" dirty="0" err="1"/>
              <a:t>Nulla</a:t>
            </a:r>
            <a:r>
              <a:rPr lang="en-US" dirty="0"/>
              <a:t> </a:t>
            </a:r>
            <a:r>
              <a:rPr lang="en-US" dirty="0" err="1"/>
              <a:t>fermentum</a:t>
            </a:r>
            <a:r>
              <a:rPr lang="en-US" dirty="0"/>
              <a:t>, </a:t>
            </a:r>
            <a:r>
              <a:rPr lang="en-US" dirty="0" err="1"/>
              <a:t>odio</a:t>
            </a:r>
            <a:r>
              <a:rPr lang="en-US" dirty="0"/>
              <a:t> </a:t>
            </a:r>
            <a:r>
              <a:rPr lang="en-US" dirty="0" err="1"/>
              <a:t>eget</a:t>
            </a:r>
            <a:r>
              <a:rPr lang="en-US" dirty="0"/>
              <a:t> </a:t>
            </a:r>
            <a:r>
              <a:rPr lang="en-US" dirty="0" err="1"/>
              <a:t>veneatis</a:t>
            </a:r>
            <a:r>
              <a:rPr lang="en-US" dirty="0"/>
              <a:t> </a:t>
            </a:r>
            <a:r>
              <a:rPr lang="en-US" dirty="0" err="1"/>
              <a:t>ornare</a:t>
            </a:r>
            <a:r>
              <a:rPr lang="en-US" dirty="0"/>
              <a:t>, </a:t>
            </a:r>
            <a:r>
              <a:rPr lang="en-US" dirty="0" err="1"/>
              <a:t>neque</a:t>
            </a:r>
            <a:r>
              <a:rPr lang="en-US" dirty="0"/>
              <a:t> </a:t>
            </a:r>
            <a:r>
              <a:rPr lang="en-US" dirty="0" err="1"/>
              <a:t>leo</a:t>
            </a:r>
            <a:r>
              <a:rPr lang="en-US" dirty="0"/>
              <a:t>.</a:t>
            </a:r>
          </a:p>
          <a:p>
            <a:pPr lvl="0"/>
            <a:endParaRPr lang="en-US" dirty="0"/>
          </a:p>
        </p:txBody>
      </p:sp>
      <p:sp>
        <p:nvSpPr>
          <p:cNvPr id="16" name="Content Placeholder 2"/>
          <p:cNvSpPr>
            <a:spLocks noGrp="1"/>
          </p:cNvSpPr>
          <p:nvPr>
            <p:ph idx="13" hasCustomPrompt="1"/>
          </p:nvPr>
        </p:nvSpPr>
        <p:spPr>
          <a:xfrm>
            <a:off x="712558" y="2117033"/>
            <a:ext cx="7634518" cy="381032"/>
          </a:xfrm>
          <a:prstGeom prst="rect">
            <a:avLst/>
          </a:prstGeom>
        </p:spPr>
        <p:txBody>
          <a:bodyPr>
            <a:normAutofit/>
          </a:bodyPr>
          <a:lstStyle>
            <a:lvl1pPr marL="114300" indent="-114300">
              <a:buNone/>
              <a:defRPr sz="1600" b="1" baseline="0">
                <a:solidFill>
                  <a:srgbClr val="8F928E"/>
                </a:solidFill>
              </a:defRPr>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lvl="0"/>
            <a:r>
              <a:rPr lang="en-US" dirty="0"/>
              <a:t>SUBHEAD</a:t>
            </a:r>
          </a:p>
        </p:txBody>
      </p:sp>
      <p:sp>
        <p:nvSpPr>
          <p:cNvPr id="17" name="Title 1"/>
          <p:cNvSpPr>
            <a:spLocks noGrp="1"/>
          </p:cNvSpPr>
          <p:nvPr>
            <p:ph type="title" hasCustomPrompt="1"/>
          </p:nvPr>
        </p:nvSpPr>
        <p:spPr>
          <a:xfrm>
            <a:off x="704310" y="1218277"/>
            <a:ext cx="7641781" cy="703371"/>
          </a:xfrm>
          <a:prstGeom prst="rect">
            <a:avLst/>
          </a:prstGeom>
        </p:spPr>
        <p:txBody>
          <a:bodyPr>
            <a:normAutofit/>
          </a:bodyPr>
          <a:lstStyle>
            <a:lvl1pPr algn="l">
              <a:defRPr sz="2600">
                <a:solidFill>
                  <a:srgbClr val="2C4687"/>
                </a:solidFill>
              </a:defRPr>
            </a:lvl1pPr>
          </a:lstStyle>
          <a:p>
            <a:r>
              <a:rPr lang="en-US" dirty="0"/>
              <a:t>Copy Slide Title</a:t>
            </a:r>
          </a:p>
        </p:txBody>
      </p:sp>
      <p:sp>
        <p:nvSpPr>
          <p:cNvPr id="2" name="Slide Number Placeholder 1"/>
          <p:cNvSpPr>
            <a:spLocks noGrp="1"/>
          </p:cNvSpPr>
          <p:nvPr>
            <p:ph type="sldNum" sz="quarter" idx="14"/>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2172064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Slide (Green)">
    <p:spTree>
      <p:nvGrpSpPr>
        <p:cNvPr id="1" name=""/>
        <p:cNvGrpSpPr/>
        <p:nvPr/>
      </p:nvGrpSpPr>
      <p:grpSpPr>
        <a:xfrm>
          <a:off x="0" y="0"/>
          <a:ext cx="0" cy="0"/>
          <a:chOff x="0" y="0"/>
          <a:chExt cx="0" cy="0"/>
        </a:xfrm>
      </p:grpSpPr>
      <p:pic>
        <p:nvPicPr>
          <p:cNvPr id="8" name="Picture 7" descr="CornerTrianglesGreen-01.png"/>
          <p:cNvPicPr>
            <a:picLocks noChangeAspect="1"/>
          </p:cNvPicPr>
          <p:nvPr userDrawn="1"/>
        </p:nvPicPr>
        <p:blipFill>
          <a:blip r:embed="rId2"/>
          <a:stretch>
            <a:fillRect/>
          </a:stretch>
        </p:blipFill>
        <p:spPr>
          <a:xfrm>
            <a:off x="6769100" y="5702300"/>
            <a:ext cx="2387600" cy="2311400"/>
          </a:xfrm>
          <a:prstGeom prst="rect">
            <a:avLst/>
          </a:prstGeom>
        </p:spPr>
      </p:pic>
      <p:pic>
        <p:nvPicPr>
          <p:cNvPr id="10" name="Picture 9"/>
          <p:cNvPicPr>
            <a:picLocks noChangeAspect="1"/>
          </p:cNvPicPr>
          <p:nvPr userDrawn="1"/>
        </p:nvPicPr>
        <p:blipFill>
          <a:blip r:embed="rId3"/>
          <a:stretch>
            <a:fillRect/>
          </a:stretch>
        </p:blipFill>
        <p:spPr>
          <a:xfrm>
            <a:off x="181482" y="184150"/>
            <a:ext cx="1404197" cy="679450"/>
          </a:xfrm>
          <a:prstGeom prst="rect">
            <a:avLst/>
          </a:prstGeom>
        </p:spPr>
      </p:pic>
      <p:sp>
        <p:nvSpPr>
          <p:cNvPr id="11" name="Title 1"/>
          <p:cNvSpPr>
            <a:spLocks noGrp="1"/>
          </p:cNvSpPr>
          <p:nvPr>
            <p:ph type="title" hasCustomPrompt="1"/>
          </p:nvPr>
        </p:nvSpPr>
        <p:spPr>
          <a:xfrm>
            <a:off x="704310" y="1218277"/>
            <a:ext cx="7641781" cy="703371"/>
          </a:xfrm>
          <a:prstGeom prst="rect">
            <a:avLst/>
          </a:prstGeom>
        </p:spPr>
        <p:txBody>
          <a:bodyPr>
            <a:normAutofit/>
          </a:bodyPr>
          <a:lstStyle>
            <a:lvl1pPr algn="l">
              <a:defRPr sz="2600">
                <a:solidFill>
                  <a:srgbClr val="2C4687"/>
                </a:solidFill>
              </a:defRPr>
            </a:lvl1pPr>
          </a:lstStyle>
          <a:p>
            <a:r>
              <a:rPr lang="en-US" dirty="0"/>
              <a:t>Image Slide Title</a:t>
            </a:r>
          </a:p>
        </p:txBody>
      </p:sp>
      <p:sp>
        <p:nvSpPr>
          <p:cNvPr id="12" name="Picture Placeholder 9"/>
          <p:cNvSpPr>
            <a:spLocks noGrp="1"/>
          </p:cNvSpPr>
          <p:nvPr>
            <p:ph type="pic" sz="quarter" idx="10"/>
          </p:nvPr>
        </p:nvSpPr>
        <p:spPr>
          <a:xfrm>
            <a:off x="704310" y="2098676"/>
            <a:ext cx="7641781" cy="3400425"/>
          </a:xfrm>
          <a:prstGeom prst="rect">
            <a:avLst/>
          </a:prstGeom>
        </p:spPr>
        <p:txBody>
          <a:bodyPr vert="horz"/>
          <a:lstStyle>
            <a:lvl1pPr marL="0" indent="0">
              <a:buNone/>
              <a:defRPr sz="2400" b="0">
                <a:solidFill>
                  <a:srgbClr val="8F928E"/>
                </a:solidFill>
              </a:defRPr>
            </a:lvl1pPr>
          </a:lstStyle>
          <a:p>
            <a:endParaRPr lang="en-US" dirty="0"/>
          </a:p>
        </p:txBody>
      </p:sp>
      <p:sp>
        <p:nvSpPr>
          <p:cNvPr id="2" name="Slide Number Placeholder 1"/>
          <p:cNvSpPr>
            <a:spLocks noGrp="1"/>
          </p:cNvSpPr>
          <p:nvPr>
            <p:ph type="sldNum" sz="quarter" idx="11"/>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96298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48000EC8-5879-4AC2-A53C-97A8C29DFB66}" type="datetimeFigureOut">
              <a:rPr lang="en-US"/>
              <a:pPr>
                <a:defRPr/>
              </a:pPr>
              <a:t>12/6/2016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39BCAC74-B0CD-4293-B0A7-4FEAC288FC07}" type="slidenum">
              <a:rPr lang="en-US"/>
              <a:pPr>
                <a:defRPr/>
              </a:pPr>
              <a:t>‹#›</a:t>
            </a:fld>
            <a:endParaRPr lang="en-US"/>
          </a:p>
        </p:txBody>
      </p:sp>
    </p:spTree>
    <p:extLst>
      <p:ext uri="{BB962C8B-B14F-4D97-AF65-F5344CB8AC3E}">
        <p14:creationId xmlns:p14="http://schemas.microsoft.com/office/powerpoint/2010/main" val="682370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Slide (Green)">
    <p:spTree>
      <p:nvGrpSpPr>
        <p:cNvPr id="1" name=""/>
        <p:cNvGrpSpPr/>
        <p:nvPr/>
      </p:nvGrpSpPr>
      <p:grpSpPr>
        <a:xfrm>
          <a:off x="0" y="0"/>
          <a:ext cx="0" cy="0"/>
          <a:chOff x="0" y="0"/>
          <a:chExt cx="0" cy="0"/>
        </a:xfrm>
      </p:grpSpPr>
      <p:pic>
        <p:nvPicPr>
          <p:cNvPr id="5" name="Picture 4" descr="CornerTrianglesGreen-01.png"/>
          <p:cNvPicPr>
            <a:picLocks noChangeAspect="1"/>
          </p:cNvPicPr>
          <p:nvPr userDrawn="1"/>
        </p:nvPicPr>
        <p:blipFill>
          <a:blip r:embed="rId2"/>
          <a:stretch>
            <a:fillRect/>
          </a:stretch>
        </p:blipFill>
        <p:spPr>
          <a:xfrm>
            <a:off x="6769100" y="5702300"/>
            <a:ext cx="2387600" cy="2311400"/>
          </a:xfrm>
          <a:prstGeom prst="rect">
            <a:avLst/>
          </a:prstGeom>
        </p:spPr>
      </p:pic>
      <p:pic>
        <p:nvPicPr>
          <p:cNvPr id="9" name="Picture 8"/>
          <p:cNvPicPr>
            <a:picLocks noChangeAspect="1"/>
          </p:cNvPicPr>
          <p:nvPr userDrawn="1"/>
        </p:nvPicPr>
        <p:blipFill>
          <a:blip r:embed="rId3"/>
          <a:stretch>
            <a:fillRect/>
          </a:stretch>
        </p:blipFill>
        <p:spPr>
          <a:xfrm>
            <a:off x="181482" y="184150"/>
            <a:ext cx="1404197" cy="679450"/>
          </a:xfrm>
          <a:prstGeom prst="rect">
            <a:avLst/>
          </a:prstGeom>
        </p:spPr>
      </p:pic>
      <p:sp>
        <p:nvSpPr>
          <p:cNvPr id="10" name="Title 1"/>
          <p:cNvSpPr>
            <a:spLocks noGrp="1"/>
          </p:cNvSpPr>
          <p:nvPr>
            <p:ph type="title" hasCustomPrompt="1"/>
          </p:nvPr>
        </p:nvSpPr>
        <p:spPr>
          <a:xfrm>
            <a:off x="704310" y="1218277"/>
            <a:ext cx="7641781" cy="703371"/>
          </a:xfrm>
          <a:prstGeom prst="rect">
            <a:avLst/>
          </a:prstGeom>
        </p:spPr>
        <p:txBody>
          <a:bodyPr>
            <a:normAutofit/>
          </a:bodyPr>
          <a:lstStyle>
            <a:lvl1pPr algn="l">
              <a:defRPr sz="2600">
                <a:solidFill>
                  <a:srgbClr val="2C4687"/>
                </a:solidFill>
              </a:defRPr>
            </a:lvl1pPr>
          </a:lstStyle>
          <a:p>
            <a:r>
              <a:rPr lang="en-US" dirty="0"/>
              <a:t>Chart Slide Title</a:t>
            </a:r>
          </a:p>
        </p:txBody>
      </p:sp>
      <p:sp>
        <p:nvSpPr>
          <p:cNvPr id="11" name="Chart Placeholder 2"/>
          <p:cNvSpPr>
            <a:spLocks noGrp="1"/>
          </p:cNvSpPr>
          <p:nvPr>
            <p:ph type="chart" sz="quarter" idx="10"/>
          </p:nvPr>
        </p:nvSpPr>
        <p:spPr>
          <a:xfrm>
            <a:off x="704309" y="2093852"/>
            <a:ext cx="7640638" cy="3438525"/>
          </a:xfrm>
          <a:prstGeom prst="rect">
            <a:avLst/>
          </a:prstGeom>
        </p:spPr>
        <p:txBody>
          <a:bodyPr vert="horz"/>
          <a:lstStyle>
            <a:lvl1pPr marL="0" indent="0">
              <a:buNone/>
              <a:defRPr sz="2400">
                <a:solidFill>
                  <a:srgbClr val="8F928E"/>
                </a:solidFill>
              </a:defRPr>
            </a:lvl1pPr>
          </a:lstStyle>
          <a:p>
            <a:endParaRPr lang="en-US" dirty="0"/>
          </a:p>
        </p:txBody>
      </p:sp>
      <p:sp>
        <p:nvSpPr>
          <p:cNvPr id="2" name="Slide Number Placeholder 1"/>
          <p:cNvSpPr>
            <a:spLocks noGrp="1"/>
          </p:cNvSpPr>
          <p:nvPr>
            <p:ph type="sldNum" sz="quarter" idx="11"/>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36027249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amp; Copy Slide (Green)">
    <p:spTree>
      <p:nvGrpSpPr>
        <p:cNvPr id="1" name=""/>
        <p:cNvGrpSpPr/>
        <p:nvPr/>
      </p:nvGrpSpPr>
      <p:grpSpPr>
        <a:xfrm>
          <a:off x="0" y="0"/>
          <a:ext cx="0" cy="0"/>
          <a:chOff x="0" y="0"/>
          <a:chExt cx="0" cy="0"/>
        </a:xfrm>
      </p:grpSpPr>
      <p:pic>
        <p:nvPicPr>
          <p:cNvPr id="18" name="Picture 17" descr="CornerTrianglesGreen-01.png"/>
          <p:cNvPicPr>
            <a:picLocks noChangeAspect="1"/>
          </p:cNvPicPr>
          <p:nvPr userDrawn="1"/>
        </p:nvPicPr>
        <p:blipFill>
          <a:blip r:embed="rId2"/>
          <a:stretch>
            <a:fillRect/>
          </a:stretch>
        </p:blipFill>
        <p:spPr>
          <a:xfrm>
            <a:off x="6769100" y="5702300"/>
            <a:ext cx="2387600" cy="2311400"/>
          </a:xfrm>
          <a:prstGeom prst="rect">
            <a:avLst/>
          </a:prstGeom>
        </p:spPr>
      </p:pic>
      <p:pic>
        <p:nvPicPr>
          <p:cNvPr id="12" name="Picture 11"/>
          <p:cNvPicPr>
            <a:picLocks noChangeAspect="1"/>
          </p:cNvPicPr>
          <p:nvPr userDrawn="1"/>
        </p:nvPicPr>
        <p:blipFill>
          <a:blip r:embed="rId3"/>
          <a:stretch>
            <a:fillRect/>
          </a:stretch>
        </p:blipFill>
        <p:spPr>
          <a:xfrm>
            <a:off x="181482" y="184150"/>
            <a:ext cx="1404197" cy="679450"/>
          </a:xfrm>
          <a:prstGeom prst="rect">
            <a:avLst/>
          </a:prstGeom>
        </p:spPr>
      </p:pic>
      <p:sp>
        <p:nvSpPr>
          <p:cNvPr id="13" name="Title 1"/>
          <p:cNvSpPr>
            <a:spLocks noGrp="1"/>
          </p:cNvSpPr>
          <p:nvPr>
            <p:ph type="title" hasCustomPrompt="1"/>
          </p:nvPr>
        </p:nvSpPr>
        <p:spPr>
          <a:xfrm>
            <a:off x="4523835" y="1272991"/>
            <a:ext cx="3823240" cy="703371"/>
          </a:xfrm>
          <a:prstGeom prst="rect">
            <a:avLst/>
          </a:prstGeom>
        </p:spPr>
        <p:txBody>
          <a:bodyPr>
            <a:normAutofit/>
          </a:bodyPr>
          <a:lstStyle>
            <a:lvl1pPr algn="l">
              <a:defRPr sz="2600">
                <a:solidFill>
                  <a:srgbClr val="2C4687"/>
                </a:solidFill>
              </a:defRPr>
            </a:lvl1pPr>
          </a:lstStyle>
          <a:p>
            <a:r>
              <a:rPr lang="en-US" dirty="0"/>
              <a:t>Image &amp; Copy Slide Title</a:t>
            </a:r>
          </a:p>
        </p:txBody>
      </p:sp>
      <p:sp>
        <p:nvSpPr>
          <p:cNvPr id="14" name="Content Placeholder 2"/>
          <p:cNvSpPr>
            <a:spLocks noGrp="1"/>
          </p:cNvSpPr>
          <p:nvPr>
            <p:ph idx="13" hasCustomPrompt="1"/>
          </p:nvPr>
        </p:nvSpPr>
        <p:spPr>
          <a:xfrm>
            <a:off x="4532082" y="2171747"/>
            <a:ext cx="3814993" cy="381032"/>
          </a:xfrm>
          <a:prstGeom prst="rect">
            <a:avLst/>
          </a:prstGeom>
        </p:spPr>
        <p:txBody>
          <a:bodyPr>
            <a:normAutofit/>
          </a:bodyPr>
          <a:lstStyle>
            <a:lvl1pPr marL="114300" indent="-114300">
              <a:buNone/>
              <a:defRPr sz="1600" b="1" baseline="0">
                <a:solidFill>
                  <a:srgbClr val="8F928E"/>
                </a:solidFill>
              </a:defRPr>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lvl="0"/>
            <a:r>
              <a:rPr lang="en-US" dirty="0"/>
              <a:t>SUBHEAD</a:t>
            </a:r>
          </a:p>
        </p:txBody>
      </p:sp>
      <p:sp>
        <p:nvSpPr>
          <p:cNvPr id="15" name="Content Placeholder 2"/>
          <p:cNvSpPr>
            <a:spLocks noGrp="1"/>
          </p:cNvSpPr>
          <p:nvPr>
            <p:ph idx="1" hasCustomPrompt="1"/>
          </p:nvPr>
        </p:nvSpPr>
        <p:spPr>
          <a:xfrm>
            <a:off x="4523835" y="2674905"/>
            <a:ext cx="3822256" cy="3382994"/>
          </a:xfrm>
          <a:prstGeom prst="rect">
            <a:avLst/>
          </a:prstGeom>
        </p:spPr>
        <p:txBody>
          <a:bodyPr>
            <a:normAutofit/>
          </a:bodyPr>
          <a:lstStyle>
            <a:lvl1pPr marL="0" marR="0" indent="-114300" algn="l" defTabSz="457200" rtl="0" eaLnBrk="1" fontAlgn="auto" latinLnBrk="0" hangingPunct="1">
              <a:lnSpc>
                <a:spcPct val="100000"/>
              </a:lnSpc>
              <a:spcBef>
                <a:spcPts val="288"/>
              </a:spcBef>
              <a:spcAft>
                <a:spcPts val="0"/>
              </a:spcAft>
              <a:buClrTx/>
              <a:buSzTx/>
              <a:buFont typeface="Arial"/>
              <a:buNone/>
              <a:tabLst/>
              <a:defRPr lang="en-US" sz="1300" baseline="0" smtClean="0"/>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lvl="0"/>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r>
              <a:rPr lang="en-US" dirty="0"/>
              <a:t> </a:t>
            </a:r>
            <a:r>
              <a:rPr lang="en-US" dirty="0" err="1"/>
              <a:t>adiniscing</a:t>
            </a:r>
            <a:r>
              <a:rPr lang="en-US" dirty="0"/>
              <a:t> </a:t>
            </a:r>
            <a:r>
              <a:rPr lang="en-US" dirty="0" err="1"/>
              <a:t>elit</a:t>
            </a:r>
            <a:r>
              <a:rPr lang="en-US" dirty="0"/>
              <a:t>. </a:t>
            </a:r>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 </a:t>
            </a:r>
            <a:r>
              <a:rPr lang="en-US" dirty="0" err="1"/>
              <a:t>Vestibulum</a:t>
            </a:r>
            <a:r>
              <a:rPr lang="en-US" dirty="0"/>
              <a:t> </a:t>
            </a:r>
            <a:r>
              <a:rPr lang="en-US" dirty="0" err="1"/>
              <a:t>pretium</a:t>
            </a:r>
            <a:r>
              <a:rPr lang="en-US" dirty="0"/>
              <a:t> </a:t>
            </a:r>
            <a:r>
              <a:rPr lang="en-US" dirty="0" err="1"/>
              <a:t>aliquam</a:t>
            </a:r>
            <a:r>
              <a:rPr lang="en-US" dirty="0"/>
              <a:t> </a:t>
            </a:r>
            <a:r>
              <a:rPr lang="en-US" dirty="0" err="1"/>
              <a:t>vulputate</a:t>
            </a:r>
            <a:r>
              <a:rPr lang="en-US" dirty="0"/>
              <a:t>. </a:t>
            </a:r>
          </a:p>
          <a:p>
            <a:pPr lvl="0"/>
            <a:endParaRPr lang="en-US" dirty="0"/>
          </a:p>
          <a:p>
            <a:pPr lvl="0"/>
            <a:r>
              <a:rPr lang="en-US" dirty="0" err="1"/>
              <a:t>Sed</a:t>
            </a:r>
            <a:r>
              <a:rPr lang="en-US" dirty="0"/>
              <a:t> </a:t>
            </a:r>
            <a:r>
              <a:rPr lang="en-US" dirty="0" err="1"/>
              <a:t>metus</a:t>
            </a:r>
            <a:r>
              <a:rPr lang="en-US" dirty="0"/>
              <a:t> </a:t>
            </a:r>
            <a:r>
              <a:rPr lang="en-US" dirty="0" err="1"/>
              <a:t>urna</a:t>
            </a:r>
            <a:r>
              <a:rPr lang="en-US" dirty="0"/>
              <a:t>, </a:t>
            </a:r>
            <a:r>
              <a:rPr lang="en-US" dirty="0" err="1"/>
              <a:t>luctus</a:t>
            </a:r>
            <a:r>
              <a:rPr lang="en-US" dirty="0"/>
              <a:t> </a:t>
            </a:r>
            <a:r>
              <a:rPr lang="en-US" dirty="0" err="1"/>
              <a:t>nec</a:t>
            </a:r>
            <a:r>
              <a:rPr lang="en-US" dirty="0"/>
              <a:t> </a:t>
            </a:r>
            <a:r>
              <a:rPr lang="en-US" dirty="0" err="1"/>
              <a:t>sem</a:t>
            </a:r>
            <a:r>
              <a:rPr lang="en-US" dirty="0"/>
              <a:t> ac, </a:t>
            </a:r>
            <a:r>
              <a:rPr lang="en-US" dirty="0" err="1"/>
              <a:t>aliquam</a:t>
            </a:r>
            <a:r>
              <a:rPr lang="en-US" dirty="0"/>
              <a:t> </a:t>
            </a:r>
            <a:r>
              <a:rPr lang="en-US" dirty="0" err="1"/>
              <a:t>porta</a:t>
            </a:r>
            <a:r>
              <a:rPr lang="en-US" dirty="0"/>
              <a:t> quam. </a:t>
            </a:r>
            <a:r>
              <a:rPr lang="en-US" dirty="0" err="1"/>
              <a:t>Donec</a:t>
            </a:r>
            <a:r>
              <a:rPr lang="en-US" dirty="0"/>
              <a:t> </a:t>
            </a:r>
            <a:r>
              <a:rPr lang="en-US" dirty="0" err="1"/>
              <a:t>eget</a:t>
            </a:r>
            <a:r>
              <a:rPr lang="en-US" dirty="0"/>
              <a:t> </a:t>
            </a:r>
            <a:r>
              <a:rPr lang="en-US" dirty="0" err="1"/>
              <a:t>odio</a:t>
            </a:r>
            <a:r>
              <a:rPr lang="en-US" dirty="0"/>
              <a:t> </a:t>
            </a:r>
            <a:r>
              <a:rPr lang="en-US" dirty="0" err="1"/>
              <a:t>interdum</a:t>
            </a:r>
            <a:r>
              <a:rPr lang="en-US" dirty="0"/>
              <a:t>, </a:t>
            </a:r>
            <a:r>
              <a:rPr lang="en-US" dirty="0" err="1"/>
              <a:t>elementum</a:t>
            </a:r>
            <a:r>
              <a:rPr lang="en-US" dirty="0"/>
              <a:t> </a:t>
            </a:r>
            <a:r>
              <a:rPr lang="en-US" dirty="0" err="1"/>
              <a:t>mauris</a:t>
            </a:r>
            <a:r>
              <a:rPr lang="en-US" dirty="0"/>
              <a:t> a, </a:t>
            </a:r>
            <a:r>
              <a:rPr lang="en-US" dirty="0" err="1"/>
              <a:t>suscipit</a:t>
            </a:r>
            <a:r>
              <a:rPr lang="en-US" dirty="0"/>
              <a:t> lacus. </a:t>
            </a:r>
            <a:r>
              <a:rPr lang="en-US" dirty="0" err="1"/>
              <a:t>Nullam</a:t>
            </a:r>
            <a:r>
              <a:rPr lang="en-US" dirty="0"/>
              <a:t> </a:t>
            </a:r>
            <a:r>
              <a:rPr lang="en-US" dirty="0" err="1"/>
              <a:t>portitor</a:t>
            </a:r>
            <a:r>
              <a:rPr lang="en-US" dirty="0"/>
              <a:t> </a:t>
            </a:r>
            <a:r>
              <a:rPr lang="en-US" dirty="0" err="1"/>
              <a:t>molestie</a:t>
            </a:r>
            <a:r>
              <a:rPr lang="en-US" dirty="0"/>
              <a:t> ante sit </a:t>
            </a:r>
            <a:r>
              <a:rPr lang="en-US" dirty="0" err="1"/>
              <a:t>amet</a:t>
            </a:r>
            <a:r>
              <a:rPr lang="en-US" dirty="0"/>
              <a:t> </a:t>
            </a:r>
            <a:r>
              <a:rPr lang="en-US" dirty="0" err="1"/>
              <a:t>pharetra</a:t>
            </a:r>
            <a:r>
              <a:rPr lang="en-US" dirty="0"/>
              <a:t>. </a:t>
            </a:r>
            <a:r>
              <a:rPr lang="en-US" dirty="0" err="1"/>
              <a:t>Suspendisse</a:t>
            </a:r>
            <a:r>
              <a:rPr lang="en-US" dirty="0"/>
              <a:t> </a:t>
            </a:r>
            <a:r>
              <a:rPr lang="en-US" dirty="0" err="1"/>
              <a:t>varius</a:t>
            </a:r>
            <a:r>
              <a:rPr lang="en-US" dirty="0"/>
              <a:t> </a:t>
            </a:r>
            <a:r>
              <a:rPr lang="en-US" dirty="0" err="1"/>
              <a:t>tristique</a:t>
            </a:r>
            <a:r>
              <a:rPr lang="en-US" dirty="0"/>
              <a:t> nisi. </a:t>
            </a:r>
            <a:r>
              <a:rPr lang="en-US" dirty="0" err="1"/>
              <a:t>Pellentesque</a:t>
            </a:r>
            <a:r>
              <a:rPr lang="en-US" dirty="0"/>
              <a:t> </a:t>
            </a:r>
            <a:r>
              <a:rPr lang="en-US" dirty="0" err="1"/>
              <a:t>eget</a:t>
            </a:r>
            <a:r>
              <a:rPr lang="en-US" dirty="0"/>
              <a:t> </a:t>
            </a:r>
            <a:r>
              <a:rPr lang="en-US" dirty="0" err="1"/>
              <a:t>aliquet</a:t>
            </a:r>
            <a:r>
              <a:rPr lang="en-US" dirty="0"/>
              <a:t>. </a:t>
            </a:r>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 </a:t>
            </a:r>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r>
              <a:rPr lang="en-US" dirty="0"/>
              <a:t> </a:t>
            </a:r>
            <a:r>
              <a:rPr lang="en-US" dirty="0" err="1"/>
              <a:t>adiniscing</a:t>
            </a:r>
            <a:r>
              <a:rPr lang="en-US" dirty="0"/>
              <a:t> </a:t>
            </a:r>
            <a:r>
              <a:rPr lang="en-US" dirty="0" err="1"/>
              <a:t>elit</a:t>
            </a:r>
            <a:r>
              <a:rPr lang="en-US" dirty="0"/>
              <a:t>. </a:t>
            </a:r>
          </a:p>
          <a:p>
            <a:pPr lvl="0"/>
            <a:endParaRPr lang="en-US" dirty="0"/>
          </a:p>
        </p:txBody>
      </p:sp>
      <p:sp>
        <p:nvSpPr>
          <p:cNvPr id="16" name="Picture Placeholder 9"/>
          <p:cNvSpPr>
            <a:spLocks noGrp="1"/>
          </p:cNvSpPr>
          <p:nvPr>
            <p:ph type="pic" sz="quarter" idx="10"/>
          </p:nvPr>
        </p:nvSpPr>
        <p:spPr>
          <a:xfrm>
            <a:off x="711191" y="1272991"/>
            <a:ext cx="3657609" cy="4784908"/>
          </a:xfrm>
          <a:prstGeom prst="rect">
            <a:avLst/>
          </a:prstGeom>
        </p:spPr>
        <p:txBody>
          <a:bodyPr vert="horz"/>
          <a:lstStyle>
            <a:lvl1pPr marL="0" indent="0">
              <a:buNone/>
              <a:defRPr sz="2400" b="0">
                <a:solidFill>
                  <a:srgbClr val="8F928E"/>
                </a:solidFill>
              </a:defRPr>
            </a:lvl1pPr>
          </a:lstStyle>
          <a:p>
            <a:endParaRPr lang="en-US" dirty="0"/>
          </a:p>
        </p:txBody>
      </p:sp>
      <p:sp>
        <p:nvSpPr>
          <p:cNvPr id="2" name="Slide Number Placeholder 1"/>
          <p:cNvSpPr>
            <a:spLocks noGrp="1"/>
          </p:cNvSpPr>
          <p:nvPr>
            <p:ph type="sldNum" sz="quarter" idx="14"/>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23641824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Slide (Green)">
    <p:spTree>
      <p:nvGrpSpPr>
        <p:cNvPr id="1" name=""/>
        <p:cNvGrpSpPr/>
        <p:nvPr/>
      </p:nvGrpSpPr>
      <p:grpSpPr>
        <a:xfrm>
          <a:off x="0" y="0"/>
          <a:ext cx="0" cy="0"/>
          <a:chOff x="0" y="0"/>
          <a:chExt cx="0" cy="0"/>
        </a:xfrm>
      </p:grpSpPr>
      <p:pic>
        <p:nvPicPr>
          <p:cNvPr id="10" name="Picture 9" descr="CornerTrianglesGreen-01.png"/>
          <p:cNvPicPr>
            <a:picLocks noChangeAspect="1"/>
          </p:cNvPicPr>
          <p:nvPr userDrawn="1"/>
        </p:nvPicPr>
        <p:blipFill>
          <a:blip r:embed="rId2"/>
          <a:stretch>
            <a:fillRect/>
          </a:stretch>
        </p:blipFill>
        <p:spPr>
          <a:xfrm>
            <a:off x="6769100" y="5702300"/>
            <a:ext cx="2387600" cy="2311400"/>
          </a:xfrm>
          <a:prstGeom prst="rect">
            <a:avLst/>
          </a:prstGeom>
        </p:spPr>
      </p:pic>
      <p:pic>
        <p:nvPicPr>
          <p:cNvPr id="11" name="Picture 10"/>
          <p:cNvPicPr>
            <a:picLocks noChangeAspect="1"/>
          </p:cNvPicPr>
          <p:nvPr userDrawn="1"/>
        </p:nvPicPr>
        <p:blipFill>
          <a:blip r:embed="rId3"/>
          <a:stretch>
            <a:fillRect/>
          </a:stretch>
        </p:blipFill>
        <p:spPr>
          <a:xfrm>
            <a:off x="181482" y="184150"/>
            <a:ext cx="1404197" cy="679450"/>
          </a:xfrm>
          <a:prstGeom prst="rect">
            <a:avLst/>
          </a:prstGeom>
        </p:spPr>
      </p:pic>
      <p:sp>
        <p:nvSpPr>
          <p:cNvPr id="12" name="Title 1"/>
          <p:cNvSpPr>
            <a:spLocks noGrp="1"/>
          </p:cNvSpPr>
          <p:nvPr>
            <p:ph type="title" hasCustomPrompt="1"/>
          </p:nvPr>
        </p:nvSpPr>
        <p:spPr>
          <a:xfrm>
            <a:off x="4532082" y="1284029"/>
            <a:ext cx="3823240" cy="703371"/>
          </a:xfrm>
          <a:prstGeom prst="rect">
            <a:avLst/>
          </a:prstGeom>
        </p:spPr>
        <p:txBody>
          <a:bodyPr>
            <a:normAutofit/>
          </a:bodyPr>
          <a:lstStyle>
            <a:lvl1pPr algn="l">
              <a:defRPr sz="2600">
                <a:solidFill>
                  <a:srgbClr val="2C4687"/>
                </a:solidFill>
              </a:defRPr>
            </a:lvl1pPr>
          </a:lstStyle>
          <a:p>
            <a:r>
              <a:rPr lang="en-US" dirty="0"/>
              <a:t>Bullet Slide Title</a:t>
            </a:r>
          </a:p>
        </p:txBody>
      </p:sp>
      <p:sp>
        <p:nvSpPr>
          <p:cNvPr id="13" name="Content Placeholder 2"/>
          <p:cNvSpPr>
            <a:spLocks noGrp="1"/>
          </p:cNvSpPr>
          <p:nvPr>
            <p:ph idx="13" hasCustomPrompt="1"/>
          </p:nvPr>
        </p:nvSpPr>
        <p:spPr>
          <a:xfrm>
            <a:off x="4540329" y="2182785"/>
            <a:ext cx="3814993" cy="381032"/>
          </a:xfrm>
          <a:prstGeom prst="rect">
            <a:avLst/>
          </a:prstGeom>
        </p:spPr>
        <p:txBody>
          <a:bodyPr>
            <a:normAutofit/>
          </a:bodyPr>
          <a:lstStyle>
            <a:lvl1pPr marL="114300" indent="-114300">
              <a:buNone/>
              <a:defRPr sz="1600" b="1" baseline="0">
                <a:solidFill>
                  <a:srgbClr val="8F928E"/>
                </a:solidFill>
              </a:defRPr>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lvl="0"/>
            <a:r>
              <a:rPr lang="en-US" dirty="0"/>
              <a:t>SUBHEAD</a:t>
            </a:r>
          </a:p>
        </p:txBody>
      </p:sp>
      <p:sp>
        <p:nvSpPr>
          <p:cNvPr id="14" name="Content Placeholder 2"/>
          <p:cNvSpPr>
            <a:spLocks noGrp="1"/>
          </p:cNvSpPr>
          <p:nvPr>
            <p:ph idx="1" hasCustomPrompt="1"/>
          </p:nvPr>
        </p:nvSpPr>
        <p:spPr>
          <a:xfrm>
            <a:off x="4532082" y="2685943"/>
            <a:ext cx="3822256" cy="3371956"/>
          </a:xfrm>
          <a:prstGeom prst="rect">
            <a:avLst/>
          </a:prstGeom>
        </p:spPr>
        <p:txBody>
          <a:bodyPr>
            <a:normAutofit/>
          </a:bodyPr>
          <a:lstStyle>
            <a:lvl1pPr marL="0" marR="0" indent="-114300" algn="l" defTabSz="457200" rtl="0" eaLnBrk="1" fontAlgn="auto" latinLnBrk="0" hangingPunct="1">
              <a:lnSpc>
                <a:spcPct val="100000"/>
              </a:lnSpc>
              <a:spcBef>
                <a:spcPts val="288"/>
              </a:spcBef>
              <a:spcAft>
                <a:spcPts val="0"/>
              </a:spcAft>
              <a:buClrTx/>
              <a:buSzTx/>
              <a:buFont typeface="Arial"/>
              <a:buChar char="•"/>
              <a:tabLst/>
              <a:defRPr lang="en-US" sz="1300" baseline="0" smtClean="0"/>
            </a:lvl1pPr>
            <a:lvl2pPr marL="114300" indent="-114300">
              <a:buNone/>
              <a:defRPr sz="1400" b="1">
                <a:solidFill>
                  <a:srgbClr val="8F928E"/>
                </a:solidFill>
              </a:defRPr>
            </a:lvl2pPr>
            <a:lvl3pPr marL="114300" indent="-114300">
              <a:defRPr sz="1200">
                <a:solidFill>
                  <a:srgbClr val="8F928E"/>
                </a:solidFill>
              </a:defRPr>
            </a:lvl3pPr>
            <a:lvl4pPr marL="114300" indent="-114300">
              <a:defRPr sz="1200">
                <a:solidFill>
                  <a:srgbClr val="8F928E"/>
                </a:solidFill>
              </a:defRPr>
            </a:lvl4pPr>
            <a:lvl5pPr marL="114300" indent="-114300">
              <a:defRPr sz="1200">
                <a:solidFill>
                  <a:srgbClr val="8F928E"/>
                </a:solidFill>
              </a:defRPr>
            </a:lvl5pPr>
          </a:lstStyle>
          <a:p>
            <a:pPr marL="0" marR="0" lvl="0" indent="-114300" algn="l" defTabSz="457200" rtl="0" eaLnBrk="1" fontAlgn="auto" latinLnBrk="0" hangingPunct="1">
              <a:lnSpc>
                <a:spcPct val="100000"/>
              </a:lnSpc>
              <a:spcBef>
                <a:spcPts val="288"/>
              </a:spcBef>
              <a:spcAft>
                <a:spcPts val="0"/>
              </a:spcAft>
              <a:buClrTx/>
              <a:buSzTx/>
              <a:buFont typeface="Arial"/>
              <a:buNone/>
              <a:tabLst/>
              <a:defRPr/>
            </a:pPr>
            <a:r>
              <a:rPr lang="en-US" dirty="0" err="1"/>
              <a:t>Pellentesque</a:t>
            </a:r>
            <a:r>
              <a:rPr lang="en-US" dirty="0"/>
              <a:t> </a:t>
            </a:r>
            <a:r>
              <a:rPr lang="en-US" dirty="0" err="1"/>
              <a:t>eget</a:t>
            </a:r>
            <a:r>
              <a:rPr lang="en-US" dirty="0"/>
              <a:t> </a:t>
            </a:r>
            <a:r>
              <a:rPr lang="en-US" dirty="0" err="1"/>
              <a:t>aliquet</a:t>
            </a:r>
            <a:r>
              <a:rPr lang="en-US" dirty="0"/>
              <a:t>. </a:t>
            </a:r>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 </a:t>
            </a:r>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r>
              <a:rPr lang="en-US" dirty="0"/>
              <a:t> </a:t>
            </a:r>
            <a:r>
              <a:rPr lang="en-US" dirty="0" err="1"/>
              <a:t>adiniscing</a:t>
            </a:r>
            <a:r>
              <a:rPr lang="en-US" dirty="0"/>
              <a:t> </a:t>
            </a:r>
            <a:r>
              <a:rPr lang="en-US" dirty="0" err="1"/>
              <a:t>elit</a:t>
            </a:r>
            <a:r>
              <a:rPr lang="en-US" dirty="0"/>
              <a:t>:</a:t>
            </a:r>
          </a:p>
          <a:p>
            <a:pPr lvl="0"/>
            <a:r>
              <a:rPr lang="en-US" dirty="0" err="1"/>
              <a:t>Lorem</a:t>
            </a:r>
            <a:r>
              <a:rPr lang="en-US" dirty="0"/>
              <a:t> </a:t>
            </a:r>
            <a:r>
              <a:rPr lang="en-US" dirty="0" err="1"/>
              <a:t>insum</a:t>
            </a:r>
            <a:r>
              <a:rPr lang="en-US" dirty="0"/>
              <a:t> </a:t>
            </a:r>
            <a:r>
              <a:rPr lang="en-US" dirty="0" err="1"/>
              <a:t>dlolar</a:t>
            </a:r>
            <a:r>
              <a:rPr lang="en-US" dirty="0"/>
              <a:t> sit </a:t>
            </a:r>
            <a:r>
              <a:rPr lang="en-US" dirty="0" err="1"/>
              <a:t>amet</a:t>
            </a:r>
            <a:r>
              <a:rPr lang="en-US" dirty="0"/>
              <a:t>, </a:t>
            </a:r>
            <a:r>
              <a:rPr lang="en-US" dirty="0" err="1"/>
              <a:t>consectetur</a:t>
            </a:r>
            <a:endParaRPr lang="en-US" dirty="0"/>
          </a:p>
          <a:p>
            <a:pPr lvl="0"/>
            <a:r>
              <a:rPr lang="en-US" dirty="0" err="1"/>
              <a:t>Etian</a:t>
            </a:r>
            <a:r>
              <a:rPr lang="en-US" dirty="0"/>
              <a:t> </a:t>
            </a:r>
            <a:r>
              <a:rPr lang="en-US" dirty="0" err="1"/>
              <a:t>quis</a:t>
            </a:r>
            <a:r>
              <a:rPr lang="en-US" dirty="0"/>
              <a:t> </a:t>
            </a:r>
            <a:r>
              <a:rPr lang="en-US" dirty="0" err="1"/>
              <a:t>arcu</a:t>
            </a:r>
            <a:r>
              <a:rPr lang="en-US" dirty="0"/>
              <a:t> </a:t>
            </a:r>
            <a:r>
              <a:rPr lang="en-US" dirty="0" err="1"/>
              <a:t>eget</a:t>
            </a:r>
            <a:r>
              <a:rPr lang="en-US" dirty="0"/>
              <a:t> </a:t>
            </a:r>
            <a:r>
              <a:rPr lang="en-US" dirty="0" err="1"/>
              <a:t>lep</a:t>
            </a:r>
            <a:r>
              <a:rPr lang="en-US" dirty="0"/>
              <a:t> </a:t>
            </a:r>
            <a:r>
              <a:rPr lang="en-US" dirty="0" err="1"/>
              <a:t>sagittis</a:t>
            </a:r>
            <a:r>
              <a:rPr lang="en-US" dirty="0"/>
              <a:t> </a:t>
            </a:r>
            <a:r>
              <a:rPr lang="en-US" dirty="0" err="1"/>
              <a:t>vulnputate</a:t>
            </a:r>
            <a:r>
              <a:rPr lang="en-US" dirty="0"/>
              <a:t>.</a:t>
            </a:r>
          </a:p>
          <a:p>
            <a:pPr lvl="0"/>
            <a:r>
              <a:rPr lang="en-US" dirty="0" err="1"/>
              <a:t>Vestibulum</a:t>
            </a:r>
            <a:r>
              <a:rPr lang="en-US" dirty="0"/>
              <a:t> </a:t>
            </a:r>
            <a:r>
              <a:rPr lang="en-US" dirty="0" err="1"/>
              <a:t>pretium</a:t>
            </a:r>
            <a:r>
              <a:rPr lang="en-US" dirty="0"/>
              <a:t> </a:t>
            </a:r>
            <a:r>
              <a:rPr lang="en-US" dirty="0" err="1"/>
              <a:t>aliquam</a:t>
            </a:r>
            <a:r>
              <a:rPr lang="en-US" dirty="0"/>
              <a:t> </a:t>
            </a:r>
            <a:r>
              <a:rPr lang="en-US" dirty="0" err="1"/>
              <a:t>vulputate</a:t>
            </a:r>
            <a:r>
              <a:rPr lang="en-US" dirty="0"/>
              <a:t>. </a:t>
            </a:r>
          </a:p>
          <a:p>
            <a:pPr lvl="0"/>
            <a:r>
              <a:rPr lang="en-US" dirty="0" err="1"/>
              <a:t>Sed</a:t>
            </a:r>
            <a:r>
              <a:rPr lang="en-US" dirty="0"/>
              <a:t> </a:t>
            </a:r>
            <a:r>
              <a:rPr lang="en-US" dirty="0" err="1"/>
              <a:t>metus</a:t>
            </a:r>
            <a:r>
              <a:rPr lang="en-US" dirty="0"/>
              <a:t> </a:t>
            </a:r>
            <a:r>
              <a:rPr lang="en-US" dirty="0" err="1"/>
              <a:t>urna</a:t>
            </a:r>
            <a:r>
              <a:rPr lang="en-US" dirty="0"/>
              <a:t>, </a:t>
            </a:r>
            <a:r>
              <a:rPr lang="en-US" dirty="0" err="1"/>
              <a:t>luctus</a:t>
            </a:r>
            <a:r>
              <a:rPr lang="en-US" dirty="0"/>
              <a:t> </a:t>
            </a:r>
            <a:r>
              <a:rPr lang="en-US" dirty="0" err="1"/>
              <a:t>nec</a:t>
            </a:r>
            <a:r>
              <a:rPr lang="en-US" dirty="0"/>
              <a:t> </a:t>
            </a:r>
            <a:r>
              <a:rPr lang="en-US" dirty="0" err="1"/>
              <a:t>sem</a:t>
            </a:r>
            <a:r>
              <a:rPr lang="en-US" dirty="0"/>
              <a:t> ac. </a:t>
            </a:r>
          </a:p>
          <a:p>
            <a:pPr lvl="0"/>
            <a:r>
              <a:rPr lang="en-US" dirty="0" err="1"/>
              <a:t>Elementum</a:t>
            </a:r>
            <a:r>
              <a:rPr lang="en-US" dirty="0"/>
              <a:t> </a:t>
            </a:r>
            <a:r>
              <a:rPr lang="en-US" dirty="0" err="1"/>
              <a:t>mauris</a:t>
            </a:r>
            <a:r>
              <a:rPr lang="en-US" dirty="0"/>
              <a:t> a, </a:t>
            </a:r>
            <a:r>
              <a:rPr lang="en-US" dirty="0" err="1"/>
              <a:t>suscipit</a:t>
            </a:r>
            <a:r>
              <a:rPr lang="en-US" dirty="0"/>
              <a:t> lacus. </a:t>
            </a:r>
          </a:p>
          <a:p>
            <a:pPr lvl="0"/>
            <a:r>
              <a:rPr lang="en-US" dirty="0" err="1"/>
              <a:t>Nullam</a:t>
            </a:r>
            <a:r>
              <a:rPr lang="en-US" dirty="0"/>
              <a:t> </a:t>
            </a:r>
            <a:r>
              <a:rPr lang="en-US" dirty="0" err="1"/>
              <a:t>portitor</a:t>
            </a:r>
            <a:r>
              <a:rPr lang="en-US" dirty="0"/>
              <a:t> </a:t>
            </a:r>
            <a:r>
              <a:rPr lang="en-US" dirty="0" err="1"/>
              <a:t>molestie</a:t>
            </a:r>
            <a:r>
              <a:rPr lang="en-US" dirty="0"/>
              <a:t> ante </a:t>
            </a:r>
            <a:r>
              <a:rPr lang="en-US" dirty="0" err="1"/>
              <a:t>pharetra</a:t>
            </a:r>
            <a:r>
              <a:rPr lang="en-US" dirty="0"/>
              <a:t>. </a:t>
            </a:r>
          </a:p>
          <a:p>
            <a:pPr lvl="0"/>
            <a:endParaRPr lang="en-US" dirty="0"/>
          </a:p>
        </p:txBody>
      </p:sp>
      <p:sp>
        <p:nvSpPr>
          <p:cNvPr id="15" name="Picture Placeholder 9"/>
          <p:cNvSpPr>
            <a:spLocks noGrp="1"/>
          </p:cNvSpPr>
          <p:nvPr>
            <p:ph type="pic" sz="quarter" idx="10"/>
          </p:nvPr>
        </p:nvSpPr>
        <p:spPr>
          <a:xfrm>
            <a:off x="711191" y="1272991"/>
            <a:ext cx="3657609" cy="4784908"/>
          </a:xfrm>
          <a:prstGeom prst="rect">
            <a:avLst/>
          </a:prstGeom>
        </p:spPr>
        <p:txBody>
          <a:bodyPr vert="horz"/>
          <a:lstStyle>
            <a:lvl1pPr marL="0" indent="0">
              <a:buNone/>
              <a:defRPr sz="2400" b="0">
                <a:solidFill>
                  <a:srgbClr val="8F928E"/>
                </a:solidFill>
              </a:defRPr>
            </a:lvl1pPr>
          </a:lstStyle>
          <a:p>
            <a:endParaRPr lang="en-US" dirty="0"/>
          </a:p>
        </p:txBody>
      </p:sp>
      <p:sp>
        <p:nvSpPr>
          <p:cNvPr id="2" name="Slide Number Placeholder 1"/>
          <p:cNvSpPr>
            <a:spLocks noGrp="1"/>
          </p:cNvSpPr>
          <p:nvPr>
            <p:ph type="sldNum" sz="quarter" idx="14"/>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4309209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reshWorks Co-Branded Slide">
    <p:spTree>
      <p:nvGrpSpPr>
        <p:cNvPr id="1" name=""/>
        <p:cNvGrpSpPr/>
        <p:nvPr/>
      </p:nvGrpSpPr>
      <p:grpSpPr>
        <a:xfrm>
          <a:off x="0" y="0"/>
          <a:ext cx="0" cy="0"/>
          <a:chOff x="0" y="0"/>
          <a:chExt cx="0" cy="0"/>
        </a:xfrm>
      </p:grpSpPr>
      <p:pic>
        <p:nvPicPr>
          <p:cNvPr id="8" name="Picture 2" descr="image11.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868488" y="-1"/>
            <a:ext cx="904875" cy="1084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8"/>
          <p:cNvPicPr>
            <a:picLocks noChangeAspect="1"/>
          </p:cNvPicPr>
          <p:nvPr userDrawn="1"/>
        </p:nvPicPr>
        <p:blipFill>
          <a:blip r:embed="rId3"/>
          <a:stretch>
            <a:fillRect/>
          </a:stretch>
        </p:blipFill>
        <p:spPr>
          <a:xfrm>
            <a:off x="181482" y="184150"/>
            <a:ext cx="1404197" cy="679450"/>
          </a:xfrm>
          <a:prstGeom prst="rect">
            <a:avLst/>
          </a:prstGeom>
        </p:spPr>
      </p:pic>
      <p:pic>
        <p:nvPicPr>
          <p:cNvPr id="10" name="Picture 3" descr="image111.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56400" y="5708650"/>
            <a:ext cx="2387600" cy="114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Slide Number Placeholder 1"/>
          <p:cNvSpPr>
            <a:spLocks noGrp="1"/>
          </p:cNvSpPr>
          <p:nvPr>
            <p:ph type="sldNum" sz="quarter" idx="10"/>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29262120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toV Co-Branded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81482" y="184150"/>
            <a:ext cx="1404197" cy="679450"/>
          </a:xfrm>
          <a:prstGeom prst="rect">
            <a:avLst/>
          </a:prstGeom>
        </p:spPr>
      </p:pic>
      <p:pic>
        <p:nvPicPr>
          <p:cNvPr id="8" name="Picture 2" descr="village2village2C_logo_rtm_201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70063" y="55563"/>
            <a:ext cx="1312862" cy="85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3" descr="image111.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56400" y="5708650"/>
            <a:ext cx="2387600" cy="114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Slide Number Placeholder 1"/>
          <p:cNvSpPr>
            <a:spLocks noGrp="1"/>
          </p:cNvSpPr>
          <p:nvPr>
            <p:ph type="sldNum" sz="quarter" idx="10"/>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1912667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House Co-Branded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81482" y="184150"/>
            <a:ext cx="1404197" cy="679450"/>
          </a:xfrm>
          <a:prstGeom prst="rect">
            <a:avLst/>
          </a:prstGeom>
        </p:spPr>
      </p:pic>
      <p:pic>
        <p:nvPicPr>
          <p:cNvPr id="9" name="Picture 3" descr="image11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56400" y="5708650"/>
            <a:ext cx="2387600" cy="114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GHlogo_Horizontal-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47850" y="260350"/>
            <a:ext cx="1974850" cy="505638"/>
          </a:xfrm>
          <a:prstGeom prst="rect">
            <a:avLst/>
          </a:prstGeom>
        </p:spPr>
      </p:pic>
      <p:sp>
        <p:nvSpPr>
          <p:cNvPr id="3" name="Slide Number Placeholder 2"/>
          <p:cNvSpPr>
            <a:spLocks noGrp="1"/>
          </p:cNvSpPr>
          <p:nvPr>
            <p:ph type="sldNum" sz="quarter" idx="10"/>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927233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rnerstone Co-Branded Slide">
    <p:spTree>
      <p:nvGrpSpPr>
        <p:cNvPr id="1" name=""/>
        <p:cNvGrpSpPr/>
        <p:nvPr/>
      </p:nvGrpSpPr>
      <p:grpSpPr>
        <a:xfrm>
          <a:off x="0" y="0"/>
          <a:ext cx="0" cy="0"/>
          <a:chOff x="0" y="0"/>
          <a:chExt cx="0" cy="0"/>
        </a:xfrm>
      </p:grpSpPr>
      <p:pic>
        <p:nvPicPr>
          <p:cNvPr id="8" name="Picture 2" descr="cornerstonepartnership.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1188" y="242888"/>
            <a:ext cx="1733550" cy="56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8"/>
          <p:cNvPicPr>
            <a:picLocks noChangeAspect="1"/>
          </p:cNvPicPr>
          <p:nvPr userDrawn="1"/>
        </p:nvPicPr>
        <p:blipFill>
          <a:blip r:embed="rId3"/>
          <a:stretch>
            <a:fillRect/>
          </a:stretch>
        </p:blipFill>
        <p:spPr>
          <a:xfrm>
            <a:off x="181482" y="184150"/>
            <a:ext cx="1404197" cy="679450"/>
          </a:xfrm>
          <a:prstGeom prst="rect">
            <a:avLst/>
          </a:prstGeom>
        </p:spPr>
      </p:pic>
      <p:pic>
        <p:nvPicPr>
          <p:cNvPr id="10" name="Picture 3" descr="image111.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56400" y="5708650"/>
            <a:ext cx="2387600" cy="114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Slide Number Placeholder 1"/>
          <p:cNvSpPr>
            <a:spLocks noGrp="1"/>
          </p:cNvSpPr>
          <p:nvPr>
            <p:ph type="sldNum" sz="quarter" idx="10"/>
          </p:nvPr>
        </p:nvSpPr>
        <p:spPr/>
        <p:txBody>
          <a:bodyPr/>
          <a:lstStyle/>
          <a:p>
            <a:fld id="{38EF1D10-6DEA-F245-8268-812D123A16A9}" type="slidenum">
              <a:rPr lang="en-US" smtClean="0"/>
              <a:pPr/>
              <a:t>‹#›</a:t>
            </a:fld>
            <a:endParaRPr lang="en-US"/>
          </a:p>
        </p:txBody>
      </p:sp>
    </p:spTree>
    <p:extLst>
      <p:ext uri="{BB962C8B-B14F-4D97-AF65-F5344CB8AC3E}">
        <p14:creationId xmlns:p14="http://schemas.microsoft.com/office/powerpoint/2010/main" val="211841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ACAEA9"/>
        </a:solidFill>
        <a:effectLst/>
      </p:bgPr>
    </p:bg>
    <p:spTree>
      <p:nvGrpSpPr>
        <p:cNvPr id="1" name=""/>
        <p:cNvGrpSpPr/>
        <p:nvPr/>
      </p:nvGrpSpPr>
      <p:grpSpPr>
        <a:xfrm>
          <a:off x="0" y="0"/>
          <a:ext cx="0" cy="0"/>
          <a:chOff x="0" y="0"/>
          <a:chExt cx="0" cy="0"/>
        </a:xfrm>
      </p:grpSpPr>
      <p:pic>
        <p:nvPicPr>
          <p:cNvPr id="6" name="Picture 5" descr="running.jpg"/>
          <p:cNvPicPr>
            <a:picLocks noChangeAspect="1"/>
          </p:cNvPicPr>
          <p:nvPr userDrawn="1"/>
        </p:nvPicPr>
        <p:blipFill>
          <a:blip r:embed="rId2"/>
          <a:srcRect/>
          <a:stretch>
            <a:fillRect/>
          </a:stretch>
        </p:blipFill>
        <p:spPr>
          <a:xfrm>
            <a:off x="0" y="-1"/>
            <a:ext cx="9144000" cy="6858001"/>
          </a:xfrm>
          <a:prstGeom prst="rect">
            <a:avLst/>
          </a:prstGeom>
        </p:spPr>
      </p:pic>
      <p:pic>
        <p:nvPicPr>
          <p:cNvPr id="16" name="Picture 15" descr="Corner Triangles White.png"/>
          <p:cNvPicPr>
            <a:picLocks noChangeAspect="1"/>
          </p:cNvPicPr>
          <p:nvPr userDrawn="1"/>
        </p:nvPicPr>
        <p:blipFill>
          <a:blip r:embed="rId3"/>
          <a:srcRect l="17970" t="11915"/>
          <a:stretch>
            <a:fillRect/>
          </a:stretch>
        </p:blipFill>
        <p:spPr>
          <a:xfrm>
            <a:off x="0" y="0"/>
            <a:ext cx="3823274" cy="3505200"/>
          </a:xfrm>
          <a:prstGeom prst="rect">
            <a:avLst/>
          </a:prstGeom>
        </p:spPr>
      </p:pic>
      <p:pic>
        <p:nvPicPr>
          <p:cNvPr id="5" name="Picture 4"/>
          <p:cNvPicPr>
            <a:picLocks noChangeAspect="1"/>
          </p:cNvPicPr>
          <p:nvPr userDrawn="1"/>
        </p:nvPicPr>
        <p:blipFill>
          <a:blip r:embed="rId4"/>
          <a:stretch>
            <a:fillRect/>
          </a:stretch>
        </p:blipFill>
        <p:spPr>
          <a:xfrm>
            <a:off x="317711" y="323850"/>
            <a:ext cx="1404197" cy="679450"/>
          </a:xfrm>
          <a:prstGeom prst="rect">
            <a:avLst/>
          </a:prstGeom>
        </p:spPr>
      </p:pic>
      <p:sp>
        <p:nvSpPr>
          <p:cNvPr id="7" name="TextBox 6"/>
          <p:cNvSpPr txBox="1"/>
          <p:nvPr userDrawn="1"/>
        </p:nvSpPr>
        <p:spPr>
          <a:xfrm>
            <a:off x="317711" y="5638800"/>
            <a:ext cx="9677189" cy="830997"/>
          </a:xfrm>
          <a:prstGeom prst="rect">
            <a:avLst/>
          </a:prstGeom>
          <a:noFill/>
        </p:spPr>
        <p:txBody>
          <a:bodyPr wrap="square" rtlCol="0">
            <a:spAutoFit/>
          </a:bodyPr>
          <a:lstStyle/>
          <a:p>
            <a:pPr algn="l"/>
            <a:r>
              <a:rPr lang="en-US" sz="4800" b="1" dirty="0">
                <a:solidFill>
                  <a:schemeClr val="bg1"/>
                </a:solidFill>
              </a:rPr>
              <a:t>THANK YOU.</a:t>
            </a:r>
          </a:p>
        </p:txBody>
      </p:sp>
    </p:spTree>
    <p:extLst>
      <p:ext uri="{BB962C8B-B14F-4D97-AF65-F5344CB8AC3E}">
        <p14:creationId xmlns:p14="http://schemas.microsoft.com/office/powerpoint/2010/main" val="26179860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LIDE WITH HEADER SPACE FOR PHOTO/TEXT">
    <p:spTree>
      <p:nvGrpSpPr>
        <p:cNvPr id="1" name=""/>
        <p:cNvGrpSpPr/>
        <p:nvPr/>
      </p:nvGrpSpPr>
      <p:grpSpPr>
        <a:xfrm>
          <a:off x="0" y="0"/>
          <a:ext cx="0" cy="0"/>
          <a:chOff x="0" y="0"/>
          <a:chExt cx="0" cy="0"/>
        </a:xfrm>
      </p:grpSpPr>
      <p:sp>
        <p:nvSpPr>
          <p:cNvPr id="11" name="Rectangle 10"/>
          <p:cNvSpPr/>
          <p:nvPr userDrawn="1"/>
        </p:nvSpPr>
        <p:spPr>
          <a:xfrm>
            <a:off x="1814" y="0"/>
            <a:ext cx="9142186" cy="1600200"/>
          </a:xfrm>
          <a:prstGeom prst="rect">
            <a:avLst/>
          </a:prstGeom>
          <a:solidFill>
            <a:srgbClr val="7CBE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p:cNvSpPr>
            <a:spLocks noGrp="1"/>
          </p:cNvSpPr>
          <p:nvPr>
            <p:ph type="title" hasCustomPrompt="1"/>
          </p:nvPr>
        </p:nvSpPr>
        <p:spPr>
          <a:xfrm>
            <a:off x="457200" y="304800"/>
            <a:ext cx="8229600" cy="990600"/>
          </a:xfrm>
          <a:prstGeom prst="rect">
            <a:avLst/>
          </a:prstGeom>
        </p:spPr>
        <p:txBody>
          <a:bodyPr/>
          <a:lstStyle>
            <a:lvl1pPr algn="l">
              <a:defRPr sz="3600" b="1" spc="100" baseline="0">
                <a:solidFill>
                  <a:schemeClr val="bg1"/>
                </a:solidFill>
                <a:latin typeface="Arial Black"/>
                <a:cs typeface="Arial Black"/>
              </a:defRPr>
            </a:lvl1pPr>
          </a:lstStyle>
          <a:p>
            <a:r>
              <a:rPr lang="en-US" dirty="0"/>
              <a:t>HEADER ARIAL BLACK 36 </a:t>
            </a:r>
            <a:br>
              <a:rPr lang="en-US" dirty="0"/>
            </a:br>
            <a:r>
              <a:rPr lang="en-US" dirty="0"/>
              <a:t>Subhead</a:t>
            </a:r>
          </a:p>
        </p:txBody>
      </p:sp>
      <p:sp>
        <p:nvSpPr>
          <p:cNvPr id="10" name="Rectangle 9"/>
          <p:cNvSpPr/>
          <p:nvPr userDrawn="1"/>
        </p:nvSpPr>
        <p:spPr>
          <a:xfrm>
            <a:off x="0" y="6172200"/>
            <a:ext cx="1828800" cy="685800"/>
          </a:xfrm>
          <a:prstGeom prst="rect">
            <a:avLst/>
          </a:prstGeom>
          <a:solidFill>
            <a:srgbClr val="1395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828800" y="6172200"/>
            <a:ext cx="7315200" cy="685800"/>
          </a:xfrm>
          <a:prstGeom prst="rect">
            <a:avLst/>
          </a:prstGeom>
          <a:solidFill>
            <a:srgbClr val="E0E1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1"/>
          <p:cNvSpPr txBox="1">
            <a:spLocks/>
          </p:cNvSpPr>
          <p:nvPr userDrawn="1"/>
        </p:nvSpPr>
        <p:spPr>
          <a:xfrm>
            <a:off x="8458200" y="6391656"/>
            <a:ext cx="381000" cy="304800"/>
          </a:xfrm>
          <a:prstGeom prst="rect">
            <a:avLst/>
          </a:prstGeom>
        </p:spPr>
        <p:txBody>
          <a:bodyPr/>
          <a:lstStyle>
            <a:lvl1pPr algn="l" defTabSz="914400" rtl="0" eaLnBrk="1" latinLnBrk="0" hangingPunct="1">
              <a:spcBef>
                <a:spcPct val="0"/>
              </a:spcBef>
              <a:buNone/>
              <a:defRPr sz="2400" b="1" kern="1200" spc="100" baseline="0">
                <a:solidFill>
                  <a:srgbClr val="139554"/>
                </a:solidFill>
                <a:latin typeface="Arial Black"/>
                <a:ea typeface="+mj-ea"/>
                <a:cs typeface="Arial Black"/>
              </a:defRPr>
            </a:lvl1pPr>
          </a:lstStyle>
          <a:p>
            <a:fld id="{2785509A-3001-6648-A68D-665AB11DC93F}" type="slidenum">
              <a:rPr lang="en-US" sz="1000" smtClean="0">
                <a:latin typeface="Georgia"/>
                <a:cs typeface="Georgia"/>
              </a:rPr>
              <a:pPr/>
              <a:t>‹#›</a:t>
            </a:fld>
            <a:endParaRPr lang="en-US" sz="1000" dirty="0">
              <a:latin typeface="Georgia"/>
              <a:cs typeface="Georgia"/>
            </a:endParaRPr>
          </a:p>
        </p:txBody>
      </p:sp>
      <p:pic>
        <p:nvPicPr>
          <p:cNvPr id="15" name="Picture 14" descr="MGFF_Logo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291072"/>
            <a:ext cx="909348" cy="438912"/>
          </a:xfrm>
          <a:prstGeom prst="rect">
            <a:avLst/>
          </a:prstGeom>
        </p:spPr>
      </p:pic>
      <p:sp>
        <p:nvSpPr>
          <p:cNvPr id="18" name="Content Placeholder 2"/>
          <p:cNvSpPr>
            <a:spLocks noGrp="1"/>
          </p:cNvSpPr>
          <p:nvPr>
            <p:ph idx="18" hasCustomPrompt="1"/>
          </p:nvPr>
        </p:nvSpPr>
        <p:spPr>
          <a:xfrm>
            <a:off x="457200" y="1981200"/>
            <a:ext cx="2514600" cy="3733800"/>
          </a:xfrm>
          <a:prstGeom prst="rect">
            <a:avLst/>
          </a:prstGeom>
        </p:spPr>
        <p:txBody>
          <a:bodyPr/>
          <a:lstStyle>
            <a:lvl1pPr>
              <a:buSzPct val="120000"/>
              <a:defRPr sz="1800" b="1" i="0">
                <a:solidFill>
                  <a:srgbClr val="313132"/>
                </a:solidFill>
                <a:latin typeface="Calibri"/>
                <a:cs typeface="Calibri"/>
              </a:defRPr>
            </a:lvl1pPr>
            <a:lvl2pPr marL="742950" indent="-285750">
              <a:buSzPct val="57000"/>
              <a:buFont typeface="Lucida Grande"/>
              <a:buChar char="◆"/>
              <a:defRPr sz="1800">
                <a:solidFill>
                  <a:srgbClr val="313132"/>
                </a:solidFill>
                <a:latin typeface="Calibri"/>
                <a:cs typeface="Calibri"/>
              </a:defRPr>
            </a:lvl2pPr>
            <a:lvl3pPr>
              <a:defRPr sz="1600">
                <a:solidFill>
                  <a:srgbClr val="313132"/>
                </a:solidFill>
                <a:latin typeface="Calibri"/>
                <a:cs typeface="Calibri"/>
              </a:defRPr>
            </a:lvl3pPr>
            <a:lvl4pPr marL="1600200" indent="-228600">
              <a:buSzPct val="45000"/>
              <a:buFont typeface="Lucida Grande"/>
              <a:buChar char="◆"/>
              <a:defRPr sz="1600">
                <a:solidFill>
                  <a:srgbClr val="313132"/>
                </a:solidFill>
                <a:latin typeface="Calibri"/>
                <a:cs typeface="Calibri"/>
              </a:defRPr>
            </a:lvl4pPr>
            <a:lvl5pPr marL="2057400" indent="-228600">
              <a:buSzPct val="65000"/>
              <a:buFont typeface="Arial"/>
              <a:buChar char="•"/>
              <a:defRPr sz="1600">
                <a:solidFill>
                  <a:srgbClr val="313132"/>
                </a:solidFill>
                <a:latin typeface="Calibri"/>
                <a:cs typeface="Calibri"/>
              </a:defRPr>
            </a:lvl5pPr>
          </a:lstStyle>
          <a:p>
            <a:pPr lvl="0"/>
            <a:r>
              <a:rPr lang="en-US" dirty="0"/>
              <a:t>Insert photo here</a:t>
            </a:r>
          </a:p>
        </p:txBody>
      </p:sp>
      <p:sp>
        <p:nvSpPr>
          <p:cNvPr id="13" name="Content Placeholder 2"/>
          <p:cNvSpPr>
            <a:spLocks noGrp="1"/>
          </p:cNvSpPr>
          <p:nvPr>
            <p:ph idx="19" hasCustomPrompt="1"/>
          </p:nvPr>
        </p:nvSpPr>
        <p:spPr>
          <a:xfrm>
            <a:off x="3276600" y="1981200"/>
            <a:ext cx="5410200" cy="3657600"/>
          </a:xfrm>
          <a:prstGeom prst="rect">
            <a:avLst/>
          </a:prstGeom>
        </p:spPr>
        <p:txBody>
          <a:bodyPr/>
          <a:lstStyle>
            <a:lvl1pPr>
              <a:buSzPct val="120000"/>
              <a:defRPr sz="2000" b="1" i="0">
                <a:solidFill>
                  <a:srgbClr val="313132"/>
                </a:solidFill>
                <a:latin typeface="Calibri"/>
                <a:cs typeface="Calibri"/>
              </a:defRPr>
            </a:lvl1pPr>
            <a:lvl2pPr marL="742950" indent="-285750">
              <a:buSzPct val="57000"/>
              <a:buFont typeface="Lucida Grande"/>
              <a:buChar char="◆"/>
              <a:defRPr sz="1800">
                <a:solidFill>
                  <a:srgbClr val="313132"/>
                </a:solidFill>
                <a:latin typeface="Calibri"/>
                <a:cs typeface="Calibri"/>
              </a:defRPr>
            </a:lvl2pPr>
            <a:lvl3pPr>
              <a:defRPr sz="1600">
                <a:solidFill>
                  <a:srgbClr val="313132"/>
                </a:solidFill>
                <a:latin typeface="Calibri"/>
                <a:cs typeface="Calibri"/>
              </a:defRPr>
            </a:lvl3pPr>
            <a:lvl4pPr marL="1600200" indent="-228600">
              <a:buSzPct val="45000"/>
              <a:buFont typeface="Lucida Grande"/>
              <a:buChar char="◆"/>
              <a:defRPr sz="1600">
                <a:solidFill>
                  <a:srgbClr val="313132"/>
                </a:solidFill>
                <a:latin typeface="Calibri"/>
                <a:cs typeface="Calibri"/>
              </a:defRPr>
            </a:lvl4pPr>
            <a:lvl5pPr marL="2057400" indent="-228600">
              <a:buSzPct val="65000"/>
              <a:buFont typeface="Arial"/>
              <a:buChar char="•"/>
              <a:defRPr sz="1600">
                <a:solidFill>
                  <a:srgbClr val="313132"/>
                </a:solidFill>
                <a:latin typeface="Calibri"/>
                <a:cs typeface="Calibri"/>
              </a:defRPr>
            </a:lvl5pPr>
          </a:lstStyle>
          <a:p>
            <a:pPr lvl="0"/>
            <a:r>
              <a:rPr lang="en-US" dirty="0"/>
              <a:t>Bullet 1 Calibri 20 bold. </a:t>
            </a:r>
            <a:r>
              <a:rPr lang="en-US" dirty="0">
                <a:solidFill>
                  <a:srgbClr val="139554"/>
                </a:solidFill>
              </a:rPr>
              <a:t>Use emerald color as call out within text.</a:t>
            </a:r>
          </a:p>
          <a:p>
            <a:pPr lvl="0"/>
            <a:r>
              <a:rPr lang="en-US" dirty="0"/>
              <a:t>Bullet 2 Calibri 20 bold.</a:t>
            </a:r>
          </a:p>
          <a:p>
            <a:pPr lvl="1"/>
            <a:r>
              <a:rPr lang="en-US" dirty="0"/>
              <a:t>Second level Calibri 18</a:t>
            </a:r>
          </a:p>
          <a:p>
            <a:pPr lvl="2"/>
            <a:r>
              <a:rPr lang="en-US" dirty="0"/>
              <a:t>Third level Calibri 16</a:t>
            </a:r>
          </a:p>
          <a:p>
            <a:pPr lvl="3"/>
            <a:r>
              <a:rPr lang="en-US" dirty="0"/>
              <a:t>Fourth level Calibri 16</a:t>
            </a:r>
          </a:p>
          <a:p>
            <a:pPr lvl="4"/>
            <a:r>
              <a:rPr lang="en-US" dirty="0"/>
              <a:t>Fifth level Calibri 16</a:t>
            </a:r>
          </a:p>
        </p:txBody>
      </p:sp>
      <p:sp>
        <p:nvSpPr>
          <p:cNvPr id="17" name="Title 1"/>
          <p:cNvSpPr txBox="1">
            <a:spLocks/>
          </p:cNvSpPr>
          <p:nvPr userDrawn="1"/>
        </p:nvSpPr>
        <p:spPr>
          <a:xfrm>
            <a:off x="5867400" y="6391656"/>
            <a:ext cx="2590800" cy="313944"/>
          </a:xfrm>
          <a:prstGeom prst="rect">
            <a:avLst/>
          </a:prstGeom>
        </p:spPr>
        <p:txBody>
          <a:bodyPr/>
          <a:lstStyle>
            <a:lvl1pPr algn="l" defTabSz="914400" rtl="0" eaLnBrk="1" latinLnBrk="0" hangingPunct="1">
              <a:spcBef>
                <a:spcPct val="0"/>
              </a:spcBef>
              <a:buNone/>
              <a:defRPr sz="2400" b="1" kern="1200" spc="100" baseline="0">
                <a:solidFill>
                  <a:srgbClr val="139554"/>
                </a:solidFill>
                <a:latin typeface="Arial Black"/>
                <a:ea typeface="+mj-ea"/>
                <a:cs typeface="Arial Black"/>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sz="1000" b="1" i="1" dirty="0">
                <a:solidFill>
                  <a:srgbClr val="139554"/>
                </a:solidFill>
                <a:latin typeface="Georgia"/>
                <a:ea typeface="+mj-ea"/>
                <a:cs typeface="Georgia"/>
              </a:rPr>
              <a:t>www.MIGoodFoodFund.org</a:t>
            </a:r>
          </a:p>
        </p:txBody>
      </p:sp>
    </p:spTree>
    <p:extLst>
      <p:ext uri="{BB962C8B-B14F-4D97-AF65-F5344CB8AC3E}">
        <p14:creationId xmlns:p14="http://schemas.microsoft.com/office/powerpoint/2010/main" val="319255521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A34A8ADA-CE37-48CE-81F6-30527474F6EA}" type="datetimeFigureOut">
              <a:rPr lang="en-US"/>
              <a:pPr>
                <a:defRPr/>
              </a:pPr>
              <a:t>12/6/2016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85D08DF7-FC48-41F5-A86A-44EEB39C5208}" type="slidenum">
              <a:rPr lang="en-US"/>
              <a:pPr>
                <a:defRPr/>
              </a:pPr>
              <a:t>‹#›</a:t>
            </a:fld>
            <a:endParaRPr lang="en-US"/>
          </a:p>
        </p:txBody>
      </p:sp>
    </p:spTree>
    <p:extLst>
      <p:ext uri="{BB962C8B-B14F-4D97-AF65-F5344CB8AC3E}">
        <p14:creationId xmlns:p14="http://schemas.microsoft.com/office/powerpoint/2010/main" val="4107395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98106E87-431B-454D-B457-0462A35B1C76}" type="datetimeFigureOut">
              <a:rPr lang="en-US"/>
              <a:pPr>
                <a:defRPr/>
              </a:pPr>
              <a:t>12/6/2016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074A7429-40E4-4F45-9B25-A2A62A1FFC11}" type="slidenum">
              <a:rPr lang="en-US"/>
              <a:pPr>
                <a:defRPr/>
              </a:pPr>
              <a:t>‹#›</a:t>
            </a:fld>
            <a:endParaRPr lang="en-US"/>
          </a:p>
        </p:txBody>
      </p:sp>
    </p:spTree>
    <p:extLst>
      <p:ext uri="{BB962C8B-B14F-4D97-AF65-F5344CB8AC3E}">
        <p14:creationId xmlns:p14="http://schemas.microsoft.com/office/powerpoint/2010/main" val="2735318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7CE7CBC1-1310-4969-93D6-DB0AFC4BFAB7}" type="datetimeFigureOut">
              <a:rPr lang="en-US"/>
              <a:pPr>
                <a:defRPr/>
              </a:pPr>
              <a:t>12/6/2016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70E88736-2E31-468F-8C5B-E1B7D5FF767B}" type="slidenum">
              <a:rPr lang="en-US"/>
              <a:pPr>
                <a:defRPr/>
              </a:pPr>
              <a:t>‹#›</a:t>
            </a:fld>
            <a:endParaRPr lang="en-US"/>
          </a:p>
        </p:txBody>
      </p:sp>
    </p:spTree>
    <p:extLst>
      <p:ext uri="{BB962C8B-B14F-4D97-AF65-F5344CB8AC3E}">
        <p14:creationId xmlns:p14="http://schemas.microsoft.com/office/powerpoint/2010/main" val="389359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E8DB0F3E-5043-45D0-91AC-3253CA0E8FA8}" type="datetimeFigureOut">
              <a:rPr lang="en-US"/>
              <a:pPr>
                <a:defRPr/>
              </a:pPr>
              <a:t>12/6/2016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457200" eaLnBrk="1" fontAlgn="auto" hangingPunct="1">
              <a:spcBef>
                <a:spcPts val="0"/>
              </a:spcBef>
              <a:spcAft>
                <a:spcPts val="0"/>
              </a:spcAft>
              <a:defRPr sz="1800">
                <a:solidFill>
                  <a:prstClr val="black"/>
                </a:solidFill>
                <a:latin typeface="Calibri"/>
              </a:defRPr>
            </a:lvl1pPr>
          </a:lstStyle>
          <a:p>
            <a:pPr>
              <a:defRPr/>
            </a:pPr>
            <a:fld id="{2DEF474A-EC6F-467F-BC57-041604E545C0}" type="slidenum">
              <a:rPr lang="en-US"/>
              <a:pPr>
                <a:defRPr/>
              </a:pPr>
              <a:t>‹#›</a:t>
            </a:fld>
            <a:endParaRPr lang="en-US"/>
          </a:p>
        </p:txBody>
      </p:sp>
    </p:spTree>
    <p:extLst>
      <p:ext uri="{BB962C8B-B14F-4D97-AF65-F5344CB8AC3E}">
        <p14:creationId xmlns:p14="http://schemas.microsoft.com/office/powerpoint/2010/main" val="2263719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 descr="GIH-pictures_v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4047" r:id="rId1"/>
    <p:sldLayoutId id="2147504094" r:id="rId2"/>
    <p:sldLayoutId id="2147504095" r:id="rId3"/>
    <p:sldLayoutId id="2147504096" r:id="rId4"/>
    <p:sldLayoutId id="2147504097" r:id="rId5"/>
    <p:sldLayoutId id="2147504098" r:id="rId6"/>
    <p:sldLayoutId id="2147504099" r:id="rId7"/>
    <p:sldLayoutId id="2147504100" r:id="rId8"/>
    <p:sldLayoutId id="2147504101" r:id="rId9"/>
    <p:sldLayoutId id="2147504102" r:id="rId10"/>
    <p:sldLayoutId id="214750410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 descr="GIH-pictures_v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4048" r:id="rId1"/>
    <p:sldLayoutId id="2147504104" r:id="rId2"/>
    <p:sldLayoutId id="2147504105" r:id="rId3"/>
    <p:sldLayoutId id="2147504106" r:id="rId4"/>
    <p:sldLayoutId id="2147504107" r:id="rId5"/>
    <p:sldLayoutId id="2147504108" r:id="rId6"/>
    <p:sldLayoutId id="2147504109" r:id="rId7"/>
    <p:sldLayoutId id="2147504110" r:id="rId8"/>
    <p:sldLayoutId id="2147504111" r:id="rId9"/>
    <p:sldLayoutId id="2147504112" r:id="rId10"/>
    <p:sldLayoutId id="214750411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76FD027-0D57-7C4F-BA63-67C2D8F28E11}" type="datetimeFigureOut">
              <a:rPr lang="en-US" smtClean="0"/>
              <a:t>12/6/2016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76A91D-2E8A-8846-A917-9820515514C9}" type="slidenum">
              <a:rPr lang="en-US" smtClean="0"/>
              <a:t>‹#›</a:t>
            </a:fld>
            <a:endParaRPr lang="en-US"/>
          </a:p>
        </p:txBody>
      </p:sp>
    </p:spTree>
    <p:extLst>
      <p:ext uri="{BB962C8B-B14F-4D97-AF65-F5344CB8AC3E}">
        <p14:creationId xmlns:p14="http://schemas.microsoft.com/office/powerpoint/2010/main" val="330443558"/>
      </p:ext>
    </p:extLst>
  </p:cSld>
  <p:clrMap bg1="lt1" tx1="dk1" bg2="lt2" tx2="dk2" accent1="accent1" accent2="accent2" accent3="accent3" accent4="accent4" accent5="accent5" accent6="accent6" hlink="hlink" folHlink="folHlink"/>
  <p:sldLayoutIdLst>
    <p:sldLayoutId id="2147504118" r:id="rId1"/>
    <p:sldLayoutId id="2147504119" r:id="rId2"/>
    <p:sldLayoutId id="2147504120" r:id="rId3"/>
    <p:sldLayoutId id="2147504121" r:id="rId4"/>
    <p:sldLayoutId id="2147504122" r:id="rId5"/>
    <p:sldLayoutId id="2147504123" r:id="rId6"/>
    <p:sldLayoutId id="2147504124" r:id="rId7"/>
    <p:sldLayoutId id="2147504125" r:id="rId8"/>
    <p:sldLayoutId id="2147504126" r:id="rId9"/>
    <p:sldLayoutId id="2147504127" r:id="rId10"/>
    <p:sldLayoutId id="2147504128" r:id="rId11"/>
    <p:sldLayoutId id="214750412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242289"/>
      </p:ext>
    </p:extLst>
  </p:cSld>
  <p:clrMap bg1="lt1" tx1="dk1" bg2="lt2" tx2="dk2" accent1="accent1" accent2="accent2" accent3="accent3" accent4="accent4" accent5="accent5" accent6="accent6" hlink="hlink" folHlink="folHlink"/>
  <p:sldLayoutIdLst>
    <p:sldLayoutId id="2147504131" r:id="rId1"/>
    <p:sldLayoutId id="214750413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F1D10-6DEA-F245-8268-812D123A16A9}" type="slidenum">
              <a:rPr lang="en-US" smtClean="0"/>
              <a:pPr/>
              <a:t>‹#›</a:t>
            </a:fld>
            <a:endParaRPr lang="en-US"/>
          </a:p>
        </p:txBody>
      </p:sp>
    </p:spTree>
    <p:extLst>
      <p:ext uri="{BB962C8B-B14F-4D97-AF65-F5344CB8AC3E}">
        <p14:creationId xmlns:p14="http://schemas.microsoft.com/office/powerpoint/2010/main" val="2213617475"/>
      </p:ext>
    </p:extLst>
  </p:cSld>
  <p:clrMap bg1="lt1" tx1="dk1" bg2="lt2" tx2="dk2" accent1="accent1" accent2="accent2" accent3="accent3" accent4="accent4" accent5="accent5" accent6="accent6" hlink="hlink" folHlink="folHlink"/>
  <p:sldLayoutIdLst>
    <p:sldLayoutId id="2147504134" r:id="rId1"/>
    <p:sldLayoutId id="2147504135" r:id="rId2"/>
    <p:sldLayoutId id="2147504136" r:id="rId3"/>
    <p:sldLayoutId id="2147504137" r:id="rId4"/>
    <p:sldLayoutId id="2147504138" r:id="rId5"/>
    <p:sldLayoutId id="2147504139" r:id="rId6"/>
    <p:sldLayoutId id="2147504140" r:id="rId7"/>
    <p:sldLayoutId id="2147504141" r:id="rId8"/>
    <p:sldLayoutId id="2147504142" r:id="rId9"/>
    <p:sldLayoutId id="2147504143" r:id="rId10"/>
    <p:sldLayoutId id="2147504144" r:id="rId11"/>
    <p:sldLayoutId id="2147504145" r:id="rId12"/>
    <p:sldLayoutId id="2147504146" r:id="rId13"/>
    <p:sldLayoutId id="2147504147" r:id="rId14"/>
    <p:sldLayoutId id="2147504148" r:id="rId15"/>
    <p:sldLayoutId id="2147504149" r:id="rId16"/>
    <p:sldLayoutId id="2147504150" r:id="rId17"/>
    <p:sldLayoutId id="2147504151" r:id="rId18"/>
    <p:sldLayoutId id="2147504152" r:id="rId19"/>
    <p:sldLayoutId id="2147504153" r:id="rId20"/>
    <p:sldLayoutId id="2147504154" r:id="rId21"/>
    <p:sldLayoutId id="2147504155"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emf"/><Relationship Id="rId7"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42.jp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6.emf"/><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6.emf"/><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45.jpeg"/><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6.emf"/><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46.png"/><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36.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48.png"/><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50.png"/><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53.gif"/><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54.tmp"/><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55.tmp"/><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6.emf"/><Relationship Id="rId7"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58.tmp"/><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36.emf"/><Relationship Id="rId7"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61.tmp"/><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9.emf"/><Relationship Id="rId4" Type="http://schemas.openxmlformats.org/officeDocument/2006/relationships/image" Target="../media/image38.emf"/></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8.emf"/><Relationship Id="rId7" Type="http://schemas.openxmlformats.org/officeDocument/2006/relationships/image" Target="../media/image62.png"/><Relationship Id="rId2" Type="http://schemas.openxmlformats.org/officeDocument/2006/relationships/image" Target="../media/image36.emf"/><Relationship Id="rId1" Type="http://schemas.openxmlformats.org/officeDocument/2006/relationships/slideLayout" Target="../slideLayouts/slideLayout36.xml"/><Relationship Id="rId6" Type="http://schemas.openxmlformats.org/officeDocument/2006/relationships/hyperlink" Target="mailto:htorok@saitlukesfoundation.org" TargetMode="External"/><Relationship Id="rId5" Type="http://schemas.openxmlformats.org/officeDocument/2006/relationships/image" Target="../media/image32.png"/><Relationship Id="rId4" Type="http://schemas.openxmlformats.org/officeDocument/2006/relationships/image" Target="../media/image39.emf"/></Relationships>
</file>

<file path=ppt/slides/_rels/slide35.xml.rels><?xml version="1.0" encoding="UTF-8" standalone="yes"?>
<Relationships xmlns="http://schemas.openxmlformats.org/package/2006/relationships"><Relationship Id="rId3" Type="http://schemas.openxmlformats.org/officeDocument/2006/relationships/hyperlink" Target="mailto:James.Barham@wdc.usda.gov" TargetMode="External"/><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64.jpg"/><Relationship Id="rId5" Type="http://schemas.openxmlformats.org/officeDocument/2006/relationships/hyperlink" Target="http://www.safsf.org/" TargetMode="External"/><Relationship Id="rId4" Type="http://schemas.openxmlformats.org/officeDocument/2006/relationships/hyperlink" Target="mailto:huyen@safsf.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ctrTitle" idx="4294967295"/>
          </p:nvPr>
        </p:nvSpPr>
        <p:spPr bwMode="auto">
          <a:xfrm>
            <a:off x="685800" y="1143000"/>
            <a:ext cx="7772400" cy="3495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en-US" sz="3600" b="1" dirty="0"/>
              <a:t>Healthy Food Financing Initiatives: Lessons from Ohio on a Growing National Movement </a:t>
            </a:r>
            <a:br>
              <a:rPr lang="en-US" altLang="en-US" sz="3600" b="1" dirty="0"/>
            </a:br>
            <a:br>
              <a:rPr lang="en-US" altLang="en-US" sz="2400" b="1" dirty="0"/>
            </a:br>
            <a:r>
              <a:rPr lang="en-US" altLang="en-US" sz="2400" dirty="0"/>
              <a:t>December 6, 2016 4:00 p.m. Eastern</a:t>
            </a:r>
            <a:br>
              <a:rPr lang="en-US" altLang="en-US" sz="2000" dirty="0"/>
            </a:br>
            <a:br>
              <a:rPr lang="en-US" altLang="en-US" sz="2000" dirty="0"/>
            </a:br>
            <a:r>
              <a:rPr lang="en-US" altLang="en-US" sz="2400" i="1" dirty="0"/>
              <a:t>Cosponsored with</a:t>
            </a:r>
            <a:br>
              <a:rPr lang="en-US" altLang="en-US" sz="2400" i="1" dirty="0"/>
            </a:br>
            <a:r>
              <a:rPr lang="en-US" altLang="en-US" sz="2400" i="1" dirty="0"/>
              <a:t>Sustainable Agriculture and Food Systems Funders</a:t>
            </a:r>
            <a:endParaRPr lang="en-US" altLang="en-US" sz="2400" dirty="0"/>
          </a:p>
        </p:txBody>
      </p:sp>
      <p:sp>
        <p:nvSpPr>
          <p:cNvPr id="149507" name="Subtitle 2"/>
          <p:cNvSpPr>
            <a:spLocks noGrp="1"/>
          </p:cNvSpPr>
          <p:nvPr>
            <p:ph type="subTitle" idx="4294967295"/>
          </p:nvPr>
        </p:nvSpPr>
        <p:spPr bwMode="auto">
          <a:xfrm>
            <a:off x="1371600" y="4572000"/>
            <a:ext cx="6400800" cy="1647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anose="020B0604020202020204" pitchFamily="34" charset="0"/>
              <a:buNone/>
            </a:pPr>
            <a:endParaRPr lang="en-US" altLang="en-US" sz="2000" dirty="0"/>
          </a:p>
          <a:p>
            <a:pPr eaLnBrk="1" hangingPunct="1">
              <a:buFont typeface="Arial" panose="020B0604020202020204" pitchFamily="34" charset="0"/>
              <a:buNone/>
            </a:pPr>
            <a:r>
              <a:rPr lang="en-US" altLang="en-US" sz="2000" b="1" dirty="0"/>
              <a:t>Valerie </a:t>
            </a:r>
            <a:r>
              <a:rPr lang="en-US" altLang="en-US" sz="2000" b="1" dirty="0" err="1"/>
              <a:t>Heiby</a:t>
            </a:r>
            <a:r>
              <a:rPr lang="en-US" altLang="en-US" sz="2000" b="1" dirty="0"/>
              <a:t>, Finance Fund</a:t>
            </a:r>
          </a:p>
          <a:p>
            <a:pPr eaLnBrk="1" hangingPunct="1">
              <a:buFont typeface="Arial" panose="020B0604020202020204" pitchFamily="34" charset="0"/>
              <a:buNone/>
            </a:pPr>
            <a:r>
              <a:rPr lang="en-US" altLang="en-US" sz="2000" b="1" dirty="0"/>
              <a:t>Olivia </a:t>
            </a:r>
            <a:r>
              <a:rPr lang="en-US" altLang="en-US" sz="2000" b="1" dirty="0" err="1"/>
              <a:t>Rebanal</a:t>
            </a:r>
            <a:r>
              <a:rPr lang="en-US" altLang="en-US" sz="2000" b="1" dirty="0"/>
              <a:t>, Capital Impact Partners</a:t>
            </a:r>
          </a:p>
          <a:p>
            <a:pPr eaLnBrk="1" hangingPunct="1">
              <a:buFont typeface="Arial" panose="020B0604020202020204" pitchFamily="34" charset="0"/>
              <a:buNone/>
            </a:pPr>
            <a:r>
              <a:rPr lang="en-US" altLang="en-US" sz="2000" b="1" dirty="0"/>
              <a:t>Heather </a:t>
            </a:r>
            <a:r>
              <a:rPr lang="en-US" altLang="en-US" sz="2000" b="1" dirty="0" err="1"/>
              <a:t>Torok</a:t>
            </a:r>
            <a:r>
              <a:rPr lang="en-US" altLang="en-US" sz="2000" b="1" dirty="0"/>
              <a:t>, St. Luke’s Foundation of Cleveland, Ohio</a:t>
            </a:r>
            <a:endParaRPr lang="en-US" altLang="en-US"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7600"/>
            <a:ext cx="8157302" cy="703371"/>
          </a:xfrm>
        </p:spPr>
        <p:txBody>
          <a:bodyPr>
            <a:noAutofit/>
          </a:bodyPr>
          <a:lstStyle/>
          <a:p>
            <a:r>
              <a:rPr lang="en-US" sz="3200" dirty="0"/>
              <a:t>Other Trends in Healthy Food</a:t>
            </a:r>
          </a:p>
        </p:txBody>
      </p:sp>
      <p:pic>
        <p:nvPicPr>
          <p:cNvPr id="6" name="Content Placeholder 3" descr="MG4.jpg"/>
          <p:cNvPicPr>
            <a:picLocks noChangeAspect="1"/>
          </p:cNvPicPr>
          <p:nvPr/>
        </p:nvPicPr>
        <p:blipFill rotWithShape="1">
          <a:blip r:embed="rId2">
            <a:extLst>
              <a:ext uri="{28A0092B-C50C-407E-A947-70E740481C1C}">
                <a14:useLocalDpi xmlns:a14="http://schemas.microsoft.com/office/drawing/2010/main" val="0"/>
              </a:ext>
            </a:extLst>
          </a:blip>
          <a:srcRect r="16470"/>
          <a:stretch/>
        </p:blipFill>
        <p:spPr>
          <a:xfrm>
            <a:off x="0" y="1789452"/>
            <a:ext cx="5410200" cy="4365168"/>
          </a:xfrm>
          <a:prstGeom prst="rect">
            <a:avLst/>
          </a:prstGeom>
        </p:spPr>
      </p:pic>
      <p:sp>
        <p:nvSpPr>
          <p:cNvPr id="3" name="TextBox 2"/>
          <p:cNvSpPr txBox="1"/>
          <p:nvPr/>
        </p:nvSpPr>
        <p:spPr>
          <a:xfrm>
            <a:off x="5615354" y="1789452"/>
            <a:ext cx="3329354" cy="480131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8F928E"/>
                </a:solidFill>
                <a:effectLst/>
                <a:uLnTx/>
                <a:uFillTx/>
              </a:rPr>
              <a:t>Programs seem to be more effective when coupled with:</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8F928E"/>
                </a:solidFill>
                <a:effectLst/>
                <a:uLnTx/>
                <a:uFillTx/>
              </a:rPr>
              <a:t>Nutrition Education</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8F928E"/>
                </a:solidFill>
                <a:effectLst/>
                <a:uLnTx/>
                <a:uFillTx/>
              </a:rPr>
              <a:t>Community Involvement</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8F928E"/>
                </a:solidFill>
                <a:effectLst/>
                <a:uLnTx/>
                <a:uFillTx/>
              </a:rPr>
              <a:t>Food Assistance Programs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8F928E"/>
                </a:solidFill>
                <a:effectLst/>
                <a:uLnTx/>
                <a:uFillTx/>
              </a:rPr>
              <a:t>Co-located with other services (i.e., health center located at a supermarket; farmers market located at a health center)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8F928E"/>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8F928E"/>
              </a:solidFill>
              <a:effectLst/>
              <a:uLnTx/>
              <a:uFillTx/>
            </a:endParaRPr>
          </a:p>
        </p:txBody>
      </p:sp>
    </p:spTree>
    <p:extLst>
      <p:ext uri="{BB962C8B-B14F-4D97-AF65-F5344CB8AC3E}">
        <p14:creationId xmlns:p14="http://schemas.microsoft.com/office/powerpoint/2010/main" val="1772016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9723"/>
            <a:ext cx="8229600" cy="893762"/>
          </a:xfrm>
        </p:spPr>
        <p:txBody>
          <a:bodyPr/>
          <a:lstStyle/>
          <a:p>
            <a:pPr algn="l"/>
            <a:r>
              <a:rPr lang="en-US" dirty="0"/>
              <a:t>Thank You</a:t>
            </a:r>
          </a:p>
        </p:txBody>
      </p:sp>
      <p:sp>
        <p:nvSpPr>
          <p:cNvPr id="3" name="Text Placeholder 2"/>
          <p:cNvSpPr>
            <a:spLocks noGrp="1"/>
          </p:cNvSpPr>
          <p:nvPr>
            <p:ph type="body" sz="quarter" idx="10"/>
          </p:nvPr>
        </p:nvSpPr>
        <p:spPr>
          <a:xfrm>
            <a:off x="0" y="5537199"/>
            <a:ext cx="8229600" cy="1509059"/>
          </a:xfrm>
        </p:spPr>
        <p:txBody>
          <a:bodyPr/>
          <a:lstStyle/>
          <a:p>
            <a:pPr algn="l"/>
            <a:r>
              <a:rPr lang="en-US" sz="3200" dirty="0"/>
              <a:t>Olivia Rebanal</a:t>
            </a:r>
          </a:p>
          <a:p>
            <a:pPr algn="l"/>
            <a:r>
              <a:rPr lang="en-US" sz="3200" dirty="0"/>
              <a:t>orebanal@capitalimpact.org</a:t>
            </a:r>
          </a:p>
        </p:txBody>
      </p:sp>
    </p:spTree>
    <p:extLst>
      <p:ext uri="{BB962C8B-B14F-4D97-AF65-F5344CB8AC3E}">
        <p14:creationId xmlns:p14="http://schemas.microsoft.com/office/powerpoint/2010/main" val="417699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44500" y="2108981"/>
            <a:ext cx="8242300" cy="3839237"/>
          </a:xfrm>
          <a:prstGeom prst="rect">
            <a:avLst/>
          </a:prstGeom>
        </p:spPr>
      </p:pic>
      <p:sp>
        <p:nvSpPr>
          <p:cNvPr id="7" name="Rectangle 6"/>
          <p:cNvSpPr/>
          <p:nvPr/>
        </p:nvSpPr>
        <p:spPr>
          <a:xfrm>
            <a:off x="1272244" y="2692905"/>
            <a:ext cx="4698722" cy="273921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Knockout 51 Middleweight"/>
                <a:cs typeface="Knockout 51 Middleweight"/>
              </a:rPr>
              <a:t>Healthy Food for Ohio</a:t>
            </a:r>
          </a:p>
          <a:p>
            <a:pPr marL="0" marR="0" lvl="0" indent="0" defTabSz="914400" eaLnBrk="1" fontAlgn="auto" latinLnBrk="0" hangingPunct="1">
              <a:lnSpc>
                <a:spcPct val="100000"/>
              </a:lnSpc>
              <a:spcBef>
                <a:spcPts val="0"/>
              </a:spcBef>
              <a:spcAft>
                <a:spcPts val="1200"/>
              </a:spcAft>
              <a:buClrTx/>
              <a:buSzTx/>
              <a:buFontTx/>
              <a:buNone/>
              <a:tabLst/>
              <a:defRPr/>
            </a:pPr>
            <a:endParaRPr kumimoji="0" lang="en-US" sz="800" b="0" i="0" u="none" strike="noStrike" kern="0" cap="none" spc="0" normalizeH="0" baseline="0" noProof="0" dirty="0">
              <a:ln>
                <a:noFill/>
              </a:ln>
              <a:solidFill>
                <a:schemeClr val="bg1"/>
              </a:solidFill>
              <a:effectLst/>
              <a:uLnTx/>
              <a:uFillTx/>
              <a:latin typeface="Knockout 51 Middleweight"/>
              <a:cs typeface="Knockout 51 Middleweigh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Knockout 51 Middleweight"/>
                <a:cs typeface="Knockout 51 Middleweight"/>
              </a:rPr>
              <a:t>Healthy Food Financing Update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bg1"/>
              </a:solidFill>
              <a:effectLst/>
              <a:uLnTx/>
              <a:uFillTx/>
              <a:latin typeface="Knockout 51 Middleweight"/>
              <a:cs typeface="Knockout 51 Middleweigh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bg1"/>
              </a:solidFill>
              <a:effectLst/>
              <a:uLnTx/>
              <a:uFillTx/>
              <a:latin typeface="Knockout 51 Middleweight"/>
              <a:cs typeface="Knockout 51 Middleweight"/>
            </a:endParaRPr>
          </a:p>
          <a:p>
            <a:pPr marL="0" marR="0" lvl="0" indent="0" defTabSz="914400" eaLnBrk="1" fontAlgn="auto" latinLnBrk="0" hangingPunct="1">
              <a:lnSpc>
                <a:spcPct val="100000"/>
              </a:lnSpc>
              <a:spcBef>
                <a:spcPts val="0"/>
              </a:spcBef>
              <a:spcAft>
                <a:spcPts val="0"/>
              </a:spcAft>
              <a:buClrTx/>
              <a:buSzTx/>
              <a:buFontTx/>
              <a:buNone/>
              <a:tabLst/>
              <a:defRPr/>
            </a:pPr>
            <a:fld id="{D7D499DD-66AD-4387-BF9F-56D40A0972CE}" type="datetime4">
              <a:rPr kumimoji="0" lang="en-US" sz="2800" b="0" i="0" u="none" strike="noStrike" kern="0" cap="none" spc="0" normalizeH="0" baseline="0" noProof="0" smtClean="0">
                <a:ln>
                  <a:noFill/>
                </a:ln>
                <a:solidFill>
                  <a:schemeClr val="bg1"/>
                </a:solidFill>
                <a:effectLst/>
                <a:uLnTx/>
                <a:uFillTx/>
                <a:latin typeface="Knockout 51 Middleweight"/>
                <a:cs typeface="Knockout 51 Middleweight"/>
              </a:rPr>
              <a:pPr marL="0" marR="0" lvl="0" indent="0" defTabSz="914400" eaLnBrk="1" fontAlgn="auto" latinLnBrk="0" hangingPunct="1">
                <a:lnSpc>
                  <a:spcPct val="100000"/>
                </a:lnSpc>
                <a:spcBef>
                  <a:spcPts val="0"/>
                </a:spcBef>
                <a:spcAft>
                  <a:spcPts val="0"/>
                </a:spcAft>
                <a:buClrTx/>
                <a:buSzTx/>
                <a:buFontTx/>
                <a:buNone/>
                <a:tabLst/>
                <a:defRPr/>
              </a:pPr>
              <a:t>December 6, 2016</a:t>
            </a:fld>
            <a:endParaRPr kumimoji="0" lang="en-US" sz="2800" b="0" i="0" u="none" strike="noStrike" kern="0" cap="none" spc="0" normalizeH="0" baseline="0" noProof="0" dirty="0">
              <a:ln>
                <a:noFill/>
              </a:ln>
              <a:solidFill>
                <a:schemeClr val="bg1"/>
              </a:solidFill>
              <a:effectLst/>
              <a:uLnTx/>
              <a:uFillTx/>
              <a:latin typeface="Knockout 51 Middleweight"/>
              <a:cs typeface="Knockout 51 Middleweigh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554" y="6115781"/>
            <a:ext cx="2355314" cy="47198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9874" y="6115781"/>
            <a:ext cx="2375595" cy="56490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517" y="233909"/>
            <a:ext cx="2572600" cy="171335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00" y="233909"/>
            <a:ext cx="2572598" cy="171335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8163" y="233910"/>
            <a:ext cx="2461711" cy="1713351"/>
          </a:xfrm>
          <a:prstGeom prst="rect">
            <a:avLst/>
          </a:prstGeom>
        </p:spPr>
      </p:pic>
      <p:cxnSp>
        <p:nvCxnSpPr>
          <p:cNvPr id="5" name="Straight Connector 4"/>
          <p:cNvCxnSpPr/>
          <p:nvPr/>
        </p:nvCxnSpPr>
        <p:spPr>
          <a:xfrm>
            <a:off x="1383632" y="3489158"/>
            <a:ext cx="487278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9357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5" name="Picture 4"/>
          <p:cNvPicPr>
            <a:picLocks noChangeAspect="1"/>
          </p:cNvPicPr>
          <p:nvPr/>
        </p:nvPicPr>
        <p:blipFill>
          <a:blip r:embed="rId4"/>
          <a:stretch>
            <a:fillRect/>
          </a:stretch>
        </p:blipFill>
        <p:spPr>
          <a:xfrm>
            <a:off x="637244" y="297784"/>
            <a:ext cx="2389909" cy="467200"/>
          </a:xfrm>
          <a:prstGeom prst="rect">
            <a:avLst/>
          </a:prstGeom>
        </p:spPr>
      </p:pic>
      <p:pic>
        <p:nvPicPr>
          <p:cNvPr id="7" name="Picture 6"/>
          <p:cNvPicPr>
            <a:picLocks noChangeAspect="1"/>
          </p:cNvPicPr>
          <p:nvPr/>
        </p:nvPicPr>
        <p:blipFill>
          <a:blip r:embed="rId5"/>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6"/>
          <a:stretch>
            <a:fillRect/>
          </a:stretch>
        </p:blipFill>
        <p:spPr>
          <a:xfrm>
            <a:off x="8191500" y="6563667"/>
            <a:ext cx="292100" cy="127000"/>
          </a:xfrm>
          <a:prstGeom prst="rect">
            <a:avLst/>
          </a:prstGeom>
        </p:spPr>
      </p:pic>
      <p:sp>
        <p:nvSpPr>
          <p:cNvPr id="11" name="Rectangle 10"/>
          <p:cNvSpPr/>
          <p:nvPr/>
        </p:nvSpPr>
        <p:spPr>
          <a:xfrm>
            <a:off x="637244" y="1055469"/>
            <a:ext cx="2643994"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WHO WE ARE</a:t>
            </a:r>
          </a:p>
        </p:txBody>
      </p:sp>
      <p:sp>
        <p:nvSpPr>
          <p:cNvPr id="16" name="TextBox 15"/>
          <p:cNvSpPr txBox="1"/>
          <p:nvPr/>
        </p:nvSpPr>
        <p:spPr>
          <a:xfrm>
            <a:off x="637244" y="2167111"/>
            <a:ext cx="7700306" cy="4370427"/>
          </a:xfrm>
          <a:prstGeom prst="rect">
            <a:avLst/>
          </a:prstGeom>
          <a:noFill/>
        </p:spPr>
        <p:txBody>
          <a:bodyPr wrap="square" rtlCol="0">
            <a:spAutoFit/>
          </a:bodyPr>
          <a:lstStyle/>
          <a:p>
            <a:pPr marL="914400" marR="0" lvl="1"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Finance Fund</a:t>
            </a:r>
          </a:p>
          <a:p>
            <a:pPr marL="1371600" marR="0" lvl="2" indent="-4572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Established in 1987</a:t>
            </a:r>
          </a:p>
          <a:p>
            <a:pPr marL="1371600" marR="0" lvl="2" indent="-4572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Statewide nonprofit financial intermediary</a:t>
            </a:r>
            <a:r>
              <a:rPr kumimoji="0" lang="en-US" altLang="en-US" sz="26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 </a:t>
            </a:r>
          </a:p>
          <a:p>
            <a:pPr marL="914400" marR="0" lvl="1"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Finance Fund Capital Corporation</a:t>
            </a:r>
          </a:p>
          <a:p>
            <a:pPr marL="1371600" marR="0" lvl="2" indent="-4572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Established in 2003</a:t>
            </a:r>
          </a:p>
          <a:p>
            <a:pPr marL="1371600" marR="0" lvl="2" indent="-4572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Community Development Financial Institution (CDFI) lending affiliate certified in 2009</a:t>
            </a:r>
          </a:p>
          <a:p>
            <a:pPr marL="914400" marR="0" lvl="1"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Founded to connect low-income communities with public and private sources of capital</a:t>
            </a:r>
          </a:p>
          <a:p>
            <a:pPr marL="1371600" marR="0" lvl="2" indent="-4572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State, Federal, Banks, Private Institutions</a:t>
            </a:r>
          </a:p>
          <a:p>
            <a:pPr marL="1371600" marR="0" lvl="2" indent="-4572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altLang="en-US" sz="26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9994" y="216015"/>
            <a:ext cx="2387556" cy="567748"/>
          </a:xfrm>
          <a:prstGeom prst="rect">
            <a:avLst/>
          </a:prstGeom>
        </p:spPr>
      </p:pic>
    </p:spTree>
    <p:extLst>
      <p:ext uri="{BB962C8B-B14F-4D97-AF65-F5344CB8AC3E}">
        <p14:creationId xmlns:p14="http://schemas.microsoft.com/office/powerpoint/2010/main" val="2477999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531737" y="1055469"/>
            <a:ext cx="8615948" cy="43088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chemeClr val="bg1"/>
                </a:solidFill>
                <a:effectLst/>
                <a:uLnTx/>
                <a:uFillTx/>
                <a:latin typeface="Knockout 51 Middleweight"/>
                <a:cs typeface="Knockout 51 Middleweight"/>
              </a:rPr>
              <a:t>OHIO’S HEALTHY FOOD FINANCING INITIATIVE BACKGROUND</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737" y="285142"/>
            <a:ext cx="2184334" cy="519423"/>
          </a:xfrm>
          <a:prstGeom prst="rect">
            <a:avLst/>
          </a:prstGeom>
        </p:spPr>
      </p:pic>
      <p:pic>
        <p:nvPicPr>
          <p:cNvPr id="13"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600" y="2615831"/>
            <a:ext cx="2949281" cy="221297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1200" y="2489577"/>
            <a:ext cx="1793647" cy="95544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8800" y="4572000"/>
            <a:ext cx="2335463" cy="1210195"/>
          </a:xfrm>
          <a:prstGeom prst="rect">
            <a:avLst/>
          </a:prstGeom>
        </p:spPr>
      </p:pic>
    </p:spTree>
    <p:extLst>
      <p:ext uri="{BB962C8B-B14F-4D97-AF65-F5344CB8AC3E}">
        <p14:creationId xmlns:p14="http://schemas.microsoft.com/office/powerpoint/2010/main" val="3814004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531737" y="1055469"/>
            <a:ext cx="8639224" cy="49244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Knockout 51 Middleweight"/>
                <a:cs typeface="Knockout 51 Middleweight"/>
              </a:rPr>
              <a:t>PENNSYLVANIA FRESH FOOD FINANCING INITIATIVE</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736" y="266353"/>
            <a:ext cx="2184334" cy="519423"/>
          </a:xfrm>
          <a:prstGeom prst="rect">
            <a:avLst/>
          </a:prstGeom>
        </p:spPr>
      </p:pic>
      <p:sp>
        <p:nvSpPr>
          <p:cNvPr id="2" name="Rectangle 1"/>
          <p:cNvSpPr/>
          <p:nvPr/>
        </p:nvSpPr>
        <p:spPr>
          <a:xfrm>
            <a:off x="531736" y="2061472"/>
            <a:ext cx="7659763" cy="2092881"/>
          </a:xfrm>
          <a:prstGeom prst="rect">
            <a:avLst/>
          </a:prstGeom>
        </p:spPr>
        <p:txBody>
          <a:bodyPr wrap="square">
            <a:spAutoFit/>
          </a:bodyPr>
          <a:lstStyle/>
          <a:p>
            <a:pPr marL="914400" marR="0" lvl="1"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Increase access to healthier food options in low-income areas</a:t>
            </a:r>
          </a:p>
          <a:p>
            <a:pPr marL="914400" marR="0" lvl="1"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Create of maintain jobs</a:t>
            </a:r>
          </a:p>
          <a:p>
            <a:pPr marL="914400" marR="0" lvl="1"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Boost economic development in communities</a:t>
            </a:r>
          </a:p>
          <a:p>
            <a:pPr marL="914400" marR="0" lvl="1"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Help to improve health outcomes</a:t>
            </a:r>
            <a:r>
              <a:rPr kumimoji="0" lang="en-US" altLang="en-US" sz="24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rPr>
              <a:t>  </a:t>
            </a:r>
            <a:endParaRPr kumimoji="0" lang="en-US" sz="2400" b="0" i="0" u="none" strike="noStrike" kern="0" cap="none" spc="0" normalizeH="0" baseline="0" noProof="0" dirty="0">
              <a:ln>
                <a:noFill/>
              </a:ln>
              <a:solidFill>
                <a:srgbClr val="0097A9"/>
              </a:solidFill>
              <a:effectLst/>
              <a:uLnTx/>
              <a:uFillTx/>
              <a:latin typeface="Calibri" pitchFamily="34" charset="0"/>
              <a:ea typeface="Calibri" pitchFamily="34" charset="0"/>
              <a:cs typeface="Arial" pitchFamily="34" charset="0"/>
            </a:endParaRPr>
          </a:p>
        </p:txBody>
      </p:sp>
      <p:pic>
        <p:nvPicPr>
          <p:cNvPr id="16" name="Picture 7" descr="IMG_0326"/>
          <p:cNvPicPr>
            <a:picLocks noChangeAspect="1" noChangeArrowheads="1"/>
          </p:cNvPicPr>
          <p:nvPr/>
        </p:nvPicPr>
        <p:blipFill>
          <a:blip r:embed="rId7"/>
          <a:srcRect/>
          <a:stretch>
            <a:fillRect/>
          </a:stretch>
        </p:blipFill>
        <p:spPr bwMode="auto">
          <a:xfrm>
            <a:off x="1433019" y="4224049"/>
            <a:ext cx="2224585" cy="1760595"/>
          </a:xfrm>
          <a:prstGeom prst="rect">
            <a:avLst/>
          </a:prstGeom>
          <a:noFill/>
          <a:ln w="9525">
            <a:noFill/>
            <a:miter lim="800000"/>
            <a:headEnd/>
            <a:tailEnd/>
          </a:ln>
        </p:spPr>
      </p:pic>
      <p:pic>
        <p:nvPicPr>
          <p:cNvPr id="17" name="Picture 8" descr="Romano's Pictures - Grand Opening 29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3251" y="4201629"/>
            <a:ext cx="2635155" cy="175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148086" y="5992920"/>
            <a:ext cx="3184510" cy="37190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97A9"/>
                </a:solidFill>
                <a:effectLst/>
                <a:uLnTx/>
                <a:uFillTx/>
              </a:rPr>
              <a:t>Progress Plaza, Philadelphia</a:t>
            </a:r>
          </a:p>
        </p:txBody>
      </p:sp>
      <p:sp>
        <p:nvSpPr>
          <p:cNvPr id="19" name="TextBox 18"/>
          <p:cNvSpPr txBox="1"/>
          <p:nvPr/>
        </p:nvSpPr>
        <p:spPr>
          <a:xfrm>
            <a:off x="5038382" y="5974700"/>
            <a:ext cx="354482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97A9"/>
                </a:solidFill>
                <a:effectLst/>
                <a:uLnTx/>
                <a:uFillTx/>
              </a:rPr>
              <a:t>Romano’s Market, Philadelphia</a:t>
            </a:r>
          </a:p>
        </p:txBody>
      </p:sp>
    </p:spTree>
    <p:extLst>
      <p:ext uri="{BB962C8B-B14F-4D97-AF65-F5344CB8AC3E}">
        <p14:creationId xmlns:p14="http://schemas.microsoft.com/office/powerpoint/2010/main" val="3304649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39800"/>
            <a:ext cx="9144000" cy="787400"/>
          </a:xfrm>
          <a:prstGeom prst="rect">
            <a:avLst/>
          </a:prstGeom>
        </p:spPr>
      </p:pic>
      <p:pic>
        <p:nvPicPr>
          <p:cNvPr id="7" name="Picture 6"/>
          <p:cNvPicPr>
            <a:picLocks noChangeAspect="1"/>
          </p:cNvPicPr>
          <p:nvPr/>
        </p:nvPicPr>
        <p:blipFill>
          <a:blip r:embed="rId3"/>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4"/>
          <a:stretch>
            <a:fillRect/>
          </a:stretch>
        </p:blipFill>
        <p:spPr>
          <a:xfrm>
            <a:off x="8191500" y="6563667"/>
            <a:ext cx="292100" cy="127000"/>
          </a:xfrm>
          <a:prstGeom prst="rect">
            <a:avLst/>
          </a:prstGeom>
        </p:spPr>
      </p:pic>
      <p:sp>
        <p:nvSpPr>
          <p:cNvPr id="11" name="Rectangle 10"/>
          <p:cNvSpPr/>
          <p:nvPr/>
        </p:nvSpPr>
        <p:spPr>
          <a:xfrm>
            <a:off x="637244" y="1055469"/>
            <a:ext cx="8340553" cy="49244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Knockout 51 Middleweight"/>
                <a:cs typeface="Knockout 51 Middleweight"/>
              </a:rPr>
              <a:t>HEALTH AND ECONOMIC DEVELOPMENT IMPACTS</a:t>
            </a:r>
          </a:p>
        </p:txBody>
      </p:sp>
      <p:sp>
        <p:nvSpPr>
          <p:cNvPr id="16" name="TextBox 15"/>
          <p:cNvSpPr txBox="1"/>
          <p:nvPr/>
        </p:nvSpPr>
        <p:spPr>
          <a:xfrm>
            <a:off x="5311409" y="2133600"/>
            <a:ext cx="3464101" cy="249299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rPr>
              <a:t>88 projects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rPr>
              <a:t>5,000+ jobs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rPr>
              <a:t>1.6 million square feet of retail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600" b="0" i="0" u="none" strike="noStrike" kern="0" cap="none" spc="0" normalizeH="0" baseline="0" noProof="0" dirty="0">
                <a:ln>
                  <a:noFill/>
                </a:ln>
                <a:solidFill>
                  <a:srgbClr val="0097A9"/>
                </a:solidFill>
                <a:effectLst/>
                <a:uLnTx/>
                <a:uFillTx/>
                <a:latin typeface="Calibri" pitchFamily="34" charset="0"/>
              </a:rPr>
              <a:t>$165 million total project investment</a:t>
            </a:r>
          </a:p>
        </p:txBody>
      </p:sp>
      <p:pic>
        <p:nvPicPr>
          <p:cNvPr id="9" name="Picture 7" descr="IMG_032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2133600"/>
            <a:ext cx="48768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85142"/>
            <a:ext cx="2184334" cy="519423"/>
          </a:xfrm>
          <a:prstGeom prst="rect">
            <a:avLst/>
          </a:prstGeom>
        </p:spPr>
      </p:pic>
    </p:spTree>
    <p:extLst>
      <p:ext uri="{BB962C8B-B14F-4D97-AF65-F5344CB8AC3E}">
        <p14:creationId xmlns:p14="http://schemas.microsoft.com/office/powerpoint/2010/main" val="3349956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39800"/>
            <a:ext cx="9144000" cy="787400"/>
          </a:xfrm>
          <a:prstGeom prst="rect">
            <a:avLst/>
          </a:prstGeom>
        </p:spPr>
      </p:pic>
      <p:pic>
        <p:nvPicPr>
          <p:cNvPr id="7" name="Picture 6"/>
          <p:cNvPicPr>
            <a:picLocks noChangeAspect="1"/>
          </p:cNvPicPr>
          <p:nvPr/>
        </p:nvPicPr>
        <p:blipFill>
          <a:blip r:embed="rId3"/>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4"/>
          <a:stretch>
            <a:fillRect/>
          </a:stretch>
        </p:blipFill>
        <p:spPr>
          <a:xfrm>
            <a:off x="8191500" y="6563667"/>
            <a:ext cx="292100" cy="127000"/>
          </a:xfrm>
          <a:prstGeom prst="rect">
            <a:avLst/>
          </a:prstGeom>
        </p:spPr>
      </p:pic>
      <p:sp>
        <p:nvSpPr>
          <p:cNvPr id="11" name="Rectangle 10"/>
          <p:cNvSpPr/>
          <p:nvPr/>
        </p:nvSpPr>
        <p:spPr>
          <a:xfrm>
            <a:off x="637244" y="1055469"/>
            <a:ext cx="6781985"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MAPPING NEED ACROSS THE STATE</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981200"/>
            <a:ext cx="508993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022" y="266353"/>
            <a:ext cx="2184334" cy="519423"/>
          </a:xfrm>
          <a:prstGeom prst="rect">
            <a:avLst/>
          </a:prstGeom>
        </p:spPr>
      </p:pic>
    </p:spTree>
    <p:extLst>
      <p:ext uri="{BB962C8B-B14F-4D97-AF65-F5344CB8AC3E}">
        <p14:creationId xmlns:p14="http://schemas.microsoft.com/office/powerpoint/2010/main" val="2164480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3"/>
          <a:stretch>
            <a:fillRect/>
          </a:stretch>
        </p:blipFill>
        <p:spPr>
          <a:xfrm>
            <a:off x="8191500" y="6563667"/>
            <a:ext cx="292100" cy="127000"/>
          </a:xfrm>
          <a:prstGeom prst="rect">
            <a:avLst/>
          </a:prstGeom>
        </p:spPr>
      </p:pic>
      <p:sp>
        <p:nvSpPr>
          <p:cNvPr id="11" name="Rectangle 10"/>
          <p:cNvSpPr/>
          <p:nvPr/>
        </p:nvSpPr>
        <p:spPr>
          <a:xfrm>
            <a:off x="637244" y="1055469"/>
            <a:ext cx="5334153"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NEW MARKETS TAX CREDIT </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235200" y="457200"/>
            <a:ext cx="4318000" cy="5605436"/>
          </a:xfrm>
          <a:prstGeom prst="rect">
            <a:avLst/>
          </a:prstGeom>
        </p:spPr>
      </p:pic>
    </p:spTree>
    <p:extLst>
      <p:ext uri="{BB962C8B-B14F-4D97-AF65-F5344CB8AC3E}">
        <p14:creationId xmlns:p14="http://schemas.microsoft.com/office/powerpoint/2010/main" val="85665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4"/>
          <a:stretch>
            <a:fillRect/>
          </a:stretch>
        </p:blipFill>
        <p:spPr>
          <a:xfrm>
            <a:off x="8191500" y="6563667"/>
            <a:ext cx="292100" cy="127000"/>
          </a:xfrm>
          <a:prstGeom prst="rect">
            <a:avLst/>
          </a:prstGeom>
        </p:spPr>
      </p:pic>
      <p:sp>
        <p:nvSpPr>
          <p:cNvPr id="11" name="Rectangle 10"/>
          <p:cNvSpPr/>
          <p:nvPr/>
        </p:nvSpPr>
        <p:spPr>
          <a:xfrm>
            <a:off x="637244" y="1055469"/>
            <a:ext cx="5472652"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CURRENT PROGRAMS: FCAP</a:t>
            </a:r>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23041"/>
            <a:ext cx="7610429" cy="5405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50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Impact Partners</a:t>
            </a:r>
          </a:p>
        </p:txBody>
      </p:sp>
      <p:sp>
        <p:nvSpPr>
          <p:cNvPr id="3" name="Text Placeholder 2"/>
          <p:cNvSpPr>
            <a:spLocks noGrp="1"/>
          </p:cNvSpPr>
          <p:nvPr>
            <p:ph type="body" sz="quarter" idx="10"/>
          </p:nvPr>
        </p:nvSpPr>
        <p:spPr>
          <a:xfrm>
            <a:off x="228600" y="4149165"/>
            <a:ext cx="8686800" cy="673100"/>
          </a:xfrm>
        </p:spPr>
        <p:txBody>
          <a:bodyPr/>
          <a:lstStyle/>
          <a:p>
            <a:r>
              <a:rPr lang="en-US" dirty="0"/>
              <a:t>Healthy Food Financing Programs</a:t>
            </a:r>
          </a:p>
        </p:txBody>
      </p:sp>
      <p:sp>
        <p:nvSpPr>
          <p:cNvPr id="4" name="Text Placeholder 3"/>
          <p:cNvSpPr>
            <a:spLocks noGrp="1"/>
          </p:cNvSpPr>
          <p:nvPr>
            <p:ph type="body" sz="quarter" idx="11"/>
          </p:nvPr>
        </p:nvSpPr>
        <p:spPr/>
        <p:txBody>
          <a:bodyPr/>
          <a:lstStyle/>
          <a:p>
            <a:r>
              <a:rPr lang="en-US" dirty="0"/>
              <a:t>December 6, 2016</a:t>
            </a:r>
          </a:p>
        </p:txBody>
      </p:sp>
    </p:spTree>
    <p:extLst>
      <p:ext uri="{BB962C8B-B14F-4D97-AF65-F5344CB8AC3E}">
        <p14:creationId xmlns:p14="http://schemas.microsoft.com/office/powerpoint/2010/main" val="1754271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5483552"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POLICY RECOMMENDATIONS</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pic>
        <p:nvPicPr>
          <p:cNvPr id="12" name="Picture 2" descr="C:\Users\aseitz\AppData\Local\Microsoft\Windows\Temporary Internet Files\Content.Outlook\ZEIUM5NA\SupportingGroceryDevelopmentinOhio Report Cover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8800" y="1905000"/>
            <a:ext cx="5410200" cy="417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20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4"/>
          <a:stretch>
            <a:fillRect/>
          </a:stretch>
        </p:blipFill>
        <p:spPr>
          <a:xfrm>
            <a:off x="8191500" y="6563667"/>
            <a:ext cx="292100" cy="127000"/>
          </a:xfrm>
          <a:prstGeom prst="rect">
            <a:avLst/>
          </a:prstGeom>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 y="228600"/>
            <a:ext cx="7810500" cy="606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7704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5288627"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PROGRAM FUNDING GOALS</a:t>
            </a:r>
          </a:p>
        </p:txBody>
      </p:sp>
      <p:sp>
        <p:nvSpPr>
          <p:cNvPr id="16" name="TextBox 15"/>
          <p:cNvSpPr txBox="1"/>
          <p:nvPr/>
        </p:nvSpPr>
        <p:spPr>
          <a:xfrm>
            <a:off x="1435100" y="2162175"/>
            <a:ext cx="6921500" cy="2769989"/>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97A9"/>
                </a:solidFill>
                <a:effectLst/>
                <a:uLnTx/>
                <a:uFillTx/>
              </a:rPr>
              <a:t>State funding approved $1.85MM </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97A9"/>
                </a:solidFill>
                <a:effectLst/>
                <a:uLnTx/>
                <a:uFillTx/>
              </a:rPr>
              <a:t>Federal funding approved $2MM of HFFI</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97A9"/>
                </a:solidFill>
                <a:effectLst/>
                <a:uLnTx/>
                <a:uFillTx/>
              </a:rPr>
              <a:t>Raise $16MM total</a:t>
            </a:r>
          </a:p>
          <a:p>
            <a:pPr marL="914400" marR="0" lvl="1" indent="-4572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a:ln>
                  <a:noFill/>
                </a:ln>
                <a:solidFill>
                  <a:srgbClr val="0097A9"/>
                </a:solidFill>
                <a:effectLst/>
                <a:uLnTx/>
                <a:uFillTx/>
              </a:rPr>
              <a:t>Grants: $4MM</a:t>
            </a:r>
          </a:p>
          <a:p>
            <a:pPr marL="914400" marR="0" lvl="1" indent="-4572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a:ln>
                  <a:noFill/>
                </a:ln>
                <a:solidFill>
                  <a:srgbClr val="0097A9"/>
                </a:solidFill>
                <a:effectLst/>
                <a:uLnTx/>
                <a:uFillTx/>
              </a:rPr>
              <a:t>Banks: $7MM</a:t>
            </a:r>
          </a:p>
          <a:p>
            <a:pPr marL="914400" marR="0" lvl="1" indent="-4572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a:ln>
                  <a:noFill/>
                </a:ln>
                <a:solidFill>
                  <a:srgbClr val="0097A9"/>
                </a:solidFill>
                <a:effectLst/>
                <a:uLnTx/>
                <a:uFillTx/>
              </a:rPr>
              <a:t>Foundations: $3MM</a:t>
            </a:r>
          </a:p>
          <a:p>
            <a:pPr marL="914400" marR="0" lvl="1" indent="-4572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a:ln>
                  <a:noFill/>
                </a:ln>
                <a:solidFill>
                  <a:srgbClr val="0097A9"/>
                </a:solidFill>
                <a:effectLst/>
                <a:uLnTx/>
                <a:uFillTx/>
              </a:rPr>
              <a:t>Other Partners: $2MM</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Tree>
    <p:extLst>
      <p:ext uri="{BB962C8B-B14F-4D97-AF65-F5344CB8AC3E}">
        <p14:creationId xmlns:p14="http://schemas.microsoft.com/office/powerpoint/2010/main" val="3707801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7137851"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HEALTHY FOOD FOR OHIO LAUNCHED</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1766634"/>
            <a:ext cx="3892166" cy="4422731"/>
          </a:xfrm>
          <a:prstGeom prst="rect">
            <a:avLst/>
          </a:prstGeom>
        </p:spPr>
      </p:pic>
    </p:spTree>
    <p:extLst>
      <p:ext uri="{BB962C8B-B14F-4D97-AF65-F5344CB8AC3E}">
        <p14:creationId xmlns:p14="http://schemas.microsoft.com/office/powerpoint/2010/main" val="2402091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2294218"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PROGRESS</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
        <p:nvSpPr>
          <p:cNvPr id="13" name="Content Placeholder 2"/>
          <p:cNvSpPr txBox="1">
            <a:spLocks/>
          </p:cNvSpPr>
          <p:nvPr/>
        </p:nvSpPr>
        <p:spPr>
          <a:xfrm>
            <a:off x="822959" y="1905000"/>
            <a:ext cx="7543801" cy="40233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Raised over $10.7MM of capital</a:t>
            </a:r>
            <a:endParaRPr kumimoji="0" lang="en-US" sz="2000" b="0" i="0" u="none" strike="noStrike" kern="1200" cap="none" spc="0" normalizeH="0" baseline="0" noProof="0" dirty="0">
              <a:ln>
                <a:noFill/>
              </a:ln>
              <a:solidFill>
                <a:srgbClr val="0097A9"/>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Total Pending requests of over $7MM</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Received 25 Pre-applications for HFFO eligibility</a:t>
            </a:r>
            <a:endParaRPr kumimoji="0" lang="en-US" sz="2000" b="0" i="0" u="none" strike="noStrike" kern="1200" cap="none" spc="0" normalizeH="0" baseline="0" noProof="0" dirty="0">
              <a:ln>
                <a:noFill/>
              </a:ln>
              <a:solidFill>
                <a:srgbClr val="0097A9"/>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Invited over 10 Projects to submit Full applications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14593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4972836"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HFFO CAPITAL CAMPAIGN </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
        <p:nvSpPr>
          <p:cNvPr id="13" name="Content Placeholder 2"/>
          <p:cNvSpPr txBox="1">
            <a:spLocks/>
          </p:cNvSpPr>
          <p:nvPr/>
        </p:nvSpPr>
        <p:spPr>
          <a:xfrm>
            <a:off x="822959" y="1905000"/>
            <a:ext cx="7543801" cy="40233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3" name="Table 2"/>
          <p:cNvGraphicFramePr>
            <a:graphicFrameLocks noGrp="1"/>
          </p:cNvGraphicFramePr>
          <p:nvPr>
            <p:extLst/>
          </p:nvPr>
        </p:nvGraphicFramePr>
        <p:xfrm>
          <a:off x="364719" y="2708775"/>
          <a:ext cx="8401862" cy="2123440"/>
        </p:xfrm>
        <a:graphic>
          <a:graphicData uri="http://schemas.openxmlformats.org/drawingml/2006/table">
            <a:tbl>
              <a:tblPr firstRow="1" bandRow="1">
                <a:tableStyleId>{5C22544A-7EE6-4342-B048-85BDC9FD1C3A}</a:tableStyleId>
              </a:tblPr>
              <a:tblGrid>
                <a:gridCol w="1276668">
                  <a:extLst>
                    <a:ext uri="{9D8B030D-6E8A-4147-A177-3AD203B41FA5}">
                      <a16:colId xmlns:a16="http://schemas.microsoft.com/office/drawing/2014/main" val="20000"/>
                    </a:ext>
                  </a:extLst>
                </a:gridCol>
                <a:gridCol w="1276668">
                  <a:extLst>
                    <a:ext uri="{9D8B030D-6E8A-4147-A177-3AD203B41FA5}">
                      <a16:colId xmlns:a16="http://schemas.microsoft.com/office/drawing/2014/main" val="20001"/>
                    </a:ext>
                  </a:extLst>
                </a:gridCol>
                <a:gridCol w="1650323">
                  <a:extLst>
                    <a:ext uri="{9D8B030D-6E8A-4147-A177-3AD203B41FA5}">
                      <a16:colId xmlns:a16="http://schemas.microsoft.com/office/drawing/2014/main" val="20002"/>
                    </a:ext>
                  </a:extLst>
                </a:gridCol>
                <a:gridCol w="1436915">
                  <a:extLst>
                    <a:ext uri="{9D8B030D-6E8A-4147-A177-3AD203B41FA5}">
                      <a16:colId xmlns:a16="http://schemas.microsoft.com/office/drawing/2014/main" val="20003"/>
                    </a:ext>
                  </a:extLst>
                </a:gridCol>
                <a:gridCol w="1545771">
                  <a:extLst>
                    <a:ext uri="{9D8B030D-6E8A-4147-A177-3AD203B41FA5}">
                      <a16:colId xmlns:a16="http://schemas.microsoft.com/office/drawing/2014/main" val="20004"/>
                    </a:ext>
                  </a:extLst>
                </a:gridCol>
                <a:gridCol w="1215517">
                  <a:extLst>
                    <a:ext uri="{9D8B030D-6E8A-4147-A177-3AD203B41FA5}">
                      <a16:colId xmlns:a16="http://schemas.microsoft.com/office/drawing/2014/main" val="20005"/>
                    </a:ext>
                  </a:extLst>
                </a:gridCol>
              </a:tblGrid>
              <a:tr h="370840">
                <a:tc>
                  <a:txBody>
                    <a:bodyPr/>
                    <a:lstStyle/>
                    <a:p>
                      <a:r>
                        <a:rPr lang="en-US" dirty="0"/>
                        <a:t>GRANTS</a:t>
                      </a:r>
                    </a:p>
                  </a:txBody>
                  <a:tcPr/>
                </a:tc>
                <a:tc>
                  <a:txBody>
                    <a:bodyPr/>
                    <a:lstStyle/>
                    <a:p>
                      <a:r>
                        <a:rPr lang="en-US" dirty="0"/>
                        <a:t>BANKS</a:t>
                      </a:r>
                    </a:p>
                  </a:txBody>
                  <a:tcPr/>
                </a:tc>
                <a:tc>
                  <a:txBody>
                    <a:bodyPr/>
                    <a:lstStyle/>
                    <a:p>
                      <a:r>
                        <a:rPr lang="en-US" dirty="0"/>
                        <a:t>FOUNDATIONS</a:t>
                      </a:r>
                    </a:p>
                  </a:txBody>
                  <a:tcPr/>
                </a:tc>
                <a:tc>
                  <a:txBody>
                    <a:bodyPr/>
                    <a:lstStyle/>
                    <a:p>
                      <a:r>
                        <a:rPr lang="en-US" dirty="0"/>
                        <a:t>OTHER PARTNERS</a:t>
                      </a:r>
                    </a:p>
                  </a:txBody>
                  <a:tcPr/>
                </a:tc>
                <a:tc>
                  <a:txBody>
                    <a:bodyPr/>
                    <a:lstStyle/>
                    <a:p>
                      <a:r>
                        <a:rPr lang="en-US" dirty="0"/>
                        <a:t>TOTAL</a:t>
                      </a: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$4,000,000</a:t>
                      </a:r>
                    </a:p>
                  </a:txBody>
                  <a:tcPr/>
                </a:tc>
                <a:tc>
                  <a:txBody>
                    <a:bodyPr/>
                    <a:lstStyle/>
                    <a:p>
                      <a:r>
                        <a:rPr lang="en-US" dirty="0"/>
                        <a:t>$7,000,000</a:t>
                      </a:r>
                    </a:p>
                  </a:txBody>
                  <a:tcPr/>
                </a:tc>
                <a:tc>
                  <a:txBody>
                    <a:bodyPr/>
                    <a:lstStyle/>
                    <a:p>
                      <a:r>
                        <a:rPr lang="en-US" dirty="0"/>
                        <a:t>$3,000,000</a:t>
                      </a:r>
                    </a:p>
                  </a:txBody>
                  <a:tcPr/>
                </a:tc>
                <a:tc>
                  <a:txBody>
                    <a:bodyPr/>
                    <a:lstStyle/>
                    <a:p>
                      <a:r>
                        <a:rPr lang="en-US" dirty="0"/>
                        <a:t>$2,000,000</a:t>
                      </a:r>
                    </a:p>
                  </a:txBody>
                  <a:tcPr/>
                </a:tc>
                <a:tc>
                  <a:txBody>
                    <a:bodyPr/>
                    <a:lstStyle/>
                    <a:p>
                      <a:r>
                        <a:rPr lang="en-US" dirty="0"/>
                        <a:t>$16,000,000</a:t>
                      </a:r>
                    </a:p>
                  </a:txBody>
                  <a:tcPr/>
                </a:tc>
                <a:tc>
                  <a:txBody>
                    <a:bodyPr/>
                    <a:lstStyle/>
                    <a:p>
                      <a:r>
                        <a:rPr lang="en-US" dirty="0"/>
                        <a:t>Goal</a:t>
                      </a:r>
                    </a:p>
                  </a:txBody>
                  <a:tcPr/>
                </a:tc>
                <a:extLst>
                  <a:ext uri="{0D108BD9-81ED-4DB2-BD59-A6C34878D82A}">
                    <a16:rowId xmlns:a16="http://schemas.microsoft.com/office/drawing/2014/main" val="10001"/>
                  </a:ext>
                </a:extLst>
              </a:tr>
              <a:tr h="370840">
                <a:tc>
                  <a:txBody>
                    <a:bodyPr/>
                    <a:lstStyle/>
                    <a:p>
                      <a:r>
                        <a:rPr lang="en-US" dirty="0"/>
                        <a:t>$4,489,167</a:t>
                      </a:r>
                    </a:p>
                  </a:txBody>
                  <a:tcPr/>
                </a:tc>
                <a:tc>
                  <a:txBody>
                    <a:bodyPr/>
                    <a:lstStyle/>
                    <a:p>
                      <a:r>
                        <a:rPr lang="en-US" dirty="0"/>
                        <a:t>$3,000,000</a:t>
                      </a:r>
                    </a:p>
                  </a:txBody>
                  <a:tcPr/>
                </a:tc>
                <a:tc>
                  <a:txBody>
                    <a:bodyPr/>
                    <a:lstStyle/>
                    <a:p>
                      <a:r>
                        <a:rPr lang="en-US" dirty="0"/>
                        <a:t>$1,330,000</a:t>
                      </a:r>
                    </a:p>
                  </a:txBody>
                  <a:tcPr/>
                </a:tc>
                <a:tc>
                  <a:txBody>
                    <a:bodyPr/>
                    <a:lstStyle/>
                    <a:p>
                      <a:r>
                        <a:rPr lang="en-US" dirty="0"/>
                        <a:t>$1,970,000</a:t>
                      </a:r>
                    </a:p>
                  </a:txBody>
                  <a:tcPr/>
                </a:tc>
                <a:tc>
                  <a:txBody>
                    <a:bodyPr/>
                    <a:lstStyle/>
                    <a:p>
                      <a:r>
                        <a:rPr lang="en-US" dirty="0"/>
                        <a:t>$10,789,167</a:t>
                      </a:r>
                    </a:p>
                  </a:txBody>
                  <a:tcPr/>
                </a:tc>
                <a:tc>
                  <a:txBody>
                    <a:bodyPr/>
                    <a:lstStyle/>
                    <a:p>
                      <a:r>
                        <a:rPr lang="en-US" dirty="0"/>
                        <a:t>Secured</a:t>
                      </a:r>
                    </a:p>
                  </a:txBody>
                  <a:tcPr/>
                </a:tc>
                <a:extLst>
                  <a:ext uri="{0D108BD9-81ED-4DB2-BD59-A6C34878D82A}">
                    <a16:rowId xmlns:a16="http://schemas.microsoft.com/office/drawing/2014/main" val="10002"/>
                  </a:ext>
                </a:extLst>
              </a:tr>
              <a:tr h="370840">
                <a:tc>
                  <a:txBody>
                    <a:bodyPr/>
                    <a:lstStyle/>
                    <a:p>
                      <a:r>
                        <a:rPr lang="en-US" dirty="0"/>
                        <a:t>$ (489,167)</a:t>
                      </a:r>
                    </a:p>
                  </a:txBody>
                  <a:tcPr/>
                </a:tc>
                <a:tc>
                  <a:txBody>
                    <a:bodyPr/>
                    <a:lstStyle/>
                    <a:p>
                      <a:r>
                        <a:rPr lang="en-US" dirty="0"/>
                        <a:t>$4,000,000</a:t>
                      </a:r>
                    </a:p>
                  </a:txBody>
                  <a:tcPr/>
                </a:tc>
                <a:tc>
                  <a:txBody>
                    <a:bodyPr/>
                    <a:lstStyle/>
                    <a:p>
                      <a:r>
                        <a:rPr lang="en-US" dirty="0"/>
                        <a:t>$1,670,000</a:t>
                      </a:r>
                    </a:p>
                  </a:txBody>
                  <a:tcPr/>
                </a:tc>
                <a:tc>
                  <a:txBody>
                    <a:bodyPr/>
                    <a:lstStyle/>
                    <a:p>
                      <a:r>
                        <a:rPr lang="en-US" dirty="0"/>
                        <a:t>$30,000</a:t>
                      </a:r>
                    </a:p>
                  </a:txBody>
                  <a:tcPr/>
                </a:tc>
                <a:tc>
                  <a:txBody>
                    <a:bodyPr/>
                    <a:lstStyle/>
                    <a:p>
                      <a:r>
                        <a:rPr lang="en-US" dirty="0"/>
                        <a:t>$5,210,833</a:t>
                      </a:r>
                    </a:p>
                  </a:txBody>
                  <a:tcPr/>
                </a:tc>
                <a:tc>
                  <a:txBody>
                    <a:bodyPr/>
                    <a:lstStyle/>
                    <a:p>
                      <a:r>
                        <a:rPr lang="en-US" dirty="0"/>
                        <a:t>Remaining</a:t>
                      </a:r>
                    </a:p>
                  </a:txBody>
                  <a:tcPr/>
                </a:tc>
                <a:extLst>
                  <a:ext uri="{0D108BD9-81ED-4DB2-BD59-A6C34878D82A}">
                    <a16:rowId xmlns:a16="http://schemas.microsoft.com/office/drawing/2014/main" val="10003"/>
                  </a:ext>
                </a:extLst>
              </a:tr>
              <a:tr h="370840">
                <a:tc>
                  <a:txBody>
                    <a:bodyPr/>
                    <a:lstStyle/>
                    <a:p>
                      <a:r>
                        <a:rPr lang="en-US" dirty="0"/>
                        <a:t>-</a:t>
                      </a:r>
                    </a:p>
                  </a:txBody>
                  <a:tcPr/>
                </a:tc>
                <a:tc>
                  <a:txBody>
                    <a:bodyPr/>
                    <a:lstStyle/>
                    <a:p>
                      <a:r>
                        <a:rPr lang="en-US" dirty="0"/>
                        <a:t>$6,000,000</a:t>
                      </a:r>
                    </a:p>
                  </a:txBody>
                  <a:tcPr/>
                </a:tc>
                <a:tc>
                  <a:txBody>
                    <a:bodyPr/>
                    <a:lstStyle/>
                    <a:p>
                      <a:r>
                        <a:rPr lang="en-US" dirty="0"/>
                        <a:t>$1,015,000</a:t>
                      </a:r>
                    </a:p>
                  </a:txBody>
                  <a:tcPr/>
                </a:tc>
                <a:tc>
                  <a:txBody>
                    <a:bodyPr/>
                    <a:lstStyle/>
                    <a:p>
                      <a:r>
                        <a:rPr lang="en-US" dirty="0"/>
                        <a:t>-</a:t>
                      </a:r>
                    </a:p>
                  </a:txBody>
                  <a:tcPr/>
                </a:tc>
                <a:tc>
                  <a:txBody>
                    <a:bodyPr/>
                    <a:lstStyle/>
                    <a:p>
                      <a:r>
                        <a:rPr lang="en-US" dirty="0"/>
                        <a:t>$7,015,000</a:t>
                      </a:r>
                    </a:p>
                  </a:txBody>
                  <a:tcPr/>
                </a:tc>
                <a:tc>
                  <a:txBody>
                    <a:bodyPr/>
                    <a:lstStyle/>
                    <a:p>
                      <a:r>
                        <a:rPr lang="en-US" dirty="0"/>
                        <a:t>Pending</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42751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4972836"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HFFO CAPITAL CAMPAIGN </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
        <p:nvSpPr>
          <p:cNvPr id="13" name="Content Placeholder 2"/>
          <p:cNvSpPr txBox="1">
            <a:spLocks/>
          </p:cNvSpPr>
          <p:nvPr/>
        </p:nvSpPr>
        <p:spPr>
          <a:xfrm>
            <a:off x="822959" y="1905000"/>
            <a:ext cx="7543801" cy="40233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p:cNvPicPr>
            <a:picLocks noChangeAspect="1"/>
          </p:cNvPicPr>
          <p:nvPr/>
        </p:nvPicPr>
        <p:blipFill>
          <a:blip r:embed="rId7"/>
          <a:stretch>
            <a:fillRect/>
          </a:stretch>
        </p:blipFill>
        <p:spPr>
          <a:xfrm>
            <a:off x="1414398" y="2123440"/>
            <a:ext cx="6302504" cy="3871481"/>
          </a:xfrm>
          <a:prstGeom prst="rect">
            <a:avLst/>
          </a:prstGeom>
        </p:spPr>
      </p:pic>
    </p:spTree>
    <p:extLst>
      <p:ext uri="{BB962C8B-B14F-4D97-AF65-F5344CB8AC3E}">
        <p14:creationId xmlns:p14="http://schemas.microsoft.com/office/powerpoint/2010/main" val="3224845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7479099"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ST. LUKE’S FOUNDATION PARTNERSHIP </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
        <p:nvSpPr>
          <p:cNvPr id="13" name="Content Placeholder 2"/>
          <p:cNvSpPr txBox="1">
            <a:spLocks/>
          </p:cNvSpPr>
          <p:nvPr/>
        </p:nvSpPr>
        <p:spPr>
          <a:xfrm>
            <a:off x="822959" y="1905000"/>
            <a:ext cx="7543801" cy="40233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Involvement: Task Force Member, Grant support and PRI support </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Mission: Saint Luke’s Foundation is dedicated to improving and transforming social and physical conditions in our neighborhood and improving the health and well-being of individuals and families in Greater Cleveland. Our program strategy framework positions us to build sustainable solutions to key issues that impact our community.</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691" y="75268"/>
            <a:ext cx="1966909" cy="940540"/>
          </a:xfrm>
          <a:prstGeom prst="rect">
            <a:avLst/>
          </a:prstGeom>
        </p:spPr>
      </p:pic>
    </p:spTree>
    <p:extLst>
      <p:ext uri="{BB962C8B-B14F-4D97-AF65-F5344CB8AC3E}">
        <p14:creationId xmlns:p14="http://schemas.microsoft.com/office/powerpoint/2010/main" val="2496838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4673074"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SIMON’S SUPERMARKET</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
        <p:nvSpPr>
          <p:cNvPr id="12" name="Content Placeholder 2"/>
          <p:cNvSpPr txBox="1">
            <a:spLocks/>
          </p:cNvSpPr>
          <p:nvPr/>
        </p:nvSpPr>
        <p:spPr>
          <a:xfrm>
            <a:off x="822959" y="1845734"/>
            <a:ext cx="7543801" cy="40233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Content Placeholder 2"/>
          <p:cNvSpPr txBox="1">
            <a:spLocks/>
          </p:cNvSpPr>
          <p:nvPr/>
        </p:nvSpPr>
        <p:spPr>
          <a:xfrm>
            <a:off x="380999" y="1795486"/>
            <a:ext cx="4288972" cy="460932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Euclid, OH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Vacant 27,000 sq. ft. building converted into  full-service supermarket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Funding for in-store construction and equipment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Creating up to 60 jobs in a distressed neighborhood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97A9"/>
              </a:solidFill>
              <a:effectLst/>
              <a:uLnTx/>
              <a:uFillTx/>
              <a:latin typeface="+mn-lt"/>
              <a:ea typeface="+mn-ea"/>
              <a:cs typeface="+mn-cs"/>
            </a:endParaRPr>
          </a:p>
        </p:txBody>
      </p:sp>
      <p:pic>
        <p:nvPicPr>
          <p:cNvPr id="2" name="Picture 1" descr="Simons.pdf - Google Chrome"/>
          <p:cNvPicPr>
            <a:picLocks noChangeAspect="1"/>
          </p:cNvPicPr>
          <p:nvPr/>
        </p:nvPicPr>
        <p:blipFill rotWithShape="1">
          <a:blip r:embed="rId7">
            <a:extLst>
              <a:ext uri="{28A0092B-C50C-407E-A947-70E740481C1C}">
                <a14:useLocalDpi xmlns:a14="http://schemas.microsoft.com/office/drawing/2010/main" val="0"/>
              </a:ext>
            </a:extLst>
          </a:blip>
          <a:srcRect l="55238" t="17679" r="22381" b="57722"/>
          <a:stretch/>
        </p:blipFill>
        <p:spPr>
          <a:xfrm>
            <a:off x="5050969" y="1834243"/>
            <a:ext cx="3481689" cy="2064937"/>
          </a:xfrm>
          <a:prstGeom prst="rect">
            <a:avLst/>
          </a:prstGeom>
        </p:spPr>
      </p:pic>
      <p:pic>
        <p:nvPicPr>
          <p:cNvPr id="3" name="Picture 2" descr="Simons.pdf - Google Chrome"/>
          <p:cNvPicPr>
            <a:picLocks noChangeAspect="1"/>
          </p:cNvPicPr>
          <p:nvPr/>
        </p:nvPicPr>
        <p:blipFill rotWithShape="1">
          <a:blip r:embed="rId7">
            <a:extLst>
              <a:ext uri="{28A0092B-C50C-407E-A947-70E740481C1C}">
                <a14:useLocalDpi xmlns:a14="http://schemas.microsoft.com/office/drawing/2010/main" val="0"/>
              </a:ext>
            </a:extLst>
          </a:blip>
          <a:srcRect l="56250" t="75261" r="23810" b="2456"/>
          <a:stretch/>
        </p:blipFill>
        <p:spPr>
          <a:xfrm>
            <a:off x="5050969" y="4063389"/>
            <a:ext cx="3512195" cy="2117800"/>
          </a:xfrm>
          <a:prstGeom prst="rect">
            <a:avLst/>
          </a:prstGeom>
        </p:spPr>
      </p:pic>
    </p:spTree>
    <p:extLst>
      <p:ext uri="{BB962C8B-B14F-4D97-AF65-F5344CB8AC3E}">
        <p14:creationId xmlns:p14="http://schemas.microsoft.com/office/powerpoint/2010/main" val="752424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4673074"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SIMON’S SUPERMARKET</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
        <p:nvSpPr>
          <p:cNvPr id="12" name="Content Placeholder 2"/>
          <p:cNvSpPr txBox="1">
            <a:spLocks/>
          </p:cNvSpPr>
          <p:nvPr/>
        </p:nvSpPr>
        <p:spPr>
          <a:xfrm>
            <a:off x="822959" y="1845734"/>
            <a:ext cx="7543801" cy="40233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Picture 1" descr="Simons.pdf - Google Chrome"/>
          <p:cNvPicPr>
            <a:picLocks noChangeAspect="1"/>
          </p:cNvPicPr>
          <p:nvPr/>
        </p:nvPicPr>
        <p:blipFill rotWithShape="1">
          <a:blip r:embed="rId7">
            <a:extLst>
              <a:ext uri="{28A0092B-C50C-407E-A947-70E740481C1C}">
                <a14:useLocalDpi xmlns:a14="http://schemas.microsoft.com/office/drawing/2010/main" val="0"/>
              </a:ext>
            </a:extLst>
          </a:blip>
          <a:srcRect l="34405" t="18892" r="34583" b="5987"/>
          <a:stretch/>
        </p:blipFill>
        <p:spPr>
          <a:xfrm>
            <a:off x="2869472" y="1852189"/>
            <a:ext cx="3450773" cy="4510511"/>
          </a:xfrm>
          <a:prstGeom prst="rect">
            <a:avLst/>
          </a:prstGeom>
        </p:spPr>
      </p:pic>
    </p:spTree>
    <p:extLst>
      <p:ext uri="{BB962C8B-B14F-4D97-AF65-F5344CB8AC3E}">
        <p14:creationId xmlns:p14="http://schemas.microsoft.com/office/powerpoint/2010/main" val="4232744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309" y="1218276"/>
            <a:ext cx="8076619" cy="1445174"/>
          </a:xfrm>
        </p:spPr>
        <p:txBody>
          <a:bodyPr>
            <a:noAutofit/>
          </a:bodyPr>
          <a:lstStyle/>
          <a:p>
            <a:r>
              <a:rPr lang="en-US" sz="2800" dirty="0"/>
              <a:t>Over 30 years, working to address systemic poverty, build equitable communities, create healthy communities and ensure inclusive growth</a:t>
            </a:r>
            <a:br>
              <a:rPr lang="en-US" sz="2800" dirty="0"/>
            </a:br>
            <a:endParaRPr lang="en-US" sz="2800" dirty="0"/>
          </a:p>
        </p:txBody>
      </p:sp>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0348" r="10348"/>
          <a:stretch>
            <a:fillRect/>
          </a:stretch>
        </p:blipFill>
        <p:spPr>
          <a:xfrm>
            <a:off x="704310" y="2663450"/>
            <a:ext cx="7641781" cy="3400425"/>
          </a:xfrm>
        </p:spPr>
      </p:pic>
    </p:spTree>
    <p:extLst>
      <p:ext uri="{BB962C8B-B14F-4D97-AF65-F5344CB8AC3E}">
        <p14:creationId xmlns:p14="http://schemas.microsoft.com/office/powerpoint/2010/main" val="3526426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2999219"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PRATHER’S IGA</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
        <p:nvSpPr>
          <p:cNvPr id="12" name="Content Placeholder 2"/>
          <p:cNvSpPr txBox="1">
            <a:spLocks/>
          </p:cNvSpPr>
          <p:nvPr/>
        </p:nvSpPr>
        <p:spPr>
          <a:xfrm>
            <a:off x="822959" y="1845734"/>
            <a:ext cx="7543801" cy="40233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Content Placeholder 2"/>
          <p:cNvSpPr txBox="1">
            <a:spLocks/>
          </p:cNvSpPr>
          <p:nvPr/>
        </p:nvSpPr>
        <p:spPr>
          <a:xfrm>
            <a:off x="380999" y="1795486"/>
            <a:ext cx="3978730" cy="460932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West Union, OH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Family owned and operated 22,000 sq. ft. IGA grocery store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Funding for improved fresh food selection, reduced operating costs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Retains 38 jobs in rural community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97A9"/>
              </a:solidFill>
              <a:effectLst/>
              <a:uLnTx/>
              <a:uFillTx/>
              <a:latin typeface="+mn-lt"/>
              <a:ea typeface="+mn-ea"/>
              <a:cs typeface="+mn-cs"/>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2713" y="1803626"/>
            <a:ext cx="3698530" cy="2262471"/>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2713" y="4115806"/>
            <a:ext cx="3754047" cy="2281645"/>
          </a:xfrm>
          <a:prstGeom prst="rect">
            <a:avLst/>
          </a:prstGeom>
        </p:spPr>
      </p:pic>
    </p:spTree>
    <p:extLst>
      <p:ext uri="{BB962C8B-B14F-4D97-AF65-F5344CB8AC3E}">
        <p14:creationId xmlns:p14="http://schemas.microsoft.com/office/powerpoint/2010/main" val="4058016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2999219"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PRATHER’S IGA</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
        <p:nvSpPr>
          <p:cNvPr id="12" name="Content Placeholder 2"/>
          <p:cNvSpPr txBox="1">
            <a:spLocks/>
          </p:cNvSpPr>
          <p:nvPr/>
        </p:nvSpPr>
        <p:spPr>
          <a:xfrm>
            <a:off x="822959" y="1845734"/>
            <a:ext cx="7543801" cy="40233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IGA Prathers.pdf - Google Chrome"/>
          <p:cNvPicPr>
            <a:picLocks noChangeAspect="1"/>
          </p:cNvPicPr>
          <p:nvPr/>
        </p:nvPicPr>
        <p:blipFill rotWithShape="1">
          <a:blip r:embed="rId7">
            <a:extLst>
              <a:ext uri="{28A0092B-C50C-407E-A947-70E740481C1C}">
                <a14:useLocalDpi xmlns:a14="http://schemas.microsoft.com/office/drawing/2010/main" val="0"/>
              </a:ext>
            </a:extLst>
          </a:blip>
          <a:srcRect l="34344" t="18722" r="34578" b="5908"/>
          <a:stretch/>
        </p:blipFill>
        <p:spPr>
          <a:xfrm>
            <a:off x="2743135" y="1812472"/>
            <a:ext cx="3505266" cy="4528458"/>
          </a:xfrm>
          <a:prstGeom prst="rect">
            <a:avLst/>
          </a:prstGeom>
        </p:spPr>
      </p:pic>
    </p:spTree>
    <p:extLst>
      <p:ext uri="{BB962C8B-B14F-4D97-AF65-F5344CB8AC3E}">
        <p14:creationId xmlns:p14="http://schemas.microsoft.com/office/powerpoint/2010/main" val="2489028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5511124"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HATTIE LARLHAM FOOD HUB </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
        <p:nvSpPr>
          <p:cNvPr id="12" name="Content Placeholder 2"/>
          <p:cNvSpPr txBox="1">
            <a:spLocks/>
          </p:cNvSpPr>
          <p:nvPr/>
        </p:nvSpPr>
        <p:spPr>
          <a:xfrm>
            <a:off x="822959" y="1845734"/>
            <a:ext cx="7543801" cy="40233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Content Placeholder 2"/>
          <p:cNvSpPr txBox="1">
            <a:spLocks/>
          </p:cNvSpPr>
          <p:nvPr/>
        </p:nvSpPr>
        <p:spPr>
          <a:xfrm>
            <a:off x="380999" y="1795486"/>
            <a:ext cx="4523015" cy="460932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Akron, OH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4,400 sq. ft. fresh food  corner market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Funding for start-up equipment, operating support for mobile market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rgbClr val="0097A9"/>
                </a:solidFill>
                <a:effectLst/>
                <a:uLnTx/>
                <a:uFillTx/>
                <a:latin typeface="+mn-lt"/>
                <a:ea typeface="+mn-ea"/>
                <a:cs typeface="+mn-cs"/>
              </a:rPr>
              <a:t>Produce for local residents and job opportunities for people with disabilities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471" y="4126057"/>
            <a:ext cx="3288517" cy="226597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1471" y="1813124"/>
            <a:ext cx="3288517" cy="2262685"/>
          </a:xfrm>
          <a:prstGeom prst="rect">
            <a:avLst/>
          </a:prstGeom>
        </p:spPr>
      </p:pic>
    </p:spTree>
    <p:extLst>
      <p:ext uri="{BB962C8B-B14F-4D97-AF65-F5344CB8AC3E}">
        <p14:creationId xmlns:p14="http://schemas.microsoft.com/office/powerpoint/2010/main" val="3308820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39800"/>
            <a:ext cx="9144000" cy="787400"/>
          </a:xfrm>
          <a:prstGeom prst="rect">
            <a:avLst/>
          </a:prstGeom>
        </p:spPr>
      </p:pic>
      <p:pic>
        <p:nvPicPr>
          <p:cNvPr id="7" name="Picture 6"/>
          <p:cNvPicPr>
            <a:picLocks noChangeAspect="1"/>
          </p:cNvPicPr>
          <p:nvPr/>
        </p:nvPicPr>
        <p:blipFill>
          <a:blip r:embed="rId4"/>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5"/>
          <a:stretch>
            <a:fillRect/>
          </a:stretch>
        </p:blipFill>
        <p:spPr>
          <a:xfrm>
            <a:off x="8191500" y="6563667"/>
            <a:ext cx="292100" cy="127000"/>
          </a:xfrm>
          <a:prstGeom prst="rect">
            <a:avLst/>
          </a:prstGeom>
        </p:spPr>
      </p:pic>
      <p:sp>
        <p:nvSpPr>
          <p:cNvPr id="11" name="Rectangle 10"/>
          <p:cNvSpPr/>
          <p:nvPr/>
        </p:nvSpPr>
        <p:spPr>
          <a:xfrm>
            <a:off x="637244" y="1055469"/>
            <a:ext cx="5511124"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HATTIE LARLHAM FOOD HUB </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54437"/>
            <a:ext cx="2184334" cy="519423"/>
          </a:xfrm>
          <a:prstGeom prst="rect">
            <a:avLst/>
          </a:prstGeom>
        </p:spPr>
      </p:pic>
      <p:sp>
        <p:nvSpPr>
          <p:cNvPr id="12" name="Content Placeholder 2"/>
          <p:cNvSpPr txBox="1">
            <a:spLocks/>
          </p:cNvSpPr>
          <p:nvPr/>
        </p:nvSpPr>
        <p:spPr>
          <a:xfrm>
            <a:off x="822959" y="1845734"/>
            <a:ext cx="7543801" cy="40233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Picture 1" descr="Hattie Larlham.pdf - Google Chrome"/>
          <p:cNvPicPr>
            <a:picLocks noChangeAspect="1"/>
          </p:cNvPicPr>
          <p:nvPr/>
        </p:nvPicPr>
        <p:blipFill rotWithShape="1">
          <a:blip r:embed="rId7">
            <a:extLst>
              <a:ext uri="{28A0092B-C50C-407E-A947-70E740481C1C}">
                <a14:useLocalDpi xmlns:a14="http://schemas.microsoft.com/office/drawing/2010/main" val="0"/>
              </a:ext>
            </a:extLst>
          </a:blip>
          <a:srcRect l="34226" t="18782" r="34286" b="5990"/>
          <a:stretch/>
        </p:blipFill>
        <p:spPr>
          <a:xfrm>
            <a:off x="2847701" y="1862435"/>
            <a:ext cx="3494315" cy="4478538"/>
          </a:xfrm>
          <a:prstGeom prst="rect">
            <a:avLst/>
          </a:prstGeom>
        </p:spPr>
      </p:pic>
    </p:spTree>
    <p:extLst>
      <p:ext uri="{BB962C8B-B14F-4D97-AF65-F5344CB8AC3E}">
        <p14:creationId xmlns:p14="http://schemas.microsoft.com/office/powerpoint/2010/main" val="4264899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39800"/>
            <a:ext cx="9144000" cy="787400"/>
          </a:xfrm>
          <a:prstGeom prst="rect">
            <a:avLst/>
          </a:prstGeom>
        </p:spPr>
      </p:pic>
      <p:pic>
        <p:nvPicPr>
          <p:cNvPr id="7" name="Picture 6"/>
          <p:cNvPicPr>
            <a:picLocks noChangeAspect="1"/>
          </p:cNvPicPr>
          <p:nvPr/>
        </p:nvPicPr>
        <p:blipFill>
          <a:blip r:embed="rId3"/>
          <a:stretch>
            <a:fillRect/>
          </a:stretch>
        </p:blipFill>
        <p:spPr>
          <a:xfrm>
            <a:off x="0" y="6324600"/>
            <a:ext cx="9131300" cy="38100"/>
          </a:xfrm>
          <a:prstGeom prst="rect">
            <a:avLst/>
          </a:prstGeom>
        </p:spPr>
      </p:pic>
      <p:sp>
        <p:nvSpPr>
          <p:cNvPr id="8" name="Rectangle 7"/>
          <p:cNvSpPr/>
          <p:nvPr/>
        </p:nvSpPr>
        <p:spPr>
          <a:xfrm>
            <a:off x="558800" y="6497935"/>
            <a:ext cx="7543800" cy="2308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  </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614.221.1114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T</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614.221.7493 </a:t>
            </a:r>
            <a:r>
              <a:rPr kumimoji="0" lang="en-US" sz="600" b="0" i="0" u="none" strike="noStrike" kern="0" cap="none" spc="0" normalizeH="0" baseline="0" noProof="0" dirty="0">
                <a:ln>
                  <a:noFill/>
                </a:ln>
                <a:solidFill>
                  <a:sysClr val="windowText" lastClr="000000"/>
                </a:solidFill>
                <a:effectLst/>
                <a:uLnTx/>
                <a:uFillTx/>
                <a:latin typeface="BentonSans Regular"/>
                <a:cs typeface="BentonSans Regular"/>
              </a:rPr>
              <a:t>F</a:t>
            </a:r>
            <a:r>
              <a:rPr kumimoji="0" lang="en-US" sz="900" b="0" i="0" u="none" strike="noStrike" kern="0" cap="none" spc="0" normalizeH="0" baseline="0" noProof="0" dirty="0">
                <a:ln>
                  <a:noFill/>
                </a:ln>
                <a:solidFill>
                  <a:sysClr val="windowText" lastClr="000000"/>
                </a:solidFill>
                <a:effectLst/>
                <a:uLnTx/>
                <a:uFillTx/>
                <a:latin typeface="BentonSans Regular"/>
                <a:cs typeface="BentonSans Regular"/>
              </a:rPr>
              <a:t>  </a:t>
            </a:r>
            <a:r>
              <a:rPr kumimoji="0" lang="en-US" sz="900" b="0" i="0" u="none" strike="noStrike" kern="0" cap="none" spc="0" normalizeH="0" baseline="0" noProof="0" dirty="0">
                <a:ln>
                  <a:noFill/>
                </a:ln>
                <a:solidFill>
                  <a:srgbClr val="76BD22"/>
                </a:solidFill>
                <a:effectLst/>
                <a:uLnTx/>
                <a:uFillTx/>
                <a:latin typeface="BentonSans Regular"/>
                <a:cs typeface="BentonSans Regular"/>
              </a:rPr>
              <a:t>| </a:t>
            </a:r>
            <a:r>
              <a:rPr kumimoji="0" lang="en-US" sz="900" b="1" i="0" u="none" strike="noStrike" kern="0" cap="none" spc="0" normalizeH="0" baseline="0" noProof="0" dirty="0">
                <a:ln>
                  <a:noFill/>
                </a:ln>
                <a:solidFill>
                  <a:srgbClr val="76BD22"/>
                </a:solidFill>
                <a:effectLst/>
                <a:uLnTx/>
                <a:uFillTx/>
                <a:latin typeface="BentonSans Regular"/>
                <a:cs typeface="BentonSans Regular"/>
              </a:rPr>
              <a:t> www.ﬁnancefund.org</a:t>
            </a:r>
          </a:p>
        </p:txBody>
      </p:sp>
      <p:pic>
        <p:nvPicPr>
          <p:cNvPr id="10" name="Picture 9"/>
          <p:cNvPicPr>
            <a:picLocks noChangeAspect="1"/>
          </p:cNvPicPr>
          <p:nvPr/>
        </p:nvPicPr>
        <p:blipFill>
          <a:blip r:embed="rId4"/>
          <a:stretch>
            <a:fillRect/>
          </a:stretch>
        </p:blipFill>
        <p:spPr>
          <a:xfrm>
            <a:off x="8191500" y="6563667"/>
            <a:ext cx="292100" cy="127000"/>
          </a:xfrm>
          <a:prstGeom prst="rect">
            <a:avLst/>
          </a:prstGeom>
        </p:spPr>
      </p:pic>
      <p:sp>
        <p:nvSpPr>
          <p:cNvPr id="11" name="Rectangle 10"/>
          <p:cNvSpPr/>
          <p:nvPr/>
        </p:nvSpPr>
        <p:spPr>
          <a:xfrm>
            <a:off x="637244" y="1055469"/>
            <a:ext cx="2570897" cy="53860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latin typeface="Knockout 51 Middleweight"/>
                <a:cs typeface="Knockout 51 Middleweight"/>
              </a:rPr>
              <a:t>CONTACT US</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546" y="304927"/>
            <a:ext cx="2375595" cy="564904"/>
          </a:xfrm>
          <a:prstGeom prst="rect">
            <a:avLst/>
          </a:prstGeom>
        </p:spPr>
      </p:pic>
      <p:sp>
        <p:nvSpPr>
          <p:cNvPr id="12" name="Content Placeholder 5"/>
          <p:cNvSpPr txBox="1">
            <a:spLocks/>
          </p:cNvSpPr>
          <p:nvPr/>
        </p:nvSpPr>
        <p:spPr>
          <a:xfrm>
            <a:off x="4795565" y="1959452"/>
            <a:ext cx="3938271" cy="402336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2608" marR="0" lvl="1"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0097A9"/>
                </a:solidFill>
                <a:effectLst/>
                <a:uLnTx/>
                <a:uFillTx/>
                <a:latin typeface="+mn-lt"/>
                <a:ea typeface="+mn-ea"/>
                <a:cs typeface="Arial" panose="020B0604020202020204" pitchFamily="34" charset="0"/>
              </a:rPr>
              <a:t>Heather E. </a:t>
            </a:r>
            <a:r>
              <a:rPr kumimoji="0" lang="en-US" sz="2000" b="0" i="0" u="none" strike="noStrike" kern="1200" cap="none" spc="0" normalizeH="0" baseline="0" noProof="0" dirty="0" err="1">
                <a:ln>
                  <a:noFill/>
                </a:ln>
                <a:solidFill>
                  <a:srgbClr val="0097A9"/>
                </a:solidFill>
                <a:effectLst/>
                <a:uLnTx/>
                <a:uFillTx/>
                <a:latin typeface="+mn-lt"/>
                <a:ea typeface="+mn-ea"/>
                <a:cs typeface="Arial" panose="020B0604020202020204" pitchFamily="34" charset="0"/>
              </a:rPr>
              <a:t>Torok</a:t>
            </a:r>
            <a:r>
              <a:rPr kumimoji="0" lang="en-US" sz="2000" b="0" i="0" u="none" strike="noStrike" kern="1200" cap="none" spc="0" normalizeH="0" baseline="0" noProof="0" dirty="0">
                <a:ln>
                  <a:noFill/>
                </a:ln>
                <a:solidFill>
                  <a:srgbClr val="0097A9"/>
                </a:solidFill>
                <a:effectLst/>
                <a:uLnTx/>
                <a:uFillTx/>
                <a:latin typeface="+mn-lt"/>
                <a:ea typeface="+mn-ea"/>
                <a:cs typeface="Arial" panose="020B0604020202020204" pitchFamily="34" charset="0"/>
              </a:rPr>
              <a:t>, MPH</a:t>
            </a:r>
          </a:p>
          <a:p>
            <a:pPr marL="292608" marR="0" lvl="1"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0097A9"/>
                </a:solidFill>
                <a:effectLst/>
                <a:uLnTx/>
                <a:uFillTx/>
                <a:latin typeface="+mn-lt"/>
                <a:ea typeface="+mn-ea"/>
                <a:cs typeface="Arial" panose="020B0604020202020204" pitchFamily="34" charset="0"/>
              </a:rPr>
              <a:t>Senior Program Officer, Healthy People </a:t>
            </a:r>
          </a:p>
          <a:p>
            <a:pPr marL="292608" marR="0" lvl="1"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rgbClr val="0097A9"/>
              </a:solidFill>
              <a:effectLst/>
              <a:uLnTx/>
              <a:uFillTx/>
              <a:latin typeface="+mn-lt"/>
              <a:ea typeface="+mn-ea"/>
              <a:cs typeface="Arial" panose="020B0604020202020204" pitchFamily="34" charset="0"/>
            </a:endParaRPr>
          </a:p>
          <a:p>
            <a:pPr marL="292608" marR="0" lvl="1"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a:ln>
                  <a:noFill/>
                </a:ln>
                <a:solidFill>
                  <a:srgbClr val="0097A9"/>
                </a:solidFill>
                <a:effectLst/>
                <a:uLnTx/>
                <a:uFillTx/>
                <a:latin typeface="+mn-lt"/>
                <a:ea typeface="+mn-ea"/>
                <a:cs typeface="Arial" panose="020B0604020202020204" pitchFamily="34" charset="0"/>
              </a:rPr>
              <a:t>Saint Luke’s Foundation of Cleveland, Ohio</a:t>
            </a:r>
          </a:p>
          <a:p>
            <a:pPr marL="292608" marR="0" lvl="1"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hlinkClick r:id="rId6"/>
              </a:rPr>
              <a:t>htorok@saitlukesfoundation.org</a:t>
            </a:r>
            <a:r>
              <a:rPr kumimoji="0" lang="en-US" sz="2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p>
          <a:p>
            <a:pPr marL="292608" marR="0" lvl="1" indent="0" algn="ctr" defTabSz="457200" rtl="0" eaLnBrk="1" fontAlgn="auto" latinLnBrk="0" hangingPunct="1">
              <a:lnSpc>
                <a:spcPct val="100000"/>
              </a:lnSpc>
              <a:spcBef>
                <a:spcPts val="1800"/>
              </a:spcBef>
              <a:spcAft>
                <a:spcPts val="0"/>
              </a:spcAft>
              <a:buClrTx/>
              <a:buSzTx/>
              <a:buFont typeface="Arial"/>
              <a:buNone/>
              <a:tabLst/>
              <a:defRPr/>
            </a:pPr>
            <a:r>
              <a:rPr kumimoji="0" lang="en-US" sz="2000" b="0" i="0" u="none" strike="noStrike" kern="1200" cap="none" spc="0" normalizeH="0" baseline="0" noProof="0" dirty="0">
                <a:ln>
                  <a:noFill/>
                </a:ln>
                <a:solidFill>
                  <a:srgbClr val="0097A9"/>
                </a:solidFill>
                <a:effectLst/>
                <a:uLnTx/>
                <a:uFillTx/>
                <a:latin typeface="+mn-lt"/>
                <a:ea typeface="+mn-ea"/>
                <a:cs typeface="Arial" panose="020B0604020202020204" pitchFamily="34" charset="0"/>
              </a:rPr>
              <a:t>QUESTIONS?</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805" y="1980766"/>
            <a:ext cx="3744131"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7685" y="52768"/>
            <a:ext cx="1854033" cy="89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179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21920" y="3817462"/>
            <a:ext cx="2964274" cy="300082"/>
          </a:xfrm>
          <a:prstGeom prst="rect">
            <a:avLst/>
          </a:prstGeom>
        </p:spPr>
        <p:txBody>
          <a:bodyPr wrap="none">
            <a:spAutoFit/>
          </a:bodyPr>
          <a:lstStyle/>
          <a:p>
            <a:pPr algn="r" defTabSz="685800" eaLnBrk="1" fontAlgn="auto" hangingPunct="1">
              <a:spcBef>
                <a:spcPts val="0"/>
              </a:spcBef>
              <a:spcAft>
                <a:spcPts val="0"/>
              </a:spcAft>
            </a:pPr>
            <a:r>
              <a:rPr lang="en-US" sz="1350" kern="0" cap="all" dirty="0">
                <a:solidFill>
                  <a:schemeClr val="bg1"/>
                </a:solidFill>
                <a:latin typeface="Avenir Light" charset="0"/>
                <a:ea typeface="Avenir Light" charset="0"/>
                <a:cs typeface="Avenir Light" charset="0"/>
              </a:rPr>
              <a:t>2017 Federal policy briefing</a:t>
            </a:r>
          </a:p>
        </p:txBody>
      </p:sp>
      <p:sp>
        <p:nvSpPr>
          <p:cNvPr id="10" name="Content Placeholder 5"/>
          <p:cNvSpPr txBox="1">
            <a:spLocks noGrp="1"/>
          </p:cNvSpPr>
          <p:nvPr>
            <p:ph type="body" sz="quarter" idx="13"/>
          </p:nvPr>
        </p:nvSpPr>
        <p:spPr>
          <a:xfrm>
            <a:off x="1494693" y="2149719"/>
            <a:ext cx="6383935" cy="3780572"/>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marL="0" indent="0" algn="ctr">
              <a:spcBef>
                <a:spcPts val="0"/>
              </a:spcBef>
              <a:buNone/>
            </a:pPr>
            <a:r>
              <a:rPr lang="en-US" sz="1800" dirty="0">
                <a:solidFill>
                  <a:schemeClr val="bg1"/>
                </a:solidFill>
                <a:latin typeface="Avenir Light" charset="0"/>
                <a:ea typeface="Avenir Light" charset="0"/>
                <a:cs typeface="Avenir Light" charset="0"/>
              </a:rPr>
              <a:t>FSA</a:t>
            </a:r>
            <a:endParaRPr lang="en-US" sz="1800" dirty="0">
              <a:solidFill>
                <a:schemeClr val="accent6"/>
              </a:solidFill>
              <a:latin typeface="Avenir Light" charset="0"/>
              <a:ea typeface="Avenir Light" charset="0"/>
              <a:cs typeface="Avenir Light" charset="0"/>
            </a:endParaRPr>
          </a:p>
        </p:txBody>
      </p:sp>
      <p:sp>
        <p:nvSpPr>
          <p:cNvPr id="11" name="TextBox 10"/>
          <p:cNvSpPr txBox="1"/>
          <p:nvPr/>
        </p:nvSpPr>
        <p:spPr>
          <a:xfrm>
            <a:off x="879231" y="2513259"/>
            <a:ext cx="7728439" cy="3139321"/>
          </a:xfrm>
          <a:prstGeom prst="rect">
            <a:avLst/>
          </a:prstGeom>
          <a:noFill/>
        </p:spPr>
        <p:txBody>
          <a:bodyPr wrap="square" rtlCol="0">
            <a:spAutoFit/>
          </a:bodyPr>
          <a:lstStyle/>
          <a:p>
            <a:pPr defTabSz="685800" eaLnBrk="1" fontAlgn="auto" hangingPunct="1">
              <a:spcBef>
                <a:spcPts val="0"/>
              </a:spcBef>
              <a:spcAft>
                <a:spcPts val="0"/>
              </a:spcAft>
            </a:pPr>
            <a:r>
              <a:rPr lang="en-US" sz="1350" b="1" u="sng" kern="0" dirty="0">
                <a:solidFill>
                  <a:schemeClr val="accent6">
                    <a:lumMod val="50000"/>
                  </a:schemeClr>
                </a:solidFill>
              </a:rPr>
              <a:t>IMPORTANT HFFI UDPATE</a:t>
            </a:r>
          </a:p>
          <a:p>
            <a:pPr defTabSz="685800" eaLnBrk="1" fontAlgn="auto" hangingPunct="1">
              <a:spcBef>
                <a:spcPts val="0"/>
              </a:spcBef>
              <a:spcAft>
                <a:spcPts val="0"/>
              </a:spcAft>
            </a:pPr>
            <a:endParaRPr lang="en-US" sz="1350" b="1" u="sng" kern="0" dirty="0">
              <a:solidFill>
                <a:sysClr val="windowText" lastClr="000000"/>
              </a:solidFill>
            </a:endParaRPr>
          </a:p>
          <a:p>
            <a:pPr defTabSz="685800" eaLnBrk="1" fontAlgn="auto" hangingPunct="1">
              <a:spcBef>
                <a:spcPts val="0"/>
              </a:spcBef>
              <a:spcAft>
                <a:spcPts val="0"/>
              </a:spcAft>
            </a:pPr>
            <a:r>
              <a:rPr lang="en-US" sz="1200" kern="0" dirty="0">
                <a:solidFill>
                  <a:sysClr val="windowText" lastClr="000000"/>
                </a:solidFill>
              </a:rPr>
              <a:t>On November 28, USDA officially announced the Healthy Food Financing Initiative (HFFI) program at Rural Development.  More information on the program is coming soon. Contact James </a:t>
            </a:r>
            <a:r>
              <a:rPr lang="en-US" sz="1200" kern="0" dirty="0" err="1">
                <a:solidFill>
                  <a:sysClr val="windowText" lastClr="000000"/>
                </a:solidFill>
              </a:rPr>
              <a:t>Barham</a:t>
            </a:r>
            <a:r>
              <a:rPr lang="en-US" sz="1200" kern="0" dirty="0">
                <a:solidFill>
                  <a:sysClr val="windowText" lastClr="000000"/>
                </a:solidFill>
              </a:rPr>
              <a:t>, agricultural economist, USDA Rural Development:  </a:t>
            </a:r>
            <a:r>
              <a:rPr lang="en-US" sz="1200" u="sng" kern="0" dirty="0">
                <a:solidFill>
                  <a:sysClr val="windowText" lastClr="000000"/>
                </a:solidFill>
                <a:hlinkClick r:id="rId3"/>
              </a:rPr>
              <a:t>James.Barham@wdc.usda.gov</a:t>
            </a:r>
            <a:r>
              <a:rPr lang="en-US" sz="1200" u="sng" kern="0" dirty="0">
                <a:solidFill>
                  <a:sysClr val="windowText" lastClr="000000"/>
                </a:solidFill>
              </a:rPr>
              <a:t>, </a:t>
            </a:r>
            <a:r>
              <a:rPr lang="en-US" sz="1200" kern="0" dirty="0">
                <a:solidFill>
                  <a:sysClr val="windowText" lastClr="000000"/>
                </a:solidFill>
              </a:rPr>
              <a:t> or 202-690-1411. </a:t>
            </a:r>
          </a:p>
          <a:p>
            <a:pPr defTabSz="685800" eaLnBrk="1" fontAlgn="auto" hangingPunct="1">
              <a:spcBef>
                <a:spcPts val="0"/>
              </a:spcBef>
              <a:spcAft>
                <a:spcPts val="0"/>
              </a:spcAft>
            </a:pPr>
            <a:endParaRPr lang="en-US" sz="1200" kern="0" dirty="0">
              <a:solidFill>
                <a:sysClr val="windowText" lastClr="000000"/>
              </a:solidFill>
            </a:endParaRPr>
          </a:p>
          <a:p>
            <a:pPr defTabSz="685800" eaLnBrk="1" fontAlgn="auto" hangingPunct="1">
              <a:spcBef>
                <a:spcPts val="0"/>
              </a:spcBef>
              <a:spcAft>
                <a:spcPts val="0"/>
              </a:spcAft>
            </a:pPr>
            <a:endParaRPr lang="en-US" sz="1200" kern="0" dirty="0">
              <a:solidFill>
                <a:sysClr val="windowText" lastClr="000000"/>
              </a:solidFill>
            </a:endParaRPr>
          </a:p>
          <a:p>
            <a:pPr defTabSz="685800" eaLnBrk="1" fontAlgn="auto" hangingPunct="1">
              <a:spcBef>
                <a:spcPts val="0"/>
              </a:spcBef>
              <a:spcAft>
                <a:spcPts val="0"/>
              </a:spcAft>
            </a:pPr>
            <a:r>
              <a:rPr lang="en-US" sz="1350" b="1" u="sng" kern="0" dirty="0">
                <a:solidFill>
                  <a:schemeClr val="accent6">
                    <a:lumMod val="50000"/>
                  </a:schemeClr>
                </a:solidFill>
              </a:rPr>
              <a:t>UPCOMING SAFSF WEBINARS</a:t>
            </a:r>
          </a:p>
          <a:p>
            <a:pPr defTabSz="685800" eaLnBrk="1" fontAlgn="auto" hangingPunct="1">
              <a:spcBef>
                <a:spcPts val="0"/>
              </a:spcBef>
              <a:spcAft>
                <a:spcPts val="0"/>
              </a:spcAft>
            </a:pPr>
            <a:endParaRPr lang="en-US" sz="1200" b="1" kern="0" dirty="0">
              <a:solidFill>
                <a:sysClr val="windowText" lastClr="000000"/>
              </a:solidFill>
            </a:endParaRPr>
          </a:p>
          <a:p>
            <a:pPr marL="214313" indent="-214313" defTabSz="685800" eaLnBrk="1" fontAlgn="auto" hangingPunct="1">
              <a:spcBef>
                <a:spcPts val="0"/>
              </a:spcBef>
              <a:spcAft>
                <a:spcPts val="0"/>
              </a:spcAft>
              <a:buFont typeface="Arial" charset="0"/>
              <a:buChar char="•"/>
            </a:pPr>
            <a:r>
              <a:rPr lang="en-US" sz="1350" b="1" kern="0" dirty="0">
                <a:solidFill>
                  <a:sysClr val="windowText" lastClr="000000"/>
                </a:solidFill>
              </a:rPr>
              <a:t>Jan. 19</a:t>
            </a:r>
            <a:r>
              <a:rPr lang="en-US" sz="1350" b="1" kern="0" baseline="30000" dirty="0">
                <a:solidFill>
                  <a:sysClr val="windowText" lastClr="000000"/>
                </a:solidFill>
              </a:rPr>
              <a:t>th</a:t>
            </a:r>
            <a:r>
              <a:rPr lang="en-US" sz="1350" kern="0" dirty="0">
                <a:solidFill>
                  <a:sysClr val="windowText" lastClr="000000"/>
                </a:solidFill>
              </a:rPr>
              <a:t>: </a:t>
            </a:r>
            <a:r>
              <a:rPr lang="en-US" sz="1200" kern="0" dirty="0">
                <a:solidFill>
                  <a:sysClr val="windowText" lastClr="000000"/>
                </a:solidFill>
              </a:rPr>
              <a:t>Amplifying Agroecology: Scaling Solutions for Healthy Food, Soil, Water and Seeds</a:t>
            </a:r>
          </a:p>
          <a:p>
            <a:pPr marL="128588" indent="-128588" defTabSz="685800" eaLnBrk="1" fontAlgn="auto" hangingPunct="1">
              <a:spcBef>
                <a:spcPts val="0"/>
              </a:spcBef>
              <a:spcAft>
                <a:spcPts val="0"/>
              </a:spcAft>
              <a:buFont typeface="Arial" charset="0"/>
              <a:buChar char="•"/>
            </a:pPr>
            <a:endParaRPr lang="en-US" sz="600" kern="0" dirty="0">
              <a:solidFill>
                <a:sysClr val="windowText" lastClr="000000"/>
              </a:solidFill>
            </a:endParaRPr>
          </a:p>
          <a:p>
            <a:pPr marL="214313" indent="-214313" defTabSz="685800" eaLnBrk="1" fontAlgn="auto" hangingPunct="1">
              <a:spcBef>
                <a:spcPts val="0"/>
              </a:spcBef>
              <a:spcAft>
                <a:spcPts val="0"/>
              </a:spcAft>
              <a:buFont typeface="Arial" charset="0"/>
              <a:buChar char="•"/>
            </a:pPr>
            <a:r>
              <a:rPr lang="en-US" sz="1350" b="1" kern="0" dirty="0">
                <a:solidFill>
                  <a:sysClr val="windowText" lastClr="000000"/>
                </a:solidFill>
              </a:rPr>
              <a:t>Feb. 2</a:t>
            </a:r>
            <a:r>
              <a:rPr lang="en-US" sz="1350" b="1" kern="0" baseline="30000" dirty="0">
                <a:solidFill>
                  <a:sysClr val="windowText" lastClr="000000"/>
                </a:solidFill>
              </a:rPr>
              <a:t>nd</a:t>
            </a:r>
            <a:r>
              <a:rPr lang="en-US" sz="1350" b="1" kern="0" dirty="0">
                <a:solidFill>
                  <a:sysClr val="windowText" lastClr="000000"/>
                </a:solidFill>
              </a:rPr>
              <a:t>: </a:t>
            </a:r>
            <a:r>
              <a:rPr lang="en-US" sz="1275" kern="0" dirty="0">
                <a:solidFill>
                  <a:sysClr val="windowText" lastClr="000000"/>
                </a:solidFill>
              </a:rPr>
              <a:t>Sustainable Food Systems &amp; Real Estate </a:t>
            </a:r>
          </a:p>
          <a:p>
            <a:pPr defTabSz="685800" eaLnBrk="1" fontAlgn="auto" hangingPunct="1">
              <a:spcBef>
                <a:spcPts val="0"/>
              </a:spcBef>
              <a:spcAft>
                <a:spcPts val="0"/>
              </a:spcAft>
            </a:pPr>
            <a:endParaRPr lang="en-US" sz="1275" kern="0" dirty="0">
              <a:solidFill>
                <a:sysClr val="windowText" lastClr="000000"/>
              </a:solidFill>
            </a:endParaRPr>
          </a:p>
          <a:p>
            <a:pPr defTabSz="685800" eaLnBrk="1" fontAlgn="auto" hangingPunct="1">
              <a:spcBef>
                <a:spcPts val="0"/>
              </a:spcBef>
              <a:spcAft>
                <a:spcPts val="0"/>
              </a:spcAft>
            </a:pPr>
            <a:r>
              <a:rPr lang="en-US" sz="1350" kern="0" dirty="0">
                <a:solidFill>
                  <a:sysClr val="windowText" lastClr="000000"/>
                </a:solidFill>
              </a:rPr>
              <a:t>Contact Huyen Nguyen</a:t>
            </a:r>
            <a:r>
              <a:rPr lang="en-US" sz="1350" i="1" kern="0" dirty="0">
                <a:solidFill>
                  <a:sysClr val="windowText" lastClr="000000"/>
                </a:solidFill>
              </a:rPr>
              <a:t>, program  &amp; membership associate,</a:t>
            </a:r>
            <a:r>
              <a:rPr lang="en-US" sz="1350" kern="0" dirty="0">
                <a:solidFill>
                  <a:sysClr val="windowText" lastClr="000000"/>
                </a:solidFill>
              </a:rPr>
              <a:t> for more information about our network and programming: </a:t>
            </a:r>
            <a:r>
              <a:rPr lang="en-US" sz="1350" kern="0" dirty="0">
                <a:solidFill>
                  <a:sysClr val="windowText" lastClr="000000"/>
                </a:solidFill>
                <a:hlinkClick r:id="rId4"/>
              </a:rPr>
              <a:t>huyen@safsf.org</a:t>
            </a:r>
            <a:r>
              <a:rPr lang="en-US" sz="1350" kern="0" dirty="0">
                <a:solidFill>
                  <a:sysClr val="windowText" lastClr="000000"/>
                </a:solidFill>
              </a:rPr>
              <a:t> and visit our website </a:t>
            </a:r>
            <a:r>
              <a:rPr lang="en-US" sz="1350" kern="0" dirty="0">
                <a:solidFill>
                  <a:sysClr val="windowText" lastClr="000000"/>
                </a:solidFill>
                <a:hlinkClick r:id="rId5"/>
              </a:rPr>
              <a:t>www.safsf.org </a:t>
            </a:r>
            <a:endParaRPr lang="en-US" sz="1350" kern="0" dirty="0">
              <a:solidFill>
                <a:sysClr val="windowText" lastClr="000000"/>
              </a:solidFill>
            </a:endParaRPr>
          </a:p>
          <a:p>
            <a:pPr defTabSz="685800" eaLnBrk="1" fontAlgn="auto" hangingPunct="1">
              <a:spcBef>
                <a:spcPts val="0"/>
              </a:spcBef>
              <a:spcAft>
                <a:spcPts val="0"/>
              </a:spcAft>
            </a:pPr>
            <a:endParaRPr lang="en-US" sz="1275" kern="0" dirty="0">
              <a:solidFill>
                <a:sysClr val="windowText" lastClr="000000"/>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8707" y="1081583"/>
            <a:ext cx="3433632" cy="1223927"/>
          </a:xfrm>
          <a:prstGeom prst="rect">
            <a:avLst/>
          </a:prstGeom>
        </p:spPr>
      </p:pic>
    </p:spTree>
    <p:extLst>
      <p:ext uri="{BB962C8B-B14F-4D97-AF65-F5344CB8AC3E}">
        <p14:creationId xmlns:p14="http://schemas.microsoft.com/office/powerpoint/2010/main" val="16165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Content Placeholder 2"/>
          <p:cNvSpPr>
            <a:spLocks noGrp="1"/>
          </p:cNvSpPr>
          <p:nvPr>
            <p:ph idx="1"/>
          </p:nvPr>
        </p:nvSpPr>
        <p:spPr bwMode="auto">
          <a:xfrm>
            <a:off x="457200" y="1600200"/>
            <a:ext cx="82296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50000"/>
              </a:lnSpc>
              <a:spcBef>
                <a:spcPts val="600"/>
              </a:spcBef>
              <a:spcAft>
                <a:spcPts val="600"/>
              </a:spcAft>
            </a:pPr>
            <a:r>
              <a:rPr lang="en-US" altLang="en-US" sz="2800">
                <a:ea typeface="Verdana" panose="020B0604030504040204" pitchFamily="34" charset="0"/>
                <a:cs typeface="Verdana" panose="020B0604030504040204" pitchFamily="34" charset="0"/>
              </a:rPr>
              <a:t>More webinars on this topic?</a:t>
            </a:r>
          </a:p>
          <a:p>
            <a:pPr eaLnBrk="1" hangingPunct="1">
              <a:lnSpc>
                <a:spcPct val="150000"/>
              </a:lnSpc>
              <a:spcBef>
                <a:spcPts val="600"/>
              </a:spcBef>
              <a:spcAft>
                <a:spcPts val="600"/>
              </a:spcAft>
            </a:pPr>
            <a:r>
              <a:rPr lang="en-US" altLang="en-US" sz="2800">
                <a:ea typeface="Verdana" panose="020B0604030504040204" pitchFamily="34" charset="0"/>
                <a:cs typeface="Verdana" panose="020B0604030504040204" pitchFamily="34" charset="0"/>
              </a:rPr>
              <a:t>New topics you want to tackle or learn more about?</a:t>
            </a:r>
          </a:p>
          <a:p>
            <a:pPr eaLnBrk="1" hangingPunct="1">
              <a:lnSpc>
                <a:spcPct val="150000"/>
              </a:lnSpc>
              <a:spcBef>
                <a:spcPts val="600"/>
              </a:spcBef>
              <a:spcAft>
                <a:spcPts val="600"/>
              </a:spcAft>
            </a:pPr>
            <a:r>
              <a:rPr lang="en-US" altLang="en-US" sz="2800">
                <a:ea typeface="Verdana" panose="020B0604030504040204" pitchFamily="34" charset="0"/>
                <a:cs typeface="Verdana" panose="020B0604030504040204" pitchFamily="34" charset="0"/>
              </a:rPr>
              <a:t>Innovative work that you want to share?</a:t>
            </a:r>
          </a:p>
          <a:p>
            <a:pPr eaLnBrk="1" hangingPunct="1">
              <a:lnSpc>
                <a:spcPct val="150000"/>
              </a:lnSpc>
              <a:spcBef>
                <a:spcPts val="600"/>
              </a:spcBef>
              <a:spcAft>
                <a:spcPts val="600"/>
              </a:spcAft>
            </a:pPr>
            <a:r>
              <a:rPr lang="en-US" altLang="en-US" sz="2800">
                <a:ea typeface="Verdana" panose="020B0604030504040204" pitchFamily="34" charset="0"/>
                <a:cs typeface="Verdana" panose="020B0604030504040204" pitchFamily="34" charset="0"/>
              </a:rPr>
              <a:t>A question you want to pose to your colleagues?</a:t>
            </a:r>
          </a:p>
        </p:txBody>
      </p:sp>
      <p:sp>
        <p:nvSpPr>
          <p:cNvPr id="4" name="Subtitle 2"/>
          <p:cNvSpPr txBox="1">
            <a:spLocks/>
          </p:cNvSpPr>
          <p:nvPr/>
        </p:nvSpPr>
        <p:spPr>
          <a:xfrm>
            <a:off x="1066800" y="5334000"/>
            <a:ext cx="6934200" cy="609600"/>
          </a:xfrm>
          <a:prstGeom prst="rect">
            <a:avLst/>
          </a:prstGeom>
          <a:solidFill>
            <a:srgbClr val="99CC00"/>
          </a:solidFill>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marL="342900" indent="-342900" algn="ctr" defTabSz="457200" eaLnBrk="1" fontAlgn="auto" hangingPunct="1">
              <a:spcBef>
                <a:spcPct val="20000"/>
              </a:spcBef>
              <a:spcAft>
                <a:spcPts val="0"/>
              </a:spcAft>
              <a:defRPr/>
            </a:pPr>
            <a:r>
              <a:rPr lang="en-US" sz="3200" dirty="0">
                <a:solidFill>
                  <a:prstClr val="white"/>
                </a:solidFill>
              </a:rPr>
              <a:t>Contact us at </a:t>
            </a:r>
            <a:r>
              <a:rPr lang="en-US" sz="3200" u="sng" dirty="0">
                <a:solidFill>
                  <a:prstClr val="white"/>
                </a:solidFill>
              </a:rPr>
              <a:t>heal@gih.org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72233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310" y="1218277"/>
            <a:ext cx="7928702" cy="875961"/>
          </a:xfrm>
        </p:spPr>
        <p:txBody>
          <a:bodyPr>
            <a:normAutofit/>
          </a:bodyPr>
          <a:lstStyle/>
          <a:p>
            <a:r>
              <a:rPr lang="en-US" sz="4000" dirty="0"/>
              <a:t>Healthy Food Financing Programs</a:t>
            </a:r>
          </a:p>
        </p:txBody>
      </p:sp>
      <p:pic>
        <p:nvPicPr>
          <p:cNvPr id="5" name="Picture 4" descr="HealthyFoods_infographic.jpg"/>
          <p:cNvPicPr>
            <a:picLocks noChangeAspect="1"/>
          </p:cNvPicPr>
          <p:nvPr/>
        </p:nvPicPr>
        <p:blipFill>
          <a:blip r:embed="rId3"/>
          <a:stretch>
            <a:fillRect/>
          </a:stretch>
        </p:blipFill>
        <p:spPr>
          <a:xfrm>
            <a:off x="201871" y="2671916"/>
            <a:ext cx="8760200" cy="1386255"/>
          </a:xfrm>
          <a:prstGeom prst="rect">
            <a:avLst/>
          </a:prstGeom>
        </p:spPr>
      </p:pic>
      <p:pic>
        <p:nvPicPr>
          <p:cNvPr id="7" name="Picture 6" descr="CFWF_Tag_WEB.jpg"/>
          <p:cNvPicPr>
            <a:picLocks noChangeAspect="1"/>
          </p:cNvPicPr>
          <p:nvPr/>
        </p:nvPicPr>
        <p:blipFill>
          <a:blip r:embed="rId4" cstate="print"/>
          <a:stretch>
            <a:fillRect/>
          </a:stretch>
        </p:blipFill>
        <p:spPr>
          <a:xfrm>
            <a:off x="1087056" y="4058171"/>
            <a:ext cx="1958208" cy="2433611"/>
          </a:xfrm>
          <a:prstGeom prst="rect">
            <a:avLst/>
          </a:prstGeom>
        </p:spPr>
      </p:pic>
      <p:pic>
        <p:nvPicPr>
          <p:cNvPr id="6" name="Picture 5"/>
          <p:cNvPicPr>
            <a:picLocks noChangeAspect="1"/>
          </p:cNvPicPr>
          <p:nvPr/>
        </p:nvPicPr>
        <p:blipFill>
          <a:blip r:embed="rId5"/>
          <a:stretch>
            <a:fillRect/>
          </a:stretch>
        </p:blipFill>
        <p:spPr>
          <a:xfrm>
            <a:off x="6135418" y="4178104"/>
            <a:ext cx="2736082" cy="1769808"/>
          </a:xfrm>
          <a:prstGeom prst="rect">
            <a:avLst/>
          </a:prstGeom>
        </p:spPr>
      </p:pic>
      <p:pic>
        <p:nvPicPr>
          <p:cNvPr id="1026" name="Picture 2" descr="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7673" y="4715986"/>
            <a:ext cx="2061976" cy="1596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06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310" y="943093"/>
            <a:ext cx="7641781" cy="703371"/>
          </a:xfrm>
        </p:spPr>
        <p:txBody>
          <a:bodyPr>
            <a:normAutofit/>
          </a:bodyPr>
          <a:lstStyle/>
          <a:p>
            <a:r>
              <a:rPr lang="en-US" sz="3200" b="1" dirty="0"/>
              <a:t>Various Financing Sources</a:t>
            </a:r>
          </a:p>
        </p:txBody>
      </p:sp>
      <p:pic>
        <p:nvPicPr>
          <p:cNvPr id="7" name="Picture 6"/>
          <p:cNvPicPr>
            <a:picLocks noChangeAspect="1"/>
          </p:cNvPicPr>
          <p:nvPr/>
        </p:nvPicPr>
        <p:blipFill>
          <a:blip r:embed="rId2"/>
          <a:stretch>
            <a:fillRect/>
          </a:stretch>
        </p:blipFill>
        <p:spPr>
          <a:xfrm>
            <a:off x="54076" y="1646464"/>
            <a:ext cx="9089924" cy="3956647"/>
          </a:xfrm>
          <a:prstGeom prst="rect">
            <a:avLst/>
          </a:prstGeom>
        </p:spPr>
      </p:pic>
      <p:sp>
        <p:nvSpPr>
          <p:cNvPr id="8" name="TextBox 7"/>
          <p:cNvSpPr txBox="1"/>
          <p:nvPr/>
        </p:nvSpPr>
        <p:spPr>
          <a:xfrm>
            <a:off x="1988289" y="5486401"/>
            <a:ext cx="5073822"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8F928E"/>
                </a:solidFill>
                <a:effectLst/>
                <a:uLnTx/>
                <a:uFillTx/>
              </a:rPr>
              <a:t>support in amounts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8F928E"/>
                </a:solidFill>
                <a:effectLst/>
                <a:uLnTx/>
                <a:uFillTx/>
              </a:rPr>
              <a:t>from $250,000 to $3,000,000</a:t>
            </a:r>
          </a:p>
        </p:txBody>
      </p:sp>
    </p:spTree>
    <p:extLst>
      <p:ext uri="{BB962C8B-B14F-4D97-AF65-F5344CB8AC3E}">
        <p14:creationId xmlns:p14="http://schemas.microsoft.com/office/powerpoint/2010/main" val="319549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310" y="943093"/>
            <a:ext cx="7641781" cy="703371"/>
          </a:xfrm>
        </p:spPr>
        <p:txBody>
          <a:bodyPr>
            <a:normAutofit/>
          </a:bodyPr>
          <a:lstStyle/>
          <a:p>
            <a:r>
              <a:rPr lang="en-US" sz="3200" b="1" dirty="0"/>
              <a:t>Various Financing Products</a:t>
            </a:r>
          </a:p>
        </p:txBody>
      </p:sp>
      <p:sp>
        <p:nvSpPr>
          <p:cNvPr id="4" name="Rounded Rectangle 3"/>
          <p:cNvSpPr/>
          <p:nvPr/>
        </p:nvSpPr>
        <p:spPr>
          <a:xfrm>
            <a:off x="4682432" y="4992035"/>
            <a:ext cx="3543836" cy="1333384"/>
          </a:xfrm>
          <a:prstGeom prst="round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TextBox 4"/>
          <p:cNvSpPr txBox="1"/>
          <p:nvPr/>
        </p:nvSpPr>
        <p:spPr>
          <a:xfrm>
            <a:off x="6357353" y="4965973"/>
            <a:ext cx="1837078"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52BCC6"/>
                </a:solidFill>
                <a:effectLst/>
                <a:uLnTx/>
                <a:uFillTx/>
                <a:latin typeface="Georgia"/>
                <a:cs typeface="Georgia"/>
              </a:rPr>
              <a:t>New Markets Tax Credits</a:t>
            </a:r>
            <a:endParaRPr kumimoji="0" lang="en-US" sz="2200" b="0" i="0" u="none" strike="noStrike" kern="0" cap="none" spc="0" normalizeH="0" baseline="0" noProof="0" dirty="0">
              <a:ln>
                <a:noFill/>
              </a:ln>
              <a:solidFill>
                <a:sysClr val="windowText" lastClr="000000"/>
              </a:solidFill>
              <a:effectLst/>
              <a:uLnTx/>
              <a:uFillTx/>
              <a:latin typeface="Georgia" panose="02040502050405020303" pitchFamily="18" charset="0"/>
            </a:endParaRPr>
          </a:p>
        </p:txBody>
      </p:sp>
      <p:pic>
        <p:nvPicPr>
          <p:cNvPr id="6" name="Picture 5"/>
          <p:cNvPicPr>
            <a:picLocks noChangeAspect="1"/>
          </p:cNvPicPr>
          <p:nvPr/>
        </p:nvPicPr>
        <p:blipFill>
          <a:blip r:embed="rId2"/>
          <a:stretch>
            <a:fillRect/>
          </a:stretch>
        </p:blipFill>
        <p:spPr>
          <a:xfrm>
            <a:off x="4900247" y="5036226"/>
            <a:ext cx="1220286" cy="1227865"/>
          </a:xfrm>
          <a:prstGeom prst="rect">
            <a:avLst/>
          </a:prstGeom>
        </p:spPr>
      </p:pic>
      <p:pic>
        <p:nvPicPr>
          <p:cNvPr id="3" name="Picture 2"/>
          <p:cNvPicPr>
            <a:picLocks noChangeAspect="1"/>
          </p:cNvPicPr>
          <p:nvPr/>
        </p:nvPicPr>
        <p:blipFill>
          <a:blip r:embed="rId3"/>
          <a:stretch>
            <a:fillRect/>
          </a:stretch>
        </p:blipFill>
        <p:spPr>
          <a:xfrm>
            <a:off x="737278" y="1620529"/>
            <a:ext cx="7575844" cy="3345444"/>
          </a:xfrm>
          <a:prstGeom prst="rect">
            <a:avLst/>
          </a:prstGeom>
        </p:spPr>
      </p:pic>
      <p:sp>
        <p:nvSpPr>
          <p:cNvPr id="22" name="TextBox 21"/>
          <p:cNvSpPr txBox="1"/>
          <p:nvPr/>
        </p:nvSpPr>
        <p:spPr>
          <a:xfrm>
            <a:off x="57717" y="5173104"/>
            <a:ext cx="4605710"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8F928E"/>
                </a:solidFill>
                <a:effectLst/>
                <a:uLnTx/>
                <a:uFillTx/>
              </a:rPr>
              <a:t>End products in amounts from $2,500 to $5,000,000+</a:t>
            </a:r>
          </a:p>
        </p:txBody>
      </p:sp>
    </p:spTree>
    <p:extLst>
      <p:ext uri="{BB962C8B-B14F-4D97-AF65-F5344CB8AC3E}">
        <p14:creationId xmlns:p14="http://schemas.microsoft.com/office/powerpoint/2010/main" val="2875552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1143000"/>
          </a:xfrm>
        </p:spPr>
        <p:txBody>
          <a:bodyPr/>
          <a:lstStyle/>
          <a:p>
            <a:r>
              <a:rPr lang="en-US" sz="3600" dirty="0"/>
              <a:t>MICHIGAN GOOD FOOD FUND</a:t>
            </a:r>
            <a:br>
              <a:rPr lang="en-US" sz="3600" dirty="0"/>
            </a:br>
            <a:r>
              <a:rPr lang="en-US" sz="3200" dirty="0"/>
              <a:t>Investors &amp; Funders</a:t>
            </a:r>
            <a:endParaRPr lang="en-US" sz="3000" dirty="0"/>
          </a:p>
        </p:txBody>
      </p:sp>
      <p:sp>
        <p:nvSpPr>
          <p:cNvPr id="8" name="Content Placeholder 2"/>
          <p:cNvSpPr>
            <a:spLocks noGrp="1"/>
          </p:cNvSpPr>
          <p:nvPr>
            <p:ph idx="4294967295"/>
          </p:nvPr>
        </p:nvSpPr>
        <p:spPr>
          <a:xfrm>
            <a:off x="4642026" y="2234789"/>
            <a:ext cx="4009603" cy="4072226"/>
          </a:xfrm>
          <a:prstGeom prst="rect">
            <a:avLst/>
          </a:prstGeom>
        </p:spPr>
        <p:txBody>
          <a:bodyPr/>
          <a:lstStyle/>
          <a:p>
            <a:pPr marL="0" indent="0">
              <a:spcBef>
                <a:spcPts val="0"/>
              </a:spcBef>
              <a:spcAft>
                <a:spcPts val="800"/>
              </a:spcAft>
              <a:buNone/>
            </a:pPr>
            <a:r>
              <a:rPr lang="en-US" sz="1800" b="1" dirty="0"/>
              <a:t>Fisher Foundation</a:t>
            </a:r>
            <a:br>
              <a:rPr lang="en-US" sz="1800" b="1" dirty="0"/>
            </a:br>
            <a:r>
              <a:rPr lang="en-US" sz="1800" dirty="0"/>
              <a:t>$250,000 PRI</a:t>
            </a:r>
          </a:p>
          <a:p>
            <a:pPr marL="0" indent="0">
              <a:spcBef>
                <a:spcPts val="0"/>
              </a:spcBef>
              <a:spcAft>
                <a:spcPts val="800"/>
              </a:spcAft>
              <a:buNone/>
            </a:pPr>
            <a:r>
              <a:rPr lang="en-US" sz="1800" b="1" dirty="0"/>
              <a:t>The </a:t>
            </a:r>
            <a:r>
              <a:rPr lang="en-US" sz="1800" b="1" dirty="0" err="1"/>
              <a:t>Kresge</a:t>
            </a:r>
            <a:r>
              <a:rPr lang="en-US" sz="1800" b="1" dirty="0"/>
              <a:t> Foundation</a:t>
            </a:r>
            <a:br>
              <a:rPr lang="en-US" sz="1800" b="1" dirty="0"/>
            </a:br>
            <a:r>
              <a:rPr lang="en-US" sz="1800" dirty="0"/>
              <a:t>$500,000 Grant</a:t>
            </a:r>
          </a:p>
          <a:p>
            <a:pPr marL="0" indent="0">
              <a:spcBef>
                <a:spcPts val="0"/>
              </a:spcBef>
              <a:spcAft>
                <a:spcPts val="800"/>
              </a:spcAft>
              <a:buNone/>
            </a:pPr>
            <a:r>
              <a:rPr lang="en-US" sz="1800" b="1" dirty="0"/>
              <a:t>The </a:t>
            </a:r>
            <a:r>
              <a:rPr lang="en-US" sz="1800" b="1" dirty="0" err="1"/>
              <a:t>Kresge</a:t>
            </a:r>
            <a:r>
              <a:rPr lang="en-US" sz="1800" b="1" dirty="0"/>
              <a:t> Foundation</a:t>
            </a:r>
            <a:br>
              <a:rPr lang="en-US" sz="1800" b="1" dirty="0"/>
            </a:br>
            <a:r>
              <a:rPr lang="en-US" sz="1800" dirty="0"/>
              <a:t>$800,000 PRI</a:t>
            </a:r>
          </a:p>
          <a:p>
            <a:pPr marL="0" indent="0">
              <a:spcBef>
                <a:spcPts val="0"/>
              </a:spcBef>
              <a:spcAft>
                <a:spcPts val="800"/>
              </a:spcAft>
              <a:buNone/>
            </a:pPr>
            <a:r>
              <a:rPr lang="en-US" sz="1800" b="1" dirty="0"/>
              <a:t>Northern Trust Bank</a:t>
            </a:r>
            <a:br>
              <a:rPr lang="en-US" sz="1800" b="1" dirty="0"/>
            </a:br>
            <a:r>
              <a:rPr lang="en-US" sz="1800" dirty="0"/>
              <a:t>$1,000,000 PRI</a:t>
            </a:r>
          </a:p>
          <a:p>
            <a:pPr marL="0" indent="0">
              <a:spcBef>
                <a:spcPts val="0"/>
              </a:spcBef>
              <a:spcAft>
                <a:spcPts val="800"/>
              </a:spcAft>
              <a:buNone/>
            </a:pPr>
            <a:r>
              <a:rPr lang="en-US" sz="1800" b="1" dirty="0"/>
              <a:t>W.K. Kellogg Foundation</a:t>
            </a:r>
            <a:br>
              <a:rPr lang="en-US" sz="1800" b="1" dirty="0"/>
            </a:br>
            <a:r>
              <a:rPr lang="en-US" sz="1800" dirty="0"/>
              <a:t>$3,000,000 PRI</a:t>
            </a:r>
          </a:p>
          <a:p>
            <a:pPr marL="0" indent="0">
              <a:spcBef>
                <a:spcPts val="0"/>
              </a:spcBef>
              <a:buNone/>
            </a:pPr>
            <a:r>
              <a:rPr lang="en-US" sz="1800" b="1" dirty="0"/>
              <a:t>CDFI HFFI </a:t>
            </a:r>
          </a:p>
          <a:p>
            <a:pPr marL="0" indent="0">
              <a:spcBef>
                <a:spcPts val="0"/>
              </a:spcBef>
              <a:buNone/>
            </a:pPr>
            <a:r>
              <a:rPr lang="en-US" sz="1800" dirty="0"/>
              <a:t>$3,000,000 Grant</a:t>
            </a:r>
          </a:p>
          <a:p>
            <a:pPr marL="0" indent="0">
              <a:spcBef>
                <a:spcPts val="0"/>
              </a:spcBef>
              <a:buNone/>
            </a:pPr>
            <a:endParaRPr lang="en-US" sz="2000" dirty="0"/>
          </a:p>
          <a:p>
            <a:pPr marL="0" indent="0">
              <a:spcBef>
                <a:spcPts val="0"/>
              </a:spcBef>
              <a:buNone/>
            </a:pPr>
            <a:endParaRPr lang="en-US" sz="2000" dirty="0"/>
          </a:p>
        </p:txBody>
      </p:sp>
      <p:pic>
        <p:nvPicPr>
          <p:cNvPr id="10" name="Picture 2" descr="Inline image 1"/>
          <p:cNvPicPr>
            <a:picLocks noGrp="1" noChangeAspect="1" noChangeArrowheads="1"/>
          </p:cNvPicPr>
          <p:nvPr>
            <p:ph idx="18"/>
          </p:nvPr>
        </p:nvPicPr>
        <p:blipFill rotWithShape="1">
          <a:blip r:embed="rId3" cstate="screen">
            <a:extLst>
              <a:ext uri="{28A0092B-C50C-407E-A947-70E740481C1C}">
                <a14:useLocalDpi xmlns:a14="http://schemas.microsoft.com/office/drawing/2010/main"/>
              </a:ext>
            </a:extLst>
          </a:blip>
          <a:srcRect l="7927" t="-76" r="6359" b="-82"/>
          <a:stretch/>
        </p:blipFill>
        <p:spPr bwMode="auto">
          <a:xfrm>
            <a:off x="0" y="2274264"/>
            <a:ext cx="4267200" cy="3903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228599" y="1676400"/>
            <a:ext cx="7707923"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8F928E"/>
                </a:solidFill>
                <a:effectLst/>
                <a:uLnTx/>
                <a:uFillTx/>
              </a:rPr>
              <a:t>$30 million public-private partnership: </a:t>
            </a:r>
          </a:p>
        </p:txBody>
      </p:sp>
    </p:spTree>
    <p:extLst>
      <p:ext uri="{BB962C8B-B14F-4D97-AF65-F5344CB8AC3E}">
        <p14:creationId xmlns:p14="http://schemas.microsoft.com/office/powerpoint/2010/main" val="227480794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1219200"/>
          </a:xfrm>
        </p:spPr>
        <p:txBody>
          <a:bodyPr/>
          <a:lstStyle/>
          <a:p>
            <a:r>
              <a:rPr lang="en-US" sz="3000" dirty="0"/>
              <a:t>MICHIGAN GOOD FOOD FUND</a:t>
            </a:r>
            <a:br>
              <a:rPr lang="en-US" sz="3000" dirty="0"/>
            </a:br>
            <a:r>
              <a:rPr lang="en-US" sz="3000" dirty="0"/>
              <a:t>Across the value chain</a:t>
            </a:r>
          </a:p>
        </p:txBody>
      </p:sp>
      <p:sp>
        <p:nvSpPr>
          <p:cNvPr id="4" name="Content Placeholder 2"/>
          <p:cNvSpPr>
            <a:spLocks noGrp="1"/>
          </p:cNvSpPr>
          <p:nvPr>
            <p:ph idx="4294967295"/>
          </p:nvPr>
        </p:nvSpPr>
        <p:spPr>
          <a:xfrm>
            <a:off x="4935415" y="1565497"/>
            <a:ext cx="4208585" cy="4049857"/>
          </a:xfrm>
          <a:prstGeom prst="rect">
            <a:avLst/>
          </a:prstGeom>
        </p:spPr>
        <p:txBody>
          <a:bodyPr/>
          <a:lstStyle/>
          <a:p>
            <a:r>
              <a:rPr lang="en-US" sz="1600" b="1" dirty="0">
                <a:solidFill>
                  <a:srgbClr val="000000"/>
                </a:solidFill>
              </a:rPr>
              <a:t>Retail</a:t>
            </a:r>
          </a:p>
          <a:p>
            <a:pPr lvl="1"/>
            <a:r>
              <a:rPr lang="en-US" sz="1600" dirty="0">
                <a:solidFill>
                  <a:srgbClr val="000000"/>
                </a:solidFill>
              </a:rPr>
              <a:t>Grocery Stores &amp; Coops</a:t>
            </a:r>
          </a:p>
          <a:p>
            <a:pPr lvl="1"/>
            <a:r>
              <a:rPr lang="en-US" sz="1600" dirty="0">
                <a:solidFill>
                  <a:srgbClr val="000000"/>
                </a:solidFill>
              </a:rPr>
              <a:t>Farm Markets</a:t>
            </a:r>
          </a:p>
          <a:p>
            <a:pPr>
              <a:buFont typeface="Arial" panose="020B0604020202020204" pitchFamily="34" charset="0"/>
              <a:buChar char="•"/>
            </a:pPr>
            <a:r>
              <a:rPr lang="en-US" sz="1600" b="1" dirty="0">
                <a:solidFill>
                  <a:srgbClr val="000000"/>
                </a:solidFill>
              </a:rPr>
              <a:t>Value-Added Processing</a:t>
            </a:r>
            <a:endParaRPr lang="en-US" sz="1600" dirty="0">
              <a:solidFill>
                <a:srgbClr val="000000"/>
              </a:solidFill>
            </a:endParaRPr>
          </a:p>
          <a:p>
            <a:pPr lvl="1"/>
            <a:r>
              <a:rPr lang="en-US" sz="1600" dirty="0">
                <a:solidFill>
                  <a:srgbClr val="000000"/>
                </a:solidFill>
              </a:rPr>
              <a:t>Artisanal Products (pickling, olive oil, seasonings, smoothies, juice, coffee, jerky, granola)</a:t>
            </a:r>
          </a:p>
          <a:p>
            <a:r>
              <a:rPr lang="en-US" sz="1600" b="1" dirty="0">
                <a:solidFill>
                  <a:srgbClr val="000000"/>
                </a:solidFill>
              </a:rPr>
              <a:t>Growers / Processors </a:t>
            </a:r>
          </a:p>
          <a:p>
            <a:pPr lvl="1"/>
            <a:r>
              <a:rPr lang="en-US" sz="1600" dirty="0">
                <a:solidFill>
                  <a:srgbClr val="000000"/>
                </a:solidFill>
              </a:rPr>
              <a:t>Farms</a:t>
            </a:r>
          </a:p>
          <a:p>
            <a:pPr lvl="1"/>
            <a:r>
              <a:rPr lang="en-US" sz="1600" dirty="0" err="1">
                <a:solidFill>
                  <a:srgbClr val="000000"/>
                </a:solidFill>
              </a:rPr>
              <a:t>Aquaponics</a:t>
            </a:r>
            <a:endParaRPr lang="en-US" sz="1600" dirty="0">
              <a:solidFill>
                <a:srgbClr val="000000"/>
              </a:solidFill>
            </a:endParaRPr>
          </a:p>
          <a:p>
            <a:pPr lvl="1"/>
            <a:r>
              <a:rPr lang="en-US" sz="1600" dirty="0">
                <a:solidFill>
                  <a:srgbClr val="000000"/>
                </a:solidFill>
              </a:rPr>
              <a:t>Urban Agriculture</a:t>
            </a:r>
          </a:p>
          <a:p>
            <a:r>
              <a:rPr lang="en-US" sz="1600" b="1" dirty="0">
                <a:solidFill>
                  <a:srgbClr val="000000"/>
                </a:solidFill>
              </a:rPr>
              <a:t>Other</a:t>
            </a:r>
          </a:p>
          <a:p>
            <a:pPr lvl="1"/>
            <a:r>
              <a:rPr lang="en-US" sz="1600" dirty="0">
                <a:solidFill>
                  <a:srgbClr val="000000"/>
                </a:solidFill>
              </a:rPr>
              <a:t>Food Service / Catering</a:t>
            </a:r>
          </a:p>
          <a:p>
            <a:pPr lvl="1"/>
            <a:r>
              <a:rPr lang="en-US" sz="1600" dirty="0">
                <a:solidFill>
                  <a:srgbClr val="000000"/>
                </a:solidFill>
              </a:rPr>
              <a:t>Incubator / Education</a:t>
            </a:r>
          </a:p>
        </p:txBody>
      </p:sp>
      <p:pic>
        <p:nvPicPr>
          <p:cNvPr id="6" name="Picture 5"/>
          <p:cNvPicPr>
            <a:picLocks noChangeAspect="1"/>
          </p:cNvPicPr>
          <p:nvPr/>
        </p:nvPicPr>
        <p:blipFill rotWithShape="1">
          <a:blip r:embed="rId3"/>
          <a:srcRect t="3701"/>
          <a:stretch/>
        </p:blipFill>
        <p:spPr>
          <a:xfrm>
            <a:off x="0" y="1588943"/>
            <a:ext cx="4935415" cy="4569605"/>
          </a:xfrm>
          <a:prstGeom prst="rect">
            <a:avLst/>
          </a:prstGeom>
        </p:spPr>
      </p:pic>
      <p:sp>
        <p:nvSpPr>
          <p:cNvPr id="3" name="TextBox 2"/>
          <p:cNvSpPr txBox="1"/>
          <p:nvPr/>
        </p:nvSpPr>
        <p:spPr>
          <a:xfrm>
            <a:off x="4935415" y="5706417"/>
            <a:ext cx="4256293"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8F928E"/>
                </a:solidFill>
                <a:effectLst/>
                <a:uLnTx/>
                <a:uFillTx/>
              </a:rPr>
              <a:t>Requests range from $5,000 to $5,000,000</a:t>
            </a:r>
          </a:p>
        </p:txBody>
      </p:sp>
    </p:spTree>
    <p:extLst>
      <p:ext uri="{BB962C8B-B14F-4D97-AF65-F5344CB8AC3E}">
        <p14:creationId xmlns:p14="http://schemas.microsoft.com/office/powerpoint/2010/main" val="1501702373"/>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Capital Impact">
      <a:dk1>
        <a:sysClr val="windowText" lastClr="000000"/>
      </a:dk1>
      <a:lt1>
        <a:sysClr val="window" lastClr="FFFFFF"/>
      </a:lt1>
      <a:dk2>
        <a:srgbClr val="2B4783"/>
      </a:dk2>
      <a:lt2>
        <a:srgbClr val="EEECE1"/>
      </a:lt2>
      <a:accent1>
        <a:srgbClr val="2B4783"/>
      </a:accent1>
      <a:accent2>
        <a:srgbClr val="F3E54F"/>
      </a:accent2>
      <a:accent3>
        <a:srgbClr val="29A067"/>
      </a:accent3>
      <a:accent4>
        <a:srgbClr val="D0D2E5"/>
      </a:accent4>
      <a:accent5>
        <a:srgbClr val="8E928F"/>
      </a:accent5>
      <a:accent6>
        <a:srgbClr val="8B8CB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27898</TotalTime>
  <Words>1908</Words>
  <Application>Microsoft Office PowerPoint</Application>
  <PresentationFormat>On-screen Show (4:3)</PresentationFormat>
  <Paragraphs>255</Paragraphs>
  <Slides>36</Slides>
  <Notes>23</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36</vt:i4>
      </vt:variant>
    </vt:vector>
  </HeadingPairs>
  <TitlesOfParts>
    <vt:vector size="56" baseType="lpstr">
      <vt:lpstr>ＭＳ Ｐゴシック</vt:lpstr>
      <vt:lpstr>宋体</vt:lpstr>
      <vt:lpstr>Arial</vt:lpstr>
      <vt:lpstr>Arial Black</vt:lpstr>
      <vt:lpstr>Avenir Light</vt:lpstr>
      <vt:lpstr>BentonSans Regular</vt:lpstr>
      <vt:lpstr>Calibri</vt:lpstr>
      <vt:lpstr>Calibri Light</vt:lpstr>
      <vt:lpstr>Courier New</vt:lpstr>
      <vt:lpstr>Georgia</vt:lpstr>
      <vt:lpstr>Knockout 51 Middleweight</vt:lpstr>
      <vt:lpstr>Lucida Grande</vt:lpstr>
      <vt:lpstr>Times New Roman</vt:lpstr>
      <vt:lpstr>Verdana</vt:lpstr>
      <vt:lpstr>Wingdings</vt:lpstr>
      <vt:lpstr>Office Theme</vt:lpstr>
      <vt:lpstr>1_Office Theme</vt:lpstr>
      <vt:lpstr>3_Office Theme</vt:lpstr>
      <vt:lpstr>2_Office Theme</vt:lpstr>
      <vt:lpstr>4_Office Theme</vt:lpstr>
      <vt:lpstr>Healthy Food Financing Initiatives: Lessons from Ohio on a Growing National Movement   December 6, 2016 4:00 p.m. Eastern  Cosponsored with Sustainable Agriculture and Food Systems Funders</vt:lpstr>
      <vt:lpstr>Capital Impact Partners</vt:lpstr>
      <vt:lpstr>Over 30 years, working to address systemic poverty, build equitable communities, create healthy communities and ensure inclusive growth </vt:lpstr>
      <vt:lpstr>PowerPoint Presentation</vt:lpstr>
      <vt:lpstr>Healthy Food Financing Programs</vt:lpstr>
      <vt:lpstr>Various Financing Sources</vt:lpstr>
      <vt:lpstr>Various Financing Products</vt:lpstr>
      <vt:lpstr>MICHIGAN GOOD FOOD FUND Investors &amp; Funders</vt:lpstr>
      <vt:lpstr>MICHIGAN GOOD FOOD FUND Across the value chain</vt:lpstr>
      <vt:lpstr>Other Trends in Healthy Food</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StephanieK</dc:creator>
  <cp:lastModifiedBy>Erica Sue Watkins</cp:lastModifiedBy>
  <cp:revision>1698</cp:revision>
  <dcterms:created xsi:type="dcterms:W3CDTF">2001-06-13T17:42:32Z</dcterms:created>
  <dcterms:modified xsi:type="dcterms:W3CDTF">2016-12-06T14:29:57Z</dcterms:modified>
</cp:coreProperties>
</file>