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40"/>
  </p:notesMasterIdLst>
  <p:sldIdLst>
    <p:sldId id="257" r:id="rId4"/>
    <p:sldId id="276" r:id="rId5"/>
    <p:sldId id="260" r:id="rId6"/>
    <p:sldId id="281" r:id="rId7"/>
    <p:sldId id="282" r:id="rId8"/>
    <p:sldId id="283" r:id="rId9"/>
    <p:sldId id="284" r:id="rId10"/>
    <p:sldId id="285" r:id="rId11"/>
    <p:sldId id="264" r:id="rId12"/>
    <p:sldId id="305" r:id="rId13"/>
    <p:sldId id="316" r:id="rId14"/>
    <p:sldId id="317" r:id="rId15"/>
    <p:sldId id="318" r:id="rId16"/>
    <p:sldId id="268" r:id="rId17"/>
    <p:sldId id="315" r:id="rId18"/>
    <p:sldId id="299" r:id="rId19"/>
    <p:sldId id="300" r:id="rId20"/>
    <p:sldId id="301" r:id="rId21"/>
    <p:sldId id="302" r:id="rId22"/>
    <p:sldId id="287" r:id="rId23"/>
    <p:sldId id="288" r:id="rId24"/>
    <p:sldId id="289" r:id="rId25"/>
    <p:sldId id="296" r:id="rId26"/>
    <p:sldId id="298" r:id="rId27"/>
    <p:sldId id="307" r:id="rId28"/>
    <p:sldId id="294" r:id="rId29"/>
    <p:sldId id="314" r:id="rId30"/>
    <p:sldId id="303" r:id="rId31"/>
    <p:sldId id="304" r:id="rId32"/>
    <p:sldId id="295" r:id="rId33"/>
    <p:sldId id="313" r:id="rId34"/>
    <p:sldId id="308" r:id="rId35"/>
    <p:sldId id="309" r:id="rId36"/>
    <p:sldId id="312" r:id="rId37"/>
    <p:sldId id="310" r:id="rId38"/>
    <p:sldId id="31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0000" autoAdjust="0"/>
  </p:normalViewPr>
  <p:slideViewPr>
    <p:cSldViewPr>
      <p:cViewPr varScale="1">
        <p:scale>
          <a:sx n="93" d="100"/>
          <a:sy n="93" d="100"/>
        </p:scale>
        <p:origin x="-2154"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6021E-5CBF-4EB5-887A-8795BC67D9E2}" type="datetimeFigureOut">
              <a:rPr lang="en-US" smtClean="0"/>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43F50-D4C0-4AE2-8A03-179EF0122F53}" type="slidenum">
              <a:rPr lang="en-US" smtClean="0"/>
              <a:t>‹#›</a:t>
            </a:fld>
            <a:endParaRPr lang="en-US"/>
          </a:p>
        </p:txBody>
      </p:sp>
    </p:spTree>
    <p:extLst>
      <p:ext uri="{BB962C8B-B14F-4D97-AF65-F5344CB8AC3E}">
        <p14:creationId xmlns:p14="http://schemas.microsoft.com/office/powerpoint/2010/main" val="189850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600">
                <a:solidFill>
                  <a:schemeClr val="tx1"/>
                </a:solidFill>
                <a:latin typeface="Times" pitchFamily="18" charset="0"/>
                <a:ea typeface="MS PGothic" pitchFamily="34" charset="-128"/>
              </a:defRPr>
            </a:lvl1pPr>
            <a:lvl2pPr marL="742950" indent="-285750" defTabSz="938213">
              <a:defRPr sz="2600">
                <a:solidFill>
                  <a:schemeClr val="tx1"/>
                </a:solidFill>
                <a:latin typeface="Times" pitchFamily="18" charset="0"/>
                <a:ea typeface="MS PGothic" pitchFamily="34" charset="-128"/>
              </a:defRPr>
            </a:lvl2pPr>
            <a:lvl3pPr marL="1143000" indent="-228600" defTabSz="938213">
              <a:defRPr sz="2600">
                <a:solidFill>
                  <a:schemeClr val="tx1"/>
                </a:solidFill>
                <a:latin typeface="Times" pitchFamily="18" charset="0"/>
                <a:ea typeface="MS PGothic" pitchFamily="34" charset="-128"/>
              </a:defRPr>
            </a:lvl3pPr>
            <a:lvl4pPr marL="1600200" indent="-228600" defTabSz="938213">
              <a:defRPr sz="2600">
                <a:solidFill>
                  <a:schemeClr val="tx1"/>
                </a:solidFill>
                <a:latin typeface="Times" pitchFamily="18" charset="0"/>
                <a:ea typeface="MS PGothic" pitchFamily="34" charset="-128"/>
              </a:defRPr>
            </a:lvl4pPr>
            <a:lvl5pPr marL="2057400" indent="-228600" defTabSz="938213">
              <a:defRPr sz="2600">
                <a:solidFill>
                  <a:schemeClr val="tx1"/>
                </a:solidFill>
                <a:latin typeface="Times" pitchFamily="18" charset="0"/>
                <a:ea typeface="MS PGothic" pitchFamily="34" charset="-128"/>
              </a:defRPr>
            </a:lvl5pPr>
            <a:lvl6pPr marL="25146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6pPr>
            <a:lvl7pPr marL="29718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7pPr>
            <a:lvl8pPr marL="34290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8pPr>
            <a:lvl9pPr marL="38862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9pPr>
          </a:lstStyle>
          <a:p>
            <a:fld id="{2F5A3E78-AD14-4857-ADD3-EBA0DC99890C}" type="slidenum">
              <a:rPr lang="en-US" sz="1300" smtClean="0">
                <a:solidFill>
                  <a:prstClr val="black"/>
                </a:solidFill>
                <a:latin typeface="Arial" charset="0"/>
              </a:rPr>
              <a:pPr/>
              <a:t>1</a:t>
            </a:fld>
            <a:endParaRPr lang="en-US" sz="1300" smtClean="0">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685800" y="4344026"/>
            <a:ext cx="5486400" cy="4650074"/>
          </a:xfrm>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4D6992C7-F18A-466E-BE99-A4558C3FDFBC}"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107" charset="0"/>
                <a:cs typeface="Arial" charset="0"/>
              </a:defRPr>
            </a:lvl1pPr>
            <a:lvl2pPr marL="729057" indent="-280406" eaLnBrk="0" hangingPunct="0">
              <a:defRPr>
                <a:solidFill>
                  <a:schemeClr val="tx1"/>
                </a:solidFill>
                <a:latin typeface="Calibri" pitchFamily="-107" charset="0"/>
                <a:cs typeface="Arial" charset="0"/>
              </a:defRPr>
            </a:lvl2pPr>
            <a:lvl3pPr marL="1121626" indent="-224325" eaLnBrk="0" hangingPunct="0">
              <a:defRPr>
                <a:solidFill>
                  <a:schemeClr val="tx1"/>
                </a:solidFill>
                <a:latin typeface="Calibri" pitchFamily="-107" charset="0"/>
                <a:cs typeface="Arial" charset="0"/>
              </a:defRPr>
            </a:lvl3pPr>
            <a:lvl4pPr marL="1570276" indent="-224325" eaLnBrk="0" hangingPunct="0">
              <a:defRPr>
                <a:solidFill>
                  <a:schemeClr val="tx1"/>
                </a:solidFill>
                <a:latin typeface="Calibri" pitchFamily="-107" charset="0"/>
                <a:cs typeface="Arial" charset="0"/>
              </a:defRPr>
            </a:lvl4pPr>
            <a:lvl5pPr marL="2018927" indent="-224325" eaLnBrk="0" hangingPunct="0">
              <a:defRPr>
                <a:solidFill>
                  <a:schemeClr val="tx1"/>
                </a:solidFill>
                <a:latin typeface="Calibri" pitchFamily="-107" charset="0"/>
                <a:cs typeface="Arial" charset="0"/>
              </a:defRPr>
            </a:lvl5pPr>
            <a:lvl6pPr marL="2467577" indent="-224325" eaLnBrk="0" fontAlgn="base" hangingPunct="0">
              <a:spcBef>
                <a:spcPct val="0"/>
              </a:spcBef>
              <a:spcAft>
                <a:spcPct val="0"/>
              </a:spcAft>
              <a:defRPr>
                <a:solidFill>
                  <a:schemeClr val="tx1"/>
                </a:solidFill>
                <a:latin typeface="Calibri" pitchFamily="-107" charset="0"/>
                <a:cs typeface="Arial" charset="0"/>
              </a:defRPr>
            </a:lvl6pPr>
            <a:lvl7pPr marL="2916227" indent="-224325" eaLnBrk="0" fontAlgn="base" hangingPunct="0">
              <a:spcBef>
                <a:spcPct val="0"/>
              </a:spcBef>
              <a:spcAft>
                <a:spcPct val="0"/>
              </a:spcAft>
              <a:defRPr>
                <a:solidFill>
                  <a:schemeClr val="tx1"/>
                </a:solidFill>
                <a:latin typeface="Calibri" pitchFamily="-107" charset="0"/>
                <a:cs typeface="Arial" charset="0"/>
              </a:defRPr>
            </a:lvl7pPr>
            <a:lvl8pPr marL="3364878" indent="-224325" eaLnBrk="0" fontAlgn="base" hangingPunct="0">
              <a:spcBef>
                <a:spcPct val="0"/>
              </a:spcBef>
              <a:spcAft>
                <a:spcPct val="0"/>
              </a:spcAft>
              <a:defRPr>
                <a:solidFill>
                  <a:schemeClr val="tx1"/>
                </a:solidFill>
                <a:latin typeface="Calibri" pitchFamily="-107" charset="0"/>
                <a:cs typeface="Arial" charset="0"/>
              </a:defRPr>
            </a:lvl8pPr>
            <a:lvl9pPr marL="3813528" indent="-224325" eaLnBrk="0" fontAlgn="base" hangingPunct="0">
              <a:spcBef>
                <a:spcPct val="0"/>
              </a:spcBef>
              <a:spcAft>
                <a:spcPct val="0"/>
              </a:spcAft>
              <a:defRPr>
                <a:solidFill>
                  <a:schemeClr val="tx1"/>
                </a:solidFill>
                <a:latin typeface="Calibri" pitchFamily="-107" charset="0"/>
                <a:cs typeface="Arial" charset="0"/>
              </a:defRPr>
            </a:lvl9pPr>
          </a:lstStyle>
          <a:p>
            <a:fld id="{BB38DF47-191F-47DC-9269-1B0DEFF4D1F5}" type="slidenum">
              <a:rPr lang="en-US" altLang="en-US" smtClean="0"/>
              <a:pPr/>
              <a:t>16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107"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107" charset="0"/>
                <a:cs typeface="Arial" charset="0"/>
              </a:defRPr>
            </a:lvl1pPr>
            <a:lvl2pPr marL="729057" indent="-280406" eaLnBrk="0" hangingPunct="0">
              <a:defRPr>
                <a:solidFill>
                  <a:schemeClr val="tx1"/>
                </a:solidFill>
                <a:latin typeface="Calibri" pitchFamily="-107" charset="0"/>
                <a:cs typeface="Arial" charset="0"/>
              </a:defRPr>
            </a:lvl2pPr>
            <a:lvl3pPr marL="1121626" indent="-224325" eaLnBrk="0" hangingPunct="0">
              <a:defRPr>
                <a:solidFill>
                  <a:schemeClr val="tx1"/>
                </a:solidFill>
                <a:latin typeface="Calibri" pitchFamily="-107" charset="0"/>
                <a:cs typeface="Arial" charset="0"/>
              </a:defRPr>
            </a:lvl3pPr>
            <a:lvl4pPr marL="1570276" indent="-224325" eaLnBrk="0" hangingPunct="0">
              <a:defRPr>
                <a:solidFill>
                  <a:schemeClr val="tx1"/>
                </a:solidFill>
                <a:latin typeface="Calibri" pitchFamily="-107" charset="0"/>
                <a:cs typeface="Arial" charset="0"/>
              </a:defRPr>
            </a:lvl4pPr>
            <a:lvl5pPr marL="2018927" indent="-224325" eaLnBrk="0" hangingPunct="0">
              <a:defRPr>
                <a:solidFill>
                  <a:schemeClr val="tx1"/>
                </a:solidFill>
                <a:latin typeface="Calibri" pitchFamily="-107" charset="0"/>
                <a:cs typeface="Arial" charset="0"/>
              </a:defRPr>
            </a:lvl5pPr>
            <a:lvl6pPr marL="2467577" indent="-224325" eaLnBrk="0" fontAlgn="base" hangingPunct="0">
              <a:spcBef>
                <a:spcPct val="0"/>
              </a:spcBef>
              <a:spcAft>
                <a:spcPct val="0"/>
              </a:spcAft>
              <a:defRPr>
                <a:solidFill>
                  <a:schemeClr val="tx1"/>
                </a:solidFill>
                <a:latin typeface="Calibri" pitchFamily="-107" charset="0"/>
                <a:cs typeface="Arial" charset="0"/>
              </a:defRPr>
            </a:lvl6pPr>
            <a:lvl7pPr marL="2916227" indent="-224325" eaLnBrk="0" fontAlgn="base" hangingPunct="0">
              <a:spcBef>
                <a:spcPct val="0"/>
              </a:spcBef>
              <a:spcAft>
                <a:spcPct val="0"/>
              </a:spcAft>
              <a:defRPr>
                <a:solidFill>
                  <a:schemeClr val="tx1"/>
                </a:solidFill>
                <a:latin typeface="Calibri" pitchFamily="-107" charset="0"/>
                <a:cs typeface="Arial" charset="0"/>
              </a:defRPr>
            </a:lvl7pPr>
            <a:lvl8pPr marL="3364878" indent="-224325" eaLnBrk="0" fontAlgn="base" hangingPunct="0">
              <a:spcBef>
                <a:spcPct val="0"/>
              </a:spcBef>
              <a:spcAft>
                <a:spcPct val="0"/>
              </a:spcAft>
              <a:defRPr>
                <a:solidFill>
                  <a:schemeClr val="tx1"/>
                </a:solidFill>
                <a:latin typeface="Calibri" pitchFamily="-107" charset="0"/>
                <a:cs typeface="Arial" charset="0"/>
              </a:defRPr>
            </a:lvl8pPr>
            <a:lvl9pPr marL="3813528" indent="-224325" eaLnBrk="0" fontAlgn="base" hangingPunct="0">
              <a:spcBef>
                <a:spcPct val="0"/>
              </a:spcBef>
              <a:spcAft>
                <a:spcPct val="0"/>
              </a:spcAft>
              <a:defRPr>
                <a:solidFill>
                  <a:schemeClr val="tx1"/>
                </a:solidFill>
                <a:latin typeface="Calibri" pitchFamily="-107" charset="0"/>
                <a:cs typeface="Arial" charset="0"/>
              </a:defRPr>
            </a:lvl9pPr>
          </a:lstStyle>
          <a:p>
            <a:fld id="{71F3B90B-0B09-4BC8-83C9-A62C131DCADB}" type="slidenum">
              <a:rPr lang="en-US" altLang="en-US" smtClean="0"/>
              <a:pPr/>
              <a:t>17</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107"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107" charset="0"/>
                <a:cs typeface="Arial" charset="0"/>
              </a:defRPr>
            </a:lvl1pPr>
            <a:lvl2pPr marL="729057" indent="-280406" eaLnBrk="0" hangingPunct="0">
              <a:defRPr>
                <a:solidFill>
                  <a:schemeClr val="tx1"/>
                </a:solidFill>
                <a:latin typeface="Calibri" pitchFamily="-107" charset="0"/>
                <a:cs typeface="Arial" charset="0"/>
              </a:defRPr>
            </a:lvl2pPr>
            <a:lvl3pPr marL="1121626" indent="-224325" eaLnBrk="0" hangingPunct="0">
              <a:defRPr>
                <a:solidFill>
                  <a:schemeClr val="tx1"/>
                </a:solidFill>
                <a:latin typeface="Calibri" pitchFamily="-107" charset="0"/>
                <a:cs typeface="Arial" charset="0"/>
              </a:defRPr>
            </a:lvl3pPr>
            <a:lvl4pPr marL="1570276" indent="-224325" eaLnBrk="0" hangingPunct="0">
              <a:defRPr>
                <a:solidFill>
                  <a:schemeClr val="tx1"/>
                </a:solidFill>
                <a:latin typeface="Calibri" pitchFamily="-107" charset="0"/>
                <a:cs typeface="Arial" charset="0"/>
              </a:defRPr>
            </a:lvl4pPr>
            <a:lvl5pPr marL="2018927" indent="-224325" eaLnBrk="0" hangingPunct="0">
              <a:defRPr>
                <a:solidFill>
                  <a:schemeClr val="tx1"/>
                </a:solidFill>
                <a:latin typeface="Calibri" pitchFamily="-107" charset="0"/>
                <a:cs typeface="Arial" charset="0"/>
              </a:defRPr>
            </a:lvl5pPr>
            <a:lvl6pPr marL="2467577" indent="-224325" eaLnBrk="0" fontAlgn="base" hangingPunct="0">
              <a:spcBef>
                <a:spcPct val="0"/>
              </a:spcBef>
              <a:spcAft>
                <a:spcPct val="0"/>
              </a:spcAft>
              <a:defRPr>
                <a:solidFill>
                  <a:schemeClr val="tx1"/>
                </a:solidFill>
                <a:latin typeface="Calibri" pitchFamily="-107" charset="0"/>
                <a:cs typeface="Arial" charset="0"/>
              </a:defRPr>
            </a:lvl6pPr>
            <a:lvl7pPr marL="2916227" indent="-224325" eaLnBrk="0" fontAlgn="base" hangingPunct="0">
              <a:spcBef>
                <a:spcPct val="0"/>
              </a:spcBef>
              <a:spcAft>
                <a:spcPct val="0"/>
              </a:spcAft>
              <a:defRPr>
                <a:solidFill>
                  <a:schemeClr val="tx1"/>
                </a:solidFill>
                <a:latin typeface="Calibri" pitchFamily="-107" charset="0"/>
                <a:cs typeface="Arial" charset="0"/>
              </a:defRPr>
            </a:lvl7pPr>
            <a:lvl8pPr marL="3364878" indent="-224325" eaLnBrk="0" fontAlgn="base" hangingPunct="0">
              <a:spcBef>
                <a:spcPct val="0"/>
              </a:spcBef>
              <a:spcAft>
                <a:spcPct val="0"/>
              </a:spcAft>
              <a:defRPr>
                <a:solidFill>
                  <a:schemeClr val="tx1"/>
                </a:solidFill>
                <a:latin typeface="Calibri" pitchFamily="-107" charset="0"/>
                <a:cs typeface="Arial" charset="0"/>
              </a:defRPr>
            </a:lvl8pPr>
            <a:lvl9pPr marL="3813528" indent="-224325" eaLnBrk="0" fontAlgn="base" hangingPunct="0">
              <a:spcBef>
                <a:spcPct val="0"/>
              </a:spcBef>
              <a:spcAft>
                <a:spcPct val="0"/>
              </a:spcAft>
              <a:defRPr>
                <a:solidFill>
                  <a:schemeClr val="tx1"/>
                </a:solidFill>
                <a:latin typeface="Calibri" pitchFamily="-107" charset="0"/>
                <a:cs typeface="Arial" charset="0"/>
              </a:defRPr>
            </a:lvl9pPr>
          </a:lstStyle>
          <a:p>
            <a:fld id="{3EFA158B-82D3-46AB-889F-B4EDB8E8F42F}" type="slidenum">
              <a:rPr lang="en-US" altLang="en-US" smtClean="0"/>
              <a:pPr/>
              <a:t>18</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107"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107" charset="0"/>
                <a:cs typeface="Arial" charset="0"/>
              </a:defRPr>
            </a:lvl1pPr>
            <a:lvl2pPr marL="729057" indent="-280406" eaLnBrk="0" hangingPunct="0">
              <a:defRPr>
                <a:solidFill>
                  <a:schemeClr val="tx1"/>
                </a:solidFill>
                <a:latin typeface="Calibri" pitchFamily="-107" charset="0"/>
                <a:cs typeface="Arial" charset="0"/>
              </a:defRPr>
            </a:lvl2pPr>
            <a:lvl3pPr marL="1121626" indent="-224325" eaLnBrk="0" hangingPunct="0">
              <a:defRPr>
                <a:solidFill>
                  <a:schemeClr val="tx1"/>
                </a:solidFill>
                <a:latin typeface="Calibri" pitchFamily="-107" charset="0"/>
                <a:cs typeface="Arial" charset="0"/>
              </a:defRPr>
            </a:lvl3pPr>
            <a:lvl4pPr marL="1570276" indent="-224325" eaLnBrk="0" hangingPunct="0">
              <a:defRPr>
                <a:solidFill>
                  <a:schemeClr val="tx1"/>
                </a:solidFill>
                <a:latin typeface="Calibri" pitchFamily="-107" charset="0"/>
                <a:cs typeface="Arial" charset="0"/>
              </a:defRPr>
            </a:lvl4pPr>
            <a:lvl5pPr marL="2018927" indent="-224325" eaLnBrk="0" hangingPunct="0">
              <a:defRPr>
                <a:solidFill>
                  <a:schemeClr val="tx1"/>
                </a:solidFill>
                <a:latin typeface="Calibri" pitchFamily="-107" charset="0"/>
                <a:cs typeface="Arial" charset="0"/>
              </a:defRPr>
            </a:lvl5pPr>
            <a:lvl6pPr marL="2467577" indent="-224325" eaLnBrk="0" fontAlgn="base" hangingPunct="0">
              <a:spcBef>
                <a:spcPct val="0"/>
              </a:spcBef>
              <a:spcAft>
                <a:spcPct val="0"/>
              </a:spcAft>
              <a:defRPr>
                <a:solidFill>
                  <a:schemeClr val="tx1"/>
                </a:solidFill>
                <a:latin typeface="Calibri" pitchFamily="-107" charset="0"/>
                <a:cs typeface="Arial" charset="0"/>
              </a:defRPr>
            </a:lvl6pPr>
            <a:lvl7pPr marL="2916227" indent="-224325" eaLnBrk="0" fontAlgn="base" hangingPunct="0">
              <a:spcBef>
                <a:spcPct val="0"/>
              </a:spcBef>
              <a:spcAft>
                <a:spcPct val="0"/>
              </a:spcAft>
              <a:defRPr>
                <a:solidFill>
                  <a:schemeClr val="tx1"/>
                </a:solidFill>
                <a:latin typeface="Calibri" pitchFamily="-107" charset="0"/>
                <a:cs typeface="Arial" charset="0"/>
              </a:defRPr>
            </a:lvl7pPr>
            <a:lvl8pPr marL="3364878" indent="-224325" eaLnBrk="0" fontAlgn="base" hangingPunct="0">
              <a:spcBef>
                <a:spcPct val="0"/>
              </a:spcBef>
              <a:spcAft>
                <a:spcPct val="0"/>
              </a:spcAft>
              <a:defRPr>
                <a:solidFill>
                  <a:schemeClr val="tx1"/>
                </a:solidFill>
                <a:latin typeface="Calibri" pitchFamily="-107" charset="0"/>
                <a:cs typeface="Arial" charset="0"/>
              </a:defRPr>
            </a:lvl8pPr>
            <a:lvl9pPr marL="3813528" indent="-224325" eaLnBrk="0" fontAlgn="base" hangingPunct="0">
              <a:spcBef>
                <a:spcPct val="0"/>
              </a:spcBef>
              <a:spcAft>
                <a:spcPct val="0"/>
              </a:spcAft>
              <a:defRPr>
                <a:solidFill>
                  <a:schemeClr val="tx1"/>
                </a:solidFill>
                <a:latin typeface="Calibri" pitchFamily="-107" charset="0"/>
                <a:cs typeface="Arial" charset="0"/>
              </a:defRPr>
            </a:lvl9pPr>
          </a:lstStyle>
          <a:p>
            <a:fld id="{64AA8520-9A12-4884-A25F-4B92FF1DE9A9}" type="slidenum">
              <a:rPr lang="en-US" altLang="en-US" smtClean="0"/>
              <a:pPr/>
              <a:t>19</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D09DF-C428-4189-B726-3AAE0D111F05}" type="slidenum">
              <a:rPr lang="en-US" smtClean="0"/>
              <a:t>20</a:t>
            </a:fld>
            <a:endParaRPr lang="en-US"/>
          </a:p>
        </p:txBody>
      </p:sp>
    </p:spTree>
    <p:extLst>
      <p:ext uri="{BB962C8B-B14F-4D97-AF65-F5344CB8AC3E}">
        <p14:creationId xmlns:p14="http://schemas.microsoft.com/office/powerpoint/2010/main" val="240669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D09DF-C428-4189-B726-3AAE0D111F05}" type="slidenum">
              <a:rPr lang="en-US" smtClean="0"/>
              <a:t>21</a:t>
            </a:fld>
            <a:endParaRPr lang="en-US"/>
          </a:p>
        </p:txBody>
      </p:sp>
    </p:spTree>
    <p:extLst>
      <p:ext uri="{BB962C8B-B14F-4D97-AF65-F5344CB8AC3E}">
        <p14:creationId xmlns:p14="http://schemas.microsoft.com/office/powerpoint/2010/main" val="240669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6D09DF-C428-4189-B726-3AAE0D111F05}" type="slidenum">
              <a:rPr lang="en-US" smtClean="0"/>
              <a:t>23</a:t>
            </a:fld>
            <a:endParaRPr lang="en-US"/>
          </a:p>
        </p:txBody>
      </p:sp>
    </p:spTree>
    <p:extLst>
      <p:ext uri="{BB962C8B-B14F-4D97-AF65-F5344CB8AC3E}">
        <p14:creationId xmlns:p14="http://schemas.microsoft.com/office/powerpoint/2010/main" val="240669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43F50-D4C0-4AE2-8A03-179EF0122F53}" type="slidenum">
              <a:rPr lang="en-US" smtClean="0"/>
              <a:t>24</a:t>
            </a:fld>
            <a:endParaRPr lang="en-US"/>
          </a:p>
        </p:txBody>
      </p:sp>
    </p:spTree>
    <p:extLst>
      <p:ext uri="{BB962C8B-B14F-4D97-AF65-F5344CB8AC3E}">
        <p14:creationId xmlns:p14="http://schemas.microsoft.com/office/powerpoint/2010/main" val="113629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6D09DF-C428-4189-B726-3AAE0D111F05}" type="slidenum">
              <a:rPr lang="en-US" smtClean="0"/>
              <a:t>25</a:t>
            </a:fld>
            <a:endParaRPr lang="en-US"/>
          </a:p>
        </p:txBody>
      </p:sp>
    </p:spTree>
    <p:extLst>
      <p:ext uri="{BB962C8B-B14F-4D97-AF65-F5344CB8AC3E}">
        <p14:creationId xmlns:p14="http://schemas.microsoft.com/office/powerpoint/2010/main" val="240669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p:sp>
      <p:sp>
        <p:nvSpPr>
          <p:cNvPr id="31747" name="Rectangle 2"/>
          <p:cNvSpPr>
            <a:spLocks noGrp="1" noChangeArrowheads="1"/>
          </p:cNvSpPr>
          <p:nvPr>
            <p:ph type="body" idx="1"/>
          </p:nvPr>
        </p:nvSpPr>
        <p:spPr>
          <a:xfrm>
            <a:off x="685800" y="4343400"/>
            <a:ext cx="5486400" cy="4425846"/>
          </a:xfrm>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07"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107" charset="0"/>
                <a:cs typeface="Arial" charset="0"/>
              </a:defRPr>
            </a:lvl1pPr>
            <a:lvl2pPr marL="729057" indent="-280406" eaLnBrk="0" hangingPunct="0">
              <a:defRPr>
                <a:solidFill>
                  <a:schemeClr val="tx1"/>
                </a:solidFill>
                <a:latin typeface="Calibri" pitchFamily="-107" charset="0"/>
                <a:cs typeface="Arial" charset="0"/>
              </a:defRPr>
            </a:lvl2pPr>
            <a:lvl3pPr marL="1121626" indent="-224325" eaLnBrk="0" hangingPunct="0">
              <a:defRPr>
                <a:solidFill>
                  <a:schemeClr val="tx1"/>
                </a:solidFill>
                <a:latin typeface="Calibri" pitchFamily="-107" charset="0"/>
                <a:cs typeface="Arial" charset="0"/>
              </a:defRPr>
            </a:lvl3pPr>
            <a:lvl4pPr marL="1570276" indent="-224325" eaLnBrk="0" hangingPunct="0">
              <a:defRPr>
                <a:solidFill>
                  <a:schemeClr val="tx1"/>
                </a:solidFill>
                <a:latin typeface="Calibri" pitchFamily="-107" charset="0"/>
                <a:cs typeface="Arial" charset="0"/>
              </a:defRPr>
            </a:lvl4pPr>
            <a:lvl5pPr marL="2018927" indent="-224325" eaLnBrk="0" hangingPunct="0">
              <a:defRPr>
                <a:solidFill>
                  <a:schemeClr val="tx1"/>
                </a:solidFill>
                <a:latin typeface="Calibri" pitchFamily="-107" charset="0"/>
                <a:cs typeface="Arial" charset="0"/>
              </a:defRPr>
            </a:lvl5pPr>
            <a:lvl6pPr marL="2467577" indent="-224325" eaLnBrk="0" fontAlgn="base" hangingPunct="0">
              <a:spcBef>
                <a:spcPct val="0"/>
              </a:spcBef>
              <a:spcAft>
                <a:spcPct val="0"/>
              </a:spcAft>
              <a:defRPr>
                <a:solidFill>
                  <a:schemeClr val="tx1"/>
                </a:solidFill>
                <a:latin typeface="Calibri" pitchFamily="-107" charset="0"/>
                <a:cs typeface="Arial" charset="0"/>
              </a:defRPr>
            </a:lvl6pPr>
            <a:lvl7pPr marL="2916227" indent="-224325" eaLnBrk="0" fontAlgn="base" hangingPunct="0">
              <a:spcBef>
                <a:spcPct val="0"/>
              </a:spcBef>
              <a:spcAft>
                <a:spcPct val="0"/>
              </a:spcAft>
              <a:defRPr>
                <a:solidFill>
                  <a:schemeClr val="tx1"/>
                </a:solidFill>
                <a:latin typeface="Calibri" pitchFamily="-107" charset="0"/>
                <a:cs typeface="Arial" charset="0"/>
              </a:defRPr>
            </a:lvl7pPr>
            <a:lvl8pPr marL="3364878" indent="-224325" eaLnBrk="0" fontAlgn="base" hangingPunct="0">
              <a:spcBef>
                <a:spcPct val="0"/>
              </a:spcBef>
              <a:spcAft>
                <a:spcPct val="0"/>
              </a:spcAft>
              <a:defRPr>
                <a:solidFill>
                  <a:schemeClr val="tx1"/>
                </a:solidFill>
                <a:latin typeface="Calibri" pitchFamily="-107" charset="0"/>
                <a:cs typeface="Arial" charset="0"/>
              </a:defRPr>
            </a:lvl8pPr>
            <a:lvl9pPr marL="3813528" indent="-224325" eaLnBrk="0" fontAlgn="base" hangingPunct="0">
              <a:spcBef>
                <a:spcPct val="0"/>
              </a:spcBef>
              <a:spcAft>
                <a:spcPct val="0"/>
              </a:spcAft>
              <a:defRPr>
                <a:solidFill>
                  <a:schemeClr val="tx1"/>
                </a:solidFill>
                <a:latin typeface="Calibri" pitchFamily="-107" charset="0"/>
                <a:cs typeface="Arial" charset="0"/>
              </a:defRPr>
            </a:lvl9pPr>
          </a:lstStyle>
          <a:p>
            <a:fld id="{3C6A83A6-C35D-4441-BD1A-18211C2EC9CA}" type="slidenum">
              <a:rPr lang="en-US" smtClean="0"/>
              <a:pPr/>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543F50-D4C0-4AE2-8A03-179EF0122F53}" type="slidenum">
              <a:rPr lang="en-US" smtClean="0"/>
              <a:t>33</a:t>
            </a:fld>
            <a:endParaRPr lang="en-US"/>
          </a:p>
        </p:txBody>
      </p:sp>
    </p:spTree>
    <p:extLst>
      <p:ext uri="{BB962C8B-B14F-4D97-AF65-F5344CB8AC3E}">
        <p14:creationId xmlns:p14="http://schemas.microsoft.com/office/powerpoint/2010/main" val="3606607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4542D46B-C9DC-405C-8402-D58BE9BF8F26}" type="slidenum">
              <a:rPr lang="en-US">
                <a:solidFill>
                  <a:prstClr val="black"/>
                </a:solidFill>
              </a:rPr>
              <a:pPr>
                <a:defRPr/>
              </a:pPr>
              <a:t>36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10C05CC-4ADA-4102-9CB2-54B9E15B266A}"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543F50-D4C0-4AE2-8A03-179EF0122F53}" type="slidenum">
              <a:rPr lang="en-US" smtClean="0"/>
              <a:t>7</a:t>
            </a:fld>
            <a:endParaRPr lang="en-US"/>
          </a:p>
        </p:txBody>
      </p:sp>
    </p:spTree>
    <p:extLst>
      <p:ext uri="{BB962C8B-B14F-4D97-AF65-F5344CB8AC3E}">
        <p14:creationId xmlns:p14="http://schemas.microsoft.com/office/powerpoint/2010/main" val="239538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685800" y="4344026"/>
            <a:ext cx="5486400" cy="4650074"/>
          </a:xfrm>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4D6992C7-F18A-466E-BE99-A4558C3FDFBC}"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D09DF-C428-4189-B726-3AAE0D111F05}" type="slidenum">
              <a:rPr lang="en-US" smtClean="0"/>
              <a:t>10</a:t>
            </a:fld>
            <a:endParaRPr lang="en-US"/>
          </a:p>
        </p:txBody>
      </p:sp>
    </p:spTree>
    <p:extLst>
      <p:ext uri="{BB962C8B-B14F-4D97-AF65-F5344CB8AC3E}">
        <p14:creationId xmlns:p14="http://schemas.microsoft.com/office/powerpoint/2010/main" val="240669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685800" y="4344026"/>
            <a:ext cx="5486400" cy="4650074"/>
          </a:xfrm>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4D6992C7-F18A-466E-BE99-A4558C3FDFBC}"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685800" y="4344026"/>
            <a:ext cx="5486400" cy="4575123"/>
          </a:xfrm>
          <a:noFill/>
          <a:ln/>
        </p:spPr>
        <p:txBody>
          <a:bodyPr/>
          <a:lstStyle/>
          <a:p>
            <a:endParaRPr lang="en-US" sz="1400" dirty="0" smtClean="0"/>
          </a:p>
        </p:txBody>
      </p:sp>
      <p:sp>
        <p:nvSpPr>
          <p:cNvPr id="4" name="Slide Number Placeholder 3"/>
          <p:cNvSpPr>
            <a:spLocks noGrp="1"/>
          </p:cNvSpPr>
          <p:nvPr>
            <p:ph type="sldNum" sz="quarter" idx="5"/>
          </p:nvPr>
        </p:nvSpPr>
        <p:spPr/>
        <p:txBody>
          <a:bodyPr/>
          <a:lstStyle/>
          <a:p>
            <a:pPr>
              <a:defRPr/>
            </a:pPr>
            <a:fld id="{29977D91-B1C3-4E5E-B65A-EACD2BE785C6}"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600">
                <a:solidFill>
                  <a:schemeClr val="tx1"/>
                </a:solidFill>
                <a:latin typeface="Times" pitchFamily="18" charset="0"/>
                <a:ea typeface="MS PGothic" pitchFamily="34" charset="-128"/>
              </a:defRPr>
            </a:lvl1pPr>
            <a:lvl2pPr marL="742950" indent="-285750" defTabSz="938213">
              <a:defRPr sz="2600">
                <a:solidFill>
                  <a:schemeClr val="tx1"/>
                </a:solidFill>
                <a:latin typeface="Times" pitchFamily="18" charset="0"/>
                <a:ea typeface="MS PGothic" pitchFamily="34" charset="-128"/>
              </a:defRPr>
            </a:lvl2pPr>
            <a:lvl3pPr marL="1143000" indent="-228600" defTabSz="938213">
              <a:defRPr sz="2600">
                <a:solidFill>
                  <a:schemeClr val="tx1"/>
                </a:solidFill>
                <a:latin typeface="Times" pitchFamily="18" charset="0"/>
                <a:ea typeface="MS PGothic" pitchFamily="34" charset="-128"/>
              </a:defRPr>
            </a:lvl3pPr>
            <a:lvl4pPr marL="1600200" indent="-228600" defTabSz="938213">
              <a:defRPr sz="2600">
                <a:solidFill>
                  <a:schemeClr val="tx1"/>
                </a:solidFill>
                <a:latin typeface="Times" pitchFamily="18" charset="0"/>
                <a:ea typeface="MS PGothic" pitchFamily="34" charset="-128"/>
              </a:defRPr>
            </a:lvl4pPr>
            <a:lvl5pPr marL="2057400" indent="-228600" defTabSz="938213">
              <a:defRPr sz="2600">
                <a:solidFill>
                  <a:schemeClr val="tx1"/>
                </a:solidFill>
                <a:latin typeface="Times" pitchFamily="18" charset="0"/>
                <a:ea typeface="MS PGothic" pitchFamily="34" charset="-128"/>
              </a:defRPr>
            </a:lvl5pPr>
            <a:lvl6pPr marL="25146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6pPr>
            <a:lvl7pPr marL="29718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7pPr>
            <a:lvl8pPr marL="34290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8pPr>
            <a:lvl9pPr marL="3886200" indent="-228600" defTabSz="938213" eaLnBrk="0" fontAlgn="base" hangingPunct="0">
              <a:spcBef>
                <a:spcPct val="0"/>
              </a:spcBef>
              <a:spcAft>
                <a:spcPct val="0"/>
              </a:spcAft>
              <a:defRPr sz="2600">
                <a:solidFill>
                  <a:schemeClr val="tx1"/>
                </a:solidFill>
                <a:latin typeface="Times" pitchFamily="18" charset="0"/>
                <a:ea typeface="MS PGothic" pitchFamily="34" charset="-128"/>
              </a:defRPr>
            </a:lvl9pPr>
          </a:lstStyle>
          <a:p>
            <a:fld id="{A599E95E-70E5-4D7A-B3C1-117260B8AA7C}" type="slidenum">
              <a:rPr lang="en-US" sz="1300" smtClean="0">
                <a:solidFill>
                  <a:prstClr val="black"/>
                </a:solidFill>
                <a:latin typeface="Arial" charset="0"/>
              </a:rPr>
              <a:pPr/>
              <a:t>14</a:t>
            </a:fld>
            <a:endParaRPr lang="en-US" sz="1300"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BB572-BE4A-41B3-A6DD-033560863C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4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C7981E-9999-4A68-A774-DD2485A487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0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9B59EF-ADFB-42E9-A758-60DB63FB2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51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F0E19D-0B0B-437E-AC54-5DA73E12D0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156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EFB2CE-D4FA-472D-896A-6522A9D026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5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DCF8B7-D052-48C9-AE02-CF2841796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41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9BB572-BE4A-41B3-A6DD-033560863C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982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98BD5-F1B5-40D3-B3AF-FB1C7B67D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73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54CB8-5F6B-46F5-B02C-0D7B8F254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58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138451-84D0-4A0A-89B1-1537040B02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74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BAC1DC-BC44-416F-99CD-CB07B5C089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434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98BD5-F1B5-40D3-B3AF-FB1C7B67D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3296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2690BF-AEE8-4F8D-B50B-4CD80395B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518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DC8E63-A33D-459C-95E5-70946F3BBB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466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58C344-856E-4294-ADDE-A8D78CA993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749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92FD0-0302-450C-B743-9C11708187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8731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C7981E-9999-4A68-A774-DD2485A487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7103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9B59EF-ADFB-42E9-A758-60DB63FB2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2005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F0E19D-0B0B-437E-AC54-5DA73E12D0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7912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EFB2CE-D4FA-472D-896A-6522A9D026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1453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DCF8B7-D052-48C9-AE02-CF2841796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5595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8348CC-CB7E-46BE-9A56-F87F184BA3D3}"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246F-7BB5-465D-B6C5-4A4CD77FFA2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424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54CB8-5F6B-46F5-B02C-0D7B8F254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75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348CC-CB7E-46BE-9A56-F87F184BA3D3}"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246F-7BB5-465D-B6C5-4A4CD77FFA29}" type="slidenum">
              <a:rPr lang="en-US" smtClean="0"/>
              <a:pPr/>
              <a:t>‹#›</a:t>
            </a:fld>
            <a:endParaRPr lang="en-US"/>
          </a:p>
        </p:txBody>
      </p:sp>
    </p:spTree>
    <p:extLst>
      <p:ext uri="{BB962C8B-B14F-4D97-AF65-F5344CB8AC3E}">
        <p14:creationId xmlns:p14="http://schemas.microsoft.com/office/powerpoint/2010/main" val="3982343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8348CC-CB7E-46BE-9A56-F87F184BA3D3}"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246F-7BB5-465D-B6C5-4A4CD77FFA29}"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848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8348CC-CB7E-46BE-9A56-F87F184BA3D3}"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B246F-7BB5-465D-B6C5-4A4CD77FFA29}" type="slidenum">
              <a:rPr lang="en-US" smtClean="0"/>
              <a:pPr/>
              <a:t>‹#›</a:t>
            </a:fld>
            <a:endParaRPr lang="en-US"/>
          </a:p>
        </p:txBody>
      </p:sp>
    </p:spTree>
    <p:extLst>
      <p:ext uri="{BB962C8B-B14F-4D97-AF65-F5344CB8AC3E}">
        <p14:creationId xmlns:p14="http://schemas.microsoft.com/office/powerpoint/2010/main" val="1552806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8348CC-CB7E-46BE-9A56-F87F184BA3D3}" type="datetimeFigureOut">
              <a:rPr lang="en-US" smtClean="0"/>
              <a:pPr/>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B246F-7BB5-465D-B6C5-4A4CD77FFA2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531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348CC-CB7E-46BE-9A56-F87F184BA3D3}" type="datetimeFigureOut">
              <a:rPr lang="en-US" smtClean="0"/>
              <a:pPr/>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B246F-7BB5-465D-B6C5-4A4CD77FFA29}" type="slidenum">
              <a:rPr lang="en-US" smtClean="0"/>
              <a:pPr/>
              <a:t>‹#›</a:t>
            </a:fld>
            <a:endParaRPr lang="en-US"/>
          </a:p>
        </p:txBody>
      </p:sp>
    </p:spTree>
    <p:extLst>
      <p:ext uri="{BB962C8B-B14F-4D97-AF65-F5344CB8AC3E}">
        <p14:creationId xmlns:p14="http://schemas.microsoft.com/office/powerpoint/2010/main" val="3512925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348CC-CB7E-46BE-9A56-F87F184BA3D3}" type="datetimeFigureOut">
              <a:rPr lang="en-US" smtClean="0"/>
              <a:pPr/>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B246F-7BB5-465D-B6C5-4A4CD77FFA29}" type="slidenum">
              <a:rPr lang="en-US" smtClean="0"/>
              <a:pPr/>
              <a:t>‹#›</a:t>
            </a:fld>
            <a:endParaRPr lang="en-US"/>
          </a:p>
        </p:txBody>
      </p:sp>
    </p:spTree>
    <p:extLst>
      <p:ext uri="{BB962C8B-B14F-4D97-AF65-F5344CB8AC3E}">
        <p14:creationId xmlns:p14="http://schemas.microsoft.com/office/powerpoint/2010/main" val="2824638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348CC-CB7E-46BE-9A56-F87F184BA3D3}"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B246F-7BB5-465D-B6C5-4A4CD77FFA29}"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113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348CC-CB7E-46BE-9A56-F87F184BA3D3}"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B246F-7BB5-465D-B6C5-4A4CD77FFA29}" type="slidenum">
              <a:rPr lang="en-US" smtClean="0"/>
              <a:pPr/>
              <a:t>‹#›</a:t>
            </a:fld>
            <a:endParaRPr lang="en-US"/>
          </a:p>
        </p:txBody>
      </p:sp>
    </p:spTree>
    <p:extLst>
      <p:ext uri="{BB962C8B-B14F-4D97-AF65-F5344CB8AC3E}">
        <p14:creationId xmlns:p14="http://schemas.microsoft.com/office/powerpoint/2010/main" val="556859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348CC-CB7E-46BE-9A56-F87F184BA3D3}"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246F-7BB5-465D-B6C5-4A4CD77FFA29}" type="slidenum">
              <a:rPr lang="en-US" smtClean="0"/>
              <a:pPr/>
              <a:t>‹#›</a:t>
            </a:fld>
            <a:endParaRPr lang="en-US"/>
          </a:p>
        </p:txBody>
      </p:sp>
    </p:spTree>
    <p:extLst>
      <p:ext uri="{BB962C8B-B14F-4D97-AF65-F5344CB8AC3E}">
        <p14:creationId xmlns:p14="http://schemas.microsoft.com/office/powerpoint/2010/main" val="1558218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8348CC-CB7E-46BE-9A56-F87F184BA3D3}"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246F-7BB5-465D-B6C5-4A4CD77FFA29}" type="slidenum">
              <a:rPr lang="en-US" smtClean="0"/>
              <a:pPr/>
              <a:t>‹#›</a:t>
            </a:fld>
            <a:endParaRPr lang="en-US"/>
          </a:p>
        </p:txBody>
      </p:sp>
    </p:spTree>
    <p:extLst>
      <p:ext uri="{BB962C8B-B14F-4D97-AF65-F5344CB8AC3E}">
        <p14:creationId xmlns:p14="http://schemas.microsoft.com/office/powerpoint/2010/main" val="402006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138451-84D0-4A0A-89B1-1537040B02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05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BAC1DC-BC44-416F-99CD-CB07B5C089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81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2690BF-AEE8-4F8D-B50B-4CD80395B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973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DC8E63-A33D-459C-95E5-70946F3BBB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283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58C344-856E-4294-ADDE-A8D78CA993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958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92FD0-0302-450C-B743-9C11708187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71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17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eaLnBrk="0" fontAlgn="base" hangingPunct="0">
              <a:spcBef>
                <a:spcPct val="0"/>
              </a:spcBef>
              <a:spcAft>
                <a:spcPct val="0"/>
              </a:spcAft>
              <a:defRPr/>
            </a:pPr>
            <a:endParaRPr lang="en-US">
              <a:solidFill>
                <a:srgbClr val="000000"/>
              </a:solidFill>
            </a:endParaRPr>
          </a:p>
        </p:txBody>
      </p:sp>
      <p:sp>
        <p:nvSpPr>
          <p:cNvPr id="13117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eaLnBrk="0" fontAlgn="base" hangingPunct="0">
              <a:spcBef>
                <a:spcPct val="0"/>
              </a:spcBef>
              <a:spcAft>
                <a:spcPct val="0"/>
              </a:spcAft>
              <a:defRPr/>
            </a:pPr>
            <a:endParaRPr lang="en-US">
              <a:solidFill>
                <a:srgbClr val="000000"/>
              </a:solidFill>
            </a:endParaRPr>
          </a:p>
        </p:txBody>
      </p:sp>
      <p:sp>
        <p:nvSpPr>
          <p:cNvPr id="13117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eaLnBrk="0" fontAlgn="base" hangingPunct="0">
              <a:spcBef>
                <a:spcPct val="0"/>
              </a:spcBef>
              <a:spcAft>
                <a:spcPct val="0"/>
              </a:spcAft>
              <a:defRPr/>
            </a:pPr>
            <a:fld id="{7852D1A9-FD12-431F-AF24-2F6146800DA2}"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pic>
        <p:nvPicPr>
          <p:cNvPr id="1031" name="Picture 7" descr="bottom"/>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80113"/>
            <a:ext cx="9145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187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b="1">
          <a:solidFill>
            <a:srgbClr val="FFCB1D"/>
          </a:solidFill>
          <a:latin typeface="+mj-lt"/>
          <a:ea typeface="+mj-ea"/>
          <a:cs typeface="+mj-cs"/>
        </a:defRPr>
      </a:lvl1pPr>
      <a:lvl2pPr algn="ctr" rtl="0" eaLnBrk="0" fontAlgn="base" hangingPunct="0">
        <a:spcBef>
          <a:spcPct val="0"/>
        </a:spcBef>
        <a:spcAft>
          <a:spcPct val="0"/>
        </a:spcAft>
        <a:defRPr sz="4400" b="1">
          <a:solidFill>
            <a:srgbClr val="FFCB1D"/>
          </a:solidFill>
          <a:latin typeface="Arial" charset="0"/>
          <a:ea typeface="MS PGothic" pitchFamily="34" charset="-128"/>
        </a:defRPr>
      </a:lvl2pPr>
      <a:lvl3pPr algn="ctr" rtl="0" eaLnBrk="0" fontAlgn="base" hangingPunct="0">
        <a:spcBef>
          <a:spcPct val="0"/>
        </a:spcBef>
        <a:spcAft>
          <a:spcPct val="0"/>
        </a:spcAft>
        <a:defRPr sz="4400" b="1">
          <a:solidFill>
            <a:srgbClr val="FFCB1D"/>
          </a:solidFill>
          <a:latin typeface="Arial" charset="0"/>
          <a:ea typeface="MS PGothic" pitchFamily="34" charset="-128"/>
        </a:defRPr>
      </a:lvl3pPr>
      <a:lvl4pPr algn="ctr" rtl="0" eaLnBrk="0" fontAlgn="base" hangingPunct="0">
        <a:spcBef>
          <a:spcPct val="0"/>
        </a:spcBef>
        <a:spcAft>
          <a:spcPct val="0"/>
        </a:spcAft>
        <a:defRPr sz="4400" b="1">
          <a:solidFill>
            <a:srgbClr val="FFCB1D"/>
          </a:solidFill>
          <a:latin typeface="Arial" charset="0"/>
          <a:ea typeface="MS PGothic" pitchFamily="34" charset="-128"/>
        </a:defRPr>
      </a:lvl4pPr>
      <a:lvl5pPr algn="ctr" rtl="0" eaLnBrk="0" fontAlgn="base" hangingPunct="0">
        <a:spcBef>
          <a:spcPct val="0"/>
        </a:spcBef>
        <a:spcAft>
          <a:spcPct val="0"/>
        </a:spcAft>
        <a:defRPr sz="4400" b="1">
          <a:solidFill>
            <a:srgbClr val="FFCB1D"/>
          </a:solidFill>
          <a:latin typeface="Arial" charset="0"/>
          <a:ea typeface="MS PGothic" pitchFamily="34" charset="-128"/>
        </a:defRPr>
      </a:lvl5pPr>
      <a:lvl6pPr marL="457200" algn="ctr" rtl="0" fontAlgn="base">
        <a:spcBef>
          <a:spcPct val="0"/>
        </a:spcBef>
        <a:spcAft>
          <a:spcPct val="0"/>
        </a:spcAft>
        <a:defRPr sz="4400">
          <a:solidFill>
            <a:srgbClr val="FFCB1D"/>
          </a:solidFill>
          <a:latin typeface="Arial" charset="0"/>
          <a:ea typeface="MS PGothic" pitchFamily="34" charset="-128"/>
        </a:defRPr>
      </a:lvl6pPr>
      <a:lvl7pPr marL="914400" algn="ctr" rtl="0" fontAlgn="base">
        <a:spcBef>
          <a:spcPct val="0"/>
        </a:spcBef>
        <a:spcAft>
          <a:spcPct val="0"/>
        </a:spcAft>
        <a:defRPr sz="4400">
          <a:solidFill>
            <a:srgbClr val="FFCB1D"/>
          </a:solidFill>
          <a:latin typeface="Arial" charset="0"/>
          <a:ea typeface="MS PGothic" pitchFamily="34" charset="-128"/>
        </a:defRPr>
      </a:lvl7pPr>
      <a:lvl8pPr marL="1371600" algn="ctr" rtl="0" fontAlgn="base">
        <a:spcBef>
          <a:spcPct val="0"/>
        </a:spcBef>
        <a:spcAft>
          <a:spcPct val="0"/>
        </a:spcAft>
        <a:defRPr sz="4400">
          <a:solidFill>
            <a:srgbClr val="FFCB1D"/>
          </a:solidFill>
          <a:latin typeface="Arial" charset="0"/>
          <a:ea typeface="MS PGothic" pitchFamily="34" charset="-128"/>
        </a:defRPr>
      </a:lvl8pPr>
      <a:lvl9pPr marL="1828800" algn="ctr" rtl="0" fontAlgn="base">
        <a:spcBef>
          <a:spcPct val="0"/>
        </a:spcBef>
        <a:spcAft>
          <a:spcPct val="0"/>
        </a:spcAft>
        <a:defRPr sz="4400">
          <a:solidFill>
            <a:srgbClr val="FFCB1D"/>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17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eaLnBrk="0" fontAlgn="base" hangingPunct="0">
              <a:spcBef>
                <a:spcPct val="0"/>
              </a:spcBef>
              <a:spcAft>
                <a:spcPct val="0"/>
              </a:spcAft>
              <a:defRPr/>
            </a:pPr>
            <a:endParaRPr lang="en-US">
              <a:solidFill>
                <a:srgbClr val="000000"/>
              </a:solidFill>
            </a:endParaRPr>
          </a:p>
        </p:txBody>
      </p:sp>
      <p:sp>
        <p:nvSpPr>
          <p:cNvPr id="13117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eaLnBrk="0" fontAlgn="base" hangingPunct="0">
              <a:spcBef>
                <a:spcPct val="0"/>
              </a:spcBef>
              <a:spcAft>
                <a:spcPct val="0"/>
              </a:spcAft>
              <a:defRPr/>
            </a:pPr>
            <a:endParaRPr lang="en-US">
              <a:solidFill>
                <a:srgbClr val="000000"/>
              </a:solidFill>
            </a:endParaRPr>
          </a:p>
        </p:txBody>
      </p:sp>
      <p:sp>
        <p:nvSpPr>
          <p:cNvPr id="13117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eaLnBrk="0" fontAlgn="base" hangingPunct="0">
              <a:spcBef>
                <a:spcPct val="0"/>
              </a:spcBef>
              <a:spcAft>
                <a:spcPct val="0"/>
              </a:spcAft>
              <a:defRPr/>
            </a:pPr>
            <a:fld id="{7852D1A9-FD12-431F-AF24-2F6146800DA2}"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pic>
        <p:nvPicPr>
          <p:cNvPr id="1031" name="Picture 7" descr="bottom"/>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80113"/>
            <a:ext cx="91455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9286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4400" b="1">
          <a:solidFill>
            <a:srgbClr val="FFCB1D"/>
          </a:solidFill>
          <a:latin typeface="+mj-lt"/>
          <a:ea typeface="+mj-ea"/>
          <a:cs typeface="+mj-cs"/>
        </a:defRPr>
      </a:lvl1pPr>
      <a:lvl2pPr algn="ctr" rtl="0" eaLnBrk="0" fontAlgn="base" hangingPunct="0">
        <a:spcBef>
          <a:spcPct val="0"/>
        </a:spcBef>
        <a:spcAft>
          <a:spcPct val="0"/>
        </a:spcAft>
        <a:defRPr sz="4400" b="1">
          <a:solidFill>
            <a:srgbClr val="FFCB1D"/>
          </a:solidFill>
          <a:latin typeface="Arial" charset="0"/>
          <a:ea typeface="MS PGothic" pitchFamily="34" charset="-128"/>
        </a:defRPr>
      </a:lvl2pPr>
      <a:lvl3pPr algn="ctr" rtl="0" eaLnBrk="0" fontAlgn="base" hangingPunct="0">
        <a:spcBef>
          <a:spcPct val="0"/>
        </a:spcBef>
        <a:spcAft>
          <a:spcPct val="0"/>
        </a:spcAft>
        <a:defRPr sz="4400" b="1">
          <a:solidFill>
            <a:srgbClr val="FFCB1D"/>
          </a:solidFill>
          <a:latin typeface="Arial" charset="0"/>
          <a:ea typeface="MS PGothic" pitchFamily="34" charset="-128"/>
        </a:defRPr>
      </a:lvl3pPr>
      <a:lvl4pPr algn="ctr" rtl="0" eaLnBrk="0" fontAlgn="base" hangingPunct="0">
        <a:spcBef>
          <a:spcPct val="0"/>
        </a:spcBef>
        <a:spcAft>
          <a:spcPct val="0"/>
        </a:spcAft>
        <a:defRPr sz="4400" b="1">
          <a:solidFill>
            <a:srgbClr val="FFCB1D"/>
          </a:solidFill>
          <a:latin typeface="Arial" charset="0"/>
          <a:ea typeface="MS PGothic" pitchFamily="34" charset="-128"/>
        </a:defRPr>
      </a:lvl4pPr>
      <a:lvl5pPr algn="ctr" rtl="0" eaLnBrk="0" fontAlgn="base" hangingPunct="0">
        <a:spcBef>
          <a:spcPct val="0"/>
        </a:spcBef>
        <a:spcAft>
          <a:spcPct val="0"/>
        </a:spcAft>
        <a:defRPr sz="4400" b="1">
          <a:solidFill>
            <a:srgbClr val="FFCB1D"/>
          </a:solidFill>
          <a:latin typeface="Arial" charset="0"/>
          <a:ea typeface="MS PGothic" pitchFamily="34" charset="-128"/>
        </a:defRPr>
      </a:lvl5pPr>
      <a:lvl6pPr marL="457200" algn="ctr" rtl="0" fontAlgn="base">
        <a:spcBef>
          <a:spcPct val="0"/>
        </a:spcBef>
        <a:spcAft>
          <a:spcPct val="0"/>
        </a:spcAft>
        <a:defRPr sz="4400">
          <a:solidFill>
            <a:srgbClr val="FFCB1D"/>
          </a:solidFill>
          <a:latin typeface="Arial" charset="0"/>
          <a:ea typeface="MS PGothic" pitchFamily="34" charset="-128"/>
        </a:defRPr>
      </a:lvl6pPr>
      <a:lvl7pPr marL="914400" algn="ctr" rtl="0" fontAlgn="base">
        <a:spcBef>
          <a:spcPct val="0"/>
        </a:spcBef>
        <a:spcAft>
          <a:spcPct val="0"/>
        </a:spcAft>
        <a:defRPr sz="4400">
          <a:solidFill>
            <a:srgbClr val="FFCB1D"/>
          </a:solidFill>
          <a:latin typeface="Arial" charset="0"/>
          <a:ea typeface="MS PGothic" pitchFamily="34" charset="-128"/>
        </a:defRPr>
      </a:lvl7pPr>
      <a:lvl8pPr marL="1371600" algn="ctr" rtl="0" fontAlgn="base">
        <a:spcBef>
          <a:spcPct val="0"/>
        </a:spcBef>
        <a:spcAft>
          <a:spcPct val="0"/>
        </a:spcAft>
        <a:defRPr sz="4400">
          <a:solidFill>
            <a:srgbClr val="FFCB1D"/>
          </a:solidFill>
          <a:latin typeface="Arial" charset="0"/>
          <a:ea typeface="MS PGothic" pitchFamily="34" charset="-128"/>
        </a:defRPr>
      </a:lvl8pPr>
      <a:lvl9pPr marL="1828800" algn="ctr" rtl="0" fontAlgn="base">
        <a:spcBef>
          <a:spcPct val="0"/>
        </a:spcBef>
        <a:spcAft>
          <a:spcPct val="0"/>
        </a:spcAft>
        <a:defRPr sz="4400">
          <a:solidFill>
            <a:srgbClr val="FFCB1D"/>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28348CC-CB7E-46BE-9A56-F87F184BA3D3}" type="datetimeFigureOut">
              <a:rPr lang="en-US" smtClean="0"/>
              <a:pPr/>
              <a:t>1/13/2014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39B246F-7BB5-465D-B6C5-4A4CD77FFA29}" type="slidenum">
              <a:rPr lang="en-US" smtClean="0"/>
              <a:pPr/>
              <a:t>‹#›</a:t>
            </a:fld>
            <a:endParaRPr lang="en-US"/>
          </a:p>
        </p:txBody>
      </p:sp>
    </p:spTree>
    <p:extLst>
      <p:ext uri="{BB962C8B-B14F-4D97-AF65-F5344CB8AC3E}">
        <p14:creationId xmlns:p14="http://schemas.microsoft.com/office/powerpoint/2010/main" val="1991443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mailto:enrique.martinez-vidal@academyhealth.org"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hyperlink" Target="http://www.statenetwork.org/" TargetMode="External"/><Relationship Id="rId5" Type="http://schemas.openxmlformats.org/officeDocument/2006/relationships/hyperlink" Target="http://www.statecoverage.org/" TargetMode="External"/><Relationship Id="rId4" Type="http://schemas.openxmlformats.org/officeDocument/2006/relationships/hyperlink" Target="http://www.academyhealt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titled-2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428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1320800"/>
            <a:ext cx="7848600"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pitchFamily="18" charset="0"/>
                <a:ea typeface="MS PGothic" pitchFamily="34" charset="-128"/>
              </a:defRPr>
            </a:lvl1pPr>
            <a:lvl2pPr marL="742950" indent="-285750">
              <a:defRPr sz="2600">
                <a:solidFill>
                  <a:schemeClr val="tx1"/>
                </a:solidFill>
                <a:latin typeface="Times" pitchFamily="18" charset="0"/>
                <a:ea typeface="MS PGothic" pitchFamily="34" charset="-128"/>
              </a:defRPr>
            </a:lvl2pPr>
            <a:lvl3pPr marL="1143000" indent="-228600">
              <a:defRPr sz="2600">
                <a:solidFill>
                  <a:schemeClr val="tx1"/>
                </a:solidFill>
                <a:latin typeface="Times" pitchFamily="18" charset="0"/>
                <a:ea typeface="MS PGothic" pitchFamily="34" charset="-128"/>
              </a:defRPr>
            </a:lvl3pPr>
            <a:lvl4pPr marL="1600200" indent="-228600">
              <a:defRPr sz="2600">
                <a:solidFill>
                  <a:schemeClr val="tx1"/>
                </a:solidFill>
                <a:latin typeface="Times" pitchFamily="18" charset="0"/>
                <a:ea typeface="MS PGothic" pitchFamily="34" charset="-128"/>
              </a:defRPr>
            </a:lvl4pPr>
            <a:lvl5pPr marL="2057400" indent="-228600">
              <a:defRPr sz="26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6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6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6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600">
                <a:solidFill>
                  <a:schemeClr val="tx1"/>
                </a:solidFill>
                <a:latin typeface="Times" pitchFamily="18" charset="0"/>
                <a:ea typeface="MS PGothic" pitchFamily="34" charset="-128"/>
              </a:defRPr>
            </a:lvl9pPr>
          </a:lstStyle>
          <a:p>
            <a:pPr algn="ctr" eaLnBrk="0" fontAlgn="base" hangingPunct="0">
              <a:spcBef>
                <a:spcPct val="0"/>
              </a:spcBef>
              <a:spcAft>
                <a:spcPct val="0"/>
              </a:spcAft>
            </a:pPr>
            <a:r>
              <a:rPr lang="en-US" sz="4000" b="1" dirty="0" smtClean="0">
                <a:solidFill>
                  <a:srgbClr val="FFCC00"/>
                </a:solidFill>
                <a:latin typeface="Arial Unicode MS" pitchFamily="34" charset="-128"/>
              </a:rPr>
              <a:t>What’s Next for Maryland?</a:t>
            </a:r>
            <a:endParaRPr lang="en-US" sz="4000" b="1" dirty="0">
              <a:solidFill>
                <a:srgbClr val="FFCC00"/>
              </a:solidFill>
              <a:latin typeface="Arial Unicode MS" pitchFamily="34" charset="-128"/>
            </a:endParaRPr>
          </a:p>
          <a:p>
            <a:pPr algn="ctr" eaLnBrk="0" fontAlgn="base" hangingPunct="0">
              <a:spcBef>
                <a:spcPct val="0"/>
              </a:spcBef>
              <a:spcAft>
                <a:spcPct val="0"/>
              </a:spcAft>
            </a:pPr>
            <a:endParaRPr lang="en-US" sz="1200" b="1" dirty="0">
              <a:solidFill>
                <a:srgbClr val="FFFF00"/>
              </a:solidFill>
              <a:latin typeface="Arial" charset="0"/>
            </a:endParaRPr>
          </a:p>
          <a:p>
            <a:pPr algn="ctr" eaLnBrk="0" fontAlgn="base" hangingPunct="0">
              <a:spcBef>
                <a:spcPct val="0"/>
              </a:spcBef>
              <a:spcAft>
                <a:spcPct val="0"/>
              </a:spcAft>
            </a:pPr>
            <a:r>
              <a:rPr lang="en-US" sz="2800" b="1" i="1" dirty="0" smtClean="0">
                <a:solidFill>
                  <a:srgbClr val="FFFFFF"/>
                </a:solidFill>
                <a:latin typeface="Arial" charset="0"/>
              </a:rPr>
              <a:t>Building a Legacy of </a:t>
            </a:r>
            <a:r>
              <a:rPr lang="en-US" sz="2800" b="1" i="1" dirty="0" smtClean="0">
                <a:solidFill>
                  <a:srgbClr val="FFFFFF"/>
                </a:solidFill>
                <a:latin typeface="Arial" charset="0"/>
              </a:rPr>
              <a:t>Healthy </a:t>
            </a:r>
            <a:r>
              <a:rPr lang="en-US" sz="2800" b="1" i="1" dirty="0" smtClean="0">
                <a:solidFill>
                  <a:srgbClr val="FFFFFF"/>
                </a:solidFill>
                <a:latin typeface="Arial" charset="0"/>
              </a:rPr>
              <a:t>Children</a:t>
            </a:r>
          </a:p>
          <a:p>
            <a:pPr algn="ctr" eaLnBrk="0" fontAlgn="base" hangingPunct="0">
              <a:spcBef>
                <a:spcPct val="0"/>
              </a:spcBef>
              <a:spcAft>
                <a:spcPct val="0"/>
              </a:spcAft>
            </a:pPr>
            <a:endParaRPr lang="en-US" sz="2400" b="1" dirty="0" smtClean="0">
              <a:solidFill>
                <a:srgbClr val="FFFFFF"/>
              </a:solidFill>
              <a:latin typeface="Arial" charset="0"/>
            </a:endParaRPr>
          </a:p>
          <a:p>
            <a:pPr algn="ctr" eaLnBrk="0" fontAlgn="base" hangingPunct="0">
              <a:spcBef>
                <a:spcPct val="0"/>
              </a:spcBef>
              <a:spcAft>
                <a:spcPct val="0"/>
              </a:spcAft>
            </a:pPr>
            <a:r>
              <a:rPr lang="en-US" sz="2400" b="1" dirty="0" smtClean="0">
                <a:solidFill>
                  <a:srgbClr val="FFFFFF"/>
                </a:solidFill>
                <a:latin typeface="Arial" charset="0"/>
              </a:rPr>
              <a:t>Grantmakers for Children, Youth and Families and Grantmakers in Health</a:t>
            </a:r>
          </a:p>
          <a:p>
            <a:pPr algn="ctr" eaLnBrk="0" fontAlgn="base" hangingPunct="0">
              <a:spcBef>
                <a:spcPct val="0"/>
              </a:spcBef>
              <a:spcAft>
                <a:spcPct val="0"/>
              </a:spcAft>
            </a:pPr>
            <a:r>
              <a:rPr lang="en-US" sz="2000" b="1" dirty="0" smtClean="0">
                <a:solidFill>
                  <a:srgbClr val="FFFFFF"/>
                </a:solidFill>
                <a:latin typeface="Arial" charset="0"/>
              </a:rPr>
              <a:t>January 14, 2014</a:t>
            </a:r>
          </a:p>
          <a:p>
            <a:pPr algn="ctr" eaLnBrk="0" fontAlgn="base" hangingPunct="0">
              <a:spcBef>
                <a:spcPct val="0"/>
              </a:spcBef>
              <a:spcAft>
                <a:spcPct val="0"/>
              </a:spcAft>
            </a:pPr>
            <a:endParaRPr lang="en-US" sz="2400" b="1" dirty="0">
              <a:solidFill>
                <a:srgbClr val="FFFFFF"/>
              </a:solidFill>
              <a:latin typeface="Arial" charset="0"/>
            </a:endParaRPr>
          </a:p>
          <a:p>
            <a:pPr algn="r" eaLnBrk="0" fontAlgn="base" hangingPunct="0">
              <a:spcBef>
                <a:spcPct val="0"/>
              </a:spcBef>
              <a:spcAft>
                <a:spcPct val="0"/>
              </a:spcAft>
            </a:pPr>
            <a:endParaRPr lang="en-US" sz="2000" b="1" dirty="0">
              <a:solidFill>
                <a:srgbClr val="FFFFFF"/>
              </a:solidFill>
              <a:latin typeface="Arial" charset="0"/>
            </a:endParaRPr>
          </a:p>
          <a:p>
            <a:pPr algn="r" eaLnBrk="0" fontAlgn="base" hangingPunct="0">
              <a:spcBef>
                <a:spcPct val="0"/>
              </a:spcBef>
              <a:spcAft>
                <a:spcPct val="0"/>
              </a:spcAft>
            </a:pPr>
            <a:endParaRPr lang="en-US" sz="2000" b="1" dirty="0" smtClean="0">
              <a:solidFill>
                <a:srgbClr val="FFFFFF"/>
              </a:solidFill>
              <a:latin typeface="Arial" charset="0"/>
            </a:endParaRPr>
          </a:p>
          <a:p>
            <a:pPr algn="r" eaLnBrk="0" fontAlgn="base" hangingPunct="0">
              <a:spcBef>
                <a:spcPct val="0"/>
              </a:spcBef>
              <a:spcAft>
                <a:spcPct val="0"/>
              </a:spcAft>
            </a:pPr>
            <a:endParaRPr lang="en-US" sz="2000" b="1" dirty="0">
              <a:solidFill>
                <a:srgbClr val="FFFFFF"/>
              </a:solidFill>
              <a:latin typeface="Arial" charset="0"/>
            </a:endParaRPr>
          </a:p>
          <a:p>
            <a:pPr algn="r" eaLnBrk="0" fontAlgn="base" hangingPunct="0">
              <a:spcBef>
                <a:spcPct val="0"/>
              </a:spcBef>
              <a:spcAft>
                <a:spcPct val="0"/>
              </a:spcAft>
            </a:pPr>
            <a:r>
              <a:rPr lang="en-US" sz="1800" b="1" dirty="0" smtClean="0">
                <a:solidFill>
                  <a:srgbClr val="FFFFFF"/>
                </a:solidFill>
                <a:latin typeface="Arial" charset="0"/>
              </a:rPr>
              <a:t>Enrique </a:t>
            </a:r>
            <a:r>
              <a:rPr lang="en-US" sz="1800" b="1" dirty="0">
                <a:solidFill>
                  <a:srgbClr val="FFFFFF"/>
                </a:solidFill>
                <a:latin typeface="Arial" charset="0"/>
              </a:rPr>
              <a:t>Martinez-Vidal</a:t>
            </a:r>
          </a:p>
          <a:p>
            <a:pPr algn="r" eaLnBrk="0" fontAlgn="base" hangingPunct="0">
              <a:spcBef>
                <a:spcPct val="0"/>
              </a:spcBef>
              <a:spcAft>
                <a:spcPct val="0"/>
              </a:spcAft>
            </a:pPr>
            <a:r>
              <a:rPr lang="en-US" sz="1800" b="1" dirty="0">
                <a:solidFill>
                  <a:srgbClr val="FFFFFF"/>
                </a:solidFill>
                <a:latin typeface="Arial" charset="0"/>
              </a:rPr>
              <a:t>Vice President, State Policy and </a:t>
            </a:r>
            <a:br>
              <a:rPr lang="en-US" sz="1800" b="1" dirty="0">
                <a:solidFill>
                  <a:srgbClr val="FFFFFF"/>
                </a:solidFill>
                <a:latin typeface="Arial" charset="0"/>
              </a:rPr>
            </a:br>
            <a:r>
              <a:rPr lang="en-US" sz="1800" b="1" dirty="0">
                <a:solidFill>
                  <a:srgbClr val="FFFFFF"/>
                </a:solidFill>
                <a:latin typeface="Arial" charset="0"/>
              </a:rPr>
              <a:t>Technical Assistance, AcademyHealth</a:t>
            </a:r>
          </a:p>
          <a:p>
            <a:pPr algn="r" eaLnBrk="0" fontAlgn="base" hangingPunct="0">
              <a:spcBef>
                <a:spcPct val="0"/>
              </a:spcBef>
              <a:spcAft>
                <a:spcPct val="0"/>
              </a:spcAft>
            </a:pPr>
            <a:r>
              <a:rPr lang="en-US" sz="1800" b="1" dirty="0">
                <a:solidFill>
                  <a:srgbClr val="FFFFFF"/>
                </a:solidFill>
                <a:latin typeface="Arial" charset="0"/>
              </a:rPr>
              <a:t>Director, State Coverage Initiatives</a:t>
            </a:r>
          </a:p>
          <a:p>
            <a:pPr algn="r" eaLnBrk="0" fontAlgn="base" hangingPunct="0">
              <a:spcBef>
                <a:spcPct val="0"/>
              </a:spcBef>
              <a:spcAft>
                <a:spcPct val="0"/>
              </a:spcAft>
            </a:pPr>
            <a:endParaRPr lang="en-US" sz="2000" b="1" dirty="0">
              <a:solidFill>
                <a:srgbClr val="FFFFFF"/>
              </a:solidFill>
              <a:latin typeface="Arial" charset="0"/>
            </a:endParaRPr>
          </a:p>
          <a:p>
            <a:pPr eaLnBrk="0" fontAlgn="base" hangingPunct="0">
              <a:spcBef>
                <a:spcPct val="0"/>
              </a:spcBef>
              <a:spcAft>
                <a:spcPct val="0"/>
              </a:spcAft>
            </a:pPr>
            <a:endParaRPr lang="en-US" sz="2000" b="1" dirty="0">
              <a:solidFill>
                <a:srgbClr val="FFFFFF"/>
              </a:solidFill>
              <a:latin typeface="Arial" charset="0"/>
            </a:endParaRPr>
          </a:p>
          <a:p>
            <a:pPr algn="r" eaLnBrk="0" fontAlgn="base" hangingPunct="0">
              <a:spcBef>
                <a:spcPct val="50000"/>
              </a:spcBef>
              <a:spcAft>
                <a:spcPct val="0"/>
              </a:spcAft>
            </a:pPr>
            <a:endParaRPr lang="en-US" sz="1800" dirty="0">
              <a:solidFill>
                <a:srgbClr val="FFFFFF"/>
              </a:solidFill>
              <a:latin typeface="Arial" charset="0"/>
            </a:endParaRPr>
          </a:p>
        </p:txBody>
      </p:sp>
    </p:spTree>
    <p:extLst>
      <p:ext uri="{BB962C8B-B14F-4D97-AF65-F5344CB8AC3E}">
        <p14:creationId xmlns:p14="http://schemas.microsoft.com/office/powerpoint/2010/main" val="451141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85800"/>
          </a:xfrm>
        </p:spPr>
        <p:txBody>
          <a:bodyPr>
            <a:normAutofit/>
          </a:bodyPr>
          <a:lstStyle/>
          <a:p>
            <a:r>
              <a:rPr lang="en-US" sz="3200" dirty="0" smtClean="0">
                <a:solidFill>
                  <a:srgbClr val="FFC000"/>
                </a:solidFill>
              </a:rPr>
              <a:t>Health Reform Strategic </a:t>
            </a:r>
            <a:r>
              <a:rPr lang="en-US" sz="3200" dirty="0">
                <a:solidFill>
                  <a:srgbClr val="FFC000"/>
                </a:solidFill>
              </a:rPr>
              <a:t>Approach</a:t>
            </a:r>
          </a:p>
        </p:txBody>
      </p:sp>
      <p:sp>
        <p:nvSpPr>
          <p:cNvPr id="3" name="Content Placeholder 2"/>
          <p:cNvSpPr>
            <a:spLocks noGrp="1"/>
          </p:cNvSpPr>
          <p:nvPr>
            <p:ph idx="1"/>
          </p:nvPr>
        </p:nvSpPr>
        <p:spPr>
          <a:xfrm>
            <a:off x="381000" y="838200"/>
            <a:ext cx="4267200" cy="5181600"/>
          </a:xfrm>
        </p:spPr>
        <p:txBody>
          <a:bodyPr>
            <a:noAutofit/>
          </a:bodyPr>
          <a:lstStyle/>
          <a:p>
            <a:pPr marL="0" indent="0">
              <a:buNone/>
            </a:pPr>
            <a:r>
              <a:rPr lang="en-US" sz="2400" b="1" dirty="0"/>
              <a:t>Five Key </a:t>
            </a:r>
            <a:r>
              <a:rPr lang="en-US" sz="2400" b="1" dirty="0" smtClean="0"/>
              <a:t>Components</a:t>
            </a:r>
          </a:p>
          <a:p>
            <a:endParaRPr lang="en-US" sz="2000" dirty="0" smtClean="0"/>
          </a:p>
          <a:p>
            <a:pPr>
              <a:buFont typeface="+mj-lt"/>
              <a:buAutoNum type="arabicPeriod"/>
            </a:pPr>
            <a:r>
              <a:rPr lang="en-US" sz="1800" dirty="0" smtClean="0"/>
              <a:t>Promote access to care</a:t>
            </a:r>
            <a:endParaRPr lang="en-US" sz="1800" dirty="0"/>
          </a:p>
          <a:p>
            <a:pPr>
              <a:buFont typeface="+mj-lt"/>
              <a:buAutoNum type="arabicPeriod"/>
            </a:pPr>
            <a:endParaRPr lang="en-US" sz="1800" dirty="0" smtClean="0"/>
          </a:p>
          <a:p>
            <a:pPr>
              <a:buFont typeface="+mj-lt"/>
              <a:buAutoNum type="arabicPeriod"/>
            </a:pPr>
            <a:r>
              <a:rPr lang="en-US" sz="1800" dirty="0" smtClean="0"/>
              <a:t>Promote </a:t>
            </a:r>
            <a:r>
              <a:rPr lang="en-US" sz="1800" dirty="0"/>
              <a:t>wellness </a:t>
            </a:r>
            <a:r>
              <a:rPr lang="en-US" sz="1800" dirty="0" smtClean="0"/>
              <a:t>&amp; community </a:t>
            </a:r>
            <a:r>
              <a:rPr lang="en-US" sz="1800" dirty="0"/>
              <a:t>health </a:t>
            </a:r>
            <a:r>
              <a:rPr lang="en-US" sz="1800" dirty="0" smtClean="0"/>
              <a:t>through public health/medicine </a:t>
            </a:r>
            <a:r>
              <a:rPr lang="en-US" sz="1800" dirty="0"/>
              <a:t>integration</a:t>
            </a:r>
          </a:p>
          <a:p>
            <a:pPr>
              <a:buFont typeface="+mj-lt"/>
              <a:buAutoNum type="arabicPeriod"/>
            </a:pPr>
            <a:endParaRPr lang="en-US" sz="1800" dirty="0" smtClean="0"/>
          </a:p>
          <a:p>
            <a:pPr>
              <a:buFont typeface="+mj-lt"/>
              <a:buAutoNum type="arabicPeriod"/>
            </a:pPr>
            <a:r>
              <a:rPr lang="en-US" sz="1800" dirty="0" smtClean="0"/>
              <a:t>Address </a:t>
            </a:r>
            <a:r>
              <a:rPr lang="en-US" sz="1800" dirty="0"/>
              <a:t>pockets of </a:t>
            </a:r>
            <a:r>
              <a:rPr lang="en-US" sz="1800" dirty="0" smtClean="0"/>
              <a:t>intense health </a:t>
            </a:r>
            <a:r>
              <a:rPr lang="en-US" sz="1800" dirty="0"/>
              <a:t>disparities</a:t>
            </a:r>
          </a:p>
          <a:p>
            <a:pPr>
              <a:buFont typeface="+mj-lt"/>
              <a:buAutoNum type="arabicPeriod"/>
            </a:pPr>
            <a:endParaRPr lang="en-US" sz="1800" dirty="0" smtClean="0"/>
          </a:p>
          <a:p>
            <a:pPr>
              <a:buFont typeface="+mj-lt"/>
              <a:buAutoNum type="arabicPeriod"/>
            </a:pPr>
            <a:r>
              <a:rPr lang="en-US" sz="1800" dirty="0" smtClean="0"/>
              <a:t>Reform </a:t>
            </a:r>
            <a:r>
              <a:rPr lang="en-US" sz="1800" dirty="0"/>
              <a:t>incentives </a:t>
            </a:r>
            <a:r>
              <a:rPr lang="en-US" sz="1800" dirty="0" smtClean="0"/>
              <a:t>for hospitals</a:t>
            </a:r>
            <a:endParaRPr lang="en-US" sz="1800" dirty="0"/>
          </a:p>
          <a:p>
            <a:pPr>
              <a:buFont typeface="+mj-lt"/>
              <a:buAutoNum type="arabicPeriod"/>
            </a:pPr>
            <a:endParaRPr lang="en-US" sz="1800" dirty="0" smtClean="0"/>
          </a:p>
          <a:p>
            <a:pPr>
              <a:buFont typeface="+mj-lt"/>
              <a:buAutoNum type="arabicPeriod"/>
            </a:pPr>
            <a:r>
              <a:rPr lang="en-US" sz="1800" dirty="0" smtClean="0"/>
              <a:t>Use </a:t>
            </a:r>
            <a:r>
              <a:rPr lang="en-US" sz="1800" dirty="0"/>
              <a:t>mapping, </a:t>
            </a:r>
            <a:r>
              <a:rPr lang="en-US" sz="1800" dirty="0" smtClean="0"/>
              <a:t>hot-spotting, and </a:t>
            </a:r>
            <a:r>
              <a:rPr lang="en-US" sz="1800" dirty="0"/>
              <a:t>data analysis to </a:t>
            </a:r>
            <a:r>
              <a:rPr lang="en-US" sz="1800" dirty="0" smtClean="0"/>
              <a:t>support robust </a:t>
            </a:r>
            <a:r>
              <a:rPr lang="en-US" sz="1800" dirty="0"/>
              <a:t>primary care </a:t>
            </a:r>
            <a:r>
              <a:rPr lang="en-US" sz="1800" dirty="0" smtClean="0"/>
              <a:t>and community </a:t>
            </a:r>
            <a:r>
              <a:rPr lang="en-US" sz="1800" dirty="0"/>
              <a:t>outreach</a:t>
            </a:r>
          </a:p>
          <a:p>
            <a:pPr marL="0" indent="0">
              <a:buNone/>
            </a:pPr>
            <a:endParaRPr lang="en-US" sz="2800" b="1" dirty="0"/>
          </a:p>
        </p:txBody>
      </p:sp>
      <p:sp>
        <p:nvSpPr>
          <p:cNvPr id="4" name="Line 4"/>
          <p:cNvSpPr>
            <a:spLocks noChangeShapeType="1"/>
          </p:cNvSpPr>
          <p:nvPr/>
        </p:nvSpPr>
        <p:spPr bwMode="auto">
          <a:xfrm>
            <a:off x="762000" y="7620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5" name="Content Placeholder 2"/>
          <p:cNvSpPr txBox="1">
            <a:spLocks/>
          </p:cNvSpPr>
          <p:nvPr/>
        </p:nvSpPr>
        <p:spPr bwMode="auto">
          <a:xfrm>
            <a:off x="4876800" y="8382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2400" b="1" dirty="0"/>
              <a:t>Five Key Initiatives</a:t>
            </a:r>
          </a:p>
          <a:p>
            <a:endParaRPr lang="en-US" sz="1800" kern="0" dirty="0" smtClean="0"/>
          </a:p>
          <a:p>
            <a:pPr>
              <a:buFont typeface="Wingdings" panose="05000000000000000000" pitchFamily="2" charset="2"/>
              <a:buChar char=""/>
            </a:pPr>
            <a:r>
              <a:rPr lang="en-US" sz="1800" kern="0" dirty="0" smtClean="0"/>
              <a:t>Exchange/Medicaid expansion</a:t>
            </a:r>
          </a:p>
          <a:p>
            <a:pPr>
              <a:buFont typeface="Wingdings" panose="05000000000000000000" pitchFamily="2" charset="2"/>
              <a:buChar char=""/>
            </a:pPr>
            <a:endParaRPr lang="en-US" sz="1800" kern="0" dirty="0" smtClean="0"/>
          </a:p>
          <a:p>
            <a:pPr>
              <a:buFont typeface="Wingdings" panose="05000000000000000000" pitchFamily="2" charset="2"/>
              <a:buChar char=""/>
            </a:pPr>
            <a:endParaRPr lang="en-US" sz="1800" kern="0" dirty="0" smtClean="0"/>
          </a:p>
          <a:p>
            <a:pPr>
              <a:buFont typeface="Wingdings" panose="05000000000000000000" pitchFamily="2" charset="2"/>
              <a:buChar char=""/>
            </a:pPr>
            <a:r>
              <a:rPr lang="en-US" sz="1800" kern="0" dirty="0" smtClean="0"/>
              <a:t>State Health Improvement Process</a:t>
            </a:r>
          </a:p>
          <a:p>
            <a:pPr>
              <a:buFont typeface="Wingdings" panose="05000000000000000000" pitchFamily="2" charset="2"/>
              <a:buChar char=""/>
            </a:pPr>
            <a:endParaRPr lang="en-US" sz="1800" kern="0" dirty="0" smtClean="0"/>
          </a:p>
          <a:p>
            <a:pPr>
              <a:buFont typeface="Wingdings" panose="05000000000000000000" pitchFamily="2" charset="2"/>
              <a:buChar char=""/>
            </a:pPr>
            <a:endParaRPr lang="en-US" sz="1800" kern="0" dirty="0" smtClean="0"/>
          </a:p>
          <a:p>
            <a:pPr>
              <a:buFont typeface="Wingdings" panose="05000000000000000000" pitchFamily="2" charset="2"/>
              <a:buChar char=""/>
            </a:pPr>
            <a:r>
              <a:rPr lang="en-US" sz="1800" kern="0" dirty="0" smtClean="0"/>
              <a:t>Health Enterprise Zones</a:t>
            </a:r>
          </a:p>
          <a:p>
            <a:pPr>
              <a:buFont typeface="Wingdings" panose="05000000000000000000" pitchFamily="2" charset="2"/>
              <a:buChar char=""/>
            </a:pPr>
            <a:endParaRPr lang="en-US" sz="1800" kern="0" dirty="0" smtClean="0"/>
          </a:p>
          <a:p>
            <a:pPr>
              <a:buFont typeface="Wingdings" panose="05000000000000000000" pitchFamily="2" charset="2"/>
              <a:buChar char=""/>
            </a:pPr>
            <a:endParaRPr lang="en-US" sz="1800" kern="0" dirty="0" smtClean="0"/>
          </a:p>
          <a:p>
            <a:pPr>
              <a:buFont typeface="Wingdings" panose="05000000000000000000" pitchFamily="2" charset="2"/>
              <a:buChar char=""/>
            </a:pPr>
            <a:r>
              <a:rPr lang="en-US" sz="1800" kern="0" dirty="0" smtClean="0"/>
              <a:t>Modernizing the Waiver</a:t>
            </a:r>
          </a:p>
          <a:p>
            <a:pPr>
              <a:buFont typeface="Wingdings" panose="05000000000000000000" pitchFamily="2" charset="2"/>
              <a:buChar char=""/>
            </a:pPr>
            <a:endParaRPr lang="en-US" sz="1800" kern="0" dirty="0" smtClean="0"/>
          </a:p>
          <a:p>
            <a:pPr>
              <a:buFont typeface="Wingdings" panose="05000000000000000000" pitchFamily="2" charset="2"/>
              <a:buChar char=""/>
            </a:pPr>
            <a:r>
              <a:rPr lang="en-US" sz="1800" kern="0" dirty="0" smtClean="0"/>
              <a:t>The State Innovation Model</a:t>
            </a:r>
          </a:p>
        </p:txBody>
      </p:sp>
      <p:sp>
        <p:nvSpPr>
          <p:cNvPr id="6" name="Rectangle 5"/>
          <p:cNvSpPr/>
          <p:nvPr/>
        </p:nvSpPr>
        <p:spPr>
          <a:xfrm>
            <a:off x="228600" y="6096000"/>
            <a:ext cx="4928937" cy="523220"/>
          </a:xfrm>
          <a:prstGeom prst="rect">
            <a:avLst/>
          </a:prstGeom>
        </p:spPr>
        <p:txBody>
          <a:bodyPr wrap="square">
            <a:spAutoFit/>
          </a:bodyPr>
          <a:lstStyle/>
          <a:p>
            <a:r>
              <a:rPr lang="en-US" sz="1400" dirty="0">
                <a:solidFill>
                  <a:schemeClr val="bg1"/>
                </a:solidFill>
              </a:rPr>
              <a:t>Source: Health Systems and Infrastructure Administration, Maryland Department of Health and Mental </a:t>
            </a:r>
            <a:r>
              <a:rPr lang="en-US" sz="1400" dirty="0" smtClean="0">
                <a:solidFill>
                  <a:schemeClr val="bg1"/>
                </a:solidFill>
              </a:rPr>
              <a:t>Hygiene.</a:t>
            </a:r>
            <a:endParaRPr lang="en-US" sz="1400" dirty="0">
              <a:solidFill>
                <a:schemeClr val="bg1"/>
              </a:solidFill>
            </a:endParaRPr>
          </a:p>
        </p:txBody>
      </p:sp>
    </p:spTree>
    <p:extLst>
      <p:ext uri="{BB962C8B-B14F-4D97-AF65-F5344CB8AC3E}">
        <p14:creationId xmlns:p14="http://schemas.microsoft.com/office/powerpoint/2010/main" val="202976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305800" cy="609600"/>
          </a:xfrm>
        </p:spPr>
        <p:txBody>
          <a:bodyPr/>
          <a:lstStyle/>
          <a:p>
            <a:pPr eaLnBrk="1" hangingPunct="1"/>
            <a:r>
              <a:rPr lang="en-US" sz="3200" dirty="0" smtClean="0">
                <a:solidFill>
                  <a:srgbClr val="FFC000"/>
                </a:solidFill>
              </a:rPr>
              <a:t>Maryland Coverage Initiatives: Exchange</a:t>
            </a:r>
          </a:p>
        </p:txBody>
      </p:sp>
      <p:sp>
        <p:nvSpPr>
          <p:cNvPr id="6147" name="Rectangle 3"/>
          <p:cNvSpPr>
            <a:spLocks noGrp="1" noChangeArrowheads="1"/>
          </p:cNvSpPr>
          <p:nvPr>
            <p:ph idx="1"/>
          </p:nvPr>
        </p:nvSpPr>
        <p:spPr>
          <a:xfrm>
            <a:off x="152400" y="762000"/>
            <a:ext cx="8839200" cy="5181600"/>
          </a:xfrm>
        </p:spPr>
        <p:txBody>
          <a:bodyPr/>
          <a:lstStyle/>
          <a:p>
            <a:pPr eaLnBrk="1" hangingPunct="1">
              <a:lnSpc>
                <a:spcPct val="90000"/>
              </a:lnSpc>
              <a:buSzPct val="100000"/>
              <a:buFont typeface="Arial" panose="020B0604020202020204" pitchFamily="34" charset="0"/>
              <a:buChar char="•"/>
            </a:pPr>
            <a:r>
              <a:rPr lang="en-US" sz="2800" dirty="0" smtClean="0"/>
              <a:t>5 carriers in individual market: 45 plans</a:t>
            </a:r>
          </a:p>
          <a:p>
            <a:pPr lvl="1" eaLnBrk="1" hangingPunct="1">
              <a:lnSpc>
                <a:spcPct val="90000"/>
              </a:lnSpc>
              <a:buSzPct val="100000"/>
              <a:buFont typeface="Arial" panose="020B0604020202020204" pitchFamily="34" charset="0"/>
              <a:buChar char="−"/>
            </a:pPr>
            <a:r>
              <a:rPr lang="en-US" sz="2400" dirty="0" smtClean="0"/>
              <a:t>36 include </a:t>
            </a:r>
            <a:r>
              <a:rPr lang="en-US" sz="2400" dirty="0"/>
              <a:t>embedded pediatric dental benefits</a:t>
            </a:r>
          </a:p>
          <a:p>
            <a:pPr lvl="1" eaLnBrk="1" hangingPunct="1">
              <a:lnSpc>
                <a:spcPct val="90000"/>
              </a:lnSpc>
              <a:buSzPct val="100000"/>
              <a:buFont typeface="Arial" panose="020B0604020202020204" pitchFamily="34" charset="0"/>
              <a:buChar char="−"/>
            </a:pPr>
            <a:r>
              <a:rPr lang="en-US" sz="2400" dirty="0" smtClean="0">
                <a:solidFill>
                  <a:srgbClr val="000000"/>
                </a:solidFill>
              </a:rPr>
              <a:t>20 stand-alone dental plans by 4 dental carriers</a:t>
            </a:r>
          </a:p>
          <a:p>
            <a:pPr lvl="2" eaLnBrk="1" hangingPunct="1">
              <a:lnSpc>
                <a:spcPct val="90000"/>
              </a:lnSpc>
              <a:buSzPct val="100000"/>
              <a:buFont typeface="Courier New" pitchFamily="49" charset="0"/>
              <a:buChar char="o"/>
            </a:pPr>
            <a:r>
              <a:rPr lang="en-US" sz="2000" dirty="0">
                <a:solidFill>
                  <a:srgbClr val="000000"/>
                </a:solidFill>
              </a:rPr>
              <a:t>8 plans offer pediatric dental benefits </a:t>
            </a:r>
            <a:r>
              <a:rPr lang="en-US" sz="2000" dirty="0" smtClean="0">
                <a:solidFill>
                  <a:srgbClr val="000000"/>
                </a:solidFill>
              </a:rPr>
              <a:t>only</a:t>
            </a:r>
          </a:p>
          <a:p>
            <a:pPr lvl="2" eaLnBrk="1" hangingPunct="1">
              <a:lnSpc>
                <a:spcPct val="90000"/>
              </a:lnSpc>
              <a:buSzPct val="100000"/>
              <a:buFont typeface="Courier New" pitchFamily="49" charset="0"/>
              <a:buChar char="o"/>
            </a:pPr>
            <a:r>
              <a:rPr lang="en-US" sz="2000" dirty="0" smtClean="0">
                <a:solidFill>
                  <a:srgbClr val="000000"/>
                </a:solidFill>
              </a:rPr>
              <a:t>12 </a:t>
            </a:r>
            <a:r>
              <a:rPr lang="en-US" sz="2000" dirty="0">
                <a:solidFill>
                  <a:srgbClr val="000000"/>
                </a:solidFill>
              </a:rPr>
              <a:t>plans offer family </a:t>
            </a:r>
            <a:r>
              <a:rPr lang="en-US" sz="2000" dirty="0" smtClean="0">
                <a:solidFill>
                  <a:srgbClr val="000000"/>
                </a:solidFill>
              </a:rPr>
              <a:t>coverage</a:t>
            </a:r>
          </a:p>
          <a:p>
            <a:pPr lvl="2" eaLnBrk="1" hangingPunct="1">
              <a:lnSpc>
                <a:spcPct val="90000"/>
              </a:lnSpc>
              <a:buSzPct val="100000"/>
              <a:buFont typeface="Courier New" pitchFamily="49" charset="0"/>
              <a:buChar char="o"/>
            </a:pPr>
            <a:r>
              <a:rPr lang="en-US" sz="2000" dirty="0" smtClean="0">
                <a:solidFill>
                  <a:srgbClr val="000000"/>
                </a:solidFill>
              </a:rPr>
              <a:t>All </a:t>
            </a:r>
            <a:r>
              <a:rPr lang="en-US" sz="2000" dirty="0">
                <a:solidFill>
                  <a:srgbClr val="000000"/>
                </a:solidFill>
              </a:rPr>
              <a:t>plans are offered statewide</a:t>
            </a:r>
          </a:p>
          <a:p>
            <a:pPr eaLnBrk="1" hangingPunct="1">
              <a:lnSpc>
                <a:spcPct val="90000"/>
              </a:lnSpc>
              <a:buSzPct val="100000"/>
              <a:buFont typeface="Arial" panose="020B0604020202020204" pitchFamily="34" charset="0"/>
              <a:buChar char="•"/>
            </a:pPr>
            <a:r>
              <a:rPr lang="en-US" sz="2800" dirty="0" smtClean="0"/>
              <a:t>Small group market (SHOP): not launched yet</a:t>
            </a:r>
          </a:p>
          <a:p>
            <a:pPr eaLnBrk="1" hangingPunct="1">
              <a:lnSpc>
                <a:spcPct val="90000"/>
              </a:lnSpc>
              <a:buSzPct val="100000"/>
              <a:buFont typeface="Arial" panose="020B0604020202020204" pitchFamily="34" charset="0"/>
              <a:buChar char="•"/>
            </a:pPr>
            <a:r>
              <a:rPr lang="en-US" sz="2800" dirty="0" smtClean="0"/>
              <a:t>Benefit Plan</a:t>
            </a:r>
          </a:p>
          <a:p>
            <a:pPr lvl="1" eaLnBrk="1" hangingPunct="1">
              <a:lnSpc>
                <a:spcPct val="90000"/>
              </a:lnSpc>
              <a:buSzPct val="100000"/>
              <a:buFont typeface="Arial" panose="020B0604020202020204" pitchFamily="34" charset="0"/>
              <a:buChar char="−"/>
            </a:pPr>
            <a:r>
              <a:rPr lang="en-US" sz="2400" dirty="0" smtClean="0"/>
              <a:t>Small group market plan, supplemented with: </a:t>
            </a:r>
          </a:p>
          <a:p>
            <a:pPr lvl="2" eaLnBrk="1" hangingPunct="1">
              <a:lnSpc>
                <a:spcPct val="90000"/>
              </a:lnSpc>
              <a:buSzPct val="100000"/>
              <a:buFont typeface="Arial" panose="020B0604020202020204" pitchFamily="34" charset="0"/>
              <a:buChar char="−"/>
            </a:pPr>
            <a:r>
              <a:rPr lang="en-US" sz="2000" dirty="0"/>
              <a:t>Pediatric Oral (State CHIP)</a:t>
            </a:r>
          </a:p>
          <a:p>
            <a:pPr lvl="2" eaLnBrk="1" hangingPunct="1">
              <a:lnSpc>
                <a:spcPct val="90000"/>
              </a:lnSpc>
              <a:buSzPct val="100000"/>
              <a:buFont typeface="Arial" panose="020B0604020202020204" pitchFamily="34" charset="0"/>
              <a:buChar char="−"/>
            </a:pPr>
            <a:r>
              <a:rPr lang="en-US" sz="2000" dirty="0" smtClean="0"/>
              <a:t>Pediatric </a:t>
            </a:r>
            <a:r>
              <a:rPr lang="en-US" sz="2000" dirty="0"/>
              <a:t>Vision (</a:t>
            </a:r>
            <a:r>
              <a:rPr lang="en-US" sz="2000" dirty="0" smtClean="0"/>
              <a:t>FEDVIP)</a:t>
            </a:r>
          </a:p>
          <a:p>
            <a:pPr lvl="2" eaLnBrk="1" hangingPunct="1">
              <a:lnSpc>
                <a:spcPct val="90000"/>
              </a:lnSpc>
              <a:buSzPct val="100000"/>
              <a:buFont typeface="Arial" panose="020B0604020202020204" pitchFamily="34" charset="0"/>
              <a:buChar char="−"/>
            </a:pPr>
            <a:r>
              <a:rPr lang="en-US" sz="2000" dirty="0" smtClean="0"/>
              <a:t>Plans required to cover </a:t>
            </a:r>
            <a:r>
              <a:rPr lang="en-US" sz="2000" dirty="0" err="1"/>
              <a:t>habilitative</a:t>
            </a:r>
            <a:r>
              <a:rPr lang="en-US" sz="2000" dirty="0"/>
              <a:t> services benefits for members age 19 and above in parity with benefits covered for rehabilitative services.</a:t>
            </a:r>
          </a:p>
          <a:p>
            <a:pPr marL="0" indent="0" eaLnBrk="1" hangingPunct="1">
              <a:lnSpc>
                <a:spcPct val="90000"/>
              </a:lnSpc>
              <a:buNone/>
            </a:pPr>
            <a:endParaRPr lang="en-US" sz="2400" dirty="0" smtClean="0">
              <a:solidFill>
                <a:schemeClr val="bg1"/>
              </a:solidFill>
            </a:endParaRPr>
          </a:p>
          <a:p>
            <a:pPr marL="0" indent="0" eaLnBrk="1" hangingPunct="1">
              <a:lnSpc>
                <a:spcPct val="90000"/>
              </a:lnSpc>
              <a:buNone/>
            </a:pPr>
            <a:r>
              <a:rPr lang="en-US" sz="1400" dirty="0" smtClean="0">
                <a:solidFill>
                  <a:schemeClr val="bg1"/>
                </a:solidFill>
              </a:rPr>
              <a:t>    Source</a:t>
            </a:r>
            <a:r>
              <a:rPr lang="en-US" sz="1400" dirty="0">
                <a:solidFill>
                  <a:schemeClr val="bg1"/>
                </a:solidFill>
              </a:rPr>
              <a:t>: Maryland Health Benefit </a:t>
            </a:r>
            <a:r>
              <a:rPr lang="en-US" sz="1400" dirty="0" smtClean="0">
                <a:solidFill>
                  <a:schemeClr val="bg1"/>
                </a:solidFill>
              </a:rPr>
              <a:t>Exchange.</a:t>
            </a:r>
            <a:endParaRPr lang="en-US" sz="1400" dirty="0">
              <a:solidFill>
                <a:schemeClr val="bg1"/>
              </a:solidFill>
            </a:endParaRPr>
          </a:p>
          <a:p>
            <a:pPr marL="0" indent="0" eaLnBrk="1" hangingPunct="1">
              <a:lnSpc>
                <a:spcPct val="90000"/>
              </a:lnSpc>
              <a:buNone/>
            </a:pPr>
            <a:endParaRPr lang="en-US" sz="2400" dirty="0" smtClean="0"/>
          </a:p>
        </p:txBody>
      </p:sp>
      <p:sp>
        <p:nvSpPr>
          <p:cNvPr id="6148" name="Line 4"/>
          <p:cNvSpPr>
            <a:spLocks noChangeShapeType="1"/>
          </p:cNvSpPr>
          <p:nvPr/>
        </p:nvSpPr>
        <p:spPr bwMode="auto">
          <a:xfrm>
            <a:off x="685800" y="762000"/>
            <a:ext cx="7696200" cy="0"/>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pPr>
            <a:endParaRPr lang="en-US" sz="2600" dirty="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230636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763000" cy="533400"/>
          </a:xfrm>
        </p:spPr>
        <p:txBody>
          <a:bodyPr/>
          <a:lstStyle/>
          <a:p>
            <a:pPr eaLnBrk="1" hangingPunct="1"/>
            <a:r>
              <a:rPr lang="en-US" sz="3200" dirty="0" smtClean="0">
                <a:solidFill>
                  <a:srgbClr val="FFC000"/>
                </a:solidFill>
              </a:rPr>
              <a:t>Consumer Outreach/Education/Assistance</a:t>
            </a:r>
          </a:p>
        </p:txBody>
      </p:sp>
      <p:sp>
        <p:nvSpPr>
          <p:cNvPr id="8195" name="Rectangle 3"/>
          <p:cNvSpPr>
            <a:spLocks noGrp="1" noChangeArrowheads="1"/>
          </p:cNvSpPr>
          <p:nvPr>
            <p:ph idx="1"/>
          </p:nvPr>
        </p:nvSpPr>
        <p:spPr>
          <a:xfrm>
            <a:off x="457200" y="1219200"/>
            <a:ext cx="7924800" cy="3810000"/>
          </a:xfrm>
        </p:spPr>
        <p:txBody>
          <a:bodyPr/>
          <a:lstStyle/>
          <a:p>
            <a:pPr>
              <a:buClrTx/>
              <a:buSzPct val="100000"/>
              <a:buFont typeface="Arial" panose="020B0604020202020204" pitchFamily="34" charset="0"/>
              <a:buChar char="•"/>
            </a:pPr>
            <a:r>
              <a:rPr lang="en-US" sz="2800" dirty="0"/>
              <a:t>Branding, Marketing and Advertising</a:t>
            </a:r>
          </a:p>
          <a:p>
            <a:pPr>
              <a:buClrTx/>
              <a:buSzPct val="100000"/>
              <a:buFont typeface="Arial" panose="020B0604020202020204" pitchFamily="34" charset="0"/>
              <a:buChar char="•"/>
            </a:pPr>
            <a:r>
              <a:rPr lang="en-US" sz="2800" dirty="0"/>
              <a:t>Outreach and Education</a:t>
            </a:r>
          </a:p>
          <a:p>
            <a:pPr>
              <a:buClrTx/>
              <a:buSzPct val="100000"/>
              <a:buFont typeface="Arial" panose="020B0604020202020204" pitchFamily="34" charset="0"/>
              <a:buChar char="•"/>
            </a:pPr>
            <a:r>
              <a:rPr lang="en-US" sz="2800" dirty="0" smtClean="0"/>
              <a:t>Web Portal/On-line Communications</a:t>
            </a:r>
          </a:p>
          <a:p>
            <a:pPr>
              <a:buClrTx/>
              <a:buSzPct val="100000"/>
              <a:buFont typeface="Arial" panose="020B0604020202020204" pitchFamily="34" charset="0"/>
              <a:buChar char="•"/>
            </a:pPr>
            <a:r>
              <a:rPr lang="en-US" sz="2800" dirty="0" smtClean="0"/>
              <a:t>Navigators/In-person Assisters</a:t>
            </a:r>
          </a:p>
          <a:p>
            <a:pPr>
              <a:buClrTx/>
              <a:buSzPct val="100000"/>
              <a:buFont typeface="Arial" panose="020B0604020202020204" pitchFamily="34" charset="0"/>
              <a:buChar char="•"/>
            </a:pPr>
            <a:r>
              <a:rPr lang="en-US" sz="2800" dirty="0" smtClean="0"/>
              <a:t>Brokers (2,000+)</a:t>
            </a:r>
          </a:p>
          <a:p>
            <a:pPr>
              <a:buClrTx/>
              <a:buSzPct val="100000"/>
              <a:buFont typeface="Arial" panose="020B0604020202020204" pitchFamily="34" charset="0"/>
              <a:buChar char="•"/>
            </a:pPr>
            <a:r>
              <a:rPr lang="en-US" sz="2800" dirty="0" smtClean="0"/>
              <a:t>Customer Service Center</a:t>
            </a:r>
          </a:p>
          <a:p>
            <a:pPr>
              <a:buClrTx/>
              <a:buSzPct val="100000"/>
              <a:buFont typeface="Arial" panose="020B0604020202020204" pitchFamily="34" charset="0"/>
              <a:buChar char="•"/>
            </a:pPr>
            <a:r>
              <a:rPr lang="en-US" sz="2800" dirty="0"/>
              <a:t>Decision Support </a:t>
            </a:r>
            <a:r>
              <a:rPr lang="en-US" sz="2800" dirty="0" smtClean="0"/>
              <a:t>Tools</a:t>
            </a:r>
            <a:endParaRPr lang="en-US" dirty="0" smtClean="0"/>
          </a:p>
        </p:txBody>
      </p:sp>
      <p:sp>
        <p:nvSpPr>
          <p:cNvPr id="8196" name="Line 4"/>
          <p:cNvSpPr>
            <a:spLocks noChangeShapeType="1"/>
          </p:cNvSpPr>
          <p:nvPr/>
        </p:nvSpPr>
        <p:spPr bwMode="auto">
          <a:xfrm>
            <a:off x="685800" y="838200"/>
            <a:ext cx="7696200" cy="0"/>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pPr>
            <a:endParaRPr lang="en-US" sz="2600" dirty="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138420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152400"/>
            <a:ext cx="8534400" cy="914400"/>
          </a:xfrm>
        </p:spPr>
        <p:txBody>
          <a:bodyPr/>
          <a:lstStyle/>
          <a:p>
            <a:r>
              <a:rPr lang="en-US" altLang="en-US" sz="3200" b="1" dirty="0" smtClean="0">
                <a:solidFill>
                  <a:srgbClr val="FFC000"/>
                </a:solidFill>
              </a:rPr>
              <a:t>Maryland Health Benefit Exchange: </a:t>
            </a:r>
            <a:br>
              <a:rPr lang="en-US" altLang="en-US" sz="3200" b="1" dirty="0" smtClean="0">
                <a:solidFill>
                  <a:srgbClr val="FFC000"/>
                </a:solidFill>
              </a:rPr>
            </a:br>
            <a:r>
              <a:rPr lang="en-US" altLang="en-US" sz="3200" b="1" dirty="0" smtClean="0">
                <a:solidFill>
                  <a:srgbClr val="FFC000"/>
                </a:solidFill>
              </a:rPr>
              <a:t>Six Connector Entities</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200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4"/>
          <p:cNvSpPr>
            <a:spLocks noChangeShapeType="1"/>
          </p:cNvSpPr>
          <p:nvPr/>
        </p:nvSpPr>
        <p:spPr bwMode="auto">
          <a:xfrm>
            <a:off x="762000" y="11430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2" name="Rectangle 1"/>
          <p:cNvSpPr/>
          <p:nvPr/>
        </p:nvSpPr>
        <p:spPr>
          <a:xfrm>
            <a:off x="304800" y="6245423"/>
            <a:ext cx="4572000" cy="307777"/>
          </a:xfrm>
          <a:prstGeom prst="rect">
            <a:avLst/>
          </a:prstGeom>
        </p:spPr>
        <p:txBody>
          <a:bodyPr>
            <a:spAutoFit/>
          </a:bodyPr>
          <a:lstStyle/>
          <a:p>
            <a:r>
              <a:rPr lang="en-US" sz="1400" dirty="0">
                <a:solidFill>
                  <a:schemeClr val="bg1"/>
                </a:solidFill>
              </a:rPr>
              <a:t>Source: </a:t>
            </a:r>
            <a:r>
              <a:rPr lang="en-US" sz="1400" dirty="0" smtClean="0">
                <a:solidFill>
                  <a:schemeClr val="bg1"/>
                </a:solidFill>
              </a:rPr>
              <a:t>Maryland Health Benefit Exchange.</a:t>
            </a:r>
            <a:endParaRPr lang="en-US" sz="1400" dirty="0">
              <a:solidFill>
                <a:schemeClr val="bg1"/>
              </a:solidFill>
            </a:endParaRPr>
          </a:p>
        </p:txBody>
      </p:sp>
    </p:spTree>
    <p:extLst>
      <p:ext uri="{BB962C8B-B14F-4D97-AF65-F5344CB8AC3E}">
        <p14:creationId xmlns:p14="http://schemas.microsoft.com/office/powerpoint/2010/main" val="60352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304800" y="1284288"/>
            <a:ext cx="8610600" cy="3287712"/>
          </a:xfrm>
        </p:spPr>
        <p:txBody>
          <a:bodyPr/>
          <a:lstStyle/>
          <a:p>
            <a:r>
              <a:rPr lang="en-US" sz="2000" dirty="0" smtClean="0"/>
              <a:t>Medicaid </a:t>
            </a:r>
            <a:r>
              <a:rPr lang="en-US" sz="2000" dirty="0"/>
              <a:t>Expansion (Includes PAC Enrollees)	</a:t>
            </a:r>
            <a:r>
              <a:rPr lang="en-US" sz="2000" dirty="0" smtClean="0"/>
              <a:t>  90,639</a:t>
            </a:r>
            <a:endParaRPr lang="en-US" sz="2000" dirty="0"/>
          </a:p>
          <a:p>
            <a:r>
              <a:rPr lang="en-US" sz="2000" dirty="0" smtClean="0"/>
              <a:t>Medicaid </a:t>
            </a:r>
            <a:r>
              <a:rPr lang="en-US" sz="2000" dirty="0"/>
              <a:t>"Woodwork" Effect	</a:t>
            </a:r>
            <a:r>
              <a:rPr lang="en-US" sz="2000" dirty="0" smtClean="0"/>
              <a:t>			  11,046</a:t>
            </a:r>
            <a:r>
              <a:rPr lang="en-US" sz="2000" dirty="0"/>
              <a:t>	</a:t>
            </a:r>
          </a:p>
          <a:p>
            <a:r>
              <a:rPr lang="en-US" sz="2000" dirty="0" smtClean="0"/>
              <a:t>Exchange </a:t>
            </a:r>
            <a:r>
              <a:rPr lang="en-US" sz="2000" dirty="0"/>
              <a:t>(138-200% FPL) with Subsidy	</a:t>
            </a:r>
            <a:r>
              <a:rPr lang="en-US" sz="2000" dirty="0" smtClean="0"/>
              <a:t>	  37,452</a:t>
            </a:r>
            <a:r>
              <a:rPr lang="en-US" sz="2000" dirty="0"/>
              <a:t>	</a:t>
            </a:r>
          </a:p>
          <a:p>
            <a:r>
              <a:rPr lang="en-US" sz="2000" dirty="0" smtClean="0"/>
              <a:t>Exchange </a:t>
            </a:r>
            <a:r>
              <a:rPr lang="en-US" sz="2000" dirty="0"/>
              <a:t>(200-400% FPL) with Subsidy	</a:t>
            </a:r>
            <a:r>
              <a:rPr lang="en-US" sz="2000" dirty="0" smtClean="0"/>
              <a:t>	  67,289</a:t>
            </a:r>
            <a:r>
              <a:rPr lang="en-US" sz="2000" dirty="0"/>
              <a:t>	</a:t>
            </a:r>
          </a:p>
          <a:p>
            <a:r>
              <a:rPr lang="en-US" sz="2000" dirty="0" smtClean="0"/>
              <a:t>Exchange </a:t>
            </a:r>
            <a:r>
              <a:rPr lang="en-US" sz="2000" dirty="0"/>
              <a:t>(Above 400% FPL) without Subsidy	</a:t>
            </a:r>
            <a:r>
              <a:rPr lang="en-US" sz="2000" dirty="0" smtClean="0"/>
              <a:t>  34,023</a:t>
            </a:r>
            <a:r>
              <a:rPr lang="en-US" sz="2000" dirty="0"/>
              <a:t>	</a:t>
            </a:r>
          </a:p>
          <a:p>
            <a:r>
              <a:rPr lang="en-US" sz="2000" dirty="0" smtClean="0"/>
              <a:t>Small </a:t>
            </a:r>
            <a:r>
              <a:rPr lang="en-US" sz="2000" dirty="0"/>
              <a:t>Business Health Options Program (SHOP)	</a:t>
            </a:r>
            <a:r>
              <a:rPr lang="en-US" sz="2000" u="sng" dirty="0" smtClean="0"/>
              <a:t>    8,469</a:t>
            </a:r>
            <a:r>
              <a:rPr lang="en-US" sz="2000" dirty="0"/>
              <a:t>	</a:t>
            </a:r>
          </a:p>
          <a:p>
            <a:r>
              <a:rPr lang="en-US" sz="2000" b="1" dirty="0"/>
              <a:t>Total New Medicaid and Exchange Coverage</a:t>
            </a:r>
            <a:r>
              <a:rPr lang="en-US" sz="2000" dirty="0"/>
              <a:t>	</a:t>
            </a:r>
            <a:r>
              <a:rPr lang="en-US" sz="2000" b="1" dirty="0"/>
              <a:t>248,918</a:t>
            </a:r>
            <a:r>
              <a:rPr lang="en-US" sz="2000" dirty="0"/>
              <a:t>	</a:t>
            </a:r>
          </a:p>
        </p:txBody>
      </p:sp>
      <p:sp>
        <p:nvSpPr>
          <p:cNvPr id="23556" name="Title 1"/>
          <p:cNvSpPr txBox="1">
            <a:spLocks/>
          </p:cNvSpPr>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600">
                <a:solidFill>
                  <a:schemeClr val="tx1"/>
                </a:solidFill>
                <a:latin typeface="Times" pitchFamily="18" charset="0"/>
                <a:ea typeface="MS PGothic" pitchFamily="34" charset="-128"/>
              </a:defRPr>
            </a:lvl1pPr>
            <a:lvl2pPr marL="742950" indent="-285750">
              <a:defRPr sz="2600">
                <a:solidFill>
                  <a:schemeClr val="tx1"/>
                </a:solidFill>
                <a:latin typeface="Times" pitchFamily="18" charset="0"/>
                <a:ea typeface="MS PGothic" pitchFamily="34" charset="-128"/>
              </a:defRPr>
            </a:lvl2pPr>
            <a:lvl3pPr marL="1143000" indent="-228600">
              <a:defRPr sz="2600">
                <a:solidFill>
                  <a:schemeClr val="tx1"/>
                </a:solidFill>
                <a:latin typeface="Times" pitchFamily="18" charset="0"/>
                <a:ea typeface="MS PGothic" pitchFamily="34" charset="-128"/>
              </a:defRPr>
            </a:lvl3pPr>
            <a:lvl4pPr marL="1600200" indent="-228600">
              <a:defRPr sz="2600">
                <a:solidFill>
                  <a:schemeClr val="tx1"/>
                </a:solidFill>
                <a:latin typeface="Times" pitchFamily="18" charset="0"/>
                <a:ea typeface="MS PGothic" pitchFamily="34" charset="-128"/>
              </a:defRPr>
            </a:lvl4pPr>
            <a:lvl5pPr marL="2057400" indent="-228600">
              <a:defRPr sz="26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6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6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6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600">
                <a:solidFill>
                  <a:schemeClr val="tx1"/>
                </a:solidFill>
                <a:latin typeface="Times" pitchFamily="18" charset="0"/>
                <a:ea typeface="MS PGothic" pitchFamily="34" charset="-128"/>
              </a:defRPr>
            </a:lvl9pPr>
          </a:lstStyle>
          <a:p>
            <a:pPr algn="ctr" fontAlgn="base">
              <a:spcBef>
                <a:spcPct val="0"/>
              </a:spcBef>
              <a:spcAft>
                <a:spcPct val="0"/>
              </a:spcAft>
            </a:pPr>
            <a:r>
              <a:rPr lang="en-US" sz="2800" b="1" dirty="0" smtClean="0">
                <a:solidFill>
                  <a:srgbClr val="FFCC00"/>
                </a:solidFill>
                <a:latin typeface="Arial" charset="0"/>
              </a:rPr>
              <a:t>Estimates of 2014 ACA Enrollment for Maryland</a:t>
            </a:r>
            <a:endParaRPr lang="en-US" sz="2800" b="1" dirty="0">
              <a:solidFill>
                <a:srgbClr val="FFCC00"/>
              </a:solidFill>
              <a:latin typeface="Arial" charset="0"/>
            </a:endParaRPr>
          </a:p>
        </p:txBody>
      </p:sp>
      <p:sp>
        <p:nvSpPr>
          <p:cNvPr id="23559" name="TextBox 10"/>
          <p:cNvSpPr txBox="1">
            <a:spLocks noChangeArrowheads="1"/>
          </p:cNvSpPr>
          <p:nvPr/>
        </p:nvSpPr>
        <p:spPr bwMode="auto">
          <a:xfrm>
            <a:off x="228600" y="6172200"/>
            <a:ext cx="3657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pitchFamily="18" charset="0"/>
                <a:ea typeface="MS PGothic" pitchFamily="34" charset="-128"/>
              </a:defRPr>
            </a:lvl1pPr>
            <a:lvl2pPr marL="742950" indent="-285750">
              <a:defRPr sz="2600">
                <a:solidFill>
                  <a:schemeClr val="tx1"/>
                </a:solidFill>
                <a:latin typeface="Times" pitchFamily="18" charset="0"/>
                <a:ea typeface="MS PGothic" pitchFamily="34" charset="-128"/>
              </a:defRPr>
            </a:lvl2pPr>
            <a:lvl3pPr marL="1143000" indent="-228600">
              <a:defRPr sz="2600">
                <a:solidFill>
                  <a:schemeClr val="tx1"/>
                </a:solidFill>
                <a:latin typeface="Times" pitchFamily="18" charset="0"/>
                <a:ea typeface="MS PGothic" pitchFamily="34" charset="-128"/>
              </a:defRPr>
            </a:lvl3pPr>
            <a:lvl4pPr marL="1600200" indent="-228600">
              <a:defRPr sz="2600">
                <a:solidFill>
                  <a:schemeClr val="tx1"/>
                </a:solidFill>
                <a:latin typeface="Times" pitchFamily="18" charset="0"/>
                <a:ea typeface="MS PGothic" pitchFamily="34" charset="-128"/>
              </a:defRPr>
            </a:lvl4pPr>
            <a:lvl5pPr marL="2057400" indent="-228600">
              <a:defRPr sz="26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6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6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6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600">
                <a:solidFill>
                  <a:schemeClr val="tx1"/>
                </a:solidFill>
                <a:latin typeface="Times" pitchFamily="18" charset="0"/>
                <a:ea typeface="MS PGothic" pitchFamily="34" charset="-128"/>
              </a:defRPr>
            </a:lvl9pPr>
          </a:lstStyle>
          <a:p>
            <a:pPr eaLnBrk="0" fontAlgn="base" hangingPunct="0">
              <a:spcBef>
                <a:spcPct val="0"/>
              </a:spcBef>
              <a:spcAft>
                <a:spcPct val="0"/>
              </a:spcAft>
            </a:pPr>
            <a:r>
              <a:rPr lang="en-US" sz="1400" dirty="0" smtClean="0">
                <a:solidFill>
                  <a:srgbClr val="FFFFFF"/>
                </a:solidFill>
                <a:latin typeface="Arial" charset="0"/>
              </a:rPr>
              <a:t>Source: Hilltop Institute, UMBC. 7/13/12.</a:t>
            </a:r>
            <a:endParaRPr lang="en-US" sz="1400" dirty="0">
              <a:solidFill>
                <a:srgbClr val="FFFFFF"/>
              </a:solidFill>
              <a:latin typeface="Arial" charset="0"/>
            </a:endParaRPr>
          </a:p>
        </p:txBody>
      </p:sp>
      <p:sp>
        <p:nvSpPr>
          <p:cNvPr id="23560" name="Line 7"/>
          <p:cNvSpPr>
            <a:spLocks noChangeShapeType="1"/>
          </p:cNvSpPr>
          <p:nvPr/>
        </p:nvSpPr>
        <p:spPr bwMode="auto">
          <a:xfrm>
            <a:off x="685800" y="990600"/>
            <a:ext cx="769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70485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305800" cy="1066800"/>
          </a:xfrm>
        </p:spPr>
        <p:txBody>
          <a:bodyPr/>
          <a:lstStyle/>
          <a:p>
            <a:pPr eaLnBrk="1" hangingPunct="1"/>
            <a:r>
              <a:rPr lang="en-US" sz="3200" dirty="0" smtClean="0">
                <a:solidFill>
                  <a:srgbClr val="FFC000"/>
                </a:solidFill>
              </a:rPr>
              <a:t>Maryland Coverage Initiatives: </a:t>
            </a:r>
            <a:br>
              <a:rPr lang="en-US" sz="3200" dirty="0" smtClean="0">
                <a:solidFill>
                  <a:srgbClr val="FFC000"/>
                </a:solidFill>
              </a:rPr>
            </a:br>
            <a:r>
              <a:rPr lang="en-US" sz="3200" dirty="0" smtClean="0">
                <a:solidFill>
                  <a:srgbClr val="FFC000"/>
                </a:solidFill>
              </a:rPr>
              <a:t>Exchange and Medicaid Expansion</a:t>
            </a:r>
          </a:p>
        </p:txBody>
      </p:sp>
      <p:sp>
        <p:nvSpPr>
          <p:cNvPr id="6147" name="Rectangle 3"/>
          <p:cNvSpPr>
            <a:spLocks noGrp="1" noChangeArrowheads="1"/>
          </p:cNvSpPr>
          <p:nvPr>
            <p:ph idx="1"/>
          </p:nvPr>
        </p:nvSpPr>
        <p:spPr>
          <a:xfrm>
            <a:off x="457200" y="1371600"/>
            <a:ext cx="8382000" cy="4724400"/>
          </a:xfrm>
        </p:spPr>
        <p:txBody>
          <a:bodyPr/>
          <a:lstStyle/>
          <a:p>
            <a:pPr marL="0" indent="0" eaLnBrk="1" hangingPunct="1">
              <a:lnSpc>
                <a:spcPct val="90000"/>
              </a:lnSpc>
              <a:buSzPct val="100000"/>
              <a:buNone/>
            </a:pPr>
            <a:r>
              <a:rPr lang="en-US" dirty="0" smtClean="0"/>
              <a:t>As of 1/4/14: </a:t>
            </a:r>
            <a:r>
              <a:rPr lang="en-US" dirty="0"/>
              <a:t>162,000 Marylanders are on track to receive health coverage under </a:t>
            </a:r>
            <a:r>
              <a:rPr lang="en-US" dirty="0" smtClean="0"/>
              <a:t>ACA</a:t>
            </a:r>
          </a:p>
          <a:p>
            <a:pPr marL="0" indent="0" eaLnBrk="1" hangingPunct="1">
              <a:lnSpc>
                <a:spcPct val="90000"/>
              </a:lnSpc>
              <a:buSzPct val="100000"/>
              <a:buNone/>
            </a:pPr>
            <a:endParaRPr lang="en-US" dirty="0" smtClean="0"/>
          </a:p>
          <a:p>
            <a:pPr eaLnBrk="1" hangingPunct="1">
              <a:lnSpc>
                <a:spcPct val="90000"/>
              </a:lnSpc>
              <a:buSzPct val="100000"/>
            </a:pPr>
            <a:r>
              <a:rPr lang="en-US" sz="2800" dirty="0" smtClean="0"/>
              <a:t>20,358 into Qualified Health Plans</a:t>
            </a:r>
          </a:p>
          <a:p>
            <a:pPr eaLnBrk="1" hangingPunct="1">
              <a:lnSpc>
                <a:spcPct val="90000"/>
              </a:lnSpc>
              <a:buSzPct val="100000"/>
            </a:pPr>
            <a:r>
              <a:rPr lang="en-US" sz="2800" dirty="0"/>
              <a:t>91,570 </a:t>
            </a:r>
            <a:r>
              <a:rPr lang="en-US" sz="2800" dirty="0" smtClean="0"/>
              <a:t>moved into Medicaid from Primary </a:t>
            </a:r>
            <a:r>
              <a:rPr lang="en-US" sz="2800" dirty="0"/>
              <a:t>Adult Care (PAC) program </a:t>
            </a:r>
            <a:endParaRPr lang="en-US" sz="2800" dirty="0" smtClean="0"/>
          </a:p>
          <a:p>
            <a:pPr eaLnBrk="1" hangingPunct="1">
              <a:lnSpc>
                <a:spcPct val="90000"/>
              </a:lnSpc>
              <a:buSzPct val="100000"/>
            </a:pPr>
            <a:r>
              <a:rPr lang="en-US" sz="2800" dirty="0"/>
              <a:t>50,522 </a:t>
            </a:r>
            <a:r>
              <a:rPr lang="en-US" sz="2800" dirty="0" smtClean="0"/>
              <a:t>found </a:t>
            </a:r>
            <a:r>
              <a:rPr lang="en-US" sz="2800" dirty="0"/>
              <a:t>eligible for </a:t>
            </a:r>
            <a:r>
              <a:rPr lang="en-US" sz="2800" dirty="0" smtClean="0"/>
              <a:t>Medicaid program through Exchange</a:t>
            </a:r>
          </a:p>
          <a:p>
            <a:pPr lvl="1" eaLnBrk="1" hangingPunct="1">
              <a:lnSpc>
                <a:spcPct val="90000"/>
              </a:lnSpc>
              <a:buSzPct val="100000"/>
            </a:pPr>
            <a:r>
              <a:rPr lang="en-US" sz="2400" dirty="0" smtClean="0"/>
              <a:t>26,500 now enrolled/remainder on track (retro to 1/1)</a:t>
            </a:r>
          </a:p>
          <a:p>
            <a:pPr eaLnBrk="1" hangingPunct="1">
              <a:lnSpc>
                <a:spcPct val="90000"/>
              </a:lnSpc>
            </a:pPr>
            <a:endParaRPr lang="en-US" sz="2400" dirty="0" smtClean="0"/>
          </a:p>
        </p:txBody>
      </p:sp>
      <p:sp>
        <p:nvSpPr>
          <p:cNvPr id="6148" name="Line 4"/>
          <p:cNvSpPr>
            <a:spLocks noChangeShapeType="1"/>
          </p:cNvSpPr>
          <p:nvPr/>
        </p:nvSpPr>
        <p:spPr bwMode="auto">
          <a:xfrm>
            <a:off x="685800" y="1143000"/>
            <a:ext cx="7696200" cy="0"/>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pPr>
            <a:endParaRPr lang="en-US" sz="2600" dirty="0">
              <a:solidFill>
                <a:srgbClr val="000000"/>
              </a:solidFill>
              <a:latin typeface="Times" pitchFamily="18" charset="0"/>
              <a:ea typeface="MS PGothic" pitchFamily="34" charset="-128"/>
            </a:endParaRPr>
          </a:p>
        </p:txBody>
      </p:sp>
      <p:sp>
        <p:nvSpPr>
          <p:cNvPr id="2" name="Rectangle 1"/>
          <p:cNvSpPr/>
          <p:nvPr/>
        </p:nvSpPr>
        <p:spPr>
          <a:xfrm>
            <a:off x="304800" y="6106180"/>
            <a:ext cx="4572000" cy="523220"/>
          </a:xfrm>
          <a:prstGeom prst="rect">
            <a:avLst/>
          </a:prstGeom>
        </p:spPr>
        <p:txBody>
          <a:bodyPr>
            <a:spAutoFit/>
          </a:bodyPr>
          <a:lstStyle/>
          <a:p>
            <a:pPr lvl="0"/>
            <a:r>
              <a:rPr lang="en-US" sz="1400" dirty="0">
                <a:solidFill>
                  <a:srgbClr val="FFFFFF"/>
                </a:solidFill>
              </a:rPr>
              <a:t>Source: </a:t>
            </a:r>
            <a:r>
              <a:rPr lang="en-US" sz="1400" dirty="0" smtClean="0">
                <a:solidFill>
                  <a:srgbClr val="FFFFFF"/>
                </a:solidFill>
              </a:rPr>
              <a:t>Maryland Health Benefit Exchange,</a:t>
            </a:r>
          </a:p>
          <a:p>
            <a:pPr lvl="0"/>
            <a:r>
              <a:rPr lang="en-US" sz="1400" dirty="0" smtClean="0">
                <a:solidFill>
                  <a:srgbClr val="FFFFFF"/>
                </a:solidFill>
              </a:rPr>
              <a:t>January 10, 2014.</a:t>
            </a:r>
            <a:endParaRPr lang="en-US" sz="1400" dirty="0">
              <a:solidFill>
                <a:srgbClr val="FFFFFF"/>
              </a:solidFill>
            </a:endParaRPr>
          </a:p>
        </p:txBody>
      </p:sp>
    </p:spTree>
    <p:extLst>
      <p:ext uri="{BB962C8B-B14F-4D97-AF65-F5344CB8AC3E}">
        <p14:creationId xmlns:p14="http://schemas.microsoft.com/office/powerpoint/2010/main" val="32086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363" y="138113"/>
            <a:ext cx="8869362" cy="776287"/>
          </a:xfrm>
        </p:spPr>
        <p:txBody>
          <a:bodyPr/>
          <a:lstStyle/>
          <a:p>
            <a:pPr>
              <a:defRPr/>
            </a:pPr>
            <a:r>
              <a:rPr lang="en-US" sz="3200" b="1" dirty="0" smtClean="0">
                <a:solidFill>
                  <a:srgbClr val="FFC000"/>
                </a:solidFill>
                <a:cs typeface="Times New Roman" pitchFamily="18" charset="0"/>
              </a:rPr>
              <a:t>State Health Improvement Process (SHIP)</a:t>
            </a:r>
          </a:p>
        </p:txBody>
      </p:sp>
      <p:sp>
        <p:nvSpPr>
          <p:cNvPr id="5123" name="Content Placeholder 2"/>
          <p:cNvSpPr>
            <a:spLocks noGrp="1"/>
          </p:cNvSpPr>
          <p:nvPr>
            <p:ph idx="1"/>
          </p:nvPr>
        </p:nvSpPr>
        <p:spPr>
          <a:xfrm>
            <a:off x="152400" y="1066800"/>
            <a:ext cx="8991600" cy="4800600"/>
          </a:xfrm>
        </p:spPr>
        <p:txBody>
          <a:bodyPr/>
          <a:lstStyle/>
          <a:p>
            <a:r>
              <a:rPr lang="en-US" altLang="en-US" sz="2800" dirty="0" smtClean="0"/>
              <a:t>Framework and resources to align local action to continuously improve population health/health equity</a:t>
            </a:r>
          </a:p>
          <a:p>
            <a:pPr>
              <a:spcAft>
                <a:spcPts val="600"/>
              </a:spcAft>
              <a:buFont typeface="Arial"/>
              <a:buChar char="•"/>
              <a:defRPr/>
            </a:pPr>
            <a:r>
              <a:rPr lang="en-US" sz="2800" dirty="0"/>
              <a:t>18 Local Health Improvement Coalitions </a:t>
            </a:r>
          </a:p>
          <a:p>
            <a:pPr marL="795337" lvl="1" indent="-342900">
              <a:spcAft>
                <a:spcPts val="600"/>
              </a:spcAft>
              <a:buFont typeface="Arial" panose="020B0604020202020204" pitchFamily="34" charset="0"/>
              <a:buChar char="−"/>
              <a:defRPr/>
            </a:pPr>
            <a:r>
              <a:rPr lang="en-US" sz="2400" dirty="0"/>
              <a:t>Typically </a:t>
            </a:r>
            <a:r>
              <a:rPr lang="en-US" sz="2400" dirty="0" smtClean="0"/>
              <a:t>co-chaired </a:t>
            </a:r>
            <a:r>
              <a:rPr lang="en-US" sz="2400" dirty="0"/>
              <a:t>by </a:t>
            </a:r>
            <a:r>
              <a:rPr lang="en-US" sz="2400" dirty="0" smtClean="0"/>
              <a:t>hospital </a:t>
            </a:r>
            <a:r>
              <a:rPr lang="en-US" sz="2400" dirty="0"/>
              <a:t>and </a:t>
            </a:r>
            <a:r>
              <a:rPr lang="en-US" sz="2400" dirty="0" smtClean="0"/>
              <a:t>public health </a:t>
            </a:r>
            <a:r>
              <a:rPr lang="en-US" sz="2400" dirty="0"/>
              <a:t>leaders and include cross-section of health and human services</a:t>
            </a:r>
          </a:p>
          <a:p>
            <a:pPr>
              <a:spcAft>
                <a:spcPts val="600"/>
              </a:spcAft>
              <a:buFont typeface="Arial"/>
              <a:buChar char="•"/>
              <a:defRPr/>
            </a:pPr>
            <a:r>
              <a:rPr lang="en-US" sz="2400" dirty="0"/>
              <a:t> </a:t>
            </a:r>
            <a:r>
              <a:rPr lang="en-US" sz="2800" dirty="0"/>
              <a:t>State and Local Accountability</a:t>
            </a:r>
          </a:p>
          <a:p>
            <a:pPr lvl="1">
              <a:spcAft>
                <a:spcPts val="600"/>
              </a:spcAft>
              <a:buFont typeface="Arial" panose="020B0604020202020204" pitchFamily="34" charset="0"/>
              <a:buChar char="−"/>
              <a:defRPr/>
            </a:pPr>
            <a:r>
              <a:rPr lang="en-US" sz="2400" dirty="0" smtClean="0"/>
              <a:t>39 </a:t>
            </a:r>
            <a:r>
              <a:rPr lang="en-US" sz="2400" dirty="0"/>
              <a:t>measures: health outcomes and determinants</a:t>
            </a:r>
          </a:p>
          <a:p>
            <a:pPr lvl="1">
              <a:spcAft>
                <a:spcPts val="600"/>
              </a:spcAft>
              <a:buFont typeface="Arial" panose="020B0604020202020204" pitchFamily="34" charset="0"/>
              <a:buChar char="−"/>
              <a:defRPr/>
            </a:pPr>
            <a:r>
              <a:rPr lang="en-US" sz="2400" dirty="0" smtClean="0"/>
              <a:t>State </a:t>
            </a:r>
            <a:r>
              <a:rPr lang="en-US" sz="2400" dirty="0"/>
              <a:t>and county baselines and 2014 targets</a:t>
            </a:r>
          </a:p>
          <a:p>
            <a:pPr lvl="1">
              <a:spcAft>
                <a:spcPts val="600"/>
              </a:spcAft>
              <a:buFont typeface="Arial" panose="020B0604020202020204" pitchFamily="34" charset="0"/>
              <a:buChar char="−"/>
              <a:defRPr/>
            </a:pPr>
            <a:r>
              <a:rPr lang="en-US" sz="2400" dirty="0" smtClean="0"/>
              <a:t>Racial/ethnic </a:t>
            </a:r>
            <a:r>
              <a:rPr lang="en-US" sz="2400" dirty="0"/>
              <a:t>disparity information</a:t>
            </a:r>
          </a:p>
          <a:p>
            <a:endParaRPr lang="en-US" altLang="en-US" sz="2400" dirty="0" smtClean="0"/>
          </a:p>
        </p:txBody>
      </p:sp>
      <p:sp>
        <p:nvSpPr>
          <p:cNvPr id="6" name="Line 4"/>
          <p:cNvSpPr>
            <a:spLocks noChangeShapeType="1"/>
          </p:cNvSpPr>
          <p:nvPr/>
        </p:nvSpPr>
        <p:spPr bwMode="auto">
          <a:xfrm>
            <a:off x="762000" y="9144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2" name="TextBox 1"/>
          <p:cNvSpPr txBox="1"/>
          <p:nvPr/>
        </p:nvSpPr>
        <p:spPr>
          <a:xfrm>
            <a:off x="152400" y="6096000"/>
            <a:ext cx="4876800" cy="523220"/>
          </a:xfrm>
          <a:prstGeom prst="rect">
            <a:avLst/>
          </a:prstGeom>
          <a:noFill/>
        </p:spPr>
        <p:txBody>
          <a:bodyPr wrap="square" rtlCol="0">
            <a:spAutoFit/>
          </a:bodyPr>
          <a:lstStyle/>
          <a:p>
            <a:r>
              <a:rPr lang="en-US" sz="1400" dirty="0" smtClean="0">
                <a:solidFill>
                  <a:schemeClr val="bg1"/>
                </a:solidFill>
              </a:rPr>
              <a:t>Source: Health </a:t>
            </a:r>
            <a:r>
              <a:rPr lang="en-US" sz="1400" dirty="0">
                <a:solidFill>
                  <a:schemeClr val="bg1"/>
                </a:solidFill>
              </a:rPr>
              <a:t>Systems and Infrastructure </a:t>
            </a:r>
            <a:r>
              <a:rPr lang="en-US" sz="1400" dirty="0" smtClean="0">
                <a:solidFill>
                  <a:schemeClr val="bg1"/>
                </a:solidFill>
              </a:rPr>
              <a:t>Administration, Maryland Department of Health and Mental Hygiene.</a:t>
            </a:r>
            <a:endParaRPr lang="en-US" sz="1400" dirty="0">
              <a:solidFill>
                <a:schemeClr val="bg1"/>
              </a:solidFill>
            </a:endParaRPr>
          </a:p>
        </p:txBody>
      </p:sp>
    </p:spTree>
    <p:extLst>
      <p:ext uri="{BB962C8B-B14F-4D97-AF65-F5344CB8AC3E}">
        <p14:creationId xmlns:p14="http://schemas.microsoft.com/office/powerpoint/2010/main" val="22186075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76200"/>
            <a:ext cx="8077200" cy="990600"/>
          </a:xfrm>
        </p:spPr>
        <p:txBody>
          <a:bodyPr/>
          <a:lstStyle/>
          <a:p>
            <a:pPr>
              <a:defRPr/>
            </a:pPr>
            <a:r>
              <a:rPr lang="en-US" sz="3200" b="1" dirty="0" smtClean="0">
                <a:solidFill>
                  <a:srgbClr val="FFC000"/>
                </a:solidFill>
                <a:latin typeface="+mn-lt"/>
                <a:cs typeface="Times New Roman" pitchFamily="18" charset="0"/>
              </a:rPr>
              <a:t>18 Local Health Improvement Coalitions (LHICs) Across Maryland</a:t>
            </a:r>
          </a:p>
        </p:txBody>
      </p:sp>
      <p:pic>
        <p:nvPicPr>
          <p:cNvPr id="6147" name="Picture 3" descr="Picture 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122" y="1371599"/>
            <a:ext cx="8657278" cy="44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4"/>
          <p:cNvSpPr>
            <a:spLocks noChangeShapeType="1"/>
          </p:cNvSpPr>
          <p:nvPr/>
        </p:nvSpPr>
        <p:spPr bwMode="auto">
          <a:xfrm>
            <a:off x="762000" y="1219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5" name="TextBox 4"/>
          <p:cNvSpPr txBox="1"/>
          <p:nvPr/>
        </p:nvSpPr>
        <p:spPr>
          <a:xfrm>
            <a:off x="152400" y="6182380"/>
            <a:ext cx="4800600" cy="523220"/>
          </a:xfrm>
          <a:prstGeom prst="rect">
            <a:avLst/>
          </a:prstGeom>
          <a:noFill/>
        </p:spPr>
        <p:txBody>
          <a:bodyPr wrap="square" rtlCol="0">
            <a:spAutoFit/>
          </a:bodyPr>
          <a:lstStyle/>
          <a:p>
            <a:r>
              <a:rPr lang="en-US" sz="1400" dirty="0" smtClean="0">
                <a:solidFill>
                  <a:schemeClr val="bg1"/>
                </a:solidFill>
              </a:rPr>
              <a:t>Source: Health </a:t>
            </a:r>
            <a:r>
              <a:rPr lang="en-US" sz="1400" dirty="0">
                <a:solidFill>
                  <a:schemeClr val="bg1"/>
                </a:solidFill>
              </a:rPr>
              <a:t>Systems and Infrastructure </a:t>
            </a:r>
            <a:r>
              <a:rPr lang="en-US" sz="1400" dirty="0" smtClean="0">
                <a:solidFill>
                  <a:schemeClr val="bg1"/>
                </a:solidFill>
              </a:rPr>
              <a:t>Administration, Maryland Department of Health and Mental Hygiene.</a:t>
            </a:r>
            <a:endParaRPr lang="en-US" sz="1400" dirty="0">
              <a:solidFill>
                <a:schemeClr val="bg1"/>
              </a:solidFill>
            </a:endParaRPr>
          </a:p>
        </p:txBody>
      </p:sp>
    </p:spTree>
    <p:extLst>
      <p:ext uri="{BB962C8B-B14F-4D97-AF65-F5344CB8AC3E}">
        <p14:creationId xmlns:p14="http://schemas.microsoft.com/office/powerpoint/2010/main" val="2840373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077200" cy="1143000"/>
          </a:xfrm>
        </p:spPr>
        <p:txBody>
          <a:bodyPr/>
          <a:lstStyle/>
          <a:p>
            <a:pPr>
              <a:defRPr/>
            </a:pPr>
            <a:r>
              <a:rPr lang="en-US" sz="3200" b="1" dirty="0" smtClean="0">
                <a:solidFill>
                  <a:srgbClr val="FFC000"/>
                </a:solidFill>
                <a:latin typeface="+mn-lt"/>
                <a:cs typeface="Times New Roman" pitchFamily="18" charset="0"/>
              </a:rPr>
              <a:t>The Role of LHICs in Community Health Improvement Today</a:t>
            </a:r>
          </a:p>
        </p:txBody>
      </p:sp>
      <p:sp>
        <p:nvSpPr>
          <p:cNvPr id="7171" name="Content Placeholder 2"/>
          <p:cNvSpPr>
            <a:spLocks noGrp="1"/>
          </p:cNvSpPr>
          <p:nvPr>
            <p:ph idx="1"/>
          </p:nvPr>
        </p:nvSpPr>
        <p:spPr>
          <a:xfrm>
            <a:off x="785037" y="1524000"/>
            <a:ext cx="7772400" cy="2743200"/>
          </a:xfrm>
        </p:spPr>
        <p:txBody>
          <a:bodyPr/>
          <a:lstStyle/>
          <a:p>
            <a:r>
              <a:rPr lang="en-US" altLang="en-US" sz="2800" dirty="0" smtClean="0"/>
              <a:t>Convening/facilitating/coordinating</a:t>
            </a:r>
          </a:p>
          <a:p>
            <a:r>
              <a:rPr lang="en-US" altLang="en-US" sz="2800" dirty="0" smtClean="0"/>
              <a:t>Planning and priority-setting</a:t>
            </a:r>
          </a:p>
          <a:p>
            <a:r>
              <a:rPr lang="en-US" altLang="en-US" sz="2800" dirty="0" smtClean="0"/>
              <a:t>Performance monitoring</a:t>
            </a:r>
          </a:p>
          <a:p>
            <a:pPr>
              <a:buFont typeface="Arial" charset="0"/>
              <a:buNone/>
            </a:pPr>
            <a:endParaRPr lang="en-US" altLang="en-US" sz="2800" dirty="0" smtClean="0"/>
          </a:p>
        </p:txBody>
      </p:sp>
      <p:sp>
        <p:nvSpPr>
          <p:cNvPr id="4" name="Line 4"/>
          <p:cNvSpPr>
            <a:spLocks noChangeShapeType="1"/>
          </p:cNvSpPr>
          <p:nvPr/>
        </p:nvSpPr>
        <p:spPr bwMode="auto">
          <a:xfrm>
            <a:off x="762000" y="1219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5" name="TextBox 4"/>
          <p:cNvSpPr txBox="1"/>
          <p:nvPr/>
        </p:nvSpPr>
        <p:spPr>
          <a:xfrm>
            <a:off x="152400" y="6106180"/>
            <a:ext cx="4800600" cy="523220"/>
          </a:xfrm>
          <a:prstGeom prst="rect">
            <a:avLst/>
          </a:prstGeom>
          <a:noFill/>
        </p:spPr>
        <p:txBody>
          <a:bodyPr wrap="square" rtlCol="0">
            <a:spAutoFit/>
          </a:bodyPr>
          <a:lstStyle/>
          <a:p>
            <a:r>
              <a:rPr lang="en-US" sz="1400" dirty="0" smtClean="0">
                <a:solidFill>
                  <a:schemeClr val="bg1"/>
                </a:solidFill>
              </a:rPr>
              <a:t>Source: Health </a:t>
            </a:r>
            <a:r>
              <a:rPr lang="en-US" sz="1400" dirty="0">
                <a:solidFill>
                  <a:schemeClr val="bg1"/>
                </a:solidFill>
              </a:rPr>
              <a:t>Systems and Infrastructure </a:t>
            </a:r>
            <a:r>
              <a:rPr lang="en-US" sz="1400" dirty="0" smtClean="0">
                <a:solidFill>
                  <a:schemeClr val="bg1"/>
                </a:solidFill>
              </a:rPr>
              <a:t>Administration, Maryland Department of Health and Mental Hygiene.</a:t>
            </a:r>
            <a:endParaRPr lang="en-US" sz="1400" dirty="0">
              <a:solidFill>
                <a:schemeClr val="bg1"/>
              </a:solidFill>
            </a:endParaRPr>
          </a:p>
        </p:txBody>
      </p:sp>
    </p:spTree>
    <p:extLst>
      <p:ext uri="{BB962C8B-B14F-4D97-AF65-F5344CB8AC3E}">
        <p14:creationId xmlns:p14="http://schemas.microsoft.com/office/powerpoint/2010/main" val="604100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5138" y="0"/>
            <a:ext cx="8229600" cy="1143000"/>
          </a:xfrm>
        </p:spPr>
        <p:txBody>
          <a:bodyPr/>
          <a:lstStyle/>
          <a:p>
            <a:pPr>
              <a:defRPr/>
            </a:pPr>
            <a:r>
              <a:rPr lang="en-US" sz="3200" b="1" dirty="0" smtClean="0">
                <a:solidFill>
                  <a:srgbClr val="FFC000"/>
                </a:solidFill>
                <a:latin typeface="+mn-lt"/>
                <a:cs typeface="Times New Roman" pitchFamily="18" charset="0"/>
              </a:rPr>
              <a:t>Aligned Action in 6 Focus Areas to Increase Life Expectancy</a:t>
            </a:r>
          </a:p>
        </p:txBody>
      </p:sp>
      <p:sp>
        <p:nvSpPr>
          <p:cNvPr id="8195" name="TextBox 3"/>
          <p:cNvSpPr txBox="1">
            <a:spLocks noChangeArrowheads="1"/>
          </p:cNvSpPr>
          <p:nvPr/>
        </p:nvSpPr>
        <p:spPr bwMode="auto">
          <a:xfrm>
            <a:off x="762000" y="1676400"/>
            <a:ext cx="3505200" cy="369888"/>
          </a:xfrm>
          <a:prstGeom prst="rect">
            <a:avLst/>
          </a:prstGeom>
          <a:solidFill>
            <a:srgbClr val="FF0000"/>
          </a:solidFill>
          <a:ln w="9525">
            <a:solidFill>
              <a:srgbClr val="FFFFFF"/>
            </a:solidFill>
            <a:miter lim="800000"/>
            <a:headEnd/>
            <a:tailEnd/>
          </a:ln>
        </p:spPr>
        <p:txBody>
          <a:bodyPr anchor="ctr">
            <a:spAutoFit/>
          </a:bodyPr>
          <a:lstStyle>
            <a:lvl1pPr eaLnBrk="0" hangingPunct="0">
              <a:defRPr>
                <a:solidFill>
                  <a:schemeClr val="tx1"/>
                </a:solidFill>
                <a:latin typeface="Calibri" pitchFamily="-107" charset="0"/>
                <a:cs typeface="Arial" charset="0"/>
              </a:defRPr>
            </a:lvl1pPr>
            <a:lvl2pPr marL="742950" indent="-285750" eaLnBrk="0" hangingPunct="0">
              <a:defRPr>
                <a:solidFill>
                  <a:schemeClr val="tx1"/>
                </a:solidFill>
                <a:latin typeface="Calibri" pitchFamily="-107" charset="0"/>
                <a:cs typeface="Arial" charset="0"/>
              </a:defRPr>
            </a:lvl2pPr>
            <a:lvl3pPr marL="1143000" indent="-228600" eaLnBrk="0" hangingPunct="0">
              <a:defRPr>
                <a:solidFill>
                  <a:schemeClr val="tx1"/>
                </a:solidFill>
                <a:latin typeface="Calibri" pitchFamily="-107" charset="0"/>
                <a:cs typeface="Arial" charset="0"/>
              </a:defRPr>
            </a:lvl3pPr>
            <a:lvl4pPr marL="1600200" indent="-228600" eaLnBrk="0" hangingPunct="0">
              <a:defRPr>
                <a:solidFill>
                  <a:schemeClr val="tx1"/>
                </a:solidFill>
                <a:latin typeface="Calibri" pitchFamily="-107" charset="0"/>
                <a:cs typeface="Arial" charset="0"/>
              </a:defRPr>
            </a:lvl4pPr>
            <a:lvl5pPr marL="2057400" indent="-228600" eaLnBrk="0" hangingPunct="0">
              <a:defRPr>
                <a:solidFill>
                  <a:schemeClr val="tx1"/>
                </a:solidFill>
                <a:latin typeface="Calibri" pitchFamily="-107" charset="0"/>
                <a:cs typeface="Arial" charset="0"/>
              </a:defRPr>
            </a:lvl5pPr>
            <a:lvl6pPr marL="2514600" indent="-228600" eaLnBrk="0" fontAlgn="base" hangingPunct="0">
              <a:spcBef>
                <a:spcPct val="0"/>
              </a:spcBef>
              <a:spcAft>
                <a:spcPct val="0"/>
              </a:spcAft>
              <a:defRPr>
                <a:solidFill>
                  <a:schemeClr val="tx1"/>
                </a:solidFill>
                <a:latin typeface="Calibri" pitchFamily="-107" charset="0"/>
                <a:cs typeface="Arial" charset="0"/>
              </a:defRPr>
            </a:lvl6pPr>
            <a:lvl7pPr marL="2971800" indent="-228600" eaLnBrk="0" fontAlgn="base" hangingPunct="0">
              <a:spcBef>
                <a:spcPct val="0"/>
              </a:spcBef>
              <a:spcAft>
                <a:spcPct val="0"/>
              </a:spcAft>
              <a:defRPr>
                <a:solidFill>
                  <a:schemeClr val="tx1"/>
                </a:solidFill>
                <a:latin typeface="Calibri" pitchFamily="-107" charset="0"/>
                <a:cs typeface="Arial" charset="0"/>
              </a:defRPr>
            </a:lvl7pPr>
            <a:lvl8pPr marL="3429000" indent="-228600" eaLnBrk="0" fontAlgn="base" hangingPunct="0">
              <a:spcBef>
                <a:spcPct val="0"/>
              </a:spcBef>
              <a:spcAft>
                <a:spcPct val="0"/>
              </a:spcAft>
              <a:defRPr>
                <a:solidFill>
                  <a:schemeClr val="tx1"/>
                </a:solidFill>
                <a:latin typeface="Calibri" pitchFamily="-107" charset="0"/>
                <a:cs typeface="Arial" charset="0"/>
              </a:defRPr>
            </a:lvl8pPr>
            <a:lvl9pPr marL="3886200" indent="-228600" eaLnBrk="0" fontAlgn="base" hangingPunct="0">
              <a:spcBef>
                <a:spcPct val="0"/>
              </a:spcBef>
              <a:spcAft>
                <a:spcPct val="0"/>
              </a:spcAft>
              <a:defRPr>
                <a:solidFill>
                  <a:schemeClr val="tx1"/>
                </a:solidFill>
                <a:latin typeface="Calibri" pitchFamily="-107" charset="0"/>
                <a:cs typeface="Arial" charset="0"/>
              </a:defRPr>
            </a:lvl9pPr>
          </a:lstStyle>
          <a:p>
            <a:pPr algn="ctr" eaLnBrk="1" hangingPunct="1">
              <a:spcAft>
                <a:spcPts val="1800"/>
              </a:spcAft>
            </a:pPr>
            <a:r>
              <a:rPr lang="en-US" altLang="en-US" b="1">
                <a:solidFill>
                  <a:schemeClr val="bg1"/>
                </a:solidFill>
              </a:rPr>
              <a:t>Healthy Babies</a:t>
            </a:r>
          </a:p>
        </p:txBody>
      </p:sp>
      <p:sp>
        <p:nvSpPr>
          <p:cNvPr id="8196" name="TextBox 4"/>
          <p:cNvSpPr txBox="1">
            <a:spLocks noChangeArrowheads="1"/>
          </p:cNvSpPr>
          <p:nvPr/>
        </p:nvSpPr>
        <p:spPr bwMode="auto">
          <a:xfrm>
            <a:off x="762000" y="2514600"/>
            <a:ext cx="35052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7" charset="0"/>
                <a:cs typeface="Arial" charset="0"/>
              </a:defRPr>
            </a:lvl1pPr>
            <a:lvl2pPr marL="742950" indent="-285750" eaLnBrk="0" hangingPunct="0">
              <a:defRPr>
                <a:solidFill>
                  <a:schemeClr val="tx1"/>
                </a:solidFill>
                <a:latin typeface="Calibri" pitchFamily="-107" charset="0"/>
                <a:cs typeface="Arial" charset="0"/>
              </a:defRPr>
            </a:lvl2pPr>
            <a:lvl3pPr marL="1143000" indent="-228600" eaLnBrk="0" hangingPunct="0">
              <a:defRPr>
                <a:solidFill>
                  <a:schemeClr val="tx1"/>
                </a:solidFill>
                <a:latin typeface="Calibri" pitchFamily="-107" charset="0"/>
                <a:cs typeface="Arial" charset="0"/>
              </a:defRPr>
            </a:lvl3pPr>
            <a:lvl4pPr marL="1600200" indent="-228600" eaLnBrk="0" hangingPunct="0">
              <a:defRPr>
                <a:solidFill>
                  <a:schemeClr val="tx1"/>
                </a:solidFill>
                <a:latin typeface="Calibri" pitchFamily="-107" charset="0"/>
                <a:cs typeface="Arial" charset="0"/>
              </a:defRPr>
            </a:lvl4pPr>
            <a:lvl5pPr marL="2057400" indent="-228600" eaLnBrk="0" hangingPunct="0">
              <a:defRPr>
                <a:solidFill>
                  <a:schemeClr val="tx1"/>
                </a:solidFill>
                <a:latin typeface="Calibri" pitchFamily="-107" charset="0"/>
                <a:cs typeface="Arial" charset="0"/>
              </a:defRPr>
            </a:lvl5pPr>
            <a:lvl6pPr marL="2514600" indent="-228600" eaLnBrk="0" fontAlgn="base" hangingPunct="0">
              <a:spcBef>
                <a:spcPct val="0"/>
              </a:spcBef>
              <a:spcAft>
                <a:spcPct val="0"/>
              </a:spcAft>
              <a:defRPr>
                <a:solidFill>
                  <a:schemeClr val="tx1"/>
                </a:solidFill>
                <a:latin typeface="Calibri" pitchFamily="-107" charset="0"/>
                <a:cs typeface="Arial" charset="0"/>
              </a:defRPr>
            </a:lvl6pPr>
            <a:lvl7pPr marL="2971800" indent="-228600" eaLnBrk="0" fontAlgn="base" hangingPunct="0">
              <a:spcBef>
                <a:spcPct val="0"/>
              </a:spcBef>
              <a:spcAft>
                <a:spcPct val="0"/>
              </a:spcAft>
              <a:defRPr>
                <a:solidFill>
                  <a:schemeClr val="tx1"/>
                </a:solidFill>
                <a:latin typeface="Calibri" pitchFamily="-107" charset="0"/>
                <a:cs typeface="Arial" charset="0"/>
              </a:defRPr>
            </a:lvl7pPr>
            <a:lvl8pPr marL="3429000" indent="-228600" eaLnBrk="0" fontAlgn="base" hangingPunct="0">
              <a:spcBef>
                <a:spcPct val="0"/>
              </a:spcBef>
              <a:spcAft>
                <a:spcPct val="0"/>
              </a:spcAft>
              <a:defRPr>
                <a:solidFill>
                  <a:schemeClr val="tx1"/>
                </a:solidFill>
                <a:latin typeface="Calibri" pitchFamily="-107" charset="0"/>
                <a:cs typeface="Arial" charset="0"/>
              </a:defRPr>
            </a:lvl8pPr>
            <a:lvl9pPr marL="3886200" indent="-228600" eaLnBrk="0" fontAlgn="base" hangingPunct="0">
              <a:spcBef>
                <a:spcPct val="0"/>
              </a:spcBef>
              <a:spcAft>
                <a:spcPct val="0"/>
              </a:spcAft>
              <a:defRPr>
                <a:solidFill>
                  <a:schemeClr val="tx1"/>
                </a:solidFill>
                <a:latin typeface="Calibri" pitchFamily="-107" charset="0"/>
                <a:cs typeface="Arial" charset="0"/>
              </a:defRPr>
            </a:lvl9pPr>
          </a:lstStyle>
          <a:p>
            <a:pPr algn="ctr" eaLnBrk="1" hangingPunct="1"/>
            <a:r>
              <a:rPr lang="en-US" altLang="en-US" b="1" dirty="0"/>
              <a:t>Healthy Social </a:t>
            </a:r>
            <a:r>
              <a:rPr lang="en-US" altLang="en-US" b="1" dirty="0" smtClean="0"/>
              <a:t>Environments</a:t>
            </a:r>
            <a:endParaRPr lang="en-US" altLang="en-US" b="1" dirty="0"/>
          </a:p>
        </p:txBody>
      </p:sp>
      <p:sp>
        <p:nvSpPr>
          <p:cNvPr id="8197" name="TextBox 5"/>
          <p:cNvSpPr txBox="1">
            <a:spLocks noChangeArrowheads="1"/>
          </p:cNvSpPr>
          <p:nvPr/>
        </p:nvSpPr>
        <p:spPr bwMode="auto">
          <a:xfrm>
            <a:off x="762000" y="3352800"/>
            <a:ext cx="3505200" cy="369887"/>
          </a:xfrm>
          <a:prstGeom prst="rect">
            <a:avLst/>
          </a:prstGeom>
          <a:solidFill>
            <a:srgbClr val="000000"/>
          </a:solidFill>
          <a:ln w="9525">
            <a:solidFill>
              <a:srgbClr val="FFFFFF"/>
            </a:solidFill>
            <a:miter lim="800000"/>
            <a:headEnd/>
            <a:tailEnd/>
          </a:ln>
        </p:spPr>
        <p:txBody>
          <a:bodyPr>
            <a:spAutoFit/>
          </a:bodyPr>
          <a:lstStyle>
            <a:lvl1pPr eaLnBrk="0" hangingPunct="0">
              <a:defRPr>
                <a:solidFill>
                  <a:schemeClr val="tx1"/>
                </a:solidFill>
                <a:latin typeface="Calibri" pitchFamily="-107" charset="0"/>
                <a:cs typeface="Arial" charset="0"/>
              </a:defRPr>
            </a:lvl1pPr>
            <a:lvl2pPr marL="742950" indent="-285750" eaLnBrk="0" hangingPunct="0">
              <a:defRPr>
                <a:solidFill>
                  <a:schemeClr val="tx1"/>
                </a:solidFill>
                <a:latin typeface="Calibri" pitchFamily="-107" charset="0"/>
                <a:cs typeface="Arial" charset="0"/>
              </a:defRPr>
            </a:lvl2pPr>
            <a:lvl3pPr marL="1143000" indent="-228600" eaLnBrk="0" hangingPunct="0">
              <a:defRPr>
                <a:solidFill>
                  <a:schemeClr val="tx1"/>
                </a:solidFill>
                <a:latin typeface="Calibri" pitchFamily="-107" charset="0"/>
                <a:cs typeface="Arial" charset="0"/>
              </a:defRPr>
            </a:lvl3pPr>
            <a:lvl4pPr marL="1600200" indent="-228600" eaLnBrk="0" hangingPunct="0">
              <a:defRPr>
                <a:solidFill>
                  <a:schemeClr val="tx1"/>
                </a:solidFill>
                <a:latin typeface="Calibri" pitchFamily="-107" charset="0"/>
                <a:cs typeface="Arial" charset="0"/>
              </a:defRPr>
            </a:lvl4pPr>
            <a:lvl5pPr marL="2057400" indent="-228600" eaLnBrk="0" hangingPunct="0">
              <a:defRPr>
                <a:solidFill>
                  <a:schemeClr val="tx1"/>
                </a:solidFill>
                <a:latin typeface="Calibri" pitchFamily="-107" charset="0"/>
                <a:cs typeface="Arial" charset="0"/>
              </a:defRPr>
            </a:lvl5pPr>
            <a:lvl6pPr marL="2514600" indent="-228600" eaLnBrk="0" fontAlgn="base" hangingPunct="0">
              <a:spcBef>
                <a:spcPct val="0"/>
              </a:spcBef>
              <a:spcAft>
                <a:spcPct val="0"/>
              </a:spcAft>
              <a:defRPr>
                <a:solidFill>
                  <a:schemeClr val="tx1"/>
                </a:solidFill>
                <a:latin typeface="Calibri" pitchFamily="-107" charset="0"/>
                <a:cs typeface="Arial" charset="0"/>
              </a:defRPr>
            </a:lvl6pPr>
            <a:lvl7pPr marL="2971800" indent="-228600" eaLnBrk="0" fontAlgn="base" hangingPunct="0">
              <a:spcBef>
                <a:spcPct val="0"/>
              </a:spcBef>
              <a:spcAft>
                <a:spcPct val="0"/>
              </a:spcAft>
              <a:defRPr>
                <a:solidFill>
                  <a:schemeClr val="tx1"/>
                </a:solidFill>
                <a:latin typeface="Calibri" pitchFamily="-107" charset="0"/>
                <a:cs typeface="Arial" charset="0"/>
              </a:defRPr>
            </a:lvl7pPr>
            <a:lvl8pPr marL="3429000" indent="-228600" eaLnBrk="0" fontAlgn="base" hangingPunct="0">
              <a:spcBef>
                <a:spcPct val="0"/>
              </a:spcBef>
              <a:spcAft>
                <a:spcPct val="0"/>
              </a:spcAft>
              <a:defRPr>
                <a:solidFill>
                  <a:schemeClr val="tx1"/>
                </a:solidFill>
                <a:latin typeface="Calibri" pitchFamily="-107" charset="0"/>
                <a:cs typeface="Arial" charset="0"/>
              </a:defRPr>
            </a:lvl8pPr>
            <a:lvl9pPr marL="3886200" indent="-228600" eaLnBrk="0" fontAlgn="base" hangingPunct="0">
              <a:spcBef>
                <a:spcPct val="0"/>
              </a:spcBef>
              <a:spcAft>
                <a:spcPct val="0"/>
              </a:spcAft>
              <a:defRPr>
                <a:solidFill>
                  <a:schemeClr val="tx1"/>
                </a:solidFill>
                <a:latin typeface="Calibri" pitchFamily="-107" charset="0"/>
                <a:cs typeface="Arial" charset="0"/>
              </a:defRPr>
            </a:lvl9pPr>
          </a:lstStyle>
          <a:p>
            <a:pPr algn="ctr" eaLnBrk="1" hangingPunct="1"/>
            <a:r>
              <a:rPr lang="en-US" altLang="en-US" b="1">
                <a:solidFill>
                  <a:srgbClr val="FFFFFF"/>
                </a:solidFill>
              </a:rPr>
              <a:t>Safe Physical Environments</a:t>
            </a:r>
          </a:p>
        </p:txBody>
      </p:sp>
      <p:sp>
        <p:nvSpPr>
          <p:cNvPr id="8198" name="TextBox 6"/>
          <p:cNvSpPr txBox="1">
            <a:spLocks noChangeArrowheads="1"/>
          </p:cNvSpPr>
          <p:nvPr/>
        </p:nvSpPr>
        <p:spPr bwMode="auto">
          <a:xfrm>
            <a:off x="4800600" y="1676400"/>
            <a:ext cx="3505200" cy="369888"/>
          </a:xfrm>
          <a:prstGeom prst="rect">
            <a:avLst/>
          </a:prstGeom>
          <a:solidFill>
            <a:srgbClr val="FFFF00"/>
          </a:solidFill>
          <a:ln w="9525">
            <a:solidFill>
              <a:srgbClr val="FFFFFF"/>
            </a:solidFill>
            <a:miter lim="800000"/>
            <a:headEnd/>
            <a:tailEnd/>
          </a:ln>
        </p:spPr>
        <p:txBody>
          <a:bodyPr>
            <a:spAutoFit/>
          </a:bodyPr>
          <a:lstStyle>
            <a:lvl1pPr eaLnBrk="0" hangingPunct="0">
              <a:defRPr>
                <a:solidFill>
                  <a:schemeClr val="tx1"/>
                </a:solidFill>
                <a:latin typeface="Calibri" pitchFamily="-107" charset="0"/>
                <a:cs typeface="Arial" charset="0"/>
              </a:defRPr>
            </a:lvl1pPr>
            <a:lvl2pPr marL="742950" indent="-285750" eaLnBrk="0" hangingPunct="0">
              <a:defRPr>
                <a:solidFill>
                  <a:schemeClr val="tx1"/>
                </a:solidFill>
                <a:latin typeface="Calibri" pitchFamily="-107" charset="0"/>
                <a:cs typeface="Arial" charset="0"/>
              </a:defRPr>
            </a:lvl2pPr>
            <a:lvl3pPr marL="1143000" indent="-228600" eaLnBrk="0" hangingPunct="0">
              <a:defRPr>
                <a:solidFill>
                  <a:schemeClr val="tx1"/>
                </a:solidFill>
                <a:latin typeface="Calibri" pitchFamily="-107" charset="0"/>
                <a:cs typeface="Arial" charset="0"/>
              </a:defRPr>
            </a:lvl3pPr>
            <a:lvl4pPr marL="1600200" indent="-228600" eaLnBrk="0" hangingPunct="0">
              <a:defRPr>
                <a:solidFill>
                  <a:schemeClr val="tx1"/>
                </a:solidFill>
                <a:latin typeface="Calibri" pitchFamily="-107" charset="0"/>
                <a:cs typeface="Arial" charset="0"/>
              </a:defRPr>
            </a:lvl4pPr>
            <a:lvl5pPr marL="2057400" indent="-228600" eaLnBrk="0" hangingPunct="0">
              <a:defRPr>
                <a:solidFill>
                  <a:schemeClr val="tx1"/>
                </a:solidFill>
                <a:latin typeface="Calibri" pitchFamily="-107" charset="0"/>
                <a:cs typeface="Arial" charset="0"/>
              </a:defRPr>
            </a:lvl5pPr>
            <a:lvl6pPr marL="2514600" indent="-228600" eaLnBrk="0" fontAlgn="base" hangingPunct="0">
              <a:spcBef>
                <a:spcPct val="0"/>
              </a:spcBef>
              <a:spcAft>
                <a:spcPct val="0"/>
              </a:spcAft>
              <a:defRPr>
                <a:solidFill>
                  <a:schemeClr val="tx1"/>
                </a:solidFill>
                <a:latin typeface="Calibri" pitchFamily="-107" charset="0"/>
                <a:cs typeface="Arial" charset="0"/>
              </a:defRPr>
            </a:lvl6pPr>
            <a:lvl7pPr marL="2971800" indent="-228600" eaLnBrk="0" fontAlgn="base" hangingPunct="0">
              <a:spcBef>
                <a:spcPct val="0"/>
              </a:spcBef>
              <a:spcAft>
                <a:spcPct val="0"/>
              </a:spcAft>
              <a:defRPr>
                <a:solidFill>
                  <a:schemeClr val="tx1"/>
                </a:solidFill>
                <a:latin typeface="Calibri" pitchFamily="-107" charset="0"/>
                <a:cs typeface="Arial" charset="0"/>
              </a:defRPr>
            </a:lvl7pPr>
            <a:lvl8pPr marL="3429000" indent="-228600" eaLnBrk="0" fontAlgn="base" hangingPunct="0">
              <a:spcBef>
                <a:spcPct val="0"/>
              </a:spcBef>
              <a:spcAft>
                <a:spcPct val="0"/>
              </a:spcAft>
              <a:defRPr>
                <a:solidFill>
                  <a:schemeClr val="tx1"/>
                </a:solidFill>
                <a:latin typeface="Calibri" pitchFamily="-107" charset="0"/>
                <a:cs typeface="Arial" charset="0"/>
              </a:defRPr>
            </a:lvl8pPr>
            <a:lvl9pPr marL="3886200" indent="-228600" eaLnBrk="0" fontAlgn="base" hangingPunct="0">
              <a:spcBef>
                <a:spcPct val="0"/>
              </a:spcBef>
              <a:spcAft>
                <a:spcPct val="0"/>
              </a:spcAft>
              <a:defRPr>
                <a:solidFill>
                  <a:schemeClr val="tx1"/>
                </a:solidFill>
                <a:latin typeface="Calibri" pitchFamily="-107" charset="0"/>
                <a:cs typeface="Arial" charset="0"/>
              </a:defRPr>
            </a:lvl9pPr>
          </a:lstStyle>
          <a:p>
            <a:pPr algn="ctr" eaLnBrk="1" hangingPunct="1"/>
            <a:r>
              <a:rPr lang="en-US" altLang="en-US" b="1" dirty="0"/>
              <a:t>Infectious Disease Reduction</a:t>
            </a:r>
          </a:p>
        </p:txBody>
      </p:sp>
      <p:sp>
        <p:nvSpPr>
          <p:cNvPr id="8199" name="TextBox 8"/>
          <p:cNvSpPr txBox="1">
            <a:spLocks noChangeArrowheads="1"/>
          </p:cNvSpPr>
          <p:nvPr/>
        </p:nvSpPr>
        <p:spPr bwMode="auto">
          <a:xfrm>
            <a:off x="4800600" y="2362200"/>
            <a:ext cx="3505200" cy="646113"/>
          </a:xfrm>
          <a:prstGeom prst="rect">
            <a:avLst/>
          </a:prstGeom>
          <a:solidFill>
            <a:srgbClr val="000000"/>
          </a:solidFill>
          <a:ln w="9525">
            <a:solidFill>
              <a:srgbClr val="FFFFFF"/>
            </a:solidFill>
            <a:miter lim="800000"/>
            <a:headEnd/>
            <a:tailEnd/>
          </a:ln>
        </p:spPr>
        <p:txBody>
          <a:bodyPr>
            <a:spAutoFit/>
          </a:bodyPr>
          <a:lstStyle>
            <a:lvl1pPr eaLnBrk="0" hangingPunct="0">
              <a:defRPr>
                <a:solidFill>
                  <a:schemeClr val="tx1"/>
                </a:solidFill>
                <a:latin typeface="Calibri" pitchFamily="-107" charset="0"/>
                <a:cs typeface="Arial" charset="0"/>
              </a:defRPr>
            </a:lvl1pPr>
            <a:lvl2pPr marL="742950" indent="-285750" eaLnBrk="0" hangingPunct="0">
              <a:defRPr>
                <a:solidFill>
                  <a:schemeClr val="tx1"/>
                </a:solidFill>
                <a:latin typeface="Calibri" pitchFamily="-107" charset="0"/>
                <a:cs typeface="Arial" charset="0"/>
              </a:defRPr>
            </a:lvl2pPr>
            <a:lvl3pPr marL="1143000" indent="-228600" eaLnBrk="0" hangingPunct="0">
              <a:defRPr>
                <a:solidFill>
                  <a:schemeClr val="tx1"/>
                </a:solidFill>
                <a:latin typeface="Calibri" pitchFamily="-107" charset="0"/>
                <a:cs typeface="Arial" charset="0"/>
              </a:defRPr>
            </a:lvl3pPr>
            <a:lvl4pPr marL="1600200" indent="-228600" eaLnBrk="0" hangingPunct="0">
              <a:defRPr>
                <a:solidFill>
                  <a:schemeClr val="tx1"/>
                </a:solidFill>
                <a:latin typeface="Calibri" pitchFamily="-107" charset="0"/>
                <a:cs typeface="Arial" charset="0"/>
              </a:defRPr>
            </a:lvl4pPr>
            <a:lvl5pPr marL="2057400" indent="-228600" eaLnBrk="0" hangingPunct="0">
              <a:defRPr>
                <a:solidFill>
                  <a:schemeClr val="tx1"/>
                </a:solidFill>
                <a:latin typeface="Calibri" pitchFamily="-107" charset="0"/>
                <a:cs typeface="Arial" charset="0"/>
              </a:defRPr>
            </a:lvl5pPr>
            <a:lvl6pPr marL="2514600" indent="-228600" eaLnBrk="0" fontAlgn="base" hangingPunct="0">
              <a:spcBef>
                <a:spcPct val="0"/>
              </a:spcBef>
              <a:spcAft>
                <a:spcPct val="0"/>
              </a:spcAft>
              <a:defRPr>
                <a:solidFill>
                  <a:schemeClr val="tx1"/>
                </a:solidFill>
                <a:latin typeface="Calibri" pitchFamily="-107" charset="0"/>
                <a:cs typeface="Arial" charset="0"/>
              </a:defRPr>
            </a:lvl6pPr>
            <a:lvl7pPr marL="2971800" indent="-228600" eaLnBrk="0" fontAlgn="base" hangingPunct="0">
              <a:spcBef>
                <a:spcPct val="0"/>
              </a:spcBef>
              <a:spcAft>
                <a:spcPct val="0"/>
              </a:spcAft>
              <a:defRPr>
                <a:solidFill>
                  <a:schemeClr val="tx1"/>
                </a:solidFill>
                <a:latin typeface="Calibri" pitchFamily="-107" charset="0"/>
                <a:cs typeface="Arial" charset="0"/>
              </a:defRPr>
            </a:lvl7pPr>
            <a:lvl8pPr marL="3429000" indent="-228600" eaLnBrk="0" fontAlgn="base" hangingPunct="0">
              <a:spcBef>
                <a:spcPct val="0"/>
              </a:spcBef>
              <a:spcAft>
                <a:spcPct val="0"/>
              </a:spcAft>
              <a:defRPr>
                <a:solidFill>
                  <a:schemeClr val="tx1"/>
                </a:solidFill>
                <a:latin typeface="Calibri" pitchFamily="-107" charset="0"/>
                <a:cs typeface="Arial" charset="0"/>
              </a:defRPr>
            </a:lvl8pPr>
            <a:lvl9pPr marL="3886200" indent="-228600" eaLnBrk="0" fontAlgn="base" hangingPunct="0">
              <a:spcBef>
                <a:spcPct val="0"/>
              </a:spcBef>
              <a:spcAft>
                <a:spcPct val="0"/>
              </a:spcAft>
              <a:defRPr>
                <a:solidFill>
                  <a:schemeClr val="tx1"/>
                </a:solidFill>
                <a:latin typeface="Calibri" pitchFamily="-107" charset="0"/>
                <a:cs typeface="Arial" charset="0"/>
              </a:defRPr>
            </a:lvl9pPr>
          </a:lstStyle>
          <a:p>
            <a:pPr algn="ctr" eaLnBrk="1" hangingPunct="1"/>
            <a:r>
              <a:rPr lang="en-US" altLang="en-US" b="1" dirty="0">
                <a:solidFill>
                  <a:srgbClr val="FFFFFF"/>
                </a:solidFill>
              </a:rPr>
              <a:t>Prevent and Control Chronic Disease</a:t>
            </a:r>
          </a:p>
        </p:txBody>
      </p:sp>
      <p:sp>
        <p:nvSpPr>
          <p:cNvPr id="8200" name="TextBox 9"/>
          <p:cNvSpPr txBox="1">
            <a:spLocks noChangeArrowheads="1"/>
          </p:cNvSpPr>
          <p:nvPr/>
        </p:nvSpPr>
        <p:spPr bwMode="auto">
          <a:xfrm>
            <a:off x="4800600" y="3352800"/>
            <a:ext cx="3505200" cy="369887"/>
          </a:xfrm>
          <a:prstGeom prst="rect">
            <a:avLst/>
          </a:prstGeom>
          <a:solidFill>
            <a:srgbClr val="FF0000"/>
          </a:solidFill>
          <a:ln w="9525">
            <a:solidFill>
              <a:srgbClr val="FF0000"/>
            </a:solidFill>
            <a:miter lim="800000"/>
            <a:headEnd/>
            <a:tailEnd/>
          </a:ln>
        </p:spPr>
        <p:txBody>
          <a:bodyPr>
            <a:spAutoFit/>
          </a:bodyPr>
          <a:lstStyle>
            <a:lvl1pPr eaLnBrk="0" hangingPunct="0">
              <a:defRPr>
                <a:solidFill>
                  <a:schemeClr val="tx1"/>
                </a:solidFill>
                <a:latin typeface="Calibri" pitchFamily="-107" charset="0"/>
                <a:cs typeface="Arial" charset="0"/>
              </a:defRPr>
            </a:lvl1pPr>
            <a:lvl2pPr marL="742950" indent="-285750" eaLnBrk="0" hangingPunct="0">
              <a:defRPr>
                <a:solidFill>
                  <a:schemeClr val="tx1"/>
                </a:solidFill>
                <a:latin typeface="Calibri" pitchFamily="-107" charset="0"/>
                <a:cs typeface="Arial" charset="0"/>
              </a:defRPr>
            </a:lvl2pPr>
            <a:lvl3pPr marL="1143000" indent="-228600" eaLnBrk="0" hangingPunct="0">
              <a:defRPr>
                <a:solidFill>
                  <a:schemeClr val="tx1"/>
                </a:solidFill>
                <a:latin typeface="Calibri" pitchFamily="-107" charset="0"/>
                <a:cs typeface="Arial" charset="0"/>
              </a:defRPr>
            </a:lvl3pPr>
            <a:lvl4pPr marL="1600200" indent="-228600" eaLnBrk="0" hangingPunct="0">
              <a:defRPr>
                <a:solidFill>
                  <a:schemeClr val="tx1"/>
                </a:solidFill>
                <a:latin typeface="Calibri" pitchFamily="-107" charset="0"/>
                <a:cs typeface="Arial" charset="0"/>
              </a:defRPr>
            </a:lvl4pPr>
            <a:lvl5pPr marL="2057400" indent="-228600" eaLnBrk="0" hangingPunct="0">
              <a:defRPr>
                <a:solidFill>
                  <a:schemeClr val="tx1"/>
                </a:solidFill>
                <a:latin typeface="Calibri" pitchFamily="-107" charset="0"/>
                <a:cs typeface="Arial" charset="0"/>
              </a:defRPr>
            </a:lvl5pPr>
            <a:lvl6pPr marL="2514600" indent="-228600" eaLnBrk="0" fontAlgn="base" hangingPunct="0">
              <a:spcBef>
                <a:spcPct val="0"/>
              </a:spcBef>
              <a:spcAft>
                <a:spcPct val="0"/>
              </a:spcAft>
              <a:defRPr>
                <a:solidFill>
                  <a:schemeClr val="tx1"/>
                </a:solidFill>
                <a:latin typeface="Calibri" pitchFamily="-107" charset="0"/>
                <a:cs typeface="Arial" charset="0"/>
              </a:defRPr>
            </a:lvl6pPr>
            <a:lvl7pPr marL="2971800" indent="-228600" eaLnBrk="0" fontAlgn="base" hangingPunct="0">
              <a:spcBef>
                <a:spcPct val="0"/>
              </a:spcBef>
              <a:spcAft>
                <a:spcPct val="0"/>
              </a:spcAft>
              <a:defRPr>
                <a:solidFill>
                  <a:schemeClr val="tx1"/>
                </a:solidFill>
                <a:latin typeface="Calibri" pitchFamily="-107" charset="0"/>
                <a:cs typeface="Arial" charset="0"/>
              </a:defRPr>
            </a:lvl7pPr>
            <a:lvl8pPr marL="3429000" indent="-228600" eaLnBrk="0" fontAlgn="base" hangingPunct="0">
              <a:spcBef>
                <a:spcPct val="0"/>
              </a:spcBef>
              <a:spcAft>
                <a:spcPct val="0"/>
              </a:spcAft>
              <a:defRPr>
                <a:solidFill>
                  <a:schemeClr val="tx1"/>
                </a:solidFill>
                <a:latin typeface="Calibri" pitchFamily="-107" charset="0"/>
                <a:cs typeface="Arial" charset="0"/>
              </a:defRPr>
            </a:lvl8pPr>
            <a:lvl9pPr marL="3886200" indent="-228600" eaLnBrk="0" fontAlgn="base" hangingPunct="0">
              <a:spcBef>
                <a:spcPct val="0"/>
              </a:spcBef>
              <a:spcAft>
                <a:spcPct val="0"/>
              </a:spcAft>
              <a:defRPr>
                <a:solidFill>
                  <a:schemeClr val="tx1"/>
                </a:solidFill>
                <a:latin typeface="Calibri" pitchFamily="-107" charset="0"/>
                <a:cs typeface="Arial" charset="0"/>
              </a:defRPr>
            </a:lvl9pPr>
          </a:lstStyle>
          <a:p>
            <a:pPr algn="ctr" eaLnBrk="1" hangingPunct="1"/>
            <a:r>
              <a:rPr lang="en-US" altLang="en-US" b="1" dirty="0">
                <a:solidFill>
                  <a:srgbClr val="FFFFFF"/>
                </a:solidFill>
              </a:rPr>
              <a:t>Improve Health Care Access</a:t>
            </a:r>
          </a:p>
        </p:txBody>
      </p:sp>
      <p:sp>
        <p:nvSpPr>
          <p:cNvPr id="9" name="Line 4"/>
          <p:cNvSpPr>
            <a:spLocks noChangeShapeType="1"/>
          </p:cNvSpPr>
          <p:nvPr/>
        </p:nvSpPr>
        <p:spPr bwMode="auto">
          <a:xfrm>
            <a:off x="762000" y="1219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10" name="TextBox 9"/>
          <p:cNvSpPr txBox="1"/>
          <p:nvPr/>
        </p:nvSpPr>
        <p:spPr>
          <a:xfrm>
            <a:off x="304800" y="6096000"/>
            <a:ext cx="4800600" cy="523220"/>
          </a:xfrm>
          <a:prstGeom prst="rect">
            <a:avLst/>
          </a:prstGeom>
          <a:noFill/>
        </p:spPr>
        <p:txBody>
          <a:bodyPr wrap="square" rtlCol="0">
            <a:spAutoFit/>
          </a:bodyPr>
          <a:lstStyle/>
          <a:p>
            <a:r>
              <a:rPr lang="en-US" sz="1400" dirty="0" smtClean="0">
                <a:solidFill>
                  <a:schemeClr val="bg1"/>
                </a:solidFill>
              </a:rPr>
              <a:t>Source: Health </a:t>
            </a:r>
            <a:r>
              <a:rPr lang="en-US" sz="1400" dirty="0">
                <a:solidFill>
                  <a:schemeClr val="bg1"/>
                </a:solidFill>
              </a:rPr>
              <a:t>Systems and Infrastructure </a:t>
            </a:r>
            <a:r>
              <a:rPr lang="en-US" sz="1400" dirty="0" smtClean="0">
                <a:solidFill>
                  <a:schemeClr val="bg1"/>
                </a:solidFill>
              </a:rPr>
              <a:t>Administration, Maryland Department of Health and Mental Hygiene.</a:t>
            </a:r>
            <a:endParaRPr lang="en-US" sz="1400" dirty="0">
              <a:solidFill>
                <a:schemeClr val="bg1"/>
              </a:solidFill>
            </a:endParaRPr>
          </a:p>
        </p:txBody>
      </p:sp>
    </p:spTree>
    <p:extLst>
      <p:ext uri="{BB962C8B-B14F-4D97-AF65-F5344CB8AC3E}">
        <p14:creationId xmlns:p14="http://schemas.microsoft.com/office/powerpoint/2010/main" val="11909260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AHpptnew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5117" cy="6859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2"/>
          <p:cNvSpPr>
            <a:spLocks noGrp="1" noChangeArrowheads="1"/>
          </p:cNvSpPr>
          <p:nvPr>
            <p:ph type="title"/>
          </p:nvPr>
        </p:nvSpPr>
        <p:spPr>
          <a:xfrm>
            <a:off x="685800" y="228600"/>
            <a:ext cx="7772400" cy="914400"/>
          </a:xfrm>
        </p:spPr>
        <p:txBody>
          <a:bodyPr lIns="88858" tIns="50779" rIns="88858" bIns="50779">
            <a:normAutofit fontScale="90000"/>
          </a:bodyPr>
          <a:lstStyle/>
          <a:p>
            <a:pPr defTabSz="910749" eaLnBrk="1"/>
            <a:r>
              <a:rPr lang="en-US" sz="3600" dirty="0">
                <a:solidFill>
                  <a:srgbClr val="FFC000"/>
                </a:solidFill>
                <a:latin typeface="Arial" pitchFamily="34" charset="0"/>
                <a:cs typeface="Arial" pitchFamily="34" charset="0"/>
                <a:sym typeface="Arial" pitchFamily="34" charset="0"/>
              </a:rPr>
              <a:t>AcademyHealth: </a:t>
            </a:r>
            <a:r>
              <a:rPr lang="en-US" sz="3600" dirty="0" smtClean="0">
                <a:solidFill>
                  <a:srgbClr val="FFC000"/>
                </a:solidFill>
                <a:latin typeface="Arial" pitchFamily="34" charset="0"/>
                <a:cs typeface="Arial" pitchFamily="34" charset="0"/>
                <a:sym typeface="Arial" pitchFamily="34" charset="0"/>
              </a:rPr>
              <a:t/>
            </a:r>
            <a:br>
              <a:rPr lang="en-US" sz="3600" dirty="0" smtClean="0">
                <a:solidFill>
                  <a:srgbClr val="FFC000"/>
                </a:solidFill>
                <a:latin typeface="Arial" pitchFamily="34" charset="0"/>
                <a:cs typeface="Arial" pitchFamily="34" charset="0"/>
                <a:sym typeface="Arial" pitchFamily="34" charset="0"/>
              </a:rPr>
            </a:br>
            <a:r>
              <a:rPr lang="en-US" sz="3600" dirty="0" smtClean="0">
                <a:solidFill>
                  <a:srgbClr val="FFC000"/>
                </a:solidFill>
                <a:latin typeface="Arial" pitchFamily="34" charset="0"/>
                <a:cs typeface="Arial" pitchFamily="34" charset="0"/>
                <a:sym typeface="Arial" pitchFamily="34" charset="0"/>
              </a:rPr>
              <a:t>Improving </a:t>
            </a:r>
            <a:r>
              <a:rPr lang="en-US" sz="3600" dirty="0">
                <a:solidFill>
                  <a:srgbClr val="FFC000"/>
                </a:solidFill>
                <a:latin typeface="Arial" pitchFamily="34" charset="0"/>
                <a:cs typeface="Arial" pitchFamily="34" charset="0"/>
                <a:sym typeface="Arial" pitchFamily="34" charset="0"/>
              </a:rPr>
              <a:t>Health &amp; Health Care</a:t>
            </a:r>
            <a:endParaRPr lang="en-US" sz="3600" dirty="0" smtClean="0">
              <a:solidFill>
                <a:srgbClr val="FFC000"/>
              </a:solidFill>
            </a:endParaRPr>
          </a:p>
        </p:txBody>
      </p:sp>
      <p:sp>
        <p:nvSpPr>
          <p:cNvPr id="13316" name="Rectangle 3"/>
          <p:cNvSpPr>
            <a:spLocks noGrp="1" noChangeArrowheads="1"/>
          </p:cNvSpPr>
          <p:nvPr>
            <p:ph idx="1"/>
          </p:nvPr>
        </p:nvSpPr>
        <p:spPr>
          <a:xfrm>
            <a:off x="457200" y="1219199"/>
            <a:ext cx="7772400" cy="5028233"/>
          </a:xfrm>
        </p:spPr>
        <p:txBody>
          <a:bodyPr lIns="88858" tIns="50779" rIns="88858" bIns="50779" anchor="t"/>
          <a:lstStyle/>
          <a:p>
            <a:pPr marL="0" indent="0" defTabSz="910749" eaLnBrk="1">
              <a:spcBef>
                <a:spcPct val="0"/>
              </a:spcBef>
              <a:buSzTx/>
              <a:buNone/>
            </a:pPr>
            <a:r>
              <a:rPr lang="en-US" sz="2000" dirty="0">
                <a:latin typeface="Arial" pitchFamily="34" charset="0"/>
                <a:cs typeface="Arial" pitchFamily="34" charset="0"/>
                <a:sym typeface="Arial" pitchFamily="34" charset="0"/>
              </a:rPr>
              <a:t>AcademyHealth is a leading national organization serving the </a:t>
            </a:r>
            <a:r>
              <a:rPr lang="en-US" sz="2000" b="1" dirty="0">
                <a:latin typeface="Arial" pitchFamily="34" charset="0"/>
                <a:cs typeface="Arial" pitchFamily="34" charset="0"/>
                <a:sym typeface="Arial" pitchFamily="34" charset="0"/>
              </a:rPr>
              <a:t>fields of health services and policy research and the professionals who produce and use this important work. </a:t>
            </a:r>
          </a:p>
          <a:p>
            <a:pPr marL="0" indent="0" defTabSz="910749" eaLnBrk="1">
              <a:spcBef>
                <a:spcPct val="0"/>
              </a:spcBef>
              <a:buSzTx/>
              <a:buNone/>
            </a:pPr>
            <a:endParaRPr lang="en-US" sz="2000" dirty="0">
              <a:latin typeface="Arial" pitchFamily="34" charset="0"/>
              <a:cs typeface="Arial" pitchFamily="34" charset="0"/>
              <a:sym typeface="Arial" pitchFamily="34" charset="0"/>
            </a:endParaRPr>
          </a:p>
          <a:p>
            <a:pPr marL="0" indent="0" defTabSz="910749" eaLnBrk="1">
              <a:spcBef>
                <a:spcPct val="0"/>
              </a:spcBef>
              <a:buSzTx/>
              <a:buNone/>
            </a:pPr>
            <a:r>
              <a:rPr lang="en-US" sz="2000" dirty="0">
                <a:latin typeface="Arial" pitchFamily="34" charset="0"/>
                <a:cs typeface="Arial" pitchFamily="34" charset="0"/>
                <a:sym typeface="Arial" pitchFamily="34" charset="0"/>
              </a:rPr>
              <a:t>Together with our members, we </a:t>
            </a:r>
            <a:r>
              <a:rPr lang="en-US" sz="2000" b="1" dirty="0">
                <a:latin typeface="Arial" pitchFamily="34" charset="0"/>
                <a:cs typeface="Arial" pitchFamily="34" charset="0"/>
                <a:sym typeface="Arial" pitchFamily="34" charset="0"/>
              </a:rPr>
              <a:t>offer programs and services </a:t>
            </a:r>
            <a:r>
              <a:rPr lang="en-US" sz="2000" dirty="0">
                <a:latin typeface="Arial" pitchFamily="34" charset="0"/>
                <a:cs typeface="Arial" pitchFamily="34" charset="0"/>
                <a:sym typeface="Arial" pitchFamily="34" charset="0"/>
              </a:rPr>
              <a:t>that support the development and use of rigorous, relevant and timely evidence to:</a:t>
            </a:r>
          </a:p>
          <a:p>
            <a:pPr marL="0" indent="0" defTabSz="910749" eaLnBrk="1">
              <a:spcBef>
                <a:spcPct val="0"/>
              </a:spcBef>
              <a:buSzTx/>
              <a:buNone/>
            </a:pPr>
            <a:endParaRPr lang="en-US" sz="2000" dirty="0">
              <a:latin typeface="Arial" pitchFamily="34" charset="0"/>
              <a:cs typeface="Arial" pitchFamily="34" charset="0"/>
              <a:sym typeface="Arial" pitchFamily="34" charset="0"/>
            </a:endParaRPr>
          </a:p>
          <a:p>
            <a:pPr marL="444239" lvl="1" indent="-285750" defTabSz="910749" eaLnBrk="1">
              <a:lnSpc>
                <a:spcPct val="80000"/>
              </a:lnSpc>
              <a:spcBef>
                <a:spcPts val="422"/>
              </a:spcBef>
              <a:buClr>
                <a:srgbClr val="000000"/>
              </a:buClr>
              <a:buSzPct val="85000"/>
            </a:pPr>
            <a:r>
              <a:rPr lang="en-US" sz="2000" dirty="0">
                <a:latin typeface="Arial" pitchFamily="34" charset="0"/>
                <a:cs typeface="Arial" pitchFamily="34" charset="0"/>
                <a:sym typeface="Arial" pitchFamily="34" charset="0"/>
              </a:rPr>
              <a:t>Increase the quality, accessibility and </a:t>
            </a:r>
            <a:r>
              <a:rPr lang="en-US" sz="2000" dirty="0" smtClean="0">
                <a:latin typeface="Arial" pitchFamily="34" charset="0"/>
                <a:cs typeface="Arial" pitchFamily="34" charset="0"/>
                <a:sym typeface="Arial" pitchFamily="34" charset="0"/>
              </a:rPr>
              <a:t>value of </a:t>
            </a:r>
            <a:r>
              <a:rPr lang="en-US" sz="2000" dirty="0">
                <a:latin typeface="Arial" pitchFamily="34" charset="0"/>
                <a:cs typeface="Arial" pitchFamily="34" charset="0"/>
                <a:sym typeface="Arial" pitchFamily="34" charset="0"/>
              </a:rPr>
              <a:t>health care,</a:t>
            </a:r>
          </a:p>
          <a:p>
            <a:pPr marL="444239" lvl="1" indent="-285750" defTabSz="910749" eaLnBrk="1">
              <a:lnSpc>
                <a:spcPct val="80000"/>
              </a:lnSpc>
              <a:spcBef>
                <a:spcPts val="422"/>
              </a:spcBef>
              <a:buClr>
                <a:srgbClr val="000000"/>
              </a:buClr>
              <a:buSzPct val="85000"/>
            </a:pPr>
            <a:r>
              <a:rPr lang="en-US" sz="2000" dirty="0">
                <a:latin typeface="Arial" pitchFamily="34" charset="0"/>
                <a:cs typeface="Arial" pitchFamily="34" charset="0"/>
                <a:sym typeface="Arial" pitchFamily="34" charset="0"/>
              </a:rPr>
              <a:t>Reduce disparities, and</a:t>
            </a:r>
          </a:p>
          <a:p>
            <a:pPr marL="444239" lvl="1" indent="-285750" defTabSz="910749" eaLnBrk="1">
              <a:lnSpc>
                <a:spcPct val="80000"/>
              </a:lnSpc>
              <a:spcBef>
                <a:spcPts val="422"/>
              </a:spcBef>
              <a:buClr>
                <a:srgbClr val="000000"/>
              </a:buClr>
              <a:buSzPct val="85000"/>
            </a:pPr>
            <a:r>
              <a:rPr lang="en-US" sz="2000" dirty="0">
                <a:latin typeface="Arial" pitchFamily="34" charset="0"/>
                <a:cs typeface="Arial" pitchFamily="34" charset="0"/>
                <a:sym typeface="Arial" pitchFamily="34" charset="0"/>
              </a:rPr>
              <a:t>Improve health. </a:t>
            </a:r>
          </a:p>
          <a:p>
            <a:pPr marL="0" indent="0" defTabSz="910749" eaLnBrk="1">
              <a:spcBef>
                <a:spcPct val="0"/>
              </a:spcBef>
              <a:buSzTx/>
              <a:buNone/>
            </a:pPr>
            <a:endParaRPr lang="en-US" sz="2000" b="1" dirty="0">
              <a:latin typeface="Arial" pitchFamily="34" charset="0"/>
              <a:cs typeface="Arial" pitchFamily="34" charset="0"/>
              <a:sym typeface="Arial" pitchFamily="34" charset="0"/>
            </a:endParaRPr>
          </a:p>
          <a:p>
            <a:pPr marL="0" indent="0" defTabSz="910749" eaLnBrk="1">
              <a:spcBef>
                <a:spcPct val="0"/>
              </a:spcBef>
              <a:buSzTx/>
              <a:buNone/>
            </a:pPr>
            <a:r>
              <a:rPr lang="en-US" sz="2000" b="1" dirty="0">
                <a:latin typeface="Arial" pitchFamily="34" charset="0"/>
                <a:cs typeface="Arial" pitchFamily="34" charset="0"/>
                <a:sym typeface="Arial" pitchFamily="34" charset="0"/>
              </a:rPr>
              <a:t>A trusted broker of information</a:t>
            </a:r>
            <a:r>
              <a:rPr lang="en-US" sz="2000" dirty="0">
                <a:latin typeface="Arial" pitchFamily="34" charset="0"/>
                <a:cs typeface="Arial" pitchFamily="34" charset="0"/>
                <a:sym typeface="Arial" pitchFamily="34" charset="0"/>
              </a:rPr>
              <a:t>, AcademyHealth </a:t>
            </a:r>
          </a:p>
          <a:p>
            <a:pPr marL="0" indent="0" defTabSz="910749" eaLnBrk="1">
              <a:spcBef>
                <a:spcPct val="0"/>
              </a:spcBef>
              <a:buSzTx/>
              <a:buNone/>
            </a:pPr>
            <a:r>
              <a:rPr lang="en-US" sz="2000" dirty="0">
                <a:latin typeface="Arial" pitchFamily="34" charset="0"/>
                <a:cs typeface="Arial" pitchFamily="34" charset="0"/>
                <a:sym typeface="Arial" pitchFamily="34" charset="0"/>
              </a:rPr>
              <a:t>brings stakeholders together to address the current </a:t>
            </a:r>
            <a:br>
              <a:rPr lang="en-US" sz="2000" dirty="0">
                <a:latin typeface="Arial" pitchFamily="34" charset="0"/>
                <a:cs typeface="Arial" pitchFamily="34" charset="0"/>
                <a:sym typeface="Arial" pitchFamily="34" charset="0"/>
              </a:rPr>
            </a:br>
            <a:r>
              <a:rPr lang="en-US" sz="2000" dirty="0">
                <a:latin typeface="Arial" pitchFamily="34" charset="0"/>
                <a:cs typeface="Arial" pitchFamily="34" charset="0"/>
                <a:sym typeface="Arial" pitchFamily="34" charset="0"/>
              </a:rPr>
              <a:t>and future needs of an evolving health system, </a:t>
            </a:r>
            <a:br>
              <a:rPr lang="en-US" sz="2000" dirty="0">
                <a:latin typeface="Arial" pitchFamily="34" charset="0"/>
                <a:cs typeface="Arial" pitchFamily="34" charset="0"/>
                <a:sym typeface="Arial" pitchFamily="34" charset="0"/>
              </a:rPr>
            </a:br>
            <a:r>
              <a:rPr lang="en-US" sz="2000" dirty="0">
                <a:latin typeface="Arial" pitchFamily="34" charset="0"/>
                <a:cs typeface="Arial" pitchFamily="34" charset="0"/>
                <a:sym typeface="Arial" pitchFamily="34" charset="0"/>
              </a:rPr>
              <a:t>inform health policy, and translate evidence into action</a:t>
            </a:r>
            <a:r>
              <a:rPr lang="en-US" sz="1700" dirty="0">
                <a:latin typeface="Arial" pitchFamily="34" charset="0"/>
                <a:cs typeface="Arial" pitchFamily="34" charset="0"/>
                <a:sym typeface="Arial" pitchFamily="34" charset="0"/>
              </a:rPr>
              <a:t>.</a:t>
            </a:r>
            <a:endParaRPr lang="en-US" dirty="0" smtClean="0"/>
          </a:p>
        </p:txBody>
      </p:sp>
      <p:sp>
        <p:nvSpPr>
          <p:cNvPr id="13317" name="Rectangle 4"/>
          <p:cNvSpPr>
            <a:spLocks/>
          </p:cNvSpPr>
          <p:nvPr/>
        </p:nvSpPr>
        <p:spPr bwMode="auto">
          <a:xfrm>
            <a:off x="685355" y="6247433"/>
            <a:ext cx="2133079" cy="476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58" tIns="50779" rIns="88858" bIns="50779"/>
          <a:lstStyle/>
          <a:p>
            <a:pPr defTabSz="910749" fontAlgn="base" hangingPunct="0">
              <a:spcBef>
                <a:spcPct val="0"/>
              </a:spcBef>
              <a:spcAft>
                <a:spcPct val="0"/>
              </a:spcAft>
            </a:pPr>
            <a:endParaRPr lang="en-US" sz="2500" dirty="0">
              <a:solidFill>
                <a:srgbClr val="000000"/>
              </a:solidFill>
              <a:sym typeface="Helvetica Light" charset="0"/>
            </a:endParaRPr>
          </a:p>
        </p:txBody>
      </p:sp>
      <p:pic>
        <p:nvPicPr>
          <p:cNvPr id="13318" name="Picture 5"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0402" y="4163987"/>
            <a:ext cx="2617398" cy="345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4"/>
          <p:cNvSpPr>
            <a:spLocks noChangeShapeType="1"/>
          </p:cNvSpPr>
          <p:nvPr/>
        </p:nvSpPr>
        <p:spPr bwMode="auto">
          <a:xfrm>
            <a:off x="685355" y="1219200"/>
            <a:ext cx="7696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281512595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3200" b="1" dirty="0" smtClean="0"/>
              <a:t>What is the Health Enterprise Zone (HEZ) Initiative?</a:t>
            </a:r>
            <a:endParaRPr lang="en-US" sz="3200" b="1" dirty="0"/>
          </a:p>
        </p:txBody>
      </p:sp>
      <p:sp>
        <p:nvSpPr>
          <p:cNvPr id="3" name="Content Placeholder 2"/>
          <p:cNvSpPr>
            <a:spLocks noGrp="1"/>
          </p:cNvSpPr>
          <p:nvPr>
            <p:ph idx="1"/>
          </p:nvPr>
        </p:nvSpPr>
        <p:spPr>
          <a:xfrm>
            <a:off x="152400" y="1447800"/>
            <a:ext cx="8839200" cy="4572000"/>
          </a:xfrm>
        </p:spPr>
        <p:txBody>
          <a:bodyPr>
            <a:normAutofit fontScale="77500" lnSpcReduction="20000"/>
          </a:bodyPr>
          <a:lstStyle/>
          <a:p>
            <a:r>
              <a:rPr lang="en-US" sz="3100" dirty="0">
                <a:solidFill>
                  <a:schemeClr val="tx2"/>
                </a:solidFill>
              </a:rPr>
              <a:t>A project of the </a:t>
            </a:r>
            <a:r>
              <a:rPr lang="en-US" sz="3100" dirty="0" smtClean="0">
                <a:solidFill>
                  <a:schemeClr val="tx2"/>
                </a:solidFill>
              </a:rPr>
              <a:t>Lt. </a:t>
            </a:r>
            <a:r>
              <a:rPr lang="en-US" sz="3100" dirty="0">
                <a:solidFill>
                  <a:schemeClr val="tx2"/>
                </a:solidFill>
              </a:rPr>
              <a:t>Governor, </a:t>
            </a:r>
            <a:r>
              <a:rPr lang="en-US" sz="3100" dirty="0" smtClean="0">
                <a:solidFill>
                  <a:schemeClr val="tx2"/>
                </a:solidFill>
              </a:rPr>
              <a:t>Department of Health and Mental Hygiene, </a:t>
            </a:r>
            <a:r>
              <a:rPr lang="en-US" sz="3100" dirty="0">
                <a:solidFill>
                  <a:schemeClr val="tx2"/>
                </a:solidFill>
              </a:rPr>
              <a:t>and Maryland Community Health Resources Commission</a:t>
            </a:r>
          </a:p>
          <a:p>
            <a:r>
              <a:rPr lang="en-US" sz="3100" dirty="0" smtClean="0">
                <a:solidFill>
                  <a:schemeClr val="tx2"/>
                </a:solidFill>
              </a:rPr>
              <a:t>Aims to reduce chronic diseases among ethnic groups that are more likely to suffer from these illnesses</a:t>
            </a:r>
          </a:p>
          <a:p>
            <a:r>
              <a:rPr lang="en-US" sz="3100" dirty="0" smtClean="0">
                <a:solidFill>
                  <a:schemeClr val="tx2"/>
                </a:solidFill>
              </a:rPr>
              <a:t>Over the next four years, will provide up to $16 million to fund five HEZ programs across the state</a:t>
            </a:r>
          </a:p>
          <a:p>
            <a:pPr lvl="1"/>
            <a:r>
              <a:rPr lang="en-US" sz="2600" dirty="0" err="1"/>
              <a:t>MedStar</a:t>
            </a:r>
            <a:r>
              <a:rPr lang="en-US" sz="2600" dirty="0"/>
              <a:t> St. Mary’s Hospital, </a:t>
            </a:r>
            <a:r>
              <a:rPr lang="en-US" sz="2600" i="1" dirty="0"/>
              <a:t>Greater Lexington Park</a:t>
            </a:r>
            <a:r>
              <a:rPr lang="en-US" sz="2600" dirty="0"/>
              <a:t> </a:t>
            </a:r>
          </a:p>
          <a:p>
            <a:pPr lvl="1"/>
            <a:r>
              <a:rPr lang="en-US" sz="2600" dirty="0"/>
              <a:t>Dorchester County Health Department, </a:t>
            </a:r>
            <a:r>
              <a:rPr lang="en-US" sz="2600" i="1" dirty="0"/>
              <a:t>Competent Care </a:t>
            </a:r>
            <a:r>
              <a:rPr lang="en-US" sz="2600" i="1" dirty="0" smtClean="0"/>
              <a:t>Connections</a:t>
            </a:r>
            <a:endParaRPr lang="en-US" sz="2600" dirty="0"/>
          </a:p>
          <a:p>
            <a:pPr lvl="1"/>
            <a:r>
              <a:rPr lang="en-US" sz="2600" dirty="0"/>
              <a:t>Prince George’s Health Department, </a:t>
            </a:r>
            <a:r>
              <a:rPr lang="en-US" sz="2600" i="1" dirty="0"/>
              <a:t>Capitol Heights</a:t>
            </a:r>
            <a:endParaRPr lang="en-US" sz="2600" dirty="0"/>
          </a:p>
          <a:p>
            <a:pPr lvl="1"/>
            <a:r>
              <a:rPr lang="en-US" sz="2600" dirty="0"/>
              <a:t>Anne Arundel Health System, </a:t>
            </a:r>
            <a:r>
              <a:rPr lang="en-US" sz="2600" i="1" dirty="0"/>
              <a:t>Annapolis</a:t>
            </a:r>
            <a:r>
              <a:rPr lang="en-US" sz="2600" dirty="0"/>
              <a:t> </a:t>
            </a:r>
          </a:p>
          <a:p>
            <a:pPr lvl="1"/>
            <a:r>
              <a:rPr lang="en-US" sz="2600" dirty="0" smtClean="0"/>
              <a:t>Bon </a:t>
            </a:r>
            <a:r>
              <a:rPr lang="en-US" sz="2600" dirty="0"/>
              <a:t>Secours Baltimore Health System, </a:t>
            </a:r>
            <a:r>
              <a:rPr lang="en-US" sz="2600" i="1" dirty="0"/>
              <a:t>West Baltimore Primary Care Access </a:t>
            </a:r>
            <a:r>
              <a:rPr lang="en-US" sz="2600" i="1" dirty="0" smtClean="0"/>
              <a:t>Collaborative</a:t>
            </a:r>
            <a:endParaRPr lang="en-US" sz="2800" dirty="0"/>
          </a:p>
          <a:p>
            <a:endParaRPr lang="en-US" sz="2800" dirty="0" smtClean="0"/>
          </a:p>
          <a:p>
            <a:endParaRPr lang="en-US" sz="2800" dirty="0"/>
          </a:p>
        </p:txBody>
      </p:sp>
      <p:sp>
        <p:nvSpPr>
          <p:cNvPr id="4" name="Line 4"/>
          <p:cNvSpPr>
            <a:spLocks noChangeShapeType="1"/>
          </p:cNvSpPr>
          <p:nvPr/>
        </p:nvSpPr>
        <p:spPr bwMode="auto">
          <a:xfrm>
            <a:off x="762000" y="11430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2348190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85800"/>
          </a:xfrm>
        </p:spPr>
        <p:txBody>
          <a:bodyPr>
            <a:normAutofit/>
          </a:bodyPr>
          <a:lstStyle/>
          <a:p>
            <a:r>
              <a:rPr lang="en-US" sz="3200" b="1" dirty="0"/>
              <a:t>HEZ Initiative Goals</a:t>
            </a:r>
          </a:p>
        </p:txBody>
      </p:sp>
      <p:sp>
        <p:nvSpPr>
          <p:cNvPr id="3" name="Content Placeholder 2"/>
          <p:cNvSpPr>
            <a:spLocks noGrp="1"/>
          </p:cNvSpPr>
          <p:nvPr>
            <p:ph idx="1"/>
          </p:nvPr>
        </p:nvSpPr>
        <p:spPr>
          <a:xfrm>
            <a:off x="304800" y="914400"/>
            <a:ext cx="8686800" cy="4876800"/>
          </a:xfrm>
        </p:spPr>
        <p:txBody>
          <a:bodyPr>
            <a:noAutofit/>
          </a:bodyPr>
          <a:lstStyle/>
          <a:p>
            <a:pPr>
              <a:spcAft>
                <a:spcPts val="600"/>
              </a:spcAft>
            </a:pPr>
            <a:r>
              <a:rPr lang="en-US" sz="2600" dirty="0" smtClean="0">
                <a:solidFill>
                  <a:schemeClr val="tx2"/>
                </a:solidFill>
              </a:rPr>
              <a:t>Improve health outcomes for people with chronic illnesses</a:t>
            </a:r>
          </a:p>
          <a:p>
            <a:pPr>
              <a:spcAft>
                <a:spcPts val="600"/>
              </a:spcAft>
            </a:pPr>
            <a:r>
              <a:rPr lang="en-US" sz="2600" dirty="0" smtClean="0">
                <a:solidFill>
                  <a:schemeClr val="tx2"/>
                </a:solidFill>
              </a:rPr>
              <a:t>Increase the number of primary care professionals in underserved communities</a:t>
            </a:r>
          </a:p>
          <a:p>
            <a:pPr>
              <a:spcAft>
                <a:spcPts val="600"/>
              </a:spcAft>
            </a:pPr>
            <a:r>
              <a:rPr lang="en-US" sz="2600" dirty="0" smtClean="0">
                <a:solidFill>
                  <a:schemeClr val="tx2"/>
                </a:solidFill>
              </a:rPr>
              <a:t>Increase the number of community members involved in promoting health</a:t>
            </a:r>
          </a:p>
          <a:p>
            <a:pPr>
              <a:spcAft>
                <a:spcPts val="600"/>
              </a:spcAft>
            </a:pPr>
            <a:r>
              <a:rPr lang="en-US" sz="2600" dirty="0" smtClean="0">
                <a:solidFill>
                  <a:schemeClr val="tx2"/>
                </a:solidFill>
              </a:rPr>
              <a:t>Increase healthy options in underserved communities</a:t>
            </a:r>
          </a:p>
          <a:p>
            <a:pPr>
              <a:spcAft>
                <a:spcPts val="600"/>
              </a:spcAft>
            </a:pPr>
            <a:r>
              <a:rPr lang="en-US" sz="2600" dirty="0" smtClean="0">
                <a:solidFill>
                  <a:schemeClr val="tx2"/>
                </a:solidFill>
              </a:rPr>
              <a:t>Reduce preventable emergency department visits and hospitalizations for people with chronic illness</a:t>
            </a:r>
          </a:p>
          <a:p>
            <a:pPr>
              <a:spcAft>
                <a:spcPts val="600"/>
              </a:spcAft>
            </a:pPr>
            <a:r>
              <a:rPr lang="en-US" sz="2600" dirty="0" smtClean="0">
                <a:solidFill>
                  <a:schemeClr val="tx2"/>
                </a:solidFill>
              </a:rPr>
              <a:t>Reduce health care costs of people with chronic illness</a:t>
            </a:r>
          </a:p>
        </p:txBody>
      </p:sp>
      <p:sp>
        <p:nvSpPr>
          <p:cNvPr id="4" name="Line 4"/>
          <p:cNvSpPr>
            <a:spLocks noChangeShapeType="1"/>
          </p:cNvSpPr>
          <p:nvPr/>
        </p:nvSpPr>
        <p:spPr bwMode="auto">
          <a:xfrm>
            <a:off x="762000" y="838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5" name="Rectangle 4"/>
          <p:cNvSpPr/>
          <p:nvPr/>
        </p:nvSpPr>
        <p:spPr>
          <a:xfrm>
            <a:off x="228600" y="5943600"/>
            <a:ext cx="4572000" cy="954107"/>
          </a:xfrm>
          <a:prstGeom prst="rect">
            <a:avLst/>
          </a:prstGeom>
        </p:spPr>
        <p:txBody>
          <a:bodyPr>
            <a:spAutoFit/>
          </a:bodyPr>
          <a:lstStyle/>
          <a:p>
            <a:r>
              <a:rPr lang="en-US" sz="1400" dirty="0">
                <a:solidFill>
                  <a:schemeClr val="bg1"/>
                </a:solidFill>
              </a:rPr>
              <a:t>Source: PowerPoint presentation by Novella Tascoe at AcademyHealth’s meeting on </a:t>
            </a:r>
            <a:r>
              <a:rPr lang="en-US" sz="1400" i="1" dirty="0">
                <a:solidFill>
                  <a:schemeClr val="bg1"/>
                </a:solidFill>
              </a:rPr>
              <a:t>Delivery Systems Meeting: Transforming Health and Health Care – Focus on Maryland</a:t>
            </a:r>
            <a:r>
              <a:rPr lang="en-US" sz="1400" dirty="0">
                <a:solidFill>
                  <a:schemeClr val="bg1"/>
                </a:solidFill>
              </a:rPr>
              <a:t>, June 21, </a:t>
            </a:r>
            <a:r>
              <a:rPr lang="en-US" sz="1400" dirty="0" smtClean="0">
                <a:solidFill>
                  <a:schemeClr val="bg1"/>
                </a:solidFill>
              </a:rPr>
              <a:t>2013.</a:t>
            </a:r>
            <a:endParaRPr lang="en-US" sz="1400" dirty="0">
              <a:solidFill>
                <a:schemeClr val="bg1"/>
              </a:solidFill>
            </a:endParaRPr>
          </a:p>
        </p:txBody>
      </p:sp>
    </p:spTree>
    <p:extLst>
      <p:ext uri="{BB962C8B-B14F-4D97-AF65-F5344CB8AC3E}">
        <p14:creationId xmlns:p14="http://schemas.microsoft.com/office/powerpoint/2010/main" val="878829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381000" y="152400"/>
            <a:ext cx="8077200" cy="685800"/>
          </a:xfrm>
        </p:spPr>
        <p:txBody>
          <a:bodyPr/>
          <a:lstStyle/>
          <a:p>
            <a:r>
              <a:rPr lang="en-US" sz="3200" dirty="0" smtClean="0">
                <a:latin typeface="Arial" charset="0"/>
                <a:cs typeface="Arial" charset="0"/>
              </a:rPr>
              <a:t>Example: Greater Lexington Park HEZ</a:t>
            </a:r>
          </a:p>
        </p:txBody>
      </p:sp>
      <p:sp>
        <p:nvSpPr>
          <p:cNvPr id="3" name="Content Placeholder 2"/>
          <p:cNvSpPr>
            <a:spLocks noGrp="1"/>
          </p:cNvSpPr>
          <p:nvPr>
            <p:ph idx="1"/>
          </p:nvPr>
        </p:nvSpPr>
        <p:spPr>
          <a:xfrm>
            <a:off x="632730" y="1135063"/>
            <a:ext cx="8054070" cy="4351337"/>
          </a:xfrm>
        </p:spPr>
        <p:txBody>
          <a:bodyPr>
            <a:normAutofit/>
          </a:bodyPr>
          <a:lstStyle/>
          <a:p>
            <a:pPr marL="0" indent="0">
              <a:lnSpc>
                <a:spcPct val="120000"/>
              </a:lnSpc>
              <a:buFont typeface="Arial" charset="0"/>
              <a:buNone/>
            </a:pPr>
            <a:r>
              <a:rPr lang="en-US" sz="2800" b="1" dirty="0" smtClean="0">
                <a:latin typeface="Arial" charset="0"/>
                <a:cs typeface="Arial" charset="0"/>
              </a:rPr>
              <a:t>Main Activities/Goals</a:t>
            </a:r>
          </a:p>
          <a:p>
            <a:pPr>
              <a:lnSpc>
                <a:spcPct val="120000"/>
              </a:lnSpc>
            </a:pPr>
            <a:r>
              <a:rPr lang="en-US" sz="2400" dirty="0" smtClean="0">
                <a:solidFill>
                  <a:schemeClr val="tx1"/>
                </a:solidFill>
              </a:rPr>
              <a:t>Integrated Care Team Model in the HEZ</a:t>
            </a:r>
          </a:p>
          <a:p>
            <a:pPr>
              <a:lnSpc>
                <a:spcPct val="120000"/>
              </a:lnSpc>
            </a:pPr>
            <a:r>
              <a:rPr lang="en-US" sz="2400" dirty="0" smtClean="0">
                <a:solidFill>
                  <a:schemeClr val="tx1"/>
                </a:solidFill>
              </a:rPr>
              <a:t>Culturally Competent HEZ Healthcare Environment</a:t>
            </a:r>
          </a:p>
          <a:p>
            <a:pPr>
              <a:lnSpc>
                <a:spcPct val="120000"/>
              </a:lnSpc>
            </a:pPr>
            <a:r>
              <a:rPr lang="en-US" sz="2400" dirty="0" smtClean="0">
                <a:solidFill>
                  <a:schemeClr val="tx1"/>
                </a:solidFill>
              </a:rPr>
              <a:t>Community-based Clinical Care Coordinators</a:t>
            </a:r>
          </a:p>
          <a:p>
            <a:pPr>
              <a:lnSpc>
                <a:spcPct val="120000"/>
              </a:lnSpc>
            </a:pPr>
            <a:r>
              <a:rPr lang="en-US" sz="2400" dirty="0" smtClean="0">
                <a:solidFill>
                  <a:schemeClr val="tx1"/>
                </a:solidFill>
              </a:rPr>
              <a:t>Evidence-based Community Health Worker Program</a:t>
            </a:r>
          </a:p>
          <a:p>
            <a:pPr>
              <a:lnSpc>
                <a:spcPct val="120000"/>
              </a:lnSpc>
            </a:pPr>
            <a:r>
              <a:rPr lang="en-US" sz="2400" dirty="0" smtClean="0">
                <a:solidFill>
                  <a:schemeClr val="tx1"/>
                </a:solidFill>
              </a:rPr>
              <a:t>HEZ Medical Transportation Route</a:t>
            </a:r>
          </a:p>
          <a:p>
            <a:pPr>
              <a:lnSpc>
                <a:spcPct val="120000"/>
              </a:lnSpc>
            </a:pPr>
            <a:r>
              <a:rPr lang="en-US" sz="2400" dirty="0" smtClean="0">
                <a:solidFill>
                  <a:schemeClr val="tx1"/>
                </a:solidFill>
              </a:rPr>
              <a:t>Mobile Dental Clinic</a:t>
            </a:r>
          </a:p>
          <a:p>
            <a:pPr>
              <a:lnSpc>
                <a:spcPct val="120000"/>
              </a:lnSpc>
            </a:pPr>
            <a:r>
              <a:rPr lang="en-US" sz="2400" dirty="0" smtClean="0">
                <a:solidFill>
                  <a:schemeClr val="tx1"/>
                </a:solidFill>
              </a:rPr>
              <a:t>Lexington Park Community Health Center</a:t>
            </a:r>
          </a:p>
          <a:p>
            <a:pPr marL="0" indent="0">
              <a:lnSpc>
                <a:spcPct val="80000"/>
              </a:lnSpc>
              <a:buNone/>
            </a:pPr>
            <a:endParaRPr lang="en-US" sz="4000" dirty="0" smtClean="0">
              <a:latin typeface="Arial" charset="0"/>
              <a:cs typeface="Arial" charset="0"/>
            </a:endParaRPr>
          </a:p>
        </p:txBody>
      </p:sp>
      <p:sp>
        <p:nvSpPr>
          <p:cNvPr id="4" name="Line 4"/>
          <p:cNvSpPr>
            <a:spLocks noChangeShapeType="1"/>
          </p:cNvSpPr>
          <p:nvPr/>
        </p:nvSpPr>
        <p:spPr bwMode="auto">
          <a:xfrm>
            <a:off x="762000" y="838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2" name="Rectangle 1"/>
          <p:cNvSpPr/>
          <p:nvPr/>
        </p:nvSpPr>
        <p:spPr>
          <a:xfrm>
            <a:off x="381000" y="5966300"/>
            <a:ext cx="4572000" cy="954107"/>
          </a:xfrm>
          <a:prstGeom prst="rect">
            <a:avLst/>
          </a:prstGeom>
        </p:spPr>
        <p:txBody>
          <a:bodyPr>
            <a:spAutoFit/>
          </a:bodyPr>
          <a:lstStyle/>
          <a:p>
            <a:r>
              <a:rPr lang="en-US" sz="1400" dirty="0">
                <a:solidFill>
                  <a:schemeClr val="bg1"/>
                </a:solidFill>
              </a:rPr>
              <a:t>Source: </a:t>
            </a:r>
            <a:r>
              <a:rPr lang="en-US" sz="1400" dirty="0" smtClean="0">
                <a:solidFill>
                  <a:schemeClr val="bg1"/>
                </a:solidFill>
              </a:rPr>
              <a:t>PowerPoint presentation </a:t>
            </a:r>
            <a:r>
              <a:rPr lang="en-US" sz="1400" dirty="0">
                <a:solidFill>
                  <a:schemeClr val="bg1"/>
                </a:solidFill>
              </a:rPr>
              <a:t>by Joan </a:t>
            </a:r>
            <a:r>
              <a:rPr lang="en-US" sz="1400" dirty="0" err="1">
                <a:solidFill>
                  <a:schemeClr val="bg1"/>
                </a:solidFill>
              </a:rPr>
              <a:t>Gelrud</a:t>
            </a:r>
            <a:r>
              <a:rPr lang="en-US" sz="1400" dirty="0">
                <a:solidFill>
                  <a:schemeClr val="bg1"/>
                </a:solidFill>
              </a:rPr>
              <a:t> at </a:t>
            </a:r>
            <a:r>
              <a:rPr lang="en-US" sz="1400" dirty="0" smtClean="0">
                <a:solidFill>
                  <a:schemeClr val="bg1"/>
                </a:solidFill>
              </a:rPr>
              <a:t>AcademyHealth’s </a:t>
            </a:r>
            <a:r>
              <a:rPr lang="en-US" sz="1400" dirty="0">
                <a:solidFill>
                  <a:schemeClr val="bg1"/>
                </a:solidFill>
              </a:rPr>
              <a:t>meeting </a:t>
            </a:r>
            <a:r>
              <a:rPr lang="en-US" sz="1400" dirty="0" smtClean="0">
                <a:solidFill>
                  <a:schemeClr val="bg1"/>
                </a:solidFill>
              </a:rPr>
              <a:t>on </a:t>
            </a:r>
            <a:r>
              <a:rPr lang="en-US" sz="1400" i="1" dirty="0" smtClean="0">
                <a:solidFill>
                  <a:schemeClr val="bg1"/>
                </a:solidFill>
              </a:rPr>
              <a:t>Delivery </a:t>
            </a:r>
            <a:r>
              <a:rPr lang="en-US" sz="1400" i="1" dirty="0">
                <a:solidFill>
                  <a:schemeClr val="bg1"/>
                </a:solidFill>
              </a:rPr>
              <a:t>Systems Meeting: Transforming Health and Health Care – Focus on </a:t>
            </a:r>
            <a:r>
              <a:rPr lang="en-US" sz="1400" i="1" dirty="0" smtClean="0">
                <a:solidFill>
                  <a:schemeClr val="bg1"/>
                </a:solidFill>
              </a:rPr>
              <a:t>Maryland</a:t>
            </a:r>
            <a:r>
              <a:rPr lang="en-US" sz="1400" dirty="0" smtClean="0">
                <a:solidFill>
                  <a:schemeClr val="bg1"/>
                </a:solidFill>
              </a:rPr>
              <a:t>, June 21, 2013.</a:t>
            </a:r>
            <a:endParaRPr lang="en-US" sz="1400" dirty="0">
              <a:solidFill>
                <a:schemeClr val="bg1"/>
              </a:solidFill>
            </a:endParaRPr>
          </a:p>
        </p:txBody>
      </p:sp>
    </p:spTree>
    <p:extLst>
      <p:ext uri="{BB962C8B-B14F-4D97-AF65-F5344CB8AC3E}">
        <p14:creationId xmlns:p14="http://schemas.microsoft.com/office/powerpoint/2010/main" val="2467174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3200" dirty="0" smtClean="0"/>
              <a:t>Example: West </a:t>
            </a:r>
            <a:r>
              <a:rPr lang="en-US" sz="3200" dirty="0"/>
              <a:t>Baltimore Primary Care Access Collaborative </a:t>
            </a:r>
            <a:r>
              <a:rPr lang="en-US" sz="3200" b="1" dirty="0" smtClean="0"/>
              <a:t>HEZ</a:t>
            </a:r>
            <a:endParaRPr lang="en-US" sz="3200" b="1" dirty="0"/>
          </a:p>
        </p:txBody>
      </p:sp>
      <p:sp>
        <p:nvSpPr>
          <p:cNvPr id="3" name="Content Placeholder 2"/>
          <p:cNvSpPr>
            <a:spLocks noGrp="1"/>
          </p:cNvSpPr>
          <p:nvPr>
            <p:ph idx="1"/>
          </p:nvPr>
        </p:nvSpPr>
        <p:spPr>
          <a:xfrm>
            <a:off x="533400" y="990600"/>
            <a:ext cx="8001000" cy="4329223"/>
          </a:xfrm>
        </p:spPr>
        <p:txBody>
          <a:bodyPr>
            <a:noAutofit/>
          </a:bodyPr>
          <a:lstStyle/>
          <a:p>
            <a:r>
              <a:rPr lang="en-US" sz="2400" dirty="0">
                <a:solidFill>
                  <a:schemeClr val="tx2"/>
                </a:solidFill>
              </a:rPr>
              <a:t>A group of sixteen federally-qualified health centers, hospitals, community-based organizations, and academic institutions</a:t>
            </a:r>
          </a:p>
          <a:p>
            <a:r>
              <a:rPr lang="en-US" sz="2400" dirty="0" smtClean="0">
                <a:solidFill>
                  <a:schemeClr val="tx2"/>
                </a:solidFill>
              </a:rPr>
              <a:t>Aims to reduce cardiovascular disease (CVD) in West Baltimore ZIP Codes 21216, 21217, 21223, 21229</a:t>
            </a:r>
          </a:p>
          <a:p>
            <a:r>
              <a:rPr lang="en-US" sz="2400" dirty="0" smtClean="0">
                <a:solidFill>
                  <a:schemeClr val="tx2"/>
                </a:solidFill>
              </a:rPr>
              <a:t>Creates an independent organization, </a:t>
            </a:r>
            <a:r>
              <a:rPr lang="en-US" sz="2400" i="1" dirty="0" smtClean="0">
                <a:solidFill>
                  <a:schemeClr val="tx2"/>
                </a:solidFill>
              </a:rPr>
              <a:t>West Baltimore </a:t>
            </a:r>
            <a:r>
              <a:rPr lang="en-US" sz="2400" i="1" dirty="0">
                <a:solidFill>
                  <a:schemeClr val="tx2"/>
                </a:solidFill>
              </a:rPr>
              <a:t>CARE (Community Asset &amp; Resource </a:t>
            </a:r>
            <a:r>
              <a:rPr lang="en-US" sz="2400" i="1" dirty="0" smtClean="0">
                <a:solidFill>
                  <a:schemeClr val="tx2"/>
                </a:solidFill>
              </a:rPr>
              <a:t>Exchange)</a:t>
            </a:r>
            <a:r>
              <a:rPr lang="en-US" sz="2400" dirty="0" smtClean="0">
                <a:solidFill>
                  <a:schemeClr val="tx2"/>
                </a:solidFill>
              </a:rPr>
              <a:t> to target 86,000 residents for health and social services to reduce CVD</a:t>
            </a:r>
          </a:p>
          <a:p>
            <a:pPr lvl="1"/>
            <a:r>
              <a:rPr lang="en-US" sz="2000" dirty="0">
                <a:solidFill>
                  <a:schemeClr val="tx2"/>
                </a:solidFill>
              </a:rPr>
              <a:t>Strengthens the Community</a:t>
            </a:r>
          </a:p>
          <a:p>
            <a:pPr lvl="1"/>
            <a:r>
              <a:rPr lang="en-US" sz="2000" dirty="0" smtClean="0">
                <a:solidFill>
                  <a:schemeClr val="tx2"/>
                </a:solidFill>
              </a:rPr>
              <a:t>Improves </a:t>
            </a:r>
            <a:r>
              <a:rPr lang="en-US" sz="2000" dirty="0">
                <a:solidFill>
                  <a:schemeClr val="tx2"/>
                </a:solidFill>
              </a:rPr>
              <a:t>Health Outcomes</a:t>
            </a:r>
          </a:p>
          <a:p>
            <a:pPr lvl="1"/>
            <a:r>
              <a:rPr lang="en-US" sz="2000" dirty="0" smtClean="0">
                <a:solidFill>
                  <a:schemeClr val="tx2"/>
                </a:solidFill>
              </a:rPr>
              <a:t>Enhances </a:t>
            </a:r>
            <a:r>
              <a:rPr lang="en-US" sz="2000" dirty="0">
                <a:solidFill>
                  <a:schemeClr val="tx2"/>
                </a:solidFill>
              </a:rPr>
              <a:t>Quality of Heath Care</a:t>
            </a:r>
          </a:p>
          <a:p>
            <a:pPr lvl="1"/>
            <a:r>
              <a:rPr lang="en-US" sz="2000" dirty="0" smtClean="0">
                <a:solidFill>
                  <a:schemeClr val="tx2"/>
                </a:solidFill>
              </a:rPr>
              <a:t>Saves </a:t>
            </a:r>
            <a:r>
              <a:rPr lang="en-US" sz="2000" dirty="0">
                <a:solidFill>
                  <a:schemeClr val="tx2"/>
                </a:solidFill>
              </a:rPr>
              <a:t>Health Care Costs</a:t>
            </a:r>
          </a:p>
        </p:txBody>
      </p:sp>
      <p:sp>
        <p:nvSpPr>
          <p:cNvPr id="4" name="Line 4"/>
          <p:cNvSpPr>
            <a:spLocks noChangeShapeType="1"/>
          </p:cNvSpPr>
          <p:nvPr/>
        </p:nvSpPr>
        <p:spPr bwMode="auto">
          <a:xfrm>
            <a:off x="762000" y="9906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5" name="Rectangle 4"/>
          <p:cNvSpPr/>
          <p:nvPr/>
        </p:nvSpPr>
        <p:spPr>
          <a:xfrm>
            <a:off x="228600" y="5931240"/>
            <a:ext cx="4572000" cy="954107"/>
          </a:xfrm>
          <a:prstGeom prst="rect">
            <a:avLst/>
          </a:prstGeom>
        </p:spPr>
        <p:txBody>
          <a:bodyPr>
            <a:spAutoFit/>
          </a:bodyPr>
          <a:lstStyle/>
          <a:p>
            <a:r>
              <a:rPr lang="en-US" sz="1400" dirty="0">
                <a:solidFill>
                  <a:schemeClr val="bg1"/>
                </a:solidFill>
              </a:rPr>
              <a:t>Source: PowerPoint presentation </a:t>
            </a:r>
            <a:r>
              <a:rPr lang="en-US" sz="1400" dirty="0" smtClean="0">
                <a:solidFill>
                  <a:schemeClr val="bg1"/>
                </a:solidFill>
              </a:rPr>
              <a:t>by Novella Tascoe </a:t>
            </a:r>
            <a:r>
              <a:rPr lang="en-US" sz="1400" dirty="0">
                <a:solidFill>
                  <a:schemeClr val="bg1"/>
                </a:solidFill>
              </a:rPr>
              <a:t>at AcademyHealth’s meeting on </a:t>
            </a:r>
            <a:r>
              <a:rPr lang="en-US" sz="1400" i="1" dirty="0">
                <a:solidFill>
                  <a:schemeClr val="bg1"/>
                </a:solidFill>
              </a:rPr>
              <a:t>Delivery Systems Meeting: Transforming Health and Health Care – Focus on Maryland</a:t>
            </a:r>
            <a:r>
              <a:rPr lang="en-US" sz="1400" dirty="0">
                <a:solidFill>
                  <a:schemeClr val="bg1"/>
                </a:solidFill>
              </a:rPr>
              <a:t>, June 21, </a:t>
            </a:r>
            <a:r>
              <a:rPr lang="en-US" sz="1400" dirty="0" smtClean="0">
                <a:solidFill>
                  <a:schemeClr val="bg1"/>
                </a:solidFill>
              </a:rPr>
              <a:t>2013.</a:t>
            </a:r>
            <a:endParaRPr lang="en-US" sz="1400" dirty="0">
              <a:solidFill>
                <a:schemeClr val="bg1"/>
              </a:solidFill>
            </a:endParaRPr>
          </a:p>
        </p:txBody>
      </p:sp>
    </p:spTree>
    <p:extLst>
      <p:ext uri="{BB962C8B-B14F-4D97-AF65-F5344CB8AC3E}">
        <p14:creationId xmlns:p14="http://schemas.microsoft.com/office/powerpoint/2010/main" val="3987233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609600"/>
            <a:ext cx="8077200" cy="6164791"/>
            <a:chOff x="685794" y="762000"/>
            <a:chExt cx="8077200" cy="5587817"/>
          </a:xfrm>
        </p:grpSpPr>
        <p:sp>
          <p:nvSpPr>
            <p:cNvPr id="5" name="Freeform 4"/>
            <p:cNvSpPr/>
            <p:nvPr/>
          </p:nvSpPr>
          <p:spPr>
            <a:xfrm>
              <a:off x="4666049" y="1915573"/>
              <a:ext cx="2724852" cy="372644"/>
            </a:xfrm>
            <a:custGeom>
              <a:avLst/>
              <a:gdLst/>
              <a:ahLst/>
              <a:cxnLst/>
              <a:rect l="0" t="0" r="0" b="0"/>
              <a:pathLst>
                <a:path>
                  <a:moveTo>
                    <a:pt x="0" y="0"/>
                  </a:moveTo>
                  <a:lnTo>
                    <a:pt x="0" y="164408"/>
                  </a:lnTo>
                  <a:lnTo>
                    <a:pt x="2724852" y="164408"/>
                  </a:lnTo>
                  <a:lnTo>
                    <a:pt x="2724852" y="42204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1752098" y="1853218"/>
              <a:ext cx="2913952" cy="511201"/>
            </a:xfrm>
            <a:custGeom>
              <a:avLst/>
              <a:gdLst/>
              <a:ahLst/>
              <a:cxnLst/>
              <a:rect l="0" t="0" r="0" b="0"/>
              <a:pathLst>
                <a:path>
                  <a:moveTo>
                    <a:pt x="2913951" y="0"/>
                  </a:moveTo>
                  <a:lnTo>
                    <a:pt x="2913951" y="240608"/>
                  </a:lnTo>
                  <a:lnTo>
                    <a:pt x="0" y="240608"/>
                  </a:lnTo>
                  <a:lnTo>
                    <a:pt x="0" y="4982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2362193" y="762000"/>
              <a:ext cx="4607712" cy="1104169"/>
            </a:xfrm>
            <a:custGeom>
              <a:avLst/>
              <a:gdLst>
                <a:gd name="connsiteX0" fmla="*/ 0 w 4607712"/>
                <a:gd name="connsiteY0" fmla="*/ 0 h 1104169"/>
                <a:gd name="connsiteX1" fmla="*/ 4607712 w 4607712"/>
                <a:gd name="connsiteY1" fmla="*/ 0 h 1104169"/>
                <a:gd name="connsiteX2" fmla="*/ 4607712 w 4607712"/>
                <a:gd name="connsiteY2" fmla="*/ 1104169 h 1104169"/>
                <a:gd name="connsiteX3" fmla="*/ 0 w 4607712"/>
                <a:gd name="connsiteY3" fmla="*/ 1104169 h 1104169"/>
                <a:gd name="connsiteX4" fmla="*/ 0 w 4607712"/>
                <a:gd name="connsiteY4" fmla="*/ 0 h 1104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7712" h="1104169">
                  <a:moveTo>
                    <a:pt x="0" y="0"/>
                  </a:moveTo>
                  <a:lnTo>
                    <a:pt x="4607712" y="0"/>
                  </a:lnTo>
                  <a:lnTo>
                    <a:pt x="4607712" y="1104169"/>
                  </a:lnTo>
                  <a:lnTo>
                    <a:pt x="0" y="1104169"/>
                  </a:lnTo>
                  <a:lnTo>
                    <a:pt x="0" y="0"/>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5" tIns="13335" rIns="13335" bIns="155811" numCol="1" spcCol="1270" anchor="ctr" anchorCtr="0">
              <a:noAutofit/>
            </a:bodyPr>
            <a:lstStyle/>
            <a:p>
              <a:pPr algn="ctr" defTabSz="933450">
                <a:lnSpc>
                  <a:spcPct val="90000"/>
                </a:lnSpc>
                <a:spcBef>
                  <a:spcPct val="0"/>
                </a:spcBef>
                <a:spcAft>
                  <a:spcPct val="35000"/>
                </a:spcAft>
              </a:pPr>
              <a:r>
                <a:rPr lang="en-US" sz="2100" b="1" dirty="0" smtClean="0">
                  <a:solidFill>
                    <a:srgbClr val="FFFFFF"/>
                  </a:solidFill>
                </a:rPr>
                <a:t>West Baltimore CARE</a:t>
              </a:r>
            </a:p>
            <a:p>
              <a:pPr algn="ctr" defTabSz="933450">
                <a:lnSpc>
                  <a:spcPct val="90000"/>
                </a:lnSpc>
                <a:spcBef>
                  <a:spcPct val="0"/>
                </a:spcBef>
                <a:spcAft>
                  <a:spcPct val="35000"/>
                </a:spcAft>
              </a:pPr>
              <a:r>
                <a:rPr lang="en-US" dirty="0" smtClean="0">
                  <a:solidFill>
                    <a:srgbClr val="FFFFFF"/>
                  </a:solidFill>
                </a:rPr>
                <a:t>(Community Asset &amp; Resource Exchange)</a:t>
              </a:r>
              <a:endParaRPr lang="en-US" dirty="0">
                <a:solidFill>
                  <a:srgbClr val="FFFFFF"/>
                </a:solidFill>
              </a:endParaRPr>
            </a:p>
          </p:txBody>
        </p:sp>
        <p:sp>
          <p:nvSpPr>
            <p:cNvPr id="9" name="Freeform 8"/>
            <p:cNvSpPr/>
            <p:nvPr/>
          </p:nvSpPr>
          <p:spPr>
            <a:xfrm>
              <a:off x="685794" y="2281503"/>
              <a:ext cx="2132607" cy="1005421"/>
            </a:xfrm>
            <a:custGeom>
              <a:avLst/>
              <a:gdLst>
                <a:gd name="connsiteX0" fmla="*/ 0 w 2132607"/>
                <a:gd name="connsiteY0" fmla="*/ 0 h 1104169"/>
                <a:gd name="connsiteX1" fmla="*/ 2132607 w 2132607"/>
                <a:gd name="connsiteY1" fmla="*/ 0 h 1104169"/>
                <a:gd name="connsiteX2" fmla="*/ 2132607 w 2132607"/>
                <a:gd name="connsiteY2" fmla="*/ 1104169 h 1104169"/>
                <a:gd name="connsiteX3" fmla="*/ 0 w 2132607"/>
                <a:gd name="connsiteY3" fmla="*/ 1104169 h 1104169"/>
                <a:gd name="connsiteX4" fmla="*/ 0 w 2132607"/>
                <a:gd name="connsiteY4" fmla="*/ 0 h 1104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607" h="1104169">
                  <a:moveTo>
                    <a:pt x="0" y="0"/>
                  </a:moveTo>
                  <a:lnTo>
                    <a:pt x="2132607" y="0"/>
                  </a:lnTo>
                  <a:lnTo>
                    <a:pt x="2132607" y="1104169"/>
                  </a:lnTo>
                  <a:lnTo>
                    <a:pt x="0" y="11041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55811" numCol="1" spcCol="1270" anchor="ctr" anchorCtr="0">
              <a:noAutofit/>
            </a:bodyPr>
            <a:lstStyle/>
            <a:p>
              <a:pPr algn="ctr" defTabSz="889000">
                <a:lnSpc>
                  <a:spcPct val="90000"/>
                </a:lnSpc>
                <a:spcBef>
                  <a:spcPct val="0"/>
                </a:spcBef>
                <a:spcAft>
                  <a:spcPct val="35000"/>
                </a:spcAft>
              </a:pPr>
              <a:r>
                <a:rPr lang="en-US" sz="2000" b="1" dirty="0" smtClean="0">
                  <a:solidFill>
                    <a:srgbClr val="FFFFFF"/>
                  </a:solidFill>
                </a:rPr>
                <a:t>Center for Quality</a:t>
              </a:r>
              <a:endParaRPr lang="en-US" sz="2000" b="1" dirty="0">
                <a:solidFill>
                  <a:srgbClr val="FFFFFF"/>
                </a:solidFill>
              </a:endParaRPr>
            </a:p>
          </p:txBody>
        </p:sp>
        <p:sp>
          <p:nvSpPr>
            <p:cNvPr id="10" name="Freeform 9"/>
            <p:cNvSpPr/>
            <p:nvPr/>
          </p:nvSpPr>
          <p:spPr>
            <a:xfrm>
              <a:off x="1021522" y="3165543"/>
              <a:ext cx="1919347" cy="2429928"/>
            </a:xfrm>
            <a:custGeom>
              <a:avLst/>
              <a:gdLst>
                <a:gd name="connsiteX0" fmla="*/ 0 w 1919347"/>
                <a:gd name="connsiteY0" fmla="*/ 0 h 2497775"/>
                <a:gd name="connsiteX1" fmla="*/ 1919347 w 1919347"/>
                <a:gd name="connsiteY1" fmla="*/ 0 h 2497775"/>
                <a:gd name="connsiteX2" fmla="*/ 1919347 w 1919347"/>
                <a:gd name="connsiteY2" fmla="*/ 2497775 h 2497775"/>
                <a:gd name="connsiteX3" fmla="*/ 0 w 1919347"/>
                <a:gd name="connsiteY3" fmla="*/ 2497775 h 2497775"/>
                <a:gd name="connsiteX4" fmla="*/ 0 w 1919347"/>
                <a:gd name="connsiteY4" fmla="*/ 0 h 249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7" h="2497775">
                  <a:moveTo>
                    <a:pt x="0" y="0"/>
                  </a:moveTo>
                  <a:lnTo>
                    <a:pt x="1919347" y="0"/>
                  </a:lnTo>
                  <a:lnTo>
                    <a:pt x="1919347" y="2497775"/>
                  </a:lnTo>
                  <a:lnTo>
                    <a:pt x="0" y="2497775"/>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algn="ctr" defTabSz="444500">
                <a:lnSpc>
                  <a:spcPct val="90000"/>
                </a:lnSpc>
                <a:spcBef>
                  <a:spcPct val="0"/>
                </a:spcBef>
                <a:spcAft>
                  <a:spcPct val="35000"/>
                </a:spcAft>
              </a:pPr>
              <a:r>
                <a:rPr lang="en-US" sz="1000" dirty="0" smtClean="0">
                  <a:solidFill>
                    <a:srgbClr val="000000"/>
                  </a:solidFill>
                </a:rPr>
                <a:t>PCMH Progress Monitoring</a:t>
              </a:r>
            </a:p>
            <a:p>
              <a:pPr algn="ctr" defTabSz="444500">
                <a:lnSpc>
                  <a:spcPct val="90000"/>
                </a:lnSpc>
                <a:spcBef>
                  <a:spcPct val="0"/>
                </a:spcBef>
                <a:spcAft>
                  <a:spcPct val="35000"/>
                </a:spcAft>
              </a:pPr>
              <a:r>
                <a:rPr lang="en-US" sz="1000" dirty="0" smtClean="0">
                  <a:solidFill>
                    <a:srgbClr val="000000"/>
                  </a:solidFill>
                </a:rPr>
                <a:t>Technical Assistance</a:t>
              </a:r>
            </a:p>
            <a:p>
              <a:pPr algn="ctr" defTabSz="444500">
                <a:lnSpc>
                  <a:spcPct val="90000"/>
                </a:lnSpc>
                <a:spcBef>
                  <a:spcPct val="0"/>
                </a:spcBef>
                <a:spcAft>
                  <a:spcPct val="35000"/>
                </a:spcAft>
              </a:pPr>
              <a:r>
                <a:rPr lang="en-US" sz="1000" dirty="0" smtClean="0">
                  <a:solidFill>
                    <a:srgbClr val="000000"/>
                  </a:solidFill>
                </a:rPr>
                <a:t>HEZ Data Collection &amp; Reporting</a:t>
              </a:r>
            </a:p>
            <a:p>
              <a:pPr algn="ctr" defTabSz="444500">
                <a:lnSpc>
                  <a:spcPct val="90000"/>
                </a:lnSpc>
                <a:spcBef>
                  <a:spcPct val="0"/>
                </a:spcBef>
                <a:spcAft>
                  <a:spcPct val="35000"/>
                </a:spcAft>
              </a:pPr>
              <a:r>
                <a:rPr lang="en-US" sz="1000" dirty="0" smtClean="0">
                  <a:solidFill>
                    <a:srgbClr val="000000"/>
                  </a:solidFill>
                </a:rPr>
                <a:t>Quality Improvement</a:t>
              </a:r>
            </a:p>
            <a:p>
              <a:pPr algn="ctr" defTabSz="444500">
                <a:lnSpc>
                  <a:spcPct val="90000"/>
                </a:lnSpc>
                <a:spcBef>
                  <a:spcPct val="0"/>
                </a:spcBef>
                <a:spcAft>
                  <a:spcPct val="35000"/>
                </a:spcAft>
              </a:pPr>
              <a:r>
                <a:rPr lang="en-US" sz="1000" dirty="0" smtClean="0">
                  <a:solidFill>
                    <a:srgbClr val="000000"/>
                  </a:solidFill>
                </a:rPr>
                <a:t>HEZ Program Implementation Oversight</a:t>
              </a:r>
            </a:p>
            <a:p>
              <a:pPr algn="ctr" defTabSz="444500">
                <a:lnSpc>
                  <a:spcPct val="90000"/>
                </a:lnSpc>
                <a:spcBef>
                  <a:spcPct val="0"/>
                </a:spcBef>
                <a:spcAft>
                  <a:spcPct val="35000"/>
                </a:spcAft>
              </a:pPr>
              <a:r>
                <a:rPr lang="en-US" sz="1000" dirty="0" smtClean="0">
                  <a:solidFill>
                    <a:srgbClr val="000000"/>
                  </a:solidFill>
                </a:rPr>
                <a:t>Evidence Base Assessment</a:t>
              </a:r>
            </a:p>
            <a:p>
              <a:pPr algn="ctr" defTabSz="444500">
                <a:lnSpc>
                  <a:spcPct val="90000"/>
                </a:lnSpc>
                <a:spcBef>
                  <a:spcPct val="0"/>
                </a:spcBef>
                <a:spcAft>
                  <a:spcPct val="35000"/>
                </a:spcAft>
              </a:pPr>
              <a:r>
                <a:rPr lang="en-US" sz="1000" dirty="0" smtClean="0">
                  <a:solidFill>
                    <a:srgbClr val="000000"/>
                  </a:solidFill>
                </a:rPr>
                <a:t>Research</a:t>
              </a:r>
            </a:p>
            <a:p>
              <a:pPr algn="ctr" defTabSz="444500">
                <a:lnSpc>
                  <a:spcPct val="90000"/>
                </a:lnSpc>
                <a:spcBef>
                  <a:spcPct val="0"/>
                </a:spcBef>
                <a:spcAft>
                  <a:spcPct val="35000"/>
                </a:spcAft>
              </a:pPr>
              <a:r>
                <a:rPr lang="en-US" sz="1000" dirty="0" smtClean="0">
                  <a:solidFill>
                    <a:srgbClr val="000000"/>
                  </a:solidFill>
                </a:rPr>
                <a:t>CARE Performance Evaluation</a:t>
              </a:r>
            </a:p>
            <a:p>
              <a:pPr algn="ctr" defTabSz="444500">
                <a:lnSpc>
                  <a:spcPct val="90000"/>
                </a:lnSpc>
                <a:spcBef>
                  <a:spcPct val="0"/>
                </a:spcBef>
                <a:spcAft>
                  <a:spcPct val="35000"/>
                </a:spcAft>
              </a:pPr>
              <a:r>
                <a:rPr lang="en-US" sz="1000" dirty="0" smtClean="0">
                  <a:solidFill>
                    <a:srgbClr val="000000"/>
                  </a:solidFill>
                </a:rPr>
                <a:t>IT Coordination and Support</a:t>
              </a:r>
            </a:p>
          </p:txBody>
        </p:sp>
        <p:sp>
          <p:nvSpPr>
            <p:cNvPr id="11" name="Freeform 10"/>
            <p:cNvSpPr/>
            <p:nvPr/>
          </p:nvSpPr>
          <p:spPr>
            <a:xfrm>
              <a:off x="3733801" y="2265671"/>
              <a:ext cx="2132607" cy="1104168"/>
            </a:xfrm>
            <a:custGeom>
              <a:avLst/>
              <a:gdLst>
                <a:gd name="connsiteX0" fmla="*/ 0 w 2132607"/>
                <a:gd name="connsiteY0" fmla="*/ 0 h 1104169"/>
                <a:gd name="connsiteX1" fmla="*/ 2132607 w 2132607"/>
                <a:gd name="connsiteY1" fmla="*/ 0 h 1104169"/>
                <a:gd name="connsiteX2" fmla="*/ 2132607 w 2132607"/>
                <a:gd name="connsiteY2" fmla="*/ 1104169 h 1104169"/>
                <a:gd name="connsiteX3" fmla="*/ 0 w 2132607"/>
                <a:gd name="connsiteY3" fmla="*/ 1104169 h 1104169"/>
                <a:gd name="connsiteX4" fmla="*/ 0 w 2132607"/>
                <a:gd name="connsiteY4" fmla="*/ 0 h 1104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607" h="1104169">
                  <a:moveTo>
                    <a:pt x="0" y="0"/>
                  </a:moveTo>
                  <a:lnTo>
                    <a:pt x="2132607" y="0"/>
                  </a:lnTo>
                  <a:lnTo>
                    <a:pt x="2132607" y="1104169"/>
                  </a:lnTo>
                  <a:lnTo>
                    <a:pt x="0" y="11041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55811" numCol="1" spcCol="1270" anchor="ctr" anchorCtr="0">
              <a:noAutofit/>
            </a:bodyPr>
            <a:lstStyle/>
            <a:p>
              <a:pPr algn="ctr" defTabSz="889000">
                <a:lnSpc>
                  <a:spcPct val="90000"/>
                </a:lnSpc>
                <a:spcBef>
                  <a:spcPct val="0"/>
                </a:spcBef>
                <a:spcAft>
                  <a:spcPct val="35000"/>
                </a:spcAft>
              </a:pPr>
              <a:r>
                <a:rPr lang="en-US" sz="2000" b="1" dirty="0" smtClean="0">
                  <a:solidFill>
                    <a:srgbClr val="FFFFFF"/>
                  </a:solidFill>
                </a:rPr>
                <a:t>Center for Community Enrichment</a:t>
              </a:r>
              <a:endParaRPr lang="en-US" sz="2000" b="1" dirty="0">
                <a:solidFill>
                  <a:srgbClr val="FFFFFF"/>
                </a:solidFill>
              </a:endParaRPr>
            </a:p>
          </p:txBody>
        </p:sp>
        <p:sp>
          <p:nvSpPr>
            <p:cNvPr id="12" name="Freeform 11"/>
            <p:cNvSpPr/>
            <p:nvPr/>
          </p:nvSpPr>
          <p:spPr>
            <a:xfrm>
              <a:off x="4114796" y="3248459"/>
              <a:ext cx="1919347" cy="2768779"/>
            </a:xfrm>
            <a:custGeom>
              <a:avLst/>
              <a:gdLst>
                <a:gd name="connsiteX0" fmla="*/ 0 w 1919347"/>
                <a:gd name="connsiteY0" fmla="*/ 0 h 2837171"/>
                <a:gd name="connsiteX1" fmla="*/ 1919347 w 1919347"/>
                <a:gd name="connsiteY1" fmla="*/ 0 h 2837171"/>
                <a:gd name="connsiteX2" fmla="*/ 1919347 w 1919347"/>
                <a:gd name="connsiteY2" fmla="*/ 2837171 h 2837171"/>
                <a:gd name="connsiteX3" fmla="*/ 0 w 1919347"/>
                <a:gd name="connsiteY3" fmla="*/ 2837171 h 2837171"/>
                <a:gd name="connsiteX4" fmla="*/ 0 w 1919347"/>
                <a:gd name="connsiteY4" fmla="*/ 0 h 283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7" h="2837171">
                  <a:moveTo>
                    <a:pt x="0" y="0"/>
                  </a:moveTo>
                  <a:lnTo>
                    <a:pt x="1919347" y="0"/>
                  </a:lnTo>
                  <a:lnTo>
                    <a:pt x="1919347" y="2837171"/>
                  </a:lnTo>
                  <a:lnTo>
                    <a:pt x="0" y="2837171"/>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algn="ctr" defTabSz="444500">
                <a:lnSpc>
                  <a:spcPct val="90000"/>
                </a:lnSpc>
                <a:spcBef>
                  <a:spcPct val="0"/>
                </a:spcBef>
                <a:spcAft>
                  <a:spcPct val="35000"/>
                </a:spcAft>
              </a:pPr>
              <a:r>
                <a:rPr lang="en-US" sz="1000" dirty="0" smtClean="0">
                  <a:solidFill>
                    <a:srgbClr val="000000"/>
                  </a:solidFill>
                </a:rPr>
                <a:t>Outreach Team (11)</a:t>
              </a:r>
            </a:p>
            <a:p>
              <a:pPr algn="ctr" defTabSz="444500">
                <a:lnSpc>
                  <a:spcPct val="90000"/>
                </a:lnSpc>
                <a:spcBef>
                  <a:spcPct val="0"/>
                </a:spcBef>
                <a:spcAft>
                  <a:spcPct val="35000"/>
                </a:spcAft>
              </a:pPr>
              <a:r>
                <a:rPr lang="en-US" sz="1000" dirty="0" smtClean="0">
                  <a:solidFill>
                    <a:srgbClr val="000000"/>
                  </a:solidFill>
                </a:rPr>
                <a:t>Disease Management Classes</a:t>
              </a:r>
            </a:p>
            <a:p>
              <a:pPr algn="ctr" defTabSz="444500">
                <a:lnSpc>
                  <a:spcPct val="90000"/>
                </a:lnSpc>
                <a:spcBef>
                  <a:spcPct val="0"/>
                </a:spcBef>
                <a:spcAft>
                  <a:spcPct val="35000"/>
                </a:spcAft>
              </a:pPr>
              <a:r>
                <a:rPr lang="en-US" sz="1000" dirty="0" smtClean="0">
                  <a:solidFill>
                    <a:srgbClr val="000000"/>
                  </a:solidFill>
                </a:rPr>
                <a:t>Health Education Classes</a:t>
              </a:r>
            </a:p>
            <a:p>
              <a:pPr algn="ctr" defTabSz="444500">
                <a:lnSpc>
                  <a:spcPct val="90000"/>
                </a:lnSpc>
                <a:spcBef>
                  <a:spcPct val="0"/>
                </a:spcBef>
                <a:spcAft>
                  <a:spcPct val="35000"/>
                </a:spcAft>
              </a:pPr>
              <a:r>
                <a:rPr lang="en-US" sz="1000" dirty="0" smtClean="0">
                  <a:solidFill>
                    <a:srgbClr val="000000"/>
                  </a:solidFill>
                </a:rPr>
                <a:t>Medical and Social Service Referrals</a:t>
              </a:r>
            </a:p>
            <a:p>
              <a:pPr algn="ctr" defTabSz="444500">
                <a:lnSpc>
                  <a:spcPct val="90000"/>
                </a:lnSpc>
                <a:spcBef>
                  <a:spcPct val="0"/>
                </a:spcBef>
                <a:spcAft>
                  <a:spcPct val="35000"/>
                </a:spcAft>
              </a:pPr>
              <a:r>
                <a:rPr lang="en-US" sz="1000" dirty="0" smtClean="0">
                  <a:solidFill>
                    <a:srgbClr val="000000"/>
                  </a:solidFill>
                </a:rPr>
                <a:t>Health Promotion Campaigns</a:t>
              </a:r>
            </a:p>
            <a:p>
              <a:pPr algn="ctr" defTabSz="444500">
                <a:lnSpc>
                  <a:spcPct val="90000"/>
                </a:lnSpc>
                <a:spcBef>
                  <a:spcPct val="0"/>
                </a:spcBef>
                <a:spcAft>
                  <a:spcPct val="35000"/>
                </a:spcAft>
              </a:pPr>
              <a:r>
                <a:rPr lang="en-US" sz="1000" dirty="0" smtClean="0">
                  <a:solidFill>
                    <a:srgbClr val="000000"/>
                  </a:solidFill>
                </a:rPr>
                <a:t>Food Retailer Partnerships</a:t>
              </a:r>
            </a:p>
            <a:p>
              <a:pPr algn="ctr" defTabSz="444500">
                <a:lnSpc>
                  <a:spcPct val="90000"/>
                </a:lnSpc>
                <a:spcBef>
                  <a:spcPct val="0"/>
                </a:spcBef>
                <a:spcAft>
                  <a:spcPct val="35000"/>
                </a:spcAft>
              </a:pPr>
              <a:r>
                <a:rPr lang="en-US" sz="1000" dirty="0" smtClean="0">
                  <a:solidFill>
                    <a:srgbClr val="000000"/>
                  </a:solidFill>
                </a:rPr>
                <a:t>Group Fitness Classes</a:t>
              </a:r>
            </a:p>
            <a:p>
              <a:pPr algn="ctr" defTabSz="444500">
                <a:lnSpc>
                  <a:spcPct val="90000"/>
                </a:lnSpc>
                <a:spcBef>
                  <a:spcPct val="0"/>
                </a:spcBef>
                <a:spcAft>
                  <a:spcPct val="35000"/>
                </a:spcAft>
              </a:pPr>
              <a:r>
                <a:rPr lang="en-US" sz="1000" dirty="0" smtClean="0">
                  <a:solidFill>
                    <a:srgbClr val="000000"/>
                  </a:solidFill>
                </a:rPr>
                <a:t>Community Fitness Venues</a:t>
              </a:r>
            </a:p>
            <a:p>
              <a:pPr algn="ctr" defTabSz="444500">
                <a:lnSpc>
                  <a:spcPct val="90000"/>
                </a:lnSpc>
                <a:spcBef>
                  <a:spcPct val="0"/>
                </a:spcBef>
                <a:spcAft>
                  <a:spcPct val="35000"/>
                </a:spcAft>
              </a:pPr>
              <a:r>
                <a:rPr lang="en-US" sz="1000" dirty="0" smtClean="0">
                  <a:solidFill>
                    <a:srgbClr val="000000"/>
                  </a:solidFill>
                </a:rPr>
                <a:t>Community Health Events</a:t>
              </a:r>
            </a:p>
            <a:p>
              <a:pPr algn="ctr" defTabSz="444500">
                <a:lnSpc>
                  <a:spcPct val="90000"/>
                </a:lnSpc>
                <a:spcBef>
                  <a:spcPct val="0"/>
                </a:spcBef>
                <a:spcAft>
                  <a:spcPct val="35000"/>
                </a:spcAft>
              </a:pPr>
              <a:r>
                <a:rPr lang="en-US" sz="1000" dirty="0" smtClean="0">
                  <a:solidFill>
                    <a:srgbClr val="000000"/>
                  </a:solidFill>
                </a:rPr>
                <a:t>HEZ Program Development</a:t>
              </a:r>
            </a:p>
            <a:p>
              <a:pPr algn="ctr" defTabSz="444500">
                <a:lnSpc>
                  <a:spcPct val="90000"/>
                </a:lnSpc>
                <a:spcBef>
                  <a:spcPct val="0"/>
                </a:spcBef>
                <a:spcAft>
                  <a:spcPct val="35000"/>
                </a:spcAft>
              </a:pPr>
              <a:r>
                <a:rPr lang="en-US" sz="1000" dirty="0" smtClean="0">
                  <a:solidFill>
                    <a:srgbClr val="000000"/>
                  </a:solidFill>
                </a:rPr>
                <a:t>Disease Management Curriculum Development</a:t>
              </a:r>
            </a:p>
            <a:p>
              <a:pPr algn="ctr" defTabSz="444500">
                <a:lnSpc>
                  <a:spcPct val="90000"/>
                </a:lnSpc>
                <a:spcBef>
                  <a:spcPct val="0"/>
                </a:spcBef>
                <a:spcAft>
                  <a:spcPct val="35000"/>
                </a:spcAft>
              </a:pPr>
              <a:r>
                <a:rPr lang="en-US" sz="1000" dirty="0" smtClean="0">
                  <a:solidFill>
                    <a:srgbClr val="000000"/>
                  </a:solidFill>
                </a:rPr>
                <a:t>Technical Assistance</a:t>
              </a:r>
            </a:p>
          </p:txBody>
        </p:sp>
        <p:sp>
          <p:nvSpPr>
            <p:cNvPr id="13" name="Freeform 12"/>
            <p:cNvSpPr/>
            <p:nvPr/>
          </p:nvSpPr>
          <p:spPr>
            <a:xfrm>
              <a:off x="6324598" y="2212434"/>
              <a:ext cx="2132607" cy="1104169"/>
            </a:xfrm>
            <a:custGeom>
              <a:avLst/>
              <a:gdLst>
                <a:gd name="connsiteX0" fmla="*/ 0 w 2132607"/>
                <a:gd name="connsiteY0" fmla="*/ 0 h 1104169"/>
                <a:gd name="connsiteX1" fmla="*/ 2132607 w 2132607"/>
                <a:gd name="connsiteY1" fmla="*/ 0 h 1104169"/>
                <a:gd name="connsiteX2" fmla="*/ 2132607 w 2132607"/>
                <a:gd name="connsiteY2" fmla="*/ 1104169 h 1104169"/>
                <a:gd name="connsiteX3" fmla="*/ 0 w 2132607"/>
                <a:gd name="connsiteY3" fmla="*/ 1104169 h 1104169"/>
                <a:gd name="connsiteX4" fmla="*/ 0 w 2132607"/>
                <a:gd name="connsiteY4" fmla="*/ 0 h 1104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607" h="1104169">
                  <a:moveTo>
                    <a:pt x="0" y="0"/>
                  </a:moveTo>
                  <a:lnTo>
                    <a:pt x="2132607" y="0"/>
                  </a:lnTo>
                  <a:lnTo>
                    <a:pt x="2132607" y="1104169"/>
                  </a:lnTo>
                  <a:lnTo>
                    <a:pt x="0" y="11041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55811" numCol="1" spcCol="1270" anchor="ctr" anchorCtr="0">
              <a:noAutofit/>
            </a:bodyPr>
            <a:lstStyle/>
            <a:p>
              <a:pPr algn="ctr" defTabSz="800100">
                <a:lnSpc>
                  <a:spcPct val="90000"/>
                </a:lnSpc>
                <a:spcBef>
                  <a:spcPct val="0"/>
                </a:spcBef>
                <a:spcAft>
                  <a:spcPct val="35000"/>
                </a:spcAft>
              </a:pPr>
              <a:r>
                <a:rPr lang="en-US" b="1" dirty="0" smtClean="0">
                  <a:solidFill>
                    <a:srgbClr val="FFFFFF"/>
                  </a:solidFill>
                </a:rPr>
                <a:t>Center for Primary Care and Workforce Development</a:t>
              </a:r>
              <a:endParaRPr lang="en-US" b="1" dirty="0">
                <a:solidFill>
                  <a:srgbClr val="FFFFFF"/>
                </a:solidFill>
              </a:endParaRPr>
            </a:p>
          </p:txBody>
        </p:sp>
        <p:sp>
          <p:nvSpPr>
            <p:cNvPr id="14" name="Freeform 13"/>
            <p:cNvSpPr/>
            <p:nvPr/>
          </p:nvSpPr>
          <p:spPr>
            <a:xfrm>
              <a:off x="6705604" y="3172676"/>
              <a:ext cx="2057390" cy="3177141"/>
            </a:xfrm>
            <a:custGeom>
              <a:avLst/>
              <a:gdLst>
                <a:gd name="connsiteX0" fmla="*/ 0 w 1919347"/>
                <a:gd name="connsiteY0" fmla="*/ 0 h 3261813"/>
                <a:gd name="connsiteX1" fmla="*/ 1919347 w 1919347"/>
                <a:gd name="connsiteY1" fmla="*/ 0 h 3261813"/>
                <a:gd name="connsiteX2" fmla="*/ 1919347 w 1919347"/>
                <a:gd name="connsiteY2" fmla="*/ 3261813 h 3261813"/>
                <a:gd name="connsiteX3" fmla="*/ 0 w 1919347"/>
                <a:gd name="connsiteY3" fmla="*/ 3261813 h 3261813"/>
                <a:gd name="connsiteX4" fmla="*/ 0 w 1919347"/>
                <a:gd name="connsiteY4" fmla="*/ 0 h 326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7" h="3261813">
                  <a:moveTo>
                    <a:pt x="0" y="0"/>
                  </a:moveTo>
                  <a:lnTo>
                    <a:pt x="1919347" y="0"/>
                  </a:lnTo>
                  <a:lnTo>
                    <a:pt x="1919347" y="3261813"/>
                  </a:lnTo>
                  <a:lnTo>
                    <a:pt x="0" y="3261813"/>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algn="ctr" defTabSz="444500">
                <a:lnSpc>
                  <a:spcPct val="90000"/>
                </a:lnSpc>
                <a:spcBef>
                  <a:spcPct val="0"/>
                </a:spcBef>
                <a:spcAft>
                  <a:spcPct val="35000"/>
                </a:spcAft>
              </a:pPr>
              <a:r>
                <a:rPr lang="en-US" sz="1000" dirty="0" smtClean="0">
                  <a:solidFill>
                    <a:srgbClr val="000000"/>
                  </a:solidFill>
                </a:rPr>
                <a:t>Primary Care Workforce Assessment</a:t>
              </a:r>
            </a:p>
            <a:p>
              <a:pPr algn="ctr" defTabSz="444500">
                <a:lnSpc>
                  <a:spcPct val="90000"/>
                </a:lnSpc>
                <a:spcBef>
                  <a:spcPct val="0"/>
                </a:spcBef>
                <a:spcAft>
                  <a:spcPct val="35000"/>
                </a:spcAft>
              </a:pPr>
              <a:r>
                <a:rPr lang="en-US" sz="1000" dirty="0" smtClean="0">
                  <a:solidFill>
                    <a:srgbClr val="000000"/>
                  </a:solidFill>
                </a:rPr>
                <a:t>Primary Care Professional Recruitment</a:t>
              </a:r>
            </a:p>
            <a:p>
              <a:pPr algn="ctr" defTabSz="444500">
                <a:lnSpc>
                  <a:spcPct val="90000"/>
                </a:lnSpc>
                <a:spcBef>
                  <a:spcPct val="0"/>
                </a:spcBef>
                <a:spcAft>
                  <a:spcPct val="35000"/>
                </a:spcAft>
              </a:pPr>
              <a:r>
                <a:rPr lang="en-US" sz="1000" dirty="0" smtClean="0">
                  <a:solidFill>
                    <a:srgbClr val="000000"/>
                  </a:solidFill>
                </a:rPr>
                <a:t>Incentive Programs</a:t>
              </a:r>
            </a:p>
            <a:p>
              <a:pPr algn="ctr" defTabSz="444500">
                <a:lnSpc>
                  <a:spcPct val="90000"/>
                </a:lnSpc>
                <a:spcBef>
                  <a:spcPct val="0"/>
                </a:spcBef>
                <a:spcAft>
                  <a:spcPct val="35000"/>
                </a:spcAft>
              </a:pPr>
              <a:r>
                <a:rPr lang="en-US" sz="1000" dirty="0" smtClean="0">
                  <a:solidFill>
                    <a:srgbClr val="000000"/>
                  </a:solidFill>
                </a:rPr>
                <a:t>Provider Training</a:t>
              </a:r>
            </a:p>
            <a:p>
              <a:pPr algn="ctr" defTabSz="444500">
                <a:lnSpc>
                  <a:spcPct val="90000"/>
                </a:lnSpc>
                <a:spcBef>
                  <a:spcPct val="0"/>
                </a:spcBef>
                <a:spcAft>
                  <a:spcPct val="35000"/>
                </a:spcAft>
              </a:pPr>
              <a:r>
                <a:rPr lang="en-US" sz="1000" dirty="0" smtClean="0">
                  <a:solidFill>
                    <a:srgbClr val="000000"/>
                  </a:solidFill>
                </a:rPr>
                <a:t>WBPCAC Employee Orientation</a:t>
              </a:r>
            </a:p>
            <a:p>
              <a:pPr algn="ctr" defTabSz="444500">
                <a:lnSpc>
                  <a:spcPct val="90000"/>
                </a:lnSpc>
                <a:spcBef>
                  <a:spcPct val="0"/>
                </a:spcBef>
                <a:spcAft>
                  <a:spcPct val="35000"/>
                </a:spcAft>
              </a:pPr>
              <a:r>
                <a:rPr lang="en-US" sz="1000" dirty="0" smtClean="0">
                  <a:solidFill>
                    <a:srgbClr val="000000"/>
                  </a:solidFill>
                </a:rPr>
                <a:t>Internships</a:t>
              </a:r>
            </a:p>
            <a:p>
              <a:pPr algn="ctr" defTabSz="444500">
                <a:lnSpc>
                  <a:spcPct val="90000"/>
                </a:lnSpc>
                <a:spcBef>
                  <a:spcPct val="0"/>
                </a:spcBef>
                <a:spcAft>
                  <a:spcPct val="35000"/>
                </a:spcAft>
              </a:pPr>
              <a:r>
                <a:rPr lang="en-US" sz="1000" dirty="0" smtClean="0">
                  <a:solidFill>
                    <a:srgbClr val="000000"/>
                  </a:solidFill>
                </a:rPr>
                <a:t>Scholarships</a:t>
              </a:r>
            </a:p>
            <a:p>
              <a:pPr algn="ctr" defTabSz="444500">
                <a:lnSpc>
                  <a:spcPct val="90000"/>
                </a:lnSpc>
                <a:spcBef>
                  <a:spcPct val="0"/>
                </a:spcBef>
                <a:spcAft>
                  <a:spcPct val="35000"/>
                </a:spcAft>
              </a:pPr>
              <a:r>
                <a:rPr lang="en-US" sz="1000" dirty="0" smtClean="0">
                  <a:solidFill>
                    <a:srgbClr val="000000"/>
                  </a:solidFill>
                </a:rPr>
                <a:t>CHW Training</a:t>
              </a:r>
            </a:p>
            <a:p>
              <a:pPr algn="ctr" defTabSz="444500">
                <a:lnSpc>
                  <a:spcPct val="90000"/>
                </a:lnSpc>
                <a:spcBef>
                  <a:spcPct val="0"/>
                </a:spcBef>
                <a:spcAft>
                  <a:spcPct val="35000"/>
                </a:spcAft>
              </a:pPr>
              <a:r>
                <a:rPr lang="en-US" sz="1000" dirty="0" smtClean="0">
                  <a:solidFill>
                    <a:srgbClr val="000000"/>
                  </a:solidFill>
                </a:rPr>
                <a:t>Care Team Training</a:t>
              </a:r>
            </a:p>
            <a:p>
              <a:pPr algn="ctr" defTabSz="444500">
                <a:lnSpc>
                  <a:spcPct val="90000"/>
                </a:lnSpc>
                <a:spcBef>
                  <a:spcPct val="0"/>
                </a:spcBef>
                <a:spcAft>
                  <a:spcPct val="35000"/>
                </a:spcAft>
              </a:pPr>
              <a:r>
                <a:rPr lang="en-US" sz="1000" dirty="0" smtClean="0">
                  <a:solidFill>
                    <a:srgbClr val="000000"/>
                  </a:solidFill>
                </a:rPr>
                <a:t>Care Coordination Training</a:t>
              </a:r>
            </a:p>
            <a:p>
              <a:pPr algn="ctr" defTabSz="444500">
                <a:lnSpc>
                  <a:spcPct val="90000"/>
                </a:lnSpc>
                <a:spcBef>
                  <a:spcPct val="0"/>
                </a:spcBef>
                <a:spcAft>
                  <a:spcPct val="35000"/>
                </a:spcAft>
              </a:pPr>
              <a:r>
                <a:rPr lang="en-US" sz="1000" dirty="0" smtClean="0">
                  <a:solidFill>
                    <a:srgbClr val="000000"/>
                  </a:solidFill>
                </a:rPr>
                <a:t>Student  and Community Health Advocate Recruitment &amp; Training </a:t>
              </a:r>
            </a:p>
            <a:p>
              <a:pPr algn="ctr" defTabSz="444500">
                <a:lnSpc>
                  <a:spcPct val="90000"/>
                </a:lnSpc>
                <a:spcBef>
                  <a:spcPct val="0"/>
                </a:spcBef>
                <a:spcAft>
                  <a:spcPct val="35000"/>
                </a:spcAft>
              </a:pPr>
              <a:r>
                <a:rPr lang="en-US" sz="1000" dirty="0" smtClean="0">
                  <a:solidFill>
                    <a:srgbClr val="000000"/>
                  </a:solidFill>
                </a:rPr>
                <a:t>Curriculum Development</a:t>
              </a:r>
            </a:p>
            <a:p>
              <a:pPr algn="ctr" defTabSz="444500">
                <a:lnSpc>
                  <a:spcPct val="90000"/>
                </a:lnSpc>
                <a:spcBef>
                  <a:spcPct val="0"/>
                </a:spcBef>
                <a:spcAft>
                  <a:spcPct val="35000"/>
                </a:spcAft>
              </a:pPr>
              <a:r>
                <a:rPr lang="en-US" sz="1000" dirty="0" smtClean="0">
                  <a:solidFill>
                    <a:srgbClr val="000000"/>
                  </a:solidFill>
                </a:rPr>
                <a:t>Technical Assistance</a:t>
              </a:r>
            </a:p>
            <a:p>
              <a:pPr algn="ctr" defTabSz="444500">
                <a:lnSpc>
                  <a:spcPct val="90000"/>
                </a:lnSpc>
                <a:spcBef>
                  <a:spcPct val="0"/>
                </a:spcBef>
                <a:spcAft>
                  <a:spcPct val="35000"/>
                </a:spcAft>
              </a:pPr>
              <a:r>
                <a:rPr lang="en-US" sz="1000" dirty="0" smtClean="0">
                  <a:solidFill>
                    <a:srgbClr val="000000"/>
                  </a:solidFill>
                </a:rPr>
                <a:t>PCMH Technical Assistance</a:t>
              </a:r>
              <a:endParaRPr lang="en-US" sz="1000" dirty="0">
                <a:solidFill>
                  <a:srgbClr val="000000"/>
                </a:solidFill>
              </a:endParaRPr>
            </a:p>
          </p:txBody>
        </p:sp>
      </p:grpSp>
      <p:cxnSp>
        <p:nvCxnSpPr>
          <p:cNvPr id="3" name="Straight Connector 2"/>
          <p:cNvCxnSpPr/>
          <p:nvPr/>
        </p:nvCxnSpPr>
        <p:spPr>
          <a:xfrm>
            <a:off x="4589855" y="1981200"/>
            <a:ext cx="0" cy="28733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415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85800"/>
          </a:xfrm>
        </p:spPr>
        <p:txBody>
          <a:bodyPr>
            <a:normAutofit/>
          </a:bodyPr>
          <a:lstStyle/>
          <a:p>
            <a:r>
              <a:rPr lang="en-US" sz="3200" dirty="0" smtClean="0"/>
              <a:t>CMMI State Innovation Model: Design Grant</a:t>
            </a:r>
            <a:endParaRPr lang="en-US" sz="3200" b="1" dirty="0"/>
          </a:p>
        </p:txBody>
      </p:sp>
      <p:sp>
        <p:nvSpPr>
          <p:cNvPr id="3" name="Content Placeholder 2"/>
          <p:cNvSpPr>
            <a:spLocks noGrp="1"/>
          </p:cNvSpPr>
          <p:nvPr>
            <p:ph idx="1"/>
          </p:nvPr>
        </p:nvSpPr>
        <p:spPr>
          <a:xfrm>
            <a:off x="533400" y="914400"/>
            <a:ext cx="8001000" cy="4724400"/>
          </a:xfrm>
        </p:spPr>
        <p:txBody>
          <a:bodyPr>
            <a:normAutofit/>
          </a:bodyPr>
          <a:lstStyle/>
          <a:p>
            <a:r>
              <a:rPr lang="en-US" sz="2400" dirty="0" smtClean="0"/>
              <a:t>Design </a:t>
            </a:r>
            <a:r>
              <a:rPr lang="en-US" sz="2400" dirty="0"/>
              <a:t>a statewide, multi-payer Community Integrated Medical Home </a:t>
            </a:r>
            <a:r>
              <a:rPr lang="en-US" sz="2400" dirty="0" smtClean="0"/>
              <a:t>(CIMH) program</a:t>
            </a:r>
          </a:p>
          <a:p>
            <a:r>
              <a:rPr lang="en-US" sz="2400" dirty="0" smtClean="0"/>
              <a:t>Primary </a:t>
            </a:r>
            <a:r>
              <a:rPr lang="en-US" sz="2400" dirty="0"/>
              <a:t>care providers </a:t>
            </a:r>
            <a:r>
              <a:rPr lang="en-US" sz="2400" dirty="0" smtClean="0"/>
              <a:t>lead </a:t>
            </a:r>
            <a:r>
              <a:rPr lang="en-US" sz="2400" dirty="0"/>
              <a:t>a team of health professionals focused on coordinating personalized care that meets the complex needs of </a:t>
            </a:r>
            <a:r>
              <a:rPr lang="en-US" sz="2400" dirty="0" smtClean="0"/>
              <a:t>patients</a:t>
            </a:r>
          </a:p>
          <a:p>
            <a:r>
              <a:rPr lang="en-US" sz="2400" dirty="0" smtClean="0"/>
              <a:t>Community </a:t>
            </a:r>
            <a:r>
              <a:rPr lang="en-US" sz="2400" dirty="0"/>
              <a:t>Integrated Medical Homes will engage with enhanced local health improvement </a:t>
            </a:r>
            <a:r>
              <a:rPr lang="en-US" sz="2400" dirty="0" smtClean="0"/>
              <a:t>coalitions</a:t>
            </a:r>
          </a:p>
          <a:p>
            <a:pPr lvl="1"/>
            <a:r>
              <a:rPr lang="en-US" sz="2000" dirty="0" smtClean="0"/>
              <a:t>Offer </a:t>
            </a:r>
            <a:r>
              <a:rPr lang="en-US" sz="2000" dirty="0"/>
              <a:t>complementary supports to high-risk </a:t>
            </a:r>
            <a:r>
              <a:rPr lang="en-US" sz="2000" dirty="0" smtClean="0"/>
              <a:t>patients</a:t>
            </a:r>
          </a:p>
          <a:p>
            <a:pPr lvl="1"/>
            <a:r>
              <a:rPr lang="en-US" sz="2000" dirty="0" smtClean="0"/>
              <a:t>Identify </a:t>
            </a:r>
            <a:r>
              <a:rPr lang="en-US" sz="2000" dirty="0"/>
              <a:t>and respond to hot spots of health </a:t>
            </a:r>
            <a:r>
              <a:rPr lang="en-US" sz="2000" dirty="0" smtClean="0"/>
              <a:t>needs</a:t>
            </a:r>
          </a:p>
          <a:p>
            <a:pPr lvl="1"/>
            <a:r>
              <a:rPr lang="en-US" sz="2000" dirty="0"/>
              <a:t>M</a:t>
            </a:r>
            <a:r>
              <a:rPr lang="en-US" sz="2000" dirty="0" smtClean="0"/>
              <a:t>onitor </a:t>
            </a:r>
            <a:r>
              <a:rPr lang="en-US" sz="2000" dirty="0"/>
              <a:t>community and population </a:t>
            </a:r>
            <a:r>
              <a:rPr lang="en-US" sz="2000" dirty="0" smtClean="0"/>
              <a:t>health </a:t>
            </a:r>
            <a:endParaRPr lang="en-US" sz="1600" dirty="0">
              <a:solidFill>
                <a:schemeClr val="tx2"/>
              </a:solidFill>
            </a:endParaRPr>
          </a:p>
        </p:txBody>
      </p:sp>
      <p:sp>
        <p:nvSpPr>
          <p:cNvPr id="4" name="Line 4"/>
          <p:cNvSpPr>
            <a:spLocks noChangeShapeType="1"/>
          </p:cNvSpPr>
          <p:nvPr/>
        </p:nvSpPr>
        <p:spPr bwMode="auto">
          <a:xfrm>
            <a:off x="762000" y="838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5" name="Rectangle 4"/>
          <p:cNvSpPr/>
          <p:nvPr/>
        </p:nvSpPr>
        <p:spPr>
          <a:xfrm>
            <a:off x="152400" y="6096000"/>
            <a:ext cx="5334000" cy="523220"/>
          </a:xfrm>
          <a:prstGeom prst="rect">
            <a:avLst/>
          </a:prstGeom>
        </p:spPr>
        <p:txBody>
          <a:bodyPr wrap="square">
            <a:spAutoFit/>
          </a:bodyPr>
          <a:lstStyle/>
          <a:p>
            <a:r>
              <a:rPr lang="en-US" sz="1400" dirty="0">
                <a:solidFill>
                  <a:schemeClr val="bg1"/>
                </a:solidFill>
              </a:rPr>
              <a:t>Source: State Innovation Model (CMMI) Design Grant </a:t>
            </a:r>
          </a:p>
          <a:p>
            <a:r>
              <a:rPr lang="en-US" sz="1400" dirty="0" smtClean="0">
                <a:solidFill>
                  <a:schemeClr val="bg1"/>
                </a:solidFill>
              </a:rPr>
              <a:t>received </a:t>
            </a:r>
            <a:r>
              <a:rPr lang="en-US" sz="1400" dirty="0">
                <a:solidFill>
                  <a:schemeClr val="bg1"/>
                </a:solidFill>
              </a:rPr>
              <a:t>by Maryland Department of Health and Mental </a:t>
            </a:r>
            <a:r>
              <a:rPr lang="en-US" sz="1400" dirty="0" smtClean="0">
                <a:solidFill>
                  <a:schemeClr val="bg1"/>
                </a:solidFill>
              </a:rPr>
              <a:t>Hygiene.</a:t>
            </a:r>
            <a:endParaRPr lang="en-US" sz="1400" dirty="0">
              <a:solidFill>
                <a:schemeClr val="bg1"/>
              </a:solidFill>
            </a:endParaRPr>
          </a:p>
        </p:txBody>
      </p:sp>
    </p:spTree>
    <p:extLst>
      <p:ext uri="{BB962C8B-B14F-4D97-AF65-F5344CB8AC3E}">
        <p14:creationId xmlns:p14="http://schemas.microsoft.com/office/powerpoint/2010/main" val="1429482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DHMH-PCMH CMS grant-2013.JPG"/>
          <p:cNvPicPr>
            <a:picLocks noGrp="1" noChangeAspect="1"/>
          </p:cNvPicPr>
          <p:nvPr>
            <p:ph idx="1"/>
          </p:nvPr>
        </p:nvPicPr>
        <p:blipFill>
          <a:blip r:embed="rId2" cstate="print"/>
          <a:stretch>
            <a:fillRect/>
          </a:stretch>
        </p:blipFill>
        <p:spPr>
          <a:xfrm>
            <a:off x="914400" y="1676400"/>
            <a:ext cx="7315200" cy="4258228"/>
          </a:xfrm>
        </p:spPr>
      </p:pic>
      <p:sp>
        <p:nvSpPr>
          <p:cNvPr id="5" name="TextBox 4"/>
          <p:cNvSpPr txBox="1"/>
          <p:nvPr/>
        </p:nvSpPr>
        <p:spPr>
          <a:xfrm>
            <a:off x="152400" y="6172200"/>
            <a:ext cx="5347939" cy="523220"/>
          </a:xfrm>
          <a:prstGeom prst="rect">
            <a:avLst/>
          </a:prstGeom>
          <a:noFill/>
        </p:spPr>
        <p:txBody>
          <a:bodyPr wrap="none" rtlCol="0">
            <a:spAutoFit/>
          </a:bodyPr>
          <a:lstStyle/>
          <a:p>
            <a:r>
              <a:rPr lang="en-US" sz="1400" dirty="0" smtClean="0">
                <a:solidFill>
                  <a:schemeClr val="bg1"/>
                </a:solidFill>
                <a:latin typeface="+mn-lt"/>
              </a:rPr>
              <a:t>Source: State Innovation Model (CMMI) Design Grant </a:t>
            </a:r>
          </a:p>
          <a:p>
            <a:r>
              <a:rPr lang="en-US" sz="1400" dirty="0">
                <a:solidFill>
                  <a:schemeClr val="bg1"/>
                </a:solidFill>
              </a:rPr>
              <a:t>r</a:t>
            </a:r>
            <a:r>
              <a:rPr lang="en-US" sz="1400" dirty="0" smtClean="0">
                <a:solidFill>
                  <a:schemeClr val="bg1"/>
                </a:solidFill>
                <a:latin typeface="+mn-lt"/>
              </a:rPr>
              <a:t>eceived by Maryland </a:t>
            </a:r>
            <a:r>
              <a:rPr lang="en-US" sz="1400" dirty="0">
                <a:solidFill>
                  <a:schemeClr val="bg1"/>
                </a:solidFill>
              </a:rPr>
              <a:t>Department of Health and Mental </a:t>
            </a:r>
            <a:r>
              <a:rPr lang="en-US" sz="1400" dirty="0" smtClean="0">
                <a:solidFill>
                  <a:schemeClr val="bg1"/>
                </a:solidFill>
              </a:rPr>
              <a:t>Hygiene.</a:t>
            </a:r>
            <a:endParaRPr lang="en-US" sz="1400" dirty="0">
              <a:solidFill>
                <a:schemeClr val="bg1"/>
              </a:solidFill>
              <a:latin typeface="+mn-lt"/>
            </a:endParaRPr>
          </a:p>
        </p:txBody>
      </p:sp>
      <p:sp>
        <p:nvSpPr>
          <p:cNvPr id="6" name="TextBox 5"/>
          <p:cNvSpPr txBox="1"/>
          <p:nvPr/>
        </p:nvSpPr>
        <p:spPr>
          <a:xfrm>
            <a:off x="381000" y="-76200"/>
            <a:ext cx="8229600" cy="1077218"/>
          </a:xfrm>
          <a:prstGeom prst="rect">
            <a:avLst/>
          </a:prstGeom>
          <a:noFill/>
        </p:spPr>
        <p:txBody>
          <a:bodyPr wrap="square" rtlCol="0">
            <a:spAutoFit/>
          </a:bodyPr>
          <a:lstStyle/>
          <a:p>
            <a:pPr algn="ctr"/>
            <a:r>
              <a:rPr lang="en-US" sz="3200" b="1" dirty="0" smtClean="0">
                <a:solidFill>
                  <a:srgbClr val="FFC000"/>
                </a:solidFill>
                <a:latin typeface="+mn-lt"/>
              </a:rPr>
              <a:t>Framework for Medical/Public Health Integration in Maryland</a:t>
            </a:r>
            <a:endParaRPr lang="en-US" sz="3200" b="1" dirty="0">
              <a:solidFill>
                <a:srgbClr val="FFC000"/>
              </a:solidFill>
              <a:latin typeface="+mn-lt"/>
            </a:endParaRPr>
          </a:p>
        </p:txBody>
      </p:sp>
      <p:sp>
        <p:nvSpPr>
          <p:cNvPr id="8" name="Line 4"/>
          <p:cNvSpPr>
            <a:spLocks noChangeShapeType="1"/>
          </p:cNvSpPr>
          <p:nvPr/>
        </p:nvSpPr>
        <p:spPr bwMode="auto">
          <a:xfrm>
            <a:off x="723900" y="9906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3" name="TextBox 2"/>
          <p:cNvSpPr txBox="1"/>
          <p:nvPr/>
        </p:nvSpPr>
        <p:spPr>
          <a:xfrm>
            <a:off x="1066800" y="990600"/>
            <a:ext cx="7010400" cy="646331"/>
          </a:xfrm>
          <a:prstGeom prst="rect">
            <a:avLst/>
          </a:prstGeom>
          <a:noFill/>
        </p:spPr>
        <p:txBody>
          <a:bodyPr wrap="square" rtlCol="0">
            <a:spAutoFit/>
          </a:bodyPr>
          <a:lstStyle/>
          <a:p>
            <a:pPr algn="ctr"/>
            <a:r>
              <a:rPr lang="en-US" dirty="0" smtClean="0"/>
              <a:t>Integration of a multi‐payer medical home model with community</a:t>
            </a:r>
            <a:endParaRPr lang="en-US" dirty="0"/>
          </a:p>
          <a:p>
            <a:pPr algn="ctr"/>
            <a:r>
              <a:rPr lang="en-US" dirty="0" smtClean="0"/>
              <a:t>health resources and public health approaches</a:t>
            </a:r>
            <a:endParaRPr lang="en-US" dirty="0"/>
          </a:p>
        </p:txBody>
      </p:sp>
    </p:spTree>
    <p:extLst>
      <p:ext uri="{BB962C8B-B14F-4D97-AF65-F5344CB8AC3E}">
        <p14:creationId xmlns:p14="http://schemas.microsoft.com/office/powerpoint/2010/main" val="2407769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p:cNvSpPr>
          <p:nvPr/>
        </p:nvSpPr>
        <p:spPr bwMode="auto">
          <a:xfrm>
            <a:off x="1247775" y="142875"/>
            <a:ext cx="6943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107" charset="0"/>
                <a:cs typeface="Arial" charset="0"/>
              </a:defRPr>
            </a:lvl1pPr>
            <a:lvl2pPr marL="742950" indent="-285750" eaLnBrk="0" hangingPunct="0">
              <a:defRPr>
                <a:solidFill>
                  <a:schemeClr val="tx1"/>
                </a:solidFill>
                <a:latin typeface="Calibri" pitchFamily="-107" charset="0"/>
                <a:cs typeface="Arial" charset="0"/>
              </a:defRPr>
            </a:lvl2pPr>
            <a:lvl3pPr marL="1143000" indent="-228600" eaLnBrk="0" hangingPunct="0">
              <a:defRPr>
                <a:solidFill>
                  <a:schemeClr val="tx1"/>
                </a:solidFill>
                <a:latin typeface="Calibri" pitchFamily="-107" charset="0"/>
                <a:cs typeface="Arial" charset="0"/>
              </a:defRPr>
            </a:lvl3pPr>
            <a:lvl4pPr marL="1600200" indent="-228600" eaLnBrk="0" hangingPunct="0">
              <a:defRPr>
                <a:solidFill>
                  <a:schemeClr val="tx1"/>
                </a:solidFill>
                <a:latin typeface="Calibri" pitchFamily="-107" charset="0"/>
                <a:cs typeface="Arial" charset="0"/>
              </a:defRPr>
            </a:lvl4pPr>
            <a:lvl5pPr marL="2057400" indent="-228600" eaLnBrk="0" hangingPunct="0">
              <a:defRPr>
                <a:solidFill>
                  <a:schemeClr val="tx1"/>
                </a:solidFill>
                <a:latin typeface="Calibri" pitchFamily="-107" charset="0"/>
                <a:cs typeface="Arial" charset="0"/>
              </a:defRPr>
            </a:lvl5pPr>
            <a:lvl6pPr marL="2514600" indent="-228600" eaLnBrk="0" fontAlgn="base" hangingPunct="0">
              <a:spcBef>
                <a:spcPct val="0"/>
              </a:spcBef>
              <a:spcAft>
                <a:spcPct val="0"/>
              </a:spcAft>
              <a:defRPr>
                <a:solidFill>
                  <a:schemeClr val="tx1"/>
                </a:solidFill>
                <a:latin typeface="Calibri" pitchFamily="-107" charset="0"/>
                <a:cs typeface="Arial" charset="0"/>
              </a:defRPr>
            </a:lvl6pPr>
            <a:lvl7pPr marL="2971800" indent="-228600" eaLnBrk="0" fontAlgn="base" hangingPunct="0">
              <a:spcBef>
                <a:spcPct val="0"/>
              </a:spcBef>
              <a:spcAft>
                <a:spcPct val="0"/>
              </a:spcAft>
              <a:defRPr>
                <a:solidFill>
                  <a:schemeClr val="tx1"/>
                </a:solidFill>
                <a:latin typeface="Calibri" pitchFamily="-107" charset="0"/>
                <a:cs typeface="Arial" charset="0"/>
              </a:defRPr>
            </a:lvl7pPr>
            <a:lvl8pPr marL="3429000" indent="-228600" eaLnBrk="0" fontAlgn="base" hangingPunct="0">
              <a:spcBef>
                <a:spcPct val="0"/>
              </a:spcBef>
              <a:spcAft>
                <a:spcPct val="0"/>
              </a:spcAft>
              <a:defRPr>
                <a:solidFill>
                  <a:schemeClr val="tx1"/>
                </a:solidFill>
                <a:latin typeface="Calibri" pitchFamily="-107" charset="0"/>
                <a:cs typeface="Arial" charset="0"/>
              </a:defRPr>
            </a:lvl8pPr>
            <a:lvl9pPr marL="3886200" indent="-228600" eaLnBrk="0" fontAlgn="base" hangingPunct="0">
              <a:spcBef>
                <a:spcPct val="0"/>
              </a:spcBef>
              <a:spcAft>
                <a:spcPct val="0"/>
              </a:spcAft>
              <a:defRPr>
                <a:solidFill>
                  <a:schemeClr val="tx1"/>
                </a:solidFill>
                <a:latin typeface="Calibri" pitchFamily="-107" charset="0"/>
                <a:cs typeface="Arial" charset="0"/>
              </a:defRPr>
            </a:lvl9pPr>
          </a:lstStyle>
          <a:p>
            <a:pPr algn="ctr" eaLnBrk="1" hangingPunct="1"/>
            <a:r>
              <a:rPr lang="en-US" sz="3200" b="1" dirty="0">
                <a:solidFill>
                  <a:srgbClr val="FFC000"/>
                </a:solidFill>
                <a:latin typeface="+mj-lt"/>
              </a:rPr>
              <a:t>CIMH Core Measure Set: Children</a:t>
            </a:r>
          </a:p>
        </p:txBody>
      </p:sp>
      <p:graphicFrame>
        <p:nvGraphicFramePr>
          <p:cNvPr id="5" name="Table 4"/>
          <p:cNvGraphicFramePr>
            <a:graphicFrameLocks noGrp="1"/>
          </p:cNvGraphicFramePr>
          <p:nvPr>
            <p:extLst>
              <p:ext uri="{D42A27DB-BD31-4B8C-83A1-F6EECF244321}">
                <p14:modId xmlns:p14="http://schemas.microsoft.com/office/powerpoint/2010/main" val="2512150104"/>
              </p:ext>
            </p:extLst>
          </p:nvPr>
        </p:nvGraphicFramePr>
        <p:xfrm>
          <a:off x="477838" y="990600"/>
          <a:ext cx="8181975" cy="4842981"/>
        </p:xfrm>
        <a:graphic>
          <a:graphicData uri="http://schemas.openxmlformats.org/drawingml/2006/table">
            <a:tbl>
              <a:tblPr bandRow="1">
                <a:tableStyleId>{912C8C85-51F0-491E-9774-3900AFEF0FD7}</a:tableStyleId>
              </a:tblPr>
              <a:tblGrid>
                <a:gridCol w="1198796"/>
                <a:gridCol w="685851"/>
                <a:gridCol w="4637339"/>
                <a:gridCol w="1659989"/>
              </a:tblGrid>
              <a:tr h="370761">
                <a:tc>
                  <a:txBody>
                    <a:bodyPr/>
                    <a:lstStyle/>
                    <a:p>
                      <a:pPr algn="ctr" fontAlgn="ctr"/>
                      <a:r>
                        <a:rPr lang="en-US" sz="1200" b="1" i="0" u="none" strike="noStrike" dirty="0" smtClean="0">
                          <a:solidFill>
                            <a:schemeClr val="bg1"/>
                          </a:solidFill>
                          <a:latin typeface="Calibri"/>
                        </a:rPr>
                        <a:t>Type</a:t>
                      </a:r>
                    </a:p>
                  </a:txBody>
                  <a:tcPr marL="12701" marR="12701" marT="12697"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lvl="1" indent="0" algn="ctr" fontAlgn="ctr"/>
                      <a:r>
                        <a:rPr lang="en-US" sz="1200" b="1" i="0" u="none" strike="noStrike" dirty="0" smtClean="0">
                          <a:solidFill>
                            <a:schemeClr val="bg1"/>
                          </a:solidFill>
                          <a:latin typeface="Calibri"/>
                        </a:rPr>
                        <a:t>NQF</a:t>
                      </a:r>
                      <a:endParaRPr lang="en-US" sz="1200" b="1" i="0" u="none" strike="noStrike" dirty="0">
                        <a:solidFill>
                          <a:schemeClr val="bg1"/>
                        </a:solidFill>
                        <a:latin typeface="Calibri"/>
                      </a:endParaRPr>
                    </a:p>
                  </a:txBody>
                  <a:tcPr marL="12701" marR="12701" marT="12697"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28600" lvl="1" indent="0" algn="l" fontAlgn="ctr"/>
                      <a:r>
                        <a:rPr lang="en-US" sz="1200" b="1" i="0" u="none" strike="noStrike" dirty="0" smtClean="0">
                          <a:solidFill>
                            <a:schemeClr val="bg1"/>
                          </a:solidFill>
                          <a:latin typeface="Calibri"/>
                        </a:rPr>
                        <a:t>Measure Description</a:t>
                      </a:r>
                      <a:endParaRPr lang="en-US" sz="1200" b="1" i="0" u="none" strike="noStrike" dirty="0">
                        <a:solidFill>
                          <a:schemeClr val="bg1"/>
                        </a:solidFill>
                        <a:latin typeface="Calibri"/>
                      </a:endParaRPr>
                    </a:p>
                  </a:txBody>
                  <a:tcPr marL="12701" marR="12701" marT="12697"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28600" lvl="1" indent="0" algn="l" fontAlgn="ctr"/>
                      <a:r>
                        <a:rPr lang="en-US" sz="1200" b="1" i="0" u="none" strike="noStrike" dirty="0" smtClean="0">
                          <a:solidFill>
                            <a:schemeClr val="bg1"/>
                          </a:solidFill>
                          <a:latin typeface="Calibri"/>
                        </a:rPr>
                        <a:t>Data Source</a:t>
                      </a:r>
                      <a:endParaRPr lang="en-US" sz="1200" b="1" i="0" u="none" strike="noStrike" dirty="0">
                        <a:solidFill>
                          <a:schemeClr val="bg1"/>
                        </a:solidFill>
                        <a:latin typeface="Calibri"/>
                      </a:endParaRPr>
                    </a:p>
                  </a:txBody>
                  <a:tcPr marL="12701" marR="12701" marT="12697"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0761">
                <a:tc rowSpan="3">
                  <a:txBody>
                    <a:bodyPr/>
                    <a:lstStyle/>
                    <a:p>
                      <a:pPr algn="ctr" fontAlgn="ctr"/>
                      <a:r>
                        <a:rPr lang="en-US" sz="1200" b="1" u="none" strike="noStrike" dirty="0" smtClean="0"/>
                        <a:t>Utilization</a:t>
                      </a:r>
                      <a:endParaRPr lang="en-US" sz="1200" b="1" i="0" u="none" strike="noStrike" dirty="0" smtClean="0">
                        <a:solidFill>
                          <a:srgbClr val="000000"/>
                        </a:solidFill>
                        <a:latin typeface="Calibri"/>
                      </a:endParaRPr>
                    </a:p>
                  </a:txBody>
                  <a:tcPr marL="12701" marR="12701" marT="12697" marB="0" anchor="ctr">
                    <a:lnT w="12700" cap="flat" cmpd="sng" algn="ctr">
                      <a:solidFill>
                        <a:srgbClr val="000000"/>
                      </a:solidFill>
                      <a:prstDash val="solid"/>
                      <a:round/>
                      <a:headEnd type="none" w="med" len="med"/>
                      <a:tailEnd type="none" w="med" len="med"/>
                    </a:lnT>
                    <a:solidFill>
                      <a:schemeClr val="accent6">
                        <a:lumMod val="60000"/>
                        <a:lumOff val="40000"/>
                      </a:schemeClr>
                    </a:solidFill>
                  </a:tcPr>
                </a:tc>
                <a:tc>
                  <a:txBody>
                    <a:bodyPr/>
                    <a:lstStyle/>
                    <a:p>
                      <a:pPr marL="0" lvl="1" indent="0" algn="ctr" fontAlgn="ctr"/>
                      <a:r>
                        <a:rPr lang="en-US" sz="1200" b="0" i="0" u="none" strike="noStrike" dirty="0" smtClean="0">
                          <a:solidFill>
                            <a:srgbClr val="000000"/>
                          </a:solidFill>
                          <a:latin typeface="Calibri"/>
                        </a:rPr>
                        <a:t>69</a:t>
                      </a:r>
                      <a:endParaRPr lang="en-US" sz="1200" b="0" i="0" u="none" strike="noStrike" dirty="0">
                        <a:solidFill>
                          <a:srgbClr val="000000"/>
                        </a:solidFill>
                        <a:latin typeface="Calibri"/>
                      </a:endParaRPr>
                    </a:p>
                  </a:txBody>
                  <a:tcPr marL="12701" marR="12701" marT="12697" marB="0" anchor="ctr">
                    <a:lnT w="12700" cap="flat" cmpd="sng" algn="ctr">
                      <a:solidFill>
                        <a:srgbClr val="000000"/>
                      </a:solidFill>
                      <a:prstDash val="solid"/>
                      <a:round/>
                      <a:headEnd type="none" w="med" len="med"/>
                      <a:tailEnd type="none" w="med" len="med"/>
                    </a:lnT>
                    <a:solidFill>
                      <a:srgbClr val="FDEADA"/>
                    </a:solidFill>
                  </a:tcPr>
                </a:tc>
                <a:tc>
                  <a:txBody>
                    <a:bodyPr/>
                    <a:lstStyle/>
                    <a:p>
                      <a:pPr marL="228600" lvl="1" indent="0" algn="l" fontAlgn="ctr"/>
                      <a:r>
                        <a:rPr lang="en-US" sz="1200" u="none" strike="noStrike" dirty="0"/>
                        <a:t>Appropriate Treatment of Children with Upper Respiratory </a:t>
                      </a:r>
                      <a:r>
                        <a:rPr lang="en-US" sz="1200" u="none" strike="noStrike" dirty="0" smtClean="0"/>
                        <a:t>Infection</a:t>
                      </a:r>
                      <a:endParaRPr lang="en-US" sz="1200" b="0" i="0" u="none" strike="noStrike" dirty="0">
                        <a:solidFill>
                          <a:srgbClr val="000000"/>
                        </a:solidFill>
                        <a:latin typeface="Calibri"/>
                      </a:endParaRPr>
                    </a:p>
                  </a:txBody>
                  <a:tcPr marL="12701" marR="12701" marT="12697" marB="0" anchor="ctr">
                    <a:lnT w="12700" cap="flat" cmpd="sng" algn="ctr">
                      <a:solidFill>
                        <a:srgbClr val="000000"/>
                      </a:solidFill>
                      <a:prstDash val="solid"/>
                      <a:round/>
                      <a:headEnd type="none" w="med" len="med"/>
                      <a:tailEnd type="none" w="med" len="med"/>
                    </a:lnT>
                    <a:solidFill>
                      <a:srgbClr val="FDEADA"/>
                    </a:solidFill>
                  </a:tcPr>
                </a:tc>
                <a:tc>
                  <a:txBody>
                    <a:bodyPr/>
                    <a:lstStyle/>
                    <a:p>
                      <a:pPr marL="228600" lvl="1" indent="0" algn="l" fontAlgn="ctr"/>
                      <a:r>
                        <a:rPr lang="en-US" sz="1200" b="0" i="0" u="none" strike="noStrike" dirty="0" smtClean="0">
                          <a:solidFill>
                            <a:srgbClr val="000000"/>
                          </a:solidFill>
                          <a:latin typeface="+mn-lt"/>
                        </a:rPr>
                        <a:t>APCD</a:t>
                      </a:r>
                      <a:endParaRPr lang="en-US" sz="1200" b="0" i="0" u="none" strike="noStrike" dirty="0">
                        <a:solidFill>
                          <a:srgbClr val="000000"/>
                        </a:solidFill>
                        <a:latin typeface="Calibri"/>
                      </a:endParaRPr>
                    </a:p>
                  </a:txBody>
                  <a:tcPr marL="12701" marR="12701" marT="12697" marB="0" anchor="ctr">
                    <a:lnT w="12700" cap="flat" cmpd="sng" algn="ctr">
                      <a:solidFill>
                        <a:srgbClr val="000000"/>
                      </a:solidFill>
                      <a:prstDash val="solid"/>
                      <a:round/>
                      <a:headEnd type="none" w="med" len="med"/>
                      <a:tailEnd type="none" w="med" len="med"/>
                    </a:lnT>
                    <a:solidFill>
                      <a:srgbClr val="FDEADA"/>
                    </a:solidFill>
                  </a:tcPr>
                </a:tc>
              </a:tr>
              <a:tr h="370761">
                <a:tc vMerge="1">
                  <a:txBody>
                    <a:bodyPr/>
                    <a:lstStyle/>
                    <a:p>
                      <a:pPr algn="ctr" fontAlgn="ctr"/>
                      <a:endParaRPr lang="en-US" sz="1200" b="0" i="0" u="none" strike="noStrike" dirty="0">
                        <a:solidFill>
                          <a:srgbClr val="000000"/>
                        </a:solidFill>
                        <a:latin typeface="Calibri"/>
                      </a:endParaRPr>
                    </a:p>
                  </a:txBody>
                  <a:tcPr marL="12700" marR="12700" marT="12700" marB="0" anchor="ctr"/>
                </a:tc>
                <a:tc>
                  <a:txBody>
                    <a:bodyPr/>
                    <a:lstStyle/>
                    <a:p>
                      <a:pPr marL="0" lvl="1" indent="0" algn="ctr" fontAlgn="ctr"/>
                      <a:r>
                        <a:rPr lang="en-US" sz="1200" b="0" i="0" u="none" strike="noStrike" dirty="0" smtClean="0">
                          <a:solidFill>
                            <a:srgbClr val="000000"/>
                          </a:solidFill>
                          <a:latin typeface="Calibri"/>
                        </a:rPr>
                        <a:t>AHRQ</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u="none" strike="noStrike" dirty="0"/>
                        <a:t>Preventable Hospitalizations: AHRQ PDI</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b="0" i="0" u="none" strike="noStrike" dirty="0" smtClean="0">
                          <a:solidFill>
                            <a:srgbClr val="000000"/>
                          </a:solidFill>
                          <a:latin typeface="Calibri"/>
                        </a:rPr>
                        <a:t>CRISP</a:t>
                      </a:r>
                      <a:endParaRPr lang="en-US" sz="1200" b="0" i="0" u="none" strike="noStrike" dirty="0">
                        <a:solidFill>
                          <a:srgbClr val="000000"/>
                        </a:solidFill>
                        <a:latin typeface="Calibri"/>
                      </a:endParaRPr>
                    </a:p>
                  </a:txBody>
                  <a:tcPr marL="12701" marR="12701" marT="12697" marB="0" anchor="ctr">
                    <a:solidFill>
                      <a:srgbClr val="FDEADA"/>
                    </a:solidFill>
                  </a:tcPr>
                </a:tc>
              </a:tr>
              <a:tr h="370761">
                <a:tc vMerge="1">
                  <a:txBody>
                    <a:bodyPr/>
                    <a:lstStyle/>
                    <a:p>
                      <a:pPr algn="ctr" fontAlgn="ctr"/>
                      <a:endParaRPr lang="en-US" sz="1200" b="0" i="0" u="none" strike="noStrike" dirty="0">
                        <a:solidFill>
                          <a:srgbClr val="000000"/>
                        </a:solidFill>
                        <a:latin typeface="Calibri"/>
                      </a:endParaRPr>
                    </a:p>
                  </a:txBody>
                  <a:tcPr marL="12700" marR="12700" marT="12700" marB="0" anchor="ctr"/>
                </a:tc>
                <a:tc>
                  <a:txBody>
                    <a:bodyPr/>
                    <a:lstStyle/>
                    <a:p>
                      <a:pPr marL="0" lvl="1" indent="0" algn="ctr" fontAlgn="ctr"/>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u="none" strike="noStrike" dirty="0"/>
                        <a:t>Appropriate Testing for Children with </a:t>
                      </a:r>
                      <a:r>
                        <a:rPr lang="en-US" sz="1200" u="none" strike="noStrike" dirty="0" err="1"/>
                        <a:t>Pharyngitis</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b="0" i="0" u="none" strike="noStrike" dirty="0" smtClean="0">
                          <a:solidFill>
                            <a:srgbClr val="000000"/>
                          </a:solidFill>
                          <a:latin typeface="+mn-lt"/>
                        </a:rPr>
                        <a:t>APCD</a:t>
                      </a:r>
                      <a:endParaRPr lang="en-US" sz="1200" b="0" i="0" u="none" strike="noStrike" dirty="0">
                        <a:solidFill>
                          <a:srgbClr val="000000"/>
                        </a:solidFill>
                        <a:latin typeface="Calibri"/>
                      </a:endParaRPr>
                    </a:p>
                  </a:txBody>
                  <a:tcPr marL="12701" marR="12701" marT="12697" marB="0" anchor="ctr">
                    <a:solidFill>
                      <a:srgbClr val="FDEADA"/>
                    </a:solidFill>
                  </a:tcPr>
                </a:tc>
              </a:tr>
              <a:tr h="378457">
                <a:tc rowSpan="5">
                  <a:txBody>
                    <a:bodyPr/>
                    <a:lstStyle/>
                    <a:p>
                      <a:pPr algn="ctr" fontAlgn="ctr"/>
                      <a:r>
                        <a:rPr lang="en-US" sz="1200" b="1" u="none" strike="noStrike" dirty="0"/>
                        <a:t>prevention and screening</a:t>
                      </a:r>
                      <a:endParaRPr lang="en-US" sz="1200" b="1" i="0" u="none" strike="noStrike" dirty="0">
                        <a:solidFill>
                          <a:srgbClr val="000000"/>
                        </a:solidFill>
                        <a:latin typeface="Calibri"/>
                      </a:endParaRPr>
                    </a:p>
                    <a:p>
                      <a:pPr algn="ctr" fontAlgn="ctr"/>
                      <a:r>
                        <a:rPr lang="en-US" sz="1200" b="1" u="none" strike="noStrike" dirty="0"/>
                        <a:t> </a:t>
                      </a:r>
                      <a:endParaRPr lang="en-US" sz="1200" b="1" i="0" u="none" strike="noStrike" dirty="0">
                        <a:solidFill>
                          <a:srgbClr val="000000"/>
                        </a:solidFill>
                        <a:latin typeface="Calibri"/>
                      </a:endParaRPr>
                    </a:p>
                    <a:p>
                      <a:pPr algn="ctr" fontAlgn="ctr"/>
                      <a:r>
                        <a:rPr lang="en-US" sz="1200" b="1" u="none" strike="noStrike" dirty="0"/>
                        <a:t> </a:t>
                      </a:r>
                      <a:endParaRPr lang="en-US" sz="1200" b="1" i="0" u="none" strike="noStrike" dirty="0">
                        <a:solidFill>
                          <a:srgbClr val="000000"/>
                        </a:solidFill>
                        <a:latin typeface="Calibri"/>
                      </a:endParaRPr>
                    </a:p>
                  </a:txBody>
                  <a:tcPr marL="12701" marR="12701" marT="12697" marB="0" anchor="ctr">
                    <a:solidFill>
                      <a:schemeClr val="accent6">
                        <a:lumMod val="20000"/>
                        <a:lumOff val="80000"/>
                      </a:schemeClr>
                    </a:solidFill>
                  </a:tcPr>
                </a:tc>
                <a:tc>
                  <a:txBody>
                    <a:bodyPr/>
                    <a:lstStyle/>
                    <a:p>
                      <a:pPr marL="0" lvl="1" indent="0" algn="ctr" fontAlgn="ctr"/>
                      <a:r>
                        <a:rPr lang="en-US" sz="1200" b="0" i="0" u="none" strike="noStrike" dirty="0" smtClean="0">
                          <a:solidFill>
                            <a:srgbClr val="000000"/>
                          </a:solidFill>
                          <a:latin typeface="Calibri"/>
                        </a:rPr>
                        <a:t>24*</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u="none" strike="noStrike" dirty="0"/>
                        <a:t>Weight Assessment and Counseling for Nutrition and Physical Activity for Children/Adolescents</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b="0" i="0" u="none" strike="noStrike" dirty="0" smtClean="0">
                          <a:solidFill>
                            <a:srgbClr val="000000"/>
                          </a:solidFill>
                          <a:latin typeface="Calibri"/>
                        </a:rPr>
                        <a:t>EMR/Hub</a:t>
                      </a:r>
                      <a:endParaRPr lang="en-US" sz="1200" b="0" i="0" u="none" strike="noStrike" dirty="0">
                        <a:solidFill>
                          <a:srgbClr val="000000"/>
                        </a:solidFill>
                        <a:latin typeface="Calibri"/>
                      </a:endParaRPr>
                    </a:p>
                  </a:txBody>
                  <a:tcPr marL="12701" marR="12701" marT="12697" marB="0" anchor="ctr"/>
                </a:tc>
              </a:tr>
              <a:tr h="370761">
                <a:tc vMerge="1">
                  <a:txBody>
                    <a:bodyPr/>
                    <a:lstStyle/>
                    <a:p>
                      <a:pPr algn="ctr" fontAlgn="ctr"/>
                      <a:endParaRPr lang="en-US" sz="1200" b="0" i="0" u="none" strike="noStrike" dirty="0">
                        <a:solidFill>
                          <a:srgbClr val="000000"/>
                        </a:solidFill>
                        <a:latin typeface="Calibri"/>
                      </a:endParaRPr>
                    </a:p>
                  </a:txBody>
                  <a:tcPr marL="12700" marR="12700" marT="12700" marB="0" anchor="ctr"/>
                </a:tc>
                <a:tc>
                  <a:txBody>
                    <a:bodyPr/>
                    <a:lstStyle/>
                    <a:p>
                      <a:pPr marL="0" lvl="1" indent="0" algn="ctr" fontAlgn="ctr"/>
                      <a:r>
                        <a:rPr lang="en-US" sz="1200" b="0" i="0" u="none" strike="noStrike" dirty="0" smtClean="0">
                          <a:solidFill>
                            <a:srgbClr val="000000"/>
                          </a:solidFill>
                          <a:latin typeface="Calibri"/>
                        </a:rPr>
                        <a:t>38*</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u="none" strike="noStrike" dirty="0"/>
                        <a:t>Childhood Immunization Status</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b="0" i="0" u="none" strike="noStrike" dirty="0" smtClean="0">
                          <a:solidFill>
                            <a:srgbClr val="000000"/>
                          </a:solidFill>
                          <a:latin typeface="Calibri"/>
                        </a:rPr>
                        <a:t>APCD</a:t>
                      </a:r>
                      <a:endParaRPr lang="en-US" sz="1200" b="0" i="0" u="none" strike="noStrike" dirty="0">
                        <a:solidFill>
                          <a:srgbClr val="000000"/>
                        </a:solidFill>
                        <a:latin typeface="Calibri"/>
                      </a:endParaRPr>
                    </a:p>
                  </a:txBody>
                  <a:tcPr marL="12701" marR="12701" marT="12697" marB="0" anchor="ctr"/>
                </a:tc>
              </a:tr>
              <a:tr h="370761">
                <a:tc vMerge="1">
                  <a:txBody>
                    <a:bodyPr/>
                    <a:lstStyle/>
                    <a:p>
                      <a:pPr algn="ctr" fontAlgn="ctr"/>
                      <a:endParaRPr lang="en-US" sz="1200" b="0" i="0" u="none" strike="noStrike" dirty="0">
                        <a:solidFill>
                          <a:srgbClr val="000000"/>
                        </a:solidFill>
                        <a:latin typeface="Calibri"/>
                      </a:endParaRPr>
                    </a:p>
                  </a:txBody>
                  <a:tcPr marL="12700" marR="12700" marT="12700" marB="0" anchor="ctr"/>
                </a:tc>
                <a:tc>
                  <a:txBody>
                    <a:bodyPr/>
                    <a:lstStyle/>
                    <a:p>
                      <a:pPr marL="0" lvl="1" indent="0" algn="ctr" fontAlgn="ctr"/>
                      <a:r>
                        <a:rPr lang="en-US" sz="1200" b="0" i="0" u="none" strike="noStrike" dirty="0" smtClean="0">
                          <a:solidFill>
                            <a:srgbClr val="000000"/>
                          </a:solidFill>
                          <a:latin typeface="Calibri"/>
                        </a:rPr>
                        <a:t>1392*</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u="none" strike="noStrike" dirty="0"/>
                        <a:t>6+ Well Child Visits, 0-15 months</a:t>
                      </a:r>
                      <a:endParaRPr lang="en-US" sz="1200" b="0" i="0" u="none" strike="noStrike" dirty="0">
                        <a:solidFill>
                          <a:srgbClr val="000000"/>
                        </a:solidFill>
                        <a:latin typeface="Calibri"/>
                      </a:endParaRPr>
                    </a:p>
                  </a:txBody>
                  <a:tcPr marL="12701" marR="12701" marT="12697" marB="0" anchor="ctr"/>
                </a:tc>
                <a:tc>
                  <a:txBody>
                    <a:bodyPr/>
                    <a:lstStyle/>
                    <a:p>
                      <a:pPr marL="228600" marR="0" lvl="1"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n-lt"/>
                        </a:rPr>
                        <a:t>APCD</a:t>
                      </a:r>
                    </a:p>
                  </a:txBody>
                  <a:tcPr marL="12701" marR="12701" marT="12697" marB="0" anchor="ctr"/>
                </a:tc>
              </a:tr>
              <a:tr h="370761">
                <a:tc vMerge="1">
                  <a:txBody>
                    <a:bodyPr/>
                    <a:lstStyle/>
                    <a:p>
                      <a:pPr algn="ctr" fontAlgn="ctr"/>
                      <a:endParaRPr lang="en-US" sz="1200" b="0" i="0" u="none" strike="noStrike" dirty="0">
                        <a:solidFill>
                          <a:srgbClr val="000000"/>
                        </a:solidFill>
                        <a:latin typeface="Calibri"/>
                      </a:endParaRPr>
                    </a:p>
                  </a:txBody>
                  <a:tcPr marL="12700" marR="12700" marT="12700" marB="0" anchor="ctr"/>
                </a:tc>
                <a:tc>
                  <a:txBody>
                    <a:bodyPr/>
                    <a:lstStyle/>
                    <a:p>
                      <a:pPr marL="0" lvl="1" indent="0" algn="ctr" fontAlgn="ctr"/>
                      <a:r>
                        <a:rPr lang="en-US" sz="1200" b="0" i="0" u="none" strike="noStrike" dirty="0" smtClean="0">
                          <a:solidFill>
                            <a:srgbClr val="000000"/>
                          </a:solidFill>
                          <a:latin typeface="Calibri"/>
                        </a:rPr>
                        <a:t>28*</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u="none" strike="noStrike" dirty="0"/>
                        <a:t>Preventive Care &amp; Screening:  Tobacco Use Assessment</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b="0" i="0" u="none" strike="noStrike" dirty="0" smtClean="0">
                          <a:solidFill>
                            <a:srgbClr val="000000"/>
                          </a:solidFill>
                          <a:latin typeface="Calibri"/>
                        </a:rPr>
                        <a:t>EMR/Hub</a:t>
                      </a:r>
                      <a:endParaRPr lang="en-US" sz="1200" b="0" i="0" u="none" strike="noStrike" dirty="0">
                        <a:solidFill>
                          <a:srgbClr val="000000"/>
                        </a:solidFill>
                        <a:latin typeface="Calibri"/>
                      </a:endParaRPr>
                    </a:p>
                  </a:txBody>
                  <a:tcPr marL="12701" marR="12701" marT="12697" marB="0" anchor="ctr"/>
                </a:tc>
              </a:tr>
              <a:tr h="370761">
                <a:tc vMerge="1">
                  <a:txBody>
                    <a:bodyPr/>
                    <a:lstStyle/>
                    <a:p>
                      <a:pPr algn="ctr" fontAlgn="ctr"/>
                      <a:endParaRPr lang="en-US" sz="1200" b="0" i="0" u="none" strike="noStrike" dirty="0">
                        <a:solidFill>
                          <a:srgbClr val="000000"/>
                        </a:solidFill>
                        <a:latin typeface="Calibri"/>
                      </a:endParaRPr>
                    </a:p>
                  </a:txBody>
                  <a:tcPr marL="12700" marR="12700" marT="12700" marB="0" anchor="ctr"/>
                </a:tc>
                <a:tc>
                  <a:txBody>
                    <a:bodyPr/>
                    <a:lstStyle/>
                    <a:p>
                      <a:pPr marL="0" lvl="1" indent="0" algn="ctr" fontAlgn="ctr"/>
                      <a:r>
                        <a:rPr lang="en-US" sz="1200" b="0" i="0" u="none" strike="noStrike" dirty="0" smtClean="0">
                          <a:solidFill>
                            <a:srgbClr val="000000"/>
                          </a:solidFill>
                          <a:latin typeface="Calibri"/>
                        </a:rPr>
                        <a:t>28*</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u="none" strike="noStrike" dirty="0"/>
                        <a:t>Preventive Care &amp; Screening:  Tobacco Cessation Intervention</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b="0" i="0" u="none" strike="noStrike" dirty="0" smtClean="0">
                          <a:solidFill>
                            <a:srgbClr val="000000"/>
                          </a:solidFill>
                          <a:latin typeface="Calibri"/>
                        </a:rPr>
                        <a:t>EMR/Hub</a:t>
                      </a:r>
                      <a:endParaRPr lang="en-US" sz="1200" b="0" i="0" u="none" strike="noStrike" dirty="0">
                        <a:solidFill>
                          <a:srgbClr val="000000"/>
                        </a:solidFill>
                        <a:latin typeface="Calibri"/>
                      </a:endParaRPr>
                    </a:p>
                  </a:txBody>
                  <a:tcPr marL="12701" marR="12701" marT="12697" marB="0" anchor="ctr"/>
                </a:tc>
              </a:tr>
              <a:tr h="370761">
                <a:tc rowSpan="2">
                  <a:txBody>
                    <a:bodyPr/>
                    <a:lstStyle/>
                    <a:p>
                      <a:pPr algn="ctr" fontAlgn="ctr"/>
                      <a:r>
                        <a:rPr lang="en-US" sz="1200" b="1" u="none" strike="noStrike" dirty="0"/>
                        <a:t>asthma</a:t>
                      </a:r>
                      <a:endParaRPr lang="en-US" sz="1200" b="1" i="0" u="none" strike="noStrike" dirty="0">
                        <a:solidFill>
                          <a:srgbClr val="000000"/>
                        </a:solidFill>
                        <a:latin typeface="Calibri"/>
                      </a:endParaRPr>
                    </a:p>
                  </a:txBody>
                  <a:tcPr marL="12701" marR="12701" marT="12697" marB="0" anchor="ctr">
                    <a:solidFill>
                      <a:schemeClr val="accent6">
                        <a:lumMod val="60000"/>
                        <a:lumOff val="40000"/>
                      </a:schemeClr>
                    </a:solidFill>
                  </a:tcPr>
                </a:tc>
                <a:tc>
                  <a:txBody>
                    <a:bodyPr/>
                    <a:lstStyle/>
                    <a:p>
                      <a:pPr marL="0" lvl="1" indent="0" algn="ctr" fontAlgn="ctr"/>
                      <a:r>
                        <a:rPr lang="en-US" sz="1200" b="0" i="0" u="none" strike="noStrike" dirty="0" smtClean="0">
                          <a:solidFill>
                            <a:srgbClr val="000000"/>
                          </a:solidFill>
                          <a:latin typeface="Calibri"/>
                        </a:rPr>
                        <a:t>1</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u="none" strike="noStrike" dirty="0"/>
                        <a:t>Asthma Assessment</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b="0" i="0" u="none" strike="noStrike" dirty="0" smtClean="0">
                          <a:solidFill>
                            <a:srgbClr val="000000"/>
                          </a:solidFill>
                          <a:latin typeface="+mn-lt"/>
                        </a:rPr>
                        <a:t>APCD</a:t>
                      </a:r>
                      <a:endParaRPr lang="en-US" sz="1200" b="0" i="0" u="none" strike="noStrike" dirty="0">
                        <a:solidFill>
                          <a:srgbClr val="000000"/>
                        </a:solidFill>
                        <a:latin typeface="Calibri"/>
                      </a:endParaRPr>
                    </a:p>
                  </a:txBody>
                  <a:tcPr marL="12701" marR="12701" marT="12697" marB="0" anchor="ctr">
                    <a:solidFill>
                      <a:srgbClr val="FDEADA"/>
                    </a:solidFill>
                  </a:tcPr>
                </a:tc>
              </a:tr>
              <a:tr h="370761">
                <a:tc vMerge="1">
                  <a:txBody>
                    <a:bodyPr/>
                    <a:lstStyle/>
                    <a:p>
                      <a:pPr algn="ctr" fontAlgn="ctr"/>
                      <a:endParaRPr lang="en-US" sz="1200" b="0" i="0" u="none" strike="noStrike" dirty="0">
                        <a:solidFill>
                          <a:srgbClr val="000000"/>
                        </a:solidFill>
                        <a:latin typeface="Calibri"/>
                      </a:endParaRPr>
                    </a:p>
                  </a:txBody>
                  <a:tcPr marL="12700" marR="12700" marT="12700" marB="0" anchor="ctr"/>
                </a:tc>
                <a:tc>
                  <a:txBody>
                    <a:bodyPr/>
                    <a:lstStyle/>
                    <a:p>
                      <a:pPr marL="0" lvl="1" indent="0" algn="ctr" fontAlgn="ctr"/>
                      <a:r>
                        <a:rPr lang="en-US" sz="1200" b="0" i="0" u="none" strike="noStrike" dirty="0" smtClean="0">
                          <a:solidFill>
                            <a:srgbClr val="000000"/>
                          </a:solidFill>
                          <a:latin typeface="Calibri"/>
                        </a:rPr>
                        <a:t>47*</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u="none" strike="noStrike" dirty="0"/>
                        <a:t>Use of Appropriate Medications for People with Asthma</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marR="0" lvl="1"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n-lt"/>
                        </a:rPr>
                        <a:t>APCD</a:t>
                      </a:r>
                      <a:r>
                        <a:rPr lang="en-US" sz="1200" b="0" i="0" u="none" strike="noStrike" baseline="0" dirty="0" smtClean="0">
                          <a:solidFill>
                            <a:srgbClr val="000000"/>
                          </a:solidFill>
                          <a:latin typeface="Calibri"/>
                        </a:rPr>
                        <a:t> + Rx</a:t>
                      </a:r>
                      <a:endParaRPr lang="en-US" sz="1200" b="0" i="0" u="none" strike="noStrike" dirty="0" smtClean="0">
                        <a:solidFill>
                          <a:srgbClr val="000000"/>
                        </a:solidFill>
                        <a:latin typeface="+mn-lt"/>
                      </a:endParaRPr>
                    </a:p>
                  </a:txBody>
                  <a:tcPr marL="12701" marR="12701" marT="12697" marB="0" anchor="ctr">
                    <a:solidFill>
                      <a:srgbClr val="FDEADA"/>
                    </a:solidFill>
                  </a:tcPr>
                </a:tc>
              </a:tr>
              <a:tr h="370761">
                <a:tc>
                  <a:txBody>
                    <a:bodyPr/>
                    <a:lstStyle/>
                    <a:p>
                      <a:pPr algn="ctr" fontAlgn="ctr"/>
                      <a:endParaRPr lang="en-US" sz="1200" b="1" i="0" u="none" strike="noStrike" dirty="0">
                        <a:solidFill>
                          <a:srgbClr val="000000"/>
                        </a:solidFill>
                        <a:latin typeface="Calibri"/>
                      </a:endParaRPr>
                    </a:p>
                  </a:txBody>
                  <a:tcPr marL="12701" marR="12701" marT="12697" marB="0" anchor="ctr">
                    <a:solidFill>
                      <a:schemeClr val="accent6">
                        <a:lumMod val="60000"/>
                        <a:lumOff val="40000"/>
                      </a:schemeClr>
                    </a:solidFill>
                  </a:tcPr>
                </a:tc>
                <a:tc>
                  <a:txBody>
                    <a:bodyPr/>
                    <a:lstStyle/>
                    <a:p>
                      <a:pPr marL="0" lvl="1" indent="0" algn="ctr" fontAlgn="ctr"/>
                      <a:r>
                        <a:rPr lang="en-US" sz="1200" b="0" i="0" u="none" strike="noStrike" dirty="0" smtClean="0">
                          <a:solidFill>
                            <a:srgbClr val="000000"/>
                          </a:solidFill>
                          <a:latin typeface="Calibri"/>
                        </a:rPr>
                        <a:t>1381*</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lvl="1" indent="0" algn="l" fontAlgn="ctr"/>
                      <a:r>
                        <a:rPr lang="en-US" sz="1200" b="0" i="0" u="none" strike="noStrike" dirty="0" smtClean="0">
                          <a:solidFill>
                            <a:srgbClr val="000000"/>
                          </a:solidFill>
                          <a:latin typeface="Calibri"/>
                        </a:rPr>
                        <a:t>ER Use for</a:t>
                      </a:r>
                      <a:r>
                        <a:rPr lang="en-US" sz="1200" b="0" i="0" u="none" strike="noStrike" baseline="0" dirty="0" smtClean="0">
                          <a:solidFill>
                            <a:srgbClr val="000000"/>
                          </a:solidFill>
                          <a:latin typeface="Calibri"/>
                        </a:rPr>
                        <a:t> Asthma</a:t>
                      </a:r>
                      <a:endParaRPr lang="en-US" sz="1200" b="0" i="0" u="none" strike="noStrike" dirty="0">
                        <a:solidFill>
                          <a:srgbClr val="000000"/>
                        </a:solidFill>
                        <a:latin typeface="Calibri"/>
                      </a:endParaRPr>
                    </a:p>
                  </a:txBody>
                  <a:tcPr marL="12701" marR="12701" marT="12697" marB="0" anchor="ctr">
                    <a:solidFill>
                      <a:srgbClr val="FDEADA"/>
                    </a:solidFill>
                  </a:tcPr>
                </a:tc>
                <a:tc>
                  <a:txBody>
                    <a:bodyPr/>
                    <a:lstStyle/>
                    <a:p>
                      <a:pPr marL="228600" marR="0" lvl="1"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n-lt"/>
                        </a:rPr>
                        <a:t>CRISP</a:t>
                      </a:r>
                    </a:p>
                  </a:txBody>
                  <a:tcPr marL="12701" marR="12701" marT="12697" marB="0" anchor="ctr">
                    <a:solidFill>
                      <a:srgbClr val="FDEADA"/>
                    </a:solidFill>
                  </a:tcPr>
                </a:tc>
              </a:tr>
              <a:tr h="370761">
                <a:tc>
                  <a:txBody>
                    <a:bodyPr/>
                    <a:lstStyle/>
                    <a:p>
                      <a:pPr algn="ctr" fontAlgn="ctr"/>
                      <a:r>
                        <a:rPr lang="en-US" sz="1200" b="1" u="none" strike="noStrike" dirty="0"/>
                        <a:t>mental health</a:t>
                      </a:r>
                      <a:endParaRPr lang="en-US" sz="1200" b="1" i="0" u="none" strike="noStrike" dirty="0">
                        <a:solidFill>
                          <a:srgbClr val="000000"/>
                        </a:solidFill>
                        <a:latin typeface="Calibri"/>
                      </a:endParaRPr>
                    </a:p>
                  </a:txBody>
                  <a:tcPr marL="12701" marR="12701" marT="12697" marB="0" anchor="ctr">
                    <a:solidFill>
                      <a:srgbClr val="FDEADA"/>
                    </a:solidFill>
                  </a:tcPr>
                </a:tc>
                <a:tc>
                  <a:txBody>
                    <a:bodyPr/>
                    <a:lstStyle/>
                    <a:p>
                      <a:pPr marL="0" lvl="1" indent="0" algn="ctr" fontAlgn="ctr"/>
                      <a:r>
                        <a:rPr lang="en-US" sz="1200" b="0" i="0" u="none" strike="noStrike" dirty="0" smtClean="0">
                          <a:solidFill>
                            <a:srgbClr val="000000"/>
                          </a:solidFill>
                          <a:latin typeface="Calibri"/>
                        </a:rPr>
                        <a:t>108</a:t>
                      </a:r>
                      <a:endParaRPr lang="en-US" sz="1200" b="0" i="0" u="none" strike="noStrike" dirty="0">
                        <a:solidFill>
                          <a:srgbClr val="000000"/>
                        </a:solidFill>
                        <a:latin typeface="Calibri"/>
                      </a:endParaRPr>
                    </a:p>
                  </a:txBody>
                  <a:tcPr marL="12701" marR="12701" marT="12697" marB="0" anchor="ctr"/>
                </a:tc>
                <a:tc>
                  <a:txBody>
                    <a:bodyPr/>
                    <a:lstStyle/>
                    <a:p>
                      <a:pPr marL="228600" lvl="1" indent="0" algn="l" fontAlgn="ctr"/>
                      <a:r>
                        <a:rPr lang="en-US" sz="1200" u="none" strike="noStrike" dirty="0"/>
                        <a:t>ADHD:  Follow-up Care for Children Prescribed ADHD Medication</a:t>
                      </a:r>
                      <a:endParaRPr lang="en-US" sz="1200" b="0" i="0" u="none" strike="noStrike" dirty="0">
                        <a:solidFill>
                          <a:srgbClr val="000000"/>
                        </a:solidFill>
                        <a:latin typeface="Calibri"/>
                      </a:endParaRPr>
                    </a:p>
                  </a:txBody>
                  <a:tcPr marL="12701" marR="12701" marT="12697" marB="0" anchor="ctr"/>
                </a:tc>
                <a:tc>
                  <a:txBody>
                    <a:bodyPr/>
                    <a:lstStyle/>
                    <a:p>
                      <a:pPr marL="228600" marR="0" lvl="1"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n-lt"/>
                        </a:rPr>
                        <a:t>APCD</a:t>
                      </a:r>
                      <a:r>
                        <a:rPr lang="en-US" sz="1200" b="0" i="0" u="none" strike="noStrike" baseline="0" dirty="0" smtClean="0">
                          <a:solidFill>
                            <a:srgbClr val="000000"/>
                          </a:solidFill>
                          <a:latin typeface="+mn-lt"/>
                        </a:rPr>
                        <a:t> + Rx</a:t>
                      </a:r>
                      <a:endParaRPr lang="en-US" sz="1200" b="0" i="0" u="none" strike="noStrike" dirty="0" smtClean="0">
                        <a:solidFill>
                          <a:srgbClr val="000000"/>
                        </a:solidFill>
                        <a:latin typeface="+mn-lt"/>
                      </a:endParaRPr>
                    </a:p>
                  </a:txBody>
                  <a:tcPr marL="12701" marR="12701" marT="12697" marB="0" anchor="ctr"/>
                </a:tc>
              </a:tr>
            </a:tbl>
          </a:graphicData>
        </a:graphic>
      </p:graphicFrame>
      <p:sp>
        <p:nvSpPr>
          <p:cNvPr id="6" name="TextBox 5"/>
          <p:cNvSpPr txBox="1"/>
          <p:nvPr/>
        </p:nvSpPr>
        <p:spPr>
          <a:xfrm>
            <a:off x="419100" y="6019800"/>
            <a:ext cx="4914900" cy="738664"/>
          </a:xfrm>
          <a:prstGeom prst="rect">
            <a:avLst/>
          </a:prstGeom>
          <a:noFill/>
        </p:spPr>
        <p:txBody>
          <a:bodyPr wrap="square">
            <a:spAutoFit/>
          </a:bodyPr>
          <a:lstStyle/>
          <a:p>
            <a:pPr>
              <a:defRPr/>
            </a:pPr>
            <a:r>
              <a:rPr lang="en-US" sz="1400" dirty="0" smtClean="0">
                <a:solidFill>
                  <a:schemeClr val="bg1"/>
                </a:solidFill>
              </a:rPr>
              <a:t>* HHS </a:t>
            </a:r>
            <a:r>
              <a:rPr lang="en-US" sz="1400" dirty="0">
                <a:solidFill>
                  <a:schemeClr val="bg1"/>
                </a:solidFill>
              </a:rPr>
              <a:t>preferred </a:t>
            </a:r>
            <a:r>
              <a:rPr lang="en-US" sz="1400" dirty="0" smtClean="0">
                <a:solidFill>
                  <a:schemeClr val="bg1"/>
                </a:solidFill>
              </a:rPr>
              <a:t>measure</a:t>
            </a:r>
          </a:p>
          <a:p>
            <a:pPr>
              <a:defRPr/>
            </a:pPr>
            <a:r>
              <a:rPr lang="en-US" sz="1400" dirty="0" smtClean="0">
                <a:solidFill>
                  <a:schemeClr val="bg1"/>
                </a:solidFill>
              </a:rPr>
              <a:t>Source</a:t>
            </a:r>
            <a:r>
              <a:rPr lang="en-US" sz="1400" dirty="0">
                <a:solidFill>
                  <a:schemeClr val="bg1"/>
                </a:solidFill>
              </a:rPr>
              <a:t>: Health Systems and Infrastructure Administration, Maryland Department of Health and Mental </a:t>
            </a:r>
            <a:r>
              <a:rPr lang="en-US" sz="1400" dirty="0" smtClean="0">
                <a:solidFill>
                  <a:schemeClr val="bg1"/>
                </a:solidFill>
              </a:rPr>
              <a:t>Hygiene.</a:t>
            </a:r>
            <a:endParaRPr lang="en-US" sz="1400" dirty="0">
              <a:solidFill>
                <a:prstClr val="black"/>
              </a:solidFill>
              <a:latin typeface="Calibri"/>
            </a:endParaRPr>
          </a:p>
        </p:txBody>
      </p:sp>
      <p:sp>
        <p:nvSpPr>
          <p:cNvPr id="16" name="Line 4"/>
          <p:cNvSpPr>
            <a:spLocks noChangeShapeType="1"/>
          </p:cNvSpPr>
          <p:nvPr/>
        </p:nvSpPr>
        <p:spPr bwMode="auto">
          <a:xfrm>
            <a:off x="723900" y="838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1528469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588"/>
            <a:ext cx="8458200" cy="1143001"/>
          </a:xfrm>
        </p:spPr>
        <p:txBody>
          <a:bodyPr/>
          <a:lstStyle/>
          <a:p>
            <a:r>
              <a:rPr lang="en-US" sz="3200" dirty="0"/>
              <a:t>The Chesapeake Regional Information System for our Patients </a:t>
            </a:r>
            <a:r>
              <a:rPr lang="en-US" sz="3200" dirty="0" smtClean="0"/>
              <a:t>(CRISP)</a:t>
            </a:r>
          </a:p>
        </p:txBody>
      </p:sp>
      <p:sp>
        <p:nvSpPr>
          <p:cNvPr id="3" name="Content Placeholder 2"/>
          <p:cNvSpPr>
            <a:spLocks noGrp="1"/>
          </p:cNvSpPr>
          <p:nvPr>
            <p:ph idx="1"/>
          </p:nvPr>
        </p:nvSpPr>
        <p:spPr>
          <a:xfrm>
            <a:off x="647700" y="1295400"/>
            <a:ext cx="7772400" cy="4495800"/>
          </a:xfrm>
        </p:spPr>
        <p:txBody>
          <a:bodyPr/>
          <a:lstStyle/>
          <a:p>
            <a:pPr marL="0" indent="0">
              <a:buFontTx/>
              <a:buNone/>
              <a:defRPr/>
            </a:pPr>
            <a:r>
              <a:rPr lang="en-US" sz="2000" dirty="0" smtClean="0"/>
              <a:t>The </a:t>
            </a:r>
            <a:r>
              <a:rPr lang="en-US" sz="2000" dirty="0"/>
              <a:t>Affordable Care Act and other Maryland payment initiatives have promoted a level of </a:t>
            </a:r>
            <a:r>
              <a:rPr lang="en-US" sz="2000" b="1" dirty="0"/>
              <a:t>care coordination </a:t>
            </a:r>
            <a:r>
              <a:rPr lang="en-US" sz="2000" dirty="0"/>
              <a:t>that will be reliant on accurate patient identity management and exchange processes...that is, having an awareness and an understanding of an individual’s identity and clinical data beyond a single </a:t>
            </a:r>
            <a:r>
              <a:rPr lang="en-US" sz="2000" dirty="0" smtClean="0"/>
              <a:t>facility/encounter…</a:t>
            </a:r>
            <a:endParaRPr lang="en-US" sz="2000" dirty="0"/>
          </a:p>
          <a:p>
            <a:pPr marL="0" indent="0">
              <a:buFontTx/>
              <a:buNone/>
              <a:defRPr/>
            </a:pPr>
            <a:endParaRPr lang="en-US" sz="2000" dirty="0"/>
          </a:p>
          <a:p>
            <a:pPr>
              <a:buFont typeface="Arial" panose="020B0604020202020204" pitchFamily="34" charset="0"/>
              <a:buChar char="•"/>
              <a:defRPr/>
            </a:pPr>
            <a:r>
              <a:rPr lang="en-US" sz="2000" dirty="0"/>
              <a:t>Admission Readmission </a:t>
            </a:r>
            <a:r>
              <a:rPr lang="en-US" sz="2000" dirty="0" smtClean="0"/>
              <a:t>Revenue (Maryland Specific)</a:t>
            </a:r>
            <a:endParaRPr lang="en-US" sz="2000" dirty="0"/>
          </a:p>
          <a:p>
            <a:pPr>
              <a:buFont typeface="Arial" panose="020B0604020202020204" pitchFamily="34" charset="0"/>
              <a:buChar char="•"/>
              <a:defRPr/>
            </a:pPr>
            <a:r>
              <a:rPr lang="en-US" sz="2000" dirty="0"/>
              <a:t>Total Patient </a:t>
            </a:r>
            <a:r>
              <a:rPr lang="en-US" sz="2000" dirty="0" smtClean="0"/>
              <a:t>Revenue (Maryland Specific)</a:t>
            </a:r>
            <a:endParaRPr lang="en-US" sz="2000" dirty="0"/>
          </a:p>
          <a:p>
            <a:pPr>
              <a:buFont typeface="Arial" panose="020B0604020202020204" pitchFamily="34" charset="0"/>
              <a:buChar char="•"/>
              <a:defRPr/>
            </a:pPr>
            <a:r>
              <a:rPr lang="en-US" sz="2000" dirty="0"/>
              <a:t>Accountable Care Organizations</a:t>
            </a:r>
          </a:p>
          <a:p>
            <a:pPr>
              <a:buFont typeface="Arial" panose="020B0604020202020204" pitchFamily="34" charset="0"/>
              <a:buChar char="•"/>
              <a:defRPr/>
            </a:pPr>
            <a:r>
              <a:rPr lang="en-US" sz="2000" dirty="0"/>
              <a:t>Patient Centered Medical </a:t>
            </a:r>
            <a:r>
              <a:rPr lang="en-US" sz="2000" dirty="0" smtClean="0"/>
              <a:t>Homes</a:t>
            </a:r>
            <a:endParaRPr lang="en-US" sz="2000" dirty="0"/>
          </a:p>
          <a:p>
            <a:pPr>
              <a:buFont typeface="Arial" panose="020B0604020202020204" pitchFamily="34" charset="0"/>
              <a:buChar char="•"/>
              <a:defRPr/>
            </a:pPr>
            <a:r>
              <a:rPr lang="en-US" sz="2000" dirty="0"/>
              <a:t>Bundled Payments </a:t>
            </a:r>
          </a:p>
          <a:p>
            <a:pPr>
              <a:buFont typeface="Arial" panose="020B0604020202020204" pitchFamily="34" charset="0"/>
              <a:buChar char="•"/>
              <a:defRPr/>
            </a:pPr>
            <a:r>
              <a:rPr lang="en-US" sz="2000" dirty="0"/>
              <a:t>CMS Readmission Reduction (MI, CHF, Pneumonia)  </a:t>
            </a:r>
          </a:p>
          <a:p>
            <a:pPr marL="0" indent="0">
              <a:buFontTx/>
              <a:buNone/>
              <a:defRPr/>
            </a:pPr>
            <a:endParaRPr lang="en-US" dirty="0"/>
          </a:p>
        </p:txBody>
      </p:sp>
      <p:sp>
        <p:nvSpPr>
          <p:cNvPr id="5" name="Line 4"/>
          <p:cNvSpPr>
            <a:spLocks noChangeShapeType="1"/>
          </p:cNvSpPr>
          <p:nvPr/>
        </p:nvSpPr>
        <p:spPr bwMode="auto">
          <a:xfrm>
            <a:off x="762000" y="11430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2" name="Rectangle 1"/>
          <p:cNvSpPr/>
          <p:nvPr/>
        </p:nvSpPr>
        <p:spPr>
          <a:xfrm>
            <a:off x="228600" y="5943600"/>
            <a:ext cx="4572000" cy="954107"/>
          </a:xfrm>
          <a:prstGeom prst="rect">
            <a:avLst/>
          </a:prstGeom>
        </p:spPr>
        <p:txBody>
          <a:bodyPr>
            <a:spAutoFit/>
          </a:bodyPr>
          <a:lstStyle/>
          <a:p>
            <a:r>
              <a:rPr lang="en-US" sz="1400" dirty="0">
                <a:solidFill>
                  <a:schemeClr val="bg1"/>
                </a:solidFill>
              </a:rPr>
              <a:t>Source: </a:t>
            </a:r>
            <a:r>
              <a:rPr lang="en-US" sz="1400" dirty="0" smtClean="0">
                <a:solidFill>
                  <a:schemeClr val="bg1"/>
                </a:solidFill>
              </a:rPr>
              <a:t>Adapted </a:t>
            </a:r>
            <a:r>
              <a:rPr lang="en-US" sz="1400" dirty="0">
                <a:solidFill>
                  <a:schemeClr val="bg1"/>
                </a:solidFill>
              </a:rPr>
              <a:t>from PowerPoint presentation by Scott Afzal at AcademyHealth’s meeting on </a:t>
            </a:r>
            <a:r>
              <a:rPr lang="en-US" sz="1400" i="1" dirty="0">
                <a:solidFill>
                  <a:schemeClr val="bg1"/>
                </a:solidFill>
              </a:rPr>
              <a:t>Delivery Systems Meeting: Transforming Health and Health Care – Focus on Maryland</a:t>
            </a:r>
            <a:r>
              <a:rPr lang="en-US" sz="1400" dirty="0">
                <a:solidFill>
                  <a:schemeClr val="bg1"/>
                </a:solidFill>
              </a:rPr>
              <a:t>, June 21, </a:t>
            </a:r>
            <a:r>
              <a:rPr lang="en-US" sz="1400" dirty="0" smtClean="0">
                <a:solidFill>
                  <a:schemeClr val="bg1"/>
                </a:solidFill>
              </a:rPr>
              <a:t>2013.</a:t>
            </a:r>
            <a:endParaRPr lang="en-US" sz="1400" dirty="0">
              <a:solidFill>
                <a:schemeClr val="bg1"/>
              </a:solidFill>
            </a:endParaRPr>
          </a:p>
        </p:txBody>
      </p:sp>
    </p:spTree>
    <p:extLst>
      <p:ext uri="{BB962C8B-B14F-4D97-AF65-F5344CB8AC3E}">
        <p14:creationId xmlns:p14="http://schemas.microsoft.com/office/powerpoint/2010/main" val="977895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0"/>
            <a:ext cx="8077200" cy="838200"/>
          </a:xfrm>
        </p:spPr>
        <p:txBody>
          <a:bodyPr/>
          <a:lstStyle/>
          <a:p>
            <a:r>
              <a:rPr lang="en-US" sz="3200" dirty="0"/>
              <a:t>G</a:t>
            </a:r>
            <a:r>
              <a:rPr lang="en-US" sz="3200" dirty="0" smtClean="0"/>
              <a:t>eographic Information System (GIS) Mapping Capability</a:t>
            </a:r>
          </a:p>
        </p:txBody>
      </p:sp>
      <p:sp>
        <p:nvSpPr>
          <p:cNvPr id="6149" name="TextBox 3"/>
          <p:cNvSpPr txBox="1">
            <a:spLocks noChangeArrowheads="1"/>
          </p:cNvSpPr>
          <p:nvPr/>
        </p:nvSpPr>
        <p:spPr bwMode="auto">
          <a:xfrm>
            <a:off x="152400" y="990600"/>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panose="020B0604020202020204" pitchFamily="34" charset="0"/>
              <a:buChar char="•"/>
            </a:pPr>
            <a:r>
              <a:rPr lang="en-US" sz="2000" dirty="0"/>
              <a:t>Based on the indexed </a:t>
            </a:r>
            <a:r>
              <a:rPr lang="en-US" sz="2000" dirty="0" smtClean="0"/>
              <a:t>utilization information, CRISP can produce </a:t>
            </a:r>
            <a:r>
              <a:rPr lang="en-US" sz="2000" dirty="0"/>
              <a:t>visualizations of hospital utilization data in near real </a:t>
            </a:r>
            <a:r>
              <a:rPr lang="en-US" sz="2000" dirty="0" smtClean="0"/>
              <a:t>time</a:t>
            </a:r>
            <a:endParaRPr lang="en-US" sz="2000" dirty="0"/>
          </a:p>
          <a:p>
            <a:pPr eaLnBrk="1" hangingPunct="1">
              <a:buFont typeface="Arial" panose="020B0604020202020204" pitchFamily="34" charset="0"/>
              <a:buChar char="•"/>
            </a:pPr>
            <a:endParaRPr lang="en-US" sz="2000" dirty="0"/>
          </a:p>
          <a:p>
            <a:pPr eaLnBrk="1" hangingPunct="1">
              <a:buFont typeface="Arial" panose="020B0604020202020204" pitchFamily="34" charset="0"/>
              <a:buChar char="•"/>
            </a:pPr>
            <a:r>
              <a:rPr lang="en-US" sz="2000" dirty="0" smtClean="0"/>
              <a:t>Community-Integrated Medical Home project can leverage </a:t>
            </a:r>
            <a:r>
              <a:rPr lang="en-US" sz="2000" dirty="0"/>
              <a:t>geographic data to better understand localized use of </a:t>
            </a:r>
            <a:r>
              <a:rPr lang="en-US" sz="2000" dirty="0" smtClean="0"/>
              <a:t>services and opportunities for the most efficient / targeted interventions</a:t>
            </a:r>
            <a:endParaRPr lang="en-US" sz="2000" dirty="0"/>
          </a:p>
        </p:txBody>
      </p:sp>
      <p:sp>
        <p:nvSpPr>
          <p:cNvPr id="7" name="Line 4"/>
          <p:cNvSpPr>
            <a:spLocks noChangeShapeType="1"/>
          </p:cNvSpPr>
          <p:nvPr/>
        </p:nvSpPr>
        <p:spPr bwMode="auto">
          <a:xfrm>
            <a:off x="762000" y="9906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124200"/>
            <a:ext cx="3765826" cy="200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8800" y="2831068"/>
            <a:ext cx="2667000" cy="276999"/>
          </a:xfrm>
          <a:prstGeom prst="rect">
            <a:avLst/>
          </a:prstGeom>
          <a:noFill/>
        </p:spPr>
        <p:txBody>
          <a:bodyPr wrap="square" rtlCol="0">
            <a:spAutoFit/>
          </a:bodyPr>
          <a:lstStyle/>
          <a:p>
            <a:pPr algn="ctr"/>
            <a:r>
              <a:rPr lang="en-US" sz="1200" b="1" u="sng" dirty="0" smtClean="0"/>
              <a:t>Top 1% Utilizers</a:t>
            </a:r>
            <a:endParaRPr lang="en-US" sz="1200" b="1" u="sng"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91" y="2928608"/>
            <a:ext cx="4169009" cy="28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5943600"/>
            <a:ext cx="4572000" cy="954107"/>
          </a:xfrm>
          <a:prstGeom prst="rect">
            <a:avLst/>
          </a:prstGeom>
        </p:spPr>
        <p:txBody>
          <a:bodyPr>
            <a:spAutoFit/>
          </a:bodyPr>
          <a:lstStyle/>
          <a:p>
            <a:r>
              <a:rPr lang="en-US" sz="1400" dirty="0">
                <a:solidFill>
                  <a:schemeClr val="bg1"/>
                </a:solidFill>
              </a:rPr>
              <a:t>Source: </a:t>
            </a:r>
            <a:r>
              <a:rPr lang="en-US" sz="1400" dirty="0" smtClean="0">
                <a:solidFill>
                  <a:schemeClr val="bg1"/>
                </a:solidFill>
              </a:rPr>
              <a:t>Adapted from PowerPoint </a:t>
            </a:r>
            <a:r>
              <a:rPr lang="en-US" sz="1400" dirty="0">
                <a:solidFill>
                  <a:schemeClr val="bg1"/>
                </a:solidFill>
              </a:rPr>
              <a:t>presentation by </a:t>
            </a:r>
            <a:r>
              <a:rPr lang="en-US" sz="1400" dirty="0" smtClean="0">
                <a:solidFill>
                  <a:schemeClr val="bg1"/>
                </a:solidFill>
              </a:rPr>
              <a:t>Scott Afzal </a:t>
            </a:r>
            <a:r>
              <a:rPr lang="en-US" sz="1400" dirty="0">
                <a:solidFill>
                  <a:schemeClr val="bg1"/>
                </a:solidFill>
              </a:rPr>
              <a:t>at AcademyHealth’s meeting on </a:t>
            </a:r>
            <a:r>
              <a:rPr lang="en-US" sz="1400" i="1" dirty="0">
                <a:solidFill>
                  <a:schemeClr val="bg1"/>
                </a:solidFill>
              </a:rPr>
              <a:t>Delivery Systems Meeting: Transforming Health and Health Care – Focus on Maryland</a:t>
            </a:r>
            <a:r>
              <a:rPr lang="en-US" sz="1400" dirty="0">
                <a:solidFill>
                  <a:schemeClr val="bg1"/>
                </a:solidFill>
              </a:rPr>
              <a:t>, June 21, </a:t>
            </a:r>
            <a:r>
              <a:rPr lang="en-US" sz="1400" dirty="0" smtClean="0">
                <a:solidFill>
                  <a:schemeClr val="bg1"/>
                </a:solidFill>
              </a:rPr>
              <a:t>2013.</a:t>
            </a:r>
            <a:endParaRPr lang="en-US" sz="1400" dirty="0">
              <a:solidFill>
                <a:schemeClr val="bg1"/>
              </a:solidFill>
            </a:endParaRPr>
          </a:p>
        </p:txBody>
      </p:sp>
    </p:spTree>
    <p:extLst>
      <p:ext uri="{BB962C8B-B14F-4D97-AF65-F5344CB8AC3E}">
        <p14:creationId xmlns:p14="http://schemas.microsoft.com/office/powerpoint/2010/main" val="383336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6200"/>
            <a:ext cx="7772400" cy="685800"/>
          </a:xfrm>
        </p:spPr>
        <p:txBody>
          <a:bodyPr/>
          <a:lstStyle/>
          <a:p>
            <a:pPr eaLnBrk="1" hangingPunct="1"/>
            <a:r>
              <a:rPr lang="en-US" sz="3200" dirty="0" smtClean="0">
                <a:solidFill>
                  <a:srgbClr val="FFC000"/>
                </a:solidFill>
              </a:rPr>
              <a:t>Presentation Overview</a:t>
            </a:r>
          </a:p>
        </p:txBody>
      </p:sp>
      <p:sp>
        <p:nvSpPr>
          <p:cNvPr id="18435" name="Rectangle 3"/>
          <p:cNvSpPr>
            <a:spLocks noGrp="1" noChangeArrowheads="1"/>
          </p:cNvSpPr>
          <p:nvPr>
            <p:ph idx="1"/>
          </p:nvPr>
        </p:nvSpPr>
        <p:spPr>
          <a:xfrm>
            <a:off x="533400" y="1066800"/>
            <a:ext cx="8077200" cy="4572000"/>
          </a:xfrm>
        </p:spPr>
        <p:txBody>
          <a:bodyPr/>
          <a:lstStyle/>
          <a:p>
            <a:pPr eaLnBrk="1" hangingPunct="1">
              <a:lnSpc>
                <a:spcPct val="80000"/>
              </a:lnSpc>
              <a:buClrTx/>
              <a:buSzPct val="100000"/>
              <a:buFont typeface="Arial" panose="020B0604020202020204" pitchFamily="34" charset="0"/>
              <a:buChar char="•"/>
            </a:pPr>
            <a:r>
              <a:rPr lang="en-US" dirty="0" smtClean="0"/>
              <a:t>Maryland Landscape Overview</a:t>
            </a:r>
          </a:p>
          <a:p>
            <a:pPr eaLnBrk="1" hangingPunct="1">
              <a:lnSpc>
                <a:spcPct val="80000"/>
              </a:lnSpc>
              <a:buClrTx/>
              <a:buSzPct val="100000"/>
              <a:buFont typeface="Arial" panose="020B0604020202020204" pitchFamily="34" charset="0"/>
              <a:buChar char="•"/>
            </a:pPr>
            <a:endParaRPr lang="en-US" dirty="0" smtClean="0"/>
          </a:p>
          <a:p>
            <a:pPr eaLnBrk="1" hangingPunct="1">
              <a:lnSpc>
                <a:spcPct val="80000"/>
              </a:lnSpc>
              <a:buClrTx/>
              <a:buSzPct val="100000"/>
              <a:buFont typeface="Arial" panose="020B0604020202020204" pitchFamily="34" charset="0"/>
              <a:buChar char="•"/>
            </a:pPr>
            <a:r>
              <a:rPr lang="en-US" dirty="0" smtClean="0"/>
              <a:t>Maryland Health Reform Activities</a:t>
            </a:r>
          </a:p>
          <a:p>
            <a:pPr eaLnBrk="1" hangingPunct="1">
              <a:lnSpc>
                <a:spcPct val="80000"/>
              </a:lnSpc>
              <a:buClrTx/>
              <a:buSzPct val="100000"/>
              <a:buFont typeface="Arial" panose="020B0604020202020204" pitchFamily="34" charset="0"/>
              <a:buChar char="•"/>
            </a:pPr>
            <a:endParaRPr lang="en-US" dirty="0" smtClean="0"/>
          </a:p>
          <a:p>
            <a:pPr eaLnBrk="1" hangingPunct="1">
              <a:lnSpc>
                <a:spcPct val="80000"/>
              </a:lnSpc>
              <a:buClrTx/>
              <a:buSzPct val="100000"/>
              <a:buFont typeface="Arial" panose="020B0604020202020204" pitchFamily="34" charset="0"/>
              <a:buChar char="•"/>
            </a:pPr>
            <a:r>
              <a:rPr lang="en-US" dirty="0" smtClean="0"/>
              <a:t>Lessons from Previous Reforms</a:t>
            </a:r>
          </a:p>
          <a:p>
            <a:pPr eaLnBrk="1" hangingPunct="1">
              <a:lnSpc>
                <a:spcPct val="80000"/>
              </a:lnSpc>
              <a:buClrTx/>
              <a:buSzPct val="100000"/>
              <a:buFont typeface="Arial" panose="020B0604020202020204" pitchFamily="34" charset="0"/>
              <a:buChar char="•"/>
            </a:pPr>
            <a:endParaRPr lang="en-US" dirty="0" smtClean="0"/>
          </a:p>
          <a:p>
            <a:pPr eaLnBrk="1" hangingPunct="1">
              <a:lnSpc>
                <a:spcPct val="80000"/>
              </a:lnSpc>
              <a:buClrTx/>
              <a:buSzPct val="100000"/>
              <a:buFont typeface="Arial" panose="020B0604020202020204" pitchFamily="34" charset="0"/>
              <a:buChar char="•"/>
            </a:pPr>
            <a:r>
              <a:rPr lang="en-US" dirty="0" smtClean="0"/>
              <a:t>Ingredients Needed for Reform</a:t>
            </a:r>
          </a:p>
          <a:p>
            <a:pPr eaLnBrk="1" hangingPunct="1">
              <a:lnSpc>
                <a:spcPct val="80000"/>
              </a:lnSpc>
              <a:buClrTx/>
              <a:buSzPct val="100000"/>
              <a:buFont typeface="Arial" panose="020B0604020202020204" pitchFamily="34" charset="0"/>
              <a:buChar char="•"/>
            </a:pPr>
            <a:endParaRPr lang="en-US" dirty="0" smtClean="0"/>
          </a:p>
          <a:p>
            <a:pPr eaLnBrk="1" hangingPunct="1">
              <a:lnSpc>
                <a:spcPct val="80000"/>
              </a:lnSpc>
              <a:buClrTx/>
              <a:buSzPct val="100000"/>
              <a:buFont typeface="Arial" panose="020B0604020202020204" pitchFamily="34" charset="0"/>
              <a:buChar char="•"/>
            </a:pPr>
            <a:r>
              <a:rPr lang="en-US" dirty="0" smtClean="0"/>
              <a:t>What Roles Can Philanthropy Play?</a:t>
            </a:r>
          </a:p>
        </p:txBody>
      </p:sp>
      <p:sp>
        <p:nvSpPr>
          <p:cNvPr id="18436" name="Line 4"/>
          <p:cNvSpPr>
            <a:spLocks noChangeShapeType="1"/>
          </p:cNvSpPr>
          <p:nvPr/>
        </p:nvSpPr>
        <p:spPr bwMode="auto">
          <a:xfrm>
            <a:off x="762000" y="838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209981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4" name="Picture 3" descr="DHMH-Hot-spotter.JPG"/>
          <p:cNvPicPr>
            <a:picLocks noChangeAspect="1"/>
          </p:cNvPicPr>
          <p:nvPr/>
        </p:nvPicPr>
        <p:blipFill>
          <a:blip r:embed="rId2" cstate="print"/>
          <a:stretch>
            <a:fillRect/>
          </a:stretch>
        </p:blipFill>
        <p:spPr>
          <a:xfrm>
            <a:off x="762000" y="152400"/>
            <a:ext cx="7772400" cy="5715000"/>
          </a:xfrm>
          <a:prstGeom prst="rect">
            <a:avLst/>
          </a:prstGeom>
        </p:spPr>
      </p:pic>
      <p:sp>
        <p:nvSpPr>
          <p:cNvPr id="6" name="Rectangle 5"/>
          <p:cNvSpPr/>
          <p:nvPr/>
        </p:nvSpPr>
        <p:spPr>
          <a:xfrm>
            <a:off x="228600" y="6172200"/>
            <a:ext cx="7924800" cy="523220"/>
          </a:xfrm>
          <a:prstGeom prst="rect">
            <a:avLst/>
          </a:prstGeom>
        </p:spPr>
        <p:txBody>
          <a:bodyPr wrap="square">
            <a:spAutoFit/>
          </a:bodyPr>
          <a:lstStyle/>
          <a:p>
            <a:r>
              <a:rPr lang="en-US" sz="1400" dirty="0">
                <a:solidFill>
                  <a:schemeClr val="bg1"/>
                </a:solidFill>
              </a:rPr>
              <a:t>Source: State Innovation Model (</a:t>
            </a:r>
            <a:r>
              <a:rPr lang="en-US" sz="1400" dirty="0" smtClean="0">
                <a:solidFill>
                  <a:schemeClr val="bg1"/>
                </a:solidFill>
              </a:rPr>
              <a:t>CMMI) Design </a:t>
            </a:r>
            <a:r>
              <a:rPr lang="en-US" sz="1400" dirty="0">
                <a:solidFill>
                  <a:schemeClr val="bg1"/>
                </a:solidFill>
              </a:rPr>
              <a:t>Grant </a:t>
            </a:r>
          </a:p>
          <a:p>
            <a:r>
              <a:rPr lang="en-US" sz="1400" dirty="0">
                <a:solidFill>
                  <a:schemeClr val="bg1"/>
                </a:solidFill>
              </a:rPr>
              <a:t>r</a:t>
            </a:r>
            <a:r>
              <a:rPr lang="en-US" sz="1400" dirty="0" smtClean="0">
                <a:solidFill>
                  <a:schemeClr val="bg1"/>
                </a:solidFill>
              </a:rPr>
              <a:t>eceived </a:t>
            </a:r>
            <a:r>
              <a:rPr lang="en-US" sz="1400" dirty="0">
                <a:solidFill>
                  <a:schemeClr val="bg1"/>
                </a:solidFill>
              </a:rPr>
              <a:t>by Maryland Department of Health and Mental Hygiene.</a:t>
            </a:r>
          </a:p>
        </p:txBody>
      </p:sp>
    </p:spTree>
    <p:extLst>
      <p:ext uri="{BB962C8B-B14F-4D97-AF65-F5344CB8AC3E}">
        <p14:creationId xmlns:p14="http://schemas.microsoft.com/office/powerpoint/2010/main" val="341911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24625"/>
            <a:ext cx="8763000" cy="763588"/>
          </a:xfrm>
        </p:spPr>
        <p:txBody>
          <a:bodyPr/>
          <a:lstStyle/>
          <a:p>
            <a:r>
              <a:rPr lang="en-US" sz="2800" dirty="0" smtClean="0"/>
              <a:t>Challenges to Children’s Coverage Under the ACA</a:t>
            </a:r>
          </a:p>
        </p:txBody>
      </p:sp>
      <p:sp>
        <p:nvSpPr>
          <p:cNvPr id="3" name="Content Placeholder 2"/>
          <p:cNvSpPr>
            <a:spLocks noGrp="1"/>
          </p:cNvSpPr>
          <p:nvPr>
            <p:ph idx="1"/>
          </p:nvPr>
        </p:nvSpPr>
        <p:spPr>
          <a:xfrm>
            <a:off x="609600" y="838200"/>
            <a:ext cx="7772400" cy="4953000"/>
          </a:xfrm>
        </p:spPr>
        <p:txBody>
          <a:bodyPr/>
          <a:lstStyle/>
          <a:p>
            <a:pPr>
              <a:buFont typeface="Arial" panose="020B0604020202020204" pitchFamily="34" charset="0"/>
              <a:buChar char="•"/>
              <a:defRPr/>
            </a:pPr>
            <a:r>
              <a:rPr lang="en-US" sz="1800" dirty="0" smtClean="0"/>
              <a:t>Outreach and Consumer Assistance</a:t>
            </a:r>
          </a:p>
          <a:p>
            <a:pPr lvl="1">
              <a:buFont typeface="Arial" panose="020B0604020202020204" pitchFamily="34" charset="0"/>
              <a:buChar char="•"/>
              <a:defRPr/>
            </a:pPr>
            <a:r>
              <a:rPr lang="en-US" sz="1400" dirty="0" smtClean="0"/>
              <a:t>Some families have complex coverage situations</a:t>
            </a:r>
          </a:p>
          <a:p>
            <a:pPr lvl="1">
              <a:buFont typeface="Arial" panose="020B0604020202020204" pitchFamily="34" charset="0"/>
              <a:buChar char="•"/>
              <a:defRPr/>
            </a:pPr>
            <a:r>
              <a:rPr lang="en-US" sz="1400" dirty="0" smtClean="0"/>
              <a:t>Need holistic approach</a:t>
            </a:r>
            <a:endParaRPr lang="en-US" sz="1400" dirty="0"/>
          </a:p>
          <a:p>
            <a:pPr lvl="1">
              <a:buFont typeface="Arial" panose="020B0604020202020204" pitchFamily="34" charset="0"/>
              <a:buChar char="•"/>
              <a:defRPr/>
            </a:pPr>
            <a:r>
              <a:rPr lang="en-US" sz="1400" dirty="0" smtClean="0"/>
              <a:t>Leverage CHIP and Medicaid assets (established community relationships)</a:t>
            </a:r>
          </a:p>
          <a:p>
            <a:pPr lvl="1">
              <a:buFont typeface="Arial" panose="020B0604020202020204" pitchFamily="34" charset="0"/>
              <a:buChar char="•"/>
              <a:defRPr/>
            </a:pPr>
            <a:r>
              <a:rPr lang="en-US" sz="1400" dirty="0" smtClean="0"/>
              <a:t>Leverage CHIP/Medicaid lessons learned</a:t>
            </a:r>
          </a:p>
          <a:p>
            <a:pPr>
              <a:buFont typeface="Arial" panose="020B0604020202020204" pitchFamily="34" charset="0"/>
              <a:buChar char="•"/>
              <a:defRPr/>
            </a:pPr>
            <a:r>
              <a:rPr lang="en-US" sz="1800" dirty="0" smtClean="0"/>
              <a:t>Eligibility and Enrollment</a:t>
            </a:r>
          </a:p>
          <a:p>
            <a:pPr lvl="1">
              <a:buFont typeface="Arial" panose="020B0604020202020204" pitchFamily="34" charset="0"/>
              <a:buChar char="•"/>
              <a:defRPr/>
            </a:pPr>
            <a:r>
              <a:rPr lang="en-US" sz="1400" dirty="0" smtClean="0"/>
              <a:t>Address Churn/Simplify enrollment (express lane eligibility)</a:t>
            </a:r>
          </a:p>
          <a:p>
            <a:pPr lvl="1">
              <a:buFont typeface="Arial" panose="020B0604020202020204" pitchFamily="34" charset="0"/>
              <a:buChar char="•"/>
              <a:defRPr/>
            </a:pPr>
            <a:r>
              <a:rPr lang="en-US" sz="1400" dirty="0" smtClean="0"/>
              <a:t>Shorten/eliminate CHIP waiting periods</a:t>
            </a:r>
          </a:p>
          <a:p>
            <a:pPr>
              <a:buFont typeface="Arial" panose="020B0604020202020204" pitchFamily="34" charset="0"/>
              <a:buChar char="•"/>
              <a:defRPr/>
            </a:pPr>
            <a:r>
              <a:rPr lang="en-US" sz="1800" dirty="0" smtClean="0"/>
              <a:t>Affordability</a:t>
            </a:r>
          </a:p>
          <a:p>
            <a:pPr lvl="1">
              <a:buFont typeface="Arial" panose="020B0604020202020204" pitchFamily="34" charset="0"/>
              <a:buChar char="•"/>
              <a:defRPr/>
            </a:pPr>
            <a:r>
              <a:rPr lang="en-US" sz="1400" dirty="0" smtClean="0"/>
              <a:t>Subsidize Qualified Health Plans (QHPs) for lower-income families</a:t>
            </a:r>
          </a:p>
          <a:p>
            <a:pPr lvl="1">
              <a:buFont typeface="Arial" panose="020B0604020202020204" pitchFamily="34" charset="0"/>
              <a:buChar char="•"/>
              <a:defRPr/>
            </a:pPr>
            <a:r>
              <a:rPr lang="en-US" sz="1400" dirty="0" smtClean="0"/>
              <a:t>Eliminate/waive premiums for families facing “premium stacking”</a:t>
            </a:r>
          </a:p>
          <a:p>
            <a:pPr>
              <a:buFont typeface="Arial" panose="020B0604020202020204" pitchFamily="34" charset="0"/>
              <a:buChar char="•"/>
              <a:defRPr/>
            </a:pPr>
            <a:r>
              <a:rPr lang="en-US" sz="1800" dirty="0" smtClean="0"/>
              <a:t>Access to Providers Appropriate for Children and Youth</a:t>
            </a:r>
          </a:p>
          <a:p>
            <a:pPr lvl="1">
              <a:buFont typeface="Arial" panose="020B0604020202020204" pitchFamily="34" charset="0"/>
              <a:buChar char="•"/>
              <a:defRPr/>
            </a:pPr>
            <a:r>
              <a:rPr lang="en-US" sz="1400" dirty="0" smtClean="0"/>
              <a:t>Work to align Medicaid/Chip providers/plans with Exchange QHPs</a:t>
            </a:r>
          </a:p>
          <a:p>
            <a:pPr lvl="1">
              <a:buFont typeface="Arial" panose="020B0604020202020204" pitchFamily="34" charset="0"/>
              <a:buChar char="•"/>
              <a:defRPr/>
            </a:pPr>
            <a:r>
              <a:rPr lang="en-US" sz="1400" dirty="0" smtClean="0"/>
              <a:t>Include Essential Community Providers that traditionally serve children (e.g., children’s hospitals, school-based health centers, FQHCs)</a:t>
            </a:r>
          </a:p>
          <a:p>
            <a:pPr>
              <a:buFont typeface="Arial" panose="020B0604020202020204" pitchFamily="34" charset="0"/>
              <a:buChar char="•"/>
              <a:defRPr/>
            </a:pPr>
            <a:r>
              <a:rPr lang="en-US" sz="1800" dirty="0" smtClean="0"/>
              <a:t>Access to Appropriate Benefits</a:t>
            </a:r>
          </a:p>
          <a:p>
            <a:pPr lvl="1">
              <a:buFont typeface="Arial" panose="020B0604020202020204" pitchFamily="34" charset="0"/>
              <a:buChar char="•"/>
              <a:defRPr/>
            </a:pPr>
            <a:r>
              <a:rPr lang="en-US" sz="1400" dirty="0" smtClean="0"/>
              <a:t>Use Medicaid/CHIP benefits as models for </a:t>
            </a:r>
            <a:r>
              <a:rPr lang="en-US" sz="1400" dirty="0" err="1" smtClean="0"/>
              <a:t>habilitative</a:t>
            </a:r>
            <a:r>
              <a:rPr lang="en-US" sz="1400" dirty="0" smtClean="0"/>
              <a:t> services and pediatric services</a:t>
            </a:r>
          </a:p>
          <a:p>
            <a:pPr lvl="1">
              <a:buFont typeface="Arial" panose="020B0604020202020204" pitchFamily="34" charset="0"/>
              <a:buChar char="•"/>
              <a:defRPr/>
            </a:pPr>
            <a:r>
              <a:rPr lang="en-US" sz="1400" dirty="0" smtClean="0"/>
              <a:t>Align benefits across benefit programs (churn)</a:t>
            </a:r>
          </a:p>
          <a:p>
            <a:pPr>
              <a:buFont typeface="Arial" panose="020B0604020202020204" pitchFamily="34" charset="0"/>
              <a:buChar char="•"/>
              <a:defRPr/>
            </a:pPr>
            <a:endParaRPr lang="en-US" dirty="0"/>
          </a:p>
        </p:txBody>
      </p:sp>
      <p:sp>
        <p:nvSpPr>
          <p:cNvPr id="5" name="Line 4"/>
          <p:cNvSpPr>
            <a:spLocks noChangeShapeType="1"/>
          </p:cNvSpPr>
          <p:nvPr/>
        </p:nvSpPr>
        <p:spPr bwMode="auto">
          <a:xfrm>
            <a:off x="762000" y="6858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2" name="TextBox 1"/>
          <p:cNvSpPr txBox="1"/>
          <p:nvPr/>
        </p:nvSpPr>
        <p:spPr>
          <a:xfrm>
            <a:off x="76200" y="6019800"/>
            <a:ext cx="5257800" cy="738664"/>
          </a:xfrm>
          <a:prstGeom prst="rect">
            <a:avLst/>
          </a:prstGeom>
          <a:noFill/>
        </p:spPr>
        <p:txBody>
          <a:bodyPr wrap="square" rtlCol="0">
            <a:spAutoFit/>
          </a:bodyPr>
          <a:lstStyle/>
          <a:p>
            <a:r>
              <a:rPr lang="en-US" sz="1400" dirty="0">
                <a:solidFill>
                  <a:srgbClr val="FFFFFF"/>
                </a:solidFill>
              </a:rPr>
              <a:t>Source: </a:t>
            </a:r>
            <a:r>
              <a:rPr lang="en-US" sz="1400" dirty="0" err="1" smtClean="0">
                <a:solidFill>
                  <a:srgbClr val="FFFFFF"/>
                </a:solidFill>
              </a:rPr>
              <a:t>Dolatshahi</a:t>
            </a:r>
            <a:r>
              <a:rPr lang="en-US" sz="1400" dirty="0" smtClean="0">
                <a:solidFill>
                  <a:srgbClr val="FFFFFF"/>
                </a:solidFill>
              </a:rPr>
              <a:t>, J., et al. </a:t>
            </a:r>
            <a:r>
              <a:rPr lang="en-US" sz="1400" i="1" dirty="0" smtClean="0">
                <a:solidFill>
                  <a:srgbClr val="FFFFFF"/>
                </a:solidFill>
              </a:rPr>
              <a:t>Health Care Reform and Children: Planning and Design Consideration for Policymakers</a:t>
            </a:r>
            <a:r>
              <a:rPr lang="en-US" sz="1400" dirty="0" smtClean="0">
                <a:solidFill>
                  <a:srgbClr val="FFFFFF"/>
                </a:solidFill>
              </a:rPr>
              <a:t>.  </a:t>
            </a:r>
          </a:p>
          <a:p>
            <a:r>
              <a:rPr lang="en-US" sz="1400" dirty="0" smtClean="0">
                <a:solidFill>
                  <a:srgbClr val="FFFFFF"/>
                </a:solidFill>
              </a:rPr>
              <a:t>National Academy for State Health Policy. June 2013.</a:t>
            </a:r>
            <a:endParaRPr lang="en-US" sz="1400" dirty="0"/>
          </a:p>
        </p:txBody>
      </p:sp>
    </p:spTree>
    <p:extLst>
      <p:ext uri="{BB962C8B-B14F-4D97-AF65-F5344CB8AC3E}">
        <p14:creationId xmlns:p14="http://schemas.microsoft.com/office/powerpoint/2010/main" val="1708786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76200"/>
            <a:ext cx="8458200" cy="914400"/>
          </a:xfrm>
        </p:spPr>
        <p:txBody>
          <a:bodyPr/>
          <a:lstStyle/>
          <a:p>
            <a:r>
              <a:rPr lang="en-US" sz="3200" dirty="0" smtClean="0"/>
              <a:t>Lessons from Previous CHIP/Medicaid Expansions</a:t>
            </a:r>
          </a:p>
        </p:txBody>
      </p:sp>
      <p:sp>
        <p:nvSpPr>
          <p:cNvPr id="3" name="Content Placeholder 2"/>
          <p:cNvSpPr>
            <a:spLocks noGrp="1"/>
          </p:cNvSpPr>
          <p:nvPr>
            <p:ph idx="1"/>
          </p:nvPr>
        </p:nvSpPr>
        <p:spPr>
          <a:xfrm>
            <a:off x="381000" y="990600"/>
            <a:ext cx="8534400" cy="5181600"/>
          </a:xfrm>
        </p:spPr>
        <p:txBody>
          <a:bodyPr/>
          <a:lstStyle/>
          <a:p>
            <a:pPr>
              <a:buFont typeface="Arial" panose="020B0604020202020204" pitchFamily="34" charset="0"/>
              <a:buChar char="•"/>
              <a:defRPr/>
            </a:pPr>
            <a:r>
              <a:rPr lang="en-US" sz="2400" dirty="0" smtClean="0"/>
              <a:t>Dual Challenges</a:t>
            </a:r>
          </a:p>
          <a:p>
            <a:pPr lvl="1">
              <a:buFont typeface="Arial" panose="020B0604020202020204" pitchFamily="34" charset="0"/>
              <a:buChar char="−"/>
              <a:defRPr/>
            </a:pPr>
            <a:r>
              <a:rPr lang="en-US" sz="2000" dirty="0" smtClean="0"/>
              <a:t>Raising consumer awareness of new coverage options (“air game”)</a:t>
            </a:r>
          </a:p>
          <a:p>
            <a:pPr lvl="1">
              <a:buFont typeface="Arial" panose="020B0604020202020204" pitchFamily="34" charset="0"/>
              <a:buChar char="−"/>
              <a:defRPr/>
            </a:pPr>
            <a:r>
              <a:rPr lang="en-US" sz="2000" dirty="0" smtClean="0"/>
              <a:t>Providing application assistance to those needing help navigating system (“ground game”)</a:t>
            </a:r>
          </a:p>
          <a:p>
            <a:pPr>
              <a:buFont typeface="Arial" panose="020B0604020202020204" pitchFamily="34" charset="0"/>
              <a:buChar char="•"/>
              <a:defRPr/>
            </a:pPr>
            <a:r>
              <a:rPr lang="en-US" sz="2400" dirty="0" smtClean="0"/>
              <a:t>Lessons Learned</a:t>
            </a:r>
          </a:p>
          <a:p>
            <a:pPr lvl="1">
              <a:buFont typeface="Arial" panose="020B0604020202020204" pitchFamily="34" charset="0"/>
              <a:buChar char="−"/>
              <a:defRPr/>
            </a:pPr>
            <a:r>
              <a:rPr lang="en-US" sz="2000" dirty="0" smtClean="0"/>
              <a:t>Marketing and </a:t>
            </a:r>
            <a:r>
              <a:rPr lang="en-US" sz="2000" dirty="0"/>
              <a:t>p</a:t>
            </a:r>
            <a:r>
              <a:rPr lang="en-US" sz="2000" dirty="0" smtClean="0"/>
              <a:t>ublic education is critical to raise awareness of new coverage opportunities</a:t>
            </a:r>
          </a:p>
          <a:p>
            <a:pPr lvl="1">
              <a:buFont typeface="Arial" panose="020B0604020202020204" pitchFamily="34" charset="0"/>
              <a:buChar char="−"/>
              <a:defRPr/>
            </a:pPr>
            <a:r>
              <a:rPr lang="en-US" sz="2000" dirty="0" smtClean="0"/>
              <a:t>Community-based outreach and education is a critical component to broader marketing campaigns</a:t>
            </a:r>
          </a:p>
          <a:p>
            <a:pPr lvl="1">
              <a:buFont typeface="Arial" panose="020B0604020202020204" pitchFamily="34" charset="0"/>
              <a:buChar char="−"/>
              <a:defRPr/>
            </a:pPr>
            <a:r>
              <a:rPr lang="en-US" sz="2000" dirty="0" smtClean="0"/>
              <a:t>Need for hands-on application assistance using trusted community groups and providers</a:t>
            </a:r>
          </a:p>
          <a:p>
            <a:pPr lvl="1">
              <a:buFont typeface="Arial" panose="020B0604020202020204" pitchFamily="34" charset="0"/>
              <a:buChar char="−"/>
              <a:defRPr/>
            </a:pPr>
            <a:r>
              <a:rPr lang="en-US" sz="2000" dirty="0" smtClean="0"/>
              <a:t>Trusted community groups closely tied to ethnic and other communities are most effective in reaching “hard to reach”</a:t>
            </a:r>
          </a:p>
          <a:p>
            <a:pPr lvl="1">
              <a:buFont typeface="Arial" panose="020B0604020202020204" pitchFamily="34" charset="0"/>
              <a:buChar char="−"/>
              <a:defRPr/>
            </a:pPr>
            <a:r>
              <a:rPr lang="en-US" sz="2000" dirty="0" smtClean="0"/>
              <a:t>Achieving high participation rate will take time</a:t>
            </a:r>
            <a:endParaRPr lang="en-US" sz="2000" dirty="0"/>
          </a:p>
        </p:txBody>
      </p:sp>
      <p:sp>
        <p:nvSpPr>
          <p:cNvPr id="5" name="Line 4"/>
          <p:cNvSpPr>
            <a:spLocks noChangeShapeType="1"/>
          </p:cNvSpPr>
          <p:nvPr/>
        </p:nvSpPr>
        <p:spPr bwMode="auto">
          <a:xfrm>
            <a:off x="762000" y="9906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2" name="TextBox 1"/>
          <p:cNvSpPr txBox="1"/>
          <p:nvPr/>
        </p:nvSpPr>
        <p:spPr>
          <a:xfrm>
            <a:off x="228600" y="6019800"/>
            <a:ext cx="4800600" cy="738664"/>
          </a:xfrm>
          <a:prstGeom prst="rect">
            <a:avLst/>
          </a:prstGeom>
          <a:noFill/>
        </p:spPr>
        <p:txBody>
          <a:bodyPr wrap="square" rtlCol="0">
            <a:spAutoFit/>
          </a:bodyPr>
          <a:lstStyle/>
          <a:p>
            <a:r>
              <a:rPr lang="en-US" sz="1400" dirty="0" smtClean="0">
                <a:solidFill>
                  <a:schemeClr val="bg1"/>
                </a:solidFill>
              </a:rPr>
              <a:t>Source: Urban Institute. </a:t>
            </a:r>
            <a:r>
              <a:rPr lang="en-US" sz="1400" i="1" dirty="0" smtClean="0">
                <a:solidFill>
                  <a:schemeClr val="bg1"/>
                </a:solidFill>
              </a:rPr>
              <a:t>Reaching and Enrolling the Uninsured: Early Efforts to Implement the Affordable Care Act</a:t>
            </a:r>
            <a:r>
              <a:rPr lang="en-US" sz="1400" dirty="0" smtClean="0">
                <a:solidFill>
                  <a:schemeClr val="bg1"/>
                </a:solidFill>
              </a:rPr>
              <a:t>. October 2013.</a:t>
            </a:r>
            <a:endParaRPr lang="en-US" sz="1400" dirty="0">
              <a:solidFill>
                <a:schemeClr val="bg1"/>
              </a:solidFill>
            </a:endParaRPr>
          </a:p>
        </p:txBody>
      </p:sp>
    </p:spTree>
    <p:extLst>
      <p:ext uri="{BB962C8B-B14F-4D97-AF65-F5344CB8AC3E}">
        <p14:creationId xmlns:p14="http://schemas.microsoft.com/office/powerpoint/2010/main" val="2355324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 y="76200"/>
            <a:ext cx="8991600" cy="533401"/>
          </a:xfrm>
        </p:spPr>
        <p:txBody>
          <a:bodyPr/>
          <a:lstStyle/>
          <a:p>
            <a:r>
              <a:rPr lang="en-US" sz="3000" dirty="0" smtClean="0"/>
              <a:t>Lessons from CHIPRA Quality Demonstrations</a:t>
            </a:r>
          </a:p>
        </p:txBody>
      </p:sp>
      <p:sp>
        <p:nvSpPr>
          <p:cNvPr id="3" name="Content Placeholder 2"/>
          <p:cNvSpPr>
            <a:spLocks noGrp="1"/>
          </p:cNvSpPr>
          <p:nvPr>
            <p:ph idx="1"/>
          </p:nvPr>
        </p:nvSpPr>
        <p:spPr>
          <a:xfrm>
            <a:off x="609600" y="685800"/>
            <a:ext cx="8305800" cy="5181600"/>
          </a:xfrm>
        </p:spPr>
        <p:txBody>
          <a:bodyPr/>
          <a:lstStyle/>
          <a:p>
            <a:pPr marL="0" indent="0">
              <a:buNone/>
              <a:defRPr/>
            </a:pPr>
            <a:r>
              <a:rPr lang="en-US" sz="2400" b="1" dirty="0" smtClean="0"/>
              <a:t>Goals and Activities</a:t>
            </a:r>
          </a:p>
          <a:p>
            <a:pPr>
              <a:defRPr/>
            </a:pPr>
            <a:r>
              <a:rPr lang="en-US" sz="1800" dirty="0" smtClean="0"/>
              <a:t>Quality Improvement Collaboratives</a:t>
            </a:r>
          </a:p>
          <a:p>
            <a:pPr lvl="1">
              <a:buFont typeface="Arial" panose="020B0604020202020204" pitchFamily="34" charset="0"/>
              <a:buChar char="−"/>
              <a:defRPr/>
            </a:pPr>
            <a:r>
              <a:rPr lang="en-US" sz="1600" dirty="0" smtClean="0"/>
              <a:t>Patient-Centered Medical Homes</a:t>
            </a:r>
          </a:p>
          <a:p>
            <a:pPr lvl="1">
              <a:buFont typeface="Arial" panose="020B0604020202020204" pitchFamily="34" charset="0"/>
              <a:buChar char="−"/>
              <a:defRPr/>
            </a:pPr>
            <a:r>
              <a:rPr lang="en-US" sz="1600" dirty="0" smtClean="0"/>
              <a:t>Use of Children’s Core Measures Set</a:t>
            </a:r>
          </a:p>
          <a:p>
            <a:pPr lvl="1">
              <a:buFont typeface="Arial" panose="020B0604020202020204" pitchFamily="34" charset="0"/>
              <a:buChar char="−"/>
              <a:defRPr/>
            </a:pPr>
            <a:r>
              <a:rPr lang="en-US" sz="1600" dirty="0" smtClean="0"/>
              <a:t>Practice-Level quality measurement to identify problem areas/monitor progress</a:t>
            </a:r>
          </a:p>
          <a:p>
            <a:pPr lvl="1">
              <a:buFont typeface="Arial" panose="020B0604020202020204" pitchFamily="34" charset="0"/>
              <a:buChar char="−"/>
              <a:defRPr/>
            </a:pPr>
            <a:r>
              <a:rPr lang="en-US" sz="1600" dirty="0" smtClean="0"/>
              <a:t>Improve Quality Improvement skills and knowledge</a:t>
            </a:r>
          </a:p>
          <a:p>
            <a:pPr>
              <a:defRPr/>
            </a:pPr>
            <a:r>
              <a:rPr lang="en-US" sz="2000" dirty="0" smtClean="0"/>
              <a:t>Practice facilitation/coaching to build internal capacity to transform</a:t>
            </a:r>
            <a:endParaRPr lang="en-US" sz="2000" dirty="0"/>
          </a:p>
          <a:p>
            <a:pPr>
              <a:defRPr/>
            </a:pPr>
            <a:r>
              <a:rPr lang="en-US" sz="2000" dirty="0" smtClean="0"/>
              <a:t>Workforce Augmentation (care coordinators; QI specialists)</a:t>
            </a:r>
          </a:p>
          <a:p>
            <a:pPr>
              <a:defRPr/>
            </a:pPr>
            <a:r>
              <a:rPr lang="en-US" sz="2000" dirty="0" smtClean="0"/>
              <a:t>Patient/Family Engagement (advisory councils)</a:t>
            </a:r>
            <a:endParaRPr lang="en-US" sz="2000" dirty="0"/>
          </a:p>
          <a:p>
            <a:pPr>
              <a:buFont typeface="Arial" panose="020B0604020202020204" pitchFamily="34" charset="0"/>
              <a:buChar char="•"/>
              <a:defRPr/>
            </a:pPr>
            <a:endParaRPr lang="en-US" sz="2000" dirty="0" smtClean="0"/>
          </a:p>
          <a:p>
            <a:pPr marL="0" indent="0">
              <a:buNone/>
              <a:defRPr/>
            </a:pPr>
            <a:r>
              <a:rPr lang="en-US" sz="2400" b="1" dirty="0" smtClean="0"/>
              <a:t>Challenges</a:t>
            </a:r>
          </a:p>
          <a:p>
            <a:pPr>
              <a:defRPr/>
            </a:pPr>
            <a:r>
              <a:rPr lang="en-US" sz="2000" dirty="0" smtClean="0"/>
              <a:t>Data Collection/Analysis was considered burdensome</a:t>
            </a:r>
          </a:p>
          <a:p>
            <a:pPr>
              <a:defRPr/>
            </a:pPr>
            <a:r>
              <a:rPr lang="en-US" sz="2000" dirty="0" smtClean="0"/>
              <a:t>Difficult with Family Engagement</a:t>
            </a:r>
          </a:p>
          <a:p>
            <a:pPr>
              <a:defRPr/>
            </a:pPr>
            <a:r>
              <a:rPr lang="en-US" sz="2000" dirty="0" smtClean="0"/>
              <a:t>Not just clinical QI but complex practice transformation</a:t>
            </a:r>
          </a:p>
          <a:p>
            <a:pPr>
              <a:defRPr/>
            </a:pPr>
            <a:r>
              <a:rPr lang="en-US" sz="2000" dirty="0" smtClean="0"/>
              <a:t>Sustainability (need to partner with other payers and change agents)</a:t>
            </a:r>
            <a:endParaRPr lang="en-US" sz="2000" dirty="0"/>
          </a:p>
        </p:txBody>
      </p:sp>
      <p:sp>
        <p:nvSpPr>
          <p:cNvPr id="5" name="Line 4"/>
          <p:cNvSpPr>
            <a:spLocks noChangeShapeType="1"/>
          </p:cNvSpPr>
          <p:nvPr/>
        </p:nvSpPr>
        <p:spPr bwMode="auto">
          <a:xfrm>
            <a:off x="762000" y="6096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2" name="TextBox 1"/>
          <p:cNvSpPr txBox="1"/>
          <p:nvPr/>
        </p:nvSpPr>
        <p:spPr>
          <a:xfrm>
            <a:off x="228600" y="5943600"/>
            <a:ext cx="4724400" cy="954107"/>
          </a:xfrm>
          <a:prstGeom prst="rect">
            <a:avLst/>
          </a:prstGeom>
          <a:noFill/>
        </p:spPr>
        <p:txBody>
          <a:bodyPr wrap="square" rtlCol="0">
            <a:spAutoFit/>
          </a:bodyPr>
          <a:lstStyle/>
          <a:p>
            <a:pPr lvl="0"/>
            <a:r>
              <a:rPr lang="en-US" sz="1400" dirty="0">
                <a:solidFill>
                  <a:srgbClr val="FFFFFF"/>
                </a:solidFill>
              </a:rPr>
              <a:t>Source: </a:t>
            </a:r>
            <a:r>
              <a:rPr lang="en-US" sz="1400" dirty="0" smtClean="0">
                <a:solidFill>
                  <a:srgbClr val="FFFFFF"/>
                </a:solidFill>
              </a:rPr>
              <a:t>Devers, K et al., “Nine States’ Use of Collaboratives to Improve Children’s Health Care Quality in Medicaid and CHIP.” </a:t>
            </a:r>
            <a:r>
              <a:rPr lang="en-US" sz="1400" i="1" dirty="0" smtClean="0">
                <a:solidFill>
                  <a:srgbClr val="FFFFFF"/>
                </a:solidFill>
              </a:rPr>
              <a:t>Academic Pediatrics</a:t>
            </a:r>
            <a:r>
              <a:rPr lang="en-US" sz="1400" dirty="0" smtClean="0">
                <a:solidFill>
                  <a:srgbClr val="FFFFFF"/>
                </a:solidFill>
              </a:rPr>
              <a:t>; </a:t>
            </a:r>
            <a:r>
              <a:rPr lang="en-US" sz="1400" dirty="0" err="1" smtClean="0">
                <a:solidFill>
                  <a:srgbClr val="FFFFFF"/>
                </a:solidFill>
              </a:rPr>
              <a:t>Vol</a:t>
            </a:r>
            <a:r>
              <a:rPr lang="en-US" sz="1400" dirty="0" smtClean="0">
                <a:solidFill>
                  <a:srgbClr val="FFFFFF"/>
                </a:solidFill>
              </a:rPr>
              <a:t> 13, No. 6S, Nov-Dec 2013.</a:t>
            </a:r>
            <a:endParaRPr lang="en-US" sz="1400" dirty="0"/>
          </a:p>
        </p:txBody>
      </p:sp>
    </p:spTree>
    <p:extLst>
      <p:ext uri="{BB962C8B-B14F-4D97-AF65-F5344CB8AC3E}">
        <p14:creationId xmlns:p14="http://schemas.microsoft.com/office/powerpoint/2010/main" val="1708786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74612"/>
            <a:ext cx="8458200" cy="687388"/>
          </a:xfrm>
        </p:spPr>
        <p:txBody>
          <a:bodyPr/>
          <a:lstStyle/>
          <a:p>
            <a:pPr marL="0" indent="0">
              <a:defRPr/>
            </a:pPr>
            <a:r>
              <a:rPr lang="en-US" sz="3200" dirty="0"/>
              <a:t>Ingredients for Successful Reform</a:t>
            </a:r>
          </a:p>
        </p:txBody>
      </p:sp>
      <p:sp>
        <p:nvSpPr>
          <p:cNvPr id="3" name="Content Placeholder 2"/>
          <p:cNvSpPr>
            <a:spLocks noGrp="1"/>
          </p:cNvSpPr>
          <p:nvPr>
            <p:ph idx="1"/>
          </p:nvPr>
        </p:nvSpPr>
        <p:spPr>
          <a:xfrm>
            <a:off x="647700" y="1066800"/>
            <a:ext cx="7772400" cy="4495800"/>
          </a:xfrm>
        </p:spPr>
        <p:txBody>
          <a:bodyPr/>
          <a:lstStyle/>
          <a:p>
            <a:pPr marL="0" indent="0" algn="ctr">
              <a:buNone/>
              <a:defRPr/>
            </a:pPr>
            <a:r>
              <a:rPr lang="en-US" sz="2000" b="1" dirty="0" smtClean="0"/>
              <a:t>Triple Aim: Improve </a:t>
            </a:r>
            <a:r>
              <a:rPr lang="en-US" sz="2000" b="1" dirty="0"/>
              <a:t>Population Health, </a:t>
            </a:r>
            <a:r>
              <a:rPr lang="en-US" sz="2000" b="1" dirty="0" smtClean="0"/>
              <a:t>Enhance </a:t>
            </a:r>
            <a:r>
              <a:rPr lang="en-US" sz="2000" b="1" dirty="0"/>
              <a:t>Patient Experience, and </a:t>
            </a:r>
            <a:r>
              <a:rPr lang="en-US" sz="2000" b="1" dirty="0" smtClean="0"/>
              <a:t>Constrain </a:t>
            </a:r>
            <a:r>
              <a:rPr lang="en-US" sz="2000" b="1" dirty="0"/>
              <a:t>Cost </a:t>
            </a:r>
            <a:r>
              <a:rPr lang="en-US" sz="2000" b="1" dirty="0" smtClean="0"/>
              <a:t>Increases</a:t>
            </a:r>
          </a:p>
          <a:p>
            <a:pPr marL="0" indent="0">
              <a:buNone/>
              <a:defRPr/>
            </a:pPr>
            <a:endParaRPr lang="en-US" sz="2000" b="1" dirty="0"/>
          </a:p>
          <a:p>
            <a:pPr>
              <a:buFont typeface="Arial" panose="020B0604020202020204" pitchFamily="34" charset="0"/>
              <a:buChar char="•"/>
              <a:defRPr/>
            </a:pPr>
            <a:r>
              <a:rPr lang="en-US" sz="2000" dirty="0" smtClean="0"/>
              <a:t>Public/Private Partnerships: Share Information, discuss common goals, showcase innovations across settings</a:t>
            </a:r>
          </a:p>
          <a:p>
            <a:pPr lvl="1">
              <a:buFont typeface="Arial" panose="020B0604020202020204" pitchFamily="34" charset="0"/>
              <a:buChar char="•"/>
              <a:defRPr/>
            </a:pPr>
            <a:r>
              <a:rPr lang="en-US" sz="1600" dirty="0" smtClean="0"/>
              <a:t>Leadership</a:t>
            </a:r>
          </a:p>
          <a:p>
            <a:pPr lvl="1">
              <a:buFont typeface="Arial" panose="020B0604020202020204" pitchFamily="34" charset="0"/>
              <a:buChar char="•"/>
              <a:defRPr/>
            </a:pPr>
            <a:r>
              <a:rPr lang="en-US" sz="1600" dirty="0" smtClean="0"/>
              <a:t>Trust </a:t>
            </a:r>
          </a:p>
          <a:p>
            <a:pPr lvl="1">
              <a:buFont typeface="Arial" panose="020B0604020202020204" pitchFamily="34" charset="0"/>
              <a:buChar char="•"/>
              <a:defRPr/>
            </a:pPr>
            <a:r>
              <a:rPr lang="en-US" sz="1600" dirty="0" smtClean="0"/>
              <a:t>Communications Channels</a:t>
            </a:r>
          </a:p>
          <a:p>
            <a:pPr>
              <a:buFont typeface="Arial" panose="020B0604020202020204" pitchFamily="34" charset="0"/>
              <a:buChar char="•"/>
              <a:defRPr/>
            </a:pPr>
            <a:r>
              <a:rPr lang="en-US" sz="2000" dirty="0" smtClean="0"/>
              <a:t>Research, Data and Evidence (including HIT/HIE infrastructure)</a:t>
            </a:r>
          </a:p>
          <a:p>
            <a:pPr lvl="1">
              <a:buFont typeface="Arial" panose="020B0604020202020204" pitchFamily="34" charset="0"/>
              <a:buChar char="•"/>
              <a:defRPr/>
            </a:pPr>
            <a:r>
              <a:rPr lang="en-US" sz="1600" dirty="0" smtClean="0"/>
              <a:t>Drivers to determine which direction to take</a:t>
            </a:r>
          </a:p>
          <a:p>
            <a:pPr lvl="1">
              <a:buFont typeface="Arial" panose="020B0604020202020204" pitchFamily="34" charset="0"/>
              <a:buChar char="•"/>
              <a:defRPr/>
            </a:pPr>
            <a:r>
              <a:rPr lang="en-US" sz="1600" dirty="0" smtClean="0"/>
              <a:t>Understand if improvement is occurring</a:t>
            </a:r>
          </a:p>
          <a:p>
            <a:pPr>
              <a:buFont typeface="Arial" panose="020B0604020202020204" pitchFamily="34" charset="0"/>
              <a:buChar char="•"/>
              <a:defRPr/>
            </a:pPr>
            <a:r>
              <a:rPr lang="en-US" sz="2000" dirty="0" smtClean="0"/>
              <a:t>Patient-Centeredness and Empowerment</a:t>
            </a:r>
          </a:p>
          <a:p>
            <a:pPr lvl="1">
              <a:buFont typeface="Arial" panose="020B0604020202020204" pitchFamily="34" charset="0"/>
              <a:buChar char="•"/>
              <a:defRPr/>
            </a:pPr>
            <a:r>
              <a:rPr lang="en-US" sz="1600" dirty="0" smtClean="0"/>
              <a:t>Give patients/families data and attitude for collaborative decision-making with their practitioners and health care team, and other community-based resources </a:t>
            </a:r>
          </a:p>
          <a:p>
            <a:pPr>
              <a:buFont typeface="Arial" panose="020B0604020202020204" pitchFamily="34" charset="0"/>
              <a:buChar char="•"/>
              <a:defRPr/>
            </a:pPr>
            <a:endParaRPr lang="en-US" sz="2000" dirty="0" smtClean="0"/>
          </a:p>
        </p:txBody>
      </p:sp>
      <p:sp>
        <p:nvSpPr>
          <p:cNvPr id="5" name="Line 4"/>
          <p:cNvSpPr>
            <a:spLocks noChangeShapeType="1"/>
          </p:cNvSpPr>
          <p:nvPr/>
        </p:nvSpPr>
        <p:spPr bwMode="auto">
          <a:xfrm>
            <a:off x="762000" y="7620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
        <p:nvSpPr>
          <p:cNvPr id="6" name="TextBox 5"/>
          <p:cNvSpPr txBox="1"/>
          <p:nvPr/>
        </p:nvSpPr>
        <p:spPr>
          <a:xfrm>
            <a:off x="228600" y="6019800"/>
            <a:ext cx="4724400" cy="738664"/>
          </a:xfrm>
          <a:prstGeom prst="rect">
            <a:avLst/>
          </a:prstGeom>
          <a:noFill/>
        </p:spPr>
        <p:txBody>
          <a:bodyPr wrap="square" rtlCol="0">
            <a:spAutoFit/>
          </a:bodyPr>
          <a:lstStyle/>
          <a:p>
            <a:pPr lvl="0"/>
            <a:r>
              <a:rPr lang="en-US" sz="1400" dirty="0">
                <a:solidFill>
                  <a:srgbClr val="FFFFFF"/>
                </a:solidFill>
              </a:rPr>
              <a:t>Source: </a:t>
            </a:r>
            <a:r>
              <a:rPr lang="en-US" sz="1400" dirty="0" smtClean="0">
                <a:solidFill>
                  <a:srgbClr val="FFFFFF"/>
                </a:solidFill>
              </a:rPr>
              <a:t>Adapted from </a:t>
            </a:r>
            <a:r>
              <a:rPr lang="en-US" sz="1400" dirty="0" err="1" smtClean="0">
                <a:solidFill>
                  <a:srgbClr val="FFFFFF"/>
                </a:solidFill>
              </a:rPr>
              <a:t>Steinwald</a:t>
            </a:r>
            <a:r>
              <a:rPr lang="en-US" sz="1400" dirty="0" smtClean="0">
                <a:solidFill>
                  <a:srgbClr val="FFFFFF"/>
                </a:solidFill>
              </a:rPr>
              <a:t>, B., et al. </a:t>
            </a:r>
            <a:r>
              <a:rPr lang="en-US" sz="1400" i="1" dirty="0" smtClean="0">
                <a:solidFill>
                  <a:srgbClr val="FFFFFF"/>
                </a:solidFill>
              </a:rPr>
              <a:t>Transforming Health and Health Care: Focus on Maryland</a:t>
            </a:r>
            <a:r>
              <a:rPr lang="en-US" sz="1400" dirty="0" smtClean="0">
                <a:solidFill>
                  <a:srgbClr val="FFFFFF"/>
                </a:solidFill>
              </a:rPr>
              <a:t>, AcademyHealth. December 2013.</a:t>
            </a:r>
            <a:endParaRPr lang="en-US" sz="1400" dirty="0"/>
          </a:p>
        </p:txBody>
      </p:sp>
    </p:spTree>
    <p:extLst>
      <p:ext uri="{BB962C8B-B14F-4D97-AF65-F5344CB8AC3E}">
        <p14:creationId xmlns:p14="http://schemas.microsoft.com/office/powerpoint/2010/main" val="1708786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0"/>
            <a:ext cx="8458200" cy="685800"/>
          </a:xfrm>
        </p:spPr>
        <p:txBody>
          <a:bodyPr/>
          <a:lstStyle/>
          <a:p>
            <a:r>
              <a:rPr lang="en-US" sz="3200" dirty="0" smtClean="0"/>
              <a:t>What Role Can Philanthropy Play?</a:t>
            </a:r>
          </a:p>
        </p:txBody>
      </p:sp>
      <p:sp>
        <p:nvSpPr>
          <p:cNvPr id="3" name="Content Placeholder 2"/>
          <p:cNvSpPr>
            <a:spLocks noGrp="1"/>
          </p:cNvSpPr>
          <p:nvPr>
            <p:ph idx="1"/>
          </p:nvPr>
        </p:nvSpPr>
        <p:spPr>
          <a:xfrm>
            <a:off x="419100" y="762000"/>
            <a:ext cx="8191500" cy="5105400"/>
          </a:xfrm>
        </p:spPr>
        <p:txBody>
          <a:bodyPr/>
          <a:lstStyle/>
          <a:p>
            <a:pPr>
              <a:buFont typeface="Arial" panose="020B0604020202020204" pitchFamily="34" charset="0"/>
              <a:buChar char="•"/>
              <a:defRPr/>
            </a:pPr>
            <a:r>
              <a:rPr lang="en-US" sz="1800" dirty="0" smtClean="0"/>
              <a:t>Help convene stakeholders and share lessons/best practices</a:t>
            </a:r>
          </a:p>
          <a:p>
            <a:pPr>
              <a:buFont typeface="Arial" panose="020B0604020202020204" pitchFamily="34" charset="0"/>
              <a:buChar char="•"/>
              <a:defRPr/>
            </a:pPr>
            <a:r>
              <a:rPr lang="en-US" sz="1800" dirty="0" smtClean="0"/>
              <a:t>Help develop other improvement partnerships (e.g., National Improvement Partnership Network [MD Pediatric Improvement Partnership])</a:t>
            </a:r>
          </a:p>
          <a:p>
            <a:pPr>
              <a:buFont typeface="Arial" panose="020B0604020202020204" pitchFamily="34" charset="0"/>
              <a:buChar char="•"/>
              <a:defRPr/>
            </a:pPr>
            <a:r>
              <a:rPr lang="en-US" sz="1800" dirty="0" smtClean="0"/>
              <a:t>Participate in collaboratives (e.g., bring expertise; participate in goal establishment; help develop measures/materials; help initiatives engage with families/communities)</a:t>
            </a:r>
          </a:p>
          <a:p>
            <a:pPr>
              <a:buFont typeface="Arial" panose="020B0604020202020204" pitchFamily="34" charset="0"/>
              <a:buChar char="•"/>
              <a:defRPr/>
            </a:pPr>
            <a:r>
              <a:rPr lang="en-US" sz="1800" dirty="0"/>
              <a:t>Support/leverage state/university partnerships</a:t>
            </a:r>
          </a:p>
          <a:p>
            <a:pPr>
              <a:buFont typeface="Arial" panose="020B0604020202020204" pitchFamily="34" charset="0"/>
              <a:buChar char="•"/>
              <a:defRPr/>
            </a:pPr>
            <a:r>
              <a:rPr lang="en-US" sz="1800" dirty="0"/>
              <a:t>Help fund community needs assessments</a:t>
            </a:r>
          </a:p>
          <a:p>
            <a:pPr>
              <a:buFont typeface="Arial" panose="020B0604020202020204" pitchFamily="34" charset="0"/>
              <a:buChar char="•"/>
              <a:defRPr/>
            </a:pPr>
            <a:r>
              <a:rPr lang="en-US" sz="1800" dirty="0" smtClean="0"/>
              <a:t>Support organizational policy changes to improve population health (e.g., bike trails; safe walking; sugary drinks initiatives)</a:t>
            </a:r>
          </a:p>
          <a:p>
            <a:pPr>
              <a:buFont typeface="Arial" panose="020B0604020202020204" pitchFamily="34" charset="0"/>
              <a:buChar char="•"/>
              <a:defRPr/>
            </a:pPr>
            <a:r>
              <a:rPr lang="en-US" sz="1800" dirty="0"/>
              <a:t>Help promote health and wellness at community </a:t>
            </a:r>
            <a:r>
              <a:rPr lang="en-US" sz="1800" dirty="0" smtClean="0"/>
              <a:t>level</a:t>
            </a:r>
          </a:p>
          <a:p>
            <a:pPr>
              <a:buFont typeface="Arial" panose="020B0604020202020204" pitchFamily="34" charset="0"/>
              <a:buChar char="•"/>
              <a:defRPr/>
            </a:pPr>
            <a:r>
              <a:rPr lang="en-US" sz="1800" dirty="0" smtClean="0"/>
              <a:t>Support health plan cooperatives (e.g., funding for marketing)</a:t>
            </a:r>
            <a:endParaRPr lang="en-US" sz="1800" dirty="0"/>
          </a:p>
          <a:p>
            <a:pPr>
              <a:buFont typeface="Arial" panose="020B0604020202020204" pitchFamily="34" charset="0"/>
              <a:buChar char="•"/>
              <a:defRPr/>
            </a:pPr>
            <a:r>
              <a:rPr lang="en-US" sz="1800" dirty="0" smtClean="0"/>
              <a:t>Support </a:t>
            </a:r>
            <a:r>
              <a:rPr lang="en-US" sz="1800" dirty="0"/>
              <a:t>FQHC/CHC/ECP </a:t>
            </a:r>
            <a:r>
              <a:rPr lang="en-US" sz="1800" dirty="0" smtClean="0"/>
              <a:t>transformation</a:t>
            </a:r>
            <a:endParaRPr lang="en-US" sz="1800" dirty="0"/>
          </a:p>
          <a:p>
            <a:pPr>
              <a:buFont typeface="Arial" panose="020B0604020202020204" pitchFamily="34" charset="0"/>
              <a:buChar char="•"/>
              <a:defRPr/>
            </a:pPr>
            <a:r>
              <a:rPr lang="en-US" sz="1800" dirty="0" smtClean="0"/>
              <a:t>Support solutions for residual uninsured</a:t>
            </a:r>
          </a:p>
          <a:p>
            <a:pPr>
              <a:buFont typeface="Arial" panose="020B0604020202020204" pitchFamily="34" charset="0"/>
              <a:buChar char="•"/>
              <a:defRPr/>
            </a:pPr>
            <a:r>
              <a:rPr lang="en-US" sz="1800" dirty="0" smtClean="0"/>
              <a:t>Help elevate child and adolescent health policy agenda on an ongoing basis – not just as a single intervention</a:t>
            </a:r>
          </a:p>
          <a:p>
            <a:pPr marL="0" indent="0">
              <a:buFontTx/>
              <a:buNone/>
              <a:defRPr/>
            </a:pPr>
            <a:endParaRPr lang="en-US" dirty="0"/>
          </a:p>
        </p:txBody>
      </p:sp>
      <p:sp>
        <p:nvSpPr>
          <p:cNvPr id="5" name="Line 4"/>
          <p:cNvSpPr>
            <a:spLocks noChangeShapeType="1"/>
          </p:cNvSpPr>
          <p:nvPr/>
        </p:nvSpPr>
        <p:spPr bwMode="auto">
          <a:xfrm>
            <a:off x="762000" y="6858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1708786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381000" y="1447800"/>
            <a:ext cx="8077200" cy="3505200"/>
          </a:xfrm>
        </p:spPr>
        <p:txBody>
          <a:bodyPr/>
          <a:lstStyle/>
          <a:p>
            <a:r>
              <a:rPr lang="en-US" dirty="0" smtClean="0"/>
              <a:t/>
            </a:r>
            <a:br>
              <a:rPr lang="en-US" dirty="0" smtClean="0"/>
            </a:br>
            <a:r>
              <a:rPr lang="en-US" sz="2800" dirty="0" smtClean="0"/>
              <a:t>Enrique Martinez-Vidal</a:t>
            </a:r>
            <a:br>
              <a:rPr lang="en-US" sz="2800" dirty="0" smtClean="0"/>
            </a:br>
            <a:r>
              <a:rPr lang="en-US" sz="2800" dirty="0" smtClean="0">
                <a:hlinkClick r:id="rId3"/>
              </a:rPr>
              <a:t>enrique.martinez-vidal@academyhealth.org</a:t>
            </a:r>
            <a:r>
              <a:rPr lang="en-US" sz="2800" dirty="0" smtClean="0"/>
              <a:t/>
            </a:r>
            <a:br>
              <a:rPr lang="en-US" sz="2800" dirty="0" smtClean="0"/>
            </a:br>
            <a:r>
              <a:rPr lang="en-US" sz="2800" dirty="0" smtClean="0"/>
              <a:t>202-292-6729</a:t>
            </a:r>
            <a:br>
              <a:rPr lang="en-US" sz="2800" dirty="0" smtClean="0"/>
            </a:br>
            <a:r>
              <a:rPr lang="en-US" sz="2800" dirty="0"/>
              <a:t/>
            </a:r>
            <a:br>
              <a:rPr lang="en-US" sz="2800" dirty="0"/>
            </a:br>
            <a:r>
              <a:rPr lang="en-US" sz="2800" dirty="0" smtClean="0">
                <a:hlinkClick r:id="rId4"/>
              </a:rPr>
              <a:t>www.academyhealth.org</a:t>
            </a:r>
            <a:r>
              <a:rPr lang="en-US" sz="2800" dirty="0" smtClean="0"/>
              <a:t/>
            </a:r>
            <a:br>
              <a:rPr lang="en-US" sz="2800" dirty="0" smtClean="0"/>
            </a:br>
            <a:r>
              <a:rPr lang="en-US" sz="2800" dirty="0" smtClean="0">
                <a:hlinkClick r:id="rId5"/>
              </a:rPr>
              <a:t>www.statecoverage.org</a:t>
            </a:r>
            <a:r>
              <a:rPr lang="en-US" sz="2800" dirty="0" smtClean="0"/>
              <a:t/>
            </a:r>
            <a:br>
              <a:rPr lang="en-US" sz="2800" dirty="0" smtClean="0"/>
            </a:br>
            <a:r>
              <a:rPr lang="en-US" sz="2800" dirty="0" smtClean="0">
                <a:hlinkClick r:id="rId6"/>
              </a:rPr>
              <a:t>www.statenetwork.org</a:t>
            </a:r>
            <a:r>
              <a:rPr lang="en-US" sz="2800" dirty="0" smtClean="0"/>
              <a:t/>
            </a:r>
            <a:br>
              <a:rPr lang="en-US" sz="2800" dirty="0" smtClean="0"/>
            </a:br>
            <a:r>
              <a:rPr lang="en-US" sz="2800" dirty="0" smtClean="0"/>
              <a:t/>
            </a:r>
            <a:br>
              <a:rPr lang="en-US" sz="2800" dirty="0" smtClean="0"/>
            </a:br>
            <a:endParaRPr lang="en-US" sz="2800" dirty="0" smtClean="0"/>
          </a:p>
        </p:txBody>
      </p:sp>
      <p:sp>
        <p:nvSpPr>
          <p:cNvPr id="3" name="Line 4"/>
          <p:cNvSpPr>
            <a:spLocks noChangeShapeType="1"/>
          </p:cNvSpPr>
          <p:nvPr/>
        </p:nvSpPr>
        <p:spPr bwMode="auto">
          <a:xfrm>
            <a:off x="685800" y="990600"/>
            <a:ext cx="7696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2" name="TextBox 1"/>
          <p:cNvSpPr txBox="1"/>
          <p:nvPr/>
        </p:nvSpPr>
        <p:spPr>
          <a:xfrm>
            <a:off x="1258824" y="228600"/>
            <a:ext cx="6248400" cy="584775"/>
          </a:xfrm>
          <a:prstGeom prst="rect">
            <a:avLst/>
          </a:prstGeom>
          <a:noFill/>
        </p:spPr>
        <p:txBody>
          <a:bodyPr wrap="square" rtlCol="0">
            <a:spAutoFit/>
          </a:bodyPr>
          <a:lstStyle/>
          <a:p>
            <a:pPr algn="ctr"/>
            <a:r>
              <a:rPr lang="en-US" sz="3200" b="1" dirty="0" smtClean="0">
                <a:solidFill>
                  <a:srgbClr val="FFC000"/>
                </a:solidFill>
              </a:rPr>
              <a:t>THANK YOU!</a:t>
            </a:r>
            <a:endParaRPr lang="en-US" sz="3200" b="1" dirty="0">
              <a:solidFill>
                <a:srgbClr val="FFC000"/>
              </a:solidFill>
            </a:endParaRPr>
          </a:p>
        </p:txBody>
      </p:sp>
    </p:spTree>
    <p:extLst>
      <p:ext uri="{BB962C8B-B14F-4D97-AF65-F5344CB8AC3E}">
        <p14:creationId xmlns:p14="http://schemas.microsoft.com/office/powerpoint/2010/main" val="3209086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41363" y="76200"/>
            <a:ext cx="7772400" cy="762000"/>
          </a:xfrm>
        </p:spPr>
        <p:txBody>
          <a:bodyPr/>
          <a:lstStyle/>
          <a:p>
            <a:r>
              <a:rPr lang="en-US" altLang="en-US" sz="3200" b="1" dirty="0" smtClean="0">
                <a:solidFill>
                  <a:srgbClr val="FFC000"/>
                </a:solidFill>
              </a:rPr>
              <a:t>Maryland Has 5.9 Million People</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95032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TextBox 3"/>
          <p:cNvSpPr txBox="1">
            <a:spLocks noChangeArrowheads="1"/>
          </p:cNvSpPr>
          <p:nvPr/>
        </p:nvSpPr>
        <p:spPr bwMode="auto">
          <a:xfrm>
            <a:off x="304800" y="6096000"/>
            <a:ext cx="510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400" dirty="0">
                <a:solidFill>
                  <a:schemeClr val="bg1"/>
                </a:solidFill>
              </a:rPr>
              <a:t>Source: Map prepared by the Maryland Department of Planning, </a:t>
            </a:r>
            <a:r>
              <a:rPr lang="en-US" altLang="en-US" sz="1400" dirty="0" smtClean="0">
                <a:solidFill>
                  <a:schemeClr val="bg1"/>
                </a:solidFill>
              </a:rPr>
              <a:t>from </a:t>
            </a:r>
            <a:r>
              <a:rPr lang="en-US" altLang="en-US" sz="1400" dirty="0">
                <a:solidFill>
                  <a:schemeClr val="bg1"/>
                </a:solidFill>
              </a:rPr>
              <a:t>the U.S. Census </a:t>
            </a:r>
            <a:r>
              <a:rPr lang="en-US" altLang="en-US" sz="1400" dirty="0" smtClean="0">
                <a:solidFill>
                  <a:schemeClr val="bg1"/>
                </a:solidFill>
              </a:rPr>
              <a:t>Bureau.</a:t>
            </a:r>
            <a:endParaRPr lang="en-US" altLang="en-US" sz="14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546975"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019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 y="152400"/>
            <a:ext cx="8763000" cy="568583"/>
          </a:xfrm>
        </p:spPr>
        <p:txBody>
          <a:bodyPr/>
          <a:lstStyle/>
          <a:p>
            <a:r>
              <a:rPr lang="en-US" altLang="en-US" sz="3200" b="1" dirty="0" smtClean="0">
                <a:solidFill>
                  <a:srgbClr val="FFC000"/>
                </a:solidFill>
              </a:rPr>
              <a:t>Maryland is Racially &amp; Ethnically Diverse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81" y="838200"/>
            <a:ext cx="884321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4"/>
          <p:cNvSpPr>
            <a:spLocks noChangeShapeType="1"/>
          </p:cNvSpPr>
          <p:nvPr/>
        </p:nvSpPr>
        <p:spPr bwMode="auto">
          <a:xfrm>
            <a:off x="762000" y="838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2419344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228600"/>
            <a:ext cx="8747125" cy="914400"/>
          </a:xfrm>
        </p:spPr>
        <p:txBody>
          <a:bodyPr/>
          <a:lstStyle/>
          <a:p>
            <a:r>
              <a:rPr lang="en-US" altLang="en-US" sz="3200" b="1" dirty="0" smtClean="0">
                <a:solidFill>
                  <a:srgbClr val="FFC000"/>
                </a:solidFill>
              </a:rPr>
              <a:t>Maryland is an Affluent State </a:t>
            </a:r>
            <a:br>
              <a:rPr lang="en-US" altLang="en-US" sz="3200" b="1" dirty="0" smtClean="0">
                <a:solidFill>
                  <a:srgbClr val="FFC000"/>
                </a:solidFill>
              </a:rPr>
            </a:br>
            <a:r>
              <a:rPr lang="en-US" altLang="en-US" sz="3200" b="1" dirty="0" smtClean="0">
                <a:solidFill>
                  <a:srgbClr val="FFC000"/>
                </a:solidFill>
              </a:rPr>
              <a:t>With Pockets of Poverty</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447800"/>
            <a:ext cx="8553450" cy="440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TextBox 3"/>
          <p:cNvSpPr txBox="1">
            <a:spLocks noChangeArrowheads="1"/>
          </p:cNvSpPr>
          <p:nvPr/>
        </p:nvSpPr>
        <p:spPr bwMode="auto">
          <a:xfrm>
            <a:off x="346075" y="6096000"/>
            <a:ext cx="397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400" dirty="0">
                <a:solidFill>
                  <a:schemeClr val="bg1"/>
                </a:solidFill>
              </a:rPr>
              <a:t>Source: Bureau of the Census, </a:t>
            </a:r>
            <a:endParaRPr lang="en-US" altLang="en-US" sz="1400" dirty="0" smtClean="0">
              <a:solidFill>
                <a:schemeClr val="bg1"/>
              </a:solidFill>
            </a:endParaRPr>
          </a:p>
          <a:p>
            <a:r>
              <a:rPr lang="en-US" altLang="en-US" sz="1400" dirty="0" smtClean="0">
                <a:solidFill>
                  <a:schemeClr val="bg1"/>
                </a:solidFill>
              </a:rPr>
              <a:t>Small </a:t>
            </a:r>
            <a:r>
              <a:rPr lang="en-US" altLang="en-US" sz="1400" dirty="0">
                <a:solidFill>
                  <a:schemeClr val="bg1"/>
                </a:solidFill>
              </a:rPr>
              <a:t>Area Income and Poverty Estimates</a:t>
            </a:r>
            <a:r>
              <a:rPr lang="en-US" altLang="en-US" sz="1200" dirty="0" smtClean="0">
                <a:solidFill>
                  <a:schemeClr val="bg1"/>
                </a:solidFill>
              </a:rPr>
              <a:t>.</a:t>
            </a:r>
            <a:endParaRPr lang="en-US" altLang="en-US" sz="1200" dirty="0">
              <a:solidFill>
                <a:schemeClr val="bg1"/>
              </a:solidFill>
            </a:endParaRPr>
          </a:p>
        </p:txBody>
      </p:sp>
      <p:sp>
        <p:nvSpPr>
          <p:cNvPr id="8197" name="TextBox 4"/>
          <p:cNvSpPr txBox="1">
            <a:spLocks noChangeArrowheads="1"/>
          </p:cNvSpPr>
          <p:nvPr/>
        </p:nvSpPr>
        <p:spPr bwMode="auto">
          <a:xfrm>
            <a:off x="6096000" y="47244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altLang="en-US" sz="1000" b="1"/>
              <a:t>Somerset</a:t>
            </a:r>
          </a:p>
          <a:p>
            <a:pPr algn="ctr"/>
            <a:r>
              <a:rPr lang="en-US" altLang="en-US" sz="1000" b="1"/>
              <a:t>26.2%</a:t>
            </a:r>
          </a:p>
        </p:txBody>
      </p:sp>
      <p:sp>
        <p:nvSpPr>
          <p:cNvPr id="8198" name="TextBox 6"/>
          <p:cNvSpPr txBox="1">
            <a:spLocks noChangeArrowheads="1"/>
          </p:cNvSpPr>
          <p:nvPr/>
        </p:nvSpPr>
        <p:spPr bwMode="auto">
          <a:xfrm>
            <a:off x="4643438" y="2133600"/>
            <a:ext cx="838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altLang="en-US" sz="1000" b="1"/>
              <a:t>Baltimore City</a:t>
            </a:r>
          </a:p>
          <a:p>
            <a:pPr algn="ctr"/>
            <a:r>
              <a:rPr lang="en-US" altLang="en-US" sz="1000" b="1"/>
              <a:t>24.5%</a:t>
            </a:r>
          </a:p>
        </p:txBody>
      </p:sp>
      <p:sp>
        <p:nvSpPr>
          <p:cNvPr id="8199" name="TextBox 7"/>
          <p:cNvSpPr txBox="1">
            <a:spLocks noChangeArrowheads="1"/>
          </p:cNvSpPr>
          <p:nvPr/>
        </p:nvSpPr>
        <p:spPr bwMode="auto">
          <a:xfrm>
            <a:off x="1447800" y="1546225"/>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altLang="en-US" sz="1000" b="1"/>
              <a:t>Allegany</a:t>
            </a:r>
          </a:p>
          <a:p>
            <a:pPr algn="ctr"/>
            <a:r>
              <a:rPr lang="en-US" altLang="en-US" sz="1000" b="1"/>
              <a:t>19.1%</a:t>
            </a:r>
          </a:p>
        </p:txBody>
      </p:sp>
      <p:sp>
        <p:nvSpPr>
          <p:cNvPr id="8200" name="Text Box 8"/>
          <p:cNvSpPr txBox="1">
            <a:spLocks noChangeArrowheads="1"/>
          </p:cNvSpPr>
          <p:nvPr/>
        </p:nvSpPr>
        <p:spPr bwMode="auto">
          <a:xfrm>
            <a:off x="5959475" y="3098800"/>
            <a:ext cx="800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Caroline 13.1%</a:t>
            </a:r>
            <a:endParaRPr lang="en-US" altLang="en-US" sz="1000">
              <a:latin typeface="Calibri" pitchFamily="34" charset="0"/>
              <a:ea typeface="Calibri" pitchFamily="34" charset="0"/>
              <a:cs typeface="Times New Roman" pitchFamily="18" charset="0"/>
            </a:endParaRPr>
          </a:p>
        </p:txBody>
      </p:sp>
      <p:sp>
        <p:nvSpPr>
          <p:cNvPr id="8201" name="Text Box 10"/>
          <p:cNvSpPr txBox="1">
            <a:spLocks noChangeArrowheads="1"/>
          </p:cNvSpPr>
          <p:nvPr/>
        </p:nvSpPr>
        <p:spPr bwMode="auto">
          <a:xfrm>
            <a:off x="6724650" y="4533900"/>
            <a:ext cx="9620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Worcester 13.0%</a:t>
            </a:r>
            <a:endParaRPr lang="en-US" altLang="en-US" sz="1000">
              <a:latin typeface="Calibri" pitchFamily="34" charset="0"/>
              <a:ea typeface="Calibri" pitchFamily="34" charset="0"/>
              <a:cs typeface="Times New Roman" pitchFamily="18" charset="0"/>
            </a:endParaRPr>
          </a:p>
        </p:txBody>
      </p:sp>
      <p:sp>
        <p:nvSpPr>
          <p:cNvPr id="8202" name="Text Box 12"/>
          <p:cNvSpPr txBox="1">
            <a:spLocks noChangeArrowheads="1"/>
          </p:cNvSpPr>
          <p:nvPr/>
        </p:nvSpPr>
        <p:spPr bwMode="auto">
          <a:xfrm>
            <a:off x="5481638" y="3990975"/>
            <a:ext cx="939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Dorchester 17.5%</a:t>
            </a:r>
            <a:endParaRPr lang="en-US" altLang="en-US" sz="1000">
              <a:latin typeface="Calibri" pitchFamily="34" charset="0"/>
              <a:ea typeface="Calibri" pitchFamily="34" charset="0"/>
              <a:cs typeface="Times New Roman" pitchFamily="18" charset="0"/>
            </a:endParaRPr>
          </a:p>
        </p:txBody>
      </p:sp>
      <p:sp>
        <p:nvSpPr>
          <p:cNvPr id="8203" name="Text Box 13"/>
          <p:cNvSpPr txBox="1">
            <a:spLocks noChangeArrowheads="1"/>
          </p:cNvSpPr>
          <p:nvPr/>
        </p:nvSpPr>
        <p:spPr bwMode="auto">
          <a:xfrm>
            <a:off x="5543550" y="3355975"/>
            <a:ext cx="628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Talbot 10.8%</a:t>
            </a:r>
            <a:endParaRPr lang="en-US" altLang="en-US" sz="1000">
              <a:latin typeface="Calibri" pitchFamily="34" charset="0"/>
              <a:ea typeface="Calibri" pitchFamily="34" charset="0"/>
              <a:cs typeface="Times New Roman" pitchFamily="18" charset="0"/>
            </a:endParaRPr>
          </a:p>
        </p:txBody>
      </p:sp>
      <p:sp>
        <p:nvSpPr>
          <p:cNvPr id="8204" name="Text Box 15"/>
          <p:cNvSpPr txBox="1">
            <a:spLocks noChangeArrowheads="1"/>
          </p:cNvSpPr>
          <p:nvPr/>
        </p:nvSpPr>
        <p:spPr bwMode="auto">
          <a:xfrm>
            <a:off x="6329363" y="4124325"/>
            <a:ext cx="800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Wicomico 17.7%</a:t>
            </a:r>
            <a:endParaRPr lang="en-US" altLang="en-US" sz="1000">
              <a:latin typeface="Calibri" pitchFamily="34" charset="0"/>
              <a:ea typeface="Calibri" pitchFamily="34" charset="0"/>
              <a:cs typeface="Times New Roman" pitchFamily="18" charset="0"/>
            </a:endParaRPr>
          </a:p>
        </p:txBody>
      </p:sp>
      <p:sp>
        <p:nvSpPr>
          <p:cNvPr id="8205" name="Text Box 14"/>
          <p:cNvSpPr txBox="1">
            <a:spLocks noChangeArrowheads="1"/>
          </p:cNvSpPr>
          <p:nvPr/>
        </p:nvSpPr>
        <p:spPr bwMode="auto">
          <a:xfrm>
            <a:off x="5619750" y="2220913"/>
            <a:ext cx="628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Kent 13.9%</a:t>
            </a:r>
            <a:endParaRPr lang="en-US" altLang="en-US" sz="1000">
              <a:latin typeface="Calibri" pitchFamily="34" charset="0"/>
              <a:ea typeface="Calibri" pitchFamily="34" charset="0"/>
              <a:cs typeface="Times New Roman" pitchFamily="18" charset="0"/>
            </a:endParaRPr>
          </a:p>
        </p:txBody>
      </p:sp>
      <p:sp>
        <p:nvSpPr>
          <p:cNvPr id="15" name="Text Box 2"/>
          <p:cNvSpPr txBox="1">
            <a:spLocks noChangeArrowheads="1"/>
          </p:cNvSpPr>
          <p:nvPr/>
        </p:nvSpPr>
        <p:spPr bwMode="auto">
          <a:xfrm>
            <a:off x="423863" y="1527175"/>
            <a:ext cx="847725" cy="457200"/>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Garrett 12.0%</a:t>
            </a:r>
            <a:endParaRPr lang="en-US" sz="1000" dirty="0">
              <a:latin typeface="+mn-lt"/>
              <a:ea typeface="Calibri"/>
              <a:cs typeface="Times New Roman"/>
            </a:endParaRPr>
          </a:p>
        </p:txBody>
      </p:sp>
      <p:sp>
        <p:nvSpPr>
          <p:cNvPr id="16" name="Text Box 2"/>
          <p:cNvSpPr txBox="1">
            <a:spLocks noChangeArrowheads="1"/>
          </p:cNvSpPr>
          <p:nvPr/>
        </p:nvSpPr>
        <p:spPr bwMode="auto">
          <a:xfrm>
            <a:off x="2727325" y="1517650"/>
            <a:ext cx="942975" cy="457200"/>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Washington 11.8%</a:t>
            </a:r>
            <a:endParaRPr lang="en-US" sz="1000" dirty="0">
              <a:latin typeface="+mn-lt"/>
              <a:ea typeface="Calibri"/>
              <a:cs typeface="Times New Roman"/>
            </a:endParaRPr>
          </a:p>
        </p:txBody>
      </p:sp>
      <p:sp>
        <p:nvSpPr>
          <p:cNvPr id="17" name="Text Box 3"/>
          <p:cNvSpPr txBox="1">
            <a:spLocks noChangeArrowheads="1"/>
          </p:cNvSpPr>
          <p:nvPr/>
        </p:nvSpPr>
        <p:spPr bwMode="auto">
          <a:xfrm>
            <a:off x="3376613" y="1847850"/>
            <a:ext cx="800100" cy="457200"/>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Frederick 6.6%</a:t>
            </a:r>
            <a:endParaRPr lang="en-US" sz="1000" dirty="0">
              <a:latin typeface="+mn-lt"/>
              <a:ea typeface="Calibri"/>
              <a:cs typeface="Times New Roman"/>
            </a:endParaRPr>
          </a:p>
        </p:txBody>
      </p:sp>
      <p:sp>
        <p:nvSpPr>
          <p:cNvPr id="18" name="Text Box 4"/>
          <p:cNvSpPr txBox="1">
            <a:spLocks noChangeArrowheads="1"/>
          </p:cNvSpPr>
          <p:nvPr/>
        </p:nvSpPr>
        <p:spPr bwMode="auto">
          <a:xfrm>
            <a:off x="4006850" y="1544638"/>
            <a:ext cx="800100" cy="457200"/>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Carroll 5.5%</a:t>
            </a:r>
            <a:endParaRPr lang="en-US" sz="1000" dirty="0">
              <a:latin typeface="+mn-lt"/>
              <a:ea typeface="Calibri"/>
              <a:cs typeface="Times New Roman"/>
            </a:endParaRPr>
          </a:p>
        </p:txBody>
      </p:sp>
      <p:sp>
        <p:nvSpPr>
          <p:cNvPr id="19" name="Text Box 5"/>
          <p:cNvSpPr txBox="1">
            <a:spLocks noChangeArrowheads="1"/>
          </p:cNvSpPr>
          <p:nvPr/>
        </p:nvSpPr>
        <p:spPr bwMode="auto">
          <a:xfrm>
            <a:off x="4573588" y="1579563"/>
            <a:ext cx="800100" cy="542925"/>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Baltimore County 9.6%</a:t>
            </a:r>
            <a:endParaRPr lang="en-US" sz="1000" dirty="0">
              <a:latin typeface="+mn-lt"/>
              <a:ea typeface="Calibri"/>
              <a:cs typeface="Times New Roman"/>
            </a:endParaRPr>
          </a:p>
        </p:txBody>
      </p:sp>
      <p:sp>
        <p:nvSpPr>
          <p:cNvPr id="20" name="Text Box 7"/>
          <p:cNvSpPr txBox="1">
            <a:spLocks noChangeArrowheads="1"/>
          </p:cNvSpPr>
          <p:nvPr/>
        </p:nvSpPr>
        <p:spPr bwMode="auto">
          <a:xfrm>
            <a:off x="4324350" y="3116263"/>
            <a:ext cx="800100" cy="542925"/>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Prince George’s 9.4%</a:t>
            </a:r>
            <a:endParaRPr lang="en-US" sz="1000" dirty="0">
              <a:latin typeface="+mn-lt"/>
              <a:ea typeface="Calibri"/>
              <a:cs typeface="Times New Roman"/>
            </a:endParaRPr>
          </a:p>
        </p:txBody>
      </p:sp>
      <p:sp>
        <p:nvSpPr>
          <p:cNvPr id="21" name="Text Box 9"/>
          <p:cNvSpPr txBox="1">
            <a:spLocks noChangeArrowheads="1"/>
          </p:cNvSpPr>
          <p:nvPr/>
        </p:nvSpPr>
        <p:spPr bwMode="auto">
          <a:xfrm>
            <a:off x="3479800" y="2581275"/>
            <a:ext cx="984250" cy="542925"/>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Montgomery 6.7%</a:t>
            </a:r>
            <a:endParaRPr lang="en-US" sz="1000" dirty="0">
              <a:latin typeface="+mn-lt"/>
              <a:ea typeface="Calibri"/>
              <a:cs typeface="Times New Roman"/>
            </a:endParaRPr>
          </a:p>
        </p:txBody>
      </p:sp>
      <p:sp>
        <p:nvSpPr>
          <p:cNvPr id="22" name="Text Box 17"/>
          <p:cNvSpPr txBox="1">
            <a:spLocks noChangeArrowheads="1"/>
          </p:cNvSpPr>
          <p:nvPr/>
        </p:nvSpPr>
        <p:spPr bwMode="auto">
          <a:xfrm>
            <a:off x="4610100" y="4181475"/>
            <a:ext cx="800100" cy="542925"/>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St. Mary’s 8.6%</a:t>
            </a:r>
            <a:endParaRPr lang="en-US" sz="1000" dirty="0">
              <a:latin typeface="+mn-lt"/>
              <a:ea typeface="Calibri"/>
              <a:cs typeface="Times New Roman"/>
            </a:endParaRPr>
          </a:p>
        </p:txBody>
      </p:sp>
      <p:sp>
        <p:nvSpPr>
          <p:cNvPr id="23" name="Text Box 18"/>
          <p:cNvSpPr txBox="1">
            <a:spLocks noChangeArrowheads="1"/>
          </p:cNvSpPr>
          <p:nvPr/>
        </p:nvSpPr>
        <p:spPr bwMode="auto">
          <a:xfrm>
            <a:off x="3995738" y="3814763"/>
            <a:ext cx="800100" cy="447675"/>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Charles 7.7%</a:t>
            </a:r>
            <a:endParaRPr lang="en-US" sz="1000" dirty="0">
              <a:latin typeface="+mn-lt"/>
              <a:ea typeface="Calibri"/>
              <a:cs typeface="Times New Roman"/>
            </a:endParaRPr>
          </a:p>
        </p:txBody>
      </p:sp>
      <p:sp>
        <p:nvSpPr>
          <p:cNvPr id="24" name="Text Box 295"/>
          <p:cNvSpPr txBox="1">
            <a:spLocks noChangeArrowheads="1"/>
          </p:cNvSpPr>
          <p:nvPr/>
        </p:nvSpPr>
        <p:spPr bwMode="auto">
          <a:xfrm>
            <a:off x="4724400" y="3659188"/>
            <a:ext cx="800100" cy="447675"/>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Calvert </a:t>
            </a:r>
            <a:endParaRPr lang="en-US" sz="1000" dirty="0">
              <a:latin typeface="+mn-lt"/>
              <a:ea typeface="Calibri"/>
              <a:cs typeface="Times New Roman"/>
            </a:endParaRPr>
          </a:p>
          <a:p>
            <a:pPr algn="ctr">
              <a:lnSpc>
                <a:spcPct val="115000"/>
              </a:lnSpc>
              <a:spcBef>
                <a:spcPts val="0"/>
              </a:spcBef>
              <a:spcAft>
                <a:spcPts val="0"/>
              </a:spcAft>
              <a:defRPr/>
            </a:pPr>
            <a:r>
              <a:rPr lang="en-US" sz="1000" b="1" dirty="0">
                <a:latin typeface="+mn-lt"/>
                <a:ea typeface="Calibri"/>
                <a:cs typeface="Times New Roman"/>
              </a:rPr>
              <a:t>6.1%</a:t>
            </a:r>
            <a:endParaRPr lang="en-US" sz="1000" dirty="0">
              <a:latin typeface="+mn-lt"/>
              <a:ea typeface="Calibri"/>
              <a:cs typeface="Times New Roman"/>
            </a:endParaRPr>
          </a:p>
        </p:txBody>
      </p:sp>
      <p:sp>
        <p:nvSpPr>
          <p:cNvPr id="25" name="Text Box 296"/>
          <p:cNvSpPr txBox="1">
            <a:spLocks noChangeArrowheads="1"/>
          </p:cNvSpPr>
          <p:nvPr/>
        </p:nvSpPr>
        <p:spPr bwMode="auto">
          <a:xfrm>
            <a:off x="4681538" y="2687638"/>
            <a:ext cx="800100" cy="495300"/>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Anne Arundel 6.1%</a:t>
            </a:r>
            <a:endParaRPr lang="en-US" sz="1000" dirty="0">
              <a:latin typeface="+mn-lt"/>
              <a:ea typeface="Calibri"/>
              <a:cs typeface="Times New Roman"/>
            </a:endParaRPr>
          </a:p>
        </p:txBody>
      </p:sp>
      <p:sp>
        <p:nvSpPr>
          <p:cNvPr id="26" name="Text Box 297"/>
          <p:cNvSpPr txBox="1">
            <a:spLocks noChangeArrowheads="1"/>
          </p:cNvSpPr>
          <p:nvPr/>
        </p:nvSpPr>
        <p:spPr bwMode="auto">
          <a:xfrm>
            <a:off x="4046538" y="2308225"/>
            <a:ext cx="923925" cy="542925"/>
          </a:xfrm>
          <a:prstGeom prst="rect">
            <a:avLst/>
          </a:prstGeom>
          <a:noFill/>
          <a:ln w="9525">
            <a:noFill/>
            <a:miter lim="800000"/>
            <a:headEnd/>
            <a:tailEnd/>
          </a:ln>
        </p:spPr>
        <p:txBody>
          <a:bodyPr/>
          <a:lstStyle/>
          <a:p>
            <a:pPr algn="ctr">
              <a:lnSpc>
                <a:spcPct val="115000"/>
              </a:lnSpc>
              <a:spcBef>
                <a:spcPts val="0"/>
              </a:spcBef>
              <a:spcAft>
                <a:spcPts val="0"/>
              </a:spcAft>
              <a:defRPr/>
            </a:pPr>
            <a:r>
              <a:rPr lang="en-US" sz="1000" b="1" dirty="0">
                <a:latin typeface="+mn-lt"/>
                <a:ea typeface="Calibri"/>
                <a:cs typeface="Times New Roman"/>
              </a:rPr>
              <a:t>Howard </a:t>
            </a:r>
            <a:endParaRPr lang="en-US" sz="1000" dirty="0">
              <a:latin typeface="+mn-lt"/>
              <a:ea typeface="Calibri"/>
              <a:cs typeface="Times New Roman"/>
            </a:endParaRPr>
          </a:p>
          <a:p>
            <a:pPr algn="ctr">
              <a:lnSpc>
                <a:spcPct val="115000"/>
              </a:lnSpc>
              <a:spcBef>
                <a:spcPts val="0"/>
              </a:spcBef>
              <a:spcAft>
                <a:spcPts val="0"/>
              </a:spcAft>
              <a:defRPr/>
            </a:pPr>
            <a:r>
              <a:rPr lang="en-US" sz="1000" b="1" dirty="0">
                <a:latin typeface="+mn-lt"/>
                <a:ea typeface="Calibri"/>
                <a:cs typeface="Times New Roman"/>
              </a:rPr>
              <a:t>6.0%</a:t>
            </a:r>
            <a:endParaRPr lang="en-US" sz="1000" dirty="0">
              <a:latin typeface="+mn-lt"/>
              <a:ea typeface="Calibri"/>
              <a:cs typeface="Times New Roman"/>
            </a:endParaRPr>
          </a:p>
        </p:txBody>
      </p:sp>
      <p:sp>
        <p:nvSpPr>
          <p:cNvPr id="8218" name="Text Box 16"/>
          <p:cNvSpPr txBox="1">
            <a:spLocks noChangeArrowheads="1"/>
          </p:cNvSpPr>
          <p:nvPr/>
        </p:nvSpPr>
        <p:spPr bwMode="auto">
          <a:xfrm>
            <a:off x="5602288" y="2646363"/>
            <a:ext cx="800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Queen Anne’s 8.7%</a:t>
            </a:r>
            <a:endParaRPr lang="en-US" altLang="en-US" sz="1000">
              <a:latin typeface="Calibri" pitchFamily="34" charset="0"/>
              <a:ea typeface="Calibri" pitchFamily="34" charset="0"/>
              <a:cs typeface="Times New Roman" pitchFamily="18" charset="0"/>
            </a:endParaRPr>
          </a:p>
        </p:txBody>
      </p:sp>
      <p:sp>
        <p:nvSpPr>
          <p:cNvPr id="8219" name="Text Box 298"/>
          <p:cNvSpPr txBox="1">
            <a:spLocks noChangeArrowheads="1"/>
          </p:cNvSpPr>
          <p:nvPr/>
        </p:nvSpPr>
        <p:spPr bwMode="auto">
          <a:xfrm>
            <a:off x="5249863" y="1689100"/>
            <a:ext cx="704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Harford 8.3%</a:t>
            </a:r>
            <a:endParaRPr lang="en-US" altLang="en-US" sz="1000">
              <a:latin typeface="Calibri" pitchFamily="34" charset="0"/>
              <a:ea typeface="Calibri" pitchFamily="34" charset="0"/>
              <a:cs typeface="Times New Roman" pitchFamily="18" charset="0"/>
            </a:endParaRPr>
          </a:p>
        </p:txBody>
      </p:sp>
      <p:sp>
        <p:nvSpPr>
          <p:cNvPr id="8220" name="Text Box 299"/>
          <p:cNvSpPr txBox="1">
            <a:spLocks noChangeArrowheads="1"/>
          </p:cNvSpPr>
          <p:nvPr/>
        </p:nvSpPr>
        <p:spPr bwMode="auto">
          <a:xfrm>
            <a:off x="5805488" y="1471613"/>
            <a:ext cx="7048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115000"/>
              </a:lnSpc>
            </a:pPr>
            <a:r>
              <a:rPr lang="en-US" altLang="en-US" sz="1000" b="1">
                <a:ea typeface="Calibri" pitchFamily="34" charset="0"/>
                <a:cs typeface="Times New Roman" pitchFamily="18" charset="0"/>
              </a:rPr>
              <a:t>Cecil 9.7%</a:t>
            </a:r>
            <a:endParaRPr lang="en-US" altLang="en-US" sz="1000">
              <a:latin typeface="Calibri" pitchFamily="34" charset="0"/>
              <a:ea typeface="Calibri" pitchFamily="34" charset="0"/>
              <a:cs typeface="Times New Roman" pitchFamily="18" charset="0"/>
            </a:endParaRPr>
          </a:p>
        </p:txBody>
      </p:sp>
      <p:sp>
        <p:nvSpPr>
          <p:cNvPr id="30" name="Line 4"/>
          <p:cNvSpPr>
            <a:spLocks noChangeShapeType="1"/>
          </p:cNvSpPr>
          <p:nvPr/>
        </p:nvSpPr>
        <p:spPr bwMode="auto">
          <a:xfrm>
            <a:off x="736600" y="1219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408253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077200" cy="457200"/>
          </a:xfrm>
        </p:spPr>
        <p:txBody>
          <a:bodyPr/>
          <a:lstStyle/>
          <a:p>
            <a:r>
              <a:rPr lang="en-US" altLang="en-US" sz="3200" b="1" dirty="0" smtClean="0">
                <a:solidFill>
                  <a:srgbClr val="FFC000"/>
                </a:solidFill>
              </a:rPr>
              <a:t>Many Residents Are Insured, But Not All</a:t>
            </a:r>
          </a:p>
        </p:txBody>
      </p:sp>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438400"/>
            <a:ext cx="12192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0" name="TextBox 1"/>
          <p:cNvSpPr txBox="1">
            <a:spLocks noChangeArrowheads="1"/>
          </p:cNvSpPr>
          <p:nvPr/>
        </p:nvSpPr>
        <p:spPr bwMode="auto">
          <a:xfrm>
            <a:off x="152400" y="6019800"/>
            <a:ext cx="579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400" dirty="0">
                <a:solidFill>
                  <a:schemeClr val="bg1"/>
                </a:solidFill>
              </a:rPr>
              <a:t>Source: U.S. Census Bureau and the Centers for Disease Control and Prevent.  SAHIE/State and County by Demographic and Income Characteristics, </a:t>
            </a:r>
            <a:r>
              <a:rPr lang="en-US" altLang="en-US" sz="1400" dirty="0" smtClean="0">
                <a:solidFill>
                  <a:schemeClr val="bg1"/>
                </a:solidFill>
              </a:rPr>
              <a:t>2010.</a:t>
            </a:r>
            <a:endParaRPr lang="en-US" altLang="en-US" sz="1400" dirty="0">
              <a:solidFill>
                <a:schemeClr val="bg1"/>
              </a:solidFill>
            </a:endParaRPr>
          </a:p>
        </p:txBody>
      </p:sp>
      <p:pic>
        <p:nvPicPr>
          <p:cNvPr id="92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74" y="1136651"/>
            <a:ext cx="7436226" cy="434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4"/>
          <p:cNvSpPr>
            <a:spLocks noChangeShapeType="1"/>
          </p:cNvSpPr>
          <p:nvPr/>
        </p:nvSpPr>
        <p:spPr bwMode="auto">
          <a:xfrm>
            <a:off x="762000" y="8382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200883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0"/>
            <a:ext cx="8686800" cy="990600"/>
          </a:xfrm>
        </p:spPr>
        <p:txBody>
          <a:bodyPr/>
          <a:lstStyle/>
          <a:p>
            <a:r>
              <a:rPr lang="en-US" altLang="en-US" sz="3200" b="1" dirty="0" smtClean="0">
                <a:solidFill>
                  <a:srgbClr val="FFC000"/>
                </a:solidFill>
              </a:rPr>
              <a:t>County Health Rankings Correspond to Uninsured Rates</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2807"/>
            <a:ext cx="7543800" cy="476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TextBox 3"/>
          <p:cNvSpPr txBox="1">
            <a:spLocks noChangeArrowheads="1"/>
          </p:cNvSpPr>
          <p:nvPr/>
        </p:nvSpPr>
        <p:spPr bwMode="auto">
          <a:xfrm>
            <a:off x="152400" y="6019800"/>
            <a:ext cx="579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400" dirty="0">
                <a:solidFill>
                  <a:schemeClr val="bg1"/>
                </a:solidFill>
              </a:rPr>
              <a:t>Source: University of Wisconsin Population Health Institute. County Health Rankings 2013</a:t>
            </a:r>
            <a:r>
              <a:rPr lang="en-US" altLang="en-US" sz="1400" i="1" dirty="0">
                <a:solidFill>
                  <a:schemeClr val="bg1"/>
                </a:solidFill>
              </a:rPr>
              <a:t>. County Health Rankings &amp; Roadmaps: A Healthier Nation</a:t>
            </a:r>
            <a:r>
              <a:rPr lang="en-US" altLang="en-US" sz="1400" i="1" dirty="0" smtClean="0">
                <a:solidFill>
                  <a:schemeClr val="bg1"/>
                </a:solidFill>
              </a:rPr>
              <a:t>, County </a:t>
            </a:r>
            <a:r>
              <a:rPr lang="en-US" altLang="en-US" sz="1400" i="1" dirty="0">
                <a:solidFill>
                  <a:schemeClr val="bg1"/>
                </a:solidFill>
              </a:rPr>
              <a:t>by County.  2013 Rankings: Maryland.</a:t>
            </a:r>
            <a:endParaRPr lang="en-US" altLang="en-US" sz="1400" dirty="0">
              <a:solidFill>
                <a:schemeClr val="bg1"/>
              </a:solidFill>
            </a:endParaRPr>
          </a:p>
        </p:txBody>
      </p:sp>
      <p:sp>
        <p:nvSpPr>
          <p:cNvPr id="6" name="Line 4"/>
          <p:cNvSpPr>
            <a:spLocks noChangeShapeType="1"/>
          </p:cNvSpPr>
          <p:nvPr/>
        </p:nvSpPr>
        <p:spPr bwMode="auto">
          <a:xfrm>
            <a:off x="762000" y="1066800"/>
            <a:ext cx="754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srgbClr val="000000"/>
              </a:solidFill>
              <a:latin typeface="Times" pitchFamily="18" charset="0"/>
              <a:ea typeface="MS PGothic" pitchFamily="34" charset="-128"/>
            </a:endParaRPr>
          </a:p>
        </p:txBody>
      </p:sp>
    </p:spTree>
    <p:extLst>
      <p:ext uri="{BB962C8B-B14F-4D97-AF65-F5344CB8AC3E}">
        <p14:creationId xmlns:p14="http://schemas.microsoft.com/office/powerpoint/2010/main" val="285706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76200"/>
            <a:ext cx="7772400" cy="762000"/>
          </a:xfrm>
        </p:spPr>
        <p:txBody>
          <a:bodyPr/>
          <a:lstStyle/>
          <a:p>
            <a:pPr eaLnBrk="1" hangingPunct="1"/>
            <a:r>
              <a:rPr lang="en-US" sz="3200" dirty="0" smtClean="0">
                <a:solidFill>
                  <a:srgbClr val="FFC000"/>
                </a:solidFill>
              </a:rPr>
              <a:t>Maryland Coverage Statistics (2011-12)</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80102670"/>
              </p:ext>
            </p:extLst>
          </p:nvPr>
        </p:nvGraphicFramePr>
        <p:xfrm>
          <a:off x="381000" y="1143000"/>
          <a:ext cx="8382000" cy="4343402"/>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970334">
                <a:tc>
                  <a:txBody>
                    <a:bodyPr/>
                    <a:lstStyle/>
                    <a:p>
                      <a:endParaRPr lang="en-US" dirty="0"/>
                    </a:p>
                  </a:txBody>
                  <a:tcPr/>
                </a:tc>
                <a:tc>
                  <a:txBody>
                    <a:bodyPr/>
                    <a:lstStyle/>
                    <a:p>
                      <a:r>
                        <a:rPr lang="en-US" dirty="0" smtClean="0">
                          <a:solidFill>
                            <a:schemeClr val="tx1"/>
                          </a:solidFill>
                        </a:rPr>
                        <a:t>Nonelderly Adult - %</a:t>
                      </a:r>
                      <a:endParaRPr lang="en-US" dirty="0">
                        <a:solidFill>
                          <a:schemeClr val="tx1"/>
                        </a:solidFill>
                      </a:endParaRPr>
                    </a:p>
                  </a:txBody>
                  <a:tcPr/>
                </a:tc>
                <a:tc>
                  <a:txBody>
                    <a:bodyPr/>
                    <a:lstStyle/>
                    <a:p>
                      <a:r>
                        <a:rPr lang="en-US" dirty="0" smtClean="0">
                          <a:solidFill>
                            <a:schemeClr val="tx1"/>
                          </a:solidFill>
                        </a:rPr>
                        <a:t>Nonelderly Adult - #</a:t>
                      </a:r>
                      <a:endParaRPr lang="en-US" dirty="0">
                        <a:solidFill>
                          <a:schemeClr val="tx1"/>
                        </a:solidFill>
                      </a:endParaRPr>
                    </a:p>
                  </a:txBody>
                  <a:tcPr/>
                </a:tc>
                <a:tc>
                  <a:txBody>
                    <a:bodyPr/>
                    <a:lstStyle/>
                    <a:p>
                      <a:r>
                        <a:rPr lang="en-US" dirty="0" smtClean="0">
                          <a:solidFill>
                            <a:schemeClr val="tx1"/>
                          </a:solidFill>
                        </a:rPr>
                        <a:t>Children - %</a:t>
                      </a:r>
                      <a:endParaRPr lang="en-US" dirty="0">
                        <a:solidFill>
                          <a:schemeClr val="tx1"/>
                        </a:solidFill>
                      </a:endParaRPr>
                    </a:p>
                  </a:txBody>
                  <a:tcPr/>
                </a:tc>
                <a:tc>
                  <a:txBody>
                    <a:bodyPr/>
                    <a:lstStyle/>
                    <a:p>
                      <a:r>
                        <a:rPr lang="en-US" dirty="0" smtClean="0">
                          <a:solidFill>
                            <a:schemeClr val="tx1"/>
                          </a:solidFill>
                        </a:rPr>
                        <a:t>Children</a:t>
                      </a:r>
                      <a:r>
                        <a:rPr lang="en-US" baseline="0" dirty="0" smtClean="0">
                          <a:solidFill>
                            <a:schemeClr val="tx1"/>
                          </a:solidFill>
                        </a:rPr>
                        <a:t> - #</a:t>
                      </a:r>
                      <a:endParaRPr lang="en-US" dirty="0">
                        <a:solidFill>
                          <a:schemeClr val="tx1"/>
                        </a:solidFill>
                      </a:endParaRPr>
                    </a:p>
                  </a:txBody>
                  <a:tcPr/>
                </a:tc>
              </a:tr>
              <a:tr h="562178">
                <a:tc>
                  <a:txBody>
                    <a:bodyPr/>
                    <a:lstStyle/>
                    <a:p>
                      <a:r>
                        <a:rPr lang="en-US" b="1" dirty="0" smtClean="0"/>
                        <a:t>Employer</a:t>
                      </a:r>
                      <a:endParaRPr lang="en-US" b="1" dirty="0"/>
                    </a:p>
                  </a:txBody>
                  <a:tcPr/>
                </a:tc>
                <a:tc>
                  <a:txBody>
                    <a:bodyPr/>
                    <a:lstStyle/>
                    <a:p>
                      <a:r>
                        <a:rPr lang="en-US" dirty="0" smtClean="0"/>
                        <a:t>  65%</a:t>
                      </a:r>
                      <a:endParaRPr lang="en-US" dirty="0"/>
                    </a:p>
                  </a:txBody>
                  <a:tcPr/>
                </a:tc>
                <a:tc>
                  <a:txBody>
                    <a:bodyPr/>
                    <a:lstStyle/>
                    <a:p>
                      <a:r>
                        <a:rPr lang="en-US" dirty="0" smtClean="0"/>
                        <a:t>3,286,900</a:t>
                      </a:r>
                      <a:endParaRPr lang="en-US" dirty="0"/>
                    </a:p>
                  </a:txBody>
                  <a:tcPr/>
                </a:tc>
                <a:tc>
                  <a:txBody>
                    <a:bodyPr/>
                    <a:lstStyle/>
                    <a:p>
                      <a:r>
                        <a:rPr lang="en-US" dirty="0" smtClean="0"/>
                        <a:t>   59%</a:t>
                      </a:r>
                      <a:endParaRPr lang="en-US" dirty="0"/>
                    </a:p>
                  </a:txBody>
                  <a:tcPr/>
                </a:tc>
                <a:tc>
                  <a:txBody>
                    <a:bodyPr/>
                    <a:lstStyle/>
                    <a:p>
                      <a:r>
                        <a:rPr lang="en-US" dirty="0" smtClean="0"/>
                        <a:t>   843,000</a:t>
                      </a:r>
                      <a:endParaRPr lang="en-US" dirty="0"/>
                    </a:p>
                  </a:txBody>
                  <a:tcPr/>
                </a:tc>
              </a:tr>
              <a:tr h="562178">
                <a:tc>
                  <a:txBody>
                    <a:bodyPr/>
                    <a:lstStyle/>
                    <a:p>
                      <a:r>
                        <a:rPr lang="en-US" b="1" dirty="0" smtClean="0"/>
                        <a:t>Other private</a:t>
                      </a:r>
                      <a:endParaRPr lang="en-US" b="1" dirty="0"/>
                    </a:p>
                  </a:txBody>
                  <a:tcPr/>
                </a:tc>
                <a:tc>
                  <a:txBody>
                    <a:bodyPr/>
                    <a:lstStyle/>
                    <a:p>
                      <a:r>
                        <a:rPr lang="en-US" dirty="0" smtClean="0"/>
                        <a:t>    5%</a:t>
                      </a:r>
                      <a:endParaRPr lang="en-US" dirty="0"/>
                    </a:p>
                  </a:txBody>
                  <a:tcPr/>
                </a:tc>
                <a:tc>
                  <a:txBody>
                    <a:bodyPr/>
                    <a:lstStyle/>
                    <a:p>
                      <a:r>
                        <a:rPr lang="en-US" dirty="0" smtClean="0"/>
                        <a:t>   258,700</a:t>
                      </a:r>
                      <a:endParaRPr lang="en-US" dirty="0"/>
                    </a:p>
                  </a:txBody>
                  <a:tcPr/>
                </a:tc>
                <a:tc>
                  <a:txBody>
                    <a:bodyPr/>
                    <a:lstStyle/>
                    <a:p>
                      <a:r>
                        <a:rPr lang="en-US" dirty="0" smtClean="0"/>
                        <a:t>     4%</a:t>
                      </a:r>
                      <a:endParaRPr lang="en-US" dirty="0"/>
                    </a:p>
                  </a:txBody>
                  <a:tcPr/>
                </a:tc>
                <a:tc>
                  <a:txBody>
                    <a:bodyPr/>
                    <a:lstStyle/>
                    <a:p>
                      <a:r>
                        <a:rPr lang="en-US" dirty="0" smtClean="0"/>
                        <a:t>     51,700</a:t>
                      </a:r>
                      <a:endParaRPr lang="en-US" dirty="0"/>
                    </a:p>
                  </a:txBody>
                  <a:tcPr/>
                </a:tc>
              </a:tr>
              <a:tr h="562178">
                <a:tc>
                  <a:txBody>
                    <a:bodyPr/>
                    <a:lstStyle/>
                    <a:p>
                      <a:r>
                        <a:rPr lang="en-US" b="1" dirty="0" smtClean="0"/>
                        <a:t>Medicaid</a:t>
                      </a:r>
                      <a:endParaRPr lang="en-US" b="1" dirty="0"/>
                    </a:p>
                  </a:txBody>
                  <a:tcPr/>
                </a:tc>
                <a:tc>
                  <a:txBody>
                    <a:bodyPr/>
                    <a:lstStyle/>
                    <a:p>
                      <a:r>
                        <a:rPr lang="en-US" dirty="0" smtClean="0"/>
                        <a:t>  13%</a:t>
                      </a:r>
                      <a:endParaRPr lang="en-US" dirty="0"/>
                    </a:p>
                  </a:txBody>
                  <a:tcPr/>
                </a:tc>
                <a:tc>
                  <a:txBody>
                    <a:bodyPr/>
                    <a:lstStyle/>
                    <a:p>
                      <a:r>
                        <a:rPr lang="en-US" dirty="0" smtClean="0"/>
                        <a:t>   663,500</a:t>
                      </a:r>
                      <a:endParaRPr lang="en-US" dirty="0"/>
                    </a:p>
                  </a:txBody>
                  <a:tcPr/>
                </a:tc>
                <a:tc>
                  <a:txBody>
                    <a:bodyPr/>
                    <a:lstStyle/>
                    <a:p>
                      <a:r>
                        <a:rPr lang="en-US" dirty="0" smtClean="0"/>
                        <a:t>   27%</a:t>
                      </a:r>
                      <a:endParaRPr lang="en-US" dirty="0"/>
                    </a:p>
                  </a:txBody>
                  <a:tcPr/>
                </a:tc>
                <a:tc>
                  <a:txBody>
                    <a:bodyPr/>
                    <a:lstStyle/>
                    <a:p>
                      <a:r>
                        <a:rPr lang="en-US" dirty="0" smtClean="0"/>
                        <a:t>   383,000</a:t>
                      </a:r>
                      <a:endParaRPr lang="en-US" dirty="0"/>
                    </a:p>
                  </a:txBody>
                  <a:tcPr/>
                </a:tc>
              </a:tr>
              <a:tr h="562178">
                <a:tc>
                  <a:txBody>
                    <a:bodyPr/>
                    <a:lstStyle/>
                    <a:p>
                      <a:r>
                        <a:rPr lang="en-US" b="1" dirty="0" smtClean="0"/>
                        <a:t>Other public</a:t>
                      </a:r>
                      <a:endParaRPr lang="en-US" b="1" dirty="0"/>
                    </a:p>
                  </a:txBody>
                  <a:tcPr/>
                </a:tc>
                <a:tc>
                  <a:txBody>
                    <a:bodyPr/>
                    <a:lstStyle/>
                    <a:p>
                      <a:r>
                        <a:rPr lang="en-US" dirty="0" smtClean="0"/>
                        <a:t>    2%</a:t>
                      </a:r>
                      <a:endParaRPr lang="en-US" dirty="0"/>
                    </a:p>
                  </a:txBody>
                  <a:tcPr/>
                </a:tc>
                <a:tc>
                  <a:txBody>
                    <a:bodyPr/>
                    <a:lstStyle/>
                    <a:p>
                      <a:r>
                        <a:rPr lang="en-US" dirty="0" smtClean="0"/>
                        <a:t>   106,200</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tr>
              <a:tr h="562178">
                <a:tc>
                  <a:txBody>
                    <a:bodyPr/>
                    <a:lstStyle/>
                    <a:p>
                      <a:r>
                        <a:rPr lang="en-US" b="1" dirty="0" smtClean="0"/>
                        <a:t>Uninsured</a:t>
                      </a:r>
                      <a:endParaRPr lang="en-US" b="1" dirty="0"/>
                    </a:p>
                  </a:txBody>
                  <a:tcPr/>
                </a:tc>
                <a:tc>
                  <a:txBody>
                    <a:bodyPr/>
                    <a:lstStyle/>
                    <a:p>
                      <a:r>
                        <a:rPr lang="en-US" dirty="0" smtClean="0"/>
                        <a:t>  15%</a:t>
                      </a:r>
                      <a:endParaRPr lang="en-US" dirty="0"/>
                    </a:p>
                  </a:txBody>
                  <a:tcPr/>
                </a:tc>
                <a:tc>
                  <a:txBody>
                    <a:bodyPr/>
                    <a:lstStyle/>
                    <a:p>
                      <a:r>
                        <a:rPr lang="en-US" dirty="0" smtClean="0"/>
                        <a:t>   755,900</a:t>
                      </a:r>
                      <a:endParaRPr lang="en-US" dirty="0"/>
                    </a:p>
                  </a:txBody>
                  <a:tcPr/>
                </a:tc>
                <a:tc>
                  <a:txBody>
                    <a:bodyPr/>
                    <a:lstStyle/>
                    <a:p>
                      <a:r>
                        <a:rPr lang="en-US" dirty="0" smtClean="0"/>
                        <a:t>    9%</a:t>
                      </a:r>
                      <a:endParaRPr lang="en-US" dirty="0"/>
                    </a:p>
                  </a:txBody>
                  <a:tcPr/>
                </a:tc>
                <a:tc>
                  <a:txBody>
                    <a:bodyPr/>
                    <a:lstStyle/>
                    <a:p>
                      <a:r>
                        <a:rPr lang="en-US" dirty="0" smtClean="0"/>
                        <a:t>   128,000</a:t>
                      </a:r>
                      <a:endParaRPr lang="en-US" dirty="0"/>
                    </a:p>
                  </a:txBody>
                  <a:tcPr/>
                </a:tc>
              </a:tr>
              <a:tr h="562178">
                <a:tc>
                  <a:txBody>
                    <a:bodyPr/>
                    <a:lstStyle/>
                    <a:p>
                      <a:r>
                        <a:rPr lang="en-US" b="1" dirty="0" smtClean="0"/>
                        <a:t>Total</a:t>
                      </a:r>
                      <a:endParaRPr lang="en-US" b="1" dirty="0"/>
                    </a:p>
                  </a:txBody>
                  <a:tcPr/>
                </a:tc>
                <a:tc>
                  <a:txBody>
                    <a:bodyPr/>
                    <a:lstStyle/>
                    <a:p>
                      <a:r>
                        <a:rPr lang="en-US" dirty="0" smtClean="0"/>
                        <a:t>100%</a:t>
                      </a:r>
                      <a:endParaRPr lang="en-US" dirty="0"/>
                    </a:p>
                  </a:txBody>
                  <a:tcPr/>
                </a:tc>
                <a:tc>
                  <a:txBody>
                    <a:bodyPr/>
                    <a:lstStyle/>
                    <a:p>
                      <a:r>
                        <a:rPr lang="en-US" dirty="0" smtClean="0"/>
                        <a:t>5,071,200</a:t>
                      </a:r>
                      <a:endParaRPr lang="en-US" dirty="0"/>
                    </a:p>
                  </a:txBody>
                  <a:tcPr/>
                </a:tc>
                <a:tc>
                  <a:txBody>
                    <a:bodyPr/>
                    <a:lstStyle/>
                    <a:p>
                      <a:r>
                        <a:rPr lang="en-US" dirty="0" smtClean="0"/>
                        <a:t>100%</a:t>
                      </a:r>
                      <a:endParaRPr lang="en-US" dirty="0"/>
                    </a:p>
                  </a:txBody>
                  <a:tcPr/>
                </a:tc>
                <a:tc>
                  <a:txBody>
                    <a:bodyPr/>
                    <a:lstStyle/>
                    <a:p>
                      <a:r>
                        <a:rPr lang="en-US" dirty="0" smtClean="0"/>
                        <a:t>1,428,900</a:t>
                      </a:r>
                      <a:endParaRPr lang="en-US" dirty="0"/>
                    </a:p>
                  </a:txBody>
                  <a:tcPr/>
                </a:tc>
              </a:tr>
            </a:tbl>
          </a:graphicData>
        </a:graphic>
      </p:graphicFrame>
      <p:sp>
        <p:nvSpPr>
          <p:cNvPr id="6148" name="Line 4"/>
          <p:cNvSpPr>
            <a:spLocks noChangeShapeType="1"/>
          </p:cNvSpPr>
          <p:nvPr/>
        </p:nvSpPr>
        <p:spPr bwMode="auto">
          <a:xfrm>
            <a:off x="685800" y="838200"/>
            <a:ext cx="7696200" cy="0"/>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pPr>
            <a:endParaRPr lang="en-US" sz="2600" dirty="0">
              <a:solidFill>
                <a:srgbClr val="000000"/>
              </a:solidFill>
              <a:latin typeface="Times" pitchFamily="18" charset="0"/>
              <a:ea typeface="MS PGothic" pitchFamily="34" charset="-128"/>
            </a:endParaRPr>
          </a:p>
        </p:txBody>
      </p:sp>
      <p:sp>
        <p:nvSpPr>
          <p:cNvPr id="3" name="Rectangle 2"/>
          <p:cNvSpPr/>
          <p:nvPr/>
        </p:nvSpPr>
        <p:spPr>
          <a:xfrm>
            <a:off x="304800" y="5943600"/>
            <a:ext cx="5105400" cy="954107"/>
          </a:xfrm>
          <a:prstGeom prst="rect">
            <a:avLst/>
          </a:prstGeom>
        </p:spPr>
        <p:txBody>
          <a:bodyPr wrap="square">
            <a:spAutoFit/>
          </a:bodyPr>
          <a:lstStyle/>
          <a:p>
            <a:r>
              <a:rPr lang="en-US" sz="1400" dirty="0">
                <a:solidFill>
                  <a:schemeClr val="bg1"/>
                </a:solidFill>
              </a:rPr>
              <a:t>Source: </a:t>
            </a:r>
            <a:r>
              <a:rPr lang="en-US" sz="1400" dirty="0" smtClean="0">
                <a:solidFill>
                  <a:schemeClr val="bg1"/>
                </a:solidFill>
              </a:rPr>
              <a:t>Analysis </a:t>
            </a:r>
            <a:r>
              <a:rPr lang="en-US" sz="1400" dirty="0">
                <a:solidFill>
                  <a:schemeClr val="bg1"/>
                </a:solidFill>
              </a:rPr>
              <a:t>of the Census Bureau’s March Supplement to the Current Population Survey (the CPS Annual Social and Economic Supplement or ASEC) by the Kaiser Commission on Medicaid and the Uninsured and the Urban </a:t>
            </a:r>
            <a:r>
              <a:rPr lang="en-US" sz="1400" dirty="0" smtClean="0">
                <a:solidFill>
                  <a:schemeClr val="bg1"/>
                </a:solidFill>
              </a:rPr>
              <a:t>Institute.</a:t>
            </a:r>
            <a:endParaRPr lang="en-US" sz="1400" dirty="0">
              <a:solidFill>
                <a:schemeClr val="bg1"/>
              </a:solidFill>
            </a:endParaRPr>
          </a:p>
        </p:txBody>
      </p:sp>
    </p:spTree>
    <p:extLst>
      <p:ext uri="{BB962C8B-B14F-4D97-AF65-F5344CB8AC3E}">
        <p14:creationId xmlns:p14="http://schemas.microsoft.com/office/powerpoint/2010/main" val="158166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arity">
  <a:themeElements>
    <a:clrScheme name="Custom 1">
      <a:dk1>
        <a:srgbClr val="C6E7FC"/>
      </a:dk1>
      <a:lt1>
        <a:srgbClr val="FFFFFF"/>
      </a:lt1>
      <a:dk2>
        <a:srgbClr val="FFFFFF"/>
      </a:dk2>
      <a:lt2>
        <a:srgbClr val="000000"/>
      </a:lt2>
      <a:accent1>
        <a:srgbClr val="54A2A1"/>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2632</Words>
  <Application>Microsoft Office PowerPoint</Application>
  <PresentationFormat>On-screen Show (4:3)</PresentationFormat>
  <Paragraphs>460</Paragraphs>
  <Slides>36</Slides>
  <Notes>22</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Blank Presentation</vt:lpstr>
      <vt:lpstr>1_Blank Presentation</vt:lpstr>
      <vt:lpstr>Clarity</vt:lpstr>
      <vt:lpstr>PowerPoint Presentation</vt:lpstr>
      <vt:lpstr>AcademyHealth:  Improving Health &amp; Health Care</vt:lpstr>
      <vt:lpstr>Presentation Overview</vt:lpstr>
      <vt:lpstr>Maryland Has 5.9 Million People</vt:lpstr>
      <vt:lpstr>Maryland is Racially &amp; Ethnically Diverse</vt:lpstr>
      <vt:lpstr>Maryland is an Affluent State  With Pockets of Poverty</vt:lpstr>
      <vt:lpstr>Many Residents Are Insured, But Not All</vt:lpstr>
      <vt:lpstr>County Health Rankings Correspond to Uninsured Rates</vt:lpstr>
      <vt:lpstr>Maryland Coverage Statistics (2011-12)</vt:lpstr>
      <vt:lpstr>Health Reform Strategic Approach</vt:lpstr>
      <vt:lpstr>Maryland Coverage Initiatives: Exchange</vt:lpstr>
      <vt:lpstr>Consumer Outreach/Education/Assistance</vt:lpstr>
      <vt:lpstr>Maryland Health Benefit Exchange:  Six Connector Entities</vt:lpstr>
      <vt:lpstr>PowerPoint Presentation</vt:lpstr>
      <vt:lpstr>Maryland Coverage Initiatives:  Exchange and Medicaid Expansion</vt:lpstr>
      <vt:lpstr>State Health Improvement Process (SHIP)</vt:lpstr>
      <vt:lpstr>18 Local Health Improvement Coalitions (LHICs) Across Maryland</vt:lpstr>
      <vt:lpstr>The Role of LHICs in Community Health Improvement Today</vt:lpstr>
      <vt:lpstr>Aligned Action in 6 Focus Areas to Increase Life Expectancy</vt:lpstr>
      <vt:lpstr>What is the Health Enterprise Zone (HEZ) Initiative?</vt:lpstr>
      <vt:lpstr>HEZ Initiative Goals</vt:lpstr>
      <vt:lpstr>Example: Greater Lexington Park HEZ</vt:lpstr>
      <vt:lpstr>Example: West Baltimore Primary Care Access Collaborative HEZ</vt:lpstr>
      <vt:lpstr>PowerPoint Presentation</vt:lpstr>
      <vt:lpstr>CMMI State Innovation Model: Design Grant</vt:lpstr>
      <vt:lpstr> </vt:lpstr>
      <vt:lpstr>PowerPoint Presentation</vt:lpstr>
      <vt:lpstr>The Chesapeake Regional Information System for our Patients (CRISP)</vt:lpstr>
      <vt:lpstr>Geographic Information System (GIS) Mapping Capability</vt:lpstr>
      <vt:lpstr>  </vt:lpstr>
      <vt:lpstr>Challenges to Children’s Coverage Under the ACA</vt:lpstr>
      <vt:lpstr>Lessons from Previous CHIP/Medicaid Expansions</vt:lpstr>
      <vt:lpstr>Lessons from CHIPRA Quality Demonstrations</vt:lpstr>
      <vt:lpstr>Ingredients for Successful Reform</vt:lpstr>
      <vt:lpstr>What Role Can Philanthropy Play?</vt:lpstr>
      <vt:lpstr> Enrique Martinez-Vidal enrique.martinez-vidal@academyhealth.org 202-292-6729  www.academyhealth.org www.statecoverage.org www.statenetwork.org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Martinez-Vidal, Enrique</dc:creator>
  <cp:lastModifiedBy>LaToya Brown</cp:lastModifiedBy>
  <cp:revision>55</cp:revision>
  <dcterms:created xsi:type="dcterms:W3CDTF">2013-11-06T23:18:03Z</dcterms:created>
  <dcterms:modified xsi:type="dcterms:W3CDTF">2014-01-13T20:10:16Z</dcterms:modified>
</cp:coreProperties>
</file>