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25" r:id="rId2"/>
    <p:sldId id="343" r:id="rId3"/>
    <p:sldId id="338" r:id="rId4"/>
    <p:sldId id="326" r:id="rId5"/>
    <p:sldId id="327" r:id="rId6"/>
    <p:sldId id="339" r:id="rId7"/>
    <p:sldId id="328" r:id="rId8"/>
    <p:sldId id="329" r:id="rId9"/>
    <p:sldId id="330" r:id="rId10"/>
    <p:sldId id="331" r:id="rId11"/>
    <p:sldId id="332" r:id="rId12"/>
    <p:sldId id="333" r:id="rId13"/>
    <p:sldId id="334" r:id="rId14"/>
    <p:sldId id="296" r:id="rId15"/>
    <p:sldId id="318" r:id="rId16"/>
    <p:sldId id="335" r:id="rId17"/>
    <p:sldId id="337" r:id="rId18"/>
    <p:sldId id="340" r:id="rId19"/>
    <p:sldId id="342" r:id="rId20"/>
    <p:sldId id="344" r:id="rId21"/>
    <p:sldId id="313" r:id="rId22"/>
    <p:sldId id="285" r:id="rId23"/>
    <p:sldId id="346" r:id="rId24"/>
    <p:sldId id="286" r:id="rId25"/>
    <p:sldId id="287" r:id="rId26"/>
    <p:sldId id="345"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3037" autoAdjust="0"/>
  </p:normalViewPr>
  <p:slideViewPr>
    <p:cSldViewPr>
      <p:cViewPr>
        <p:scale>
          <a:sx n="103" d="100"/>
          <a:sy n="103" d="100"/>
        </p:scale>
        <p:origin x="-1854" y="-7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rina:Documents:Presentations:Random%20Slides:uninsured-rate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Elizabeth:Documents:PRESENTATIONS:Medicaid%20CHIP%20blowou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cjjr:Documents:Kidswell:NLC%20trainhin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Elizabeth:Documents:PRESENTATIONS:Medicaid%20CHIP%20blowou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373991628855"/>
          <c:y val="3.7344687632280098E-2"/>
          <c:w val="0.88043032671062704"/>
          <c:h val="0.86079031896616098"/>
        </c:manualLayout>
      </c:layout>
      <c:lineChart>
        <c:grouping val="standard"/>
        <c:varyColors val="0"/>
        <c:ser>
          <c:idx val="1"/>
          <c:order val="0"/>
          <c:tx>
            <c:strRef>
              <c:f>'[uninsured-rate2012.xlsx]Sheet1'!$B$1</c:f>
              <c:strCache>
                <c:ptCount val="1"/>
                <c:pt idx="0">
                  <c:v>Uninsurance Rate</c:v>
                </c:pt>
              </c:strCache>
            </c:strRef>
          </c:tx>
          <c:spPr>
            <a:ln>
              <a:solidFill>
                <a:schemeClr val="accent1">
                  <a:lumMod val="50000"/>
                </a:schemeClr>
              </a:solidFill>
            </a:ln>
          </c:spPr>
          <c:marker>
            <c:spPr>
              <a:solidFill>
                <a:srgbClr val="C9961E"/>
              </a:solidFill>
            </c:spPr>
          </c:marker>
          <c:cat>
            <c:numRef>
              <c:f>'[uninsured-rate2012.xlsx]Sheet1'!$A$2:$A$14</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'[uninsured-rate2012.xlsx]Sheet1'!$B$2:$B$14</c:f>
              <c:numCache>
                <c:formatCode>0.0%</c:formatCode>
                <c:ptCount val="13"/>
                <c:pt idx="0">
                  <c:v>0.125</c:v>
                </c:pt>
                <c:pt idx="1">
                  <c:v>0.11600000000000001</c:v>
                </c:pt>
                <c:pt idx="2">
                  <c:v>0.113</c:v>
                </c:pt>
                <c:pt idx="3">
                  <c:v>0.112</c:v>
                </c:pt>
                <c:pt idx="4">
                  <c:v>0.11</c:v>
                </c:pt>
                <c:pt idx="5">
                  <c:v>0.105</c:v>
                </c:pt>
                <c:pt idx="6">
                  <c:v>0.109</c:v>
                </c:pt>
                <c:pt idx="7">
                  <c:v>0.11700000000000001</c:v>
                </c:pt>
                <c:pt idx="8">
                  <c:v>0.11</c:v>
                </c:pt>
                <c:pt idx="9">
                  <c:v>9.9000000000000005E-2</c:v>
                </c:pt>
                <c:pt idx="10">
                  <c:v>0.1</c:v>
                </c:pt>
                <c:pt idx="11">
                  <c:v>9.8000000000000004E-2</c:v>
                </c:pt>
                <c:pt idx="12">
                  <c:v>9.4E-2</c:v>
                </c:pt>
              </c:numCache>
            </c:numRef>
          </c:val>
          <c:smooth val="0"/>
        </c:ser>
        <c:dLbls>
          <c:showLegendKey val="0"/>
          <c:showVal val="0"/>
          <c:showCatName val="0"/>
          <c:showSerName val="0"/>
          <c:showPercent val="0"/>
          <c:showBubbleSize val="0"/>
        </c:dLbls>
        <c:marker val="1"/>
        <c:smooth val="0"/>
        <c:axId val="101608960"/>
        <c:axId val="78764224"/>
      </c:lineChart>
      <c:catAx>
        <c:axId val="101608960"/>
        <c:scaling>
          <c:orientation val="minMax"/>
        </c:scaling>
        <c:delete val="0"/>
        <c:axPos val="b"/>
        <c:numFmt formatCode="General" sourceLinked="1"/>
        <c:majorTickMark val="out"/>
        <c:minorTickMark val="none"/>
        <c:tickLblPos val="nextTo"/>
        <c:crossAx val="78764224"/>
        <c:crosses val="autoZero"/>
        <c:auto val="1"/>
        <c:lblAlgn val="ctr"/>
        <c:lblOffset val="100"/>
        <c:noMultiLvlLbl val="0"/>
      </c:catAx>
      <c:valAx>
        <c:axId val="78764224"/>
        <c:scaling>
          <c:orientation val="minMax"/>
          <c:min val="0.09"/>
        </c:scaling>
        <c:delete val="0"/>
        <c:axPos val="l"/>
        <c:majorGridlines/>
        <c:numFmt formatCode="0.0%" sourceLinked="1"/>
        <c:majorTickMark val="out"/>
        <c:minorTickMark val="none"/>
        <c:tickLblPos val="nextTo"/>
        <c:crossAx val="101608960"/>
        <c:crosses val="autoZero"/>
        <c:crossBetween val="between"/>
      </c:valAx>
    </c:plotArea>
    <c:plotVisOnly val="1"/>
    <c:dispBlanksAs val="gap"/>
    <c:showDLblsOverMax val="0"/>
  </c:chart>
  <c:txPr>
    <a:bodyPr/>
    <a:lstStyle/>
    <a:p>
      <a:pPr>
        <a:defRPr sz="1400">
          <a:latin typeface="Helvetica Neue Light"/>
          <a:cs typeface="Helvetica Neue Ligh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Sheet1!$A$33:$B$33</c:f>
              <c:strCache>
                <c:ptCount val="2"/>
                <c:pt idx="0">
                  <c:v>CHIP </c:v>
                </c:pt>
                <c:pt idx="1">
                  <c:v>Medicaid</c:v>
                </c:pt>
              </c:strCache>
            </c:strRef>
          </c:cat>
          <c:val>
            <c:numRef>
              <c:f>Sheet1!$A$34:$B$34</c:f>
              <c:numCache>
                <c:formatCode>_(* #,##0_);_(* \(#,##0\);_(* "-"??_);_(@_)</c:formatCode>
                <c:ptCount val="2"/>
                <c:pt idx="0">
                  <c:v>7970879</c:v>
                </c:pt>
                <c:pt idx="1">
                  <c:v>35571506</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3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00617283950617E-2"/>
          <c:y val="3.6478424591628297E-2"/>
          <c:w val="0.78260802469135804"/>
          <c:h val="0.851214868526322"/>
        </c:manualLayout>
      </c:layout>
      <c:barChart>
        <c:barDir val="col"/>
        <c:grouping val="clustered"/>
        <c:varyColors val="0"/>
        <c:ser>
          <c:idx val="0"/>
          <c:order val="0"/>
          <c:tx>
            <c:strRef>
              <c:f>Sheet1!$B$1</c:f>
              <c:strCache>
                <c:ptCount val="1"/>
                <c:pt idx="0">
                  <c:v>Maryland</c:v>
                </c:pt>
              </c:strCache>
            </c:strRef>
          </c:tx>
          <c:invertIfNegative val="0"/>
          <c:dLbls>
            <c:dLbl>
              <c:idx val="0"/>
              <c:layout/>
              <c:tx>
                <c:rich>
                  <a:bodyPr/>
                  <a:lstStyle/>
                  <a:p>
                    <a:r>
                      <a:rPr lang="en-US" dirty="0">
                        <a:latin typeface="Helvetica Neue Light"/>
                      </a:rPr>
                      <a:t>2.9%</a:t>
                    </a:r>
                  </a:p>
                </c:rich>
              </c:tx>
              <c:showLegendKey val="0"/>
              <c:showVal val="1"/>
              <c:showCatName val="0"/>
              <c:showSerName val="0"/>
              <c:showPercent val="0"/>
              <c:showBubbleSize val="0"/>
            </c:dLbl>
            <c:dLbl>
              <c:idx val="1"/>
              <c:layout/>
              <c:tx>
                <c:rich>
                  <a:bodyPr/>
                  <a:lstStyle/>
                  <a:p>
                    <a:r>
                      <a:rPr lang="en-US" dirty="0">
                        <a:latin typeface="Helvetica Neue Light"/>
                      </a:rPr>
                      <a:t>3.6%</a:t>
                    </a:r>
                  </a:p>
                </c:rich>
              </c:tx>
              <c:showLegendKey val="0"/>
              <c:showVal val="1"/>
              <c:showCatName val="0"/>
              <c:showSerName val="0"/>
              <c:showPercent val="0"/>
              <c:showBubbleSize val="0"/>
            </c:dLbl>
            <c:dLbl>
              <c:idx val="2"/>
              <c:layout/>
              <c:tx>
                <c:rich>
                  <a:bodyPr/>
                  <a:lstStyle/>
                  <a:p>
                    <a:r>
                      <a:rPr lang="en-US" dirty="0">
                        <a:latin typeface="Helvetica Neue Light"/>
                      </a:rPr>
                      <a:t>6.8%</a:t>
                    </a:r>
                  </a:p>
                </c:rich>
              </c:tx>
              <c:showLegendKey val="0"/>
              <c:showVal val="1"/>
              <c:showCatName val="0"/>
              <c:showSerName val="0"/>
              <c:showPercent val="0"/>
              <c:showBubbleSize val="0"/>
            </c:dLbl>
            <c:dLbl>
              <c:idx val="3"/>
              <c:layout>
                <c:manualLayout>
                  <c:x val="1.54320987654321E-3"/>
                  <c:y val="8.4203363468455302E-3"/>
                </c:manualLayout>
              </c:layout>
              <c:tx>
                <c:rich>
                  <a:bodyPr/>
                  <a:lstStyle/>
                  <a:p>
                    <a:r>
                      <a:rPr lang="en-US" dirty="0">
                        <a:latin typeface="Helvetica Neue Light"/>
                      </a:rPr>
                      <a:t>7.3%</a:t>
                    </a:r>
                  </a:p>
                </c:rich>
              </c:tx>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txPr>
              <a:bodyPr/>
              <a:lstStyle/>
              <a:p>
                <a:pPr>
                  <a:defRPr sz="1600"/>
                </a:pPr>
                <a:endParaRPr lang="en-US"/>
              </a:p>
            </c:txPr>
            <c:showLegendKey val="0"/>
            <c:showVal val="0"/>
            <c:showCatName val="0"/>
            <c:showSerName val="0"/>
            <c:showPercent val="0"/>
            <c:showBubbleSize val="0"/>
          </c:dLbls>
          <c:cat>
            <c:strRef>
              <c:f>Sheet1!$A$2:$A$5</c:f>
              <c:strCache>
                <c:ptCount val="4"/>
                <c:pt idx="0">
                  <c:v>White</c:v>
                </c:pt>
                <c:pt idx="1">
                  <c:v>Black</c:v>
                </c:pt>
                <c:pt idx="2">
                  <c:v>Asian/NHPI</c:v>
                </c:pt>
                <c:pt idx="3">
                  <c:v>Other</c:v>
                </c:pt>
              </c:strCache>
            </c:strRef>
          </c:cat>
          <c:val>
            <c:numRef>
              <c:f>Sheet1!$B$2:$B$5</c:f>
              <c:numCache>
                <c:formatCode>0.0%</c:formatCode>
                <c:ptCount val="4"/>
                <c:pt idx="0">
                  <c:v>2.9000000000000001E-2</c:v>
                </c:pt>
                <c:pt idx="1">
                  <c:v>3.5999999999999997E-2</c:v>
                </c:pt>
                <c:pt idx="2">
                  <c:v>6.8000000000000005E-2</c:v>
                </c:pt>
                <c:pt idx="3">
                  <c:v>7.2999999999999995E-2</c:v>
                </c:pt>
              </c:numCache>
            </c:numRef>
          </c:val>
        </c:ser>
        <c:ser>
          <c:idx val="1"/>
          <c:order val="1"/>
          <c:tx>
            <c:strRef>
              <c:f>Sheet1!$C$1</c:f>
              <c:strCache>
                <c:ptCount val="1"/>
                <c:pt idx="0">
                  <c:v>US</c:v>
                </c:pt>
              </c:strCache>
            </c:strRef>
          </c:tx>
          <c:invertIfNegative val="0"/>
          <c:dLbls>
            <c:dLbl>
              <c:idx val="4"/>
              <c:layout>
                <c:manualLayout>
                  <c:x val="1.54320987654321E-3"/>
                  <c:y val="5.33146205569952E-2"/>
                </c:manualLayout>
              </c:layout>
              <c:showLegendKey val="0"/>
              <c:showVal val="1"/>
              <c:showCatName val="0"/>
              <c:showSerName val="0"/>
              <c:showPercent val="0"/>
              <c:showBubbleSize val="0"/>
            </c:dLbl>
            <c:txPr>
              <a:bodyPr/>
              <a:lstStyle/>
              <a:p>
                <a:pPr>
                  <a:defRPr sz="1600" b="0"/>
                </a:pPr>
                <a:endParaRPr lang="en-US"/>
              </a:p>
            </c:txPr>
            <c:showLegendKey val="0"/>
            <c:showVal val="1"/>
            <c:showCatName val="0"/>
            <c:showSerName val="0"/>
            <c:showPercent val="0"/>
            <c:showBubbleSize val="0"/>
            <c:showLeaderLines val="0"/>
          </c:dLbls>
          <c:cat>
            <c:strRef>
              <c:f>Sheet1!$A$2:$A$5</c:f>
              <c:strCache>
                <c:ptCount val="4"/>
                <c:pt idx="0">
                  <c:v>White</c:v>
                </c:pt>
                <c:pt idx="1">
                  <c:v>Black</c:v>
                </c:pt>
                <c:pt idx="2">
                  <c:v>Asian/NHPI</c:v>
                </c:pt>
                <c:pt idx="3">
                  <c:v>Other</c:v>
                </c:pt>
              </c:strCache>
            </c:strRef>
          </c:cat>
          <c:val>
            <c:numRef>
              <c:f>Sheet1!$C$2:$C$5</c:f>
              <c:numCache>
                <c:formatCode>0.0%</c:formatCode>
                <c:ptCount val="4"/>
                <c:pt idx="0">
                  <c:v>6.8000000000000005E-2</c:v>
                </c:pt>
                <c:pt idx="1">
                  <c:v>6.0999999999999999E-2</c:v>
                </c:pt>
                <c:pt idx="2">
                  <c:v>7.3999999999999996E-2</c:v>
                </c:pt>
                <c:pt idx="3">
                  <c:v>0.10100000000000001</c:v>
                </c:pt>
              </c:numCache>
            </c:numRef>
          </c:val>
        </c:ser>
        <c:dLbls>
          <c:showLegendKey val="0"/>
          <c:showVal val="0"/>
          <c:showCatName val="0"/>
          <c:showSerName val="0"/>
          <c:showPercent val="0"/>
          <c:showBubbleSize val="0"/>
        </c:dLbls>
        <c:gapWidth val="80"/>
        <c:axId val="35200000"/>
        <c:axId val="33151168"/>
      </c:barChart>
      <c:catAx>
        <c:axId val="35200000"/>
        <c:scaling>
          <c:orientation val="minMax"/>
        </c:scaling>
        <c:delete val="0"/>
        <c:axPos val="b"/>
        <c:majorTickMark val="out"/>
        <c:minorTickMark val="none"/>
        <c:tickLblPos val="nextTo"/>
        <c:txPr>
          <a:bodyPr/>
          <a:lstStyle/>
          <a:p>
            <a:pPr>
              <a:defRPr sz="1600"/>
            </a:pPr>
            <a:endParaRPr lang="en-US"/>
          </a:p>
        </c:txPr>
        <c:crossAx val="33151168"/>
        <c:crosses val="autoZero"/>
        <c:auto val="1"/>
        <c:lblAlgn val="ctr"/>
        <c:lblOffset val="100"/>
        <c:noMultiLvlLbl val="0"/>
      </c:catAx>
      <c:valAx>
        <c:axId val="33151168"/>
        <c:scaling>
          <c:orientation val="minMax"/>
        </c:scaling>
        <c:delete val="1"/>
        <c:axPos val="l"/>
        <c:majorGridlines/>
        <c:numFmt formatCode="0.0%" sourceLinked="1"/>
        <c:majorTickMark val="out"/>
        <c:minorTickMark val="none"/>
        <c:tickLblPos val="nextTo"/>
        <c:crossAx val="35200000"/>
        <c:crosses val="autoZero"/>
        <c:crossBetween val="between"/>
      </c:valAx>
    </c:plotArea>
    <c:legend>
      <c:legendPos val="r"/>
      <c:layout>
        <c:manualLayout>
          <c:xMode val="edge"/>
          <c:yMode val="edge"/>
          <c:x val="0.81501543209876504"/>
          <c:y val="0.45862394367784298"/>
          <c:w val="0.151033950617284"/>
          <c:h val="0.166932871523696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dLbls>
          <c:showLegendKey val="0"/>
          <c:showVal val="0"/>
          <c:showCatName val="0"/>
          <c:showSerName val="0"/>
          <c:showPercent val="0"/>
          <c:showBubbleSize val="0"/>
        </c:dLbls>
        <c:gapWidth val="150"/>
        <c:axId val="45021184"/>
        <c:axId val="102440256"/>
      </c:barChart>
      <c:catAx>
        <c:axId val="45021184"/>
        <c:scaling>
          <c:orientation val="minMax"/>
        </c:scaling>
        <c:delete val="0"/>
        <c:axPos val="b"/>
        <c:majorTickMark val="out"/>
        <c:minorTickMark val="none"/>
        <c:tickLblPos val="nextTo"/>
        <c:crossAx val="102440256"/>
        <c:crosses val="autoZero"/>
        <c:auto val="1"/>
        <c:lblAlgn val="ctr"/>
        <c:lblOffset val="100"/>
        <c:noMultiLvlLbl val="0"/>
      </c:catAx>
      <c:valAx>
        <c:axId val="102440256"/>
        <c:scaling>
          <c:orientation val="minMax"/>
        </c:scaling>
        <c:delete val="0"/>
        <c:axPos val="l"/>
        <c:majorGridlines/>
        <c:numFmt formatCode="0.0%" sourceLinked="1"/>
        <c:majorTickMark val="out"/>
        <c:minorTickMark val="none"/>
        <c:tickLblPos val="nextTo"/>
        <c:crossAx val="45021184"/>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366439080107"/>
          <c:y val="4.4335316042132901E-2"/>
          <c:w val="0.59869490161137595"/>
          <c:h val="0.84335797707581805"/>
        </c:manualLayout>
      </c:layout>
      <c:barChart>
        <c:barDir val="col"/>
        <c:grouping val="clustered"/>
        <c:varyColors val="0"/>
        <c:ser>
          <c:idx val="0"/>
          <c:order val="0"/>
          <c:tx>
            <c:strRef>
              <c:f>Sheet1!$B$1</c:f>
              <c:strCache>
                <c:ptCount val="1"/>
                <c:pt idx="0">
                  <c:v>Share of Child Population  </c:v>
                </c:pt>
              </c:strCache>
            </c:strRef>
          </c:tx>
          <c:invertIfNegative val="0"/>
          <c:dLbls>
            <c:showLegendKey val="0"/>
            <c:showVal val="1"/>
            <c:showCatName val="0"/>
            <c:showSerName val="0"/>
            <c:showPercent val="0"/>
            <c:showBubbleSize val="0"/>
            <c:showLeaderLines val="0"/>
          </c:dLbls>
          <c:cat>
            <c:strRef>
              <c:f>Sheet1!$A$2:$A$3</c:f>
              <c:strCache>
                <c:ptCount val="2"/>
                <c:pt idx="0">
                  <c:v>Maryland</c:v>
                </c:pt>
                <c:pt idx="1">
                  <c:v>US</c:v>
                </c:pt>
              </c:strCache>
            </c:strRef>
          </c:cat>
          <c:val>
            <c:numRef>
              <c:f>Sheet1!$B$2:$B$3</c:f>
              <c:numCache>
                <c:formatCode>0.0%</c:formatCode>
                <c:ptCount val="2"/>
                <c:pt idx="0">
                  <c:v>0.120887200082319</c:v>
                </c:pt>
                <c:pt idx="1">
                  <c:v>0.23799999999999999</c:v>
                </c:pt>
              </c:numCache>
            </c:numRef>
          </c:val>
        </c:ser>
        <c:ser>
          <c:idx val="1"/>
          <c:order val="1"/>
          <c:tx>
            <c:strRef>
              <c:f>Sheet1!$C$1</c:f>
              <c:strCache>
                <c:ptCount val="1"/>
                <c:pt idx="0">
                  <c:v>Share of Uninsured Children </c:v>
                </c:pt>
              </c:strCache>
            </c:strRef>
          </c:tx>
          <c:invertIfNegative val="0"/>
          <c:dLbls>
            <c:showLegendKey val="0"/>
            <c:showVal val="1"/>
            <c:showCatName val="0"/>
            <c:showSerName val="0"/>
            <c:showPercent val="0"/>
            <c:showBubbleSize val="0"/>
            <c:showLeaderLines val="0"/>
          </c:dLbls>
          <c:cat>
            <c:strRef>
              <c:f>Sheet1!$A$2:$A$3</c:f>
              <c:strCache>
                <c:ptCount val="2"/>
                <c:pt idx="0">
                  <c:v>Maryland</c:v>
                </c:pt>
                <c:pt idx="1">
                  <c:v>US</c:v>
                </c:pt>
              </c:strCache>
            </c:strRef>
          </c:cat>
          <c:val>
            <c:numRef>
              <c:f>Sheet1!$C$2:$C$3</c:f>
              <c:numCache>
                <c:formatCode>0.0%</c:formatCode>
                <c:ptCount val="2"/>
                <c:pt idx="0">
                  <c:v>0.28073312472060802</c:v>
                </c:pt>
                <c:pt idx="1">
                  <c:v>0.40200000000000002</c:v>
                </c:pt>
              </c:numCache>
            </c:numRef>
          </c:val>
        </c:ser>
        <c:dLbls>
          <c:showLegendKey val="0"/>
          <c:showVal val="0"/>
          <c:showCatName val="0"/>
          <c:showSerName val="0"/>
          <c:showPercent val="0"/>
          <c:showBubbleSize val="0"/>
        </c:dLbls>
        <c:gapWidth val="150"/>
        <c:axId val="45021696"/>
        <c:axId val="102439680"/>
      </c:barChart>
      <c:catAx>
        <c:axId val="45021696"/>
        <c:scaling>
          <c:orientation val="minMax"/>
        </c:scaling>
        <c:delete val="0"/>
        <c:axPos val="b"/>
        <c:majorTickMark val="out"/>
        <c:minorTickMark val="none"/>
        <c:tickLblPos val="nextTo"/>
        <c:crossAx val="102439680"/>
        <c:crosses val="autoZero"/>
        <c:auto val="1"/>
        <c:lblAlgn val="ctr"/>
        <c:lblOffset val="100"/>
        <c:noMultiLvlLbl val="0"/>
      </c:catAx>
      <c:valAx>
        <c:axId val="102439680"/>
        <c:scaling>
          <c:orientation val="minMax"/>
        </c:scaling>
        <c:delete val="0"/>
        <c:axPos val="l"/>
        <c:majorGridlines/>
        <c:numFmt formatCode="0.0%" sourceLinked="1"/>
        <c:majorTickMark val="out"/>
        <c:minorTickMark val="none"/>
        <c:tickLblPos val="nextTo"/>
        <c:crossAx val="45021696"/>
        <c:crosses val="autoZero"/>
        <c:crossBetween val="between"/>
      </c:valAx>
    </c:plotArea>
    <c:legend>
      <c:legendPos val="r"/>
      <c:layout>
        <c:manualLayout>
          <c:xMode val="edge"/>
          <c:yMode val="edge"/>
          <c:x val="0.73022489160552195"/>
          <c:y val="0.35551527928973298"/>
          <c:w val="0.25587390734986298"/>
          <c:h val="0.41243465755243702"/>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Latino MD</c:v>
                </c:pt>
              </c:strCache>
            </c:strRef>
          </c:tx>
          <c:marker>
            <c:symbol val="none"/>
          </c:marker>
          <c:dLbls>
            <c:dLblPos val="t"/>
            <c:showLegendKey val="0"/>
            <c:showVal val="1"/>
            <c:showCatName val="0"/>
            <c:showSerName val="0"/>
            <c:showPercent val="0"/>
            <c:showBubbleSize val="0"/>
            <c:showLeaderLines val="0"/>
          </c:dLbls>
          <c:cat>
            <c:numRef>
              <c:f>Sheet1!$A$2:$A$5</c:f>
              <c:numCache>
                <c:formatCode>General</c:formatCode>
                <c:ptCount val="4"/>
                <c:pt idx="0">
                  <c:v>2009</c:v>
                </c:pt>
                <c:pt idx="1">
                  <c:v>2010</c:v>
                </c:pt>
                <c:pt idx="2">
                  <c:v>2011</c:v>
                </c:pt>
                <c:pt idx="3">
                  <c:v>2012</c:v>
                </c:pt>
              </c:numCache>
            </c:numRef>
          </c:cat>
          <c:val>
            <c:numRef>
              <c:f>Sheet1!$B$2:$B$5</c:f>
              <c:numCache>
                <c:formatCode>0.0%</c:formatCode>
                <c:ptCount val="4"/>
                <c:pt idx="0">
                  <c:v>0.115794563308375</c:v>
                </c:pt>
                <c:pt idx="1">
                  <c:v>0.107893196633635</c:v>
                </c:pt>
                <c:pt idx="2">
                  <c:v>9.2782181713148698E-2</c:v>
                </c:pt>
                <c:pt idx="3">
                  <c:v>8.9092299721201001E-2</c:v>
                </c:pt>
              </c:numCache>
            </c:numRef>
          </c:val>
          <c:smooth val="0"/>
        </c:ser>
        <c:ser>
          <c:idx val="1"/>
          <c:order val="1"/>
          <c:tx>
            <c:strRef>
              <c:f>Sheet1!$C$1</c:f>
              <c:strCache>
                <c:ptCount val="1"/>
                <c:pt idx="0">
                  <c:v>Latino US</c:v>
                </c:pt>
              </c:strCache>
            </c:strRef>
          </c:tx>
          <c:marker>
            <c:symbol val="none"/>
          </c:marker>
          <c:dLbls>
            <c:dLblPos val="t"/>
            <c:showLegendKey val="0"/>
            <c:showVal val="1"/>
            <c:showCatName val="0"/>
            <c:showSerName val="0"/>
            <c:showPercent val="0"/>
            <c:showBubbleSize val="0"/>
            <c:showLeaderLines val="0"/>
          </c:dLbls>
          <c:cat>
            <c:numRef>
              <c:f>Sheet1!$A$2:$A$5</c:f>
              <c:numCache>
                <c:formatCode>General</c:formatCode>
                <c:ptCount val="4"/>
                <c:pt idx="0">
                  <c:v>2009</c:v>
                </c:pt>
                <c:pt idx="1">
                  <c:v>2010</c:v>
                </c:pt>
                <c:pt idx="2">
                  <c:v>2011</c:v>
                </c:pt>
                <c:pt idx="3">
                  <c:v>2012</c:v>
                </c:pt>
              </c:numCache>
            </c:numRef>
          </c:cat>
          <c:val>
            <c:numRef>
              <c:f>Sheet1!$C$2:$C$5</c:f>
              <c:numCache>
                <c:formatCode>0.0%</c:formatCode>
                <c:ptCount val="4"/>
                <c:pt idx="0">
                  <c:v>0.15747905046484101</c:v>
                </c:pt>
                <c:pt idx="1">
                  <c:v>0.140832429613374</c:v>
                </c:pt>
                <c:pt idx="2">
                  <c:v>0.12835115069241401</c:v>
                </c:pt>
                <c:pt idx="3">
                  <c:v>0.121</c:v>
                </c:pt>
              </c:numCache>
            </c:numRef>
          </c:val>
          <c:smooth val="0"/>
        </c:ser>
        <c:dLbls>
          <c:showLegendKey val="0"/>
          <c:showVal val="0"/>
          <c:showCatName val="0"/>
          <c:showSerName val="0"/>
          <c:showPercent val="0"/>
          <c:showBubbleSize val="0"/>
        </c:dLbls>
        <c:marker val="1"/>
        <c:smooth val="0"/>
        <c:axId val="155165696"/>
        <c:axId val="101739904"/>
      </c:lineChart>
      <c:catAx>
        <c:axId val="155165696"/>
        <c:scaling>
          <c:orientation val="minMax"/>
        </c:scaling>
        <c:delete val="0"/>
        <c:axPos val="b"/>
        <c:numFmt formatCode="General" sourceLinked="1"/>
        <c:majorTickMark val="out"/>
        <c:minorTickMark val="none"/>
        <c:tickLblPos val="nextTo"/>
        <c:crossAx val="101739904"/>
        <c:crosses val="autoZero"/>
        <c:auto val="1"/>
        <c:lblAlgn val="ctr"/>
        <c:lblOffset val="100"/>
        <c:noMultiLvlLbl val="0"/>
      </c:catAx>
      <c:valAx>
        <c:axId val="101739904"/>
        <c:scaling>
          <c:orientation val="minMax"/>
        </c:scaling>
        <c:delete val="0"/>
        <c:axPos val="l"/>
        <c:majorGridlines/>
        <c:numFmt formatCode="0.0%" sourceLinked="1"/>
        <c:majorTickMark val="out"/>
        <c:minorTickMark val="none"/>
        <c:tickLblPos val="nextTo"/>
        <c:crossAx val="1551656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Urban</c:v>
                </c:pt>
              </c:strCache>
            </c:strRef>
          </c:tx>
          <c:invertIfNegative val="0"/>
          <c:dLbls>
            <c:showLegendKey val="0"/>
            <c:showVal val="1"/>
            <c:showCatName val="0"/>
            <c:showSerName val="0"/>
            <c:showPercent val="0"/>
            <c:showBubbleSize val="0"/>
            <c:showLeaderLines val="0"/>
          </c:dLbls>
          <c:cat>
            <c:strRef>
              <c:f>Sheet1!$B$1:$C$1</c:f>
              <c:strCache>
                <c:ptCount val="2"/>
                <c:pt idx="0">
                  <c:v>Maryland</c:v>
                </c:pt>
                <c:pt idx="1">
                  <c:v>US</c:v>
                </c:pt>
              </c:strCache>
            </c:strRef>
          </c:cat>
          <c:val>
            <c:numRef>
              <c:f>Sheet1!$B$2:$C$2</c:f>
              <c:numCache>
                <c:formatCode>0.0%</c:formatCode>
                <c:ptCount val="2"/>
                <c:pt idx="0">
                  <c:v>3.9E-2</c:v>
                </c:pt>
                <c:pt idx="1">
                  <c:v>7.0000000000000007E-2</c:v>
                </c:pt>
              </c:numCache>
            </c:numRef>
          </c:val>
        </c:ser>
        <c:ser>
          <c:idx val="1"/>
          <c:order val="1"/>
          <c:tx>
            <c:strRef>
              <c:f>Sheet1!$A$3</c:f>
              <c:strCache>
                <c:ptCount val="1"/>
                <c:pt idx="0">
                  <c:v>Rural</c:v>
                </c:pt>
              </c:strCache>
            </c:strRef>
          </c:tx>
          <c:invertIfNegative val="0"/>
          <c:dLbls>
            <c:showLegendKey val="0"/>
            <c:showVal val="1"/>
            <c:showCatName val="0"/>
            <c:showSerName val="0"/>
            <c:showPercent val="0"/>
            <c:showBubbleSize val="0"/>
            <c:showLeaderLines val="0"/>
          </c:dLbls>
          <c:cat>
            <c:strRef>
              <c:f>Sheet1!$B$1:$C$1</c:f>
              <c:strCache>
                <c:ptCount val="2"/>
                <c:pt idx="0">
                  <c:v>Maryland</c:v>
                </c:pt>
                <c:pt idx="1">
                  <c:v>US</c:v>
                </c:pt>
              </c:strCache>
            </c:strRef>
          </c:cat>
          <c:val>
            <c:numRef>
              <c:f>Sheet1!$B$3:$C$3</c:f>
              <c:numCache>
                <c:formatCode>0.0%</c:formatCode>
                <c:ptCount val="2"/>
                <c:pt idx="0">
                  <c:v>3.2000000000000001E-2</c:v>
                </c:pt>
                <c:pt idx="1">
                  <c:v>7.8E-2</c:v>
                </c:pt>
              </c:numCache>
            </c:numRef>
          </c:val>
        </c:ser>
        <c:dLbls>
          <c:showLegendKey val="0"/>
          <c:showVal val="0"/>
          <c:showCatName val="0"/>
          <c:showSerName val="0"/>
          <c:showPercent val="0"/>
          <c:showBubbleSize val="0"/>
        </c:dLbls>
        <c:gapWidth val="150"/>
        <c:axId val="155164672"/>
        <c:axId val="101741056"/>
      </c:barChart>
      <c:catAx>
        <c:axId val="155164672"/>
        <c:scaling>
          <c:orientation val="minMax"/>
        </c:scaling>
        <c:delete val="0"/>
        <c:axPos val="b"/>
        <c:majorTickMark val="out"/>
        <c:minorTickMark val="none"/>
        <c:tickLblPos val="nextTo"/>
        <c:crossAx val="101741056"/>
        <c:crosses val="autoZero"/>
        <c:auto val="1"/>
        <c:lblAlgn val="ctr"/>
        <c:lblOffset val="100"/>
        <c:noMultiLvlLbl val="0"/>
      </c:catAx>
      <c:valAx>
        <c:axId val="101741056"/>
        <c:scaling>
          <c:orientation val="minMax"/>
        </c:scaling>
        <c:delete val="0"/>
        <c:axPos val="l"/>
        <c:majorGridlines/>
        <c:numFmt formatCode="0.0%" sourceLinked="1"/>
        <c:majorTickMark val="out"/>
        <c:minorTickMark val="none"/>
        <c:tickLblPos val="nextTo"/>
        <c:crossAx val="1551646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ln>
              <a:solidFill>
                <a:srgbClr val="4F81BD"/>
              </a:solidFill>
            </a:ln>
          </c:spPr>
          <c:invertIfNegative val="0"/>
          <c:dPt>
            <c:idx val="0"/>
            <c:invertIfNegative val="0"/>
            <c:bubble3D val="0"/>
            <c:spPr>
              <a:solidFill>
                <a:schemeClr val="tx2"/>
              </a:solidFill>
              <a:ln>
                <a:solidFill>
                  <a:srgbClr val="4F81BD"/>
                </a:solidFill>
              </a:ln>
            </c:spPr>
          </c:dPt>
          <c:dPt>
            <c:idx val="1"/>
            <c:invertIfNegative val="0"/>
            <c:bubble3D val="0"/>
            <c:spPr>
              <a:solidFill>
                <a:srgbClr val="1F497D"/>
              </a:solidFill>
              <a:ln>
                <a:solidFill>
                  <a:srgbClr val="4F81BD"/>
                </a:solidFill>
              </a:ln>
            </c:spPr>
          </c:dPt>
          <c:dPt>
            <c:idx val="2"/>
            <c:invertIfNegative val="0"/>
            <c:bubble3D val="0"/>
            <c:spPr>
              <a:solidFill>
                <a:srgbClr val="1F497D"/>
              </a:solidFill>
              <a:ln>
                <a:solidFill>
                  <a:srgbClr val="4F81BD"/>
                </a:solidFill>
              </a:ln>
            </c:spPr>
          </c:dPt>
          <c:dPt>
            <c:idx val="3"/>
            <c:invertIfNegative val="0"/>
            <c:bubble3D val="0"/>
            <c:spPr>
              <a:solidFill>
                <a:srgbClr val="1F497D"/>
              </a:solidFill>
              <a:ln>
                <a:solidFill>
                  <a:srgbClr val="4F81BD"/>
                </a:solidFill>
              </a:ln>
            </c:spPr>
          </c:dPt>
          <c:dLbls>
            <c:spPr>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2008</c:v>
                </c:pt>
                <c:pt idx="1">
                  <c:v>2009</c:v>
                </c:pt>
                <c:pt idx="2">
                  <c:v>2010</c:v>
                </c:pt>
                <c:pt idx="3">
                  <c:v>2011</c:v>
                </c:pt>
              </c:numCache>
            </c:numRef>
          </c:cat>
          <c:val>
            <c:numRef>
              <c:f>Sheet1!$B$2:$B$5</c:f>
              <c:numCache>
                <c:formatCode>0.0%</c:formatCode>
                <c:ptCount val="4"/>
                <c:pt idx="0">
                  <c:v>0.81699999999999995</c:v>
                </c:pt>
                <c:pt idx="1">
                  <c:v>0.84299999999999997</c:v>
                </c:pt>
                <c:pt idx="2">
                  <c:v>0.85799999999999998</c:v>
                </c:pt>
                <c:pt idx="3">
                  <c:v>0.872</c:v>
                </c:pt>
              </c:numCache>
            </c:numRef>
          </c:val>
        </c:ser>
        <c:ser>
          <c:idx val="1"/>
          <c:order val="1"/>
          <c:tx>
            <c:strRef>
              <c:f>Sheet1!$C$1</c:f>
              <c:strCache>
                <c:ptCount val="1"/>
                <c:pt idx="0">
                  <c:v>Series 2</c:v>
                </c:pt>
              </c:strCache>
            </c:strRef>
          </c:tx>
          <c:invertIfNegative val="0"/>
          <c:cat>
            <c:numRef>
              <c:f>Sheet1!$A$2:$A$5</c:f>
              <c:numCache>
                <c:formatCode>General</c:formatCode>
                <c:ptCount val="4"/>
                <c:pt idx="0">
                  <c:v>2008</c:v>
                </c:pt>
                <c:pt idx="1">
                  <c:v>2009</c:v>
                </c:pt>
                <c:pt idx="2">
                  <c:v>2010</c:v>
                </c:pt>
                <c:pt idx="3">
                  <c:v>2011</c:v>
                </c:pt>
              </c:numCache>
            </c:numRef>
          </c:cat>
          <c:val>
            <c:numRef>
              <c:f>Sheet1!$C$2:$C$5</c:f>
              <c:numCache>
                <c:formatCode>General</c:formatCode>
                <c:ptCount val="4"/>
              </c:numCache>
            </c:numRef>
          </c:val>
        </c:ser>
        <c:ser>
          <c:idx val="2"/>
          <c:order val="2"/>
          <c:tx>
            <c:strRef>
              <c:f>Sheet1!$D$1</c:f>
              <c:strCache>
                <c:ptCount val="1"/>
                <c:pt idx="0">
                  <c:v>Column1</c:v>
                </c:pt>
              </c:strCache>
            </c:strRef>
          </c:tx>
          <c:invertIfNegative val="0"/>
          <c:cat>
            <c:numRef>
              <c:f>Sheet1!$A$2:$A$5</c:f>
              <c:numCache>
                <c:formatCode>General</c:formatCode>
                <c:ptCount val="4"/>
                <c:pt idx="0">
                  <c:v>2008</c:v>
                </c:pt>
                <c:pt idx="1">
                  <c:v>2009</c:v>
                </c:pt>
                <c:pt idx="2">
                  <c:v>2010</c:v>
                </c:pt>
                <c:pt idx="3">
                  <c:v>2011</c:v>
                </c:pt>
              </c:numCache>
            </c:numRef>
          </c:cat>
          <c:val>
            <c:numRef>
              <c:f>Sheet1!$D$2:$D$5</c:f>
              <c:numCache>
                <c:formatCode>General</c:formatCode>
                <c:ptCount val="4"/>
              </c:numCache>
            </c:numRef>
          </c:val>
        </c:ser>
        <c:dLbls>
          <c:showLegendKey val="0"/>
          <c:showVal val="0"/>
          <c:showCatName val="0"/>
          <c:showSerName val="0"/>
          <c:showPercent val="0"/>
          <c:showBubbleSize val="0"/>
        </c:dLbls>
        <c:gapWidth val="140"/>
        <c:overlap val="10"/>
        <c:axId val="103454208"/>
        <c:axId val="94574784"/>
      </c:barChart>
      <c:catAx>
        <c:axId val="103454208"/>
        <c:scaling>
          <c:orientation val="minMax"/>
        </c:scaling>
        <c:delete val="0"/>
        <c:axPos val="b"/>
        <c:numFmt formatCode="General" sourceLinked="1"/>
        <c:majorTickMark val="out"/>
        <c:minorTickMark val="none"/>
        <c:tickLblPos val="nextTo"/>
        <c:txPr>
          <a:bodyPr/>
          <a:lstStyle/>
          <a:p>
            <a:pPr>
              <a:defRPr sz="1600" baseline="0"/>
            </a:pPr>
            <a:endParaRPr lang="en-US"/>
          </a:p>
        </c:txPr>
        <c:crossAx val="94574784"/>
        <c:crosses val="autoZero"/>
        <c:auto val="1"/>
        <c:lblAlgn val="ctr"/>
        <c:lblOffset val="10"/>
        <c:noMultiLvlLbl val="0"/>
      </c:catAx>
      <c:valAx>
        <c:axId val="94574784"/>
        <c:scaling>
          <c:orientation val="minMax"/>
        </c:scaling>
        <c:delete val="0"/>
        <c:axPos val="l"/>
        <c:majorGridlines/>
        <c:numFmt formatCode="0.0%" sourceLinked="1"/>
        <c:majorTickMark val="out"/>
        <c:minorTickMark val="none"/>
        <c:tickLblPos val="nextTo"/>
        <c:txPr>
          <a:bodyPr/>
          <a:lstStyle/>
          <a:p>
            <a:pPr>
              <a:defRPr sz="1200"/>
            </a:pPr>
            <a:endParaRPr lang="en-US"/>
          </a:p>
        </c:txPr>
        <c:crossAx val="103454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latin typeface="Helvetica Neue Light"/>
              </a:rPr>
              <a:t>Most Uninsured Children Are Already Eligible</a:t>
            </a:r>
            <a:r>
              <a:rPr lang="en-US" baseline="0" dirty="0">
                <a:latin typeface="Helvetica Neue Light"/>
              </a:rPr>
              <a:t> </a:t>
            </a:r>
          </a:p>
          <a:p>
            <a:pPr>
              <a:defRPr/>
            </a:pPr>
            <a:r>
              <a:rPr lang="en-US" baseline="0" dirty="0">
                <a:latin typeface="Helvetica Neue Light"/>
              </a:rPr>
              <a:t>for Medicaid or CHIP</a:t>
            </a:r>
            <a:endParaRPr lang="en-US" dirty="0">
              <a:latin typeface="Helvetica Neue Light"/>
            </a:endParaRPr>
          </a:p>
        </c:rich>
      </c:tx>
      <c:layout>
        <c:manualLayout>
          <c:xMode val="edge"/>
          <c:yMode val="edge"/>
          <c:x val="0.24571752374112901"/>
          <c:y val="3.9181668738015998E-2"/>
        </c:manualLayout>
      </c:layout>
      <c:overlay val="0"/>
    </c:title>
    <c:autoTitleDeleted val="0"/>
    <c:plotArea>
      <c:layout/>
      <c:pieChart>
        <c:varyColors val="1"/>
        <c:ser>
          <c:idx val="0"/>
          <c:order val="0"/>
          <c:spPr>
            <a:solidFill>
              <a:srgbClr val="E9A222"/>
            </a:solidFill>
          </c:spPr>
          <c:dPt>
            <c:idx val="0"/>
            <c:bubble3D val="0"/>
            <c:spPr>
              <a:solidFill>
                <a:schemeClr val="accent1">
                  <a:lumMod val="50000"/>
                </a:schemeClr>
              </a:solidFill>
            </c:spPr>
          </c:dPt>
          <c:dLbls>
            <c:dLbl>
              <c:idx val="0"/>
              <c:layout>
                <c:manualLayout>
                  <c:x val="-0.22267072747982"/>
                  <c:y val="-0.193248500187477"/>
                </c:manualLayout>
              </c:layout>
              <c:tx>
                <c:rich>
                  <a:bodyPr/>
                  <a:lstStyle/>
                  <a:p>
                    <a:pPr>
                      <a:defRPr sz="1300">
                        <a:solidFill>
                          <a:schemeClr val="bg1"/>
                        </a:solidFill>
                      </a:defRPr>
                    </a:pPr>
                    <a:r>
                      <a:rPr lang="en-US" dirty="0">
                        <a:latin typeface="Helvetica Neue Light"/>
                      </a:rPr>
                      <a:t>Eligible but Uninsured
70%</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4624919526568601"/>
                  <c:y val="0.122851752905887"/>
                </c:manualLayout>
              </c:layout>
              <c:tx>
                <c:rich>
                  <a:bodyPr/>
                  <a:lstStyle/>
                  <a:p>
                    <a:pPr>
                      <a:defRPr sz="1300">
                        <a:solidFill>
                          <a:schemeClr val="bg1"/>
                        </a:solidFill>
                      </a:defRPr>
                    </a:pPr>
                    <a:r>
                      <a:rPr lang="en-US" sz="1300" dirty="0">
                        <a:solidFill>
                          <a:schemeClr val="tx1"/>
                        </a:solidFill>
                        <a:latin typeface="Helvetica Neue Light"/>
                      </a:rPr>
                      <a:t>Uninsured 
30%</a:t>
                    </a:r>
                  </a:p>
                </c:rich>
              </c:tx>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Sheet1!$A$52:$A$53</c:f>
              <c:strCache>
                <c:ptCount val="2"/>
                <c:pt idx="0">
                  <c:v>Eligible but Uninsured</c:v>
                </c:pt>
                <c:pt idx="1">
                  <c:v>Uninsured </c:v>
                </c:pt>
              </c:strCache>
            </c:strRef>
          </c:cat>
          <c:val>
            <c:numRef>
              <c:f>Sheet1!$B$52:$B$53</c:f>
              <c:numCache>
                <c:formatCode>General</c:formatCode>
                <c:ptCount val="2"/>
                <c:pt idx="0">
                  <c:v>4.4000000000000004</c:v>
                </c:pt>
                <c:pt idx="1">
                  <c:v>1.9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txPr>
        <a:bodyPr/>
        <a:lstStyle/>
        <a:p>
          <a:pPr>
            <a:defRPr sz="3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latin typeface="Helvetica Neue Light"/>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616F04C8-2725-D240-B15B-A753AA49CC35}" type="datetimeFigureOut">
              <a:rPr lang="en-US" smtClean="0">
                <a:latin typeface="Helvetica Neue Light"/>
              </a:rPr>
              <a:t>1/13/2014</a:t>
            </a:fld>
            <a:endParaRPr lang="en-US" dirty="0">
              <a:latin typeface="Helvetica Neue Light"/>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latin typeface="Helvetica Neue Light"/>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B031C42-56FB-C741-B012-D1B54D22A3F5}" type="slidenum">
              <a:rPr lang="en-US" smtClean="0">
                <a:latin typeface="Helvetica Neue Light"/>
              </a:rPr>
              <a:t>‹#›</a:t>
            </a:fld>
            <a:endParaRPr lang="en-US" dirty="0">
              <a:latin typeface="Helvetica Neue Light"/>
            </a:endParaRPr>
          </a:p>
        </p:txBody>
      </p:sp>
    </p:spTree>
    <p:extLst>
      <p:ext uri="{BB962C8B-B14F-4D97-AF65-F5344CB8AC3E}">
        <p14:creationId xmlns:p14="http://schemas.microsoft.com/office/powerpoint/2010/main" val="4257665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Helvetica Neue Light"/>
              </a:defRPr>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atin typeface="Helvetica Neue Light"/>
              </a:defRPr>
            </a:lvl1pPr>
          </a:lstStyle>
          <a:p>
            <a:fld id="{BFDBF9C7-FC34-3441-90C4-2BBB1C593375}"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atin typeface="Helvetica Neue Light"/>
              </a:defRPr>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atin typeface="Helvetica Neue Light"/>
              </a:defRPr>
            </a:lvl1pPr>
          </a:lstStyle>
          <a:p>
            <a:fld id="{85B0A29F-B2A7-4541-9164-50566514170F}" type="slidenum">
              <a:rPr lang="en-US" smtClean="0"/>
              <a:pPr/>
              <a:t>‹#›</a:t>
            </a:fld>
            <a:endParaRPr lang="en-US" dirty="0"/>
          </a:p>
        </p:txBody>
      </p:sp>
    </p:spTree>
    <p:extLst>
      <p:ext uri="{BB962C8B-B14F-4D97-AF65-F5344CB8AC3E}">
        <p14:creationId xmlns:p14="http://schemas.microsoft.com/office/powerpoint/2010/main" val="1125338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elvetica Neue Light"/>
        <a:ea typeface="+mn-ea"/>
        <a:cs typeface="+mn-cs"/>
      </a:defRPr>
    </a:lvl1pPr>
    <a:lvl2pPr marL="457200" algn="l" defTabSz="457200" rtl="0" eaLnBrk="1" latinLnBrk="0" hangingPunct="1">
      <a:defRPr sz="1200" kern="1200">
        <a:solidFill>
          <a:schemeClr val="tx1"/>
        </a:solidFill>
        <a:latin typeface="Helvetica Neue Light"/>
        <a:ea typeface="+mn-ea"/>
        <a:cs typeface="+mn-cs"/>
      </a:defRPr>
    </a:lvl2pPr>
    <a:lvl3pPr marL="914400" algn="l" defTabSz="457200" rtl="0" eaLnBrk="1" latinLnBrk="0" hangingPunct="1">
      <a:defRPr sz="1200" kern="1200">
        <a:solidFill>
          <a:schemeClr val="tx1"/>
        </a:solidFill>
        <a:latin typeface="Helvetica Neue Light"/>
        <a:ea typeface="+mn-ea"/>
        <a:cs typeface="+mn-cs"/>
      </a:defRPr>
    </a:lvl3pPr>
    <a:lvl4pPr marL="1371600" algn="l" defTabSz="457200" rtl="0" eaLnBrk="1" latinLnBrk="0" hangingPunct="1">
      <a:defRPr sz="1200" kern="1200">
        <a:solidFill>
          <a:schemeClr val="tx1"/>
        </a:solidFill>
        <a:latin typeface="Helvetica Neue Light"/>
        <a:ea typeface="+mn-ea"/>
        <a:cs typeface="+mn-cs"/>
      </a:defRPr>
    </a:lvl4pPr>
    <a:lvl5pPr marL="1828800" algn="l" defTabSz="457200" rtl="0" eaLnBrk="1" latinLnBrk="0" hangingPunct="1">
      <a:defRPr sz="1200" kern="1200">
        <a:solidFill>
          <a:schemeClr val="tx1"/>
        </a:solidFill>
        <a:latin typeface="Helvetica Neue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3</a:t>
            </a:fld>
            <a:endParaRPr lang="en-US"/>
          </a:p>
        </p:txBody>
      </p:sp>
    </p:spTree>
    <p:extLst>
      <p:ext uri="{BB962C8B-B14F-4D97-AF65-F5344CB8AC3E}">
        <p14:creationId xmlns:p14="http://schemas.microsoft.com/office/powerpoint/2010/main" val="177923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24</a:t>
            </a:fld>
            <a:endParaRPr lang="en-US"/>
          </a:p>
        </p:txBody>
      </p:sp>
    </p:spTree>
    <p:extLst>
      <p:ext uri="{BB962C8B-B14F-4D97-AF65-F5344CB8AC3E}">
        <p14:creationId xmlns:p14="http://schemas.microsoft.com/office/powerpoint/2010/main" val="49085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25</a:t>
            </a:fld>
            <a:endParaRPr lang="en-US"/>
          </a:p>
        </p:txBody>
      </p:sp>
    </p:spTree>
    <p:extLst>
      <p:ext uri="{BB962C8B-B14F-4D97-AF65-F5344CB8AC3E}">
        <p14:creationId xmlns:p14="http://schemas.microsoft.com/office/powerpoint/2010/main" val="147606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65610" indent="-294465">
              <a:defRPr sz="2500">
                <a:solidFill>
                  <a:schemeClr val="tx1"/>
                </a:solidFill>
                <a:latin typeface="Arial" charset="0"/>
                <a:ea typeface="ＭＳ Ｐゴシック" charset="0"/>
              </a:defRPr>
            </a:lvl2pPr>
            <a:lvl3pPr marL="1177862" indent="-235572">
              <a:defRPr sz="2500">
                <a:solidFill>
                  <a:schemeClr val="tx1"/>
                </a:solidFill>
                <a:latin typeface="Arial" charset="0"/>
                <a:ea typeface="ＭＳ Ｐゴシック" charset="0"/>
              </a:defRPr>
            </a:lvl3pPr>
            <a:lvl4pPr marL="1649006" indent="-235572">
              <a:defRPr sz="2500">
                <a:solidFill>
                  <a:schemeClr val="tx1"/>
                </a:solidFill>
                <a:latin typeface="Arial" charset="0"/>
                <a:ea typeface="ＭＳ Ｐゴシック" charset="0"/>
              </a:defRPr>
            </a:lvl4pPr>
            <a:lvl5pPr marL="2120151" indent="-235572">
              <a:defRPr sz="2500">
                <a:solidFill>
                  <a:schemeClr val="tx1"/>
                </a:solidFill>
                <a:latin typeface="Arial" charset="0"/>
                <a:ea typeface="ＭＳ Ｐゴシック" charset="0"/>
              </a:defRPr>
            </a:lvl5pPr>
            <a:lvl6pPr marL="2591295" indent="-235572" eaLnBrk="0" fontAlgn="base" hangingPunct="0">
              <a:spcBef>
                <a:spcPct val="0"/>
              </a:spcBef>
              <a:spcAft>
                <a:spcPct val="0"/>
              </a:spcAft>
              <a:defRPr sz="2500">
                <a:solidFill>
                  <a:schemeClr val="tx1"/>
                </a:solidFill>
                <a:latin typeface="Arial" charset="0"/>
                <a:ea typeface="ＭＳ Ｐゴシック" charset="0"/>
              </a:defRPr>
            </a:lvl6pPr>
            <a:lvl7pPr marL="3062440" indent="-235572" eaLnBrk="0" fontAlgn="base" hangingPunct="0">
              <a:spcBef>
                <a:spcPct val="0"/>
              </a:spcBef>
              <a:spcAft>
                <a:spcPct val="0"/>
              </a:spcAft>
              <a:defRPr sz="2500">
                <a:solidFill>
                  <a:schemeClr val="tx1"/>
                </a:solidFill>
                <a:latin typeface="Arial" charset="0"/>
                <a:ea typeface="ＭＳ Ｐゴシック" charset="0"/>
              </a:defRPr>
            </a:lvl7pPr>
            <a:lvl8pPr marL="3533585" indent="-235572" eaLnBrk="0" fontAlgn="base" hangingPunct="0">
              <a:spcBef>
                <a:spcPct val="0"/>
              </a:spcBef>
              <a:spcAft>
                <a:spcPct val="0"/>
              </a:spcAft>
              <a:defRPr sz="2500">
                <a:solidFill>
                  <a:schemeClr val="tx1"/>
                </a:solidFill>
                <a:latin typeface="Arial" charset="0"/>
                <a:ea typeface="ＭＳ Ｐゴシック" charset="0"/>
              </a:defRPr>
            </a:lvl8pPr>
            <a:lvl9pPr marL="4004729" indent="-235572" eaLnBrk="0" fontAlgn="base" hangingPunct="0">
              <a:spcBef>
                <a:spcPct val="0"/>
              </a:spcBef>
              <a:spcAft>
                <a:spcPct val="0"/>
              </a:spcAft>
              <a:defRPr sz="2500">
                <a:solidFill>
                  <a:schemeClr val="tx1"/>
                </a:solidFill>
                <a:latin typeface="Arial" charset="0"/>
                <a:ea typeface="ＭＳ Ｐゴシック" charset="0"/>
              </a:defRPr>
            </a:lvl9pPr>
          </a:lstStyle>
          <a:p>
            <a:fld id="{2B4C9972-08F0-3444-84A1-6226D77B592F}" type="slidenum">
              <a:rPr lang="en-US" sz="1200">
                <a:latin typeface="Helvetica Neue Light"/>
              </a:rPr>
              <a:pPr/>
              <a:t>6</a:t>
            </a:fld>
            <a:endParaRPr lang="en-US" sz="1200" dirty="0">
              <a:latin typeface="Helvetica Neue Light"/>
            </a:endParaRPr>
          </a:p>
        </p:txBody>
      </p:sp>
      <p:sp>
        <p:nvSpPr>
          <p:cNvPr id="19458" name="Rectangle 7"/>
          <p:cNvSpPr txBox="1">
            <a:spLocks noGrp="1" noChangeArrowheads="1"/>
          </p:cNvSpPr>
          <p:nvPr/>
        </p:nvSpPr>
        <p:spPr bwMode="auto">
          <a:xfrm>
            <a:off x="4023092" y="8917422"/>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FC0EF82-5525-DE41-991C-14086AD4EC1E}" type="slidenum">
              <a:rPr lang="en-US" sz="1200">
                <a:latin typeface="Helvetica Neue Light"/>
              </a:rPr>
              <a:pPr algn="r" eaLnBrk="1" hangingPunct="1"/>
              <a:t>6</a:t>
            </a:fld>
            <a:endParaRPr lang="en-US" sz="1200" dirty="0">
              <a:latin typeface="Helvetica Neue Light"/>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710248" y="4459526"/>
            <a:ext cx="5681980" cy="4224814"/>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71145">
              <a:spcBef>
                <a:spcPct val="0"/>
              </a:spcBef>
            </a:pPr>
            <a:endParaRPr lang="en-US" dirty="0">
              <a:ea typeface="ＭＳ Ｐゴシック" charset="0"/>
              <a:cs typeface="ＭＳ Ｐゴシック" charset="0"/>
            </a:endParaRPr>
          </a:p>
        </p:txBody>
      </p:sp>
    </p:spTree>
    <p:extLst>
      <p:ext uri="{BB962C8B-B14F-4D97-AF65-F5344CB8AC3E}">
        <p14:creationId xmlns:p14="http://schemas.microsoft.com/office/powerpoint/2010/main" val="416760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Reorder table so DC is on top </a:t>
            </a:r>
            <a:r>
              <a:rPr lang="en-US" dirty="0" err="1" smtClean="0"/>
              <a:t>ie</a:t>
            </a:r>
            <a:r>
              <a:rPr lang="en-US" dirty="0" smtClean="0"/>
              <a:t> use</a:t>
            </a:r>
            <a:r>
              <a:rPr lang="en-US" baseline="0" dirty="0" smtClean="0"/>
              <a:t> rank as the order from top to bottom and then bold </a:t>
            </a:r>
            <a:r>
              <a:rPr lang="en-US" baseline="0" dirty="0" err="1" smtClean="0"/>
              <a:t>maryland</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7</a:t>
            </a:fld>
            <a:endParaRPr lang="en-US"/>
          </a:p>
        </p:txBody>
      </p:sp>
    </p:spTree>
    <p:extLst>
      <p:ext uri="{BB962C8B-B14F-4D97-AF65-F5344CB8AC3E}">
        <p14:creationId xmlns:p14="http://schemas.microsoft.com/office/powerpoint/2010/main" val="148931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Hispanic</a:t>
            </a:r>
            <a:r>
              <a:rPr lang="en-US" baseline="0" dirty="0" smtClean="0"/>
              <a:t> children are disproportionately uninsured in Maryland and the US overall, however, there is a bigger discrepancy in Maryland. </a:t>
            </a:r>
            <a:endParaRPr lang="en-US" dirty="0"/>
          </a:p>
        </p:txBody>
      </p:sp>
      <p:sp>
        <p:nvSpPr>
          <p:cNvPr id="4" name="Slide Number Placeholder 3"/>
          <p:cNvSpPr>
            <a:spLocks noGrp="1"/>
          </p:cNvSpPr>
          <p:nvPr>
            <p:ph type="sldNum" sz="quarter" idx="10"/>
          </p:nvPr>
        </p:nvSpPr>
        <p:spPr/>
        <p:txBody>
          <a:bodyPr/>
          <a:lstStyle/>
          <a:p>
            <a:fld id="{AFC15295-1EBF-CB4C-AB1E-0653E63BA4BF}" type="slidenum">
              <a:rPr lang="en-US" smtClean="0"/>
              <a:t>9</a:t>
            </a:fld>
            <a:endParaRPr lang="en-US"/>
          </a:p>
        </p:txBody>
      </p:sp>
    </p:spTree>
    <p:extLst>
      <p:ext uri="{BB962C8B-B14F-4D97-AF65-F5344CB8AC3E}">
        <p14:creationId xmlns:p14="http://schemas.microsoft.com/office/powerpoint/2010/main" val="1358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B0A29F-B2A7-4541-9164-50566514170F}" type="slidenum">
              <a:rPr lang="en-US" smtClean="0"/>
              <a:pPr/>
              <a:t>14</a:t>
            </a:fld>
            <a:endParaRPr lang="en-US"/>
          </a:p>
        </p:txBody>
      </p:sp>
    </p:spTree>
    <p:extLst>
      <p:ext uri="{BB962C8B-B14F-4D97-AF65-F5344CB8AC3E}">
        <p14:creationId xmlns:p14="http://schemas.microsoft.com/office/powerpoint/2010/main" val="387870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EBUs</a:t>
            </a:r>
            <a:r>
              <a:rPr lang="en-US" baseline="0" dirty="0" smtClean="0"/>
              <a:t> are where the game is</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15</a:t>
            </a:fld>
            <a:endParaRPr lang="en-US"/>
          </a:p>
        </p:txBody>
      </p:sp>
    </p:spTree>
    <p:extLst>
      <p:ext uri="{BB962C8B-B14F-4D97-AF65-F5344CB8AC3E}">
        <p14:creationId xmlns:p14="http://schemas.microsoft.com/office/powerpoint/2010/main" val="35942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 </a:t>
            </a:r>
            <a:r>
              <a:rPr lang="en-US" dirty="0" err="1" smtClean="0"/>
              <a:t>maryland</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16</a:t>
            </a:fld>
            <a:endParaRPr lang="en-US"/>
          </a:p>
        </p:txBody>
      </p:sp>
    </p:spTree>
    <p:extLst>
      <p:ext uri="{BB962C8B-B14F-4D97-AF65-F5344CB8AC3E}">
        <p14:creationId xmlns:p14="http://schemas.microsoft.com/office/powerpoint/2010/main" val="271975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0A29F-B2A7-4541-9164-50566514170F}" type="slidenum">
              <a:rPr lang="en-US" smtClean="0"/>
              <a:t>21</a:t>
            </a:fld>
            <a:endParaRPr lang="en-US"/>
          </a:p>
        </p:txBody>
      </p:sp>
    </p:spTree>
    <p:extLst>
      <p:ext uri="{BB962C8B-B14F-4D97-AF65-F5344CB8AC3E}">
        <p14:creationId xmlns:p14="http://schemas.microsoft.com/office/powerpoint/2010/main" val="67977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a state runs out of federal CHIP funding, children can be enrolled in Exchange plans with comparable coverage. The Secretary of Health and Human Services will be required to review and certify which plans in the Exchanges provide CHIP-comparable benefits and cost sharing. </a:t>
            </a:r>
          </a:p>
          <a:p>
            <a:endParaRPr lang="en-US" dirty="0" smtClean="0"/>
          </a:p>
          <a:p>
            <a:r>
              <a:rPr lang="en-US" dirty="0" smtClean="0"/>
              <a:t>All kids under 133 in Medicaid</a:t>
            </a:r>
            <a:r>
              <a:rPr lang="en-US" baseline="0" dirty="0" smtClean="0"/>
              <a:t> 0-19 </a:t>
            </a:r>
          </a:p>
          <a:p>
            <a:endParaRPr lang="en-US" baseline="0" dirty="0" smtClean="0"/>
          </a:p>
          <a:p>
            <a:r>
              <a:rPr lang="en-US" baseline="0" dirty="0" smtClean="0"/>
              <a:t>Covering parents is good for kids: gets more children connected to coverage, healthy adults </a:t>
            </a:r>
          </a:p>
          <a:p>
            <a:pPr marL="176679" indent="-176679">
              <a:buFontTx/>
              <a:buChar char="-"/>
            </a:pPr>
            <a:r>
              <a:rPr lang="en-US" baseline="0" dirty="0" smtClean="0"/>
              <a:t>Kids more likely to have coverage and get the preventive care they need</a:t>
            </a:r>
          </a:p>
          <a:p>
            <a:pPr marL="176679" indent="-176679">
              <a:buFontTx/>
              <a:buChar char="-"/>
            </a:pPr>
            <a:r>
              <a:rPr lang="en-US" baseline="0" dirty="0" smtClean="0"/>
              <a:t>Parents untreated health or mental health problems can pose risk to children’s wellbeing</a:t>
            </a:r>
          </a:p>
          <a:p>
            <a:pPr marL="176679" indent="-176679">
              <a:buFontTx/>
              <a:buChar char="-"/>
            </a:pPr>
            <a:r>
              <a:rPr lang="en-US" baseline="0" dirty="0" smtClean="0"/>
              <a:t>parent’s health can affect kids health and well-being</a:t>
            </a:r>
          </a:p>
          <a:p>
            <a:pPr marL="176679" indent="-176679">
              <a:buFontTx/>
              <a:buChar char="-"/>
            </a:pPr>
            <a:endParaRPr lang="en-US" baseline="0" dirty="0" smtClean="0"/>
          </a:p>
          <a:p>
            <a:r>
              <a:rPr lang="en-US" baseline="0" dirty="0" smtClean="0"/>
              <a:t>Potential for 40% decline in rate of uninsured children</a:t>
            </a:r>
          </a:p>
        </p:txBody>
      </p:sp>
      <p:sp>
        <p:nvSpPr>
          <p:cNvPr id="4" name="Slide Number Placeholder 3"/>
          <p:cNvSpPr>
            <a:spLocks noGrp="1"/>
          </p:cNvSpPr>
          <p:nvPr>
            <p:ph type="sldNum" sz="quarter" idx="10"/>
          </p:nvPr>
        </p:nvSpPr>
        <p:spPr/>
        <p:txBody>
          <a:bodyPr/>
          <a:lstStyle/>
          <a:p>
            <a:fld id="{85B0A29F-B2A7-4541-9164-50566514170F}" type="slidenum">
              <a:rPr lang="en-US" smtClean="0"/>
              <a:t>22</a:t>
            </a:fld>
            <a:endParaRPr lang="en-US"/>
          </a:p>
        </p:txBody>
      </p:sp>
    </p:spTree>
    <p:extLst>
      <p:ext uri="{BB962C8B-B14F-4D97-AF65-F5344CB8AC3E}">
        <p14:creationId xmlns:p14="http://schemas.microsoft.com/office/powerpoint/2010/main" val="2016644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slide_bkg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bg1"/>
                </a:solidFill>
                <a:latin typeface="Lucida Brigh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369520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267200"/>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2269996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199"/>
            <a:ext cx="2057400" cy="5410201"/>
          </a:xfrm>
        </p:spPr>
        <p:txBody>
          <a:bodyPr vert="eaVert"/>
          <a:lstStyle>
            <a:lvl1pPr>
              <a:defRPr>
                <a:solidFill>
                  <a:schemeClr val="tx2">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399"/>
            <a:ext cx="6019800" cy="5334001"/>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Ligh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Light"/>
              </a:defRPr>
            </a:lvl1pPr>
          </a:lstStyle>
          <a:p>
            <a:fld id="{ADA2D79C-CD48-4D19-A731-CDEDB40B86D9}" type="slidenum">
              <a:rPr lang="en-US" smtClean="0"/>
              <a:pPr/>
              <a:t>‹#›</a:t>
            </a:fld>
            <a:endParaRPr lang="en-US" dirty="0"/>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42040370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p:spPr>
        <p:txBody>
          <a:bodyPr/>
          <a:lstStyle/>
          <a:p>
            <a:r>
              <a:rPr lang="en-US" dirty="0" err="1" smtClean="0">
                <a:solidFill>
                  <a:schemeClr val="tx2">
                    <a:lumMod val="75000"/>
                  </a:schemeClr>
                </a:solidFill>
              </a:rPr>
              <a:t>Lorem</a:t>
            </a:r>
            <a:r>
              <a:rPr lang="en-US" dirty="0" smtClean="0">
                <a:solidFill>
                  <a:schemeClr val="tx2">
                    <a:lumMod val="75000"/>
                  </a:schemeClr>
                </a:solidFill>
              </a:rPr>
              <a:t> </a:t>
            </a:r>
            <a:r>
              <a:rPr lang="en-US" dirty="0" err="1" smtClean="0">
                <a:solidFill>
                  <a:schemeClr val="tx2">
                    <a:lumMod val="75000"/>
                  </a:schemeClr>
                </a:solidFill>
              </a:rPr>
              <a:t>Ipsum</a:t>
            </a:r>
            <a:r>
              <a:rPr lang="en-US" dirty="0" smtClean="0">
                <a:solidFill>
                  <a:schemeClr val="tx2">
                    <a:lumMod val="75000"/>
                  </a:schemeClr>
                </a:solidFill>
              </a:rPr>
              <a:t> Headline </a:t>
            </a:r>
            <a:r>
              <a:rPr lang="en-US" dirty="0" err="1" smtClean="0">
                <a:solidFill>
                  <a:schemeClr val="tx2">
                    <a:lumMod val="75000"/>
                  </a:schemeClr>
                </a:solidFill>
              </a:rPr>
              <a:t>Shpjerewr</a:t>
            </a:r>
            <a:endParaRPr lang="en-US" dirty="0"/>
          </a:p>
        </p:txBody>
      </p:sp>
      <p:sp>
        <p:nvSpPr>
          <p:cNvPr id="3" name="Content Placeholder 2"/>
          <p:cNvSpPr>
            <a:spLocks noGrp="1"/>
          </p:cNvSpPr>
          <p:nvPr>
            <p:ph idx="1"/>
          </p:nvPr>
        </p:nvSpPr>
        <p:spPr>
          <a:xfrm>
            <a:off x="457200" y="1600201"/>
            <a:ext cx="8229600" cy="4343400"/>
          </a:xfrm>
        </p:spPr>
        <p:txBody>
          <a:bodyPr/>
          <a:lstStyle>
            <a:lvl1pPr marL="342900" indent="-342900">
              <a:buFont typeface="Courier New" pitchFamily="49" charset="0"/>
              <a:buChar char="o"/>
              <a:defRPr>
                <a:solidFill>
                  <a:schemeClr val="tx2">
                    <a:lumMod val="75000"/>
                  </a:schemeClr>
                </a:solidFill>
              </a:defRPr>
            </a:lvl1pPr>
            <a:lvl2pPr marL="742950" indent="-285750">
              <a:buFont typeface="Courier New" pitchFamily="49" charset="0"/>
              <a:buChar char="o"/>
              <a:defRPr>
                <a:solidFill>
                  <a:schemeClr val="tx2">
                    <a:lumMod val="75000"/>
                  </a:schemeClr>
                </a:solidFill>
              </a:defRPr>
            </a:lvl2pPr>
            <a:lvl3pPr marL="1143000" indent="-228600">
              <a:buFont typeface="Courier New" pitchFamily="49" charset="0"/>
              <a:buChar char="o"/>
              <a:defRPr>
                <a:solidFill>
                  <a:schemeClr val="tx2">
                    <a:lumMod val="75000"/>
                  </a:schemeClr>
                </a:solidFill>
              </a:defRPr>
            </a:lvl3pPr>
            <a:lvl4pPr marL="1600200" indent="-228600">
              <a:buFont typeface="Courier New" pitchFamily="49" charset="0"/>
              <a:buChar char="o"/>
              <a:defRPr>
                <a:solidFill>
                  <a:schemeClr val="tx2">
                    <a:lumMod val="75000"/>
                  </a:schemeClr>
                </a:solidFill>
              </a:defRPr>
            </a:lvl4pPr>
            <a:lvl5pPr marL="2057400" indent="-228600">
              <a:buFont typeface="Courier New" pitchFamily="49" charset="0"/>
              <a:buChar char="o"/>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05278"/>
            <a:ext cx="2895600" cy="365125"/>
          </a:xfrm>
          <a:prstGeom prst="rect">
            <a:avLst/>
          </a:prstGeom>
        </p:spPr>
        <p:txBody>
          <a:bodyPr/>
          <a:lstStyle>
            <a:lvl1pPr>
              <a:defRPr>
                <a:latin typeface="Helvetica Neue Light"/>
                <a:cs typeface="Helvetica Neue Light"/>
              </a:defRPr>
            </a:lvl1pPr>
          </a:lstStyle>
          <a:p>
            <a:endParaRPr lang="en-US" dirty="0"/>
          </a:p>
        </p:txBody>
      </p:sp>
      <p:sp>
        <p:nvSpPr>
          <p:cNvPr id="6" name="Slide Number Placeholder 5"/>
          <p:cNvSpPr>
            <a:spLocks noGrp="1"/>
          </p:cNvSpPr>
          <p:nvPr>
            <p:ph type="sldNum" sz="quarter" idx="12"/>
          </p:nvPr>
        </p:nvSpPr>
        <p:spPr>
          <a:xfrm>
            <a:off x="6553200" y="6305278"/>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2403882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400"/>
            <a:ext cx="7772400" cy="1362075"/>
          </a:xfrm>
        </p:spPr>
        <p:txBody>
          <a:bodyPr anchor="t"/>
          <a:lstStyle>
            <a:lvl1pPr algn="l">
              <a:defRPr sz="4000" b="1" cap="all">
                <a:latin typeface="Lucida Bright"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914400" y="3429000"/>
            <a:ext cx="7772400" cy="1500187"/>
          </a:xfrm>
        </p:spPr>
        <p:txBody>
          <a:bodyPr anchor="b"/>
          <a:lstStyle>
            <a:lvl1pPr marL="0" indent="0">
              <a:buNone/>
              <a:defRPr sz="2000">
                <a:solidFill>
                  <a:schemeClr val="tx1">
                    <a:tint val="75000"/>
                  </a:schemeClr>
                </a:solidFill>
                <a:latin typeface="Helvetica Neue Light"/>
                <a:cs typeface="Helvetica Neu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pic>
        <p:nvPicPr>
          <p:cNvPr id="7" name="Picture 6" descr="Footer1.jpg"/>
          <p:cNvPicPr>
            <a:picLocks noChangeAspect="1"/>
          </p:cNvPicPr>
          <p:nvPr userDrawn="1"/>
        </p:nvPicPr>
        <p:blipFill rotWithShape="1">
          <a:blip r:embed="rId2">
            <a:extLst>
              <a:ext uri="{28A0092B-C50C-407E-A947-70E740481C1C}">
                <a14:useLocalDpi xmlns:a14="http://schemas.microsoft.com/office/drawing/2010/main" val="0"/>
              </a:ext>
            </a:extLst>
          </a:blip>
          <a:srcRect t="85333"/>
          <a:stretch/>
        </p:blipFill>
        <p:spPr>
          <a:xfrm>
            <a:off x="0" y="-20320"/>
            <a:ext cx="9144000" cy="1005840"/>
          </a:xfrm>
          <a:prstGeom prst="rect">
            <a:avLst/>
          </a:prstGeom>
        </p:spPr>
      </p:pic>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648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4489563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10" name="Rectangle 9"/>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11" name="Straight Connector 10"/>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1788476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6" name="Rectangle 5"/>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7" name="Straight Connector 6"/>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7"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21665813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5" name="Rectangle 4"/>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6" name="Straight Connector 5"/>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6"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7014326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80999"/>
            <a:ext cx="5111750" cy="5562601"/>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12522563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Light"/>
            </a:endParaRPr>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101674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82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Helvetica Neue Light"/>
          <a:ea typeface="+mj-ea"/>
          <a:cs typeface="Helvetica Neue Light"/>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hyperlink" Target="http://ccf.georgetown.edu/ccf-resources/getting-into-gear-for-201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cf.georgetown.edu/ccf-resources/childrens-health-coverage-on-the-eve-of-the-affordable-care-ac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cf.georgetown.edu" TargetMode="External"/><Relationship Id="rId2" Type="http://schemas.openxmlformats.org/officeDocument/2006/relationships/hyperlink" Target="mailto:jca25@georgetown.edu" TargetMode="External"/><Relationship Id="rId1" Type="http://schemas.openxmlformats.org/officeDocument/2006/relationships/slideLayout" Target="../slideLayouts/slideLayout2.xml"/><Relationship Id="rId4" Type="http://schemas.openxmlformats.org/officeDocument/2006/relationships/hyperlink" Target="http://www.theccfblog.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Look at the Future of Children’s Health Insurance Coverage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Joan </a:t>
            </a:r>
            <a:r>
              <a:rPr lang="en-US" dirty="0" err="1" smtClean="0"/>
              <a:t>Alker</a:t>
            </a:r>
            <a:r>
              <a:rPr lang="en-US" dirty="0" smtClean="0"/>
              <a:t>, Executive Director</a:t>
            </a:r>
          </a:p>
          <a:p>
            <a:r>
              <a:rPr lang="en-US" dirty="0" smtClean="0"/>
              <a:t>Georgetown University Center for Children and Families</a:t>
            </a:r>
          </a:p>
          <a:p>
            <a:r>
              <a:rPr lang="en-US" dirty="0" smtClean="0"/>
              <a:t>January 14 2014</a:t>
            </a:r>
          </a:p>
          <a:p>
            <a:r>
              <a:rPr lang="en-US" dirty="0" smtClean="0"/>
              <a:t>Baltimore, MD</a:t>
            </a:r>
            <a:endParaRPr lang="en-US" dirty="0"/>
          </a:p>
        </p:txBody>
      </p:sp>
    </p:spTree>
    <p:extLst>
      <p:ext uri="{BB962C8B-B14F-4D97-AF65-F5344CB8AC3E}">
        <p14:creationId xmlns:p14="http://schemas.microsoft.com/office/powerpoint/2010/main" val="288338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Uninsured Latino Children, 2008-2012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5522028"/>
              </p:ext>
            </p:extLst>
          </p:nvPr>
        </p:nvGraphicFramePr>
        <p:xfrm>
          <a:off x="457200" y="1676400"/>
          <a:ext cx="8229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486400"/>
            <a:ext cx="7308720" cy="584776"/>
          </a:xfrm>
          <a:prstGeom prst="rect">
            <a:avLst/>
          </a:prstGeom>
          <a:noFill/>
        </p:spPr>
        <p:txBody>
          <a:bodyPr wrap="square" rtlCol="0">
            <a:spAutoFit/>
          </a:bodyPr>
          <a:lstStyle/>
          <a:p>
            <a:r>
              <a:rPr lang="en-US" sz="1600" dirty="0" smtClean="0">
                <a:latin typeface="Helvetica Neue Light"/>
              </a:rPr>
              <a:t>Source: 2008-2012 American Community Survey 1-year estimates, US Census Bureau.</a:t>
            </a:r>
            <a:endParaRPr lang="en-US" sz="1600" dirty="0">
              <a:latin typeface="Helvetica Neue Light"/>
            </a:endParaRPr>
          </a:p>
        </p:txBody>
      </p:sp>
      <p:sp>
        <p:nvSpPr>
          <p:cNvPr id="6" name="Slide Number Placeholder 5"/>
          <p:cNvSpPr>
            <a:spLocks noGrp="1"/>
          </p:cNvSpPr>
          <p:nvPr>
            <p:ph type="sldNum" sz="quarter" idx="12"/>
          </p:nvPr>
        </p:nvSpPr>
        <p:spPr/>
        <p:txBody>
          <a:bodyPr/>
          <a:lstStyle/>
          <a:p>
            <a:fld id="{ADA2D79C-CD48-4D19-A731-CDEDB40B86D9}" type="slidenum">
              <a:rPr lang="en-US" smtClean="0"/>
              <a:pPr/>
              <a:t>10</a:t>
            </a:fld>
            <a:endParaRPr lang="en-US" dirty="0"/>
          </a:p>
        </p:txBody>
      </p:sp>
    </p:spTree>
    <p:extLst>
      <p:ext uri="{BB962C8B-B14F-4D97-AF65-F5344CB8AC3E}">
        <p14:creationId xmlns:p14="http://schemas.microsoft.com/office/powerpoint/2010/main" val="333858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Uninsured Children by Urban/Rural Areas,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827807"/>
              </p:ext>
            </p:extLst>
          </p:nvPr>
        </p:nvGraphicFramePr>
        <p:xfrm>
          <a:off x="457200" y="1600201"/>
          <a:ext cx="8229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000" y="5638800"/>
            <a:ext cx="8556858" cy="369332"/>
          </a:xfrm>
          <a:prstGeom prst="rect">
            <a:avLst/>
          </a:prstGeom>
          <a:noFill/>
        </p:spPr>
        <p:txBody>
          <a:bodyPr wrap="none" rtlCol="0">
            <a:spAutoFit/>
          </a:bodyPr>
          <a:lstStyle/>
          <a:p>
            <a:r>
              <a:rPr lang="en-US" dirty="0" smtClean="0">
                <a:latin typeface="Helvetica Neue Light"/>
              </a:rPr>
              <a:t>Source: 2012 American Community Survey 1-year estimates, US Census Bureau.</a:t>
            </a:r>
          </a:p>
        </p:txBody>
      </p:sp>
      <p:sp>
        <p:nvSpPr>
          <p:cNvPr id="6" name="Slide Number Placeholder 5"/>
          <p:cNvSpPr>
            <a:spLocks noGrp="1"/>
          </p:cNvSpPr>
          <p:nvPr>
            <p:ph type="sldNum" sz="quarter" idx="12"/>
          </p:nvPr>
        </p:nvSpPr>
        <p:spPr/>
        <p:txBody>
          <a:bodyPr/>
          <a:lstStyle/>
          <a:p>
            <a:fld id="{ADA2D79C-CD48-4D19-A731-CDEDB40B86D9}" type="slidenum">
              <a:rPr lang="en-US" smtClean="0"/>
              <a:pPr/>
              <a:t>11</a:t>
            </a:fld>
            <a:endParaRPr lang="en-US" dirty="0"/>
          </a:p>
        </p:txBody>
      </p:sp>
    </p:spTree>
    <p:extLst>
      <p:ext uri="{BB962C8B-B14F-4D97-AF65-F5344CB8AC3E}">
        <p14:creationId xmlns:p14="http://schemas.microsoft.com/office/powerpoint/2010/main" val="37955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Maryland Counties with the Highest Percentages of Uninsured Children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3249515"/>
              </p:ext>
            </p:extLst>
          </p:nvPr>
        </p:nvGraphicFramePr>
        <p:xfrm>
          <a:off x="457200" y="1854200"/>
          <a:ext cx="8229600" cy="2219960"/>
        </p:xfrm>
        <a:graphic>
          <a:graphicData uri="http://schemas.openxmlformats.org/drawingml/2006/table">
            <a:tbl>
              <a:tblPr firstRow="1" bandRow="1">
                <a:tableStyleId>{5C22544A-7EE6-4342-B048-85BDC9FD1C3A}</a:tableStyleId>
              </a:tblPr>
              <a:tblGrid>
                <a:gridCol w="4114800"/>
                <a:gridCol w="4114800"/>
              </a:tblGrid>
              <a:tr h="0">
                <a:tc>
                  <a:txBody>
                    <a:bodyPr/>
                    <a:lstStyle/>
                    <a:p>
                      <a:r>
                        <a:rPr lang="en-US" dirty="0" smtClean="0">
                          <a:latin typeface="Helvetica Neue Light"/>
                        </a:rPr>
                        <a:t>County/ County</a:t>
                      </a:r>
                      <a:r>
                        <a:rPr lang="en-US" baseline="0" dirty="0" smtClean="0">
                          <a:latin typeface="Helvetica Neue Light"/>
                        </a:rPr>
                        <a:t> Equivalents</a:t>
                      </a:r>
                      <a:r>
                        <a:rPr lang="en-US" dirty="0" smtClean="0">
                          <a:latin typeface="Helvetica Neue Light"/>
                        </a:rPr>
                        <a:t>*</a:t>
                      </a:r>
                      <a:endParaRPr lang="en-US" dirty="0">
                        <a:latin typeface="Helvetica Neue Light"/>
                      </a:endParaRPr>
                    </a:p>
                  </a:txBody>
                  <a:tcPr/>
                </a:tc>
                <a:tc>
                  <a:txBody>
                    <a:bodyPr/>
                    <a:lstStyle/>
                    <a:p>
                      <a:r>
                        <a:rPr lang="en-US" dirty="0" smtClean="0">
                          <a:latin typeface="Helvetica Neue Light"/>
                        </a:rPr>
                        <a:t>Percentage</a:t>
                      </a:r>
                      <a:r>
                        <a:rPr lang="en-US" baseline="0" dirty="0" smtClean="0">
                          <a:latin typeface="Helvetica Neue Light"/>
                        </a:rPr>
                        <a:t> of Uninsured Children</a:t>
                      </a:r>
                      <a:endParaRPr lang="en-US" dirty="0">
                        <a:latin typeface="Helvetica Neue Light"/>
                      </a:endParaRPr>
                    </a:p>
                  </a:txBody>
                  <a:tcPr/>
                </a:tc>
              </a:tr>
              <a:tr h="370840">
                <a:tc>
                  <a:txBody>
                    <a:bodyPr/>
                    <a:lstStyle/>
                    <a:p>
                      <a:r>
                        <a:rPr lang="en-US" dirty="0" smtClean="0">
                          <a:latin typeface="Helvetica Neue Light"/>
                        </a:rPr>
                        <a:t>Cecil County</a:t>
                      </a:r>
                      <a:endParaRPr lang="en-US" dirty="0">
                        <a:latin typeface="Helvetica Neue Light"/>
                      </a:endParaRPr>
                    </a:p>
                  </a:txBody>
                  <a:tcPr/>
                </a:tc>
                <a:tc>
                  <a:txBody>
                    <a:bodyPr/>
                    <a:lstStyle/>
                    <a:p>
                      <a:r>
                        <a:rPr lang="en-US" dirty="0" smtClean="0">
                          <a:latin typeface="Helvetica Neue Light"/>
                        </a:rPr>
                        <a:t>6.3</a:t>
                      </a:r>
                    </a:p>
                  </a:txBody>
                  <a:tcPr/>
                </a:tc>
              </a:tr>
              <a:tr h="370840">
                <a:tc>
                  <a:txBody>
                    <a:bodyPr/>
                    <a:lstStyle/>
                    <a:p>
                      <a:r>
                        <a:rPr lang="en-US" dirty="0" smtClean="0">
                          <a:latin typeface="Helvetica Neue Light"/>
                        </a:rPr>
                        <a:t>Baltimore City</a:t>
                      </a:r>
                      <a:endParaRPr lang="en-US" dirty="0">
                        <a:latin typeface="Helvetica Neue Light"/>
                      </a:endParaRPr>
                    </a:p>
                  </a:txBody>
                  <a:tcPr/>
                </a:tc>
                <a:tc>
                  <a:txBody>
                    <a:bodyPr/>
                    <a:lstStyle/>
                    <a:p>
                      <a:r>
                        <a:rPr lang="en-US" dirty="0" smtClean="0">
                          <a:latin typeface="Helvetica Neue Light"/>
                        </a:rPr>
                        <a:t>5.4</a:t>
                      </a:r>
                      <a:endParaRPr lang="en-US" dirty="0">
                        <a:latin typeface="Helvetica Neue Light"/>
                      </a:endParaRPr>
                    </a:p>
                  </a:txBody>
                  <a:tcPr/>
                </a:tc>
              </a:tr>
              <a:tr h="370840">
                <a:tc>
                  <a:txBody>
                    <a:bodyPr/>
                    <a:lstStyle/>
                    <a:p>
                      <a:r>
                        <a:rPr lang="en-US" dirty="0" smtClean="0">
                          <a:latin typeface="Helvetica Neue Light"/>
                        </a:rPr>
                        <a:t>Prince George’s County</a:t>
                      </a:r>
                      <a:endParaRPr lang="en-US" dirty="0">
                        <a:latin typeface="Helvetica Neue Light"/>
                      </a:endParaRPr>
                    </a:p>
                  </a:txBody>
                  <a:tcPr/>
                </a:tc>
                <a:tc>
                  <a:txBody>
                    <a:bodyPr/>
                    <a:lstStyle/>
                    <a:p>
                      <a:r>
                        <a:rPr lang="en-US" dirty="0" smtClean="0">
                          <a:latin typeface="Helvetica Neue Light"/>
                        </a:rPr>
                        <a:t>5.3</a:t>
                      </a:r>
                      <a:endParaRPr lang="en-US" dirty="0">
                        <a:latin typeface="Helvetica Neue Light"/>
                      </a:endParaRPr>
                    </a:p>
                  </a:txBody>
                  <a:tcPr/>
                </a:tc>
              </a:tr>
              <a:tr h="370840">
                <a:tc>
                  <a:txBody>
                    <a:bodyPr/>
                    <a:lstStyle/>
                    <a:p>
                      <a:r>
                        <a:rPr lang="en-US" dirty="0" smtClean="0">
                          <a:latin typeface="Helvetica Neue Light"/>
                        </a:rPr>
                        <a:t>St. Mary’s County</a:t>
                      </a:r>
                      <a:endParaRPr lang="en-US" dirty="0">
                        <a:latin typeface="Helvetica Neue Light"/>
                      </a:endParaRPr>
                    </a:p>
                  </a:txBody>
                  <a:tcPr/>
                </a:tc>
                <a:tc>
                  <a:txBody>
                    <a:bodyPr/>
                    <a:lstStyle/>
                    <a:p>
                      <a:r>
                        <a:rPr lang="en-US" dirty="0" smtClean="0">
                          <a:latin typeface="Helvetica Neue Light"/>
                        </a:rPr>
                        <a:t>4.9</a:t>
                      </a:r>
                      <a:endParaRPr lang="en-US" dirty="0">
                        <a:latin typeface="Helvetica Neue Light"/>
                      </a:endParaRPr>
                    </a:p>
                  </a:txBody>
                  <a:tcPr/>
                </a:tc>
              </a:tr>
              <a:tr h="370840">
                <a:tc>
                  <a:txBody>
                    <a:bodyPr/>
                    <a:lstStyle/>
                    <a:p>
                      <a:r>
                        <a:rPr lang="en-US" dirty="0" smtClean="0">
                          <a:latin typeface="Helvetica Neue Light"/>
                        </a:rPr>
                        <a:t>Washington County</a:t>
                      </a:r>
                      <a:endParaRPr lang="en-US" dirty="0">
                        <a:latin typeface="Helvetica Neue Light"/>
                      </a:endParaRPr>
                    </a:p>
                  </a:txBody>
                  <a:tcPr/>
                </a:tc>
                <a:tc>
                  <a:txBody>
                    <a:bodyPr/>
                    <a:lstStyle/>
                    <a:p>
                      <a:r>
                        <a:rPr lang="en-US" dirty="0" smtClean="0">
                          <a:latin typeface="Helvetica Neue Light"/>
                        </a:rPr>
                        <a:t>4.3</a:t>
                      </a:r>
                      <a:endParaRPr lang="en-US" dirty="0">
                        <a:latin typeface="Helvetica Neue Light"/>
                      </a:endParaRPr>
                    </a:p>
                  </a:txBody>
                  <a:tcPr/>
                </a:tc>
              </a:tr>
            </a:tbl>
          </a:graphicData>
        </a:graphic>
      </p:graphicFrame>
      <p:sp>
        <p:nvSpPr>
          <p:cNvPr id="5" name="TextBox 4"/>
          <p:cNvSpPr txBox="1"/>
          <p:nvPr/>
        </p:nvSpPr>
        <p:spPr>
          <a:xfrm>
            <a:off x="457200" y="5334000"/>
            <a:ext cx="8331602" cy="584776"/>
          </a:xfrm>
          <a:prstGeom prst="rect">
            <a:avLst/>
          </a:prstGeom>
          <a:noFill/>
        </p:spPr>
        <p:txBody>
          <a:bodyPr wrap="square" rtlCol="0">
            <a:spAutoFit/>
          </a:bodyPr>
          <a:lstStyle/>
          <a:p>
            <a:r>
              <a:rPr lang="en-US" sz="1600" dirty="0" smtClean="0">
                <a:latin typeface="Helvetica Neue Light"/>
              </a:rPr>
              <a:t>Note: *Out of the 16 counties and county equivalents with populations of 65,000 or more.</a:t>
            </a:r>
          </a:p>
          <a:p>
            <a:r>
              <a:rPr lang="en-US" sz="1600" dirty="0" smtClean="0">
                <a:latin typeface="Helvetica Neue Light"/>
              </a:rPr>
              <a:t>Source: 2012 American Community Survey 1 Year Estimates, US Census Bureau.</a:t>
            </a:r>
            <a:endParaRPr lang="en-US" sz="1600" dirty="0">
              <a:latin typeface="Helvetica Neue Light"/>
            </a:endParaRPr>
          </a:p>
        </p:txBody>
      </p:sp>
      <p:sp>
        <p:nvSpPr>
          <p:cNvPr id="6" name="Slide Number Placeholder 5"/>
          <p:cNvSpPr>
            <a:spLocks noGrp="1"/>
          </p:cNvSpPr>
          <p:nvPr>
            <p:ph type="sldNum" sz="quarter" idx="12"/>
          </p:nvPr>
        </p:nvSpPr>
        <p:spPr/>
        <p:txBody>
          <a:bodyPr/>
          <a:lstStyle/>
          <a:p>
            <a:fld id="{ADA2D79C-CD48-4D19-A731-CDEDB40B86D9}" type="slidenum">
              <a:rPr lang="en-US" smtClean="0"/>
              <a:pPr/>
              <a:t>12</a:t>
            </a:fld>
            <a:endParaRPr lang="en-US" dirty="0"/>
          </a:p>
        </p:txBody>
      </p:sp>
    </p:spTree>
    <p:extLst>
      <p:ext uri="{BB962C8B-B14F-4D97-AF65-F5344CB8AC3E}">
        <p14:creationId xmlns:p14="http://schemas.microsoft.com/office/powerpoint/2010/main" val="142359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Maryland Counties with the Highest Percentages of Uninsured Children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13</a:t>
            </a:fld>
            <a:endParaRPr lang="en-US" dirty="0"/>
          </a:p>
        </p:txBody>
      </p:sp>
      <p:pic>
        <p:nvPicPr>
          <p:cNvPr id="19" name="Content Placeholder 8" descr="Screen Shot 2014-01-10 at 12.43.55 PM.png"/>
          <p:cNvPicPr>
            <a:picLocks noGrp="1" noChangeAspect="1"/>
          </p:cNvPicPr>
          <p:nvPr>
            <p:ph idx="1"/>
          </p:nvPr>
        </p:nvPicPr>
        <p:blipFill>
          <a:blip r:embed="rId2">
            <a:extLst>
              <a:ext uri="{28A0092B-C50C-407E-A947-70E740481C1C}">
                <a14:useLocalDpi xmlns:a14="http://schemas.microsoft.com/office/drawing/2010/main" val="0"/>
              </a:ext>
            </a:extLst>
          </a:blip>
          <a:srcRect t="14459" b="14459"/>
          <a:stretch>
            <a:fillRect/>
          </a:stretch>
        </p:blipFill>
        <p:spPr>
          <a:xfrm>
            <a:off x="457200" y="1600201"/>
            <a:ext cx="8229600" cy="4343399"/>
          </a:xfrm>
        </p:spPr>
      </p:pic>
      <p:sp>
        <p:nvSpPr>
          <p:cNvPr id="8" name="Left Arrow 7"/>
          <p:cNvSpPr/>
          <p:nvPr/>
        </p:nvSpPr>
        <p:spPr>
          <a:xfrm rot="350687">
            <a:off x="5926217" y="2420248"/>
            <a:ext cx="1676400" cy="8445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Helvetica Neue Light"/>
              </a:rPr>
              <a:t>Baltimore City 5.4%</a:t>
            </a:r>
            <a:endParaRPr lang="en-US" sz="1600" dirty="0">
              <a:latin typeface="Helvetica Neue Light"/>
            </a:endParaRPr>
          </a:p>
        </p:txBody>
      </p:sp>
      <p:sp>
        <p:nvSpPr>
          <p:cNvPr id="12" name="Left Arrow 11"/>
          <p:cNvSpPr/>
          <p:nvPr/>
        </p:nvSpPr>
        <p:spPr>
          <a:xfrm rot="577711">
            <a:off x="7526417" y="1734448"/>
            <a:ext cx="1676400" cy="8445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Helvetica Neue Light"/>
              </a:rPr>
              <a:t>Cecil County 6.3%</a:t>
            </a:r>
            <a:endParaRPr lang="en-US" sz="1600" dirty="0">
              <a:latin typeface="Helvetica Neue Light"/>
            </a:endParaRPr>
          </a:p>
        </p:txBody>
      </p:sp>
      <p:sp>
        <p:nvSpPr>
          <p:cNvPr id="13" name="Right Arrow 12"/>
          <p:cNvSpPr/>
          <p:nvPr/>
        </p:nvSpPr>
        <p:spPr>
          <a:xfrm rot="20903427">
            <a:off x="1591317" y="1759079"/>
            <a:ext cx="1664208"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Helvetica Neue Light"/>
              </a:rPr>
              <a:t>Washington County 4.3%</a:t>
            </a:r>
            <a:endParaRPr lang="en-US" sz="1400" dirty="0">
              <a:latin typeface="Helvetica Neue Light"/>
            </a:endParaRPr>
          </a:p>
        </p:txBody>
      </p:sp>
      <p:sp>
        <p:nvSpPr>
          <p:cNvPr id="16" name="Right Arrow 15"/>
          <p:cNvSpPr/>
          <p:nvPr/>
        </p:nvSpPr>
        <p:spPr>
          <a:xfrm>
            <a:off x="2727173" y="3886753"/>
            <a:ext cx="236262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Helvetica Neue Light"/>
              </a:rPr>
              <a:t>Prince George’s County 5.3%</a:t>
            </a:r>
            <a:endParaRPr lang="en-US" sz="1600" dirty="0">
              <a:latin typeface="Helvetica Neue Light"/>
            </a:endParaRPr>
          </a:p>
        </p:txBody>
      </p:sp>
      <p:sp>
        <p:nvSpPr>
          <p:cNvPr id="17" name="Right Arrow 16"/>
          <p:cNvSpPr/>
          <p:nvPr/>
        </p:nvSpPr>
        <p:spPr>
          <a:xfrm>
            <a:off x="3276600" y="5181600"/>
            <a:ext cx="236262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Helvetica Neue Light"/>
              </a:rPr>
              <a:t>St. Mary’s County 4.9%</a:t>
            </a:r>
            <a:endParaRPr lang="en-US" sz="1600" dirty="0">
              <a:latin typeface="Helvetica Neue Light"/>
            </a:endParaRPr>
          </a:p>
        </p:txBody>
      </p:sp>
    </p:spTree>
    <p:extLst>
      <p:ext uri="{BB962C8B-B14F-4D97-AF65-F5344CB8AC3E}">
        <p14:creationId xmlns:p14="http://schemas.microsoft.com/office/powerpoint/2010/main" val="281935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44562"/>
            <a:ext cx="8229600" cy="960438"/>
          </a:xfrm>
        </p:spPr>
        <p:txBody>
          <a:bodyPr>
            <a:noAutofit/>
          </a:bodyPr>
          <a:lstStyle/>
          <a:p>
            <a:r>
              <a:rPr lang="en-US" sz="3600" dirty="0" smtClean="0">
                <a:solidFill>
                  <a:schemeClr val="accent1">
                    <a:lumMod val="50000"/>
                  </a:schemeClr>
                </a:solidFill>
              </a:rPr>
              <a:t>But our work is not done.</a:t>
            </a:r>
            <a:endParaRPr lang="en-US" sz="3600" dirty="0">
              <a:solidFill>
                <a:schemeClr val="accent1">
                  <a:lumMod val="50000"/>
                </a:schemeClr>
              </a:solidFill>
            </a:endParaRPr>
          </a:p>
        </p:txBody>
      </p:sp>
      <p:pic>
        <p:nvPicPr>
          <p:cNvPr id="4" name="Picture 4" descr="Boy Blue Hard Hat - white background.jpg"/>
          <p:cNvPicPr>
            <a:picLocks noChangeAspect="1"/>
          </p:cNvPicPr>
          <p:nvPr/>
        </p:nvPicPr>
        <p:blipFill>
          <a:blip r:embed="rId3" cstate="print"/>
          <a:srcRect/>
          <a:stretch>
            <a:fillRect/>
          </a:stretch>
        </p:blipFill>
        <p:spPr bwMode="auto">
          <a:xfrm>
            <a:off x="3124200" y="1752600"/>
            <a:ext cx="2632075" cy="37147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DA2D79C-CD48-4D19-A731-CDEDB40B86D9}" type="slidenum">
              <a:rPr lang="en-US" smtClean="0"/>
              <a:pPr/>
              <a:t>14</a:t>
            </a:fld>
            <a:endParaRPr lang="en-US" dirty="0"/>
          </a:p>
        </p:txBody>
      </p:sp>
    </p:spTree>
    <p:extLst>
      <p:ext uri="{BB962C8B-B14F-4D97-AF65-F5344CB8AC3E}">
        <p14:creationId xmlns:p14="http://schemas.microsoft.com/office/powerpoint/2010/main" val="3880112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763000" cy="1036638"/>
          </a:xfrm>
        </p:spPr>
        <p:txBody>
          <a:bodyPr>
            <a:noAutofit/>
          </a:bodyPr>
          <a:lstStyle/>
          <a:p>
            <a:pPr>
              <a:lnSpc>
                <a:spcPct val="90000"/>
              </a:lnSpc>
            </a:pPr>
            <a:r>
              <a:rPr lang="en-US" sz="3600" dirty="0" smtClean="0">
                <a:solidFill>
                  <a:srgbClr val="000000"/>
                </a:solidFill>
              </a:rPr>
              <a:t>Participation has risen but 70% of uninsured children are eligible but not enrolled.	</a:t>
            </a:r>
            <a:endParaRPr lang="en-US" sz="3600" dirty="0">
              <a:solidFill>
                <a:srgbClr val="000000"/>
              </a:solidFill>
            </a:endParaRPr>
          </a:p>
        </p:txBody>
      </p:sp>
      <p:graphicFrame>
        <p:nvGraphicFramePr>
          <p:cNvPr id="8" name="Content Placeholder 4"/>
          <p:cNvGraphicFramePr>
            <a:graphicFrameLocks noGrp="1"/>
          </p:cNvGraphicFramePr>
          <p:nvPr>
            <p:ph sz="half" idx="1"/>
            <p:extLst>
              <p:ext uri="{D42A27DB-BD31-4B8C-83A1-F6EECF244321}">
                <p14:modId xmlns:p14="http://schemas.microsoft.com/office/powerpoint/2010/main" val="1078792222"/>
              </p:ext>
            </p:extLst>
          </p:nvPr>
        </p:nvGraphicFramePr>
        <p:xfrm>
          <a:off x="457200" y="1676400"/>
          <a:ext cx="4038600" cy="4449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nvPr>
        </p:nvGraphicFramePr>
        <p:xfrm>
          <a:off x="4495800" y="1838831"/>
          <a:ext cx="40386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p:cNvSpPr>
            <a:spLocks noGrp="1"/>
          </p:cNvSpPr>
          <p:nvPr>
            <p:ph type="ftr" sz="quarter" idx="11"/>
          </p:nvPr>
        </p:nvSpPr>
        <p:spPr>
          <a:xfrm>
            <a:off x="2209799" y="6126164"/>
            <a:ext cx="5955377" cy="230186"/>
          </a:xfrm>
        </p:spPr>
        <p:txBody>
          <a:bodyPr/>
          <a:lstStyle/>
          <a:p>
            <a:r>
              <a:rPr lang="en-US" sz="1000" dirty="0" smtClean="0"/>
              <a:t>Sources: </a:t>
            </a:r>
            <a:r>
              <a:rPr lang="en-US" sz="1000" dirty="0"/>
              <a:t>“Medicaid/CHIP Participation Among Children and Parents,” </a:t>
            </a:r>
            <a:r>
              <a:rPr lang="en-US" sz="1000" dirty="0" smtClean="0"/>
              <a:t>Urban </a:t>
            </a:r>
            <a:r>
              <a:rPr lang="en-US" sz="1000" dirty="0"/>
              <a:t>Institute (December 2012). </a:t>
            </a:r>
            <a:r>
              <a:rPr lang="en-US" sz="1000" dirty="0" smtClean="0"/>
              <a:t> “Medicaid/CHIP Participation Rates Among Children: An Update,” Urban Institute (September2013). </a:t>
            </a:r>
            <a:endParaRPr lang="en-US" sz="1000" dirty="0"/>
          </a:p>
          <a:p>
            <a:endParaRPr lang="en-US" sz="1400"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15</a:t>
            </a:fld>
            <a:endParaRPr lang="en-US" dirty="0"/>
          </a:p>
        </p:txBody>
      </p:sp>
    </p:spTree>
    <p:extLst>
      <p:ext uri="{BB962C8B-B14F-4D97-AF65-F5344CB8AC3E}">
        <p14:creationId xmlns:p14="http://schemas.microsoft.com/office/powerpoint/2010/main" val="325825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Medicaid/CHIP Participation Rates, 2011</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extBox 3"/>
          <p:cNvSpPr txBox="1"/>
          <p:nvPr/>
        </p:nvSpPr>
        <p:spPr>
          <a:xfrm>
            <a:off x="457200" y="5334000"/>
            <a:ext cx="8229600" cy="584776"/>
          </a:xfrm>
          <a:prstGeom prst="rect">
            <a:avLst/>
          </a:prstGeom>
          <a:noFill/>
        </p:spPr>
        <p:txBody>
          <a:bodyPr wrap="square" rtlCol="0">
            <a:spAutoFit/>
          </a:bodyPr>
          <a:lstStyle/>
          <a:p>
            <a:r>
              <a:rPr lang="en-US" sz="1600" dirty="0" smtClean="0">
                <a:latin typeface="Helvetica Neue Light"/>
              </a:rPr>
              <a:t>Source: G. M. Kenney, N. Anderson, and V. Lynch, “Medicaid/CHIP Participation Rates Among Children: An Update,” Urban Institute (September 2013).</a:t>
            </a:r>
            <a:endParaRPr lang="en-US" sz="1600" dirty="0">
              <a:latin typeface="Helvetica Neue Light"/>
            </a:endParaRPr>
          </a:p>
        </p:txBody>
      </p:sp>
      <p:graphicFrame>
        <p:nvGraphicFramePr>
          <p:cNvPr id="5" name="Table 4"/>
          <p:cNvGraphicFramePr>
            <a:graphicFrameLocks noGrp="1"/>
          </p:cNvGraphicFramePr>
          <p:nvPr>
            <p:extLst>
              <p:ext uri="{D42A27DB-BD31-4B8C-83A1-F6EECF244321}">
                <p14:modId xmlns:p14="http://schemas.microsoft.com/office/powerpoint/2010/main" val="2252239912"/>
              </p:ext>
            </p:extLst>
          </p:nvPr>
        </p:nvGraphicFramePr>
        <p:xfrm>
          <a:off x="1018445" y="1682041"/>
          <a:ext cx="6965660" cy="2810430"/>
        </p:xfrm>
        <a:graphic>
          <a:graphicData uri="http://schemas.openxmlformats.org/drawingml/2006/table">
            <a:tbl>
              <a:tblPr bandRow="1">
                <a:tableStyleId>{5C22544A-7EE6-4342-B048-85BDC9FD1C3A}</a:tableStyleId>
              </a:tblPr>
              <a:tblGrid>
                <a:gridCol w="3482830"/>
                <a:gridCol w="3482830"/>
              </a:tblGrid>
              <a:tr h="468405">
                <a:tc>
                  <a:txBody>
                    <a:bodyPr/>
                    <a:lstStyle/>
                    <a:p>
                      <a:r>
                        <a:rPr lang="en-US" dirty="0" smtClean="0">
                          <a:latin typeface="Helvetica Neue Light"/>
                        </a:rPr>
                        <a:t>United</a:t>
                      </a:r>
                      <a:r>
                        <a:rPr lang="en-US" baseline="0" dirty="0" smtClean="0">
                          <a:latin typeface="Helvetica Neue Light"/>
                        </a:rPr>
                        <a:t> States</a:t>
                      </a:r>
                      <a:endParaRPr lang="en-US" dirty="0">
                        <a:latin typeface="Helvetica Neue Light"/>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latin typeface="Helvetica Neue Light"/>
                        </a:rPr>
                        <a:t>87.2%</a:t>
                      </a:r>
                    </a:p>
                  </a:txBody>
                  <a:tcPr/>
                </a:tc>
              </a:tr>
              <a:tr h="468405">
                <a:tc>
                  <a:txBody>
                    <a:bodyPr/>
                    <a:lstStyle/>
                    <a:p>
                      <a:r>
                        <a:rPr lang="en-US" dirty="0" smtClean="0">
                          <a:latin typeface="Helvetica Neue Light"/>
                        </a:rPr>
                        <a:t>D.C.</a:t>
                      </a:r>
                      <a:endParaRPr lang="en-US" dirty="0">
                        <a:latin typeface="Helvetica Neue Light"/>
                      </a:endParaRPr>
                    </a:p>
                  </a:txBody>
                  <a:tcPr/>
                </a:tc>
                <a:tc>
                  <a:txBody>
                    <a:bodyPr/>
                    <a:lstStyle/>
                    <a:p>
                      <a:pPr algn="r"/>
                      <a:r>
                        <a:rPr lang="en-US" dirty="0" smtClean="0">
                          <a:latin typeface="Helvetica Neue Light"/>
                        </a:rPr>
                        <a:t>94.3%</a:t>
                      </a:r>
                      <a:endParaRPr lang="en-US" dirty="0">
                        <a:latin typeface="Helvetica Neue Light"/>
                      </a:endParaRPr>
                    </a:p>
                  </a:txBody>
                  <a:tcPr/>
                </a:tc>
              </a:tr>
              <a:tr h="468405">
                <a:tc>
                  <a:txBody>
                    <a:bodyPr/>
                    <a:lstStyle/>
                    <a:p>
                      <a:r>
                        <a:rPr lang="en-US" dirty="0" smtClean="0">
                          <a:latin typeface="Helvetica Neue Light"/>
                        </a:rPr>
                        <a:t>Delaware</a:t>
                      </a:r>
                      <a:endParaRPr lang="en-US" dirty="0">
                        <a:latin typeface="Helvetica Neue Light"/>
                      </a:endParaRPr>
                    </a:p>
                  </a:txBody>
                  <a:tcPr/>
                </a:tc>
                <a:tc>
                  <a:txBody>
                    <a:bodyPr/>
                    <a:lstStyle/>
                    <a:p>
                      <a:pPr algn="r"/>
                      <a:r>
                        <a:rPr lang="en-US" dirty="0" smtClean="0">
                          <a:latin typeface="Helvetica Neue Light"/>
                        </a:rPr>
                        <a:t>92.8%</a:t>
                      </a:r>
                      <a:endParaRPr lang="en-US" dirty="0">
                        <a:latin typeface="Helvetica Neue Light"/>
                      </a:endParaRPr>
                    </a:p>
                  </a:txBody>
                  <a:tcPr/>
                </a:tc>
              </a:tr>
              <a:tr h="4684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Helvetica Neue Light"/>
                        </a:rPr>
                        <a:t>Maryland</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smtClean="0">
                          <a:latin typeface="Helvetica Neue Light"/>
                        </a:rPr>
                        <a:t>90.3%</a:t>
                      </a:r>
                    </a:p>
                  </a:txBody>
                  <a:tcPr/>
                </a:tc>
              </a:tr>
              <a:tr h="468405">
                <a:tc>
                  <a:txBody>
                    <a:bodyPr/>
                    <a:lstStyle/>
                    <a:p>
                      <a:r>
                        <a:rPr lang="en-US" dirty="0" smtClean="0">
                          <a:latin typeface="Helvetica Neue Light"/>
                        </a:rPr>
                        <a:t>Pennsylvania</a:t>
                      </a:r>
                      <a:endParaRPr lang="en-US" dirty="0">
                        <a:latin typeface="Helvetica Neue Light"/>
                      </a:endParaRPr>
                    </a:p>
                  </a:txBody>
                  <a:tcPr/>
                </a:tc>
                <a:tc>
                  <a:txBody>
                    <a:bodyPr/>
                    <a:lstStyle/>
                    <a:p>
                      <a:pPr algn="r"/>
                      <a:r>
                        <a:rPr lang="en-US" dirty="0" smtClean="0">
                          <a:latin typeface="Helvetica Neue Light"/>
                        </a:rPr>
                        <a:t>88.5%</a:t>
                      </a:r>
                      <a:endParaRPr lang="en-US" dirty="0">
                        <a:latin typeface="Helvetica Neue Light"/>
                      </a:endParaRPr>
                    </a:p>
                  </a:txBody>
                  <a:tcPr/>
                </a:tc>
              </a:tr>
              <a:tr h="468405">
                <a:tc>
                  <a:txBody>
                    <a:bodyPr/>
                    <a:lstStyle/>
                    <a:p>
                      <a:r>
                        <a:rPr lang="en-US" dirty="0" smtClean="0">
                          <a:latin typeface="Helvetica Neue Light"/>
                        </a:rPr>
                        <a:t>Virginia</a:t>
                      </a:r>
                      <a:endParaRPr lang="en-US" dirty="0">
                        <a:latin typeface="Helvetica Neue Light"/>
                      </a:endParaRPr>
                    </a:p>
                  </a:txBody>
                  <a:tcPr/>
                </a:tc>
                <a:tc>
                  <a:txBody>
                    <a:bodyPr/>
                    <a:lstStyle/>
                    <a:p>
                      <a:pPr algn="r"/>
                      <a:r>
                        <a:rPr lang="en-US" dirty="0" smtClean="0">
                          <a:latin typeface="Helvetica Neue Light"/>
                        </a:rPr>
                        <a:t>88.1%</a:t>
                      </a:r>
                      <a:endParaRPr lang="en-US" dirty="0">
                        <a:latin typeface="Helvetica Neue Light"/>
                      </a:endParaRPr>
                    </a:p>
                  </a:txBody>
                  <a:tcPr/>
                </a:tc>
              </a:tr>
            </a:tbl>
          </a:graphicData>
        </a:graphic>
      </p:graphicFrame>
      <p:sp>
        <p:nvSpPr>
          <p:cNvPr id="7" name="Slide Number Placeholder 6"/>
          <p:cNvSpPr>
            <a:spLocks noGrp="1"/>
          </p:cNvSpPr>
          <p:nvPr>
            <p:ph type="sldNum" sz="quarter" idx="12"/>
          </p:nvPr>
        </p:nvSpPr>
        <p:spPr/>
        <p:txBody>
          <a:bodyPr/>
          <a:lstStyle/>
          <a:p>
            <a:fld id="{ADA2D79C-CD48-4D19-A731-CDEDB40B86D9}" type="slidenum">
              <a:rPr lang="en-US" smtClean="0"/>
              <a:pPr/>
              <a:t>16</a:t>
            </a:fld>
            <a:endParaRPr lang="en-US" dirty="0"/>
          </a:p>
        </p:txBody>
      </p:sp>
    </p:spTree>
    <p:extLst>
      <p:ext uri="{BB962C8B-B14F-4D97-AF65-F5344CB8AC3E}">
        <p14:creationId xmlns:p14="http://schemas.microsoft.com/office/powerpoint/2010/main" val="240496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Eligible but Uninsured Children, 2011</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extBox 3"/>
          <p:cNvSpPr txBox="1"/>
          <p:nvPr/>
        </p:nvSpPr>
        <p:spPr>
          <a:xfrm>
            <a:off x="457200" y="5334000"/>
            <a:ext cx="8229600" cy="584776"/>
          </a:xfrm>
          <a:prstGeom prst="rect">
            <a:avLst/>
          </a:prstGeom>
          <a:noFill/>
        </p:spPr>
        <p:txBody>
          <a:bodyPr wrap="square" rtlCol="0">
            <a:spAutoFit/>
          </a:bodyPr>
          <a:lstStyle/>
          <a:p>
            <a:r>
              <a:rPr lang="en-US" sz="1600" dirty="0" smtClean="0">
                <a:latin typeface="Helvetica Neue Light"/>
              </a:rPr>
              <a:t>Source: G. M. Kenney, N. Anderson, and V. Lynch, “Medicaid/CHIP Participation Rates Among Children: An Update,” Urban Institute (September 2013).</a:t>
            </a:r>
            <a:endParaRPr lang="en-US" sz="1600" dirty="0">
              <a:latin typeface="Helvetica Neue Light"/>
            </a:endParaRPr>
          </a:p>
        </p:txBody>
      </p:sp>
      <p:graphicFrame>
        <p:nvGraphicFramePr>
          <p:cNvPr id="5" name="Table 4"/>
          <p:cNvGraphicFramePr>
            <a:graphicFrameLocks noGrp="1"/>
          </p:cNvGraphicFramePr>
          <p:nvPr>
            <p:extLst>
              <p:ext uri="{D42A27DB-BD31-4B8C-83A1-F6EECF244321}">
                <p14:modId xmlns:p14="http://schemas.microsoft.com/office/powerpoint/2010/main" val="1358004598"/>
              </p:ext>
            </p:extLst>
          </p:nvPr>
        </p:nvGraphicFramePr>
        <p:xfrm>
          <a:off x="609600" y="1676400"/>
          <a:ext cx="8020410" cy="3278835"/>
        </p:xfrm>
        <a:graphic>
          <a:graphicData uri="http://schemas.openxmlformats.org/drawingml/2006/table">
            <a:tbl>
              <a:tblPr firstRow="1" bandRow="1">
                <a:tableStyleId>{5C22544A-7EE6-4342-B048-85BDC9FD1C3A}</a:tableStyleId>
              </a:tblPr>
              <a:tblGrid>
                <a:gridCol w="2673470"/>
                <a:gridCol w="2673470"/>
                <a:gridCol w="2673470"/>
              </a:tblGrid>
              <a:tr h="468405">
                <a:tc>
                  <a:txBody>
                    <a:bodyPr/>
                    <a:lstStyle/>
                    <a:p>
                      <a:endParaRPr lang="en-US" dirty="0">
                        <a:latin typeface="Helvetica Neue Light"/>
                      </a:endParaRPr>
                    </a:p>
                  </a:txBody>
                  <a:tcPr/>
                </a:tc>
                <a:tc>
                  <a:txBody>
                    <a:bodyPr/>
                    <a:lstStyle/>
                    <a:p>
                      <a:r>
                        <a:rPr lang="en-US" dirty="0" smtClean="0">
                          <a:latin typeface="Helvetica Neue Light"/>
                        </a:rPr>
                        <a:t>Estimated Total</a:t>
                      </a:r>
                      <a:endParaRPr lang="en-US" dirty="0">
                        <a:latin typeface="Helvetica Neue Light"/>
                      </a:endParaRPr>
                    </a:p>
                  </a:txBody>
                  <a:tcPr/>
                </a:tc>
                <a:tc>
                  <a:txBody>
                    <a:bodyPr/>
                    <a:lstStyle/>
                    <a:p>
                      <a:r>
                        <a:rPr lang="en-US" dirty="0" smtClean="0">
                          <a:latin typeface="Helvetica Neue Light"/>
                        </a:rPr>
                        <a:t>Share of US Total</a:t>
                      </a:r>
                      <a:endParaRPr lang="en-US" dirty="0">
                        <a:latin typeface="Helvetica Neue Light"/>
                      </a:endParaRPr>
                    </a:p>
                  </a:txBody>
                  <a:tcPr/>
                </a:tc>
              </a:tr>
              <a:tr h="468405">
                <a:tc>
                  <a:txBody>
                    <a:bodyPr/>
                    <a:lstStyle/>
                    <a:p>
                      <a:r>
                        <a:rPr lang="en-US" dirty="0" smtClean="0">
                          <a:latin typeface="Helvetica Neue Light"/>
                        </a:rPr>
                        <a:t>United</a:t>
                      </a:r>
                      <a:r>
                        <a:rPr lang="en-US" baseline="0" dirty="0" smtClean="0">
                          <a:latin typeface="Helvetica Neue Light"/>
                        </a:rPr>
                        <a:t> States</a:t>
                      </a:r>
                      <a:endParaRPr lang="en-US" dirty="0">
                        <a:latin typeface="Helvetica Neue Light"/>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latin typeface="Helvetica Neue Light"/>
                        </a:rPr>
                        <a:t>4,001,000</a:t>
                      </a:r>
                    </a:p>
                  </a:txBody>
                  <a:tcPr/>
                </a:tc>
                <a:tc>
                  <a:txBody>
                    <a:bodyPr/>
                    <a:lstStyle/>
                    <a:p>
                      <a:pPr algn="ctr"/>
                      <a:r>
                        <a:rPr lang="en-US" dirty="0" smtClean="0">
                          <a:latin typeface="Helvetica Neue Light"/>
                        </a:rPr>
                        <a:t>-</a:t>
                      </a:r>
                      <a:endParaRPr lang="en-US" dirty="0">
                        <a:latin typeface="Helvetica Neue Light"/>
                      </a:endParaRPr>
                    </a:p>
                  </a:txBody>
                  <a:tcPr/>
                </a:tc>
              </a:tr>
              <a:tr h="468405">
                <a:tc>
                  <a:txBody>
                    <a:bodyPr/>
                    <a:lstStyle/>
                    <a:p>
                      <a:r>
                        <a:rPr lang="en-US" dirty="0" smtClean="0">
                          <a:latin typeface="Helvetica Neue Light"/>
                        </a:rPr>
                        <a:t>D.C.</a:t>
                      </a:r>
                      <a:endParaRPr lang="en-US" dirty="0">
                        <a:latin typeface="Helvetica Neue Light"/>
                      </a:endParaRPr>
                    </a:p>
                  </a:txBody>
                  <a:tcPr/>
                </a:tc>
                <a:tc>
                  <a:txBody>
                    <a:bodyPr/>
                    <a:lstStyle/>
                    <a:p>
                      <a:pPr algn="r"/>
                      <a:r>
                        <a:rPr lang="en-US" dirty="0" smtClean="0">
                          <a:latin typeface="Helvetica Neue Light"/>
                        </a:rPr>
                        <a:t>&lt;10,000</a:t>
                      </a:r>
                      <a:endParaRPr lang="en-US" dirty="0">
                        <a:latin typeface="Helvetica Neue Light"/>
                      </a:endParaRPr>
                    </a:p>
                  </a:txBody>
                  <a:tcPr/>
                </a:tc>
                <a:tc>
                  <a:txBody>
                    <a:bodyPr/>
                    <a:lstStyle/>
                    <a:p>
                      <a:pPr algn="ctr"/>
                      <a:r>
                        <a:rPr lang="en-US" dirty="0" smtClean="0">
                          <a:latin typeface="Helvetica Neue Light"/>
                        </a:rPr>
                        <a:t>-</a:t>
                      </a:r>
                      <a:endParaRPr lang="en-US" dirty="0">
                        <a:latin typeface="Helvetica Neue Light"/>
                      </a:endParaRPr>
                    </a:p>
                  </a:txBody>
                  <a:tcPr/>
                </a:tc>
              </a:tr>
              <a:tr h="468405">
                <a:tc>
                  <a:txBody>
                    <a:bodyPr/>
                    <a:lstStyle/>
                    <a:p>
                      <a:r>
                        <a:rPr lang="en-US" dirty="0" smtClean="0">
                          <a:latin typeface="Helvetica Neue Light"/>
                        </a:rPr>
                        <a:t>Delaware</a:t>
                      </a:r>
                      <a:endParaRPr lang="en-US" dirty="0">
                        <a:latin typeface="Helvetica Neue Light"/>
                      </a:endParaRPr>
                    </a:p>
                  </a:txBody>
                  <a:tcPr/>
                </a:tc>
                <a:tc>
                  <a:txBody>
                    <a:bodyPr/>
                    <a:lstStyle/>
                    <a:p>
                      <a:pPr algn="r"/>
                      <a:r>
                        <a:rPr lang="en-US" dirty="0" smtClean="0">
                          <a:latin typeface="Helvetica Neue Light"/>
                        </a:rPr>
                        <a:t>&lt;10,000</a:t>
                      </a:r>
                      <a:endParaRPr lang="en-US" dirty="0">
                        <a:latin typeface="Helvetica Neue Light"/>
                      </a:endParaRPr>
                    </a:p>
                  </a:txBody>
                  <a:tcPr/>
                </a:tc>
                <a:tc>
                  <a:txBody>
                    <a:bodyPr/>
                    <a:lstStyle/>
                    <a:p>
                      <a:pPr algn="ctr"/>
                      <a:r>
                        <a:rPr lang="en-US" dirty="0" smtClean="0">
                          <a:latin typeface="Helvetica Neue Light"/>
                        </a:rPr>
                        <a:t>-</a:t>
                      </a:r>
                      <a:endParaRPr lang="en-US" dirty="0">
                        <a:latin typeface="Helvetica Neue Light"/>
                      </a:endParaRPr>
                    </a:p>
                  </a:txBody>
                  <a:tcPr/>
                </a:tc>
              </a:tr>
              <a:tr h="468405">
                <a:tc>
                  <a:txBody>
                    <a:bodyPr/>
                    <a:lstStyle/>
                    <a:p>
                      <a:r>
                        <a:rPr lang="en-US" b="1" dirty="0" smtClean="0">
                          <a:latin typeface="Helvetica Neue Light"/>
                        </a:rPr>
                        <a:t>Maryland</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smtClean="0">
                          <a:latin typeface="Helvetica Neue Light"/>
                        </a:rPr>
                        <a:t>45,000</a:t>
                      </a:r>
                    </a:p>
                  </a:txBody>
                  <a:tcPr/>
                </a:tc>
                <a:tc>
                  <a:txBody>
                    <a:bodyPr/>
                    <a:lstStyle/>
                    <a:p>
                      <a:pPr algn="ctr"/>
                      <a:r>
                        <a:rPr lang="en-US" b="1" dirty="0" smtClean="0">
                          <a:latin typeface="Helvetica Neue Light"/>
                        </a:rPr>
                        <a:t>1.1%</a:t>
                      </a:r>
                      <a:endParaRPr lang="en-US" b="1" dirty="0">
                        <a:latin typeface="Helvetica Neue Light"/>
                      </a:endParaRPr>
                    </a:p>
                  </a:txBody>
                  <a:tcPr/>
                </a:tc>
              </a:tr>
              <a:tr h="468405">
                <a:tc>
                  <a:txBody>
                    <a:bodyPr/>
                    <a:lstStyle/>
                    <a:p>
                      <a:r>
                        <a:rPr lang="en-US" dirty="0" smtClean="0">
                          <a:latin typeface="Helvetica Neue Light"/>
                        </a:rPr>
                        <a:t>Virginia</a:t>
                      </a:r>
                      <a:endParaRPr lang="en-US" dirty="0">
                        <a:latin typeface="Helvetica Neue Light"/>
                      </a:endParaRPr>
                    </a:p>
                  </a:txBody>
                  <a:tcPr/>
                </a:tc>
                <a:tc>
                  <a:txBody>
                    <a:bodyPr/>
                    <a:lstStyle/>
                    <a:p>
                      <a:pPr algn="r"/>
                      <a:r>
                        <a:rPr lang="en-US" dirty="0" smtClean="0">
                          <a:latin typeface="Helvetica Neue Light"/>
                        </a:rPr>
                        <a:t>63,000</a:t>
                      </a:r>
                      <a:endParaRPr lang="en-US" dirty="0">
                        <a:latin typeface="Helvetica Neue Light"/>
                      </a:endParaRPr>
                    </a:p>
                  </a:txBody>
                  <a:tcPr/>
                </a:tc>
                <a:tc>
                  <a:txBody>
                    <a:bodyPr/>
                    <a:lstStyle/>
                    <a:p>
                      <a:pPr algn="ctr"/>
                      <a:r>
                        <a:rPr lang="en-US" dirty="0" smtClean="0">
                          <a:latin typeface="Helvetica Neue Light"/>
                        </a:rPr>
                        <a:t>1.6%</a:t>
                      </a:r>
                      <a:endParaRPr lang="en-US" dirty="0">
                        <a:latin typeface="Helvetica Neue Light"/>
                      </a:endParaRPr>
                    </a:p>
                  </a:txBody>
                  <a:tcPr/>
                </a:tc>
              </a:tr>
              <a:tr h="468405">
                <a:tc>
                  <a:txBody>
                    <a:bodyPr/>
                    <a:lstStyle/>
                    <a:p>
                      <a:r>
                        <a:rPr lang="en-US" dirty="0" smtClean="0">
                          <a:latin typeface="Helvetica Neue Light"/>
                        </a:rPr>
                        <a:t>Pennsylvania</a:t>
                      </a:r>
                      <a:endParaRPr lang="en-US" dirty="0">
                        <a:latin typeface="Helvetica Neue Light"/>
                      </a:endParaRPr>
                    </a:p>
                  </a:txBody>
                  <a:tcPr/>
                </a:tc>
                <a:tc>
                  <a:txBody>
                    <a:bodyPr/>
                    <a:lstStyle/>
                    <a:p>
                      <a:pPr algn="r"/>
                      <a:r>
                        <a:rPr lang="en-US" dirty="0" smtClean="0">
                          <a:latin typeface="Helvetica Neue Light"/>
                        </a:rPr>
                        <a:t>124,000</a:t>
                      </a:r>
                      <a:endParaRPr lang="en-US" dirty="0">
                        <a:latin typeface="Helvetica Neue Light"/>
                      </a:endParaRPr>
                    </a:p>
                  </a:txBody>
                  <a:tcPr/>
                </a:tc>
                <a:tc>
                  <a:txBody>
                    <a:bodyPr/>
                    <a:lstStyle/>
                    <a:p>
                      <a:pPr algn="ctr"/>
                      <a:r>
                        <a:rPr lang="en-US" dirty="0" smtClean="0">
                          <a:latin typeface="Helvetica Neue Light"/>
                        </a:rPr>
                        <a:t>3.1%</a:t>
                      </a:r>
                      <a:endParaRPr lang="en-US" dirty="0">
                        <a:latin typeface="Helvetica Neue Light"/>
                      </a:endParaRPr>
                    </a:p>
                  </a:txBody>
                  <a:tcPr/>
                </a:tc>
              </a:tr>
            </a:tbl>
          </a:graphicData>
        </a:graphic>
      </p:graphicFrame>
      <p:sp>
        <p:nvSpPr>
          <p:cNvPr id="7" name="Slide Number Placeholder 6"/>
          <p:cNvSpPr>
            <a:spLocks noGrp="1"/>
          </p:cNvSpPr>
          <p:nvPr>
            <p:ph type="sldNum" sz="quarter" idx="12"/>
          </p:nvPr>
        </p:nvSpPr>
        <p:spPr/>
        <p:txBody>
          <a:bodyPr/>
          <a:lstStyle/>
          <a:p>
            <a:fld id="{ADA2D79C-CD48-4D19-A731-CDEDB40B86D9}" type="slidenum">
              <a:rPr lang="en-US" smtClean="0"/>
              <a:pPr/>
              <a:t>17</a:t>
            </a:fld>
            <a:endParaRPr lang="en-US" dirty="0"/>
          </a:p>
        </p:txBody>
      </p:sp>
    </p:spTree>
    <p:extLst>
      <p:ext uri="{BB962C8B-B14F-4D97-AF65-F5344CB8AC3E}">
        <p14:creationId xmlns:p14="http://schemas.microsoft.com/office/powerpoint/2010/main" val="87038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policies could Maryland adopt?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Simplifying enrollment and eligibility will reduce the # of eligible but </a:t>
            </a:r>
            <a:r>
              <a:rPr lang="en-US" dirty="0" err="1" smtClean="0"/>
              <a:t>unenrolled</a:t>
            </a:r>
            <a:r>
              <a:rPr lang="en-US" dirty="0" smtClean="0"/>
              <a:t> kids…</a:t>
            </a:r>
          </a:p>
          <a:p>
            <a:r>
              <a:rPr lang="en-US" dirty="0" smtClean="0"/>
              <a:t>Get exchange and other parts of ACA working…</a:t>
            </a:r>
            <a:endParaRPr lang="en-US" dirty="0"/>
          </a:p>
          <a:p>
            <a:r>
              <a:rPr lang="en-US" dirty="0" smtClean="0"/>
              <a:t>12 month continuous eligibility</a:t>
            </a:r>
          </a:p>
          <a:p>
            <a:r>
              <a:rPr lang="en-US" dirty="0" smtClean="0"/>
              <a:t>Presumptive eligibility</a:t>
            </a:r>
          </a:p>
          <a:p>
            <a:r>
              <a:rPr lang="en-US" dirty="0" smtClean="0"/>
              <a:t>Cover foster care youth aging out in other states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18</a:t>
            </a:fld>
            <a:endParaRPr lang="en-US" dirty="0"/>
          </a:p>
        </p:txBody>
      </p:sp>
    </p:spTree>
    <p:extLst>
      <p:ext uri="{BB962C8B-B14F-4D97-AF65-F5344CB8AC3E}">
        <p14:creationId xmlns:p14="http://schemas.microsoft.com/office/powerpoint/2010/main" val="384210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funders be thinking about?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Parent coverage i.e. Virginia/Pennsylvania Medicaid expansion!</a:t>
            </a:r>
          </a:p>
          <a:p>
            <a:r>
              <a:rPr lang="en-US" dirty="0" smtClean="0"/>
              <a:t>Reaching the eligible but </a:t>
            </a:r>
            <a:r>
              <a:rPr lang="en-US" dirty="0" err="1" smtClean="0"/>
              <a:t>unenrolled</a:t>
            </a:r>
            <a:r>
              <a:rPr lang="en-US" dirty="0" smtClean="0"/>
              <a:t> kids</a:t>
            </a:r>
          </a:p>
          <a:p>
            <a:pPr lvl="1"/>
            <a:r>
              <a:rPr lang="en-US" dirty="0" smtClean="0"/>
              <a:t>Do a deep dive with the ACS data and really look at who they are; then think about targeted community based strategies</a:t>
            </a:r>
          </a:p>
          <a:p>
            <a:r>
              <a:rPr lang="en-US" dirty="0" smtClean="0"/>
              <a:t>Round 2 of streamlining eligibility/enrollment systems</a:t>
            </a:r>
          </a:p>
          <a:p>
            <a:pPr lvl="1"/>
            <a:r>
              <a:rPr lang="en-US" dirty="0" smtClean="0"/>
              <a:t>This could include a look at what policy changes are still needed after the dust settles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19</a:t>
            </a:fld>
            <a:endParaRPr lang="en-US" dirty="0"/>
          </a:p>
        </p:txBody>
      </p:sp>
    </p:spTree>
    <p:extLst>
      <p:ext uri="{BB962C8B-B14F-4D97-AF65-F5344CB8AC3E}">
        <p14:creationId xmlns:p14="http://schemas.microsoft.com/office/powerpoint/2010/main" val="43244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Georgetown CCF</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2</a:t>
            </a:fld>
            <a:endParaRPr lang="en-US" dirty="0"/>
          </a:p>
        </p:txBody>
      </p:sp>
      <p:pic>
        <p:nvPicPr>
          <p:cNvPr id="6" name="Picture 5" descr="Screen Shot 2013-07-26 at 12.53.31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3000" y="1600200"/>
            <a:ext cx="6661775" cy="1752600"/>
          </a:xfrm>
          <a:prstGeom prst="rect">
            <a:avLst/>
          </a:prstGeom>
        </p:spPr>
      </p:pic>
      <p:pic>
        <p:nvPicPr>
          <p:cNvPr id="9" name="Picture 8" descr="KidsWell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657600"/>
            <a:ext cx="3218180" cy="1828800"/>
          </a:xfrm>
          <a:prstGeom prst="rect">
            <a:avLst/>
          </a:prstGeom>
          <a:noFill/>
          <a:extLst/>
        </p:spPr>
      </p:pic>
      <p:pic>
        <p:nvPicPr>
          <p:cNvPr id="10" name="Picture 9"/>
          <p:cNvPicPr>
            <a:picLocks noChangeAspect="1"/>
          </p:cNvPicPr>
          <p:nvPr/>
        </p:nvPicPr>
        <p:blipFill>
          <a:blip r:embed="rId4"/>
          <a:stretch>
            <a:fillRect/>
          </a:stretch>
        </p:blipFill>
        <p:spPr>
          <a:xfrm>
            <a:off x="4495800" y="4191000"/>
            <a:ext cx="3962400" cy="1200100"/>
          </a:xfrm>
          <a:prstGeom prst="rect">
            <a:avLst/>
          </a:prstGeom>
        </p:spPr>
      </p:pic>
    </p:spTree>
    <p:extLst>
      <p:ext uri="{BB962C8B-B14F-4D97-AF65-F5344CB8AC3E}">
        <p14:creationId xmlns:p14="http://schemas.microsoft.com/office/powerpoint/2010/main" val="46656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Assuming that most kids are covered….</a:t>
            </a:r>
            <a:endParaRPr lang="en-US" dirty="0"/>
          </a:p>
        </p:txBody>
      </p:sp>
      <p:sp>
        <p:nvSpPr>
          <p:cNvPr id="3" name="Content Placeholder 2"/>
          <p:cNvSpPr>
            <a:spLocks noGrp="1"/>
          </p:cNvSpPr>
          <p:nvPr>
            <p:ph idx="1"/>
          </p:nvPr>
        </p:nvSpPr>
        <p:spPr/>
        <p:txBody>
          <a:bodyPr>
            <a:normAutofit/>
          </a:bodyPr>
          <a:lstStyle/>
          <a:p>
            <a:r>
              <a:rPr lang="en-US" dirty="0" smtClean="0"/>
              <a:t>Quality of care, making EPSDT work.</a:t>
            </a:r>
          </a:p>
          <a:p>
            <a:r>
              <a:rPr lang="en-US" dirty="0" smtClean="0"/>
              <a:t>Racial and ethnic disparities; population health </a:t>
            </a:r>
          </a:p>
          <a:p>
            <a:r>
              <a:rPr lang="en-US" dirty="0" smtClean="0"/>
              <a:t>Encouraging wellness in a productive and non-punitive way and for the whole family</a:t>
            </a:r>
          </a:p>
          <a:p>
            <a:r>
              <a:rPr lang="en-US" dirty="0" smtClean="0"/>
              <a:t>Kids who still aren’t covered (immigrant kids)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20</a:t>
            </a:fld>
            <a:endParaRPr lang="en-US" dirty="0"/>
          </a:p>
        </p:txBody>
      </p:sp>
    </p:spTree>
    <p:extLst>
      <p:ext uri="{BB962C8B-B14F-4D97-AF65-F5344CB8AC3E}">
        <p14:creationId xmlns:p14="http://schemas.microsoft.com/office/powerpoint/2010/main" val="103377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685800"/>
            <a:ext cx="8229600" cy="1036638"/>
          </a:xfrm>
        </p:spPr>
        <p:txBody>
          <a:bodyPr>
            <a:normAutofit fontScale="90000"/>
          </a:bodyPr>
          <a:lstStyle/>
          <a:p>
            <a:r>
              <a:rPr lang="en-US" dirty="0" smtClean="0">
                <a:solidFill>
                  <a:srgbClr val="000000"/>
                </a:solidFill>
              </a:rPr>
              <a:t>The Children’s Coverage Landscape:</a:t>
            </a:r>
            <a:br>
              <a:rPr lang="en-US" dirty="0" smtClean="0">
                <a:solidFill>
                  <a:srgbClr val="000000"/>
                </a:solidFill>
              </a:rPr>
            </a:br>
            <a:r>
              <a:rPr lang="en-US" dirty="0" smtClean="0">
                <a:solidFill>
                  <a:srgbClr val="000000"/>
                </a:solidFill>
              </a:rPr>
              <a:t> Public Policy Going Forward</a:t>
            </a:r>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2D79C-CD48-4D19-A731-CDEDB40B86D9}" type="slidenum">
              <a:rPr lang="en-US" smtClean="0"/>
              <a:pPr/>
              <a:t>21</a:t>
            </a:fld>
            <a:endParaRPr lang="en-US"/>
          </a:p>
        </p:txBody>
      </p:sp>
      <p:pic>
        <p:nvPicPr>
          <p:cNvPr id="5" name="Content Placeholder 4" descr="cardboard-design-airplane.jpg"/>
          <p:cNvPicPr>
            <a:picLocks noChangeAspect="1"/>
          </p:cNvPicPr>
          <p:nvPr/>
        </p:nvPicPr>
        <p:blipFill>
          <a:blip r:embed="rId3" cstate="print"/>
          <a:srcRect l="-22493" r="-22493"/>
          <a:stretch>
            <a:fillRect/>
          </a:stretch>
        </p:blipFill>
        <p:spPr>
          <a:xfrm>
            <a:off x="988925" y="2198871"/>
            <a:ext cx="7119257" cy="3657600"/>
          </a:xfrm>
          <a:prstGeom prst="rect">
            <a:avLst/>
          </a:prstGeom>
        </p:spPr>
      </p:pic>
    </p:spTree>
    <p:extLst>
      <p:ext uri="{BB962C8B-B14F-4D97-AF65-F5344CB8AC3E}">
        <p14:creationId xmlns:p14="http://schemas.microsoft.com/office/powerpoint/2010/main" val="157115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066800"/>
          </a:xfrm>
        </p:spPr>
        <p:txBody>
          <a:bodyPr>
            <a:noAutofit/>
          </a:bodyPr>
          <a:lstStyle/>
          <a:p>
            <a:r>
              <a:rPr lang="en-US" sz="3600" dirty="0">
                <a:solidFill>
                  <a:srgbClr val="000000"/>
                </a:solidFill>
                <a:ea typeface="ＭＳ Ｐゴシック" charset="-128"/>
                <a:cs typeface="ＭＳ Ｐゴシック" charset="-128"/>
              </a:rPr>
              <a:t>ACA - Affordable Care Act (2010)</a:t>
            </a:r>
          </a:p>
        </p:txBody>
      </p:sp>
      <p:sp>
        <p:nvSpPr>
          <p:cNvPr id="3" name="Content Placeholder 2"/>
          <p:cNvSpPr>
            <a:spLocks noGrp="1"/>
          </p:cNvSpPr>
          <p:nvPr>
            <p:ph idx="1"/>
          </p:nvPr>
        </p:nvSpPr>
        <p:spPr>
          <a:xfrm>
            <a:off x="457200" y="1752600"/>
            <a:ext cx="8153400" cy="3962399"/>
          </a:xfrm>
        </p:spPr>
        <p:txBody>
          <a:bodyPr>
            <a:normAutofit/>
          </a:bodyPr>
          <a:lstStyle/>
          <a:p>
            <a:pPr>
              <a:buFont typeface="Arial"/>
              <a:buChar char="•"/>
            </a:pPr>
            <a:r>
              <a:rPr lang="en-US" dirty="0"/>
              <a:t>Keeps children’s coverage stable until </a:t>
            </a:r>
            <a:r>
              <a:rPr lang="en-US" dirty="0" smtClean="0"/>
              <a:t>2019</a:t>
            </a:r>
          </a:p>
          <a:p>
            <a:pPr>
              <a:buFont typeface="Arial"/>
              <a:buChar char="•"/>
            </a:pPr>
            <a:r>
              <a:rPr lang="en-US" dirty="0" smtClean="0"/>
              <a:t>Extends </a:t>
            </a:r>
            <a:r>
              <a:rPr lang="en-US" dirty="0"/>
              <a:t>CHIP funding through FY2015 and increases each state’s matching rate by 23 percentage points starting in FY2016</a:t>
            </a:r>
          </a:p>
          <a:p>
            <a:pPr>
              <a:buFont typeface="Arial"/>
              <a:buChar char="•"/>
            </a:pPr>
            <a:r>
              <a:rPr lang="en-US" dirty="0"/>
              <a:t>Aligns children’s income eligibility in Medicaid (i.e. “</a:t>
            </a:r>
            <a:r>
              <a:rPr lang="en-US" dirty="0" err="1"/>
              <a:t>stairstep</a:t>
            </a:r>
            <a:r>
              <a:rPr lang="en-US" dirty="0"/>
              <a:t>” kids transfer from CHIP to Medicaid)</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22</a:t>
            </a:fld>
            <a:endParaRPr lang="en-US" dirty="0"/>
          </a:p>
        </p:txBody>
      </p:sp>
    </p:spTree>
    <p:extLst>
      <p:ext uri="{BB962C8B-B14F-4D97-AF65-F5344CB8AC3E}">
        <p14:creationId xmlns:p14="http://schemas.microsoft.com/office/powerpoint/2010/main" val="3453857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Children’s Coverage in Maryland</a:t>
            </a:r>
            <a:endParaRPr lang="en-US" dirty="0">
              <a:solidFill>
                <a:srgbClr val="000000"/>
              </a:solidFill>
            </a:endParaRPr>
          </a:p>
        </p:txBody>
      </p:sp>
      <p:sp>
        <p:nvSpPr>
          <p:cNvPr id="3" name="Footer Placeholder 2"/>
          <p:cNvSpPr>
            <a:spLocks noGrp="1"/>
          </p:cNvSpPr>
          <p:nvPr>
            <p:ph type="ftr" sz="quarter" idx="11"/>
          </p:nvPr>
        </p:nvSpPr>
        <p:spPr>
          <a:xfrm>
            <a:off x="2590800" y="6248400"/>
            <a:ext cx="5105400" cy="473075"/>
          </a:xfrm>
        </p:spPr>
        <p:txBody>
          <a:bodyPr>
            <a:normAutofit fontScale="55000" lnSpcReduction="20000"/>
          </a:bodyPr>
          <a:lstStyle/>
          <a:p>
            <a:r>
              <a:rPr lang="en-US" sz="1900" dirty="0" smtClean="0">
                <a:solidFill>
                  <a:srgbClr val="000000"/>
                </a:solidFill>
              </a:rPr>
              <a:t>Source: </a:t>
            </a:r>
            <a:r>
              <a:rPr lang="en-US" sz="1900" dirty="0">
                <a:solidFill>
                  <a:srgbClr val="000000"/>
                </a:solidFill>
              </a:rPr>
              <a:t>Based on the results of a national survey conducted by the Kaiser Commission on Medicaid and the Uninsured </a:t>
            </a:r>
            <a:r>
              <a:rPr lang="en-US" dirty="0">
                <a:solidFill>
                  <a:srgbClr val="000000"/>
                </a:solidFill>
              </a:rPr>
              <a:t>and the Georgetown University Center for Children and Families, 2013</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ADA2D79C-CD48-4D19-A731-CDEDB40B86D9}" type="slidenum">
              <a:rPr lang="en-US" smtClean="0"/>
              <a:pPr/>
              <a:t>23</a:t>
            </a:fld>
            <a:endParaRPr lang="en-US"/>
          </a:p>
        </p:txBody>
      </p:sp>
      <p:pic>
        <p:nvPicPr>
          <p:cNvPr id="5" name="Picture 4" descr="MD copy.pdf"/>
          <p:cNvPicPr>
            <a:picLocks noChangeAspect="1"/>
          </p:cNvPicPr>
          <p:nvPr/>
        </p:nvPicPr>
        <p:blipFill rotWithShape="1">
          <a:blip r:embed="rId2">
            <a:extLst>
              <a:ext uri="{28A0092B-C50C-407E-A947-70E740481C1C}">
                <a14:useLocalDpi xmlns:a14="http://schemas.microsoft.com/office/drawing/2010/main" val="0"/>
              </a:ext>
            </a:extLst>
          </a:blip>
          <a:srcRect t="25218" r="11392" b="6484"/>
          <a:stretch/>
        </p:blipFill>
        <p:spPr>
          <a:xfrm>
            <a:off x="838200" y="1676400"/>
            <a:ext cx="7142404" cy="4254022"/>
          </a:xfrm>
          <a:prstGeom prst="rect">
            <a:avLst/>
          </a:prstGeom>
        </p:spPr>
      </p:pic>
    </p:spTree>
    <p:extLst>
      <p:ext uri="{BB962C8B-B14F-4D97-AF65-F5344CB8AC3E}">
        <p14:creationId xmlns:p14="http://schemas.microsoft.com/office/powerpoint/2010/main" val="3444653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Medicaid and CHIP</a:t>
            </a:r>
            <a:endParaRPr lang="en-US" dirty="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4820374"/>
              </p:ext>
            </p:extLst>
          </p:nvPr>
        </p:nvGraphicFramePr>
        <p:xfrm>
          <a:off x="457200" y="16002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2514600" y="6172200"/>
            <a:ext cx="5715000" cy="400322"/>
          </a:xfrm>
        </p:spPr>
        <p:txBody>
          <a:bodyPr/>
          <a:lstStyle/>
          <a:p>
            <a:r>
              <a:rPr lang="en-US" sz="1200" dirty="0">
                <a:solidFill>
                  <a:srgbClr val="000000"/>
                </a:solidFill>
                <a:latin typeface="Lucida Grande"/>
                <a:ea typeface="Lucida Grande"/>
                <a:cs typeface="Lucida Grande"/>
              </a:rPr>
              <a:t>Source: </a:t>
            </a:r>
            <a:r>
              <a:rPr lang="en-US" sz="1200" dirty="0" smtClean="0">
                <a:solidFill>
                  <a:srgbClr val="000000"/>
                </a:solidFill>
                <a:latin typeface="Lucida Grande"/>
                <a:ea typeface="Lucida Grande"/>
                <a:cs typeface="Lucida Grande"/>
              </a:rPr>
              <a:t>U.S. Department of Health and Human Services. </a:t>
            </a:r>
            <a:r>
              <a:rPr lang="en-US" sz="1200" dirty="0">
                <a:solidFill>
                  <a:srgbClr val="000000"/>
                </a:solidFill>
                <a:latin typeface="Lucida Grande"/>
                <a:ea typeface="Lucida Grande"/>
                <a:cs typeface="Lucida Grande"/>
              </a:rPr>
              <a:t>Data Source – CHIP Statistical Enrollment Data System (SEDS) forms CMS-21E, CMS-64.21E, CMS-64.EC (2/1/12)</a:t>
            </a:r>
            <a:endParaRPr lang="en-US" sz="1200"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24</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50715349"/>
              </p:ext>
            </p:extLst>
          </p:nvPr>
        </p:nvGraphicFramePr>
        <p:xfrm>
          <a:off x="381000" y="1676400"/>
          <a:ext cx="81534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58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Georgetown CCF Resources</a:t>
            </a:r>
            <a:endParaRPr lang="en-US" dirty="0">
              <a:solidFill>
                <a:srgbClr val="000000"/>
              </a:solidFill>
            </a:endParaRPr>
          </a:p>
        </p:txBody>
      </p:sp>
      <p:sp>
        <p:nvSpPr>
          <p:cNvPr id="3" name="Content Placeholder 2"/>
          <p:cNvSpPr>
            <a:spLocks noGrp="1"/>
          </p:cNvSpPr>
          <p:nvPr>
            <p:ph idx="1"/>
          </p:nvPr>
        </p:nvSpPr>
        <p:spPr/>
        <p:txBody>
          <a:bodyPr>
            <a:normAutofit/>
          </a:bodyPr>
          <a:lstStyle/>
          <a:p>
            <a:pPr>
              <a:lnSpc>
                <a:spcPct val="90000"/>
              </a:lnSpc>
              <a:spcBef>
                <a:spcPts val="200"/>
              </a:spcBef>
              <a:spcAft>
                <a:spcPts val="600"/>
              </a:spcAft>
              <a:buFont typeface="Arial"/>
              <a:buChar char="•"/>
              <a:defRPr/>
            </a:pPr>
            <a:r>
              <a:rPr lang="en-US" sz="2595" dirty="0"/>
              <a:t>Getting Into Gear for 2014: Findings from a 50-State Survey of Eligibility, Enrollment, Renewal, and Cost-Sharing Policies in Medicaid and CHIP, 2012-2013</a:t>
            </a:r>
            <a:endParaRPr lang="en-US" sz="2595" dirty="0">
              <a:hlinkClick r:id="rId3"/>
            </a:endParaRPr>
          </a:p>
          <a:p>
            <a:pPr lvl="1">
              <a:lnSpc>
                <a:spcPct val="90000"/>
              </a:lnSpc>
              <a:spcBef>
                <a:spcPts val="200"/>
              </a:spcBef>
              <a:spcAft>
                <a:spcPts val="600"/>
              </a:spcAft>
              <a:buNone/>
              <a:defRPr/>
            </a:pPr>
            <a:r>
              <a:rPr lang="en-US" sz="2162" dirty="0">
                <a:hlinkClick r:id="rId3"/>
              </a:rPr>
              <a:t>http://ccf.georgetown.edu/ccf-resources/getting-into-gear-for-2014/</a:t>
            </a:r>
            <a:endParaRPr lang="en-US" sz="2162" dirty="0"/>
          </a:p>
          <a:p>
            <a:pPr>
              <a:spcBef>
                <a:spcPts val="200"/>
              </a:spcBef>
              <a:spcAft>
                <a:spcPts val="600"/>
              </a:spcAft>
              <a:buFont typeface="Arial"/>
              <a:buChar char="•"/>
              <a:defRPr/>
            </a:pPr>
            <a:r>
              <a:rPr lang="en-US" sz="2595" dirty="0" smtClean="0"/>
              <a:t>Children’s Health Coverage on the Eve of the Affordable Care Act, 2010-2012</a:t>
            </a:r>
          </a:p>
          <a:p>
            <a:pPr lvl="1">
              <a:spcBef>
                <a:spcPts val="200"/>
              </a:spcBef>
              <a:spcAft>
                <a:spcPts val="600"/>
              </a:spcAft>
              <a:buFont typeface="Arial"/>
              <a:buChar char="•"/>
              <a:defRPr/>
            </a:pPr>
            <a:r>
              <a:rPr lang="en-US" sz="2195" dirty="0" smtClean="0">
                <a:hlinkClick r:id="rId4"/>
              </a:rPr>
              <a:t>http://ccf.georgetown.edu/ccf-resources/childrens-health-coverage-on-the-eve-of-the-affordable-care-act/</a:t>
            </a:r>
            <a:endParaRPr lang="en-US" sz="2195"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25</a:t>
            </a:fld>
            <a:endParaRPr lang="en-US" dirty="0"/>
          </a:p>
        </p:txBody>
      </p:sp>
    </p:spTree>
    <p:extLst>
      <p:ext uri="{BB962C8B-B14F-4D97-AF65-F5344CB8AC3E}">
        <p14:creationId xmlns:p14="http://schemas.microsoft.com/office/powerpoint/2010/main" val="2745107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9"/>
          <p:cNvSpPr>
            <a:spLocks noGrp="1"/>
          </p:cNvSpPr>
          <p:nvPr>
            <p:ph type="title"/>
          </p:nvPr>
        </p:nvSpPr>
        <p:spPr/>
        <p:txBody>
          <a:bodyPr/>
          <a:lstStyle/>
          <a:p>
            <a:pPr eaLnBrk="1" hangingPunct="1"/>
            <a:r>
              <a:rPr lang="en-US" dirty="0"/>
              <a:t>For More Information</a:t>
            </a:r>
          </a:p>
        </p:txBody>
      </p:sp>
      <p:sp>
        <p:nvSpPr>
          <p:cNvPr id="11" name="Content Placeholder 10"/>
          <p:cNvSpPr>
            <a:spLocks noGrp="1"/>
          </p:cNvSpPr>
          <p:nvPr>
            <p:ph idx="1"/>
          </p:nvPr>
        </p:nvSpPr>
        <p:spPr/>
        <p:txBody>
          <a:bodyPr>
            <a:normAutofit fontScale="92500" lnSpcReduction="10000"/>
          </a:bodyPr>
          <a:lstStyle/>
          <a:p>
            <a:pPr eaLnBrk="1" hangingPunct="1">
              <a:defRPr/>
            </a:pPr>
            <a:r>
              <a:rPr lang="en-US" dirty="0"/>
              <a:t>Joan Alker:</a:t>
            </a:r>
          </a:p>
          <a:p>
            <a:pPr lvl="1" eaLnBrk="1" hangingPunct="1">
              <a:defRPr/>
            </a:pPr>
            <a:r>
              <a:rPr lang="en-US" dirty="0">
                <a:hlinkClick r:id="rId2"/>
              </a:rPr>
              <a:t>jca25@</a:t>
            </a:r>
            <a:r>
              <a:rPr lang="en-US" dirty="0" smtClean="0">
                <a:hlinkClick r:id="rId2"/>
              </a:rPr>
              <a:t>georgetown.edu</a:t>
            </a:r>
            <a:endParaRPr lang="en-US" dirty="0" smtClean="0"/>
          </a:p>
          <a:p>
            <a:pPr lvl="1">
              <a:defRPr/>
            </a:pPr>
            <a:r>
              <a:rPr lang="en-US" dirty="0"/>
              <a:t>Twitter @</a:t>
            </a:r>
            <a:r>
              <a:rPr lang="en-US" dirty="0" smtClean="0"/>
              <a:t>joanalker1</a:t>
            </a:r>
            <a:br>
              <a:rPr lang="en-US" dirty="0" smtClean="0"/>
            </a:br>
            <a:endParaRPr lang="en-US" dirty="0" smtClean="0"/>
          </a:p>
          <a:p>
            <a:pPr eaLnBrk="1" hangingPunct="1">
              <a:defRPr/>
            </a:pPr>
            <a:r>
              <a:rPr lang="en-US" dirty="0" smtClean="0"/>
              <a:t>Our </a:t>
            </a:r>
            <a:r>
              <a:rPr lang="en-US" dirty="0"/>
              <a:t>website: </a:t>
            </a:r>
          </a:p>
          <a:p>
            <a:pPr lvl="1" eaLnBrk="1" hangingPunct="1">
              <a:defRPr/>
            </a:pPr>
            <a:r>
              <a:rPr lang="en-US" dirty="0" smtClean="0">
                <a:hlinkClick r:id="rId3"/>
              </a:rPr>
              <a:t>ccf.georgetown.edu</a:t>
            </a:r>
            <a:endParaRPr lang="en-US" dirty="0" smtClean="0"/>
          </a:p>
          <a:p>
            <a:pPr eaLnBrk="1" hangingPunct="1">
              <a:defRPr/>
            </a:pPr>
            <a:endParaRPr lang="en-US" dirty="0"/>
          </a:p>
          <a:p>
            <a:pPr eaLnBrk="1" hangingPunct="1">
              <a:defRPr/>
            </a:pPr>
            <a:r>
              <a:rPr lang="en-US" dirty="0"/>
              <a:t>Say Ahhh! Our child health policy blog: </a:t>
            </a:r>
          </a:p>
          <a:p>
            <a:pPr lvl="1" eaLnBrk="1" hangingPunct="1">
              <a:defRPr/>
            </a:pPr>
            <a:r>
              <a:rPr lang="en-US" dirty="0">
                <a:hlinkClick r:id="rId4"/>
              </a:rPr>
              <a:t>www.theccfblog.org/</a:t>
            </a:r>
            <a:endParaRPr lang="en-US" dirty="0"/>
          </a:p>
        </p:txBody>
      </p:sp>
      <p:sp>
        <p:nvSpPr>
          <p:cNvPr id="2" name="Slide Number Placeholder 1"/>
          <p:cNvSpPr>
            <a:spLocks noGrp="1"/>
          </p:cNvSpPr>
          <p:nvPr>
            <p:ph type="sldNum" sz="quarter" idx="12"/>
          </p:nvPr>
        </p:nvSpPr>
        <p:spPr/>
        <p:txBody>
          <a:bodyPr/>
          <a:lstStyle/>
          <a:p>
            <a:fld id="{ADA2D79C-CD48-4D19-A731-CDEDB40B86D9}" type="slidenum">
              <a:rPr lang="en-US" smtClean="0"/>
              <a:pPr/>
              <a:t>26</a:t>
            </a:fld>
            <a:endParaRPr lang="en-US" dirty="0"/>
          </a:p>
        </p:txBody>
      </p:sp>
    </p:spTree>
    <p:extLst>
      <p:ext uri="{BB962C8B-B14F-4D97-AF65-F5344CB8AC3E}">
        <p14:creationId xmlns:p14="http://schemas.microsoft.com/office/powerpoint/2010/main" val="331096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a:spLocks noChangeArrowheads="1"/>
          </p:cNvSpPr>
          <p:nvPr/>
        </p:nvSpPr>
        <p:spPr bwMode="auto">
          <a:xfrm>
            <a:off x="7239000" y="4724400"/>
            <a:ext cx="1033462" cy="647700"/>
          </a:xfrm>
          <a:prstGeom prst="ellipse">
            <a:avLst/>
          </a:prstGeom>
          <a:noFill/>
          <a:ln w="31750">
            <a:solidFill>
              <a:srgbClr val="AA000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000000"/>
              </a:solidFill>
              <a:latin typeface="Helvetica Neue Light"/>
            </a:endParaRPr>
          </a:p>
        </p:txBody>
      </p:sp>
      <p:sp>
        <p:nvSpPr>
          <p:cNvPr id="4" name="Title 3"/>
          <p:cNvSpPr>
            <a:spLocks noGrp="1"/>
          </p:cNvSpPr>
          <p:nvPr>
            <p:ph type="title"/>
          </p:nvPr>
        </p:nvSpPr>
        <p:spPr>
          <a:xfrm>
            <a:off x="457200" y="411162"/>
            <a:ext cx="8229600" cy="1036638"/>
          </a:xfrm>
        </p:spPr>
        <p:txBody>
          <a:bodyPr>
            <a:noAutofit/>
          </a:bodyPr>
          <a:lstStyle/>
          <a:p>
            <a:pPr>
              <a:lnSpc>
                <a:spcPct val="90000"/>
              </a:lnSpc>
            </a:pPr>
            <a:r>
              <a:rPr lang="en-US" sz="3200" dirty="0" smtClean="0">
                <a:solidFill>
                  <a:schemeClr val="tx1"/>
                </a:solidFill>
              </a:rPr>
              <a:t> Our nation has made unprecedented </a:t>
            </a:r>
            <a:r>
              <a:rPr lang="en-US" sz="3200" dirty="0">
                <a:solidFill>
                  <a:schemeClr val="tx1"/>
                </a:solidFill>
              </a:rPr>
              <a:t>p</a:t>
            </a:r>
            <a:r>
              <a:rPr lang="en-US" sz="3200" dirty="0" smtClean="0">
                <a:solidFill>
                  <a:schemeClr val="tx1"/>
                </a:solidFill>
              </a:rPr>
              <a:t>rogress in </a:t>
            </a:r>
            <a:r>
              <a:rPr lang="en-US" sz="3200" dirty="0">
                <a:solidFill>
                  <a:schemeClr val="tx1"/>
                </a:solidFill>
              </a:rPr>
              <a:t>c</a:t>
            </a:r>
            <a:r>
              <a:rPr lang="en-US" sz="3200" dirty="0" smtClean="0">
                <a:solidFill>
                  <a:schemeClr val="tx1"/>
                </a:solidFill>
              </a:rPr>
              <a:t>overing children.</a:t>
            </a:r>
            <a:endParaRPr lang="en-US" sz="3200" dirty="0">
              <a:solidFill>
                <a:schemeClr val="tx1"/>
              </a:solidFill>
            </a:endParaRPr>
          </a:p>
        </p:txBody>
      </p:sp>
      <p:sp>
        <p:nvSpPr>
          <p:cNvPr id="5" name="Footer Placeholder 4"/>
          <p:cNvSpPr>
            <a:spLocks noGrp="1"/>
          </p:cNvSpPr>
          <p:nvPr>
            <p:ph type="ftr" sz="quarter" idx="11"/>
          </p:nvPr>
        </p:nvSpPr>
        <p:spPr>
          <a:xfrm>
            <a:off x="2514600" y="6321250"/>
            <a:ext cx="4876800" cy="384350"/>
          </a:xfrm>
        </p:spPr>
        <p:txBody>
          <a:bodyPr>
            <a:normAutofit fontScale="62500" lnSpcReduction="20000"/>
          </a:bodyPr>
          <a:lstStyle/>
          <a:p>
            <a:r>
              <a:rPr lang="en-US" dirty="0">
                <a:ea typeface="Helvetica Neue Light"/>
              </a:rPr>
              <a:t>Source: U.S. Census Bureau, Current Population Survey, Annual Social and Economic Supplements</a:t>
            </a:r>
            <a:r>
              <a:rPr lang="en-US" dirty="0" smtClean="0">
                <a:ea typeface="Helvetica Neue Light"/>
              </a:rPr>
              <a:t>.</a:t>
            </a:r>
            <a:endParaRPr lang="en-US" i="1" dirty="0"/>
          </a:p>
        </p:txBody>
      </p:sp>
      <p:sp>
        <p:nvSpPr>
          <p:cNvPr id="6" name="Slide Number Placeholder 5"/>
          <p:cNvSpPr>
            <a:spLocks noGrp="1"/>
          </p:cNvSpPr>
          <p:nvPr>
            <p:ph type="sldNum" sz="quarter" idx="12"/>
          </p:nvPr>
        </p:nvSpPr>
        <p:spPr/>
        <p:txBody>
          <a:bodyPr/>
          <a:lstStyle/>
          <a:p>
            <a:fld id="{FB203F7E-E135-E548-93ED-9F302C4DD9E8}" type="slidenum">
              <a:rPr lang="en-US" smtClean="0"/>
              <a:pPr/>
              <a:t>3</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386444892"/>
              </p:ext>
            </p:extLst>
          </p:nvPr>
        </p:nvGraphicFramePr>
        <p:xfrm>
          <a:off x="457200" y="1600200"/>
          <a:ext cx="7696199" cy="42169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086600" y="1981200"/>
            <a:ext cx="1870116" cy="2468368"/>
          </a:xfrm>
          <a:prstGeom prst="rect">
            <a:avLst/>
          </a:prstGeom>
          <a:solidFill>
            <a:schemeClr val="bg1"/>
          </a:solidFill>
        </p:spPr>
        <p:txBody>
          <a:bodyPr wrap="square" rtlCol="0">
            <a:spAutoFit/>
          </a:bodyPr>
          <a:lstStyle/>
          <a:p>
            <a:pPr algn="ctr">
              <a:lnSpc>
                <a:spcPct val="80000"/>
              </a:lnSpc>
              <a:defRPr/>
            </a:pPr>
            <a:r>
              <a:rPr lang="en-US" sz="2400" b="1" i="1" dirty="0">
                <a:solidFill>
                  <a:srgbClr val="C9961E"/>
                </a:solidFill>
                <a:latin typeface="Helvetica Neue Light"/>
                <a:cs typeface="Helvetica Neue Light"/>
              </a:rPr>
              <a:t> Lowest uninsured rate since census started collecting data in </a:t>
            </a:r>
            <a:r>
              <a:rPr lang="en-US" sz="2400" b="1" i="1" dirty="0" smtClean="0">
                <a:solidFill>
                  <a:srgbClr val="C9961E"/>
                </a:solidFill>
                <a:latin typeface="Helvetica Neue Light"/>
                <a:cs typeface="Helvetica Neue Light"/>
              </a:rPr>
              <a:t>1987!</a:t>
            </a:r>
            <a:endParaRPr lang="en-US" sz="2400" b="1" i="1" dirty="0">
              <a:solidFill>
                <a:srgbClr val="C9961E"/>
              </a:solidFill>
              <a:latin typeface="Helvetica Neue Light"/>
              <a:cs typeface="Helvetica Neue Light"/>
            </a:endParaRPr>
          </a:p>
        </p:txBody>
      </p:sp>
    </p:spTree>
    <p:extLst>
      <p:ext uri="{BB962C8B-B14F-4D97-AF65-F5344CB8AC3E}">
        <p14:creationId xmlns:p14="http://schemas.microsoft.com/office/powerpoint/2010/main" val="85283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3200" dirty="0" smtClean="0"/>
              <a:t>Families with Children Living in Poverty Increased from 2008</a:t>
            </a:r>
            <a:r>
              <a:rPr lang="en-US" sz="3200" dirty="0"/>
              <a:t>-2012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8918653"/>
              </p:ext>
            </p:extLst>
          </p:nvPr>
        </p:nvGraphicFramePr>
        <p:xfrm>
          <a:off x="533400" y="2133600"/>
          <a:ext cx="8229600" cy="1381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latin typeface="Helvetica Neue Light"/>
                      </a:endParaRPr>
                    </a:p>
                  </a:txBody>
                  <a:tcPr/>
                </a:tc>
                <a:tc>
                  <a:txBody>
                    <a:bodyPr/>
                    <a:lstStyle/>
                    <a:p>
                      <a:r>
                        <a:rPr lang="en-US" dirty="0" smtClean="0">
                          <a:latin typeface="Helvetica Neue Light"/>
                        </a:rPr>
                        <a:t>2008</a:t>
                      </a:r>
                      <a:endParaRPr lang="en-US" dirty="0">
                        <a:latin typeface="Helvetica Neue Light"/>
                      </a:endParaRPr>
                    </a:p>
                  </a:txBody>
                  <a:tcPr/>
                </a:tc>
                <a:tc>
                  <a:txBody>
                    <a:bodyPr/>
                    <a:lstStyle/>
                    <a:p>
                      <a:r>
                        <a:rPr lang="en-US" dirty="0" smtClean="0">
                          <a:latin typeface="Helvetica Neue Light"/>
                        </a:rPr>
                        <a:t>2012</a:t>
                      </a:r>
                      <a:endParaRPr lang="en-US" dirty="0">
                        <a:latin typeface="Helvetica Neue Light"/>
                      </a:endParaRPr>
                    </a:p>
                  </a:txBody>
                  <a:tcPr/>
                </a:tc>
                <a:tc>
                  <a:txBody>
                    <a:bodyPr/>
                    <a:lstStyle/>
                    <a:p>
                      <a:r>
                        <a:rPr lang="en-US" dirty="0" smtClean="0">
                          <a:latin typeface="Helvetica Neue Light"/>
                        </a:rPr>
                        <a:t>Percentage Point Increase</a:t>
                      </a:r>
                      <a:endParaRPr lang="en-US" dirty="0">
                        <a:latin typeface="Helvetica Neue Light"/>
                      </a:endParaRPr>
                    </a:p>
                  </a:txBody>
                  <a:tcPr/>
                </a:tc>
              </a:tr>
              <a:tr h="370840">
                <a:tc>
                  <a:txBody>
                    <a:bodyPr/>
                    <a:lstStyle/>
                    <a:p>
                      <a:r>
                        <a:rPr lang="en-US" b="1" dirty="0" smtClean="0">
                          <a:latin typeface="Helvetica Neue Light"/>
                        </a:rPr>
                        <a:t>Maryland</a:t>
                      </a:r>
                      <a:endParaRPr lang="en-US" b="1" dirty="0">
                        <a:latin typeface="Helvetica Neue Light"/>
                      </a:endParaRPr>
                    </a:p>
                  </a:txBody>
                  <a:tcPr/>
                </a:tc>
                <a:tc>
                  <a:txBody>
                    <a:bodyPr/>
                    <a:lstStyle/>
                    <a:p>
                      <a:r>
                        <a:rPr lang="en-US" b="1" dirty="0" smtClean="0">
                          <a:latin typeface="Helvetica Neue Light"/>
                        </a:rPr>
                        <a:t>8.2% </a:t>
                      </a:r>
                      <a:endParaRPr lang="en-US" b="1" dirty="0">
                        <a:latin typeface="Helvetica Neue Light"/>
                      </a:endParaRPr>
                    </a:p>
                  </a:txBody>
                  <a:tcPr/>
                </a:tc>
                <a:tc>
                  <a:txBody>
                    <a:bodyPr/>
                    <a:lstStyle/>
                    <a:p>
                      <a:r>
                        <a:rPr lang="en-US" b="1" dirty="0" smtClean="0">
                          <a:latin typeface="Helvetica Neue Light"/>
                        </a:rPr>
                        <a:t>11.3%</a:t>
                      </a:r>
                      <a:endParaRPr lang="en-US" b="1" dirty="0">
                        <a:latin typeface="Helvetica Neue Light"/>
                      </a:endParaRPr>
                    </a:p>
                  </a:txBody>
                  <a:tcPr/>
                </a:tc>
                <a:tc>
                  <a:txBody>
                    <a:bodyPr/>
                    <a:lstStyle/>
                    <a:p>
                      <a:r>
                        <a:rPr lang="en-US" b="1" dirty="0" smtClean="0">
                          <a:latin typeface="Helvetica Neue Light"/>
                        </a:rPr>
                        <a:t>3.1</a:t>
                      </a:r>
                      <a:endParaRPr lang="en-US" b="1" dirty="0">
                        <a:latin typeface="Helvetica Neue Light"/>
                      </a:endParaRPr>
                    </a:p>
                  </a:txBody>
                  <a:tcPr/>
                </a:tc>
              </a:tr>
              <a:tr h="370840">
                <a:tc>
                  <a:txBody>
                    <a:bodyPr/>
                    <a:lstStyle/>
                    <a:p>
                      <a:r>
                        <a:rPr lang="en-US" dirty="0" smtClean="0">
                          <a:latin typeface="Helvetica Neue Light"/>
                        </a:rPr>
                        <a:t>United States </a:t>
                      </a:r>
                      <a:endParaRPr lang="en-US" dirty="0">
                        <a:latin typeface="Helvetica Neue Ligh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Neue Light"/>
                        </a:rPr>
                        <a:t>15.2</a:t>
                      </a:r>
                      <a:r>
                        <a:rPr lang="en-US" baseline="0" dirty="0" smtClean="0">
                          <a:latin typeface="Helvetica Neue Light"/>
                        </a:rPr>
                        <a:t>% </a:t>
                      </a:r>
                      <a:endParaRPr lang="en-US" dirty="0" smtClean="0">
                        <a:latin typeface="Helvetica Neue Light"/>
                      </a:endParaRPr>
                    </a:p>
                  </a:txBody>
                  <a:tcPr/>
                </a:tc>
                <a:tc>
                  <a:txBody>
                    <a:bodyPr/>
                    <a:lstStyle/>
                    <a:p>
                      <a:r>
                        <a:rPr lang="en-US" dirty="0" smtClean="0">
                          <a:latin typeface="Helvetica Neue Light"/>
                        </a:rPr>
                        <a:t>18.8%</a:t>
                      </a:r>
                      <a:endParaRPr lang="en-US" dirty="0">
                        <a:latin typeface="Helvetica Neue Light"/>
                      </a:endParaRPr>
                    </a:p>
                  </a:txBody>
                  <a:tcPr/>
                </a:tc>
                <a:tc>
                  <a:txBody>
                    <a:bodyPr/>
                    <a:lstStyle/>
                    <a:p>
                      <a:r>
                        <a:rPr lang="en-US" dirty="0" smtClean="0">
                          <a:latin typeface="Helvetica Neue Light"/>
                        </a:rPr>
                        <a:t>3.6</a:t>
                      </a:r>
                      <a:endParaRPr lang="en-US" dirty="0">
                        <a:latin typeface="Helvetica Neue Light"/>
                      </a:endParaRPr>
                    </a:p>
                  </a:txBody>
                  <a:tcPr/>
                </a:tc>
              </a:tr>
            </a:tbl>
          </a:graphicData>
        </a:graphic>
      </p:graphicFrame>
      <p:sp>
        <p:nvSpPr>
          <p:cNvPr id="5" name="Slide Number Placeholder 4"/>
          <p:cNvSpPr>
            <a:spLocks noGrp="1"/>
          </p:cNvSpPr>
          <p:nvPr>
            <p:ph type="sldNum" sz="quarter" idx="12"/>
          </p:nvPr>
        </p:nvSpPr>
        <p:spPr/>
        <p:txBody>
          <a:bodyPr/>
          <a:lstStyle/>
          <a:p>
            <a:fld id="{ADA2D79C-CD48-4D19-A731-CDEDB40B86D9}" type="slidenum">
              <a:rPr lang="en-US" smtClean="0"/>
              <a:pPr/>
              <a:t>4</a:t>
            </a:fld>
            <a:endParaRPr lang="en-US" dirty="0"/>
          </a:p>
        </p:txBody>
      </p:sp>
      <p:sp>
        <p:nvSpPr>
          <p:cNvPr id="7" name="Footer Placeholder 6"/>
          <p:cNvSpPr>
            <a:spLocks noGrp="1"/>
          </p:cNvSpPr>
          <p:nvPr>
            <p:ph type="ftr" sz="quarter" idx="11"/>
          </p:nvPr>
        </p:nvSpPr>
        <p:spPr>
          <a:xfrm>
            <a:off x="2514600" y="6305278"/>
            <a:ext cx="5410200" cy="365125"/>
          </a:xfrm>
        </p:spPr>
        <p:txBody>
          <a:bodyPr>
            <a:normAutofit fontScale="62500" lnSpcReduction="20000"/>
          </a:bodyPr>
          <a:lstStyle/>
          <a:p>
            <a:r>
              <a:rPr lang="en-US" dirty="0"/>
              <a:t>Note: Families with related children under age 18.</a:t>
            </a:r>
          </a:p>
          <a:p>
            <a:r>
              <a:rPr lang="en-US" dirty="0"/>
              <a:t>Source: 2012 American Community Survey 1-year estimates, US Census Bureau.</a:t>
            </a:r>
          </a:p>
          <a:p>
            <a:endParaRPr lang="en-US" dirty="0"/>
          </a:p>
        </p:txBody>
      </p:sp>
    </p:spTree>
    <p:extLst>
      <p:ext uri="{BB962C8B-B14F-4D97-AF65-F5344CB8AC3E}">
        <p14:creationId xmlns:p14="http://schemas.microsoft.com/office/powerpoint/2010/main" val="183647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Autofit/>
          </a:bodyPr>
          <a:lstStyle/>
          <a:p>
            <a:r>
              <a:rPr lang="en-US" sz="3200" dirty="0" smtClean="0"/>
              <a:t>Uninsured Children Continued to Decline, Even as Child Poverty Decreased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721760"/>
              </p:ext>
            </p:extLst>
          </p:nvPr>
        </p:nvGraphicFramePr>
        <p:xfrm>
          <a:off x="457200" y="2133600"/>
          <a:ext cx="7929252" cy="2199640"/>
        </p:xfrm>
        <a:graphic>
          <a:graphicData uri="http://schemas.openxmlformats.org/drawingml/2006/table">
            <a:tbl>
              <a:tblPr firstRow="1" bandRow="1">
                <a:tableStyleId>{5C22544A-7EE6-4342-B048-85BDC9FD1C3A}</a:tableStyleId>
              </a:tblPr>
              <a:tblGrid>
                <a:gridCol w="1441382"/>
                <a:gridCol w="2112330"/>
                <a:gridCol w="2124904"/>
                <a:gridCol w="2250636"/>
              </a:tblGrid>
              <a:tr h="370840">
                <a:tc>
                  <a:txBody>
                    <a:bodyPr/>
                    <a:lstStyle/>
                    <a:p>
                      <a:endParaRPr lang="en-US" dirty="0">
                        <a:latin typeface="Helvetica Neue Light"/>
                      </a:endParaRPr>
                    </a:p>
                  </a:txBody>
                  <a:tcPr/>
                </a:tc>
                <a:tc>
                  <a:txBody>
                    <a:bodyPr/>
                    <a:lstStyle/>
                    <a:p>
                      <a:r>
                        <a:rPr lang="en-US" dirty="0" smtClean="0">
                          <a:latin typeface="Helvetica Neue Light"/>
                        </a:rPr>
                        <a:t>Children Living in Poverty 2010-2012*</a:t>
                      </a:r>
                      <a:endParaRPr lang="en-US" dirty="0">
                        <a:latin typeface="Helvetica Neue Light"/>
                      </a:endParaRPr>
                    </a:p>
                  </a:txBody>
                  <a:tcPr/>
                </a:tc>
                <a:tc>
                  <a:txBody>
                    <a:bodyPr/>
                    <a:lstStyle/>
                    <a:p>
                      <a:r>
                        <a:rPr lang="en-US" dirty="0" smtClean="0">
                          <a:latin typeface="Helvetica Neue Light"/>
                        </a:rPr>
                        <a:t>Uninsured</a:t>
                      </a:r>
                      <a:r>
                        <a:rPr lang="en-US" baseline="0" dirty="0" smtClean="0">
                          <a:latin typeface="Helvetica Neue Light"/>
                        </a:rPr>
                        <a:t> Children Overall 2010-2012*</a:t>
                      </a:r>
                      <a:endParaRPr lang="en-US" dirty="0">
                        <a:latin typeface="Helvetica Neue Light"/>
                      </a:endParaRPr>
                    </a:p>
                  </a:txBody>
                  <a:tcPr/>
                </a:tc>
                <a:tc>
                  <a:txBody>
                    <a:bodyPr/>
                    <a:lstStyle/>
                    <a:p>
                      <a:r>
                        <a:rPr lang="en-US" baseline="0" dirty="0" smtClean="0">
                          <a:latin typeface="Helvetica Neue Light"/>
                        </a:rPr>
                        <a:t>Uninsured Children in Poverty 2010-2012*</a:t>
                      </a:r>
                      <a:endParaRPr lang="en-US" dirty="0">
                        <a:latin typeface="Helvetica Neue Light"/>
                      </a:endParaRPr>
                    </a:p>
                  </a:txBody>
                  <a:tcPr/>
                </a:tc>
              </a:tr>
              <a:tr h="370840">
                <a:tc>
                  <a:txBody>
                    <a:bodyPr/>
                    <a:lstStyle/>
                    <a:p>
                      <a:r>
                        <a:rPr lang="en-US" b="1" dirty="0" smtClean="0">
                          <a:latin typeface="Helvetica Neue Light"/>
                        </a:rPr>
                        <a:t>Maryland</a:t>
                      </a:r>
                      <a:endParaRPr lang="en-US" b="1" dirty="0">
                        <a:latin typeface="Helvetica Neue Light"/>
                      </a:endParaRPr>
                    </a:p>
                  </a:txBody>
                  <a:tcPr/>
                </a:tc>
                <a:tc>
                  <a:txBody>
                    <a:bodyPr/>
                    <a:lstStyle/>
                    <a:p>
                      <a:r>
                        <a:rPr lang="en-US" b="1" dirty="0" smtClean="0">
                          <a:latin typeface="Helvetica Neue Light"/>
                        </a:rPr>
                        <a:t>+0.8  </a:t>
                      </a:r>
                      <a:endParaRPr lang="en-US" b="1" dirty="0">
                        <a:latin typeface="Helvetica Neue Light"/>
                      </a:endParaRPr>
                    </a:p>
                  </a:txBody>
                  <a:tcPr/>
                </a:tc>
                <a:tc>
                  <a:txBody>
                    <a:bodyPr/>
                    <a:lstStyle/>
                    <a:p>
                      <a:r>
                        <a:rPr lang="en-US" b="1" dirty="0" smtClean="0">
                          <a:latin typeface="Helvetica Neue Light"/>
                        </a:rPr>
                        <a:t>-1.0</a:t>
                      </a:r>
                      <a:endParaRPr lang="en-US" b="1" dirty="0">
                        <a:latin typeface="Helvetica Neue Light"/>
                      </a:endParaRPr>
                    </a:p>
                  </a:txBody>
                  <a:tcPr/>
                </a:tc>
                <a:tc>
                  <a:txBody>
                    <a:bodyPr/>
                    <a:lstStyle/>
                    <a:p>
                      <a:r>
                        <a:rPr lang="en-US" b="1" dirty="0" smtClean="0">
                          <a:latin typeface="Helvetica Neue Light"/>
                        </a:rPr>
                        <a:t>-0.8</a:t>
                      </a:r>
                      <a:endParaRPr lang="en-US" b="1" dirty="0">
                        <a:latin typeface="Helvetica Neue Light"/>
                      </a:endParaRPr>
                    </a:p>
                  </a:txBody>
                  <a:tcPr/>
                </a:tc>
              </a:tr>
              <a:tr h="370840">
                <a:tc>
                  <a:txBody>
                    <a:bodyPr/>
                    <a:lstStyle/>
                    <a:p>
                      <a:r>
                        <a:rPr lang="en-US" dirty="0" smtClean="0">
                          <a:latin typeface="Helvetica Neue Light"/>
                        </a:rPr>
                        <a:t>United States </a:t>
                      </a:r>
                      <a:endParaRPr lang="en-US" dirty="0">
                        <a:latin typeface="Helvetica Neue Ligh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Neue Light"/>
                        </a:rPr>
                        <a:t>+0.9</a:t>
                      </a:r>
                    </a:p>
                  </a:txBody>
                  <a:tcPr/>
                </a:tc>
                <a:tc>
                  <a:txBody>
                    <a:bodyPr/>
                    <a:lstStyle/>
                    <a:p>
                      <a:r>
                        <a:rPr lang="en-US" dirty="0" smtClean="0">
                          <a:latin typeface="Helvetica Neue Light"/>
                        </a:rPr>
                        <a:t>-0.8</a:t>
                      </a:r>
                      <a:endParaRPr lang="en-US" dirty="0">
                        <a:latin typeface="Helvetica Neue Light"/>
                      </a:endParaRPr>
                    </a:p>
                  </a:txBody>
                  <a:tcPr/>
                </a:tc>
                <a:tc>
                  <a:txBody>
                    <a:bodyPr/>
                    <a:lstStyle/>
                    <a:p>
                      <a:r>
                        <a:rPr lang="en-US" dirty="0" smtClean="0">
                          <a:latin typeface="Helvetica Neue Light"/>
                        </a:rPr>
                        <a:t>-2.0</a:t>
                      </a:r>
                      <a:endParaRPr lang="en-US" dirty="0">
                        <a:latin typeface="Helvetica Neue Light"/>
                      </a:endParaRPr>
                    </a:p>
                  </a:txBody>
                  <a:tcPr/>
                </a:tc>
              </a:tr>
            </a:tbl>
          </a:graphicData>
        </a:graphic>
      </p:graphicFrame>
      <p:sp>
        <p:nvSpPr>
          <p:cNvPr id="6" name="TextBox 5"/>
          <p:cNvSpPr txBox="1"/>
          <p:nvPr/>
        </p:nvSpPr>
        <p:spPr>
          <a:xfrm>
            <a:off x="457200" y="5257800"/>
            <a:ext cx="6827353" cy="523220"/>
          </a:xfrm>
          <a:prstGeom prst="rect">
            <a:avLst/>
          </a:prstGeom>
          <a:noFill/>
        </p:spPr>
        <p:txBody>
          <a:bodyPr wrap="square" rtlCol="0">
            <a:spAutoFit/>
          </a:bodyPr>
          <a:lstStyle/>
          <a:p>
            <a:r>
              <a:rPr lang="en-US" sz="1400" dirty="0" smtClean="0">
                <a:latin typeface="Helvetica Neue Light"/>
              </a:rPr>
              <a:t>Note: *Percentage point change is significant.</a:t>
            </a:r>
          </a:p>
          <a:p>
            <a:r>
              <a:rPr lang="en-US" sz="1400" dirty="0" smtClean="0">
                <a:latin typeface="Helvetica Neue Light"/>
              </a:rPr>
              <a:t>Source: CCF analysis of  2012 American Community Survey, US Census Bureau.</a:t>
            </a:r>
            <a:endParaRPr lang="en-US" sz="1400" dirty="0">
              <a:latin typeface="Helvetica Neue Light"/>
            </a:endParaRPr>
          </a:p>
        </p:txBody>
      </p:sp>
      <p:sp>
        <p:nvSpPr>
          <p:cNvPr id="5" name="Slide Number Placeholder 4"/>
          <p:cNvSpPr>
            <a:spLocks noGrp="1"/>
          </p:cNvSpPr>
          <p:nvPr>
            <p:ph type="sldNum" sz="quarter" idx="12"/>
          </p:nvPr>
        </p:nvSpPr>
        <p:spPr/>
        <p:txBody>
          <a:bodyPr/>
          <a:lstStyle/>
          <a:p>
            <a:fld id="{ADA2D79C-CD48-4D19-A731-CDEDB40B86D9}" type="slidenum">
              <a:rPr lang="en-US" smtClean="0"/>
              <a:pPr/>
              <a:t>5</a:t>
            </a:fld>
            <a:endParaRPr lang="en-US" dirty="0"/>
          </a:p>
        </p:txBody>
      </p:sp>
    </p:spTree>
    <p:extLst>
      <p:ext uri="{BB962C8B-B14F-4D97-AF65-F5344CB8AC3E}">
        <p14:creationId xmlns:p14="http://schemas.microsoft.com/office/powerpoint/2010/main" val="237000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150"/>
          <p:cNvSpPr>
            <a:spLocks noChangeArrowheads="1"/>
          </p:cNvSpPr>
          <p:nvPr/>
        </p:nvSpPr>
        <p:spPr bwMode="auto">
          <a:xfrm>
            <a:off x="4916488" y="3905250"/>
            <a:ext cx="744537" cy="611188"/>
          </a:xfrm>
          <a:custGeom>
            <a:avLst/>
            <a:gdLst>
              <a:gd name="T0" fmla="*/ 5438 w 745812"/>
              <a:gd name="T1" fmla="*/ 19034 h 611443"/>
              <a:gd name="T2" fmla="*/ 24422 w 745812"/>
              <a:gd name="T3" fmla="*/ 120550 h 611443"/>
              <a:gd name="T4" fmla="*/ 24422 w 745812"/>
              <a:gd name="T5" fmla="*/ 406062 h 611443"/>
              <a:gd name="T6" fmla="*/ 49736 w 745812"/>
              <a:gd name="T7" fmla="*/ 513921 h 611443"/>
              <a:gd name="T8" fmla="*/ 87706 w 745812"/>
              <a:gd name="T9" fmla="*/ 520266 h 611443"/>
              <a:gd name="T10" fmla="*/ 94034 w 745812"/>
              <a:gd name="T11" fmla="*/ 545644 h 611443"/>
              <a:gd name="T12" fmla="*/ 100362 w 745812"/>
              <a:gd name="T13" fmla="*/ 583712 h 611443"/>
              <a:gd name="T14" fmla="*/ 119347 w 745812"/>
              <a:gd name="T15" fmla="*/ 596402 h 611443"/>
              <a:gd name="T16" fmla="*/ 188958 w 745812"/>
              <a:gd name="T17" fmla="*/ 602747 h 611443"/>
              <a:gd name="T18" fmla="*/ 309197 w 745812"/>
              <a:gd name="T19" fmla="*/ 609092 h 611443"/>
              <a:gd name="T20" fmla="*/ 537015 w 745812"/>
              <a:gd name="T21" fmla="*/ 602747 h 611443"/>
              <a:gd name="T22" fmla="*/ 543344 w 745812"/>
              <a:gd name="T23" fmla="*/ 583712 h 611443"/>
              <a:gd name="T24" fmla="*/ 537015 w 745812"/>
              <a:gd name="T25" fmla="*/ 507576 h 611443"/>
              <a:gd name="T26" fmla="*/ 549672 w 745812"/>
              <a:gd name="T27" fmla="*/ 431440 h 611443"/>
              <a:gd name="T28" fmla="*/ 574985 w 745812"/>
              <a:gd name="T29" fmla="*/ 393372 h 611443"/>
              <a:gd name="T30" fmla="*/ 600298 w 745812"/>
              <a:gd name="T31" fmla="*/ 355304 h 611443"/>
              <a:gd name="T32" fmla="*/ 612955 w 745812"/>
              <a:gd name="T33" fmla="*/ 336270 h 611443"/>
              <a:gd name="T34" fmla="*/ 625612 w 745812"/>
              <a:gd name="T35" fmla="*/ 285512 h 611443"/>
              <a:gd name="T36" fmla="*/ 631940 w 745812"/>
              <a:gd name="T37" fmla="*/ 266478 h 611443"/>
              <a:gd name="T38" fmla="*/ 650924 w 745812"/>
              <a:gd name="T39" fmla="*/ 253788 h 611443"/>
              <a:gd name="T40" fmla="*/ 663582 w 745812"/>
              <a:gd name="T41" fmla="*/ 215720 h 611443"/>
              <a:gd name="T42" fmla="*/ 682566 w 745812"/>
              <a:gd name="T43" fmla="*/ 158618 h 611443"/>
              <a:gd name="T44" fmla="*/ 720536 w 745812"/>
              <a:gd name="T45" fmla="*/ 133238 h 611443"/>
              <a:gd name="T46" fmla="*/ 739521 w 745812"/>
              <a:gd name="T47" fmla="*/ 95170 h 611443"/>
              <a:gd name="T48" fmla="*/ 720536 w 745812"/>
              <a:gd name="T49" fmla="*/ 88826 h 611443"/>
              <a:gd name="T50" fmla="*/ 625612 w 745812"/>
              <a:gd name="T51" fmla="*/ 82482 h 611443"/>
              <a:gd name="T52" fmla="*/ 644596 w 745812"/>
              <a:gd name="T53" fmla="*/ 50758 h 611443"/>
              <a:gd name="T54" fmla="*/ 638268 w 745812"/>
              <a:gd name="T55" fmla="*/ 12690 h 611443"/>
              <a:gd name="T56" fmla="*/ 600298 w 745812"/>
              <a:gd name="T57" fmla="*/ 0 h 611443"/>
              <a:gd name="T58" fmla="*/ 5438 w 745812"/>
              <a:gd name="T59" fmla="*/ 19034 h 6114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5812"/>
              <a:gd name="T91" fmla="*/ 0 h 611443"/>
              <a:gd name="T92" fmla="*/ 745812 w 745812"/>
              <a:gd name="T93" fmla="*/ 611443 h 6114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5812" h="611443">
                <a:moveTo>
                  <a:pt x="5456" y="19050"/>
                </a:moveTo>
                <a:cubicBezTo>
                  <a:pt x="20681" y="95175"/>
                  <a:pt x="14607" y="61258"/>
                  <a:pt x="24506" y="120650"/>
                </a:cubicBezTo>
                <a:cubicBezTo>
                  <a:pt x="38991" y="308949"/>
                  <a:pt x="24506" y="81859"/>
                  <a:pt x="24506" y="406400"/>
                </a:cubicBezTo>
                <a:cubicBezTo>
                  <a:pt x="24506" y="484313"/>
                  <a:pt x="0" y="503260"/>
                  <a:pt x="49906" y="514350"/>
                </a:cubicBezTo>
                <a:cubicBezTo>
                  <a:pt x="62475" y="517143"/>
                  <a:pt x="75306" y="518583"/>
                  <a:pt x="88006" y="520700"/>
                </a:cubicBezTo>
                <a:cubicBezTo>
                  <a:pt x="90123" y="529167"/>
                  <a:pt x="92644" y="537542"/>
                  <a:pt x="94356" y="546100"/>
                </a:cubicBezTo>
                <a:cubicBezTo>
                  <a:pt x="96881" y="558725"/>
                  <a:pt x="94948" y="572684"/>
                  <a:pt x="100706" y="584200"/>
                </a:cubicBezTo>
                <a:cubicBezTo>
                  <a:pt x="104119" y="591026"/>
                  <a:pt x="112294" y="595301"/>
                  <a:pt x="119756" y="596900"/>
                </a:cubicBezTo>
                <a:cubicBezTo>
                  <a:pt x="142616" y="601799"/>
                  <a:pt x="166278" y="601695"/>
                  <a:pt x="189606" y="603250"/>
                </a:cubicBezTo>
                <a:cubicBezTo>
                  <a:pt x="229789" y="605929"/>
                  <a:pt x="270039" y="607483"/>
                  <a:pt x="310256" y="609600"/>
                </a:cubicBezTo>
                <a:cubicBezTo>
                  <a:pt x="386456" y="607483"/>
                  <a:pt x="463068" y="611443"/>
                  <a:pt x="538856" y="603250"/>
                </a:cubicBezTo>
                <a:cubicBezTo>
                  <a:pt x="545511" y="602531"/>
                  <a:pt x="545206" y="590893"/>
                  <a:pt x="545206" y="584200"/>
                </a:cubicBezTo>
                <a:cubicBezTo>
                  <a:pt x="545206" y="558712"/>
                  <a:pt x="540973" y="533400"/>
                  <a:pt x="538856" y="508000"/>
                </a:cubicBezTo>
                <a:cubicBezTo>
                  <a:pt x="540022" y="497508"/>
                  <a:pt x="541213" y="450417"/>
                  <a:pt x="551556" y="431800"/>
                </a:cubicBezTo>
                <a:cubicBezTo>
                  <a:pt x="558969" y="418457"/>
                  <a:pt x="568489" y="406400"/>
                  <a:pt x="576956" y="393700"/>
                </a:cubicBezTo>
                <a:lnTo>
                  <a:pt x="602356" y="355600"/>
                </a:lnTo>
                <a:cubicBezTo>
                  <a:pt x="606589" y="349250"/>
                  <a:pt x="612643" y="343790"/>
                  <a:pt x="615056" y="336550"/>
                </a:cubicBezTo>
                <a:cubicBezTo>
                  <a:pt x="629571" y="293004"/>
                  <a:pt x="612431" y="347052"/>
                  <a:pt x="627756" y="285750"/>
                </a:cubicBezTo>
                <a:cubicBezTo>
                  <a:pt x="629379" y="279256"/>
                  <a:pt x="629925" y="271927"/>
                  <a:pt x="634106" y="266700"/>
                </a:cubicBezTo>
                <a:cubicBezTo>
                  <a:pt x="638874" y="260741"/>
                  <a:pt x="646806" y="258233"/>
                  <a:pt x="653156" y="254000"/>
                </a:cubicBezTo>
                <a:cubicBezTo>
                  <a:pt x="657389" y="241300"/>
                  <a:pt x="663655" y="229105"/>
                  <a:pt x="665856" y="215900"/>
                </a:cubicBezTo>
                <a:cubicBezTo>
                  <a:pt x="669378" y="194765"/>
                  <a:pt x="667484" y="173994"/>
                  <a:pt x="684906" y="158750"/>
                </a:cubicBezTo>
                <a:cubicBezTo>
                  <a:pt x="696393" y="148699"/>
                  <a:pt x="723006" y="133350"/>
                  <a:pt x="723006" y="133350"/>
                </a:cubicBezTo>
                <a:cubicBezTo>
                  <a:pt x="725145" y="130142"/>
                  <a:pt x="745812" y="102761"/>
                  <a:pt x="742056" y="95250"/>
                </a:cubicBezTo>
                <a:cubicBezTo>
                  <a:pt x="739063" y="89263"/>
                  <a:pt x="729659" y="89639"/>
                  <a:pt x="723006" y="88900"/>
                </a:cubicBezTo>
                <a:cubicBezTo>
                  <a:pt x="691380" y="85386"/>
                  <a:pt x="659506" y="84667"/>
                  <a:pt x="627756" y="82550"/>
                </a:cubicBezTo>
                <a:cubicBezTo>
                  <a:pt x="635999" y="57820"/>
                  <a:pt x="629373" y="68233"/>
                  <a:pt x="646806" y="50800"/>
                </a:cubicBezTo>
                <a:cubicBezTo>
                  <a:pt x="644689" y="38100"/>
                  <a:pt x="648934" y="22390"/>
                  <a:pt x="640456" y="12700"/>
                </a:cubicBezTo>
                <a:cubicBezTo>
                  <a:pt x="631641" y="2625"/>
                  <a:pt x="602356" y="0"/>
                  <a:pt x="602356" y="0"/>
                </a:cubicBezTo>
                <a:lnTo>
                  <a:pt x="5456" y="19050"/>
                </a:lnTo>
                <a:close/>
              </a:path>
            </a:pathLst>
          </a:custGeom>
          <a:solidFill>
            <a:srgbClr val="AC862E"/>
          </a:solidFill>
          <a:ln w="9525">
            <a:solidFill>
              <a:schemeClr val="tx1"/>
            </a:solidFill>
            <a:round/>
            <a:headEnd/>
            <a:tailEnd/>
          </a:ln>
        </p:spPr>
        <p:txBody>
          <a:bodyPr/>
          <a:lstStyle/>
          <a:p>
            <a:endParaRPr lang="en-US" dirty="0">
              <a:latin typeface="Helvetica Neue Light"/>
              <a:cs typeface="Helvetica Neue Light"/>
            </a:endParaRPr>
          </a:p>
        </p:txBody>
      </p:sp>
      <p:sp>
        <p:nvSpPr>
          <p:cNvPr id="18434" name="Freeform 27"/>
          <p:cNvSpPr>
            <a:spLocks/>
          </p:cNvSpPr>
          <p:nvPr/>
        </p:nvSpPr>
        <p:spPr bwMode="auto">
          <a:xfrm>
            <a:off x="4583113" y="1820863"/>
            <a:ext cx="949325" cy="952500"/>
          </a:xfrm>
          <a:custGeom>
            <a:avLst/>
            <a:gdLst>
              <a:gd name="T0" fmla="*/ 2147483647 w 711"/>
              <a:gd name="T1" fmla="*/ 2147483647 h 773"/>
              <a:gd name="T2" fmla="*/ 2147483647 w 711"/>
              <a:gd name="T3" fmla="*/ 2147483647 h 773"/>
              <a:gd name="T4" fmla="*/ 2147483647 w 711"/>
              <a:gd name="T5" fmla="*/ 2147483647 h 773"/>
              <a:gd name="T6" fmla="*/ 2147483647 w 711"/>
              <a:gd name="T7" fmla="*/ 2147483647 h 773"/>
              <a:gd name="T8" fmla="*/ 2147483647 w 711"/>
              <a:gd name="T9" fmla="*/ 2147483647 h 773"/>
              <a:gd name="T10" fmla="*/ 2147483647 w 711"/>
              <a:gd name="T11" fmla="*/ 2147483647 h 773"/>
              <a:gd name="T12" fmla="*/ 2147483647 w 711"/>
              <a:gd name="T13" fmla="*/ 2147483647 h 773"/>
              <a:gd name="T14" fmla="*/ 2147483647 w 711"/>
              <a:gd name="T15" fmla="*/ 2147483647 h 773"/>
              <a:gd name="T16" fmla="*/ 2147483647 w 711"/>
              <a:gd name="T17" fmla="*/ 2147483647 h 773"/>
              <a:gd name="T18" fmla="*/ 2147483647 w 711"/>
              <a:gd name="T19" fmla="*/ 2147483647 h 773"/>
              <a:gd name="T20" fmla="*/ 2147483647 w 711"/>
              <a:gd name="T21" fmla="*/ 2147483647 h 773"/>
              <a:gd name="T22" fmla="*/ 2147483647 w 711"/>
              <a:gd name="T23" fmla="*/ 2147483647 h 773"/>
              <a:gd name="T24" fmla="*/ 2147483647 w 711"/>
              <a:gd name="T25" fmla="*/ 2147483647 h 773"/>
              <a:gd name="T26" fmla="*/ 2147483647 w 711"/>
              <a:gd name="T27" fmla="*/ 2147483647 h 773"/>
              <a:gd name="T28" fmla="*/ 2147483647 w 711"/>
              <a:gd name="T29" fmla="*/ 2147483647 h 773"/>
              <a:gd name="T30" fmla="*/ 2147483647 w 711"/>
              <a:gd name="T31" fmla="*/ 2147483647 h 773"/>
              <a:gd name="T32" fmla="*/ 2147483647 w 711"/>
              <a:gd name="T33" fmla="*/ 2147483647 h 773"/>
              <a:gd name="T34" fmla="*/ 2147483647 w 711"/>
              <a:gd name="T35" fmla="*/ 2147483647 h 773"/>
              <a:gd name="T36" fmla="*/ 2147483647 w 711"/>
              <a:gd name="T37" fmla="*/ 2147483647 h 773"/>
              <a:gd name="T38" fmla="*/ 2147483647 w 711"/>
              <a:gd name="T39" fmla="*/ 2147483647 h 773"/>
              <a:gd name="T40" fmla="*/ 2147483647 w 711"/>
              <a:gd name="T41" fmla="*/ 2147483647 h 773"/>
              <a:gd name="T42" fmla="*/ 2147483647 w 711"/>
              <a:gd name="T43" fmla="*/ 2147483647 h 773"/>
              <a:gd name="T44" fmla="*/ 2147483647 w 711"/>
              <a:gd name="T45" fmla="*/ 2147483647 h 773"/>
              <a:gd name="T46" fmla="*/ 2147483647 w 711"/>
              <a:gd name="T47" fmla="*/ 2147483647 h 773"/>
              <a:gd name="T48" fmla="*/ 2147483647 w 711"/>
              <a:gd name="T49" fmla="*/ 2147483647 h 773"/>
              <a:gd name="T50" fmla="*/ 2147483647 w 711"/>
              <a:gd name="T51" fmla="*/ 2147483647 h 773"/>
              <a:gd name="T52" fmla="*/ 2147483647 w 711"/>
              <a:gd name="T53" fmla="*/ 2147483647 h 773"/>
              <a:gd name="T54" fmla="*/ 2147483647 w 711"/>
              <a:gd name="T55" fmla="*/ 0 h 773"/>
              <a:gd name="T56" fmla="*/ 2147483647 w 711"/>
              <a:gd name="T57" fmla="*/ 0 h 773"/>
              <a:gd name="T58" fmla="*/ 2147483647 w 711"/>
              <a:gd name="T59" fmla="*/ 2147483647 h 773"/>
              <a:gd name="T60" fmla="*/ 0 w 711"/>
              <a:gd name="T61" fmla="*/ 2147483647 h 773"/>
              <a:gd name="T62" fmla="*/ 2147483647 w 711"/>
              <a:gd name="T63" fmla="*/ 2147483647 h 773"/>
              <a:gd name="T64" fmla="*/ 2147483647 w 711"/>
              <a:gd name="T65" fmla="*/ 2147483647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3"/>
              <a:gd name="T101" fmla="*/ 711 w 711"/>
              <a:gd name="T102" fmla="*/ 773 h 7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3">
                <a:moveTo>
                  <a:pt x="4" y="146"/>
                </a:moveTo>
                <a:lnTo>
                  <a:pt x="32" y="235"/>
                </a:lnTo>
                <a:lnTo>
                  <a:pt x="36" y="351"/>
                </a:lnTo>
                <a:lnTo>
                  <a:pt x="55" y="444"/>
                </a:lnTo>
                <a:lnTo>
                  <a:pt x="28" y="492"/>
                </a:lnTo>
                <a:lnTo>
                  <a:pt x="66" y="526"/>
                </a:lnTo>
                <a:lnTo>
                  <a:pt x="64" y="773"/>
                </a:lnTo>
                <a:lnTo>
                  <a:pt x="583" y="762"/>
                </a:lnTo>
                <a:lnTo>
                  <a:pt x="574" y="714"/>
                </a:lnTo>
                <a:lnTo>
                  <a:pt x="519" y="672"/>
                </a:lnTo>
                <a:lnTo>
                  <a:pt x="490" y="642"/>
                </a:lnTo>
                <a:lnTo>
                  <a:pt x="420" y="598"/>
                </a:lnTo>
                <a:lnTo>
                  <a:pt x="422" y="526"/>
                </a:lnTo>
                <a:lnTo>
                  <a:pt x="407" y="481"/>
                </a:lnTo>
                <a:lnTo>
                  <a:pt x="466" y="412"/>
                </a:lnTo>
                <a:lnTo>
                  <a:pt x="462" y="344"/>
                </a:lnTo>
                <a:lnTo>
                  <a:pt x="557" y="273"/>
                </a:lnTo>
                <a:lnTo>
                  <a:pt x="580" y="233"/>
                </a:lnTo>
                <a:lnTo>
                  <a:pt x="711" y="165"/>
                </a:lnTo>
                <a:lnTo>
                  <a:pt x="652" y="140"/>
                </a:lnTo>
                <a:lnTo>
                  <a:pt x="601" y="144"/>
                </a:lnTo>
                <a:lnTo>
                  <a:pt x="589" y="125"/>
                </a:lnTo>
                <a:lnTo>
                  <a:pt x="494" y="123"/>
                </a:lnTo>
                <a:lnTo>
                  <a:pt x="431" y="106"/>
                </a:lnTo>
                <a:lnTo>
                  <a:pt x="300" y="93"/>
                </a:lnTo>
                <a:lnTo>
                  <a:pt x="281" y="70"/>
                </a:lnTo>
                <a:lnTo>
                  <a:pt x="228" y="47"/>
                </a:lnTo>
                <a:lnTo>
                  <a:pt x="218" y="0"/>
                </a:lnTo>
                <a:lnTo>
                  <a:pt x="184" y="0"/>
                </a:lnTo>
                <a:lnTo>
                  <a:pt x="184" y="36"/>
                </a:lnTo>
                <a:lnTo>
                  <a:pt x="0" y="36"/>
                </a:lnTo>
                <a:lnTo>
                  <a:pt x="4" y="146"/>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35" name="Freeform 2"/>
          <p:cNvSpPr>
            <a:spLocks noChangeAspect="1"/>
          </p:cNvSpPr>
          <p:nvPr/>
        </p:nvSpPr>
        <p:spPr bwMode="auto">
          <a:xfrm>
            <a:off x="228600" y="4267200"/>
            <a:ext cx="1617663" cy="1577975"/>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1E3160"/>
          </a:solidFill>
          <a:ln w="25400">
            <a:solidFill>
              <a:schemeClr val="tx1"/>
            </a:solidFill>
            <a:round/>
            <a:headEnd/>
            <a:tailEnd/>
          </a:ln>
        </p:spPr>
        <p:txBody>
          <a:bodyPr wrap="none" anchor="ctr"/>
          <a:lstStyle/>
          <a:p>
            <a:endParaRPr lang="en-US" dirty="0">
              <a:solidFill>
                <a:srgbClr val="FFFFFF"/>
              </a:solidFill>
              <a:latin typeface="Helvetica Neue Light"/>
            </a:endParaRPr>
          </a:p>
        </p:txBody>
      </p:sp>
      <p:sp>
        <p:nvSpPr>
          <p:cNvPr id="18438" name="Rectangle 7"/>
          <p:cNvSpPr>
            <a:spLocks noChangeArrowheads="1"/>
          </p:cNvSpPr>
          <p:nvPr/>
        </p:nvSpPr>
        <p:spPr bwMode="auto">
          <a:xfrm>
            <a:off x="7239000" y="6324600"/>
            <a:ext cx="152400" cy="152400"/>
          </a:xfrm>
          <a:prstGeom prst="rect">
            <a:avLst/>
          </a:prstGeom>
          <a:solidFill>
            <a:srgbClr val="1E3160"/>
          </a:solidFill>
          <a:ln w="9525">
            <a:solidFill>
              <a:schemeClr val="tx1"/>
            </a:solidFill>
            <a:miter lim="800000"/>
            <a:headEnd/>
            <a:tailEnd/>
          </a:ln>
        </p:spPr>
        <p:txBody>
          <a:bodyPr wrap="none" anchor="ctr"/>
          <a:lstStyle/>
          <a:p>
            <a:pPr defTabSz="457200" eaLnBrk="1" hangingPunct="1"/>
            <a:endParaRPr lang="en-US" sz="1800" dirty="0">
              <a:latin typeface="Helvetica Neue Light"/>
              <a:cs typeface="Helvetica Neue Light"/>
            </a:endParaRPr>
          </a:p>
        </p:txBody>
      </p:sp>
      <p:grpSp>
        <p:nvGrpSpPr>
          <p:cNvPr id="18439" name="Group 8"/>
          <p:cNvGrpSpPr>
            <a:grpSpLocks/>
          </p:cNvGrpSpPr>
          <p:nvPr/>
        </p:nvGrpSpPr>
        <p:grpSpPr bwMode="auto">
          <a:xfrm>
            <a:off x="1219200" y="1447800"/>
            <a:ext cx="973138" cy="636588"/>
            <a:chOff x="768" y="624"/>
            <a:chExt cx="613" cy="401"/>
          </a:xfrm>
          <a:solidFill>
            <a:srgbClr val="AC862E"/>
          </a:solidFill>
        </p:grpSpPr>
        <p:sp>
          <p:nvSpPr>
            <p:cNvPr id="18577" name="Freeform 9"/>
            <p:cNvSpPr>
              <a:spLocks/>
            </p:cNvSpPr>
            <p:nvPr/>
          </p:nvSpPr>
          <p:spPr bwMode="auto">
            <a:xfrm>
              <a:off x="768" y="624"/>
              <a:ext cx="613" cy="401"/>
            </a:xfrm>
            <a:custGeom>
              <a:avLst/>
              <a:gdLst>
                <a:gd name="T0" fmla="*/ 8 w 730"/>
                <a:gd name="T1" fmla="*/ 19 h 517"/>
                <a:gd name="T2" fmla="*/ 5 w 730"/>
                <a:gd name="T3" fmla="*/ 43 h 517"/>
                <a:gd name="T4" fmla="*/ 10 w 730"/>
                <a:gd name="T5" fmla="*/ 43 h 517"/>
                <a:gd name="T6" fmla="*/ 8 w 730"/>
                <a:gd name="T7" fmla="*/ 48 h 517"/>
                <a:gd name="T8" fmla="*/ 3 w 730"/>
                <a:gd name="T9" fmla="*/ 44 h 517"/>
                <a:gd name="T10" fmla="*/ 0 w 730"/>
                <a:gd name="T11" fmla="*/ 51 h 517"/>
                <a:gd name="T12" fmla="*/ 15 w 730"/>
                <a:gd name="T13" fmla="*/ 56 h 517"/>
                <a:gd name="T14" fmla="*/ 16 w 730"/>
                <a:gd name="T15" fmla="*/ 58 h 517"/>
                <a:gd name="T16" fmla="*/ 20 w 730"/>
                <a:gd name="T17" fmla="*/ 59 h 517"/>
                <a:gd name="T18" fmla="*/ 39 w 730"/>
                <a:gd name="T19" fmla="*/ 77 h 517"/>
                <a:gd name="T20" fmla="*/ 60 w 730"/>
                <a:gd name="T21" fmla="*/ 76 h 517"/>
                <a:gd name="T22" fmla="*/ 77 w 730"/>
                <a:gd name="T23" fmla="*/ 80 h 517"/>
                <a:gd name="T24" fmla="*/ 86 w 730"/>
                <a:gd name="T25" fmla="*/ 79 h 517"/>
                <a:gd name="T26" fmla="*/ 134 w 730"/>
                <a:gd name="T27" fmla="*/ 80 h 517"/>
                <a:gd name="T28" fmla="*/ 191 w 730"/>
                <a:gd name="T29" fmla="*/ 87 h 517"/>
                <a:gd name="T30" fmla="*/ 191 w 730"/>
                <a:gd name="T31" fmla="*/ 78 h 517"/>
                <a:gd name="T32" fmla="*/ 215 w 730"/>
                <a:gd name="T33" fmla="*/ 22 h 517"/>
                <a:gd name="T34" fmla="*/ 67 w 730"/>
                <a:gd name="T35" fmla="*/ 0 h 517"/>
                <a:gd name="T36" fmla="*/ 67 w 730"/>
                <a:gd name="T37" fmla="*/ 16 h 517"/>
                <a:gd name="T38" fmla="*/ 60 w 730"/>
                <a:gd name="T39" fmla="*/ 30 h 517"/>
                <a:gd name="T40" fmla="*/ 59 w 730"/>
                <a:gd name="T41" fmla="*/ 36 h 517"/>
                <a:gd name="T42" fmla="*/ 42 w 730"/>
                <a:gd name="T43" fmla="*/ 39 h 517"/>
                <a:gd name="T44" fmla="*/ 42 w 730"/>
                <a:gd name="T45" fmla="*/ 36 h 517"/>
                <a:gd name="T46" fmla="*/ 55 w 730"/>
                <a:gd name="T47" fmla="*/ 31 h 517"/>
                <a:gd name="T48" fmla="*/ 54 w 730"/>
                <a:gd name="T49" fmla="*/ 28 h 517"/>
                <a:gd name="T50" fmla="*/ 42 w 730"/>
                <a:gd name="T51" fmla="*/ 28 h 517"/>
                <a:gd name="T52" fmla="*/ 50 w 730"/>
                <a:gd name="T53" fmla="*/ 24 h 517"/>
                <a:gd name="T54" fmla="*/ 57 w 730"/>
                <a:gd name="T55" fmla="*/ 22 h 517"/>
                <a:gd name="T56" fmla="*/ 9 w 730"/>
                <a:gd name="T57" fmla="*/ 4 h 517"/>
                <a:gd name="T58" fmla="*/ 5 w 730"/>
                <a:gd name="T59" fmla="*/ 9 h 517"/>
                <a:gd name="T60" fmla="*/ 8 w 730"/>
                <a:gd name="T61" fmla="*/ 19 h 517"/>
                <a:gd name="T62" fmla="*/ 8 w 730"/>
                <a:gd name="T63" fmla="*/ 19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7" y="112"/>
                  </a:moveTo>
                  <a:lnTo>
                    <a:pt x="17" y="254"/>
                  </a:lnTo>
                  <a:lnTo>
                    <a:pt x="35" y="254"/>
                  </a:lnTo>
                  <a:lnTo>
                    <a:pt x="25" y="285"/>
                  </a:lnTo>
                  <a:lnTo>
                    <a:pt x="12" y="266"/>
                  </a:lnTo>
                  <a:lnTo>
                    <a:pt x="0" y="304"/>
                  </a:lnTo>
                  <a:lnTo>
                    <a:pt x="52" y="332"/>
                  </a:lnTo>
                  <a:lnTo>
                    <a:pt x="54" y="345"/>
                  </a:lnTo>
                  <a:lnTo>
                    <a:pt x="67" y="347"/>
                  </a:lnTo>
                  <a:lnTo>
                    <a:pt x="133" y="452"/>
                  </a:lnTo>
                  <a:lnTo>
                    <a:pt x="208" y="448"/>
                  </a:lnTo>
                  <a:lnTo>
                    <a:pt x="263" y="473"/>
                  </a:lnTo>
                  <a:lnTo>
                    <a:pt x="289" y="469"/>
                  </a:lnTo>
                  <a:lnTo>
                    <a:pt x="457" y="473"/>
                  </a:lnTo>
                  <a:lnTo>
                    <a:pt x="647" y="517"/>
                  </a:lnTo>
                  <a:lnTo>
                    <a:pt x="651" y="459"/>
                  </a:lnTo>
                  <a:lnTo>
                    <a:pt x="730" y="127"/>
                  </a:lnTo>
                  <a:lnTo>
                    <a:pt x="225" y="0"/>
                  </a:lnTo>
                  <a:lnTo>
                    <a:pt x="228" y="96"/>
                  </a:lnTo>
                  <a:lnTo>
                    <a:pt x="204" y="176"/>
                  </a:lnTo>
                  <a:lnTo>
                    <a:pt x="200" y="218"/>
                  </a:lnTo>
                  <a:lnTo>
                    <a:pt x="147" y="231"/>
                  </a:lnTo>
                  <a:lnTo>
                    <a:pt x="143" y="212"/>
                  </a:lnTo>
                  <a:lnTo>
                    <a:pt x="187" y="186"/>
                  </a:lnTo>
                  <a:lnTo>
                    <a:pt x="183" y="163"/>
                  </a:lnTo>
                  <a:lnTo>
                    <a:pt x="143" y="169"/>
                  </a:lnTo>
                  <a:lnTo>
                    <a:pt x="173" y="144"/>
                  </a:lnTo>
                  <a:lnTo>
                    <a:pt x="194" y="127"/>
                  </a:lnTo>
                  <a:lnTo>
                    <a:pt x="31" y="24"/>
                  </a:lnTo>
                  <a:lnTo>
                    <a:pt x="17" y="53"/>
                  </a:lnTo>
                  <a:lnTo>
                    <a:pt x="27" y="112"/>
                  </a:lnTo>
                  <a:close/>
                </a:path>
              </a:pathLst>
            </a:custGeom>
            <a:grpFill/>
            <a:ln w="25400">
              <a:solidFill>
                <a:schemeClr val="tx1"/>
              </a:solidFill>
              <a:round/>
              <a:headEnd/>
              <a:tailEnd/>
            </a:ln>
            <a:extLst/>
          </p:spPr>
          <p:txBody>
            <a:bodyPr wrap="none" anchor="ctr"/>
            <a:lstStyle/>
            <a:p>
              <a:pPr defTabSz="457200" eaLnBrk="1" hangingPunct="1">
                <a:defRPr/>
              </a:pPr>
              <a:endParaRPr lang="en-US" sz="1800" dirty="0">
                <a:solidFill>
                  <a:srgbClr val="000000"/>
                </a:solidFill>
                <a:latin typeface="Helvetica Neue Light"/>
                <a:cs typeface="Helvetica Neue Light"/>
              </a:endParaRPr>
            </a:p>
          </p:txBody>
        </p:sp>
        <p:sp>
          <p:nvSpPr>
            <p:cNvPr id="18578" name="Freeform 10"/>
            <p:cNvSpPr>
              <a:spLocks/>
            </p:cNvSpPr>
            <p:nvPr/>
          </p:nvSpPr>
          <p:spPr bwMode="auto">
            <a:xfrm>
              <a:off x="913" y="647"/>
              <a:ext cx="28" cy="30"/>
            </a:xfrm>
            <a:custGeom>
              <a:avLst/>
              <a:gdLst>
                <a:gd name="T0" fmla="*/ 0 w 35"/>
                <a:gd name="T1" fmla="*/ 3 h 38"/>
                <a:gd name="T2" fmla="*/ 6 w 35"/>
                <a:gd name="T3" fmla="*/ 0 h 38"/>
                <a:gd name="T4" fmla="*/ 7 w 35"/>
                <a:gd name="T5" fmla="*/ 3 h 38"/>
                <a:gd name="T6" fmla="*/ 6 w 35"/>
                <a:gd name="T7" fmla="*/ 7 h 38"/>
                <a:gd name="T8" fmla="*/ 0 w 35"/>
                <a:gd name="T9" fmla="*/ 3 h 38"/>
                <a:gd name="T10" fmla="*/ 0 w 35"/>
                <a:gd name="T11" fmla="*/ 3 h 38"/>
                <a:gd name="T12" fmla="*/ 0 w 35"/>
                <a:gd name="T13" fmla="*/ 3 h 38"/>
                <a:gd name="T14" fmla="*/ 0 60000 65536"/>
                <a:gd name="T15" fmla="*/ 0 60000 65536"/>
                <a:gd name="T16" fmla="*/ 0 60000 65536"/>
                <a:gd name="T17" fmla="*/ 0 60000 65536"/>
                <a:gd name="T18" fmla="*/ 0 60000 65536"/>
                <a:gd name="T19" fmla="*/ 0 60000 65536"/>
                <a:gd name="T20" fmla="*/ 0 60000 65536"/>
                <a:gd name="T21" fmla="*/ 0 w 35"/>
                <a:gd name="T22" fmla="*/ 0 h 38"/>
                <a:gd name="T23" fmla="*/ 35 w 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8">
                  <a:moveTo>
                    <a:pt x="0" y="17"/>
                  </a:moveTo>
                  <a:lnTo>
                    <a:pt x="27" y="0"/>
                  </a:lnTo>
                  <a:lnTo>
                    <a:pt x="35" y="17"/>
                  </a:lnTo>
                  <a:lnTo>
                    <a:pt x="29" y="38"/>
                  </a:lnTo>
                  <a:lnTo>
                    <a:pt x="0" y="17"/>
                  </a:lnTo>
                  <a:close/>
                </a:path>
              </a:pathLst>
            </a:custGeom>
            <a:grpFill/>
            <a:ln w="25400">
              <a:solidFill>
                <a:schemeClr val="tx1"/>
              </a:solidFill>
              <a:round/>
              <a:headEnd/>
              <a:tailEnd/>
            </a:ln>
            <a:extLst/>
          </p:spPr>
          <p:txBody>
            <a:bodyPr wrap="none" anchor="ctr"/>
            <a:lstStyle/>
            <a:p>
              <a:pPr defTabSz="457200" eaLnBrk="1" hangingPunct="1">
                <a:defRPr/>
              </a:pPr>
              <a:endParaRPr lang="en-US" sz="1800" dirty="0">
                <a:solidFill>
                  <a:srgbClr val="000000"/>
                </a:solidFill>
                <a:latin typeface="Helvetica Neue Light"/>
                <a:cs typeface="Helvetica Neue Light"/>
              </a:endParaRPr>
            </a:p>
          </p:txBody>
        </p:sp>
      </p:grpSp>
      <p:sp>
        <p:nvSpPr>
          <p:cNvPr id="18440" name="Freeform 11"/>
          <p:cNvSpPr>
            <a:spLocks/>
          </p:cNvSpPr>
          <p:nvPr/>
        </p:nvSpPr>
        <p:spPr bwMode="auto">
          <a:xfrm>
            <a:off x="2109788" y="2800350"/>
            <a:ext cx="823912" cy="925513"/>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rgbClr val="1E3160"/>
          </a:solidFill>
          <a:ln w="25400">
            <a:solidFill>
              <a:schemeClr val="tx1"/>
            </a:solidFill>
            <a:round/>
            <a:headEnd/>
            <a:tailEnd/>
          </a:ln>
        </p:spPr>
        <p:txBody>
          <a:bodyPr wrap="none" anchor="ctr"/>
          <a:lstStyle/>
          <a:p>
            <a:endParaRPr lang="en-US" dirty="0">
              <a:latin typeface="Helvetica Neue Light"/>
              <a:cs typeface="Helvetica Neue Light"/>
            </a:endParaRPr>
          </a:p>
        </p:txBody>
      </p:sp>
      <p:sp>
        <p:nvSpPr>
          <p:cNvPr id="18441" name="Freeform 12"/>
          <p:cNvSpPr>
            <a:spLocks/>
          </p:cNvSpPr>
          <p:nvPr/>
        </p:nvSpPr>
        <p:spPr bwMode="auto">
          <a:xfrm>
            <a:off x="950913" y="1836738"/>
            <a:ext cx="1163637" cy="885825"/>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noFill/>
          <a:ln w="25400">
            <a:solidFill>
              <a:schemeClr val="tx1"/>
            </a:solidFill>
            <a:round/>
            <a:headEnd/>
            <a:tailEnd/>
          </a:ln>
        </p:spPr>
        <p:txBody>
          <a:bodyPr wrap="none" anchor="ctr"/>
          <a:lstStyle/>
          <a:p>
            <a:endParaRPr lang="en-US" dirty="0">
              <a:latin typeface="Helvetica Neue Light"/>
              <a:cs typeface="Helvetica Neue Light"/>
            </a:endParaRPr>
          </a:p>
        </p:txBody>
      </p:sp>
      <p:sp>
        <p:nvSpPr>
          <p:cNvPr id="18442" name="Freeform 13" descr="Wide downward diagonal"/>
          <p:cNvSpPr>
            <a:spLocks/>
          </p:cNvSpPr>
          <p:nvPr/>
        </p:nvSpPr>
        <p:spPr bwMode="auto">
          <a:xfrm>
            <a:off x="838200" y="2498725"/>
            <a:ext cx="1158875" cy="1773238"/>
          </a:xfrm>
          <a:custGeom>
            <a:avLst/>
            <a:gdLst>
              <a:gd name="T0" fmla="*/ 2147483647 w 867"/>
              <a:gd name="T1" fmla="*/ 2147483647 h 1443"/>
              <a:gd name="T2" fmla="*/ 2147483647 w 867"/>
              <a:gd name="T3" fmla="*/ 2147483647 h 1443"/>
              <a:gd name="T4" fmla="*/ 2147483647 w 867"/>
              <a:gd name="T5" fmla="*/ 2147483647 h 1443"/>
              <a:gd name="T6" fmla="*/ 2147483647 w 867"/>
              <a:gd name="T7" fmla="*/ 2147483647 h 1443"/>
              <a:gd name="T8" fmla="*/ 2147483647 w 867"/>
              <a:gd name="T9" fmla="*/ 2147483647 h 1443"/>
              <a:gd name="T10" fmla="*/ 2147483647 w 867"/>
              <a:gd name="T11" fmla="*/ 2147483647 h 1443"/>
              <a:gd name="T12" fmla="*/ 2147483647 w 867"/>
              <a:gd name="T13" fmla="*/ 2147483647 h 1443"/>
              <a:gd name="T14" fmla="*/ 2147483647 w 867"/>
              <a:gd name="T15" fmla="*/ 2147483647 h 1443"/>
              <a:gd name="T16" fmla="*/ 2147483647 w 867"/>
              <a:gd name="T17" fmla="*/ 2147483647 h 1443"/>
              <a:gd name="T18" fmla="*/ 2147483647 w 867"/>
              <a:gd name="T19" fmla="*/ 2147483647 h 1443"/>
              <a:gd name="T20" fmla="*/ 2147483647 w 867"/>
              <a:gd name="T21" fmla="*/ 2147483647 h 1443"/>
              <a:gd name="T22" fmla="*/ 2147483647 w 867"/>
              <a:gd name="T23" fmla="*/ 2147483647 h 1443"/>
              <a:gd name="T24" fmla="*/ 2147483647 w 867"/>
              <a:gd name="T25" fmla="*/ 2147483647 h 1443"/>
              <a:gd name="T26" fmla="*/ 2147483647 w 867"/>
              <a:gd name="T27" fmla="*/ 2147483647 h 1443"/>
              <a:gd name="T28" fmla="*/ 2147483647 w 867"/>
              <a:gd name="T29" fmla="*/ 2147483647 h 1443"/>
              <a:gd name="T30" fmla="*/ 2147483647 w 867"/>
              <a:gd name="T31" fmla="*/ 2147483647 h 1443"/>
              <a:gd name="T32" fmla="*/ 2147483647 w 867"/>
              <a:gd name="T33" fmla="*/ 2147483647 h 1443"/>
              <a:gd name="T34" fmla="*/ 2147483647 w 867"/>
              <a:gd name="T35" fmla="*/ 2147483647 h 1443"/>
              <a:gd name="T36" fmla="*/ 2147483647 w 867"/>
              <a:gd name="T37" fmla="*/ 2147483647 h 1443"/>
              <a:gd name="T38" fmla="*/ 2147483647 w 867"/>
              <a:gd name="T39" fmla="*/ 2147483647 h 1443"/>
              <a:gd name="T40" fmla="*/ 2147483647 w 867"/>
              <a:gd name="T41" fmla="*/ 2147483647 h 1443"/>
              <a:gd name="T42" fmla="*/ 2147483647 w 867"/>
              <a:gd name="T43" fmla="*/ 2147483647 h 1443"/>
              <a:gd name="T44" fmla="*/ 2147483647 w 867"/>
              <a:gd name="T45" fmla="*/ 2147483647 h 1443"/>
              <a:gd name="T46" fmla="*/ 2147483647 w 867"/>
              <a:gd name="T47" fmla="*/ 2147483647 h 1443"/>
              <a:gd name="T48" fmla="*/ 2147483647 w 867"/>
              <a:gd name="T49" fmla="*/ 2147483647 h 1443"/>
              <a:gd name="T50" fmla="*/ 2147483647 w 867"/>
              <a:gd name="T51" fmla="*/ 2147483647 h 1443"/>
              <a:gd name="T52" fmla="*/ 2147483647 w 867"/>
              <a:gd name="T53" fmla="*/ 2147483647 h 1443"/>
              <a:gd name="T54" fmla="*/ 2147483647 w 867"/>
              <a:gd name="T55" fmla="*/ 0 h 1443"/>
              <a:gd name="T56" fmla="*/ 2147483647 w 867"/>
              <a:gd name="T57" fmla="*/ 2147483647 h 1443"/>
              <a:gd name="T58" fmla="*/ 0 w 867"/>
              <a:gd name="T59" fmla="*/ 2147483647 h 1443"/>
              <a:gd name="T60" fmla="*/ 2147483647 w 867"/>
              <a:gd name="T61" fmla="*/ 2147483647 h 1443"/>
              <a:gd name="T62" fmla="*/ 2147483647 w 867"/>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7"/>
              <a:gd name="T97" fmla="*/ 0 h 1443"/>
              <a:gd name="T98" fmla="*/ 867 w 867"/>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7" h="1443">
                <a:moveTo>
                  <a:pt x="30" y="293"/>
                </a:moveTo>
                <a:lnTo>
                  <a:pt x="5" y="405"/>
                </a:lnTo>
                <a:lnTo>
                  <a:pt x="89" y="585"/>
                </a:lnTo>
                <a:lnTo>
                  <a:pt x="104" y="574"/>
                </a:lnTo>
                <a:lnTo>
                  <a:pt x="129" y="650"/>
                </a:lnTo>
                <a:lnTo>
                  <a:pt x="89" y="597"/>
                </a:lnTo>
                <a:lnTo>
                  <a:pt x="79" y="680"/>
                </a:lnTo>
                <a:lnTo>
                  <a:pt x="125" y="732"/>
                </a:lnTo>
                <a:lnTo>
                  <a:pt x="95" y="802"/>
                </a:lnTo>
                <a:lnTo>
                  <a:pt x="186" y="994"/>
                </a:lnTo>
                <a:lnTo>
                  <a:pt x="165" y="1064"/>
                </a:lnTo>
                <a:lnTo>
                  <a:pt x="285" y="1119"/>
                </a:lnTo>
                <a:lnTo>
                  <a:pt x="329" y="1176"/>
                </a:lnTo>
                <a:lnTo>
                  <a:pt x="378" y="1195"/>
                </a:lnTo>
                <a:lnTo>
                  <a:pt x="380" y="1230"/>
                </a:lnTo>
                <a:lnTo>
                  <a:pt x="412" y="1237"/>
                </a:lnTo>
                <a:lnTo>
                  <a:pt x="483" y="1348"/>
                </a:lnTo>
                <a:lnTo>
                  <a:pt x="483" y="1425"/>
                </a:lnTo>
                <a:lnTo>
                  <a:pt x="791" y="1443"/>
                </a:lnTo>
                <a:lnTo>
                  <a:pt x="772" y="1410"/>
                </a:lnTo>
                <a:lnTo>
                  <a:pt x="781" y="1365"/>
                </a:lnTo>
                <a:lnTo>
                  <a:pt x="830" y="1285"/>
                </a:lnTo>
                <a:lnTo>
                  <a:pt x="867" y="1264"/>
                </a:lnTo>
                <a:lnTo>
                  <a:pt x="846" y="1235"/>
                </a:lnTo>
                <a:lnTo>
                  <a:pt x="830" y="1157"/>
                </a:lnTo>
                <a:lnTo>
                  <a:pt x="389" y="496"/>
                </a:lnTo>
                <a:lnTo>
                  <a:pt x="492" y="112"/>
                </a:lnTo>
                <a:lnTo>
                  <a:pt x="83" y="0"/>
                </a:lnTo>
                <a:lnTo>
                  <a:pt x="72" y="23"/>
                </a:lnTo>
                <a:lnTo>
                  <a:pt x="0" y="192"/>
                </a:lnTo>
                <a:lnTo>
                  <a:pt x="30" y="293"/>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43" name="Freeform 14"/>
          <p:cNvSpPr>
            <a:spLocks/>
          </p:cNvSpPr>
          <p:nvPr/>
        </p:nvSpPr>
        <p:spPr bwMode="auto">
          <a:xfrm>
            <a:off x="1358900" y="2635250"/>
            <a:ext cx="925513" cy="1285875"/>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44" name="Freeform 15"/>
          <p:cNvSpPr>
            <a:spLocks/>
          </p:cNvSpPr>
          <p:nvPr/>
        </p:nvSpPr>
        <p:spPr bwMode="auto">
          <a:xfrm>
            <a:off x="1889125" y="1604963"/>
            <a:ext cx="873125" cy="1258887"/>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45" name="Freeform 16"/>
          <p:cNvSpPr>
            <a:spLocks/>
          </p:cNvSpPr>
          <p:nvPr/>
        </p:nvSpPr>
        <p:spPr bwMode="auto">
          <a:xfrm>
            <a:off x="2257425" y="1625600"/>
            <a:ext cx="1493838" cy="852488"/>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46" name="Freeform 17"/>
          <p:cNvSpPr>
            <a:spLocks/>
          </p:cNvSpPr>
          <p:nvPr/>
        </p:nvSpPr>
        <p:spPr bwMode="auto">
          <a:xfrm>
            <a:off x="1830388" y="3614738"/>
            <a:ext cx="995362" cy="1033462"/>
          </a:xfrm>
          <a:custGeom>
            <a:avLst/>
            <a:gdLst>
              <a:gd name="T0" fmla="*/ 2147483647 w 745"/>
              <a:gd name="T1" fmla="*/ 2147483647 h 841"/>
              <a:gd name="T2" fmla="*/ 2147483647 w 745"/>
              <a:gd name="T3" fmla="*/ 2147483647 h 841"/>
              <a:gd name="T4" fmla="*/ 2147483647 w 745"/>
              <a:gd name="T5" fmla="*/ 2147483647 h 841"/>
              <a:gd name="T6" fmla="*/ 2147483647 w 745"/>
              <a:gd name="T7" fmla="*/ 2147483647 h 841"/>
              <a:gd name="T8" fmla="*/ 2147483647 w 745"/>
              <a:gd name="T9" fmla="*/ 2147483647 h 841"/>
              <a:gd name="T10" fmla="*/ 2147483647 w 745"/>
              <a:gd name="T11" fmla="*/ 2147483647 h 841"/>
              <a:gd name="T12" fmla="*/ 2147483647 w 745"/>
              <a:gd name="T13" fmla="*/ 2147483647 h 841"/>
              <a:gd name="T14" fmla="*/ 2147483647 w 745"/>
              <a:gd name="T15" fmla="*/ 2147483647 h 841"/>
              <a:gd name="T16" fmla="*/ 2147483647 w 745"/>
              <a:gd name="T17" fmla="*/ 2147483647 h 841"/>
              <a:gd name="T18" fmla="*/ 2147483647 w 745"/>
              <a:gd name="T19" fmla="*/ 2147483647 h 841"/>
              <a:gd name="T20" fmla="*/ 2147483647 w 745"/>
              <a:gd name="T21" fmla="*/ 0 h 841"/>
              <a:gd name="T22" fmla="*/ 2147483647 w 745"/>
              <a:gd name="T23" fmla="*/ 2147483647 h 841"/>
              <a:gd name="T24" fmla="*/ 2147483647 w 745"/>
              <a:gd name="T25" fmla="*/ 2147483647 h 841"/>
              <a:gd name="T26" fmla="*/ 2147483647 w 745"/>
              <a:gd name="T27" fmla="*/ 2147483647 h 841"/>
              <a:gd name="T28" fmla="*/ 2147483647 w 745"/>
              <a:gd name="T29" fmla="*/ 2147483647 h 841"/>
              <a:gd name="T30" fmla="*/ 2147483647 w 745"/>
              <a:gd name="T31" fmla="*/ 2147483647 h 841"/>
              <a:gd name="T32" fmla="*/ 0 w 745"/>
              <a:gd name="T33" fmla="*/ 2147483647 h 841"/>
              <a:gd name="T34" fmla="*/ 2147483647 w 745"/>
              <a:gd name="T35" fmla="*/ 2147483647 h 841"/>
              <a:gd name="T36" fmla="*/ 2147483647 w 745"/>
              <a:gd name="T37" fmla="*/ 2147483647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841"/>
              <a:gd name="T59" fmla="*/ 745 w 745"/>
              <a:gd name="T60" fmla="*/ 841 h 8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841">
                <a:moveTo>
                  <a:pt x="48" y="535"/>
                </a:moveTo>
                <a:lnTo>
                  <a:pt x="29" y="502"/>
                </a:lnTo>
                <a:lnTo>
                  <a:pt x="38" y="457"/>
                </a:lnTo>
                <a:lnTo>
                  <a:pt x="87" y="377"/>
                </a:lnTo>
                <a:lnTo>
                  <a:pt x="124" y="356"/>
                </a:lnTo>
                <a:lnTo>
                  <a:pt x="103" y="327"/>
                </a:lnTo>
                <a:lnTo>
                  <a:pt x="87" y="249"/>
                </a:lnTo>
                <a:lnTo>
                  <a:pt x="105" y="109"/>
                </a:lnTo>
                <a:lnTo>
                  <a:pt x="129" y="101"/>
                </a:lnTo>
                <a:lnTo>
                  <a:pt x="171" y="126"/>
                </a:lnTo>
                <a:lnTo>
                  <a:pt x="207" y="0"/>
                </a:lnTo>
                <a:lnTo>
                  <a:pt x="745" y="90"/>
                </a:lnTo>
                <a:lnTo>
                  <a:pt x="633" y="841"/>
                </a:lnTo>
                <a:lnTo>
                  <a:pt x="468" y="818"/>
                </a:lnTo>
                <a:lnTo>
                  <a:pt x="365" y="789"/>
                </a:lnTo>
                <a:lnTo>
                  <a:pt x="154" y="706"/>
                </a:lnTo>
                <a:lnTo>
                  <a:pt x="0" y="576"/>
                </a:lnTo>
                <a:lnTo>
                  <a:pt x="48" y="535"/>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47" name="Freeform 18"/>
          <p:cNvSpPr>
            <a:spLocks/>
          </p:cNvSpPr>
          <p:nvPr/>
        </p:nvSpPr>
        <p:spPr bwMode="auto">
          <a:xfrm>
            <a:off x="2655888" y="2376488"/>
            <a:ext cx="1025525" cy="758825"/>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noFill/>
          <a:ln w="25400">
            <a:solidFill>
              <a:schemeClr val="tx1"/>
            </a:solidFill>
            <a:round/>
            <a:headEnd/>
            <a:tailEnd/>
          </a:ln>
        </p:spPr>
        <p:txBody>
          <a:bodyPr/>
          <a:lstStyle/>
          <a:p>
            <a:endParaRPr lang="en-US" dirty="0">
              <a:latin typeface="Helvetica Neue Light"/>
              <a:cs typeface="Helvetica Neue Light"/>
            </a:endParaRPr>
          </a:p>
        </p:txBody>
      </p:sp>
      <p:sp>
        <p:nvSpPr>
          <p:cNvPr id="18448" name="Freeform 19"/>
          <p:cNvSpPr>
            <a:spLocks/>
          </p:cNvSpPr>
          <p:nvPr/>
        </p:nvSpPr>
        <p:spPr bwMode="auto">
          <a:xfrm>
            <a:off x="2825750" y="3068638"/>
            <a:ext cx="1062038" cy="7524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49" name="Freeform 20"/>
          <p:cNvSpPr>
            <a:spLocks/>
          </p:cNvSpPr>
          <p:nvPr/>
        </p:nvSpPr>
        <p:spPr bwMode="auto">
          <a:xfrm>
            <a:off x="2678113" y="3725863"/>
            <a:ext cx="1023937" cy="93821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7" y="707"/>
                </a:lnTo>
                <a:lnTo>
                  <a:pt x="299" y="732"/>
                </a:lnTo>
                <a:lnTo>
                  <a:pt x="289" y="703"/>
                </a:lnTo>
                <a:lnTo>
                  <a:pt x="705" y="741"/>
                </a:lnTo>
                <a:lnTo>
                  <a:pt x="768" y="70"/>
                </a:lnTo>
                <a:lnTo>
                  <a:pt x="441" y="42"/>
                </a:lnTo>
                <a:lnTo>
                  <a:pt x="112" y="0"/>
                </a:lnTo>
                <a:lnTo>
                  <a:pt x="0" y="751"/>
                </a:lnTo>
                <a:lnTo>
                  <a:pt x="97" y="764"/>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50" name="Freeform 21"/>
          <p:cNvSpPr>
            <a:spLocks/>
          </p:cNvSpPr>
          <p:nvPr/>
        </p:nvSpPr>
        <p:spPr bwMode="auto">
          <a:xfrm>
            <a:off x="3062288" y="3897313"/>
            <a:ext cx="2038350" cy="1770062"/>
          </a:xfrm>
          <a:custGeom>
            <a:avLst/>
            <a:gdLst>
              <a:gd name="T0" fmla="*/ 0 w 1529"/>
              <a:gd name="T1" fmla="*/ 2147483647 h 1439"/>
              <a:gd name="T2" fmla="*/ 2147483647 w 1529"/>
              <a:gd name="T3" fmla="*/ 2147483647 h 1439"/>
              <a:gd name="T4" fmla="*/ 2147483647 w 1529"/>
              <a:gd name="T5" fmla="*/ 0 h 1439"/>
              <a:gd name="T6" fmla="*/ 2147483647 w 1529"/>
              <a:gd name="T7" fmla="*/ 2147483647 h 1439"/>
              <a:gd name="T8" fmla="*/ 2147483647 w 1529"/>
              <a:gd name="T9" fmla="*/ 2147483647 h 1439"/>
              <a:gd name="T10" fmla="*/ 2147483647 w 1529"/>
              <a:gd name="T11" fmla="*/ 2147483647 h 1439"/>
              <a:gd name="T12" fmla="*/ 2147483647 w 1529"/>
              <a:gd name="T13" fmla="*/ 2147483647 h 1439"/>
              <a:gd name="T14" fmla="*/ 2147483647 w 1529"/>
              <a:gd name="T15" fmla="*/ 2147483647 h 1439"/>
              <a:gd name="T16" fmla="*/ 2147483647 w 1529"/>
              <a:gd name="T17" fmla="*/ 2147483647 h 1439"/>
              <a:gd name="T18" fmla="*/ 2147483647 w 1529"/>
              <a:gd name="T19" fmla="*/ 2147483647 h 1439"/>
              <a:gd name="T20" fmla="*/ 2147483647 w 1529"/>
              <a:gd name="T21" fmla="*/ 2147483647 h 1439"/>
              <a:gd name="T22" fmla="*/ 2147483647 w 1529"/>
              <a:gd name="T23" fmla="*/ 2147483647 h 1439"/>
              <a:gd name="T24" fmla="*/ 2147483647 w 1529"/>
              <a:gd name="T25" fmla="*/ 2147483647 h 1439"/>
              <a:gd name="T26" fmla="*/ 2147483647 w 1529"/>
              <a:gd name="T27" fmla="*/ 2147483647 h 1439"/>
              <a:gd name="T28" fmla="*/ 2147483647 w 1529"/>
              <a:gd name="T29" fmla="*/ 2147483647 h 1439"/>
              <a:gd name="T30" fmla="*/ 2147483647 w 1529"/>
              <a:gd name="T31" fmla="*/ 2147483647 h 1439"/>
              <a:gd name="T32" fmla="*/ 2147483647 w 1529"/>
              <a:gd name="T33" fmla="*/ 2147483647 h 1439"/>
              <a:gd name="T34" fmla="*/ 2147483647 w 1529"/>
              <a:gd name="T35" fmla="*/ 2147483647 h 1439"/>
              <a:gd name="T36" fmla="*/ 2147483647 w 1529"/>
              <a:gd name="T37" fmla="*/ 2147483647 h 1439"/>
              <a:gd name="T38" fmla="*/ 2147483647 w 1529"/>
              <a:gd name="T39" fmla="*/ 2147483647 h 1439"/>
              <a:gd name="T40" fmla="*/ 2147483647 w 1529"/>
              <a:gd name="T41" fmla="*/ 2147483647 h 1439"/>
              <a:gd name="T42" fmla="*/ 2147483647 w 1529"/>
              <a:gd name="T43" fmla="*/ 2147483647 h 1439"/>
              <a:gd name="T44" fmla="*/ 2147483647 w 1529"/>
              <a:gd name="T45" fmla="*/ 2147483647 h 1439"/>
              <a:gd name="T46" fmla="*/ 2147483647 w 1529"/>
              <a:gd name="T47" fmla="*/ 2147483647 h 1439"/>
              <a:gd name="T48" fmla="*/ 2147483647 w 1529"/>
              <a:gd name="T49" fmla="*/ 2147483647 h 1439"/>
              <a:gd name="T50" fmla="*/ 2147483647 w 1529"/>
              <a:gd name="T51" fmla="*/ 2147483647 h 1439"/>
              <a:gd name="T52" fmla="*/ 2147483647 w 1529"/>
              <a:gd name="T53" fmla="*/ 2147483647 h 1439"/>
              <a:gd name="T54" fmla="*/ 2147483647 w 1529"/>
              <a:gd name="T55" fmla="*/ 2147483647 h 1439"/>
              <a:gd name="T56" fmla="*/ 2147483647 w 1529"/>
              <a:gd name="T57" fmla="*/ 2147483647 h 1439"/>
              <a:gd name="T58" fmla="*/ 2147483647 w 1529"/>
              <a:gd name="T59" fmla="*/ 2147483647 h 1439"/>
              <a:gd name="T60" fmla="*/ 2147483647 w 1529"/>
              <a:gd name="T61" fmla="*/ 2147483647 h 1439"/>
              <a:gd name="T62" fmla="*/ 2147483647 w 1529"/>
              <a:gd name="T63" fmla="*/ 2147483647 h 1439"/>
              <a:gd name="T64" fmla="*/ 2147483647 w 1529"/>
              <a:gd name="T65" fmla="*/ 2147483647 h 1439"/>
              <a:gd name="T66" fmla="*/ 2147483647 w 1529"/>
              <a:gd name="T67" fmla="*/ 2147483647 h 1439"/>
              <a:gd name="T68" fmla="*/ 2147483647 w 1529"/>
              <a:gd name="T69" fmla="*/ 2147483647 h 1439"/>
              <a:gd name="T70" fmla="*/ 2147483647 w 1529"/>
              <a:gd name="T71" fmla="*/ 2147483647 h 1439"/>
              <a:gd name="T72" fmla="*/ 2147483647 w 1529"/>
              <a:gd name="T73" fmla="*/ 2147483647 h 1439"/>
              <a:gd name="T74" fmla="*/ 2147483647 w 1529"/>
              <a:gd name="T75" fmla="*/ 2147483647 h 1439"/>
              <a:gd name="T76" fmla="*/ 2147483647 w 1529"/>
              <a:gd name="T77" fmla="*/ 2147483647 h 1439"/>
              <a:gd name="T78" fmla="*/ 2147483647 w 1529"/>
              <a:gd name="T79" fmla="*/ 2147483647 h 1439"/>
              <a:gd name="T80" fmla="*/ 2147483647 w 1529"/>
              <a:gd name="T81" fmla="*/ 2147483647 h 1439"/>
              <a:gd name="T82" fmla="*/ 2147483647 w 1529"/>
              <a:gd name="T83" fmla="*/ 2147483647 h 1439"/>
              <a:gd name="T84" fmla="*/ 2147483647 w 1529"/>
              <a:gd name="T85" fmla="*/ 2147483647 h 1439"/>
              <a:gd name="T86" fmla="*/ 2147483647 w 1529"/>
              <a:gd name="T87" fmla="*/ 2147483647 h 1439"/>
              <a:gd name="T88" fmla="*/ 2147483647 w 1529"/>
              <a:gd name="T89" fmla="*/ 2147483647 h 1439"/>
              <a:gd name="T90" fmla="*/ 2147483647 w 1529"/>
              <a:gd name="T91" fmla="*/ 2147483647 h 1439"/>
              <a:gd name="T92" fmla="*/ 2147483647 w 1529"/>
              <a:gd name="T93" fmla="*/ 2147483647 h 1439"/>
              <a:gd name="T94" fmla="*/ 2147483647 w 1529"/>
              <a:gd name="T95" fmla="*/ 2147483647 h 1439"/>
              <a:gd name="T96" fmla="*/ 2147483647 w 1529"/>
              <a:gd name="T97" fmla="*/ 2147483647 h 1439"/>
              <a:gd name="T98" fmla="*/ 2147483647 w 1529"/>
              <a:gd name="T99" fmla="*/ 2147483647 h 1439"/>
              <a:gd name="T100" fmla="*/ 0 w 1529"/>
              <a:gd name="T101" fmla="*/ 2147483647 h 1439"/>
              <a:gd name="T102" fmla="*/ 0 w 1529"/>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9"/>
              <a:gd name="T157" fmla="*/ 0 h 1439"/>
              <a:gd name="T158" fmla="*/ 1529 w 1529"/>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9" h="1439">
                <a:moveTo>
                  <a:pt x="0" y="563"/>
                </a:moveTo>
                <a:lnTo>
                  <a:pt x="416" y="601"/>
                </a:lnTo>
                <a:lnTo>
                  <a:pt x="473" y="0"/>
                </a:lnTo>
                <a:lnTo>
                  <a:pt x="804" y="19"/>
                </a:lnTo>
                <a:lnTo>
                  <a:pt x="793" y="278"/>
                </a:lnTo>
                <a:lnTo>
                  <a:pt x="825" y="305"/>
                </a:lnTo>
                <a:lnTo>
                  <a:pt x="856" y="305"/>
                </a:lnTo>
                <a:lnTo>
                  <a:pt x="880" y="329"/>
                </a:lnTo>
                <a:lnTo>
                  <a:pt x="930" y="341"/>
                </a:lnTo>
                <a:lnTo>
                  <a:pt x="1029" y="384"/>
                </a:lnTo>
                <a:lnTo>
                  <a:pt x="1048" y="365"/>
                </a:lnTo>
                <a:lnTo>
                  <a:pt x="1112" y="401"/>
                </a:lnTo>
                <a:lnTo>
                  <a:pt x="1198" y="401"/>
                </a:lnTo>
                <a:lnTo>
                  <a:pt x="1257" y="384"/>
                </a:lnTo>
                <a:lnTo>
                  <a:pt x="1337" y="369"/>
                </a:lnTo>
                <a:lnTo>
                  <a:pt x="1413" y="409"/>
                </a:lnTo>
                <a:lnTo>
                  <a:pt x="1424" y="422"/>
                </a:lnTo>
                <a:lnTo>
                  <a:pt x="1462" y="422"/>
                </a:lnTo>
                <a:lnTo>
                  <a:pt x="1472" y="635"/>
                </a:lnTo>
                <a:lnTo>
                  <a:pt x="1529" y="740"/>
                </a:lnTo>
                <a:lnTo>
                  <a:pt x="1508" y="822"/>
                </a:lnTo>
                <a:lnTo>
                  <a:pt x="1512" y="890"/>
                </a:lnTo>
                <a:lnTo>
                  <a:pt x="1485" y="924"/>
                </a:lnTo>
                <a:lnTo>
                  <a:pt x="1496" y="936"/>
                </a:lnTo>
                <a:lnTo>
                  <a:pt x="1434" y="955"/>
                </a:lnTo>
                <a:lnTo>
                  <a:pt x="1384" y="960"/>
                </a:lnTo>
                <a:lnTo>
                  <a:pt x="1394" y="922"/>
                </a:lnTo>
                <a:lnTo>
                  <a:pt x="1365" y="943"/>
                </a:lnTo>
                <a:lnTo>
                  <a:pt x="1367" y="987"/>
                </a:lnTo>
                <a:lnTo>
                  <a:pt x="1335" y="1031"/>
                </a:lnTo>
                <a:lnTo>
                  <a:pt x="1154" y="1122"/>
                </a:lnTo>
                <a:lnTo>
                  <a:pt x="1095" y="1181"/>
                </a:lnTo>
                <a:lnTo>
                  <a:pt x="1044" y="1306"/>
                </a:lnTo>
                <a:lnTo>
                  <a:pt x="1088" y="1439"/>
                </a:lnTo>
                <a:lnTo>
                  <a:pt x="1044" y="1439"/>
                </a:lnTo>
                <a:lnTo>
                  <a:pt x="850" y="1371"/>
                </a:lnTo>
                <a:lnTo>
                  <a:pt x="829" y="1314"/>
                </a:lnTo>
                <a:lnTo>
                  <a:pt x="808" y="1287"/>
                </a:lnTo>
                <a:lnTo>
                  <a:pt x="800" y="1213"/>
                </a:lnTo>
                <a:lnTo>
                  <a:pt x="764" y="1185"/>
                </a:lnTo>
                <a:lnTo>
                  <a:pt x="658" y="985"/>
                </a:lnTo>
                <a:lnTo>
                  <a:pt x="608" y="947"/>
                </a:lnTo>
                <a:lnTo>
                  <a:pt x="593" y="915"/>
                </a:lnTo>
                <a:lnTo>
                  <a:pt x="439" y="907"/>
                </a:lnTo>
                <a:lnTo>
                  <a:pt x="358" y="1002"/>
                </a:lnTo>
                <a:lnTo>
                  <a:pt x="217" y="903"/>
                </a:lnTo>
                <a:lnTo>
                  <a:pt x="177" y="766"/>
                </a:lnTo>
                <a:lnTo>
                  <a:pt x="44" y="637"/>
                </a:lnTo>
                <a:lnTo>
                  <a:pt x="27" y="597"/>
                </a:lnTo>
                <a:lnTo>
                  <a:pt x="10" y="592"/>
                </a:lnTo>
                <a:lnTo>
                  <a:pt x="0" y="563"/>
                </a:lnTo>
                <a:close/>
              </a:path>
            </a:pathLst>
          </a:custGeom>
          <a:solidFill>
            <a:srgbClr val="1E3160"/>
          </a:solidFill>
          <a:ln w="25400">
            <a:solidFill>
              <a:schemeClr val="tx1"/>
            </a:solidFill>
            <a:round/>
            <a:headEnd/>
            <a:tailEnd/>
          </a:ln>
        </p:spPr>
        <p:txBody>
          <a:bodyPr wrap="none" anchor="ctr"/>
          <a:lstStyle/>
          <a:p>
            <a:endParaRPr lang="en-US" dirty="0">
              <a:latin typeface="Helvetica Neue Light"/>
              <a:cs typeface="Helvetica Neue Light"/>
            </a:endParaRPr>
          </a:p>
        </p:txBody>
      </p:sp>
      <p:sp>
        <p:nvSpPr>
          <p:cNvPr id="18451" name="Freeform 22"/>
          <p:cNvSpPr>
            <a:spLocks/>
          </p:cNvSpPr>
          <p:nvPr/>
        </p:nvSpPr>
        <p:spPr bwMode="auto">
          <a:xfrm>
            <a:off x="3700463" y="1825625"/>
            <a:ext cx="957262" cy="544513"/>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rgbClr val="FFFFFF"/>
          </a:solidFill>
          <a:ln w="25400">
            <a:solidFill>
              <a:schemeClr val="tx1"/>
            </a:solidFill>
            <a:round/>
            <a:headEnd/>
            <a:tailEnd/>
          </a:ln>
        </p:spPr>
        <p:txBody>
          <a:bodyPr/>
          <a:lstStyle/>
          <a:p>
            <a:endParaRPr lang="en-US" dirty="0">
              <a:latin typeface="Helvetica Neue Light"/>
              <a:cs typeface="Helvetica Neue Light"/>
            </a:endParaRPr>
          </a:p>
        </p:txBody>
      </p:sp>
      <p:sp>
        <p:nvSpPr>
          <p:cNvPr id="18452" name="Freeform 23"/>
          <p:cNvSpPr>
            <a:spLocks/>
          </p:cNvSpPr>
          <p:nvPr/>
        </p:nvSpPr>
        <p:spPr bwMode="auto">
          <a:xfrm>
            <a:off x="3649663" y="2325688"/>
            <a:ext cx="1023937" cy="61753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53" name="Freeform 24"/>
          <p:cNvSpPr>
            <a:spLocks/>
          </p:cNvSpPr>
          <p:nvPr/>
        </p:nvSpPr>
        <p:spPr bwMode="auto">
          <a:xfrm>
            <a:off x="3614738" y="2806700"/>
            <a:ext cx="1203325" cy="541338"/>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54" name="Freeform 25"/>
          <p:cNvSpPr>
            <a:spLocks/>
          </p:cNvSpPr>
          <p:nvPr/>
        </p:nvSpPr>
        <p:spPr bwMode="auto">
          <a:xfrm>
            <a:off x="3840163" y="3319463"/>
            <a:ext cx="1084262" cy="527050"/>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55" name="Freeform 26"/>
          <p:cNvSpPr>
            <a:spLocks/>
          </p:cNvSpPr>
          <p:nvPr/>
        </p:nvSpPr>
        <p:spPr bwMode="auto">
          <a:xfrm>
            <a:off x="3694113" y="3811588"/>
            <a:ext cx="1255712" cy="59055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56" name="Freeform 28"/>
          <p:cNvSpPr>
            <a:spLocks/>
          </p:cNvSpPr>
          <p:nvPr/>
        </p:nvSpPr>
        <p:spPr bwMode="auto">
          <a:xfrm>
            <a:off x="4649788" y="2757488"/>
            <a:ext cx="869950" cy="520700"/>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57" name="Freeform 29"/>
          <p:cNvSpPr>
            <a:spLocks/>
          </p:cNvSpPr>
          <p:nvPr/>
        </p:nvSpPr>
        <p:spPr bwMode="auto">
          <a:xfrm>
            <a:off x="4759325" y="3238500"/>
            <a:ext cx="968375" cy="7572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58" name="Freeform 30"/>
          <p:cNvSpPr>
            <a:spLocks/>
          </p:cNvSpPr>
          <p:nvPr/>
        </p:nvSpPr>
        <p:spPr bwMode="auto">
          <a:xfrm>
            <a:off x="5029200" y="4495800"/>
            <a:ext cx="836613" cy="652463"/>
          </a:xfrm>
          <a:custGeom>
            <a:avLst/>
            <a:gdLst>
              <a:gd name="T0" fmla="*/ 0 w 626"/>
              <a:gd name="T1" fmla="*/ 2147483647 h 528"/>
              <a:gd name="T2" fmla="*/ 2147483647 w 626"/>
              <a:gd name="T3" fmla="*/ 2147483647 h 528"/>
              <a:gd name="T4" fmla="*/ 2147483647 w 626"/>
              <a:gd name="T5" fmla="*/ 2147483647 h 528"/>
              <a:gd name="T6" fmla="*/ 2147483647 w 626"/>
              <a:gd name="T7" fmla="*/ 2147483647 h 528"/>
              <a:gd name="T8" fmla="*/ 2147483647 w 626"/>
              <a:gd name="T9" fmla="*/ 2147483647 h 528"/>
              <a:gd name="T10" fmla="*/ 2147483647 w 626"/>
              <a:gd name="T11" fmla="*/ 2147483647 h 528"/>
              <a:gd name="T12" fmla="*/ 2147483647 w 626"/>
              <a:gd name="T13" fmla="*/ 2147483647 h 528"/>
              <a:gd name="T14" fmla="*/ 2147483647 w 626"/>
              <a:gd name="T15" fmla="*/ 2147483647 h 528"/>
              <a:gd name="T16" fmla="*/ 2147483647 w 626"/>
              <a:gd name="T17" fmla="*/ 2147483647 h 528"/>
              <a:gd name="T18" fmla="*/ 2147483647 w 626"/>
              <a:gd name="T19" fmla="*/ 2147483647 h 528"/>
              <a:gd name="T20" fmla="*/ 2147483647 w 626"/>
              <a:gd name="T21" fmla="*/ 2147483647 h 528"/>
              <a:gd name="T22" fmla="*/ 2147483647 w 626"/>
              <a:gd name="T23" fmla="*/ 2147483647 h 528"/>
              <a:gd name="T24" fmla="*/ 2147483647 w 626"/>
              <a:gd name="T25" fmla="*/ 2147483647 h 528"/>
              <a:gd name="T26" fmla="*/ 2147483647 w 626"/>
              <a:gd name="T27" fmla="*/ 2147483647 h 528"/>
              <a:gd name="T28" fmla="*/ 2147483647 w 626"/>
              <a:gd name="T29" fmla="*/ 2147483647 h 528"/>
              <a:gd name="T30" fmla="*/ 2147483647 w 626"/>
              <a:gd name="T31" fmla="*/ 2147483647 h 528"/>
              <a:gd name="T32" fmla="*/ 2147483647 w 626"/>
              <a:gd name="T33" fmla="*/ 2147483647 h 528"/>
              <a:gd name="T34" fmla="*/ 2147483647 w 626"/>
              <a:gd name="T35" fmla="*/ 2147483647 h 528"/>
              <a:gd name="T36" fmla="*/ 2147483647 w 626"/>
              <a:gd name="T37" fmla="*/ 2147483647 h 528"/>
              <a:gd name="T38" fmla="*/ 2147483647 w 626"/>
              <a:gd name="T39" fmla="*/ 2147483647 h 528"/>
              <a:gd name="T40" fmla="*/ 2147483647 w 626"/>
              <a:gd name="T41" fmla="*/ 2147483647 h 528"/>
              <a:gd name="T42" fmla="*/ 2147483647 w 626"/>
              <a:gd name="T43" fmla="*/ 2147483647 h 528"/>
              <a:gd name="T44" fmla="*/ 2147483647 w 626"/>
              <a:gd name="T45" fmla="*/ 2147483647 h 528"/>
              <a:gd name="T46" fmla="*/ 2147483647 w 626"/>
              <a:gd name="T47" fmla="*/ 2147483647 h 528"/>
              <a:gd name="T48" fmla="*/ 2147483647 w 626"/>
              <a:gd name="T49" fmla="*/ 2147483647 h 528"/>
              <a:gd name="T50" fmla="*/ 2147483647 w 626"/>
              <a:gd name="T51" fmla="*/ 2147483647 h 528"/>
              <a:gd name="T52" fmla="*/ 2147483647 w 626"/>
              <a:gd name="T53" fmla="*/ 2147483647 h 528"/>
              <a:gd name="T54" fmla="*/ 2147483647 w 626"/>
              <a:gd name="T55" fmla="*/ 2147483647 h 528"/>
              <a:gd name="T56" fmla="*/ 2147483647 w 626"/>
              <a:gd name="T57" fmla="*/ 2147483647 h 528"/>
              <a:gd name="T58" fmla="*/ 2147483647 w 626"/>
              <a:gd name="T59" fmla="*/ 2147483647 h 528"/>
              <a:gd name="T60" fmla="*/ 2147483647 w 626"/>
              <a:gd name="T61" fmla="*/ 2147483647 h 528"/>
              <a:gd name="T62" fmla="*/ 2147483647 w 626"/>
              <a:gd name="T63" fmla="*/ 2147483647 h 528"/>
              <a:gd name="T64" fmla="*/ 2147483647 w 626"/>
              <a:gd name="T65" fmla="*/ 2147483647 h 528"/>
              <a:gd name="T66" fmla="*/ 2147483647 w 626"/>
              <a:gd name="T67" fmla="*/ 2147483647 h 528"/>
              <a:gd name="T68" fmla="*/ 2147483647 w 626"/>
              <a:gd name="T69" fmla="*/ 2147483647 h 528"/>
              <a:gd name="T70" fmla="*/ 2147483647 w 626"/>
              <a:gd name="T71" fmla="*/ 2147483647 h 528"/>
              <a:gd name="T72" fmla="*/ 2147483647 w 626"/>
              <a:gd name="T73" fmla="*/ 2147483647 h 528"/>
              <a:gd name="T74" fmla="*/ 2147483647 w 626"/>
              <a:gd name="T75" fmla="*/ 0 h 528"/>
              <a:gd name="T76" fmla="*/ 0 w 626"/>
              <a:gd name="T77" fmla="*/ 2147483647 h 528"/>
              <a:gd name="T78" fmla="*/ 0 w 626"/>
              <a:gd name="T79" fmla="*/ 2147483647 h 528"/>
              <a:gd name="T80" fmla="*/ 0 w 626"/>
              <a:gd name="T81" fmla="*/ 2147483647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6"/>
              <a:gd name="T124" fmla="*/ 0 h 528"/>
              <a:gd name="T125" fmla="*/ 626 w 626"/>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6" h="528">
                <a:moveTo>
                  <a:pt x="0" y="4"/>
                </a:moveTo>
                <a:lnTo>
                  <a:pt x="8" y="146"/>
                </a:lnTo>
                <a:lnTo>
                  <a:pt x="65" y="251"/>
                </a:lnTo>
                <a:lnTo>
                  <a:pt x="44" y="333"/>
                </a:lnTo>
                <a:lnTo>
                  <a:pt x="48" y="401"/>
                </a:lnTo>
                <a:lnTo>
                  <a:pt x="21" y="435"/>
                </a:lnTo>
                <a:lnTo>
                  <a:pt x="32" y="447"/>
                </a:lnTo>
                <a:lnTo>
                  <a:pt x="114" y="435"/>
                </a:lnTo>
                <a:lnTo>
                  <a:pt x="219" y="464"/>
                </a:lnTo>
                <a:lnTo>
                  <a:pt x="251" y="437"/>
                </a:lnTo>
                <a:lnTo>
                  <a:pt x="352" y="479"/>
                </a:lnTo>
                <a:lnTo>
                  <a:pt x="361" y="502"/>
                </a:lnTo>
                <a:lnTo>
                  <a:pt x="399" y="519"/>
                </a:lnTo>
                <a:lnTo>
                  <a:pt x="418" y="498"/>
                </a:lnTo>
                <a:lnTo>
                  <a:pt x="468" y="517"/>
                </a:lnTo>
                <a:lnTo>
                  <a:pt x="498" y="502"/>
                </a:lnTo>
                <a:lnTo>
                  <a:pt x="492" y="471"/>
                </a:lnTo>
                <a:lnTo>
                  <a:pt x="574" y="498"/>
                </a:lnTo>
                <a:lnTo>
                  <a:pt x="570" y="528"/>
                </a:lnTo>
                <a:lnTo>
                  <a:pt x="626" y="488"/>
                </a:lnTo>
                <a:lnTo>
                  <a:pt x="576" y="483"/>
                </a:lnTo>
                <a:lnTo>
                  <a:pt x="538" y="445"/>
                </a:lnTo>
                <a:lnTo>
                  <a:pt x="586" y="395"/>
                </a:lnTo>
                <a:lnTo>
                  <a:pt x="586" y="367"/>
                </a:lnTo>
                <a:lnTo>
                  <a:pt x="534" y="409"/>
                </a:lnTo>
                <a:lnTo>
                  <a:pt x="510" y="395"/>
                </a:lnTo>
                <a:lnTo>
                  <a:pt x="530" y="371"/>
                </a:lnTo>
                <a:lnTo>
                  <a:pt x="473" y="388"/>
                </a:lnTo>
                <a:lnTo>
                  <a:pt x="437" y="372"/>
                </a:lnTo>
                <a:lnTo>
                  <a:pt x="447" y="348"/>
                </a:lnTo>
                <a:lnTo>
                  <a:pt x="544" y="367"/>
                </a:lnTo>
                <a:lnTo>
                  <a:pt x="506" y="304"/>
                </a:lnTo>
                <a:lnTo>
                  <a:pt x="511" y="258"/>
                </a:lnTo>
                <a:lnTo>
                  <a:pt x="291" y="268"/>
                </a:lnTo>
                <a:lnTo>
                  <a:pt x="318" y="169"/>
                </a:lnTo>
                <a:lnTo>
                  <a:pt x="356" y="118"/>
                </a:lnTo>
                <a:lnTo>
                  <a:pt x="342" y="104"/>
                </a:lnTo>
                <a:lnTo>
                  <a:pt x="329" y="0"/>
                </a:lnTo>
                <a:lnTo>
                  <a:pt x="0" y="4"/>
                </a:lnTo>
                <a:close/>
              </a:path>
            </a:pathLst>
          </a:custGeom>
          <a:solidFill>
            <a:srgbClr val="AC862E"/>
          </a:solidFill>
          <a:ln w="25400">
            <a:solidFill>
              <a:schemeClr val="tx1"/>
            </a:solidFill>
            <a:round/>
            <a:headEnd/>
            <a:tailEnd/>
          </a:ln>
        </p:spPr>
        <p:txBody>
          <a:bodyPr wrap="none" anchor="ctr"/>
          <a:lstStyle/>
          <a:p>
            <a:endParaRPr lang="en-US" dirty="0">
              <a:latin typeface="Helvetica Neue Light"/>
              <a:cs typeface="Helvetica Neue Light"/>
            </a:endParaRPr>
          </a:p>
        </p:txBody>
      </p:sp>
      <p:grpSp>
        <p:nvGrpSpPr>
          <p:cNvPr id="18459" name="Group 31"/>
          <p:cNvGrpSpPr>
            <a:grpSpLocks/>
          </p:cNvGrpSpPr>
          <p:nvPr/>
        </p:nvGrpSpPr>
        <p:grpSpPr bwMode="auto">
          <a:xfrm>
            <a:off x="5440363" y="2090738"/>
            <a:ext cx="1096962" cy="920750"/>
            <a:chOff x="3427" y="1029"/>
            <a:chExt cx="691" cy="580"/>
          </a:xfrm>
          <a:solidFill>
            <a:srgbClr val="AC862E"/>
          </a:solidFill>
        </p:grpSpPr>
        <p:sp>
          <p:nvSpPr>
            <p:cNvPr id="18575" name="Freeform 32"/>
            <p:cNvSpPr>
              <a:spLocks/>
            </p:cNvSpPr>
            <p:nvPr/>
          </p:nvSpPr>
          <p:spPr bwMode="auto">
            <a:xfrm>
              <a:off x="3427" y="1029"/>
              <a:ext cx="522" cy="239"/>
            </a:xfrm>
            <a:custGeom>
              <a:avLst/>
              <a:gdLst>
                <a:gd name="T0" fmla="*/ 66 w 621"/>
                <a:gd name="T1" fmla="*/ 33 h 310"/>
                <a:gd name="T2" fmla="*/ 69 w 621"/>
                <a:gd name="T3" fmla="*/ 36 h 310"/>
                <a:gd name="T4" fmla="*/ 76 w 621"/>
                <a:gd name="T5" fmla="*/ 37 h 310"/>
                <a:gd name="T6" fmla="*/ 85 w 621"/>
                <a:gd name="T7" fmla="*/ 50 h 310"/>
                <a:gd name="T8" fmla="*/ 101 w 621"/>
                <a:gd name="T9" fmla="*/ 32 h 310"/>
                <a:gd name="T10" fmla="*/ 109 w 621"/>
                <a:gd name="T11" fmla="*/ 33 h 310"/>
                <a:gd name="T12" fmla="*/ 120 w 621"/>
                <a:gd name="T13" fmla="*/ 30 h 310"/>
                <a:gd name="T14" fmla="*/ 137 w 621"/>
                <a:gd name="T15" fmla="*/ 30 h 310"/>
                <a:gd name="T16" fmla="*/ 144 w 621"/>
                <a:gd name="T17" fmla="*/ 25 h 310"/>
                <a:gd name="T18" fmla="*/ 177 w 621"/>
                <a:gd name="T19" fmla="*/ 26 h 310"/>
                <a:gd name="T20" fmla="*/ 184 w 621"/>
                <a:gd name="T21" fmla="*/ 23 h 310"/>
                <a:gd name="T22" fmla="*/ 174 w 621"/>
                <a:gd name="T23" fmla="*/ 16 h 310"/>
                <a:gd name="T24" fmla="*/ 152 w 621"/>
                <a:gd name="T25" fmla="*/ 17 h 310"/>
                <a:gd name="T26" fmla="*/ 135 w 621"/>
                <a:gd name="T27" fmla="*/ 15 h 310"/>
                <a:gd name="T28" fmla="*/ 113 w 621"/>
                <a:gd name="T29" fmla="*/ 15 h 310"/>
                <a:gd name="T30" fmla="*/ 107 w 621"/>
                <a:gd name="T31" fmla="*/ 21 h 310"/>
                <a:gd name="T32" fmla="*/ 95 w 621"/>
                <a:gd name="T33" fmla="*/ 18 h 310"/>
                <a:gd name="T34" fmla="*/ 86 w 621"/>
                <a:gd name="T35" fmla="*/ 19 h 310"/>
                <a:gd name="T36" fmla="*/ 80 w 621"/>
                <a:gd name="T37" fmla="*/ 12 h 310"/>
                <a:gd name="T38" fmla="*/ 56 w 621"/>
                <a:gd name="T39" fmla="*/ 12 h 310"/>
                <a:gd name="T40" fmla="*/ 54 w 621"/>
                <a:gd name="T41" fmla="*/ 9 h 310"/>
                <a:gd name="T42" fmla="*/ 64 w 621"/>
                <a:gd name="T43" fmla="*/ 3 h 310"/>
                <a:gd name="T44" fmla="*/ 73 w 621"/>
                <a:gd name="T45" fmla="*/ 2 h 310"/>
                <a:gd name="T46" fmla="*/ 64 w 621"/>
                <a:gd name="T47" fmla="*/ 0 h 310"/>
                <a:gd name="T48" fmla="*/ 51 w 621"/>
                <a:gd name="T49" fmla="*/ 2 h 310"/>
                <a:gd name="T50" fmla="*/ 29 w 621"/>
                <a:gd name="T51" fmla="*/ 15 h 310"/>
                <a:gd name="T52" fmla="*/ 17 w 621"/>
                <a:gd name="T53" fmla="*/ 15 h 310"/>
                <a:gd name="T54" fmla="*/ 0 w 621"/>
                <a:gd name="T55" fmla="*/ 22 h 310"/>
                <a:gd name="T56" fmla="*/ 66 w 621"/>
                <a:gd name="T57" fmla="*/ 33 h 310"/>
                <a:gd name="T58" fmla="*/ 66 w 621"/>
                <a:gd name="T59" fmla="*/ 33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310"/>
                <a:gd name="T92" fmla="*/ 621 w 621"/>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310">
                  <a:moveTo>
                    <a:pt x="224" y="204"/>
                  </a:moveTo>
                  <a:lnTo>
                    <a:pt x="233" y="223"/>
                  </a:lnTo>
                  <a:lnTo>
                    <a:pt x="254" y="228"/>
                  </a:lnTo>
                  <a:lnTo>
                    <a:pt x="285" y="310"/>
                  </a:lnTo>
                  <a:lnTo>
                    <a:pt x="340" y="198"/>
                  </a:lnTo>
                  <a:lnTo>
                    <a:pt x="368" y="202"/>
                  </a:lnTo>
                  <a:lnTo>
                    <a:pt x="403" y="185"/>
                  </a:lnTo>
                  <a:lnTo>
                    <a:pt x="463" y="185"/>
                  </a:lnTo>
                  <a:lnTo>
                    <a:pt x="484" y="158"/>
                  </a:lnTo>
                  <a:lnTo>
                    <a:pt x="600" y="162"/>
                  </a:lnTo>
                  <a:lnTo>
                    <a:pt x="621" y="145"/>
                  </a:lnTo>
                  <a:lnTo>
                    <a:pt x="585" y="101"/>
                  </a:lnTo>
                  <a:lnTo>
                    <a:pt x="513" y="103"/>
                  </a:lnTo>
                  <a:lnTo>
                    <a:pt x="458" y="95"/>
                  </a:lnTo>
                  <a:lnTo>
                    <a:pt x="385" y="95"/>
                  </a:lnTo>
                  <a:lnTo>
                    <a:pt x="361" y="131"/>
                  </a:lnTo>
                  <a:lnTo>
                    <a:pt x="325" y="111"/>
                  </a:lnTo>
                  <a:lnTo>
                    <a:pt x="287" y="114"/>
                  </a:lnTo>
                  <a:lnTo>
                    <a:pt x="271" y="76"/>
                  </a:lnTo>
                  <a:lnTo>
                    <a:pt x="192" y="71"/>
                  </a:lnTo>
                  <a:lnTo>
                    <a:pt x="182" y="55"/>
                  </a:lnTo>
                  <a:lnTo>
                    <a:pt x="218" y="17"/>
                  </a:lnTo>
                  <a:lnTo>
                    <a:pt x="247" y="14"/>
                  </a:lnTo>
                  <a:lnTo>
                    <a:pt x="218" y="0"/>
                  </a:lnTo>
                  <a:lnTo>
                    <a:pt x="173" y="12"/>
                  </a:lnTo>
                  <a:lnTo>
                    <a:pt x="96" y="88"/>
                  </a:lnTo>
                  <a:lnTo>
                    <a:pt x="58" y="95"/>
                  </a:lnTo>
                  <a:lnTo>
                    <a:pt x="0" y="133"/>
                  </a:lnTo>
                  <a:lnTo>
                    <a:pt x="224" y="204"/>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sp>
          <p:nvSpPr>
            <p:cNvPr id="18576" name="Freeform 33"/>
            <p:cNvSpPr>
              <a:spLocks/>
            </p:cNvSpPr>
            <p:nvPr/>
          </p:nvSpPr>
          <p:spPr bwMode="auto">
            <a:xfrm>
              <a:off x="3765" y="1177"/>
              <a:ext cx="353" cy="432"/>
            </a:xfrm>
            <a:custGeom>
              <a:avLst/>
              <a:gdLst>
                <a:gd name="T0" fmla="*/ 14 w 420"/>
                <a:gd name="T1" fmla="*/ 77 h 559"/>
                <a:gd name="T2" fmla="*/ 12 w 420"/>
                <a:gd name="T3" fmla="*/ 62 h 559"/>
                <a:gd name="T4" fmla="*/ 3 w 420"/>
                <a:gd name="T5" fmla="*/ 49 h 559"/>
                <a:gd name="T6" fmla="*/ 6 w 420"/>
                <a:gd name="T7" fmla="*/ 26 h 559"/>
                <a:gd name="T8" fmla="*/ 24 w 420"/>
                <a:gd name="T9" fmla="*/ 14 h 559"/>
                <a:gd name="T10" fmla="*/ 24 w 420"/>
                <a:gd name="T11" fmla="*/ 23 h 559"/>
                <a:gd name="T12" fmla="*/ 29 w 420"/>
                <a:gd name="T13" fmla="*/ 22 h 559"/>
                <a:gd name="T14" fmla="*/ 29 w 420"/>
                <a:gd name="T15" fmla="*/ 14 h 559"/>
                <a:gd name="T16" fmla="*/ 35 w 420"/>
                <a:gd name="T17" fmla="*/ 9 h 559"/>
                <a:gd name="T18" fmla="*/ 38 w 420"/>
                <a:gd name="T19" fmla="*/ 2 h 559"/>
                <a:gd name="T20" fmla="*/ 43 w 420"/>
                <a:gd name="T21" fmla="*/ 0 h 559"/>
                <a:gd name="T22" fmla="*/ 82 w 420"/>
                <a:gd name="T23" fmla="*/ 7 h 559"/>
                <a:gd name="T24" fmla="*/ 86 w 420"/>
                <a:gd name="T25" fmla="*/ 13 h 559"/>
                <a:gd name="T26" fmla="*/ 91 w 420"/>
                <a:gd name="T27" fmla="*/ 19 h 559"/>
                <a:gd name="T28" fmla="*/ 91 w 420"/>
                <a:gd name="T29" fmla="*/ 29 h 559"/>
                <a:gd name="T30" fmla="*/ 78 w 420"/>
                <a:gd name="T31" fmla="*/ 37 h 559"/>
                <a:gd name="T32" fmla="*/ 77 w 420"/>
                <a:gd name="T33" fmla="*/ 44 h 559"/>
                <a:gd name="T34" fmla="*/ 86 w 420"/>
                <a:gd name="T35" fmla="*/ 46 h 559"/>
                <a:gd name="T36" fmla="*/ 95 w 420"/>
                <a:gd name="T37" fmla="*/ 37 h 559"/>
                <a:gd name="T38" fmla="*/ 105 w 420"/>
                <a:gd name="T39" fmla="*/ 34 h 559"/>
                <a:gd name="T40" fmla="*/ 112 w 420"/>
                <a:gd name="T41" fmla="*/ 36 h 559"/>
                <a:gd name="T42" fmla="*/ 125 w 420"/>
                <a:gd name="T43" fmla="*/ 56 h 559"/>
                <a:gd name="T44" fmla="*/ 117 w 420"/>
                <a:gd name="T45" fmla="*/ 65 h 559"/>
                <a:gd name="T46" fmla="*/ 113 w 420"/>
                <a:gd name="T47" fmla="*/ 71 h 559"/>
                <a:gd name="T48" fmla="*/ 108 w 420"/>
                <a:gd name="T49" fmla="*/ 73 h 559"/>
                <a:gd name="T50" fmla="*/ 108 w 420"/>
                <a:gd name="T51" fmla="*/ 79 h 559"/>
                <a:gd name="T52" fmla="*/ 102 w 420"/>
                <a:gd name="T53" fmla="*/ 86 h 559"/>
                <a:gd name="T54" fmla="*/ 61 w 420"/>
                <a:gd name="T55" fmla="*/ 90 h 559"/>
                <a:gd name="T56" fmla="*/ 60 w 420"/>
                <a:gd name="T57" fmla="*/ 88 h 559"/>
                <a:gd name="T58" fmla="*/ 0 w 420"/>
                <a:gd name="T59" fmla="*/ 92 h 559"/>
                <a:gd name="T60" fmla="*/ 14 w 420"/>
                <a:gd name="T61" fmla="*/ 77 h 559"/>
                <a:gd name="T62" fmla="*/ 14 w 420"/>
                <a:gd name="T63" fmla="*/ 7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
                <a:gd name="T97" fmla="*/ 0 h 559"/>
                <a:gd name="T98" fmla="*/ 420 w 420"/>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 h="559">
                  <a:moveTo>
                    <a:pt x="47" y="464"/>
                  </a:moveTo>
                  <a:lnTo>
                    <a:pt x="40" y="371"/>
                  </a:lnTo>
                  <a:lnTo>
                    <a:pt x="5" y="301"/>
                  </a:lnTo>
                  <a:lnTo>
                    <a:pt x="20" y="160"/>
                  </a:lnTo>
                  <a:lnTo>
                    <a:pt x="81" y="84"/>
                  </a:lnTo>
                  <a:lnTo>
                    <a:pt x="78" y="141"/>
                  </a:lnTo>
                  <a:lnTo>
                    <a:pt x="97" y="128"/>
                  </a:lnTo>
                  <a:lnTo>
                    <a:pt x="97" y="84"/>
                  </a:lnTo>
                  <a:lnTo>
                    <a:pt x="119" y="57"/>
                  </a:lnTo>
                  <a:lnTo>
                    <a:pt x="127" y="6"/>
                  </a:lnTo>
                  <a:lnTo>
                    <a:pt x="148" y="0"/>
                  </a:lnTo>
                  <a:lnTo>
                    <a:pt x="275" y="44"/>
                  </a:lnTo>
                  <a:lnTo>
                    <a:pt x="287" y="80"/>
                  </a:lnTo>
                  <a:lnTo>
                    <a:pt x="304" y="114"/>
                  </a:lnTo>
                  <a:lnTo>
                    <a:pt x="308" y="175"/>
                  </a:lnTo>
                  <a:lnTo>
                    <a:pt x="264" y="226"/>
                  </a:lnTo>
                  <a:lnTo>
                    <a:pt x="262" y="268"/>
                  </a:lnTo>
                  <a:lnTo>
                    <a:pt x="287" y="282"/>
                  </a:lnTo>
                  <a:lnTo>
                    <a:pt x="321" y="226"/>
                  </a:lnTo>
                  <a:lnTo>
                    <a:pt x="355" y="207"/>
                  </a:lnTo>
                  <a:lnTo>
                    <a:pt x="378" y="219"/>
                  </a:lnTo>
                  <a:lnTo>
                    <a:pt x="420" y="342"/>
                  </a:lnTo>
                  <a:lnTo>
                    <a:pt x="391" y="396"/>
                  </a:lnTo>
                  <a:lnTo>
                    <a:pt x="384" y="432"/>
                  </a:lnTo>
                  <a:lnTo>
                    <a:pt x="367" y="445"/>
                  </a:lnTo>
                  <a:lnTo>
                    <a:pt x="365" y="479"/>
                  </a:lnTo>
                  <a:lnTo>
                    <a:pt x="344" y="523"/>
                  </a:lnTo>
                  <a:lnTo>
                    <a:pt x="205" y="544"/>
                  </a:lnTo>
                  <a:lnTo>
                    <a:pt x="201" y="536"/>
                  </a:lnTo>
                  <a:lnTo>
                    <a:pt x="0" y="559"/>
                  </a:lnTo>
                  <a:lnTo>
                    <a:pt x="47" y="464"/>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grpSp>
      <p:sp>
        <p:nvSpPr>
          <p:cNvPr id="18460" name="Freeform 34"/>
          <p:cNvSpPr>
            <a:spLocks/>
          </p:cNvSpPr>
          <p:nvPr/>
        </p:nvSpPr>
        <p:spPr bwMode="auto">
          <a:xfrm>
            <a:off x="5127625" y="2193925"/>
            <a:ext cx="774700" cy="727075"/>
          </a:xfrm>
          <a:custGeom>
            <a:avLst/>
            <a:gdLst>
              <a:gd name="T0" fmla="*/ 2147483647 w 580"/>
              <a:gd name="T1" fmla="*/ 2147483647 h 591"/>
              <a:gd name="T2" fmla="*/ 2147483647 w 580"/>
              <a:gd name="T3" fmla="*/ 2147483647 h 591"/>
              <a:gd name="T4" fmla="*/ 2147483647 w 580"/>
              <a:gd name="T5" fmla="*/ 2147483647 h 591"/>
              <a:gd name="T6" fmla="*/ 2147483647 w 580"/>
              <a:gd name="T7" fmla="*/ 2147483647 h 591"/>
              <a:gd name="T8" fmla="*/ 2147483647 w 580"/>
              <a:gd name="T9" fmla="*/ 2147483647 h 591"/>
              <a:gd name="T10" fmla="*/ 2147483647 w 580"/>
              <a:gd name="T11" fmla="*/ 2147483647 h 591"/>
              <a:gd name="T12" fmla="*/ 2147483647 w 580"/>
              <a:gd name="T13" fmla="*/ 2147483647 h 591"/>
              <a:gd name="T14" fmla="*/ 2147483647 w 580"/>
              <a:gd name="T15" fmla="*/ 2147483647 h 591"/>
              <a:gd name="T16" fmla="*/ 2147483647 w 580"/>
              <a:gd name="T17" fmla="*/ 2147483647 h 591"/>
              <a:gd name="T18" fmla="*/ 2147483647 w 580"/>
              <a:gd name="T19" fmla="*/ 2147483647 h 591"/>
              <a:gd name="T20" fmla="*/ 2147483647 w 580"/>
              <a:gd name="T21" fmla="*/ 2147483647 h 591"/>
              <a:gd name="T22" fmla="*/ 2147483647 w 580"/>
              <a:gd name="T23" fmla="*/ 2147483647 h 591"/>
              <a:gd name="T24" fmla="*/ 2147483647 w 580"/>
              <a:gd name="T25" fmla="*/ 2147483647 h 591"/>
              <a:gd name="T26" fmla="*/ 2147483647 w 580"/>
              <a:gd name="T27" fmla="*/ 2147483647 h 591"/>
              <a:gd name="T28" fmla="*/ 2147483647 w 580"/>
              <a:gd name="T29" fmla="*/ 2147483647 h 591"/>
              <a:gd name="T30" fmla="*/ 2147483647 w 580"/>
              <a:gd name="T31" fmla="*/ 2147483647 h 591"/>
              <a:gd name="T32" fmla="*/ 2147483647 w 580"/>
              <a:gd name="T33" fmla="*/ 2147483647 h 591"/>
              <a:gd name="T34" fmla="*/ 2147483647 w 580"/>
              <a:gd name="T35" fmla="*/ 2147483647 h 591"/>
              <a:gd name="T36" fmla="*/ 2147483647 w 580"/>
              <a:gd name="T37" fmla="*/ 2147483647 h 591"/>
              <a:gd name="T38" fmla="*/ 2147483647 w 580"/>
              <a:gd name="T39" fmla="*/ 2147483647 h 591"/>
              <a:gd name="T40" fmla="*/ 2147483647 w 580"/>
              <a:gd name="T41" fmla="*/ 2147483647 h 591"/>
              <a:gd name="T42" fmla="*/ 2147483647 w 580"/>
              <a:gd name="T43" fmla="*/ 2147483647 h 591"/>
              <a:gd name="T44" fmla="*/ 2147483647 w 580"/>
              <a:gd name="T45" fmla="*/ 2147483647 h 591"/>
              <a:gd name="T46" fmla="*/ 2147483647 w 580"/>
              <a:gd name="T47" fmla="*/ 2147483647 h 591"/>
              <a:gd name="T48" fmla="*/ 2147483647 w 580"/>
              <a:gd name="T49" fmla="*/ 2147483647 h 591"/>
              <a:gd name="T50" fmla="*/ 2147483647 w 580"/>
              <a:gd name="T51" fmla="*/ 2147483647 h 591"/>
              <a:gd name="T52" fmla="*/ 2147483647 w 580"/>
              <a:gd name="T53" fmla="*/ 2147483647 h 591"/>
              <a:gd name="T54" fmla="*/ 2147483647 w 580"/>
              <a:gd name="T55" fmla="*/ 2147483647 h 591"/>
              <a:gd name="T56" fmla="*/ 2147483647 w 580"/>
              <a:gd name="T57" fmla="*/ 2147483647 h 591"/>
              <a:gd name="T58" fmla="*/ 2147483647 w 580"/>
              <a:gd name="T59" fmla="*/ 0 h 591"/>
              <a:gd name="T60" fmla="*/ 2147483647 w 580"/>
              <a:gd name="T61" fmla="*/ 2147483647 h 591"/>
              <a:gd name="T62" fmla="*/ 2147483647 w 580"/>
              <a:gd name="T63" fmla="*/ 2147483647 h 591"/>
              <a:gd name="T64" fmla="*/ 2147483647 w 580"/>
              <a:gd name="T65" fmla="*/ 2147483647 h 591"/>
              <a:gd name="T66" fmla="*/ 2147483647 w 580"/>
              <a:gd name="T67" fmla="*/ 2147483647 h 591"/>
              <a:gd name="T68" fmla="*/ 2147483647 w 580"/>
              <a:gd name="T69" fmla="*/ 2147483647 h 591"/>
              <a:gd name="T70" fmla="*/ 0 w 580"/>
              <a:gd name="T71" fmla="*/ 2147483647 h 591"/>
              <a:gd name="T72" fmla="*/ 2147483647 w 580"/>
              <a:gd name="T73" fmla="*/ 2147483647 h 591"/>
              <a:gd name="T74" fmla="*/ 2147483647 w 580"/>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591"/>
              <a:gd name="T116" fmla="*/ 580 w 580"/>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591">
                <a:moveTo>
                  <a:pt x="15" y="224"/>
                </a:moveTo>
                <a:lnTo>
                  <a:pt x="13" y="296"/>
                </a:lnTo>
                <a:lnTo>
                  <a:pt x="83" y="340"/>
                </a:lnTo>
                <a:lnTo>
                  <a:pt x="112" y="370"/>
                </a:lnTo>
                <a:lnTo>
                  <a:pt x="167" y="412"/>
                </a:lnTo>
                <a:lnTo>
                  <a:pt x="176" y="460"/>
                </a:lnTo>
                <a:lnTo>
                  <a:pt x="186" y="528"/>
                </a:lnTo>
                <a:lnTo>
                  <a:pt x="241" y="591"/>
                </a:lnTo>
                <a:lnTo>
                  <a:pt x="528" y="574"/>
                </a:lnTo>
                <a:lnTo>
                  <a:pt x="511" y="483"/>
                </a:lnTo>
                <a:lnTo>
                  <a:pt x="538" y="344"/>
                </a:lnTo>
                <a:lnTo>
                  <a:pt x="536" y="306"/>
                </a:lnTo>
                <a:lnTo>
                  <a:pt x="580" y="198"/>
                </a:lnTo>
                <a:lnTo>
                  <a:pt x="568" y="194"/>
                </a:lnTo>
                <a:lnTo>
                  <a:pt x="542" y="256"/>
                </a:lnTo>
                <a:lnTo>
                  <a:pt x="519" y="260"/>
                </a:lnTo>
                <a:lnTo>
                  <a:pt x="507" y="287"/>
                </a:lnTo>
                <a:lnTo>
                  <a:pt x="484" y="304"/>
                </a:lnTo>
                <a:lnTo>
                  <a:pt x="502" y="247"/>
                </a:lnTo>
                <a:lnTo>
                  <a:pt x="519" y="224"/>
                </a:lnTo>
                <a:lnTo>
                  <a:pt x="488" y="142"/>
                </a:lnTo>
                <a:lnTo>
                  <a:pt x="467" y="137"/>
                </a:lnTo>
                <a:lnTo>
                  <a:pt x="458" y="118"/>
                </a:lnTo>
                <a:lnTo>
                  <a:pt x="234" y="47"/>
                </a:lnTo>
                <a:lnTo>
                  <a:pt x="207" y="34"/>
                </a:lnTo>
                <a:lnTo>
                  <a:pt x="190" y="47"/>
                </a:lnTo>
                <a:lnTo>
                  <a:pt x="184" y="44"/>
                </a:lnTo>
                <a:lnTo>
                  <a:pt x="194" y="19"/>
                </a:lnTo>
                <a:lnTo>
                  <a:pt x="199" y="4"/>
                </a:lnTo>
                <a:lnTo>
                  <a:pt x="192" y="0"/>
                </a:lnTo>
                <a:lnTo>
                  <a:pt x="100" y="38"/>
                </a:lnTo>
                <a:lnTo>
                  <a:pt x="89" y="38"/>
                </a:lnTo>
                <a:lnTo>
                  <a:pt x="72" y="30"/>
                </a:lnTo>
                <a:lnTo>
                  <a:pt x="55" y="42"/>
                </a:lnTo>
                <a:lnTo>
                  <a:pt x="59" y="110"/>
                </a:lnTo>
                <a:lnTo>
                  <a:pt x="0" y="179"/>
                </a:lnTo>
                <a:lnTo>
                  <a:pt x="15" y="224"/>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61" name="Freeform 35"/>
          <p:cNvSpPr>
            <a:spLocks/>
          </p:cNvSpPr>
          <p:nvPr/>
        </p:nvSpPr>
        <p:spPr bwMode="auto">
          <a:xfrm>
            <a:off x="5351463" y="2898775"/>
            <a:ext cx="571500" cy="928688"/>
          </a:xfrm>
          <a:custGeom>
            <a:avLst/>
            <a:gdLst>
              <a:gd name="T0" fmla="*/ 2147483647 w 428"/>
              <a:gd name="T1" fmla="*/ 2147483647 h 753"/>
              <a:gd name="T2" fmla="*/ 2147483647 w 428"/>
              <a:gd name="T3" fmla="*/ 2147483647 h 753"/>
              <a:gd name="T4" fmla="*/ 2147483647 w 428"/>
              <a:gd name="T5" fmla="*/ 2147483647 h 753"/>
              <a:gd name="T6" fmla="*/ 2147483647 w 428"/>
              <a:gd name="T7" fmla="*/ 2147483647 h 753"/>
              <a:gd name="T8" fmla="*/ 2147483647 w 428"/>
              <a:gd name="T9" fmla="*/ 2147483647 h 753"/>
              <a:gd name="T10" fmla="*/ 2147483647 w 428"/>
              <a:gd name="T11" fmla="*/ 2147483647 h 753"/>
              <a:gd name="T12" fmla="*/ 2147483647 w 428"/>
              <a:gd name="T13" fmla="*/ 0 h 753"/>
              <a:gd name="T14" fmla="*/ 2147483647 w 428"/>
              <a:gd name="T15" fmla="*/ 2147483647 h 753"/>
              <a:gd name="T16" fmla="*/ 2147483647 w 428"/>
              <a:gd name="T17" fmla="*/ 2147483647 h 753"/>
              <a:gd name="T18" fmla="*/ 2147483647 w 428"/>
              <a:gd name="T19" fmla="*/ 2147483647 h 753"/>
              <a:gd name="T20" fmla="*/ 2147483647 w 428"/>
              <a:gd name="T21" fmla="*/ 2147483647 h 753"/>
              <a:gd name="T22" fmla="*/ 2147483647 w 428"/>
              <a:gd name="T23" fmla="*/ 2147483647 h 753"/>
              <a:gd name="T24" fmla="*/ 2147483647 w 428"/>
              <a:gd name="T25" fmla="*/ 2147483647 h 753"/>
              <a:gd name="T26" fmla="*/ 2147483647 w 428"/>
              <a:gd name="T27" fmla="*/ 2147483647 h 753"/>
              <a:gd name="T28" fmla="*/ 2147483647 w 428"/>
              <a:gd name="T29" fmla="*/ 2147483647 h 753"/>
              <a:gd name="T30" fmla="*/ 2147483647 w 428"/>
              <a:gd name="T31" fmla="*/ 2147483647 h 753"/>
              <a:gd name="T32" fmla="*/ 2147483647 w 428"/>
              <a:gd name="T33" fmla="*/ 2147483647 h 753"/>
              <a:gd name="T34" fmla="*/ 2147483647 w 428"/>
              <a:gd name="T35" fmla="*/ 2147483647 h 753"/>
              <a:gd name="T36" fmla="*/ 2147483647 w 428"/>
              <a:gd name="T37" fmla="*/ 2147483647 h 753"/>
              <a:gd name="T38" fmla="*/ 2147483647 w 428"/>
              <a:gd name="T39" fmla="*/ 2147483647 h 753"/>
              <a:gd name="T40" fmla="*/ 2147483647 w 428"/>
              <a:gd name="T41" fmla="*/ 2147483647 h 753"/>
              <a:gd name="T42" fmla="*/ 2147483647 w 428"/>
              <a:gd name="T43" fmla="*/ 2147483647 h 753"/>
              <a:gd name="T44" fmla="*/ 2147483647 w 428"/>
              <a:gd name="T45" fmla="*/ 2147483647 h 753"/>
              <a:gd name="T46" fmla="*/ 2147483647 w 428"/>
              <a:gd name="T47" fmla="*/ 2147483647 h 753"/>
              <a:gd name="T48" fmla="*/ 2147483647 w 428"/>
              <a:gd name="T49" fmla="*/ 2147483647 h 753"/>
              <a:gd name="T50" fmla="*/ 2147483647 w 428"/>
              <a:gd name="T51" fmla="*/ 2147483647 h 753"/>
              <a:gd name="T52" fmla="*/ 2147483647 w 428"/>
              <a:gd name="T53" fmla="*/ 2147483647 h 753"/>
              <a:gd name="T54" fmla="*/ 2147483647 w 428"/>
              <a:gd name="T55" fmla="*/ 2147483647 h 753"/>
              <a:gd name="T56" fmla="*/ 2147483647 w 428"/>
              <a:gd name="T57" fmla="*/ 2147483647 h 753"/>
              <a:gd name="T58" fmla="*/ 2147483647 w 428"/>
              <a:gd name="T59" fmla="*/ 2147483647 h 753"/>
              <a:gd name="T60" fmla="*/ 2147483647 w 428"/>
              <a:gd name="T61" fmla="*/ 2147483647 h 753"/>
              <a:gd name="T62" fmla="*/ 2147483647 w 428"/>
              <a:gd name="T63" fmla="*/ 2147483647 h 753"/>
              <a:gd name="T64" fmla="*/ 0 w 428"/>
              <a:gd name="T65" fmla="*/ 2147483647 h 753"/>
              <a:gd name="T66" fmla="*/ 2147483647 w 428"/>
              <a:gd name="T67" fmla="*/ 2147483647 h 753"/>
              <a:gd name="T68" fmla="*/ 2147483647 w 428"/>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8"/>
              <a:gd name="T106" fmla="*/ 0 h 753"/>
              <a:gd name="T107" fmla="*/ 428 w 428"/>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8" h="753">
                <a:moveTo>
                  <a:pt x="7" y="308"/>
                </a:moveTo>
                <a:lnTo>
                  <a:pt x="51" y="213"/>
                </a:lnTo>
                <a:lnTo>
                  <a:pt x="38" y="177"/>
                </a:lnTo>
                <a:lnTo>
                  <a:pt x="110" y="120"/>
                </a:lnTo>
                <a:lnTo>
                  <a:pt x="125" y="78"/>
                </a:lnTo>
                <a:lnTo>
                  <a:pt x="72" y="17"/>
                </a:lnTo>
                <a:lnTo>
                  <a:pt x="359" y="0"/>
                </a:lnTo>
                <a:lnTo>
                  <a:pt x="365" y="44"/>
                </a:lnTo>
                <a:lnTo>
                  <a:pt x="395" y="99"/>
                </a:lnTo>
                <a:lnTo>
                  <a:pt x="420" y="386"/>
                </a:lnTo>
                <a:lnTo>
                  <a:pt x="414" y="447"/>
                </a:lnTo>
                <a:lnTo>
                  <a:pt x="428" y="481"/>
                </a:lnTo>
                <a:lnTo>
                  <a:pt x="412" y="545"/>
                </a:lnTo>
                <a:lnTo>
                  <a:pt x="390" y="574"/>
                </a:lnTo>
                <a:lnTo>
                  <a:pt x="378" y="619"/>
                </a:lnTo>
                <a:lnTo>
                  <a:pt x="392" y="637"/>
                </a:lnTo>
                <a:lnTo>
                  <a:pt x="380" y="661"/>
                </a:lnTo>
                <a:lnTo>
                  <a:pt x="386" y="673"/>
                </a:lnTo>
                <a:lnTo>
                  <a:pt x="352" y="686"/>
                </a:lnTo>
                <a:lnTo>
                  <a:pt x="344" y="734"/>
                </a:lnTo>
                <a:lnTo>
                  <a:pt x="295" y="718"/>
                </a:lnTo>
                <a:lnTo>
                  <a:pt x="270" y="753"/>
                </a:lnTo>
                <a:lnTo>
                  <a:pt x="255" y="749"/>
                </a:lnTo>
                <a:lnTo>
                  <a:pt x="238" y="718"/>
                </a:lnTo>
                <a:lnTo>
                  <a:pt x="211" y="644"/>
                </a:lnTo>
                <a:lnTo>
                  <a:pt x="146" y="606"/>
                </a:lnTo>
                <a:lnTo>
                  <a:pt x="133" y="568"/>
                </a:lnTo>
                <a:lnTo>
                  <a:pt x="154" y="509"/>
                </a:lnTo>
                <a:lnTo>
                  <a:pt x="137" y="498"/>
                </a:lnTo>
                <a:lnTo>
                  <a:pt x="95" y="498"/>
                </a:lnTo>
                <a:lnTo>
                  <a:pt x="85" y="462"/>
                </a:lnTo>
                <a:lnTo>
                  <a:pt x="15" y="389"/>
                </a:lnTo>
                <a:lnTo>
                  <a:pt x="0" y="331"/>
                </a:lnTo>
                <a:lnTo>
                  <a:pt x="7" y="308"/>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62" name="Freeform 36"/>
          <p:cNvSpPr>
            <a:spLocks/>
          </p:cNvSpPr>
          <p:nvPr/>
        </p:nvSpPr>
        <p:spPr bwMode="auto">
          <a:xfrm>
            <a:off x="5859463" y="2984500"/>
            <a:ext cx="450850" cy="693738"/>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63" name="Freeform 37"/>
          <p:cNvSpPr>
            <a:spLocks/>
          </p:cNvSpPr>
          <p:nvPr/>
        </p:nvSpPr>
        <p:spPr bwMode="auto">
          <a:xfrm>
            <a:off x="5688013" y="3419475"/>
            <a:ext cx="1057275" cy="487363"/>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64" name="Freeform 38"/>
          <p:cNvSpPr>
            <a:spLocks/>
          </p:cNvSpPr>
          <p:nvPr/>
        </p:nvSpPr>
        <p:spPr bwMode="auto">
          <a:xfrm>
            <a:off x="5572125" y="3784600"/>
            <a:ext cx="1244600" cy="3778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65" name="Freeform 39"/>
          <p:cNvSpPr>
            <a:spLocks/>
          </p:cNvSpPr>
          <p:nvPr/>
        </p:nvSpPr>
        <p:spPr bwMode="auto">
          <a:xfrm>
            <a:off x="5402263" y="4146550"/>
            <a:ext cx="517525" cy="804863"/>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6"/>
                </a:moveTo>
                <a:lnTo>
                  <a:pt x="65" y="405"/>
                </a:lnTo>
                <a:lnTo>
                  <a:pt x="51" y="391"/>
                </a:lnTo>
                <a:lnTo>
                  <a:pt x="38" y="287"/>
                </a:lnTo>
                <a:lnTo>
                  <a:pt x="30" y="215"/>
                </a:lnTo>
                <a:lnTo>
                  <a:pt x="59" y="135"/>
                </a:lnTo>
                <a:lnTo>
                  <a:pt x="101" y="78"/>
                </a:lnTo>
                <a:lnTo>
                  <a:pt x="97" y="63"/>
                </a:lnTo>
                <a:lnTo>
                  <a:pt x="127" y="13"/>
                </a:lnTo>
                <a:lnTo>
                  <a:pt x="361" y="0"/>
                </a:lnTo>
                <a:lnTo>
                  <a:pt x="373" y="11"/>
                </a:lnTo>
                <a:lnTo>
                  <a:pt x="361" y="418"/>
                </a:lnTo>
                <a:lnTo>
                  <a:pt x="388" y="614"/>
                </a:lnTo>
                <a:lnTo>
                  <a:pt x="378" y="623"/>
                </a:lnTo>
                <a:lnTo>
                  <a:pt x="327" y="612"/>
                </a:lnTo>
                <a:lnTo>
                  <a:pt x="253" y="654"/>
                </a:lnTo>
                <a:lnTo>
                  <a:pt x="215" y="591"/>
                </a:lnTo>
                <a:lnTo>
                  <a:pt x="220" y="545"/>
                </a:lnTo>
                <a:lnTo>
                  <a:pt x="0" y="555"/>
                </a:lnTo>
                <a:lnTo>
                  <a:pt x="27" y="456"/>
                </a:lnTo>
                <a:close/>
              </a:path>
            </a:pathLst>
          </a:custGeom>
          <a:solidFill>
            <a:srgbClr val="FFFFFF"/>
          </a:solidFill>
          <a:ln w="25400">
            <a:solidFill>
              <a:schemeClr val="tx1"/>
            </a:solidFill>
            <a:round/>
            <a:headEnd/>
            <a:tailEnd/>
          </a:ln>
        </p:spPr>
        <p:txBody>
          <a:bodyPr/>
          <a:lstStyle/>
          <a:p>
            <a:endParaRPr lang="en-US" dirty="0">
              <a:latin typeface="Helvetica Neue Light"/>
              <a:cs typeface="Helvetica Neue Light"/>
            </a:endParaRPr>
          </a:p>
        </p:txBody>
      </p:sp>
      <p:sp>
        <p:nvSpPr>
          <p:cNvPr id="18466" name="Freeform 40"/>
          <p:cNvSpPr>
            <a:spLocks/>
          </p:cNvSpPr>
          <p:nvPr/>
        </p:nvSpPr>
        <p:spPr bwMode="auto">
          <a:xfrm>
            <a:off x="5884863" y="4113213"/>
            <a:ext cx="555625" cy="812800"/>
          </a:xfrm>
          <a:custGeom>
            <a:avLst/>
            <a:gdLst>
              <a:gd name="T0" fmla="*/ 2147483647 w 417"/>
              <a:gd name="T1" fmla="*/ 2147483647 h 662"/>
              <a:gd name="T2" fmla="*/ 0 w 417"/>
              <a:gd name="T3" fmla="*/ 2147483647 h 662"/>
              <a:gd name="T4" fmla="*/ 2147483647 w 417"/>
              <a:gd name="T5" fmla="*/ 2147483647 h 662"/>
              <a:gd name="T6" fmla="*/ 2147483647 w 417"/>
              <a:gd name="T7" fmla="*/ 2147483647 h 662"/>
              <a:gd name="T8" fmla="*/ 2147483647 w 417"/>
              <a:gd name="T9" fmla="*/ 2147483647 h 662"/>
              <a:gd name="T10" fmla="*/ 2147483647 w 417"/>
              <a:gd name="T11" fmla="*/ 2147483647 h 662"/>
              <a:gd name="T12" fmla="*/ 2147483647 w 417"/>
              <a:gd name="T13" fmla="*/ 2147483647 h 662"/>
              <a:gd name="T14" fmla="*/ 2147483647 w 417"/>
              <a:gd name="T15" fmla="*/ 2147483647 h 662"/>
              <a:gd name="T16" fmla="*/ 2147483647 w 417"/>
              <a:gd name="T17" fmla="*/ 2147483647 h 662"/>
              <a:gd name="T18" fmla="*/ 2147483647 w 417"/>
              <a:gd name="T19" fmla="*/ 2147483647 h 662"/>
              <a:gd name="T20" fmla="*/ 2147483647 w 417"/>
              <a:gd name="T21" fmla="*/ 2147483647 h 662"/>
              <a:gd name="T22" fmla="*/ 2147483647 w 417"/>
              <a:gd name="T23" fmla="*/ 2147483647 h 662"/>
              <a:gd name="T24" fmla="*/ 2147483647 w 417"/>
              <a:gd name="T25" fmla="*/ 2147483647 h 662"/>
              <a:gd name="T26" fmla="*/ 2147483647 w 417"/>
              <a:gd name="T27" fmla="*/ 2147483647 h 662"/>
              <a:gd name="T28" fmla="*/ 2147483647 w 417"/>
              <a:gd name="T29" fmla="*/ 2147483647 h 662"/>
              <a:gd name="T30" fmla="*/ 2147483647 w 417"/>
              <a:gd name="T31" fmla="*/ 2147483647 h 662"/>
              <a:gd name="T32" fmla="*/ 2147483647 w 417"/>
              <a:gd name="T33" fmla="*/ 2147483647 h 662"/>
              <a:gd name="T34" fmla="*/ 2147483647 w 417"/>
              <a:gd name="T35" fmla="*/ 0 h 662"/>
              <a:gd name="T36" fmla="*/ 0 w 417"/>
              <a:gd name="T37" fmla="*/ 2147483647 h 662"/>
              <a:gd name="T38" fmla="*/ 2147483647 w 417"/>
              <a:gd name="T39" fmla="*/ 2147483647 h 662"/>
              <a:gd name="T40" fmla="*/ 2147483647 w 417"/>
              <a:gd name="T41" fmla="*/ 2147483647 h 6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662"/>
              <a:gd name="T65" fmla="*/ 417 w 417"/>
              <a:gd name="T66" fmla="*/ 662 h 6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662">
                <a:moveTo>
                  <a:pt x="12" y="38"/>
                </a:moveTo>
                <a:lnTo>
                  <a:pt x="0" y="445"/>
                </a:lnTo>
                <a:lnTo>
                  <a:pt x="27" y="641"/>
                </a:lnTo>
                <a:lnTo>
                  <a:pt x="55" y="648"/>
                </a:lnTo>
                <a:lnTo>
                  <a:pt x="80" y="633"/>
                </a:lnTo>
                <a:lnTo>
                  <a:pt x="97" y="648"/>
                </a:lnTo>
                <a:lnTo>
                  <a:pt x="72" y="662"/>
                </a:lnTo>
                <a:lnTo>
                  <a:pt x="131" y="647"/>
                </a:lnTo>
                <a:lnTo>
                  <a:pt x="143" y="628"/>
                </a:lnTo>
                <a:lnTo>
                  <a:pt x="135" y="618"/>
                </a:lnTo>
                <a:lnTo>
                  <a:pt x="139" y="601"/>
                </a:lnTo>
                <a:lnTo>
                  <a:pt x="110" y="576"/>
                </a:lnTo>
                <a:lnTo>
                  <a:pt x="112" y="553"/>
                </a:lnTo>
                <a:lnTo>
                  <a:pt x="417" y="527"/>
                </a:lnTo>
                <a:lnTo>
                  <a:pt x="390" y="424"/>
                </a:lnTo>
                <a:lnTo>
                  <a:pt x="407" y="361"/>
                </a:lnTo>
                <a:lnTo>
                  <a:pt x="367" y="280"/>
                </a:lnTo>
                <a:lnTo>
                  <a:pt x="289" y="0"/>
                </a:lnTo>
                <a:lnTo>
                  <a:pt x="0" y="27"/>
                </a:lnTo>
                <a:lnTo>
                  <a:pt x="12" y="38"/>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67" name="Freeform 41"/>
          <p:cNvSpPr>
            <a:spLocks/>
          </p:cNvSpPr>
          <p:nvPr/>
        </p:nvSpPr>
        <p:spPr bwMode="auto">
          <a:xfrm>
            <a:off x="6272213" y="4071938"/>
            <a:ext cx="782637" cy="741362"/>
          </a:xfrm>
          <a:custGeom>
            <a:avLst/>
            <a:gdLst>
              <a:gd name="T0" fmla="*/ 2147483647 w 588"/>
              <a:gd name="T1" fmla="*/ 2147483647 h 601"/>
              <a:gd name="T2" fmla="*/ 2147483647 w 588"/>
              <a:gd name="T3" fmla="*/ 2147483647 h 601"/>
              <a:gd name="T4" fmla="*/ 2147483647 w 588"/>
              <a:gd name="T5" fmla="*/ 2147483647 h 601"/>
              <a:gd name="T6" fmla="*/ 2147483647 w 588"/>
              <a:gd name="T7" fmla="*/ 2147483647 h 601"/>
              <a:gd name="T8" fmla="*/ 2147483647 w 588"/>
              <a:gd name="T9" fmla="*/ 2147483647 h 601"/>
              <a:gd name="T10" fmla="*/ 2147483647 w 588"/>
              <a:gd name="T11" fmla="*/ 2147483647 h 601"/>
              <a:gd name="T12" fmla="*/ 2147483647 w 588"/>
              <a:gd name="T13" fmla="*/ 2147483647 h 601"/>
              <a:gd name="T14" fmla="*/ 2147483647 w 588"/>
              <a:gd name="T15" fmla="*/ 2147483647 h 601"/>
              <a:gd name="T16" fmla="*/ 2147483647 w 588"/>
              <a:gd name="T17" fmla="*/ 2147483647 h 601"/>
              <a:gd name="T18" fmla="*/ 2147483647 w 588"/>
              <a:gd name="T19" fmla="*/ 2147483647 h 601"/>
              <a:gd name="T20" fmla="*/ 2147483647 w 588"/>
              <a:gd name="T21" fmla="*/ 2147483647 h 601"/>
              <a:gd name="T22" fmla="*/ 2147483647 w 588"/>
              <a:gd name="T23" fmla="*/ 2147483647 h 601"/>
              <a:gd name="T24" fmla="*/ 2147483647 w 588"/>
              <a:gd name="T25" fmla="*/ 2147483647 h 601"/>
              <a:gd name="T26" fmla="*/ 2147483647 w 588"/>
              <a:gd name="T27" fmla="*/ 2147483647 h 601"/>
              <a:gd name="T28" fmla="*/ 2147483647 w 588"/>
              <a:gd name="T29" fmla="*/ 2147483647 h 601"/>
              <a:gd name="T30" fmla="*/ 2147483647 w 588"/>
              <a:gd name="T31" fmla="*/ 2147483647 h 601"/>
              <a:gd name="T32" fmla="*/ 2147483647 w 588"/>
              <a:gd name="T33" fmla="*/ 2147483647 h 601"/>
              <a:gd name="T34" fmla="*/ 2147483647 w 588"/>
              <a:gd name="T35" fmla="*/ 2147483647 h 601"/>
              <a:gd name="T36" fmla="*/ 2147483647 w 588"/>
              <a:gd name="T37" fmla="*/ 2147483647 h 601"/>
              <a:gd name="T38" fmla="*/ 2147483647 w 588"/>
              <a:gd name="T39" fmla="*/ 0 h 601"/>
              <a:gd name="T40" fmla="*/ 2147483647 w 588"/>
              <a:gd name="T41" fmla="*/ 2147483647 h 601"/>
              <a:gd name="T42" fmla="*/ 0 w 588"/>
              <a:gd name="T43" fmla="*/ 2147483647 h 601"/>
              <a:gd name="T44" fmla="*/ 2147483647 w 588"/>
              <a:gd name="T45" fmla="*/ 2147483647 h 601"/>
              <a:gd name="T46" fmla="*/ 2147483647 w 588"/>
              <a:gd name="T47" fmla="*/ 2147483647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601"/>
              <a:gd name="T74" fmla="*/ 588 w 588"/>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601">
                <a:moveTo>
                  <a:pt x="78" y="312"/>
                </a:moveTo>
                <a:lnTo>
                  <a:pt x="118" y="393"/>
                </a:lnTo>
                <a:lnTo>
                  <a:pt x="101" y="456"/>
                </a:lnTo>
                <a:lnTo>
                  <a:pt x="128" y="559"/>
                </a:lnTo>
                <a:lnTo>
                  <a:pt x="148" y="595"/>
                </a:lnTo>
                <a:lnTo>
                  <a:pt x="464" y="576"/>
                </a:lnTo>
                <a:lnTo>
                  <a:pt x="468" y="599"/>
                </a:lnTo>
                <a:lnTo>
                  <a:pt x="487" y="601"/>
                </a:lnTo>
                <a:lnTo>
                  <a:pt x="479" y="551"/>
                </a:lnTo>
                <a:lnTo>
                  <a:pt x="493" y="538"/>
                </a:lnTo>
                <a:lnTo>
                  <a:pt x="538" y="545"/>
                </a:lnTo>
                <a:lnTo>
                  <a:pt x="546" y="511"/>
                </a:lnTo>
                <a:lnTo>
                  <a:pt x="540" y="464"/>
                </a:lnTo>
                <a:lnTo>
                  <a:pt x="559" y="450"/>
                </a:lnTo>
                <a:lnTo>
                  <a:pt x="588" y="359"/>
                </a:lnTo>
                <a:lnTo>
                  <a:pt x="567" y="355"/>
                </a:lnTo>
                <a:lnTo>
                  <a:pt x="491" y="238"/>
                </a:lnTo>
                <a:lnTo>
                  <a:pt x="327" y="89"/>
                </a:lnTo>
                <a:lnTo>
                  <a:pt x="255" y="44"/>
                </a:lnTo>
                <a:lnTo>
                  <a:pt x="278" y="0"/>
                </a:lnTo>
                <a:lnTo>
                  <a:pt x="145" y="17"/>
                </a:lnTo>
                <a:lnTo>
                  <a:pt x="0" y="32"/>
                </a:lnTo>
                <a:lnTo>
                  <a:pt x="78" y="312"/>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68" name="Freeform 42"/>
          <p:cNvSpPr>
            <a:spLocks/>
          </p:cNvSpPr>
          <p:nvPr/>
        </p:nvSpPr>
        <p:spPr bwMode="auto">
          <a:xfrm>
            <a:off x="6251575" y="2881313"/>
            <a:ext cx="611188" cy="620712"/>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69" name="Freeform 43"/>
          <p:cNvSpPr>
            <a:spLocks/>
          </p:cNvSpPr>
          <p:nvPr/>
        </p:nvSpPr>
        <p:spPr bwMode="auto">
          <a:xfrm>
            <a:off x="6634163" y="3095625"/>
            <a:ext cx="657225" cy="58261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70" name="Freeform 44"/>
          <p:cNvSpPr>
            <a:spLocks/>
          </p:cNvSpPr>
          <p:nvPr/>
        </p:nvSpPr>
        <p:spPr bwMode="auto">
          <a:xfrm>
            <a:off x="6529388" y="3246438"/>
            <a:ext cx="1125537" cy="573087"/>
          </a:xfrm>
          <a:custGeom>
            <a:avLst/>
            <a:gdLst>
              <a:gd name="T0" fmla="*/ 2147483647 w 844"/>
              <a:gd name="T1" fmla="*/ 2147483647 h 466"/>
              <a:gd name="T2" fmla="*/ 2147483647 w 844"/>
              <a:gd name="T3" fmla="*/ 2147483647 h 466"/>
              <a:gd name="T4" fmla="*/ 2147483647 w 844"/>
              <a:gd name="T5" fmla="*/ 2147483647 h 466"/>
              <a:gd name="T6" fmla="*/ 2147483647 w 844"/>
              <a:gd name="T7" fmla="*/ 2147483647 h 466"/>
              <a:gd name="T8" fmla="*/ 2147483647 w 844"/>
              <a:gd name="T9" fmla="*/ 2147483647 h 466"/>
              <a:gd name="T10" fmla="*/ 2147483647 w 844"/>
              <a:gd name="T11" fmla="*/ 2147483647 h 466"/>
              <a:gd name="T12" fmla="*/ 2147483647 w 844"/>
              <a:gd name="T13" fmla="*/ 2147483647 h 466"/>
              <a:gd name="T14" fmla="*/ 2147483647 w 844"/>
              <a:gd name="T15" fmla="*/ 2147483647 h 466"/>
              <a:gd name="T16" fmla="*/ 2147483647 w 844"/>
              <a:gd name="T17" fmla="*/ 2147483647 h 466"/>
              <a:gd name="T18" fmla="*/ 2147483647 w 844"/>
              <a:gd name="T19" fmla="*/ 2147483647 h 466"/>
              <a:gd name="T20" fmla="*/ 2147483647 w 844"/>
              <a:gd name="T21" fmla="*/ 0 h 466"/>
              <a:gd name="T22" fmla="*/ 2147483647 w 844"/>
              <a:gd name="T23" fmla="*/ 2147483647 h 466"/>
              <a:gd name="T24" fmla="*/ 2147483647 w 844"/>
              <a:gd name="T25" fmla="*/ 2147483647 h 466"/>
              <a:gd name="T26" fmla="*/ 2147483647 w 844"/>
              <a:gd name="T27" fmla="*/ 2147483647 h 466"/>
              <a:gd name="T28" fmla="*/ 2147483647 w 844"/>
              <a:gd name="T29" fmla="*/ 2147483647 h 466"/>
              <a:gd name="T30" fmla="*/ 2147483647 w 844"/>
              <a:gd name="T31" fmla="*/ 2147483647 h 466"/>
              <a:gd name="T32" fmla="*/ 2147483647 w 844"/>
              <a:gd name="T33" fmla="*/ 2147483647 h 466"/>
              <a:gd name="T34" fmla="*/ 2147483647 w 844"/>
              <a:gd name="T35" fmla="*/ 2147483647 h 466"/>
              <a:gd name="T36" fmla="*/ 2147483647 w 844"/>
              <a:gd name="T37" fmla="*/ 2147483647 h 466"/>
              <a:gd name="T38" fmla="*/ 2147483647 w 844"/>
              <a:gd name="T39" fmla="*/ 2147483647 h 466"/>
              <a:gd name="T40" fmla="*/ 2147483647 w 844"/>
              <a:gd name="T41" fmla="*/ 2147483647 h 466"/>
              <a:gd name="T42" fmla="*/ 2147483647 w 844"/>
              <a:gd name="T43" fmla="*/ 2147483647 h 466"/>
              <a:gd name="T44" fmla="*/ 2147483647 w 844"/>
              <a:gd name="T45" fmla="*/ 2147483647 h 466"/>
              <a:gd name="T46" fmla="*/ 2147483647 w 844"/>
              <a:gd name="T47" fmla="*/ 2147483647 h 466"/>
              <a:gd name="T48" fmla="*/ 2147483647 w 844"/>
              <a:gd name="T49" fmla="*/ 2147483647 h 466"/>
              <a:gd name="T50" fmla="*/ 2147483647 w 844"/>
              <a:gd name="T51" fmla="*/ 2147483647 h 466"/>
              <a:gd name="T52" fmla="*/ 2147483647 w 844"/>
              <a:gd name="T53" fmla="*/ 2147483647 h 466"/>
              <a:gd name="T54" fmla="*/ 2147483647 w 844"/>
              <a:gd name="T55" fmla="*/ 2147483647 h 466"/>
              <a:gd name="T56" fmla="*/ 2147483647 w 844"/>
              <a:gd name="T57" fmla="*/ 2147483647 h 466"/>
              <a:gd name="T58" fmla="*/ 0 w 844"/>
              <a:gd name="T59" fmla="*/ 2147483647 h 466"/>
              <a:gd name="T60" fmla="*/ 2147483647 w 844"/>
              <a:gd name="T61" fmla="*/ 2147483647 h 466"/>
              <a:gd name="T62" fmla="*/ 2147483647 w 844"/>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6"/>
              <a:gd name="T98" fmla="*/ 844 w 844"/>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6">
                <a:moveTo>
                  <a:pt x="78" y="416"/>
                </a:moveTo>
                <a:lnTo>
                  <a:pt x="78" y="405"/>
                </a:lnTo>
                <a:lnTo>
                  <a:pt x="133" y="352"/>
                </a:lnTo>
                <a:lnTo>
                  <a:pt x="164" y="318"/>
                </a:lnTo>
                <a:lnTo>
                  <a:pt x="194" y="352"/>
                </a:lnTo>
                <a:lnTo>
                  <a:pt x="287" y="316"/>
                </a:lnTo>
                <a:lnTo>
                  <a:pt x="329" y="308"/>
                </a:lnTo>
                <a:lnTo>
                  <a:pt x="352" y="281"/>
                </a:lnTo>
                <a:lnTo>
                  <a:pt x="388" y="139"/>
                </a:lnTo>
                <a:lnTo>
                  <a:pt x="428" y="156"/>
                </a:lnTo>
                <a:lnTo>
                  <a:pt x="504" y="0"/>
                </a:lnTo>
                <a:lnTo>
                  <a:pt x="563" y="34"/>
                </a:lnTo>
                <a:lnTo>
                  <a:pt x="572" y="6"/>
                </a:lnTo>
                <a:lnTo>
                  <a:pt x="601" y="13"/>
                </a:lnTo>
                <a:lnTo>
                  <a:pt x="654" y="63"/>
                </a:lnTo>
                <a:lnTo>
                  <a:pt x="635" y="108"/>
                </a:lnTo>
                <a:lnTo>
                  <a:pt x="643" y="129"/>
                </a:lnTo>
                <a:lnTo>
                  <a:pt x="666" y="120"/>
                </a:lnTo>
                <a:lnTo>
                  <a:pt x="683" y="141"/>
                </a:lnTo>
                <a:lnTo>
                  <a:pt x="764" y="167"/>
                </a:lnTo>
                <a:lnTo>
                  <a:pt x="688" y="164"/>
                </a:lnTo>
                <a:lnTo>
                  <a:pt x="768" y="234"/>
                </a:lnTo>
                <a:lnTo>
                  <a:pt x="717" y="226"/>
                </a:lnTo>
                <a:lnTo>
                  <a:pt x="820" y="291"/>
                </a:lnTo>
                <a:lnTo>
                  <a:pt x="844" y="335"/>
                </a:lnTo>
                <a:lnTo>
                  <a:pt x="827" y="329"/>
                </a:lnTo>
                <a:lnTo>
                  <a:pt x="823" y="340"/>
                </a:lnTo>
                <a:lnTo>
                  <a:pt x="491" y="403"/>
                </a:lnTo>
                <a:lnTo>
                  <a:pt x="217" y="437"/>
                </a:lnTo>
                <a:lnTo>
                  <a:pt x="0" y="466"/>
                </a:lnTo>
                <a:lnTo>
                  <a:pt x="78" y="416"/>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grpSp>
        <p:nvGrpSpPr>
          <p:cNvPr id="18471" name="Group 45"/>
          <p:cNvGrpSpPr>
            <a:grpSpLocks/>
          </p:cNvGrpSpPr>
          <p:nvPr/>
        </p:nvGrpSpPr>
        <p:grpSpPr bwMode="auto">
          <a:xfrm>
            <a:off x="7031038" y="3140075"/>
            <a:ext cx="663575" cy="407988"/>
            <a:chOff x="4429" y="1690"/>
            <a:chExt cx="418" cy="257"/>
          </a:xfrm>
          <a:solidFill>
            <a:srgbClr val="AC862E"/>
          </a:solidFill>
        </p:grpSpPr>
        <p:sp>
          <p:nvSpPr>
            <p:cNvPr id="18573" name="Freeform 46"/>
            <p:cNvSpPr>
              <a:spLocks/>
            </p:cNvSpPr>
            <p:nvPr/>
          </p:nvSpPr>
          <p:spPr bwMode="auto">
            <a:xfrm>
              <a:off x="4429" y="1690"/>
              <a:ext cx="418" cy="186"/>
            </a:xfrm>
            <a:custGeom>
              <a:avLst/>
              <a:gdLst>
                <a:gd name="T0" fmla="*/ 0 w 498"/>
                <a:gd name="T1" fmla="*/ 12 h 239"/>
                <a:gd name="T2" fmla="*/ 4 w 498"/>
                <a:gd name="T3" fmla="*/ 24 h 239"/>
                <a:gd name="T4" fmla="*/ 15 w 498"/>
                <a:gd name="T5" fmla="*/ 16 h 239"/>
                <a:gd name="T6" fmla="*/ 33 w 498"/>
                <a:gd name="T7" fmla="*/ 14 h 239"/>
                <a:gd name="T8" fmla="*/ 35 w 498"/>
                <a:gd name="T9" fmla="*/ 11 h 239"/>
                <a:gd name="T10" fmla="*/ 45 w 498"/>
                <a:gd name="T11" fmla="*/ 10 h 239"/>
                <a:gd name="T12" fmla="*/ 57 w 498"/>
                <a:gd name="T13" fmla="*/ 16 h 239"/>
                <a:gd name="T14" fmla="*/ 66 w 498"/>
                <a:gd name="T15" fmla="*/ 17 h 239"/>
                <a:gd name="T16" fmla="*/ 81 w 498"/>
                <a:gd name="T17" fmla="*/ 26 h 239"/>
                <a:gd name="T18" fmla="*/ 76 w 498"/>
                <a:gd name="T19" fmla="*/ 33 h 239"/>
                <a:gd name="T20" fmla="*/ 78 w 498"/>
                <a:gd name="T21" fmla="*/ 37 h 239"/>
                <a:gd name="T22" fmla="*/ 86 w 498"/>
                <a:gd name="T23" fmla="*/ 35 h 239"/>
                <a:gd name="T24" fmla="*/ 90 w 498"/>
                <a:gd name="T25" fmla="*/ 35 h 239"/>
                <a:gd name="T26" fmla="*/ 94 w 498"/>
                <a:gd name="T27" fmla="*/ 37 h 239"/>
                <a:gd name="T28" fmla="*/ 102 w 498"/>
                <a:gd name="T29" fmla="*/ 37 h 239"/>
                <a:gd name="T30" fmla="*/ 104 w 498"/>
                <a:gd name="T31" fmla="*/ 37 h 239"/>
                <a:gd name="T32" fmla="*/ 99 w 498"/>
                <a:gd name="T33" fmla="*/ 30 h 239"/>
                <a:gd name="T34" fmla="*/ 99 w 498"/>
                <a:gd name="T35" fmla="*/ 16 h 239"/>
                <a:gd name="T36" fmla="*/ 92 w 498"/>
                <a:gd name="T37" fmla="*/ 15 h 239"/>
                <a:gd name="T38" fmla="*/ 104 w 498"/>
                <a:gd name="T39" fmla="*/ 9 h 239"/>
                <a:gd name="T40" fmla="*/ 105 w 498"/>
                <a:gd name="T41" fmla="*/ 5 h 239"/>
                <a:gd name="T42" fmla="*/ 112 w 498"/>
                <a:gd name="T43" fmla="*/ 5 h 239"/>
                <a:gd name="T44" fmla="*/ 103 w 498"/>
                <a:gd name="T45" fmla="*/ 14 h 239"/>
                <a:gd name="T46" fmla="*/ 107 w 498"/>
                <a:gd name="T47" fmla="*/ 23 h 239"/>
                <a:gd name="T48" fmla="*/ 110 w 498"/>
                <a:gd name="T49" fmla="*/ 26 h 239"/>
                <a:gd name="T50" fmla="*/ 113 w 498"/>
                <a:gd name="T51" fmla="*/ 27 h 239"/>
                <a:gd name="T52" fmla="*/ 107 w 498"/>
                <a:gd name="T53" fmla="*/ 26 h 239"/>
                <a:gd name="T54" fmla="*/ 109 w 498"/>
                <a:gd name="T55" fmla="*/ 33 h 239"/>
                <a:gd name="T56" fmla="*/ 121 w 498"/>
                <a:gd name="T57" fmla="*/ 37 h 239"/>
                <a:gd name="T58" fmla="*/ 123 w 498"/>
                <a:gd name="T59" fmla="*/ 37 h 239"/>
                <a:gd name="T60" fmla="*/ 127 w 498"/>
                <a:gd name="T61" fmla="*/ 37 h 239"/>
                <a:gd name="T62" fmla="*/ 125 w 498"/>
                <a:gd name="T63" fmla="*/ 41 h 239"/>
                <a:gd name="T64" fmla="*/ 140 w 498"/>
                <a:gd name="T65" fmla="*/ 37 h 239"/>
                <a:gd name="T66" fmla="*/ 143 w 498"/>
                <a:gd name="T67" fmla="*/ 31 h 239"/>
                <a:gd name="T68" fmla="*/ 147 w 498"/>
                <a:gd name="T69" fmla="*/ 26 h 239"/>
                <a:gd name="T70" fmla="*/ 125 w 498"/>
                <a:gd name="T71" fmla="*/ 29 h 239"/>
                <a:gd name="T72" fmla="*/ 112 w 498"/>
                <a:gd name="T73" fmla="*/ 0 h 239"/>
                <a:gd name="T74" fmla="*/ 0 w 498"/>
                <a:gd name="T75" fmla="*/ 12 h 239"/>
                <a:gd name="T76" fmla="*/ 0 w 498"/>
                <a:gd name="T77" fmla="*/ 12 h 239"/>
                <a:gd name="T78" fmla="*/ 0 w 498"/>
                <a:gd name="T79" fmla="*/ 12 h 2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8"/>
                <a:gd name="T121" fmla="*/ 0 h 239"/>
                <a:gd name="T122" fmla="*/ 498 w 498"/>
                <a:gd name="T123" fmla="*/ 239 h 2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8" h="239">
                  <a:moveTo>
                    <a:pt x="0" y="70"/>
                  </a:moveTo>
                  <a:lnTo>
                    <a:pt x="13" y="138"/>
                  </a:lnTo>
                  <a:lnTo>
                    <a:pt x="51" y="97"/>
                  </a:lnTo>
                  <a:lnTo>
                    <a:pt x="110" y="79"/>
                  </a:lnTo>
                  <a:lnTo>
                    <a:pt x="121" y="62"/>
                  </a:lnTo>
                  <a:lnTo>
                    <a:pt x="154" y="59"/>
                  </a:lnTo>
                  <a:lnTo>
                    <a:pt x="195" y="91"/>
                  </a:lnTo>
                  <a:lnTo>
                    <a:pt x="224" y="98"/>
                  </a:lnTo>
                  <a:lnTo>
                    <a:pt x="277" y="148"/>
                  </a:lnTo>
                  <a:lnTo>
                    <a:pt x="258" y="193"/>
                  </a:lnTo>
                  <a:lnTo>
                    <a:pt x="266" y="214"/>
                  </a:lnTo>
                  <a:lnTo>
                    <a:pt x="289" y="205"/>
                  </a:lnTo>
                  <a:lnTo>
                    <a:pt x="309" y="205"/>
                  </a:lnTo>
                  <a:lnTo>
                    <a:pt x="321" y="218"/>
                  </a:lnTo>
                  <a:lnTo>
                    <a:pt x="346" y="218"/>
                  </a:lnTo>
                  <a:lnTo>
                    <a:pt x="355" y="214"/>
                  </a:lnTo>
                  <a:lnTo>
                    <a:pt x="338" y="173"/>
                  </a:lnTo>
                  <a:lnTo>
                    <a:pt x="336" y="97"/>
                  </a:lnTo>
                  <a:lnTo>
                    <a:pt x="315" y="85"/>
                  </a:lnTo>
                  <a:lnTo>
                    <a:pt x="355" y="49"/>
                  </a:lnTo>
                  <a:lnTo>
                    <a:pt x="357" y="28"/>
                  </a:lnTo>
                  <a:lnTo>
                    <a:pt x="380" y="30"/>
                  </a:lnTo>
                  <a:lnTo>
                    <a:pt x="351" y="78"/>
                  </a:lnTo>
                  <a:lnTo>
                    <a:pt x="368" y="133"/>
                  </a:lnTo>
                  <a:lnTo>
                    <a:pt x="376" y="150"/>
                  </a:lnTo>
                  <a:lnTo>
                    <a:pt x="387" y="157"/>
                  </a:lnTo>
                  <a:lnTo>
                    <a:pt x="365" y="155"/>
                  </a:lnTo>
                  <a:lnTo>
                    <a:pt x="372" y="190"/>
                  </a:lnTo>
                  <a:lnTo>
                    <a:pt x="412" y="214"/>
                  </a:lnTo>
                  <a:lnTo>
                    <a:pt x="422" y="218"/>
                  </a:lnTo>
                  <a:lnTo>
                    <a:pt x="433" y="218"/>
                  </a:lnTo>
                  <a:lnTo>
                    <a:pt x="427" y="239"/>
                  </a:lnTo>
                  <a:lnTo>
                    <a:pt x="477" y="214"/>
                  </a:lnTo>
                  <a:lnTo>
                    <a:pt x="486" y="184"/>
                  </a:lnTo>
                  <a:lnTo>
                    <a:pt x="498" y="152"/>
                  </a:lnTo>
                  <a:lnTo>
                    <a:pt x="427" y="165"/>
                  </a:lnTo>
                  <a:lnTo>
                    <a:pt x="382" y="0"/>
                  </a:lnTo>
                  <a:lnTo>
                    <a:pt x="0" y="70"/>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sp>
          <p:nvSpPr>
            <p:cNvPr id="18574" name="Freeform 47"/>
            <p:cNvSpPr>
              <a:spLocks/>
            </p:cNvSpPr>
            <p:nvPr/>
          </p:nvSpPr>
          <p:spPr bwMode="auto">
            <a:xfrm>
              <a:off x="4792" y="1857"/>
              <a:ext cx="37" cy="90"/>
            </a:xfrm>
            <a:custGeom>
              <a:avLst/>
              <a:gdLst>
                <a:gd name="T0" fmla="*/ 0 w 46"/>
                <a:gd name="T1" fmla="*/ 20 h 116"/>
                <a:gd name="T2" fmla="*/ 3 w 46"/>
                <a:gd name="T3" fmla="*/ 14 h 116"/>
                <a:gd name="T4" fmla="*/ 7 w 46"/>
                <a:gd name="T5" fmla="*/ 11 h 116"/>
                <a:gd name="T6" fmla="*/ 10 w 46"/>
                <a:gd name="T7" fmla="*/ 0 h 116"/>
                <a:gd name="T8" fmla="*/ 4 w 46"/>
                <a:gd name="T9" fmla="*/ 2 h 116"/>
                <a:gd name="T10" fmla="*/ 0 w 46"/>
                <a:gd name="T11" fmla="*/ 13 h 116"/>
                <a:gd name="T12" fmla="*/ 0 w 46"/>
                <a:gd name="T13" fmla="*/ 20 h 116"/>
                <a:gd name="T14" fmla="*/ 0 w 46"/>
                <a:gd name="T15" fmla="*/ 20 h 11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16"/>
                <a:gd name="T26" fmla="*/ 46 w 46"/>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16">
                  <a:moveTo>
                    <a:pt x="0" y="116"/>
                  </a:moveTo>
                  <a:lnTo>
                    <a:pt x="15" y="84"/>
                  </a:lnTo>
                  <a:lnTo>
                    <a:pt x="32" y="65"/>
                  </a:lnTo>
                  <a:lnTo>
                    <a:pt x="46" y="0"/>
                  </a:lnTo>
                  <a:lnTo>
                    <a:pt x="17" y="16"/>
                  </a:lnTo>
                  <a:lnTo>
                    <a:pt x="0" y="76"/>
                  </a:lnTo>
                  <a:lnTo>
                    <a:pt x="0" y="116"/>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grpSp>
      <p:sp>
        <p:nvSpPr>
          <p:cNvPr id="18472" name="Freeform 48"/>
          <p:cNvSpPr>
            <a:spLocks/>
          </p:cNvSpPr>
          <p:nvPr/>
        </p:nvSpPr>
        <p:spPr bwMode="auto">
          <a:xfrm>
            <a:off x="6464300" y="3663950"/>
            <a:ext cx="1243013" cy="501650"/>
          </a:xfrm>
          <a:custGeom>
            <a:avLst/>
            <a:gdLst>
              <a:gd name="T0" fmla="*/ 0 w 931"/>
              <a:gd name="T1" fmla="*/ 2147483647 h 407"/>
              <a:gd name="T2" fmla="*/ 2147483647 w 931"/>
              <a:gd name="T3" fmla="*/ 2147483647 h 407"/>
              <a:gd name="T4" fmla="*/ 2147483647 w 931"/>
              <a:gd name="T5" fmla="*/ 2147483647 h 407"/>
              <a:gd name="T6" fmla="*/ 2147483647 w 931"/>
              <a:gd name="T7" fmla="*/ 2147483647 h 407"/>
              <a:gd name="T8" fmla="*/ 2147483647 w 931"/>
              <a:gd name="T9" fmla="*/ 2147483647 h 407"/>
              <a:gd name="T10" fmla="*/ 2147483647 w 931"/>
              <a:gd name="T11" fmla="*/ 2147483647 h 407"/>
              <a:gd name="T12" fmla="*/ 2147483647 w 931"/>
              <a:gd name="T13" fmla="*/ 2147483647 h 407"/>
              <a:gd name="T14" fmla="*/ 2147483647 w 931"/>
              <a:gd name="T15" fmla="*/ 2147483647 h 407"/>
              <a:gd name="T16" fmla="*/ 2147483647 w 931"/>
              <a:gd name="T17" fmla="*/ 2147483647 h 407"/>
              <a:gd name="T18" fmla="*/ 2147483647 w 931"/>
              <a:gd name="T19" fmla="*/ 2147483647 h 407"/>
              <a:gd name="T20" fmla="*/ 2147483647 w 931"/>
              <a:gd name="T21" fmla="*/ 2147483647 h 407"/>
              <a:gd name="T22" fmla="*/ 2147483647 w 931"/>
              <a:gd name="T23" fmla="*/ 2147483647 h 407"/>
              <a:gd name="T24" fmla="*/ 2147483647 w 931"/>
              <a:gd name="T25" fmla="*/ 2147483647 h 407"/>
              <a:gd name="T26" fmla="*/ 2147483647 w 931"/>
              <a:gd name="T27" fmla="*/ 2147483647 h 407"/>
              <a:gd name="T28" fmla="*/ 2147483647 w 931"/>
              <a:gd name="T29" fmla="*/ 2147483647 h 407"/>
              <a:gd name="T30" fmla="*/ 2147483647 w 931"/>
              <a:gd name="T31" fmla="*/ 2147483647 h 407"/>
              <a:gd name="T32" fmla="*/ 2147483647 w 931"/>
              <a:gd name="T33" fmla="*/ 2147483647 h 407"/>
              <a:gd name="T34" fmla="*/ 2147483647 w 931"/>
              <a:gd name="T35" fmla="*/ 2147483647 h 407"/>
              <a:gd name="T36" fmla="*/ 2147483647 w 931"/>
              <a:gd name="T37" fmla="*/ 2147483647 h 407"/>
              <a:gd name="T38" fmla="*/ 2147483647 w 931"/>
              <a:gd name="T39" fmla="*/ 2147483647 h 407"/>
              <a:gd name="T40" fmla="*/ 2147483647 w 931"/>
              <a:gd name="T41" fmla="*/ 2147483647 h 407"/>
              <a:gd name="T42" fmla="*/ 2147483647 w 931"/>
              <a:gd name="T43" fmla="*/ 2147483647 h 407"/>
              <a:gd name="T44" fmla="*/ 2147483647 w 931"/>
              <a:gd name="T45" fmla="*/ 2147483647 h 407"/>
              <a:gd name="T46" fmla="*/ 2147483647 w 931"/>
              <a:gd name="T47" fmla="*/ 2147483647 h 407"/>
              <a:gd name="T48" fmla="*/ 2147483647 w 931"/>
              <a:gd name="T49" fmla="*/ 2147483647 h 407"/>
              <a:gd name="T50" fmla="*/ 2147483647 w 931"/>
              <a:gd name="T51" fmla="*/ 2147483647 h 407"/>
              <a:gd name="T52" fmla="*/ 2147483647 w 931"/>
              <a:gd name="T53" fmla="*/ 2147483647 h 407"/>
              <a:gd name="T54" fmla="*/ 2147483647 w 931"/>
              <a:gd name="T55" fmla="*/ 0 h 407"/>
              <a:gd name="T56" fmla="*/ 2147483647 w 931"/>
              <a:gd name="T57" fmla="*/ 2147483647 h 407"/>
              <a:gd name="T58" fmla="*/ 2147483647 w 931"/>
              <a:gd name="T59" fmla="*/ 2147483647 h 407"/>
              <a:gd name="T60" fmla="*/ 2147483647 w 931"/>
              <a:gd name="T61" fmla="*/ 2147483647 h 407"/>
              <a:gd name="T62" fmla="*/ 2147483647 w 931"/>
              <a:gd name="T63" fmla="*/ 2147483647 h 407"/>
              <a:gd name="T64" fmla="*/ 2147483647 w 931"/>
              <a:gd name="T65" fmla="*/ 2147483647 h 407"/>
              <a:gd name="T66" fmla="*/ 2147483647 w 931"/>
              <a:gd name="T67" fmla="*/ 2147483647 h 407"/>
              <a:gd name="T68" fmla="*/ 2147483647 w 931"/>
              <a:gd name="T69" fmla="*/ 2147483647 h 407"/>
              <a:gd name="T70" fmla="*/ 0 w 931"/>
              <a:gd name="T71" fmla="*/ 2147483647 h 407"/>
              <a:gd name="T72" fmla="*/ 0 w 931"/>
              <a:gd name="T73" fmla="*/ 2147483647 h 407"/>
              <a:gd name="T74" fmla="*/ 0 w 931"/>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1"/>
              <a:gd name="T115" fmla="*/ 0 h 407"/>
              <a:gd name="T116" fmla="*/ 931 w 931"/>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1" h="407">
                <a:moveTo>
                  <a:pt x="0" y="350"/>
                </a:moveTo>
                <a:lnTo>
                  <a:pt x="133" y="333"/>
                </a:lnTo>
                <a:lnTo>
                  <a:pt x="213" y="295"/>
                </a:lnTo>
                <a:lnTo>
                  <a:pt x="361" y="280"/>
                </a:lnTo>
                <a:lnTo>
                  <a:pt x="422" y="318"/>
                </a:lnTo>
                <a:lnTo>
                  <a:pt x="519" y="304"/>
                </a:lnTo>
                <a:lnTo>
                  <a:pt x="665" y="407"/>
                </a:lnTo>
                <a:lnTo>
                  <a:pt x="722" y="394"/>
                </a:lnTo>
                <a:lnTo>
                  <a:pt x="804" y="276"/>
                </a:lnTo>
                <a:lnTo>
                  <a:pt x="870" y="251"/>
                </a:lnTo>
                <a:lnTo>
                  <a:pt x="889" y="217"/>
                </a:lnTo>
                <a:lnTo>
                  <a:pt x="819" y="228"/>
                </a:lnTo>
                <a:lnTo>
                  <a:pt x="800" y="206"/>
                </a:lnTo>
                <a:lnTo>
                  <a:pt x="844" y="194"/>
                </a:lnTo>
                <a:lnTo>
                  <a:pt x="842" y="179"/>
                </a:lnTo>
                <a:lnTo>
                  <a:pt x="794" y="162"/>
                </a:lnTo>
                <a:lnTo>
                  <a:pt x="857" y="139"/>
                </a:lnTo>
                <a:lnTo>
                  <a:pt x="853" y="164"/>
                </a:lnTo>
                <a:lnTo>
                  <a:pt x="893" y="164"/>
                </a:lnTo>
                <a:lnTo>
                  <a:pt x="916" y="120"/>
                </a:lnTo>
                <a:lnTo>
                  <a:pt x="931" y="118"/>
                </a:lnTo>
                <a:lnTo>
                  <a:pt x="922" y="82"/>
                </a:lnTo>
                <a:lnTo>
                  <a:pt x="893" y="118"/>
                </a:lnTo>
                <a:lnTo>
                  <a:pt x="865" y="36"/>
                </a:lnTo>
                <a:lnTo>
                  <a:pt x="884" y="33"/>
                </a:lnTo>
                <a:lnTo>
                  <a:pt x="910" y="55"/>
                </a:lnTo>
                <a:lnTo>
                  <a:pt x="891" y="17"/>
                </a:lnTo>
                <a:lnTo>
                  <a:pt x="870" y="0"/>
                </a:lnTo>
                <a:lnTo>
                  <a:pt x="538" y="63"/>
                </a:lnTo>
                <a:lnTo>
                  <a:pt x="264" y="97"/>
                </a:lnTo>
                <a:lnTo>
                  <a:pt x="226" y="171"/>
                </a:lnTo>
                <a:lnTo>
                  <a:pt x="165" y="185"/>
                </a:lnTo>
                <a:lnTo>
                  <a:pt x="138" y="221"/>
                </a:lnTo>
                <a:lnTo>
                  <a:pt x="32" y="284"/>
                </a:lnTo>
                <a:lnTo>
                  <a:pt x="26" y="306"/>
                </a:lnTo>
                <a:lnTo>
                  <a:pt x="0" y="320"/>
                </a:lnTo>
                <a:lnTo>
                  <a:pt x="0" y="350"/>
                </a:lnTo>
                <a:close/>
              </a:path>
            </a:pathLst>
          </a:custGeom>
          <a:solidFill>
            <a:srgbClr val="FFFFFF"/>
          </a:solidFill>
          <a:ln w="25400">
            <a:solidFill>
              <a:schemeClr val="tx1"/>
            </a:solidFill>
            <a:round/>
            <a:headEnd/>
            <a:tailEnd/>
          </a:ln>
        </p:spPr>
        <p:txBody>
          <a:bodyPr/>
          <a:lstStyle/>
          <a:p>
            <a:endParaRPr lang="en-US" dirty="0">
              <a:latin typeface="Helvetica Neue Light"/>
              <a:cs typeface="Helvetica Neue Light"/>
            </a:endParaRPr>
          </a:p>
        </p:txBody>
      </p:sp>
      <p:sp>
        <p:nvSpPr>
          <p:cNvPr id="18473" name="Freeform 49"/>
          <p:cNvSpPr>
            <a:spLocks/>
          </p:cNvSpPr>
          <p:nvPr/>
        </p:nvSpPr>
        <p:spPr bwMode="auto">
          <a:xfrm>
            <a:off x="6610350" y="4008438"/>
            <a:ext cx="742950" cy="506412"/>
          </a:xfrm>
          <a:custGeom>
            <a:avLst/>
            <a:gdLst>
              <a:gd name="T0" fmla="*/ 2147483647 w 555"/>
              <a:gd name="T1" fmla="*/ 2147483647 h 412"/>
              <a:gd name="T2" fmla="*/ 2147483647 w 555"/>
              <a:gd name="T3" fmla="*/ 2147483647 h 412"/>
              <a:gd name="T4" fmla="*/ 2147483647 w 555"/>
              <a:gd name="T5" fmla="*/ 0 h 412"/>
              <a:gd name="T6" fmla="*/ 2147483647 w 555"/>
              <a:gd name="T7" fmla="*/ 2147483647 h 412"/>
              <a:gd name="T8" fmla="*/ 2147483647 w 555"/>
              <a:gd name="T9" fmla="*/ 2147483647 h 412"/>
              <a:gd name="T10" fmla="*/ 2147483647 w 555"/>
              <a:gd name="T11" fmla="*/ 2147483647 h 412"/>
              <a:gd name="T12" fmla="*/ 2147483647 w 555"/>
              <a:gd name="T13" fmla="*/ 2147483647 h 412"/>
              <a:gd name="T14" fmla="*/ 2147483647 w 555"/>
              <a:gd name="T15" fmla="*/ 2147483647 h 412"/>
              <a:gd name="T16" fmla="*/ 2147483647 w 555"/>
              <a:gd name="T17" fmla="*/ 2147483647 h 412"/>
              <a:gd name="T18" fmla="*/ 2147483647 w 555"/>
              <a:gd name="T19" fmla="*/ 2147483647 h 412"/>
              <a:gd name="T20" fmla="*/ 2147483647 w 555"/>
              <a:gd name="T21" fmla="*/ 2147483647 h 412"/>
              <a:gd name="T22" fmla="*/ 2147483647 w 555"/>
              <a:gd name="T23" fmla="*/ 2147483647 h 412"/>
              <a:gd name="T24" fmla="*/ 2147483647 w 555"/>
              <a:gd name="T25" fmla="*/ 2147483647 h 412"/>
              <a:gd name="T26" fmla="*/ 2147483647 w 555"/>
              <a:gd name="T27" fmla="*/ 2147483647 h 412"/>
              <a:gd name="T28" fmla="*/ 2147483647 w 555"/>
              <a:gd name="T29" fmla="*/ 2147483647 h 412"/>
              <a:gd name="T30" fmla="*/ 2147483647 w 555"/>
              <a:gd name="T31" fmla="*/ 2147483647 h 412"/>
              <a:gd name="T32" fmla="*/ 2147483647 w 555"/>
              <a:gd name="T33" fmla="*/ 2147483647 h 412"/>
              <a:gd name="T34" fmla="*/ 0 w 555"/>
              <a:gd name="T35" fmla="*/ 2147483647 h 412"/>
              <a:gd name="T36" fmla="*/ 2147483647 w 555"/>
              <a:gd name="T37" fmla="*/ 2147483647 h 412"/>
              <a:gd name="T38" fmla="*/ 2147483647 w 555"/>
              <a:gd name="T39" fmla="*/ 2147483647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12"/>
              <a:gd name="T62" fmla="*/ 555 w 555"/>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12">
                <a:moveTo>
                  <a:pt x="23" y="53"/>
                </a:moveTo>
                <a:lnTo>
                  <a:pt x="103" y="15"/>
                </a:lnTo>
                <a:lnTo>
                  <a:pt x="251" y="0"/>
                </a:lnTo>
                <a:lnTo>
                  <a:pt x="312" y="38"/>
                </a:lnTo>
                <a:lnTo>
                  <a:pt x="409" y="24"/>
                </a:lnTo>
                <a:lnTo>
                  <a:pt x="555" y="127"/>
                </a:lnTo>
                <a:lnTo>
                  <a:pt x="490" y="205"/>
                </a:lnTo>
                <a:lnTo>
                  <a:pt x="494" y="239"/>
                </a:lnTo>
                <a:lnTo>
                  <a:pt x="382" y="340"/>
                </a:lnTo>
                <a:lnTo>
                  <a:pt x="365" y="344"/>
                </a:lnTo>
                <a:lnTo>
                  <a:pt x="355" y="374"/>
                </a:lnTo>
                <a:lnTo>
                  <a:pt x="333" y="357"/>
                </a:lnTo>
                <a:lnTo>
                  <a:pt x="354" y="384"/>
                </a:lnTo>
                <a:lnTo>
                  <a:pt x="333" y="412"/>
                </a:lnTo>
                <a:lnTo>
                  <a:pt x="312" y="408"/>
                </a:lnTo>
                <a:lnTo>
                  <a:pt x="236" y="291"/>
                </a:lnTo>
                <a:lnTo>
                  <a:pt x="72" y="142"/>
                </a:lnTo>
                <a:lnTo>
                  <a:pt x="0" y="97"/>
                </a:lnTo>
                <a:lnTo>
                  <a:pt x="23" y="53"/>
                </a:lnTo>
                <a:close/>
              </a:path>
            </a:pathLst>
          </a:custGeom>
          <a:solidFill>
            <a:srgbClr val="1E3160"/>
          </a:solidFill>
          <a:ln w="25400">
            <a:solidFill>
              <a:schemeClr val="tx1"/>
            </a:solidFill>
            <a:round/>
            <a:headEnd/>
            <a:tailEnd/>
          </a:ln>
        </p:spPr>
        <p:txBody>
          <a:bodyPr/>
          <a:lstStyle/>
          <a:p>
            <a:endParaRPr lang="en-US" dirty="0">
              <a:latin typeface="Helvetica Neue Light"/>
              <a:cs typeface="Helvetica Neue Light"/>
            </a:endParaRPr>
          </a:p>
        </p:txBody>
      </p:sp>
      <p:sp>
        <p:nvSpPr>
          <p:cNvPr id="18474" name="Freeform 50"/>
          <p:cNvSpPr>
            <a:spLocks/>
          </p:cNvSpPr>
          <p:nvPr/>
        </p:nvSpPr>
        <p:spPr bwMode="auto">
          <a:xfrm>
            <a:off x="7540625" y="3121025"/>
            <a:ext cx="153988" cy="222250"/>
          </a:xfrm>
          <a:custGeom>
            <a:avLst/>
            <a:gdLst>
              <a:gd name="T0" fmla="*/ 0 w 116"/>
              <a:gd name="T1" fmla="*/ 2147483647 h 182"/>
              <a:gd name="T2" fmla="*/ 2147483647 w 116"/>
              <a:gd name="T3" fmla="*/ 0 h 182"/>
              <a:gd name="T4" fmla="*/ 2147483647 w 116"/>
              <a:gd name="T5" fmla="*/ 0 h 182"/>
              <a:gd name="T6" fmla="*/ 2147483647 w 116"/>
              <a:gd name="T7" fmla="*/ 2147483647 h 182"/>
              <a:gd name="T8" fmla="*/ 2147483647 w 116"/>
              <a:gd name="T9" fmla="*/ 2147483647 h 182"/>
              <a:gd name="T10" fmla="*/ 2147483647 w 116"/>
              <a:gd name="T11" fmla="*/ 2147483647 h 182"/>
              <a:gd name="T12" fmla="*/ 2147483647 w 116"/>
              <a:gd name="T13" fmla="*/ 2147483647 h 182"/>
              <a:gd name="T14" fmla="*/ 2147483647 w 116"/>
              <a:gd name="T15" fmla="*/ 2147483647 h 182"/>
              <a:gd name="T16" fmla="*/ 2147483647 w 116"/>
              <a:gd name="T17" fmla="*/ 2147483647 h 182"/>
              <a:gd name="T18" fmla="*/ 2147483647 w 116"/>
              <a:gd name="T19" fmla="*/ 2147483647 h 182"/>
              <a:gd name="T20" fmla="*/ 2147483647 w 116"/>
              <a:gd name="T21" fmla="*/ 2147483647 h 182"/>
              <a:gd name="T22" fmla="*/ 2147483647 w 116"/>
              <a:gd name="T23" fmla="*/ 2147483647 h 182"/>
              <a:gd name="T24" fmla="*/ 2147483647 w 116"/>
              <a:gd name="T25" fmla="*/ 2147483647 h 182"/>
              <a:gd name="T26" fmla="*/ 2147483647 w 116"/>
              <a:gd name="T27" fmla="*/ 2147483647 h 182"/>
              <a:gd name="T28" fmla="*/ 2147483647 w 116"/>
              <a:gd name="T29" fmla="*/ 2147483647 h 182"/>
              <a:gd name="T30" fmla="*/ 0 w 116"/>
              <a:gd name="T31" fmla="*/ 2147483647 h 182"/>
              <a:gd name="T32" fmla="*/ 0 w 116"/>
              <a:gd name="T33" fmla="*/ 214748364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2"/>
              <a:gd name="T53" fmla="*/ 116 w 116"/>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2">
                <a:moveTo>
                  <a:pt x="0" y="17"/>
                </a:moveTo>
                <a:lnTo>
                  <a:pt x="15" y="0"/>
                </a:lnTo>
                <a:lnTo>
                  <a:pt x="38" y="0"/>
                </a:lnTo>
                <a:lnTo>
                  <a:pt x="30" y="17"/>
                </a:lnTo>
                <a:lnTo>
                  <a:pt x="24" y="24"/>
                </a:lnTo>
                <a:lnTo>
                  <a:pt x="28" y="45"/>
                </a:lnTo>
                <a:lnTo>
                  <a:pt x="57" y="74"/>
                </a:lnTo>
                <a:lnTo>
                  <a:pt x="61" y="95"/>
                </a:lnTo>
                <a:lnTo>
                  <a:pt x="83" y="121"/>
                </a:lnTo>
                <a:lnTo>
                  <a:pt x="102" y="127"/>
                </a:lnTo>
                <a:lnTo>
                  <a:pt x="110" y="144"/>
                </a:lnTo>
                <a:lnTo>
                  <a:pt x="95" y="157"/>
                </a:lnTo>
                <a:lnTo>
                  <a:pt x="110" y="155"/>
                </a:lnTo>
                <a:lnTo>
                  <a:pt x="116" y="169"/>
                </a:lnTo>
                <a:lnTo>
                  <a:pt x="45" y="182"/>
                </a:lnTo>
                <a:lnTo>
                  <a:pt x="0" y="17"/>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75" name="Freeform 51"/>
          <p:cNvSpPr>
            <a:spLocks/>
          </p:cNvSpPr>
          <p:nvPr/>
        </p:nvSpPr>
        <p:spPr bwMode="auto">
          <a:xfrm>
            <a:off x="6824663" y="2760663"/>
            <a:ext cx="844550" cy="490537"/>
          </a:xfrm>
          <a:custGeom>
            <a:avLst/>
            <a:gdLst>
              <a:gd name="T0" fmla="*/ 2147483647 w 633"/>
              <a:gd name="T1" fmla="*/ 2147483647 h 397"/>
              <a:gd name="T2" fmla="*/ 2147483647 w 633"/>
              <a:gd name="T3" fmla="*/ 2147483647 h 397"/>
              <a:gd name="T4" fmla="*/ 2147483647 w 633"/>
              <a:gd name="T5" fmla="*/ 2147483647 h 397"/>
              <a:gd name="T6" fmla="*/ 2147483647 w 633"/>
              <a:gd name="T7" fmla="*/ 2147483647 h 397"/>
              <a:gd name="T8" fmla="*/ 2147483647 w 633"/>
              <a:gd name="T9" fmla="*/ 2147483647 h 397"/>
              <a:gd name="T10" fmla="*/ 2147483647 w 633"/>
              <a:gd name="T11" fmla="*/ 2147483647 h 397"/>
              <a:gd name="T12" fmla="*/ 2147483647 w 633"/>
              <a:gd name="T13" fmla="*/ 2147483647 h 397"/>
              <a:gd name="T14" fmla="*/ 2147483647 w 633"/>
              <a:gd name="T15" fmla="*/ 2147483647 h 397"/>
              <a:gd name="T16" fmla="*/ 2147483647 w 633"/>
              <a:gd name="T17" fmla="*/ 2147483647 h 397"/>
              <a:gd name="T18" fmla="*/ 2147483647 w 633"/>
              <a:gd name="T19" fmla="*/ 2147483647 h 397"/>
              <a:gd name="T20" fmla="*/ 2147483647 w 633"/>
              <a:gd name="T21" fmla="*/ 2147483647 h 397"/>
              <a:gd name="T22" fmla="*/ 2147483647 w 633"/>
              <a:gd name="T23" fmla="*/ 0 h 397"/>
              <a:gd name="T24" fmla="*/ 2147483647 w 633"/>
              <a:gd name="T25" fmla="*/ 2147483647 h 397"/>
              <a:gd name="T26" fmla="*/ 2147483647 w 633"/>
              <a:gd name="T27" fmla="*/ 2147483647 h 397"/>
              <a:gd name="T28" fmla="*/ 0 w 633"/>
              <a:gd name="T29" fmla="*/ 2147483647 h 397"/>
              <a:gd name="T30" fmla="*/ 2147483647 w 633"/>
              <a:gd name="T31" fmla="*/ 2147483647 h 397"/>
              <a:gd name="T32" fmla="*/ 2147483647 w 633"/>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3"/>
              <a:gd name="T52" fmla="*/ 0 h 397"/>
              <a:gd name="T53" fmla="*/ 633 w 633"/>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3" h="397">
                <a:moveTo>
                  <a:pt x="49" y="397"/>
                </a:moveTo>
                <a:lnTo>
                  <a:pt x="154" y="378"/>
                </a:lnTo>
                <a:lnTo>
                  <a:pt x="536" y="308"/>
                </a:lnTo>
                <a:lnTo>
                  <a:pt x="551" y="291"/>
                </a:lnTo>
                <a:lnTo>
                  <a:pt x="574" y="291"/>
                </a:lnTo>
                <a:lnTo>
                  <a:pt x="598" y="273"/>
                </a:lnTo>
                <a:lnTo>
                  <a:pt x="633" y="228"/>
                </a:lnTo>
                <a:lnTo>
                  <a:pt x="572" y="178"/>
                </a:lnTo>
                <a:lnTo>
                  <a:pt x="570" y="133"/>
                </a:lnTo>
                <a:lnTo>
                  <a:pt x="598" y="68"/>
                </a:lnTo>
                <a:lnTo>
                  <a:pt x="557" y="45"/>
                </a:lnTo>
                <a:lnTo>
                  <a:pt x="511" y="0"/>
                </a:lnTo>
                <a:lnTo>
                  <a:pt x="89" y="78"/>
                </a:lnTo>
                <a:lnTo>
                  <a:pt x="68" y="45"/>
                </a:lnTo>
                <a:lnTo>
                  <a:pt x="0" y="97"/>
                </a:lnTo>
                <a:lnTo>
                  <a:pt x="49" y="397"/>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76" name="Freeform 52"/>
          <p:cNvSpPr>
            <a:spLocks/>
          </p:cNvSpPr>
          <p:nvPr/>
        </p:nvSpPr>
        <p:spPr bwMode="auto">
          <a:xfrm>
            <a:off x="7580313" y="2846388"/>
            <a:ext cx="184150" cy="4000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8" y="223"/>
                </a:moveTo>
                <a:lnTo>
                  <a:pt x="32" y="205"/>
                </a:lnTo>
                <a:lnTo>
                  <a:pt x="67" y="160"/>
                </a:lnTo>
                <a:lnTo>
                  <a:pt x="6" y="110"/>
                </a:lnTo>
                <a:lnTo>
                  <a:pt x="4" y="65"/>
                </a:lnTo>
                <a:lnTo>
                  <a:pt x="32" y="0"/>
                </a:lnTo>
                <a:lnTo>
                  <a:pt x="126" y="31"/>
                </a:lnTo>
                <a:lnTo>
                  <a:pt x="126" y="44"/>
                </a:lnTo>
                <a:lnTo>
                  <a:pt x="116" y="80"/>
                </a:lnTo>
                <a:lnTo>
                  <a:pt x="107" y="88"/>
                </a:lnTo>
                <a:lnTo>
                  <a:pt x="103" y="107"/>
                </a:lnTo>
                <a:lnTo>
                  <a:pt x="114" y="112"/>
                </a:lnTo>
                <a:lnTo>
                  <a:pt x="137" y="107"/>
                </a:lnTo>
                <a:lnTo>
                  <a:pt x="137" y="162"/>
                </a:lnTo>
                <a:lnTo>
                  <a:pt x="137" y="196"/>
                </a:lnTo>
                <a:lnTo>
                  <a:pt x="137" y="215"/>
                </a:lnTo>
                <a:lnTo>
                  <a:pt x="129" y="232"/>
                </a:lnTo>
                <a:lnTo>
                  <a:pt x="120" y="232"/>
                </a:lnTo>
                <a:lnTo>
                  <a:pt x="124" y="249"/>
                </a:lnTo>
                <a:lnTo>
                  <a:pt x="90" y="325"/>
                </a:lnTo>
                <a:lnTo>
                  <a:pt x="80" y="325"/>
                </a:lnTo>
                <a:lnTo>
                  <a:pt x="78" y="297"/>
                </a:lnTo>
                <a:lnTo>
                  <a:pt x="53" y="297"/>
                </a:lnTo>
                <a:lnTo>
                  <a:pt x="6" y="266"/>
                </a:lnTo>
                <a:lnTo>
                  <a:pt x="0" y="240"/>
                </a:lnTo>
                <a:lnTo>
                  <a:pt x="8" y="223"/>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77" name="Freeform 53"/>
          <p:cNvSpPr>
            <a:spLocks/>
          </p:cNvSpPr>
          <p:nvPr/>
        </p:nvSpPr>
        <p:spPr bwMode="auto">
          <a:xfrm>
            <a:off x="7715250" y="2943225"/>
            <a:ext cx="26988" cy="34925"/>
          </a:xfrm>
          <a:custGeom>
            <a:avLst/>
            <a:gdLst>
              <a:gd name="T0" fmla="*/ 0 w 19"/>
              <a:gd name="T1" fmla="*/ 2147483647 h 27"/>
              <a:gd name="T2" fmla="*/ 2147483647 w 19"/>
              <a:gd name="T3" fmla="*/ 2147483647 h 27"/>
              <a:gd name="T4" fmla="*/ 2147483647 w 19"/>
              <a:gd name="T5" fmla="*/ 0 h 27"/>
              <a:gd name="T6" fmla="*/ 2147483647 w 19"/>
              <a:gd name="T7" fmla="*/ 2147483647 h 27"/>
              <a:gd name="T8" fmla="*/ 0 w 19"/>
              <a:gd name="T9" fmla="*/ 2147483647 h 27"/>
              <a:gd name="T10" fmla="*/ 0 w 19"/>
              <a:gd name="T11" fmla="*/ 2147483647 h 27"/>
              <a:gd name="T12" fmla="*/ 0 w 19"/>
              <a:gd name="T13" fmla="*/ 2147483647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0" y="27"/>
                </a:moveTo>
                <a:lnTo>
                  <a:pt x="4" y="8"/>
                </a:lnTo>
                <a:lnTo>
                  <a:pt x="13" y="0"/>
                </a:lnTo>
                <a:lnTo>
                  <a:pt x="19" y="6"/>
                </a:lnTo>
                <a:lnTo>
                  <a:pt x="0" y="27"/>
                </a:lnTo>
                <a:close/>
              </a:path>
            </a:pathLst>
          </a:custGeom>
          <a:noFill/>
          <a:ln w="25400">
            <a:solidFill>
              <a:schemeClr val="tx1"/>
            </a:solidFill>
            <a:round/>
            <a:headEnd/>
            <a:tailEnd/>
          </a:ln>
        </p:spPr>
        <p:txBody>
          <a:bodyPr/>
          <a:lstStyle/>
          <a:p>
            <a:endParaRPr lang="en-US" dirty="0">
              <a:latin typeface="Helvetica Neue Light"/>
              <a:cs typeface="Helvetica Neue Light"/>
            </a:endParaRPr>
          </a:p>
        </p:txBody>
      </p:sp>
      <p:grpSp>
        <p:nvGrpSpPr>
          <p:cNvPr id="18478" name="Group 54"/>
          <p:cNvGrpSpPr>
            <a:grpSpLocks/>
          </p:cNvGrpSpPr>
          <p:nvPr/>
        </p:nvGrpSpPr>
        <p:grpSpPr bwMode="auto">
          <a:xfrm>
            <a:off x="6915150" y="2222500"/>
            <a:ext cx="1100138" cy="733425"/>
            <a:chOff x="4356" y="1112"/>
            <a:chExt cx="693" cy="462"/>
          </a:xfrm>
          <a:solidFill>
            <a:srgbClr val="AC862E"/>
          </a:solidFill>
        </p:grpSpPr>
        <p:sp>
          <p:nvSpPr>
            <p:cNvPr id="18571" name="Freeform 55"/>
            <p:cNvSpPr>
              <a:spLocks/>
            </p:cNvSpPr>
            <p:nvPr/>
          </p:nvSpPr>
          <p:spPr bwMode="auto">
            <a:xfrm>
              <a:off x="4356" y="1112"/>
              <a:ext cx="545" cy="437"/>
            </a:xfrm>
            <a:custGeom>
              <a:avLst/>
              <a:gdLst>
                <a:gd name="T0" fmla="*/ 7 w 648"/>
                <a:gd name="T1" fmla="*/ 87 h 564"/>
                <a:gd name="T2" fmla="*/ 132 w 648"/>
                <a:gd name="T3" fmla="*/ 74 h 564"/>
                <a:gd name="T4" fmla="*/ 146 w 648"/>
                <a:gd name="T5" fmla="*/ 81 h 564"/>
                <a:gd name="T6" fmla="*/ 158 w 648"/>
                <a:gd name="T7" fmla="*/ 85 h 564"/>
                <a:gd name="T8" fmla="*/ 186 w 648"/>
                <a:gd name="T9" fmla="*/ 90 h 564"/>
                <a:gd name="T10" fmla="*/ 188 w 648"/>
                <a:gd name="T11" fmla="*/ 95 h 564"/>
                <a:gd name="T12" fmla="*/ 193 w 648"/>
                <a:gd name="T13" fmla="*/ 89 h 564"/>
                <a:gd name="T14" fmla="*/ 193 w 648"/>
                <a:gd name="T15" fmla="*/ 81 h 564"/>
                <a:gd name="T16" fmla="*/ 188 w 648"/>
                <a:gd name="T17" fmla="*/ 65 h 564"/>
                <a:gd name="T18" fmla="*/ 188 w 648"/>
                <a:gd name="T19" fmla="*/ 50 h 564"/>
                <a:gd name="T20" fmla="*/ 175 w 648"/>
                <a:gd name="T21" fmla="*/ 26 h 564"/>
                <a:gd name="T22" fmla="*/ 172 w 648"/>
                <a:gd name="T23" fmla="*/ 16 h 564"/>
                <a:gd name="T24" fmla="*/ 163 w 648"/>
                <a:gd name="T25" fmla="*/ 0 h 564"/>
                <a:gd name="T26" fmla="*/ 123 w 648"/>
                <a:gd name="T27" fmla="*/ 5 h 564"/>
                <a:gd name="T28" fmla="*/ 100 w 648"/>
                <a:gd name="T29" fmla="*/ 19 h 564"/>
                <a:gd name="T30" fmla="*/ 99 w 648"/>
                <a:gd name="T31" fmla="*/ 22 h 564"/>
                <a:gd name="T32" fmla="*/ 87 w 648"/>
                <a:gd name="T33" fmla="*/ 30 h 564"/>
                <a:gd name="T34" fmla="*/ 89 w 648"/>
                <a:gd name="T35" fmla="*/ 33 h 564"/>
                <a:gd name="T36" fmla="*/ 92 w 648"/>
                <a:gd name="T37" fmla="*/ 36 h 564"/>
                <a:gd name="T38" fmla="*/ 90 w 648"/>
                <a:gd name="T39" fmla="*/ 36 h 564"/>
                <a:gd name="T40" fmla="*/ 94 w 648"/>
                <a:gd name="T41" fmla="*/ 39 h 564"/>
                <a:gd name="T42" fmla="*/ 95 w 648"/>
                <a:gd name="T43" fmla="*/ 42 h 564"/>
                <a:gd name="T44" fmla="*/ 82 w 648"/>
                <a:gd name="T45" fmla="*/ 49 h 564"/>
                <a:gd name="T46" fmla="*/ 64 w 648"/>
                <a:gd name="T47" fmla="*/ 52 h 564"/>
                <a:gd name="T48" fmla="*/ 59 w 648"/>
                <a:gd name="T49" fmla="*/ 53 h 564"/>
                <a:gd name="T50" fmla="*/ 51 w 648"/>
                <a:gd name="T51" fmla="*/ 52 h 564"/>
                <a:gd name="T52" fmla="*/ 31 w 648"/>
                <a:gd name="T53" fmla="*/ 53 h 564"/>
                <a:gd name="T54" fmla="*/ 15 w 648"/>
                <a:gd name="T55" fmla="*/ 57 h 564"/>
                <a:gd name="T56" fmla="*/ 15 w 648"/>
                <a:gd name="T57" fmla="*/ 61 h 564"/>
                <a:gd name="T58" fmla="*/ 19 w 648"/>
                <a:gd name="T59" fmla="*/ 64 h 564"/>
                <a:gd name="T60" fmla="*/ 20 w 648"/>
                <a:gd name="T61" fmla="*/ 64 h 564"/>
                <a:gd name="T62" fmla="*/ 24 w 648"/>
                <a:gd name="T63" fmla="*/ 68 h 564"/>
                <a:gd name="T64" fmla="*/ 20 w 648"/>
                <a:gd name="T65" fmla="*/ 69 h 564"/>
                <a:gd name="T66" fmla="*/ 17 w 648"/>
                <a:gd name="T67" fmla="*/ 73 h 564"/>
                <a:gd name="T68" fmla="*/ 0 w 648"/>
                <a:gd name="T69" fmla="*/ 81 h 564"/>
                <a:gd name="T70" fmla="*/ 7 w 648"/>
                <a:gd name="T71" fmla="*/ 87 h 564"/>
                <a:gd name="T72" fmla="*/ 7 w 648"/>
                <a:gd name="T73" fmla="*/ 8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4"/>
                <a:gd name="T113" fmla="*/ 648 w 648"/>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4">
                  <a:moveTo>
                    <a:pt x="21" y="517"/>
                  </a:moveTo>
                  <a:lnTo>
                    <a:pt x="443" y="439"/>
                  </a:lnTo>
                  <a:lnTo>
                    <a:pt x="489" y="484"/>
                  </a:lnTo>
                  <a:lnTo>
                    <a:pt x="530" y="507"/>
                  </a:lnTo>
                  <a:lnTo>
                    <a:pt x="624" y="538"/>
                  </a:lnTo>
                  <a:lnTo>
                    <a:pt x="631" y="564"/>
                  </a:lnTo>
                  <a:lnTo>
                    <a:pt x="646" y="530"/>
                  </a:lnTo>
                  <a:lnTo>
                    <a:pt x="648" y="481"/>
                  </a:lnTo>
                  <a:lnTo>
                    <a:pt x="631" y="391"/>
                  </a:lnTo>
                  <a:lnTo>
                    <a:pt x="629" y="296"/>
                  </a:lnTo>
                  <a:lnTo>
                    <a:pt x="586" y="157"/>
                  </a:lnTo>
                  <a:lnTo>
                    <a:pt x="578" y="97"/>
                  </a:lnTo>
                  <a:lnTo>
                    <a:pt x="549" y="0"/>
                  </a:lnTo>
                  <a:lnTo>
                    <a:pt x="413" y="30"/>
                  </a:lnTo>
                  <a:lnTo>
                    <a:pt x="337" y="112"/>
                  </a:lnTo>
                  <a:lnTo>
                    <a:pt x="333" y="133"/>
                  </a:lnTo>
                  <a:lnTo>
                    <a:pt x="289" y="180"/>
                  </a:lnTo>
                  <a:lnTo>
                    <a:pt x="300" y="197"/>
                  </a:lnTo>
                  <a:lnTo>
                    <a:pt x="308" y="211"/>
                  </a:lnTo>
                  <a:lnTo>
                    <a:pt x="302" y="214"/>
                  </a:lnTo>
                  <a:lnTo>
                    <a:pt x="316" y="233"/>
                  </a:lnTo>
                  <a:lnTo>
                    <a:pt x="318" y="251"/>
                  </a:lnTo>
                  <a:lnTo>
                    <a:pt x="276" y="289"/>
                  </a:lnTo>
                  <a:lnTo>
                    <a:pt x="213" y="308"/>
                  </a:lnTo>
                  <a:lnTo>
                    <a:pt x="198" y="319"/>
                  </a:lnTo>
                  <a:lnTo>
                    <a:pt x="173" y="309"/>
                  </a:lnTo>
                  <a:lnTo>
                    <a:pt x="105" y="317"/>
                  </a:lnTo>
                  <a:lnTo>
                    <a:pt x="51" y="338"/>
                  </a:lnTo>
                  <a:lnTo>
                    <a:pt x="51" y="363"/>
                  </a:lnTo>
                  <a:lnTo>
                    <a:pt x="63" y="382"/>
                  </a:lnTo>
                  <a:lnTo>
                    <a:pt x="70" y="380"/>
                  </a:lnTo>
                  <a:lnTo>
                    <a:pt x="78" y="403"/>
                  </a:lnTo>
                  <a:lnTo>
                    <a:pt x="65" y="412"/>
                  </a:lnTo>
                  <a:lnTo>
                    <a:pt x="57" y="431"/>
                  </a:lnTo>
                  <a:lnTo>
                    <a:pt x="0" y="484"/>
                  </a:lnTo>
                  <a:lnTo>
                    <a:pt x="21" y="517"/>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sp>
          <p:nvSpPr>
            <p:cNvPr id="18572" name="Freeform 56"/>
            <p:cNvSpPr>
              <a:spLocks/>
            </p:cNvSpPr>
            <p:nvPr/>
          </p:nvSpPr>
          <p:spPr bwMode="auto">
            <a:xfrm>
              <a:off x="4879" y="1484"/>
              <a:ext cx="170" cy="90"/>
            </a:xfrm>
            <a:custGeom>
              <a:avLst/>
              <a:gdLst>
                <a:gd name="T0" fmla="*/ 5 w 201"/>
                <a:gd name="T1" fmla="*/ 21 h 115"/>
                <a:gd name="T2" fmla="*/ 26 w 201"/>
                <a:gd name="T3" fmla="*/ 13 h 115"/>
                <a:gd name="T4" fmla="*/ 41 w 201"/>
                <a:gd name="T5" fmla="*/ 10 h 115"/>
                <a:gd name="T6" fmla="*/ 25 w 201"/>
                <a:gd name="T7" fmla="*/ 16 h 115"/>
                <a:gd name="T8" fmla="*/ 27 w 201"/>
                <a:gd name="T9" fmla="*/ 16 h 115"/>
                <a:gd name="T10" fmla="*/ 51 w 201"/>
                <a:gd name="T11" fmla="*/ 7 h 115"/>
                <a:gd name="T12" fmla="*/ 63 w 201"/>
                <a:gd name="T13" fmla="*/ 2 h 115"/>
                <a:gd name="T14" fmla="*/ 61 w 201"/>
                <a:gd name="T15" fmla="*/ 0 h 115"/>
                <a:gd name="T16" fmla="*/ 51 w 201"/>
                <a:gd name="T17" fmla="*/ 3 h 115"/>
                <a:gd name="T18" fmla="*/ 49 w 201"/>
                <a:gd name="T19" fmla="*/ 3 h 115"/>
                <a:gd name="T20" fmla="*/ 44 w 201"/>
                <a:gd name="T21" fmla="*/ 7 h 115"/>
                <a:gd name="T22" fmla="*/ 41 w 201"/>
                <a:gd name="T23" fmla="*/ 7 h 115"/>
                <a:gd name="T24" fmla="*/ 49 w 201"/>
                <a:gd name="T25" fmla="*/ 0 h 115"/>
                <a:gd name="T26" fmla="*/ 41 w 201"/>
                <a:gd name="T27" fmla="*/ 5 h 115"/>
                <a:gd name="T28" fmla="*/ 13 w 201"/>
                <a:gd name="T29" fmla="*/ 11 h 115"/>
                <a:gd name="T30" fmla="*/ 7 w 201"/>
                <a:gd name="T31" fmla="*/ 15 h 115"/>
                <a:gd name="T32" fmla="*/ 3 w 201"/>
                <a:gd name="T33" fmla="*/ 16 h 115"/>
                <a:gd name="T34" fmla="*/ 0 w 201"/>
                <a:gd name="T35" fmla="*/ 18 h 115"/>
                <a:gd name="T36" fmla="*/ 5 w 201"/>
                <a:gd name="T37" fmla="*/ 21 h 115"/>
                <a:gd name="T38" fmla="*/ 5 w 201"/>
                <a:gd name="T39" fmla="*/ 21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1"/>
                <a:gd name="T61" fmla="*/ 0 h 115"/>
                <a:gd name="T62" fmla="*/ 201 w 201"/>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1" h="115">
                  <a:moveTo>
                    <a:pt x="15" y="115"/>
                  </a:moveTo>
                  <a:lnTo>
                    <a:pt x="85" y="76"/>
                  </a:lnTo>
                  <a:lnTo>
                    <a:pt x="133" y="53"/>
                  </a:lnTo>
                  <a:lnTo>
                    <a:pt x="83" y="89"/>
                  </a:lnTo>
                  <a:lnTo>
                    <a:pt x="87" y="91"/>
                  </a:lnTo>
                  <a:lnTo>
                    <a:pt x="163" y="39"/>
                  </a:lnTo>
                  <a:lnTo>
                    <a:pt x="201" y="5"/>
                  </a:lnTo>
                  <a:lnTo>
                    <a:pt x="197" y="0"/>
                  </a:lnTo>
                  <a:lnTo>
                    <a:pt x="163" y="19"/>
                  </a:lnTo>
                  <a:lnTo>
                    <a:pt x="159" y="17"/>
                  </a:lnTo>
                  <a:lnTo>
                    <a:pt x="142" y="39"/>
                  </a:lnTo>
                  <a:lnTo>
                    <a:pt x="131" y="39"/>
                  </a:lnTo>
                  <a:lnTo>
                    <a:pt x="158" y="0"/>
                  </a:lnTo>
                  <a:lnTo>
                    <a:pt x="131" y="28"/>
                  </a:lnTo>
                  <a:lnTo>
                    <a:pt x="40" y="60"/>
                  </a:lnTo>
                  <a:lnTo>
                    <a:pt x="23" y="83"/>
                  </a:lnTo>
                  <a:lnTo>
                    <a:pt x="7" y="87"/>
                  </a:lnTo>
                  <a:lnTo>
                    <a:pt x="0" y="104"/>
                  </a:lnTo>
                  <a:lnTo>
                    <a:pt x="15" y="115"/>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grpSp>
      <p:sp>
        <p:nvSpPr>
          <p:cNvPr id="18479" name="Freeform 57"/>
          <p:cNvSpPr>
            <a:spLocks/>
          </p:cNvSpPr>
          <p:nvPr/>
        </p:nvSpPr>
        <p:spPr bwMode="auto">
          <a:xfrm>
            <a:off x="7758113" y="2660650"/>
            <a:ext cx="252412" cy="212725"/>
          </a:xfrm>
          <a:custGeom>
            <a:avLst/>
            <a:gdLst>
              <a:gd name="T0" fmla="*/ 2147483647 w 188"/>
              <a:gd name="T1" fmla="*/ 2147483647 h 175"/>
              <a:gd name="T2" fmla="*/ 2147483647 w 188"/>
              <a:gd name="T3" fmla="*/ 2147483647 h 175"/>
              <a:gd name="T4" fmla="*/ 2147483647 w 188"/>
              <a:gd name="T5" fmla="*/ 2147483647 h 175"/>
              <a:gd name="T6" fmla="*/ 2147483647 w 188"/>
              <a:gd name="T7" fmla="*/ 2147483647 h 175"/>
              <a:gd name="T8" fmla="*/ 2147483647 w 188"/>
              <a:gd name="T9" fmla="*/ 2147483647 h 175"/>
              <a:gd name="T10" fmla="*/ 2147483647 w 188"/>
              <a:gd name="T11" fmla="*/ 2147483647 h 175"/>
              <a:gd name="T12" fmla="*/ 2147483647 w 188"/>
              <a:gd name="T13" fmla="*/ 2147483647 h 175"/>
              <a:gd name="T14" fmla="*/ 2147483647 w 188"/>
              <a:gd name="T15" fmla="*/ 2147483647 h 175"/>
              <a:gd name="T16" fmla="*/ 2147483647 w 188"/>
              <a:gd name="T17" fmla="*/ 2147483647 h 175"/>
              <a:gd name="T18" fmla="*/ 2147483647 w 188"/>
              <a:gd name="T19" fmla="*/ 2147483647 h 175"/>
              <a:gd name="T20" fmla="*/ 2147483647 w 188"/>
              <a:gd name="T21" fmla="*/ 2147483647 h 175"/>
              <a:gd name="T22" fmla="*/ 2147483647 w 188"/>
              <a:gd name="T23" fmla="*/ 2147483647 h 175"/>
              <a:gd name="T24" fmla="*/ 2147483647 w 188"/>
              <a:gd name="T25" fmla="*/ 0 h 175"/>
              <a:gd name="T26" fmla="*/ 0 w 188"/>
              <a:gd name="T27" fmla="*/ 2147483647 h 175"/>
              <a:gd name="T28" fmla="*/ 2147483647 w 188"/>
              <a:gd name="T29" fmla="*/ 2147483647 h 175"/>
              <a:gd name="T30" fmla="*/ 2147483647 w 188"/>
              <a:gd name="T31" fmla="*/ 214748364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5"/>
              <a:gd name="T50" fmla="*/ 188 w 188"/>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5">
                <a:moveTo>
                  <a:pt x="17" y="126"/>
                </a:moveTo>
                <a:lnTo>
                  <a:pt x="15" y="175"/>
                </a:lnTo>
                <a:lnTo>
                  <a:pt x="31" y="171"/>
                </a:lnTo>
                <a:lnTo>
                  <a:pt x="67" y="145"/>
                </a:lnTo>
                <a:lnTo>
                  <a:pt x="78" y="122"/>
                </a:lnTo>
                <a:lnTo>
                  <a:pt x="86" y="126"/>
                </a:lnTo>
                <a:lnTo>
                  <a:pt x="135" y="112"/>
                </a:lnTo>
                <a:lnTo>
                  <a:pt x="135" y="105"/>
                </a:lnTo>
                <a:lnTo>
                  <a:pt x="145" y="108"/>
                </a:lnTo>
                <a:lnTo>
                  <a:pt x="154" y="101"/>
                </a:lnTo>
                <a:lnTo>
                  <a:pt x="168" y="99"/>
                </a:lnTo>
                <a:lnTo>
                  <a:pt x="188" y="89"/>
                </a:lnTo>
                <a:lnTo>
                  <a:pt x="169" y="0"/>
                </a:lnTo>
                <a:lnTo>
                  <a:pt x="0" y="36"/>
                </a:lnTo>
                <a:lnTo>
                  <a:pt x="17" y="126"/>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80" name="Freeform 58"/>
          <p:cNvSpPr>
            <a:spLocks/>
          </p:cNvSpPr>
          <p:nvPr/>
        </p:nvSpPr>
        <p:spPr bwMode="auto">
          <a:xfrm>
            <a:off x="7983538" y="2647950"/>
            <a:ext cx="112712" cy="120650"/>
          </a:xfrm>
          <a:custGeom>
            <a:avLst/>
            <a:gdLst>
              <a:gd name="T0" fmla="*/ 2147483647 w 84"/>
              <a:gd name="T1" fmla="*/ 2147483647 h 98"/>
              <a:gd name="T2" fmla="*/ 2147483647 w 84"/>
              <a:gd name="T3" fmla="*/ 2147483647 h 98"/>
              <a:gd name="T4" fmla="*/ 2147483647 w 84"/>
              <a:gd name="T5" fmla="*/ 2147483647 h 98"/>
              <a:gd name="T6" fmla="*/ 2147483647 w 84"/>
              <a:gd name="T7" fmla="*/ 2147483647 h 98"/>
              <a:gd name="T8" fmla="*/ 2147483647 w 84"/>
              <a:gd name="T9" fmla="*/ 2147483647 h 98"/>
              <a:gd name="T10" fmla="*/ 2147483647 w 84"/>
              <a:gd name="T11" fmla="*/ 2147483647 h 98"/>
              <a:gd name="T12" fmla="*/ 2147483647 w 84"/>
              <a:gd name="T13" fmla="*/ 2147483647 h 98"/>
              <a:gd name="T14" fmla="*/ 2147483647 w 84"/>
              <a:gd name="T15" fmla="*/ 2147483647 h 98"/>
              <a:gd name="T16" fmla="*/ 2147483647 w 84"/>
              <a:gd name="T17" fmla="*/ 2147483647 h 98"/>
              <a:gd name="T18" fmla="*/ 2147483647 w 84"/>
              <a:gd name="T19" fmla="*/ 2147483647 h 98"/>
              <a:gd name="T20" fmla="*/ 2147483647 w 84"/>
              <a:gd name="T21" fmla="*/ 0 h 98"/>
              <a:gd name="T22" fmla="*/ 0 w 84"/>
              <a:gd name="T23" fmla="*/ 2147483647 h 98"/>
              <a:gd name="T24" fmla="*/ 2147483647 w 84"/>
              <a:gd name="T25" fmla="*/ 2147483647 h 98"/>
              <a:gd name="T26" fmla="*/ 2147483647 w 84"/>
              <a:gd name="T27" fmla="*/ 214748364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8"/>
              <a:gd name="T44" fmla="*/ 84 w 84"/>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8">
                <a:moveTo>
                  <a:pt x="19" y="98"/>
                </a:moveTo>
                <a:lnTo>
                  <a:pt x="54" y="85"/>
                </a:lnTo>
                <a:lnTo>
                  <a:pt x="56" y="45"/>
                </a:lnTo>
                <a:lnTo>
                  <a:pt x="65" y="55"/>
                </a:lnTo>
                <a:lnTo>
                  <a:pt x="67" y="74"/>
                </a:lnTo>
                <a:lnTo>
                  <a:pt x="75" y="72"/>
                </a:lnTo>
                <a:lnTo>
                  <a:pt x="84" y="55"/>
                </a:lnTo>
                <a:lnTo>
                  <a:pt x="75" y="34"/>
                </a:lnTo>
                <a:lnTo>
                  <a:pt x="56" y="30"/>
                </a:lnTo>
                <a:lnTo>
                  <a:pt x="42" y="3"/>
                </a:lnTo>
                <a:lnTo>
                  <a:pt x="31" y="0"/>
                </a:lnTo>
                <a:lnTo>
                  <a:pt x="0" y="9"/>
                </a:lnTo>
                <a:lnTo>
                  <a:pt x="19" y="98"/>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grpSp>
        <p:nvGrpSpPr>
          <p:cNvPr id="18481" name="Group 59"/>
          <p:cNvGrpSpPr>
            <a:grpSpLocks/>
          </p:cNvGrpSpPr>
          <p:nvPr/>
        </p:nvGrpSpPr>
        <p:grpSpPr bwMode="auto">
          <a:xfrm>
            <a:off x="7756525" y="2495550"/>
            <a:ext cx="484188" cy="246063"/>
            <a:chOff x="4886" y="1284"/>
            <a:chExt cx="305" cy="155"/>
          </a:xfrm>
          <a:solidFill>
            <a:srgbClr val="AC862E"/>
          </a:solidFill>
        </p:grpSpPr>
        <p:sp>
          <p:nvSpPr>
            <p:cNvPr id="18569" name="Freeform 60"/>
            <p:cNvSpPr>
              <a:spLocks/>
            </p:cNvSpPr>
            <p:nvPr/>
          </p:nvSpPr>
          <p:spPr bwMode="auto">
            <a:xfrm>
              <a:off x="4886" y="1284"/>
              <a:ext cx="305" cy="138"/>
            </a:xfrm>
            <a:custGeom>
              <a:avLst/>
              <a:gdLst>
                <a:gd name="T0" fmla="*/ 2 w 365"/>
                <a:gd name="T1" fmla="*/ 27 h 179"/>
                <a:gd name="T2" fmla="*/ 48 w 365"/>
                <a:gd name="T3" fmla="*/ 22 h 179"/>
                <a:gd name="T4" fmla="*/ 58 w 365"/>
                <a:gd name="T5" fmla="*/ 20 h 179"/>
                <a:gd name="T6" fmla="*/ 61 w 365"/>
                <a:gd name="T7" fmla="*/ 21 h 179"/>
                <a:gd name="T8" fmla="*/ 65 w 365"/>
                <a:gd name="T9" fmla="*/ 25 h 179"/>
                <a:gd name="T10" fmla="*/ 70 w 365"/>
                <a:gd name="T11" fmla="*/ 25 h 179"/>
                <a:gd name="T12" fmla="*/ 73 w 365"/>
                <a:gd name="T13" fmla="*/ 29 h 179"/>
                <a:gd name="T14" fmla="*/ 76 w 365"/>
                <a:gd name="T15" fmla="*/ 29 h 179"/>
                <a:gd name="T16" fmla="*/ 80 w 365"/>
                <a:gd name="T17" fmla="*/ 25 h 179"/>
                <a:gd name="T18" fmla="*/ 82 w 365"/>
                <a:gd name="T19" fmla="*/ 23 h 179"/>
                <a:gd name="T20" fmla="*/ 86 w 365"/>
                <a:gd name="T21" fmla="*/ 27 h 179"/>
                <a:gd name="T22" fmla="*/ 104 w 365"/>
                <a:gd name="T23" fmla="*/ 23 h 179"/>
                <a:gd name="T24" fmla="*/ 103 w 365"/>
                <a:gd name="T25" fmla="*/ 19 h 179"/>
                <a:gd name="T26" fmla="*/ 98 w 365"/>
                <a:gd name="T27" fmla="*/ 15 h 179"/>
                <a:gd name="T28" fmla="*/ 94 w 365"/>
                <a:gd name="T29" fmla="*/ 14 h 179"/>
                <a:gd name="T30" fmla="*/ 92 w 365"/>
                <a:gd name="T31" fmla="*/ 14 h 179"/>
                <a:gd name="T32" fmla="*/ 93 w 365"/>
                <a:gd name="T33" fmla="*/ 15 h 179"/>
                <a:gd name="T34" fmla="*/ 97 w 365"/>
                <a:gd name="T35" fmla="*/ 15 h 179"/>
                <a:gd name="T36" fmla="*/ 98 w 365"/>
                <a:gd name="T37" fmla="*/ 20 h 179"/>
                <a:gd name="T38" fmla="*/ 91 w 365"/>
                <a:gd name="T39" fmla="*/ 22 h 179"/>
                <a:gd name="T40" fmla="*/ 80 w 365"/>
                <a:gd name="T41" fmla="*/ 18 h 179"/>
                <a:gd name="T42" fmla="*/ 76 w 365"/>
                <a:gd name="T43" fmla="*/ 14 h 179"/>
                <a:gd name="T44" fmla="*/ 71 w 365"/>
                <a:gd name="T45" fmla="*/ 12 h 179"/>
                <a:gd name="T46" fmla="*/ 70 w 365"/>
                <a:gd name="T47" fmla="*/ 14 h 179"/>
                <a:gd name="T48" fmla="*/ 66 w 365"/>
                <a:gd name="T49" fmla="*/ 12 h 179"/>
                <a:gd name="T50" fmla="*/ 70 w 365"/>
                <a:gd name="T51" fmla="*/ 8 h 179"/>
                <a:gd name="T52" fmla="*/ 73 w 365"/>
                <a:gd name="T53" fmla="*/ 5 h 179"/>
                <a:gd name="T54" fmla="*/ 67 w 365"/>
                <a:gd name="T55" fmla="*/ 0 h 179"/>
                <a:gd name="T56" fmla="*/ 58 w 365"/>
                <a:gd name="T57" fmla="*/ 4 h 179"/>
                <a:gd name="T58" fmla="*/ 23 w 365"/>
                <a:gd name="T59" fmla="*/ 9 h 179"/>
                <a:gd name="T60" fmla="*/ 0 w 365"/>
                <a:gd name="T61" fmla="*/ 12 h 179"/>
                <a:gd name="T62" fmla="*/ 2 w 365"/>
                <a:gd name="T63" fmla="*/ 27 h 179"/>
                <a:gd name="T64" fmla="*/ 2 w 365"/>
                <a:gd name="T65" fmla="*/ 2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79"/>
                <a:gd name="T101" fmla="*/ 365 w 365"/>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79">
                  <a:moveTo>
                    <a:pt x="2" y="169"/>
                  </a:moveTo>
                  <a:lnTo>
                    <a:pt x="171" y="133"/>
                  </a:lnTo>
                  <a:lnTo>
                    <a:pt x="202" y="124"/>
                  </a:lnTo>
                  <a:lnTo>
                    <a:pt x="213" y="127"/>
                  </a:lnTo>
                  <a:lnTo>
                    <a:pt x="227" y="154"/>
                  </a:lnTo>
                  <a:lnTo>
                    <a:pt x="246" y="158"/>
                  </a:lnTo>
                  <a:lnTo>
                    <a:pt x="255" y="179"/>
                  </a:lnTo>
                  <a:lnTo>
                    <a:pt x="268" y="179"/>
                  </a:lnTo>
                  <a:lnTo>
                    <a:pt x="282" y="160"/>
                  </a:lnTo>
                  <a:lnTo>
                    <a:pt x="286" y="143"/>
                  </a:lnTo>
                  <a:lnTo>
                    <a:pt x="301" y="165"/>
                  </a:lnTo>
                  <a:lnTo>
                    <a:pt x="365" y="144"/>
                  </a:lnTo>
                  <a:lnTo>
                    <a:pt x="363" y="120"/>
                  </a:lnTo>
                  <a:lnTo>
                    <a:pt x="344" y="87"/>
                  </a:lnTo>
                  <a:lnTo>
                    <a:pt x="333" y="84"/>
                  </a:lnTo>
                  <a:lnTo>
                    <a:pt x="324" y="84"/>
                  </a:lnTo>
                  <a:lnTo>
                    <a:pt x="325" y="91"/>
                  </a:lnTo>
                  <a:lnTo>
                    <a:pt x="341" y="93"/>
                  </a:lnTo>
                  <a:lnTo>
                    <a:pt x="346" y="124"/>
                  </a:lnTo>
                  <a:lnTo>
                    <a:pt x="320" y="135"/>
                  </a:lnTo>
                  <a:lnTo>
                    <a:pt x="282" y="110"/>
                  </a:lnTo>
                  <a:lnTo>
                    <a:pt x="268" y="84"/>
                  </a:lnTo>
                  <a:lnTo>
                    <a:pt x="251" y="74"/>
                  </a:lnTo>
                  <a:lnTo>
                    <a:pt x="249" y="84"/>
                  </a:lnTo>
                  <a:lnTo>
                    <a:pt x="234" y="68"/>
                  </a:lnTo>
                  <a:lnTo>
                    <a:pt x="247" y="49"/>
                  </a:lnTo>
                  <a:lnTo>
                    <a:pt x="259" y="30"/>
                  </a:lnTo>
                  <a:lnTo>
                    <a:pt x="236" y="0"/>
                  </a:lnTo>
                  <a:lnTo>
                    <a:pt x="202" y="25"/>
                  </a:lnTo>
                  <a:lnTo>
                    <a:pt x="80" y="57"/>
                  </a:lnTo>
                  <a:lnTo>
                    <a:pt x="0" y="74"/>
                  </a:lnTo>
                  <a:lnTo>
                    <a:pt x="2" y="169"/>
                  </a:lnTo>
                  <a:close/>
                </a:path>
              </a:pathLst>
            </a:custGeom>
            <a:grpFill/>
            <a:ln w="25400">
              <a:solidFill>
                <a:schemeClr val="tx1"/>
              </a:solidFill>
              <a:round/>
              <a:headEnd/>
              <a:tailEnd/>
            </a:ln>
            <a:extLst/>
          </p:spPr>
          <p:txBody>
            <a:bodyPr/>
            <a:lstStyle/>
            <a:p>
              <a:pPr defTabSz="457200" eaLnBrk="1" hangingPunct="1">
                <a:defRPr/>
              </a:pPr>
              <a:endParaRPr lang="en-US" sz="1800" dirty="0">
                <a:latin typeface="Helvetica Neue Light"/>
                <a:cs typeface="Helvetica Neue Light"/>
              </a:endParaRPr>
            </a:p>
          </p:txBody>
        </p:sp>
        <p:sp>
          <p:nvSpPr>
            <p:cNvPr id="18570" name="Freeform 61"/>
            <p:cNvSpPr>
              <a:spLocks/>
            </p:cNvSpPr>
            <p:nvPr/>
          </p:nvSpPr>
          <p:spPr bwMode="auto">
            <a:xfrm>
              <a:off x="5132" y="1419"/>
              <a:ext cx="27" cy="20"/>
            </a:xfrm>
            <a:custGeom>
              <a:avLst/>
              <a:gdLst>
                <a:gd name="T0" fmla="*/ 0 w 32"/>
                <a:gd name="T1" fmla="*/ 5 h 25"/>
                <a:gd name="T2" fmla="*/ 4 w 32"/>
                <a:gd name="T3" fmla="*/ 0 h 25"/>
                <a:gd name="T4" fmla="*/ 10 w 32"/>
                <a:gd name="T5" fmla="*/ 2 h 25"/>
                <a:gd name="T6" fmla="*/ 0 w 32"/>
                <a:gd name="T7" fmla="*/ 5 h 25"/>
                <a:gd name="T8" fmla="*/ 0 w 32"/>
                <a:gd name="T9" fmla="*/ 5 h 25"/>
                <a:gd name="T10" fmla="*/ 0 w 32"/>
                <a:gd name="T11" fmla="*/ 5 h 25"/>
                <a:gd name="T12" fmla="*/ 0 60000 65536"/>
                <a:gd name="T13" fmla="*/ 0 60000 65536"/>
                <a:gd name="T14" fmla="*/ 0 60000 65536"/>
                <a:gd name="T15" fmla="*/ 0 60000 65536"/>
                <a:gd name="T16" fmla="*/ 0 60000 65536"/>
                <a:gd name="T17" fmla="*/ 0 60000 65536"/>
                <a:gd name="T18" fmla="*/ 0 w 32"/>
                <a:gd name="T19" fmla="*/ 0 h 25"/>
                <a:gd name="T20" fmla="*/ 32 w 3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2" h="25">
                  <a:moveTo>
                    <a:pt x="0" y="25"/>
                  </a:moveTo>
                  <a:lnTo>
                    <a:pt x="13" y="0"/>
                  </a:lnTo>
                  <a:lnTo>
                    <a:pt x="32" y="11"/>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lang="en-US" sz="1800" dirty="0">
                <a:latin typeface="Helvetica Neue Light"/>
                <a:cs typeface="Helvetica Neue Light"/>
              </a:endParaRPr>
            </a:p>
          </p:txBody>
        </p:sp>
      </p:grpSp>
      <p:sp>
        <p:nvSpPr>
          <p:cNvPr id="18482" name="Freeform 62"/>
          <p:cNvSpPr>
            <a:spLocks/>
          </p:cNvSpPr>
          <p:nvPr/>
        </p:nvSpPr>
        <p:spPr bwMode="auto">
          <a:xfrm>
            <a:off x="7650163" y="2171700"/>
            <a:ext cx="233362" cy="414338"/>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83" name="Freeform 63"/>
          <p:cNvSpPr>
            <a:spLocks/>
          </p:cNvSpPr>
          <p:nvPr/>
        </p:nvSpPr>
        <p:spPr bwMode="auto">
          <a:xfrm>
            <a:off x="7854950" y="2109788"/>
            <a:ext cx="215900" cy="457200"/>
          </a:xfrm>
          <a:custGeom>
            <a:avLst/>
            <a:gdLst>
              <a:gd name="T0" fmla="*/ 0 w 164"/>
              <a:gd name="T1" fmla="*/ 2147483647 h 371"/>
              <a:gd name="T2" fmla="*/ 2147483647 w 164"/>
              <a:gd name="T3" fmla="*/ 2147483647 h 371"/>
              <a:gd name="T4" fmla="*/ 2147483647 w 164"/>
              <a:gd name="T5" fmla="*/ 2147483647 h 371"/>
              <a:gd name="T6" fmla="*/ 2147483647 w 164"/>
              <a:gd name="T7" fmla="*/ 2147483647 h 371"/>
              <a:gd name="T8" fmla="*/ 2147483647 w 164"/>
              <a:gd name="T9" fmla="*/ 0 h 371"/>
              <a:gd name="T10" fmla="*/ 2147483647 w 164"/>
              <a:gd name="T11" fmla="*/ 2147483647 h 371"/>
              <a:gd name="T12" fmla="*/ 2147483647 w 164"/>
              <a:gd name="T13" fmla="*/ 2147483647 h 371"/>
              <a:gd name="T14" fmla="*/ 2147483647 w 164"/>
              <a:gd name="T15" fmla="*/ 2147483647 h 371"/>
              <a:gd name="T16" fmla="*/ 2147483647 w 164"/>
              <a:gd name="T17" fmla="*/ 2147483647 h 371"/>
              <a:gd name="T18" fmla="*/ 2147483647 w 164"/>
              <a:gd name="T19" fmla="*/ 2147483647 h 371"/>
              <a:gd name="T20" fmla="*/ 0 w 164"/>
              <a:gd name="T21" fmla="*/ 2147483647 h 371"/>
              <a:gd name="T22" fmla="*/ 0 w 164"/>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371"/>
              <a:gd name="T38" fmla="*/ 164 w 164"/>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371">
                <a:moveTo>
                  <a:pt x="0" y="173"/>
                </a:moveTo>
                <a:lnTo>
                  <a:pt x="19" y="133"/>
                </a:lnTo>
                <a:lnTo>
                  <a:pt x="23" y="50"/>
                </a:lnTo>
                <a:lnTo>
                  <a:pt x="21" y="18"/>
                </a:lnTo>
                <a:lnTo>
                  <a:pt x="54" y="0"/>
                </a:lnTo>
                <a:lnTo>
                  <a:pt x="128" y="232"/>
                </a:lnTo>
                <a:lnTo>
                  <a:pt x="164" y="282"/>
                </a:lnTo>
                <a:lnTo>
                  <a:pt x="162" y="314"/>
                </a:lnTo>
                <a:lnTo>
                  <a:pt x="128" y="339"/>
                </a:lnTo>
                <a:lnTo>
                  <a:pt x="6" y="371"/>
                </a:lnTo>
                <a:lnTo>
                  <a:pt x="0" y="173"/>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sp>
        <p:nvSpPr>
          <p:cNvPr id="18484" name="Freeform 64"/>
          <p:cNvSpPr>
            <a:spLocks/>
          </p:cNvSpPr>
          <p:nvPr/>
        </p:nvSpPr>
        <p:spPr bwMode="auto">
          <a:xfrm>
            <a:off x="7924800" y="1703388"/>
            <a:ext cx="533400" cy="752475"/>
          </a:xfrm>
          <a:custGeom>
            <a:avLst/>
            <a:gdLst>
              <a:gd name="T0" fmla="*/ 0 w 399"/>
              <a:gd name="T1" fmla="*/ 2147483647 h 612"/>
              <a:gd name="T2" fmla="*/ 2147483647 w 399"/>
              <a:gd name="T3" fmla="*/ 2147483647 h 612"/>
              <a:gd name="T4" fmla="*/ 2147483647 w 399"/>
              <a:gd name="T5" fmla="*/ 2147483647 h 612"/>
              <a:gd name="T6" fmla="*/ 2147483647 w 399"/>
              <a:gd name="T7" fmla="*/ 2147483647 h 612"/>
              <a:gd name="T8" fmla="*/ 2147483647 w 399"/>
              <a:gd name="T9" fmla="*/ 2147483647 h 612"/>
              <a:gd name="T10" fmla="*/ 2147483647 w 399"/>
              <a:gd name="T11" fmla="*/ 2147483647 h 612"/>
              <a:gd name="T12" fmla="*/ 2147483647 w 399"/>
              <a:gd name="T13" fmla="*/ 2147483647 h 612"/>
              <a:gd name="T14" fmla="*/ 2147483647 w 399"/>
              <a:gd name="T15" fmla="*/ 2147483647 h 612"/>
              <a:gd name="T16" fmla="*/ 2147483647 w 399"/>
              <a:gd name="T17" fmla="*/ 2147483647 h 612"/>
              <a:gd name="T18" fmla="*/ 2147483647 w 399"/>
              <a:gd name="T19" fmla="*/ 0 h 612"/>
              <a:gd name="T20" fmla="*/ 2147483647 w 399"/>
              <a:gd name="T21" fmla="*/ 2147483647 h 612"/>
              <a:gd name="T22" fmla="*/ 2147483647 w 399"/>
              <a:gd name="T23" fmla="*/ 2147483647 h 612"/>
              <a:gd name="T24" fmla="*/ 2147483647 w 399"/>
              <a:gd name="T25" fmla="*/ 2147483647 h 612"/>
              <a:gd name="T26" fmla="*/ 2147483647 w 399"/>
              <a:gd name="T27" fmla="*/ 2147483647 h 612"/>
              <a:gd name="T28" fmla="*/ 2147483647 w 399"/>
              <a:gd name="T29" fmla="*/ 2147483647 h 612"/>
              <a:gd name="T30" fmla="*/ 2147483647 w 399"/>
              <a:gd name="T31" fmla="*/ 2147483647 h 612"/>
              <a:gd name="T32" fmla="*/ 2147483647 w 399"/>
              <a:gd name="T33" fmla="*/ 2147483647 h 612"/>
              <a:gd name="T34" fmla="*/ 2147483647 w 399"/>
              <a:gd name="T35" fmla="*/ 2147483647 h 612"/>
              <a:gd name="T36" fmla="*/ 2147483647 w 399"/>
              <a:gd name="T37" fmla="*/ 2147483647 h 612"/>
              <a:gd name="T38" fmla="*/ 2147483647 w 399"/>
              <a:gd name="T39" fmla="*/ 2147483647 h 612"/>
              <a:gd name="T40" fmla="*/ 2147483647 w 399"/>
              <a:gd name="T41" fmla="*/ 2147483647 h 612"/>
              <a:gd name="T42" fmla="*/ 2147483647 w 399"/>
              <a:gd name="T43" fmla="*/ 2147483647 h 612"/>
              <a:gd name="T44" fmla="*/ 2147483647 w 399"/>
              <a:gd name="T45" fmla="*/ 2147483647 h 612"/>
              <a:gd name="T46" fmla="*/ 2147483647 w 399"/>
              <a:gd name="T47" fmla="*/ 2147483647 h 612"/>
              <a:gd name="T48" fmla="*/ 2147483647 w 399"/>
              <a:gd name="T49" fmla="*/ 2147483647 h 612"/>
              <a:gd name="T50" fmla="*/ 2147483647 w 399"/>
              <a:gd name="T51" fmla="*/ 2147483647 h 612"/>
              <a:gd name="T52" fmla="*/ 2147483647 w 399"/>
              <a:gd name="T53" fmla="*/ 2147483647 h 612"/>
              <a:gd name="T54" fmla="*/ 2147483647 w 399"/>
              <a:gd name="T55" fmla="*/ 2147483647 h 612"/>
              <a:gd name="T56" fmla="*/ 2147483647 w 399"/>
              <a:gd name="T57" fmla="*/ 2147483647 h 612"/>
              <a:gd name="T58" fmla="*/ 2147483647 w 399"/>
              <a:gd name="T59" fmla="*/ 2147483647 h 612"/>
              <a:gd name="T60" fmla="*/ 2147483647 w 399"/>
              <a:gd name="T61" fmla="*/ 2147483647 h 612"/>
              <a:gd name="T62" fmla="*/ 2147483647 w 399"/>
              <a:gd name="T63" fmla="*/ 2147483647 h 612"/>
              <a:gd name="T64" fmla="*/ 2147483647 w 399"/>
              <a:gd name="T65" fmla="*/ 2147483647 h 612"/>
              <a:gd name="T66" fmla="*/ 0 w 399"/>
              <a:gd name="T67" fmla="*/ 2147483647 h 612"/>
              <a:gd name="T68" fmla="*/ 0 w 399"/>
              <a:gd name="T69" fmla="*/ 2147483647 h 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2"/>
              <a:gd name="T107" fmla="*/ 399 w 399"/>
              <a:gd name="T108" fmla="*/ 612 h 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2">
                <a:moveTo>
                  <a:pt x="0" y="330"/>
                </a:moveTo>
                <a:lnTo>
                  <a:pt x="23" y="332"/>
                </a:lnTo>
                <a:lnTo>
                  <a:pt x="24" y="292"/>
                </a:lnTo>
                <a:lnTo>
                  <a:pt x="53" y="237"/>
                </a:lnTo>
                <a:lnTo>
                  <a:pt x="40" y="197"/>
                </a:lnTo>
                <a:lnTo>
                  <a:pt x="97" y="5"/>
                </a:lnTo>
                <a:lnTo>
                  <a:pt x="108" y="5"/>
                </a:lnTo>
                <a:lnTo>
                  <a:pt x="114" y="30"/>
                </a:lnTo>
                <a:lnTo>
                  <a:pt x="171" y="9"/>
                </a:lnTo>
                <a:lnTo>
                  <a:pt x="173" y="0"/>
                </a:lnTo>
                <a:lnTo>
                  <a:pt x="218" y="9"/>
                </a:lnTo>
                <a:lnTo>
                  <a:pt x="293" y="199"/>
                </a:lnTo>
                <a:lnTo>
                  <a:pt x="327" y="201"/>
                </a:lnTo>
                <a:lnTo>
                  <a:pt x="388" y="271"/>
                </a:lnTo>
                <a:lnTo>
                  <a:pt x="380" y="285"/>
                </a:lnTo>
                <a:lnTo>
                  <a:pt x="399" y="285"/>
                </a:lnTo>
                <a:lnTo>
                  <a:pt x="386" y="319"/>
                </a:lnTo>
                <a:lnTo>
                  <a:pt x="355" y="340"/>
                </a:lnTo>
                <a:lnTo>
                  <a:pt x="319" y="359"/>
                </a:lnTo>
                <a:lnTo>
                  <a:pt x="315" y="382"/>
                </a:lnTo>
                <a:lnTo>
                  <a:pt x="298" y="361"/>
                </a:lnTo>
                <a:lnTo>
                  <a:pt x="266" y="386"/>
                </a:lnTo>
                <a:lnTo>
                  <a:pt x="253" y="386"/>
                </a:lnTo>
                <a:lnTo>
                  <a:pt x="239" y="370"/>
                </a:lnTo>
                <a:lnTo>
                  <a:pt x="232" y="444"/>
                </a:lnTo>
                <a:lnTo>
                  <a:pt x="203" y="456"/>
                </a:lnTo>
                <a:lnTo>
                  <a:pt x="190" y="484"/>
                </a:lnTo>
                <a:lnTo>
                  <a:pt x="173" y="484"/>
                </a:lnTo>
                <a:lnTo>
                  <a:pt x="133" y="526"/>
                </a:lnTo>
                <a:lnTo>
                  <a:pt x="131" y="560"/>
                </a:lnTo>
                <a:lnTo>
                  <a:pt x="121" y="574"/>
                </a:lnTo>
                <a:lnTo>
                  <a:pt x="110" y="612"/>
                </a:lnTo>
                <a:lnTo>
                  <a:pt x="74" y="562"/>
                </a:lnTo>
                <a:lnTo>
                  <a:pt x="0" y="330"/>
                </a:lnTo>
                <a:close/>
              </a:path>
            </a:pathLst>
          </a:custGeom>
          <a:solidFill>
            <a:srgbClr val="AC862E"/>
          </a:solidFill>
          <a:ln w="25400">
            <a:solidFill>
              <a:schemeClr val="tx1"/>
            </a:solidFill>
            <a:round/>
            <a:headEnd/>
            <a:tailEnd/>
          </a:ln>
        </p:spPr>
        <p:txBody>
          <a:bodyPr/>
          <a:lstStyle/>
          <a:p>
            <a:endParaRPr lang="en-US" dirty="0">
              <a:latin typeface="Helvetica Neue Light"/>
              <a:cs typeface="Helvetica Neue Light"/>
            </a:endParaRPr>
          </a:p>
        </p:txBody>
      </p:sp>
      <p:grpSp>
        <p:nvGrpSpPr>
          <p:cNvPr id="18485" name="Group 65"/>
          <p:cNvGrpSpPr>
            <a:grpSpLocks/>
          </p:cNvGrpSpPr>
          <p:nvPr/>
        </p:nvGrpSpPr>
        <p:grpSpPr bwMode="auto">
          <a:xfrm>
            <a:off x="6032500" y="4733925"/>
            <a:ext cx="1323975" cy="981075"/>
            <a:chOff x="3800" y="2694"/>
            <a:chExt cx="834" cy="618"/>
          </a:xfrm>
          <a:solidFill>
            <a:srgbClr val="1E3160"/>
          </a:solidFill>
        </p:grpSpPr>
        <p:sp>
          <p:nvSpPr>
            <p:cNvPr id="18566" name="Freeform 66"/>
            <p:cNvSpPr>
              <a:spLocks/>
            </p:cNvSpPr>
            <p:nvPr/>
          </p:nvSpPr>
          <p:spPr bwMode="auto">
            <a:xfrm>
              <a:off x="3800" y="2694"/>
              <a:ext cx="834" cy="565"/>
            </a:xfrm>
            <a:custGeom>
              <a:avLst/>
              <a:gdLst>
                <a:gd name="T0" fmla="*/ 0 w 993"/>
                <a:gd name="T1" fmla="*/ 7 h 730"/>
                <a:gd name="T2" fmla="*/ 6 w 993"/>
                <a:gd name="T3" fmla="*/ 9 h 730"/>
                <a:gd name="T4" fmla="*/ 6 w 993"/>
                <a:gd name="T5" fmla="*/ 12 h 730"/>
                <a:gd name="T6" fmla="*/ 7 w 993"/>
                <a:gd name="T7" fmla="*/ 12 h 730"/>
                <a:gd name="T8" fmla="*/ 5 w 993"/>
                <a:gd name="T9" fmla="*/ 14 h 730"/>
                <a:gd name="T10" fmla="*/ 29 w 993"/>
                <a:gd name="T11" fmla="*/ 10 h 730"/>
                <a:gd name="T12" fmla="*/ 60 w 993"/>
                <a:gd name="T13" fmla="*/ 20 h 730"/>
                <a:gd name="T14" fmla="*/ 85 w 993"/>
                <a:gd name="T15" fmla="*/ 13 h 730"/>
                <a:gd name="T16" fmla="*/ 99 w 993"/>
                <a:gd name="T17" fmla="*/ 15 h 730"/>
                <a:gd name="T18" fmla="*/ 118 w 993"/>
                <a:gd name="T19" fmla="*/ 23 h 730"/>
                <a:gd name="T20" fmla="*/ 124 w 993"/>
                <a:gd name="T21" fmla="*/ 23 h 730"/>
                <a:gd name="T22" fmla="*/ 130 w 993"/>
                <a:gd name="T23" fmla="*/ 29 h 730"/>
                <a:gd name="T24" fmla="*/ 129 w 993"/>
                <a:gd name="T25" fmla="*/ 41 h 730"/>
                <a:gd name="T26" fmla="*/ 134 w 993"/>
                <a:gd name="T27" fmla="*/ 42 h 730"/>
                <a:gd name="T28" fmla="*/ 134 w 993"/>
                <a:gd name="T29" fmla="*/ 40 h 730"/>
                <a:gd name="T30" fmla="*/ 139 w 993"/>
                <a:gd name="T31" fmla="*/ 40 h 730"/>
                <a:gd name="T32" fmla="*/ 134 w 993"/>
                <a:gd name="T33" fmla="*/ 46 h 730"/>
                <a:gd name="T34" fmla="*/ 150 w 993"/>
                <a:gd name="T35" fmla="*/ 53 h 730"/>
                <a:gd name="T36" fmla="*/ 153 w 993"/>
                <a:gd name="T37" fmla="*/ 51 h 730"/>
                <a:gd name="T38" fmla="*/ 154 w 993"/>
                <a:gd name="T39" fmla="*/ 57 h 730"/>
                <a:gd name="T40" fmla="*/ 159 w 993"/>
                <a:gd name="T41" fmla="*/ 57 h 730"/>
                <a:gd name="T42" fmla="*/ 165 w 993"/>
                <a:gd name="T43" fmla="*/ 63 h 730"/>
                <a:gd name="T44" fmla="*/ 170 w 993"/>
                <a:gd name="T45" fmla="*/ 63 h 730"/>
                <a:gd name="T46" fmla="*/ 182 w 993"/>
                <a:gd name="T47" fmla="*/ 70 h 730"/>
                <a:gd name="T48" fmla="*/ 187 w 993"/>
                <a:gd name="T49" fmla="*/ 70 h 730"/>
                <a:gd name="T50" fmla="*/ 187 w 993"/>
                <a:gd name="T51" fmla="*/ 70 h 730"/>
                <a:gd name="T52" fmla="*/ 183 w 993"/>
                <a:gd name="T53" fmla="*/ 73 h 730"/>
                <a:gd name="T54" fmla="*/ 194 w 993"/>
                <a:gd name="T55" fmla="*/ 72 h 730"/>
                <a:gd name="T56" fmla="*/ 201 w 993"/>
                <a:gd name="T57" fmla="*/ 70 h 730"/>
                <a:gd name="T58" fmla="*/ 205 w 993"/>
                <a:gd name="T59" fmla="*/ 62 h 730"/>
                <a:gd name="T60" fmla="*/ 207 w 993"/>
                <a:gd name="T61" fmla="*/ 62 h 730"/>
                <a:gd name="T62" fmla="*/ 205 w 993"/>
                <a:gd name="T63" fmla="*/ 51 h 730"/>
                <a:gd name="T64" fmla="*/ 202 w 993"/>
                <a:gd name="T65" fmla="*/ 47 h 730"/>
                <a:gd name="T66" fmla="*/ 179 w 993"/>
                <a:gd name="T67" fmla="*/ 30 h 730"/>
                <a:gd name="T68" fmla="*/ 163 w 993"/>
                <a:gd name="T69" fmla="*/ 15 h 730"/>
                <a:gd name="T70" fmla="*/ 152 w 993"/>
                <a:gd name="T71" fmla="*/ 2 h 730"/>
                <a:gd name="T72" fmla="*/ 149 w 993"/>
                <a:gd name="T73" fmla="*/ 2 h 730"/>
                <a:gd name="T74" fmla="*/ 139 w 993"/>
                <a:gd name="T75" fmla="*/ 0 h 730"/>
                <a:gd name="T76" fmla="*/ 137 w 993"/>
                <a:gd name="T77" fmla="*/ 2 h 730"/>
                <a:gd name="T78" fmla="*/ 139 w 993"/>
                <a:gd name="T79" fmla="*/ 6 h 730"/>
                <a:gd name="T80" fmla="*/ 134 w 993"/>
                <a:gd name="T81" fmla="*/ 6 h 730"/>
                <a:gd name="T82" fmla="*/ 134 w 993"/>
                <a:gd name="T83" fmla="*/ 4 h 730"/>
                <a:gd name="T84" fmla="*/ 68 w 993"/>
                <a:gd name="T85" fmla="*/ 5 h 730"/>
                <a:gd name="T86" fmla="*/ 64 w 993"/>
                <a:gd name="T87" fmla="*/ 2 h 730"/>
                <a:gd name="T88" fmla="*/ 2 w 993"/>
                <a:gd name="T89" fmla="*/ 5 h 730"/>
                <a:gd name="T90" fmla="*/ 0 w 993"/>
                <a:gd name="T91" fmla="*/ 7 h 730"/>
                <a:gd name="T92" fmla="*/ 0 w 993"/>
                <a:gd name="T93" fmla="*/ 7 h 7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3"/>
                <a:gd name="T142" fmla="*/ 0 h 730"/>
                <a:gd name="T143" fmla="*/ 993 w 993"/>
                <a:gd name="T144" fmla="*/ 730 h 7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3" h="730">
                  <a:moveTo>
                    <a:pt x="0" y="70"/>
                  </a:moveTo>
                  <a:lnTo>
                    <a:pt x="29" y="95"/>
                  </a:lnTo>
                  <a:lnTo>
                    <a:pt x="25" y="112"/>
                  </a:lnTo>
                  <a:lnTo>
                    <a:pt x="33" y="122"/>
                  </a:lnTo>
                  <a:lnTo>
                    <a:pt x="21" y="141"/>
                  </a:lnTo>
                  <a:lnTo>
                    <a:pt x="137" y="101"/>
                  </a:lnTo>
                  <a:lnTo>
                    <a:pt x="286" y="194"/>
                  </a:lnTo>
                  <a:lnTo>
                    <a:pt x="407" y="129"/>
                  </a:lnTo>
                  <a:lnTo>
                    <a:pt x="478" y="144"/>
                  </a:lnTo>
                  <a:lnTo>
                    <a:pt x="567" y="232"/>
                  </a:lnTo>
                  <a:lnTo>
                    <a:pt x="597" y="232"/>
                  </a:lnTo>
                  <a:lnTo>
                    <a:pt x="628" y="293"/>
                  </a:lnTo>
                  <a:lnTo>
                    <a:pt x="620" y="409"/>
                  </a:lnTo>
                  <a:lnTo>
                    <a:pt x="641" y="422"/>
                  </a:lnTo>
                  <a:lnTo>
                    <a:pt x="645" y="401"/>
                  </a:lnTo>
                  <a:lnTo>
                    <a:pt x="673" y="401"/>
                  </a:lnTo>
                  <a:lnTo>
                    <a:pt x="645" y="456"/>
                  </a:lnTo>
                  <a:lnTo>
                    <a:pt x="721" y="532"/>
                  </a:lnTo>
                  <a:lnTo>
                    <a:pt x="732" y="509"/>
                  </a:lnTo>
                  <a:lnTo>
                    <a:pt x="738" y="564"/>
                  </a:lnTo>
                  <a:lnTo>
                    <a:pt x="763" y="576"/>
                  </a:lnTo>
                  <a:lnTo>
                    <a:pt x="789" y="640"/>
                  </a:lnTo>
                  <a:lnTo>
                    <a:pt x="814" y="640"/>
                  </a:lnTo>
                  <a:lnTo>
                    <a:pt x="873" y="701"/>
                  </a:lnTo>
                  <a:lnTo>
                    <a:pt x="905" y="705"/>
                  </a:lnTo>
                  <a:lnTo>
                    <a:pt x="905" y="715"/>
                  </a:lnTo>
                  <a:lnTo>
                    <a:pt x="883" y="730"/>
                  </a:lnTo>
                  <a:lnTo>
                    <a:pt x="934" y="724"/>
                  </a:lnTo>
                  <a:lnTo>
                    <a:pt x="966" y="709"/>
                  </a:lnTo>
                  <a:lnTo>
                    <a:pt x="983" y="625"/>
                  </a:lnTo>
                  <a:lnTo>
                    <a:pt x="993" y="629"/>
                  </a:lnTo>
                  <a:lnTo>
                    <a:pt x="983" y="511"/>
                  </a:lnTo>
                  <a:lnTo>
                    <a:pt x="972" y="477"/>
                  </a:lnTo>
                  <a:lnTo>
                    <a:pt x="865" y="306"/>
                  </a:lnTo>
                  <a:lnTo>
                    <a:pt x="782" y="144"/>
                  </a:lnTo>
                  <a:lnTo>
                    <a:pt x="730" y="11"/>
                  </a:lnTo>
                  <a:lnTo>
                    <a:pt x="717" y="7"/>
                  </a:lnTo>
                  <a:lnTo>
                    <a:pt x="672" y="0"/>
                  </a:lnTo>
                  <a:lnTo>
                    <a:pt x="658" y="13"/>
                  </a:lnTo>
                  <a:lnTo>
                    <a:pt x="666" y="63"/>
                  </a:lnTo>
                  <a:lnTo>
                    <a:pt x="647" y="61"/>
                  </a:lnTo>
                  <a:lnTo>
                    <a:pt x="643" y="38"/>
                  </a:lnTo>
                  <a:lnTo>
                    <a:pt x="327" y="57"/>
                  </a:lnTo>
                  <a:lnTo>
                    <a:pt x="307" y="21"/>
                  </a:lnTo>
                  <a:lnTo>
                    <a:pt x="2" y="47"/>
                  </a:lnTo>
                  <a:lnTo>
                    <a:pt x="0" y="70"/>
                  </a:lnTo>
                  <a:close/>
                </a:path>
              </a:pathLst>
            </a:custGeom>
            <a:grpFill/>
            <a:ln w="25400">
              <a:solidFill>
                <a:schemeClr val="tx1"/>
              </a:solidFill>
              <a:round/>
              <a:headEnd/>
              <a:tailEnd/>
            </a:ln>
            <a:extLst/>
          </p:spPr>
          <p:txBody>
            <a:bodyPr/>
            <a:lstStyle/>
            <a:p>
              <a:endParaRPr lang="en-US" dirty="0">
                <a:latin typeface="Helvetica Neue Light"/>
                <a:cs typeface="Helvetica Neue Light"/>
              </a:endParaRPr>
            </a:p>
          </p:txBody>
        </p:sp>
        <p:sp>
          <p:nvSpPr>
            <p:cNvPr id="18567" name="Freeform 67"/>
            <p:cNvSpPr>
              <a:spLocks/>
            </p:cNvSpPr>
            <p:nvPr/>
          </p:nvSpPr>
          <p:spPr bwMode="auto">
            <a:xfrm>
              <a:off x="4541" y="3276"/>
              <a:ext cx="59" cy="36"/>
            </a:xfrm>
            <a:custGeom>
              <a:avLst/>
              <a:gdLst>
                <a:gd name="T0" fmla="*/ 3 w 68"/>
                <a:gd name="T1" fmla="*/ 6 h 45"/>
                <a:gd name="T2" fmla="*/ 19 w 68"/>
                <a:gd name="T3" fmla="*/ 0 h 45"/>
                <a:gd name="T4" fmla="*/ 0 w 68"/>
                <a:gd name="T5" fmla="*/ 6 h 45"/>
                <a:gd name="T6" fmla="*/ 3 w 68"/>
                <a:gd name="T7" fmla="*/ 6 h 45"/>
                <a:gd name="T8" fmla="*/ 3 w 68"/>
                <a:gd name="T9" fmla="*/ 6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5" y="45"/>
                  </a:moveTo>
                  <a:lnTo>
                    <a:pt x="68" y="0"/>
                  </a:lnTo>
                  <a:lnTo>
                    <a:pt x="0" y="40"/>
                  </a:lnTo>
                  <a:lnTo>
                    <a:pt x="5" y="45"/>
                  </a:lnTo>
                  <a:close/>
                </a:path>
              </a:pathLst>
            </a:custGeom>
            <a:grpFill/>
            <a:ln w="25400">
              <a:solidFill>
                <a:schemeClr val="tx1"/>
              </a:solidFill>
              <a:round/>
              <a:headEnd/>
              <a:tailEnd/>
            </a:ln>
            <a:extLst/>
          </p:spPr>
          <p:txBody>
            <a:bodyPr/>
            <a:lstStyle/>
            <a:p>
              <a:endParaRPr lang="en-US" dirty="0">
                <a:latin typeface="Helvetica Neue Light"/>
                <a:cs typeface="Helvetica Neue Light"/>
              </a:endParaRPr>
            </a:p>
          </p:txBody>
        </p:sp>
        <p:sp>
          <p:nvSpPr>
            <p:cNvPr id="18568" name="Freeform 68"/>
            <p:cNvSpPr>
              <a:spLocks/>
            </p:cNvSpPr>
            <p:nvPr/>
          </p:nvSpPr>
          <p:spPr bwMode="auto">
            <a:xfrm>
              <a:off x="4600" y="3244"/>
              <a:ext cx="17" cy="31"/>
            </a:xfrm>
            <a:custGeom>
              <a:avLst/>
              <a:gdLst>
                <a:gd name="T0" fmla="*/ 4 w 19"/>
                <a:gd name="T1" fmla="*/ 4 h 40"/>
                <a:gd name="T2" fmla="*/ 4 w 19"/>
                <a:gd name="T3" fmla="*/ 3 h 40"/>
                <a:gd name="T4" fmla="*/ 7 w 19"/>
                <a:gd name="T5" fmla="*/ 0 h 40"/>
                <a:gd name="T6" fmla="*/ 4 w 19"/>
                <a:gd name="T7" fmla="*/ 2 h 40"/>
                <a:gd name="T8" fmla="*/ 0 w 19"/>
                <a:gd name="T9" fmla="*/ 4 h 40"/>
                <a:gd name="T10" fmla="*/ 4 w 19"/>
                <a:gd name="T11" fmla="*/ 4 h 40"/>
                <a:gd name="T12" fmla="*/ 4 w 19"/>
                <a:gd name="T13" fmla="*/ 4 h 40"/>
                <a:gd name="T14" fmla="*/ 0 60000 65536"/>
                <a:gd name="T15" fmla="*/ 0 60000 65536"/>
                <a:gd name="T16" fmla="*/ 0 60000 65536"/>
                <a:gd name="T17" fmla="*/ 0 60000 65536"/>
                <a:gd name="T18" fmla="*/ 0 60000 65536"/>
                <a:gd name="T19" fmla="*/ 0 60000 65536"/>
                <a:gd name="T20" fmla="*/ 0 60000 65536"/>
                <a:gd name="T21" fmla="*/ 0 w 19"/>
                <a:gd name="T22" fmla="*/ 0 h 40"/>
                <a:gd name="T23" fmla="*/ 19 w 1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0">
                  <a:moveTo>
                    <a:pt x="6" y="40"/>
                  </a:moveTo>
                  <a:lnTo>
                    <a:pt x="13" y="28"/>
                  </a:lnTo>
                  <a:lnTo>
                    <a:pt x="19" y="0"/>
                  </a:lnTo>
                  <a:lnTo>
                    <a:pt x="9" y="26"/>
                  </a:lnTo>
                  <a:lnTo>
                    <a:pt x="0" y="36"/>
                  </a:lnTo>
                  <a:lnTo>
                    <a:pt x="6" y="40"/>
                  </a:lnTo>
                  <a:close/>
                </a:path>
              </a:pathLst>
            </a:custGeom>
            <a:grpFill/>
            <a:ln w="25400">
              <a:solidFill>
                <a:schemeClr val="tx1"/>
              </a:solidFill>
              <a:round/>
              <a:headEnd/>
              <a:tailEnd/>
            </a:ln>
            <a:extLst/>
          </p:spPr>
          <p:txBody>
            <a:bodyPr/>
            <a:lstStyle/>
            <a:p>
              <a:endParaRPr lang="en-US" dirty="0">
                <a:latin typeface="Helvetica Neue Light"/>
                <a:cs typeface="Helvetica Neue Light"/>
              </a:endParaRPr>
            </a:p>
          </p:txBody>
        </p:sp>
        <p:sp>
          <p:nvSpPr>
            <p:cNvPr id="2" name="Freeform 69"/>
            <p:cNvSpPr>
              <a:spLocks/>
            </p:cNvSpPr>
            <p:nvPr/>
          </p:nvSpPr>
          <p:spPr bwMode="auto">
            <a:xfrm>
              <a:off x="4576" y="3223"/>
              <a:ext cx="17" cy="30"/>
            </a:xfrm>
            <a:custGeom>
              <a:avLst/>
              <a:gdLst>
                <a:gd name="T0" fmla="*/ 4 w 19"/>
                <a:gd name="T1" fmla="*/ 5 h 38"/>
                <a:gd name="T2" fmla="*/ 6 w 19"/>
                <a:gd name="T3" fmla="*/ 4 h 38"/>
                <a:gd name="T4" fmla="*/ 7 w 19"/>
                <a:gd name="T5" fmla="*/ 0 h 38"/>
                <a:gd name="T6" fmla="*/ 4 w 19"/>
                <a:gd name="T7" fmla="*/ 3 h 38"/>
                <a:gd name="T8" fmla="*/ 0 w 19"/>
                <a:gd name="T9" fmla="*/ 4 h 38"/>
                <a:gd name="T10" fmla="*/ 4 w 19"/>
                <a:gd name="T11" fmla="*/ 5 h 38"/>
                <a:gd name="T12" fmla="*/ 4 w 19"/>
                <a:gd name="T13" fmla="*/ 5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grpFill/>
            <a:ln w="25400">
              <a:solidFill>
                <a:schemeClr val="tx1"/>
              </a:solidFill>
              <a:round/>
              <a:headEnd/>
              <a:tailEnd/>
            </a:ln>
            <a:extLst/>
          </p:spPr>
          <p:txBody>
            <a:bodyPr/>
            <a:lstStyle/>
            <a:p>
              <a:endParaRPr lang="en-US" dirty="0">
                <a:latin typeface="Helvetica Neue Light"/>
                <a:cs typeface="Helvetica Neue Light"/>
              </a:endParaRPr>
            </a:p>
          </p:txBody>
        </p:sp>
      </p:grpSp>
      <p:grpSp>
        <p:nvGrpSpPr>
          <p:cNvPr id="18486" name="Group 70"/>
          <p:cNvGrpSpPr>
            <a:grpSpLocks noChangeAspect="1"/>
          </p:cNvGrpSpPr>
          <p:nvPr/>
        </p:nvGrpSpPr>
        <p:grpSpPr bwMode="auto">
          <a:xfrm>
            <a:off x="1752600" y="4953000"/>
            <a:ext cx="622300" cy="479425"/>
            <a:chOff x="1735" y="3474"/>
            <a:chExt cx="860" cy="662"/>
          </a:xfrm>
          <a:solidFill>
            <a:srgbClr val="AC862E"/>
          </a:solidFill>
        </p:grpSpPr>
        <p:grpSp>
          <p:nvGrpSpPr>
            <p:cNvPr id="18557" name="Group 71"/>
            <p:cNvGrpSpPr>
              <a:grpSpLocks noChangeAspect="1"/>
            </p:cNvGrpSpPr>
            <p:nvPr/>
          </p:nvGrpSpPr>
          <p:grpSpPr bwMode="auto">
            <a:xfrm>
              <a:off x="1735" y="3474"/>
              <a:ext cx="860" cy="662"/>
              <a:chOff x="1735" y="3474"/>
              <a:chExt cx="860" cy="662"/>
            </a:xfrm>
            <a:grpFill/>
          </p:grpSpPr>
          <p:sp>
            <p:nvSpPr>
              <p:cNvPr id="18559" name="Freeform 72"/>
              <p:cNvSpPr>
                <a:spLocks noChangeAspect="1"/>
              </p:cNvSpPr>
              <p:nvPr/>
            </p:nvSpPr>
            <p:spPr bwMode="auto">
              <a:xfrm>
                <a:off x="1735" y="3557"/>
                <a:ext cx="66" cy="96"/>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sp>
            <p:nvSpPr>
              <p:cNvPr id="18560" name="Freeform 73"/>
              <p:cNvSpPr>
                <a:spLocks noChangeAspect="1"/>
              </p:cNvSpPr>
              <p:nvPr/>
            </p:nvSpPr>
            <p:spPr bwMode="auto">
              <a:xfrm>
                <a:off x="1829" y="3474"/>
                <a:ext cx="124" cy="121"/>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sp>
            <p:nvSpPr>
              <p:cNvPr id="18561" name="Freeform 74"/>
              <p:cNvSpPr>
                <a:spLocks noChangeAspect="1"/>
              </p:cNvSpPr>
              <p:nvPr/>
            </p:nvSpPr>
            <p:spPr bwMode="auto">
              <a:xfrm>
                <a:off x="1945" y="3557"/>
                <a:ext cx="184" cy="13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sp>
            <p:nvSpPr>
              <p:cNvPr id="18562" name="Freeform 75"/>
              <p:cNvSpPr>
                <a:spLocks noChangeAspect="1"/>
              </p:cNvSpPr>
              <p:nvPr/>
            </p:nvSpPr>
            <p:spPr bwMode="auto">
              <a:xfrm>
                <a:off x="2135" y="3660"/>
                <a:ext cx="146" cy="72"/>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sp>
            <p:nvSpPr>
              <p:cNvPr id="18563" name="Freeform 76"/>
              <p:cNvSpPr>
                <a:spLocks noChangeAspect="1"/>
              </p:cNvSpPr>
              <p:nvPr/>
            </p:nvSpPr>
            <p:spPr bwMode="auto">
              <a:xfrm>
                <a:off x="2178" y="3762"/>
                <a:ext cx="60" cy="52"/>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sp>
            <p:nvSpPr>
              <p:cNvPr id="18564" name="Freeform 77"/>
              <p:cNvSpPr>
                <a:spLocks noChangeAspect="1"/>
              </p:cNvSpPr>
              <p:nvPr/>
            </p:nvSpPr>
            <p:spPr bwMode="auto">
              <a:xfrm>
                <a:off x="2243" y="3818"/>
                <a:ext cx="41" cy="51"/>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sp>
            <p:nvSpPr>
              <p:cNvPr id="18565" name="Freeform 78"/>
              <p:cNvSpPr>
                <a:spLocks noChangeAspect="1"/>
              </p:cNvSpPr>
              <p:nvPr/>
            </p:nvSpPr>
            <p:spPr bwMode="auto">
              <a:xfrm>
                <a:off x="2346" y="3842"/>
                <a:ext cx="249" cy="294"/>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grpSp>
        <p:sp>
          <p:nvSpPr>
            <p:cNvPr id="18558" name="Freeform 79"/>
            <p:cNvSpPr>
              <a:spLocks noChangeAspect="1"/>
            </p:cNvSpPr>
            <p:nvPr/>
          </p:nvSpPr>
          <p:spPr bwMode="auto">
            <a:xfrm>
              <a:off x="2258" y="3705"/>
              <a:ext cx="138" cy="115"/>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25400">
              <a:solidFill>
                <a:schemeClr val="tx1"/>
              </a:solidFill>
              <a:round/>
              <a:headEnd/>
              <a:tailEnd/>
            </a:ln>
            <a:extLst/>
          </p:spPr>
          <p:txBody>
            <a:bodyPr wrap="none" anchor="ctr"/>
            <a:lstStyle/>
            <a:p>
              <a:endParaRPr lang="en-US" dirty="0">
                <a:latin typeface="Helvetica Neue Light"/>
                <a:cs typeface="Helvetica Neue Light"/>
              </a:endParaRPr>
            </a:p>
          </p:txBody>
        </p:sp>
      </p:grpSp>
      <p:sp>
        <p:nvSpPr>
          <p:cNvPr id="18487" name="Text Box 80"/>
          <p:cNvSpPr txBox="1">
            <a:spLocks noChangeArrowheads="1"/>
          </p:cNvSpPr>
          <p:nvPr/>
        </p:nvSpPr>
        <p:spPr bwMode="auto">
          <a:xfrm>
            <a:off x="6858000" y="50292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FL</a:t>
            </a:r>
          </a:p>
        </p:txBody>
      </p:sp>
      <p:sp>
        <p:nvSpPr>
          <p:cNvPr id="18488" name="Text Box 81"/>
          <p:cNvSpPr txBox="1">
            <a:spLocks noChangeArrowheads="1"/>
          </p:cNvSpPr>
          <p:nvPr/>
        </p:nvSpPr>
        <p:spPr bwMode="auto">
          <a:xfrm>
            <a:off x="7010400" y="3733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NC</a:t>
            </a:r>
          </a:p>
        </p:txBody>
      </p:sp>
      <p:sp>
        <p:nvSpPr>
          <p:cNvPr id="18489" name="Text Box 82"/>
          <p:cNvSpPr txBox="1">
            <a:spLocks noChangeArrowheads="1"/>
          </p:cNvSpPr>
          <p:nvPr/>
        </p:nvSpPr>
        <p:spPr bwMode="auto">
          <a:xfrm>
            <a:off x="6858000" y="40386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SC</a:t>
            </a:r>
          </a:p>
        </p:txBody>
      </p:sp>
      <p:sp>
        <p:nvSpPr>
          <p:cNvPr id="18490" name="Text Box 83"/>
          <p:cNvSpPr txBox="1">
            <a:spLocks noChangeArrowheads="1"/>
          </p:cNvSpPr>
          <p:nvPr/>
        </p:nvSpPr>
        <p:spPr bwMode="auto">
          <a:xfrm>
            <a:off x="6477000" y="4343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GA</a:t>
            </a:r>
          </a:p>
        </p:txBody>
      </p:sp>
      <p:sp>
        <p:nvSpPr>
          <p:cNvPr id="18491" name="Text Box 84"/>
          <p:cNvSpPr txBox="1">
            <a:spLocks noChangeArrowheads="1"/>
          </p:cNvSpPr>
          <p:nvPr/>
        </p:nvSpPr>
        <p:spPr bwMode="auto">
          <a:xfrm>
            <a:off x="5029200" y="45720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latin typeface="Helvetica Neue Light"/>
                <a:cs typeface="Helvetica Neue Light"/>
              </a:rPr>
              <a:t>LA</a:t>
            </a:r>
          </a:p>
        </p:txBody>
      </p:sp>
      <p:sp>
        <p:nvSpPr>
          <p:cNvPr id="18492" name="Text Box 85"/>
          <p:cNvSpPr txBox="1">
            <a:spLocks noChangeArrowheads="1"/>
          </p:cNvSpPr>
          <p:nvPr/>
        </p:nvSpPr>
        <p:spPr bwMode="auto">
          <a:xfrm>
            <a:off x="4038600" y="45720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TX</a:t>
            </a:r>
          </a:p>
        </p:txBody>
      </p:sp>
      <p:sp>
        <p:nvSpPr>
          <p:cNvPr id="18493" name="Text Box 86"/>
          <p:cNvSpPr txBox="1">
            <a:spLocks noChangeArrowheads="1"/>
          </p:cNvSpPr>
          <p:nvPr/>
        </p:nvSpPr>
        <p:spPr bwMode="auto">
          <a:xfrm>
            <a:off x="5943600" y="43434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AL</a:t>
            </a:r>
          </a:p>
        </p:txBody>
      </p:sp>
      <p:sp>
        <p:nvSpPr>
          <p:cNvPr id="18494" name="Text Box 87"/>
          <p:cNvSpPr txBox="1">
            <a:spLocks noChangeArrowheads="1"/>
          </p:cNvSpPr>
          <p:nvPr/>
        </p:nvSpPr>
        <p:spPr bwMode="auto">
          <a:xfrm>
            <a:off x="5029200" y="40386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AR</a:t>
            </a:r>
          </a:p>
        </p:txBody>
      </p:sp>
      <p:sp>
        <p:nvSpPr>
          <p:cNvPr id="18495" name="Text Box 88"/>
          <p:cNvSpPr txBox="1">
            <a:spLocks noChangeArrowheads="1"/>
          </p:cNvSpPr>
          <p:nvPr/>
        </p:nvSpPr>
        <p:spPr bwMode="auto">
          <a:xfrm>
            <a:off x="4267200" y="34290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KS</a:t>
            </a:r>
          </a:p>
        </p:txBody>
      </p:sp>
      <p:sp>
        <p:nvSpPr>
          <p:cNvPr id="18496" name="Text Box 89"/>
          <p:cNvSpPr txBox="1">
            <a:spLocks noChangeArrowheads="1"/>
          </p:cNvSpPr>
          <p:nvPr/>
        </p:nvSpPr>
        <p:spPr bwMode="auto">
          <a:xfrm>
            <a:off x="4343400" y="3962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OK</a:t>
            </a:r>
          </a:p>
        </p:txBody>
      </p:sp>
      <p:sp>
        <p:nvSpPr>
          <p:cNvPr id="18497" name="Text Box 90"/>
          <p:cNvSpPr txBox="1">
            <a:spLocks noChangeArrowheads="1"/>
          </p:cNvSpPr>
          <p:nvPr/>
        </p:nvSpPr>
        <p:spPr bwMode="auto">
          <a:xfrm>
            <a:off x="2133600" y="39624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AZ</a:t>
            </a:r>
          </a:p>
        </p:txBody>
      </p:sp>
      <p:sp>
        <p:nvSpPr>
          <p:cNvPr id="18498" name="Text Box 91"/>
          <p:cNvSpPr txBox="1">
            <a:spLocks noChangeArrowheads="1"/>
          </p:cNvSpPr>
          <p:nvPr/>
        </p:nvSpPr>
        <p:spPr bwMode="auto">
          <a:xfrm>
            <a:off x="5867400" y="38862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TN</a:t>
            </a:r>
          </a:p>
        </p:txBody>
      </p:sp>
      <p:sp>
        <p:nvSpPr>
          <p:cNvPr id="18499" name="Text Box 92"/>
          <p:cNvSpPr txBox="1">
            <a:spLocks noChangeArrowheads="1"/>
          </p:cNvSpPr>
          <p:nvPr/>
        </p:nvSpPr>
        <p:spPr bwMode="auto">
          <a:xfrm>
            <a:off x="5486400" y="4343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MS</a:t>
            </a:r>
          </a:p>
        </p:txBody>
      </p:sp>
      <p:sp>
        <p:nvSpPr>
          <p:cNvPr id="18500" name="Text Box 93"/>
          <p:cNvSpPr txBox="1">
            <a:spLocks noChangeArrowheads="1"/>
          </p:cNvSpPr>
          <p:nvPr/>
        </p:nvSpPr>
        <p:spPr bwMode="auto">
          <a:xfrm>
            <a:off x="1600200" y="2971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NV</a:t>
            </a:r>
          </a:p>
        </p:txBody>
      </p:sp>
      <p:sp>
        <p:nvSpPr>
          <p:cNvPr id="18501" name="Text Box 94"/>
          <p:cNvSpPr txBox="1">
            <a:spLocks noChangeArrowheads="1"/>
          </p:cNvSpPr>
          <p:nvPr/>
        </p:nvSpPr>
        <p:spPr bwMode="auto">
          <a:xfrm>
            <a:off x="2362200" y="3200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UT</a:t>
            </a:r>
          </a:p>
        </p:txBody>
      </p:sp>
      <p:sp>
        <p:nvSpPr>
          <p:cNvPr id="18502" name="Text Box 96"/>
          <p:cNvSpPr txBox="1">
            <a:spLocks noChangeArrowheads="1"/>
          </p:cNvSpPr>
          <p:nvPr/>
        </p:nvSpPr>
        <p:spPr bwMode="auto">
          <a:xfrm>
            <a:off x="2971800" y="40386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NM</a:t>
            </a:r>
          </a:p>
        </p:txBody>
      </p:sp>
      <p:sp>
        <p:nvSpPr>
          <p:cNvPr id="18503" name="Text Box 97"/>
          <p:cNvSpPr txBox="1">
            <a:spLocks noChangeArrowheads="1"/>
          </p:cNvSpPr>
          <p:nvPr/>
        </p:nvSpPr>
        <p:spPr bwMode="auto">
          <a:xfrm>
            <a:off x="1066800" y="3352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CA</a:t>
            </a:r>
          </a:p>
        </p:txBody>
      </p:sp>
      <p:sp>
        <p:nvSpPr>
          <p:cNvPr id="18504" name="Text Box 98"/>
          <p:cNvSpPr txBox="1">
            <a:spLocks noChangeArrowheads="1"/>
          </p:cNvSpPr>
          <p:nvPr/>
        </p:nvSpPr>
        <p:spPr bwMode="auto">
          <a:xfrm>
            <a:off x="2971800" y="2590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WY</a:t>
            </a:r>
          </a:p>
        </p:txBody>
      </p:sp>
      <p:sp>
        <p:nvSpPr>
          <p:cNvPr id="18505" name="Text Box 99"/>
          <p:cNvSpPr txBox="1">
            <a:spLocks noChangeArrowheads="1"/>
          </p:cNvSpPr>
          <p:nvPr/>
        </p:nvSpPr>
        <p:spPr bwMode="auto">
          <a:xfrm>
            <a:off x="2057400" y="23622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ID</a:t>
            </a:r>
          </a:p>
        </p:txBody>
      </p:sp>
      <p:sp>
        <p:nvSpPr>
          <p:cNvPr id="18506" name="Text Box 100"/>
          <p:cNvSpPr txBox="1">
            <a:spLocks noChangeArrowheads="1"/>
          </p:cNvSpPr>
          <p:nvPr/>
        </p:nvSpPr>
        <p:spPr bwMode="auto">
          <a:xfrm>
            <a:off x="1524000" y="16002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00000"/>
                </a:solidFill>
                <a:latin typeface="Helvetica Neue Light"/>
                <a:cs typeface="Helvetica Neue Light"/>
              </a:rPr>
              <a:t>WA</a:t>
            </a:r>
          </a:p>
        </p:txBody>
      </p:sp>
      <p:sp>
        <p:nvSpPr>
          <p:cNvPr id="18507" name="Text Box 101"/>
          <p:cNvSpPr txBox="1">
            <a:spLocks noChangeArrowheads="1"/>
          </p:cNvSpPr>
          <p:nvPr/>
        </p:nvSpPr>
        <p:spPr bwMode="auto">
          <a:xfrm>
            <a:off x="1295400" y="2133600"/>
            <a:ext cx="5334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OR</a:t>
            </a:r>
          </a:p>
        </p:txBody>
      </p:sp>
      <p:sp>
        <p:nvSpPr>
          <p:cNvPr id="18508" name="Text Box 102"/>
          <p:cNvSpPr txBox="1">
            <a:spLocks noChangeArrowheads="1"/>
          </p:cNvSpPr>
          <p:nvPr/>
        </p:nvSpPr>
        <p:spPr bwMode="auto">
          <a:xfrm>
            <a:off x="3962400" y="1981200"/>
            <a:ext cx="5334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ND</a:t>
            </a:r>
          </a:p>
        </p:txBody>
      </p:sp>
      <p:sp>
        <p:nvSpPr>
          <p:cNvPr id="18509" name="Text Box 103"/>
          <p:cNvSpPr txBox="1">
            <a:spLocks noChangeArrowheads="1"/>
          </p:cNvSpPr>
          <p:nvPr/>
        </p:nvSpPr>
        <p:spPr bwMode="auto">
          <a:xfrm>
            <a:off x="3962400" y="2438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SD</a:t>
            </a:r>
          </a:p>
        </p:txBody>
      </p:sp>
      <p:sp>
        <p:nvSpPr>
          <p:cNvPr id="18510" name="Text Box 104"/>
          <p:cNvSpPr txBox="1">
            <a:spLocks noChangeArrowheads="1"/>
          </p:cNvSpPr>
          <p:nvPr/>
        </p:nvSpPr>
        <p:spPr bwMode="auto">
          <a:xfrm>
            <a:off x="4038600" y="2971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NE</a:t>
            </a:r>
          </a:p>
        </p:txBody>
      </p:sp>
      <p:sp>
        <p:nvSpPr>
          <p:cNvPr id="18511" name="Text Box 105"/>
          <p:cNvSpPr txBox="1">
            <a:spLocks noChangeArrowheads="1"/>
          </p:cNvSpPr>
          <p:nvPr/>
        </p:nvSpPr>
        <p:spPr bwMode="auto">
          <a:xfrm>
            <a:off x="2819400" y="19050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MT</a:t>
            </a:r>
          </a:p>
        </p:txBody>
      </p:sp>
      <p:sp>
        <p:nvSpPr>
          <p:cNvPr id="18512" name="Text Box 108"/>
          <p:cNvSpPr txBox="1">
            <a:spLocks noChangeArrowheads="1"/>
          </p:cNvSpPr>
          <p:nvPr/>
        </p:nvSpPr>
        <p:spPr bwMode="auto">
          <a:xfrm>
            <a:off x="5029200" y="35052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MO</a:t>
            </a:r>
          </a:p>
        </p:txBody>
      </p:sp>
      <p:sp>
        <p:nvSpPr>
          <p:cNvPr id="18513" name="Text Box 109"/>
          <p:cNvSpPr txBox="1">
            <a:spLocks noChangeArrowheads="1"/>
          </p:cNvSpPr>
          <p:nvPr/>
        </p:nvSpPr>
        <p:spPr bwMode="auto">
          <a:xfrm>
            <a:off x="5943600" y="32004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IN</a:t>
            </a:r>
          </a:p>
        </p:txBody>
      </p:sp>
      <p:sp>
        <p:nvSpPr>
          <p:cNvPr id="18514" name="Text Box 110"/>
          <p:cNvSpPr txBox="1">
            <a:spLocks noChangeArrowheads="1"/>
          </p:cNvSpPr>
          <p:nvPr/>
        </p:nvSpPr>
        <p:spPr bwMode="auto">
          <a:xfrm>
            <a:off x="6019800" y="26670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MI</a:t>
            </a:r>
          </a:p>
        </p:txBody>
      </p:sp>
      <p:sp>
        <p:nvSpPr>
          <p:cNvPr id="18515" name="Text Box 111"/>
          <p:cNvSpPr txBox="1">
            <a:spLocks noChangeArrowheads="1"/>
          </p:cNvSpPr>
          <p:nvPr/>
        </p:nvSpPr>
        <p:spPr bwMode="auto">
          <a:xfrm>
            <a:off x="5334000" y="23622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WI</a:t>
            </a:r>
          </a:p>
        </p:txBody>
      </p:sp>
      <p:sp>
        <p:nvSpPr>
          <p:cNvPr id="18516" name="Text Box 112"/>
          <p:cNvSpPr txBox="1">
            <a:spLocks noChangeArrowheads="1"/>
          </p:cNvSpPr>
          <p:nvPr/>
        </p:nvSpPr>
        <p:spPr bwMode="auto">
          <a:xfrm>
            <a:off x="5486400" y="31242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IL</a:t>
            </a:r>
          </a:p>
        </p:txBody>
      </p:sp>
      <p:sp>
        <p:nvSpPr>
          <p:cNvPr id="18517" name="Text Box 113"/>
          <p:cNvSpPr txBox="1">
            <a:spLocks noChangeArrowheads="1"/>
          </p:cNvSpPr>
          <p:nvPr/>
        </p:nvSpPr>
        <p:spPr bwMode="auto">
          <a:xfrm>
            <a:off x="8001000" y="19050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ME</a:t>
            </a:r>
          </a:p>
        </p:txBody>
      </p:sp>
      <p:sp>
        <p:nvSpPr>
          <p:cNvPr id="18518" name="Text Box 114"/>
          <p:cNvSpPr txBox="1">
            <a:spLocks noChangeArrowheads="1"/>
          </p:cNvSpPr>
          <p:nvPr/>
        </p:nvSpPr>
        <p:spPr bwMode="auto">
          <a:xfrm>
            <a:off x="6324600" y="30480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OH</a:t>
            </a:r>
          </a:p>
        </p:txBody>
      </p:sp>
      <p:sp>
        <p:nvSpPr>
          <p:cNvPr id="18519" name="Text Box 115"/>
          <p:cNvSpPr txBox="1">
            <a:spLocks noChangeArrowheads="1"/>
          </p:cNvSpPr>
          <p:nvPr/>
        </p:nvSpPr>
        <p:spPr bwMode="auto">
          <a:xfrm>
            <a:off x="6172200" y="35052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KY</a:t>
            </a:r>
          </a:p>
        </p:txBody>
      </p:sp>
      <p:sp>
        <p:nvSpPr>
          <p:cNvPr id="18520" name="Text Box 116"/>
          <p:cNvSpPr txBox="1">
            <a:spLocks noChangeArrowheads="1"/>
          </p:cNvSpPr>
          <p:nvPr/>
        </p:nvSpPr>
        <p:spPr bwMode="auto">
          <a:xfrm>
            <a:off x="1828800" y="51816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HI</a:t>
            </a:r>
          </a:p>
        </p:txBody>
      </p:sp>
      <p:sp>
        <p:nvSpPr>
          <p:cNvPr id="18521" name="Text Box 117"/>
          <p:cNvSpPr txBox="1">
            <a:spLocks noChangeArrowheads="1"/>
          </p:cNvSpPr>
          <p:nvPr/>
        </p:nvSpPr>
        <p:spPr bwMode="auto">
          <a:xfrm>
            <a:off x="762000" y="4724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AK</a:t>
            </a:r>
          </a:p>
        </p:txBody>
      </p:sp>
      <p:sp>
        <p:nvSpPr>
          <p:cNvPr id="18523" name="Text Box 120"/>
          <p:cNvSpPr txBox="1">
            <a:spLocks noChangeArrowheads="1"/>
          </p:cNvSpPr>
          <p:nvPr/>
        </p:nvSpPr>
        <p:spPr bwMode="auto">
          <a:xfrm>
            <a:off x="6629400" y="3352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WV</a:t>
            </a:r>
          </a:p>
        </p:txBody>
      </p:sp>
      <p:sp>
        <p:nvSpPr>
          <p:cNvPr id="18524" name="Text Box 121"/>
          <p:cNvSpPr txBox="1">
            <a:spLocks noChangeArrowheads="1"/>
          </p:cNvSpPr>
          <p:nvPr/>
        </p:nvSpPr>
        <p:spPr bwMode="auto">
          <a:xfrm>
            <a:off x="7086600" y="3429000"/>
            <a:ext cx="5334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VA</a:t>
            </a:r>
          </a:p>
        </p:txBody>
      </p:sp>
      <p:sp>
        <p:nvSpPr>
          <p:cNvPr id="18525" name="Text Box 122"/>
          <p:cNvSpPr txBox="1">
            <a:spLocks noChangeArrowheads="1"/>
          </p:cNvSpPr>
          <p:nvPr/>
        </p:nvSpPr>
        <p:spPr bwMode="auto">
          <a:xfrm>
            <a:off x="8229600" y="28194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CT</a:t>
            </a:r>
          </a:p>
        </p:txBody>
      </p:sp>
      <p:sp>
        <p:nvSpPr>
          <p:cNvPr id="18526" name="Text Box 123"/>
          <p:cNvSpPr txBox="1">
            <a:spLocks noChangeArrowheads="1"/>
          </p:cNvSpPr>
          <p:nvPr/>
        </p:nvSpPr>
        <p:spPr bwMode="auto">
          <a:xfrm>
            <a:off x="7924800" y="29718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NJ</a:t>
            </a:r>
          </a:p>
        </p:txBody>
      </p:sp>
      <p:sp>
        <p:nvSpPr>
          <p:cNvPr id="18527" name="Text Box 124"/>
          <p:cNvSpPr txBox="1">
            <a:spLocks noChangeArrowheads="1"/>
          </p:cNvSpPr>
          <p:nvPr/>
        </p:nvSpPr>
        <p:spPr bwMode="auto">
          <a:xfrm>
            <a:off x="7772400" y="3200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DE</a:t>
            </a:r>
          </a:p>
        </p:txBody>
      </p:sp>
      <p:sp>
        <p:nvSpPr>
          <p:cNvPr id="18528" name="Text Box 125"/>
          <p:cNvSpPr txBox="1">
            <a:spLocks noChangeArrowheads="1"/>
          </p:cNvSpPr>
          <p:nvPr/>
        </p:nvSpPr>
        <p:spPr bwMode="auto">
          <a:xfrm>
            <a:off x="7848600" y="34290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MD</a:t>
            </a:r>
          </a:p>
        </p:txBody>
      </p:sp>
      <p:sp>
        <p:nvSpPr>
          <p:cNvPr id="18529" name="Text Box 126"/>
          <p:cNvSpPr txBox="1">
            <a:spLocks noChangeArrowheads="1"/>
          </p:cNvSpPr>
          <p:nvPr/>
        </p:nvSpPr>
        <p:spPr bwMode="auto">
          <a:xfrm>
            <a:off x="8229600" y="26670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RI</a:t>
            </a:r>
          </a:p>
        </p:txBody>
      </p:sp>
      <p:sp>
        <p:nvSpPr>
          <p:cNvPr id="18530" name="Text Box 127"/>
          <p:cNvSpPr txBox="1">
            <a:spLocks noChangeArrowheads="1"/>
          </p:cNvSpPr>
          <p:nvPr/>
        </p:nvSpPr>
        <p:spPr bwMode="auto">
          <a:xfrm>
            <a:off x="7620000" y="1676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NH</a:t>
            </a:r>
          </a:p>
        </p:txBody>
      </p:sp>
      <p:sp>
        <p:nvSpPr>
          <p:cNvPr id="18531" name="Text Box 128"/>
          <p:cNvSpPr txBox="1">
            <a:spLocks noChangeArrowheads="1"/>
          </p:cNvSpPr>
          <p:nvPr/>
        </p:nvSpPr>
        <p:spPr bwMode="auto">
          <a:xfrm>
            <a:off x="7391400" y="18288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VT</a:t>
            </a:r>
          </a:p>
        </p:txBody>
      </p:sp>
      <p:sp>
        <p:nvSpPr>
          <p:cNvPr id="18532" name="Text Box 129"/>
          <p:cNvSpPr txBox="1">
            <a:spLocks noChangeArrowheads="1"/>
          </p:cNvSpPr>
          <p:nvPr/>
        </p:nvSpPr>
        <p:spPr bwMode="auto">
          <a:xfrm>
            <a:off x="7883525" y="38100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DC</a:t>
            </a:r>
          </a:p>
        </p:txBody>
      </p:sp>
      <p:sp>
        <p:nvSpPr>
          <p:cNvPr id="18533" name="Text Box 130"/>
          <p:cNvSpPr txBox="1">
            <a:spLocks noChangeArrowheads="1"/>
          </p:cNvSpPr>
          <p:nvPr/>
        </p:nvSpPr>
        <p:spPr bwMode="auto">
          <a:xfrm>
            <a:off x="8229600" y="22860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MA</a:t>
            </a:r>
          </a:p>
        </p:txBody>
      </p:sp>
      <p:sp>
        <p:nvSpPr>
          <p:cNvPr id="18534" name="Line 131"/>
          <p:cNvSpPr>
            <a:spLocks noChangeShapeType="1"/>
          </p:cNvSpPr>
          <p:nvPr/>
        </p:nvSpPr>
        <p:spPr bwMode="auto">
          <a:xfrm>
            <a:off x="7315200" y="3276600"/>
            <a:ext cx="685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35" name="Line 132"/>
          <p:cNvSpPr>
            <a:spLocks noChangeShapeType="1"/>
          </p:cNvSpPr>
          <p:nvPr/>
        </p:nvSpPr>
        <p:spPr bwMode="auto">
          <a:xfrm>
            <a:off x="7620000" y="32766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36" name="Line 133"/>
          <p:cNvSpPr>
            <a:spLocks noChangeShapeType="1"/>
          </p:cNvSpPr>
          <p:nvPr/>
        </p:nvSpPr>
        <p:spPr bwMode="auto">
          <a:xfrm>
            <a:off x="7391400" y="32766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37" name="Line 134"/>
          <p:cNvSpPr>
            <a:spLocks noChangeShapeType="1"/>
          </p:cNvSpPr>
          <p:nvPr/>
        </p:nvSpPr>
        <p:spPr bwMode="auto">
          <a:xfrm>
            <a:off x="7924800" y="27432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38" name="Line 135"/>
          <p:cNvSpPr>
            <a:spLocks noChangeShapeType="1"/>
          </p:cNvSpPr>
          <p:nvPr/>
        </p:nvSpPr>
        <p:spPr bwMode="auto">
          <a:xfrm>
            <a:off x="8077200" y="2743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39" name="Line 136"/>
          <p:cNvSpPr>
            <a:spLocks noChangeShapeType="1"/>
          </p:cNvSpPr>
          <p:nvPr/>
        </p:nvSpPr>
        <p:spPr bwMode="auto">
          <a:xfrm>
            <a:off x="7772400" y="3124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40" name="Line 137"/>
          <p:cNvSpPr>
            <a:spLocks noChangeShapeType="1"/>
          </p:cNvSpPr>
          <p:nvPr/>
        </p:nvSpPr>
        <p:spPr bwMode="auto">
          <a:xfrm flipV="1">
            <a:off x="8077200" y="24384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41" name="Line 138"/>
          <p:cNvSpPr>
            <a:spLocks noChangeShapeType="1"/>
          </p:cNvSpPr>
          <p:nvPr/>
        </p:nvSpPr>
        <p:spPr bwMode="auto">
          <a:xfrm>
            <a:off x="7848600" y="19050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42" name="Line 139"/>
          <p:cNvSpPr>
            <a:spLocks noChangeShapeType="1"/>
          </p:cNvSpPr>
          <p:nvPr/>
        </p:nvSpPr>
        <p:spPr bwMode="auto">
          <a:xfrm>
            <a:off x="7620000" y="20574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Light"/>
              <a:cs typeface="Helvetica Neue Light"/>
            </a:endParaRPr>
          </a:p>
        </p:txBody>
      </p:sp>
      <p:sp>
        <p:nvSpPr>
          <p:cNvPr id="18543" name="Rectangle 7"/>
          <p:cNvSpPr>
            <a:spLocks noChangeArrowheads="1"/>
          </p:cNvSpPr>
          <p:nvPr/>
        </p:nvSpPr>
        <p:spPr bwMode="auto">
          <a:xfrm>
            <a:off x="5029200" y="6324600"/>
            <a:ext cx="152400" cy="152400"/>
          </a:xfrm>
          <a:prstGeom prst="rect">
            <a:avLst/>
          </a:prstGeom>
          <a:solidFill>
            <a:srgbClr val="AC862E"/>
          </a:solidFill>
          <a:ln w="9525">
            <a:solidFill>
              <a:schemeClr val="tx1"/>
            </a:solidFill>
            <a:miter lim="800000"/>
            <a:headEnd/>
            <a:tailEnd/>
          </a:ln>
        </p:spPr>
        <p:txBody>
          <a:bodyPr wrap="none" anchor="ctr"/>
          <a:lstStyle/>
          <a:p>
            <a:pPr defTabSz="457200" eaLnBrk="1" hangingPunct="1"/>
            <a:endParaRPr lang="en-US" sz="1800" dirty="0">
              <a:latin typeface="Helvetica Neue Light"/>
              <a:cs typeface="Helvetica Neue Light"/>
            </a:endParaRPr>
          </a:p>
        </p:txBody>
      </p:sp>
      <p:sp>
        <p:nvSpPr>
          <p:cNvPr id="18544" name="Rectangle 140"/>
          <p:cNvSpPr>
            <a:spLocks noChangeArrowheads="1"/>
          </p:cNvSpPr>
          <p:nvPr/>
        </p:nvSpPr>
        <p:spPr bwMode="auto">
          <a:xfrm>
            <a:off x="9115425" y="49752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latin typeface="Helvetica Neue Light"/>
              <a:cs typeface="Helvetica Neue Light"/>
            </a:endParaRPr>
          </a:p>
        </p:txBody>
      </p:sp>
      <p:sp>
        <p:nvSpPr>
          <p:cNvPr id="18545" name="Text Box 95"/>
          <p:cNvSpPr txBox="1">
            <a:spLocks noChangeArrowheads="1"/>
          </p:cNvSpPr>
          <p:nvPr/>
        </p:nvSpPr>
        <p:spPr bwMode="auto">
          <a:xfrm>
            <a:off x="3124200" y="3306763"/>
            <a:ext cx="457200" cy="274637"/>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latin typeface="Helvetica Neue Light"/>
                <a:cs typeface="Helvetica Neue Light"/>
              </a:rPr>
              <a:t>CO</a:t>
            </a:r>
          </a:p>
        </p:txBody>
      </p:sp>
      <p:sp>
        <p:nvSpPr>
          <p:cNvPr id="18546" name="Text Box 107"/>
          <p:cNvSpPr txBox="1">
            <a:spLocks noChangeArrowheads="1"/>
          </p:cNvSpPr>
          <p:nvPr/>
        </p:nvSpPr>
        <p:spPr bwMode="auto">
          <a:xfrm>
            <a:off x="4876800" y="2895600"/>
            <a:ext cx="3810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IA</a:t>
            </a:r>
          </a:p>
        </p:txBody>
      </p:sp>
      <p:sp>
        <p:nvSpPr>
          <p:cNvPr id="18547" name="Text Box 118"/>
          <p:cNvSpPr txBox="1">
            <a:spLocks noChangeArrowheads="1"/>
          </p:cNvSpPr>
          <p:nvPr/>
        </p:nvSpPr>
        <p:spPr bwMode="auto">
          <a:xfrm>
            <a:off x="7315200" y="24384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NY</a:t>
            </a:r>
          </a:p>
        </p:txBody>
      </p:sp>
      <p:sp>
        <p:nvSpPr>
          <p:cNvPr id="18548" name="Text Box 106"/>
          <p:cNvSpPr txBox="1">
            <a:spLocks noChangeArrowheads="1"/>
          </p:cNvSpPr>
          <p:nvPr/>
        </p:nvSpPr>
        <p:spPr bwMode="auto">
          <a:xfrm>
            <a:off x="4724400" y="22098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MN</a:t>
            </a:r>
          </a:p>
        </p:txBody>
      </p:sp>
      <p:sp>
        <p:nvSpPr>
          <p:cNvPr id="18549" name="TextBox 140"/>
          <p:cNvSpPr txBox="1">
            <a:spLocks noChangeArrowheads="1"/>
          </p:cNvSpPr>
          <p:nvPr/>
        </p:nvSpPr>
        <p:spPr bwMode="auto">
          <a:xfrm>
            <a:off x="596900" y="6680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dirty="0">
              <a:latin typeface="Helvetica Neue Light"/>
            </a:endParaRPr>
          </a:p>
        </p:txBody>
      </p:sp>
      <p:sp>
        <p:nvSpPr>
          <p:cNvPr id="18553" name="TextBox 146"/>
          <p:cNvSpPr txBox="1">
            <a:spLocks noChangeArrowheads="1"/>
          </p:cNvSpPr>
          <p:nvPr/>
        </p:nvSpPr>
        <p:spPr bwMode="auto">
          <a:xfrm>
            <a:off x="5181600" y="6096000"/>
            <a:ext cx="19152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Helvetica Neue Light"/>
                <a:cs typeface="Helvetica Neue Light"/>
              </a:rPr>
              <a:t>Uninsured rate lower </a:t>
            </a:r>
            <a:br>
              <a:rPr lang="en-US" sz="1200" dirty="0">
                <a:latin typeface="Helvetica Neue Light"/>
                <a:cs typeface="Helvetica Neue Light"/>
              </a:rPr>
            </a:br>
            <a:r>
              <a:rPr lang="en-US" sz="1200" dirty="0">
                <a:latin typeface="Helvetica Neue Light"/>
                <a:cs typeface="Helvetica Neue Light"/>
              </a:rPr>
              <a:t>than national rate</a:t>
            </a:r>
          </a:p>
          <a:p>
            <a:r>
              <a:rPr lang="en-US" sz="1200" dirty="0">
                <a:latin typeface="Helvetica Neue Light"/>
                <a:cs typeface="Helvetica Neue Light"/>
              </a:rPr>
              <a:t>(</a:t>
            </a:r>
            <a:r>
              <a:rPr lang="en-US" sz="1200" dirty="0" smtClean="0">
                <a:latin typeface="Helvetica Neue Light"/>
                <a:cs typeface="Helvetica Neue Light"/>
              </a:rPr>
              <a:t>31 states, </a:t>
            </a:r>
            <a:r>
              <a:rPr lang="en-US" sz="1200" dirty="0">
                <a:latin typeface="Helvetica Neue Light"/>
                <a:cs typeface="Helvetica Neue Light"/>
              </a:rPr>
              <a:t>including DC)</a:t>
            </a:r>
          </a:p>
        </p:txBody>
      </p:sp>
      <p:sp>
        <p:nvSpPr>
          <p:cNvPr id="18554" name="TextBox 147"/>
          <p:cNvSpPr txBox="1">
            <a:spLocks noChangeArrowheads="1"/>
          </p:cNvSpPr>
          <p:nvPr/>
        </p:nvSpPr>
        <p:spPr bwMode="auto">
          <a:xfrm>
            <a:off x="7391400" y="6096000"/>
            <a:ext cx="165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Helvetica Neue Light"/>
                <a:cs typeface="Helvetica Neue Light"/>
              </a:rPr>
              <a:t>Uninsured rate higher </a:t>
            </a:r>
            <a:br>
              <a:rPr lang="en-US" sz="1200" dirty="0">
                <a:latin typeface="Helvetica Neue Light"/>
                <a:cs typeface="Helvetica Neue Light"/>
              </a:rPr>
            </a:br>
            <a:r>
              <a:rPr lang="en-US" sz="1200" dirty="0">
                <a:latin typeface="Helvetica Neue Light"/>
                <a:cs typeface="Helvetica Neue Light"/>
              </a:rPr>
              <a:t>than national rate</a:t>
            </a:r>
          </a:p>
          <a:p>
            <a:r>
              <a:rPr lang="en-US" sz="1200" dirty="0">
                <a:latin typeface="Helvetica Neue Light"/>
                <a:cs typeface="Helvetica Neue Light"/>
              </a:rPr>
              <a:t>(</a:t>
            </a:r>
            <a:r>
              <a:rPr lang="en-US" sz="1200" dirty="0" smtClean="0">
                <a:latin typeface="Helvetica Neue Light"/>
                <a:cs typeface="Helvetica Neue Light"/>
              </a:rPr>
              <a:t>15 </a:t>
            </a:r>
            <a:r>
              <a:rPr lang="en-US" sz="1200" dirty="0">
                <a:latin typeface="Helvetica Neue Light"/>
                <a:cs typeface="Helvetica Neue Light"/>
              </a:rPr>
              <a:t>states)</a:t>
            </a:r>
          </a:p>
        </p:txBody>
      </p:sp>
      <p:sp>
        <p:nvSpPr>
          <p:cNvPr id="18556" name="Rectangle 7"/>
          <p:cNvSpPr>
            <a:spLocks noChangeArrowheads="1"/>
          </p:cNvSpPr>
          <p:nvPr/>
        </p:nvSpPr>
        <p:spPr bwMode="auto">
          <a:xfrm>
            <a:off x="8229600" y="3886200"/>
            <a:ext cx="76200" cy="76200"/>
          </a:xfrm>
          <a:prstGeom prst="rect">
            <a:avLst/>
          </a:prstGeom>
          <a:solidFill>
            <a:srgbClr val="AC862E"/>
          </a:solidFill>
          <a:ln w="9525">
            <a:solidFill>
              <a:schemeClr val="tx1"/>
            </a:solidFill>
            <a:miter lim="800000"/>
            <a:headEnd/>
            <a:tailEnd/>
          </a:ln>
        </p:spPr>
        <p:txBody>
          <a:bodyPr wrap="none" anchor="ctr"/>
          <a:lstStyle/>
          <a:p>
            <a:pPr defTabSz="457200" eaLnBrk="1" hangingPunct="1"/>
            <a:endParaRPr lang="en-US" sz="1800" dirty="0">
              <a:latin typeface="Helvetica Neue Light"/>
              <a:cs typeface="Helvetica Neue Light"/>
            </a:endParaRPr>
          </a:p>
        </p:txBody>
      </p:sp>
      <p:sp>
        <p:nvSpPr>
          <p:cNvPr id="18522" name="Text Box 119"/>
          <p:cNvSpPr txBox="1">
            <a:spLocks noChangeArrowheads="1"/>
          </p:cNvSpPr>
          <p:nvPr/>
        </p:nvSpPr>
        <p:spPr bwMode="auto">
          <a:xfrm>
            <a:off x="7010400" y="2895600"/>
            <a:ext cx="457200" cy="274638"/>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Helvetica Neue Light"/>
                <a:cs typeface="Helvetica Neue Light"/>
              </a:rPr>
              <a:t>PA</a:t>
            </a:r>
          </a:p>
        </p:txBody>
      </p:sp>
      <p:sp>
        <p:nvSpPr>
          <p:cNvPr id="149" name="Rectangle 7"/>
          <p:cNvSpPr>
            <a:spLocks noChangeArrowheads="1"/>
          </p:cNvSpPr>
          <p:nvPr/>
        </p:nvSpPr>
        <p:spPr bwMode="auto">
          <a:xfrm>
            <a:off x="2438400" y="6324600"/>
            <a:ext cx="152400" cy="152400"/>
          </a:xfrm>
          <a:prstGeom prst="rect">
            <a:avLst/>
          </a:prstGeom>
          <a:noFill/>
          <a:ln w="9525">
            <a:solidFill>
              <a:schemeClr val="tx1"/>
            </a:solidFill>
            <a:miter lim="800000"/>
            <a:headEnd/>
            <a:tailEnd/>
          </a:ln>
        </p:spPr>
        <p:txBody>
          <a:bodyPr wrap="none" anchor="ctr"/>
          <a:lstStyle/>
          <a:p>
            <a:pPr defTabSz="457200" eaLnBrk="1" hangingPunct="1"/>
            <a:endParaRPr lang="en-US" sz="1800" dirty="0">
              <a:latin typeface="Helvetica Neue Light"/>
              <a:cs typeface="Helvetica Neue Light"/>
            </a:endParaRPr>
          </a:p>
        </p:txBody>
      </p:sp>
      <p:sp>
        <p:nvSpPr>
          <p:cNvPr id="151" name="TextBox 146"/>
          <p:cNvSpPr txBox="1">
            <a:spLocks noChangeArrowheads="1"/>
          </p:cNvSpPr>
          <p:nvPr/>
        </p:nvSpPr>
        <p:spPr bwMode="auto">
          <a:xfrm>
            <a:off x="2743200" y="609600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Helvetica Neue Light"/>
                <a:cs typeface="Helvetica Neue Light"/>
              </a:rPr>
              <a:t>No statistically significant difference from the national average (5 states)</a:t>
            </a:r>
          </a:p>
        </p:txBody>
      </p:sp>
      <p:sp>
        <p:nvSpPr>
          <p:cNvPr id="3" name="Title 2"/>
          <p:cNvSpPr>
            <a:spLocks noGrp="1"/>
          </p:cNvSpPr>
          <p:nvPr>
            <p:ph type="title"/>
          </p:nvPr>
        </p:nvSpPr>
        <p:spPr/>
        <p:txBody>
          <a:bodyPr>
            <a:noAutofit/>
          </a:bodyPr>
          <a:lstStyle/>
          <a:p>
            <a:r>
              <a:rPr lang="en-US" sz="3200" dirty="0" smtClean="0">
                <a:solidFill>
                  <a:srgbClr val="000000"/>
                </a:solidFill>
              </a:rPr>
              <a:t>31 States Had Lower </a:t>
            </a:r>
            <a:r>
              <a:rPr lang="en-US" sz="3200" dirty="0" err="1" smtClean="0">
                <a:solidFill>
                  <a:srgbClr val="000000"/>
                </a:solidFill>
              </a:rPr>
              <a:t>Uninsurance</a:t>
            </a:r>
            <a:r>
              <a:rPr lang="en-US" sz="3200" dirty="0" smtClean="0">
                <a:solidFill>
                  <a:srgbClr val="000000"/>
                </a:solidFill>
              </a:rPr>
              <a:t> Rates for Children than the National Average</a:t>
            </a:r>
            <a:endParaRPr lang="en-US" sz="3200" dirty="0">
              <a:solidFill>
                <a:srgbClr val="000000"/>
              </a:solidFill>
            </a:endParaRPr>
          </a:p>
        </p:txBody>
      </p:sp>
    </p:spTree>
    <p:extLst>
      <p:ext uri="{BB962C8B-B14F-4D97-AF65-F5344CB8AC3E}">
        <p14:creationId xmlns:p14="http://schemas.microsoft.com/office/powerpoint/2010/main" val="321948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in the Percent of Uninsured Children Under 18, 2010 and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2375245"/>
              </p:ext>
            </p:extLst>
          </p:nvPr>
        </p:nvGraphicFramePr>
        <p:xfrm>
          <a:off x="762000" y="1600200"/>
          <a:ext cx="7543800" cy="3931920"/>
        </p:xfrm>
        <a:graphic>
          <a:graphicData uri="http://schemas.openxmlformats.org/drawingml/2006/table">
            <a:tbl>
              <a:tblPr firstRow="1" bandRow="1">
                <a:tableStyleId>{5C22544A-7EE6-4342-B048-85BDC9FD1C3A}</a:tableStyleId>
              </a:tblPr>
              <a:tblGrid>
                <a:gridCol w="1508760"/>
                <a:gridCol w="1508760"/>
                <a:gridCol w="1508760"/>
                <a:gridCol w="1508760"/>
                <a:gridCol w="1508760"/>
              </a:tblGrid>
              <a:tr h="1151206">
                <a:tc>
                  <a:txBody>
                    <a:bodyPr/>
                    <a:lstStyle/>
                    <a:p>
                      <a:endParaRPr lang="en-US" dirty="0">
                        <a:latin typeface="Helvetica Neue Light"/>
                      </a:endParaRPr>
                    </a:p>
                  </a:txBody>
                  <a:tcPr/>
                </a:tc>
                <a:tc>
                  <a:txBody>
                    <a:bodyPr/>
                    <a:lstStyle/>
                    <a:p>
                      <a:pPr marL="0" indent="0" algn="l">
                        <a:buAutoNum type="arabicPlain" startAt="2010"/>
                      </a:pPr>
                      <a:r>
                        <a:rPr lang="en-US" dirty="0" smtClean="0">
                          <a:latin typeface="Helvetica Neue Light"/>
                        </a:rPr>
                        <a:t> Percent </a:t>
                      </a:r>
                      <a:r>
                        <a:rPr lang="en-US" baseline="0" dirty="0" smtClean="0">
                          <a:latin typeface="Helvetica Neue Light"/>
                        </a:rPr>
                        <a:t> </a:t>
                      </a:r>
                      <a:r>
                        <a:rPr lang="en-US" dirty="0" smtClean="0">
                          <a:latin typeface="Helvetica Neue Light"/>
                        </a:rPr>
                        <a:t>Uninsured</a:t>
                      </a:r>
                      <a:endParaRPr lang="en-US" dirty="0">
                        <a:latin typeface="Helvetica Neue Light"/>
                      </a:endParaRPr>
                    </a:p>
                  </a:txBody>
                  <a:tcPr/>
                </a:tc>
                <a:tc>
                  <a:txBody>
                    <a:bodyPr/>
                    <a:lstStyle/>
                    <a:p>
                      <a:r>
                        <a:rPr lang="en-US" dirty="0" smtClean="0">
                          <a:latin typeface="Helvetica Neue Light"/>
                        </a:rPr>
                        <a:t>2012 Percent  Uninsured </a:t>
                      </a:r>
                      <a:endParaRPr lang="en-US" dirty="0">
                        <a:latin typeface="Helvetica Neue Light"/>
                      </a:endParaRPr>
                    </a:p>
                  </a:txBody>
                  <a:tcPr/>
                </a:tc>
                <a:tc>
                  <a:txBody>
                    <a:bodyPr/>
                    <a:lstStyle/>
                    <a:p>
                      <a:r>
                        <a:rPr lang="en-US" dirty="0" smtClean="0">
                          <a:latin typeface="Helvetica Neue Light"/>
                        </a:rPr>
                        <a:t>2010-2012  Change in  Uninsured</a:t>
                      </a:r>
                      <a:endParaRPr lang="en-US" dirty="0">
                        <a:latin typeface="Helvetica Neue Light"/>
                      </a:endParaRPr>
                    </a:p>
                  </a:txBody>
                  <a:tcPr/>
                </a:tc>
                <a:tc>
                  <a:txBody>
                    <a:bodyPr/>
                    <a:lstStyle/>
                    <a:p>
                      <a:r>
                        <a:rPr lang="en-US" dirty="0" smtClean="0">
                          <a:latin typeface="Helvetica Neue Light"/>
                        </a:rPr>
                        <a:t>2012 Rank for</a:t>
                      </a:r>
                      <a:r>
                        <a:rPr lang="en-US" baseline="0" dirty="0" smtClean="0">
                          <a:latin typeface="Helvetica Neue Light"/>
                        </a:rPr>
                        <a:t> Percentage  Uninsured </a:t>
                      </a:r>
                      <a:endParaRPr lang="en-US" dirty="0">
                        <a:latin typeface="Helvetica Neue Light"/>
                      </a:endParaRPr>
                    </a:p>
                  </a:txBody>
                  <a:tcPr/>
                </a:tc>
              </a:tr>
              <a:tr h="619880">
                <a:tc>
                  <a:txBody>
                    <a:bodyPr/>
                    <a:lstStyle/>
                    <a:p>
                      <a:r>
                        <a:rPr lang="en-US" b="1" dirty="0" smtClean="0">
                          <a:latin typeface="Helvetica Neue Light"/>
                        </a:rPr>
                        <a:t>United States</a:t>
                      </a:r>
                    </a:p>
                  </a:txBody>
                  <a:tcPr/>
                </a:tc>
                <a:tc>
                  <a:txBody>
                    <a:bodyPr/>
                    <a:lstStyle/>
                    <a:p>
                      <a:pPr algn="r"/>
                      <a:r>
                        <a:rPr lang="en-US" b="1" dirty="0" smtClean="0">
                          <a:latin typeface="Helvetica Neue Light"/>
                        </a:rPr>
                        <a:t>8.0</a:t>
                      </a:r>
                      <a:endParaRPr lang="en-US" b="1" dirty="0">
                        <a:latin typeface="Helvetica Neue Light"/>
                      </a:endParaRPr>
                    </a:p>
                  </a:txBody>
                  <a:tcPr/>
                </a:tc>
                <a:tc>
                  <a:txBody>
                    <a:bodyPr/>
                    <a:lstStyle/>
                    <a:p>
                      <a:pPr algn="r"/>
                      <a:r>
                        <a:rPr lang="en-US" b="1" dirty="0" smtClean="0">
                          <a:latin typeface="Helvetica Neue Light"/>
                        </a:rPr>
                        <a:t>7.2</a:t>
                      </a:r>
                      <a:endParaRPr lang="en-US" b="1" dirty="0">
                        <a:latin typeface="Helvetica Neue Light"/>
                      </a:endParaRPr>
                    </a:p>
                  </a:txBody>
                  <a:tcPr/>
                </a:tc>
                <a:tc>
                  <a:txBody>
                    <a:bodyPr/>
                    <a:lstStyle/>
                    <a:p>
                      <a:pPr algn="r"/>
                      <a:r>
                        <a:rPr lang="en-US" b="1" dirty="0" smtClean="0">
                          <a:latin typeface="Helvetica Neue Light"/>
                        </a:rPr>
                        <a:t>-0.8*</a:t>
                      </a:r>
                    </a:p>
                  </a:txBody>
                  <a:tcPr/>
                </a:tc>
                <a:tc>
                  <a:txBody>
                    <a:bodyPr/>
                    <a:lstStyle/>
                    <a:p>
                      <a:pPr algn="ctr"/>
                      <a:r>
                        <a:rPr lang="en-US" b="1" dirty="0" smtClean="0">
                          <a:latin typeface="Helvetica Neue Light"/>
                        </a:rPr>
                        <a:t>-</a:t>
                      </a:r>
                      <a:endParaRPr lang="en-US" b="1" dirty="0">
                        <a:latin typeface="Helvetica Neue Light"/>
                      </a:endParaRPr>
                    </a:p>
                  </a:txBody>
                  <a:tcPr/>
                </a:tc>
              </a:tr>
              <a:tr h="362063">
                <a:tc>
                  <a:txBody>
                    <a:bodyPr/>
                    <a:lstStyle/>
                    <a:p>
                      <a:r>
                        <a:rPr lang="en-US" dirty="0" smtClean="0">
                          <a:latin typeface="Helvetica Neue Light"/>
                        </a:rPr>
                        <a:t>D.C</a:t>
                      </a:r>
                      <a:endParaRPr lang="en-US" dirty="0">
                        <a:latin typeface="Helvetica Neue Light"/>
                      </a:endParaRPr>
                    </a:p>
                  </a:txBody>
                  <a:tcPr/>
                </a:tc>
                <a:tc>
                  <a:txBody>
                    <a:bodyPr/>
                    <a:lstStyle/>
                    <a:p>
                      <a:pPr algn="r"/>
                      <a:r>
                        <a:rPr lang="en-US" dirty="0" smtClean="0">
                          <a:latin typeface="Helvetica Neue Light"/>
                        </a:rPr>
                        <a:t>2.3</a:t>
                      </a:r>
                      <a:endParaRPr lang="en-US" dirty="0">
                        <a:latin typeface="Helvetica Neue Light"/>
                      </a:endParaRPr>
                    </a:p>
                  </a:txBody>
                  <a:tcPr/>
                </a:tc>
                <a:tc>
                  <a:txBody>
                    <a:bodyPr/>
                    <a:lstStyle/>
                    <a:p>
                      <a:pPr algn="r"/>
                      <a:r>
                        <a:rPr lang="en-US" dirty="0" smtClean="0">
                          <a:latin typeface="Helvetica Neue Light"/>
                        </a:rPr>
                        <a:t>1.7</a:t>
                      </a:r>
                      <a:endParaRPr lang="en-US" dirty="0">
                        <a:latin typeface="Helvetica Neue Light"/>
                      </a:endParaRPr>
                    </a:p>
                  </a:txBody>
                  <a:tcPr/>
                </a:tc>
                <a:tc>
                  <a:txBody>
                    <a:bodyPr/>
                    <a:lstStyle/>
                    <a:p>
                      <a:pPr algn="r"/>
                      <a:r>
                        <a:rPr lang="en-US" dirty="0" smtClean="0">
                          <a:latin typeface="Helvetica Neue Light"/>
                        </a:rPr>
                        <a:t>-0.6</a:t>
                      </a:r>
                      <a:endParaRPr lang="en-US" dirty="0">
                        <a:latin typeface="Helvetica Neue Light"/>
                      </a:endParaRPr>
                    </a:p>
                  </a:txBody>
                  <a:tcPr/>
                </a:tc>
                <a:tc>
                  <a:txBody>
                    <a:bodyPr/>
                    <a:lstStyle/>
                    <a:p>
                      <a:pPr algn="ctr"/>
                      <a:r>
                        <a:rPr lang="en-US" dirty="0" smtClean="0">
                          <a:latin typeface="Helvetica Neue Light"/>
                        </a:rPr>
                        <a:t>2</a:t>
                      </a:r>
                      <a:endParaRPr lang="en-US" dirty="0">
                        <a:latin typeface="Helvetica Neue Light"/>
                      </a:endParaRPr>
                    </a:p>
                  </a:txBody>
                  <a:tcPr/>
                </a:tc>
              </a:tr>
              <a:tr h="362063">
                <a:tc>
                  <a:txBody>
                    <a:bodyPr/>
                    <a:lstStyle/>
                    <a:p>
                      <a:r>
                        <a:rPr lang="en-US" dirty="0" smtClean="0">
                          <a:latin typeface="Helvetica Neue Light"/>
                        </a:rPr>
                        <a:t>Delaware</a:t>
                      </a:r>
                      <a:endParaRPr lang="en-US" dirty="0">
                        <a:latin typeface="Helvetica Neue Light"/>
                      </a:endParaRPr>
                    </a:p>
                  </a:txBody>
                  <a:tcPr/>
                </a:tc>
                <a:tc>
                  <a:txBody>
                    <a:bodyPr/>
                    <a:lstStyle/>
                    <a:p>
                      <a:pPr algn="r"/>
                      <a:r>
                        <a:rPr lang="en-US" dirty="0" smtClean="0">
                          <a:latin typeface="Helvetica Neue Light"/>
                        </a:rPr>
                        <a:t>5.3</a:t>
                      </a:r>
                      <a:endParaRPr lang="en-US" dirty="0">
                        <a:latin typeface="Helvetica Neue Light"/>
                      </a:endParaRPr>
                    </a:p>
                  </a:txBody>
                  <a:tcPr/>
                </a:tc>
                <a:tc>
                  <a:txBody>
                    <a:bodyPr/>
                    <a:lstStyle/>
                    <a:p>
                      <a:pPr algn="r"/>
                      <a:r>
                        <a:rPr lang="en-US" dirty="0" smtClean="0">
                          <a:latin typeface="Helvetica Neue Light"/>
                        </a:rPr>
                        <a:t>3.5</a:t>
                      </a:r>
                      <a:endParaRPr lang="en-US" dirty="0">
                        <a:latin typeface="Helvetica Neue Light"/>
                      </a:endParaRPr>
                    </a:p>
                  </a:txBody>
                  <a:tcPr/>
                </a:tc>
                <a:tc>
                  <a:txBody>
                    <a:bodyPr/>
                    <a:lstStyle/>
                    <a:p>
                      <a:pPr algn="r"/>
                      <a:r>
                        <a:rPr lang="en-US" dirty="0" smtClean="0">
                          <a:latin typeface="Helvetica Neue Light"/>
                        </a:rPr>
                        <a:t>-1.8*</a:t>
                      </a:r>
                      <a:endParaRPr lang="en-US" dirty="0">
                        <a:latin typeface="Helvetica Neue Light"/>
                      </a:endParaRPr>
                    </a:p>
                  </a:txBody>
                  <a:tcPr/>
                </a:tc>
                <a:tc>
                  <a:txBody>
                    <a:bodyPr/>
                    <a:lstStyle/>
                    <a:p>
                      <a:pPr algn="ctr"/>
                      <a:r>
                        <a:rPr lang="en-US" dirty="0" smtClean="0">
                          <a:latin typeface="Helvetica Neue Light"/>
                        </a:rPr>
                        <a:t>5</a:t>
                      </a:r>
                      <a:endParaRPr lang="en-US" dirty="0">
                        <a:latin typeface="Helvetica Neue Light"/>
                      </a:endParaRPr>
                    </a:p>
                  </a:txBody>
                  <a:tcPr/>
                </a:tc>
              </a:tr>
              <a:tr h="362063">
                <a:tc>
                  <a:txBody>
                    <a:bodyPr/>
                    <a:lstStyle/>
                    <a:p>
                      <a:r>
                        <a:rPr lang="en-US" b="1" dirty="0" smtClean="0">
                          <a:latin typeface="Helvetica Neue Light"/>
                        </a:rPr>
                        <a:t>Maryland</a:t>
                      </a:r>
                      <a:endParaRPr lang="en-US" b="1" dirty="0">
                        <a:latin typeface="Helvetica Neue Light"/>
                      </a:endParaRPr>
                    </a:p>
                  </a:txBody>
                  <a:tcPr/>
                </a:tc>
                <a:tc>
                  <a:txBody>
                    <a:bodyPr/>
                    <a:lstStyle/>
                    <a:p>
                      <a:pPr algn="r"/>
                      <a:r>
                        <a:rPr lang="en-US" b="1" dirty="0" smtClean="0">
                          <a:latin typeface="Helvetica Neue Light"/>
                        </a:rPr>
                        <a:t>4.8</a:t>
                      </a:r>
                      <a:endParaRPr lang="en-US" b="1" dirty="0">
                        <a:latin typeface="Helvetica Neue Light"/>
                      </a:endParaRPr>
                    </a:p>
                  </a:txBody>
                  <a:tcPr/>
                </a:tc>
                <a:tc>
                  <a:txBody>
                    <a:bodyPr/>
                    <a:lstStyle/>
                    <a:p>
                      <a:pPr algn="r"/>
                      <a:r>
                        <a:rPr lang="en-US" b="1" dirty="0" smtClean="0">
                          <a:latin typeface="Helvetica Neue Light"/>
                        </a:rPr>
                        <a:t>3.8</a:t>
                      </a:r>
                      <a:endParaRPr lang="en-US" b="1" dirty="0">
                        <a:latin typeface="Helvetica Neue Light"/>
                      </a:endParaRPr>
                    </a:p>
                  </a:txBody>
                  <a:tcPr/>
                </a:tc>
                <a:tc>
                  <a:txBody>
                    <a:bodyPr/>
                    <a:lstStyle/>
                    <a:p>
                      <a:pPr algn="r"/>
                      <a:r>
                        <a:rPr lang="en-US" b="1" dirty="0" smtClean="0">
                          <a:latin typeface="Helvetica Neue Light"/>
                        </a:rPr>
                        <a:t>-1.0*</a:t>
                      </a:r>
                      <a:endParaRPr lang="en-US" b="1" dirty="0">
                        <a:latin typeface="Helvetica Neue Light"/>
                      </a:endParaRPr>
                    </a:p>
                  </a:txBody>
                  <a:tcPr/>
                </a:tc>
                <a:tc>
                  <a:txBody>
                    <a:bodyPr/>
                    <a:lstStyle/>
                    <a:p>
                      <a:pPr algn="ctr"/>
                      <a:r>
                        <a:rPr lang="en-US" b="1" dirty="0" smtClean="0">
                          <a:latin typeface="Helvetica Neue Light"/>
                        </a:rPr>
                        <a:t>7</a:t>
                      </a:r>
                      <a:endParaRPr lang="en-US" b="1" dirty="0">
                        <a:latin typeface="Helvetica Neue Light"/>
                      </a:endParaRPr>
                    </a:p>
                  </a:txBody>
                  <a:tcPr/>
                </a:tc>
              </a:tr>
              <a:tr h="362063">
                <a:tc>
                  <a:txBody>
                    <a:bodyPr/>
                    <a:lstStyle/>
                    <a:p>
                      <a:r>
                        <a:rPr lang="en-US" dirty="0" smtClean="0">
                          <a:latin typeface="Helvetica Neue Light"/>
                        </a:rPr>
                        <a:t>Pennsylvania</a:t>
                      </a:r>
                      <a:endParaRPr lang="en-US" dirty="0">
                        <a:latin typeface="Helvetica Neue Light"/>
                      </a:endParaRPr>
                    </a:p>
                  </a:txBody>
                  <a:tcPr/>
                </a:tc>
                <a:tc>
                  <a:txBody>
                    <a:bodyPr/>
                    <a:lstStyle/>
                    <a:p>
                      <a:pPr algn="r"/>
                      <a:r>
                        <a:rPr lang="en-US" dirty="0" smtClean="0">
                          <a:latin typeface="Helvetica Neue Light"/>
                        </a:rPr>
                        <a:t>5.2</a:t>
                      </a:r>
                      <a:endParaRPr lang="en-US" dirty="0">
                        <a:latin typeface="Helvetica Neue Light"/>
                      </a:endParaRPr>
                    </a:p>
                  </a:txBody>
                  <a:tcPr/>
                </a:tc>
                <a:tc>
                  <a:txBody>
                    <a:bodyPr/>
                    <a:lstStyle/>
                    <a:p>
                      <a:pPr algn="r"/>
                      <a:r>
                        <a:rPr lang="en-US" dirty="0" smtClean="0">
                          <a:latin typeface="Helvetica Neue Light"/>
                        </a:rPr>
                        <a:t>5.1</a:t>
                      </a:r>
                      <a:endParaRPr lang="en-US" dirty="0">
                        <a:latin typeface="Helvetica Neue Light"/>
                      </a:endParaRPr>
                    </a:p>
                  </a:txBody>
                  <a:tcPr/>
                </a:tc>
                <a:tc>
                  <a:txBody>
                    <a:bodyPr/>
                    <a:lstStyle/>
                    <a:p>
                      <a:pPr algn="r"/>
                      <a:r>
                        <a:rPr lang="en-US" dirty="0" smtClean="0">
                          <a:latin typeface="Helvetica Neue Light"/>
                        </a:rPr>
                        <a:t>-0.1</a:t>
                      </a:r>
                      <a:endParaRPr lang="en-US" dirty="0">
                        <a:latin typeface="Helvetica Neue Light"/>
                      </a:endParaRPr>
                    </a:p>
                  </a:txBody>
                  <a:tcPr/>
                </a:tc>
                <a:tc>
                  <a:txBody>
                    <a:bodyPr/>
                    <a:lstStyle/>
                    <a:p>
                      <a:pPr algn="ctr"/>
                      <a:r>
                        <a:rPr lang="en-US" dirty="0" smtClean="0">
                          <a:latin typeface="Helvetica Neue Light"/>
                        </a:rPr>
                        <a:t>18</a:t>
                      </a:r>
                      <a:endParaRPr lang="en-US" dirty="0">
                        <a:latin typeface="Helvetica Neue Light"/>
                      </a:endParaRPr>
                    </a:p>
                  </a:txBody>
                  <a:tcPr/>
                </a:tc>
              </a:tr>
              <a:tr h="362063">
                <a:tc>
                  <a:txBody>
                    <a:bodyPr/>
                    <a:lstStyle/>
                    <a:p>
                      <a:r>
                        <a:rPr lang="en-US" dirty="0" smtClean="0">
                          <a:latin typeface="Helvetica Neue Light"/>
                        </a:rPr>
                        <a:t>Virginia</a:t>
                      </a:r>
                      <a:endParaRPr lang="en-US" dirty="0">
                        <a:latin typeface="Helvetica Neue Light"/>
                      </a:endParaRPr>
                    </a:p>
                  </a:txBody>
                  <a:tcPr/>
                </a:tc>
                <a:tc>
                  <a:txBody>
                    <a:bodyPr/>
                    <a:lstStyle/>
                    <a:p>
                      <a:pPr algn="r"/>
                      <a:r>
                        <a:rPr lang="en-US" dirty="0" smtClean="0">
                          <a:latin typeface="Helvetica Neue Light"/>
                        </a:rPr>
                        <a:t>6.6</a:t>
                      </a:r>
                      <a:endParaRPr lang="en-US" dirty="0">
                        <a:latin typeface="Helvetica Neue Light"/>
                      </a:endParaRPr>
                    </a:p>
                  </a:txBody>
                  <a:tcPr/>
                </a:tc>
                <a:tc>
                  <a:txBody>
                    <a:bodyPr/>
                    <a:lstStyle/>
                    <a:p>
                      <a:pPr algn="r"/>
                      <a:r>
                        <a:rPr lang="en-US" dirty="0" smtClean="0">
                          <a:latin typeface="Helvetica Neue Light"/>
                        </a:rPr>
                        <a:t>5.6</a:t>
                      </a:r>
                      <a:endParaRPr lang="en-US" dirty="0">
                        <a:latin typeface="Helvetica Neue Light"/>
                      </a:endParaRPr>
                    </a:p>
                  </a:txBody>
                  <a:tcPr/>
                </a:tc>
                <a:tc>
                  <a:txBody>
                    <a:bodyPr/>
                    <a:lstStyle/>
                    <a:p>
                      <a:pPr algn="r"/>
                      <a:r>
                        <a:rPr lang="en-US" dirty="0" smtClean="0">
                          <a:latin typeface="Helvetica Neue Light"/>
                        </a:rPr>
                        <a:t>-1.0*</a:t>
                      </a:r>
                      <a:endParaRPr lang="en-US" dirty="0">
                        <a:latin typeface="Helvetica Neue Light"/>
                      </a:endParaRPr>
                    </a:p>
                  </a:txBody>
                  <a:tcPr/>
                </a:tc>
                <a:tc>
                  <a:txBody>
                    <a:bodyPr/>
                    <a:lstStyle/>
                    <a:p>
                      <a:pPr algn="ctr"/>
                      <a:r>
                        <a:rPr lang="en-US" dirty="0" smtClean="0">
                          <a:latin typeface="Helvetica Neue Light"/>
                        </a:rPr>
                        <a:t>24</a:t>
                      </a:r>
                      <a:endParaRPr lang="en-US" dirty="0">
                        <a:latin typeface="Helvetica Neue Light"/>
                      </a:endParaRPr>
                    </a:p>
                  </a:txBody>
                  <a:tcPr/>
                </a:tc>
              </a:tr>
            </a:tbl>
          </a:graphicData>
        </a:graphic>
      </p:graphicFrame>
      <p:sp>
        <p:nvSpPr>
          <p:cNvPr id="5" name="TextBox 4"/>
          <p:cNvSpPr txBox="1"/>
          <p:nvPr/>
        </p:nvSpPr>
        <p:spPr>
          <a:xfrm>
            <a:off x="457200" y="5334000"/>
            <a:ext cx="6827353" cy="738664"/>
          </a:xfrm>
          <a:prstGeom prst="rect">
            <a:avLst/>
          </a:prstGeom>
          <a:noFill/>
        </p:spPr>
        <p:txBody>
          <a:bodyPr wrap="square" rtlCol="0">
            <a:spAutoFit/>
          </a:bodyPr>
          <a:lstStyle/>
          <a:p>
            <a:r>
              <a:rPr lang="en-US" sz="1400" dirty="0" smtClean="0">
                <a:latin typeface="Helvetica Neue Light"/>
              </a:rPr>
              <a:t>Note: * Percentage point change is significant.</a:t>
            </a:r>
          </a:p>
          <a:p>
            <a:r>
              <a:rPr lang="en-US" sz="1400" dirty="0" smtClean="0">
                <a:latin typeface="Helvetica Neue Light"/>
              </a:rPr>
              <a:t>Source: Georgetown CCF </a:t>
            </a:r>
            <a:r>
              <a:rPr lang="en-US" sz="1400" i="1" dirty="0" smtClean="0">
                <a:latin typeface="Helvetica Neue Light"/>
              </a:rPr>
              <a:t>Children’s Coverage on the Eve of the Affordable Care Act </a:t>
            </a:r>
            <a:r>
              <a:rPr lang="en-US" sz="1400" dirty="0" smtClean="0">
                <a:latin typeface="Helvetica Neue Light"/>
              </a:rPr>
              <a:t>November 2013.</a:t>
            </a:r>
            <a:endParaRPr lang="en-US" sz="1400" dirty="0">
              <a:latin typeface="Helvetica Neue Light"/>
            </a:endParaRPr>
          </a:p>
        </p:txBody>
      </p:sp>
      <p:sp>
        <p:nvSpPr>
          <p:cNvPr id="6" name="Slide Number Placeholder 5"/>
          <p:cNvSpPr>
            <a:spLocks noGrp="1"/>
          </p:cNvSpPr>
          <p:nvPr>
            <p:ph type="sldNum" sz="quarter" idx="12"/>
          </p:nvPr>
        </p:nvSpPr>
        <p:spPr/>
        <p:txBody>
          <a:bodyPr/>
          <a:lstStyle/>
          <a:p>
            <a:fld id="{ADA2D79C-CD48-4D19-A731-CDEDB40B86D9}" type="slidenum">
              <a:rPr lang="en-US" smtClean="0"/>
              <a:pPr/>
              <a:t>7</a:t>
            </a:fld>
            <a:endParaRPr lang="en-US" dirty="0"/>
          </a:p>
        </p:txBody>
      </p:sp>
    </p:spTree>
    <p:extLst>
      <p:ext uri="{BB962C8B-B14F-4D97-AF65-F5344CB8AC3E}">
        <p14:creationId xmlns:p14="http://schemas.microsoft.com/office/powerpoint/2010/main" val="287091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Percentage of Children who are uninsured by Race, 2012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6946133"/>
              </p:ext>
            </p:extLst>
          </p:nvPr>
        </p:nvGraphicFramePr>
        <p:xfrm>
          <a:off x="609600" y="1447800"/>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3400" y="5486400"/>
            <a:ext cx="7010400" cy="584776"/>
          </a:xfrm>
          <a:prstGeom prst="rect">
            <a:avLst/>
          </a:prstGeom>
          <a:noFill/>
        </p:spPr>
        <p:txBody>
          <a:bodyPr wrap="square" rtlCol="0">
            <a:spAutoFit/>
          </a:bodyPr>
          <a:lstStyle/>
          <a:p>
            <a:r>
              <a:rPr lang="en-US" sz="1600" dirty="0" smtClean="0">
                <a:latin typeface="Helvetica Neue Light"/>
              </a:rPr>
              <a:t>Source: 2012 American Community Survey 1-year estimates, US Census Bureau.</a:t>
            </a:r>
          </a:p>
        </p:txBody>
      </p:sp>
      <p:sp>
        <p:nvSpPr>
          <p:cNvPr id="4" name="Slide Number Placeholder 3"/>
          <p:cNvSpPr>
            <a:spLocks noGrp="1"/>
          </p:cNvSpPr>
          <p:nvPr>
            <p:ph type="sldNum" sz="quarter" idx="12"/>
          </p:nvPr>
        </p:nvSpPr>
        <p:spPr/>
        <p:txBody>
          <a:bodyPr/>
          <a:lstStyle/>
          <a:p>
            <a:fld id="{ADA2D79C-CD48-4D19-A731-CDEDB40B86D9}" type="slidenum">
              <a:rPr lang="en-US" smtClean="0"/>
              <a:pPr/>
              <a:t>8</a:t>
            </a:fld>
            <a:endParaRPr lang="en-US" dirty="0"/>
          </a:p>
        </p:txBody>
      </p:sp>
    </p:spTree>
    <p:extLst>
      <p:ext uri="{BB962C8B-B14F-4D97-AF65-F5344CB8AC3E}">
        <p14:creationId xmlns:p14="http://schemas.microsoft.com/office/powerpoint/2010/main" val="219661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Hispanic Children are Disproportionately Uninsured, 2012</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6635776"/>
              </p:ext>
            </p:extLst>
          </p:nvPr>
        </p:nvGraphicFramePr>
        <p:xfrm>
          <a:off x="457200" y="1600200"/>
          <a:ext cx="414314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5638800"/>
            <a:ext cx="7308720" cy="338554"/>
          </a:xfrm>
          <a:prstGeom prst="rect">
            <a:avLst/>
          </a:prstGeom>
          <a:noFill/>
        </p:spPr>
        <p:txBody>
          <a:bodyPr wrap="square" rtlCol="0">
            <a:spAutoFit/>
          </a:bodyPr>
          <a:lstStyle/>
          <a:p>
            <a:r>
              <a:rPr lang="en-US" sz="1600" dirty="0" smtClean="0">
                <a:latin typeface="Helvetica Neue Light"/>
              </a:rPr>
              <a:t>Source: 2012 American Community Survey 1-year estimates, US Census Bureau. </a:t>
            </a:r>
          </a:p>
        </p:txBody>
      </p:sp>
      <p:graphicFrame>
        <p:nvGraphicFramePr>
          <p:cNvPr id="6" name="Content Placeholder 3"/>
          <p:cNvGraphicFramePr>
            <a:graphicFrameLocks/>
          </p:cNvGraphicFramePr>
          <p:nvPr>
            <p:extLst>
              <p:ext uri="{D42A27DB-BD31-4B8C-83A1-F6EECF244321}">
                <p14:modId xmlns:p14="http://schemas.microsoft.com/office/powerpoint/2010/main" val="1578283168"/>
              </p:ext>
            </p:extLst>
          </p:nvPr>
        </p:nvGraphicFramePr>
        <p:xfrm>
          <a:off x="945986" y="1417639"/>
          <a:ext cx="7308721" cy="3992561"/>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ADA2D79C-CD48-4D19-A731-CDEDB40B86D9}" type="slidenum">
              <a:rPr lang="en-US" smtClean="0"/>
              <a:pPr/>
              <a:t>9</a:t>
            </a:fld>
            <a:endParaRPr lang="en-US" dirty="0"/>
          </a:p>
        </p:txBody>
      </p:sp>
    </p:spTree>
    <p:extLst>
      <p:ext uri="{BB962C8B-B14F-4D97-AF65-F5344CB8AC3E}">
        <p14:creationId xmlns:p14="http://schemas.microsoft.com/office/powerpoint/2010/main" val="153231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10680</TotalTime>
  <Words>1292</Words>
  <Application>Microsoft Office PowerPoint</Application>
  <PresentationFormat>On-screen Show (4:3)</PresentationFormat>
  <Paragraphs>303</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 Look at the Future of Children’s Health Insurance Coverage</vt:lpstr>
      <vt:lpstr>About Georgetown CCF</vt:lpstr>
      <vt:lpstr> Our nation has made unprecedented progress in covering children.</vt:lpstr>
      <vt:lpstr>Families with Children Living in Poverty Increased from 2008-2012</vt:lpstr>
      <vt:lpstr>Uninsured Children Continued to Decline, Even as Child Poverty Decreased </vt:lpstr>
      <vt:lpstr>31 States Had Lower Uninsurance Rates for Children than the National Average</vt:lpstr>
      <vt:lpstr>Change in the Percent of Uninsured Children Under 18, 2010 and 2012</vt:lpstr>
      <vt:lpstr>Percentage of Children who are uninsured by Race, 2012</vt:lpstr>
      <vt:lpstr>Hispanic Children are Disproportionately Uninsured, 2012</vt:lpstr>
      <vt:lpstr>Uninsured Latino Children, 2008-2012</vt:lpstr>
      <vt:lpstr>Uninsured Children by Urban/Rural Areas, 2012</vt:lpstr>
      <vt:lpstr>Maryland Counties with the Highest Percentages of Uninsured Children</vt:lpstr>
      <vt:lpstr>Maryland Counties with the Highest Percentages of Uninsured Children</vt:lpstr>
      <vt:lpstr>But our work is not done.</vt:lpstr>
      <vt:lpstr>Participation has risen but 70% of uninsured children are eligible but not enrolled. </vt:lpstr>
      <vt:lpstr>Medicaid/CHIP Participation Rates, 2011</vt:lpstr>
      <vt:lpstr>Eligible but Uninsured Children, 2011</vt:lpstr>
      <vt:lpstr>What policies could Maryland adopt?</vt:lpstr>
      <vt:lpstr>What should funders be thinking about?</vt:lpstr>
      <vt:lpstr>Assuming that most kids are covered….</vt:lpstr>
      <vt:lpstr>The Children’s Coverage Landscape:  Public Policy Going Forward</vt:lpstr>
      <vt:lpstr>ACA - Affordable Care Act (2010)</vt:lpstr>
      <vt:lpstr>Children’s Coverage in Maryland</vt:lpstr>
      <vt:lpstr>Medicaid and CHIP</vt:lpstr>
      <vt:lpstr>Georgetown CCF Resources</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CCF User</dc:creator>
  <cp:lastModifiedBy>LaToya Brown</cp:lastModifiedBy>
  <cp:revision>168</cp:revision>
  <cp:lastPrinted>2013-10-05T03:52:50Z</cp:lastPrinted>
  <dcterms:created xsi:type="dcterms:W3CDTF">2012-06-29T16:57:29Z</dcterms:created>
  <dcterms:modified xsi:type="dcterms:W3CDTF">2014-01-13T17:10:11Z</dcterms:modified>
</cp:coreProperties>
</file>