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62" r:id="rId3"/>
    <p:sldId id="305" r:id="rId4"/>
    <p:sldId id="257" r:id="rId5"/>
    <p:sldId id="303" r:id="rId6"/>
    <p:sldId id="304" r:id="rId7"/>
    <p:sldId id="278" r:id="rId8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6480" autoAdjust="0"/>
  </p:normalViewPr>
  <p:slideViewPr>
    <p:cSldViewPr snapToGrid="0">
      <p:cViewPr>
        <p:scale>
          <a:sx n="64" d="100"/>
          <a:sy n="64" d="100"/>
        </p:scale>
        <p:origin x="-15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11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59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Data, data, data.  An 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2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BD8E7-1312-41F3-99C4-6DA5AF8919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5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115656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514600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714498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a Legacy of healthy children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January 14, 2014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" y="0"/>
            <a:ext cx="12190853" cy="253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76045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6"/>
                </a:solidFill>
              </a:rPr>
              <a:t>Advocates for Children and Youth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39419"/>
            <a:ext cx="9144000" cy="4832781"/>
          </a:xfrm>
        </p:spPr>
        <p:txBody>
          <a:bodyPr>
            <a:noAutofit/>
          </a:bodyPr>
          <a:lstStyle/>
          <a:p>
            <a:r>
              <a:rPr lang="en-US" sz="2800" dirty="0"/>
              <a:t>Is an independent, state-wide, child advocacy organization seeking to create a better life for each of Maryland’s children through policy, practice, and advocacy.</a:t>
            </a:r>
          </a:p>
          <a:p>
            <a:r>
              <a:rPr lang="en-US" sz="2800" dirty="0" smtClean="0"/>
              <a:t>We </a:t>
            </a:r>
            <a:r>
              <a:rPr lang="en-US" sz="2800" dirty="0"/>
              <a:t>work across four issue areas which include education, child welfare, juvenile justice and </a:t>
            </a:r>
            <a:r>
              <a:rPr lang="en-US" sz="2800" dirty="0" smtClean="0"/>
              <a:t>health</a:t>
            </a:r>
          </a:p>
          <a:p>
            <a:r>
              <a:rPr lang="en-US" sz="2800" dirty="0" smtClean="0"/>
              <a:t>Our </a:t>
            </a:r>
            <a:r>
              <a:rPr lang="en-US" sz="2800" dirty="0"/>
              <a:t>goal with implementation of the ACA is to ensure that Maryland’s most vulnerable children and families:</a:t>
            </a:r>
          </a:p>
          <a:p>
            <a:pPr lvl="1"/>
            <a:r>
              <a:rPr lang="en-US" sz="2800" dirty="0" smtClean="0"/>
              <a:t>Have </a:t>
            </a:r>
            <a:r>
              <a:rPr lang="en-US" sz="2800" dirty="0"/>
              <a:t>access to affordable health care coverage through a “No Wrong Door” streamlined enrollment approach</a:t>
            </a:r>
          </a:p>
          <a:p>
            <a:pPr lvl="1"/>
            <a:r>
              <a:rPr lang="en-US" sz="2800" dirty="0" smtClean="0"/>
              <a:t>Have </a:t>
            </a:r>
            <a:r>
              <a:rPr lang="en-US" sz="2800" dirty="0"/>
              <a:t>meaningful access to providers and services that meet their needs</a:t>
            </a:r>
            <a:r>
              <a:rPr lang="en-US" sz="2800" dirty="0" smtClean="0"/>
              <a:t>.</a:t>
            </a:r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7260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solidFill>
                  <a:schemeClr val="accent6"/>
                </a:solidFill>
              </a:rPr>
              <a:t>Maryland Initiatives related to Health Reform Implementation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0" y="2052616"/>
            <a:ext cx="9144000" cy="4805384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Medicare/All Payer Waiver</a:t>
            </a:r>
          </a:p>
          <a:p>
            <a:r>
              <a:rPr lang="en-US" sz="4000" b="1" dirty="0" smtClean="0"/>
              <a:t>State Innovation Model Program (SIMs)</a:t>
            </a:r>
          </a:p>
          <a:p>
            <a:r>
              <a:rPr lang="en-US" sz="3600" b="1" dirty="0" smtClean="0"/>
              <a:t>State Health Improvement Plan (SHIP)</a:t>
            </a:r>
          </a:p>
          <a:p>
            <a:r>
              <a:rPr lang="en-US" sz="3200" b="1" dirty="0" smtClean="0"/>
              <a:t>MHIP – Access for Bridge Eligible Individuals</a:t>
            </a:r>
          </a:p>
          <a:p>
            <a:r>
              <a:rPr lang="en-US" sz="2800" b="1" dirty="0" smtClean="0"/>
              <a:t>Health Enterprise Zones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199"/>
            <a:ext cx="9144000" cy="777849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6"/>
                </a:solidFill>
              </a:rPr>
              <a:t>moving forward in Maryland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13370"/>
            <a:ext cx="9144000" cy="465883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F</a:t>
            </a:r>
            <a:r>
              <a:rPr lang="en-US" sz="3000" dirty="0" smtClean="0"/>
              <a:t>ully functional IT system that can generate demographic data on enrollment, as well as monitor churn</a:t>
            </a:r>
          </a:p>
          <a:p>
            <a:r>
              <a:rPr lang="en-US" sz="3000" dirty="0" smtClean="0"/>
              <a:t>Data collection that will allow ongoing analysis of network adequacy and access to primary care providers and specialists</a:t>
            </a:r>
          </a:p>
          <a:p>
            <a:r>
              <a:rPr lang="en-US" sz="3000" dirty="0" smtClean="0"/>
              <a:t>Identification of </a:t>
            </a:r>
            <a:r>
              <a:rPr lang="en-US" sz="3000" dirty="0"/>
              <a:t>baseline data on the uninsured and </a:t>
            </a:r>
            <a:r>
              <a:rPr lang="en-US" sz="3000" dirty="0" smtClean="0"/>
              <a:t>development of </a:t>
            </a:r>
            <a:r>
              <a:rPr lang="en-US" sz="3000" dirty="0"/>
              <a:t>metrics for measuring the success </a:t>
            </a:r>
            <a:r>
              <a:rPr lang="en-US" sz="3000" dirty="0" smtClean="0"/>
              <a:t>of health reform </a:t>
            </a:r>
            <a:r>
              <a:rPr lang="en-US" sz="3000" dirty="0"/>
              <a:t>in improving </a:t>
            </a:r>
            <a:r>
              <a:rPr lang="en-US" sz="3000" dirty="0" smtClean="0"/>
              <a:t>outcomes </a:t>
            </a:r>
            <a:r>
              <a:rPr lang="en-US" sz="3000" dirty="0"/>
              <a:t>and reducing health disparities. </a:t>
            </a:r>
            <a:endParaRPr lang="en-US" sz="3000" dirty="0" smtClean="0"/>
          </a:p>
          <a:p>
            <a:r>
              <a:rPr lang="en-US" sz="3000" dirty="0" smtClean="0"/>
              <a:t>Successful integration of all medical assistance and social welfare programs into the HIX by the end of 2015 and realization of a true “No Wrong Door” enrollment system 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48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39160"/>
            <a:ext cx="9144000" cy="81756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6"/>
                </a:solidFill>
              </a:rPr>
              <a:t>ACY Priorities</a:t>
            </a:r>
            <a:endParaRPr lang="en-US" sz="4000" dirty="0">
              <a:solidFill>
                <a:schemeClr val="accent6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idx="1"/>
          </p:nvPr>
        </p:nvSpPr>
        <p:spPr>
          <a:xfrm>
            <a:off x="765534" y="991518"/>
            <a:ext cx="10595688" cy="5180682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Monitor enrollment and access to health services for former </a:t>
            </a:r>
            <a:r>
              <a:rPr lang="en-US" sz="2600" dirty="0"/>
              <a:t>foster youth </a:t>
            </a:r>
            <a:r>
              <a:rPr lang="en-US" sz="2600" dirty="0" smtClean="0"/>
              <a:t>who are now eligible for </a:t>
            </a:r>
            <a:r>
              <a:rPr lang="en-US" sz="2600" dirty="0"/>
              <a:t>Medicaid </a:t>
            </a:r>
            <a:r>
              <a:rPr lang="en-US" sz="2600" dirty="0" smtClean="0"/>
              <a:t>to age 26</a:t>
            </a:r>
            <a:endParaRPr lang="en-US" sz="2600" dirty="0"/>
          </a:p>
          <a:p>
            <a:r>
              <a:rPr lang="en-US" sz="2600" dirty="0" smtClean="0"/>
              <a:t> Monitor network adequacy for primary and pediatric specialty services; ensure </a:t>
            </a:r>
            <a:r>
              <a:rPr lang="en-US" sz="2600" dirty="0"/>
              <a:t>meaningful access to pediatric dental </a:t>
            </a:r>
            <a:r>
              <a:rPr lang="en-US" sz="2600" dirty="0" smtClean="0"/>
              <a:t>care</a:t>
            </a:r>
            <a:endParaRPr lang="en-US" sz="2600" dirty="0"/>
          </a:p>
          <a:p>
            <a:r>
              <a:rPr lang="en-US" sz="2600" dirty="0" smtClean="0"/>
              <a:t>Build </a:t>
            </a:r>
            <a:r>
              <a:rPr lang="en-US" sz="2600" dirty="0"/>
              <a:t>on the work of the Navigator Advisory Committee by establishing a “learning </a:t>
            </a:r>
            <a:r>
              <a:rPr lang="en-US" sz="2600" dirty="0" smtClean="0"/>
              <a:t>collaborative </a:t>
            </a:r>
            <a:r>
              <a:rPr lang="en-US" sz="2600" dirty="0"/>
              <a:t>process” for the Connector Entities to ensure that best enrollment practices are shared in real </a:t>
            </a:r>
            <a:r>
              <a:rPr lang="en-US" sz="2600" dirty="0" smtClean="0"/>
              <a:t>time</a:t>
            </a:r>
            <a:endParaRPr lang="en-US" sz="2600" dirty="0"/>
          </a:p>
          <a:p>
            <a:r>
              <a:rPr lang="en-US" sz="2600" dirty="0"/>
              <a:t>I</a:t>
            </a:r>
            <a:r>
              <a:rPr lang="en-US" sz="2600" dirty="0" smtClean="0"/>
              <a:t>dentify </a:t>
            </a:r>
            <a:r>
              <a:rPr lang="en-US" sz="2600" dirty="0"/>
              <a:t>appropriate integrative care models, such as health homes, to improve the health status of vulnerable children and </a:t>
            </a:r>
            <a:r>
              <a:rPr lang="en-US" sz="2600" dirty="0" smtClean="0"/>
              <a:t>youth</a:t>
            </a:r>
            <a:endParaRPr lang="en-US" sz="2600" dirty="0"/>
          </a:p>
          <a:p>
            <a:r>
              <a:rPr lang="en-US" sz="2600" dirty="0" smtClean="0"/>
              <a:t>Collaborate </a:t>
            </a:r>
            <a:r>
              <a:rPr lang="en-US" sz="2600" dirty="0"/>
              <a:t>across silos to address social determinants of public </a:t>
            </a:r>
            <a:r>
              <a:rPr lang="en-US" sz="2600" dirty="0" smtClean="0"/>
              <a:t>health </a:t>
            </a:r>
          </a:p>
          <a:p>
            <a:r>
              <a:rPr lang="en-US" sz="2600" dirty="0" smtClean="0"/>
              <a:t>Continue to work with Maryland AAP and others to identify existing and </a:t>
            </a:r>
            <a:r>
              <a:rPr lang="en-US" sz="2600" smtClean="0"/>
              <a:t>missing indicators </a:t>
            </a:r>
            <a:r>
              <a:rPr lang="en-US" sz="2600" dirty="0" smtClean="0"/>
              <a:t>for pediatric health </a:t>
            </a:r>
            <a:endParaRPr lang="en-US" sz="2600" dirty="0"/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8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spcBef>
                <a:spcPts val="0"/>
              </a:spcBef>
            </a:pPr>
            <a:r>
              <a:rPr lang="en-US" dirty="0" smtClean="0"/>
              <a:t>8 Market Place, Suite 500</a:t>
            </a:r>
          </a:p>
          <a:p>
            <a:pPr algn="ctr">
              <a:spcBef>
                <a:spcPts val="0"/>
              </a:spcBef>
            </a:pPr>
            <a:r>
              <a:rPr lang="en-US" dirty="0" smtClean="0"/>
              <a:t>Baltimore, Maryland 21202</a:t>
            </a:r>
          </a:p>
          <a:p>
            <a:pPr algn="ctr">
              <a:spcBef>
                <a:spcPts val="0"/>
              </a:spcBef>
            </a:pPr>
            <a:r>
              <a:rPr lang="en-US" dirty="0" smtClean="0"/>
              <a:t>410-547-9200</a:t>
            </a:r>
          </a:p>
          <a:p>
            <a:pPr algn="ctr">
              <a:spcBef>
                <a:spcPts val="0"/>
              </a:spcBef>
            </a:pPr>
            <a:r>
              <a:rPr lang="en-US" dirty="0" smtClean="0"/>
              <a:t>www.acy.org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2" b="7672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8229600" y="1163320"/>
            <a:ext cx="358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Leigh Stevenson Cobb,</a:t>
            </a:r>
          </a:p>
          <a:p>
            <a:r>
              <a:rPr lang="en-US" sz="2000" dirty="0" smtClean="0"/>
              <a:t>Health Director</a:t>
            </a:r>
          </a:p>
          <a:p>
            <a:r>
              <a:rPr lang="en-US" sz="2000" dirty="0" smtClean="0"/>
              <a:t>Email: </a:t>
            </a:r>
            <a:r>
              <a:rPr lang="en-US" sz="2000" dirty="0" err="1" smtClean="0"/>
              <a:t>lcobb@acy.org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6160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 Fitness 16x9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0EB3BA0-388C-4E58-A08B-951C7A9EBD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389</Words>
  <Application>Microsoft Office PowerPoint</Application>
  <PresentationFormat>Custom</PresentationFormat>
  <Paragraphs>41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Health Fitness 16x9</vt:lpstr>
      <vt:lpstr>Building a Legacy of healthy children</vt:lpstr>
      <vt:lpstr>Advocates for Children and Youth</vt:lpstr>
      <vt:lpstr>Maryland Initiatives related to Health Reform Implementation</vt:lpstr>
      <vt:lpstr>moving forward in Maryland</vt:lpstr>
      <vt:lpstr>ACY Priorities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2014-01-14T14:47:02Z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TC029223919991</vt:lpwstr>
  </property>
</Properties>
</file>