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7"/>
  </p:notesMasterIdLst>
  <p:handoutMasterIdLst>
    <p:handoutMasterId r:id="rId38"/>
  </p:handoutMasterIdLst>
  <p:sldIdLst>
    <p:sldId id="256" r:id="rId2"/>
    <p:sldId id="444" r:id="rId3"/>
    <p:sldId id="445" r:id="rId4"/>
    <p:sldId id="442" r:id="rId5"/>
    <p:sldId id="447" r:id="rId6"/>
    <p:sldId id="377" r:id="rId7"/>
    <p:sldId id="448" r:id="rId8"/>
    <p:sldId id="437" r:id="rId9"/>
    <p:sldId id="438" r:id="rId10"/>
    <p:sldId id="439" r:id="rId11"/>
    <p:sldId id="441" r:id="rId12"/>
    <p:sldId id="440" r:id="rId13"/>
    <p:sldId id="449" r:id="rId14"/>
    <p:sldId id="446" r:id="rId15"/>
    <p:sldId id="453" r:id="rId16"/>
    <p:sldId id="454" r:id="rId17"/>
    <p:sldId id="456" r:id="rId18"/>
    <p:sldId id="455" r:id="rId19"/>
    <p:sldId id="457" r:id="rId20"/>
    <p:sldId id="466" r:id="rId21"/>
    <p:sldId id="473" r:id="rId22"/>
    <p:sldId id="470" r:id="rId23"/>
    <p:sldId id="471" r:id="rId24"/>
    <p:sldId id="474" r:id="rId25"/>
    <p:sldId id="475" r:id="rId26"/>
    <p:sldId id="414" r:id="rId27"/>
    <p:sldId id="479" r:id="rId28"/>
    <p:sldId id="412" r:id="rId29"/>
    <p:sldId id="411" r:id="rId30"/>
    <p:sldId id="403" r:id="rId31"/>
    <p:sldId id="404" r:id="rId32"/>
    <p:sldId id="405" r:id="rId33"/>
    <p:sldId id="433" r:id="rId34"/>
    <p:sldId id="483" r:id="rId35"/>
    <p:sldId id="381" r:id="rId36"/>
  </p:sldIdLst>
  <p:sldSz cx="10287000" cy="6858000" type="35mm"/>
  <p:notesSz cx="7315200" cy="96012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Arial" pitchFamily="34" charset="0"/>
      </a:defRPr>
    </a:lvl1pPr>
    <a:lvl2pPr marL="457200" algn="l" rtl="0" fontAlgn="base">
      <a:spcBef>
        <a:spcPct val="0"/>
      </a:spcBef>
      <a:spcAft>
        <a:spcPct val="0"/>
      </a:spcAft>
      <a:defRPr sz="2400" kern="1200">
        <a:solidFill>
          <a:schemeClr val="tx1"/>
        </a:solidFill>
        <a:latin typeface="Tahoma" pitchFamily="34" charset="0"/>
        <a:ea typeface="+mn-ea"/>
        <a:cs typeface="Arial" pitchFamily="34" charset="0"/>
      </a:defRPr>
    </a:lvl2pPr>
    <a:lvl3pPr marL="914400" algn="l" rtl="0" fontAlgn="base">
      <a:spcBef>
        <a:spcPct val="0"/>
      </a:spcBef>
      <a:spcAft>
        <a:spcPct val="0"/>
      </a:spcAft>
      <a:defRPr sz="2400" kern="1200">
        <a:solidFill>
          <a:schemeClr val="tx1"/>
        </a:solidFill>
        <a:latin typeface="Tahoma" pitchFamily="34" charset="0"/>
        <a:ea typeface="+mn-ea"/>
        <a:cs typeface="Arial" pitchFamily="34" charset="0"/>
      </a:defRPr>
    </a:lvl3pPr>
    <a:lvl4pPr marL="1371600" algn="l" rtl="0" fontAlgn="base">
      <a:spcBef>
        <a:spcPct val="0"/>
      </a:spcBef>
      <a:spcAft>
        <a:spcPct val="0"/>
      </a:spcAft>
      <a:defRPr sz="2400" kern="1200">
        <a:solidFill>
          <a:schemeClr val="tx1"/>
        </a:solidFill>
        <a:latin typeface="Tahoma" pitchFamily="34" charset="0"/>
        <a:ea typeface="+mn-ea"/>
        <a:cs typeface="Arial" pitchFamily="34" charset="0"/>
      </a:defRPr>
    </a:lvl4pPr>
    <a:lvl5pPr marL="1828800" algn="l" rtl="0" fontAlgn="base">
      <a:spcBef>
        <a:spcPct val="0"/>
      </a:spcBef>
      <a:spcAft>
        <a:spcPct val="0"/>
      </a:spcAft>
      <a:defRPr sz="2400" kern="1200">
        <a:solidFill>
          <a:schemeClr val="tx1"/>
        </a:solidFill>
        <a:latin typeface="Tahoma" pitchFamily="34" charset="0"/>
        <a:ea typeface="+mn-ea"/>
        <a:cs typeface="Arial" pitchFamily="34" charset="0"/>
      </a:defRPr>
    </a:lvl5pPr>
    <a:lvl6pPr marL="2286000" algn="l" defTabSz="914400" rtl="0" eaLnBrk="1" latinLnBrk="0" hangingPunct="1">
      <a:defRPr sz="2400" kern="1200">
        <a:solidFill>
          <a:schemeClr val="tx1"/>
        </a:solidFill>
        <a:latin typeface="Tahoma" pitchFamily="34" charset="0"/>
        <a:ea typeface="+mn-ea"/>
        <a:cs typeface="Arial" pitchFamily="34" charset="0"/>
      </a:defRPr>
    </a:lvl6pPr>
    <a:lvl7pPr marL="2743200" algn="l" defTabSz="914400" rtl="0" eaLnBrk="1" latinLnBrk="0" hangingPunct="1">
      <a:defRPr sz="2400" kern="1200">
        <a:solidFill>
          <a:schemeClr val="tx1"/>
        </a:solidFill>
        <a:latin typeface="Tahoma" pitchFamily="34" charset="0"/>
        <a:ea typeface="+mn-ea"/>
        <a:cs typeface="Arial" pitchFamily="34" charset="0"/>
      </a:defRPr>
    </a:lvl7pPr>
    <a:lvl8pPr marL="3200400" algn="l" defTabSz="914400" rtl="0" eaLnBrk="1" latinLnBrk="0" hangingPunct="1">
      <a:defRPr sz="2400" kern="1200">
        <a:solidFill>
          <a:schemeClr val="tx1"/>
        </a:solidFill>
        <a:latin typeface="Tahoma" pitchFamily="34" charset="0"/>
        <a:ea typeface="+mn-ea"/>
        <a:cs typeface="Arial" pitchFamily="34" charset="0"/>
      </a:defRPr>
    </a:lvl8pPr>
    <a:lvl9pPr marL="3657600" algn="l" defTabSz="914400" rtl="0" eaLnBrk="1" latinLnBrk="0" hangingPunct="1">
      <a:defRPr sz="2400" kern="1200">
        <a:solidFill>
          <a:schemeClr val="tx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CC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916" autoAdjust="0"/>
    <p:restoredTop sz="66725" autoAdjust="0"/>
  </p:normalViewPr>
  <p:slideViewPr>
    <p:cSldViewPr snapToGrid="0">
      <p:cViewPr varScale="1">
        <p:scale>
          <a:sx n="48" d="100"/>
          <a:sy n="48" d="100"/>
        </p:scale>
        <p:origin x="-630" y="-102"/>
      </p:cViewPr>
      <p:guideLst>
        <p:guide orient="horz" pos="4119"/>
        <p:guide orient="horz" pos="222"/>
        <p:guide pos="299"/>
        <p:guide pos="6196"/>
      </p:guideLst>
    </p:cSldViewPr>
  </p:slideViewPr>
  <p:outlineViewPr>
    <p:cViewPr>
      <p:scale>
        <a:sx n="33" d="100"/>
        <a:sy n="33" d="100"/>
      </p:scale>
      <p:origin x="0" y="270"/>
    </p:cViewPr>
    <p:sldLst>
      <p:sld r:id="rId1" collapse="1"/>
    </p:sldLst>
  </p:outlineViewPr>
  <p:notesTextViewPr>
    <p:cViewPr>
      <p:scale>
        <a:sx n="125" d="100"/>
        <a:sy n="125" d="100"/>
      </p:scale>
      <p:origin x="0" y="0"/>
    </p:cViewPr>
  </p:notesTextViewPr>
  <p:sorterViewPr>
    <p:cViewPr>
      <p:scale>
        <a:sx n="66" d="100"/>
        <a:sy n="66" d="100"/>
      </p:scale>
      <p:origin x="0" y="4086"/>
    </p:cViewPr>
  </p:sorterViewPr>
  <p:notesViewPr>
    <p:cSldViewPr snapToGrid="0">
      <p:cViewPr varScale="1">
        <p:scale>
          <a:sx n="74" d="100"/>
          <a:sy n="74" d="100"/>
        </p:scale>
        <p:origin x="-708" y="-84"/>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1026"/>
          <p:cNvSpPr>
            <a:spLocks noGrp="1" noChangeArrowheads="1"/>
          </p:cNvSpPr>
          <p:nvPr>
            <p:ph type="hdr" sz="quarter"/>
          </p:nvPr>
        </p:nvSpPr>
        <p:spPr bwMode="auto">
          <a:xfrm>
            <a:off x="0" y="0"/>
            <a:ext cx="3170238"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mn-cs"/>
              </a:defRPr>
            </a:lvl1pPr>
          </a:lstStyle>
          <a:p>
            <a:pPr>
              <a:defRPr/>
            </a:pPr>
            <a:endParaRPr lang="en-US"/>
          </a:p>
        </p:txBody>
      </p:sp>
      <p:sp>
        <p:nvSpPr>
          <p:cNvPr id="7171" name="Rectangle 1027"/>
          <p:cNvSpPr>
            <a:spLocks noGrp="1" noChangeArrowheads="1"/>
          </p:cNvSpPr>
          <p:nvPr>
            <p:ph type="dt" sz="quarter" idx="1"/>
          </p:nvPr>
        </p:nvSpPr>
        <p:spPr bwMode="auto">
          <a:xfrm>
            <a:off x="4144963" y="0"/>
            <a:ext cx="3170237"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mn-cs"/>
              </a:defRPr>
            </a:lvl1pPr>
          </a:lstStyle>
          <a:p>
            <a:pPr>
              <a:defRPr/>
            </a:pPr>
            <a:endParaRPr lang="en-US"/>
          </a:p>
        </p:txBody>
      </p:sp>
      <p:sp>
        <p:nvSpPr>
          <p:cNvPr id="7172" name="Rectangle 1028"/>
          <p:cNvSpPr>
            <a:spLocks noGrp="1" noChangeArrowheads="1"/>
          </p:cNvSpPr>
          <p:nvPr>
            <p:ph type="ftr" sz="quarter" idx="2"/>
          </p:nvPr>
        </p:nvSpPr>
        <p:spPr bwMode="auto">
          <a:xfrm>
            <a:off x="0" y="9067800"/>
            <a:ext cx="3170238" cy="533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mn-cs"/>
              </a:defRPr>
            </a:lvl1pPr>
          </a:lstStyle>
          <a:p>
            <a:pPr>
              <a:defRPr/>
            </a:pPr>
            <a:endParaRPr lang="en-US"/>
          </a:p>
        </p:txBody>
      </p:sp>
      <p:sp>
        <p:nvSpPr>
          <p:cNvPr id="7173" name="Rectangle 1029"/>
          <p:cNvSpPr>
            <a:spLocks noGrp="1" noChangeArrowheads="1"/>
          </p:cNvSpPr>
          <p:nvPr>
            <p:ph type="sldNum" sz="quarter" idx="3"/>
          </p:nvPr>
        </p:nvSpPr>
        <p:spPr bwMode="auto">
          <a:xfrm>
            <a:off x="4144963" y="9067800"/>
            <a:ext cx="3170237" cy="533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mn-cs"/>
              </a:defRPr>
            </a:lvl1pPr>
          </a:lstStyle>
          <a:p>
            <a:pPr>
              <a:defRPr/>
            </a:pPr>
            <a:fld id="{93F4FDE3-EBF9-44E0-87AF-3ECC16893592}" type="slidenum">
              <a:rPr lang="en-US"/>
              <a:pPr>
                <a:defRPr/>
              </a:pPr>
              <a:t>‹#›</a:t>
            </a:fld>
            <a:endParaRPr lang="en-US"/>
          </a:p>
        </p:txBody>
      </p:sp>
    </p:spTree>
    <p:extLst>
      <p:ext uri="{BB962C8B-B14F-4D97-AF65-F5344CB8AC3E}">
        <p14:creationId xmlns="" xmlns:p14="http://schemas.microsoft.com/office/powerpoint/2010/main" val="39118445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mn-cs"/>
              </a:defRPr>
            </a:lvl1pPr>
          </a:lstStyle>
          <a:p>
            <a:pPr>
              <a:defRPr/>
            </a:pPr>
            <a:endParaRPr lang="en-US"/>
          </a:p>
        </p:txBody>
      </p:sp>
      <p:sp>
        <p:nvSpPr>
          <p:cNvPr id="8195" name="Rectangle 3"/>
          <p:cNvSpPr>
            <a:spLocks noGrp="1" noChangeArrowheads="1"/>
          </p:cNvSpPr>
          <p:nvPr>
            <p:ph type="dt" idx="1"/>
          </p:nvPr>
        </p:nvSpPr>
        <p:spPr bwMode="auto">
          <a:xfrm>
            <a:off x="4138613" y="0"/>
            <a:ext cx="317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mn-cs"/>
              </a:defRPr>
            </a:lvl1pPr>
          </a:lstStyle>
          <a:p>
            <a:pPr>
              <a:defRPr/>
            </a:pPr>
            <a:endParaRPr lang="en-US"/>
          </a:p>
        </p:txBody>
      </p:sp>
      <p:sp>
        <p:nvSpPr>
          <p:cNvPr id="51204" name="Rectangle 4"/>
          <p:cNvSpPr>
            <a:spLocks noGrp="1" noRot="1" noChangeAspect="1" noChangeArrowheads="1" noTextEdit="1"/>
          </p:cNvSpPr>
          <p:nvPr>
            <p:ph type="sldImg" idx="2"/>
          </p:nvPr>
        </p:nvSpPr>
        <p:spPr bwMode="auto">
          <a:xfrm>
            <a:off x="942975" y="685800"/>
            <a:ext cx="5483225" cy="365601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63613" y="4570413"/>
            <a:ext cx="5384800" cy="4340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9144000"/>
            <a:ext cx="317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mn-cs"/>
              </a:defRPr>
            </a:lvl1pPr>
          </a:lstStyle>
          <a:p>
            <a:pPr>
              <a:defRPr/>
            </a:pPr>
            <a:r>
              <a:rPr lang="en-US"/>
              <a:t>Note: place CDC logo on all slides except #1 – Title slide</a:t>
            </a:r>
          </a:p>
        </p:txBody>
      </p:sp>
      <p:sp>
        <p:nvSpPr>
          <p:cNvPr id="8199" name="Rectangle 7"/>
          <p:cNvSpPr>
            <a:spLocks noGrp="1" noChangeArrowheads="1"/>
          </p:cNvSpPr>
          <p:nvPr>
            <p:ph type="sldNum" sz="quarter" idx="5"/>
          </p:nvPr>
        </p:nvSpPr>
        <p:spPr bwMode="auto">
          <a:xfrm>
            <a:off x="4138613" y="9139238"/>
            <a:ext cx="317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mn-cs"/>
              </a:defRPr>
            </a:lvl1pPr>
          </a:lstStyle>
          <a:p>
            <a:pPr>
              <a:defRPr/>
            </a:pPr>
            <a:fld id="{2639A5CA-4EFC-4ED7-96C3-02C849D80358}" type="slidenum">
              <a:rPr lang="en-US"/>
              <a:pPr>
                <a:defRPr/>
              </a:pPr>
              <a:t>‹#›</a:t>
            </a:fld>
            <a:endParaRPr lang="en-US"/>
          </a:p>
        </p:txBody>
      </p:sp>
    </p:spTree>
    <p:extLst>
      <p:ext uri="{BB962C8B-B14F-4D97-AF65-F5344CB8AC3E}">
        <p14:creationId xmlns="" xmlns:p14="http://schemas.microsoft.com/office/powerpoint/2010/main" val="426192185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eaLnBrk="1" hangingPunct="1"/>
            <a:endParaRPr lang="en-US" dirty="0" smtClean="0"/>
          </a:p>
          <a:p>
            <a:pPr eaLnBrk="1" hangingPunct="1"/>
            <a:endParaRPr lang="en-US" dirty="0" smtClean="0"/>
          </a:p>
          <a:p>
            <a:pPr eaLnBrk="1" hangingPunct="1"/>
            <a:endParaRPr lang="en-US" dirty="0" smtClean="0"/>
          </a:p>
          <a:p>
            <a:pPr eaLnBrk="1" hangingPunct="1"/>
            <a:endParaRPr lang="en-US" dirty="0" smtClean="0"/>
          </a:p>
        </p:txBody>
      </p:sp>
      <p:sp>
        <p:nvSpPr>
          <p:cNvPr id="61444" name="Slide Number Placeholder 3"/>
          <p:cNvSpPr>
            <a:spLocks noGrp="1"/>
          </p:cNvSpPr>
          <p:nvPr>
            <p:ph type="sldNum" sz="quarter" idx="5"/>
          </p:nvPr>
        </p:nvSpPr>
        <p:spPr>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fld id="{2D2DD314-1709-45F5-8735-9270D84454E6}" type="slidenum">
              <a:rPr lang="en-US" sz="1200" smtClean="0">
                <a:latin typeface="Times New Roman" pitchFamily="18" charset="0"/>
              </a:rPr>
              <a:pPr eaLnBrk="1" hangingPunct="1">
                <a:defRPr/>
              </a:pPr>
              <a:t>1</a:t>
            </a:fld>
            <a:endParaRPr lang="en-US" sz="120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Different</a:t>
            </a:r>
          </a:p>
          <a:p>
            <a:r>
              <a:rPr lang="en-US" u="sng" dirty="0" smtClean="0"/>
              <a:t>Entirely</a:t>
            </a:r>
            <a:r>
              <a:rPr lang="en-US" dirty="0" smtClean="0"/>
              <a:t> surgical</a:t>
            </a:r>
            <a:r>
              <a:rPr lang="en-US" baseline="0" dirty="0" smtClean="0"/>
              <a:t> until just over 50 years ago</a:t>
            </a:r>
          </a:p>
          <a:p>
            <a:endParaRPr lang="en-US" baseline="0" dirty="0" smtClean="0"/>
          </a:p>
          <a:p>
            <a:r>
              <a:rPr lang="en-US" baseline="0" dirty="0" smtClean="0"/>
              <a:t>And dentistry still  is mostly surgical and dental procedures.  W</a:t>
            </a:r>
            <a:r>
              <a:rPr lang="en-US" baseline="0" dirty="0" smtClean="0"/>
              <a:t>hat most of us think of when we think about going to the dentist is </a:t>
            </a:r>
            <a:r>
              <a:rPr lang="en-US" baseline="0" dirty="0" smtClean="0"/>
              <a:t>somebody poking or buzzing around in our mouth with a fancy instrument. But the </a:t>
            </a:r>
            <a:r>
              <a:rPr lang="en-US" u="sng" baseline="0" dirty="0" smtClean="0"/>
              <a:t>prevention</a:t>
            </a:r>
            <a:r>
              <a:rPr lang="en-US" baseline="0" dirty="0" smtClean="0"/>
              <a:t> of OH problems does not necessarily need the attention of a dentist, which is why integration of OH into primary care makes sense, as we’ll talk about later.</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we do, though, let’s continue</a:t>
            </a:r>
            <a:r>
              <a:rPr lang="en-US" baseline="0" dirty="0" smtClean="0"/>
              <a:t> to explore the basis for the existing separation.</a:t>
            </a:r>
          </a:p>
          <a:p>
            <a:r>
              <a:rPr lang="en-US" dirty="0" smtClean="0"/>
              <a:t>Contributing</a:t>
            </a:r>
            <a:r>
              <a:rPr lang="en-US" baseline="0" dirty="0" smtClean="0"/>
              <a:t> to it how dentists and physicians are trained and how they practice.</a:t>
            </a:r>
          </a:p>
          <a:p>
            <a:endParaRPr lang="en-US" baseline="0" dirty="0" smtClean="0"/>
          </a:p>
          <a:p>
            <a:r>
              <a:rPr lang="en-US" baseline="0" dirty="0" smtClean="0"/>
              <a:t>READ SLIDE</a:t>
            </a:r>
          </a:p>
          <a:p>
            <a:r>
              <a:rPr lang="en-US" baseline="0" dirty="0" smtClean="0"/>
              <a:t>	-1% of the total dentist workforce ..</a:t>
            </a:r>
          </a:p>
          <a:p>
            <a:endParaRPr lang="en-US" baseline="0" dirty="0" smtClean="0"/>
          </a:p>
          <a:p>
            <a:r>
              <a:rPr lang="en-US" baseline="0" dirty="0" smtClean="0"/>
              <a:t>These differences have implications for how little physicians and dentists (and their clinical care teams) know about how they can mutually support their patients’ oral health, and what expectations they might have of, or how to communicate with, one another.</a:t>
            </a:r>
            <a:endParaRPr lang="en-US"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Also contributing to the separation is financing of care.</a:t>
            </a:r>
          </a:p>
          <a:p>
            <a:endParaRPr lang="en-US" baseline="0" dirty="0" smtClean="0"/>
          </a:p>
          <a:p>
            <a:r>
              <a:rPr lang="en-US" baseline="0" dirty="0" smtClean="0"/>
              <a:t>Hospital insurance WW II, continues</a:t>
            </a:r>
          </a:p>
          <a:p>
            <a:r>
              <a:rPr lang="en-US" baseline="0" dirty="0" smtClean="0"/>
              <a:t>Medical care insurance, also</a:t>
            </a:r>
          </a:p>
          <a:p>
            <a:r>
              <a:rPr lang="en-US" baseline="0" dirty="0" smtClean="0"/>
              <a:t>Subsidy of tax exemption has expanded desire for and reliance on HC insurance for preventive services, as well as the rest.</a:t>
            </a:r>
          </a:p>
          <a:p>
            <a:r>
              <a:rPr lang="en-US" baseline="0" dirty="0" smtClean="0"/>
              <a:t>Today, even without ACA most Americans have medical insurance, </a:t>
            </a:r>
            <a:r>
              <a:rPr lang="en-US" baseline="0" dirty="0" err="1" smtClean="0"/>
              <a:t>espec</a:t>
            </a:r>
            <a:r>
              <a:rPr lang="en-US" baseline="0" dirty="0" smtClean="0"/>
              <a:t> …</a:t>
            </a:r>
          </a:p>
          <a:p>
            <a:endParaRPr lang="en-US" baseline="0" dirty="0" smtClean="0"/>
          </a:p>
          <a:p>
            <a:r>
              <a:rPr lang="en-US" baseline="0" dirty="0" smtClean="0"/>
              <a:t>Trends in dental insurance are somewhat different.</a:t>
            </a:r>
          </a:p>
          <a:p>
            <a:r>
              <a:rPr lang="en-US" baseline="0" dirty="0" smtClean="0"/>
              <a:t>Need for dental care is quite predictable and the purchaser knows of their intention to seek care – violates principles of functioning insurance market, so high copayment for …</a:t>
            </a:r>
          </a:p>
          <a:p>
            <a:r>
              <a:rPr lang="en-US" baseline="0" dirty="0" smtClean="0"/>
              <a:t>Still, DP became very desirable for MC because of tax S</a:t>
            </a:r>
          </a:p>
          <a:p>
            <a:r>
              <a:rPr lang="en-US" baseline="0" dirty="0" smtClean="0"/>
              <a:t>Today, with M and CHIP have DP for most, although low fees &amp; other problems contribute to poorly functioning system of care for many.</a:t>
            </a:r>
          </a:p>
          <a:p>
            <a:endParaRPr lang="en-US" baseline="0" dirty="0" smtClean="0"/>
          </a:p>
          <a:p>
            <a:r>
              <a:rPr lang="en-US" baseline="0" dirty="0" smtClean="0"/>
              <a:t>4% from public funding.</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difference both contribute to and reflect perceptions.</a:t>
            </a:r>
            <a:r>
              <a:rPr lang="en-US" baseline="0" dirty="0" smtClean="0"/>
              <a:t>  Many policy makers, perhaps even the public at large, think maintenance of oral health is a personal responsibility, while other healthcare is seen as needing government support.</a:t>
            </a:r>
          </a:p>
          <a:p>
            <a:endParaRPr lang="en-US" baseline="0" dirty="0" smtClean="0"/>
          </a:p>
          <a:p>
            <a:r>
              <a:rPr lang="en-US" baseline="0" dirty="0" smtClean="0"/>
              <a:t>But here is it important to differentiate oral health from dental care.  It is true that many dental services that are quite elective, reflecting an individual’s desire to be more attractive, or chew better, or keep </a:t>
            </a:r>
            <a:r>
              <a:rPr lang="en-US" u="sng" baseline="0" dirty="0" smtClean="0"/>
              <a:t>all</a:t>
            </a:r>
            <a:r>
              <a:rPr lang="en-US" baseline="0" dirty="0" smtClean="0"/>
              <a:t> of their teeth for a lifetime. Perhaps that isn’t the business of government at all – just something to be addressed by the individual and their dentist.  Dentists describe these services as “elective” and “discretionary”.  </a:t>
            </a:r>
          </a:p>
          <a:p>
            <a:endParaRPr lang="en-US" baseline="0" dirty="0" smtClean="0"/>
          </a:p>
          <a:p>
            <a:r>
              <a:rPr lang="en-US" baseline="0" dirty="0" smtClean="0"/>
              <a:t>But when I think of Oral Health, not dental care, and the impact that oral health and oral diseases have on child development, learning, employability, self-esteem, social well-being, and the association of oral diseases with other chronic diseases, I don’t see justification for the distinction.  But, it clearly exists, and is one of the barriers we will have to address.</a:t>
            </a:r>
          </a:p>
          <a:p>
            <a:endParaRPr lang="en-US" baseline="0" dirty="0" smtClean="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fld id="{CE9B2662-0C5E-49C2-B91F-71B9B30E6A29}" type="slidenum">
              <a:rPr lang="en-US" sz="1200" smtClean="0">
                <a:latin typeface="Arial" charset="0"/>
              </a:rPr>
              <a:pPr eaLnBrk="1" hangingPunct="1">
                <a:defRPr/>
              </a:pPr>
              <a:t>14</a:t>
            </a:fld>
            <a:endParaRPr lang="en-US" sz="1200" smtClean="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731838" y="4560888"/>
            <a:ext cx="5851525" cy="4319587"/>
          </a:xfrm>
          <a:noFill/>
          <a:ln/>
        </p:spPr>
        <p:txBody>
          <a:bodyPr/>
          <a:lstStyle/>
          <a:p>
            <a:pPr eaLnBrk="1" hangingPunct="1"/>
            <a:r>
              <a:rPr lang="en-US" dirty="0" smtClean="0"/>
              <a:t> The history</a:t>
            </a:r>
            <a:r>
              <a:rPr lang="en-US" baseline="0" dirty="0" smtClean="0"/>
              <a:t> of dentistry that I showed you earlier ended in the mid-1950s with the demonstration of the effectiveness of community water fluoridation and fluoride toothpaste in preventing and controlling tooth decay.</a:t>
            </a:r>
          </a:p>
          <a:p>
            <a:pPr eaLnBrk="1" hangingPunct="1"/>
            <a:r>
              <a:rPr lang="en-US" baseline="0" dirty="0" smtClean="0"/>
              <a:t> Nor did it show the increased use of dental hygienists in dental practice to remove calculus and provide oral hygiene instructions, and the evolving belief of dental care users that dental problems could be prevented by receipt of regular dental care.</a:t>
            </a:r>
          </a:p>
          <a:p>
            <a:pPr eaLnBrk="1" hangingPunct="1"/>
            <a:r>
              <a:rPr lang="en-US" baseline="0" dirty="0" smtClean="0"/>
              <a:t>Nor did it show the decrease in prevalence of smoking.</a:t>
            </a:r>
          </a:p>
          <a:p>
            <a:pPr eaLnBrk="1" hangingPunct="1"/>
            <a:r>
              <a:rPr lang="en-US" baseline="0" dirty="0" smtClean="0"/>
              <a:t>All three of these changes have reduced the extent and severity of dental diseases, but not everyone has benefited from these advances.</a:t>
            </a:r>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fld id="{CE9B2662-0C5E-49C2-B91F-71B9B30E6A29}" type="slidenum">
              <a:rPr lang="en-US" sz="1200" smtClean="0">
                <a:latin typeface="Arial" charset="0"/>
              </a:rPr>
              <a:pPr eaLnBrk="1" hangingPunct="1">
                <a:defRPr/>
              </a:pPr>
              <a:t>15</a:t>
            </a:fld>
            <a:endParaRPr lang="en-US" sz="1200" smtClean="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731838" y="4560888"/>
            <a:ext cx="5851525" cy="4319587"/>
          </a:xfrm>
          <a:noFill/>
          <a:ln/>
        </p:spPr>
        <p:txBody>
          <a:bodyPr/>
          <a:lstStyle/>
          <a:p>
            <a:pPr eaLnBrk="1" hangingPunct="1"/>
            <a:r>
              <a:rPr lang="en-US" dirty="0" smtClean="0"/>
              <a:t> So,</a:t>
            </a:r>
            <a:r>
              <a:rPr lang="en-US" baseline="0" dirty="0" smtClean="0"/>
              <a:t> once again I am going to narrow the discussion to those in our society for whom a change in how we deliver oral health care is really needed. While I think integrating oral health into primary care has the potential to improve the effectiveness and efficiency of oral health care </a:t>
            </a:r>
            <a:r>
              <a:rPr lang="en-US" u="sng" baseline="0" dirty="0" smtClean="0"/>
              <a:t>overall</a:t>
            </a:r>
            <a:r>
              <a:rPr lang="en-US" baseline="0" dirty="0" smtClean="0"/>
              <a:t>, and we may hear examples of that later today, I want to demonstrate the extremely valuable potential of that by focusing on our most vulnerable people.</a:t>
            </a: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It may be useful to consider the principles that guided the work of the recent IoM committee on access to oral health care.</a:t>
            </a:r>
            <a:endParaRPr lang="en-US" dirty="0" smtClean="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16</a:t>
            </a:fld>
            <a:endParaRPr lang="en-US"/>
          </a:p>
        </p:txBody>
      </p:sp>
    </p:spTree>
    <p:extLst>
      <p:ext uri="{BB962C8B-B14F-4D97-AF65-F5344CB8AC3E}">
        <p14:creationId xmlns="" xmlns:p14="http://schemas.microsoft.com/office/powerpoint/2010/main" val="42694417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pPr eaLnBrk="1" hangingPunct="1"/>
            <a:r>
              <a:rPr lang="en-US" dirty="0" smtClean="0"/>
              <a:t>The IoM took</a:t>
            </a:r>
            <a:r>
              <a:rPr lang="en-US" baseline="0" dirty="0" smtClean="0"/>
              <a:t> their guiding principles from the SGR released 11 years earlier, but it was quite a bit more explicit about access to care, which after all was its charge.</a:t>
            </a:r>
            <a:endParaRPr lang="en-US" dirty="0" smtClean="0"/>
          </a:p>
        </p:txBody>
      </p:sp>
      <p:sp>
        <p:nvSpPr>
          <p:cNvPr id="84996" name="Slide Number Placeholder 3"/>
          <p:cNvSpPr>
            <a:spLocks noGrp="1"/>
          </p:cNvSpPr>
          <p:nvPr>
            <p:ph type="sldNum" sz="quarter" idx="5"/>
          </p:nvPr>
        </p:nvSpPr>
        <p:spPr>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fld id="{ABE5D6A4-ED5D-4F54-A28D-EE862B92EEB9}" type="slidenum">
              <a:rPr lang="en-US" sz="1200" smtClean="0">
                <a:latin typeface="Times New Roman" pitchFamily="18" charset="0"/>
              </a:rPr>
              <a:pPr eaLnBrk="1" hangingPunct="1">
                <a:defRPr/>
              </a:pPr>
              <a:t>17</a:t>
            </a:fld>
            <a:endParaRPr lang="en-US" sz="1200" smtClean="0">
              <a:latin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pPr eaLnBrk="1" hangingPunct="1"/>
            <a:endParaRPr lang="en-US" dirty="0" smtClean="0"/>
          </a:p>
          <a:p>
            <a:pPr eaLnBrk="1" hangingPunct="1"/>
            <a:r>
              <a:rPr lang="en-US" dirty="0" smtClean="0"/>
              <a:t>Access is not defined</a:t>
            </a:r>
            <a:r>
              <a:rPr lang="en-US" baseline="0" dirty="0" smtClean="0"/>
              <a:t> by the type of provider, rather by the timeliness and quality of services.</a:t>
            </a:r>
          </a:p>
          <a:p>
            <a:pPr eaLnBrk="1" hangingPunct="1"/>
            <a:endParaRPr lang="en-US" dirty="0" smtClean="0"/>
          </a:p>
          <a:p>
            <a:pPr eaLnBrk="1" hangingPunct="1"/>
            <a:r>
              <a:rPr lang="en-US" dirty="0" smtClean="0"/>
              <a:t>	-timely – dependent on decisions of patient and provider</a:t>
            </a:r>
          </a:p>
          <a:p>
            <a:pPr eaLnBrk="1" hangingPunct="1"/>
            <a:r>
              <a:rPr lang="en-US" dirty="0" smtClean="0"/>
              <a:t>	-quality- determined as safe, timely, effective, efficient, equitable, and patient-centered</a:t>
            </a:r>
          </a:p>
          <a:p>
            <a:pPr eaLnBrk="1" hangingPunct="1"/>
            <a:endParaRPr lang="en-US" dirty="0" smtClean="0"/>
          </a:p>
          <a:p>
            <a:pPr eaLnBrk="1" hangingPunct="1"/>
            <a:r>
              <a:rPr lang="en-US" dirty="0" smtClean="0"/>
              <a:t>Clearly access is a complex, multidimensional concept.</a:t>
            </a:r>
          </a:p>
          <a:p>
            <a:pPr eaLnBrk="1" hangingPunct="1"/>
            <a:r>
              <a:rPr lang="en-US" dirty="0" smtClean="0"/>
              <a:t>It is also a continuum – it is NOT a matter of presence or absence, or whether one has access or not.  It is much more nuanced</a:t>
            </a:r>
            <a:r>
              <a:rPr lang="en-US" dirty="0" smtClean="0"/>
              <a:t>.</a:t>
            </a:r>
          </a:p>
          <a:p>
            <a:pPr eaLnBrk="1" hangingPunct="1"/>
            <a:endParaRPr lang="en-US" dirty="0" smtClean="0"/>
          </a:p>
          <a:p>
            <a:pPr eaLnBrk="1" hangingPunct="1"/>
            <a:r>
              <a:rPr lang="en-US" dirty="0" smtClean="0"/>
              <a:t>Integrating oral health into primary care could both improve</a:t>
            </a:r>
            <a:r>
              <a:rPr lang="en-US" baseline="0" dirty="0" smtClean="0"/>
              <a:t> the quality of care (as determined by these attributes) and increase timeliness of care by expanding the number of access points.</a:t>
            </a:r>
            <a:endParaRPr lang="en-US" dirty="0" smtClean="0"/>
          </a:p>
          <a:p>
            <a:pPr eaLnBrk="1" hangingPunct="1"/>
            <a:endParaRPr lang="en-US" dirty="0" smtClean="0"/>
          </a:p>
        </p:txBody>
      </p:sp>
      <p:sp>
        <p:nvSpPr>
          <p:cNvPr id="73732" name="Slide Number Placeholder 3"/>
          <p:cNvSpPr>
            <a:spLocks noGrp="1"/>
          </p:cNvSpPr>
          <p:nvPr>
            <p:ph type="sldNum" sz="quarter" idx="5"/>
          </p:nvPr>
        </p:nvSpPr>
        <p:spPr>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fld id="{97861491-CE23-49BB-8B16-4BFD29A4D996}" type="slidenum">
              <a:rPr lang="en-US" sz="1200" smtClean="0">
                <a:latin typeface="Times New Roman" pitchFamily="18" charset="0"/>
              </a:rPr>
              <a:pPr eaLnBrk="1" hangingPunct="1">
                <a:defRPr/>
              </a:pPr>
              <a:t>18</a:t>
            </a:fld>
            <a:endParaRPr lang="en-US" sz="1200" smtClean="0">
              <a:latin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p:spPr>
        <p:txBody>
          <a:bodyPr/>
          <a:lstStyle/>
          <a:p>
            <a:pPr eaLnBrk="1" hangingPunct="1"/>
            <a:r>
              <a:rPr lang="en-US" dirty="0" smtClean="0"/>
              <a:t>The IoM Committee went on to</a:t>
            </a:r>
            <a:r>
              <a:rPr lang="en-US" baseline="0" dirty="0" smtClean="0"/>
              <a:t> make several recommendations, one of which called for NON-dental health care professionals to provide OH care.</a:t>
            </a:r>
            <a:endParaRPr lang="en-US" dirty="0" smtClean="0"/>
          </a:p>
          <a:p>
            <a:pPr eaLnBrk="1" hangingPunct="1"/>
            <a:endParaRPr lang="en-US" dirty="0" smtClean="0"/>
          </a:p>
          <a:p>
            <a:pPr eaLnBrk="1" hangingPunct="1"/>
            <a:r>
              <a:rPr lang="en-US" dirty="0" smtClean="0"/>
              <a:t>Why</a:t>
            </a:r>
            <a:r>
              <a:rPr lang="en-US" baseline="0" dirty="0" smtClean="0"/>
              <a:t> would IoM say such a thing?  Doesn’t the prevention of dental disease require the hands-on care of people specializing in dentistry, dentists, dental hygienists, and other allied dental care workers?</a:t>
            </a:r>
          </a:p>
          <a:p>
            <a:pPr eaLnBrk="1" hangingPunct="1"/>
            <a:endParaRPr lang="en-US" baseline="0" dirty="0" smtClean="0"/>
          </a:p>
          <a:p>
            <a:pPr eaLnBrk="1" hangingPunct="1"/>
            <a:r>
              <a:rPr lang="en-US" baseline="0" dirty="0" smtClean="0"/>
              <a:t>No, not always.</a:t>
            </a:r>
            <a:endParaRPr lang="en-US" dirty="0" smtClean="0"/>
          </a:p>
          <a:p>
            <a:pPr eaLnBrk="1" hangingPunct="1"/>
            <a:endParaRPr lang="en-US" dirty="0" smtClean="0"/>
          </a:p>
          <a:p>
            <a:pPr eaLnBrk="1" hangingPunct="1"/>
            <a:endParaRPr lang="en-US" dirty="0" smtClean="0"/>
          </a:p>
          <a:p>
            <a:pPr eaLnBrk="1" hangingPunct="1"/>
            <a:endParaRPr lang="en-US" dirty="0" smtClean="0"/>
          </a:p>
        </p:txBody>
      </p:sp>
      <p:sp>
        <p:nvSpPr>
          <p:cNvPr id="90116" name="Slide Number Placeholder 3"/>
          <p:cNvSpPr>
            <a:spLocks noGrp="1"/>
          </p:cNvSpPr>
          <p:nvPr>
            <p:ph type="sldNum" sz="quarter" idx="5"/>
          </p:nvPr>
        </p:nvSpPr>
        <p:spPr>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fld id="{4C4C62AE-27EE-4688-92D6-D0BBB11F5301}" type="slidenum">
              <a:rPr lang="en-US" sz="1200" smtClean="0">
                <a:latin typeface="Times New Roman" pitchFamily="18" charset="0"/>
              </a:rPr>
              <a:pPr eaLnBrk="1" hangingPunct="1">
                <a:defRPr/>
              </a:pPr>
              <a:t>19</a:t>
            </a:fld>
            <a:endParaRPr lang="en-US" sz="120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As the only</a:t>
            </a:r>
            <a:r>
              <a:rPr lang="en-US" baseline="0" dirty="0" smtClean="0"/>
              <a:t> dentist on the panel today, I’m going to take the liberty of drilling down to the fundamental, biological aspects of dental caries, the infectious disease more commonly known as tooth decay.</a:t>
            </a:r>
          </a:p>
          <a:p>
            <a:endParaRPr lang="en-US" baseline="0" dirty="0" smtClean="0"/>
          </a:p>
          <a:p>
            <a:r>
              <a:rPr lang="en-US" baseline="0" dirty="0" smtClean="0"/>
              <a:t>A tooth becomes decayed at the intersection of these 3 factors – which is to say that it loses its hard mineral content on the tooth surface due to acid produced by the </a:t>
            </a:r>
            <a:r>
              <a:rPr lang="en-US" baseline="0" dirty="0" err="1" smtClean="0"/>
              <a:t>microflora</a:t>
            </a:r>
            <a:r>
              <a:rPr lang="en-US" baseline="0" dirty="0" smtClean="0"/>
              <a:t> (the bacteria) and becomes invaded by the infection .   Therefore tooth decay can be prevented or controlled by single or multiple efforts targeting these factors that change the balance of forces at this intersection from health to disease.</a:t>
            </a:r>
          </a:p>
          <a:p>
            <a:endParaRPr lang="en-US" baseline="0" dirty="0" smtClean="0"/>
          </a:p>
          <a:p>
            <a:r>
              <a:rPr lang="en-US" baseline="0" dirty="0" smtClean="0"/>
              <a:t>For example:  Fluoride works on the tooth surface to make it more resistant to decay.  Plastic sealants can also be put on the teeth to form a barrier between tooth and the </a:t>
            </a:r>
            <a:r>
              <a:rPr lang="en-US" baseline="0" dirty="0" err="1" smtClean="0"/>
              <a:t>microflora</a:t>
            </a:r>
            <a:r>
              <a:rPr lang="en-US" baseline="0" dirty="0" smtClean="0"/>
              <a:t> (the bacteria).   Or, one can make sure the diet limits the amount of sugar substrate that the bacteria thrive on to make acid. Or one can provide a different substrate, such as gum or candy made with </a:t>
            </a:r>
            <a:r>
              <a:rPr lang="en-US" baseline="0" dirty="0" err="1" smtClean="0"/>
              <a:t>xylitol</a:t>
            </a:r>
            <a:r>
              <a:rPr lang="en-US" baseline="0" dirty="0" smtClean="0"/>
              <a:t>, a special kind of sugar that inhibits the acid-producing bacteria.  Or one can weaken the </a:t>
            </a:r>
            <a:r>
              <a:rPr lang="en-US" baseline="0" dirty="0" err="1" smtClean="0"/>
              <a:t>microflora</a:t>
            </a:r>
            <a:r>
              <a:rPr lang="en-US" baseline="0" dirty="0" smtClean="0"/>
              <a:t> by other means, by antiseptic </a:t>
            </a:r>
            <a:r>
              <a:rPr lang="en-US" baseline="0" dirty="0" err="1" smtClean="0"/>
              <a:t>mouthrinses</a:t>
            </a:r>
            <a:r>
              <a:rPr lang="en-US" baseline="0" dirty="0" smtClean="0"/>
              <a:t>, such as </a:t>
            </a:r>
            <a:r>
              <a:rPr lang="en-US" baseline="0" dirty="0" err="1" smtClean="0"/>
              <a:t>chlorhexadine</a:t>
            </a:r>
            <a:r>
              <a:rPr lang="en-US" baseline="0" dirty="0" smtClean="0"/>
              <a:t> and others that are still underdevelopment. Contrary to common misperceptions, the </a:t>
            </a:r>
            <a:r>
              <a:rPr lang="en-US" baseline="0" dirty="0" err="1" smtClean="0"/>
              <a:t>microflora</a:t>
            </a:r>
            <a:r>
              <a:rPr lang="en-US" baseline="0" dirty="0" smtClean="0"/>
              <a:t> in the most cavity-prone locations on teeth cannot be removed simply by mechanical means except for meticulous brushing and flossing that very, very, very few people ever achieve.</a:t>
            </a:r>
            <a:endParaRPr lang="en-US" dirty="0" smtClean="0"/>
          </a:p>
        </p:txBody>
      </p:sp>
      <p:sp>
        <p:nvSpPr>
          <p:cNvPr id="4" name="Slide Number Placeholder 3"/>
          <p:cNvSpPr>
            <a:spLocks noGrp="1"/>
          </p:cNvSpPr>
          <p:nvPr>
            <p:ph type="sldNum" sz="quarter" idx="5"/>
          </p:nvPr>
        </p:nvSpPr>
        <p:spPr/>
        <p:txBody>
          <a:bodyPr/>
          <a:lstStyle/>
          <a:p>
            <a:pPr>
              <a:defRPr/>
            </a:pPr>
            <a:fld id="{11D991CF-EC11-4DD9-912C-83127A3A18AF}"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pPr eaLnBrk="1" hangingPunct="1"/>
            <a:r>
              <a:rPr lang="en-US" dirty="0" smtClean="0"/>
              <a:t>What is important to note is that while the</a:t>
            </a:r>
            <a:r>
              <a:rPr lang="en-US" baseline="0" dirty="0" smtClean="0"/>
              <a:t> interventions I just listed were developed by brilliant scientists, reflect the investment of public-private research and development, and have been put into practice in the real world by dental care professionals, with the exception of the placement of plastic dental sealants on the chewing surfaces of teeth, there is nothing very technically demanding about their application.  In fact, with the exception of the protection provided by community water fluoridation, most have more to do with patient or caregiver </a:t>
            </a:r>
            <a:r>
              <a:rPr lang="en-US" u="sng" baseline="0" dirty="0" smtClean="0"/>
              <a:t>behavior</a:t>
            </a:r>
            <a:r>
              <a:rPr lang="en-US" baseline="0" dirty="0" smtClean="0"/>
              <a:t> and making sure that preventive agents are </a:t>
            </a:r>
            <a:r>
              <a:rPr lang="en-US" u="sng" baseline="0" dirty="0" smtClean="0"/>
              <a:t>available and accessible</a:t>
            </a:r>
            <a:r>
              <a:rPr lang="en-US" baseline="0" dirty="0" smtClean="0"/>
              <a:t> at the right time and right place.</a:t>
            </a:r>
          </a:p>
          <a:p>
            <a:pPr eaLnBrk="1" hangingPunct="1"/>
            <a:endParaRPr lang="en-US" baseline="0" dirty="0" smtClean="0"/>
          </a:p>
          <a:p>
            <a:pPr eaLnBrk="1" hangingPunct="1"/>
            <a:r>
              <a:rPr lang="en-US" baseline="0" dirty="0" smtClean="0"/>
              <a:t>We can expect other advances in dental science, which in great measure are moving in the direction away from cutting and drilling and toward maneuvers and agents that could be applied by a wider range of healthcare workers.</a:t>
            </a:r>
            <a:endParaRPr lang="en-US" dirty="0" smtClean="0"/>
          </a:p>
        </p:txBody>
      </p:sp>
      <p:sp>
        <p:nvSpPr>
          <p:cNvPr id="80900" name="Slide Number Placeholder 3"/>
          <p:cNvSpPr>
            <a:spLocks noGrp="1"/>
          </p:cNvSpPr>
          <p:nvPr>
            <p:ph type="sldNum" sz="quarter" idx="5"/>
          </p:nvPr>
        </p:nvSpPr>
        <p:spPr>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fld id="{8461A03B-D0E9-4313-945F-588B2500E899}" type="slidenum">
              <a:rPr lang="en-US" sz="1200" smtClean="0">
                <a:latin typeface="Times New Roman" pitchFamily="18" charset="0"/>
              </a:rPr>
              <a:pPr eaLnBrk="1" hangingPunct="1">
                <a:defRPr/>
              </a:pPr>
              <a:t>21</a:t>
            </a:fld>
            <a:endParaRPr lang="en-US" sz="1200"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So, let’s get our</a:t>
            </a:r>
            <a:r>
              <a:rPr lang="en-US" baseline="0" dirty="0" smtClean="0"/>
              <a:t> heads back out of the mouth and step way </a:t>
            </a:r>
            <a:r>
              <a:rPr lang="en-US" baseline="0" dirty="0" err="1" smtClean="0"/>
              <a:t>way</a:t>
            </a:r>
            <a:r>
              <a:rPr lang="en-US" baseline="0" dirty="0" smtClean="0"/>
              <a:t> back to see what is influencing the timeliness and availability of things that address those biological variables at the tooth surface.  We see that there are influences at the child-level, the family-level, and the community-level, and that these influences change over time.  And relatively few of these influences are in the exclusive domain of dentists and dental care.</a:t>
            </a:r>
            <a:endParaRPr lang="en-US" dirty="0" smtClean="0"/>
          </a:p>
        </p:txBody>
      </p:sp>
      <p:sp>
        <p:nvSpPr>
          <p:cNvPr id="4" name="Slide Number Placeholder 3"/>
          <p:cNvSpPr>
            <a:spLocks noGrp="1"/>
          </p:cNvSpPr>
          <p:nvPr>
            <p:ph type="sldNum" sz="quarter" idx="5"/>
          </p:nvPr>
        </p:nvSpPr>
        <p:spPr/>
        <p:txBody>
          <a:bodyPr/>
          <a:lstStyle/>
          <a:p>
            <a:pPr>
              <a:defRPr/>
            </a:pPr>
            <a:fld id="{11D991CF-EC11-4DD9-912C-83127A3A18AF}"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simplify:</a:t>
            </a:r>
            <a:r>
              <a:rPr lang="en-US" baseline="0" dirty="0" smtClean="0"/>
              <a:t>  there is clearly a role for some clinical services that </a:t>
            </a:r>
            <a:r>
              <a:rPr lang="en-US" u="sng" baseline="0" dirty="0" smtClean="0"/>
              <a:t>only</a:t>
            </a:r>
            <a:r>
              <a:rPr lang="en-US" baseline="0" dirty="0" smtClean="0"/>
              <a:t> dental professionals can provide. I mentioned plastic dental sealants, and this would also include fillings that are placed after decay has entered the tooth. They require special skills and equipment.</a:t>
            </a:r>
            <a:endParaRPr lang="en-US" dirty="0" smtClean="0"/>
          </a:p>
          <a:p>
            <a:endParaRPr lang="en-US" dirty="0" smtClean="0"/>
          </a:p>
          <a:p>
            <a:r>
              <a:rPr lang="en-US" dirty="0" smtClean="0"/>
              <a:t>But much of what will</a:t>
            </a:r>
            <a:r>
              <a:rPr lang="en-US" baseline="0" dirty="0" smtClean="0"/>
              <a:t> make the difference in preventing tooth decay, whether those bacteria get a frequent supply of sugar, or whether the tooth surface gets a frequent dose of fluoride, or whether some other perhaps yet to be developed agent is applied at the appropriate time will be due to a person’s or, in the case of children, their caregiver’s behavior.</a:t>
            </a:r>
          </a:p>
          <a:p>
            <a:endParaRPr lang="en-US" baseline="0" dirty="0" smtClean="0"/>
          </a:p>
          <a:p>
            <a:r>
              <a:rPr lang="en-US" baseline="0" dirty="0" smtClean="0"/>
              <a:t>And behavior is about knowledge, and attitudes, and social reinforcement of doing the right or the wrong thing, and dental care workers are not only no more likely to be effective at influencing these, but more importantly, have many fewer opportunities to apply that influence that if we look at the larger primary medical care system and associated social support.</a:t>
            </a:r>
          </a:p>
          <a:p>
            <a:endParaRPr lang="en-US" baseline="0" dirty="0" smtClean="0"/>
          </a:p>
          <a:p>
            <a:r>
              <a:rPr lang="en-US" baseline="0" dirty="0" smtClean="0"/>
              <a:t>Example of integration of OH in care of young children</a:t>
            </a:r>
          </a:p>
          <a:p>
            <a:r>
              <a:rPr lang="en-US" baseline="0" dirty="0" smtClean="0"/>
              <a:t>	-FV </a:t>
            </a:r>
            <a:r>
              <a:rPr lang="en-US" baseline="0" dirty="0" err="1" smtClean="0"/>
              <a:t>vs</a:t>
            </a:r>
            <a:r>
              <a:rPr lang="en-US" baseline="0" dirty="0" smtClean="0"/>
              <a:t> gel</a:t>
            </a:r>
          </a:p>
          <a:p>
            <a:r>
              <a:rPr lang="en-US" baseline="0" dirty="0" smtClean="0"/>
              <a:t>	-trend to detection of risk and simpler </a:t>
            </a:r>
            <a:r>
              <a:rPr lang="en-US" baseline="0" dirty="0" err="1" smtClean="0"/>
              <a:t>tx</a:t>
            </a:r>
            <a:r>
              <a:rPr lang="en-US" baseline="0" dirty="0" smtClean="0"/>
              <a:t>, more forgiving materials</a:t>
            </a:r>
          </a:p>
          <a:p>
            <a:r>
              <a:rPr lang="en-US" baseline="0" dirty="0" smtClean="0"/>
              <a:t>	-still  a need to evaluate</a:t>
            </a:r>
            <a:endParaRPr lang="en-US"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23</a:t>
            </a:fld>
            <a:endParaRPr lang="en-US"/>
          </a:p>
        </p:txBody>
      </p:sp>
    </p:spTree>
    <p:extLst>
      <p:ext uri="{BB962C8B-B14F-4D97-AF65-F5344CB8AC3E}">
        <p14:creationId xmlns="" xmlns:p14="http://schemas.microsoft.com/office/powerpoint/2010/main" val="55915209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I know</a:t>
            </a:r>
            <a:r>
              <a:rPr lang="en-US" baseline="0" dirty="0" smtClean="0"/>
              <a:t> this will be addressed in greater detail later, I want to offer the example of the prevention of tooth decay among preschoolers as an example of how a change in perceptions and the development of a new preventive agent, can change our strategies about the most appropriate way to reach some of our most vulnerable people.</a:t>
            </a:r>
          </a:p>
          <a:p>
            <a:endParaRPr lang="en-US" baseline="0" dirty="0" smtClean="0"/>
          </a:p>
          <a:p>
            <a:r>
              <a:rPr lang="en-US" baseline="0" dirty="0" smtClean="0"/>
              <a:t>Less than 1/3 of preschool kids have cavities, holes in teeth that require the technical services of a dentist.  Many of the </a:t>
            </a:r>
            <a:r>
              <a:rPr lang="en-US" u="sng" baseline="0" dirty="0" smtClean="0"/>
              <a:t>other</a:t>
            </a:r>
            <a:r>
              <a:rPr lang="en-US" baseline="0" dirty="0" smtClean="0"/>
              <a:t> children should not be ignored because they are at high risk to get cavities later.  Also, many of those with cavities might have avoided them by earlier interventions. </a:t>
            </a:r>
          </a:p>
          <a:p>
            <a:r>
              <a:rPr lang="en-US" baseline="0" dirty="0" smtClean="0"/>
              <a:t>READ : Risk can be lowered …</a:t>
            </a:r>
          </a:p>
          <a:p>
            <a:endParaRPr lang="en-US" baseline="0" dirty="0" smtClean="0"/>
          </a:p>
          <a:p>
            <a:r>
              <a:rPr lang="en-US" baseline="0" dirty="0" smtClean="0"/>
              <a:t>I believe that two things had to occur before an alternative to the traditional model, where oral health was NOT integrated in primary care, could be envisioned.</a:t>
            </a:r>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24</a:t>
            </a:fld>
            <a:endParaRPr lang="en-US"/>
          </a:p>
        </p:txBody>
      </p:sp>
    </p:spTree>
    <p:extLst>
      <p:ext uri="{BB962C8B-B14F-4D97-AF65-F5344CB8AC3E}">
        <p14:creationId xmlns="" xmlns:p14="http://schemas.microsoft.com/office/powerpoint/2010/main" val="42853734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en-US" baseline="0" dirty="0" smtClean="0"/>
              <a:t>, there was a change in perceptions among pediatricians and family physicians.</a:t>
            </a:r>
          </a:p>
          <a:p>
            <a:endParaRPr lang="en-US" baseline="0" dirty="0" smtClean="0"/>
          </a:p>
          <a:p>
            <a:r>
              <a:rPr lang="en-US" baseline="0" dirty="0" smtClean="0"/>
              <a:t>Most important, of course, was seeing the burden of tooth decay to 3 and 4 year old children and recognizing that this was a threat to the child’s well-being. Physicians didn’t need the SG’s Report to tell them that. </a:t>
            </a:r>
          </a:p>
          <a:p>
            <a:endParaRPr lang="en-US" baseline="0" dirty="0" smtClean="0"/>
          </a:p>
          <a:p>
            <a:r>
              <a:rPr lang="en-US" baseline="0" dirty="0" smtClean="0"/>
              <a:t>But another very important development  in the late 1990s was the attention given to dental caries as an infectious disease.  Drilling holes in teeth and filling them may preserve tooth function, but it doesn’t address the infection.  I’m paraphrasing, of course, but I think for many primary care physicians their response was something along the lines of:  “READ”.</a:t>
            </a:r>
          </a:p>
          <a:p>
            <a:endParaRPr lang="en-US" baseline="0" dirty="0" smtClean="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25</a:t>
            </a:fld>
            <a:endParaRPr lang="en-US"/>
          </a:p>
        </p:txBody>
      </p:sp>
    </p:spTree>
    <p:extLst>
      <p:ext uri="{BB962C8B-B14F-4D97-AF65-F5344CB8AC3E}">
        <p14:creationId xmlns="" xmlns:p14="http://schemas.microsoft.com/office/powerpoint/2010/main" val="42853734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pPr eaLnBrk="1" hangingPunct="1"/>
            <a:r>
              <a:rPr lang="en-US" dirty="0" smtClean="0"/>
              <a:t>The second thing necessary</a:t>
            </a:r>
            <a:r>
              <a:rPr lang="en-US" baseline="0" dirty="0" smtClean="0"/>
              <a:t> for a new approach occurred when a form of fluoride called “fluoride varnish”, which had been used in Europe, was brought to the U.S.</a:t>
            </a:r>
          </a:p>
          <a:p>
            <a:pPr eaLnBrk="1" hangingPunct="1"/>
            <a:endParaRPr lang="en-US" baseline="0" dirty="0" smtClean="0"/>
          </a:p>
          <a:p>
            <a:pPr eaLnBrk="1" hangingPunct="1"/>
            <a:r>
              <a:rPr lang="en-US" dirty="0" smtClean="0"/>
              <a:t>High strength</a:t>
            </a:r>
            <a:r>
              <a:rPr lang="en-US" baseline="0" dirty="0" smtClean="0"/>
              <a:t> professionally applied fluoride is recommended for people at high risk of tooth decay, but using the traditional gel required special equipment and continual attention for 3 minutes to prevent very young children from swallowing too much.</a:t>
            </a:r>
          </a:p>
          <a:p>
            <a:pPr eaLnBrk="1" hangingPunct="1"/>
            <a:endParaRPr lang="en-US" baseline="0" dirty="0" smtClean="0"/>
          </a:p>
          <a:p>
            <a:pPr eaLnBrk="1" hangingPunct="1"/>
            <a:r>
              <a:rPr lang="en-US" baseline="0" dirty="0" smtClean="0"/>
              <a:t>With fluoride varnish, application was both easier and safer.  And while an application of fluoride varnish is no more effective than daily brushing with fluoride toothpaste, applying FV is under the control of medical care workers whereas assuring daily use of toothpaste is more difficult and uncertain.</a:t>
            </a:r>
          </a:p>
          <a:p>
            <a:pPr eaLnBrk="1" hangingPunct="1"/>
            <a:endParaRPr lang="en-US" baseline="0" dirty="0" smtClean="0"/>
          </a:p>
          <a:p>
            <a:pPr eaLnBrk="1" hangingPunct="1"/>
            <a:r>
              <a:rPr lang="en-US" baseline="0" dirty="0" smtClean="0"/>
              <a:t>One important difference between applying FV and advising parents to brush their children’s teeth is that the former is a billable service, and therefore compensates the provider for the extra time and attention given to OH.</a:t>
            </a:r>
            <a:endParaRPr lang="en-US" dirty="0" smtClean="0"/>
          </a:p>
          <a:p>
            <a:pPr eaLnBrk="1" hangingPunct="1"/>
            <a:endParaRPr lang="en-US" baseline="0" dirty="0" smtClean="0"/>
          </a:p>
          <a:p>
            <a:pPr eaLnBrk="1" hangingPunct="1"/>
            <a:r>
              <a:rPr lang="en-US" dirty="0" smtClean="0"/>
              <a:t/>
            </a:r>
            <a:br>
              <a:rPr lang="en-US" dirty="0" smtClean="0"/>
            </a:br>
            <a:r>
              <a:rPr lang="en-US" dirty="0" smtClean="0"/>
              <a:t/>
            </a:r>
            <a:br>
              <a:rPr lang="en-US" dirty="0" smtClean="0"/>
            </a:br>
            <a:endParaRPr lang="en-US" dirty="0" smtClean="0"/>
          </a:p>
        </p:txBody>
      </p:sp>
      <p:sp>
        <p:nvSpPr>
          <p:cNvPr id="80900" name="Slide Number Placeholder 3"/>
          <p:cNvSpPr>
            <a:spLocks noGrp="1"/>
          </p:cNvSpPr>
          <p:nvPr>
            <p:ph type="sldNum" sz="quarter" idx="5"/>
          </p:nvPr>
        </p:nvSpPr>
        <p:spPr>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fld id="{8461A03B-D0E9-4313-945F-588B2500E899}" type="slidenum">
              <a:rPr lang="en-US" sz="1200" smtClean="0">
                <a:latin typeface="Times New Roman" pitchFamily="18" charset="0"/>
              </a:rPr>
              <a:pPr eaLnBrk="1" hangingPunct="1">
                <a:defRPr/>
              </a:pPr>
              <a:t>26</a:t>
            </a:fld>
            <a:endParaRPr lang="en-US" sz="1200" smtClean="0">
              <a:latin typeface="Times New Roman"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Remember</a:t>
            </a:r>
            <a:r>
              <a:rPr lang="en-US" baseline="0" dirty="0" smtClean="0"/>
              <a:t> our conceptual model, where the child is at the center of our attention?</a:t>
            </a:r>
            <a:endParaRPr lang="en-US" dirty="0" smtClean="0"/>
          </a:p>
        </p:txBody>
      </p:sp>
      <p:sp>
        <p:nvSpPr>
          <p:cNvPr id="4" name="Slide Number Placeholder 3"/>
          <p:cNvSpPr>
            <a:spLocks noGrp="1"/>
          </p:cNvSpPr>
          <p:nvPr>
            <p:ph type="sldNum" sz="quarter" idx="5"/>
          </p:nvPr>
        </p:nvSpPr>
        <p:spPr/>
        <p:txBody>
          <a:bodyPr/>
          <a:lstStyle/>
          <a:p>
            <a:pPr>
              <a:defRPr/>
            </a:pPr>
            <a:fld id="{11D991CF-EC11-4DD9-912C-83127A3A18AF}"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Patient-centered OH care would not be organized</a:t>
            </a:r>
            <a:r>
              <a:rPr lang="en-US" baseline="0" dirty="0" smtClean="0"/>
              <a:t> around a dental clinic, rather care would be provided when it is needed, …</a:t>
            </a:r>
            <a:endParaRPr lang="en-US"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Such an</a:t>
            </a:r>
            <a:r>
              <a:rPr lang="en-US" baseline="0" dirty="0" smtClean="0"/>
              <a:t> approach is consistent with the recommendation for all primary care.</a:t>
            </a:r>
          </a:p>
          <a:p>
            <a:endParaRPr lang="en-US" baseline="0" dirty="0" smtClean="0"/>
          </a:p>
          <a:p>
            <a:r>
              <a:rPr lang="en-US" baseline="0" dirty="0" smtClean="0"/>
              <a:t>Research shows that orienting …</a:t>
            </a:r>
            <a:endParaRPr lang="en-US"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29</a:t>
            </a:fld>
            <a:endParaRPr lang="en-US"/>
          </a:p>
        </p:txBody>
      </p:sp>
    </p:spTree>
    <p:extLst>
      <p:ext uri="{BB962C8B-B14F-4D97-AF65-F5344CB8AC3E}">
        <p14:creationId xmlns="" xmlns:p14="http://schemas.microsoft.com/office/powerpoint/2010/main" val="2235031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would</a:t>
            </a:r>
            <a:r>
              <a:rPr lang="en-US" baseline="0" dirty="0" smtClean="0"/>
              <a:t> assert that while many preschoolers do not require dental care, defined as “hands on” care of a dentist, they ALL need patient centered oral health care.</a:t>
            </a:r>
          </a:p>
          <a:p>
            <a:endParaRPr lang="en-US" baseline="0" dirty="0" smtClean="0"/>
          </a:p>
          <a:p>
            <a:r>
              <a:rPr lang="en-US" baseline="0" dirty="0" smtClean="0"/>
              <a:t>Answer these questions.  READ.</a:t>
            </a:r>
            <a:endParaRPr lang="en-US"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For preschoolers, my idea of a “dream team” has the following features.</a:t>
            </a:r>
          </a:p>
          <a:p>
            <a:endParaRPr lang="en-US" baseline="0" dirty="0" smtClean="0"/>
          </a:p>
          <a:p>
            <a:r>
              <a:rPr lang="en-US" dirty="0" smtClean="0"/>
              <a:t>Although</a:t>
            </a:r>
            <a:r>
              <a:rPr lang="en-US" baseline="0" dirty="0" smtClean="0"/>
              <a:t> we’ve had more experience, just in the last decade, integrating OH and primary care for preschool aged children, I think the principles could be applied across the lifespan. </a:t>
            </a:r>
            <a:endParaRPr lang="en-US"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Yet,</a:t>
            </a:r>
            <a:r>
              <a:rPr lang="en-US" baseline="0" dirty="0" smtClean="0"/>
              <a:t> dentists still must have a key role.  It is unlikely that any other member of the health care team will hold OH in as high regard. We dedicate our professional life to it, for gosh sakes.  And, dentists as specialists for care of the mouth, will still know the latest science that guides protocols that can be used by others, just as a primary care physician may rely on protocols for specific health problems developed by those who specialize in the treatment of those problems.</a:t>
            </a:r>
          </a:p>
          <a:p>
            <a:endParaRPr lang="en-US" baseline="0" dirty="0" smtClean="0"/>
          </a:p>
          <a:p>
            <a:r>
              <a:rPr lang="en-US" baseline="0" dirty="0" smtClean="0"/>
              <a:t>We will have to overcome one of the barriers noted earlier when I discussed the history of and differences between dentistry and medicine, which is the isolation and lack of experience with understanding the roles of other health care workers.</a:t>
            </a:r>
            <a:endParaRPr lang="en-US"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That is just one of the barriers to</a:t>
            </a:r>
            <a:r>
              <a:rPr lang="en-US" baseline="0" dirty="0" smtClean="0"/>
              <a:t> integration.  Each barrier represents a gap in knowledge and practice, some of which could benefit from philanthropic investment.</a:t>
            </a:r>
          </a:p>
          <a:p>
            <a:endParaRPr lang="en-US" baseline="0" dirty="0" smtClean="0"/>
          </a:p>
          <a:p>
            <a:r>
              <a:rPr lang="en-US" baseline="0" dirty="0" smtClean="0"/>
              <a:t>READ:</a:t>
            </a:r>
          </a:p>
          <a:p>
            <a:r>
              <a:rPr lang="en-US" baseline="0" dirty="0" smtClean="0"/>
              <a:t>Uneven financing – at the very least inability of policymakers to distinguish between elective, discretionary oral health services and those which are essential primary care, but also different ways we typically compensate medical versus dental providers.</a:t>
            </a:r>
          </a:p>
          <a:p>
            <a:r>
              <a:rPr lang="en-US" baseline="0" dirty="0" smtClean="0"/>
              <a:t>Smiles for Life = developed Society for Teachers of Family Medicine, now embraced by many different disciplines involved with primary care</a:t>
            </a:r>
            <a:endParaRPr lang="en-US"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Advances – more</a:t>
            </a:r>
            <a:r>
              <a:rPr lang="en-US" baseline="0" dirty="0" smtClean="0"/>
              <a:t> focused and effective interventions </a:t>
            </a:r>
            <a:r>
              <a:rPr lang="en-US" u="sng" baseline="0" dirty="0" smtClean="0"/>
              <a:t>in the future</a:t>
            </a:r>
          </a:p>
          <a:p>
            <a:endParaRPr lang="en-US" u="sng" baseline="0" dirty="0" smtClean="0"/>
          </a:p>
          <a:p>
            <a:r>
              <a:rPr lang="en-US" u="none" baseline="0" dirty="0" smtClean="0"/>
              <a:t>Gaps in </a:t>
            </a:r>
            <a:r>
              <a:rPr lang="en-US" u="sng" baseline="0" dirty="0" smtClean="0"/>
              <a:t>knowledge and practice </a:t>
            </a:r>
            <a:endParaRPr lang="en-US" u="sng"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35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fld id="{BA5F21E7-74E3-4756-828F-D25F052D12DB}" type="slidenum">
              <a:rPr lang="en-US" sz="1200" smtClean="0">
                <a:latin typeface="Arial" charset="0"/>
              </a:rPr>
              <a:pPr eaLnBrk="1" hangingPunct="1">
                <a:defRPr/>
              </a:pPr>
              <a:t>4</a:t>
            </a:fld>
            <a:endParaRPr lang="en-US" sz="1200" smtClean="0">
              <a:latin typeface="Arial"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xfrm>
            <a:off x="731838" y="4560888"/>
            <a:ext cx="5851525" cy="4319587"/>
          </a:xfrm>
          <a:noFill/>
          <a:ln/>
        </p:spPr>
        <p:txBody>
          <a:bodyPr/>
          <a:lstStyle/>
          <a:p>
            <a:pPr eaLnBrk="1" hangingPunct="1"/>
            <a:r>
              <a:rPr lang="en-US" dirty="0" smtClean="0"/>
              <a:t>The SGR, released almos</a:t>
            </a:r>
            <a:r>
              <a:rPr lang="en-US" baseline="0" dirty="0" smtClean="0"/>
              <a:t>t 12 years ago,</a:t>
            </a:r>
            <a:r>
              <a:rPr lang="en-US" dirty="0" smtClean="0"/>
              <a:t> was a report about</a:t>
            </a:r>
            <a:r>
              <a:rPr lang="en-US" baseline="0" dirty="0" smtClean="0"/>
              <a:t> oral health, not dental care or dentistry (the profession or practice of dental care).</a:t>
            </a:r>
          </a:p>
          <a:p>
            <a:pPr eaLnBrk="1" hangingPunct="1"/>
            <a:endParaRPr lang="en-US" baseline="0" dirty="0" smtClean="0"/>
          </a:p>
          <a:p>
            <a:pPr eaLnBrk="1" hangingPunct="1"/>
            <a:r>
              <a:rPr lang="en-US" baseline="0" dirty="0" smtClean="0"/>
              <a:t>Asserted and provided justification for the assertion that …</a:t>
            </a:r>
          </a:p>
          <a:p>
            <a:pPr eaLnBrk="1" hangingPunct="1"/>
            <a:endParaRPr lang="en-US" baseline="0" dirty="0" smtClean="0"/>
          </a:p>
          <a:p>
            <a:pPr eaLnBrk="1" hangingPunct="1"/>
            <a:r>
              <a:rPr lang="en-US" baseline="0" dirty="0" smtClean="0"/>
              <a:t>As well as the assertion that </a:t>
            </a: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fld id="{CE9B2662-0C5E-49C2-B91F-71B9B30E6A29}" type="slidenum">
              <a:rPr lang="en-US" sz="1200" smtClean="0">
                <a:latin typeface="Arial" charset="0"/>
              </a:rPr>
              <a:pPr eaLnBrk="1" hangingPunct="1">
                <a:defRPr/>
              </a:pPr>
              <a:t>5</a:t>
            </a:fld>
            <a:endParaRPr lang="en-US" sz="1200" smtClean="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731838" y="4560888"/>
            <a:ext cx="5851525" cy="4319587"/>
          </a:xfrm>
          <a:noFill/>
          <a:ln/>
        </p:spPr>
        <p:txBody>
          <a:bodyPr/>
          <a:lstStyle/>
          <a:p>
            <a:pPr eaLnBrk="1" hangingPunct="1"/>
            <a:endParaRPr lang="en-US" dirty="0" smtClean="0"/>
          </a:p>
          <a:p>
            <a:pPr eaLnBrk="1" hangingPunct="1"/>
            <a:r>
              <a:rPr lang="en-US" sz="1200" dirty="0" smtClean="0"/>
              <a:t>The SG said that</a:t>
            </a:r>
            <a:r>
              <a:rPr lang="en-US" sz="1200" baseline="0" dirty="0" smtClean="0"/>
              <a:t> OH is </a:t>
            </a:r>
          </a:p>
          <a:p>
            <a:pPr eaLnBrk="1" hangingPunct="1"/>
            <a:endParaRPr lang="en-US" sz="1200" baseline="0" dirty="0" smtClean="0"/>
          </a:p>
          <a:p>
            <a:pPr eaLnBrk="1" hangingPunct="1"/>
            <a:r>
              <a:rPr lang="en-US" sz="1200" dirty="0" smtClean="0"/>
              <a:t>Oral health allows us to speak and smile; sigh and kiss; smell, taste, touch, chew, and swallow; cry out in pain; and convey a world of feelings and emotions through facial expressions. </a:t>
            </a: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eaLnBrk="1" hangingPunct="1"/>
            <a:r>
              <a:rPr lang="en-US" dirty="0" smtClean="0"/>
              <a:t>But, while OH is more than healthy teeth, to give us something more</a:t>
            </a:r>
            <a:r>
              <a:rPr lang="en-US" baseline="0" dirty="0" smtClean="0"/>
              <a:t> tangible to think about and relevant to primary care, I’m going to focus this morning on the very common conditions of tooth decay and gum disease.</a:t>
            </a:r>
          </a:p>
          <a:p>
            <a:pPr eaLnBrk="1" hangingPunct="1"/>
            <a:endParaRPr lang="en-US" baseline="0" dirty="0" smtClean="0"/>
          </a:p>
          <a:p>
            <a:pPr eaLnBrk="1" hangingPunct="1"/>
            <a:r>
              <a:rPr lang="en-US" baseline="0" dirty="0" smtClean="0"/>
              <a:t>TD, a problem for people of all ages</a:t>
            </a:r>
          </a:p>
          <a:p>
            <a:pPr eaLnBrk="1" hangingPunct="1"/>
            <a:endParaRPr lang="en-US" baseline="0" dirty="0" smtClean="0"/>
          </a:p>
          <a:p>
            <a:pPr eaLnBrk="1" hangingPunct="1"/>
            <a:r>
              <a:rPr lang="en-US" baseline="0" dirty="0" smtClean="0"/>
              <a:t>Gum disease, potentially a problem for anyone 12 years or older, but of serious consequence to about 15-20% of the population.</a:t>
            </a:r>
            <a:endParaRPr lang="en-US" dirty="0" smtClean="0"/>
          </a:p>
        </p:txBody>
      </p:sp>
      <p:sp>
        <p:nvSpPr>
          <p:cNvPr id="62468" name="Slide Number Placeholder 3"/>
          <p:cNvSpPr>
            <a:spLocks noGrp="1"/>
          </p:cNvSpPr>
          <p:nvPr>
            <p:ph type="sldNum" sz="quarter" idx="5"/>
          </p:nvPr>
        </p:nvSpPr>
        <p:spPr>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fld id="{6E1BF992-9A41-48BC-967A-5DF20196B362}" type="slidenum">
              <a:rPr lang="en-US" sz="1200" smtClean="0">
                <a:latin typeface="Times New Roman" pitchFamily="18" charset="0"/>
              </a:rPr>
              <a:pPr eaLnBrk="1" hangingPunct="1">
                <a:defRPr/>
              </a:pPr>
              <a:t>6</a:t>
            </a:fld>
            <a:endParaRPr lang="en-US" sz="120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eaLnBrk="1" hangingPunct="1"/>
            <a:r>
              <a:rPr lang="en-US" dirty="0" smtClean="0"/>
              <a:t>Start with how we</a:t>
            </a:r>
            <a:r>
              <a:rPr lang="en-US" baseline="0" dirty="0" smtClean="0"/>
              <a:t> even got to the point that today’s meeting would even be necessary.  How is it that integration of OH into primary care is something we are only now considering?</a:t>
            </a:r>
          </a:p>
          <a:p>
            <a:pPr eaLnBrk="1" hangingPunct="1"/>
            <a:endParaRPr lang="en-US" baseline="0" dirty="0" smtClean="0"/>
          </a:p>
          <a:p>
            <a:pPr eaLnBrk="1" hangingPunct="1"/>
            <a:r>
              <a:rPr lang="en-US" baseline="0" dirty="0" smtClean="0"/>
              <a:t>So, I’m going to talk a bit about the separation – how we got to where we are today, what has changed recently and what trends may continue.</a:t>
            </a:r>
          </a:p>
          <a:p>
            <a:pPr eaLnBrk="1" hangingPunct="1"/>
            <a:r>
              <a:rPr lang="en-US" baseline="0" dirty="0" smtClean="0"/>
              <a:t>We each have a notion of what “dental care” means, so I want us to all understand the distinction between a surgical </a:t>
            </a:r>
            <a:r>
              <a:rPr lang="en-US" baseline="0" dirty="0" err="1" smtClean="0"/>
              <a:t>vs</a:t>
            </a:r>
            <a:r>
              <a:rPr lang="en-US" baseline="0" dirty="0" smtClean="0"/>
              <a:t> medical approach to oral diseases.</a:t>
            </a:r>
          </a:p>
          <a:p>
            <a:pPr eaLnBrk="1" hangingPunct="1"/>
            <a:r>
              <a:rPr lang="en-US" baseline="0" dirty="0" smtClean="0"/>
              <a:t>I believe that receptivity of primary care physicians to considering a role in OH is related to recognition that the 2 diseases I’m going to focus on are caused by bacterial infections.</a:t>
            </a:r>
          </a:p>
          <a:p>
            <a:pPr eaLnBrk="1" hangingPunct="1"/>
            <a:r>
              <a:rPr lang="en-US" baseline="0" dirty="0" smtClean="0"/>
              <a:t>Fundamental to whether OH should be in the exclusive domain of dentistry in contrast to primary care is the notion of patient-centered care.</a:t>
            </a:r>
          </a:p>
          <a:p>
            <a:pPr eaLnBrk="1" hangingPunct="1"/>
            <a:r>
              <a:rPr lang="en-US" baseline="0" dirty="0" smtClean="0"/>
              <a:t>I think it is necessary for the dental profession to rethink what it means for there to be a “dental team” – and you all have a role in encouraging that “rethinking”.</a:t>
            </a:r>
          </a:p>
          <a:p>
            <a:pPr eaLnBrk="1" hangingPunct="1"/>
            <a:r>
              <a:rPr lang="en-US" baseline="0" dirty="0" smtClean="0"/>
              <a:t>Finally, I’ll mention some obvious barriers to integration, which reflect gaps in knowledge and practice that would benefit from philanthropic investment.</a:t>
            </a:r>
            <a:endParaRPr lang="en-US" dirty="0" smtClean="0"/>
          </a:p>
        </p:txBody>
      </p:sp>
      <p:sp>
        <p:nvSpPr>
          <p:cNvPr id="62468" name="Slide Number Placeholder 3"/>
          <p:cNvSpPr>
            <a:spLocks noGrp="1"/>
          </p:cNvSpPr>
          <p:nvPr>
            <p:ph type="sldNum" sz="quarter" idx="5"/>
          </p:nvPr>
        </p:nvSpPr>
        <p:spPr>
          <a:extLst/>
        </p:spPr>
        <p:txBody>
          <a:bodyPr/>
          <a:lstStyle>
            <a:lvl1pPr eaLnBrk="0" hangingPunct="0">
              <a:defRPr sz="2400">
                <a:solidFill>
                  <a:schemeClr val="tx1"/>
                </a:solidFill>
                <a:latin typeface="Tahoma" pitchFamily="34" charset="0"/>
              </a:defRPr>
            </a:lvl1pPr>
            <a:lvl2pPr marL="742950" indent="-285750" eaLnBrk="0" hangingPunct="0">
              <a:defRPr sz="2400">
                <a:solidFill>
                  <a:schemeClr val="tx1"/>
                </a:solidFill>
                <a:latin typeface="Tahoma" pitchFamily="34" charset="0"/>
              </a:defRPr>
            </a:lvl2pPr>
            <a:lvl3pPr marL="1143000" indent="-228600" eaLnBrk="0" hangingPunct="0">
              <a:defRPr sz="2400">
                <a:solidFill>
                  <a:schemeClr val="tx1"/>
                </a:solidFill>
                <a:latin typeface="Tahoma" pitchFamily="34" charset="0"/>
              </a:defRPr>
            </a:lvl3pPr>
            <a:lvl4pPr marL="1600200" indent="-228600" eaLnBrk="0" hangingPunct="0">
              <a:defRPr sz="2400">
                <a:solidFill>
                  <a:schemeClr val="tx1"/>
                </a:solidFill>
                <a:latin typeface="Tahoma" pitchFamily="34" charset="0"/>
              </a:defRPr>
            </a:lvl4pPr>
            <a:lvl5pPr marL="2057400" indent="-228600" eaLnBrk="0" hangingPunct="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pPr eaLnBrk="1" hangingPunct="1">
              <a:defRPr/>
            </a:pPr>
            <a:fld id="{6E1BF992-9A41-48BC-967A-5DF20196B362}" type="slidenum">
              <a:rPr lang="en-US" sz="1200" smtClean="0">
                <a:latin typeface="Times New Roman" pitchFamily="18" charset="0"/>
              </a:rPr>
              <a:pPr eaLnBrk="1" hangingPunct="1">
                <a:defRPr/>
              </a:pPr>
              <a:t>7</a:t>
            </a:fld>
            <a:endParaRPr lang="en-US" sz="120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SG,</a:t>
            </a:r>
            <a:r>
              <a:rPr lang="en-US" baseline="0" dirty="0" smtClean="0"/>
              <a:t> roots in Civil War, Kevin Costner, amputate legs and arms versus amputate teeth or parts of teeth</a:t>
            </a:r>
            <a:endParaRPr lang="en-US"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Increased standards</a:t>
            </a:r>
            <a:r>
              <a:rPr lang="en-US" baseline="0" dirty="0" smtClean="0"/>
              <a:t> of education, increased regulation of pharmaceuticals, increased investment in pharmaceuticals, increased investment in research, and a healthy tension between medical and surgical approaches to similar health problems</a:t>
            </a:r>
            <a:endParaRPr lang="en-US" dirty="0"/>
          </a:p>
        </p:txBody>
      </p:sp>
      <p:sp>
        <p:nvSpPr>
          <p:cNvPr id="4" name="Slide Number Placeholder 3"/>
          <p:cNvSpPr>
            <a:spLocks noGrp="1"/>
          </p:cNvSpPr>
          <p:nvPr>
            <p:ph type="sldNum" sz="quarter" idx="10"/>
          </p:nvPr>
        </p:nvSpPr>
        <p:spPr/>
        <p:txBody>
          <a:bodyPr/>
          <a:lstStyle/>
          <a:p>
            <a:pPr>
              <a:defRPr/>
            </a:pPr>
            <a:fld id="{2639A5CA-4EFC-4ED7-96C3-02C849D80358}"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10134600"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p:spPr>
            <p:txBody>
              <a:bodyPr wrap="none" anchor="ctr"/>
              <a:lstStyle/>
              <a:p>
                <a:pPr>
                  <a:defRPr/>
                </a:pPr>
                <a:endParaRPr lang="en-US">
                  <a:cs typeface="Arial" charset="0"/>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defRPr/>
                </a:pPr>
                <a:endParaRPr lang="en-US">
                  <a:cs typeface="Arial" charset="0"/>
                </a:endParaRPr>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4" y="2640"/>
                <a:ext cx="384" cy="432"/>
              </a:xfrm>
              <a:prstGeom prst="rect">
                <a:avLst/>
              </a:prstGeom>
              <a:solidFill>
                <a:schemeClr val="accent2"/>
              </a:solidFill>
              <a:ln w="9525">
                <a:noFill/>
                <a:miter lim="800000"/>
                <a:headEnd/>
                <a:tailEnd/>
              </a:ln>
            </p:spPr>
            <p:txBody>
              <a:bodyPr wrap="none" anchor="ctr"/>
              <a:lstStyle/>
              <a:p>
                <a:pPr>
                  <a:defRPr/>
                </a:pPr>
                <a:endParaRPr lang="en-US">
                  <a:cs typeface="Arial" charset="0"/>
                </a:endParaRP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defRPr/>
                </a:pPr>
                <a:endParaRPr lang="en-US">
                  <a:cs typeface="Arial" charset="0"/>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defRPr/>
              </a:pPr>
              <a:endParaRPr lang="en-US">
                <a:cs typeface="Arial" charset="0"/>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p:spPr>
          <p:txBody>
            <a:bodyPr wrap="none" anchor="ctr"/>
            <a:lstStyle/>
            <a:p>
              <a:pPr>
                <a:defRPr/>
              </a:pPr>
              <a:endParaRPr lang="en-US">
                <a:cs typeface="Arial" charset="0"/>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cs typeface="Arial" charset="0"/>
              </a:endParaRPr>
            </a:p>
          </p:txBody>
        </p:sp>
      </p:grpSp>
      <p:sp>
        <p:nvSpPr>
          <p:cNvPr id="23564" name="Rectangle 12"/>
          <p:cNvSpPr>
            <a:spLocks noGrp="1" noChangeArrowheads="1"/>
          </p:cNvSpPr>
          <p:nvPr>
            <p:ph type="ctrTitle"/>
          </p:nvPr>
        </p:nvSpPr>
        <p:spPr>
          <a:xfrm>
            <a:off x="1114425" y="1828800"/>
            <a:ext cx="8743950" cy="1143000"/>
          </a:xfrm>
        </p:spPr>
        <p:txBody>
          <a:bodyPr/>
          <a:lstStyle>
            <a:lvl1pPr>
              <a:defRPr/>
            </a:lvl1pPr>
          </a:lstStyle>
          <a:p>
            <a:r>
              <a:rPr lang="en-US"/>
              <a:t>Click to edit Master title style</a:t>
            </a:r>
          </a:p>
        </p:txBody>
      </p:sp>
      <p:sp>
        <p:nvSpPr>
          <p:cNvPr id="23565" name="Rectangle 13"/>
          <p:cNvSpPr>
            <a:spLocks noGrp="1" noChangeArrowheads="1"/>
          </p:cNvSpPr>
          <p:nvPr>
            <p:ph type="subTitle" idx="1"/>
          </p:nvPr>
        </p:nvSpPr>
        <p:spPr>
          <a:xfrm>
            <a:off x="1543050" y="3886200"/>
            <a:ext cx="72009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1114425" y="6248400"/>
            <a:ext cx="2143125"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857625" y="6248400"/>
            <a:ext cx="325755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7715250" y="6248400"/>
            <a:ext cx="2143125" cy="457200"/>
          </a:xfrm>
        </p:spPr>
        <p:txBody>
          <a:bodyPr/>
          <a:lstStyle>
            <a:lvl1pPr>
              <a:defRPr>
                <a:solidFill>
                  <a:schemeClr val="bg2"/>
                </a:solidFill>
              </a:defRPr>
            </a:lvl1pPr>
          </a:lstStyle>
          <a:p>
            <a:pPr>
              <a:defRPr/>
            </a:pPr>
            <a:fld id="{87E30C96-6DAB-4BD4-852E-48B1E2A298D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6143817-66C3-4A7F-9788-908F887EF10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80350" y="617538"/>
            <a:ext cx="2193925" cy="5514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295400" y="617538"/>
            <a:ext cx="6432550" cy="5514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4C0ADB6-D2F7-4178-8A63-1BE12977B55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95400" y="617538"/>
            <a:ext cx="8766175"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330325" y="2017713"/>
            <a:ext cx="8743950" cy="4114800"/>
          </a:xfrm>
        </p:spPr>
        <p:txBody>
          <a:bodyPr/>
          <a:lstStyle/>
          <a:p>
            <a:pPr lvl="0"/>
            <a:endParaRPr lang="en-US" noProof="0"/>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834AAF4-BBC0-4639-8C3C-390A52042CB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24C9021-539E-42AD-8B3C-DE479BB9E7D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800" y="4406900"/>
            <a:ext cx="874395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12800" y="2906713"/>
            <a:ext cx="87439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9E331CB-5F33-433F-8758-348C9EA206C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30325" y="2017713"/>
            <a:ext cx="4295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778500" y="2017713"/>
            <a:ext cx="4295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FDE9CE0B-A070-45AF-B25F-2E7D7CC17F6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4350" y="274638"/>
            <a:ext cx="92583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14350" y="1535113"/>
            <a:ext cx="454501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4350" y="2174875"/>
            <a:ext cx="454501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226050" y="1535113"/>
            <a:ext cx="4546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226050" y="2174875"/>
            <a:ext cx="4546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7F0DF3B5-502A-4700-B6A9-4170AF77036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6AE0E6EA-41D6-4A75-B7D0-B6ABE830E85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01D584EF-B5F2-458B-BEB6-5AA765481DB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4350" y="273050"/>
            <a:ext cx="3384550"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022725" y="273050"/>
            <a:ext cx="5749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14350" y="1435100"/>
            <a:ext cx="3384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B5DAA263-161D-4487-9863-59C3CBA95B7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6125" y="4800600"/>
            <a:ext cx="6172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016125"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016125"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7D0DCC7-45F9-4A54-A3B4-B94A1DD3783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69900" y="1098550"/>
            <a:ext cx="492125" cy="474663"/>
          </a:xfrm>
          <a:prstGeom prst="rect">
            <a:avLst/>
          </a:prstGeom>
          <a:solidFill>
            <a:schemeClr val="accent2"/>
          </a:solidFill>
          <a:ln w="9525">
            <a:noFill/>
            <a:miter lim="800000"/>
            <a:headEnd/>
            <a:tailEnd/>
          </a:ln>
        </p:spPr>
        <p:txBody>
          <a:bodyPr wrap="none" anchor="ctr"/>
          <a:lstStyle/>
          <a:p>
            <a:pPr algn="ctr">
              <a:defRPr/>
            </a:pPr>
            <a:endParaRPr kumimoji="1" lang="en-US">
              <a:cs typeface="Arial" charset="0"/>
            </a:endParaRPr>
          </a:p>
        </p:txBody>
      </p:sp>
      <p:sp>
        <p:nvSpPr>
          <p:cNvPr id="1027" name="Rectangle 3"/>
          <p:cNvSpPr>
            <a:spLocks noChangeArrowheads="1"/>
          </p:cNvSpPr>
          <p:nvPr/>
        </p:nvSpPr>
        <p:spPr bwMode="ltGray">
          <a:xfrm>
            <a:off x="900113" y="1098550"/>
            <a:ext cx="369887" cy="474663"/>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lgn="ctr">
              <a:defRPr/>
            </a:pPr>
            <a:endParaRPr kumimoji="1" lang="en-US">
              <a:cs typeface="Arial" charset="0"/>
            </a:endParaRPr>
          </a:p>
        </p:txBody>
      </p:sp>
      <p:sp>
        <p:nvSpPr>
          <p:cNvPr id="1028" name="Rectangle 4"/>
          <p:cNvSpPr>
            <a:spLocks noChangeArrowheads="1"/>
          </p:cNvSpPr>
          <p:nvPr/>
        </p:nvSpPr>
        <p:spPr bwMode="ltGray">
          <a:xfrm>
            <a:off x="609600" y="1520825"/>
            <a:ext cx="474663" cy="474663"/>
          </a:xfrm>
          <a:prstGeom prst="rect">
            <a:avLst/>
          </a:prstGeom>
          <a:solidFill>
            <a:schemeClr val="folHlink"/>
          </a:solidFill>
          <a:ln w="9525">
            <a:noFill/>
            <a:miter lim="800000"/>
            <a:headEnd/>
            <a:tailEnd/>
          </a:ln>
        </p:spPr>
        <p:txBody>
          <a:bodyPr wrap="none" anchor="ctr"/>
          <a:lstStyle/>
          <a:p>
            <a:pPr algn="ctr">
              <a:defRPr/>
            </a:pPr>
            <a:endParaRPr kumimoji="1" lang="en-US">
              <a:cs typeface="Arial" charset="0"/>
            </a:endParaRPr>
          </a:p>
        </p:txBody>
      </p:sp>
      <p:sp>
        <p:nvSpPr>
          <p:cNvPr id="1029" name="Rectangle 5"/>
          <p:cNvSpPr>
            <a:spLocks noChangeArrowheads="1"/>
          </p:cNvSpPr>
          <p:nvPr/>
        </p:nvSpPr>
        <p:spPr bwMode="ltGray">
          <a:xfrm>
            <a:off x="1025525" y="1520825"/>
            <a:ext cx="414338" cy="474663"/>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defRPr/>
            </a:pPr>
            <a:endParaRPr kumimoji="1" lang="en-US">
              <a:cs typeface="Arial" charset="0"/>
            </a:endParaRPr>
          </a:p>
        </p:txBody>
      </p:sp>
      <p:sp>
        <p:nvSpPr>
          <p:cNvPr id="1030" name="Rectangle 6"/>
          <p:cNvSpPr>
            <a:spLocks noChangeArrowheads="1"/>
          </p:cNvSpPr>
          <p:nvPr/>
        </p:nvSpPr>
        <p:spPr bwMode="ltGray">
          <a:xfrm>
            <a:off x="142875" y="1447800"/>
            <a:ext cx="630238" cy="422275"/>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lgn="ctr">
              <a:defRPr/>
            </a:pPr>
            <a:endParaRPr kumimoji="1" lang="en-US">
              <a:cs typeface="Arial" charset="0"/>
            </a:endParaRPr>
          </a:p>
        </p:txBody>
      </p:sp>
      <p:sp>
        <p:nvSpPr>
          <p:cNvPr id="1031" name="Rectangle 7"/>
          <p:cNvSpPr>
            <a:spLocks noChangeArrowheads="1"/>
          </p:cNvSpPr>
          <p:nvPr/>
        </p:nvSpPr>
        <p:spPr bwMode="gray">
          <a:xfrm>
            <a:off x="857250" y="990600"/>
            <a:ext cx="36513" cy="1052513"/>
          </a:xfrm>
          <a:prstGeom prst="rect">
            <a:avLst/>
          </a:prstGeom>
          <a:solidFill>
            <a:schemeClr val="bg2"/>
          </a:solidFill>
          <a:ln w="9525">
            <a:noFill/>
            <a:miter lim="800000"/>
            <a:headEnd/>
            <a:tailEnd/>
          </a:ln>
        </p:spPr>
        <p:txBody>
          <a:bodyPr wrap="none" anchor="ctr"/>
          <a:lstStyle/>
          <a:p>
            <a:pPr algn="ctr">
              <a:defRPr/>
            </a:pPr>
            <a:endParaRPr kumimoji="1" lang="en-US">
              <a:cs typeface="Arial" charset="0"/>
            </a:endParaRPr>
          </a:p>
        </p:txBody>
      </p:sp>
      <p:sp>
        <p:nvSpPr>
          <p:cNvPr id="1032" name="Rectangle 8"/>
          <p:cNvSpPr>
            <a:spLocks noChangeArrowheads="1"/>
          </p:cNvSpPr>
          <p:nvPr/>
        </p:nvSpPr>
        <p:spPr bwMode="gray">
          <a:xfrm>
            <a:off x="498475" y="1781175"/>
            <a:ext cx="9255125" cy="3175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lgn="ctr">
              <a:defRPr/>
            </a:pPr>
            <a:endParaRPr kumimoji="1" lang="en-US">
              <a:cs typeface="Arial" charset="0"/>
            </a:endParaRPr>
          </a:p>
        </p:txBody>
      </p:sp>
      <p:sp>
        <p:nvSpPr>
          <p:cNvPr id="2057" name="Rectangle 9"/>
          <p:cNvSpPr>
            <a:spLocks noGrp="1" noChangeArrowheads="1"/>
          </p:cNvSpPr>
          <p:nvPr>
            <p:ph type="title"/>
          </p:nvPr>
        </p:nvSpPr>
        <p:spPr bwMode="auto">
          <a:xfrm>
            <a:off x="1295400" y="617538"/>
            <a:ext cx="8766175"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Access to Care: Defining the Problem</a:t>
            </a:r>
          </a:p>
        </p:txBody>
      </p:sp>
      <p:sp>
        <p:nvSpPr>
          <p:cNvPr id="2058" name="Rectangle 10"/>
          <p:cNvSpPr>
            <a:spLocks noGrp="1" noChangeArrowheads="1"/>
          </p:cNvSpPr>
          <p:nvPr>
            <p:ph type="body" idx="1"/>
          </p:nvPr>
        </p:nvSpPr>
        <p:spPr bwMode="auto">
          <a:xfrm>
            <a:off x="393700" y="2030413"/>
            <a:ext cx="9601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What is known about the access problem nationally?</a:t>
            </a:r>
          </a:p>
          <a:p>
            <a:pPr lvl="0"/>
            <a:endParaRPr lang="en-US" smtClean="0"/>
          </a:p>
          <a:p>
            <a:pPr lvl="0"/>
            <a:r>
              <a:rPr lang="en-US" smtClean="0"/>
              <a:t>William Maas, DDS, MPH</a:t>
            </a:r>
          </a:p>
          <a:p>
            <a:pPr lvl="0"/>
            <a:endParaRPr lang="en-US" smtClean="0"/>
          </a:p>
          <a:p>
            <a:pPr lvl="2"/>
            <a:r>
              <a:rPr lang="en-US" smtClean="0"/>
              <a:t>Increasing Access to Oral Health Care in Michigan:</a:t>
            </a:r>
          </a:p>
          <a:p>
            <a:pPr lvl="2"/>
            <a:r>
              <a:rPr lang="en-US" smtClean="0"/>
              <a:t>A Discussion of Three Possible Solutions</a:t>
            </a:r>
          </a:p>
          <a:p>
            <a:pPr lvl="3"/>
            <a:r>
              <a:rPr lang="en-US" smtClean="0"/>
              <a:t>The University of Michigan School of Social Work</a:t>
            </a:r>
          </a:p>
          <a:p>
            <a:pPr lvl="3"/>
            <a:r>
              <a:rPr lang="en-US" smtClean="0"/>
              <a:t>Ann Arbor, Michigan</a:t>
            </a:r>
          </a:p>
          <a:p>
            <a:pPr lvl="3"/>
            <a:r>
              <a:rPr lang="en-US" smtClean="0"/>
              <a:t>August 22, 2001</a:t>
            </a:r>
          </a:p>
        </p:txBody>
      </p:sp>
      <p:sp>
        <p:nvSpPr>
          <p:cNvPr id="22539" name="Rectangle 11"/>
          <p:cNvSpPr>
            <a:spLocks noGrp="1" noChangeArrowheads="1"/>
          </p:cNvSpPr>
          <p:nvPr>
            <p:ph type="dt" sz="half" idx="2"/>
          </p:nvPr>
        </p:nvSpPr>
        <p:spPr bwMode="auto">
          <a:xfrm>
            <a:off x="1028700" y="6324600"/>
            <a:ext cx="21431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cs typeface="+mn-cs"/>
              </a:defRPr>
            </a:lvl1pPr>
          </a:lstStyle>
          <a:p>
            <a:pPr>
              <a:defRPr/>
            </a:pPr>
            <a:endParaRPr lang="en-US"/>
          </a:p>
        </p:txBody>
      </p:sp>
      <p:sp>
        <p:nvSpPr>
          <p:cNvPr id="22540" name="Rectangle 12"/>
          <p:cNvSpPr>
            <a:spLocks noGrp="1" noChangeArrowheads="1"/>
          </p:cNvSpPr>
          <p:nvPr>
            <p:ph type="ftr" sz="quarter" idx="3"/>
          </p:nvPr>
        </p:nvSpPr>
        <p:spPr bwMode="auto">
          <a:xfrm>
            <a:off x="3771900" y="6324600"/>
            <a:ext cx="325755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cs typeface="+mn-cs"/>
              </a:defRPr>
            </a:lvl1pPr>
          </a:lstStyle>
          <a:p>
            <a:pPr>
              <a:defRPr/>
            </a:pPr>
            <a:endParaRPr lang="en-US"/>
          </a:p>
        </p:txBody>
      </p:sp>
      <p:sp>
        <p:nvSpPr>
          <p:cNvPr id="22541" name="Rectangle 13"/>
          <p:cNvSpPr>
            <a:spLocks noGrp="1" noChangeArrowheads="1"/>
          </p:cNvSpPr>
          <p:nvPr>
            <p:ph type="sldNum" sz="quarter" idx="4"/>
          </p:nvPr>
        </p:nvSpPr>
        <p:spPr bwMode="auto">
          <a:xfrm>
            <a:off x="7629525" y="6324600"/>
            <a:ext cx="21431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cs typeface="+mn-cs"/>
              </a:defRPr>
            </a:lvl1pPr>
          </a:lstStyle>
          <a:p>
            <a:pPr>
              <a:defRPr/>
            </a:pPr>
            <a:fld id="{6E0F3712-8A48-4F1E-97B0-446BDCDCD2A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13"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ahoma" pitchFamily="34" charset="0"/>
        </a:defRPr>
      </a:lvl2pPr>
      <a:lvl3pPr algn="l" rtl="0" eaLnBrk="0" fontAlgn="base" hangingPunct="0">
        <a:spcBef>
          <a:spcPct val="0"/>
        </a:spcBef>
        <a:spcAft>
          <a:spcPct val="0"/>
        </a:spcAft>
        <a:defRPr sz="4000">
          <a:solidFill>
            <a:schemeClr val="tx2"/>
          </a:solidFill>
          <a:latin typeface="Tahoma" pitchFamily="34" charset="0"/>
        </a:defRPr>
      </a:lvl3pPr>
      <a:lvl4pPr algn="l" rtl="0" eaLnBrk="0" fontAlgn="base" hangingPunct="0">
        <a:spcBef>
          <a:spcPct val="0"/>
        </a:spcBef>
        <a:spcAft>
          <a:spcPct val="0"/>
        </a:spcAft>
        <a:defRPr sz="4000">
          <a:solidFill>
            <a:schemeClr val="tx2"/>
          </a:solidFill>
          <a:latin typeface="Tahoma" pitchFamily="34" charset="0"/>
        </a:defRPr>
      </a:lvl4pPr>
      <a:lvl5pPr algn="l" rtl="0" eaLnBrk="0" fontAlgn="base" hangingPunct="0">
        <a:spcBef>
          <a:spcPct val="0"/>
        </a:spcBef>
        <a:spcAft>
          <a:spcPct val="0"/>
        </a:spcAft>
        <a:defRPr sz="40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ctr" rtl="0" eaLnBrk="0" fontAlgn="base" hangingPunct="0">
        <a:spcBef>
          <a:spcPct val="20000"/>
        </a:spcBef>
        <a:spcAft>
          <a:spcPct val="0"/>
        </a:spcAft>
        <a:buClr>
          <a:schemeClr val="folHlink"/>
        </a:buClr>
        <a:buSzPct val="60000"/>
        <a:buFont typeface="Wingdings" pitchFamily="2" charset="2"/>
        <a:defRPr sz="28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ctr" rtl="0" eaLnBrk="0" fontAlgn="base" hangingPunct="0">
        <a:spcBef>
          <a:spcPct val="20000"/>
        </a:spcBef>
        <a:spcAft>
          <a:spcPct val="0"/>
        </a:spcAft>
        <a:buClr>
          <a:schemeClr val="folHlink"/>
        </a:buClr>
        <a:buSzPct val="50000"/>
        <a:buFont typeface="Wingdings" pitchFamily="2" charset="2"/>
        <a:defRPr sz="2000" b="1">
          <a:solidFill>
            <a:schemeClr val="tx1"/>
          </a:solidFill>
          <a:latin typeface="+mn-lt"/>
        </a:defRPr>
      </a:lvl3pPr>
      <a:lvl4pPr marL="1600200" indent="-228600" algn="ctr" rtl="0" eaLnBrk="0" fontAlgn="base" hangingPunct="0">
        <a:spcBef>
          <a:spcPct val="20000"/>
        </a:spcBef>
        <a:spcAft>
          <a:spcPct val="0"/>
        </a:spcAft>
        <a:buClr>
          <a:schemeClr val="accent2"/>
        </a:buClr>
        <a:buSzPct val="55000"/>
        <a:buFont typeface="Wingdings" pitchFamily="2" charset="2"/>
        <a:defRPr sz="1600">
          <a:solidFill>
            <a:schemeClr val="tx1"/>
          </a:solidFill>
          <a:latin typeface="+mn-lt"/>
        </a:defRPr>
      </a:lvl4pPr>
      <a:lvl5pPr marL="2057400" indent="-228600" algn="ctr" rtl="0" eaLnBrk="0" fontAlgn="base" hangingPunct="0">
        <a:spcBef>
          <a:spcPct val="20000"/>
        </a:spcBef>
        <a:spcAft>
          <a:spcPct val="0"/>
        </a:spcAft>
        <a:buClr>
          <a:schemeClr val="accent1"/>
        </a:buClr>
        <a:buSzPct val="50000"/>
        <a:buFont typeface="Wingdings" pitchFamily="2" charset="2"/>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wmaas4bill@verizon.net" TargetMode="External"/><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Grp="1" noChangeArrowheads="1"/>
          </p:cNvSpPr>
          <p:nvPr>
            <p:ph type="ctrTitle"/>
          </p:nvPr>
        </p:nvSpPr>
        <p:spPr>
          <a:xfrm>
            <a:off x="665163" y="760413"/>
            <a:ext cx="9017000" cy="2882900"/>
          </a:xfrm>
        </p:spPr>
        <p:txBody>
          <a:bodyPr/>
          <a:lstStyle/>
          <a:p>
            <a:pPr algn="ctr" eaLnBrk="1" hangingPunct="1">
              <a:defRPr/>
            </a:pP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smtClean="0"/>
              <a:t/>
            </a:r>
            <a:br>
              <a:rPr lang="en-US" dirty="0" smtClean="0"/>
            </a:br>
            <a:r>
              <a:rPr lang="en-US" dirty="0" smtClean="0"/>
              <a:t>Returning the Mouth to the Body:</a:t>
            </a:r>
            <a:br>
              <a:rPr lang="en-US" dirty="0" smtClean="0"/>
            </a:br>
            <a:r>
              <a:rPr lang="en-US" dirty="0" smtClean="0"/>
              <a:t>The Case for Integration</a:t>
            </a:r>
            <a:r>
              <a:rPr lang="en-US" dirty="0" smtClean="0"/>
              <a:t/>
            </a:r>
            <a:br>
              <a:rPr lang="en-US" dirty="0" smtClean="0"/>
            </a:br>
            <a:r>
              <a:rPr lang="en-US" sz="1800" dirty="0">
                <a:solidFill>
                  <a:schemeClr val="tx1"/>
                </a:solidFill>
              </a:rPr>
              <a:t/>
            </a:r>
            <a:br>
              <a:rPr lang="en-US" sz="1800" dirty="0">
                <a:solidFill>
                  <a:schemeClr val="tx1"/>
                </a:solidFill>
              </a:rPr>
            </a:br>
            <a:endParaRPr lang="en-US" sz="1800" dirty="0">
              <a:solidFill>
                <a:schemeClr val="tx1"/>
              </a:solidFill>
            </a:endParaRPr>
          </a:p>
        </p:txBody>
      </p:sp>
      <p:sp>
        <p:nvSpPr>
          <p:cNvPr id="4099" name="Rectangle 12"/>
          <p:cNvSpPr>
            <a:spLocks noGrp="1" noChangeArrowheads="1"/>
          </p:cNvSpPr>
          <p:nvPr>
            <p:ph type="subTitle" idx="1"/>
          </p:nvPr>
        </p:nvSpPr>
        <p:spPr>
          <a:xfrm>
            <a:off x="500063" y="3860524"/>
            <a:ext cx="9115425" cy="2508250"/>
          </a:xfrm>
        </p:spPr>
        <p:txBody>
          <a:bodyPr/>
          <a:lstStyle/>
          <a:p>
            <a:pPr eaLnBrk="1" hangingPunct="1"/>
            <a:r>
              <a:rPr lang="en-US" dirty="0" smtClean="0"/>
              <a:t>William Maas, DDS, MPH</a:t>
            </a:r>
          </a:p>
          <a:p>
            <a:pPr eaLnBrk="1" hangingPunct="1"/>
            <a:endParaRPr lang="en-US" dirty="0" smtClean="0"/>
          </a:p>
          <a:p>
            <a:pPr eaLnBrk="1" hangingPunct="1"/>
            <a:r>
              <a:rPr lang="en-US" sz="2400" dirty="0" smtClean="0"/>
              <a:t>Integrating Oral Health and Primary Care</a:t>
            </a:r>
            <a:endParaRPr lang="en-US" sz="2400" dirty="0" smtClean="0"/>
          </a:p>
          <a:p>
            <a:pPr eaLnBrk="1" hangingPunct="1"/>
            <a:r>
              <a:rPr lang="en-US" sz="2400" b="0" dirty="0" err="1" smtClean="0"/>
              <a:t>Grantmakers</a:t>
            </a:r>
            <a:r>
              <a:rPr lang="en-US" sz="2400" b="0" dirty="0" smtClean="0"/>
              <a:t> in Health</a:t>
            </a:r>
          </a:p>
          <a:p>
            <a:pPr eaLnBrk="1" hangingPunct="1"/>
            <a:r>
              <a:rPr lang="en-US" sz="2400" b="0" dirty="0" smtClean="0"/>
              <a:t>Washington, DC</a:t>
            </a:r>
            <a:endParaRPr lang="en-US" sz="2400" b="0" dirty="0" smtClean="0"/>
          </a:p>
          <a:p>
            <a:pPr eaLnBrk="1" hangingPunct="1"/>
            <a:r>
              <a:rPr lang="en-US" sz="2000" b="0" dirty="0" smtClean="0"/>
              <a:t>April 17</a:t>
            </a:r>
            <a:r>
              <a:rPr lang="en-US" sz="2000" b="0" dirty="0" smtClean="0"/>
              <a:t>, </a:t>
            </a:r>
            <a:r>
              <a:rPr lang="en-US" sz="2000" b="0" dirty="0" smtClean="0"/>
              <a:t>2012</a:t>
            </a:r>
          </a:p>
          <a:p>
            <a:pPr eaLnBrk="1" hangingPunct="1"/>
            <a:endParaRPr lang="en-US" dirty="0" smtClean="0"/>
          </a:p>
          <a:p>
            <a:pPr eaLnBrk="1" hangingPunct="1"/>
            <a:r>
              <a:rPr lang="en-US" sz="1600" dirty="0" smtClean="0"/>
              <a:t>  </a:t>
            </a:r>
          </a:p>
          <a:p>
            <a:pPr eaLnBrk="1" hangingPunct="1"/>
            <a:endParaRPr lang="en-US" dirty="0" smtClean="0"/>
          </a:p>
        </p:txBody>
      </p:sp>
      <p:sp>
        <p:nvSpPr>
          <p:cNvPr id="4100" name="Text Box 13"/>
          <p:cNvSpPr txBox="1">
            <a:spLocks noChangeArrowheads="1"/>
          </p:cNvSpPr>
          <p:nvPr/>
        </p:nvSpPr>
        <p:spPr bwMode="auto">
          <a:xfrm>
            <a:off x="2425700" y="760413"/>
            <a:ext cx="184150" cy="366712"/>
          </a:xfrm>
          <a:prstGeom prst="rect">
            <a:avLst/>
          </a:prstGeom>
          <a:noFill/>
          <a:ln w="9525">
            <a:noFill/>
            <a:miter lim="800000"/>
            <a:headEnd/>
            <a:tailEnd/>
          </a:ln>
        </p:spPr>
        <p:txBody>
          <a:bodyPr wrap="none">
            <a:spAutoFit/>
          </a:bodyPr>
          <a:lstStyle/>
          <a:p>
            <a:endParaRPr lang="en-US" sz="18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0825" y="677173"/>
            <a:ext cx="8766175" cy="1143000"/>
          </a:xfrm>
        </p:spPr>
        <p:txBody>
          <a:bodyPr/>
          <a:lstStyle/>
          <a:p>
            <a:r>
              <a:rPr lang="en-US" sz="2400" dirty="0" smtClean="0"/>
              <a:t>Dentistry:</a:t>
            </a:r>
            <a:r>
              <a:rPr lang="en-US" dirty="0" smtClean="0"/>
              <a:t/>
            </a:r>
            <a:br>
              <a:rPr lang="en-US" dirty="0" smtClean="0"/>
            </a:br>
            <a:r>
              <a:rPr lang="en-US" sz="3600" dirty="0" smtClean="0"/>
              <a:t>From resignation to repair to prevention</a:t>
            </a:r>
            <a:endParaRPr lang="en-US" sz="3600" dirty="0"/>
          </a:p>
        </p:txBody>
      </p:sp>
      <p:sp>
        <p:nvSpPr>
          <p:cNvPr id="3" name="Content Placeholder 2"/>
          <p:cNvSpPr>
            <a:spLocks noGrp="1"/>
          </p:cNvSpPr>
          <p:nvPr>
            <p:ph idx="1"/>
          </p:nvPr>
        </p:nvSpPr>
        <p:spPr/>
        <p:txBody>
          <a:bodyPr/>
          <a:lstStyle/>
          <a:p>
            <a:pPr algn="l">
              <a:buFont typeface="Arial" pitchFamily="34" charset="0"/>
              <a:buChar char="•"/>
            </a:pPr>
            <a:r>
              <a:rPr lang="en-US" b="0" dirty="0" smtClean="0"/>
              <a:t>1900 – present – Dentistry refines repair &amp; rehabilitation</a:t>
            </a:r>
          </a:p>
          <a:p>
            <a:pPr lvl="1">
              <a:buFont typeface="Arial" pitchFamily="34" charset="0"/>
              <a:buChar char="•"/>
            </a:pPr>
            <a:r>
              <a:rPr lang="en-US" sz="2400" dirty="0" smtClean="0"/>
              <a:t>Local anesthetic</a:t>
            </a:r>
          </a:p>
          <a:p>
            <a:pPr lvl="1">
              <a:buFont typeface="Arial" pitchFamily="34" charset="0"/>
              <a:buChar char="•"/>
            </a:pPr>
            <a:r>
              <a:rPr lang="en-US" sz="2400" dirty="0" smtClean="0"/>
              <a:t>Better drills</a:t>
            </a:r>
          </a:p>
          <a:p>
            <a:pPr lvl="1">
              <a:buFont typeface="Arial" pitchFamily="34" charset="0"/>
              <a:buChar char="•"/>
            </a:pPr>
            <a:r>
              <a:rPr lang="en-US" sz="2400" b="0" dirty="0" smtClean="0"/>
              <a:t>Better filling material</a:t>
            </a:r>
          </a:p>
          <a:p>
            <a:pPr lvl="1">
              <a:buFont typeface="Arial" pitchFamily="34" charset="0"/>
              <a:buChar char="•"/>
            </a:pPr>
            <a:r>
              <a:rPr lang="en-US" sz="2400" dirty="0" smtClean="0"/>
              <a:t>Better cosmetic results</a:t>
            </a:r>
            <a:endParaRPr lang="en-US" sz="2400" b="0" dirty="0" smtClean="0"/>
          </a:p>
          <a:p>
            <a:pPr algn="l">
              <a:buFont typeface="Arial" pitchFamily="34" charset="0"/>
              <a:buChar char="•"/>
            </a:pPr>
            <a:r>
              <a:rPr lang="en-US" b="0" dirty="0" smtClean="0"/>
              <a:t>1948 – National Institute of Dental Research established</a:t>
            </a:r>
          </a:p>
          <a:p>
            <a:pPr lvl="1">
              <a:buFont typeface="Arial" pitchFamily="34" charset="0"/>
              <a:buChar char="•"/>
            </a:pPr>
            <a:r>
              <a:rPr lang="en-US" sz="2400" dirty="0" smtClean="0"/>
              <a:t>Immediately </a:t>
            </a:r>
            <a:r>
              <a:rPr lang="en-US" sz="2400" dirty="0" smtClean="0"/>
              <a:t>after founding of Cancer and Heart </a:t>
            </a:r>
            <a:r>
              <a:rPr lang="en-US" sz="2400" dirty="0" smtClean="0"/>
              <a:t>Institute</a:t>
            </a:r>
          </a:p>
          <a:p>
            <a:pPr lvl="1">
              <a:buFont typeface="Arial" pitchFamily="34" charset="0"/>
              <a:buChar char="•"/>
            </a:pPr>
            <a:r>
              <a:rPr lang="en-US" sz="2400" dirty="0" smtClean="0"/>
              <a:t>Understanding of dental disease at cellular level begins</a:t>
            </a:r>
            <a:endParaRPr lang="en-US" sz="2400" dirty="0" smtClean="0"/>
          </a:p>
          <a:p>
            <a:pPr algn="l">
              <a:buFont typeface="Arial" pitchFamily="34" charset="0"/>
              <a:buChar char="•"/>
            </a:pPr>
            <a:r>
              <a:rPr lang="en-US" b="0" dirty="0" smtClean="0"/>
              <a:t>1950 – Community water fluoridation prevents decay</a:t>
            </a:r>
          </a:p>
          <a:p>
            <a:pPr algn="l">
              <a:buFont typeface="Arial" pitchFamily="34" charset="0"/>
              <a:buChar char="•"/>
            </a:pPr>
            <a:r>
              <a:rPr lang="en-US" b="0" dirty="0" smtClean="0"/>
              <a:t>1955 – Crest toothpaste with fluoride introduced</a:t>
            </a:r>
          </a:p>
          <a:p>
            <a:pPr algn="l">
              <a:buFont typeface="Arial" pitchFamily="34" charset="0"/>
              <a:buChar char="•"/>
            </a:pPr>
            <a:endParaRPr lang="en-US" b="0" dirty="0" smtClean="0"/>
          </a:p>
          <a:p>
            <a:pPr lvl="1">
              <a:buFont typeface="Arial" pitchFamily="34" charset="0"/>
              <a:buChar char="•"/>
            </a:pPr>
            <a:endParaRPr lang="en-US" sz="24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0825" y="577782"/>
            <a:ext cx="8766175" cy="1143000"/>
          </a:xfrm>
        </p:spPr>
        <p:txBody>
          <a:bodyPr/>
          <a:lstStyle/>
          <a:p>
            <a:r>
              <a:rPr lang="en-US" sz="2400" dirty="0" smtClean="0"/>
              <a:t>Medicine and Dentistry:</a:t>
            </a:r>
            <a:r>
              <a:rPr lang="en-US" dirty="0" smtClean="0"/>
              <a:t/>
            </a:r>
            <a:br>
              <a:rPr lang="en-US" dirty="0" smtClean="0"/>
            </a:br>
            <a:r>
              <a:rPr lang="en-US" dirty="0" smtClean="0"/>
              <a:t>Interactive versus Solo </a:t>
            </a:r>
            <a:endParaRPr lang="en-US" sz="3600" dirty="0"/>
          </a:p>
        </p:txBody>
      </p:sp>
      <p:sp>
        <p:nvSpPr>
          <p:cNvPr id="3" name="Content Placeholder 2"/>
          <p:cNvSpPr>
            <a:spLocks noGrp="1"/>
          </p:cNvSpPr>
          <p:nvPr>
            <p:ph idx="1"/>
          </p:nvPr>
        </p:nvSpPr>
        <p:spPr/>
        <p:txBody>
          <a:bodyPr/>
          <a:lstStyle/>
          <a:p>
            <a:pPr algn="l">
              <a:buFont typeface="Arial" pitchFamily="34" charset="0"/>
              <a:buChar char="•"/>
            </a:pPr>
            <a:r>
              <a:rPr lang="en-US" b="0" dirty="0" smtClean="0"/>
              <a:t>Multi-year, hospital-based residencies develop skills in referral among medical specialties and interdisciplinary teams.</a:t>
            </a:r>
          </a:p>
          <a:p>
            <a:pPr algn="l">
              <a:buFont typeface="Arial" pitchFamily="34" charset="0"/>
              <a:buChar char="•"/>
            </a:pPr>
            <a:r>
              <a:rPr lang="en-US" b="0" dirty="0" smtClean="0"/>
              <a:t>Only 18% of family medicine docs are solo practitioners</a:t>
            </a:r>
            <a:endParaRPr lang="en-US" b="0" dirty="0" smtClean="0"/>
          </a:p>
          <a:p>
            <a:pPr algn="l">
              <a:buFont typeface="Arial" pitchFamily="34" charset="0"/>
              <a:buChar char="•"/>
            </a:pPr>
            <a:endParaRPr lang="en-US" b="0" dirty="0" smtClean="0"/>
          </a:p>
          <a:p>
            <a:pPr algn="l">
              <a:buFont typeface="Arial" pitchFamily="34" charset="0"/>
              <a:buChar char="•"/>
            </a:pPr>
            <a:r>
              <a:rPr lang="en-US" b="0" dirty="0" smtClean="0"/>
              <a:t>With exception of oral surgeons, &lt;1600 dentists per year undertook hospital-based residencies, most only 1 year.</a:t>
            </a:r>
          </a:p>
          <a:p>
            <a:pPr algn="l">
              <a:buFont typeface="Arial" pitchFamily="34" charset="0"/>
              <a:buChar char="•"/>
            </a:pPr>
            <a:r>
              <a:rPr lang="en-US" b="0" dirty="0" smtClean="0"/>
              <a:t>In 2008, 59% of dentists were still in solo practice.</a:t>
            </a:r>
          </a:p>
          <a:p>
            <a:pPr lvl="1">
              <a:buFont typeface="Arial" pitchFamily="34" charset="0"/>
              <a:buChar char="•"/>
            </a:pPr>
            <a:endParaRPr lang="en-US" sz="24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0626" y="617538"/>
            <a:ext cx="8130209" cy="1143000"/>
          </a:xfrm>
        </p:spPr>
        <p:txBody>
          <a:bodyPr/>
          <a:lstStyle/>
          <a:p>
            <a:r>
              <a:rPr lang="en-US" sz="2400" dirty="0" smtClean="0"/>
              <a:t>Medicine and Dentistry</a:t>
            </a:r>
            <a:r>
              <a:rPr lang="en-US" sz="2400" dirty="0" smtClean="0"/>
              <a:t>:</a:t>
            </a:r>
            <a:br>
              <a:rPr lang="en-US" sz="2400" dirty="0" smtClean="0"/>
            </a:br>
            <a:r>
              <a:rPr lang="en-US" dirty="0" smtClean="0"/>
              <a:t>Financing of Care</a:t>
            </a:r>
            <a:endParaRPr lang="en-US" dirty="0"/>
          </a:p>
        </p:txBody>
      </p:sp>
      <p:sp>
        <p:nvSpPr>
          <p:cNvPr id="3" name="Content Placeholder 2"/>
          <p:cNvSpPr>
            <a:spLocks noGrp="1"/>
          </p:cNvSpPr>
          <p:nvPr>
            <p:ph idx="1"/>
          </p:nvPr>
        </p:nvSpPr>
        <p:spPr>
          <a:xfrm>
            <a:off x="636104" y="2010534"/>
            <a:ext cx="9338918" cy="4410144"/>
          </a:xfrm>
        </p:spPr>
        <p:txBody>
          <a:bodyPr/>
          <a:lstStyle/>
          <a:p>
            <a:pPr algn="l">
              <a:spcBef>
                <a:spcPts val="0"/>
              </a:spcBef>
              <a:buFont typeface="Arial" pitchFamily="34" charset="0"/>
              <a:buChar char="•"/>
            </a:pPr>
            <a:r>
              <a:rPr lang="en-US" b="0" dirty="0" smtClean="0"/>
              <a:t>Hospital insurance for rare, expensive (insurable) events</a:t>
            </a:r>
          </a:p>
          <a:p>
            <a:pPr algn="l">
              <a:spcBef>
                <a:spcPts val="0"/>
              </a:spcBef>
              <a:buFont typeface="Arial" pitchFamily="34" charset="0"/>
              <a:buChar char="•"/>
            </a:pPr>
            <a:r>
              <a:rPr lang="en-US" b="0" dirty="0" smtClean="0"/>
              <a:t>Medical insurance for unpredictable healthcare needs</a:t>
            </a:r>
          </a:p>
          <a:p>
            <a:pPr algn="l">
              <a:spcBef>
                <a:spcPts val="0"/>
              </a:spcBef>
              <a:buFont typeface="Arial" pitchFamily="34" charset="0"/>
              <a:buChar char="•"/>
            </a:pPr>
            <a:r>
              <a:rPr lang="en-US" b="0" dirty="0" smtClean="0"/>
              <a:t>Healthcare insurance for preventive services + the rest</a:t>
            </a:r>
          </a:p>
          <a:p>
            <a:pPr lvl="1">
              <a:spcBef>
                <a:spcPts val="0"/>
              </a:spcBef>
              <a:buFont typeface="Arial" pitchFamily="34" charset="0"/>
              <a:buChar char="•"/>
            </a:pPr>
            <a:r>
              <a:rPr lang="en-US" sz="2400" dirty="0" smtClean="0"/>
              <a:t>Poor with children, well-employed, seniors</a:t>
            </a:r>
          </a:p>
          <a:p>
            <a:pPr lvl="1">
              <a:spcBef>
                <a:spcPts val="0"/>
              </a:spcBef>
              <a:buFont typeface="Arial" pitchFamily="34" charset="0"/>
              <a:buChar char="•"/>
            </a:pPr>
            <a:endParaRPr lang="en-US" sz="2400" b="0" dirty="0" smtClean="0"/>
          </a:p>
          <a:p>
            <a:pPr algn="l">
              <a:spcBef>
                <a:spcPts val="0"/>
              </a:spcBef>
              <a:buFont typeface="Arial" pitchFamily="34" charset="0"/>
              <a:buChar char="•"/>
            </a:pPr>
            <a:r>
              <a:rPr lang="en-US" b="0" dirty="0" smtClean="0"/>
              <a:t>Dental prepayment for predictable events</a:t>
            </a:r>
          </a:p>
          <a:p>
            <a:pPr marL="640080" lvl="2" indent="-342900" algn="l">
              <a:spcBef>
                <a:spcPts val="0"/>
              </a:spcBef>
              <a:buSzPct val="60000"/>
              <a:buFont typeface="Arial" pitchFamily="34" charset="0"/>
              <a:buChar char="•"/>
            </a:pPr>
            <a:r>
              <a:rPr lang="en-US" b="0" dirty="0" smtClean="0"/>
              <a:t>High copayment for discretionary + </a:t>
            </a:r>
            <a:r>
              <a:rPr lang="en-US" b="0" dirty="0" smtClean="0"/>
              <a:t>rehabilitation</a:t>
            </a:r>
          </a:p>
          <a:p>
            <a:pPr marL="640080" lvl="2" indent="-342900" algn="l">
              <a:spcBef>
                <a:spcPts val="0"/>
              </a:spcBef>
              <a:buSzPct val="60000"/>
              <a:buFont typeface="Arial" pitchFamily="34" charset="0"/>
              <a:buChar char="•"/>
            </a:pPr>
            <a:r>
              <a:rPr lang="en-US" b="0" dirty="0" smtClean="0"/>
              <a:t>Today 50% of expenditures are out-of-pocket.</a:t>
            </a:r>
            <a:endParaRPr lang="en-US" b="0" dirty="0" smtClean="0"/>
          </a:p>
          <a:p>
            <a:pPr algn="l">
              <a:spcBef>
                <a:spcPts val="0"/>
              </a:spcBef>
              <a:buFont typeface="Arial" pitchFamily="34" charset="0"/>
              <a:buChar char="•"/>
            </a:pPr>
            <a:r>
              <a:rPr lang="en-US" b="0" dirty="0" smtClean="0"/>
              <a:t>Dental prepayment for middle class (tax subsidy)</a:t>
            </a:r>
          </a:p>
          <a:p>
            <a:pPr algn="l">
              <a:spcBef>
                <a:spcPts val="0"/>
              </a:spcBef>
              <a:buFont typeface="Arial" pitchFamily="34" charset="0"/>
              <a:buChar char="•"/>
            </a:pPr>
            <a:r>
              <a:rPr lang="en-US" b="0" dirty="0" smtClean="0"/>
              <a:t>Dental prepayment for most children</a:t>
            </a:r>
          </a:p>
          <a:p>
            <a:pPr algn="l">
              <a:buFont typeface="Arial" pitchFamily="34" charset="0"/>
              <a:buChar char="•"/>
            </a:pPr>
            <a:endParaRPr lang="en-US" b="0" dirty="0" smtClean="0"/>
          </a:p>
          <a:p>
            <a:pPr>
              <a:buFont typeface="Arial" pitchFamily="34" charset="0"/>
              <a:buChar char="•"/>
            </a:pPr>
            <a:endParaRPr lang="en-US" sz="2000" dirty="0" smtClean="0"/>
          </a:p>
        </p:txBody>
      </p:sp>
      <p:sp>
        <p:nvSpPr>
          <p:cNvPr id="6" name="Down Arrow 5"/>
          <p:cNvSpPr/>
          <p:nvPr/>
        </p:nvSpPr>
        <p:spPr bwMode="auto">
          <a:xfrm>
            <a:off x="238540" y="2325756"/>
            <a:ext cx="484632" cy="978408"/>
          </a:xfrm>
          <a:prstGeom prst="downArrow">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
        <p:nvSpPr>
          <p:cNvPr id="7" name="Down Arrow 6"/>
          <p:cNvSpPr/>
          <p:nvPr/>
        </p:nvSpPr>
        <p:spPr bwMode="auto">
          <a:xfrm>
            <a:off x="258417" y="4830418"/>
            <a:ext cx="484632" cy="978408"/>
          </a:xfrm>
          <a:prstGeom prst="downArrow">
            <a:avLst/>
          </a:prstGeom>
          <a:solidFill>
            <a:srgbClr val="FFC0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0626" y="617538"/>
            <a:ext cx="8130209" cy="1143000"/>
          </a:xfrm>
        </p:spPr>
        <p:txBody>
          <a:bodyPr/>
          <a:lstStyle/>
          <a:p>
            <a:r>
              <a:rPr lang="en-US" sz="2400" dirty="0" smtClean="0"/>
              <a:t>Medicine and Dentistry</a:t>
            </a:r>
            <a:r>
              <a:rPr lang="en-US" sz="2400" dirty="0" smtClean="0"/>
              <a:t>:</a:t>
            </a:r>
            <a:br>
              <a:rPr lang="en-US" sz="2400" dirty="0" smtClean="0"/>
            </a:br>
            <a:r>
              <a:rPr lang="en-US" dirty="0" smtClean="0"/>
              <a:t>Source of Financing of Care</a:t>
            </a:r>
            <a:endParaRPr lang="en-US" dirty="0"/>
          </a:p>
        </p:txBody>
      </p:sp>
      <p:sp>
        <p:nvSpPr>
          <p:cNvPr id="3" name="Content Placeholder 2"/>
          <p:cNvSpPr>
            <a:spLocks noGrp="1"/>
          </p:cNvSpPr>
          <p:nvPr>
            <p:ph idx="1"/>
          </p:nvPr>
        </p:nvSpPr>
        <p:spPr>
          <a:xfrm>
            <a:off x="636104" y="2010534"/>
            <a:ext cx="9338918" cy="4410144"/>
          </a:xfrm>
        </p:spPr>
        <p:txBody>
          <a:bodyPr/>
          <a:lstStyle/>
          <a:p>
            <a:pPr algn="l">
              <a:spcBef>
                <a:spcPts val="0"/>
              </a:spcBef>
            </a:pPr>
            <a:r>
              <a:rPr lang="en-US" b="0" dirty="0" smtClean="0"/>
              <a:t>Physicians services</a:t>
            </a:r>
          </a:p>
          <a:p>
            <a:pPr algn="l">
              <a:spcBef>
                <a:spcPts val="0"/>
              </a:spcBef>
              <a:buFont typeface="Arial" pitchFamily="34" charset="0"/>
              <a:buChar char="•"/>
            </a:pPr>
            <a:r>
              <a:rPr lang="en-US" b="0" dirty="0" smtClean="0"/>
              <a:t>31% - Medicaid and Medicare</a:t>
            </a:r>
          </a:p>
          <a:p>
            <a:pPr algn="l">
              <a:spcBef>
                <a:spcPts val="0"/>
              </a:spcBef>
              <a:buFont typeface="Arial" pitchFamily="34" charset="0"/>
              <a:buChar char="•"/>
            </a:pPr>
            <a:r>
              <a:rPr lang="en-US" b="0" dirty="0" smtClean="0"/>
              <a:t>8% - Out-of-pocket</a:t>
            </a:r>
          </a:p>
          <a:p>
            <a:pPr algn="l">
              <a:spcBef>
                <a:spcPts val="0"/>
              </a:spcBef>
              <a:buFont typeface="Arial" pitchFamily="34" charset="0"/>
              <a:buChar char="•"/>
            </a:pPr>
            <a:r>
              <a:rPr lang="en-US" sz="2400" b="0" dirty="0" smtClean="0"/>
              <a:t>Remainder – Subsidized (tax exempt) insurance</a:t>
            </a:r>
          </a:p>
          <a:p>
            <a:pPr algn="l">
              <a:spcBef>
                <a:spcPts val="0"/>
              </a:spcBef>
              <a:buFont typeface="Arial" pitchFamily="34" charset="0"/>
              <a:buChar char="•"/>
            </a:pPr>
            <a:endParaRPr lang="en-US" b="0" dirty="0" smtClean="0"/>
          </a:p>
          <a:p>
            <a:pPr algn="l">
              <a:spcBef>
                <a:spcPts val="0"/>
              </a:spcBef>
            </a:pPr>
            <a:r>
              <a:rPr lang="en-US" b="0" dirty="0" smtClean="0"/>
              <a:t>Dental services</a:t>
            </a:r>
          </a:p>
          <a:p>
            <a:pPr algn="l">
              <a:spcBef>
                <a:spcPts val="0"/>
              </a:spcBef>
              <a:buFont typeface="Arial" pitchFamily="34" charset="0"/>
              <a:buChar char="•"/>
            </a:pPr>
            <a:r>
              <a:rPr lang="en-US" b="0" dirty="0" smtClean="0"/>
              <a:t>&lt;8% - Medicaid (</a:t>
            </a:r>
            <a:r>
              <a:rPr lang="en-US" sz="2400" b="0" dirty="0" smtClean="0"/>
              <a:t>up from &lt;5% in 1970</a:t>
            </a:r>
            <a:r>
              <a:rPr lang="en-US" b="0" dirty="0" smtClean="0"/>
              <a:t>)</a:t>
            </a:r>
          </a:p>
          <a:p>
            <a:pPr algn="l">
              <a:spcBef>
                <a:spcPts val="0"/>
              </a:spcBef>
              <a:buFont typeface="Arial" pitchFamily="34" charset="0"/>
              <a:buChar char="•"/>
            </a:pPr>
            <a:r>
              <a:rPr lang="en-US" b="0" dirty="0" smtClean="0"/>
              <a:t>41% - Out-of-pocket (</a:t>
            </a:r>
            <a:r>
              <a:rPr lang="en-US" sz="2400" b="0" dirty="0" smtClean="0"/>
              <a:t>down from 90% in 1970</a:t>
            </a:r>
            <a:r>
              <a:rPr lang="en-US" b="0" dirty="0" smtClean="0"/>
              <a:t>)</a:t>
            </a:r>
          </a:p>
          <a:p>
            <a:pPr algn="l">
              <a:spcBef>
                <a:spcPts val="0"/>
              </a:spcBef>
              <a:buFont typeface="Arial" pitchFamily="34" charset="0"/>
              <a:buChar char="•"/>
            </a:pPr>
            <a:r>
              <a:rPr lang="en-US" sz="2400" b="0" dirty="0" smtClean="0"/>
              <a:t>Remainder – Subsidized (tax exempt) insuranc</a:t>
            </a:r>
            <a:r>
              <a:rPr lang="en-US" b="0" dirty="0" smtClean="0"/>
              <a:t>e</a:t>
            </a:r>
          </a:p>
          <a:p>
            <a:pPr algn="l">
              <a:spcBef>
                <a:spcPts val="0"/>
              </a:spcBef>
              <a:buFont typeface="Arial" pitchFamily="34" charset="0"/>
              <a:buChar char="•"/>
            </a:pPr>
            <a:endParaRPr lang="en-US" b="0" dirty="0" smtClean="0"/>
          </a:p>
          <a:p>
            <a:pPr>
              <a:buFont typeface="Arial" pitchFamily="34" charset="0"/>
              <a:buChar char="•"/>
            </a:pPr>
            <a:endParaRPr lang="en-US"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950913" y="2317750"/>
            <a:ext cx="4371975" cy="3355975"/>
          </a:xfrm>
          <a:prstGeom prst="rect">
            <a:avLst/>
          </a:prstGeom>
          <a:noFill/>
          <a:ln w="12699">
            <a:noFill/>
            <a:miter lim="800000"/>
            <a:headEnd type="none" w="sm" len="sm"/>
            <a:tailEnd type="none" w="sm" len="sm"/>
          </a:ln>
        </p:spPr>
        <p:txBody>
          <a:bodyPr>
            <a:spAutoFit/>
          </a:bodyPr>
          <a:lstStyle/>
          <a:p>
            <a:pPr eaLnBrk="0" hangingPunct="0">
              <a:spcBef>
                <a:spcPct val="30000"/>
              </a:spcBef>
            </a:pPr>
            <a:r>
              <a:rPr lang="en-US" sz="3000">
                <a:solidFill>
                  <a:srgbClr val="FFFFFF"/>
                </a:solidFill>
                <a:latin typeface="Arial Narrow" pitchFamily="34" charset="0"/>
                <a:cs typeface="Times New Roman" pitchFamily="18" charset="0"/>
              </a:rPr>
              <a:t>“</a:t>
            </a:r>
            <a:r>
              <a:rPr lang="en-US" sz="3000">
                <a:cs typeface="Times New Roman" pitchFamily="18" charset="0"/>
              </a:rPr>
              <a:t>Great progress has been made in reducing the extent and severity of common oral diseases …however, not everyone is experiencing the same degree of improvement.”</a:t>
            </a:r>
            <a:r>
              <a:rPr lang="en-US" sz="3200">
                <a:cs typeface="Times New Roman" pitchFamily="18" charset="0"/>
              </a:rPr>
              <a:t> </a:t>
            </a:r>
          </a:p>
        </p:txBody>
      </p:sp>
      <p:pic>
        <p:nvPicPr>
          <p:cNvPr id="6148" name="Picture 4" descr="SGR book-sm"/>
          <p:cNvPicPr>
            <a:picLocks noGrp="1" noChangeAspect="1" noChangeArrowheads="1"/>
          </p:cNvPicPr>
          <p:nvPr>
            <p:ph idx="1"/>
          </p:nvPr>
        </p:nvPicPr>
        <p:blipFill>
          <a:blip r:embed="rId3" cstate="print">
            <a:lum bright="12000"/>
          </a:blip>
          <a:srcRect/>
          <a:stretch>
            <a:fillRect/>
          </a:stretch>
        </p:blipFill>
        <p:spPr>
          <a:xfrm>
            <a:off x="6235700" y="2163763"/>
            <a:ext cx="2863850" cy="3733800"/>
          </a:xfrm>
          <a:effectLst>
            <a:outerShdw dist="68392" dir="1308085" algn="ctr" rotWithShape="0">
              <a:srgbClr val="808080"/>
            </a:outerShdw>
          </a:effectLst>
        </p:spPr>
      </p:pic>
      <p:sp>
        <p:nvSpPr>
          <p:cNvPr id="7" name="TextBox 6"/>
          <p:cNvSpPr txBox="1"/>
          <p:nvPr/>
        </p:nvSpPr>
        <p:spPr>
          <a:xfrm>
            <a:off x="1669773" y="655983"/>
            <a:ext cx="5705061" cy="1077218"/>
          </a:xfrm>
          <a:prstGeom prst="rect">
            <a:avLst/>
          </a:prstGeom>
          <a:noFill/>
        </p:spPr>
        <p:txBody>
          <a:bodyPr wrap="square" rtlCol="0">
            <a:spAutoFit/>
          </a:bodyPr>
          <a:lstStyle/>
          <a:p>
            <a:r>
              <a:rPr lang="en-US" dirty="0" smtClean="0">
                <a:solidFill>
                  <a:schemeClr val="tx2"/>
                </a:solidFill>
              </a:rPr>
              <a:t>First, the good news; then, the bad:</a:t>
            </a:r>
          </a:p>
          <a:p>
            <a:r>
              <a:rPr lang="en-US" sz="4000" dirty="0" smtClean="0">
                <a:solidFill>
                  <a:schemeClr val="tx2"/>
                </a:solidFill>
                <a:latin typeface="+mj-lt"/>
              </a:rPr>
              <a:t>The need for action</a:t>
            </a:r>
            <a:endParaRPr lang="en-US" sz="4000" dirty="0">
              <a:solidFill>
                <a:schemeClr val="tx2"/>
              </a:solidFill>
              <a:latin typeface="+mj-lt"/>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655984" y="1979819"/>
            <a:ext cx="5049078" cy="4678204"/>
          </a:xfrm>
          <a:prstGeom prst="rect">
            <a:avLst/>
          </a:prstGeom>
          <a:noFill/>
          <a:ln w="12699">
            <a:noFill/>
            <a:miter lim="800000"/>
            <a:headEnd type="none" w="sm" len="sm"/>
            <a:tailEnd type="none" w="sm" len="sm"/>
          </a:ln>
        </p:spPr>
        <p:txBody>
          <a:bodyPr wrap="square">
            <a:spAutoFit/>
          </a:bodyPr>
          <a:lstStyle/>
          <a:p>
            <a:pPr eaLnBrk="0" hangingPunct="0">
              <a:spcBef>
                <a:spcPct val="30000"/>
              </a:spcBef>
            </a:pPr>
            <a:r>
              <a:rPr lang="en-US" sz="3000" dirty="0" smtClean="0">
                <a:solidFill>
                  <a:srgbClr val="FFFFFF"/>
                </a:solidFill>
                <a:latin typeface="Arial Narrow" pitchFamily="34" charset="0"/>
                <a:cs typeface="Times New Roman" pitchFamily="18" charset="0"/>
              </a:rPr>
              <a:t>“</a:t>
            </a:r>
            <a:r>
              <a:rPr lang="en-US" sz="3000" dirty="0" smtClean="0">
                <a:cs typeface="Times New Roman" pitchFamily="18" charset="0"/>
              </a:rPr>
              <a:t>”W</a:t>
            </a:r>
            <a:r>
              <a:rPr lang="en-US" sz="3200" dirty="0" smtClean="0"/>
              <a:t>hat </a:t>
            </a:r>
            <a:r>
              <a:rPr lang="en-US" sz="3200" dirty="0" smtClean="0"/>
              <a:t>amounts to a “silent epidemic” of dental and oral diseases is affecting some population </a:t>
            </a:r>
            <a:r>
              <a:rPr lang="en-US" sz="3200" dirty="0" smtClean="0"/>
              <a:t>groups …</a:t>
            </a:r>
          </a:p>
          <a:p>
            <a:pPr eaLnBrk="0" hangingPunct="0">
              <a:spcBef>
                <a:spcPts val="1200"/>
              </a:spcBef>
            </a:pPr>
            <a:r>
              <a:rPr lang="en-US" sz="3200" dirty="0" smtClean="0"/>
              <a:t>There </a:t>
            </a:r>
            <a:r>
              <a:rPr lang="en-US" sz="3200" dirty="0" smtClean="0"/>
              <a:t>are opportunities for all health professions, </a:t>
            </a:r>
            <a:r>
              <a:rPr lang="en-US" sz="3200" dirty="0" smtClean="0"/>
              <a:t>…  to </a:t>
            </a:r>
            <a:r>
              <a:rPr lang="en-US" sz="3200" dirty="0" smtClean="0"/>
              <a:t>work together to improve </a:t>
            </a:r>
            <a:r>
              <a:rPr lang="en-US" sz="3200" dirty="0" smtClean="0"/>
              <a:t>health.”</a:t>
            </a:r>
            <a:endParaRPr lang="en-US" sz="3200" dirty="0">
              <a:cs typeface="Times New Roman" pitchFamily="18" charset="0"/>
            </a:endParaRPr>
          </a:p>
        </p:txBody>
      </p:sp>
      <p:pic>
        <p:nvPicPr>
          <p:cNvPr id="6148" name="Picture 4" descr="SGR book-sm"/>
          <p:cNvPicPr>
            <a:picLocks noGrp="1" noChangeAspect="1" noChangeArrowheads="1"/>
          </p:cNvPicPr>
          <p:nvPr>
            <p:ph idx="1"/>
          </p:nvPr>
        </p:nvPicPr>
        <p:blipFill>
          <a:blip r:embed="rId3" cstate="print">
            <a:lum bright="12000"/>
          </a:blip>
          <a:srcRect/>
          <a:stretch>
            <a:fillRect/>
          </a:stretch>
        </p:blipFill>
        <p:spPr>
          <a:xfrm>
            <a:off x="6235700" y="2163763"/>
            <a:ext cx="2863850" cy="3733800"/>
          </a:xfrm>
          <a:effectLst>
            <a:outerShdw dist="68392" dir="1308085" algn="ctr" rotWithShape="0">
              <a:srgbClr val="808080"/>
            </a:outerShdw>
          </a:effectLst>
        </p:spPr>
      </p:pic>
      <p:sp>
        <p:nvSpPr>
          <p:cNvPr id="7" name="TextBox 6"/>
          <p:cNvSpPr txBox="1"/>
          <p:nvPr/>
        </p:nvSpPr>
        <p:spPr>
          <a:xfrm>
            <a:off x="1630017" y="735495"/>
            <a:ext cx="8030818" cy="1077218"/>
          </a:xfrm>
          <a:prstGeom prst="rect">
            <a:avLst/>
          </a:prstGeom>
          <a:noFill/>
        </p:spPr>
        <p:txBody>
          <a:bodyPr wrap="square" rtlCol="0">
            <a:spAutoFit/>
          </a:bodyPr>
          <a:lstStyle/>
          <a:p>
            <a:r>
              <a:rPr lang="en-US" dirty="0" smtClean="0">
                <a:solidFill>
                  <a:schemeClr val="tx2"/>
                </a:solidFill>
              </a:rPr>
              <a:t>Recognizing “profound and consequential disparities”:</a:t>
            </a:r>
          </a:p>
          <a:p>
            <a:r>
              <a:rPr lang="en-US" sz="4000" dirty="0" smtClean="0">
                <a:solidFill>
                  <a:schemeClr val="tx2"/>
                </a:solidFill>
                <a:latin typeface="+mj-lt"/>
              </a:rPr>
              <a:t>Calling upon all health professions</a:t>
            </a:r>
            <a:endParaRPr lang="en-US" sz="4000" dirty="0">
              <a:solidFill>
                <a:schemeClr val="tx2"/>
              </a:solidFill>
              <a:latin typeface="+mj-lt"/>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mtClean="0"/>
              <a:t>Institute of Medicine on Access</a:t>
            </a:r>
          </a:p>
        </p:txBody>
      </p:sp>
      <p:sp>
        <p:nvSpPr>
          <p:cNvPr id="27651" name="Content Placeholder 2"/>
          <p:cNvSpPr>
            <a:spLocks noGrp="1"/>
          </p:cNvSpPr>
          <p:nvPr>
            <p:ph sz="half" idx="1"/>
          </p:nvPr>
        </p:nvSpPr>
        <p:spPr/>
        <p:txBody>
          <a:bodyPr/>
          <a:lstStyle/>
          <a:p>
            <a:pPr marL="0" indent="0" eaLnBrk="1" hangingPunct="1"/>
            <a:endParaRPr lang="en-US" dirty="0" smtClean="0"/>
          </a:p>
          <a:p>
            <a:pPr marL="0" indent="0" eaLnBrk="1" hangingPunct="1"/>
            <a:r>
              <a:rPr lang="en-US" dirty="0" smtClean="0"/>
              <a:t> </a:t>
            </a:r>
            <a:r>
              <a:rPr lang="en-US" b="0" dirty="0" smtClean="0"/>
              <a:t>Improving Access </a:t>
            </a:r>
            <a:r>
              <a:rPr lang="en-US" b="0" dirty="0" smtClean="0"/>
              <a:t>to</a:t>
            </a:r>
          </a:p>
          <a:p>
            <a:pPr marL="0" indent="0" eaLnBrk="1" hangingPunct="1"/>
            <a:r>
              <a:rPr lang="en-US" b="0" dirty="0" smtClean="0"/>
              <a:t>Oral </a:t>
            </a:r>
            <a:r>
              <a:rPr lang="en-US" b="0" dirty="0" smtClean="0"/>
              <a:t>Health </a:t>
            </a:r>
            <a:r>
              <a:rPr lang="en-US" b="0" dirty="0" smtClean="0"/>
              <a:t>Care</a:t>
            </a:r>
          </a:p>
          <a:p>
            <a:pPr marL="0" indent="0" eaLnBrk="1" hangingPunct="1"/>
            <a:r>
              <a:rPr lang="en-US" b="0" dirty="0" smtClean="0"/>
              <a:t> </a:t>
            </a:r>
            <a:r>
              <a:rPr lang="en-US" b="0" dirty="0" smtClean="0"/>
              <a:t>for Vulnerable and Underserved Populations </a:t>
            </a:r>
          </a:p>
        </p:txBody>
      </p:sp>
      <p:pic>
        <p:nvPicPr>
          <p:cNvPr id="27652" name="Picture 2"/>
          <p:cNvPicPr>
            <a:picLocks noGrp="1" noChangeAspect="1" noChangeArrowheads="1"/>
          </p:cNvPicPr>
          <p:nvPr>
            <p:ph sz="half" idx="2"/>
          </p:nvPr>
        </p:nvPicPr>
        <p:blipFill>
          <a:blip r:embed="rId3" cstate="print"/>
          <a:srcRect/>
          <a:stretch>
            <a:fillRect/>
          </a:stretch>
        </p:blipFill>
        <p:spPr>
          <a:xfrm>
            <a:off x="6143625" y="1831975"/>
            <a:ext cx="3154363" cy="4732338"/>
          </a:xfrm>
        </p:spPr>
      </p:pic>
    </p:spTree>
    <p:extLst>
      <p:ext uri="{BB962C8B-B14F-4D97-AF65-F5344CB8AC3E}">
        <p14:creationId xmlns="" xmlns:p14="http://schemas.microsoft.com/office/powerpoint/2010/main" val="1600257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819275" y="563563"/>
            <a:ext cx="7881938" cy="1143000"/>
          </a:xfrm>
        </p:spPr>
        <p:txBody>
          <a:bodyPr/>
          <a:lstStyle/>
          <a:p>
            <a:pPr eaLnBrk="1" hangingPunct="1"/>
            <a:r>
              <a:rPr lang="en-US" smtClean="0"/>
              <a:t>IoM Guiding Principles </a:t>
            </a:r>
          </a:p>
        </p:txBody>
      </p:sp>
      <p:sp>
        <p:nvSpPr>
          <p:cNvPr id="28675" name="Rectangle 3"/>
          <p:cNvSpPr>
            <a:spLocks noGrp="1" noChangeArrowheads="1"/>
          </p:cNvSpPr>
          <p:nvPr>
            <p:ph type="body" idx="1"/>
          </p:nvPr>
        </p:nvSpPr>
        <p:spPr>
          <a:xfrm>
            <a:off x="834749" y="2037591"/>
            <a:ext cx="8664575" cy="4114800"/>
          </a:xfrm>
        </p:spPr>
        <p:txBody>
          <a:bodyPr/>
          <a:lstStyle/>
          <a:p>
            <a:pPr eaLnBrk="1" hangingPunct="1"/>
            <a:endParaRPr lang="en-US" b="0" dirty="0" smtClean="0"/>
          </a:p>
          <a:p>
            <a:pPr eaLnBrk="1" hangingPunct="1"/>
            <a:r>
              <a:rPr lang="en-US" b="0" dirty="0" smtClean="0"/>
              <a:t> Oral health is an integral part of overall health and, therefore, oral health care is an essential component of comprehensive health care.</a:t>
            </a:r>
          </a:p>
          <a:p>
            <a:pPr eaLnBrk="1" hangingPunct="1"/>
            <a:endParaRPr lang="en-US" b="0" dirty="0" smtClean="0"/>
          </a:p>
          <a:p>
            <a:pPr eaLnBrk="1" hangingPunct="1"/>
            <a:r>
              <a:rPr lang="en-US" b="0" dirty="0" smtClean="0"/>
              <a:t>Oral health promotion and disease </a:t>
            </a:r>
            <a:r>
              <a:rPr lang="en-US" b="0" dirty="0" smtClean="0"/>
              <a:t>prevention</a:t>
            </a:r>
          </a:p>
          <a:p>
            <a:pPr eaLnBrk="1" hangingPunct="1"/>
            <a:r>
              <a:rPr lang="en-US" b="0" dirty="0" smtClean="0"/>
              <a:t> </a:t>
            </a:r>
            <a:r>
              <a:rPr lang="en-US" b="0" dirty="0" smtClean="0"/>
              <a:t>are essential to any strategies aimed </a:t>
            </a:r>
            <a:r>
              <a:rPr lang="en-US" b="0" dirty="0" smtClean="0"/>
              <a:t>at</a:t>
            </a:r>
          </a:p>
          <a:p>
            <a:pPr eaLnBrk="1" hangingPunct="1"/>
            <a:r>
              <a:rPr lang="en-US" b="0" dirty="0" smtClean="0"/>
              <a:t> </a:t>
            </a:r>
            <a:r>
              <a:rPr lang="en-US" b="0" dirty="0" smtClean="0"/>
              <a:t>improving access to care.</a:t>
            </a:r>
          </a:p>
          <a:p>
            <a:pPr eaLnBrk="1" hangingPunct="1"/>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dirty="0" smtClean="0"/>
              <a:t>Oral Health requires access to what?</a:t>
            </a:r>
            <a:endParaRPr lang="en-US" dirty="0" smtClean="0"/>
          </a:p>
        </p:txBody>
      </p:sp>
      <p:sp>
        <p:nvSpPr>
          <p:cNvPr id="3" name="Content Placeholder 2"/>
          <p:cNvSpPr>
            <a:spLocks noGrp="1"/>
          </p:cNvSpPr>
          <p:nvPr>
            <p:ph idx="1"/>
          </p:nvPr>
        </p:nvSpPr>
        <p:spPr/>
        <p:txBody>
          <a:bodyPr/>
          <a:lstStyle/>
          <a:p>
            <a:pPr algn="l" eaLnBrk="1" hangingPunct="1">
              <a:defRPr/>
            </a:pPr>
            <a:r>
              <a:rPr lang="en-US" b="0" dirty="0" smtClean="0"/>
              <a:t>To maintain </a:t>
            </a:r>
            <a:r>
              <a:rPr lang="en-US" b="0" u="sng" dirty="0" smtClean="0"/>
              <a:t>oral health</a:t>
            </a:r>
            <a:r>
              <a:rPr lang="en-US" b="0" dirty="0" smtClean="0"/>
              <a:t>, individuals require access to:</a:t>
            </a:r>
          </a:p>
          <a:p>
            <a:pPr marL="548640" indent="-548640" algn="l" eaLnBrk="1" hangingPunct="1">
              <a:buFont typeface="Arial" pitchFamily="34" charset="0"/>
              <a:buChar char="•"/>
              <a:defRPr/>
            </a:pPr>
            <a:r>
              <a:rPr lang="en-US" dirty="0"/>
              <a:t>q</a:t>
            </a:r>
            <a:r>
              <a:rPr lang="en-US" dirty="0" smtClean="0"/>
              <a:t>uality</a:t>
            </a:r>
            <a:r>
              <a:rPr lang="en-US" b="0" dirty="0" smtClean="0"/>
              <a:t> oral disease preventive services </a:t>
            </a:r>
            <a:r>
              <a:rPr lang="en-US" dirty="0" smtClean="0"/>
              <a:t>at regular intervals</a:t>
            </a:r>
          </a:p>
          <a:p>
            <a:pPr marL="548640" indent="-548640" algn="l" eaLnBrk="1" hangingPunct="1">
              <a:buFont typeface="Arial" pitchFamily="34" charset="0"/>
              <a:buChar char="•"/>
              <a:defRPr/>
            </a:pPr>
            <a:r>
              <a:rPr lang="en-US" b="0" dirty="0"/>
              <a:t>t</a:t>
            </a:r>
            <a:r>
              <a:rPr lang="en-US" b="0" dirty="0" smtClean="0"/>
              <a:t>reatment services </a:t>
            </a:r>
            <a:r>
              <a:rPr lang="en-US" dirty="0" smtClean="0"/>
              <a:t>when  needed</a:t>
            </a:r>
          </a:p>
          <a:p>
            <a:pPr marL="4091940" lvl="8" indent="-548640">
              <a:buFont typeface="Arial" pitchFamily="34" charset="0"/>
              <a:buChar char="•"/>
              <a:defRPr/>
            </a:pPr>
            <a:r>
              <a:rPr lang="en-US" sz="2400" dirty="0" smtClean="0"/>
              <a:t>     -</a:t>
            </a:r>
            <a:r>
              <a:rPr lang="en-US" sz="2400" dirty="0" smtClean="0"/>
              <a:t>Institute of Medicine, 2011</a:t>
            </a:r>
            <a:endParaRPr lang="en-US" sz="2400" dirty="0" smtClean="0"/>
          </a:p>
          <a:p>
            <a:pPr marL="0" indent="0" algn="l" eaLnBrk="1" hangingPunct="1">
              <a:defRPr/>
            </a:pPr>
            <a:r>
              <a:rPr lang="en-US" dirty="0" smtClean="0"/>
              <a:t>Timely – </a:t>
            </a:r>
            <a:r>
              <a:rPr lang="en-US" b="0" dirty="0" smtClean="0"/>
              <a:t>dependent on decisions of patient &amp; provider</a:t>
            </a:r>
          </a:p>
          <a:p>
            <a:pPr marL="548640" indent="-548640" algn="l" eaLnBrk="1" hangingPunct="1">
              <a:defRPr/>
            </a:pPr>
            <a:r>
              <a:rPr lang="en-US" dirty="0" smtClean="0"/>
              <a:t>Quality</a:t>
            </a:r>
            <a:r>
              <a:rPr lang="en-US" b="0" dirty="0" smtClean="0"/>
              <a:t> – determined as safe, timely, effective, efficient, equitable, and patient-centered</a:t>
            </a:r>
            <a:r>
              <a:rPr lang="en-US" b="0" dirty="0" smtClean="0"/>
              <a:t>.</a:t>
            </a:r>
          </a:p>
          <a:p>
            <a:pPr marL="548640" indent="-548640" algn="l" eaLnBrk="1" hangingPunct="1">
              <a:defRPr/>
            </a:pPr>
            <a:r>
              <a:rPr lang="en-US" sz="1800" b="0" dirty="0" smtClean="0"/>
              <a:t>							</a:t>
            </a:r>
            <a:endParaRPr lang="en-US" sz="1800" b="0" dirty="0" smtClean="0"/>
          </a:p>
          <a:p>
            <a:pPr marL="548640" indent="-548640" algn="l" eaLnBrk="1" hangingPunct="1">
              <a:defRPr/>
            </a:pPr>
            <a:endParaRPr lang="en-US" b="0" dirty="0" smtClean="0"/>
          </a:p>
          <a:p>
            <a:pPr marL="0" indent="0" algn="r" eaLnBrk="1" hangingPunct="1">
              <a:defRPr/>
            </a:pPr>
            <a:r>
              <a:rPr lang="en-US" b="0" dirty="0" smtClean="0"/>
              <a:t>-</a:t>
            </a:r>
            <a:endParaRPr lang="en-US" sz="2400"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819275" y="563563"/>
            <a:ext cx="7881938" cy="1143000"/>
          </a:xfrm>
        </p:spPr>
        <p:txBody>
          <a:bodyPr/>
          <a:lstStyle/>
          <a:p>
            <a:pPr eaLnBrk="1" hangingPunct="1"/>
            <a:r>
              <a:rPr lang="en-US" dirty="0" smtClean="0"/>
              <a:t>IoM Recommendations</a:t>
            </a:r>
          </a:p>
        </p:txBody>
      </p:sp>
      <p:sp>
        <p:nvSpPr>
          <p:cNvPr id="33795" name="Rectangle 3"/>
          <p:cNvSpPr>
            <a:spLocks noGrp="1" noChangeArrowheads="1"/>
          </p:cNvSpPr>
          <p:nvPr>
            <p:ph type="body" idx="1"/>
          </p:nvPr>
        </p:nvSpPr>
        <p:spPr>
          <a:xfrm>
            <a:off x="556591" y="2017713"/>
            <a:ext cx="9346534" cy="4114800"/>
          </a:xfrm>
        </p:spPr>
        <p:txBody>
          <a:bodyPr/>
          <a:lstStyle/>
          <a:p>
            <a:pPr eaLnBrk="1" hangingPunct="1"/>
            <a:r>
              <a:rPr lang="en-US" b="0" dirty="0" smtClean="0"/>
              <a:t>Vision:  Rely on a diverse and expanded array of providers who are competent, compensated, and authorized to provide evidence-based care.</a:t>
            </a:r>
          </a:p>
          <a:p>
            <a:pPr eaLnBrk="1" hangingPunct="1"/>
            <a:endParaRPr lang="en-US" b="0" dirty="0" smtClean="0"/>
          </a:p>
          <a:p>
            <a:pPr eaLnBrk="1" hangingPunct="1"/>
            <a:r>
              <a:rPr lang="en-US" b="0" dirty="0" smtClean="0"/>
              <a:t>Stakeholders from both public and private sectors should develop a core set of oral health competencies for NON-dental health care professionals.  Competence in oral health care should be required by health </a:t>
            </a:r>
            <a:r>
              <a:rPr lang="en-US" b="0" dirty="0" smtClean="0"/>
              <a:t>professional </a:t>
            </a:r>
            <a:r>
              <a:rPr lang="en-US" b="0" dirty="0" smtClean="0"/>
              <a:t>education programs and for recertification.</a:t>
            </a:r>
          </a:p>
          <a:p>
            <a:pPr eaLnBrk="1" hangingPunct="1"/>
            <a:endParaRPr lang="en-US" b="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8922" y="617538"/>
            <a:ext cx="8252653" cy="1143000"/>
          </a:xfrm>
        </p:spPr>
        <p:txBody>
          <a:bodyPr/>
          <a:lstStyle/>
          <a:p>
            <a:r>
              <a:rPr lang="en-US" dirty="0" smtClean="0"/>
              <a:t>The Problem</a:t>
            </a:r>
            <a:endParaRPr lang="en-US" dirty="0"/>
          </a:p>
        </p:txBody>
      </p:sp>
      <p:sp>
        <p:nvSpPr>
          <p:cNvPr id="3" name="Content Placeholder 2"/>
          <p:cNvSpPr>
            <a:spLocks noGrp="1"/>
          </p:cNvSpPr>
          <p:nvPr>
            <p:ph idx="1"/>
          </p:nvPr>
        </p:nvSpPr>
        <p:spPr>
          <a:xfrm>
            <a:off x="447261" y="2683565"/>
            <a:ext cx="9601200" cy="3064082"/>
          </a:xfrm>
        </p:spPr>
        <p:txBody>
          <a:bodyPr/>
          <a:lstStyle/>
          <a:p>
            <a:pPr eaLnBrk="1" hangingPunct="1"/>
            <a:r>
              <a:rPr lang="en-US" dirty="0" smtClean="0"/>
              <a:t>The mouth IS connected to the </a:t>
            </a:r>
            <a:r>
              <a:rPr lang="en-US" dirty="0" smtClean="0"/>
              <a:t>body</a:t>
            </a:r>
          </a:p>
          <a:p>
            <a:pPr eaLnBrk="1" hangingPunct="1"/>
            <a:r>
              <a:rPr lang="en-US" dirty="0" smtClean="0"/>
              <a:t/>
            </a:r>
            <a:br>
              <a:rPr lang="en-US" dirty="0" smtClean="0"/>
            </a:br>
            <a:r>
              <a:rPr lang="en-US" b="0" dirty="0" smtClean="0"/>
              <a:t>But professional practices and public </a:t>
            </a:r>
            <a:r>
              <a:rPr lang="en-US" b="0" dirty="0" smtClean="0"/>
              <a:t>policies</a:t>
            </a:r>
            <a:endParaRPr lang="en-US" b="0" dirty="0" smtClean="0"/>
          </a:p>
          <a:p>
            <a:pPr eaLnBrk="1" hangingPunct="1"/>
            <a:r>
              <a:rPr lang="en-US" b="0" dirty="0" smtClean="0"/>
              <a:t> often don’t operate as if it were</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71525" y="438835"/>
            <a:ext cx="8770039" cy="1230939"/>
          </a:xfrm>
        </p:spPr>
        <p:txBody>
          <a:bodyPr/>
          <a:lstStyle/>
          <a:p>
            <a:pPr algn="ctr">
              <a:defRPr/>
            </a:pPr>
            <a:r>
              <a:rPr lang="en-US" sz="3600" b="1" dirty="0" smtClean="0">
                <a:solidFill>
                  <a:srgbClr val="C00000"/>
                </a:solidFill>
                <a:latin typeface="Arial" pitchFamily="34" charset="0"/>
                <a:cs typeface="Arial" pitchFamily="34" charset="0"/>
              </a:rPr>
              <a:t/>
            </a:r>
            <a:br>
              <a:rPr lang="en-US" sz="3600" b="1" dirty="0" smtClean="0">
                <a:solidFill>
                  <a:srgbClr val="C00000"/>
                </a:solidFill>
                <a:latin typeface="Arial" pitchFamily="34" charset="0"/>
                <a:cs typeface="Arial" pitchFamily="34" charset="0"/>
              </a:rPr>
            </a:br>
            <a:r>
              <a:rPr lang="en-US" sz="3600" b="1" dirty="0" smtClean="0">
                <a:solidFill>
                  <a:srgbClr val="C00000"/>
                </a:solidFill>
                <a:latin typeface="Arial" pitchFamily="34" charset="0"/>
                <a:cs typeface="Arial" pitchFamily="34" charset="0"/>
              </a:rPr>
              <a:t> </a:t>
            </a:r>
            <a:r>
              <a:rPr lang="en-US" dirty="0" smtClean="0">
                <a:latin typeface="+mn-lt"/>
                <a:cs typeface="Arial" pitchFamily="34" charset="0"/>
              </a:rPr>
              <a:t>Causes of Tooth Decay:</a:t>
            </a:r>
            <a:br>
              <a:rPr lang="en-US" dirty="0" smtClean="0">
                <a:latin typeface="+mn-lt"/>
                <a:cs typeface="Arial" pitchFamily="34" charset="0"/>
              </a:rPr>
            </a:br>
            <a:r>
              <a:rPr lang="en-US" dirty="0" smtClean="0">
                <a:latin typeface="+mn-lt"/>
                <a:cs typeface="Arial" pitchFamily="34" charset="0"/>
              </a:rPr>
              <a:t>The Reductionist View</a:t>
            </a:r>
            <a:endParaRPr lang="en-US" dirty="0">
              <a:latin typeface="+mn-lt"/>
            </a:endParaRPr>
          </a:p>
        </p:txBody>
      </p:sp>
      <p:pic>
        <p:nvPicPr>
          <p:cNvPr id="8" name="Picture 2"/>
          <p:cNvPicPr>
            <a:picLocks noChangeAspect="1" noChangeArrowheads="1"/>
          </p:cNvPicPr>
          <p:nvPr/>
        </p:nvPicPr>
        <p:blipFill>
          <a:blip r:embed="rId3" cstate="print"/>
          <a:srcRect l="31467" t="66474" r="31467"/>
          <a:stretch>
            <a:fillRect/>
          </a:stretch>
        </p:blipFill>
        <p:spPr bwMode="auto">
          <a:xfrm>
            <a:off x="2249896" y="2075273"/>
            <a:ext cx="5443717" cy="4023360"/>
          </a:xfrm>
          <a:prstGeom prst="rect">
            <a:avLst/>
          </a:prstGeom>
          <a:noFill/>
          <a:ln w="28575">
            <a:solidFill>
              <a:schemeClr val="tx1"/>
            </a:solidFill>
            <a:miter lim="800000"/>
            <a:headEnd/>
            <a:tailEnd/>
          </a:ln>
        </p:spPr>
      </p:pic>
      <p:sp>
        <p:nvSpPr>
          <p:cNvPr id="5" name="Rectangle 4"/>
          <p:cNvSpPr/>
          <p:nvPr/>
        </p:nvSpPr>
        <p:spPr bwMode="auto">
          <a:xfrm>
            <a:off x="2663687" y="2107097"/>
            <a:ext cx="1033670" cy="655982"/>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ahoma" pitchFamily="34" charset="0"/>
            </a:endParaRPr>
          </a:p>
        </p:txBody>
      </p:sp>
    </p:spTree>
    <p:extLst>
      <p:ext uri="{BB962C8B-B14F-4D97-AF65-F5344CB8AC3E}">
        <p14:creationId xmlns="" xmlns:p14="http://schemas.microsoft.com/office/powerpoint/2010/main" val="24120812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520825" y="523875"/>
            <a:ext cx="8766175" cy="1143000"/>
          </a:xfrm>
        </p:spPr>
        <p:txBody>
          <a:bodyPr/>
          <a:lstStyle/>
          <a:p>
            <a:pPr eaLnBrk="1" hangingPunct="1"/>
            <a:r>
              <a:rPr lang="en-US" dirty="0" smtClean="0"/>
              <a:t>Advances in dental science</a:t>
            </a:r>
          </a:p>
        </p:txBody>
      </p:sp>
      <p:sp>
        <p:nvSpPr>
          <p:cNvPr id="22531" name="Rectangle 3"/>
          <p:cNvSpPr>
            <a:spLocks noGrp="1" noChangeArrowheads="1"/>
          </p:cNvSpPr>
          <p:nvPr>
            <p:ph type="body" idx="1"/>
          </p:nvPr>
        </p:nvSpPr>
        <p:spPr>
          <a:xfrm>
            <a:off x="1330325" y="2017713"/>
            <a:ext cx="8328025" cy="4114800"/>
          </a:xfrm>
        </p:spPr>
        <p:txBody>
          <a:bodyPr/>
          <a:lstStyle/>
          <a:p>
            <a:pPr marL="457200" indent="-457200" algn="l" eaLnBrk="1" hangingPunct="1">
              <a:buFont typeface="Arial" pitchFamily="34" charset="0"/>
              <a:buChar char="•"/>
            </a:pPr>
            <a:r>
              <a:rPr lang="en-US" b="0" dirty="0" smtClean="0"/>
              <a:t>Better preventive agents (easier to use, longer lasting, less expensive)</a:t>
            </a:r>
          </a:p>
          <a:p>
            <a:pPr marL="457200" indent="-457200" algn="l" eaLnBrk="1" hangingPunct="1">
              <a:buFont typeface="Arial" pitchFamily="34" charset="0"/>
              <a:buChar char="•"/>
            </a:pPr>
            <a:r>
              <a:rPr lang="en-US" b="0" dirty="0" smtClean="0"/>
              <a:t>Improved </a:t>
            </a:r>
            <a:r>
              <a:rPr lang="en-US" b="0" dirty="0" smtClean="0"/>
              <a:t>diagnostic aides to better characterize risk -&gt; potential for better allocation of effort.</a:t>
            </a:r>
          </a:p>
          <a:p>
            <a:pPr marL="457200" indent="-457200" algn="l" eaLnBrk="1" hangingPunct="1">
              <a:buFont typeface="Arial" pitchFamily="34" charset="0"/>
              <a:buChar char="•"/>
            </a:pPr>
            <a:r>
              <a:rPr lang="en-US" b="0" dirty="0" smtClean="0"/>
              <a:t>Better filling materials (easier to use, longer lasting, less expensive)</a:t>
            </a:r>
          </a:p>
          <a:p>
            <a:pPr marL="457200" indent="-457200" algn="l" eaLnBrk="1" hangingPunct="1">
              <a:buFont typeface="Arial" pitchFamily="34" charset="0"/>
              <a:buChar char="•"/>
            </a:pPr>
            <a:r>
              <a:rPr lang="en-US" b="0" dirty="0" smtClean="0"/>
              <a:t>Medical</a:t>
            </a:r>
            <a:r>
              <a:rPr lang="en-US" b="0" dirty="0" smtClean="0"/>
              <a:t>, </a:t>
            </a:r>
            <a:r>
              <a:rPr lang="en-US" b="0" dirty="0"/>
              <a:t>not </a:t>
            </a:r>
            <a:r>
              <a:rPr lang="en-US" b="0" dirty="0" smtClean="0"/>
              <a:t>surgical, interventions</a:t>
            </a:r>
            <a:endParaRPr lang="en-US" dirty="0" smtClean="0"/>
          </a:p>
          <a:p>
            <a:pPr marL="400050" lvl="1" indent="0" eaLnBrk="1" hangingPunct="1">
              <a:buNone/>
            </a:pPr>
            <a:endParaRPr lang="en-US" dirty="0" smtClean="0"/>
          </a:p>
          <a:p>
            <a:pPr marL="457200" indent="-457200" eaLnBrk="1" hangingPunct="1">
              <a:buFont typeface="Arial" pitchFamily="34" charset="0"/>
              <a:buChar char="•"/>
            </a:pPr>
            <a:endParaRPr lang="en-US" b="0" dirty="0"/>
          </a:p>
          <a:p>
            <a:pPr lvl="1" eaLnBrk="1" hangingPunct="1">
              <a:buFont typeface="Arial" pitchFamily="34" charset="0"/>
              <a:buChar char="•"/>
            </a:pPr>
            <a:endParaRPr lang="en-US" dirty="0" smtClean="0"/>
          </a:p>
          <a:p>
            <a:pPr eaLnBrk="1" hangingPunct="1">
              <a:buFont typeface="Arial" pitchFamily="34" charset="0"/>
              <a:buChar char="•"/>
            </a:pPr>
            <a:endParaRPr lang="en-US" dirty="0" smtClean="0"/>
          </a:p>
          <a:p>
            <a:pPr eaLnBrk="1" hangingPunct="1">
              <a:buFont typeface="Arial" pitchFamily="34" charset="0"/>
              <a:buChar char="•"/>
            </a:pPr>
            <a:endParaRPr lang="en-US" dirty="0" smtClean="0"/>
          </a:p>
          <a:p>
            <a:pPr lvl="1" eaLnBrk="1" hangingPunct="1">
              <a:buFont typeface="Arial" pitchFamily="34" charset="0"/>
              <a:buChar char="•"/>
            </a:pPr>
            <a:endParaRPr lang="en-US" b="0" dirty="0" smtClean="0"/>
          </a:p>
          <a:p>
            <a:pPr algn="l" eaLnBrk="1" hangingPunct="1">
              <a:buFont typeface="Arial" pitchFamily="34" charset="0"/>
              <a:buChar char="•"/>
            </a:pPr>
            <a:endParaRPr lang="en-US" b="0" dirty="0" smtClean="0"/>
          </a:p>
        </p:txBody>
      </p:sp>
    </p:spTree>
    <p:extLst>
      <p:ext uri="{BB962C8B-B14F-4D97-AF65-F5344CB8AC3E}">
        <p14:creationId xmlns="" xmlns:p14="http://schemas.microsoft.com/office/powerpoint/2010/main" val="18728014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71526" y="438835"/>
            <a:ext cx="8658224" cy="646331"/>
          </a:xfrm>
        </p:spPr>
        <p:txBody>
          <a:bodyPr/>
          <a:lstStyle/>
          <a:p>
            <a:pPr algn="ctr">
              <a:defRPr/>
            </a:pPr>
            <a:r>
              <a:rPr lang="en-US" dirty="0" smtClean="0">
                <a:cs typeface="Arial" pitchFamily="34" charset="0"/>
              </a:rPr>
              <a:t>What influences biological variables</a:t>
            </a:r>
            <a:endParaRPr lang="en-US" dirty="0"/>
          </a:p>
        </p:txBody>
      </p:sp>
      <p:pic>
        <p:nvPicPr>
          <p:cNvPr id="8" name="Picture 2"/>
          <p:cNvPicPr>
            <a:picLocks noChangeAspect="1" noChangeArrowheads="1"/>
          </p:cNvPicPr>
          <p:nvPr/>
        </p:nvPicPr>
        <p:blipFill>
          <a:blip r:embed="rId3" cstate="print"/>
          <a:srcRect/>
          <a:stretch>
            <a:fillRect/>
          </a:stretch>
        </p:blipFill>
        <p:spPr bwMode="auto">
          <a:xfrm>
            <a:off x="2261153" y="1242289"/>
            <a:ext cx="6217920" cy="5080536"/>
          </a:xfrm>
          <a:prstGeom prst="rect">
            <a:avLst/>
          </a:prstGeom>
          <a:noFill/>
          <a:ln w="28575">
            <a:solidFill>
              <a:schemeClr val="tx1"/>
            </a:solidFill>
            <a:miter lim="800000"/>
            <a:headEnd/>
            <a:tailEnd/>
          </a:ln>
        </p:spPr>
      </p:pic>
      <p:sp>
        <p:nvSpPr>
          <p:cNvPr id="9" name="Rectangle 8"/>
          <p:cNvSpPr/>
          <p:nvPr/>
        </p:nvSpPr>
        <p:spPr>
          <a:xfrm>
            <a:off x="7115175" y="6317352"/>
            <a:ext cx="3000375" cy="450636"/>
          </a:xfrm>
          <a:prstGeom prst="rect">
            <a:avLst/>
          </a:prstGeom>
        </p:spPr>
        <p:txBody>
          <a:bodyPr wrap="square">
            <a:spAutoFit/>
          </a:bodyPr>
          <a:lstStyle/>
          <a:p>
            <a:pPr eaLnBrk="1">
              <a:lnSpc>
                <a:spcPct val="97000"/>
              </a:lnSpc>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Lst>
            </a:pPr>
            <a:r>
              <a:rPr lang="en-GB" sz="1200" dirty="0" smtClean="0"/>
              <a:t>Fisher-Owens, S. A. et al. </a:t>
            </a:r>
            <a:r>
              <a:rPr lang="en-GB" sz="1200" dirty="0" err="1" smtClean="0"/>
              <a:t>Pediatrics</a:t>
            </a:r>
            <a:r>
              <a:rPr lang="en-GB" sz="1200" dirty="0" smtClean="0"/>
              <a:t> 2007;120:e510-e520</a:t>
            </a:r>
            <a:endParaRPr lang="en-GB" sz="1200" dirty="0"/>
          </a:p>
        </p:txBody>
      </p:sp>
    </p:spTree>
    <p:extLst>
      <p:ext uri="{BB962C8B-B14F-4D97-AF65-F5344CB8AC3E}">
        <p14:creationId xmlns="" xmlns:p14="http://schemas.microsoft.com/office/powerpoint/2010/main" val="24120812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6193" y="545121"/>
            <a:ext cx="8766175" cy="1143000"/>
          </a:xfrm>
        </p:spPr>
        <p:txBody>
          <a:bodyPr/>
          <a:lstStyle/>
          <a:p>
            <a:r>
              <a:rPr lang="en-US" dirty="0" smtClean="0"/>
              <a:t>Contributions to Oral Health</a:t>
            </a:r>
            <a:endParaRPr lang="en-US" dirty="0"/>
          </a:p>
        </p:txBody>
      </p:sp>
      <p:grpSp>
        <p:nvGrpSpPr>
          <p:cNvPr id="3" name="Content Placeholder 19"/>
          <p:cNvGrpSpPr>
            <a:grpSpLocks noGrp="1"/>
          </p:cNvGrpSpPr>
          <p:nvPr/>
        </p:nvGrpSpPr>
        <p:grpSpPr>
          <a:xfrm>
            <a:off x="1529863" y="1828799"/>
            <a:ext cx="7016260" cy="5029201"/>
            <a:chOff x="4495800" y="381000"/>
            <a:chExt cx="3962400" cy="4572158"/>
          </a:xfrm>
        </p:grpSpPr>
        <p:sp>
          <p:nvSpPr>
            <p:cNvPr id="21" name="Oval 20"/>
            <p:cNvSpPr/>
            <p:nvPr/>
          </p:nvSpPr>
          <p:spPr>
            <a:xfrm>
              <a:off x="4495800" y="381000"/>
              <a:ext cx="2514600" cy="2678733"/>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Oval 21"/>
            <p:cNvSpPr/>
            <p:nvPr/>
          </p:nvSpPr>
          <p:spPr>
            <a:xfrm>
              <a:off x="5227320" y="1794776"/>
              <a:ext cx="2636520" cy="2954993"/>
            </a:xfrm>
            <a:prstGeom prst="ellipse">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3" name="Freeform 22"/>
            <p:cNvSpPr/>
            <p:nvPr/>
          </p:nvSpPr>
          <p:spPr>
            <a:xfrm>
              <a:off x="6019800" y="457200"/>
              <a:ext cx="2438400" cy="2602533"/>
            </a:xfrm>
            <a:custGeom>
              <a:avLst/>
              <a:gdLst>
                <a:gd name="connsiteX0" fmla="*/ 0 w 1828800"/>
                <a:gd name="connsiteY0" fmla="*/ 838200 h 1676400"/>
                <a:gd name="connsiteX1" fmla="*/ 296518 w 1828800"/>
                <a:gd name="connsiteY1" fmla="*/ 220318 h 1676400"/>
                <a:gd name="connsiteX2" fmla="*/ 914401 w 1828800"/>
                <a:gd name="connsiteY2" fmla="*/ 1 h 1676400"/>
                <a:gd name="connsiteX3" fmla="*/ 1532284 w 1828800"/>
                <a:gd name="connsiteY3" fmla="*/ 220319 h 1676400"/>
                <a:gd name="connsiteX4" fmla="*/ 1828800 w 1828800"/>
                <a:gd name="connsiteY4" fmla="*/ 838202 h 1676400"/>
                <a:gd name="connsiteX5" fmla="*/ 1532282 w 1828800"/>
                <a:gd name="connsiteY5" fmla="*/ 1456085 h 1676400"/>
                <a:gd name="connsiteX6" fmla="*/ 914399 w 1828800"/>
                <a:gd name="connsiteY6" fmla="*/ 1676402 h 1676400"/>
                <a:gd name="connsiteX7" fmla="*/ 296516 w 1828800"/>
                <a:gd name="connsiteY7" fmla="*/ 1456084 h 1676400"/>
                <a:gd name="connsiteX8" fmla="*/ -1 w 1828800"/>
                <a:gd name="connsiteY8" fmla="*/ 838201 h 1676400"/>
                <a:gd name="connsiteX9" fmla="*/ 0 w 1828800"/>
                <a:gd name="connsiteY9" fmla="*/ 838200 h 1676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28800" h="1676400">
                  <a:moveTo>
                    <a:pt x="0" y="838200"/>
                  </a:moveTo>
                  <a:cubicBezTo>
                    <a:pt x="0" y="603247"/>
                    <a:pt x="107577" y="379081"/>
                    <a:pt x="296518" y="220318"/>
                  </a:cubicBezTo>
                  <a:cubicBezTo>
                    <a:pt x="465161" y="78612"/>
                    <a:pt x="685626" y="1"/>
                    <a:pt x="914401" y="1"/>
                  </a:cubicBezTo>
                  <a:cubicBezTo>
                    <a:pt x="1143176" y="1"/>
                    <a:pt x="1363641" y="78612"/>
                    <a:pt x="1532284" y="220319"/>
                  </a:cubicBezTo>
                  <a:cubicBezTo>
                    <a:pt x="1721225" y="379083"/>
                    <a:pt x="1828801" y="603249"/>
                    <a:pt x="1828800" y="838202"/>
                  </a:cubicBezTo>
                  <a:cubicBezTo>
                    <a:pt x="1828800" y="1073155"/>
                    <a:pt x="1721224" y="1297321"/>
                    <a:pt x="1532282" y="1456085"/>
                  </a:cubicBezTo>
                  <a:cubicBezTo>
                    <a:pt x="1363639" y="1597792"/>
                    <a:pt x="1143174" y="1676402"/>
                    <a:pt x="914399" y="1676402"/>
                  </a:cubicBezTo>
                  <a:cubicBezTo>
                    <a:pt x="685624" y="1676402"/>
                    <a:pt x="465159" y="1597791"/>
                    <a:pt x="296516" y="1456084"/>
                  </a:cubicBezTo>
                  <a:cubicBezTo>
                    <a:pt x="107574" y="1297320"/>
                    <a:pt x="-1" y="1073154"/>
                    <a:pt x="-1" y="838201"/>
                  </a:cubicBezTo>
                  <a:lnTo>
                    <a:pt x="0" y="838200"/>
                  </a:lnTo>
                  <a:close/>
                </a:path>
              </a:pathLst>
            </a:cu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TextBox 23"/>
            <p:cNvSpPr txBox="1"/>
            <p:nvPr/>
          </p:nvSpPr>
          <p:spPr>
            <a:xfrm>
              <a:off x="5105400" y="1273911"/>
              <a:ext cx="1371600" cy="450816"/>
            </a:xfrm>
            <a:prstGeom prst="rect">
              <a:avLst/>
            </a:prstGeom>
            <a:noFill/>
          </p:spPr>
          <p:txBody>
            <a:bodyPr wrap="square" rtlCol="0">
              <a:spAutoFit/>
            </a:bodyPr>
            <a:lstStyle/>
            <a:p>
              <a:r>
                <a:rPr lang="en-US" dirty="0" smtClean="0"/>
                <a:t>DENTAL</a:t>
              </a:r>
              <a:endParaRPr lang="en-US" dirty="0"/>
            </a:p>
          </p:txBody>
        </p:sp>
        <p:sp>
          <p:nvSpPr>
            <p:cNvPr id="25" name="TextBox 24"/>
            <p:cNvSpPr txBox="1"/>
            <p:nvPr/>
          </p:nvSpPr>
          <p:spPr>
            <a:xfrm>
              <a:off x="7056120" y="1273911"/>
              <a:ext cx="1371600" cy="450816"/>
            </a:xfrm>
            <a:prstGeom prst="rect">
              <a:avLst/>
            </a:prstGeom>
            <a:noFill/>
          </p:spPr>
          <p:txBody>
            <a:bodyPr wrap="square" rtlCol="0">
              <a:spAutoFit/>
            </a:bodyPr>
            <a:lstStyle/>
            <a:p>
              <a:pPr algn="ctr"/>
              <a:r>
                <a:rPr lang="en-US" dirty="0" smtClean="0"/>
                <a:t>MEDICAL</a:t>
              </a:r>
            </a:p>
          </p:txBody>
        </p:sp>
        <p:sp>
          <p:nvSpPr>
            <p:cNvPr id="26" name="TextBox 25"/>
            <p:cNvSpPr txBox="1"/>
            <p:nvPr/>
          </p:nvSpPr>
          <p:spPr>
            <a:xfrm>
              <a:off x="5881915" y="3059733"/>
              <a:ext cx="1371600" cy="1893425"/>
            </a:xfrm>
            <a:prstGeom prst="rect">
              <a:avLst/>
            </a:prstGeom>
            <a:noFill/>
          </p:spPr>
          <p:txBody>
            <a:bodyPr wrap="square" rtlCol="0">
              <a:spAutoFit/>
            </a:bodyPr>
            <a:lstStyle/>
            <a:p>
              <a:pPr algn="ctr"/>
              <a:r>
                <a:rPr lang="en-US" dirty="0" smtClean="0"/>
                <a:t>ENVIRONMENT</a:t>
              </a:r>
            </a:p>
            <a:p>
              <a:pPr algn="ctr"/>
              <a:r>
                <a:rPr lang="en-US" dirty="0" smtClean="0"/>
                <a:t>(SOCIAL, POLITICAL, PHYSICAL)</a:t>
              </a:r>
              <a:endParaRPr lang="en-US" dirty="0"/>
            </a:p>
          </p:txBody>
        </p:sp>
        <p:sp>
          <p:nvSpPr>
            <p:cNvPr id="27" name="TextBox 26"/>
            <p:cNvSpPr txBox="1"/>
            <p:nvPr/>
          </p:nvSpPr>
          <p:spPr>
            <a:xfrm>
              <a:off x="6141720" y="1794776"/>
              <a:ext cx="746760" cy="1172121"/>
            </a:xfrm>
            <a:prstGeom prst="rect">
              <a:avLst/>
            </a:prstGeom>
            <a:noFill/>
          </p:spPr>
          <p:txBody>
            <a:bodyPr wrap="square" rtlCol="0">
              <a:spAutoFit/>
            </a:bodyPr>
            <a:lstStyle/>
            <a:p>
              <a:pPr algn="ctr"/>
              <a:r>
                <a:rPr lang="en-US" dirty="0" smtClean="0"/>
                <a:t>ORAL</a:t>
              </a:r>
            </a:p>
            <a:p>
              <a:pPr algn="ctr"/>
              <a:r>
                <a:rPr lang="en-US" dirty="0" smtClean="0"/>
                <a:t>HEALTH</a:t>
              </a:r>
              <a:endParaRPr lang="en-US" dirty="0"/>
            </a:p>
          </p:txBody>
        </p:sp>
      </p:grpSp>
    </p:spTree>
    <p:extLst>
      <p:ext uri="{BB962C8B-B14F-4D97-AF65-F5344CB8AC3E}">
        <p14:creationId xmlns="" xmlns:p14="http://schemas.microsoft.com/office/powerpoint/2010/main" val="6880623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1670538" y="533400"/>
            <a:ext cx="7330587" cy="1014046"/>
          </a:xfrm>
        </p:spPr>
        <p:txBody>
          <a:bodyPr/>
          <a:lstStyle/>
          <a:p>
            <a:r>
              <a:rPr lang="en-US" dirty="0" smtClean="0"/>
              <a:t>Tooth decay of preschoolers</a:t>
            </a:r>
          </a:p>
        </p:txBody>
      </p:sp>
      <p:sp>
        <p:nvSpPr>
          <p:cNvPr id="16387" name="Rectangle 3"/>
          <p:cNvSpPr>
            <a:spLocks noGrp="1" noChangeArrowheads="1"/>
          </p:cNvSpPr>
          <p:nvPr>
            <p:ph type="body" idx="4294967295"/>
          </p:nvPr>
        </p:nvSpPr>
        <p:spPr>
          <a:xfrm>
            <a:off x="536713" y="2063262"/>
            <a:ext cx="9163878" cy="4302369"/>
          </a:xfrm>
        </p:spPr>
        <p:txBody>
          <a:bodyPr/>
          <a:lstStyle/>
          <a:p>
            <a:pPr>
              <a:buFont typeface="Times"/>
              <a:buNone/>
            </a:pPr>
            <a:r>
              <a:rPr lang="en-US" sz="2400" dirty="0" smtClean="0">
                <a:solidFill>
                  <a:schemeClr val="tx1"/>
                </a:solidFill>
              </a:rPr>
              <a:t>Fact</a:t>
            </a:r>
            <a:r>
              <a:rPr lang="en-US" sz="2400" b="0" dirty="0" smtClean="0">
                <a:solidFill>
                  <a:schemeClr val="tx1"/>
                </a:solidFill>
              </a:rPr>
              <a:t>:  In 2004, LESS than 1/3 of kids 2-5 </a:t>
            </a:r>
            <a:r>
              <a:rPr lang="en-US" sz="2400" b="0" dirty="0" err="1" smtClean="0">
                <a:solidFill>
                  <a:schemeClr val="tx1"/>
                </a:solidFill>
              </a:rPr>
              <a:t>y.o</a:t>
            </a:r>
            <a:r>
              <a:rPr lang="en-US" sz="2400" b="0" dirty="0" smtClean="0">
                <a:solidFill>
                  <a:schemeClr val="tx1"/>
                </a:solidFill>
              </a:rPr>
              <a:t>. had cavities. </a:t>
            </a:r>
            <a:r>
              <a:rPr lang="en-US" sz="2400" b="0" dirty="0" smtClean="0">
                <a:solidFill>
                  <a:schemeClr val="tx1"/>
                </a:solidFill>
              </a:rPr>
              <a:t>Although </a:t>
            </a:r>
            <a:r>
              <a:rPr lang="en-US" sz="2400" b="0" dirty="0" smtClean="0">
                <a:solidFill>
                  <a:schemeClr val="tx1"/>
                </a:solidFill>
              </a:rPr>
              <a:t>many of the rest were high risk (to get cavities later).</a:t>
            </a:r>
          </a:p>
          <a:p>
            <a:pPr>
              <a:buFont typeface="Times"/>
              <a:buNone/>
            </a:pPr>
            <a:endParaRPr lang="en-US" sz="2400" dirty="0" smtClean="0">
              <a:solidFill>
                <a:schemeClr val="tx1"/>
              </a:solidFill>
            </a:endParaRPr>
          </a:p>
          <a:p>
            <a:pPr algn="l">
              <a:buFont typeface="Arial" pitchFamily="34" charset="0"/>
              <a:buChar char="•"/>
            </a:pPr>
            <a:r>
              <a:rPr lang="en-US" b="0" u="sng" dirty="0"/>
              <a:t>Risk</a:t>
            </a:r>
            <a:r>
              <a:rPr lang="en-US" b="0" dirty="0"/>
              <a:t> can be lowered by very simple </a:t>
            </a:r>
            <a:r>
              <a:rPr lang="en-US" b="0" u="sng" dirty="0"/>
              <a:t>preventive services</a:t>
            </a:r>
            <a:r>
              <a:rPr lang="en-US" b="0" dirty="0"/>
              <a:t> and changing the </a:t>
            </a:r>
            <a:r>
              <a:rPr lang="en-US" b="0" u="sng" dirty="0"/>
              <a:t>caregivers’ behavior</a:t>
            </a:r>
            <a:r>
              <a:rPr lang="en-US" b="0" dirty="0"/>
              <a:t>. </a:t>
            </a:r>
            <a:endParaRPr lang="en-US" b="0" dirty="0" smtClean="0"/>
          </a:p>
          <a:p>
            <a:pPr algn="l">
              <a:buFont typeface="Arial" pitchFamily="34" charset="0"/>
              <a:buChar char="•"/>
            </a:pPr>
            <a:r>
              <a:rPr lang="en-US" b="0" dirty="0" smtClean="0">
                <a:solidFill>
                  <a:schemeClr val="tx1"/>
                </a:solidFill>
              </a:rPr>
              <a:t>For </a:t>
            </a:r>
            <a:r>
              <a:rPr lang="en-US" b="0" dirty="0" smtClean="0">
                <a:solidFill>
                  <a:schemeClr val="tx1"/>
                </a:solidFill>
              </a:rPr>
              <a:t>most preschoolers, dentist expertise and one-on-one care is </a:t>
            </a:r>
            <a:r>
              <a:rPr lang="en-US" b="0" u="sng" dirty="0" smtClean="0">
                <a:solidFill>
                  <a:schemeClr val="tx1"/>
                </a:solidFill>
              </a:rPr>
              <a:t>not necessary </a:t>
            </a:r>
            <a:r>
              <a:rPr lang="en-US" b="0" dirty="0" smtClean="0">
                <a:solidFill>
                  <a:schemeClr val="tx1"/>
                </a:solidFill>
              </a:rPr>
              <a:t>to lower risk.</a:t>
            </a:r>
          </a:p>
          <a:p>
            <a:pPr algn="l">
              <a:buFont typeface="Arial" pitchFamily="34" charset="0"/>
              <a:buChar char="•"/>
            </a:pPr>
            <a:r>
              <a:rPr lang="en-US" b="0" dirty="0" smtClean="0"/>
              <a:t>For </a:t>
            </a:r>
            <a:r>
              <a:rPr lang="en-US" b="0" dirty="0" smtClean="0"/>
              <a:t>many </a:t>
            </a:r>
            <a:r>
              <a:rPr lang="en-US" b="0" dirty="0" smtClean="0"/>
              <a:t>other preschoolers, </a:t>
            </a:r>
            <a:r>
              <a:rPr lang="en-US" b="0" dirty="0" smtClean="0"/>
              <a:t>dentist expertise and one-on-one care is </a:t>
            </a:r>
            <a:r>
              <a:rPr lang="en-US" b="0" u="sng" dirty="0" smtClean="0"/>
              <a:t>not sufficien</a:t>
            </a:r>
            <a:r>
              <a:rPr lang="en-US" b="0" dirty="0" smtClean="0"/>
              <a:t>t to lower risk.</a:t>
            </a:r>
            <a:endParaRPr lang="en-US" b="0" dirty="0" smtClean="0">
              <a:solidFill>
                <a:schemeClr val="tx1"/>
              </a:solidFill>
            </a:endParaRPr>
          </a:p>
          <a:p>
            <a:pPr>
              <a:buFont typeface="Times"/>
              <a:buNone/>
            </a:pPr>
            <a:r>
              <a:rPr lang="en-US" sz="2400" b="0" dirty="0" smtClean="0">
                <a:solidFill>
                  <a:schemeClr val="tx1"/>
                </a:solidFill>
              </a:rPr>
              <a:t>	</a:t>
            </a:r>
            <a:endParaRPr lang="en-US" sz="2400" b="0" dirty="0" smtClean="0"/>
          </a:p>
          <a:p>
            <a:endParaRPr lang="en-US" sz="24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1451877" y="632791"/>
            <a:ext cx="8268593" cy="1014046"/>
          </a:xfrm>
        </p:spPr>
        <p:txBody>
          <a:bodyPr/>
          <a:lstStyle/>
          <a:p>
            <a:r>
              <a:rPr lang="en-US" sz="2400" dirty="0" smtClean="0"/>
              <a:t>Significance of caries as an infectious disease?</a:t>
            </a:r>
            <a:r>
              <a:rPr lang="en-US" dirty="0" smtClean="0"/>
              <a:t/>
            </a:r>
            <a:br>
              <a:rPr lang="en-US" dirty="0" smtClean="0"/>
            </a:br>
            <a:r>
              <a:rPr lang="en-US" dirty="0" smtClean="0"/>
              <a:t>A change in perceptions</a:t>
            </a:r>
            <a:endParaRPr lang="en-US" dirty="0" smtClean="0"/>
          </a:p>
        </p:txBody>
      </p:sp>
      <p:sp>
        <p:nvSpPr>
          <p:cNvPr id="16387" name="Rectangle 3"/>
          <p:cNvSpPr>
            <a:spLocks noGrp="1" noChangeArrowheads="1"/>
          </p:cNvSpPr>
          <p:nvPr>
            <p:ph type="body" idx="4294967295"/>
          </p:nvPr>
        </p:nvSpPr>
        <p:spPr>
          <a:xfrm>
            <a:off x="736356" y="2063262"/>
            <a:ext cx="8743950" cy="4302369"/>
          </a:xfrm>
        </p:spPr>
        <p:txBody>
          <a:bodyPr/>
          <a:lstStyle/>
          <a:p>
            <a:pPr>
              <a:buFont typeface="Times"/>
              <a:buNone/>
            </a:pPr>
            <a:r>
              <a:rPr lang="en-US" b="0" dirty="0" smtClean="0"/>
              <a:t>Why did pediatricians and family physicians get involved?</a:t>
            </a:r>
          </a:p>
          <a:p>
            <a:pPr>
              <a:buFont typeface="Times"/>
              <a:buNone/>
            </a:pPr>
            <a:endParaRPr lang="en-US" b="0" dirty="0" smtClean="0">
              <a:solidFill>
                <a:schemeClr val="tx1"/>
              </a:solidFill>
            </a:endParaRPr>
          </a:p>
          <a:p>
            <a:pPr>
              <a:buFont typeface="Times"/>
              <a:buNone/>
            </a:pPr>
            <a:r>
              <a:rPr lang="en-US" b="0" dirty="0" smtClean="0"/>
              <a:t>“If dental caries is an infectious disease, I can do something about that.  </a:t>
            </a:r>
            <a:r>
              <a:rPr lang="en-US" b="0" dirty="0" smtClean="0"/>
              <a:t>Our practice is all about preventing infections and controlling them to prevent adverse health outcomes.”</a:t>
            </a:r>
            <a:endParaRPr lang="en-US" b="0" dirty="0" smtClean="0">
              <a:solidFill>
                <a:schemeClr val="tx1"/>
              </a:solidFill>
            </a:endParaRPr>
          </a:p>
          <a:p>
            <a:pPr>
              <a:buFont typeface="Times"/>
              <a:buNone/>
            </a:pPr>
            <a:r>
              <a:rPr lang="en-US" sz="2400" b="0" dirty="0" smtClean="0">
                <a:solidFill>
                  <a:schemeClr val="tx1"/>
                </a:solidFill>
              </a:rPr>
              <a:t>	</a:t>
            </a:r>
            <a:endParaRPr lang="en-US" sz="2400" b="0" dirty="0" smtClean="0"/>
          </a:p>
          <a:p>
            <a:endParaRPr lang="en-US" sz="24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039815" y="523875"/>
            <a:ext cx="8247185" cy="1111494"/>
          </a:xfrm>
        </p:spPr>
        <p:txBody>
          <a:bodyPr/>
          <a:lstStyle/>
          <a:p>
            <a:pPr eaLnBrk="1" hangingPunct="1"/>
            <a:r>
              <a:rPr lang="en-US" sz="2400" dirty="0" smtClean="0"/>
              <a:t>Advances in </a:t>
            </a:r>
            <a:r>
              <a:rPr lang="en-US" sz="2400" dirty="0" smtClean="0"/>
              <a:t>technology:</a:t>
            </a:r>
            <a:br>
              <a:rPr lang="en-US" sz="2400" dirty="0" smtClean="0"/>
            </a:br>
            <a:r>
              <a:rPr lang="en-US" dirty="0" smtClean="0"/>
              <a:t>Importation of fluoride varnish</a:t>
            </a:r>
            <a:endParaRPr lang="en-US" dirty="0" smtClean="0"/>
          </a:p>
        </p:txBody>
      </p:sp>
      <p:sp>
        <p:nvSpPr>
          <p:cNvPr id="22531" name="Rectangle 3"/>
          <p:cNvSpPr>
            <a:spLocks noGrp="1" noChangeArrowheads="1"/>
          </p:cNvSpPr>
          <p:nvPr>
            <p:ph type="body" idx="1"/>
          </p:nvPr>
        </p:nvSpPr>
        <p:spPr>
          <a:xfrm>
            <a:off x="815009" y="2303585"/>
            <a:ext cx="8945217" cy="3828928"/>
          </a:xfrm>
        </p:spPr>
        <p:txBody>
          <a:bodyPr/>
          <a:lstStyle/>
          <a:p>
            <a:pPr marL="457200" indent="-457200" algn="l" eaLnBrk="1" hangingPunct="1"/>
            <a:r>
              <a:rPr lang="en-US" b="0" dirty="0" smtClean="0"/>
              <a:t>Old technology = Professionally applied Fluoride </a:t>
            </a:r>
            <a:r>
              <a:rPr lang="en-US" b="0" dirty="0" smtClean="0"/>
              <a:t>G</a:t>
            </a:r>
            <a:r>
              <a:rPr lang="en-US" b="0" dirty="0" smtClean="0"/>
              <a:t>els</a:t>
            </a:r>
          </a:p>
          <a:p>
            <a:pPr marL="457200" indent="-457200" algn="l" eaLnBrk="1" hangingPunct="1">
              <a:buFont typeface="Arial" pitchFamily="34" charset="0"/>
              <a:buChar char="•"/>
            </a:pPr>
            <a:r>
              <a:rPr lang="en-US" b="0" dirty="0" smtClean="0"/>
              <a:t>m</a:t>
            </a:r>
            <a:r>
              <a:rPr lang="en-US" b="0" dirty="0" smtClean="0"/>
              <a:t>essy, requires suction (special equipment)</a:t>
            </a:r>
          </a:p>
          <a:p>
            <a:pPr marL="457200" indent="-457200" algn="l" eaLnBrk="1" hangingPunct="1">
              <a:buFont typeface="Arial" pitchFamily="34" charset="0"/>
              <a:buChar char="•"/>
            </a:pPr>
            <a:r>
              <a:rPr lang="en-US" b="0" dirty="0" smtClean="0"/>
              <a:t>r</a:t>
            </a:r>
            <a:r>
              <a:rPr lang="en-US" b="0" dirty="0" smtClean="0"/>
              <a:t>equires continual attention for 3 minutes</a:t>
            </a:r>
          </a:p>
          <a:p>
            <a:pPr marL="457200" indent="-457200" algn="l" eaLnBrk="1" hangingPunct="1"/>
            <a:r>
              <a:rPr lang="en-US" b="0" dirty="0" smtClean="0"/>
              <a:t>New technology = </a:t>
            </a:r>
            <a:r>
              <a:rPr lang="en-US" b="0" dirty="0" smtClean="0"/>
              <a:t>F</a:t>
            </a:r>
            <a:r>
              <a:rPr lang="en-US" b="0" dirty="0" smtClean="0"/>
              <a:t>luoride </a:t>
            </a:r>
            <a:r>
              <a:rPr lang="en-US" b="0" dirty="0" smtClean="0"/>
              <a:t>V</a:t>
            </a:r>
            <a:r>
              <a:rPr lang="en-US" b="0" dirty="0" smtClean="0"/>
              <a:t>arnish</a:t>
            </a:r>
            <a:endParaRPr lang="en-US" b="0" dirty="0" smtClean="0"/>
          </a:p>
          <a:p>
            <a:pPr marL="457200" indent="-457200" algn="l" eaLnBrk="1" hangingPunct="1">
              <a:buFont typeface="Arial" pitchFamily="34" charset="0"/>
              <a:buChar char="•"/>
            </a:pPr>
            <a:r>
              <a:rPr lang="en-US" b="0" dirty="0" smtClean="0"/>
              <a:t>total dose easily controlled, safe for preschoolers</a:t>
            </a:r>
          </a:p>
          <a:p>
            <a:pPr marL="457200" indent="-457200" algn="l" eaLnBrk="1" hangingPunct="1">
              <a:buFont typeface="Arial" pitchFamily="34" charset="0"/>
              <a:buChar char="•"/>
            </a:pPr>
            <a:r>
              <a:rPr lang="en-US" b="0" dirty="0" smtClean="0"/>
              <a:t>no skills or special equipment required (1 minute)</a:t>
            </a:r>
          </a:p>
          <a:p>
            <a:pPr marL="457200" indent="-457200" algn="l" eaLnBrk="1" hangingPunct="1"/>
            <a:r>
              <a:rPr lang="en-US" b="0" dirty="0" smtClean="0"/>
              <a:t>Either = a billable service</a:t>
            </a:r>
            <a:endParaRPr lang="en-US" b="0" dirty="0" smtClean="0"/>
          </a:p>
          <a:p>
            <a:pPr marL="400050" lvl="1" indent="0" eaLnBrk="1" hangingPunct="1">
              <a:buNone/>
            </a:pPr>
            <a:endParaRPr lang="en-US" dirty="0" smtClean="0"/>
          </a:p>
          <a:p>
            <a:pPr marL="457200" indent="-457200" eaLnBrk="1" hangingPunct="1">
              <a:buFont typeface="Arial" pitchFamily="34" charset="0"/>
              <a:buChar char="•"/>
            </a:pPr>
            <a:endParaRPr lang="en-US" b="0" dirty="0"/>
          </a:p>
          <a:p>
            <a:pPr lvl="1" eaLnBrk="1" hangingPunct="1">
              <a:buFont typeface="Arial" pitchFamily="34" charset="0"/>
              <a:buChar char="•"/>
            </a:pPr>
            <a:endParaRPr lang="en-US" dirty="0" smtClean="0"/>
          </a:p>
          <a:p>
            <a:pPr eaLnBrk="1" hangingPunct="1">
              <a:buFont typeface="Arial" pitchFamily="34" charset="0"/>
              <a:buChar char="•"/>
            </a:pPr>
            <a:endParaRPr lang="en-US" dirty="0" smtClean="0"/>
          </a:p>
          <a:p>
            <a:pPr eaLnBrk="1" hangingPunct="1">
              <a:buFont typeface="Arial" pitchFamily="34" charset="0"/>
              <a:buChar char="•"/>
            </a:pPr>
            <a:endParaRPr lang="en-US" dirty="0" smtClean="0"/>
          </a:p>
          <a:p>
            <a:pPr lvl="1" eaLnBrk="1" hangingPunct="1">
              <a:buFont typeface="Arial" pitchFamily="34" charset="0"/>
              <a:buChar char="•"/>
            </a:pPr>
            <a:endParaRPr lang="en-US" b="0" dirty="0" smtClean="0"/>
          </a:p>
          <a:p>
            <a:pPr algn="l" eaLnBrk="1" hangingPunct="1">
              <a:buFont typeface="Arial" pitchFamily="34" charset="0"/>
              <a:buChar char="•"/>
            </a:pPr>
            <a:endParaRPr lang="en-US" b="0" dirty="0" smtClean="0"/>
          </a:p>
        </p:txBody>
      </p:sp>
    </p:spTree>
    <p:extLst>
      <p:ext uri="{BB962C8B-B14F-4D97-AF65-F5344CB8AC3E}">
        <p14:creationId xmlns="" xmlns:p14="http://schemas.microsoft.com/office/powerpoint/2010/main" val="25598553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71526" y="438835"/>
            <a:ext cx="8658224" cy="646331"/>
          </a:xfrm>
        </p:spPr>
        <p:txBody>
          <a:bodyPr/>
          <a:lstStyle/>
          <a:p>
            <a:pPr algn="ctr">
              <a:defRPr/>
            </a:pPr>
            <a:r>
              <a:rPr lang="en-US" dirty="0" smtClean="0">
                <a:cs typeface="Arial" pitchFamily="34" charset="0"/>
              </a:rPr>
              <a:t>What influences biological variables</a:t>
            </a:r>
            <a:endParaRPr lang="en-US" dirty="0"/>
          </a:p>
        </p:txBody>
      </p:sp>
      <p:pic>
        <p:nvPicPr>
          <p:cNvPr id="8" name="Picture 2"/>
          <p:cNvPicPr>
            <a:picLocks noChangeAspect="1" noChangeArrowheads="1"/>
          </p:cNvPicPr>
          <p:nvPr/>
        </p:nvPicPr>
        <p:blipFill>
          <a:blip r:embed="rId3" cstate="print"/>
          <a:srcRect/>
          <a:stretch>
            <a:fillRect/>
          </a:stretch>
        </p:blipFill>
        <p:spPr bwMode="auto">
          <a:xfrm>
            <a:off x="2261153" y="1242289"/>
            <a:ext cx="6217920" cy="5080536"/>
          </a:xfrm>
          <a:prstGeom prst="rect">
            <a:avLst/>
          </a:prstGeom>
          <a:noFill/>
          <a:ln w="28575">
            <a:solidFill>
              <a:schemeClr val="tx1"/>
            </a:solidFill>
            <a:miter lim="800000"/>
            <a:headEnd/>
            <a:tailEnd/>
          </a:ln>
        </p:spPr>
      </p:pic>
      <p:sp>
        <p:nvSpPr>
          <p:cNvPr id="9" name="Rectangle 8"/>
          <p:cNvSpPr/>
          <p:nvPr/>
        </p:nvSpPr>
        <p:spPr>
          <a:xfrm>
            <a:off x="7115175" y="6317352"/>
            <a:ext cx="3000375" cy="450636"/>
          </a:xfrm>
          <a:prstGeom prst="rect">
            <a:avLst/>
          </a:prstGeom>
        </p:spPr>
        <p:txBody>
          <a:bodyPr wrap="square">
            <a:spAutoFit/>
          </a:bodyPr>
          <a:lstStyle/>
          <a:p>
            <a:pPr eaLnBrk="1">
              <a:lnSpc>
                <a:spcPct val="97000"/>
              </a:lnSpc>
              <a:buClr>
                <a:srgbClr val="000000"/>
              </a:buClr>
              <a:buSzPct val="45000"/>
              <a:buFont typeface="StarSymbol" charset="0"/>
              <a:buNone/>
              <a:tabLst>
                <a:tab pos="723900" algn="l"/>
                <a:tab pos="1447800" algn="l"/>
                <a:tab pos="2171700" algn="l"/>
                <a:tab pos="2895600" algn="l"/>
                <a:tab pos="3619500" algn="l"/>
                <a:tab pos="4343400" algn="l"/>
                <a:tab pos="5067300" algn="l"/>
                <a:tab pos="5791200" algn="l"/>
                <a:tab pos="6515100" algn="l"/>
              </a:tabLst>
            </a:pPr>
            <a:r>
              <a:rPr lang="en-GB" sz="1200" dirty="0" smtClean="0"/>
              <a:t>Fisher-Owens, S. A. et al. </a:t>
            </a:r>
            <a:r>
              <a:rPr lang="en-GB" sz="1200" dirty="0" err="1" smtClean="0"/>
              <a:t>Pediatrics</a:t>
            </a:r>
            <a:r>
              <a:rPr lang="en-GB" sz="1200" dirty="0" smtClean="0"/>
              <a:t> 2007;120:e510-e520</a:t>
            </a:r>
            <a:endParaRPr lang="en-GB" sz="1200" dirty="0"/>
          </a:p>
        </p:txBody>
      </p:sp>
    </p:spTree>
    <p:extLst>
      <p:ext uri="{BB962C8B-B14F-4D97-AF65-F5344CB8AC3E}">
        <p14:creationId xmlns="" xmlns:p14="http://schemas.microsoft.com/office/powerpoint/2010/main" val="24120812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1494692" y="738554"/>
            <a:ext cx="8192233" cy="967154"/>
          </a:xfrm>
        </p:spPr>
        <p:txBody>
          <a:bodyPr/>
          <a:lstStyle/>
          <a:p>
            <a:r>
              <a:rPr lang="en-US" dirty="0" smtClean="0"/>
              <a:t>Patient-centered Oral Health Care</a:t>
            </a:r>
            <a:endParaRPr lang="en-US" sz="2800" dirty="0" smtClean="0"/>
          </a:p>
        </p:txBody>
      </p:sp>
      <p:sp>
        <p:nvSpPr>
          <p:cNvPr id="18435" name="Rectangle 3"/>
          <p:cNvSpPr>
            <a:spLocks noGrp="1" noChangeArrowheads="1"/>
          </p:cNvSpPr>
          <p:nvPr>
            <p:ph type="body" idx="4294967295"/>
          </p:nvPr>
        </p:nvSpPr>
        <p:spPr>
          <a:xfrm>
            <a:off x="857250" y="1981199"/>
            <a:ext cx="8658225" cy="4278923"/>
          </a:xfrm>
        </p:spPr>
        <p:txBody>
          <a:bodyPr/>
          <a:lstStyle/>
          <a:p>
            <a:pPr algn="l">
              <a:spcBef>
                <a:spcPts val="600"/>
              </a:spcBef>
              <a:buFont typeface="Arial" pitchFamily="34" charset="0"/>
              <a:buChar char="•"/>
            </a:pPr>
            <a:r>
              <a:rPr lang="en-US" b="0" dirty="0" smtClean="0">
                <a:solidFill>
                  <a:schemeClr val="tx1"/>
                </a:solidFill>
              </a:rPr>
              <a:t>Care is provided when it is needed, where it can be accessed, customized to needs of child</a:t>
            </a:r>
          </a:p>
          <a:p>
            <a:pPr algn="l">
              <a:spcBef>
                <a:spcPts val="600"/>
              </a:spcBef>
              <a:buFont typeface="Arial" pitchFamily="34" charset="0"/>
              <a:buChar char="•"/>
            </a:pPr>
            <a:r>
              <a:rPr lang="en-US" b="0" dirty="0" smtClean="0">
                <a:solidFill>
                  <a:schemeClr val="tx1"/>
                </a:solidFill>
              </a:rPr>
              <a:t>For a young child - is family-centered care</a:t>
            </a:r>
          </a:p>
          <a:p>
            <a:pPr algn="l">
              <a:spcBef>
                <a:spcPts val="600"/>
              </a:spcBef>
              <a:buFont typeface="Arial" pitchFamily="34" charset="0"/>
              <a:buChar char="•"/>
            </a:pPr>
            <a:r>
              <a:rPr lang="en-US" b="0" dirty="0" smtClean="0">
                <a:solidFill>
                  <a:schemeClr val="tx1"/>
                </a:solidFill>
              </a:rPr>
              <a:t>Child develops habits and patterns of behavior that are shaped by care-giver</a:t>
            </a:r>
          </a:p>
          <a:p>
            <a:pPr algn="l">
              <a:spcBef>
                <a:spcPts val="600"/>
              </a:spcBef>
              <a:buFont typeface="Arial" pitchFamily="34" charset="0"/>
              <a:buChar char="•"/>
            </a:pPr>
            <a:r>
              <a:rPr lang="en-US" b="0" dirty="0" smtClean="0">
                <a:solidFill>
                  <a:schemeClr val="tx1"/>
                </a:solidFill>
              </a:rPr>
              <a:t>Caregiver is target for knowledge and motivation</a:t>
            </a:r>
          </a:p>
          <a:p>
            <a:pPr algn="l">
              <a:spcBef>
                <a:spcPts val="600"/>
              </a:spcBef>
              <a:buFont typeface="Arial" pitchFamily="34" charset="0"/>
              <a:buChar char="•"/>
            </a:pPr>
            <a:r>
              <a:rPr lang="en-US" b="0" dirty="0" smtClean="0">
                <a:solidFill>
                  <a:schemeClr val="tx1"/>
                </a:solidFill>
              </a:rPr>
              <a:t>Health professional’s assessment based upon care-giver reports as much as direct observations of child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1637567" y="808892"/>
            <a:ext cx="7029450" cy="762000"/>
          </a:xfrm>
        </p:spPr>
        <p:txBody>
          <a:bodyPr/>
          <a:lstStyle/>
          <a:p>
            <a:r>
              <a:rPr lang="en-US" dirty="0" smtClean="0"/>
              <a:t>Patient-centered Care</a:t>
            </a:r>
          </a:p>
        </p:txBody>
      </p:sp>
      <p:sp>
        <p:nvSpPr>
          <p:cNvPr id="17411" name="Rectangle 3"/>
          <p:cNvSpPr>
            <a:spLocks noGrp="1" noChangeArrowheads="1"/>
          </p:cNvSpPr>
          <p:nvPr>
            <p:ph type="body" idx="4294967295"/>
          </p:nvPr>
        </p:nvSpPr>
        <p:spPr>
          <a:xfrm>
            <a:off x="857250" y="1981201"/>
            <a:ext cx="8658225" cy="3046413"/>
          </a:xfrm>
        </p:spPr>
        <p:txBody>
          <a:bodyPr/>
          <a:lstStyle/>
          <a:p>
            <a:pPr>
              <a:spcBef>
                <a:spcPct val="0"/>
              </a:spcBef>
            </a:pPr>
            <a:r>
              <a:rPr lang="en-US" b="0" dirty="0" smtClean="0">
                <a:solidFill>
                  <a:schemeClr val="tx1"/>
                </a:solidFill>
              </a:rPr>
              <a:t>The Institute of Medicine names 'patient-centered care' as one of six domains of quality. </a:t>
            </a:r>
          </a:p>
          <a:p>
            <a:pPr>
              <a:spcBef>
                <a:spcPct val="0"/>
              </a:spcBef>
              <a:buFont typeface="Times"/>
              <a:buNone/>
            </a:pPr>
            <a:endParaRPr lang="en-US" b="0" dirty="0" smtClean="0">
              <a:solidFill>
                <a:schemeClr val="tx1"/>
              </a:solidFill>
            </a:endParaRPr>
          </a:p>
          <a:p>
            <a:pPr>
              <a:spcBef>
                <a:spcPct val="0"/>
              </a:spcBef>
            </a:pPr>
            <a:r>
              <a:rPr lang="en-US" b="0" dirty="0" smtClean="0">
                <a:solidFill>
                  <a:schemeClr val="tx1"/>
                </a:solidFill>
              </a:rPr>
              <a:t>Research shows that orienting the health system around the preferences and needs of patients has the potential to improve patients' satisfaction with care as well as their clinical outcomes. </a:t>
            </a:r>
          </a:p>
          <a:p>
            <a:pPr>
              <a:spcBef>
                <a:spcPct val="0"/>
              </a:spcBef>
            </a:pPr>
            <a:endParaRPr 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8922" y="617538"/>
            <a:ext cx="8252653" cy="1143000"/>
          </a:xfrm>
        </p:spPr>
        <p:txBody>
          <a:bodyPr/>
          <a:lstStyle/>
          <a:p>
            <a:r>
              <a:rPr lang="en-US" dirty="0" smtClean="0"/>
              <a:t>The Problem</a:t>
            </a:r>
            <a:endParaRPr lang="en-US" dirty="0"/>
          </a:p>
        </p:txBody>
      </p:sp>
      <p:sp>
        <p:nvSpPr>
          <p:cNvPr id="3" name="Content Placeholder 2"/>
          <p:cNvSpPr>
            <a:spLocks noGrp="1"/>
          </p:cNvSpPr>
          <p:nvPr>
            <p:ph idx="1"/>
          </p:nvPr>
        </p:nvSpPr>
        <p:spPr>
          <a:xfrm>
            <a:off x="447261" y="2683565"/>
            <a:ext cx="9601200" cy="3064082"/>
          </a:xfrm>
        </p:spPr>
        <p:txBody>
          <a:bodyPr/>
          <a:lstStyle/>
          <a:p>
            <a:pPr eaLnBrk="1" hangingPunct="1"/>
            <a:r>
              <a:rPr lang="en-US" dirty="0" smtClean="0"/>
              <a:t>The mouth IS connected to the </a:t>
            </a:r>
            <a:r>
              <a:rPr lang="en-US" dirty="0" smtClean="0"/>
              <a:t>body</a:t>
            </a:r>
          </a:p>
          <a:p>
            <a:pPr eaLnBrk="1" hangingPunct="1"/>
            <a:endParaRPr lang="en-US" dirty="0" smtClean="0"/>
          </a:p>
          <a:p>
            <a:pPr eaLnBrk="1" hangingPunct="1"/>
            <a:r>
              <a:rPr lang="en-US" b="0" dirty="0" smtClean="0"/>
              <a:t>And the health of the mouth is important</a:t>
            </a:r>
            <a:endParaRPr lang="en-US" b="0"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90107" y="853236"/>
            <a:ext cx="7554790" cy="838200"/>
          </a:xfrm>
        </p:spPr>
        <p:txBody>
          <a:bodyPr/>
          <a:lstStyle/>
          <a:p>
            <a:r>
              <a:rPr lang="en-US" dirty="0" smtClean="0"/>
              <a:t>All preschoolers need </a:t>
            </a:r>
            <a:br>
              <a:rPr lang="en-US" dirty="0" smtClean="0"/>
            </a:br>
            <a:r>
              <a:rPr lang="en-US" dirty="0" smtClean="0"/>
              <a:t>patient-centered oral health care</a:t>
            </a:r>
          </a:p>
        </p:txBody>
      </p:sp>
      <p:sp>
        <p:nvSpPr>
          <p:cNvPr id="19459" name="Rectangle 3"/>
          <p:cNvSpPr>
            <a:spLocks noGrp="1" noChangeArrowheads="1"/>
          </p:cNvSpPr>
          <p:nvPr>
            <p:ph type="body" idx="4294967295"/>
          </p:nvPr>
        </p:nvSpPr>
        <p:spPr>
          <a:xfrm>
            <a:off x="851133" y="1999550"/>
            <a:ext cx="8743950" cy="3856891"/>
          </a:xfrm>
        </p:spPr>
        <p:txBody>
          <a:bodyPr/>
          <a:lstStyle/>
          <a:p>
            <a:pPr algn="l">
              <a:buFont typeface="Arial" pitchFamily="34" charset="0"/>
              <a:buChar char="•"/>
            </a:pPr>
            <a:r>
              <a:rPr lang="en-US" sz="2400" b="0" dirty="0" smtClean="0">
                <a:solidFill>
                  <a:schemeClr val="tx1"/>
                </a:solidFill>
              </a:rPr>
              <a:t>But many preschoolers do </a:t>
            </a:r>
            <a:r>
              <a:rPr lang="en-US" sz="2400" b="0" u="sng" dirty="0" smtClean="0">
                <a:solidFill>
                  <a:schemeClr val="tx1"/>
                </a:solidFill>
              </a:rPr>
              <a:t>not</a:t>
            </a:r>
            <a:r>
              <a:rPr lang="en-US" sz="2400" b="0" dirty="0" smtClean="0">
                <a:solidFill>
                  <a:schemeClr val="tx1"/>
                </a:solidFill>
              </a:rPr>
              <a:t> require dental care (i.e. “hands on” care of a dentist)</a:t>
            </a:r>
          </a:p>
          <a:p>
            <a:pPr algn="l">
              <a:buFont typeface="Arial" pitchFamily="34" charset="0"/>
              <a:buChar char="•"/>
            </a:pPr>
            <a:r>
              <a:rPr lang="en-US" sz="2400" b="0" dirty="0" smtClean="0">
                <a:solidFill>
                  <a:schemeClr val="tx1"/>
                </a:solidFill>
              </a:rPr>
              <a:t>Who and what most influence parenting practices (</a:t>
            </a:r>
            <a:r>
              <a:rPr lang="en-US" sz="2400" b="0" dirty="0" err="1" smtClean="0">
                <a:solidFill>
                  <a:schemeClr val="tx1"/>
                </a:solidFill>
              </a:rPr>
              <a:t>espec</a:t>
            </a:r>
            <a:r>
              <a:rPr lang="en-US" sz="2400" b="0" dirty="0" smtClean="0">
                <a:solidFill>
                  <a:schemeClr val="tx1"/>
                </a:solidFill>
              </a:rPr>
              <a:t>. diet and hygiene)?</a:t>
            </a:r>
          </a:p>
          <a:p>
            <a:pPr algn="l">
              <a:buFont typeface="Arial" pitchFamily="34" charset="0"/>
              <a:buChar char="•"/>
            </a:pPr>
            <a:r>
              <a:rPr lang="en-US" sz="2400" b="0" dirty="0" smtClean="0">
                <a:solidFill>
                  <a:schemeClr val="tx1"/>
                </a:solidFill>
              </a:rPr>
              <a:t>Which professionals are best prepared to influence parenting practices? (authority, skills, time)</a:t>
            </a:r>
          </a:p>
          <a:p>
            <a:pPr algn="l">
              <a:buFont typeface="Arial" pitchFamily="34" charset="0"/>
              <a:buChar char="•"/>
            </a:pPr>
            <a:r>
              <a:rPr lang="en-US" sz="2400" b="0" dirty="0" smtClean="0">
                <a:solidFill>
                  <a:schemeClr val="tx1"/>
                </a:solidFill>
              </a:rPr>
              <a:t>Who has more opportunities to influence parents?</a:t>
            </a:r>
          </a:p>
          <a:p>
            <a:pPr algn="l">
              <a:buFont typeface="Arial" pitchFamily="34" charset="0"/>
              <a:buChar char="•"/>
            </a:pPr>
            <a:r>
              <a:rPr lang="en-US" b="0" dirty="0" smtClean="0">
                <a:solidFill>
                  <a:schemeClr val="tx1"/>
                </a:solidFill>
              </a:rPr>
              <a:t>Is it realistic to think that dentists, however well trained, can have as great an impact as other </a:t>
            </a:r>
            <a:r>
              <a:rPr lang="en-US" b="0" dirty="0" smtClean="0">
                <a:solidFill>
                  <a:schemeClr val="tx1"/>
                </a:solidFill>
              </a:rPr>
              <a:t>disciplines could, </a:t>
            </a:r>
            <a:r>
              <a:rPr lang="en-US" b="0" dirty="0" smtClean="0">
                <a:solidFill>
                  <a:schemeClr val="tx1"/>
                </a:solidFill>
              </a:rPr>
              <a:t>collectively?</a:t>
            </a:r>
          </a:p>
          <a:p>
            <a:pPr>
              <a:buFont typeface="Times"/>
              <a:buNone/>
            </a:pPr>
            <a:endParaRPr lang="en-US" sz="2400" dirty="0" smtClean="0">
              <a:solidFill>
                <a:schemeClr val="tx1"/>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1740877" y="685799"/>
            <a:ext cx="7946048" cy="931985"/>
          </a:xfrm>
        </p:spPr>
        <p:txBody>
          <a:bodyPr/>
          <a:lstStyle/>
          <a:p>
            <a:r>
              <a:rPr lang="en-US" dirty="0" smtClean="0"/>
              <a:t>Oral Health “Dream Team”</a:t>
            </a:r>
          </a:p>
        </p:txBody>
      </p:sp>
      <p:sp>
        <p:nvSpPr>
          <p:cNvPr id="21507" name="Rectangle 3"/>
          <p:cNvSpPr>
            <a:spLocks noGrp="1" noChangeArrowheads="1"/>
          </p:cNvSpPr>
          <p:nvPr>
            <p:ph type="body" idx="4294967295"/>
          </p:nvPr>
        </p:nvSpPr>
        <p:spPr>
          <a:xfrm>
            <a:off x="806694" y="1914939"/>
            <a:ext cx="8743950" cy="4154488"/>
          </a:xfrm>
        </p:spPr>
        <p:txBody>
          <a:bodyPr/>
          <a:lstStyle/>
          <a:p>
            <a:pPr>
              <a:spcBef>
                <a:spcPct val="0"/>
              </a:spcBef>
            </a:pPr>
            <a:r>
              <a:rPr lang="en-US" sz="2400" dirty="0" smtClean="0">
                <a:solidFill>
                  <a:schemeClr val="tx1"/>
                </a:solidFill>
              </a:rPr>
              <a:t>Includes health professionals and social services workers to influence parenting and home life:</a:t>
            </a:r>
          </a:p>
          <a:p>
            <a:pPr lvl="1">
              <a:spcBef>
                <a:spcPct val="0"/>
              </a:spcBef>
            </a:pPr>
            <a:r>
              <a:rPr lang="en-US" dirty="0" smtClean="0">
                <a:solidFill>
                  <a:schemeClr val="tx1"/>
                </a:solidFill>
              </a:rPr>
              <a:t>Frequent or timely contact</a:t>
            </a:r>
          </a:p>
          <a:p>
            <a:pPr lvl="1">
              <a:spcBef>
                <a:spcPct val="0"/>
              </a:spcBef>
            </a:pPr>
            <a:r>
              <a:rPr lang="en-US" dirty="0" smtClean="0">
                <a:solidFill>
                  <a:schemeClr val="tx1"/>
                </a:solidFill>
              </a:rPr>
              <a:t>Culturally sensitive, language compatible</a:t>
            </a:r>
          </a:p>
          <a:p>
            <a:pPr lvl="1">
              <a:spcBef>
                <a:spcPct val="0"/>
              </a:spcBef>
            </a:pPr>
            <a:r>
              <a:rPr lang="en-US" dirty="0" smtClean="0">
                <a:solidFill>
                  <a:schemeClr val="tx1"/>
                </a:solidFill>
              </a:rPr>
              <a:t>Expertise is acknowledged, respected</a:t>
            </a:r>
          </a:p>
          <a:p>
            <a:pPr lvl="1">
              <a:spcBef>
                <a:spcPct val="0"/>
              </a:spcBef>
            </a:pPr>
            <a:r>
              <a:rPr lang="en-US" dirty="0" smtClean="0">
                <a:solidFill>
                  <a:schemeClr val="tx1"/>
                </a:solidFill>
              </a:rPr>
              <a:t>Can draw out parental concerns ( M.I.)</a:t>
            </a:r>
          </a:p>
          <a:p>
            <a:pPr lvl="1">
              <a:spcBef>
                <a:spcPct val="0"/>
              </a:spcBef>
            </a:pPr>
            <a:r>
              <a:rPr lang="en-US" dirty="0" smtClean="0">
                <a:solidFill>
                  <a:schemeClr val="tx1"/>
                </a:solidFill>
              </a:rPr>
              <a:t>Offer credible solutions</a:t>
            </a:r>
          </a:p>
          <a:p>
            <a:pPr lvl="1">
              <a:spcBef>
                <a:spcPct val="0"/>
              </a:spcBef>
              <a:buFont typeface="Wingdings" pitchFamily="2" charset="2"/>
              <a:buChar char="v"/>
            </a:pPr>
            <a:r>
              <a:rPr lang="en-US" dirty="0" smtClean="0">
                <a:solidFill>
                  <a:schemeClr val="tx1"/>
                </a:solidFill>
              </a:rPr>
              <a:t>Believe OH is integral to health and well-being</a:t>
            </a:r>
          </a:p>
          <a:p>
            <a:pPr lvl="1">
              <a:spcBef>
                <a:spcPct val="0"/>
              </a:spcBef>
              <a:buFont typeface="Wingdings" pitchFamily="2" charset="2"/>
              <a:buChar char="v"/>
            </a:pPr>
            <a:r>
              <a:rPr lang="en-US" dirty="0" smtClean="0">
                <a:solidFill>
                  <a:schemeClr val="tx1"/>
                </a:solidFill>
              </a:rPr>
              <a:t>Know key behaviors and messages</a:t>
            </a:r>
          </a:p>
          <a:p>
            <a:pPr lvl="1">
              <a:spcBef>
                <a:spcPct val="0"/>
              </a:spcBef>
              <a:buFont typeface="Wingdings" pitchFamily="2" charset="2"/>
              <a:buChar char="v"/>
            </a:pPr>
            <a:r>
              <a:rPr lang="en-US" dirty="0" smtClean="0">
                <a:solidFill>
                  <a:schemeClr val="tx1"/>
                </a:solidFill>
              </a:rPr>
              <a:t>Aware of other team members &amp; referral options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1565031" y="1635370"/>
            <a:ext cx="7875710" cy="527538"/>
          </a:xfrm>
        </p:spPr>
        <p:txBody>
          <a:bodyPr/>
          <a:lstStyle/>
          <a:p>
            <a:r>
              <a:rPr lang="en-US" dirty="0" smtClean="0"/>
              <a:t>Dentists still have a key role</a:t>
            </a:r>
            <a:r>
              <a:rPr lang="en-US" sz="2800" dirty="0">
                <a:solidFill>
                  <a:schemeClr val="tx1"/>
                </a:solidFill>
              </a:rPr>
              <a:t/>
            </a:r>
            <a:br>
              <a:rPr lang="en-US" sz="2800" dirty="0">
                <a:solidFill>
                  <a:schemeClr val="tx1"/>
                </a:solidFill>
              </a:rPr>
            </a:br>
            <a:endParaRPr lang="en-US" sz="2800" dirty="0" smtClean="0"/>
          </a:p>
        </p:txBody>
      </p:sp>
      <p:sp>
        <p:nvSpPr>
          <p:cNvPr id="23555" name="Rectangle 3"/>
          <p:cNvSpPr>
            <a:spLocks noGrp="1" noChangeArrowheads="1"/>
          </p:cNvSpPr>
          <p:nvPr>
            <p:ph type="body" idx="4294967295"/>
          </p:nvPr>
        </p:nvSpPr>
        <p:spPr>
          <a:xfrm>
            <a:off x="771525" y="1846385"/>
            <a:ext cx="8743950" cy="4519246"/>
          </a:xfrm>
        </p:spPr>
        <p:txBody>
          <a:bodyPr/>
          <a:lstStyle/>
          <a:p>
            <a:pPr algn="l">
              <a:spcBef>
                <a:spcPct val="0"/>
              </a:spcBef>
              <a:buFont typeface="Times"/>
              <a:buNone/>
            </a:pPr>
            <a:r>
              <a:rPr lang="en-US" sz="2400" dirty="0" smtClean="0"/>
              <a:t>	</a:t>
            </a:r>
            <a:endParaRPr lang="en-US" sz="2400" dirty="0" smtClean="0">
              <a:solidFill>
                <a:schemeClr val="tx1"/>
              </a:solidFill>
            </a:endParaRPr>
          </a:p>
          <a:p>
            <a:pPr lvl="1">
              <a:spcBef>
                <a:spcPct val="0"/>
              </a:spcBef>
            </a:pPr>
            <a:r>
              <a:rPr lang="en-US" dirty="0" smtClean="0">
                <a:solidFill>
                  <a:schemeClr val="tx1"/>
                </a:solidFill>
              </a:rPr>
              <a:t>Hold oral health in highest regard</a:t>
            </a:r>
          </a:p>
          <a:p>
            <a:pPr lvl="1">
              <a:spcBef>
                <a:spcPct val="0"/>
              </a:spcBef>
            </a:pPr>
            <a:r>
              <a:rPr lang="en-US" dirty="0" smtClean="0">
                <a:solidFill>
                  <a:schemeClr val="tx1"/>
                </a:solidFill>
              </a:rPr>
              <a:t>Know </a:t>
            </a:r>
            <a:r>
              <a:rPr lang="en-US" dirty="0" smtClean="0">
                <a:solidFill>
                  <a:schemeClr val="tx1"/>
                </a:solidFill>
              </a:rPr>
              <a:t>latest science and guides protocols</a:t>
            </a:r>
          </a:p>
          <a:p>
            <a:pPr marL="1257300" lvl="2" indent="-342900" algn="l">
              <a:spcBef>
                <a:spcPct val="0"/>
              </a:spcBef>
              <a:buFont typeface="Arial" pitchFamily="34" charset="0"/>
              <a:buChar char="•"/>
            </a:pPr>
            <a:r>
              <a:rPr lang="en-US" sz="2800" b="0" dirty="0" smtClean="0">
                <a:solidFill>
                  <a:schemeClr val="tx1"/>
                </a:solidFill>
              </a:rPr>
              <a:t>risk factors</a:t>
            </a:r>
          </a:p>
          <a:p>
            <a:pPr marL="1257300" lvl="2" indent="-342900" algn="l">
              <a:spcBef>
                <a:spcPct val="0"/>
              </a:spcBef>
              <a:buFont typeface="Arial" pitchFamily="34" charset="0"/>
              <a:buChar char="•"/>
            </a:pPr>
            <a:r>
              <a:rPr lang="en-US" sz="2800" b="0" dirty="0" smtClean="0">
                <a:solidFill>
                  <a:schemeClr val="tx1"/>
                </a:solidFill>
              </a:rPr>
              <a:t>prevention</a:t>
            </a:r>
          </a:p>
          <a:p>
            <a:pPr marL="1257300" lvl="2" indent="-342900" algn="l">
              <a:spcBef>
                <a:spcPct val="0"/>
              </a:spcBef>
              <a:buFont typeface="Arial" pitchFamily="34" charset="0"/>
              <a:buChar char="•"/>
            </a:pPr>
            <a:r>
              <a:rPr lang="en-US" sz="2800" b="0" dirty="0" smtClean="0">
                <a:solidFill>
                  <a:schemeClr val="tx1"/>
                </a:solidFill>
              </a:rPr>
              <a:t>tooth preserving techniques</a:t>
            </a:r>
          </a:p>
          <a:p>
            <a:pPr marL="1257300" lvl="2" indent="-342900" algn="l">
              <a:spcBef>
                <a:spcPct val="0"/>
              </a:spcBef>
              <a:buFont typeface="Arial" pitchFamily="34" charset="0"/>
              <a:buChar char="•"/>
            </a:pPr>
            <a:r>
              <a:rPr lang="en-US" sz="2800" b="0" dirty="0" smtClean="0">
                <a:solidFill>
                  <a:schemeClr val="tx1"/>
                </a:solidFill>
              </a:rPr>
              <a:t>dental filling materials</a:t>
            </a:r>
          </a:p>
          <a:p>
            <a:pPr lvl="1">
              <a:spcBef>
                <a:spcPct val="0"/>
              </a:spcBef>
            </a:pPr>
            <a:r>
              <a:rPr lang="en-US" dirty="0" smtClean="0">
                <a:solidFill>
                  <a:schemeClr val="tx1"/>
                </a:solidFill>
              </a:rPr>
              <a:t>Know </a:t>
            </a:r>
            <a:r>
              <a:rPr lang="en-US" dirty="0" smtClean="0">
                <a:solidFill>
                  <a:schemeClr val="tx1"/>
                </a:solidFill>
              </a:rPr>
              <a:t>key behaviors desired and messages being delivered</a:t>
            </a:r>
          </a:p>
          <a:p>
            <a:pPr lvl="1">
              <a:spcBef>
                <a:spcPct val="0"/>
              </a:spcBef>
            </a:pPr>
            <a:r>
              <a:rPr lang="en-US" dirty="0" smtClean="0"/>
              <a:t>Could be</a:t>
            </a:r>
            <a:r>
              <a:rPr lang="en-US" dirty="0" smtClean="0">
                <a:solidFill>
                  <a:schemeClr val="tx1"/>
                </a:solidFill>
              </a:rPr>
              <a:t> </a:t>
            </a:r>
            <a:r>
              <a:rPr lang="en-US" dirty="0" smtClean="0">
                <a:solidFill>
                  <a:schemeClr val="tx1"/>
                </a:solidFill>
              </a:rPr>
              <a:t>aware of other team members and </a:t>
            </a:r>
            <a:r>
              <a:rPr lang="en-US" dirty="0" smtClean="0">
                <a:solidFill>
                  <a:schemeClr val="tx1"/>
                </a:solidFill>
              </a:rPr>
              <a:t>provide </a:t>
            </a:r>
            <a:r>
              <a:rPr lang="en-US" dirty="0" smtClean="0">
                <a:solidFill>
                  <a:schemeClr val="tx1"/>
                </a:solidFill>
              </a:rPr>
              <a:t>input to referral protocols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Integration</a:t>
            </a:r>
            <a:endParaRPr lang="en-US" dirty="0"/>
          </a:p>
        </p:txBody>
      </p:sp>
      <p:sp>
        <p:nvSpPr>
          <p:cNvPr id="3" name="Content Placeholder 2"/>
          <p:cNvSpPr>
            <a:spLocks noGrp="1"/>
          </p:cNvSpPr>
          <p:nvPr>
            <p:ph idx="1"/>
          </p:nvPr>
        </p:nvSpPr>
        <p:spPr/>
        <p:txBody>
          <a:bodyPr/>
          <a:lstStyle/>
          <a:p>
            <a:pPr algn="l">
              <a:buFont typeface="Arial" pitchFamily="34" charset="0"/>
              <a:buChar char="•"/>
            </a:pPr>
            <a:r>
              <a:rPr lang="en-US" b="0" dirty="0" smtClean="0"/>
              <a:t>Communication – lack of protocols, common language</a:t>
            </a:r>
          </a:p>
          <a:p>
            <a:pPr algn="l">
              <a:buFont typeface="Arial" pitchFamily="34" charset="0"/>
              <a:buChar char="•"/>
            </a:pPr>
            <a:r>
              <a:rPr lang="en-US" b="0" dirty="0" smtClean="0"/>
              <a:t>Communication – common electronic health record</a:t>
            </a:r>
          </a:p>
          <a:p>
            <a:pPr algn="l">
              <a:buFont typeface="Arial" pitchFamily="34" charset="0"/>
              <a:buChar char="•"/>
            </a:pPr>
            <a:r>
              <a:rPr lang="en-US" b="0" dirty="0" smtClean="0"/>
              <a:t>Uneven financing – personal </a:t>
            </a:r>
            <a:r>
              <a:rPr lang="en-US" b="0" dirty="0" err="1" smtClean="0"/>
              <a:t>vs</a:t>
            </a:r>
            <a:r>
              <a:rPr lang="en-US" b="0" dirty="0" smtClean="0"/>
              <a:t> societal responsibility</a:t>
            </a:r>
          </a:p>
          <a:p>
            <a:pPr algn="l">
              <a:buFont typeface="Arial" pitchFamily="34" charset="0"/>
              <a:buChar char="•"/>
            </a:pPr>
            <a:r>
              <a:rPr lang="en-US" b="0" dirty="0" smtClean="0"/>
              <a:t>Different unit of care – fee-for-visit </a:t>
            </a:r>
            <a:r>
              <a:rPr lang="en-US" b="0" dirty="0" err="1" smtClean="0"/>
              <a:t>vs</a:t>
            </a:r>
            <a:r>
              <a:rPr lang="en-US" b="0" dirty="0" smtClean="0"/>
              <a:t> fee-for-service</a:t>
            </a:r>
          </a:p>
          <a:p>
            <a:pPr algn="l">
              <a:buFont typeface="Arial" pitchFamily="34" charset="0"/>
              <a:buChar char="•"/>
            </a:pPr>
            <a:r>
              <a:rPr lang="en-US" b="0" dirty="0" smtClean="0"/>
              <a:t>Need common curriculum – Smiles for Life = good start</a:t>
            </a:r>
          </a:p>
          <a:p>
            <a:pPr algn="l">
              <a:buFont typeface="Arial" pitchFamily="34" charset="0"/>
              <a:buChar char="•"/>
            </a:pPr>
            <a:r>
              <a:rPr lang="en-US" b="0" dirty="0" smtClean="0"/>
              <a:t>Professional “turf” concerns – fear loss of respect or $s</a:t>
            </a:r>
          </a:p>
          <a:p>
            <a:pPr algn="l">
              <a:buFont typeface="Arial" pitchFamily="34" charset="0"/>
              <a:buChar char="•"/>
            </a:pPr>
            <a:r>
              <a:rPr lang="en-US" b="0" dirty="0" smtClean="0"/>
              <a:t>Others?</a:t>
            </a:r>
            <a:endParaRPr lang="en-US" b="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pPr algn="l">
              <a:buFont typeface="Arial" pitchFamily="34" charset="0"/>
              <a:buChar char="•"/>
            </a:pPr>
            <a:r>
              <a:rPr lang="en-US" b="0" dirty="0" smtClean="0"/>
              <a:t>The mouth is part of the body</a:t>
            </a:r>
          </a:p>
          <a:p>
            <a:pPr algn="l">
              <a:buFont typeface="Arial" pitchFamily="34" charset="0"/>
              <a:buChar char="•"/>
            </a:pPr>
            <a:r>
              <a:rPr lang="en-US" b="0" dirty="0" smtClean="0"/>
              <a:t>Dental care is not the same as oral health &amp; vice versa</a:t>
            </a:r>
          </a:p>
          <a:p>
            <a:pPr algn="l">
              <a:buFont typeface="Arial" pitchFamily="34" charset="0"/>
              <a:buChar char="•"/>
            </a:pPr>
            <a:r>
              <a:rPr lang="en-US" b="0" dirty="0" smtClean="0"/>
              <a:t>Principles of patient-centered primary care justify more attention to oral health in primary care practices </a:t>
            </a:r>
            <a:r>
              <a:rPr lang="en-US" sz="2000" b="0" dirty="0" smtClean="0"/>
              <a:t>(as well as more attention to non-dental health problems in dental practices)</a:t>
            </a:r>
          </a:p>
          <a:p>
            <a:pPr algn="l">
              <a:buFont typeface="Arial" pitchFamily="34" charset="0"/>
              <a:buChar char="•"/>
            </a:pPr>
            <a:r>
              <a:rPr lang="en-US" b="0" dirty="0" smtClean="0"/>
              <a:t>Advances in science/technology will enable more focused &amp; effective interventions that can be delivered by PC</a:t>
            </a:r>
          </a:p>
          <a:p>
            <a:pPr algn="l">
              <a:buFont typeface="Arial" pitchFamily="34" charset="0"/>
              <a:buChar char="•"/>
            </a:pPr>
            <a:r>
              <a:rPr lang="en-US" b="0" dirty="0" smtClean="0"/>
              <a:t>Some gaps could be closed by philanthropic investment</a:t>
            </a:r>
            <a:endParaRPr lang="en-US" b="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81316" y="2993923"/>
            <a:ext cx="7536426" cy="3046988"/>
          </a:xfrm>
          <a:prstGeom prst="rect">
            <a:avLst/>
          </a:prstGeom>
          <a:noFill/>
        </p:spPr>
        <p:txBody>
          <a:bodyPr wrap="square" rtlCol="0">
            <a:spAutoFit/>
          </a:bodyPr>
          <a:lstStyle/>
          <a:p>
            <a:pPr algn="ctr"/>
            <a:r>
              <a:rPr lang="en-US" sz="4800" dirty="0" smtClean="0"/>
              <a:t>Thank You</a:t>
            </a:r>
          </a:p>
          <a:p>
            <a:pPr algn="ctr"/>
            <a:endParaRPr lang="en-US" sz="4800" dirty="0"/>
          </a:p>
          <a:p>
            <a:pPr algn="ctr"/>
            <a:r>
              <a:rPr lang="en-US" dirty="0" smtClean="0"/>
              <a:t>Bill Maas</a:t>
            </a:r>
          </a:p>
          <a:p>
            <a:pPr algn="ctr"/>
            <a:r>
              <a:rPr lang="en-US" dirty="0" smtClean="0">
                <a:hlinkClick r:id="rId3"/>
              </a:rPr>
              <a:t>wmaas4bill@verizon.net</a:t>
            </a:r>
            <a:r>
              <a:rPr lang="en-US" dirty="0" smtClean="0"/>
              <a:t> </a:t>
            </a:r>
          </a:p>
          <a:p>
            <a:pPr algn="ctr"/>
            <a:endParaRPr lang="en-US" sz="4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descr="SGR book-sm"/>
          <p:cNvPicPr>
            <a:picLocks noChangeAspect="1" noChangeArrowheads="1"/>
          </p:cNvPicPr>
          <p:nvPr/>
        </p:nvPicPr>
        <p:blipFill>
          <a:blip r:embed="rId3" cstate="print">
            <a:lum bright="12000"/>
          </a:blip>
          <a:srcRect/>
          <a:stretch>
            <a:fillRect/>
          </a:stretch>
        </p:blipFill>
        <p:spPr bwMode="auto">
          <a:xfrm>
            <a:off x="6086475" y="2062163"/>
            <a:ext cx="2882900" cy="3886200"/>
          </a:xfrm>
          <a:prstGeom prst="rect">
            <a:avLst/>
          </a:prstGeom>
          <a:noFill/>
          <a:ln w="9525">
            <a:noFill/>
            <a:miter lim="800000"/>
            <a:headEnd/>
            <a:tailEnd/>
          </a:ln>
          <a:effectLst>
            <a:outerShdw dist="68392" dir="1308085" algn="ctr" rotWithShape="0">
              <a:srgbClr val="808080"/>
            </a:outerShdw>
          </a:effectLst>
        </p:spPr>
      </p:pic>
      <p:sp>
        <p:nvSpPr>
          <p:cNvPr id="6148" name="Text Box 4"/>
          <p:cNvSpPr txBox="1">
            <a:spLocks noChangeArrowheads="1"/>
          </p:cNvSpPr>
          <p:nvPr/>
        </p:nvSpPr>
        <p:spPr bwMode="auto">
          <a:xfrm>
            <a:off x="1028700" y="2225675"/>
            <a:ext cx="4286250" cy="3870419"/>
          </a:xfrm>
          <a:prstGeom prst="rect">
            <a:avLst/>
          </a:prstGeom>
          <a:noFill/>
          <a:ln w="12699">
            <a:noFill/>
            <a:miter lim="800000"/>
            <a:headEnd type="none" w="sm" len="sm"/>
            <a:tailEnd type="none" w="sm" len="sm"/>
          </a:ln>
        </p:spPr>
        <p:txBody>
          <a:bodyPr>
            <a:spAutoFit/>
          </a:bodyPr>
          <a:lstStyle/>
          <a:p>
            <a:pPr eaLnBrk="0" hangingPunct="0">
              <a:spcBef>
                <a:spcPct val="30000"/>
              </a:spcBef>
            </a:pPr>
            <a:r>
              <a:rPr lang="en-US" sz="3000" dirty="0" smtClean="0">
                <a:cs typeface="Times New Roman" pitchFamily="18" charset="0"/>
              </a:rPr>
              <a:t>“Oral </a:t>
            </a:r>
            <a:r>
              <a:rPr lang="en-US" sz="3000" dirty="0">
                <a:cs typeface="Times New Roman" pitchFamily="18" charset="0"/>
              </a:rPr>
              <a:t>health is essential to the general health and well-being of all Americans… </a:t>
            </a:r>
            <a:endParaRPr lang="en-US" sz="3000" dirty="0" smtClean="0">
              <a:cs typeface="Times New Roman" pitchFamily="18" charset="0"/>
            </a:endParaRPr>
          </a:p>
          <a:p>
            <a:pPr eaLnBrk="0" hangingPunct="0">
              <a:spcBef>
                <a:spcPct val="30000"/>
              </a:spcBef>
            </a:pPr>
            <a:r>
              <a:rPr lang="en-US" sz="3000" dirty="0" smtClean="0">
                <a:cs typeface="Times New Roman" pitchFamily="18" charset="0"/>
              </a:rPr>
              <a:t>Improved </a:t>
            </a:r>
            <a:r>
              <a:rPr lang="en-US" sz="3000" dirty="0">
                <a:cs typeface="Times New Roman" pitchFamily="18" charset="0"/>
              </a:rPr>
              <a:t>oral health can be achieved by all Americans…”</a:t>
            </a:r>
          </a:p>
          <a:p>
            <a:pPr eaLnBrk="0" hangingPunct="0">
              <a:lnSpc>
                <a:spcPct val="55000"/>
              </a:lnSpc>
              <a:spcBef>
                <a:spcPct val="30000"/>
              </a:spcBef>
            </a:pPr>
            <a:endParaRPr lang="en-US" sz="3000" dirty="0">
              <a:solidFill>
                <a:srgbClr val="151E8F"/>
              </a:solidFill>
              <a:cs typeface="Times New Roman" pitchFamily="18" charset="0"/>
            </a:endParaRPr>
          </a:p>
        </p:txBody>
      </p:sp>
      <p:sp>
        <p:nvSpPr>
          <p:cNvPr id="5" name="Title 4"/>
          <p:cNvSpPr>
            <a:spLocks noGrp="1"/>
          </p:cNvSpPr>
          <p:nvPr>
            <p:ph type="title"/>
          </p:nvPr>
        </p:nvSpPr>
        <p:spPr>
          <a:xfrm>
            <a:off x="1689652" y="617538"/>
            <a:ext cx="8371924" cy="1143000"/>
          </a:xfrm>
        </p:spPr>
        <p:txBody>
          <a:bodyPr/>
          <a:lstStyle/>
          <a:p>
            <a:r>
              <a:rPr lang="en-US" sz="3600" dirty="0" smtClean="0"/>
              <a:t>What we do about oral health matters</a:t>
            </a:r>
            <a:endParaRPr lang="en-US" sz="36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655983" y="2039454"/>
            <a:ext cx="5088833" cy="4118050"/>
          </a:xfrm>
          <a:prstGeom prst="rect">
            <a:avLst/>
          </a:prstGeom>
          <a:noFill/>
          <a:ln w="12699">
            <a:noFill/>
            <a:miter lim="800000"/>
            <a:headEnd type="none" w="sm" len="sm"/>
            <a:tailEnd type="none" w="sm" len="sm"/>
          </a:ln>
        </p:spPr>
        <p:txBody>
          <a:bodyPr wrap="square">
            <a:spAutoFit/>
          </a:bodyPr>
          <a:lstStyle/>
          <a:p>
            <a:pPr eaLnBrk="0" hangingPunct="0">
              <a:spcBef>
                <a:spcPct val="30000"/>
              </a:spcBef>
            </a:pPr>
            <a:r>
              <a:rPr lang="en-US" sz="3000" dirty="0" smtClean="0">
                <a:cs typeface="Times New Roman" pitchFamily="18" charset="0"/>
              </a:rPr>
              <a:t>Oral health is more than healthy teeth. </a:t>
            </a:r>
          </a:p>
          <a:p>
            <a:pPr eaLnBrk="0" hangingPunct="0">
              <a:spcBef>
                <a:spcPct val="30000"/>
              </a:spcBef>
            </a:pPr>
            <a:r>
              <a:rPr lang="en-US" sz="3000" dirty="0" smtClean="0">
                <a:cs typeface="Times New Roman" pitchFamily="18" charset="0"/>
              </a:rPr>
              <a:t>It </a:t>
            </a:r>
            <a:r>
              <a:rPr lang="en-US" sz="3200" dirty="0" smtClean="0"/>
              <a:t>being </a:t>
            </a:r>
            <a:r>
              <a:rPr lang="en-US" sz="3200" dirty="0" smtClean="0"/>
              <a:t>free of </a:t>
            </a:r>
            <a:r>
              <a:rPr lang="en-US" sz="3200" dirty="0" smtClean="0"/>
              <a:t>diseases </a:t>
            </a:r>
            <a:r>
              <a:rPr lang="en-US" sz="3200" dirty="0" smtClean="0"/>
              <a:t>and disorders that affect </a:t>
            </a:r>
            <a:r>
              <a:rPr lang="en-US" sz="3200" dirty="0" smtClean="0"/>
              <a:t>functions </a:t>
            </a:r>
            <a:r>
              <a:rPr lang="en-US" sz="3200" dirty="0" smtClean="0"/>
              <a:t>we often take for </a:t>
            </a:r>
            <a:r>
              <a:rPr lang="en-US" sz="3200" dirty="0" smtClean="0"/>
              <a:t>granted, yet represent </a:t>
            </a:r>
            <a:r>
              <a:rPr lang="en-US" sz="3200" dirty="0" smtClean="0"/>
              <a:t>the very essence of our humanity. </a:t>
            </a:r>
            <a:endParaRPr lang="en-US" sz="3200" dirty="0">
              <a:cs typeface="Times New Roman" pitchFamily="18" charset="0"/>
            </a:endParaRPr>
          </a:p>
        </p:txBody>
      </p:sp>
      <p:pic>
        <p:nvPicPr>
          <p:cNvPr id="6148" name="Picture 4" descr="SGR book-sm"/>
          <p:cNvPicPr>
            <a:picLocks noGrp="1" noChangeAspect="1" noChangeArrowheads="1"/>
          </p:cNvPicPr>
          <p:nvPr>
            <p:ph idx="1"/>
          </p:nvPr>
        </p:nvPicPr>
        <p:blipFill>
          <a:blip r:embed="rId3" cstate="print">
            <a:lum bright="12000"/>
          </a:blip>
          <a:srcRect/>
          <a:stretch>
            <a:fillRect/>
          </a:stretch>
        </p:blipFill>
        <p:spPr>
          <a:xfrm>
            <a:off x="6235700" y="2163763"/>
            <a:ext cx="2863850" cy="3733800"/>
          </a:xfrm>
          <a:effectLst>
            <a:outerShdw dist="68392" dir="1308085" algn="ctr" rotWithShape="0">
              <a:srgbClr val="808080"/>
            </a:outerShdw>
          </a:effectLst>
        </p:spPr>
      </p:pic>
      <p:sp>
        <p:nvSpPr>
          <p:cNvPr id="5" name="TextBox 4"/>
          <p:cNvSpPr txBox="1"/>
          <p:nvPr/>
        </p:nvSpPr>
        <p:spPr>
          <a:xfrm>
            <a:off x="1451113" y="874645"/>
            <a:ext cx="7692887" cy="707886"/>
          </a:xfrm>
          <a:prstGeom prst="rect">
            <a:avLst/>
          </a:prstGeom>
          <a:noFill/>
        </p:spPr>
        <p:txBody>
          <a:bodyPr wrap="square" rtlCol="0">
            <a:spAutoFit/>
          </a:bodyPr>
          <a:lstStyle/>
          <a:p>
            <a:r>
              <a:rPr lang="en-US" sz="4000" dirty="0" smtClean="0">
                <a:solidFill>
                  <a:schemeClr val="tx2"/>
                </a:solidFill>
              </a:rPr>
              <a:t>What is oral health?</a:t>
            </a:r>
            <a:endParaRPr lang="en-US" sz="4000" dirty="0">
              <a:solidFill>
                <a:schemeClr val="tx2"/>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520825" y="523875"/>
            <a:ext cx="8766175" cy="1143000"/>
          </a:xfrm>
        </p:spPr>
        <p:txBody>
          <a:bodyPr/>
          <a:lstStyle/>
          <a:p>
            <a:pPr eaLnBrk="1" hangingPunct="1"/>
            <a:r>
              <a:rPr lang="en-US" dirty="0" smtClean="0"/>
              <a:t> Tooth decay and gum disease</a:t>
            </a:r>
            <a:endParaRPr lang="en-US" dirty="0" smtClean="0"/>
          </a:p>
        </p:txBody>
      </p:sp>
      <p:sp>
        <p:nvSpPr>
          <p:cNvPr id="5123" name="Rectangle 3"/>
          <p:cNvSpPr>
            <a:spLocks noGrp="1" noChangeArrowheads="1"/>
          </p:cNvSpPr>
          <p:nvPr>
            <p:ph type="body" idx="1"/>
          </p:nvPr>
        </p:nvSpPr>
        <p:spPr>
          <a:xfrm>
            <a:off x="1330325" y="2017713"/>
            <a:ext cx="8328025" cy="4114800"/>
          </a:xfrm>
        </p:spPr>
        <p:txBody>
          <a:bodyPr/>
          <a:lstStyle/>
          <a:p>
            <a:pPr algn="l" eaLnBrk="1" hangingPunct="1"/>
            <a:r>
              <a:rPr lang="en-US" b="0" dirty="0" smtClean="0"/>
              <a:t>Tooth decay</a:t>
            </a:r>
          </a:p>
          <a:p>
            <a:pPr algn="l" eaLnBrk="1" hangingPunct="1">
              <a:buFont typeface="Arial" pitchFamily="34" charset="0"/>
              <a:buChar char="•"/>
            </a:pPr>
            <a:r>
              <a:rPr lang="en-US" b="0" dirty="0" smtClean="0"/>
              <a:t>the most prevalent chronic disease of childhood, 5x more common than asthma</a:t>
            </a:r>
          </a:p>
          <a:p>
            <a:pPr algn="l" eaLnBrk="1" hangingPunct="1">
              <a:buFont typeface="Arial" pitchFamily="34" charset="0"/>
              <a:buChar char="•"/>
            </a:pPr>
            <a:r>
              <a:rPr lang="en-US" b="0" dirty="0" smtClean="0"/>
              <a:t>afflicts 90% of people with teeth by age 65</a:t>
            </a:r>
          </a:p>
          <a:p>
            <a:pPr algn="l" eaLnBrk="1" hangingPunct="1">
              <a:buFont typeface="Arial" pitchFamily="34" charset="0"/>
              <a:buChar char="•"/>
            </a:pPr>
            <a:r>
              <a:rPr lang="en-US" b="0" dirty="0" smtClean="0"/>
              <a:t>why 25% of seniors have no teeth at all</a:t>
            </a:r>
            <a:endParaRPr lang="en-US" b="0" dirty="0" smtClean="0"/>
          </a:p>
          <a:p>
            <a:pPr algn="l" eaLnBrk="1" hangingPunct="1"/>
            <a:r>
              <a:rPr lang="en-US" b="0" dirty="0" smtClean="0"/>
              <a:t>Gum disease</a:t>
            </a:r>
          </a:p>
          <a:p>
            <a:pPr algn="l" eaLnBrk="1" hangingPunct="1">
              <a:buFont typeface="Arial" pitchFamily="34" charset="0"/>
              <a:buChar char="•"/>
            </a:pPr>
            <a:r>
              <a:rPr lang="en-US" b="0" dirty="0" smtClean="0"/>
              <a:t>a</a:t>
            </a:r>
            <a:r>
              <a:rPr lang="en-US" b="0" dirty="0" smtClean="0"/>
              <a:t>ssociated with poor control of diabetes, poor birth outcomes, heart disease &amp; stroke,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520825" y="523875"/>
            <a:ext cx="8766175" cy="1143000"/>
          </a:xfrm>
        </p:spPr>
        <p:txBody>
          <a:bodyPr/>
          <a:lstStyle/>
          <a:p>
            <a:pPr eaLnBrk="1" hangingPunct="1"/>
            <a:r>
              <a:rPr lang="en-US" dirty="0" smtClean="0"/>
              <a:t>What I’ll Cover</a:t>
            </a:r>
          </a:p>
        </p:txBody>
      </p:sp>
      <p:sp>
        <p:nvSpPr>
          <p:cNvPr id="5123" name="Rectangle 3"/>
          <p:cNvSpPr>
            <a:spLocks noGrp="1" noChangeArrowheads="1"/>
          </p:cNvSpPr>
          <p:nvPr>
            <p:ph type="body" idx="1"/>
          </p:nvPr>
        </p:nvSpPr>
        <p:spPr>
          <a:xfrm>
            <a:off x="1330325" y="2017713"/>
            <a:ext cx="8328025" cy="4114800"/>
          </a:xfrm>
        </p:spPr>
        <p:txBody>
          <a:bodyPr/>
          <a:lstStyle/>
          <a:p>
            <a:pPr algn="l" eaLnBrk="1" hangingPunct="1">
              <a:buFont typeface="Arial" pitchFamily="34" charset="0"/>
              <a:buChar char="•"/>
            </a:pPr>
            <a:r>
              <a:rPr lang="en-US" b="0" dirty="0" smtClean="0"/>
              <a:t>Historical separation of dental &amp; medical care</a:t>
            </a:r>
            <a:endParaRPr lang="en-US" b="0" dirty="0" smtClean="0"/>
          </a:p>
          <a:p>
            <a:pPr algn="l" eaLnBrk="1" hangingPunct="1">
              <a:buFont typeface="Arial" pitchFamily="34" charset="0"/>
              <a:buChar char="•"/>
            </a:pPr>
            <a:r>
              <a:rPr lang="en-US" b="0" dirty="0" smtClean="0"/>
              <a:t>Surgical versus “medical” approach</a:t>
            </a:r>
            <a:endParaRPr lang="en-US" b="0" dirty="0" smtClean="0"/>
          </a:p>
          <a:p>
            <a:pPr algn="l" eaLnBrk="1" hangingPunct="1">
              <a:buFont typeface="Arial" pitchFamily="34" charset="0"/>
              <a:buChar char="•"/>
            </a:pPr>
            <a:r>
              <a:rPr lang="en-US" b="0" dirty="0" smtClean="0"/>
              <a:t>Message of Surgeon General’s Report</a:t>
            </a:r>
            <a:endParaRPr lang="en-US" b="0" dirty="0" smtClean="0"/>
          </a:p>
          <a:p>
            <a:pPr algn="l" eaLnBrk="1" hangingPunct="1">
              <a:buFont typeface="Arial" pitchFamily="34" charset="0"/>
              <a:buChar char="•"/>
            </a:pPr>
            <a:r>
              <a:rPr lang="en-US" b="0" dirty="0" smtClean="0"/>
              <a:t>Dental problems as infectious diseases</a:t>
            </a:r>
            <a:endParaRPr lang="en-US" b="0" dirty="0" smtClean="0"/>
          </a:p>
          <a:p>
            <a:pPr algn="l" eaLnBrk="1" hangingPunct="1">
              <a:buFont typeface="Arial" pitchFamily="34" charset="0"/>
              <a:buChar char="•"/>
            </a:pPr>
            <a:r>
              <a:rPr lang="en-US" b="0" dirty="0" smtClean="0"/>
              <a:t>Patient centered primary care</a:t>
            </a:r>
          </a:p>
          <a:p>
            <a:pPr algn="l" eaLnBrk="1" hangingPunct="1">
              <a:buFont typeface="Arial" pitchFamily="34" charset="0"/>
              <a:buChar char="•"/>
            </a:pPr>
            <a:r>
              <a:rPr lang="en-US" b="0" dirty="0" smtClean="0"/>
              <a:t>Rethinking the “dental team”</a:t>
            </a:r>
            <a:endParaRPr lang="en-US" b="0" dirty="0" smtClean="0"/>
          </a:p>
          <a:p>
            <a:pPr algn="l" eaLnBrk="1" hangingPunct="1">
              <a:buFont typeface="Arial" pitchFamily="34" charset="0"/>
              <a:buChar char="•"/>
            </a:pPr>
            <a:r>
              <a:rPr lang="en-US" b="0" dirty="0" smtClean="0"/>
              <a:t>Barriers to integration</a:t>
            </a:r>
            <a:endParaRPr lang="en-US" b="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Medicine and Dentistry:</a:t>
            </a:r>
            <a:r>
              <a:rPr lang="en-US" dirty="0" smtClean="0"/>
              <a:t/>
            </a:r>
            <a:br>
              <a:rPr lang="en-US" dirty="0" smtClean="0"/>
            </a:br>
            <a:r>
              <a:rPr lang="en-US" dirty="0" smtClean="0"/>
              <a:t>Common roots in surgery</a:t>
            </a:r>
            <a:endParaRPr lang="en-US" dirty="0"/>
          </a:p>
        </p:txBody>
      </p:sp>
      <p:sp>
        <p:nvSpPr>
          <p:cNvPr id="3" name="Content Placeholder 2"/>
          <p:cNvSpPr>
            <a:spLocks noGrp="1"/>
          </p:cNvSpPr>
          <p:nvPr>
            <p:ph idx="1"/>
          </p:nvPr>
        </p:nvSpPr>
        <p:spPr/>
        <p:txBody>
          <a:bodyPr/>
          <a:lstStyle/>
          <a:p>
            <a:pPr algn="l">
              <a:buFont typeface="Arial" pitchFamily="34" charset="0"/>
              <a:buChar char="•"/>
            </a:pPr>
            <a:endParaRPr lang="en-US" b="0" dirty="0" smtClean="0"/>
          </a:p>
          <a:p>
            <a:pPr algn="l">
              <a:buFont typeface="Arial" pitchFamily="34" charset="0"/>
              <a:buChar char="•"/>
            </a:pPr>
            <a:r>
              <a:rPr lang="en-US" b="0" dirty="0" smtClean="0"/>
              <a:t>1840 – Baltimore College of Dental Surgery</a:t>
            </a:r>
          </a:p>
          <a:p>
            <a:pPr algn="l">
              <a:buFont typeface="Arial" pitchFamily="34" charset="0"/>
              <a:buChar char="•"/>
            </a:pPr>
            <a:r>
              <a:rPr lang="en-US" b="0" dirty="0" smtClean="0"/>
              <a:t>1863 – nitrous oxide anesthesia first used in NYC</a:t>
            </a:r>
          </a:p>
          <a:p>
            <a:pPr algn="l">
              <a:buFont typeface="Arial" pitchFamily="34" charset="0"/>
              <a:buChar char="•"/>
            </a:pPr>
            <a:r>
              <a:rPr lang="en-US" b="0" dirty="0" smtClean="0"/>
              <a:t>1800s - “Health care” = surgery or quackery</a:t>
            </a:r>
          </a:p>
          <a:p>
            <a:pPr algn="l">
              <a:buFont typeface="Arial" pitchFamily="34" charset="0"/>
              <a:buChar char="•"/>
            </a:pPr>
            <a:r>
              <a:rPr lang="en-US" b="0" dirty="0" smtClean="0"/>
              <a:t>1910 - Flexner Report  &amp; 1926 - </a:t>
            </a:r>
            <a:r>
              <a:rPr lang="en-US" b="0" dirty="0" err="1" smtClean="0"/>
              <a:t>Gies</a:t>
            </a:r>
            <a:r>
              <a:rPr lang="en-US" b="0" dirty="0" smtClean="0"/>
              <a:t> Report </a:t>
            </a:r>
          </a:p>
          <a:p>
            <a:pPr lvl="1">
              <a:buFont typeface="Arial" pitchFamily="34" charset="0"/>
              <a:buChar char="•"/>
            </a:pPr>
            <a:r>
              <a:rPr lang="en-US" dirty="0" smtClean="0"/>
              <a:t>From trade schools to university-based</a:t>
            </a:r>
            <a:endParaRPr lang="en-US" b="0" dirty="0" smtClean="0"/>
          </a:p>
          <a:p>
            <a:pPr algn="l">
              <a:buFont typeface="Arial" pitchFamily="34" charset="0"/>
              <a:buChar char="•"/>
            </a:pPr>
            <a:r>
              <a:rPr lang="en-US" b="0" dirty="0" smtClean="0"/>
              <a:t>1913 - American College of Surgeons</a:t>
            </a:r>
          </a:p>
          <a:p>
            <a:pPr algn="l">
              <a:buFont typeface="Arial" pitchFamily="34" charset="0"/>
              <a:buChar char="•"/>
            </a:pPr>
            <a:r>
              <a:rPr lang="en-US" b="0" dirty="0" smtClean="0"/>
              <a:t>1915 - American College of Physicians </a:t>
            </a:r>
          </a:p>
          <a:p>
            <a:pPr algn="l">
              <a:buFont typeface="Arial" pitchFamily="34" charset="0"/>
              <a:buChar char="•"/>
            </a:pPr>
            <a:endParaRPr lang="en-US"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Medicine:</a:t>
            </a:r>
            <a:r>
              <a:rPr lang="en-US" dirty="0" smtClean="0"/>
              <a:t/>
            </a:r>
            <a:br>
              <a:rPr lang="en-US" dirty="0" smtClean="0"/>
            </a:br>
            <a:r>
              <a:rPr lang="en-US" dirty="0" smtClean="0"/>
              <a:t>Medicine and Surgery advance</a:t>
            </a:r>
            <a:endParaRPr lang="en-US" sz="3600" dirty="0"/>
          </a:p>
        </p:txBody>
      </p:sp>
      <p:sp>
        <p:nvSpPr>
          <p:cNvPr id="3" name="Content Placeholder 2"/>
          <p:cNvSpPr>
            <a:spLocks noGrp="1"/>
          </p:cNvSpPr>
          <p:nvPr>
            <p:ph idx="1"/>
          </p:nvPr>
        </p:nvSpPr>
        <p:spPr/>
        <p:txBody>
          <a:bodyPr/>
          <a:lstStyle/>
          <a:p>
            <a:pPr algn="l">
              <a:buFont typeface="Arial" pitchFamily="34" charset="0"/>
              <a:buChar char="•"/>
            </a:pPr>
            <a:r>
              <a:rPr lang="en-US" b="0" dirty="0" smtClean="0"/>
              <a:t>1930 – American Academy of Pediatrics established</a:t>
            </a:r>
          </a:p>
          <a:p>
            <a:pPr algn="l">
              <a:buFont typeface="Arial" pitchFamily="34" charset="0"/>
              <a:buChar char="•"/>
            </a:pPr>
            <a:r>
              <a:rPr lang="en-US" b="0" dirty="0" smtClean="0"/>
              <a:t>1937 – National Cancer Institute established</a:t>
            </a:r>
          </a:p>
          <a:p>
            <a:pPr algn="l">
              <a:buFont typeface="Arial" pitchFamily="34" charset="0"/>
              <a:buChar char="•"/>
            </a:pPr>
            <a:r>
              <a:rPr lang="en-US" b="0" dirty="0" smtClean="0"/>
              <a:t>1938 - Food, Drug and Cosmetic Act</a:t>
            </a:r>
          </a:p>
          <a:p>
            <a:pPr algn="l">
              <a:buFont typeface="Arial" pitchFamily="34" charset="0"/>
              <a:buChar char="•"/>
            </a:pPr>
            <a:r>
              <a:rPr lang="en-US" b="0" dirty="0" smtClean="0"/>
              <a:t>1943 – mass production of penicillin </a:t>
            </a:r>
          </a:p>
          <a:p>
            <a:pPr algn="l">
              <a:buFont typeface="Arial" pitchFamily="34" charset="0"/>
              <a:buChar char="•"/>
            </a:pPr>
            <a:r>
              <a:rPr lang="en-US" b="0" dirty="0" smtClean="0"/>
              <a:t>1948 – National Heart Institute established</a:t>
            </a:r>
          </a:p>
          <a:p>
            <a:pPr algn="l">
              <a:buFont typeface="Arial" pitchFamily="34" charset="0"/>
              <a:buChar char="•"/>
            </a:pPr>
            <a:r>
              <a:rPr lang="en-US" b="0" dirty="0" smtClean="0"/>
              <a:t>1948 – Publication of first Randomized Controlled Trial</a:t>
            </a:r>
          </a:p>
          <a:p>
            <a:pPr algn="l">
              <a:buFont typeface="Arial" pitchFamily="34" charset="0"/>
              <a:buChar char="•"/>
            </a:pPr>
            <a:r>
              <a:rPr lang="en-US" b="0" dirty="0" smtClean="0"/>
              <a:t>1969 – Family Medicine established as a distinct specialty</a:t>
            </a:r>
          </a:p>
          <a:p>
            <a:pPr algn="l">
              <a:buFont typeface="Arial" pitchFamily="34" charset="0"/>
              <a:buChar char="•"/>
            </a:pPr>
            <a:r>
              <a:rPr lang="en-US" b="0" dirty="0" smtClean="0"/>
              <a:t>2000 - RCTs advance both medical &amp; surgical approaches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10890</TotalTime>
  <Words>4340</Words>
  <Application>Microsoft Office PowerPoint</Application>
  <PresentationFormat>35mm Slides</PresentationFormat>
  <Paragraphs>403</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Blends</vt:lpstr>
      <vt:lpstr>  Returning the Mouth to the Body: The Case for Integration  </vt:lpstr>
      <vt:lpstr>The Problem</vt:lpstr>
      <vt:lpstr>The Problem</vt:lpstr>
      <vt:lpstr>What we do about oral health matters</vt:lpstr>
      <vt:lpstr>Slide 5</vt:lpstr>
      <vt:lpstr> Tooth decay and gum disease</vt:lpstr>
      <vt:lpstr>What I’ll Cover</vt:lpstr>
      <vt:lpstr>Medicine and Dentistry: Common roots in surgery</vt:lpstr>
      <vt:lpstr>Medicine: Medicine and Surgery advance</vt:lpstr>
      <vt:lpstr>Dentistry: From resignation to repair to prevention</vt:lpstr>
      <vt:lpstr>Medicine and Dentistry: Interactive versus Solo </vt:lpstr>
      <vt:lpstr>Medicine and Dentistry: Financing of Care</vt:lpstr>
      <vt:lpstr>Medicine and Dentistry: Source of Financing of Care</vt:lpstr>
      <vt:lpstr>Slide 14</vt:lpstr>
      <vt:lpstr>Slide 15</vt:lpstr>
      <vt:lpstr>Institute of Medicine on Access</vt:lpstr>
      <vt:lpstr>IoM Guiding Principles </vt:lpstr>
      <vt:lpstr>Oral Health requires access to what?</vt:lpstr>
      <vt:lpstr>IoM Recommendations</vt:lpstr>
      <vt:lpstr>  Causes of Tooth Decay: The Reductionist View</vt:lpstr>
      <vt:lpstr>Advances in dental science</vt:lpstr>
      <vt:lpstr>What influences biological variables</vt:lpstr>
      <vt:lpstr>Contributions to Oral Health</vt:lpstr>
      <vt:lpstr>Tooth decay of preschoolers</vt:lpstr>
      <vt:lpstr>Significance of caries as an infectious disease? A change in perceptions</vt:lpstr>
      <vt:lpstr>Advances in technology: Importation of fluoride varnish</vt:lpstr>
      <vt:lpstr>What influences biological variables</vt:lpstr>
      <vt:lpstr>Patient-centered Oral Health Care</vt:lpstr>
      <vt:lpstr>Patient-centered Care</vt:lpstr>
      <vt:lpstr>All preschoolers need  patient-centered oral health care</vt:lpstr>
      <vt:lpstr>Oral Health “Dream Team”</vt:lpstr>
      <vt:lpstr>Dentists still have a key role </vt:lpstr>
      <vt:lpstr>Barriers to Integration</vt:lpstr>
      <vt:lpstr>Conclusions</vt:lpstr>
      <vt:lpstr>Slide 35</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pab0</dc:creator>
  <cp:lastModifiedBy>Maas</cp:lastModifiedBy>
  <cp:revision>602</cp:revision>
  <dcterms:created xsi:type="dcterms:W3CDTF">2000-04-19T17:03:44Z</dcterms:created>
  <dcterms:modified xsi:type="dcterms:W3CDTF">2012-04-13T02:31:11Z</dcterms:modified>
</cp:coreProperties>
</file>