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3" r:id="rId7"/>
    <p:sldId id="261" r:id="rId8"/>
    <p:sldId id="258" r:id="rId9"/>
    <p:sldId id="291" r:id="rId10"/>
    <p:sldId id="264" r:id="rId11"/>
    <p:sldId id="292" r:id="rId12"/>
    <p:sldId id="265" r:id="rId13"/>
    <p:sldId id="293" r:id="rId14"/>
    <p:sldId id="266" r:id="rId15"/>
    <p:sldId id="294" r:id="rId16"/>
    <p:sldId id="267" r:id="rId17"/>
    <p:sldId id="295" r:id="rId18"/>
    <p:sldId id="268" r:id="rId19"/>
    <p:sldId id="296" r:id="rId20"/>
    <p:sldId id="269" r:id="rId21"/>
    <p:sldId id="297" r:id="rId22"/>
    <p:sldId id="270" r:id="rId23"/>
    <p:sldId id="298" r:id="rId24"/>
    <p:sldId id="271" r:id="rId25"/>
    <p:sldId id="300" r:id="rId26"/>
    <p:sldId id="272" r:id="rId27"/>
    <p:sldId id="299" r:id="rId28"/>
    <p:sldId id="273" r:id="rId29"/>
    <p:sldId id="301" r:id="rId30"/>
    <p:sldId id="279" r:id="rId31"/>
    <p:sldId id="302" r:id="rId32"/>
    <p:sldId id="280" r:id="rId33"/>
    <p:sldId id="303" r:id="rId34"/>
    <p:sldId id="281" r:id="rId35"/>
    <p:sldId id="304" r:id="rId36"/>
    <p:sldId id="282" r:id="rId37"/>
    <p:sldId id="305" r:id="rId38"/>
    <p:sldId id="283" r:id="rId39"/>
    <p:sldId id="306" r:id="rId40"/>
    <p:sldId id="284" r:id="rId41"/>
    <p:sldId id="307" r:id="rId42"/>
    <p:sldId id="285" r:id="rId43"/>
    <p:sldId id="308" r:id="rId44"/>
    <p:sldId id="286" r:id="rId45"/>
    <p:sldId id="309" r:id="rId46"/>
    <p:sldId id="287" r:id="rId47"/>
    <p:sldId id="310" r:id="rId48"/>
    <p:sldId id="288" r:id="rId49"/>
    <p:sldId id="311" r:id="rId50"/>
    <p:sldId id="289" r:id="rId51"/>
    <p:sldId id="312" r:id="rId52"/>
    <p:sldId id="290" r:id="rId53"/>
    <p:sldId id="313" r:id="rId54"/>
    <p:sldId id="274"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56" autoAdjust="0"/>
  </p:normalViewPr>
  <p:slideViewPr>
    <p:cSldViewPr>
      <p:cViewPr varScale="1">
        <p:scale>
          <a:sx n="120" d="100"/>
          <a:sy n="120" d="100"/>
        </p:scale>
        <p:origin x="-128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ED768-0773-44D1-905F-BF242AFD72FA}"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ED768-0773-44D1-905F-BF242AFD72FA}"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ED768-0773-44D1-905F-BF242AFD72FA}"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ED768-0773-44D1-905F-BF242AFD72FA}"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ED768-0773-44D1-905F-BF242AFD72FA}"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ED768-0773-44D1-905F-BF242AFD72FA}" type="datetimeFigureOut">
              <a:rPr lang="en-US" smtClean="0"/>
              <a:pPr/>
              <a:t>4/6/2012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ED768-0773-44D1-905F-BF242AFD72FA}" type="datetimeFigureOut">
              <a:rPr lang="en-US" smtClean="0"/>
              <a:pPr/>
              <a:t>4/6/2012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ED768-0773-44D1-905F-BF242AFD72FA}" type="datetimeFigureOut">
              <a:rPr lang="en-US" smtClean="0"/>
              <a:pPr/>
              <a:t>4/6/2012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ED768-0773-44D1-905F-BF242AFD72FA}" type="datetimeFigureOut">
              <a:rPr lang="en-US" smtClean="0"/>
              <a:pPr/>
              <a:t>4/6/2012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ED768-0773-44D1-905F-BF242AFD72FA}" type="datetimeFigureOut">
              <a:rPr lang="en-US" smtClean="0"/>
              <a:pPr/>
              <a:t>4/6/2012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ED768-0773-44D1-905F-BF242AFD72FA}" type="datetimeFigureOut">
              <a:rPr lang="en-US" smtClean="0"/>
              <a:pPr/>
              <a:t>4/6/2012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F0A9E-8730-46B1-A724-14E5809D60F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ED768-0773-44D1-905F-BF242AFD72FA}" type="datetimeFigureOut">
              <a:rPr lang="en-US" smtClean="0"/>
              <a:pPr/>
              <a:t>4/6/2012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F0A9E-8730-46B1-A724-14E5809D60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http://upload.wikimedia.org/wikipedia/commons/thumb/3/3c/Rainy_Blue_Ridge-27527.jpg/350px-Rainy_Blue_Ridge-27527.jpg"/>
          <p:cNvPicPr>
            <a:picLocks noChangeAspect="1" noChangeArrowheads="1"/>
          </p:cNvPicPr>
          <p:nvPr/>
        </p:nvPicPr>
        <p:blipFill>
          <a:blip r:embed="rId2" cstate="print"/>
          <a:srcRect/>
          <a:stretch>
            <a:fillRect/>
          </a:stretch>
        </p:blipFill>
        <p:spPr bwMode="auto">
          <a:xfrm>
            <a:off x="304800" y="685800"/>
            <a:ext cx="8646434" cy="5410200"/>
          </a:xfrm>
          <a:prstGeom prst="rect">
            <a:avLst/>
          </a:prstGeom>
          <a:noFill/>
        </p:spPr>
      </p:pic>
      <p:sp>
        <p:nvSpPr>
          <p:cNvPr id="3" name="Subtitle 2"/>
          <p:cNvSpPr>
            <a:spLocks noGrp="1"/>
          </p:cNvSpPr>
          <p:nvPr>
            <p:ph type="subTitle" idx="1"/>
          </p:nvPr>
        </p:nvSpPr>
        <p:spPr>
          <a:xfrm>
            <a:off x="914400" y="914400"/>
            <a:ext cx="7543800" cy="4724400"/>
          </a:xfrm>
        </p:spPr>
        <p:txBody>
          <a:bodyPr>
            <a:normAutofit fontScale="77500" lnSpcReduction="20000"/>
          </a:bodyPr>
          <a:lstStyle/>
          <a:p>
            <a:endParaRPr lang="en-US" sz="3100" b="1" dirty="0" smtClean="0"/>
          </a:p>
          <a:p>
            <a:r>
              <a:rPr lang="en-US" sz="3100" b="1" dirty="0" smtClean="0">
                <a:solidFill>
                  <a:schemeClr val="accent3">
                    <a:lumMod val="75000"/>
                  </a:schemeClr>
                </a:solidFill>
              </a:rPr>
              <a:t>Evolving </a:t>
            </a:r>
            <a:r>
              <a:rPr lang="en-US" sz="3100" b="1" dirty="0">
                <a:solidFill>
                  <a:schemeClr val="accent3">
                    <a:lumMod val="75000"/>
                  </a:schemeClr>
                </a:solidFill>
              </a:rPr>
              <a:t>Oral Health </a:t>
            </a:r>
            <a:r>
              <a:rPr lang="en-US" sz="3100" b="1" dirty="0" smtClean="0">
                <a:solidFill>
                  <a:schemeClr val="accent3">
                    <a:lumMod val="75000"/>
                  </a:schemeClr>
                </a:solidFill>
              </a:rPr>
              <a:t>Models:</a:t>
            </a:r>
          </a:p>
          <a:p>
            <a:r>
              <a:rPr lang="en-US" sz="3100" b="1" dirty="0" smtClean="0">
                <a:solidFill>
                  <a:schemeClr val="accent3">
                    <a:lumMod val="75000"/>
                  </a:schemeClr>
                </a:solidFill>
              </a:rPr>
              <a:t>Lesson </a:t>
            </a:r>
            <a:r>
              <a:rPr lang="en-US" sz="3100" b="1" dirty="0">
                <a:solidFill>
                  <a:schemeClr val="accent3">
                    <a:lumMod val="75000"/>
                  </a:schemeClr>
                </a:solidFill>
              </a:rPr>
              <a:t>Learned from Behavioral Health</a:t>
            </a:r>
          </a:p>
          <a:p>
            <a:r>
              <a:rPr lang="en-US" sz="3100" b="1" dirty="0">
                <a:solidFill>
                  <a:schemeClr val="accent3">
                    <a:lumMod val="75000"/>
                  </a:schemeClr>
                </a:solidFill>
              </a:rPr>
              <a:t> </a:t>
            </a:r>
          </a:p>
          <a:p>
            <a:r>
              <a:rPr lang="en-US" sz="3100" b="1" dirty="0">
                <a:solidFill>
                  <a:schemeClr val="accent3">
                    <a:lumMod val="75000"/>
                  </a:schemeClr>
                </a:solidFill>
              </a:rPr>
              <a:t>Richard L. Munger, Ph.D.</a:t>
            </a:r>
          </a:p>
          <a:p>
            <a:r>
              <a:rPr lang="en-US" sz="3100" b="1" dirty="0">
                <a:solidFill>
                  <a:schemeClr val="accent3">
                    <a:lumMod val="75000"/>
                  </a:schemeClr>
                </a:solidFill>
              </a:rPr>
              <a:t> </a:t>
            </a:r>
          </a:p>
          <a:p>
            <a:r>
              <a:rPr lang="en-US" sz="3100" b="1" dirty="0">
                <a:solidFill>
                  <a:schemeClr val="accent3">
                    <a:lumMod val="75000"/>
                  </a:schemeClr>
                </a:solidFill>
              </a:rPr>
              <a:t> </a:t>
            </a:r>
          </a:p>
          <a:p>
            <a:r>
              <a:rPr lang="en-US" sz="3100" b="1" dirty="0" err="1">
                <a:solidFill>
                  <a:schemeClr val="accent3">
                    <a:lumMod val="75000"/>
                  </a:schemeClr>
                </a:solidFill>
              </a:rPr>
              <a:t>Grantmakers</a:t>
            </a:r>
            <a:r>
              <a:rPr lang="en-US" sz="3100" b="1" dirty="0">
                <a:solidFill>
                  <a:schemeClr val="accent3">
                    <a:lumMod val="75000"/>
                  </a:schemeClr>
                </a:solidFill>
              </a:rPr>
              <a:t> In Health’s 2012 Oral Health Issue Dialogue</a:t>
            </a:r>
          </a:p>
          <a:p>
            <a:r>
              <a:rPr lang="en-US" sz="3100" b="1" dirty="0">
                <a:solidFill>
                  <a:schemeClr val="accent3">
                    <a:lumMod val="75000"/>
                  </a:schemeClr>
                </a:solidFill>
              </a:rPr>
              <a:t>Returning the Mouth to the </a:t>
            </a:r>
            <a:r>
              <a:rPr lang="en-US" sz="3100" b="1" dirty="0" smtClean="0">
                <a:solidFill>
                  <a:schemeClr val="accent3">
                    <a:lumMod val="75000"/>
                  </a:schemeClr>
                </a:solidFill>
              </a:rPr>
              <a:t>Body:</a:t>
            </a:r>
          </a:p>
          <a:p>
            <a:r>
              <a:rPr lang="en-US" sz="3100" b="1" dirty="0" smtClean="0">
                <a:solidFill>
                  <a:schemeClr val="accent3">
                    <a:lumMod val="75000"/>
                  </a:schemeClr>
                </a:solidFill>
              </a:rPr>
              <a:t>Integrating </a:t>
            </a:r>
            <a:r>
              <a:rPr lang="en-US" sz="3100" b="1" dirty="0">
                <a:solidFill>
                  <a:schemeClr val="accent3">
                    <a:lumMod val="75000"/>
                  </a:schemeClr>
                </a:solidFill>
              </a:rPr>
              <a:t>Oral Health and Primary Care</a:t>
            </a:r>
          </a:p>
          <a:p>
            <a:r>
              <a:rPr lang="en-US" sz="3100" b="1" dirty="0">
                <a:solidFill>
                  <a:schemeClr val="accent3">
                    <a:lumMod val="75000"/>
                  </a:schemeClr>
                </a:solidFill>
              </a:rPr>
              <a:t>April 17, 2012</a:t>
            </a:r>
          </a:p>
          <a:p>
            <a:r>
              <a:rPr lang="en-US" sz="3100" b="1" dirty="0">
                <a:solidFill>
                  <a:schemeClr val="accent3">
                    <a:lumMod val="75000"/>
                  </a:schemeClr>
                </a:solidFill>
              </a:rPr>
              <a:t>Barbara Jordan Conference Center, Washington, DC</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752600"/>
                <a:gridCol w="26404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2.   Curbside consultation</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dirty="0" smtClean="0">
                          <a:latin typeface="Calibri"/>
                          <a:ea typeface="Calibri"/>
                          <a:cs typeface="Arial"/>
                        </a:rPr>
                        <a:t>“</a:t>
                      </a:r>
                      <a:r>
                        <a:rPr lang="en-US" sz="2000" kern="1200" dirty="0" smtClean="0">
                          <a:solidFill>
                            <a:schemeClr val="tx1"/>
                          </a:solidFill>
                          <a:latin typeface="+mn-lt"/>
                          <a:ea typeface="+mn-ea"/>
                          <a:cs typeface="+mn-cs"/>
                        </a:rPr>
                        <a:t>(In the clinic break-room) “Bob, I saw a woman today who has failed to get relief from 3 different anti-depressants. Any ideas?”</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Co-location allows for informal consultations between physician and behavioral health specialist</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752600"/>
                <a:gridCol w="26404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2.   Curbside consultation</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dirty="0" smtClean="0">
                          <a:latin typeface="Calibri"/>
                          <a:ea typeface="Calibri"/>
                          <a:cs typeface="Arial"/>
                        </a:rPr>
                        <a:t>“</a:t>
                      </a:r>
                      <a:r>
                        <a:rPr lang="en-US" sz="2000" kern="1200" dirty="0" smtClean="0">
                          <a:solidFill>
                            <a:schemeClr val="tx1"/>
                          </a:solidFill>
                          <a:latin typeface="+mn-lt"/>
                          <a:ea typeface="+mn-ea"/>
                          <a:cs typeface="+mn-cs"/>
                        </a:rPr>
                        <a:t>(In the clinic break-room) “Bob, I saw a woman today who has failed to get relief from 3 different anti-depressants. Any ideas?”</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Co-location allows for informal consultations between physician and behavioral health specialist</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(In clinic break-room) “Ned, a patient came in today for a routine cleaning and exam. She has mitral-valve </a:t>
                      </a:r>
                      <a:r>
                        <a:rPr lang="en-US" sz="2000" kern="1200" dirty="0" err="1" smtClean="0">
                          <a:solidFill>
                            <a:schemeClr val="tx1"/>
                          </a:solidFill>
                          <a:latin typeface="+mn-lt"/>
                          <a:ea typeface="+mn-ea"/>
                          <a:cs typeface="+mn-cs"/>
                        </a:rPr>
                        <a:t>prolapse</a:t>
                      </a:r>
                      <a:r>
                        <a:rPr lang="en-US" sz="2000" kern="1200" dirty="0" smtClean="0">
                          <a:solidFill>
                            <a:schemeClr val="tx1"/>
                          </a:solidFill>
                          <a:latin typeface="+mn-lt"/>
                          <a:ea typeface="+mn-ea"/>
                          <a:cs typeface="+mn-cs"/>
                        </a:rPr>
                        <a:t> but says that she no longer needs to pre-medicate because of only trace regurgitation. Sounds like they have changed the standard. What do you guys recommend?”</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Co-locations allows for informal consultations between health and dental professionals.</a:t>
                      </a:r>
                      <a:endParaRPr lang="en-US" sz="2000" kern="1200" dirty="0">
                        <a:solidFill>
                          <a:schemeClr val="tx1"/>
                        </a:solidFill>
                        <a:latin typeface="+mn-lt"/>
                        <a:ea typeface="+mn-ea"/>
                        <a:cs typeface="+mn-cs"/>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752600"/>
                <a:gridCol w="26404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3.</a:t>
                      </a:r>
                      <a:r>
                        <a:rPr lang="en-US" sz="200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Warm handoff</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r>
                        <a:rPr lang="en-US" sz="1800" b="0" dirty="0">
                          <a:solidFill>
                            <a:schemeClr val="tx1"/>
                          </a:solidFill>
                          <a:latin typeface="Calibri"/>
                          <a:ea typeface="Calibri"/>
                          <a:cs typeface="Times New Roman"/>
                        </a:rPr>
                        <a:t>“This is Jim; he is a member of our health care team and has a lot of experience with stress. Since you’ve been feeling so upset and down lately, I’d like the two of you to talk, and then we’ll get back together and come up with a plan</a:t>
                      </a:r>
                      <a:r>
                        <a:rPr lang="en-US" sz="1800" b="0" dirty="0" smtClean="0">
                          <a:solidFill>
                            <a:schemeClr val="tx1"/>
                          </a:solidFill>
                          <a:latin typeface="Calibri"/>
                          <a:ea typeface="Calibri"/>
                          <a:cs typeface="Times New Roman"/>
                        </a:rPr>
                        <a:t>.”</a:t>
                      </a:r>
                    </a:p>
                    <a:p>
                      <a:pPr marL="0" marR="0">
                        <a:spcBef>
                          <a:spcPts val="0"/>
                        </a:spcBef>
                        <a:spcAft>
                          <a:spcPts val="0"/>
                        </a:spcAft>
                      </a:pPr>
                      <a:endParaRPr lang="en-US" sz="1800" b="0" dirty="0">
                        <a:solidFill>
                          <a:schemeClr val="tx1"/>
                        </a:solidFill>
                        <a:latin typeface="Century Gothic"/>
                        <a:ea typeface="Calibri"/>
                        <a:cs typeface="Times New Roman"/>
                      </a:endParaRPr>
                    </a:p>
                    <a:p>
                      <a:pPr marL="0" marR="0">
                        <a:spcBef>
                          <a:spcPts val="0"/>
                        </a:spcBef>
                        <a:spcAft>
                          <a:spcPts val="0"/>
                        </a:spcAft>
                      </a:pPr>
                      <a:r>
                        <a:rPr lang="en-US" sz="1800" b="0" dirty="0">
                          <a:solidFill>
                            <a:schemeClr val="tx1"/>
                          </a:solidFill>
                          <a:latin typeface="Calibri"/>
                          <a:ea typeface="Calibri"/>
                          <a:cs typeface="Times New Roman"/>
                        </a:rPr>
                        <a:t>Co-location allows the physician to directly introduce the patient to the behavioral health specialist.</a:t>
                      </a:r>
                      <a:endParaRPr lang="en-US" sz="1800" b="0" dirty="0">
                        <a:solidFill>
                          <a:schemeClr val="tx1"/>
                        </a:solidFill>
                        <a:latin typeface="Century Gothic"/>
                        <a:ea typeface="Calibri"/>
                        <a:cs typeface="Times New Roman"/>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752600"/>
                <a:gridCol w="26404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3.</a:t>
                      </a:r>
                      <a:r>
                        <a:rPr lang="en-US" sz="200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Warm handoff</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r>
                        <a:rPr lang="en-US" sz="1800" b="0" dirty="0">
                          <a:solidFill>
                            <a:schemeClr val="tx1"/>
                          </a:solidFill>
                          <a:latin typeface="Calibri"/>
                          <a:ea typeface="Calibri"/>
                          <a:cs typeface="Times New Roman"/>
                        </a:rPr>
                        <a:t>“This is Jim; he is a member of our health care team and has a lot of experience with stress. Since you’ve been feeling so upset and down lately, I’d like the two of you to talk, and then we’ll get back together and come up with a plan</a:t>
                      </a:r>
                      <a:r>
                        <a:rPr lang="en-US" sz="1800" b="0" dirty="0" smtClean="0">
                          <a:solidFill>
                            <a:schemeClr val="tx1"/>
                          </a:solidFill>
                          <a:latin typeface="Calibri"/>
                          <a:ea typeface="Calibri"/>
                          <a:cs typeface="Times New Roman"/>
                        </a:rPr>
                        <a:t>.”</a:t>
                      </a:r>
                    </a:p>
                    <a:p>
                      <a:pPr marL="0" marR="0">
                        <a:spcBef>
                          <a:spcPts val="0"/>
                        </a:spcBef>
                        <a:spcAft>
                          <a:spcPts val="0"/>
                        </a:spcAft>
                      </a:pPr>
                      <a:endParaRPr lang="en-US" sz="1800" b="0" dirty="0">
                        <a:solidFill>
                          <a:schemeClr val="tx1"/>
                        </a:solidFill>
                        <a:latin typeface="Century Gothic"/>
                        <a:ea typeface="Calibri"/>
                        <a:cs typeface="Times New Roman"/>
                      </a:endParaRPr>
                    </a:p>
                    <a:p>
                      <a:pPr marL="0" marR="0">
                        <a:spcBef>
                          <a:spcPts val="0"/>
                        </a:spcBef>
                        <a:spcAft>
                          <a:spcPts val="0"/>
                        </a:spcAft>
                      </a:pPr>
                      <a:r>
                        <a:rPr lang="en-US" sz="1800" b="0" dirty="0">
                          <a:solidFill>
                            <a:schemeClr val="tx1"/>
                          </a:solidFill>
                          <a:latin typeface="Calibri"/>
                          <a:ea typeface="Calibri"/>
                          <a:cs typeface="Times New Roman"/>
                        </a:rPr>
                        <a:t>Co-location allows the physician to directly introduce the patient to the behavioral health specialist.</a:t>
                      </a:r>
                      <a:endParaRPr lang="en-US" sz="1800" b="0" dirty="0">
                        <a:solidFill>
                          <a:schemeClr val="tx1"/>
                        </a:solidFill>
                        <a:latin typeface="Century Gothic"/>
                        <a:ea typeface="Calibri"/>
                        <a:cs typeface="Times New Roman"/>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“Dr. Smith would like Donny’s teeth examined by the dentist. Did he talk to you about that? Great. The clinic is on the second floor. I’ll walk up with you and help you make the appointment right now.”</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Co-location allows the physician (or other primary care staff) to directly introduce the patient to the dental specialist, or to otherwise facilitate the linkage.</a:t>
                      </a:r>
                      <a:endParaRPr lang="en-US" sz="2000" kern="1200" dirty="0">
                        <a:solidFill>
                          <a:schemeClr val="tx1"/>
                        </a:solidFill>
                        <a:latin typeface="+mn-lt"/>
                        <a:ea typeface="+mn-ea"/>
                        <a:cs typeface="+mn-cs"/>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752600"/>
                <a:gridCol w="26404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4.</a:t>
                      </a:r>
                      <a:r>
                        <a:rPr lang="en-US" sz="200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SBIRT - Screening, Brief Intervention, and Referral to Treatment</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“Have you ever felt you needed to cut down on your drinking?”</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Screening, Brief Intervention, and Referral to Treatment (SBIRT) is an evidenced based practice in primary care, with number of widely used interventions for behavioral health.</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endParaRPr lang="en-US" sz="2000" b="0" dirty="0">
                        <a:solidFill>
                          <a:schemeClr val="tx1"/>
                        </a:solidFill>
                        <a:latin typeface="+mn-lt"/>
                        <a:ea typeface="Calibri"/>
                        <a:cs typeface="Times New Roman"/>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752600"/>
                <a:gridCol w="26404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4.</a:t>
                      </a:r>
                      <a:r>
                        <a:rPr lang="en-US" sz="200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SBIRT - Screening, Brief Intervention, and Referral to Treatment</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“Have you ever felt you needed to cut down on your drinking?”</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Screening, Brief Intervention, and Referral to Treatment (SBIRT) is an evidenced based practice in primary care, with number of widely used interventions for behavioral health.</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r>
                        <a:rPr lang="en-US" sz="2000" b="0" dirty="0">
                          <a:solidFill>
                            <a:schemeClr val="tx1"/>
                          </a:solidFill>
                          <a:latin typeface="+mn-lt"/>
                          <a:ea typeface="Calibri"/>
                          <a:cs typeface="Times New Roman"/>
                        </a:rPr>
                        <a:t>“Do you use a bottle with Carrie when she is in bed</a:t>
                      </a:r>
                      <a:r>
                        <a:rPr lang="en-US" sz="2000" b="0" dirty="0" smtClean="0">
                          <a:solidFill>
                            <a:schemeClr val="tx1"/>
                          </a:solidFill>
                          <a:latin typeface="+mn-lt"/>
                          <a:ea typeface="Calibri"/>
                          <a:cs typeface="Times New Roman"/>
                        </a:rPr>
                        <a:t>?”</a:t>
                      </a:r>
                    </a:p>
                    <a:p>
                      <a:pPr marL="0" marR="0">
                        <a:spcBef>
                          <a:spcPts val="0"/>
                        </a:spcBef>
                        <a:spcAft>
                          <a:spcPts val="0"/>
                        </a:spcAft>
                      </a:pPr>
                      <a:endParaRPr lang="en-US" sz="2000" b="0" dirty="0">
                        <a:solidFill>
                          <a:schemeClr val="tx1"/>
                        </a:solidFill>
                        <a:latin typeface="+mn-lt"/>
                        <a:ea typeface="Calibri"/>
                        <a:cs typeface="Times New Roman"/>
                      </a:endParaRPr>
                    </a:p>
                    <a:p>
                      <a:pPr marL="0" marR="0">
                        <a:spcBef>
                          <a:spcPts val="0"/>
                        </a:spcBef>
                        <a:spcAft>
                          <a:spcPts val="0"/>
                        </a:spcAft>
                      </a:pPr>
                      <a:r>
                        <a:rPr lang="en-US" sz="2000" b="0" dirty="0">
                          <a:solidFill>
                            <a:schemeClr val="tx1"/>
                          </a:solidFill>
                          <a:latin typeface="+mn-lt"/>
                          <a:ea typeface="Calibri"/>
                          <a:cs typeface="Times New Roman"/>
                        </a:rPr>
                        <a:t>SBIRT is highly applicable to oral health in primary care.</a:t>
                      </a: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752600"/>
                <a:gridCol w="26404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5.</a:t>
                      </a:r>
                      <a:r>
                        <a:rPr lang="en-US" sz="200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Transfer of trust </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“Sure, doc, if you think that talking to your assistant will help, send him in.”</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Engagement in behavioral health services is enhanced because most patients trust their doctors, want them to address a wide range of their health issues, and if referred, that trust is often transferred to the referral provider.</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b="0" dirty="0">
                        <a:solidFill>
                          <a:schemeClr val="tx1"/>
                        </a:solidFill>
                        <a:latin typeface="+mn-lt"/>
                        <a:ea typeface="Calibri"/>
                        <a:cs typeface="Times New Roman"/>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752600"/>
                <a:gridCol w="26404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5.</a:t>
                      </a:r>
                      <a:r>
                        <a:rPr lang="en-US" sz="200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Transfer of trust </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“Sure, doc, if you think that talking to your assistant will help, send him in.”</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Engagement in behavioral health services is enhanced because most patients trust their doctors, want them to address a wide range of their health issues, and if referred, that trust is often transferred to the referral provider.</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“I’d like you to have Eric’s teeth examined by our dentist. He’s a good partner and you can be sure he’ll be gentle.”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Engagement in oral health services is enhanced because most patients trust their doctors, want them to address a wide range of their health issues, and if referred, that trust is often transferred to the referral provider.</a:t>
                      </a:r>
                      <a:endParaRPr lang="en-US" sz="2000" b="0" dirty="0">
                        <a:solidFill>
                          <a:schemeClr val="tx1"/>
                        </a:solidFill>
                        <a:latin typeface="+mn-lt"/>
                        <a:ea typeface="Calibri"/>
                        <a:cs typeface="Times New Roman"/>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6.</a:t>
                      </a:r>
                      <a:r>
                        <a:rPr lang="en-US" sz="200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Cultural immersion” enhances effectiveness</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“I used to think that a patient with bipolar had to be treated by a psychiatrist, but with support by you, and with the patient relatively stable, I can do it.”</a:t>
                      </a:r>
                    </a:p>
                    <a:p>
                      <a:r>
                        <a:rPr lang="en-US" sz="2000" b="1" kern="1200" dirty="0" smtClean="0">
                          <a:solidFill>
                            <a:schemeClr val="tx1"/>
                          </a:solidFill>
                          <a:latin typeface="+mn-lt"/>
                          <a:ea typeface="+mn-ea"/>
                          <a:cs typeface="+mn-cs"/>
                        </a:rPr>
                        <a:t> </a:t>
                      </a:r>
                      <a:endParaRPr lang="en-US" sz="2000" kern="1200" dirty="0" smtClean="0">
                        <a:solidFill>
                          <a:schemeClr val="tx1"/>
                        </a:solidFill>
                        <a:latin typeface="+mn-lt"/>
                        <a:ea typeface="+mn-ea"/>
                        <a:cs typeface="+mn-cs"/>
                      </a:endParaRPr>
                    </a:p>
                    <a:p>
                      <a:r>
                        <a:rPr lang="en-US" sz="2000" kern="1200" dirty="0" smtClean="0">
                          <a:solidFill>
                            <a:schemeClr val="tx1"/>
                          </a:solidFill>
                          <a:latin typeface="+mn-lt"/>
                          <a:ea typeface="+mn-ea"/>
                          <a:cs typeface="+mn-cs"/>
                        </a:rPr>
                        <a:t>Collaboration enhances each professional’s knowledge of the other’s field.</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6.</a:t>
                      </a:r>
                      <a:r>
                        <a:rPr lang="en-US" sz="200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Cultural immersion” enhances effectiveness</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“I used to think that a patient with bipolar had to be treated by a psychiatrist, but with support by you, and with the patient relatively stable, I can do it.”</a:t>
                      </a:r>
                    </a:p>
                    <a:p>
                      <a:r>
                        <a:rPr lang="en-US" sz="2000" b="1" kern="1200" dirty="0" smtClean="0">
                          <a:solidFill>
                            <a:schemeClr val="tx1"/>
                          </a:solidFill>
                          <a:latin typeface="+mn-lt"/>
                          <a:ea typeface="+mn-ea"/>
                          <a:cs typeface="+mn-cs"/>
                        </a:rPr>
                        <a:t> </a:t>
                      </a:r>
                      <a:endParaRPr lang="en-US" sz="2000" kern="1200" dirty="0" smtClean="0">
                        <a:solidFill>
                          <a:schemeClr val="tx1"/>
                        </a:solidFill>
                        <a:latin typeface="+mn-lt"/>
                        <a:ea typeface="+mn-ea"/>
                        <a:cs typeface="+mn-cs"/>
                      </a:endParaRPr>
                    </a:p>
                    <a:p>
                      <a:r>
                        <a:rPr lang="en-US" sz="2000" kern="1200" dirty="0" smtClean="0">
                          <a:solidFill>
                            <a:schemeClr val="tx1"/>
                          </a:solidFill>
                          <a:latin typeface="+mn-lt"/>
                          <a:ea typeface="+mn-ea"/>
                          <a:cs typeface="+mn-cs"/>
                        </a:rPr>
                        <a:t>Collaboration enhances each professional’s knowledge of the other’s field.</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“I used to think that a patient with dental disease had to be treated by a dentist.”</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Collaboration enhances each professional’s knowledge of the other’s field.</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0" y="1066800"/>
          <a:ext cx="7162800" cy="5410200"/>
        </p:xfrm>
        <a:graphic>
          <a:graphicData uri="http://schemas.openxmlformats.org/drawingml/2006/table">
            <a:tbl>
              <a:tblPr/>
              <a:tblGrid>
                <a:gridCol w="1371600"/>
                <a:gridCol w="5791200"/>
              </a:tblGrid>
              <a:tr h="566513">
                <a:tc>
                  <a:txBody>
                    <a:bodyPr/>
                    <a:lstStyle/>
                    <a:p>
                      <a:pPr marL="228600" marR="0" indent="-228600" algn="ctr">
                        <a:spcBef>
                          <a:spcPts val="0"/>
                        </a:spcBef>
                        <a:spcAft>
                          <a:spcPts val="0"/>
                        </a:spcAft>
                        <a:buFont typeface="+mj-lt"/>
                        <a:buAutoNum type="arabicPeriod"/>
                      </a:pPr>
                      <a:endParaRPr lang="en-US" sz="1200" dirty="0">
                        <a:latin typeface="Century Gothic"/>
                        <a:ea typeface="Calibri"/>
                        <a:cs typeface="Times New Roman"/>
                      </a:endParaRPr>
                    </a:p>
                    <a:p>
                      <a:pPr marL="228600" marR="0" indent="-228600" algn="ctr">
                        <a:spcBef>
                          <a:spcPts val="0"/>
                        </a:spcBef>
                        <a:spcAft>
                          <a:spcPts val="0"/>
                        </a:spcAft>
                        <a:buFont typeface="+mj-lt"/>
                        <a:buNone/>
                      </a:pPr>
                      <a:r>
                        <a:rPr lang="en-US" sz="1200" b="1" dirty="0">
                          <a:latin typeface="Calibri"/>
                          <a:ea typeface="Calibri"/>
                          <a:cs typeface="Times New Roman"/>
                        </a:rPr>
                        <a:t>Model</a:t>
                      </a:r>
                      <a:endParaRPr lang="en-US" sz="12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1200" b="1" dirty="0" smtClean="0">
                        <a:latin typeface="Calibri"/>
                        <a:ea typeface="Calibri"/>
                        <a:cs typeface="Times New Roman"/>
                      </a:endParaRPr>
                    </a:p>
                    <a:p>
                      <a:pPr marL="0" marR="0" algn="ctr">
                        <a:spcBef>
                          <a:spcPts val="0"/>
                        </a:spcBef>
                        <a:spcAft>
                          <a:spcPts val="0"/>
                        </a:spcAft>
                      </a:pPr>
                      <a:r>
                        <a:rPr lang="en-US" sz="1200" b="1" dirty="0" smtClean="0">
                          <a:latin typeface="Calibri"/>
                          <a:ea typeface="Calibri"/>
                          <a:cs typeface="Times New Roman"/>
                        </a:rPr>
                        <a:t>Description</a:t>
                      </a:r>
                      <a:endParaRPr lang="en-US" sz="12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1019723">
                <a:tc>
                  <a:txBody>
                    <a:bodyPr/>
                    <a:lstStyle/>
                    <a:p>
                      <a:pPr marL="342900" marR="0" lvl="0" indent="-342900">
                        <a:spcBef>
                          <a:spcPts val="0"/>
                        </a:spcBef>
                        <a:spcAft>
                          <a:spcPts val="0"/>
                        </a:spcAft>
                        <a:buFont typeface="+mj-lt"/>
                        <a:buAutoNum type="arabicPeriod"/>
                      </a:pPr>
                      <a:r>
                        <a:rPr lang="en-US" sz="1200" dirty="0">
                          <a:latin typeface="Calibri"/>
                          <a:ea typeface="Calibri"/>
                          <a:cs typeface="Arial"/>
                        </a:rPr>
                        <a:t>Collaboration Between Primary Care and Dentistry</a:t>
                      </a:r>
                      <a:endParaRPr lang="en-US" sz="12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342900" marR="0" lvl="0" indent="-342900">
                        <a:spcBef>
                          <a:spcPts val="0"/>
                        </a:spcBef>
                        <a:spcAft>
                          <a:spcPts val="0"/>
                        </a:spcAft>
                        <a:buFont typeface="Symbol"/>
                        <a:buChar char=""/>
                      </a:pPr>
                      <a:r>
                        <a:rPr lang="en-US" sz="1200" dirty="0">
                          <a:latin typeface="Calibri"/>
                          <a:ea typeface="Calibri"/>
                          <a:cs typeface="Times New Roman"/>
                        </a:rPr>
                        <a:t>Primary care and dental services are physically and operationally separate</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Differs from current practice because active collaboration is initiated</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Current referral system from primary care to dentistry is enhanced to ensure connection and communication.</a:t>
                      </a:r>
                      <a:endParaRPr lang="en-US" sz="12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764793">
                <a:tc>
                  <a:txBody>
                    <a:bodyPr/>
                    <a:lstStyle/>
                    <a:p>
                      <a:pPr marL="342900" marR="0" lvl="0" indent="-342900">
                        <a:spcBef>
                          <a:spcPts val="0"/>
                        </a:spcBef>
                        <a:spcAft>
                          <a:spcPts val="0"/>
                        </a:spcAft>
                        <a:buFont typeface="+mj-lt"/>
                        <a:buNone/>
                      </a:pPr>
                      <a:r>
                        <a:rPr lang="en-US" sz="1200" dirty="0" smtClean="0">
                          <a:latin typeface="Calibri"/>
                          <a:ea typeface="Calibri"/>
                          <a:cs typeface="Times New Roman"/>
                        </a:rPr>
                        <a:t>2.      Co-Located—Operationally </a:t>
                      </a:r>
                      <a:r>
                        <a:rPr lang="en-US" sz="1200" dirty="0">
                          <a:latin typeface="Calibri"/>
                          <a:ea typeface="Calibri"/>
                          <a:cs typeface="Times New Roman"/>
                        </a:rPr>
                        <a:t>Separate</a:t>
                      </a:r>
                      <a:endParaRPr lang="en-US" sz="12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200" dirty="0">
                          <a:latin typeface="Calibri"/>
                          <a:ea typeface="Calibri"/>
                          <a:cs typeface="Times New Roman"/>
                        </a:rPr>
                        <a:t>Primary care and dental services are in physical proximity but operationally separate</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There is enhanced engagement and communication because of proximity</a:t>
                      </a:r>
                      <a:endParaRPr lang="en-US" sz="12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784516">
                <a:tc>
                  <a:txBody>
                    <a:bodyPr/>
                    <a:lstStyle/>
                    <a:p>
                      <a:pPr marL="342900" marR="0" lvl="0" indent="-342900">
                        <a:spcBef>
                          <a:spcPts val="0"/>
                        </a:spcBef>
                        <a:spcAft>
                          <a:spcPts val="0"/>
                        </a:spcAft>
                        <a:buFont typeface="+mj-lt"/>
                        <a:buNone/>
                      </a:pPr>
                      <a:r>
                        <a:rPr lang="en-US" sz="1200" dirty="0" smtClean="0">
                          <a:latin typeface="Calibri"/>
                          <a:ea typeface="Calibri"/>
                          <a:cs typeface="Times New Roman"/>
                        </a:rPr>
                        <a:t>3.      Co-Located—Operationally </a:t>
                      </a:r>
                      <a:r>
                        <a:rPr lang="en-US" sz="1200" dirty="0">
                          <a:latin typeface="Calibri"/>
                          <a:ea typeface="Calibri"/>
                          <a:cs typeface="Times New Roman"/>
                        </a:rPr>
                        <a:t>Integrated</a:t>
                      </a:r>
                      <a:endParaRPr lang="en-US" sz="12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342900" marR="0" lvl="0" indent="-342900">
                        <a:spcBef>
                          <a:spcPts val="0"/>
                        </a:spcBef>
                        <a:spcAft>
                          <a:spcPts val="0"/>
                        </a:spcAft>
                        <a:buFont typeface="Symbol"/>
                        <a:buChar char=""/>
                      </a:pPr>
                      <a:r>
                        <a:rPr lang="en-US" sz="1200" dirty="0">
                          <a:latin typeface="Calibri"/>
                          <a:ea typeface="Calibri"/>
                          <a:cs typeface="Times New Roman"/>
                        </a:rPr>
                        <a:t>Primary care and dental services are in physical proximity and are operationally integrated</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Enhanced engagement and communication</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Both primary care and dental professionals have working knowledge of oral/systemic connections</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Referral protocols exist</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Medical and dental record system provides shared demographic and health information as well as common appointing process</a:t>
                      </a:r>
                      <a:endParaRPr lang="en-US" sz="12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274655">
                <a:tc>
                  <a:txBody>
                    <a:bodyPr/>
                    <a:lstStyle/>
                    <a:p>
                      <a:pPr marL="342900" marR="0" lvl="0" indent="-342900">
                        <a:spcBef>
                          <a:spcPts val="0"/>
                        </a:spcBef>
                        <a:spcAft>
                          <a:spcPts val="0"/>
                        </a:spcAft>
                        <a:buFont typeface="+mj-lt"/>
                        <a:buNone/>
                      </a:pPr>
                      <a:r>
                        <a:rPr lang="en-US" sz="1200" dirty="0" smtClean="0">
                          <a:latin typeface="Calibri"/>
                          <a:ea typeface="Calibri"/>
                          <a:cs typeface="Times New Roman"/>
                        </a:rPr>
                        <a:t>4.       Primary </a:t>
                      </a:r>
                      <a:r>
                        <a:rPr lang="en-US" sz="1200" dirty="0">
                          <a:latin typeface="Calibri"/>
                          <a:ea typeface="Calibri"/>
                          <a:cs typeface="Times New Roman"/>
                        </a:rPr>
                        <a:t>Care Oral Health Prevention by Health Professional</a:t>
                      </a:r>
                      <a:endParaRPr lang="en-US" sz="12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200" dirty="0">
                          <a:latin typeface="Calibri"/>
                          <a:ea typeface="Calibri"/>
                          <a:cs typeface="Times New Roman"/>
                        </a:rPr>
                        <a:t>Oral health prevention services are delivered at the primary care visit by primary care clinicians.</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Oral health is integrated into the disease management system of the practice</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Capacity for dental consultation is in place</a:t>
                      </a:r>
                      <a:endParaRPr lang="en-US" sz="1200" dirty="0">
                        <a:latin typeface="Century Gothic"/>
                        <a:ea typeface="Calibri"/>
                        <a:cs typeface="Times New Roman"/>
                      </a:endParaRPr>
                    </a:p>
                    <a:p>
                      <a:pPr marL="342900" marR="0" lvl="0" indent="-342900">
                        <a:spcBef>
                          <a:spcPts val="0"/>
                        </a:spcBef>
                        <a:spcAft>
                          <a:spcPts val="0"/>
                        </a:spcAft>
                        <a:buFont typeface="Symbol"/>
                        <a:buChar char=""/>
                      </a:pPr>
                      <a:r>
                        <a:rPr lang="en-US" sz="1200" dirty="0">
                          <a:latin typeface="Calibri"/>
                          <a:ea typeface="Calibri"/>
                          <a:cs typeface="Times New Roman"/>
                        </a:rPr>
                        <a:t>Referral system</a:t>
                      </a:r>
                      <a:endParaRPr lang="en-US" sz="12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990600" y="381000"/>
            <a:ext cx="7010400" cy="64633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Four Models of Oral Health Integration in Primary Care</a:t>
            </a:r>
            <a:endParaRPr kumimoji="0" lang="en-US"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7.</a:t>
                      </a:r>
                      <a:r>
                        <a:rPr lang="en-US" sz="200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Evidenced-based protocols</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Depression, alcohol abuse, motivational interviewing and a host of other clinical algorithms have been developed for the primary care setting and published in a dozen “toolkit” books.</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kern="1200" dirty="0" smtClean="0">
                          <a:solidFill>
                            <a:schemeClr val="tx1"/>
                          </a:solidFill>
                          <a:latin typeface="+mn-lt"/>
                          <a:ea typeface="+mn-ea"/>
                          <a:cs typeface="+mn-cs"/>
                        </a:rPr>
                        <a:t>7.</a:t>
                      </a:r>
                      <a:r>
                        <a:rPr lang="en-US" sz="200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Evidenced-based protocols</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Depression, alcohol abuse, motivational interviewing and a host of other clinical algorithms have been developed for the primary care setting and published in a dozen “toolkit” books.</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The Smiles for Life Curriculum is a national model, </a:t>
                      </a:r>
                      <a:r>
                        <a:rPr lang="en-US" sz="2000" kern="1200" dirty="0" err="1" smtClean="0">
                          <a:solidFill>
                            <a:schemeClr val="tx1"/>
                          </a:solidFill>
                          <a:latin typeface="+mn-lt"/>
                          <a:ea typeface="+mn-ea"/>
                          <a:cs typeface="+mn-cs"/>
                        </a:rPr>
                        <a:t>interprofessional</a:t>
                      </a:r>
                      <a:r>
                        <a:rPr lang="en-US" sz="2000" kern="1200" dirty="0" smtClean="0">
                          <a:solidFill>
                            <a:schemeClr val="tx1"/>
                          </a:solidFill>
                          <a:latin typeface="+mn-lt"/>
                          <a:ea typeface="+mn-ea"/>
                          <a:cs typeface="+mn-cs"/>
                        </a:rPr>
                        <a:t> resource for primary care clinicians to assist in addressing child, adult and geriatric patients. It has been endorsed by the professional associations of family medicine, pediatrics, nursing, physician assistants, and dentistry.</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8.</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Case coordination strategies</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(telephone) Mr. Atkins, I was calling to check on you and to see how the antidepressant medication was working for you. Have you had any problems adjusting to it?”</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Care coordination interventions can increase engagement and adherence, as well as be a source of patient education.</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8.</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Case coordination strategies</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(telephone) Mr. Atkins, I was calling to check on you and to see how the antidepressant medication was working for you. Have you had any problems adjusting to it?”</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Care coordination interventions can increase engagement and adherence, as well as be a source of patient education.</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(telephone) “Mrs. Jones, I was following up on your visit last week to see if the antibiotic that Dr. Griffith prescribed was helping your pain and to see if you had any trouble connecting with the dentist.”</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Care coordination interventions can increase engagement and adherence, as well as be a source of patient education.</a:t>
                      </a:r>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9.</a:t>
                      </a:r>
                      <a:r>
                        <a:rPr lang="en-US" sz="2000" b="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Effectiveness (because of the </a:t>
                      </a:r>
                      <a:r>
                        <a:rPr lang="en-US" sz="2000" u="sng" kern="1200" dirty="0" smtClean="0">
                          <a:solidFill>
                            <a:schemeClr val="tx1"/>
                          </a:solidFill>
                          <a:latin typeface="+mn-lt"/>
                          <a:ea typeface="+mn-ea"/>
                          <a:cs typeface="+mn-cs"/>
                        </a:rPr>
                        <a:t>bi-directional</a:t>
                      </a:r>
                      <a:r>
                        <a:rPr lang="en-US" sz="2000" kern="1200" dirty="0" smtClean="0">
                          <a:solidFill>
                            <a:schemeClr val="tx1"/>
                          </a:solidFill>
                          <a:latin typeface="+mn-lt"/>
                          <a:ea typeface="+mn-ea"/>
                          <a:cs typeface="+mn-cs"/>
                        </a:rPr>
                        <a:t> nature of disease)</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By addressing behavioral health issues, it makes the overall health intervention more effective, e.g., co-morbid depression in diabetics, or compliance issues</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9.</a:t>
                      </a:r>
                      <a:r>
                        <a:rPr lang="en-US" sz="2000" b="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Effectiveness (because of the </a:t>
                      </a:r>
                      <a:r>
                        <a:rPr lang="en-US" sz="2000" u="sng" kern="1200" dirty="0" smtClean="0">
                          <a:solidFill>
                            <a:schemeClr val="tx1"/>
                          </a:solidFill>
                          <a:latin typeface="+mn-lt"/>
                          <a:ea typeface="+mn-ea"/>
                          <a:cs typeface="+mn-cs"/>
                        </a:rPr>
                        <a:t>bi-directional</a:t>
                      </a:r>
                      <a:r>
                        <a:rPr lang="en-US" sz="2000" kern="1200" dirty="0" smtClean="0">
                          <a:solidFill>
                            <a:schemeClr val="tx1"/>
                          </a:solidFill>
                          <a:latin typeface="+mn-lt"/>
                          <a:ea typeface="+mn-ea"/>
                          <a:cs typeface="+mn-cs"/>
                        </a:rPr>
                        <a:t> nature of disease)</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By addressing behavioral health issues, it makes the overall health intervention more effective, e.g., co-morbid depression in diabetics, or compliance issues</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By addressing dental issues, other chronic disease issues may be more effective, for example, blood glucose control in diabetics.</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10.</a:t>
                      </a:r>
                      <a:r>
                        <a:rPr lang="en-US" sz="2000" b="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Leveraging</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By addressing behavioral health issues, this frees-up physicians’ time to see more patients.</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10.</a:t>
                      </a:r>
                      <a:r>
                        <a:rPr lang="en-US" sz="2000" b="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Leveraging</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By addressing behavioral health issues, this frees-up physicians’ time to see more patients.</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Patients with low risk don’t have to be seen as often by the dentist, thereby, leveraging the dentist’s time for patients who have disease. With access being such a problem, the efficient use of time enhances access.</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11.</a:t>
                      </a:r>
                      <a:r>
                        <a:rPr lang="en-US" sz="2000" b="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Medical cost off-set</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By addressing behavioral health issues, it reduces ER visits, inpatient, and outpatient overall health care visits.</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11.</a:t>
                      </a:r>
                      <a:r>
                        <a:rPr lang="en-US" sz="2000" b="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Medical cost off-set</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By addressing behavioral health issues, it reduces ER visits, inpatient, and outpatient overall health care visits.</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Early childhood carries can be eliminated and hospital operating room use for restorative care can be substantially reduced. </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676400"/>
          <a:ext cx="7848600" cy="4013200"/>
        </p:xfrm>
        <a:graphic>
          <a:graphicData uri="http://schemas.openxmlformats.org/drawingml/2006/table">
            <a:tbl>
              <a:tblPr/>
              <a:tblGrid>
                <a:gridCol w="2133600"/>
                <a:gridCol w="5715000"/>
              </a:tblGrid>
              <a:tr h="4013200">
                <a:tc>
                  <a:txBody>
                    <a:bodyPr/>
                    <a:lstStyle/>
                    <a:p>
                      <a:pPr marL="342900" marR="0" lvl="0" indent="-342900">
                        <a:spcBef>
                          <a:spcPts val="0"/>
                        </a:spcBef>
                        <a:spcAft>
                          <a:spcPts val="0"/>
                        </a:spcAft>
                        <a:buFont typeface="+mj-lt"/>
                        <a:buAutoNum type="arabicPeriod"/>
                      </a:pPr>
                      <a:r>
                        <a:rPr lang="en-US" sz="2400" dirty="0">
                          <a:latin typeface="Calibri"/>
                          <a:ea typeface="Calibri"/>
                          <a:cs typeface="Arial"/>
                        </a:rPr>
                        <a:t>Collaboration Between Primary Care and Dentistry</a:t>
                      </a:r>
                      <a:endParaRPr lang="en-US" sz="24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342900" marR="0" lvl="0" indent="-342900">
                        <a:spcBef>
                          <a:spcPts val="0"/>
                        </a:spcBef>
                        <a:spcAft>
                          <a:spcPts val="0"/>
                        </a:spcAft>
                        <a:buFont typeface="Symbol"/>
                        <a:buChar char=""/>
                      </a:pPr>
                      <a:r>
                        <a:rPr lang="en-US" sz="2400" dirty="0">
                          <a:latin typeface="Calibri"/>
                          <a:ea typeface="Calibri"/>
                          <a:cs typeface="Times New Roman"/>
                        </a:rPr>
                        <a:t>Primary care and dental services are physically and operationally separate</a:t>
                      </a:r>
                      <a:endParaRPr lang="en-US" sz="2400" dirty="0">
                        <a:latin typeface="Century Gothic"/>
                        <a:ea typeface="Calibri"/>
                        <a:cs typeface="Times New Roman"/>
                      </a:endParaRPr>
                    </a:p>
                    <a:p>
                      <a:pPr marL="342900" marR="0" lvl="0" indent="-342900">
                        <a:spcBef>
                          <a:spcPts val="0"/>
                        </a:spcBef>
                        <a:spcAft>
                          <a:spcPts val="0"/>
                        </a:spcAft>
                        <a:buFont typeface="Symbol"/>
                        <a:buChar char=""/>
                      </a:pPr>
                      <a:r>
                        <a:rPr lang="en-US" sz="2400" dirty="0">
                          <a:latin typeface="Calibri"/>
                          <a:ea typeface="Calibri"/>
                          <a:cs typeface="Times New Roman"/>
                        </a:rPr>
                        <a:t>Differs from current practice because active collaboration is initiated</a:t>
                      </a:r>
                      <a:endParaRPr lang="en-US" sz="2400" dirty="0">
                        <a:latin typeface="Century Gothic"/>
                        <a:ea typeface="Calibri"/>
                        <a:cs typeface="Times New Roman"/>
                      </a:endParaRPr>
                    </a:p>
                    <a:p>
                      <a:pPr marL="342900" marR="0" lvl="0" indent="-342900">
                        <a:spcBef>
                          <a:spcPts val="0"/>
                        </a:spcBef>
                        <a:spcAft>
                          <a:spcPts val="0"/>
                        </a:spcAft>
                        <a:buFont typeface="Symbol"/>
                        <a:buChar char=""/>
                      </a:pPr>
                      <a:r>
                        <a:rPr lang="en-US" sz="2400" dirty="0">
                          <a:latin typeface="Calibri"/>
                          <a:ea typeface="Calibri"/>
                          <a:cs typeface="Times New Roman"/>
                        </a:rPr>
                        <a:t>Current referral system from primary care to dentistry is enhanced to ensure connection and communication.</a:t>
                      </a:r>
                      <a:endParaRPr lang="en-US" sz="24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graphicFrame>
        <p:nvGraphicFramePr>
          <p:cNvPr id="3" name="Table 2"/>
          <p:cNvGraphicFramePr>
            <a:graphicFrameLocks noGrp="1"/>
          </p:cNvGraphicFramePr>
          <p:nvPr/>
        </p:nvGraphicFramePr>
        <p:xfrm>
          <a:off x="762000" y="533400"/>
          <a:ext cx="7848600" cy="1097280"/>
        </p:xfrm>
        <a:graphic>
          <a:graphicData uri="http://schemas.openxmlformats.org/drawingml/2006/table">
            <a:tbl>
              <a:tblPr/>
              <a:tblGrid>
                <a:gridCol w="1502923"/>
                <a:gridCol w="6345677"/>
              </a:tblGrid>
              <a:tr h="566513">
                <a:tc>
                  <a:txBody>
                    <a:bodyPr/>
                    <a:lstStyle/>
                    <a:p>
                      <a:pPr marL="228600" marR="0" indent="-228600" algn="ctr">
                        <a:spcBef>
                          <a:spcPts val="0"/>
                        </a:spcBef>
                        <a:spcAft>
                          <a:spcPts val="0"/>
                        </a:spcAft>
                        <a:buFont typeface="+mj-lt"/>
                        <a:buAutoNum type="arabicPeriod"/>
                      </a:pPr>
                      <a:endParaRPr lang="en-US" sz="2400" dirty="0">
                        <a:latin typeface="Century Gothic"/>
                        <a:ea typeface="Calibri"/>
                        <a:cs typeface="Times New Roman"/>
                      </a:endParaRPr>
                    </a:p>
                    <a:p>
                      <a:pPr marL="228600" marR="0" indent="-228600" algn="ctr">
                        <a:spcBef>
                          <a:spcPts val="0"/>
                        </a:spcBef>
                        <a:spcAft>
                          <a:spcPts val="0"/>
                        </a:spcAft>
                        <a:buFont typeface="+mj-lt"/>
                        <a:buNone/>
                      </a:pPr>
                      <a:r>
                        <a:rPr lang="en-US" sz="2400" b="1" dirty="0">
                          <a:latin typeface="Calibri"/>
                          <a:ea typeface="Calibri"/>
                          <a:cs typeface="Times New Roman"/>
                        </a:rPr>
                        <a:t>Model</a:t>
                      </a:r>
                      <a:endParaRPr lang="en-US" sz="24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b="1" dirty="0" smtClean="0">
                        <a:latin typeface="Calibri"/>
                        <a:ea typeface="Calibri"/>
                        <a:cs typeface="Times New Roman"/>
                      </a:endParaRPr>
                    </a:p>
                    <a:p>
                      <a:pPr marL="0" marR="0" algn="ctr">
                        <a:spcBef>
                          <a:spcPts val="0"/>
                        </a:spcBef>
                        <a:spcAft>
                          <a:spcPts val="0"/>
                        </a:spcAft>
                      </a:pPr>
                      <a:r>
                        <a:rPr lang="en-US" sz="2400" b="1" dirty="0" smtClean="0">
                          <a:latin typeface="Calibri"/>
                          <a:ea typeface="Calibri"/>
                          <a:cs typeface="Times New Roman"/>
                        </a:rPr>
                        <a:t>Description</a:t>
                      </a:r>
                    </a:p>
                    <a:p>
                      <a:pPr marL="0" marR="0" algn="ctr">
                        <a:spcBef>
                          <a:spcPts val="0"/>
                        </a:spcBef>
                        <a:spcAft>
                          <a:spcPts val="0"/>
                        </a:spcAft>
                      </a:pPr>
                      <a:endParaRPr lang="en-US" sz="24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12.</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Physician attitude</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“What I need to do to for my patients seems to increase every year, and the time I have with patients seems to decrease. But I agree that behavioral health is an important part of primary care.”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Most physicians agree that behavioral health issues are common in their practice and feel it is important to address them.</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12.</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Physician attitude</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“What I need to do to for my patients seems to increase every year, and the time I have with patients seems to decrease. But I agree that behavioral health is an important part of primary care.”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Most physicians agree that behavioral health issues are common in their practice and feel it is important to address them.</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“What I need to do to for my patients seems to increase every year, and the time I have with patients seems to decrease. But I agree that oral health is an important part of primary care.”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Most physicians agree that oral health issues are common in their practice and feel it is important to address them.</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605028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13.</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Training can improve skills</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“Have you been thinking about suicide?”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“Sandra, it sounds like you’ve been feeling really down. Sometimes when people are feeling down for a long time, it gets so bad that they wish they were dead. Have you been having any feelings like that?”</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The evaluation of training programs has shown that primary care professionals can become very effective in handling behavioral health issues.</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605028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13.</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Training can improve skills</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“Have you been thinking about suicide?”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“Sandra, it sounds like you’ve been feeling really down. Sometimes when people are feeling down for a long time, it gets so bad that they wish they were dead. Have you been having any feelings like that?”</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The evaluation of training programs has shown that primary care professionals can become very effective in handling behavioral health issues.</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“Don, with your HIV infection, it’s important to see a dentist regularly.”</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“Don, I want to share with some of the reasons it’s important to see a dentist regularly when you have HIV. With a suppressed immune system, sometimes we need to keep an eye out for these oral issues . . . .”</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The evaluation of training programs has shown that primary care professionals can become very effective in handling oral health issues.</a:t>
                      </a:r>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14.</a:t>
                      </a:r>
                      <a:r>
                        <a:rPr lang="en-US" sz="2000" b="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Prevention and early intervention</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“Susan, before you see Dr. Smith, he would like you to fill out this brief questionnaire about how you have been feeling lately.”</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Screening is a hallmark of prevention and early intervention. </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14.</a:t>
                      </a:r>
                      <a:r>
                        <a:rPr lang="en-US" sz="2000" b="0" kern="1200" baseline="0" dirty="0" smtClean="0">
                          <a:solidFill>
                            <a:schemeClr val="tx1"/>
                          </a:solidFill>
                          <a:latin typeface="+mn-lt"/>
                          <a:ea typeface="+mn-ea"/>
                          <a:cs typeface="+mn-cs"/>
                        </a:rPr>
                        <a:t> </a:t>
                      </a:r>
                      <a:r>
                        <a:rPr lang="en-US" sz="2000" kern="1200" dirty="0" smtClean="0">
                          <a:solidFill>
                            <a:schemeClr val="tx1"/>
                          </a:solidFill>
                          <a:latin typeface="+mn-lt"/>
                          <a:ea typeface="+mn-ea"/>
                          <a:cs typeface="+mn-cs"/>
                        </a:rPr>
                        <a:t>Prevention and early intervention</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“Susan, before you see Dr. Smith, he would like you to fill out this brief questionnaire about how you have been feeling lately.”</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Screening is a hallmark of prevention and early intervention. </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“I’d like to ask you a few questions about your child’s teeth. To start with, does an adult help to brush your child’s teeth every day?”</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Screening is a hallmark of prevention and early intervention.</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15.</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Stepped-care</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“Joan, talking about your dietary habits has not resulted in your putting on any weight. I’d like you to talk to a dietician. A colleague of mine comes to this office to see patients once a week. Is it OK to schedule a time to see her?”</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If the patient’s functioning does not improve through the usual course of care, the intensity of service is stepped-up.</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15.</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Stepped-care</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“Joan, talking about your dietary habits has not resulted in your putting on any weight. I’d like you to talk to a dietician. A colleague of mine comes to this office to see patients once a week. Is it OK to schedule a time to see her?”</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If the patient’s functioning does not improve through the usual course of care, the intensity of service is stepped-up.</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“Looks like the fluoride varnish that we put in Carla’s teeth last time helped, but I am still seeing some soft spots; I’d like a dentist in our clinic to take a look to see if we need to do anything else.”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If the patient’s functioning does not improve through the usual course of care, the intensity of service is stepped-up.</a:t>
                      </a:r>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16.</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Consultation</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(telephone) “Richard, I’ve been treating this patient for a year since you recommended lithium, but he’s beginning to show signs of mania again. Should I increase the dose? What do you suggest? Do you need to see him again?”</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Access to consultation can enable many patients to be treated in the primary care setting.</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endParaRPr lang="en-US" sz="1800" b="0" dirty="0">
                        <a:solidFill>
                          <a:schemeClr val="tx1"/>
                        </a:solidFill>
                        <a:latin typeface="+mn-lt"/>
                        <a:ea typeface="Calibri"/>
                        <a:cs typeface="Times New Roman"/>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16.</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Consultation</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(telephone) “Richard, I’ve been treating this patient for a year since you recommended lithium, but he’s beginning to show signs of mania again. Should I increase the dose? What do you suggest? Do you need to see him again?”</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Access to consultation can enable many patients to be treated in the primary care setting.</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r>
                        <a:rPr lang="en-US" sz="1800" b="0" dirty="0">
                          <a:solidFill>
                            <a:schemeClr val="tx1"/>
                          </a:solidFill>
                          <a:latin typeface="+mn-lt"/>
                          <a:ea typeface="Calibri"/>
                          <a:cs typeface="Times New Roman"/>
                        </a:rPr>
                        <a:t>(telephone) “Tony, our patient is having lots of side-effects from her medications. The orthotic that you gave her for tooth grinding at night is showing lots of wear. I’d like you to look at it. She’s having lots of discomfort today. If I put some fluoride on her affected teeth, would that help until you can see her</a:t>
                      </a:r>
                      <a:r>
                        <a:rPr lang="en-US" sz="1800" b="0" dirty="0" smtClean="0">
                          <a:solidFill>
                            <a:schemeClr val="tx1"/>
                          </a:solidFill>
                          <a:latin typeface="+mn-lt"/>
                          <a:ea typeface="Calibri"/>
                          <a:cs typeface="Times New Roman"/>
                        </a:rPr>
                        <a:t>?”</a:t>
                      </a:r>
                    </a:p>
                    <a:p>
                      <a:pPr marL="0" marR="0">
                        <a:spcBef>
                          <a:spcPts val="0"/>
                        </a:spcBef>
                        <a:spcAft>
                          <a:spcPts val="0"/>
                        </a:spcAft>
                      </a:pPr>
                      <a:endParaRPr lang="en-US" sz="1800" b="0" dirty="0">
                        <a:solidFill>
                          <a:schemeClr val="tx1"/>
                        </a:solidFill>
                        <a:latin typeface="+mn-lt"/>
                        <a:ea typeface="Calibri"/>
                        <a:cs typeface="Times New Roman"/>
                      </a:endParaRPr>
                    </a:p>
                    <a:p>
                      <a:pPr marL="0" marR="0">
                        <a:spcBef>
                          <a:spcPts val="0"/>
                        </a:spcBef>
                        <a:spcAft>
                          <a:spcPts val="0"/>
                        </a:spcAft>
                      </a:pPr>
                      <a:r>
                        <a:rPr lang="en-US" sz="1800" b="0" dirty="0">
                          <a:solidFill>
                            <a:schemeClr val="tx1"/>
                          </a:solidFill>
                          <a:latin typeface="+mn-lt"/>
                          <a:ea typeface="Calibri"/>
                          <a:cs typeface="Times New Roman"/>
                        </a:rPr>
                        <a:t>Access to consultation can enable many patients to be treated in the primary care setting.</a:t>
                      </a: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676400"/>
          <a:ext cx="7848600" cy="4013200"/>
        </p:xfrm>
        <a:graphic>
          <a:graphicData uri="http://schemas.openxmlformats.org/drawingml/2006/table">
            <a:tbl>
              <a:tblPr/>
              <a:tblGrid>
                <a:gridCol w="2209800"/>
                <a:gridCol w="5638800"/>
              </a:tblGrid>
              <a:tr h="4013200">
                <a:tc>
                  <a:txBody>
                    <a:bodyPr/>
                    <a:lstStyle/>
                    <a:p>
                      <a:pPr marL="342900" marR="0" lvl="0" indent="-342900">
                        <a:spcBef>
                          <a:spcPts val="0"/>
                        </a:spcBef>
                        <a:spcAft>
                          <a:spcPts val="0"/>
                        </a:spcAft>
                        <a:buFont typeface="+mj-lt"/>
                        <a:buNone/>
                      </a:pPr>
                      <a:r>
                        <a:rPr lang="en-US" sz="2400" dirty="0" smtClean="0">
                          <a:latin typeface="+mn-lt"/>
                          <a:ea typeface="Calibri"/>
                          <a:cs typeface="Times New Roman"/>
                        </a:rPr>
                        <a:t>2.  Co-Located—Operationally Separate</a:t>
                      </a:r>
                      <a:endParaRPr lang="en-US" sz="24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342900" marR="0" lvl="0" indent="-342900">
                        <a:spcBef>
                          <a:spcPts val="0"/>
                        </a:spcBef>
                        <a:spcAft>
                          <a:spcPts val="0"/>
                        </a:spcAft>
                        <a:buFont typeface="Symbol"/>
                        <a:buChar char=""/>
                      </a:pPr>
                      <a:r>
                        <a:rPr lang="en-US" sz="2400" dirty="0" smtClean="0">
                          <a:latin typeface="+mn-lt"/>
                          <a:ea typeface="Calibri"/>
                          <a:cs typeface="Times New Roman"/>
                        </a:rPr>
                        <a:t>Primary care and dental services are in physical proximity but operationally separate</a:t>
                      </a:r>
                      <a:endParaRPr lang="en-US" sz="2400" dirty="0" smtClean="0">
                        <a:latin typeface="Century Gothic"/>
                        <a:ea typeface="Calibri"/>
                        <a:cs typeface="Times New Roman"/>
                      </a:endParaRPr>
                    </a:p>
                    <a:p>
                      <a:pPr marL="342900" marR="0" lvl="0" indent="-342900">
                        <a:spcBef>
                          <a:spcPts val="0"/>
                        </a:spcBef>
                        <a:spcAft>
                          <a:spcPts val="0"/>
                        </a:spcAft>
                        <a:buFont typeface="Symbol"/>
                        <a:buChar char=""/>
                      </a:pPr>
                      <a:r>
                        <a:rPr lang="en-US" sz="2400" dirty="0" smtClean="0">
                          <a:latin typeface="+mn-lt"/>
                          <a:ea typeface="Calibri"/>
                          <a:cs typeface="Times New Roman"/>
                        </a:rPr>
                        <a:t>There is enhanced engagement and communication because of proximity</a:t>
                      </a:r>
                      <a:endParaRPr lang="en-US" sz="24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graphicFrame>
        <p:nvGraphicFramePr>
          <p:cNvPr id="3" name="Table 2"/>
          <p:cNvGraphicFramePr>
            <a:graphicFrameLocks noGrp="1"/>
          </p:cNvGraphicFramePr>
          <p:nvPr/>
        </p:nvGraphicFramePr>
        <p:xfrm>
          <a:off x="762000" y="533400"/>
          <a:ext cx="7848600" cy="1097280"/>
        </p:xfrm>
        <a:graphic>
          <a:graphicData uri="http://schemas.openxmlformats.org/drawingml/2006/table">
            <a:tbl>
              <a:tblPr/>
              <a:tblGrid>
                <a:gridCol w="1502923"/>
                <a:gridCol w="6345677"/>
              </a:tblGrid>
              <a:tr h="566513">
                <a:tc>
                  <a:txBody>
                    <a:bodyPr/>
                    <a:lstStyle/>
                    <a:p>
                      <a:pPr marL="228600" marR="0" indent="-228600" algn="ctr">
                        <a:spcBef>
                          <a:spcPts val="0"/>
                        </a:spcBef>
                        <a:spcAft>
                          <a:spcPts val="0"/>
                        </a:spcAft>
                        <a:buFont typeface="+mj-lt"/>
                        <a:buAutoNum type="arabicPeriod"/>
                      </a:pPr>
                      <a:endParaRPr lang="en-US" sz="2400" dirty="0">
                        <a:latin typeface="Century Gothic"/>
                        <a:ea typeface="Calibri"/>
                        <a:cs typeface="Times New Roman"/>
                      </a:endParaRPr>
                    </a:p>
                    <a:p>
                      <a:pPr marL="228600" marR="0" indent="-228600" algn="ctr">
                        <a:spcBef>
                          <a:spcPts val="0"/>
                        </a:spcBef>
                        <a:spcAft>
                          <a:spcPts val="0"/>
                        </a:spcAft>
                        <a:buFont typeface="+mj-lt"/>
                        <a:buNone/>
                      </a:pPr>
                      <a:r>
                        <a:rPr lang="en-US" sz="2400" b="1" dirty="0">
                          <a:latin typeface="Calibri"/>
                          <a:ea typeface="Calibri"/>
                          <a:cs typeface="Times New Roman"/>
                        </a:rPr>
                        <a:t>Model</a:t>
                      </a:r>
                      <a:endParaRPr lang="en-US" sz="24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b="1" dirty="0" smtClean="0">
                        <a:latin typeface="Calibri"/>
                        <a:ea typeface="Calibri"/>
                        <a:cs typeface="Times New Roman"/>
                      </a:endParaRPr>
                    </a:p>
                    <a:p>
                      <a:pPr marL="0" marR="0" algn="ctr">
                        <a:spcBef>
                          <a:spcPts val="0"/>
                        </a:spcBef>
                        <a:spcAft>
                          <a:spcPts val="0"/>
                        </a:spcAft>
                      </a:pPr>
                      <a:r>
                        <a:rPr lang="en-US" sz="2400" b="1" dirty="0" smtClean="0">
                          <a:latin typeface="Calibri"/>
                          <a:ea typeface="Calibri"/>
                          <a:cs typeface="Times New Roman"/>
                        </a:rPr>
                        <a:t>Description</a:t>
                      </a:r>
                    </a:p>
                    <a:p>
                      <a:pPr marL="0" marR="0" algn="ctr">
                        <a:spcBef>
                          <a:spcPts val="0"/>
                        </a:spcBef>
                        <a:spcAft>
                          <a:spcPts val="0"/>
                        </a:spcAft>
                      </a:pPr>
                      <a:endParaRPr lang="en-US" sz="24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77596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17.</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EHR—Electronic Health Record</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“I am hearing that the antidepressant hasn’t been helping. Before Dr. Gilbert tries you on another medication, it would be a good idea to test your thyroid. I’ll make a note to have Dr. Gilbert order the test.”</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One of the essential elements of medical-behavioral health integration is effective communication; an EHR allows for a shared medical record and treatment plan.</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77596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17.</a:t>
                      </a:r>
                      <a:r>
                        <a:rPr lang="en-US" sz="2000" b="0" kern="1200" baseline="0" dirty="0" smtClean="0">
                          <a:solidFill>
                            <a:schemeClr val="tx1"/>
                          </a:solidFill>
                          <a:latin typeface="+mn-lt"/>
                          <a:ea typeface="+mn-ea"/>
                          <a:cs typeface="+mn-cs"/>
                        </a:rPr>
                        <a:t> </a:t>
                      </a:r>
                      <a:r>
                        <a:rPr lang="en-US" sz="1800" kern="1200" dirty="0" smtClean="0">
                          <a:solidFill>
                            <a:schemeClr val="tx1"/>
                          </a:solidFill>
                          <a:latin typeface="+mn-lt"/>
                          <a:ea typeface="+mn-ea"/>
                          <a:cs typeface="+mn-cs"/>
                        </a:rPr>
                        <a:t>EHR—Electronic Health Record</a:t>
                      </a:r>
                      <a:endParaRPr lang="en-US" sz="20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“I am hearing that the antidepressant hasn’t been helping. Before Dr. Gilbert tries you on another medication, it would be a good idea to test your thyroid. I’ll make a note to have Dr. Gilbert order the test.”</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One of the essential elements of medical-behavioral health integration is effective communication; an EHR allows for a shared medical record and treatment plan.</a:t>
                      </a:r>
                      <a:endParaRPr lang="en-US" sz="18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“I see from you medical record that you are taking an antidepressant medication that often causes dry mouth. Do you know that </a:t>
                      </a:r>
                      <a:r>
                        <a:rPr lang="en-US" sz="1800" kern="1200" dirty="0" err="1" smtClean="0">
                          <a:solidFill>
                            <a:schemeClr val="tx1"/>
                          </a:solidFill>
                          <a:latin typeface="+mn-lt"/>
                          <a:ea typeface="+mn-ea"/>
                          <a:cs typeface="+mn-cs"/>
                        </a:rPr>
                        <a:t>Bioteen</a:t>
                      </a:r>
                      <a:r>
                        <a:rPr lang="en-US" sz="1800" kern="1200" dirty="0" smtClean="0">
                          <a:solidFill>
                            <a:schemeClr val="tx1"/>
                          </a:solidFill>
                          <a:latin typeface="+mn-lt"/>
                          <a:ea typeface="+mn-ea"/>
                          <a:cs typeface="+mn-cs"/>
                        </a:rPr>
                        <a:t> will help if you have that problem?”</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One of the essential elements of medical-dental integration is effective communication; an EHR allows for a shared medical record and treatment plan.</a:t>
                      </a:r>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1600" b="0" kern="1200" dirty="0" smtClean="0">
                          <a:solidFill>
                            <a:schemeClr val="tx1"/>
                          </a:solidFill>
                          <a:latin typeface="+mn-lt"/>
                          <a:ea typeface="+mn-ea"/>
                          <a:cs typeface="+mn-cs"/>
                        </a:rPr>
                        <a:t>18.</a:t>
                      </a:r>
                      <a:r>
                        <a:rPr lang="en-US" sz="1600" b="0" kern="1200" baseline="0" dirty="0" smtClean="0">
                          <a:solidFill>
                            <a:schemeClr val="tx1"/>
                          </a:solidFill>
                          <a:latin typeface="+mn-lt"/>
                          <a:ea typeface="+mn-ea"/>
                          <a:cs typeface="+mn-cs"/>
                        </a:rPr>
                        <a:t> </a:t>
                      </a:r>
                      <a:r>
                        <a:rPr lang="en-US" sz="1600" b="0" kern="1200" dirty="0" smtClean="0">
                          <a:solidFill>
                            <a:schemeClr val="tx1"/>
                          </a:solidFill>
                          <a:latin typeface="+mn-lt"/>
                          <a:ea typeface="+mn-ea"/>
                          <a:cs typeface="+mn-cs"/>
                        </a:rPr>
                        <a:t>Language of health; culturally appropriate; low-literacy</a:t>
                      </a:r>
                      <a:endParaRPr lang="en-US" sz="16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600" kern="1200" dirty="0" smtClean="0">
                          <a:solidFill>
                            <a:schemeClr val="tx1"/>
                          </a:solidFill>
                          <a:latin typeface="+mn-lt"/>
                          <a:ea typeface="+mn-ea"/>
                          <a:cs typeface="+mn-cs"/>
                        </a:rPr>
                        <a:t>“Cindy, since your nerves are still bothering you, even with the medication, I’d like you to talk to the counselor who works with me and see if all three of us can come up with a better plan. I want to get you feeling better.”</a:t>
                      </a:r>
                    </a:p>
                    <a:p>
                      <a:r>
                        <a:rPr lang="en-US" sz="1600" kern="1200" dirty="0" smtClean="0">
                          <a:solidFill>
                            <a:schemeClr val="tx1"/>
                          </a:solidFill>
                          <a:latin typeface="+mn-lt"/>
                          <a:ea typeface="+mn-ea"/>
                          <a:cs typeface="+mn-cs"/>
                        </a:rPr>
                        <a:t> </a:t>
                      </a:r>
                    </a:p>
                    <a:p>
                      <a:r>
                        <a:rPr lang="en-US" sz="1600" kern="1200" dirty="0" smtClean="0">
                          <a:solidFill>
                            <a:schemeClr val="tx1"/>
                          </a:solidFill>
                          <a:latin typeface="+mn-lt"/>
                          <a:ea typeface="+mn-ea"/>
                          <a:cs typeface="+mn-cs"/>
                        </a:rPr>
                        <a:t>Engagement with patients is increased by using culturally appropriate and positive language to communicate with. For example, “stress” and “counselor” instead of “mental illness,” “depression,” and “therapist.”</a:t>
                      </a:r>
                      <a:endParaRPr lang="en-US" sz="16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16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828800"/>
                <a:gridCol w="25642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1600" b="0" kern="1200" dirty="0" smtClean="0">
                          <a:solidFill>
                            <a:schemeClr val="tx1"/>
                          </a:solidFill>
                          <a:latin typeface="+mn-lt"/>
                          <a:ea typeface="+mn-ea"/>
                          <a:cs typeface="+mn-cs"/>
                        </a:rPr>
                        <a:t>18.</a:t>
                      </a:r>
                      <a:r>
                        <a:rPr lang="en-US" sz="1600" b="0" kern="1200" baseline="0" dirty="0" smtClean="0">
                          <a:solidFill>
                            <a:schemeClr val="tx1"/>
                          </a:solidFill>
                          <a:latin typeface="+mn-lt"/>
                          <a:ea typeface="+mn-ea"/>
                          <a:cs typeface="+mn-cs"/>
                        </a:rPr>
                        <a:t> </a:t>
                      </a:r>
                      <a:r>
                        <a:rPr lang="en-US" sz="1600" b="0" kern="1200" dirty="0" smtClean="0">
                          <a:solidFill>
                            <a:schemeClr val="tx1"/>
                          </a:solidFill>
                          <a:latin typeface="+mn-lt"/>
                          <a:ea typeface="+mn-ea"/>
                          <a:cs typeface="+mn-cs"/>
                        </a:rPr>
                        <a:t>Language of health; culturally appropriate; low-literacy</a:t>
                      </a:r>
                      <a:endParaRPr lang="en-US" sz="16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600" kern="1200" dirty="0" smtClean="0">
                          <a:solidFill>
                            <a:schemeClr val="tx1"/>
                          </a:solidFill>
                          <a:latin typeface="+mn-lt"/>
                          <a:ea typeface="+mn-ea"/>
                          <a:cs typeface="+mn-cs"/>
                        </a:rPr>
                        <a:t>“Cindy, since your nerves are still bothering you, even with the medication, I’d like you to talk to the counselor who works with me and see if all three of us can come up with a better plan. I want to get you feeling better.”</a:t>
                      </a:r>
                    </a:p>
                    <a:p>
                      <a:r>
                        <a:rPr lang="en-US" sz="1600" kern="1200" dirty="0" smtClean="0">
                          <a:solidFill>
                            <a:schemeClr val="tx1"/>
                          </a:solidFill>
                          <a:latin typeface="+mn-lt"/>
                          <a:ea typeface="+mn-ea"/>
                          <a:cs typeface="+mn-cs"/>
                        </a:rPr>
                        <a:t> </a:t>
                      </a:r>
                    </a:p>
                    <a:p>
                      <a:r>
                        <a:rPr lang="en-US" sz="1600" kern="1200" dirty="0" smtClean="0">
                          <a:solidFill>
                            <a:schemeClr val="tx1"/>
                          </a:solidFill>
                          <a:latin typeface="+mn-lt"/>
                          <a:ea typeface="+mn-ea"/>
                          <a:cs typeface="+mn-cs"/>
                        </a:rPr>
                        <a:t>Engagement with patients is increased by using culturally appropriate and positive language to communicate with. For example, “stress” and “counselor” instead of “mental illness,” “depression,” and “therapist.”</a:t>
                      </a:r>
                      <a:endParaRPr lang="en-US" sz="16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600" kern="1200" dirty="0" smtClean="0">
                          <a:solidFill>
                            <a:schemeClr val="tx1"/>
                          </a:solidFill>
                          <a:latin typeface="+mn-lt"/>
                          <a:ea typeface="+mn-ea"/>
                          <a:cs typeface="+mn-cs"/>
                        </a:rPr>
                        <a:t>“There’s a couple of soft spots on Jimmy’s teeth; nothing to be worried about but I’d like a dentist to look at them to make sure they don’t develop into a problem.”</a:t>
                      </a:r>
                    </a:p>
                    <a:p>
                      <a:r>
                        <a:rPr lang="en-US" sz="1600" kern="1200" dirty="0" smtClean="0">
                          <a:solidFill>
                            <a:schemeClr val="tx1"/>
                          </a:solidFill>
                          <a:latin typeface="+mn-lt"/>
                          <a:ea typeface="+mn-ea"/>
                          <a:cs typeface="+mn-cs"/>
                        </a:rPr>
                        <a:t> </a:t>
                      </a:r>
                    </a:p>
                    <a:p>
                      <a:r>
                        <a:rPr lang="en-US" sz="1600" kern="1200" dirty="0" smtClean="0">
                          <a:solidFill>
                            <a:schemeClr val="tx1"/>
                          </a:solidFill>
                          <a:latin typeface="+mn-lt"/>
                          <a:ea typeface="+mn-ea"/>
                          <a:cs typeface="+mn-cs"/>
                        </a:rPr>
                        <a:t>Engagement with patients is increased by using culturally appropriate and positive language to communicate with. For example “oral health” and “inflamed gums” instead of “caries” and “gum disease.”</a:t>
                      </a:r>
                    </a:p>
                    <a:p>
                      <a:endParaRPr lang="en-US" sz="16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981200"/>
                <a:gridCol w="24118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19.</a:t>
                      </a:r>
                      <a:r>
                        <a:rPr lang="en-US" sz="2000" b="0" kern="1200" baseline="0" dirty="0" smtClean="0">
                          <a:solidFill>
                            <a:schemeClr val="tx1"/>
                          </a:solidFill>
                          <a:latin typeface="+mn-lt"/>
                          <a:ea typeface="+mn-ea"/>
                          <a:cs typeface="+mn-cs"/>
                        </a:rPr>
                        <a:t> </a:t>
                      </a:r>
                      <a:r>
                        <a:rPr lang="en-US" sz="2000" b="0" kern="1200" dirty="0" smtClean="0">
                          <a:solidFill>
                            <a:schemeClr val="tx1"/>
                          </a:solidFill>
                          <a:latin typeface="+mn-lt"/>
                          <a:ea typeface="+mn-ea"/>
                          <a:cs typeface="+mn-cs"/>
                        </a:rPr>
                        <a:t>Compensation</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“We can’t do this without some sort of compensation.”</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Realistic payment models must be developed to support and </a:t>
                      </a:r>
                      <a:r>
                        <a:rPr lang="en-US" sz="2000" kern="1200" dirty="0" err="1" smtClean="0">
                          <a:solidFill>
                            <a:schemeClr val="tx1"/>
                          </a:solidFill>
                          <a:latin typeface="+mn-lt"/>
                          <a:ea typeface="+mn-ea"/>
                          <a:cs typeface="+mn-cs"/>
                        </a:rPr>
                        <a:t>incetivize</a:t>
                      </a:r>
                      <a:r>
                        <a:rPr lang="en-US" sz="2000" kern="1200" dirty="0" smtClean="0">
                          <a:solidFill>
                            <a:schemeClr val="tx1"/>
                          </a:solidFill>
                          <a:latin typeface="+mn-lt"/>
                          <a:ea typeface="+mn-ea"/>
                          <a:cs typeface="+mn-cs"/>
                        </a:rPr>
                        <a:t> the delivery of behavioral health in primary care.</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981200"/>
                <a:gridCol w="24118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19.</a:t>
                      </a:r>
                      <a:r>
                        <a:rPr lang="en-US" sz="2000" b="0" kern="1200" baseline="0" dirty="0" smtClean="0">
                          <a:solidFill>
                            <a:schemeClr val="tx1"/>
                          </a:solidFill>
                          <a:latin typeface="+mn-lt"/>
                          <a:ea typeface="+mn-ea"/>
                          <a:cs typeface="+mn-cs"/>
                        </a:rPr>
                        <a:t> </a:t>
                      </a:r>
                      <a:r>
                        <a:rPr lang="en-US" sz="2000" b="0" kern="1200" dirty="0" smtClean="0">
                          <a:solidFill>
                            <a:schemeClr val="tx1"/>
                          </a:solidFill>
                          <a:latin typeface="+mn-lt"/>
                          <a:ea typeface="+mn-ea"/>
                          <a:cs typeface="+mn-cs"/>
                        </a:rPr>
                        <a:t>Compensation</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“We can’t do this without some sort of compensation.”</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Realistic payment models must be developed to support and </a:t>
                      </a:r>
                      <a:r>
                        <a:rPr lang="en-US" sz="2000" kern="1200" dirty="0" err="1" smtClean="0">
                          <a:solidFill>
                            <a:schemeClr val="tx1"/>
                          </a:solidFill>
                          <a:latin typeface="+mn-lt"/>
                          <a:ea typeface="+mn-ea"/>
                          <a:cs typeface="+mn-cs"/>
                        </a:rPr>
                        <a:t>incetivize</a:t>
                      </a:r>
                      <a:r>
                        <a:rPr lang="en-US" sz="2000" kern="1200" dirty="0" smtClean="0">
                          <a:solidFill>
                            <a:schemeClr val="tx1"/>
                          </a:solidFill>
                          <a:latin typeface="+mn-lt"/>
                          <a:ea typeface="+mn-ea"/>
                          <a:cs typeface="+mn-cs"/>
                        </a:rPr>
                        <a:t> the delivery of behavioral health in primary care.</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“We can’t do this without some sort of compensation.”</a:t>
                      </a:r>
                    </a:p>
                    <a:p>
                      <a:r>
                        <a:rPr lang="en-US" sz="2000" kern="1200" dirty="0" smtClean="0">
                          <a:solidFill>
                            <a:schemeClr val="tx1"/>
                          </a:solidFill>
                          <a:latin typeface="+mn-lt"/>
                          <a:ea typeface="+mn-ea"/>
                          <a:cs typeface="+mn-cs"/>
                        </a:rPr>
                        <a:t> </a:t>
                      </a:r>
                    </a:p>
                    <a:p>
                      <a:r>
                        <a:rPr lang="en-US" sz="2000" kern="1200" dirty="0" smtClean="0">
                          <a:solidFill>
                            <a:schemeClr val="tx1"/>
                          </a:solidFill>
                          <a:latin typeface="+mn-lt"/>
                          <a:ea typeface="+mn-ea"/>
                          <a:cs typeface="+mn-cs"/>
                        </a:rPr>
                        <a:t> Realistic payment models must be developed to support and </a:t>
                      </a:r>
                      <a:r>
                        <a:rPr lang="en-US" sz="2000" kern="1200" dirty="0" err="1" smtClean="0">
                          <a:solidFill>
                            <a:schemeClr val="tx1"/>
                          </a:solidFill>
                          <a:latin typeface="+mn-lt"/>
                          <a:ea typeface="+mn-ea"/>
                          <a:cs typeface="+mn-cs"/>
                        </a:rPr>
                        <a:t>incetivize</a:t>
                      </a:r>
                      <a:r>
                        <a:rPr lang="en-US" sz="2000" kern="1200" dirty="0" smtClean="0">
                          <a:solidFill>
                            <a:schemeClr val="tx1"/>
                          </a:solidFill>
                          <a:latin typeface="+mn-lt"/>
                          <a:ea typeface="+mn-ea"/>
                          <a:cs typeface="+mn-cs"/>
                        </a:rPr>
                        <a:t> the delivery of oral health in primary care.</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981200"/>
                <a:gridCol w="24118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20.</a:t>
                      </a:r>
                      <a:r>
                        <a:rPr lang="en-US" sz="2000" b="0" kern="1200" baseline="0" dirty="0" smtClean="0">
                          <a:solidFill>
                            <a:schemeClr val="tx1"/>
                          </a:solidFill>
                          <a:latin typeface="+mn-lt"/>
                          <a:ea typeface="+mn-ea"/>
                          <a:cs typeface="+mn-cs"/>
                        </a:rPr>
                        <a:t> </a:t>
                      </a:r>
                      <a:r>
                        <a:rPr lang="en-US" sz="1800" b="0" kern="1200" dirty="0" smtClean="0">
                          <a:solidFill>
                            <a:schemeClr val="tx1"/>
                          </a:solidFill>
                          <a:latin typeface="+mn-lt"/>
                          <a:ea typeface="+mn-ea"/>
                          <a:cs typeface="+mn-cs"/>
                        </a:rPr>
                        <a:t>Gold standard models</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“The best model is brief interventions delivered by mental health professionals who work with physicians in primary care.”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There is no ideal model, such as a “fully” integrated model or a model imbued with a predominantly public health approach. Community circumstances and goals will dictate the “best” model.</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981200"/>
                <a:gridCol w="2411895"/>
                <a:gridCol w="3379305"/>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20.</a:t>
                      </a:r>
                      <a:r>
                        <a:rPr lang="en-US" sz="2000" b="0" kern="1200" baseline="0" dirty="0" smtClean="0">
                          <a:solidFill>
                            <a:schemeClr val="tx1"/>
                          </a:solidFill>
                          <a:latin typeface="+mn-lt"/>
                          <a:ea typeface="+mn-ea"/>
                          <a:cs typeface="+mn-cs"/>
                        </a:rPr>
                        <a:t> </a:t>
                      </a:r>
                      <a:r>
                        <a:rPr lang="en-US" sz="1800" b="0" kern="1200" dirty="0" smtClean="0">
                          <a:solidFill>
                            <a:schemeClr val="tx1"/>
                          </a:solidFill>
                          <a:latin typeface="+mn-lt"/>
                          <a:ea typeface="+mn-ea"/>
                          <a:cs typeface="+mn-cs"/>
                        </a:rPr>
                        <a:t>Gold standard models</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“The best model is brief interventions delivered by mental health professionals who work with physicians in primary care.”</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There is no ideal model, such as a “fully” integrated model or a model imbued with a predominantly public health approach. Community circumstances and goals will dictate the “best” model.</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1800" kern="1200" dirty="0" smtClean="0">
                          <a:solidFill>
                            <a:schemeClr val="tx1"/>
                          </a:solidFill>
                          <a:latin typeface="+mn-lt"/>
                          <a:ea typeface="+mn-ea"/>
                          <a:cs typeface="+mn-cs"/>
                        </a:rPr>
                        <a:t>“Preventive oral health services delivered in primary care is the ideal model.”</a:t>
                      </a:r>
                    </a:p>
                    <a:p>
                      <a:r>
                        <a:rPr lang="en-US" sz="1800" kern="1200" dirty="0" smtClean="0">
                          <a:solidFill>
                            <a:schemeClr val="tx1"/>
                          </a:solidFill>
                          <a:latin typeface="+mn-lt"/>
                          <a:ea typeface="+mn-ea"/>
                          <a:cs typeface="+mn-cs"/>
                        </a:rPr>
                        <a:t> </a:t>
                      </a:r>
                    </a:p>
                    <a:p>
                      <a:r>
                        <a:rPr lang="en-US" sz="1800" kern="1200" dirty="0" smtClean="0">
                          <a:solidFill>
                            <a:schemeClr val="tx1"/>
                          </a:solidFill>
                          <a:latin typeface="+mn-lt"/>
                          <a:ea typeface="+mn-ea"/>
                          <a:cs typeface="+mn-cs"/>
                        </a:rPr>
                        <a:t>There is no ideal model, such as a “fully” integrated model or a model imbued with a predominantly public health approach. Community circumstances and goals will dictate the “best” model.</a:t>
                      </a:r>
                      <a:endParaRPr lang="en-US" sz="18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981200"/>
                <a:gridCol w="2895600"/>
                <a:gridCol w="2895600"/>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21.</a:t>
                      </a:r>
                      <a:r>
                        <a:rPr lang="en-US" sz="2000" b="0" kern="1200" baseline="0" dirty="0" smtClean="0">
                          <a:solidFill>
                            <a:schemeClr val="tx1"/>
                          </a:solidFill>
                          <a:latin typeface="+mn-lt"/>
                          <a:ea typeface="+mn-ea"/>
                          <a:cs typeface="+mn-cs"/>
                        </a:rPr>
                        <a:t> </a:t>
                      </a:r>
                      <a:r>
                        <a:rPr lang="en-US" sz="2000" b="0" kern="1200" dirty="0" smtClean="0">
                          <a:solidFill>
                            <a:schemeClr val="tx1"/>
                          </a:solidFill>
                          <a:latin typeface="+mn-lt"/>
                          <a:ea typeface="+mn-ea"/>
                          <a:cs typeface="+mn-cs"/>
                        </a:rPr>
                        <a:t>Systemic connection</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Example: The field of </a:t>
                      </a:r>
                      <a:r>
                        <a:rPr lang="en-US" sz="2000" kern="1200" dirty="0" err="1" smtClean="0">
                          <a:solidFill>
                            <a:schemeClr val="tx1"/>
                          </a:solidFill>
                          <a:latin typeface="+mn-lt"/>
                          <a:ea typeface="+mn-ea"/>
                          <a:cs typeface="+mn-cs"/>
                        </a:rPr>
                        <a:t>psychoneuroimmunology</a:t>
                      </a:r>
                      <a:r>
                        <a:rPr lang="en-US" sz="2000" kern="1200" dirty="0" smtClean="0">
                          <a:solidFill>
                            <a:schemeClr val="tx1"/>
                          </a:solidFill>
                          <a:latin typeface="+mn-lt"/>
                          <a:ea typeface="+mn-ea"/>
                          <a:cs typeface="+mn-cs"/>
                        </a:rPr>
                        <a:t> has begun to pinpoint areas where psychological functioning (e.g., stress) affects a patient’s physiology.</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981200"/>
                <a:gridCol w="2895600"/>
                <a:gridCol w="2895600"/>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21.</a:t>
                      </a:r>
                      <a:r>
                        <a:rPr lang="en-US" sz="2000" b="0" kern="1200" baseline="0" dirty="0" smtClean="0">
                          <a:solidFill>
                            <a:schemeClr val="tx1"/>
                          </a:solidFill>
                          <a:latin typeface="+mn-lt"/>
                          <a:ea typeface="+mn-ea"/>
                          <a:cs typeface="+mn-cs"/>
                        </a:rPr>
                        <a:t> </a:t>
                      </a:r>
                      <a:r>
                        <a:rPr lang="en-US" sz="2000" b="0" kern="1200" dirty="0" smtClean="0">
                          <a:solidFill>
                            <a:schemeClr val="tx1"/>
                          </a:solidFill>
                          <a:latin typeface="+mn-lt"/>
                          <a:ea typeface="+mn-ea"/>
                          <a:cs typeface="+mn-cs"/>
                        </a:rPr>
                        <a:t>Systemic connection</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Example: The field of </a:t>
                      </a:r>
                      <a:r>
                        <a:rPr lang="en-US" sz="2000" kern="1200" dirty="0" err="1" smtClean="0">
                          <a:solidFill>
                            <a:schemeClr val="tx1"/>
                          </a:solidFill>
                          <a:latin typeface="+mn-lt"/>
                          <a:ea typeface="+mn-ea"/>
                          <a:cs typeface="+mn-cs"/>
                        </a:rPr>
                        <a:t>psychoneuroimmunology</a:t>
                      </a:r>
                      <a:r>
                        <a:rPr lang="en-US" sz="2000" kern="1200" dirty="0" smtClean="0">
                          <a:solidFill>
                            <a:schemeClr val="tx1"/>
                          </a:solidFill>
                          <a:latin typeface="+mn-lt"/>
                          <a:ea typeface="+mn-ea"/>
                          <a:cs typeface="+mn-cs"/>
                        </a:rPr>
                        <a:t> has begun to pinpoint areas where psychological functioning (e.g., stress) affects a patient’s physiology.</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Example: It has long been known that periodontal disease impacts </a:t>
                      </a:r>
                      <a:r>
                        <a:rPr lang="en-US" sz="2000" kern="1200" dirty="0" err="1" smtClean="0">
                          <a:solidFill>
                            <a:schemeClr val="tx1"/>
                          </a:solidFill>
                          <a:latin typeface="+mn-lt"/>
                          <a:ea typeface="+mn-ea"/>
                          <a:cs typeface="+mn-cs"/>
                        </a:rPr>
                        <a:t>glycemic</a:t>
                      </a:r>
                      <a:r>
                        <a:rPr lang="en-US" sz="2000" kern="1200" dirty="0" smtClean="0">
                          <a:solidFill>
                            <a:schemeClr val="tx1"/>
                          </a:solidFill>
                          <a:latin typeface="+mn-lt"/>
                          <a:ea typeface="+mn-ea"/>
                          <a:cs typeface="+mn-cs"/>
                        </a:rPr>
                        <a:t> control of diabetics.</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676400"/>
          <a:ext cx="7848600" cy="4754880"/>
        </p:xfrm>
        <a:graphic>
          <a:graphicData uri="http://schemas.openxmlformats.org/drawingml/2006/table">
            <a:tbl>
              <a:tblPr/>
              <a:tblGrid>
                <a:gridCol w="2209800"/>
                <a:gridCol w="5638800"/>
              </a:tblGrid>
              <a:tr h="4013200">
                <a:tc>
                  <a:txBody>
                    <a:bodyPr/>
                    <a:lstStyle/>
                    <a:p>
                      <a:pPr marL="342900" marR="0" lvl="0" indent="-342900">
                        <a:spcBef>
                          <a:spcPts val="0"/>
                        </a:spcBef>
                        <a:spcAft>
                          <a:spcPts val="0"/>
                        </a:spcAft>
                        <a:buFont typeface="+mj-lt"/>
                        <a:buNone/>
                      </a:pPr>
                      <a:r>
                        <a:rPr lang="en-US" sz="2400" dirty="0" smtClean="0">
                          <a:latin typeface="+mn-lt"/>
                          <a:ea typeface="Calibri"/>
                          <a:cs typeface="Times New Roman"/>
                        </a:rPr>
                        <a:t>3. Co-Located—Operationally Integrated</a:t>
                      </a:r>
                      <a:endParaRPr lang="en-US" sz="24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342900" marR="0" lvl="0" indent="-342900">
                        <a:spcBef>
                          <a:spcPts val="0"/>
                        </a:spcBef>
                        <a:spcAft>
                          <a:spcPts val="0"/>
                        </a:spcAft>
                        <a:buFont typeface="Symbol"/>
                        <a:buChar char=""/>
                      </a:pPr>
                      <a:r>
                        <a:rPr lang="en-US" sz="2400" dirty="0" smtClean="0">
                          <a:latin typeface="+mn-lt"/>
                          <a:ea typeface="Calibri"/>
                          <a:cs typeface="Times New Roman"/>
                        </a:rPr>
                        <a:t>Primary care and dental services are in physical proximity and are operationally integrated</a:t>
                      </a:r>
                      <a:endParaRPr lang="en-US" sz="2400" dirty="0" smtClean="0">
                        <a:latin typeface="Century Gothic"/>
                        <a:ea typeface="Calibri"/>
                        <a:cs typeface="Times New Roman"/>
                      </a:endParaRPr>
                    </a:p>
                    <a:p>
                      <a:pPr marL="342900" marR="0" lvl="0" indent="-342900">
                        <a:spcBef>
                          <a:spcPts val="0"/>
                        </a:spcBef>
                        <a:spcAft>
                          <a:spcPts val="0"/>
                        </a:spcAft>
                        <a:buFont typeface="Symbol"/>
                        <a:buChar char=""/>
                      </a:pPr>
                      <a:r>
                        <a:rPr lang="en-US" sz="2400" dirty="0" smtClean="0">
                          <a:latin typeface="+mn-lt"/>
                          <a:ea typeface="Calibri"/>
                          <a:cs typeface="Times New Roman"/>
                        </a:rPr>
                        <a:t>Enhanced engagement and communication</a:t>
                      </a:r>
                      <a:endParaRPr lang="en-US" sz="2400" dirty="0" smtClean="0">
                        <a:latin typeface="Century Gothic"/>
                        <a:ea typeface="Calibri"/>
                        <a:cs typeface="Times New Roman"/>
                      </a:endParaRPr>
                    </a:p>
                    <a:p>
                      <a:pPr marL="342900" marR="0" lvl="0" indent="-342900">
                        <a:spcBef>
                          <a:spcPts val="0"/>
                        </a:spcBef>
                        <a:spcAft>
                          <a:spcPts val="0"/>
                        </a:spcAft>
                        <a:buFont typeface="Symbol"/>
                        <a:buChar char=""/>
                      </a:pPr>
                      <a:r>
                        <a:rPr lang="en-US" sz="2400" dirty="0" smtClean="0">
                          <a:latin typeface="+mn-lt"/>
                          <a:ea typeface="Calibri"/>
                          <a:cs typeface="Times New Roman"/>
                        </a:rPr>
                        <a:t>Both primary care and dental professionals have working knowledge of oral/systemic connections</a:t>
                      </a:r>
                      <a:endParaRPr lang="en-US" sz="2400" dirty="0" smtClean="0">
                        <a:latin typeface="Century Gothic"/>
                        <a:ea typeface="Calibri"/>
                        <a:cs typeface="Times New Roman"/>
                      </a:endParaRPr>
                    </a:p>
                    <a:p>
                      <a:pPr marL="342900" marR="0" lvl="0" indent="-342900">
                        <a:spcBef>
                          <a:spcPts val="0"/>
                        </a:spcBef>
                        <a:spcAft>
                          <a:spcPts val="0"/>
                        </a:spcAft>
                        <a:buFont typeface="Symbol"/>
                        <a:buChar char=""/>
                      </a:pPr>
                      <a:r>
                        <a:rPr lang="en-US" sz="2400" dirty="0" smtClean="0">
                          <a:latin typeface="+mn-lt"/>
                          <a:ea typeface="Calibri"/>
                          <a:cs typeface="Times New Roman"/>
                        </a:rPr>
                        <a:t>Referral protocols exist</a:t>
                      </a:r>
                      <a:endParaRPr lang="en-US" sz="2400" dirty="0" smtClean="0">
                        <a:latin typeface="Century Gothic"/>
                        <a:ea typeface="Calibri"/>
                        <a:cs typeface="Times New Roman"/>
                      </a:endParaRPr>
                    </a:p>
                    <a:p>
                      <a:pPr marL="342900" marR="0" lvl="0" indent="-342900">
                        <a:spcBef>
                          <a:spcPts val="0"/>
                        </a:spcBef>
                        <a:spcAft>
                          <a:spcPts val="0"/>
                        </a:spcAft>
                        <a:buFont typeface="Symbol"/>
                        <a:buChar char=""/>
                      </a:pPr>
                      <a:r>
                        <a:rPr lang="en-US" sz="2400" dirty="0" smtClean="0">
                          <a:latin typeface="+mn-lt"/>
                          <a:ea typeface="Calibri"/>
                          <a:cs typeface="Times New Roman"/>
                        </a:rPr>
                        <a:t>Medical and dental record system provides shared demographic and health information as well as common appointing process</a:t>
                      </a:r>
                      <a:endParaRPr lang="en-US" sz="24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graphicFrame>
        <p:nvGraphicFramePr>
          <p:cNvPr id="3" name="Table 2"/>
          <p:cNvGraphicFramePr>
            <a:graphicFrameLocks noGrp="1"/>
          </p:cNvGraphicFramePr>
          <p:nvPr/>
        </p:nvGraphicFramePr>
        <p:xfrm>
          <a:off x="762000" y="533400"/>
          <a:ext cx="7848600" cy="1097280"/>
        </p:xfrm>
        <a:graphic>
          <a:graphicData uri="http://schemas.openxmlformats.org/drawingml/2006/table">
            <a:tbl>
              <a:tblPr/>
              <a:tblGrid>
                <a:gridCol w="1502923"/>
                <a:gridCol w="6345677"/>
              </a:tblGrid>
              <a:tr h="566513">
                <a:tc>
                  <a:txBody>
                    <a:bodyPr/>
                    <a:lstStyle/>
                    <a:p>
                      <a:pPr marL="228600" marR="0" indent="-228600" algn="ctr">
                        <a:spcBef>
                          <a:spcPts val="0"/>
                        </a:spcBef>
                        <a:spcAft>
                          <a:spcPts val="0"/>
                        </a:spcAft>
                        <a:buFont typeface="+mj-lt"/>
                        <a:buAutoNum type="arabicPeriod"/>
                      </a:pPr>
                      <a:endParaRPr lang="en-US" sz="2400" dirty="0">
                        <a:latin typeface="Century Gothic"/>
                        <a:ea typeface="Calibri"/>
                        <a:cs typeface="Times New Roman"/>
                      </a:endParaRPr>
                    </a:p>
                    <a:p>
                      <a:pPr marL="228600" marR="0" indent="-228600" algn="ctr">
                        <a:spcBef>
                          <a:spcPts val="0"/>
                        </a:spcBef>
                        <a:spcAft>
                          <a:spcPts val="0"/>
                        </a:spcAft>
                        <a:buFont typeface="+mj-lt"/>
                        <a:buNone/>
                      </a:pPr>
                      <a:r>
                        <a:rPr lang="en-US" sz="2400" b="1" dirty="0">
                          <a:latin typeface="Calibri"/>
                          <a:ea typeface="Calibri"/>
                          <a:cs typeface="Times New Roman"/>
                        </a:rPr>
                        <a:t>Model</a:t>
                      </a:r>
                      <a:endParaRPr lang="en-US" sz="24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b="1" dirty="0" smtClean="0">
                        <a:latin typeface="Calibri"/>
                        <a:ea typeface="Calibri"/>
                        <a:cs typeface="Times New Roman"/>
                      </a:endParaRPr>
                    </a:p>
                    <a:p>
                      <a:pPr marL="0" marR="0" algn="ctr">
                        <a:spcBef>
                          <a:spcPts val="0"/>
                        </a:spcBef>
                        <a:spcAft>
                          <a:spcPts val="0"/>
                        </a:spcAft>
                      </a:pPr>
                      <a:r>
                        <a:rPr lang="en-US" sz="2400" b="1" dirty="0" smtClean="0">
                          <a:latin typeface="Calibri"/>
                          <a:ea typeface="Calibri"/>
                          <a:cs typeface="Times New Roman"/>
                        </a:rPr>
                        <a:t>Description</a:t>
                      </a:r>
                    </a:p>
                    <a:p>
                      <a:pPr marL="0" marR="0" algn="ctr">
                        <a:spcBef>
                          <a:spcPts val="0"/>
                        </a:spcBef>
                        <a:spcAft>
                          <a:spcPts val="0"/>
                        </a:spcAft>
                      </a:pPr>
                      <a:endParaRPr lang="en-US" sz="24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981200"/>
                <a:gridCol w="2895600"/>
                <a:gridCol w="2895600"/>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smtClean="0">
                          <a:solidFill>
                            <a:schemeClr val="tx1"/>
                          </a:solidFill>
                          <a:latin typeface="+mn-lt"/>
                          <a:ea typeface="+mn-ea"/>
                          <a:cs typeface="+mn-cs"/>
                        </a:rPr>
                        <a:t>22. </a:t>
                      </a:r>
                      <a:r>
                        <a:rPr lang="en-US" sz="2000" b="0" kern="1200" dirty="0" smtClean="0">
                          <a:solidFill>
                            <a:schemeClr val="tx1"/>
                          </a:solidFill>
                          <a:latin typeface="+mn-lt"/>
                          <a:ea typeface="+mn-ea"/>
                          <a:cs typeface="+mn-cs"/>
                        </a:rPr>
                        <a:t>Professional competencies</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Behavioral health has begun to establish a set of professional competencies, such as the curriculum developed by the University of Massachusetts, but there still is not </a:t>
                      </a:r>
                      <a:r>
                        <a:rPr lang="en-US" sz="2000" kern="1200" dirty="0" err="1" smtClean="0">
                          <a:solidFill>
                            <a:schemeClr val="tx1"/>
                          </a:solidFill>
                          <a:latin typeface="+mn-lt"/>
                          <a:ea typeface="+mn-ea"/>
                          <a:cs typeface="+mn-cs"/>
                        </a:rPr>
                        <a:t>interprofessional</a:t>
                      </a:r>
                      <a:r>
                        <a:rPr lang="en-US" sz="2000" kern="1200" dirty="0" smtClean="0">
                          <a:solidFill>
                            <a:schemeClr val="tx1"/>
                          </a:solidFill>
                          <a:latin typeface="+mn-lt"/>
                          <a:ea typeface="+mn-ea"/>
                          <a:cs typeface="+mn-cs"/>
                        </a:rPr>
                        <a:t> agreement at this time.</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981200"/>
                <a:gridCol w="2895600"/>
                <a:gridCol w="2895600"/>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smtClean="0">
                          <a:solidFill>
                            <a:schemeClr val="tx1"/>
                          </a:solidFill>
                          <a:latin typeface="+mn-lt"/>
                          <a:ea typeface="+mn-ea"/>
                          <a:cs typeface="+mn-cs"/>
                        </a:rPr>
                        <a:t>22. </a:t>
                      </a:r>
                      <a:r>
                        <a:rPr lang="en-US" sz="2000" b="0" kern="1200" dirty="0" smtClean="0">
                          <a:solidFill>
                            <a:schemeClr val="tx1"/>
                          </a:solidFill>
                          <a:latin typeface="+mn-lt"/>
                          <a:ea typeface="+mn-ea"/>
                          <a:cs typeface="+mn-cs"/>
                        </a:rPr>
                        <a:t>Professional competencies</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Behavioral health has begun to establish a set of professional competencies, such as the curriculum developed by the University of Massachusetts, but there still is not </a:t>
                      </a:r>
                      <a:r>
                        <a:rPr lang="en-US" sz="2000" kern="1200" dirty="0" err="1" smtClean="0">
                          <a:solidFill>
                            <a:schemeClr val="tx1"/>
                          </a:solidFill>
                          <a:latin typeface="+mn-lt"/>
                          <a:ea typeface="+mn-ea"/>
                          <a:cs typeface="+mn-cs"/>
                        </a:rPr>
                        <a:t>interprofessional</a:t>
                      </a:r>
                      <a:r>
                        <a:rPr lang="en-US" sz="2000" kern="1200" dirty="0" smtClean="0">
                          <a:solidFill>
                            <a:schemeClr val="tx1"/>
                          </a:solidFill>
                          <a:latin typeface="+mn-lt"/>
                          <a:ea typeface="+mn-ea"/>
                          <a:cs typeface="+mn-cs"/>
                        </a:rPr>
                        <a:t> agreement at this time.</a:t>
                      </a:r>
                      <a:endParaRPr lang="en-US" sz="2000" kern="1200" dirty="0">
                        <a:solidFill>
                          <a:schemeClr val="tx1"/>
                        </a:solidFill>
                        <a:latin typeface="+mn-lt"/>
                        <a:ea typeface="+mn-ea"/>
                        <a:cs typeface="+mn-cs"/>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r>
                        <a:rPr lang="en-US" sz="2000" kern="1200" dirty="0" smtClean="0">
                          <a:solidFill>
                            <a:schemeClr val="tx1"/>
                          </a:solidFill>
                          <a:latin typeface="+mn-lt"/>
                          <a:ea typeface="+mn-ea"/>
                          <a:cs typeface="+mn-cs"/>
                        </a:rPr>
                        <a:t>The oral health field is ahead of the behavioral health field in establishing </a:t>
                      </a:r>
                      <a:r>
                        <a:rPr lang="en-US" sz="2000" kern="1200" dirty="0" err="1" smtClean="0">
                          <a:solidFill>
                            <a:schemeClr val="tx1"/>
                          </a:solidFill>
                          <a:latin typeface="+mn-lt"/>
                          <a:ea typeface="+mn-ea"/>
                          <a:cs typeface="+mn-cs"/>
                        </a:rPr>
                        <a:t>interprofessioal</a:t>
                      </a:r>
                      <a:r>
                        <a:rPr lang="en-US" sz="2000" kern="1200" dirty="0" smtClean="0">
                          <a:solidFill>
                            <a:schemeClr val="tx1"/>
                          </a:solidFill>
                          <a:latin typeface="+mn-lt"/>
                          <a:ea typeface="+mn-ea"/>
                          <a:cs typeface="+mn-cs"/>
                        </a:rPr>
                        <a:t> agreement of basic competencies, as demonstrated by the Smiles for Life Curriculum.</a:t>
                      </a:r>
                      <a:endParaRPr lang="en-US" sz="2000" kern="1200" dirty="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981200"/>
                <a:gridCol w="2895600"/>
                <a:gridCol w="2895600"/>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23. Role of Philanthropy</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buFont typeface="Arial" pitchFamily="34" charset="0"/>
                        <a:buChar char="•"/>
                      </a:pPr>
                      <a:r>
                        <a:rPr lang="en-US" sz="2000" kern="1200" dirty="0" smtClean="0">
                          <a:solidFill>
                            <a:schemeClr val="tx1"/>
                          </a:solidFill>
                          <a:latin typeface="+mn-lt"/>
                          <a:ea typeface="+mn-ea"/>
                          <a:cs typeface="+mn-cs"/>
                        </a:rPr>
                        <a:t>Robert Wood Johnson</a:t>
                      </a:r>
                    </a:p>
                    <a:p>
                      <a:pPr>
                        <a:buFont typeface="Arial" pitchFamily="34" charset="0"/>
                        <a:buChar char="•"/>
                      </a:pPr>
                      <a:r>
                        <a:rPr lang="en-US" sz="2000" kern="1200" dirty="0" smtClean="0">
                          <a:solidFill>
                            <a:schemeClr val="tx1"/>
                          </a:solidFill>
                          <a:latin typeface="+mn-lt"/>
                          <a:ea typeface="+mn-ea"/>
                          <a:cs typeface="+mn-cs"/>
                        </a:rPr>
                        <a:t>MacArthur</a:t>
                      </a:r>
                    </a:p>
                    <a:p>
                      <a:pPr>
                        <a:buFont typeface="Arial" pitchFamily="34" charset="0"/>
                        <a:buChar char="•"/>
                      </a:pPr>
                      <a:r>
                        <a:rPr lang="en-US" sz="2000" kern="1200" dirty="0" smtClean="0">
                          <a:solidFill>
                            <a:schemeClr val="tx1"/>
                          </a:solidFill>
                          <a:latin typeface="+mn-lt"/>
                          <a:ea typeface="+mn-ea"/>
                          <a:cs typeface="+mn-cs"/>
                        </a:rPr>
                        <a:t>Hartford</a:t>
                      </a:r>
                    </a:p>
                    <a:p>
                      <a:pPr>
                        <a:buFont typeface="Arial" pitchFamily="34" charset="0"/>
                        <a:buChar char="•"/>
                      </a:pPr>
                      <a:r>
                        <a:rPr lang="en-US" sz="2000" kern="1200" dirty="0" smtClean="0">
                          <a:solidFill>
                            <a:schemeClr val="tx1"/>
                          </a:solidFill>
                          <a:latin typeface="+mn-lt"/>
                          <a:ea typeface="+mn-ea"/>
                          <a:cs typeface="+mn-cs"/>
                        </a:rPr>
                        <a:t>Hogg</a:t>
                      </a: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111125" indent="-111125">
                        <a:buFont typeface="Arial" pitchFamily="34" charset="0"/>
                        <a:buNone/>
                      </a:pPr>
                      <a:endParaRPr lang="en-US" sz="2000" kern="1200" baseline="0" dirty="0" smtClean="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349240"/>
        </p:xfrm>
        <a:graphic>
          <a:graphicData uri="http://schemas.openxmlformats.org/drawingml/2006/table">
            <a:tbl>
              <a:tblPr/>
              <a:tblGrid>
                <a:gridCol w="1981200"/>
                <a:gridCol w="2895600"/>
                <a:gridCol w="2895600"/>
              </a:tblGrid>
              <a:tr h="8382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None/>
                      </a:pPr>
                      <a:r>
                        <a:rPr lang="en-US" sz="2000" b="0" kern="1200" dirty="0" smtClean="0">
                          <a:solidFill>
                            <a:schemeClr val="tx1"/>
                          </a:solidFill>
                          <a:latin typeface="+mn-lt"/>
                          <a:ea typeface="+mn-ea"/>
                          <a:cs typeface="+mn-cs"/>
                        </a:rPr>
                        <a:t>23. Role of Philanthropy</a:t>
                      </a:r>
                      <a:endParaRPr lang="en-US" sz="2000" b="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buFont typeface="Arial" pitchFamily="34" charset="0"/>
                        <a:buChar char="•"/>
                      </a:pPr>
                      <a:r>
                        <a:rPr lang="en-US" sz="2000" kern="1200" dirty="0" smtClean="0">
                          <a:solidFill>
                            <a:schemeClr val="tx1"/>
                          </a:solidFill>
                          <a:latin typeface="+mn-lt"/>
                          <a:ea typeface="+mn-ea"/>
                          <a:cs typeface="+mn-cs"/>
                        </a:rPr>
                        <a:t>Robert Wood Johnson</a:t>
                      </a:r>
                    </a:p>
                    <a:p>
                      <a:pPr>
                        <a:buFont typeface="Arial" pitchFamily="34" charset="0"/>
                        <a:buChar char="•"/>
                      </a:pPr>
                      <a:r>
                        <a:rPr lang="en-US" sz="2000" kern="1200" dirty="0" smtClean="0">
                          <a:solidFill>
                            <a:schemeClr val="tx1"/>
                          </a:solidFill>
                          <a:latin typeface="+mn-lt"/>
                          <a:ea typeface="+mn-ea"/>
                          <a:cs typeface="+mn-cs"/>
                        </a:rPr>
                        <a:t>MacArthur</a:t>
                      </a:r>
                    </a:p>
                    <a:p>
                      <a:pPr>
                        <a:buFont typeface="Arial" pitchFamily="34" charset="0"/>
                        <a:buChar char="•"/>
                      </a:pPr>
                      <a:r>
                        <a:rPr lang="en-US" sz="2000" kern="1200" dirty="0" smtClean="0">
                          <a:solidFill>
                            <a:schemeClr val="tx1"/>
                          </a:solidFill>
                          <a:latin typeface="+mn-lt"/>
                          <a:ea typeface="+mn-ea"/>
                          <a:cs typeface="+mn-cs"/>
                        </a:rPr>
                        <a:t>Hartford</a:t>
                      </a:r>
                    </a:p>
                    <a:p>
                      <a:pPr>
                        <a:buFont typeface="Arial" pitchFamily="34" charset="0"/>
                        <a:buChar char="•"/>
                      </a:pPr>
                      <a:r>
                        <a:rPr lang="en-US" sz="2000" kern="1200" dirty="0" smtClean="0">
                          <a:solidFill>
                            <a:schemeClr val="tx1"/>
                          </a:solidFill>
                          <a:latin typeface="+mn-lt"/>
                          <a:ea typeface="+mn-ea"/>
                          <a:cs typeface="+mn-cs"/>
                        </a:rPr>
                        <a:t>Hogg</a:t>
                      </a: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111125" indent="-111125">
                        <a:buFont typeface="Arial" pitchFamily="34" charset="0"/>
                        <a:buChar char="•"/>
                      </a:pPr>
                      <a:r>
                        <a:rPr lang="en-US" sz="2000" kern="1200" dirty="0" smtClean="0">
                          <a:solidFill>
                            <a:schemeClr val="tx1"/>
                          </a:solidFill>
                          <a:latin typeface="+mn-lt"/>
                          <a:ea typeface="+mn-ea"/>
                          <a:cs typeface="+mn-cs"/>
                        </a:rPr>
                        <a:t>Pew</a:t>
                      </a:r>
                    </a:p>
                    <a:p>
                      <a:pPr marL="111125" indent="-111125">
                        <a:buFont typeface="Arial" pitchFamily="34" charset="0"/>
                        <a:buChar char="•"/>
                      </a:pPr>
                      <a:r>
                        <a:rPr lang="en-US" sz="2000" kern="1200" dirty="0" smtClean="0">
                          <a:solidFill>
                            <a:schemeClr val="tx1"/>
                          </a:solidFill>
                          <a:latin typeface="+mn-lt"/>
                          <a:ea typeface="+mn-ea"/>
                          <a:cs typeface="+mn-cs"/>
                        </a:rPr>
                        <a:t>Kellogg</a:t>
                      </a:r>
                    </a:p>
                    <a:p>
                      <a:pPr marL="111125" indent="-111125">
                        <a:buFont typeface="Arial" pitchFamily="34" charset="0"/>
                        <a:buChar char="•"/>
                      </a:pPr>
                      <a:r>
                        <a:rPr lang="en-US" sz="2000" kern="1200" dirty="0" err="1" smtClean="0">
                          <a:solidFill>
                            <a:schemeClr val="tx1"/>
                          </a:solidFill>
                          <a:latin typeface="+mn-lt"/>
                          <a:ea typeface="+mn-ea"/>
                          <a:cs typeface="+mn-cs"/>
                        </a:rPr>
                        <a:t>DentaQuest</a:t>
                      </a:r>
                      <a:endParaRPr lang="en-US" sz="2000" kern="1200" dirty="0" smtClean="0">
                        <a:solidFill>
                          <a:schemeClr val="tx1"/>
                        </a:solidFill>
                        <a:latin typeface="+mn-lt"/>
                        <a:ea typeface="+mn-ea"/>
                        <a:cs typeface="+mn-cs"/>
                      </a:endParaRPr>
                    </a:p>
                    <a:p>
                      <a:pPr marL="111125" indent="-111125">
                        <a:buFont typeface="Arial" pitchFamily="34" charset="0"/>
                        <a:buChar char="•"/>
                      </a:pPr>
                      <a:r>
                        <a:rPr lang="en-US" sz="2000" kern="1200" dirty="0" smtClean="0">
                          <a:solidFill>
                            <a:schemeClr val="tx1"/>
                          </a:solidFill>
                          <a:latin typeface="+mn-lt"/>
                          <a:ea typeface="+mn-ea"/>
                          <a:cs typeface="+mn-cs"/>
                        </a:rPr>
                        <a:t>WDS</a:t>
                      </a:r>
                      <a:r>
                        <a:rPr lang="en-US" sz="2000" kern="1200" baseline="0" dirty="0" smtClean="0">
                          <a:solidFill>
                            <a:schemeClr val="tx1"/>
                          </a:solidFill>
                          <a:latin typeface="+mn-lt"/>
                          <a:ea typeface="+mn-ea"/>
                          <a:cs typeface="+mn-cs"/>
                        </a:rPr>
                        <a:t> Foundation</a:t>
                      </a:r>
                    </a:p>
                    <a:p>
                      <a:pPr marL="111125" indent="-111125">
                        <a:buFont typeface="Arial" pitchFamily="34" charset="0"/>
                        <a:buChar char="•"/>
                      </a:pPr>
                      <a:r>
                        <a:rPr lang="en-US" sz="2000" kern="1200" dirty="0" smtClean="0">
                          <a:solidFill>
                            <a:schemeClr val="tx1"/>
                          </a:solidFill>
                          <a:latin typeface="+mn-lt"/>
                          <a:ea typeface="+mn-ea"/>
                          <a:cs typeface="+mn-cs"/>
                        </a:rPr>
                        <a:t>Connecticut Health Foundation</a:t>
                      </a:r>
                      <a:endParaRPr lang="en-US" sz="2000" kern="1200" baseline="0" dirty="0" smtClean="0">
                        <a:solidFill>
                          <a:schemeClr val="tx1"/>
                        </a:solidFill>
                        <a:latin typeface="+mn-lt"/>
                        <a:ea typeface="+mn-ea"/>
                        <a:cs typeface="+mn-cs"/>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3">
                    <a:lumMod val="75000"/>
                  </a:schemeClr>
                </a:solidFill>
              </a:rPr>
              <a:t>Questions?</a:t>
            </a:r>
            <a:endParaRPr lang="en-US" dirty="0">
              <a:solidFill>
                <a:schemeClr val="accent3">
                  <a:lumMod val="75000"/>
                </a:schemeClr>
              </a:solidFill>
            </a:endParaRPr>
          </a:p>
        </p:txBody>
      </p:sp>
      <p:sp>
        <p:nvSpPr>
          <p:cNvPr id="3" name="Subtitle 2"/>
          <p:cNvSpPr>
            <a:spLocks noGrp="1"/>
          </p:cNvSpPr>
          <p:nvPr>
            <p:ph type="subTitle" idx="1"/>
          </p:nvPr>
        </p:nvSpPr>
        <p:spPr>
          <a:xfrm>
            <a:off x="457200" y="3886200"/>
            <a:ext cx="8077200" cy="1752600"/>
          </a:xfrm>
        </p:spPr>
        <p:txBody>
          <a:bodyPr>
            <a:normAutofit fontScale="55000" lnSpcReduction="20000"/>
          </a:bodyPr>
          <a:lstStyle/>
          <a:p>
            <a:r>
              <a:rPr lang="en-US" dirty="0" smtClean="0">
                <a:solidFill>
                  <a:schemeClr val="accent3">
                    <a:lumMod val="75000"/>
                  </a:schemeClr>
                </a:solidFill>
              </a:rPr>
              <a:t>The National </a:t>
            </a:r>
            <a:r>
              <a:rPr lang="en-US" dirty="0" err="1" smtClean="0">
                <a:solidFill>
                  <a:schemeClr val="accent3">
                    <a:lumMod val="75000"/>
                  </a:schemeClr>
                </a:solidFill>
              </a:rPr>
              <a:t>Interprofessional</a:t>
            </a:r>
            <a:r>
              <a:rPr lang="en-US" dirty="0" smtClean="0">
                <a:solidFill>
                  <a:schemeClr val="accent3">
                    <a:lumMod val="75000"/>
                  </a:schemeClr>
                </a:solidFill>
              </a:rPr>
              <a:t> Initiative on Oral Health  (</a:t>
            </a:r>
            <a:r>
              <a:rPr lang="en-US" b="1" cap="small" dirty="0" smtClean="0">
                <a:solidFill>
                  <a:schemeClr val="accent3">
                    <a:lumMod val="75000"/>
                  </a:schemeClr>
                </a:solidFill>
              </a:rPr>
              <a:t>http://www.niioh.org)</a:t>
            </a:r>
            <a:endParaRPr lang="en-US" dirty="0" smtClean="0">
              <a:solidFill>
                <a:schemeClr val="accent3">
                  <a:lumMod val="75000"/>
                </a:schemeClr>
              </a:solidFill>
            </a:endParaRPr>
          </a:p>
          <a:p>
            <a:endParaRPr lang="en-US" dirty="0" smtClean="0">
              <a:solidFill>
                <a:schemeClr val="accent3">
                  <a:lumMod val="75000"/>
                </a:schemeClr>
              </a:solidFill>
            </a:endParaRPr>
          </a:p>
          <a:p>
            <a:r>
              <a:rPr lang="en-US" cap="small" dirty="0" smtClean="0">
                <a:solidFill>
                  <a:schemeClr val="accent3">
                    <a:lumMod val="75000"/>
                  </a:schemeClr>
                </a:solidFill>
              </a:rPr>
              <a:t>Evolving Models of Collaboration and Integration of Oral Health and Primary Care</a:t>
            </a:r>
            <a:endParaRPr lang="en-US" dirty="0" smtClean="0">
              <a:solidFill>
                <a:schemeClr val="accent3">
                  <a:lumMod val="75000"/>
                </a:schemeClr>
              </a:solidFill>
            </a:endParaRPr>
          </a:p>
          <a:p>
            <a:r>
              <a:rPr lang="en-US" dirty="0" smtClean="0">
                <a:solidFill>
                  <a:schemeClr val="accent3">
                    <a:lumMod val="75000"/>
                  </a:schemeClr>
                </a:solidFill>
              </a:rPr>
              <a:t> Denise Levis </a:t>
            </a:r>
            <a:r>
              <a:rPr lang="en-US" dirty="0" err="1" smtClean="0">
                <a:solidFill>
                  <a:schemeClr val="accent3">
                    <a:lumMod val="75000"/>
                  </a:schemeClr>
                </a:solidFill>
              </a:rPr>
              <a:t>Hewson</a:t>
            </a:r>
            <a:r>
              <a:rPr lang="en-US" dirty="0" smtClean="0">
                <a:solidFill>
                  <a:schemeClr val="accent3">
                    <a:lumMod val="75000"/>
                  </a:schemeClr>
                </a:solidFill>
              </a:rPr>
              <a:t>, Richard Munger &amp; </a:t>
            </a:r>
            <a:r>
              <a:rPr lang="en-US" dirty="0" err="1" smtClean="0">
                <a:solidFill>
                  <a:schemeClr val="accent3">
                    <a:lumMod val="75000"/>
                  </a:schemeClr>
                </a:solidFill>
              </a:rPr>
              <a:t>Torlen</a:t>
            </a:r>
            <a:r>
              <a:rPr lang="en-US" dirty="0" smtClean="0">
                <a:solidFill>
                  <a:schemeClr val="accent3">
                    <a:lumMod val="75000"/>
                  </a:schemeClr>
                </a:solidFill>
              </a:rPr>
              <a:t> Wade</a:t>
            </a:r>
          </a:p>
          <a:p>
            <a:endParaRPr lang="en-US" dirty="0" smtClean="0">
              <a:solidFill>
                <a:schemeClr val="accent3">
                  <a:lumMod val="75000"/>
                </a:schemeClr>
              </a:solidFill>
            </a:endParaRPr>
          </a:p>
          <a:p>
            <a:r>
              <a:rPr lang="en-US" dirty="0" smtClean="0">
                <a:solidFill>
                  <a:schemeClr val="accent3">
                    <a:lumMod val="75000"/>
                  </a:schemeClr>
                </a:solidFill>
              </a:rPr>
              <a:t>rich.munger@buncombecounty.org</a:t>
            </a:r>
            <a:endParaRPr lang="en-US" dirty="0">
              <a:solidFill>
                <a:schemeClr val="accent3">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676400"/>
          <a:ext cx="7848600" cy="4013200"/>
        </p:xfrm>
        <a:graphic>
          <a:graphicData uri="http://schemas.openxmlformats.org/drawingml/2006/table">
            <a:tbl>
              <a:tblPr/>
              <a:tblGrid>
                <a:gridCol w="2209800"/>
                <a:gridCol w="5638800"/>
              </a:tblGrid>
              <a:tr h="4013200">
                <a:tc>
                  <a:txBody>
                    <a:bodyPr/>
                    <a:lstStyle/>
                    <a:p>
                      <a:pPr marL="342900" marR="0" lvl="0" indent="-342900">
                        <a:spcBef>
                          <a:spcPts val="0"/>
                        </a:spcBef>
                        <a:spcAft>
                          <a:spcPts val="0"/>
                        </a:spcAft>
                        <a:buFont typeface="+mj-lt"/>
                        <a:buNone/>
                      </a:pPr>
                      <a:r>
                        <a:rPr lang="en-US" sz="2400" dirty="0" smtClean="0">
                          <a:latin typeface="+mn-lt"/>
                          <a:ea typeface="Calibri"/>
                          <a:cs typeface="Times New Roman"/>
                        </a:rPr>
                        <a:t>4. Primary Care Oral Health Prevention by Health Professional</a:t>
                      </a:r>
                      <a:endParaRPr lang="en-US" sz="24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342900" marR="0" lvl="0" indent="-342900">
                        <a:spcBef>
                          <a:spcPts val="0"/>
                        </a:spcBef>
                        <a:spcAft>
                          <a:spcPts val="0"/>
                        </a:spcAft>
                        <a:buFont typeface="Symbol"/>
                        <a:buChar char=""/>
                      </a:pPr>
                      <a:r>
                        <a:rPr lang="en-US" sz="2400" dirty="0" smtClean="0">
                          <a:latin typeface="+mn-lt"/>
                          <a:ea typeface="Calibri"/>
                          <a:cs typeface="Times New Roman"/>
                        </a:rPr>
                        <a:t>Oral health prevention services are delivered at the primary care visit by primary care clinicians.</a:t>
                      </a:r>
                      <a:endParaRPr lang="en-US" sz="2400" dirty="0" smtClean="0">
                        <a:latin typeface="Century Gothic"/>
                        <a:ea typeface="Calibri"/>
                        <a:cs typeface="Times New Roman"/>
                      </a:endParaRPr>
                    </a:p>
                    <a:p>
                      <a:pPr marL="342900" marR="0" lvl="0" indent="-342900">
                        <a:spcBef>
                          <a:spcPts val="0"/>
                        </a:spcBef>
                        <a:spcAft>
                          <a:spcPts val="0"/>
                        </a:spcAft>
                        <a:buFont typeface="Symbol"/>
                        <a:buChar char=""/>
                      </a:pPr>
                      <a:r>
                        <a:rPr lang="en-US" sz="2400" dirty="0" smtClean="0">
                          <a:latin typeface="+mn-lt"/>
                          <a:ea typeface="Calibri"/>
                          <a:cs typeface="Times New Roman"/>
                        </a:rPr>
                        <a:t>Oral health is integrated into the disease management system of the practice</a:t>
                      </a:r>
                      <a:endParaRPr lang="en-US" sz="2400" dirty="0" smtClean="0">
                        <a:latin typeface="Century Gothic"/>
                        <a:ea typeface="Calibri"/>
                        <a:cs typeface="Times New Roman"/>
                      </a:endParaRPr>
                    </a:p>
                    <a:p>
                      <a:pPr marL="342900" marR="0" lvl="0" indent="-342900">
                        <a:spcBef>
                          <a:spcPts val="0"/>
                        </a:spcBef>
                        <a:spcAft>
                          <a:spcPts val="0"/>
                        </a:spcAft>
                        <a:buFont typeface="Symbol"/>
                        <a:buChar char=""/>
                      </a:pPr>
                      <a:r>
                        <a:rPr lang="en-US" sz="2400" dirty="0" smtClean="0">
                          <a:latin typeface="+mn-lt"/>
                          <a:ea typeface="Calibri"/>
                          <a:cs typeface="Times New Roman"/>
                        </a:rPr>
                        <a:t>Capacity for dental consultation is in place</a:t>
                      </a:r>
                      <a:endParaRPr lang="en-US" sz="2400" dirty="0" smtClean="0">
                        <a:latin typeface="Century Gothic"/>
                        <a:ea typeface="Calibri"/>
                        <a:cs typeface="Times New Roman"/>
                      </a:endParaRPr>
                    </a:p>
                    <a:p>
                      <a:pPr marL="342900" marR="0" lvl="0" indent="-342900">
                        <a:spcBef>
                          <a:spcPts val="0"/>
                        </a:spcBef>
                        <a:spcAft>
                          <a:spcPts val="0"/>
                        </a:spcAft>
                        <a:buFont typeface="Symbol"/>
                        <a:buChar char=""/>
                      </a:pPr>
                      <a:r>
                        <a:rPr lang="en-US" sz="2400" dirty="0" smtClean="0">
                          <a:latin typeface="+mn-lt"/>
                          <a:ea typeface="Calibri"/>
                          <a:cs typeface="Times New Roman"/>
                        </a:rPr>
                        <a:t>Referral system</a:t>
                      </a:r>
                      <a:endParaRPr lang="en-US" sz="24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graphicFrame>
        <p:nvGraphicFramePr>
          <p:cNvPr id="3" name="Table 2"/>
          <p:cNvGraphicFramePr>
            <a:graphicFrameLocks noGrp="1"/>
          </p:cNvGraphicFramePr>
          <p:nvPr/>
        </p:nvGraphicFramePr>
        <p:xfrm>
          <a:off x="762000" y="533400"/>
          <a:ext cx="7848600" cy="1097280"/>
        </p:xfrm>
        <a:graphic>
          <a:graphicData uri="http://schemas.openxmlformats.org/drawingml/2006/table">
            <a:tbl>
              <a:tblPr/>
              <a:tblGrid>
                <a:gridCol w="1502923"/>
                <a:gridCol w="6345677"/>
              </a:tblGrid>
              <a:tr h="566513">
                <a:tc>
                  <a:txBody>
                    <a:bodyPr/>
                    <a:lstStyle/>
                    <a:p>
                      <a:pPr marL="228600" marR="0" indent="-228600" algn="ctr">
                        <a:spcBef>
                          <a:spcPts val="0"/>
                        </a:spcBef>
                        <a:spcAft>
                          <a:spcPts val="0"/>
                        </a:spcAft>
                        <a:buFont typeface="+mj-lt"/>
                        <a:buAutoNum type="arabicPeriod"/>
                      </a:pPr>
                      <a:endParaRPr lang="en-US" sz="2400" dirty="0">
                        <a:latin typeface="Century Gothic"/>
                        <a:ea typeface="Calibri"/>
                        <a:cs typeface="Times New Roman"/>
                      </a:endParaRPr>
                    </a:p>
                    <a:p>
                      <a:pPr marL="228600" marR="0" indent="-228600" algn="ctr">
                        <a:spcBef>
                          <a:spcPts val="0"/>
                        </a:spcBef>
                        <a:spcAft>
                          <a:spcPts val="0"/>
                        </a:spcAft>
                        <a:buFont typeface="+mj-lt"/>
                        <a:buNone/>
                      </a:pPr>
                      <a:r>
                        <a:rPr lang="en-US" sz="2400" b="1" dirty="0">
                          <a:latin typeface="Calibri"/>
                          <a:ea typeface="Calibri"/>
                          <a:cs typeface="Times New Roman"/>
                        </a:rPr>
                        <a:t>Model</a:t>
                      </a:r>
                      <a:endParaRPr lang="en-US" sz="2400" dirty="0">
                        <a:latin typeface="Century Gothic"/>
                        <a:ea typeface="Calibri"/>
                        <a:cs typeface="Times New Roman"/>
                      </a:endParaRPr>
                    </a:p>
                  </a:txBody>
                  <a:tcPr marL="61386" marR="61386"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b="1" dirty="0" smtClean="0">
                        <a:latin typeface="Calibri"/>
                        <a:ea typeface="Calibri"/>
                        <a:cs typeface="Times New Roman"/>
                      </a:endParaRPr>
                    </a:p>
                    <a:p>
                      <a:pPr marL="0" marR="0" algn="ctr">
                        <a:spcBef>
                          <a:spcPts val="0"/>
                        </a:spcBef>
                        <a:spcAft>
                          <a:spcPts val="0"/>
                        </a:spcAft>
                      </a:pPr>
                      <a:r>
                        <a:rPr lang="en-US" sz="2400" b="1" dirty="0" smtClean="0">
                          <a:latin typeface="Calibri"/>
                          <a:ea typeface="Calibri"/>
                          <a:cs typeface="Times New Roman"/>
                        </a:rPr>
                        <a:t>Description</a:t>
                      </a:r>
                    </a:p>
                    <a:p>
                      <a:pPr marL="0" marR="0" algn="ctr">
                        <a:spcBef>
                          <a:spcPts val="0"/>
                        </a:spcBef>
                        <a:spcAft>
                          <a:spcPts val="0"/>
                        </a:spcAft>
                      </a:pPr>
                      <a:endParaRPr lang="en-US" sz="2400" dirty="0">
                        <a:latin typeface="Century Gothic"/>
                        <a:ea typeface="Calibri"/>
                        <a:cs typeface="Times New Roman"/>
                      </a:endParaRPr>
                    </a:p>
                  </a:txBody>
                  <a:tcPr marL="61386" marR="61386"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09600"/>
            <a:ext cx="4572000" cy="1384995"/>
          </a:xfrm>
          <a:prstGeom prst="rect">
            <a:avLst/>
          </a:prstGeom>
        </p:spPr>
        <p:txBody>
          <a:bodyPr wrap="square">
            <a:spAutoFit/>
          </a:bodyPr>
          <a:lstStyle/>
          <a:p>
            <a:pPr algn="ctr"/>
            <a:r>
              <a:rPr lang="en-US" sz="2800" b="1" dirty="0" smtClean="0">
                <a:solidFill>
                  <a:schemeClr val="accent3">
                    <a:lumMod val="75000"/>
                  </a:schemeClr>
                </a:solidFill>
              </a:rPr>
              <a:t>Parallel Issues in the Integration of Behavioral and Oral Health in Primary Care</a:t>
            </a:r>
            <a:endParaRPr lang="en-US" sz="2800" b="1" dirty="0">
              <a:solidFill>
                <a:schemeClr val="accent3">
                  <a:lumMod val="75000"/>
                </a:schemeClr>
              </a:solidFill>
            </a:endParaRPr>
          </a:p>
        </p:txBody>
      </p:sp>
      <p:pic>
        <p:nvPicPr>
          <p:cNvPr id="3" name="Picture 3" descr="j0234687"/>
          <p:cNvPicPr>
            <a:picLocks noChangeAspect="1" noChangeArrowheads="1" noCrop="1"/>
          </p:cNvPicPr>
          <p:nvPr/>
        </p:nvPicPr>
        <p:blipFill>
          <a:blip r:embed="rId2" cstate="print">
            <a:duotone>
              <a:prstClr val="black"/>
              <a:schemeClr val="accent3">
                <a:tint val="45000"/>
                <a:satMod val="400000"/>
              </a:schemeClr>
            </a:duotone>
          </a:blip>
          <a:srcRect/>
          <a:stretch>
            <a:fillRect/>
          </a:stretch>
        </p:blipFill>
        <p:spPr bwMode="auto">
          <a:xfrm>
            <a:off x="1676400" y="2286000"/>
            <a:ext cx="6096000" cy="35909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676400"/>
                <a:gridCol w="27166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AutoNum type="arabicPeriod"/>
                      </a:pPr>
                      <a:r>
                        <a:rPr lang="en-US" sz="2400" dirty="0">
                          <a:latin typeface="Calibri"/>
                          <a:ea typeface="Calibri"/>
                          <a:cs typeface="Arial"/>
                        </a:rPr>
                        <a:t>Stigma / fear reduction</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r>
                        <a:rPr lang="en-US" sz="2400" dirty="0">
                          <a:latin typeface="Calibri"/>
                          <a:ea typeface="Calibri"/>
                          <a:cs typeface="Arial"/>
                        </a:rPr>
                        <a:t>“Counseling is for mentally ill people.”</a:t>
                      </a:r>
                      <a:endParaRPr lang="en-US" sz="2400" dirty="0">
                        <a:latin typeface="Century Gothic"/>
                        <a:ea typeface="Calibri"/>
                        <a:cs typeface="Times New Roman"/>
                      </a:endParaRPr>
                    </a:p>
                    <a:p>
                      <a:pPr marL="0" marR="0">
                        <a:spcBef>
                          <a:spcPts val="0"/>
                        </a:spcBef>
                        <a:spcAft>
                          <a:spcPts val="0"/>
                        </a:spcAft>
                      </a:pPr>
                      <a:endParaRPr lang="en-US" sz="2400" dirty="0" smtClean="0">
                        <a:latin typeface="Calibri"/>
                        <a:ea typeface="Calibri"/>
                        <a:cs typeface="Arial"/>
                      </a:endParaRPr>
                    </a:p>
                    <a:p>
                      <a:pPr marL="0" marR="0">
                        <a:spcBef>
                          <a:spcPts val="0"/>
                        </a:spcBef>
                        <a:spcAft>
                          <a:spcPts val="0"/>
                        </a:spcAft>
                      </a:pPr>
                      <a:r>
                        <a:rPr lang="en-US" sz="2400" dirty="0" smtClean="0">
                          <a:latin typeface="Calibri"/>
                          <a:ea typeface="Calibri"/>
                          <a:cs typeface="Arial"/>
                        </a:rPr>
                        <a:t>Patients </a:t>
                      </a:r>
                      <a:r>
                        <a:rPr lang="en-US" sz="2400" dirty="0">
                          <a:latin typeface="Calibri"/>
                          <a:ea typeface="Calibri"/>
                          <a:cs typeface="Arial"/>
                        </a:rPr>
                        <a:t>are comfortable in the primary care environment, and receiving mental health services there significantly reduces stigma.</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772400" cy="5501640"/>
        </p:xfrm>
        <a:graphic>
          <a:graphicData uri="http://schemas.openxmlformats.org/drawingml/2006/table">
            <a:tbl>
              <a:tblPr/>
              <a:tblGrid>
                <a:gridCol w="1676400"/>
                <a:gridCol w="2716695"/>
                <a:gridCol w="3379305"/>
              </a:tblGrid>
              <a:tr h="990600">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Issue</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a:latin typeface="Century Gothic"/>
                        <a:ea typeface="Calibri"/>
                        <a:cs typeface="Times New Roman"/>
                      </a:endParaRPr>
                    </a:p>
                    <a:p>
                      <a:pPr marL="0" marR="0" algn="ctr">
                        <a:spcBef>
                          <a:spcPts val="0"/>
                        </a:spcBef>
                        <a:spcAft>
                          <a:spcPts val="0"/>
                        </a:spcAft>
                      </a:pPr>
                      <a:r>
                        <a:rPr lang="en-US" sz="2400" b="1">
                          <a:latin typeface="Calibri"/>
                          <a:ea typeface="Calibri"/>
                          <a:cs typeface="Times New Roman"/>
                        </a:rPr>
                        <a:t>Behavioral Health</a:t>
                      </a:r>
                      <a:endParaRPr lang="en-US" sz="2400">
                        <a:latin typeface="Century Gothic"/>
                        <a:ea typeface="Calibri"/>
                        <a:cs typeface="Times New Roman"/>
                      </a:endParaRPr>
                    </a:p>
                  </a:txBody>
                  <a:tcPr marL="49707" marR="49707"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marL="0" marR="0" algn="ctr">
                        <a:spcBef>
                          <a:spcPts val="0"/>
                        </a:spcBef>
                        <a:spcAft>
                          <a:spcPts val="0"/>
                        </a:spcAft>
                      </a:pPr>
                      <a:endParaRPr lang="en-US" sz="2400" dirty="0">
                        <a:latin typeface="Century Gothic"/>
                        <a:ea typeface="Calibri"/>
                        <a:cs typeface="Times New Roman"/>
                      </a:endParaRPr>
                    </a:p>
                    <a:p>
                      <a:pPr marL="0" marR="0" algn="ctr">
                        <a:spcBef>
                          <a:spcPts val="0"/>
                        </a:spcBef>
                        <a:spcAft>
                          <a:spcPts val="0"/>
                        </a:spcAft>
                      </a:pPr>
                      <a:r>
                        <a:rPr lang="en-US" sz="2400" b="1" dirty="0">
                          <a:latin typeface="Calibri"/>
                          <a:ea typeface="Calibri"/>
                          <a:cs typeface="Times New Roman"/>
                        </a:rPr>
                        <a:t>Oral Health</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4511040">
                <a:tc>
                  <a:txBody>
                    <a:bodyPr/>
                    <a:lstStyle/>
                    <a:p>
                      <a:pPr marL="342900" marR="0" lvl="0" indent="-342900">
                        <a:spcBef>
                          <a:spcPts val="0"/>
                        </a:spcBef>
                        <a:spcAft>
                          <a:spcPts val="0"/>
                        </a:spcAft>
                        <a:buFont typeface="+mj-lt"/>
                        <a:buAutoNum type="arabicPeriod"/>
                      </a:pPr>
                      <a:r>
                        <a:rPr lang="en-US" sz="2400" dirty="0">
                          <a:latin typeface="Calibri"/>
                          <a:ea typeface="Calibri"/>
                          <a:cs typeface="Arial"/>
                        </a:rPr>
                        <a:t>Stigma / fear reduction</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r>
                        <a:rPr lang="en-US" sz="2400" dirty="0">
                          <a:latin typeface="Calibri"/>
                          <a:ea typeface="Calibri"/>
                          <a:cs typeface="Arial"/>
                        </a:rPr>
                        <a:t>“Counseling is for mentally ill people.”</a:t>
                      </a:r>
                      <a:endParaRPr lang="en-US" sz="2400" dirty="0">
                        <a:latin typeface="Century Gothic"/>
                        <a:ea typeface="Calibri"/>
                        <a:cs typeface="Times New Roman"/>
                      </a:endParaRPr>
                    </a:p>
                    <a:p>
                      <a:pPr marL="0" marR="0">
                        <a:spcBef>
                          <a:spcPts val="0"/>
                        </a:spcBef>
                        <a:spcAft>
                          <a:spcPts val="0"/>
                        </a:spcAft>
                      </a:pPr>
                      <a:endParaRPr lang="en-US" sz="2400" dirty="0" smtClean="0">
                        <a:latin typeface="Calibri"/>
                        <a:ea typeface="Calibri"/>
                        <a:cs typeface="Arial"/>
                      </a:endParaRPr>
                    </a:p>
                    <a:p>
                      <a:pPr marL="0" marR="0">
                        <a:spcBef>
                          <a:spcPts val="0"/>
                        </a:spcBef>
                        <a:spcAft>
                          <a:spcPts val="0"/>
                        </a:spcAft>
                      </a:pPr>
                      <a:r>
                        <a:rPr lang="en-US" sz="2400" dirty="0" smtClean="0">
                          <a:latin typeface="Calibri"/>
                          <a:ea typeface="Calibri"/>
                          <a:cs typeface="Arial"/>
                        </a:rPr>
                        <a:t>Patients </a:t>
                      </a:r>
                      <a:r>
                        <a:rPr lang="en-US" sz="2400" dirty="0">
                          <a:latin typeface="Calibri"/>
                          <a:ea typeface="Calibri"/>
                          <a:cs typeface="Arial"/>
                        </a:rPr>
                        <a:t>are comfortable in the primary care environment, and receiving mental health services there significantly reduces stigma.</a:t>
                      </a:r>
                      <a:endParaRPr lang="en-US" sz="2400" dirty="0">
                        <a:latin typeface="Century Gothic"/>
                        <a:ea typeface="Calibri"/>
                        <a:cs typeface="Times New Roman"/>
                      </a:endParaRPr>
                    </a:p>
                  </a:txBody>
                  <a:tcPr marL="49707" marR="4970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spcBef>
                          <a:spcPts val="0"/>
                        </a:spcBef>
                        <a:spcAft>
                          <a:spcPts val="0"/>
                        </a:spcAft>
                      </a:pPr>
                      <a:r>
                        <a:rPr lang="en-US" sz="2400" dirty="0">
                          <a:latin typeface="Calibri"/>
                          <a:ea typeface="Calibri"/>
                          <a:cs typeface="Arial"/>
                        </a:rPr>
                        <a:t>“I’m afraid of the dentist.”</a:t>
                      </a:r>
                      <a:endParaRPr lang="en-US" sz="2400" dirty="0">
                        <a:latin typeface="Century Gothic"/>
                        <a:ea typeface="Calibri"/>
                        <a:cs typeface="Times New Roman"/>
                      </a:endParaRPr>
                    </a:p>
                    <a:p>
                      <a:pPr marL="0" marR="0">
                        <a:spcBef>
                          <a:spcPts val="0"/>
                        </a:spcBef>
                        <a:spcAft>
                          <a:spcPts val="0"/>
                        </a:spcAft>
                      </a:pPr>
                      <a:endParaRPr lang="en-US" sz="2400" dirty="0" smtClean="0">
                        <a:latin typeface="Calibri"/>
                        <a:ea typeface="Calibri"/>
                        <a:cs typeface="Arial"/>
                      </a:endParaRPr>
                    </a:p>
                    <a:p>
                      <a:pPr marL="0" marR="0">
                        <a:spcBef>
                          <a:spcPts val="0"/>
                        </a:spcBef>
                        <a:spcAft>
                          <a:spcPts val="0"/>
                        </a:spcAft>
                      </a:pPr>
                      <a:endParaRPr lang="en-US" sz="2400" dirty="0" smtClean="0">
                        <a:latin typeface="Calibri"/>
                        <a:ea typeface="Calibri"/>
                        <a:cs typeface="Arial"/>
                      </a:endParaRPr>
                    </a:p>
                    <a:p>
                      <a:pPr marL="0" marR="0">
                        <a:spcBef>
                          <a:spcPts val="0"/>
                        </a:spcBef>
                        <a:spcAft>
                          <a:spcPts val="0"/>
                        </a:spcAft>
                      </a:pPr>
                      <a:r>
                        <a:rPr lang="en-US" sz="2400" dirty="0" smtClean="0">
                          <a:latin typeface="Calibri"/>
                          <a:ea typeface="Calibri"/>
                          <a:cs typeface="Arial"/>
                        </a:rPr>
                        <a:t>Patients </a:t>
                      </a:r>
                      <a:r>
                        <a:rPr lang="en-US" sz="2400" dirty="0">
                          <a:latin typeface="Calibri"/>
                          <a:ea typeface="Calibri"/>
                          <a:cs typeface="Arial"/>
                        </a:rPr>
                        <a:t>are comfortable in the primary care environment, and receiving oral health services may reduce the fear factor of going to the dentist.</a:t>
                      </a:r>
                      <a:endParaRPr lang="en-US" sz="2400" dirty="0">
                        <a:latin typeface="Century Gothic"/>
                        <a:ea typeface="Calibri"/>
                        <a:cs typeface="Times New Roman"/>
                      </a:endParaRPr>
                    </a:p>
                  </a:txBody>
                  <a:tcPr marL="49707" marR="4970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3003</Words>
  <Application>Microsoft Office PowerPoint</Application>
  <PresentationFormat>On-screen Show (4:3)</PresentationFormat>
  <Paragraphs>581</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Questions?</vt:lpstr>
    </vt:vector>
  </TitlesOfParts>
  <Company>Buncombe County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Information Technology</dc:creator>
  <cp:lastModifiedBy>Information Technology</cp:lastModifiedBy>
  <cp:revision>62</cp:revision>
  <dcterms:created xsi:type="dcterms:W3CDTF">2012-02-24T14:08:57Z</dcterms:created>
  <dcterms:modified xsi:type="dcterms:W3CDTF">2012-04-06T12:43:47Z</dcterms:modified>
</cp:coreProperties>
</file>